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72"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7" r:id="rId19"/>
    <p:sldId id="276" r:id="rId20"/>
    <p:sldId id="278" r:id="rId21"/>
    <p:sldId id="279" r:id="rId22"/>
    <p:sldId id="281" r:id="rId23"/>
    <p:sldId id="282" r:id="rId24"/>
    <p:sldId id="280" r:id="rId25"/>
    <p:sldId id="283" r:id="rId26"/>
    <p:sldId id="284" r:id="rId27"/>
    <p:sldId id="285" r:id="rId28"/>
    <p:sldId id="303" r:id="rId29"/>
    <p:sldId id="304" r:id="rId30"/>
    <p:sldId id="305" r:id="rId31"/>
    <p:sldId id="306" r:id="rId32"/>
    <p:sldId id="307" r:id="rId33"/>
    <p:sldId id="308" r:id="rId34"/>
    <p:sldId id="309" r:id="rId35"/>
    <p:sldId id="314" r:id="rId36"/>
    <p:sldId id="310" r:id="rId37"/>
    <p:sldId id="311" r:id="rId38"/>
    <p:sldId id="312" r:id="rId39"/>
    <p:sldId id="313" r:id="rId40"/>
    <p:sldId id="315" r:id="rId41"/>
    <p:sldId id="316" r:id="rId42"/>
    <p:sldId id="317" r:id="rId43"/>
    <p:sldId id="318" r:id="rId44"/>
    <p:sldId id="319" r:id="rId45"/>
    <p:sldId id="321" r:id="rId46"/>
    <p:sldId id="322" r:id="rId47"/>
    <p:sldId id="323" r:id="rId48"/>
    <p:sldId id="320"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27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88397-BD2D-455F-96B4-5129EB271243}" type="datetimeFigureOut">
              <a:rPr lang="en-US" smtClean="0"/>
              <a:t>10/8/2018</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83CE2-A40A-405E-893C-2363636CA952}" type="slidenum">
              <a:rPr lang="en-US" smtClean="0"/>
              <a:t>‹#›</a:t>
            </a:fld>
            <a:endParaRPr lang="en-US"/>
          </a:p>
        </p:txBody>
      </p:sp>
    </p:spTree>
    <p:extLst>
      <p:ext uri="{BB962C8B-B14F-4D97-AF65-F5344CB8AC3E}">
        <p14:creationId xmlns:p14="http://schemas.microsoft.com/office/powerpoint/2010/main" val="156254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D8C5F-CB66-DA4A-90CA-9DF02A5897A6}" type="slidenum">
              <a:rPr lang="en-US" smtClean="0"/>
              <a:t>1</a:t>
            </a:fld>
            <a:endParaRPr lang="en-US"/>
          </a:p>
        </p:txBody>
      </p:sp>
    </p:spTree>
    <p:extLst>
      <p:ext uri="{BB962C8B-B14F-4D97-AF65-F5344CB8AC3E}">
        <p14:creationId xmlns:p14="http://schemas.microsoft.com/office/powerpoint/2010/main" val="259857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t>2</a:t>
            </a:fld>
            <a:endParaRPr lang="en-US"/>
          </a:p>
        </p:txBody>
      </p:sp>
    </p:spTree>
    <p:extLst>
      <p:ext uri="{BB962C8B-B14F-4D97-AF65-F5344CB8AC3E}">
        <p14:creationId xmlns:p14="http://schemas.microsoft.com/office/powerpoint/2010/main" val="207140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F9F5FA4-722A-48A2-A06D-B8400DF4B7A3}" type="slidenum">
              <a:rPr lang="en-US" smtClean="0"/>
              <a:t>67</a:t>
            </a:fld>
            <a:endParaRPr lang="en-US"/>
          </a:p>
        </p:txBody>
      </p:sp>
    </p:spTree>
    <p:extLst>
      <p:ext uri="{BB962C8B-B14F-4D97-AF65-F5344CB8AC3E}">
        <p14:creationId xmlns:p14="http://schemas.microsoft.com/office/powerpoint/2010/main" val="400072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F9F5FA4-722A-48A2-A06D-B8400DF4B7A3}" type="slidenum">
              <a:rPr lang="en-US" smtClean="0"/>
              <a:t>89</a:t>
            </a:fld>
            <a:endParaRPr lang="en-US"/>
          </a:p>
        </p:txBody>
      </p:sp>
    </p:spTree>
    <p:extLst>
      <p:ext uri="{BB962C8B-B14F-4D97-AF65-F5344CB8AC3E}">
        <p14:creationId xmlns:p14="http://schemas.microsoft.com/office/powerpoint/2010/main" val="117992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F9F5FA4-722A-48A2-A06D-B8400DF4B7A3}" type="slidenum">
              <a:rPr lang="en-US" smtClean="0"/>
              <a:t>91</a:t>
            </a:fld>
            <a:endParaRPr lang="en-US"/>
          </a:p>
        </p:txBody>
      </p:sp>
    </p:spTree>
    <p:extLst>
      <p:ext uri="{BB962C8B-B14F-4D97-AF65-F5344CB8AC3E}">
        <p14:creationId xmlns:p14="http://schemas.microsoft.com/office/powerpoint/2010/main" val="19120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F9F5FA4-722A-48A2-A06D-B8400DF4B7A3}" type="slidenum">
              <a:rPr lang="en-US" smtClean="0"/>
              <a:t>98</a:t>
            </a:fld>
            <a:endParaRPr lang="en-US"/>
          </a:p>
        </p:txBody>
      </p:sp>
    </p:spTree>
    <p:extLst>
      <p:ext uri="{BB962C8B-B14F-4D97-AF65-F5344CB8AC3E}">
        <p14:creationId xmlns:p14="http://schemas.microsoft.com/office/powerpoint/2010/main" val="167427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r>
              <a:rPr lang="ar-SA" smtClean="0"/>
              <a:t>CPIT100</a:t>
            </a:r>
            <a:endParaRPr lang="en-US" dirty="0"/>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dirty="0"/>
          </a:p>
        </p:txBody>
      </p:sp>
      <p:sp>
        <p:nvSpPr>
          <p:cNvPr id="6" name="عنصر نائب لرقم الشريحة 5"/>
          <p:cNvSpPr>
            <a:spLocks noGrp="1"/>
          </p:cNvSpPr>
          <p:nvPr>
            <p:ph type="sldNum" sz="quarter" idx="12"/>
          </p:nvPr>
        </p:nvSpPr>
        <p:spPr/>
        <p:txBody>
          <a:bodyPr/>
          <a:lstStyle>
            <a:lvl1pPr algn="ctr">
              <a:defRPr/>
            </a:lvl1pPr>
          </a:lstStyle>
          <a:p>
            <a:r>
              <a:rPr lang="en-US" dirty="0" smtClean="0"/>
              <a:t> </a:t>
            </a:r>
            <a:r>
              <a:rPr lang="ar-SA" dirty="0" smtClean="0"/>
              <a:t>مهارات الحاسب الالي</a:t>
            </a:r>
            <a:endParaRPr lang="en-US" dirty="0" smtClean="0"/>
          </a:p>
        </p:txBody>
      </p:sp>
    </p:spTree>
    <p:extLst>
      <p:ext uri="{BB962C8B-B14F-4D97-AF65-F5344CB8AC3E}">
        <p14:creationId xmlns:p14="http://schemas.microsoft.com/office/powerpoint/2010/main" val="46383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r>
              <a:rPr lang="ar-SA" smtClean="0"/>
              <a:t>CPIT100</a:t>
            </a:r>
            <a:endParaRPr lang="en-US"/>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2238251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r>
              <a:rPr lang="ar-SA" smtClean="0"/>
              <a:t>CPIT100</a:t>
            </a:r>
            <a:endParaRPr lang="en-US"/>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60119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sz="1400"/>
            </a:lvl1pPr>
          </a:lstStyle>
          <a:p>
            <a:r>
              <a:rPr lang="ar-SA" smtClean="0"/>
              <a:t>CPIT100</a:t>
            </a:r>
            <a:endParaRPr lang="en-US" dirty="0"/>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
        <p:nvSpPr>
          <p:cNvPr id="6" name="عنصر نائب لرقم الشريحة 5"/>
          <p:cNvSpPr>
            <a:spLocks noGrp="1"/>
          </p:cNvSpPr>
          <p:nvPr>
            <p:ph type="sldNum" sz="quarter" idx="12"/>
          </p:nvPr>
        </p:nvSpPr>
        <p:spPr/>
        <p:txBody>
          <a:bodyPr/>
          <a:lstStyle>
            <a:lvl1pPr>
              <a:defRPr sz="1400"/>
            </a:lvl1pPr>
          </a:lstStyle>
          <a:p>
            <a:pPr algn="ctr"/>
            <a:r>
              <a:rPr lang="ar-SA" dirty="0" smtClean="0"/>
              <a:t>مهارات الحاسب الالي</a:t>
            </a:r>
            <a:endParaRPr lang="en-US" dirty="0"/>
          </a:p>
        </p:txBody>
      </p:sp>
    </p:spTree>
    <p:extLst>
      <p:ext uri="{BB962C8B-B14F-4D97-AF65-F5344CB8AC3E}">
        <p14:creationId xmlns:p14="http://schemas.microsoft.com/office/powerpoint/2010/main" val="414030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r>
              <a:rPr lang="ar-SA" smtClean="0"/>
              <a:t>CPIT100</a:t>
            </a:r>
            <a:endParaRPr lang="en-US" dirty="0"/>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p:txBody>
          <a:bodyPr/>
          <a:lstStyle/>
          <a:p>
            <a:pPr algn="ctr"/>
            <a:r>
              <a:rPr lang="ar-SA" dirty="0" smtClean="0"/>
              <a:t>مهارات الحاسب الالي</a:t>
            </a:r>
            <a:endParaRPr lang="en-US" dirty="0"/>
          </a:p>
        </p:txBody>
      </p:sp>
    </p:spTree>
    <p:extLst>
      <p:ext uri="{BB962C8B-B14F-4D97-AF65-F5344CB8AC3E}">
        <p14:creationId xmlns:p14="http://schemas.microsoft.com/office/powerpoint/2010/main" val="20175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r>
              <a:rPr lang="ar-SA" smtClean="0"/>
              <a:t>CPIT100</a:t>
            </a:r>
            <a:endParaRPr lang="en-US"/>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231259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r>
              <a:rPr lang="ar-SA" smtClean="0"/>
              <a:t>CPIT100</a:t>
            </a:r>
            <a:endParaRPr lang="en-US"/>
          </a:p>
        </p:txBody>
      </p:sp>
      <p:sp>
        <p:nvSpPr>
          <p:cNvPr id="8" name="عنصر نائب للتذييل 7"/>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9" name="عنصر نائب لرقم الشريحة 8"/>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252721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r>
              <a:rPr lang="ar-SA" smtClean="0"/>
              <a:t>CPIT100</a:t>
            </a:r>
            <a:endParaRPr lang="en-US"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5" name="عنصر نائب لرقم الشريحة 4"/>
          <p:cNvSpPr>
            <a:spLocks noGrp="1"/>
          </p:cNvSpPr>
          <p:nvPr>
            <p:ph type="sldNum" sz="quarter" idx="12"/>
          </p:nvPr>
        </p:nvSpPr>
        <p:spPr/>
        <p:txBody>
          <a:bodyPr/>
          <a:lstStyle>
            <a:lvl1pPr algn="ctr">
              <a:defRPr/>
            </a:lvl1pPr>
          </a:lstStyle>
          <a:p>
            <a:r>
              <a:rPr lang="ar-SA" dirty="0" smtClean="0"/>
              <a:t>مهارات الحاسب الالي</a:t>
            </a:r>
            <a:endParaRPr lang="en-US" dirty="0"/>
          </a:p>
        </p:txBody>
      </p:sp>
    </p:spTree>
    <p:extLst>
      <p:ext uri="{BB962C8B-B14F-4D97-AF65-F5344CB8AC3E}">
        <p14:creationId xmlns:p14="http://schemas.microsoft.com/office/powerpoint/2010/main" val="378656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CPIT100</a:t>
            </a:r>
            <a:endParaRPr lang="en-US"/>
          </a:p>
        </p:txBody>
      </p:sp>
      <p:sp>
        <p:nvSpPr>
          <p:cNvPr id="3" name="عنصر نائب للتذييل 2"/>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4" name="عنصر نائب لرقم الشريحة 3"/>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332551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t>CPIT100</a:t>
            </a:r>
            <a:endParaRPr lang="en-US"/>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381626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t>CPIT100</a:t>
            </a:r>
            <a:endParaRPr lang="en-US"/>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238055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عنصر نائب للتاريخ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ar-SA" smtClean="0"/>
              <a:t>CPIT100</a:t>
            </a:r>
            <a:endParaRPr lang="en-US" dirty="0"/>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r>
              <a:rPr lang="ar-SA" dirty="0" smtClean="0"/>
              <a:t>إعداد شطر الطالبات فرع (الشرفية والسلامة)</a:t>
            </a:r>
            <a:endParaRPr lang="en-US" dirty="0" smtClean="0"/>
          </a:p>
        </p:txBody>
      </p:sp>
      <p:sp>
        <p:nvSpPr>
          <p:cNvPr id="6" name="عنصر نائب لرقم الشريحة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pPr algn="ctr"/>
            <a:r>
              <a:rPr lang="ar-SA" dirty="0" smtClean="0"/>
              <a:t>مهارات الحاسب الالي</a:t>
            </a:r>
            <a:endParaRPr lang="en-US" dirty="0"/>
          </a:p>
        </p:txBody>
      </p:sp>
      <p:pic>
        <p:nvPicPr>
          <p:cNvPr id="7" name="Picture 4" descr="340647.jpg"/>
          <p:cNvPicPr>
            <a:picLocks noChangeAspect="1"/>
          </p:cNvPicPr>
          <p:nvPr userDrawn="1"/>
        </p:nvPicPr>
        <p:blipFill>
          <a:blip r:embed="rId13" cstate="print">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8" name="Picture 3" descr="Unknown.jpg"/>
          <p:cNvPicPr>
            <a:picLocks noChangeAspect="1"/>
          </p:cNvPicPr>
          <p:nvPr userDrawn="1"/>
        </p:nvPicPr>
        <p:blipFill rotWithShape="1">
          <a:blip r:embed="rId15" cstate="print">
            <a:extLst>
              <a:ext uri="{BEBA8EAE-BF5A-486C-A8C5-ECC9F3942E4B}">
                <a14:imgProps xmlns:a14="http://schemas.microsoft.com/office/drawing/2010/main">
                  <a14:imgLayer r:embed="rId1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Tree>
    <p:extLst>
      <p:ext uri="{BB962C8B-B14F-4D97-AF65-F5344CB8AC3E}">
        <p14:creationId xmlns:p14="http://schemas.microsoft.com/office/powerpoint/2010/main" val="3625182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ctrTitle"/>
          </p:nvPr>
        </p:nvSpPr>
        <p:spPr>
          <a:xfrm>
            <a:off x="1011219" y="2054711"/>
            <a:ext cx="9880926" cy="2836644"/>
          </a:xfrm>
        </p:spPr>
        <p:txBody>
          <a:bodyPr>
            <a:noAutofit/>
          </a:bodyPr>
          <a:lstStyle/>
          <a:p>
            <a:r>
              <a:rPr lang="en-US" sz="4400" b="1" dirty="0" smtClean="0"/>
              <a:t>Chapter 2</a:t>
            </a:r>
            <a:br>
              <a:rPr lang="en-US" sz="4400" b="1" dirty="0" smtClean="0"/>
            </a:br>
            <a:r>
              <a:rPr lang="en-US" sz="4400" b="1" dirty="0" smtClean="0"/>
              <a:t/>
            </a:r>
            <a:br>
              <a:rPr lang="en-US" sz="4400" b="1" dirty="0" smtClean="0"/>
            </a:br>
            <a:r>
              <a:rPr lang="en-US" sz="4400" b="1" dirty="0">
                <a:ea typeface="ＭＳ Ｐゴシック" pitchFamily="34" charset="-128"/>
              </a:rPr>
              <a:t>Operating System Fundamentals</a:t>
            </a:r>
            <a:br>
              <a:rPr lang="en-US" sz="4400" b="1" dirty="0">
                <a:ea typeface="ＭＳ Ｐゴシック" pitchFamily="34" charset="-128"/>
              </a:rPr>
            </a:br>
            <a:r>
              <a:rPr lang="en-US" sz="4400" b="1" dirty="0" smtClean="0"/>
              <a:t/>
            </a:r>
            <a:br>
              <a:rPr lang="en-US" sz="4400" b="1" dirty="0" smtClean="0"/>
            </a:br>
            <a:endParaRPr lang="en-US" sz="4400" b="1" dirty="0"/>
          </a:p>
        </p:txBody>
      </p:sp>
      <p:sp>
        <p:nvSpPr>
          <p:cNvPr id="2" name="عنصر نائب للتذييل 1"/>
          <p:cNvSpPr>
            <a:spLocks noGrp="1"/>
          </p:cNvSpPr>
          <p:nvPr>
            <p:ph type="ftr" sz="quarter" idx="11"/>
          </p:nvPr>
        </p:nvSpPr>
        <p:spPr/>
        <p:txBody>
          <a:bodyPr/>
          <a:lstStyle/>
          <a:p>
            <a:r>
              <a:rPr lang="ar-SA" dirty="0" smtClean="0"/>
              <a:t>إعداد شطر الطالبات فرع (الشرفية والسلامة)</a:t>
            </a:r>
            <a:endParaRPr lang="en-US" dirty="0"/>
          </a:p>
        </p:txBody>
      </p:sp>
      <p:sp>
        <p:nvSpPr>
          <p:cNvPr id="5" name="عنصر نائب للتاريخ 1"/>
          <p:cNvSpPr txBox="1">
            <a:spLocks/>
          </p:cNvSpPr>
          <p:nvPr/>
        </p:nvSpPr>
        <p:spPr>
          <a:xfrm>
            <a:off x="253701"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CPIT100</a:t>
            </a:r>
            <a:endParaRPr lang="ar-SA" dirty="0"/>
          </a:p>
        </p:txBody>
      </p:sp>
    </p:spTree>
    <p:extLst>
      <p:ext uri="{BB962C8B-B14F-4D97-AF65-F5344CB8AC3E}">
        <p14:creationId xmlns:p14="http://schemas.microsoft.com/office/powerpoint/2010/main" val="282160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199" y="1266148"/>
            <a:ext cx="10515600" cy="4351338"/>
          </a:xfrm>
        </p:spPr>
        <p:txBody>
          <a:bodyPr/>
          <a:lstStyle/>
          <a:p>
            <a:endParaRPr lang="en-US" dirty="0" smtClean="0"/>
          </a:p>
          <a:p>
            <a:r>
              <a:rPr lang="en-US" dirty="0" smtClean="0"/>
              <a:t>You </a:t>
            </a:r>
            <a:r>
              <a:rPr lang="en-US" dirty="0"/>
              <a:t>also encounter </a:t>
            </a:r>
            <a:r>
              <a:rPr lang="en-US" b="1" dirty="0"/>
              <a:t>RTOSs</a:t>
            </a:r>
            <a:r>
              <a:rPr lang="en-US" dirty="0"/>
              <a:t> every day in devices such </a:t>
            </a:r>
            <a:r>
              <a:rPr lang="en-US" dirty="0" smtClean="0"/>
              <a:t>as fuel injection system in car engines , automobile’’ infotainment’’ systems, and </a:t>
            </a:r>
            <a:r>
              <a:rPr lang="en-US" dirty="0"/>
              <a:t>some common appliances. </a:t>
            </a:r>
            <a:endParaRPr lang="ar-SA" dirty="0" smtClean="0"/>
          </a:p>
          <a:p>
            <a:r>
              <a:rPr lang="en-US" b="1" dirty="0" smtClean="0"/>
              <a:t>RTOSs</a:t>
            </a:r>
            <a:r>
              <a:rPr lang="en-US" dirty="0" smtClean="0"/>
              <a:t> are found in many types of </a:t>
            </a:r>
            <a:r>
              <a:rPr lang="en-US" dirty="0"/>
              <a:t>robotic </a:t>
            </a:r>
            <a:r>
              <a:rPr lang="en-US" dirty="0" smtClean="0"/>
              <a:t>equipment.</a:t>
            </a:r>
          </a:p>
          <a:p>
            <a:r>
              <a:rPr lang="en-US" dirty="0" smtClean="0"/>
              <a:t>Television stations use robotic cameras </a:t>
            </a:r>
            <a:r>
              <a:rPr lang="en-US" dirty="0"/>
              <a:t>with </a:t>
            </a:r>
            <a:r>
              <a:rPr lang="en-US" b="1" dirty="0"/>
              <a:t>RTOSs</a:t>
            </a:r>
            <a:r>
              <a:rPr lang="en-US" dirty="0"/>
              <a:t> that glide across a suspended cable system to record sports events from many </a:t>
            </a:r>
            <a:r>
              <a:rPr lang="en-US" dirty="0" smtClean="0"/>
              <a:t>angles.</a:t>
            </a:r>
            <a:endParaRPr lang="en-US" dirty="0"/>
          </a:p>
        </p:txBody>
      </p:sp>
      <p:sp>
        <p:nvSpPr>
          <p:cNvPr id="4" name="عنوان 1"/>
          <p:cNvSpPr txBox="1">
            <a:spLocks/>
          </p:cNvSpPr>
          <p:nvPr/>
        </p:nvSpPr>
        <p:spPr bwMode="auto">
          <a:xfrm>
            <a:off x="237163" y="250830"/>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Machinery, network and business</a:t>
            </a:r>
            <a:endParaRPr lang="en-US" sz="3200" kern="0" dirty="0">
              <a:solidFill>
                <a:schemeClr val="tx1"/>
              </a:solidFill>
            </a:endParaRPr>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745258" y="134942"/>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3871" y="-4779"/>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57631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69198" y="1825285"/>
            <a:ext cx="10363200" cy="4114800"/>
          </a:xfrm>
        </p:spPr>
        <p:txBody>
          <a:bodyPr/>
          <a:lstStyle/>
          <a:p>
            <a:r>
              <a:rPr lang="en-US" b="1" dirty="0" smtClean="0"/>
              <a:t>What </a:t>
            </a:r>
            <a:r>
              <a:rPr lang="en-US" b="1" dirty="0"/>
              <a:t>kind of operating systems do networks use</a:t>
            </a:r>
            <a:r>
              <a:rPr lang="en-US" b="1" dirty="0" smtClean="0"/>
              <a:t>?</a:t>
            </a:r>
          </a:p>
          <a:p>
            <a:pPr lvl="1"/>
            <a:r>
              <a:rPr lang="en-US" dirty="0"/>
              <a:t> </a:t>
            </a:r>
            <a:r>
              <a:rPr lang="en-US" b="1" dirty="0"/>
              <a:t>A multiuser operating system </a:t>
            </a:r>
            <a:r>
              <a:rPr lang="en-US" dirty="0"/>
              <a:t>(or network operating </a:t>
            </a:r>
            <a:r>
              <a:rPr lang="en-US" dirty="0" smtClean="0"/>
              <a:t>system</a:t>
            </a:r>
            <a:r>
              <a:rPr lang="en-US" dirty="0"/>
              <a:t>) lets more than one user access the </a:t>
            </a:r>
            <a:r>
              <a:rPr lang="en-US" dirty="0" smtClean="0"/>
              <a:t>computer </a:t>
            </a:r>
            <a:r>
              <a:rPr lang="en-US" dirty="0"/>
              <a:t>system at a time by handling and prioritizing requests from multiple users. </a:t>
            </a:r>
            <a:endParaRPr lang="en-US" dirty="0" smtClean="0"/>
          </a:p>
          <a:p>
            <a:pPr lvl="1"/>
            <a:r>
              <a:rPr lang="en-US" b="1" dirty="0" smtClean="0"/>
              <a:t>Networks</a:t>
            </a:r>
            <a:r>
              <a:rPr lang="en-US" dirty="0" smtClean="0"/>
              <a:t>: groups </a:t>
            </a:r>
            <a:r>
              <a:rPr lang="en-US" dirty="0"/>
              <a:t>of computers connected to each other so that they can communicate and share </a:t>
            </a:r>
            <a:r>
              <a:rPr lang="en-US" dirty="0" smtClean="0"/>
              <a:t>resources.</a:t>
            </a:r>
          </a:p>
          <a:p>
            <a:pPr lvl="2"/>
            <a:r>
              <a:rPr lang="en-US" dirty="0"/>
              <a:t>N</a:t>
            </a:r>
            <a:r>
              <a:rPr lang="en-US" dirty="0" smtClean="0"/>
              <a:t>eed </a:t>
            </a:r>
            <a:r>
              <a:rPr lang="en-US" dirty="0"/>
              <a:t>a multiuser OS because many users </a:t>
            </a:r>
            <a:r>
              <a:rPr lang="en-US" dirty="0" smtClean="0"/>
              <a:t>simultaneously </a:t>
            </a:r>
            <a:r>
              <a:rPr lang="en-US" dirty="0"/>
              <a:t>access the </a:t>
            </a:r>
            <a:r>
              <a:rPr lang="en-US" b="1" dirty="0" smtClean="0"/>
              <a:t>server:</a:t>
            </a:r>
            <a:r>
              <a:rPr lang="en-US" dirty="0" smtClean="0"/>
              <a:t> the </a:t>
            </a:r>
            <a:r>
              <a:rPr lang="en-US" dirty="0"/>
              <a:t>computer that manages network resources such as printing and </a:t>
            </a:r>
            <a:r>
              <a:rPr lang="en-US" dirty="0" smtClean="0"/>
              <a:t>communications.</a:t>
            </a:r>
            <a:r>
              <a:rPr lang="en-US" dirty="0"/>
              <a:t> </a:t>
            </a:r>
            <a:endParaRPr lang="en-US" dirty="0" smtClean="0"/>
          </a:p>
          <a:p>
            <a:pPr marL="914400" lvl="2" indent="0">
              <a:buNone/>
            </a:pPr>
            <a:endParaRPr lang="en-US" dirty="0"/>
          </a:p>
        </p:txBody>
      </p:sp>
      <p:sp>
        <p:nvSpPr>
          <p:cNvPr id="4" name="عنوان 1"/>
          <p:cNvSpPr txBox="1">
            <a:spLocks/>
          </p:cNvSpPr>
          <p:nvPr/>
        </p:nvSpPr>
        <p:spPr bwMode="auto">
          <a:xfrm>
            <a:off x="384856" y="36744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Machinery, network and business</a:t>
            </a:r>
            <a:endParaRPr lang="en-US" sz="3200" kern="0" dirty="0">
              <a:solidFill>
                <a:schemeClr val="tx1"/>
              </a:solidFill>
            </a:endParaRPr>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723857" y="184835"/>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74870" y="120408"/>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82791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69819" y="1288473"/>
            <a:ext cx="10363200" cy="4114800"/>
          </a:xfrm>
        </p:spPr>
        <p:txBody>
          <a:bodyPr/>
          <a:lstStyle/>
          <a:p>
            <a:r>
              <a:rPr lang="en-US" dirty="0"/>
              <a:t>The latest versions of Windows and OS X can be considered network operating </a:t>
            </a:r>
            <a:r>
              <a:rPr lang="en-US" dirty="0" smtClean="0"/>
              <a:t>systems</a:t>
            </a:r>
            <a:r>
              <a:rPr lang="en-US" dirty="0"/>
              <a:t>: They enable users to set up basic network in their homes and small </a:t>
            </a:r>
            <a:r>
              <a:rPr lang="en-US" dirty="0" smtClean="0"/>
              <a:t>businesses.</a:t>
            </a:r>
          </a:p>
          <a:p>
            <a:r>
              <a:rPr lang="en-US" dirty="0" smtClean="0"/>
              <a:t>In </a:t>
            </a:r>
            <a:r>
              <a:rPr lang="en-US" dirty="0"/>
              <a:t>larger networks, a more robust network OS is installed on servers and manages all user requests. </a:t>
            </a:r>
            <a:endParaRPr lang="en-US" dirty="0" smtClean="0"/>
          </a:p>
          <a:p>
            <a:r>
              <a:rPr lang="en-US" dirty="0"/>
              <a:t> For example, on a network where users share a printer, the network OS ensures that the printer prints only one document at a time in the order the requests were </a:t>
            </a:r>
            <a:r>
              <a:rPr lang="en-US" dirty="0" smtClean="0"/>
              <a:t>made. </a:t>
            </a:r>
            <a:r>
              <a:rPr lang="en-US" b="1" dirty="0" smtClean="0"/>
              <a:t>Examples: Windows Server, LINUX, UNI</a:t>
            </a:r>
            <a:r>
              <a:rPr lang="en-US" b="1" dirty="0"/>
              <a:t>X</a:t>
            </a:r>
            <a:r>
              <a:rPr lang="en-US" dirty="0" smtClean="0"/>
              <a:t>).</a:t>
            </a:r>
            <a:endParaRPr lang="en-US"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Machinery, network and business</a:t>
            </a:r>
            <a:endParaRPr lang="en-US" sz="3200" kern="0" dirty="0">
              <a:solidFill>
                <a:schemeClr val="tx1"/>
              </a:solidFill>
            </a:endParaRPr>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795866" y="139917"/>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75490" y="0"/>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95696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42109" y="1288473"/>
            <a:ext cx="10363200" cy="4114800"/>
          </a:xfrm>
        </p:spPr>
        <p:txBody>
          <a:bodyPr/>
          <a:lstStyle/>
          <a:p>
            <a:r>
              <a:rPr lang="en-US" b="1" dirty="0"/>
              <a:t>What is UNIX</a:t>
            </a:r>
            <a:r>
              <a:rPr lang="en-US" b="1" dirty="0" smtClean="0"/>
              <a:t>?</a:t>
            </a:r>
          </a:p>
          <a:p>
            <a:r>
              <a:rPr lang="en-US" dirty="0"/>
              <a:t>is a multiuser, </a:t>
            </a:r>
            <a:r>
              <a:rPr lang="en-US" dirty="0" smtClean="0"/>
              <a:t>multitasking </a:t>
            </a:r>
            <a:r>
              <a:rPr lang="en-US" dirty="0"/>
              <a:t>OS that is used as a network OS, although it can also be found on PCs. </a:t>
            </a:r>
            <a:endParaRPr lang="en-US" dirty="0" smtClean="0"/>
          </a:p>
          <a:p>
            <a:r>
              <a:rPr lang="en-US" dirty="0" smtClean="0"/>
              <a:t>Developed </a:t>
            </a:r>
            <a:r>
              <a:rPr lang="en-US" dirty="0"/>
              <a:t>in 1969 by Ken Thompson and Dennis Ritchie of AT&amp;T's Bell </a:t>
            </a:r>
            <a:r>
              <a:rPr lang="en-US" dirty="0" smtClean="0"/>
              <a:t>Labs.</a:t>
            </a:r>
          </a:p>
          <a:p>
            <a:r>
              <a:rPr lang="en-US" dirty="0"/>
              <a:t>T</a:t>
            </a:r>
            <a:r>
              <a:rPr lang="en-US" dirty="0" smtClean="0"/>
              <a:t>he </a:t>
            </a:r>
            <a:r>
              <a:rPr lang="en-US" dirty="0"/>
              <a:t>UNIX code was initially not </a:t>
            </a:r>
            <a:r>
              <a:rPr lang="en-US" dirty="0" smtClean="0"/>
              <a:t>proprietary (</a:t>
            </a:r>
            <a:r>
              <a:rPr lang="en-US" b="1" dirty="0" smtClean="0"/>
              <a:t>no </a:t>
            </a:r>
            <a:r>
              <a:rPr lang="en-US" b="1" dirty="0"/>
              <a:t>company owned </a:t>
            </a:r>
            <a:r>
              <a:rPr lang="en-US" b="1" dirty="0" smtClean="0"/>
              <a:t>it</a:t>
            </a:r>
            <a:r>
              <a:rPr lang="en-US" dirty="0" smtClean="0"/>
              <a:t>).</a:t>
            </a:r>
          </a:p>
          <a:p>
            <a:r>
              <a:rPr lang="en-US" dirty="0"/>
              <a:t>A</a:t>
            </a:r>
            <a:r>
              <a:rPr lang="en-US" dirty="0" smtClean="0"/>
              <a:t>ny </a:t>
            </a:r>
            <a:r>
              <a:rPr lang="en-US" dirty="0"/>
              <a:t>programmer was allowed to use the code and modify it to meet his or her needs.</a:t>
            </a:r>
            <a:endParaRPr lang="en-US" b="1"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Machinery, network and business</a:t>
            </a:r>
            <a:endParaRPr lang="en-US" sz="3200" kern="0" dirty="0">
              <a:solidFill>
                <a:schemeClr val="tx1"/>
              </a:solidFill>
            </a:endParaRPr>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82555" y="142752"/>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7780" y="17546"/>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113392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dirty="0"/>
              <a:t> UNIX is now a brand that belongs to the company The Open Group, but any vendor that meets the testing requirements and pays a fee can use the UNIX name. </a:t>
            </a:r>
            <a:endParaRPr lang="en-US" dirty="0" smtClean="0"/>
          </a:p>
          <a:p>
            <a:r>
              <a:rPr lang="en-US" dirty="0"/>
              <a:t>Individual vendors then modify the UNIX code to run specifically on their hardware.</a:t>
            </a:r>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Machinery, network and business</a:t>
            </a:r>
            <a:endParaRPr lang="en-US" sz="3200" kern="0" dirty="0">
              <a:solidFill>
                <a:schemeClr val="tx1"/>
              </a:solidFill>
            </a:endParaRPr>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75878" y="197861"/>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8713" y="107703"/>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463009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45127" y="1482436"/>
            <a:ext cx="10972800" cy="4073236"/>
          </a:xfrm>
        </p:spPr>
        <p:txBody>
          <a:bodyPr/>
          <a:lstStyle/>
          <a:p>
            <a:r>
              <a:rPr lang="en-US" b="1" dirty="0"/>
              <a:t>W</a:t>
            </a:r>
            <a:r>
              <a:rPr lang="en-US" b="1" dirty="0" smtClean="0"/>
              <a:t>hat </a:t>
            </a:r>
            <a:r>
              <a:rPr lang="en-US" b="1" dirty="0"/>
              <a:t>other kinds of computers require a multiuser OS</a:t>
            </a:r>
            <a:r>
              <a:rPr lang="en-US" b="1" dirty="0" smtClean="0"/>
              <a:t>?</a:t>
            </a:r>
          </a:p>
          <a:p>
            <a:r>
              <a:rPr lang="en-US" dirty="0"/>
              <a:t> Mainframes and super computers also require multiuser operating </a:t>
            </a:r>
            <a:r>
              <a:rPr lang="en-US" dirty="0" smtClean="0"/>
              <a:t>Sy</a:t>
            </a:r>
            <a:r>
              <a:rPr lang="en-US" dirty="0"/>
              <a:t>s</a:t>
            </a:r>
            <a:r>
              <a:rPr lang="en-US" dirty="0" smtClean="0"/>
              <a:t>tems.</a:t>
            </a:r>
          </a:p>
          <a:p>
            <a:r>
              <a:rPr lang="en-US" dirty="0"/>
              <a:t>Mainframes routinely support hundreds </a:t>
            </a:r>
            <a:r>
              <a:rPr lang="en-US" dirty="0" smtClean="0"/>
              <a:t>thousands </a:t>
            </a:r>
            <a:r>
              <a:rPr lang="en-US" dirty="0"/>
              <a:t>of users at time, and supercomputers are often </a:t>
            </a:r>
            <a:r>
              <a:rPr lang="en-US" dirty="0" smtClean="0"/>
              <a:t>accessed </a:t>
            </a:r>
            <a:r>
              <a:rPr lang="en-US" dirty="0"/>
              <a:t>by multiple people working on complex calculations</a:t>
            </a:r>
            <a:r>
              <a:rPr lang="en-US" dirty="0" smtClean="0"/>
              <a:t>.</a:t>
            </a:r>
          </a:p>
          <a:p>
            <a:pPr marL="0" indent="0">
              <a:buNone/>
            </a:pPr>
            <a:endParaRPr lang="en-US" b="1"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Machinery, network and business</a:t>
            </a:r>
            <a:endParaRPr lang="en-US" sz="3200" kern="0" dirty="0">
              <a:solidFill>
                <a:schemeClr val="tx1"/>
              </a:solidFill>
            </a:endParaRPr>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636252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45127" y="1482436"/>
            <a:ext cx="10972800" cy="4073236"/>
          </a:xfrm>
        </p:spPr>
        <p:txBody>
          <a:bodyPr>
            <a:normAutofit lnSpcReduction="10000"/>
          </a:bodyPr>
          <a:lstStyle/>
          <a:p>
            <a:r>
              <a:rPr lang="en-US" b="1" dirty="0"/>
              <a:t>W</a:t>
            </a:r>
            <a:r>
              <a:rPr lang="en-US" b="1" dirty="0" smtClean="0"/>
              <a:t>hat kind of OS dose a smartphone use?</a:t>
            </a:r>
          </a:p>
          <a:p>
            <a:r>
              <a:rPr lang="en-US" dirty="0"/>
              <a:t> Today's smartphone operating systems offer personal assistants with predictive search </a:t>
            </a:r>
            <a:r>
              <a:rPr lang="en-US" dirty="0" smtClean="0"/>
              <a:t>capabilities.</a:t>
            </a:r>
          </a:p>
          <a:p>
            <a:r>
              <a:rPr lang="en-US" dirty="0"/>
              <a:t> the </a:t>
            </a:r>
            <a:r>
              <a:rPr lang="en-US" dirty="0" smtClean="0"/>
              <a:t>ability </a:t>
            </a:r>
            <a:r>
              <a:rPr lang="en-US" dirty="0"/>
              <a:t>to use a wide variety of apps, a search engine, a camera, and of course a phone, as well as texting and e-mail </a:t>
            </a:r>
            <a:r>
              <a:rPr lang="en-US" dirty="0" smtClean="0"/>
              <a:t>capabilities.</a:t>
            </a:r>
          </a:p>
          <a:p>
            <a:r>
              <a:rPr lang="en-US" dirty="0"/>
              <a:t>Some even enable note taking on their touch-screen </a:t>
            </a:r>
            <a:r>
              <a:rPr lang="en-US" dirty="0" smtClean="0"/>
              <a:t>displays.</a:t>
            </a:r>
          </a:p>
          <a:p>
            <a:r>
              <a:rPr lang="en-US" dirty="0"/>
              <a:t>Most smartphones support Bluetooth and </a:t>
            </a:r>
            <a:r>
              <a:rPr lang="en-US" dirty="0" err="1"/>
              <a:t>WiFi</a:t>
            </a:r>
            <a:r>
              <a:rPr lang="en-US" dirty="0"/>
              <a:t> as </a:t>
            </a:r>
            <a:r>
              <a:rPr lang="en-US" dirty="0" smtClean="0"/>
              <a:t>standard</a:t>
            </a:r>
            <a:r>
              <a:rPr lang="en-US" dirty="0"/>
              <a:t>, </a:t>
            </a:r>
          </a:p>
          <a:p>
            <a:r>
              <a:rPr lang="en-US" dirty="0" smtClean="0"/>
              <a:t> Introducing </a:t>
            </a:r>
            <a:r>
              <a:rPr lang="en-US" dirty="0"/>
              <a:t>near field communication </a:t>
            </a:r>
            <a:r>
              <a:rPr lang="en-US" b="1" dirty="0" smtClean="0"/>
              <a:t>(NFC) </a:t>
            </a:r>
            <a:r>
              <a:rPr lang="en-US" dirty="0"/>
              <a:t>for wireless transfers and mobile payments.</a:t>
            </a:r>
            <a:endParaRPr lang="en-US" b="1"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Personal Use</a:t>
            </a:r>
            <a:endParaRPr lang="en-US" sz="3200" kern="0" dirty="0">
              <a:solidFill>
                <a:schemeClr val="tx1"/>
              </a:solidFill>
            </a:endParaRPr>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580042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dirty="0"/>
              <a:t>What </a:t>
            </a:r>
            <a:r>
              <a:rPr lang="en-US" b="1" dirty="0" smtClean="0"/>
              <a:t>OS </a:t>
            </a:r>
            <a:r>
              <a:rPr lang="en-US" b="1" dirty="0"/>
              <a:t>do tablets use?</a:t>
            </a:r>
            <a:r>
              <a:rPr lang="en-US" dirty="0"/>
              <a:t> </a:t>
            </a:r>
            <a:endParaRPr lang="en-US" dirty="0" smtClean="0"/>
          </a:p>
          <a:p>
            <a:r>
              <a:rPr lang="en-US" dirty="0"/>
              <a:t>Popular tablet operating </a:t>
            </a:r>
            <a:r>
              <a:rPr lang="en-US" dirty="0" smtClean="0"/>
              <a:t>system include </a:t>
            </a:r>
            <a:r>
              <a:rPr lang="en-US" b="1" dirty="0" smtClean="0"/>
              <a:t>IOS</a:t>
            </a:r>
            <a:r>
              <a:rPr lang="en-US" dirty="0" smtClean="0"/>
              <a:t>, </a:t>
            </a:r>
            <a:r>
              <a:rPr lang="en-US" b="1" dirty="0" smtClean="0"/>
              <a:t>Android</a:t>
            </a:r>
            <a:r>
              <a:rPr lang="en-US" dirty="0" smtClean="0"/>
              <a:t> and </a:t>
            </a:r>
            <a:r>
              <a:rPr lang="en-US" b="1" dirty="0" smtClean="0"/>
              <a:t>Windows</a:t>
            </a:r>
            <a:r>
              <a:rPr lang="en-US" dirty="0" smtClean="0"/>
              <a:t>.</a:t>
            </a:r>
          </a:p>
          <a:p>
            <a:r>
              <a:rPr lang="en-US" dirty="0" smtClean="0"/>
              <a:t>iPad use IOS,</a:t>
            </a:r>
            <a:r>
              <a:rPr lang="en-US" dirty="0"/>
              <a:t> whereas a number of different tablets (such as the </a:t>
            </a:r>
            <a:r>
              <a:rPr lang="en-US" dirty="0" smtClean="0"/>
              <a:t>Samsung Galaxy </a:t>
            </a:r>
            <a:r>
              <a:rPr lang="en-US" dirty="0"/>
              <a:t>Tab and the Google Nexus) use versions of Android</a:t>
            </a:r>
            <a:r>
              <a:rPr lang="en-US" dirty="0" smtClean="0"/>
              <a:t>.</a:t>
            </a:r>
          </a:p>
          <a:p>
            <a:r>
              <a:rPr lang="en-US" dirty="0"/>
              <a:t>The Kindle Fire also runs a customized version of Android</a:t>
            </a:r>
            <a:r>
              <a:rPr lang="en-US" dirty="0" smtClean="0"/>
              <a:t>.</a:t>
            </a:r>
          </a:p>
          <a:p>
            <a:r>
              <a:rPr lang="en-US" dirty="0"/>
              <a:t> Until the release of Windows 8 in 2012, Microsoft didn't have a popular tablet </a:t>
            </a:r>
            <a:r>
              <a:rPr lang="en-US" dirty="0" smtClean="0"/>
              <a:t>OS.</a:t>
            </a:r>
            <a:endParaRPr lang="en-US"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Personal Use</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90868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en-US" b="1" dirty="0"/>
              <a:t>Do gaming consoles and iPods use an OS</a:t>
            </a:r>
            <a:r>
              <a:rPr lang="en-US" b="1" dirty="0" smtClean="0"/>
              <a:t>?</a:t>
            </a:r>
          </a:p>
          <a:p>
            <a:r>
              <a:rPr lang="en-US" dirty="0"/>
              <a:t>Gaming systems such as Microsoft's </a:t>
            </a:r>
            <a:r>
              <a:rPr lang="en-US" b="1" dirty="0"/>
              <a:t>Xbox 360</a:t>
            </a:r>
            <a:r>
              <a:rPr lang="en-US" dirty="0"/>
              <a:t>, the Nintendo </a:t>
            </a:r>
            <a:r>
              <a:rPr lang="en-US" b="1" dirty="0"/>
              <a:t>Wii</a:t>
            </a:r>
            <a:r>
              <a:rPr lang="en-US" dirty="0"/>
              <a:t>, and the Sony </a:t>
            </a:r>
            <a:r>
              <a:rPr lang="en-US" b="1" dirty="0"/>
              <a:t>PlayStation</a:t>
            </a:r>
            <a:r>
              <a:rPr lang="en-US" dirty="0"/>
              <a:t>, as well as personal media players such as the </a:t>
            </a:r>
            <a:r>
              <a:rPr lang="en-US" b="1" dirty="0"/>
              <a:t>iPod</a:t>
            </a:r>
            <a:r>
              <a:rPr lang="en-US" dirty="0"/>
              <a:t>, all require system software developed specifically for the particular device</a:t>
            </a:r>
            <a:r>
              <a:rPr lang="en-US" dirty="0" smtClean="0"/>
              <a:t>.</a:t>
            </a:r>
          </a:p>
          <a:p>
            <a:r>
              <a:rPr lang="en-US" dirty="0"/>
              <a:t>The system software controls the physical aspects of the device (such as game controllers) as well as other application programs that come with the device</a:t>
            </a:r>
            <a:r>
              <a:rPr lang="en-US" dirty="0" smtClean="0"/>
              <a:t>.</a:t>
            </a:r>
          </a:p>
          <a:p>
            <a:pPr lvl="1"/>
            <a:r>
              <a:rPr lang="en-US" dirty="0"/>
              <a:t>For example, the operating systems on gaming consoles </a:t>
            </a:r>
            <a:r>
              <a:rPr lang="en-US" dirty="0" smtClean="0"/>
              <a:t>control </a:t>
            </a:r>
            <a:r>
              <a:rPr lang="en-US" dirty="0"/>
              <a:t>web browsing and file storage of media and photos as well as playing of DVDs and games.</a:t>
            </a:r>
            <a:endParaRPr lang="en-US" b="1"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Personal Use</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957823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dirty="0"/>
              <a:t>What are the most popular operating systems for personal computers?</a:t>
            </a:r>
            <a:r>
              <a:rPr lang="en-US" dirty="0"/>
              <a:t> </a:t>
            </a:r>
            <a:endParaRPr lang="en-US" dirty="0" smtClean="0"/>
          </a:p>
          <a:p>
            <a:r>
              <a:rPr lang="en-US" dirty="0"/>
              <a:t>Microsoft </a:t>
            </a:r>
            <a:r>
              <a:rPr lang="en-US" b="1" dirty="0"/>
              <a:t>Windows</a:t>
            </a:r>
            <a:r>
              <a:rPr lang="en-US" dirty="0"/>
              <a:t>, Apple </a:t>
            </a:r>
            <a:r>
              <a:rPr lang="en-US" b="1" dirty="0"/>
              <a:t>OS X</a:t>
            </a:r>
            <a:r>
              <a:rPr lang="en-US" dirty="0"/>
              <a:t>, and </a:t>
            </a:r>
            <a:r>
              <a:rPr lang="en-US" b="1" dirty="0"/>
              <a:t>Linux </a:t>
            </a:r>
            <a:r>
              <a:rPr lang="en-US" dirty="0"/>
              <a:t>(an open source OS) are the </a:t>
            </a:r>
            <a:r>
              <a:rPr lang="en-US" b="1" dirty="0"/>
              <a:t>top three </a:t>
            </a:r>
            <a:r>
              <a:rPr lang="en-US" dirty="0"/>
              <a:t>operating systems for personal computers. </a:t>
            </a:r>
            <a:endParaRPr lang="en-US" dirty="0" smtClean="0"/>
          </a:p>
          <a:p>
            <a:r>
              <a:rPr lang="en-US" dirty="0" smtClean="0"/>
              <a:t>Although </a:t>
            </a:r>
            <a:r>
              <a:rPr lang="en-US" dirty="0"/>
              <a:t>they share similar features, each is unique.</a:t>
            </a:r>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Personal Use</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691041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44B332EC-AC43-417C-B188-4C049EC1A21C}"/>
              </a:ext>
            </a:extLst>
          </p:cNvPr>
          <p:cNvSpPr>
            <a:spLocks noGrp="1"/>
          </p:cNvSpPr>
          <p:nvPr>
            <p:ph type="title"/>
          </p:nvPr>
        </p:nvSpPr>
        <p:spPr/>
        <p:txBody>
          <a:bodyPr>
            <a:normAutofit/>
          </a:bodyPr>
          <a:lstStyle/>
          <a:p>
            <a:pPr algn="ctr"/>
            <a:r>
              <a:rPr lang="en-US" dirty="0" smtClean="0"/>
              <a:t>Operating System Basic</a:t>
            </a:r>
            <a:endParaRPr lang="ar-SA" dirty="0"/>
          </a:p>
        </p:txBody>
      </p:sp>
      <p:sp>
        <p:nvSpPr>
          <p:cNvPr id="3" name="عنصر نائب للمحتوى 2">
            <a:extLst>
              <a:ext uri="{FF2B5EF4-FFF2-40B4-BE49-F238E27FC236}">
                <a16:creationId xmlns="" xmlns:a16="http://schemas.microsoft.com/office/drawing/2014/main" id="{58387C7B-D936-4D3D-9407-525C6CDAD767}"/>
              </a:ext>
            </a:extLst>
          </p:cNvPr>
          <p:cNvSpPr>
            <a:spLocks noGrp="1"/>
          </p:cNvSpPr>
          <p:nvPr>
            <p:ph idx="1"/>
          </p:nvPr>
        </p:nvSpPr>
        <p:spPr>
          <a:xfrm>
            <a:off x="903817" y="1260764"/>
            <a:ext cx="10363200" cy="4114800"/>
          </a:xfrm>
        </p:spPr>
        <p:txBody>
          <a:bodyPr/>
          <a:lstStyle/>
          <a:p>
            <a:pPr marL="0" indent="0">
              <a:buNone/>
            </a:pPr>
            <a:endParaRPr lang="en-US" sz="2800" dirty="0"/>
          </a:p>
          <a:p>
            <a:r>
              <a:rPr lang="en-US" sz="2800" dirty="0" smtClean="0"/>
              <a:t>Every </a:t>
            </a:r>
            <a:r>
              <a:rPr lang="en-US" sz="2800" dirty="0"/>
              <a:t>computer, from the smallest laptop to the largest supercomputer, has an operating system. Even cell phones, game consoles, cars, and some appliances have operating systems. </a:t>
            </a:r>
            <a:endParaRPr lang="en-US" sz="2800" dirty="0" smtClean="0"/>
          </a:p>
          <a:p>
            <a:endParaRPr lang="en-US" sz="2800" dirty="0" smtClean="0"/>
          </a:p>
          <a:p>
            <a:r>
              <a:rPr lang="en-US" sz="2800" dirty="0" smtClean="0"/>
              <a:t>The </a:t>
            </a:r>
            <a:r>
              <a:rPr lang="en-US" sz="2800" dirty="0"/>
              <a:t>role of the operating system is </a:t>
            </a:r>
            <a:r>
              <a:rPr lang="en-US" sz="2800" dirty="0" smtClean="0"/>
              <a:t>critical.</a:t>
            </a:r>
          </a:p>
          <a:p>
            <a:pPr marL="0" indent="0">
              <a:buNone/>
            </a:pPr>
            <a:endParaRPr lang="en-US" sz="2800" dirty="0" smtClean="0"/>
          </a:p>
          <a:p>
            <a:r>
              <a:rPr lang="en-US" sz="2800" dirty="0"/>
              <a:t>A</a:t>
            </a:r>
            <a:r>
              <a:rPr lang="en-US" sz="2800" dirty="0" smtClean="0"/>
              <a:t> </a:t>
            </a:r>
            <a:r>
              <a:rPr lang="en-US" sz="2800" dirty="0"/>
              <a:t>computer can't operate without </a:t>
            </a:r>
            <a:r>
              <a:rPr lang="en-US" sz="2800" dirty="0" smtClean="0"/>
              <a:t>it.</a:t>
            </a:r>
            <a:endParaRPr lang="en-US" sz="2800" b="1" dirty="0" smtClean="0"/>
          </a:p>
          <a:p>
            <a:pPr marL="0" indent="0">
              <a:buNone/>
            </a:pPr>
            <a:endParaRPr lang="en-US" sz="2400" b="1" dirty="0" smtClean="0"/>
          </a:p>
          <a:p>
            <a:endParaRPr lang="en-US" sz="2400" b="1" dirty="0" smtClean="0"/>
          </a:p>
          <a:p>
            <a:endParaRPr lang="en-US" sz="2400" b="1" dirty="0" smtClean="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074064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4326" y="1468788"/>
            <a:ext cx="10824883" cy="5054842"/>
          </a:xfrm>
        </p:spPr>
        <p:txBody>
          <a:bodyPr>
            <a:normAutofit fontScale="92500" lnSpcReduction="10000"/>
          </a:bodyPr>
          <a:lstStyle/>
          <a:p>
            <a:r>
              <a:rPr lang="en-US" b="1" dirty="0"/>
              <a:t>What's special about Windows?</a:t>
            </a:r>
            <a:r>
              <a:rPr lang="en-US" dirty="0"/>
              <a:t> </a:t>
            </a:r>
            <a:endParaRPr lang="en-US" dirty="0" smtClean="0"/>
          </a:p>
          <a:p>
            <a:r>
              <a:rPr lang="en-US" dirty="0"/>
              <a:t>Microsoft Windows is an operating environment that incorporates a </a:t>
            </a:r>
            <a:r>
              <a:rPr lang="en-US" b="1" dirty="0" smtClean="0"/>
              <a:t>user-friendly</a:t>
            </a:r>
            <a:r>
              <a:rPr lang="en-US" dirty="0"/>
              <a:t>, </a:t>
            </a:r>
            <a:r>
              <a:rPr lang="en-US" b="1" dirty="0"/>
              <a:t>visual interface </a:t>
            </a:r>
            <a:r>
              <a:rPr lang="en-US" dirty="0"/>
              <a:t>like the one that was first introduced with Apple's OS</a:t>
            </a:r>
            <a:r>
              <a:rPr lang="en-US" dirty="0" smtClean="0"/>
              <a:t>.</a:t>
            </a:r>
          </a:p>
          <a:p>
            <a:r>
              <a:rPr lang="en-US" dirty="0"/>
              <a:t>improvements in Windows </a:t>
            </a:r>
            <a:r>
              <a:rPr lang="en-US" dirty="0" smtClean="0"/>
              <a:t>have concentrated on</a:t>
            </a:r>
          </a:p>
          <a:p>
            <a:pPr lvl="1"/>
            <a:r>
              <a:rPr lang="en-US" b="1" dirty="0" smtClean="0"/>
              <a:t> </a:t>
            </a:r>
            <a:r>
              <a:rPr lang="en-US" dirty="0"/>
              <a:t>I</a:t>
            </a:r>
            <a:r>
              <a:rPr lang="en-US" dirty="0" smtClean="0"/>
              <a:t>ncreasing </a:t>
            </a:r>
            <a:r>
              <a:rPr lang="en-US" dirty="0"/>
              <a:t>user functionality </a:t>
            </a:r>
            <a:endParaRPr lang="en-US" dirty="0" smtClean="0"/>
          </a:p>
          <a:p>
            <a:pPr lvl="1"/>
            <a:r>
              <a:rPr lang="en-US" dirty="0" smtClean="0"/>
              <a:t> Friendliness </a:t>
            </a:r>
          </a:p>
          <a:p>
            <a:pPr lvl="1"/>
            <a:r>
              <a:rPr lang="en-US" dirty="0"/>
              <a:t>I</a:t>
            </a:r>
            <a:r>
              <a:rPr lang="en-US" dirty="0" smtClean="0"/>
              <a:t>mproving </a:t>
            </a:r>
            <a:r>
              <a:rPr lang="en-US" dirty="0"/>
              <a:t>Internet </a:t>
            </a:r>
            <a:r>
              <a:rPr lang="en-US" dirty="0" smtClean="0"/>
              <a:t>capabilities</a:t>
            </a:r>
          </a:p>
          <a:p>
            <a:pPr lvl="1"/>
            <a:r>
              <a:rPr lang="en-US" dirty="0"/>
              <a:t>S</a:t>
            </a:r>
            <a:r>
              <a:rPr lang="en-US" dirty="0" smtClean="0"/>
              <a:t>upporting </a:t>
            </a:r>
            <a:r>
              <a:rPr lang="en-US" dirty="0"/>
              <a:t>home </a:t>
            </a:r>
            <a:r>
              <a:rPr lang="en-US" dirty="0" smtClean="0"/>
              <a:t>networks</a:t>
            </a:r>
          </a:p>
          <a:p>
            <a:pPr lvl="1"/>
            <a:r>
              <a:rPr lang="en-US" dirty="0"/>
              <a:t>E</a:t>
            </a:r>
            <a:r>
              <a:rPr lang="en-US" dirty="0" smtClean="0"/>
              <a:t>nhancing </a:t>
            </a:r>
            <a:r>
              <a:rPr lang="en-US" dirty="0"/>
              <a:t>file privacy and security</a:t>
            </a:r>
            <a:r>
              <a:rPr lang="en-US" dirty="0" smtClean="0"/>
              <a:t>.</a:t>
            </a:r>
          </a:p>
          <a:p>
            <a:pPr lvl="1"/>
            <a:endParaRPr lang="en-US" dirty="0" smtClean="0"/>
          </a:p>
          <a:p>
            <a:r>
              <a:rPr lang="en-US" dirty="0"/>
              <a:t> Microsoft's newest OS, </a:t>
            </a:r>
            <a:r>
              <a:rPr lang="en-US" b="1" dirty="0"/>
              <a:t>Windows 10</a:t>
            </a:r>
            <a:r>
              <a:rPr lang="en-US" dirty="0"/>
              <a:t>, provides an interface optimized for </a:t>
            </a:r>
            <a:r>
              <a:rPr lang="en-US" dirty="0" smtClean="0"/>
              <a:t>touchscreen </a:t>
            </a:r>
            <a:r>
              <a:rPr lang="en-US" dirty="0"/>
              <a:t>devices and is designed to run across all devices: phones, tablets, laptops, and desktops</a:t>
            </a:r>
            <a:r>
              <a:rPr lang="en-US" dirty="0" smtClean="0"/>
              <a:t>.</a:t>
            </a:r>
            <a:endParaRPr lang="en-US"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Personal Use</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501017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4326" y="1468787"/>
            <a:ext cx="10783940" cy="5123081"/>
          </a:xfrm>
        </p:spPr>
        <p:txBody>
          <a:bodyPr>
            <a:normAutofit fontScale="92500"/>
          </a:bodyPr>
          <a:lstStyle/>
          <a:p>
            <a:r>
              <a:rPr lang="en-US" b="1" dirty="0"/>
              <a:t>What's special about </a:t>
            </a:r>
            <a:r>
              <a:rPr lang="en-US" b="1" dirty="0" smtClean="0"/>
              <a:t>Mac OS?</a:t>
            </a:r>
            <a:r>
              <a:rPr lang="en-US" dirty="0"/>
              <a:t> </a:t>
            </a:r>
            <a:endParaRPr lang="en-US" dirty="0" smtClean="0"/>
          </a:p>
          <a:p>
            <a:r>
              <a:rPr lang="en-US" dirty="0"/>
              <a:t>In 1984, Mac OSs became </a:t>
            </a:r>
            <a:r>
              <a:rPr lang="en-US" b="1" dirty="0"/>
              <a:t>the first </a:t>
            </a:r>
            <a:r>
              <a:rPr lang="en-US" dirty="0"/>
              <a:t>commercially available OS to incorporate the ability to interact with the computer with user-friendly </a:t>
            </a:r>
            <a:r>
              <a:rPr lang="en-US" b="1" dirty="0"/>
              <a:t>point-and-click</a:t>
            </a:r>
            <a:r>
              <a:rPr lang="en-US" dirty="0"/>
              <a:t> technology</a:t>
            </a:r>
            <a:r>
              <a:rPr lang="en-US" dirty="0" smtClean="0"/>
              <a:t>.</a:t>
            </a:r>
          </a:p>
          <a:p>
            <a:r>
              <a:rPr lang="en-US" dirty="0"/>
              <a:t>With the release of the </a:t>
            </a:r>
            <a:r>
              <a:rPr lang="en-US" dirty="0" smtClean="0"/>
              <a:t>Mountain </a:t>
            </a:r>
            <a:r>
              <a:rPr lang="en-US" dirty="0"/>
              <a:t>Lion version, Apple added many </a:t>
            </a:r>
            <a:r>
              <a:rPr lang="en-US" dirty="0" smtClean="0"/>
              <a:t> features such </a:t>
            </a:r>
            <a:r>
              <a:rPr lang="en-US" dirty="0"/>
              <a:t>as messages reminders, notes, and a notification </a:t>
            </a:r>
            <a:r>
              <a:rPr lang="en-US" dirty="0" smtClean="0"/>
              <a:t>center.</a:t>
            </a:r>
            <a:endParaRPr lang="en-US" dirty="0"/>
          </a:p>
          <a:p>
            <a:r>
              <a:rPr lang="en-US" dirty="0"/>
              <a:t>The latest </a:t>
            </a:r>
            <a:r>
              <a:rPr lang="en-US" dirty="0" smtClean="0"/>
              <a:t>version</a:t>
            </a:r>
            <a:r>
              <a:rPr lang="en-US" dirty="0"/>
              <a:t>, El Capitan, released in the fall of 2015, offers new features such as Split View (similar to Snap in Windows), touch-screen functionality, and natural language capabilities to Spotlight, OS X's search feature</a:t>
            </a:r>
            <a:r>
              <a:rPr lang="en-US" dirty="0" smtClean="0"/>
              <a:t>.</a:t>
            </a:r>
          </a:p>
          <a:p>
            <a:r>
              <a:rPr lang="en-US" dirty="0"/>
              <a:t>OS X uses the same desktop metaphors as </a:t>
            </a:r>
            <a:r>
              <a:rPr lang="en-US" dirty="0" smtClean="0"/>
              <a:t>Windows.</a:t>
            </a:r>
          </a:p>
          <a:p>
            <a:r>
              <a:rPr lang="en-US" dirty="0"/>
              <a:t>OS X is based on the UNIX operating system, which is exceptionally </a:t>
            </a:r>
            <a:r>
              <a:rPr lang="en-US" b="1" dirty="0"/>
              <a:t>stable and reliable</a:t>
            </a:r>
            <a:r>
              <a:rPr lang="en-US" dirty="0"/>
              <a:t>. </a:t>
            </a:r>
            <a:r>
              <a:rPr lang="en-US" dirty="0" smtClean="0"/>
              <a:t>But you </a:t>
            </a:r>
            <a:r>
              <a:rPr lang="en-US" dirty="0"/>
              <a:t>still need to install updates.</a:t>
            </a:r>
          </a:p>
          <a:p>
            <a:endParaRPr lang="en-US" dirty="0" smtClean="0"/>
          </a:p>
          <a:p>
            <a:endParaRPr lang="en-US"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Personal Use</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952920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4326" y="1468787"/>
            <a:ext cx="10783940" cy="5123081"/>
          </a:xfrm>
        </p:spPr>
        <p:txBody>
          <a:bodyPr/>
          <a:lstStyle/>
          <a:p>
            <a:r>
              <a:rPr lang="en-US" b="1" dirty="0"/>
              <a:t>What is Linux</a:t>
            </a:r>
            <a:r>
              <a:rPr lang="en-US" b="1" dirty="0" smtClean="0"/>
              <a:t>?</a:t>
            </a:r>
          </a:p>
          <a:p>
            <a:r>
              <a:rPr lang="en-US" dirty="0"/>
              <a:t>Linux is an open source OS designed for use on personal computers and as a network OS</a:t>
            </a:r>
            <a:r>
              <a:rPr lang="en-US" dirty="0" smtClean="0"/>
              <a:t>.</a:t>
            </a:r>
          </a:p>
          <a:p>
            <a:r>
              <a:rPr lang="en-US" dirty="0"/>
              <a:t>Linux began in 1991 as a part-time </a:t>
            </a:r>
            <a:r>
              <a:rPr lang="en-US" dirty="0" smtClean="0"/>
              <a:t>project.</a:t>
            </a:r>
          </a:p>
          <a:p>
            <a:r>
              <a:rPr lang="en-US" dirty="0"/>
              <a:t>It has since been tweaked by scores of programmers as part of the Free Software Foundation </a:t>
            </a:r>
            <a:r>
              <a:rPr lang="en-US" b="1" dirty="0"/>
              <a:t>GNU</a:t>
            </a:r>
            <a:r>
              <a:rPr lang="en-US" dirty="0"/>
              <a:t> </a:t>
            </a:r>
            <a:r>
              <a:rPr lang="en-US" dirty="0" smtClean="0"/>
              <a:t>Project.</a:t>
            </a:r>
          </a:p>
          <a:p>
            <a:r>
              <a:rPr lang="en-US" dirty="0"/>
              <a:t>Linux has a reputation as a stable OS that is not subject to crashes or failures</a:t>
            </a:r>
            <a:r>
              <a:rPr lang="en-US" dirty="0" smtClean="0"/>
              <a:t>.</a:t>
            </a:r>
          </a:p>
          <a:p>
            <a:r>
              <a:rPr lang="en-US" dirty="0" smtClean="0"/>
              <a:t>Linux </a:t>
            </a:r>
            <a:r>
              <a:rPr lang="en-US" dirty="0"/>
              <a:t>can be modified or updated quickly by </a:t>
            </a:r>
            <a:r>
              <a:rPr lang="en-US" dirty="0" smtClean="0"/>
              <a:t>hundreds </a:t>
            </a:r>
            <a:r>
              <a:rPr lang="en-US" dirty="0"/>
              <a:t>of programmers around the </a:t>
            </a:r>
            <a:r>
              <a:rPr lang="en-US" dirty="0" smtClean="0"/>
              <a:t>world.</a:t>
            </a:r>
            <a:endParaRPr lang="en-US" b="1" dirty="0" smtClean="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Personal Use</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407668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4326" y="1468787"/>
            <a:ext cx="10783940" cy="5123081"/>
          </a:xfrm>
        </p:spPr>
        <p:txBody>
          <a:bodyPr/>
          <a:lstStyle/>
          <a:p>
            <a:r>
              <a:rPr lang="en-US" b="1" dirty="0"/>
              <a:t>What is Linux</a:t>
            </a:r>
            <a:r>
              <a:rPr lang="en-US" b="1" dirty="0" smtClean="0"/>
              <a:t>?</a:t>
            </a:r>
          </a:p>
          <a:p>
            <a:endParaRPr lang="en-US" b="1" dirty="0" smtClean="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Personal Use</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7" name="عنصر نائب للمحتوى 2"/>
          <p:cNvSpPr txBox="1">
            <a:spLocks/>
          </p:cNvSpPr>
          <p:nvPr/>
        </p:nvSpPr>
        <p:spPr>
          <a:xfrm>
            <a:off x="474326" y="19757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Linux is available for download in various packages known as </a:t>
            </a:r>
            <a:r>
              <a:rPr lang="en-US" b="1" dirty="0" smtClean="0"/>
              <a:t>distributions</a:t>
            </a:r>
            <a:r>
              <a:rPr lang="en-US" dirty="0" smtClean="0"/>
              <a:t> or </a:t>
            </a:r>
            <a:r>
              <a:rPr lang="en-US" b="1" dirty="0" smtClean="0"/>
              <a:t>distros.</a:t>
            </a:r>
          </a:p>
          <a:p>
            <a:r>
              <a:rPr lang="en-US" b="1" dirty="0" smtClean="0"/>
              <a:t>Distros</a:t>
            </a:r>
            <a:r>
              <a:rPr lang="en-US" dirty="0" smtClean="0"/>
              <a:t> include the underlying Linux kernel (the code that provides Linux's basic functionality) and special modifications to the OS, and may also include additional open source software (such as OpenOffice).</a:t>
            </a:r>
          </a:p>
          <a:p>
            <a:r>
              <a:rPr lang="en-US" b="1" dirty="0" smtClean="0"/>
              <a:t>Distorswatch.com</a:t>
            </a:r>
            <a:r>
              <a:rPr lang="en-US" dirty="0" smtClean="0"/>
              <a:t> This site tracks Linux distros and provides helpful tips for beginners</a:t>
            </a:r>
          </a:p>
          <a:p>
            <a:endParaRPr lang="en-US" b="1"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197871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818866" y="1468787"/>
            <a:ext cx="10521286" cy="5095785"/>
          </a:xfrm>
        </p:spPr>
        <p:txBody>
          <a:bodyPr>
            <a:normAutofit fontScale="92500" lnSpcReduction="10000"/>
          </a:bodyPr>
          <a:lstStyle/>
          <a:p>
            <a:r>
              <a:rPr lang="en-US" b="1" dirty="0"/>
              <a:t> Does it matter what OS is on my computer</a:t>
            </a:r>
            <a:r>
              <a:rPr lang="en-US" b="1" dirty="0" smtClean="0"/>
              <a:t>?</a:t>
            </a:r>
          </a:p>
          <a:p>
            <a:r>
              <a:rPr lang="en-US" dirty="0"/>
              <a:t> An OS is designed to run on specific CPUs</a:t>
            </a:r>
            <a:r>
              <a:rPr lang="en-US" dirty="0" smtClean="0"/>
              <a:t>.</a:t>
            </a:r>
          </a:p>
          <a:p>
            <a:r>
              <a:rPr lang="en-US" dirty="0" smtClean="0"/>
              <a:t> </a:t>
            </a:r>
            <a:r>
              <a:rPr lang="en-US" dirty="0"/>
              <a:t>CPUs have different designs, which can require modifying the OS software to allow it to communicate properly with each CPU</a:t>
            </a:r>
            <a:r>
              <a:rPr lang="en-US" dirty="0" smtClean="0"/>
              <a:t>.</a:t>
            </a:r>
          </a:p>
          <a:p>
            <a:r>
              <a:rPr lang="en-US" dirty="0" smtClean="0"/>
              <a:t> </a:t>
            </a:r>
            <a:r>
              <a:rPr lang="en-US" b="1" dirty="0" smtClean="0"/>
              <a:t>Computer's platform </a:t>
            </a:r>
            <a:r>
              <a:rPr lang="en-US" dirty="0" smtClean="0"/>
              <a:t>is the combination </a:t>
            </a:r>
            <a:r>
              <a:rPr lang="en-US" dirty="0"/>
              <a:t>of an OS and a specific </a:t>
            </a:r>
            <a:r>
              <a:rPr lang="en-US" dirty="0" smtClean="0"/>
              <a:t>processor.</a:t>
            </a:r>
          </a:p>
          <a:p>
            <a:r>
              <a:rPr lang="en-US" dirty="0"/>
              <a:t>For user convenience, computers and other devices usually come with an OS already installed. Windows and Linux can run on most of the hardware being sold today</a:t>
            </a:r>
            <a:r>
              <a:rPr lang="en-US" dirty="0" smtClean="0"/>
              <a:t>.</a:t>
            </a:r>
          </a:p>
          <a:p>
            <a:r>
              <a:rPr lang="en-US" dirty="0"/>
              <a:t>Your choice of an OS in this case is mostly a matter of </a:t>
            </a:r>
            <a:r>
              <a:rPr lang="en-US" b="1" dirty="0"/>
              <a:t>price and personal </a:t>
            </a:r>
            <a:r>
              <a:rPr lang="en-US" b="1" dirty="0" smtClean="0"/>
              <a:t>preference.</a:t>
            </a:r>
          </a:p>
          <a:p>
            <a:r>
              <a:rPr lang="en-US" dirty="0"/>
              <a:t>Most application software is OS dependent. You need to make sure you got correct version of the application for </a:t>
            </a:r>
            <a:r>
              <a:rPr lang="en-US"/>
              <a:t>your </a:t>
            </a:r>
            <a:r>
              <a:rPr lang="en-US" smtClean="0"/>
              <a:t>OS.</a:t>
            </a:r>
            <a:endParaRPr lang="en-US" dirty="0"/>
          </a:p>
        </p:txBody>
      </p:sp>
      <p:sp>
        <p:nvSpPr>
          <p:cNvPr id="5"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Personal Use</a:t>
            </a:r>
            <a:endParaRPr lang="en-US" sz="3200" kern="0" dirty="0">
              <a:solidFill>
                <a:schemeClr val="tx1"/>
              </a:solidFill>
            </a:endParaRPr>
          </a:p>
        </p:txBody>
      </p:sp>
      <p:pic>
        <p:nvPicPr>
          <p:cNvPr id="6"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7"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212485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dirty="0"/>
              <a:t>Can I have more than one OS on my computer</a:t>
            </a:r>
            <a:r>
              <a:rPr lang="en-US" b="1" dirty="0" smtClean="0"/>
              <a:t>?</a:t>
            </a:r>
          </a:p>
          <a:p>
            <a:r>
              <a:rPr lang="en-US" dirty="0"/>
              <a:t>D</a:t>
            </a:r>
            <a:r>
              <a:rPr lang="en-US" dirty="0" smtClean="0"/>
              <a:t>ifferent </a:t>
            </a:r>
            <a:r>
              <a:rPr lang="en-US" dirty="0"/>
              <a:t>operating systems offer different features. </a:t>
            </a:r>
            <a:endParaRPr lang="en-US" dirty="0" smtClean="0"/>
          </a:p>
          <a:p>
            <a:r>
              <a:rPr lang="en-US" dirty="0" smtClean="0"/>
              <a:t>In MAC, If </a:t>
            </a:r>
            <a:r>
              <a:rPr lang="en-US" dirty="0"/>
              <a:t>you want to run </a:t>
            </a:r>
            <a:r>
              <a:rPr lang="en-US" dirty="0" smtClean="0"/>
              <a:t>windows or OS X both at the same time, you can create </a:t>
            </a:r>
            <a:r>
              <a:rPr lang="en-US" b="1" dirty="0" smtClean="0"/>
              <a:t>“virtual drives” </a:t>
            </a:r>
            <a:r>
              <a:rPr lang="en-US" dirty="0"/>
              <a:t>using virtualization software such as Parallels or VMware Fusion</a:t>
            </a:r>
            <a:r>
              <a:rPr lang="en-US" dirty="0" smtClean="0"/>
              <a:t>.</a:t>
            </a:r>
          </a:p>
          <a:p>
            <a:r>
              <a:rPr lang="en-US" dirty="0" smtClean="0"/>
              <a:t>In Windows</a:t>
            </a:r>
            <a:r>
              <a:rPr lang="en-US" dirty="0"/>
              <a:t>, you can create a separate section of your hard drive (called a partition) and install another OS on it while </a:t>
            </a:r>
            <a:r>
              <a:rPr lang="en-US" dirty="0" smtClean="0"/>
              <a:t>leaving </a:t>
            </a:r>
            <a:r>
              <a:rPr lang="en-US" dirty="0"/>
              <a:t>your original Windows installation untouched. After </a:t>
            </a:r>
            <a:r>
              <a:rPr lang="en-US" dirty="0" smtClean="0"/>
              <a:t>installing </a:t>
            </a:r>
            <a:r>
              <a:rPr lang="en-US" dirty="0"/>
              <a:t>the second OS, when your computer starts, you're offered a choice of which OS to use.</a:t>
            </a:r>
            <a:endParaRPr lang="en-US" b="1"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Personal Use</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849568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96036" y="1410081"/>
            <a:ext cx="10747440" cy="5031662"/>
          </a:xfrm>
        </p:spPr>
        <p:txBody>
          <a:bodyPr>
            <a:normAutofit fontScale="40000" lnSpcReduction="20000"/>
          </a:bodyPr>
          <a:lstStyle/>
          <a:p>
            <a:r>
              <a:rPr lang="en-US" sz="5900" b="1" dirty="0"/>
              <a:t>How do operating systems use the "cloud"?</a:t>
            </a:r>
          </a:p>
          <a:p>
            <a:pPr marL="685800" lvl="2">
              <a:lnSpc>
                <a:spcPct val="110000"/>
              </a:lnSpc>
              <a:spcBef>
                <a:spcPts val="1000"/>
              </a:spcBef>
            </a:pPr>
            <a:r>
              <a:rPr lang="en-US" sz="5500" dirty="0"/>
              <a:t>Operating systems have features that are tied to cloud computing.</a:t>
            </a:r>
          </a:p>
          <a:p>
            <a:r>
              <a:rPr lang="en-US" sz="5900" b="1" dirty="0"/>
              <a:t>Windows 10:</a:t>
            </a:r>
          </a:p>
          <a:p>
            <a:pPr marL="685800" lvl="2">
              <a:lnSpc>
                <a:spcPct val="110000"/>
              </a:lnSpc>
              <a:spcBef>
                <a:spcPts val="1000"/>
              </a:spcBef>
            </a:pPr>
            <a:r>
              <a:rPr lang="en-US" sz="5100" dirty="0"/>
              <a:t> </a:t>
            </a:r>
            <a:r>
              <a:rPr lang="en-US" sz="5500" dirty="0"/>
              <a:t>It features tighter integration with the cloud. </a:t>
            </a:r>
          </a:p>
          <a:p>
            <a:pPr marL="685800" lvl="2">
              <a:lnSpc>
                <a:spcPct val="110000"/>
              </a:lnSpc>
              <a:spcBef>
                <a:spcPts val="1000"/>
              </a:spcBef>
            </a:pPr>
            <a:r>
              <a:rPr lang="en-US" sz="5500" dirty="0"/>
              <a:t>Using your Microsoft account. Windows 10 stores your settings and keeps track of applications you've purchased from the Windows store online.</a:t>
            </a:r>
          </a:p>
          <a:p>
            <a:pPr marL="685800" lvl="2">
              <a:lnSpc>
                <a:spcPct val="110000"/>
              </a:lnSpc>
              <a:spcBef>
                <a:spcPts val="1000"/>
              </a:spcBef>
            </a:pPr>
            <a:r>
              <a:rPr lang="en-US" sz="5500" dirty="0"/>
              <a:t> You can easily access and store files online in your OneDrive account. </a:t>
            </a:r>
          </a:p>
          <a:p>
            <a:pPr marL="685800" lvl="2">
              <a:lnSpc>
                <a:spcPct val="110000"/>
              </a:lnSpc>
              <a:spcBef>
                <a:spcPts val="1000"/>
              </a:spcBef>
            </a:pPr>
            <a:r>
              <a:rPr lang="en-US" sz="5500" dirty="0"/>
              <a:t>You can also log in into your windows account from any windows-based machine and be able to see your familiar desktop and application.</a:t>
            </a:r>
          </a:p>
          <a:p>
            <a:r>
              <a:rPr lang="en-US" sz="5900" b="1" dirty="0"/>
              <a:t>OS X:</a:t>
            </a:r>
          </a:p>
          <a:p>
            <a:pPr marL="685800" lvl="2">
              <a:lnSpc>
                <a:spcPct val="110000"/>
              </a:lnSpc>
              <a:spcBef>
                <a:spcPts val="1000"/>
              </a:spcBef>
            </a:pPr>
            <a:r>
              <a:rPr lang="en-US" sz="5500" dirty="0"/>
              <a:t>allows you to sign in with your Apple </a:t>
            </a:r>
            <a:r>
              <a:rPr lang="en-US" sz="5500" dirty="0" err="1"/>
              <a:t>ID,which</a:t>
            </a:r>
            <a:r>
              <a:rPr lang="en-US" sz="5500" dirty="0"/>
              <a:t> provides access to Apple's iCloud system. iCloud stores your content online and automatically pushes it out to all your Apple devices.</a:t>
            </a:r>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Personal Use</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386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62500" lnSpcReduction="20000"/>
          </a:bodyPr>
          <a:lstStyle/>
          <a:p>
            <a:r>
              <a:rPr lang="en-US" sz="4500" b="1" dirty="0"/>
              <a:t>Google Chrome OS:</a:t>
            </a:r>
          </a:p>
          <a:p>
            <a:pPr marL="685800" lvl="2">
              <a:lnSpc>
                <a:spcPct val="110000"/>
              </a:lnSpc>
              <a:spcBef>
                <a:spcPts val="1000"/>
              </a:spcBef>
            </a:pPr>
            <a:r>
              <a:rPr lang="en-US" sz="4100" dirty="0"/>
              <a:t>W</a:t>
            </a:r>
            <a:r>
              <a:rPr lang="en-US" sz="4100" dirty="0" smtClean="0"/>
              <a:t>hich </a:t>
            </a:r>
            <a:r>
              <a:rPr lang="en-US" sz="4100" dirty="0"/>
              <a:t>is a web-based OS. </a:t>
            </a:r>
          </a:p>
          <a:p>
            <a:pPr marL="685800" lvl="2">
              <a:lnSpc>
                <a:spcPct val="110000"/>
              </a:lnSpc>
              <a:spcBef>
                <a:spcPts val="1000"/>
              </a:spcBef>
            </a:pPr>
            <a:r>
              <a:rPr lang="en-US" sz="4100" dirty="0"/>
              <a:t>V</a:t>
            </a:r>
            <a:r>
              <a:rPr lang="en-US" sz="4100" dirty="0" smtClean="0"/>
              <a:t>irtually </a:t>
            </a:r>
            <a:r>
              <a:rPr lang="en-US" sz="4100" dirty="0"/>
              <a:t>no files are installed on your computing device. Rather, the main functionality of the OS is provided by accessing the web through a web browser. </a:t>
            </a:r>
          </a:p>
          <a:p>
            <a:pPr marL="685800" lvl="2">
              <a:lnSpc>
                <a:spcPct val="110000"/>
              </a:lnSpc>
              <a:spcBef>
                <a:spcPts val="1000"/>
              </a:spcBef>
            </a:pPr>
            <a:r>
              <a:rPr lang="en-US" sz="4100" dirty="0"/>
              <a:t>Chrome OS is only available on certain hardware from Google's manufacturing partners, and these devices are called Chromebooks. </a:t>
            </a:r>
          </a:p>
          <a:p>
            <a:pPr marL="685800" lvl="2">
              <a:lnSpc>
                <a:spcPct val="110000"/>
              </a:lnSpc>
              <a:spcBef>
                <a:spcPts val="1000"/>
              </a:spcBef>
            </a:pPr>
            <a:r>
              <a:rPr lang="en-US" sz="4100" dirty="0"/>
              <a:t>The Chrome OS should not be confused with the Google Chrome browser. The browser is application software that can run in many different operating systems.</a:t>
            </a:r>
          </a:p>
          <a:p>
            <a:pPr lvl="1"/>
            <a:endParaRPr lang="en-US" sz="5000" dirty="0"/>
          </a:p>
          <a:p>
            <a:endParaRPr lang="en-US"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Operating System for Personal Use</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503164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What Operating System DOES</a:t>
            </a:r>
            <a:r>
              <a:rPr lang="en-US" b="1" dirty="0" smtClean="0"/>
              <a:t/>
            </a:r>
            <a:br>
              <a:rPr lang="en-US" b="1" dirty="0" smtClean="0"/>
            </a:br>
            <a:r>
              <a:rPr lang="en-US" b="1" dirty="0" smtClean="0"/>
              <a:t>The </a:t>
            </a:r>
            <a:r>
              <a:rPr lang="en-US" b="1" dirty="0"/>
              <a:t>U</a:t>
            </a:r>
            <a:r>
              <a:rPr lang="en-US" b="1" dirty="0" smtClean="0"/>
              <a:t>ser Interface</a:t>
            </a:r>
            <a:endParaRPr lang="en-US" b="1" dirty="0"/>
          </a:p>
        </p:txBody>
      </p:sp>
      <p:sp>
        <p:nvSpPr>
          <p:cNvPr id="3" name="عنصر نائب للمحتوى 2"/>
          <p:cNvSpPr>
            <a:spLocks noGrp="1"/>
          </p:cNvSpPr>
          <p:nvPr>
            <p:ph idx="1"/>
          </p:nvPr>
        </p:nvSpPr>
        <p:spPr/>
        <p:txBody>
          <a:bodyPr/>
          <a:lstStyle/>
          <a:p>
            <a:r>
              <a:rPr lang="en-US" b="1" dirty="0" smtClean="0"/>
              <a:t>How dose OS control how I interact with my computer?</a:t>
            </a:r>
          </a:p>
          <a:p>
            <a:r>
              <a:rPr lang="en-US" dirty="0" smtClean="0"/>
              <a:t>First personal computer used Microsoft Disk Operating System</a:t>
            </a:r>
            <a:r>
              <a:rPr lang="ar-SA" dirty="0" smtClean="0"/>
              <a:t>)</a:t>
            </a:r>
            <a:r>
              <a:rPr lang="en-US" dirty="0" smtClean="0"/>
              <a:t>MS-DOS or just DOS) which has a command driven interface.</a:t>
            </a:r>
          </a:p>
          <a:p>
            <a:r>
              <a:rPr lang="en-US" b="1" dirty="0" smtClean="0"/>
              <a:t>Command driven interface: </a:t>
            </a:r>
            <a:r>
              <a:rPr lang="en-US" dirty="0" smtClean="0"/>
              <a:t>is one in which you enter commands to communicate with computer system.</a:t>
            </a:r>
          </a:p>
          <a:p>
            <a:pPr lvl="1"/>
            <a:r>
              <a:rPr lang="en-US" dirty="0" smtClean="0"/>
              <a:t>The DOS commands were not easy to understand.</a:t>
            </a:r>
          </a:p>
          <a:p>
            <a:pPr lvl="1"/>
            <a:r>
              <a:rPr lang="en-US" dirty="0" smtClean="0"/>
              <a:t>Interface too complicated for the average user.</a:t>
            </a:r>
          </a:p>
          <a:p>
            <a:pPr lvl="1"/>
            <a:r>
              <a:rPr lang="en-US" dirty="0" smtClean="0"/>
              <a:t>Used in business by professional computer operators.</a:t>
            </a:r>
          </a:p>
          <a:p>
            <a:endParaRPr lang="en-US"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6318" y="4208087"/>
            <a:ext cx="3550431" cy="1968876"/>
          </a:xfrm>
          <a:prstGeom prst="rect">
            <a:avLst/>
          </a:prstGeom>
        </p:spPr>
      </p:pic>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231206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The User Interface</a:t>
            </a:r>
            <a:endParaRPr lang="en-US" dirty="0"/>
          </a:p>
        </p:txBody>
      </p:sp>
      <p:sp>
        <p:nvSpPr>
          <p:cNvPr id="3" name="عنصر نائب للمحتوى 2"/>
          <p:cNvSpPr>
            <a:spLocks noGrp="1"/>
          </p:cNvSpPr>
          <p:nvPr>
            <p:ph idx="1"/>
          </p:nvPr>
        </p:nvSpPr>
        <p:spPr/>
        <p:txBody>
          <a:bodyPr/>
          <a:lstStyle/>
          <a:p>
            <a:r>
              <a:rPr lang="en-US" dirty="0"/>
              <a:t>The command driven was later improved by incorporating a </a:t>
            </a:r>
            <a:r>
              <a:rPr lang="en-US" b="1" dirty="0"/>
              <a:t>menu driven interface</a:t>
            </a:r>
            <a:r>
              <a:rPr lang="en-US" b="1" dirty="0" smtClean="0"/>
              <a:t>.</a:t>
            </a:r>
          </a:p>
          <a:p>
            <a:r>
              <a:rPr lang="en-US" b="1" dirty="0" smtClean="0"/>
              <a:t>Menu </a:t>
            </a:r>
            <a:r>
              <a:rPr lang="en-US" b="1" dirty="0"/>
              <a:t>driven </a:t>
            </a:r>
            <a:r>
              <a:rPr lang="en-US" b="1" dirty="0" smtClean="0"/>
              <a:t>interface: </a:t>
            </a:r>
            <a:r>
              <a:rPr lang="en-US" dirty="0" smtClean="0"/>
              <a:t>in which you chose a command from menus displayed on the screen. </a:t>
            </a:r>
          </a:p>
          <a:p>
            <a:pPr lvl="1"/>
            <a:r>
              <a:rPr lang="en-US" dirty="0" smtClean="0"/>
              <a:t>Eliminated the need for user to know every command.</a:t>
            </a:r>
          </a:p>
          <a:p>
            <a:pPr lvl="1"/>
            <a:r>
              <a:rPr lang="en-US" dirty="0" smtClean="0"/>
              <a:t>They were still not easy enough for most people to use.</a:t>
            </a:r>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410" y="4665745"/>
            <a:ext cx="3861179" cy="1809928"/>
          </a:xfrm>
          <a:prstGeom prst="rect">
            <a:avLst/>
          </a:prstGeom>
        </p:spPr>
      </p:pic>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07527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 xmlns:a16="http://schemas.microsoft.com/office/drawing/2014/main" id="{44B332EC-AC43-417C-B188-4C049EC1A21C}"/>
              </a:ext>
            </a:extLst>
          </p:cNvPr>
          <p:cNvSpPr>
            <a:spLocks noGrp="1"/>
          </p:cNvSpPr>
          <p:nvPr>
            <p:ph type="title"/>
          </p:nvPr>
        </p:nvSpPr>
        <p:spPr/>
        <p:txBody>
          <a:bodyPr>
            <a:normAutofit/>
          </a:bodyPr>
          <a:lstStyle/>
          <a:p>
            <a:pPr algn="ctr"/>
            <a:r>
              <a:rPr lang="en-US" dirty="0" smtClean="0"/>
              <a:t>Operating System Basic</a:t>
            </a:r>
            <a:endParaRPr lang="ar-SA" dirty="0"/>
          </a:p>
        </p:txBody>
      </p:sp>
      <p:sp>
        <p:nvSpPr>
          <p:cNvPr id="3" name="عنصر نائب للمحتوى 2"/>
          <p:cNvSpPr>
            <a:spLocks noGrp="1"/>
          </p:cNvSpPr>
          <p:nvPr>
            <p:ph idx="1"/>
          </p:nvPr>
        </p:nvSpPr>
        <p:spPr/>
        <p:txBody>
          <a:bodyPr/>
          <a:lstStyle/>
          <a:p>
            <a:r>
              <a:rPr lang="en-US" dirty="0"/>
              <a:t> </a:t>
            </a:r>
            <a:r>
              <a:rPr lang="en-US" b="1" dirty="0"/>
              <a:t>What does the operating system do</a:t>
            </a:r>
            <a:r>
              <a:rPr lang="en-US" b="1" dirty="0" smtClean="0"/>
              <a:t>?</a:t>
            </a:r>
          </a:p>
          <a:p>
            <a:r>
              <a:rPr lang="en-US" dirty="0" smtClean="0"/>
              <a:t>System software </a:t>
            </a:r>
            <a:r>
              <a:rPr lang="en-US" dirty="0"/>
              <a:t>consists of two primary types of programs: </a:t>
            </a:r>
            <a:endParaRPr lang="en-US" dirty="0" smtClean="0"/>
          </a:p>
          <a:p>
            <a:pPr lvl="1"/>
            <a:r>
              <a:rPr lang="en-US" dirty="0"/>
              <a:t>T</a:t>
            </a:r>
            <a:r>
              <a:rPr lang="en-US" dirty="0" smtClean="0"/>
              <a:t>he </a:t>
            </a:r>
            <a:r>
              <a:rPr lang="en-US" dirty="0"/>
              <a:t>operating system </a:t>
            </a:r>
          </a:p>
          <a:p>
            <a:pPr lvl="1"/>
            <a:r>
              <a:rPr lang="en-US" dirty="0" smtClean="0"/>
              <a:t> </a:t>
            </a:r>
            <a:r>
              <a:rPr lang="en-US" dirty="0"/>
              <a:t>U</a:t>
            </a:r>
            <a:r>
              <a:rPr lang="en-US" dirty="0" smtClean="0"/>
              <a:t>tility </a:t>
            </a:r>
            <a:r>
              <a:rPr lang="en-US" dirty="0"/>
              <a:t>programs. </a:t>
            </a:r>
            <a:endParaRPr lang="en-US" dirty="0" smtClean="0"/>
          </a:p>
          <a:p>
            <a:r>
              <a:rPr lang="en-US" b="1" dirty="0" smtClean="0"/>
              <a:t>The </a:t>
            </a:r>
            <a:r>
              <a:rPr lang="en-US" b="1" dirty="0"/>
              <a:t>operating system (OS)</a:t>
            </a:r>
            <a:r>
              <a:rPr lang="en-US" dirty="0"/>
              <a:t> is a group of programs that controls how your computer functions.</a:t>
            </a:r>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95316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The User Interface</a:t>
            </a:r>
            <a:endParaRPr lang="en-US" dirty="0"/>
          </a:p>
        </p:txBody>
      </p:sp>
      <p:sp>
        <p:nvSpPr>
          <p:cNvPr id="3" name="عنصر نائب للمحتوى 2"/>
          <p:cNvSpPr>
            <a:spLocks noGrp="1"/>
          </p:cNvSpPr>
          <p:nvPr>
            <p:ph idx="1"/>
          </p:nvPr>
        </p:nvSpPr>
        <p:spPr/>
        <p:txBody>
          <a:bodyPr/>
          <a:lstStyle/>
          <a:p>
            <a:r>
              <a:rPr lang="en-US" b="1" dirty="0" smtClean="0"/>
              <a:t>What kind of interface operating system used today?</a:t>
            </a:r>
          </a:p>
          <a:p>
            <a:r>
              <a:rPr lang="en-US" dirty="0" smtClean="0"/>
              <a:t>Current computer and mobile operating system, such as Microsoft and OS X use a graphical user interface </a:t>
            </a:r>
            <a:r>
              <a:rPr lang="en-US" b="1" dirty="0" smtClean="0"/>
              <a:t>(GUI)</a:t>
            </a:r>
            <a:r>
              <a:rPr lang="en-US" dirty="0" smtClean="0"/>
              <a:t>.</a:t>
            </a:r>
          </a:p>
          <a:p>
            <a:pPr lvl="1"/>
            <a:r>
              <a:rPr lang="en-US" dirty="0" smtClean="0"/>
              <a:t>GUI display graphic and use the point and click technology of the mouse.</a:t>
            </a:r>
          </a:p>
          <a:p>
            <a:pPr lvl="1"/>
            <a:r>
              <a:rPr lang="en-US" dirty="0"/>
              <a:t>U</a:t>
            </a:r>
            <a:r>
              <a:rPr lang="en-US" dirty="0" smtClean="0"/>
              <a:t>ser-friendly.</a:t>
            </a:r>
          </a:p>
          <a:p>
            <a:r>
              <a:rPr lang="en-US" dirty="0" smtClean="0"/>
              <a:t>Linux-based operating system do not have a single default GUI. Instead, user free to choose among many commercially available and free interface, such as </a:t>
            </a:r>
            <a:r>
              <a:rPr lang="en-US" b="1" dirty="0" smtClean="0"/>
              <a:t>GNOME</a:t>
            </a:r>
            <a:r>
              <a:rPr lang="en-US" dirty="0" smtClean="0"/>
              <a:t> and </a:t>
            </a:r>
            <a:r>
              <a:rPr lang="en-US" b="1" dirty="0" smtClean="0"/>
              <a:t>KDE</a:t>
            </a:r>
            <a:r>
              <a:rPr lang="en-US" dirty="0" smtClean="0"/>
              <a:t>, each provide a different look and feel.</a:t>
            </a:r>
          </a:p>
          <a:p>
            <a:endParaRPr lang="en-US" b="1" dirty="0" smtClean="0"/>
          </a:p>
          <a:p>
            <a:endParaRPr lang="en-US" b="1" dirty="0" smtClean="0"/>
          </a:p>
          <a:p>
            <a:endParaRPr lang="en-US" b="1"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821599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t>Hardware Coordination</a:t>
            </a:r>
            <a:endParaRPr lang="en-US" b="1" dirty="0"/>
          </a:p>
        </p:txBody>
      </p:sp>
      <p:sp>
        <p:nvSpPr>
          <p:cNvPr id="3" name="عنصر نائب للمحتوى 2"/>
          <p:cNvSpPr>
            <a:spLocks noGrp="1"/>
          </p:cNvSpPr>
          <p:nvPr>
            <p:ph idx="1"/>
          </p:nvPr>
        </p:nvSpPr>
        <p:spPr/>
        <p:txBody>
          <a:bodyPr/>
          <a:lstStyle/>
          <a:p>
            <a:r>
              <a:rPr lang="en-US" b="1" dirty="0" smtClean="0"/>
              <a:t>Why d</a:t>
            </a:r>
            <a:r>
              <a:rPr lang="en-US" b="1" dirty="0"/>
              <a:t>oes the OS need to manage the processor</a:t>
            </a:r>
            <a:r>
              <a:rPr lang="en-US" b="1" dirty="0" smtClean="0"/>
              <a:t>?</a:t>
            </a:r>
          </a:p>
          <a:p>
            <a:r>
              <a:rPr lang="en-US" dirty="0"/>
              <a:t>Although the CPU is powerful, it still needs the OS to arrange the execution of all these </a:t>
            </a:r>
            <a:r>
              <a:rPr lang="en-US" dirty="0" smtClean="0"/>
              <a:t>activities </a:t>
            </a:r>
            <a:r>
              <a:rPr lang="en-US" dirty="0"/>
              <a:t>in a systematic </a:t>
            </a:r>
            <a:r>
              <a:rPr lang="en-US" dirty="0" smtClean="0"/>
              <a:t>way.</a:t>
            </a:r>
          </a:p>
          <a:p>
            <a:r>
              <a:rPr lang="en-US" dirty="0" smtClean="0"/>
              <a:t> </a:t>
            </a:r>
            <a:r>
              <a:rPr lang="en-US" dirty="0"/>
              <a:t>To do so, the OS assigns a slice of its time to each activity that requires the processor's attention. </a:t>
            </a:r>
            <a:endParaRPr lang="en-US" dirty="0" smtClean="0"/>
          </a:p>
          <a:p>
            <a:r>
              <a:rPr lang="en-US" dirty="0"/>
              <a:t>The OS must then switch among different processes billions of times a second to make it appear that everything is happening seamlessly.</a:t>
            </a:r>
            <a:endParaRPr lang="en-US" b="1"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728019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Hardware Coordination</a:t>
            </a:r>
            <a:endParaRPr lang="en-US" dirty="0"/>
          </a:p>
        </p:txBody>
      </p:sp>
      <p:sp>
        <p:nvSpPr>
          <p:cNvPr id="3" name="عنصر نائب للمحتوى 2"/>
          <p:cNvSpPr>
            <a:spLocks noGrp="1"/>
          </p:cNvSpPr>
          <p:nvPr>
            <p:ph idx="1"/>
          </p:nvPr>
        </p:nvSpPr>
        <p:spPr/>
        <p:txBody>
          <a:bodyPr>
            <a:normAutofit lnSpcReduction="10000"/>
          </a:bodyPr>
          <a:lstStyle/>
          <a:p>
            <a:r>
              <a:rPr lang="en-US" b="1" dirty="0"/>
              <a:t> How exactly does the OS coordinate all the </a:t>
            </a:r>
            <a:r>
              <a:rPr lang="en-US" b="1" dirty="0" smtClean="0"/>
              <a:t>activities</a:t>
            </a:r>
            <a:r>
              <a:rPr lang="en-US" b="1" dirty="0"/>
              <a:t>? </a:t>
            </a:r>
            <a:endParaRPr lang="en-US" b="1" dirty="0" smtClean="0"/>
          </a:p>
          <a:p>
            <a:r>
              <a:rPr lang="en-US" dirty="0"/>
              <a:t>Every keystroke, every mouse click (or touch on the screen), and each signal to the printer and from the Blu-ray drive creates </a:t>
            </a:r>
            <a:r>
              <a:rPr lang="en-US" b="1" dirty="0"/>
              <a:t>an action, or event</a:t>
            </a:r>
            <a:r>
              <a:rPr lang="en-US" dirty="0"/>
              <a:t>, </a:t>
            </a:r>
            <a:r>
              <a:rPr lang="en-US" dirty="0" smtClean="0"/>
              <a:t>in </a:t>
            </a:r>
            <a:r>
              <a:rPr lang="en-US" dirty="0"/>
              <a:t>the respective device (keyboard, mouse, Blu-ray drive, or printer) to which the OS </a:t>
            </a:r>
            <a:r>
              <a:rPr lang="en-US" dirty="0" smtClean="0"/>
              <a:t>responds.</a:t>
            </a:r>
          </a:p>
          <a:p>
            <a:r>
              <a:rPr lang="en-US" dirty="0"/>
              <a:t>Sometimes these events occur </a:t>
            </a:r>
            <a:r>
              <a:rPr lang="en-US" b="1" dirty="0"/>
              <a:t>sequentially</a:t>
            </a:r>
            <a:r>
              <a:rPr lang="en-US" dirty="0"/>
              <a:t> (such as </a:t>
            </a:r>
            <a:r>
              <a:rPr lang="en-US" dirty="0" smtClean="0"/>
              <a:t>when</a:t>
            </a:r>
            <a:r>
              <a:rPr lang="en-US" dirty="0"/>
              <a:t> you type characters one at a time </a:t>
            </a:r>
            <a:r>
              <a:rPr lang="en-US" dirty="0" smtClean="0"/>
              <a:t>) </a:t>
            </a:r>
            <a:r>
              <a:rPr lang="en-US" dirty="0"/>
              <a:t> but other events involve </a:t>
            </a:r>
            <a:r>
              <a:rPr lang="en-US" dirty="0" smtClean="0"/>
              <a:t>two </a:t>
            </a:r>
            <a:r>
              <a:rPr lang="en-US" dirty="0"/>
              <a:t>or more devices working concurrently (such as the </a:t>
            </a:r>
            <a:r>
              <a:rPr lang="en-US" dirty="0" smtClean="0"/>
              <a:t>printer</a:t>
            </a:r>
            <a:r>
              <a:rPr lang="en-US" dirty="0"/>
              <a:t> printing while you type and watch a movie</a:t>
            </a:r>
            <a:r>
              <a:rPr lang="en-US" dirty="0" smtClean="0"/>
              <a:t>).</a:t>
            </a:r>
            <a:endParaRPr lang="en-US" dirty="0"/>
          </a:p>
          <a:p>
            <a:r>
              <a:rPr lang="en-US" dirty="0"/>
              <a:t>T</a:t>
            </a:r>
            <a:r>
              <a:rPr lang="en-US" dirty="0" smtClean="0"/>
              <a:t>he OS </a:t>
            </a:r>
            <a:r>
              <a:rPr lang="en-US" dirty="0"/>
              <a:t>in fact switches back and forth among processes, controlling the timing of events on which the processor works</a:t>
            </a:r>
            <a:endParaRPr lang="en-US" b="1"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855071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Hardware Coordination</a:t>
            </a:r>
            <a:endParaRPr lang="en-US" dirty="0"/>
          </a:p>
        </p:txBody>
      </p:sp>
      <p:sp>
        <p:nvSpPr>
          <p:cNvPr id="3" name="عنصر نائب للمحتوى 2"/>
          <p:cNvSpPr>
            <a:spLocks noGrp="1"/>
          </p:cNvSpPr>
          <p:nvPr>
            <p:ph idx="1"/>
          </p:nvPr>
        </p:nvSpPr>
        <p:spPr/>
        <p:txBody>
          <a:bodyPr/>
          <a:lstStyle/>
          <a:p>
            <a:r>
              <a:rPr lang="en-US" b="1" dirty="0"/>
              <a:t>A</a:t>
            </a:r>
            <a:r>
              <a:rPr lang="en-US" b="1" dirty="0" smtClean="0"/>
              <a:t>n interrupt: </a:t>
            </a:r>
            <a:r>
              <a:rPr lang="en-US" dirty="0"/>
              <a:t>a unique signal</a:t>
            </a:r>
            <a:r>
              <a:rPr lang="en-US" dirty="0" smtClean="0"/>
              <a:t> tells </a:t>
            </a:r>
            <a:r>
              <a:rPr lang="en-US" dirty="0"/>
              <a:t>the OS that it's in need of immediate attention. </a:t>
            </a:r>
            <a:endParaRPr lang="en-US" dirty="0" smtClean="0"/>
          </a:p>
          <a:p>
            <a:pPr lvl="1"/>
            <a:r>
              <a:rPr lang="en-US" dirty="0"/>
              <a:t>For example, assume you're typing and want to print a document. When you tell your computer to print your </a:t>
            </a:r>
            <a:r>
              <a:rPr lang="en-US" dirty="0" smtClean="0"/>
              <a:t>document.</a:t>
            </a:r>
            <a:r>
              <a:rPr lang="en-US" dirty="0"/>
              <a:t> the printer generates </a:t>
            </a:r>
            <a:r>
              <a:rPr lang="en-US" dirty="0" smtClean="0"/>
              <a:t>an interrupt signal.</a:t>
            </a:r>
          </a:p>
          <a:p>
            <a:r>
              <a:rPr lang="en-US" dirty="0"/>
              <a:t>Every device has its own type of </a:t>
            </a:r>
            <a:r>
              <a:rPr lang="en-US" dirty="0" smtClean="0"/>
              <a:t>interrupt, which </a:t>
            </a:r>
            <a:r>
              <a:rPr lang="en-US" dirty="0"/>
              <a:t>is associated with </a:t>
            </a:r>
            <a:r>
              <a:rPr lang="en-US" b="1" dirty="0"/>
              <a:t>an</a:t>
            </a:r>
            <a:r>
              <a:rPr lang="en-US" dirty="0"/>
              <a:t> </a:t>
            </a:r>
            <a:r>
              <a:rPr lang="en-US" b="1" dirty="0"/>
              <a:t>interrupt </a:t>
            </a:r>
            <a:r>
              <a:rPr lang="en-US" b="1" dirty="0" smtClean="0"/>
              <a:t>handler,</a:t>
            </a:r>
            <a:r>
              <a:rPr lang="en-US" dirty="0"/>
              <a:t> a special numerical code that </a:t>
            </a:r>
            <a:r>
              <a:rPr lang="en-US" dirty="0" smtClean="0"/>
              <a:t>prioritizes </a:t>
            </a:r>
            <a:r>
              <a:rPr lang="en-US" dirty="0"/>
              <a:t>the requests</a:t>
            </a:r>
            <a:r>
              <a:rPr lang="en-US" dirty="0" smtClean="0"/>
              <a:t>.</a:t>
            </a:r>
          </a:p>
          <a:p>
            <a:r>
              <a:rPr lang="en-US" dirty="0"/>
              <a:t>These requests are placed in </a:t>
            </a:r>
            <a:r>
              <a:rPr lang="en-US" b="1" dirty="0"/>
              <a:t>the interrupt table </a:t>
            </a:r>
            <a:r>
              <a:rPr lang="en-US" dirty="0"/>
              <a:t>in the computer's primary memory (RAM). </a:t>
            </a:r>
            <a:endParaRPr lang="en-US" b="1" dirty="0" smtClean="0"/>
          </a:p>
          <a:p>
            <a:pPr lvl="1"/>
            <a:endParaRPr lang="en-US" b="1"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02331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Hardware Coordination</a:t>
            </a:r>
            <a:endParaRPr lang="en-US" dirty="0"/>
          </a:p>
        </p:txBody>
      </p:sp>
      <p:sp>
        <p:nvSpPr>
          <p:cNvPr id="3" name="عنصر نائب للمحتوى 2"/>
          <p:cNvSpPr>
            <a:spLocks noGrp="1"/>
          </p:cNvSpPr>
          <p:nvPr>
            <p:ph idx="1"/>
          </p:nvPr>
        </p:nvSpPr>
        <p:spPr/>
        <p:txBody>
          <a:bodyPr>
            <a:normAutofit/>
          </a:bodyPr>
          <a:lstStyle/>
          <a:p>
            <a:r>
              <a:rPr lang="en-US" b="1" dirty="0"/>
              <a:t>preemptive </a:t>
            </a:r>
            <a:r>
              <a:rPr lang="en-US" b="1" dirty="0" smtClean="0"/>
              <a:t>multitasking: </a:t>
            </a:r>
            <a:r>
              <a:rPr lang="en-US" dirty="0"/>
              <a:t>The OS </a:t>
            </a:r>
            <a:r>
              <a:rPr lang="en-US" dirty="0" smtClean="0"/>
              <a:t>processes </a:t>
            </a:r>
            <a:r>
              <a:rPr lang="en-US" dirty="0"/>
              <a:t>the task assigned a higher priority before processing a </a:t>
            </a:r>
            <a:r>
              <a:rPr lang="en-US" dirty="0" smtClean="0"/>
              <a:t>task </a:t>
            </a:r>
            <a:r>
              <a:rPr lang="en-US" dirty="0"/>
              <a:t>assigned a lower </a:t>
            </a:r>
            <a:r>
              <a:rPr lang="en-US" dirty="0" smtClean="0"/>
              <a:t>priority.</a:t>
            </a:r>
          </a:p>
          <a:p>
            <a:pPr lvl="1"/>
            <a:r>
              <a:rPr lang="en-US" b="1" dirty="0" smtClean="0"/>
              <a:t>For example: </a:t>
            </a:r>
            <a:r>
              <a:rPr lang="en-US" dirty="0" smtClean="0"/>
              <a:t>when </a:t>
            </a:r>
            <a:r>
              <a:rPr lang="en-US" dirty="0"/>
              <a:t>the OS receives the interrupt </a:t>
            </a:r>
            <a:r>
              <a:rPr lang="en-US" dirty="0" smtClean="0"/>
              <a:t>from </a:t>
            </a:r>
            <a:r>
              <a:rPr lang="en-US" dirty="0"/>
              <a:t>the printer, it suspends the CPU's typing activity and Blu-ray activity and puts a "memo" in a special location in RAM called a stack. The memo is a reminder of what the CPU was doing before it started to work on the printer request. The CPU then retrieves the printer request from the interrupt table and begins to process it. On completion of the printer request, the CPU goes back to the stack, retrieves the memo it placed about the keystroke or Blu-ray activity, and returns to that task until it is interrupted again, in a very quick and seamless </a:t>
            </a:r>
            <a:r>
              <a:rPr lang="en-US" dirty="0" smtClean="0"/>
              <a:t>fashion.</a:t>
            </a:r>
            <a:endParaRPr lang="en-US" b="1"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411270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t>How preemptive multitasking</a:t>
            </a:r>
            <a:r>
              <a:rPr lang="ar-SA" b="1" dirty="0" smtClean="0"/>
              <a:t> </a:t>
            </a:r>
            <a:r>
              <a:rPr lang="en-US" b="1" dirty="0" smtClean="0"/>
              <a:t>works</a:t>
            </a:r>
            <a:endParaRPr lang="en-US" dirty="0"/>
          </a:p>
        </p:txBody>
      </p:sp>
      <p:pic>
        <p:nvPicPr>
          <p:cNvPr id="6" name="عنصر نائب للمحتوى 3"/>
          <p:cNvPicPr>
            <a:picLocks noChangeAspect="1"/>
          </p:cNvPicPr>
          <p:nvPr/>
        </p:nvPicPr>
        <p:blipFill rotWithShape="1">
          <a:blip r:embed="rId2"/>
          <a:srcRect t="2000"/>
          <a:stretch/>
        </p:blipFill>
        <p:spPr>
          <a:xfrm>
            <a:off x="2584875" y="1466222"/>
            <a:ext cx="7022250" cy="5015552"/>
          </a:xfrm>
          <a:prstGeom prst="rect">
            <a:avLst/>
          </a:prstGeom>
        </p:spPr>
      </p:pic>
      <p:sp>
        <p:nvSpPr>
          <p:cNvPr id="3" name="عنصر نائب للتذييل 2"/>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175857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Hardware Coordination</a:t>
            </a:r>
            <a:endParaRPr lang="en-US" dirty="0"/>
          </a:p>
        </p:txBody>
      </p:sp>
      <p:sp>
        <p:nvSpPr>
          <p:cNvPr id="3" name="عنصر نائب للمحتوى 2"/>
          <p:cNvSpPr>
            <a:spLocks noGrp="1"/>
          </p:cNvSpPr>
          <p:nvPr>
            <p:ph idx="1"/>
          </p:nvPr>
        </p:nvSpPr>
        <p:spPr/>
        <p:txBody>
          <a:bodyPr/>
          <a:lstStyle/>
          <a:p>
            <a:r>
              <a:rPr lang="en-US" b="1" dirty="0"/>
              <a:t>What </a:t>
            </a:r>
            <a:r>
              <a:rPr lang="en-US" b="1" dirty="0" smtClean="0"/>
              <a:t>happens </a:t>
            </a:r>
            <a:r>
              <a:rPr lang="en-US" b="1" dirty="0"/>
              <a:t>if more than one document is waiting to be printed</a:t>
            </a:r>
            <a:r>
              <a:rPr lang="en-US" b="1" dirty="0" smtClean="0"/>
              <a:t>?</a:t>
            </a:r>
          </a:p>
          <a:p>
            <a:r>
              <a:rPr lang="en-US" dirty="0"/>
              <a:t>When </a:t>
            </a:r>
            <a:r>
              <a:rPr lang="en-US" dirty="0" smtClean="0"/>
              <a:t>the CPU </a:t>
            </a:r>
            <a:r>
              <a:rPr lang="en-US" dirty="0"/>
              <a:t>receives a request to send information to the printer, it first checks with the OS to ensure that the printer is not already in use. If it is, the OS puts the request in another temporary storage area in RAM, called </a:t>
            </a:r>
            <a:r>
              <a:rPr lang="en-US" b="1" dirty="0"/>
              <a:t>the buffer</a:t>
            </a:r>
            <a:r>
              <a:rPr lang="en-US" dirty="0"/>
              <a:t>. The request then waits in the buffer until </a:t>
            </a:r>
            <a:r>
              <a:rPr lang="en-US" b="1" dirty="0"/>
              <a:t>the spooler</a:t>
            </a:r>
            <a:r>
              <a:rPr lang="en-US" dirty="0"/>
              <a:t>, a program that helps </a:t>
            </a:r>
            <a:r>
              <a:rPr lang="en-US" dirty="0" smtClean="0"/>
              <a:t>coordinate </a:t>
            </a:r>
            <a:r>
              <a:rPr lang="en-US" dirty="0"/>
              <a:t>all print jobs </a:t>
            </a:r>
            <a:r>
              <a:rPr lang="en-US" dirty="0" smtClean="0"/>
              <a:t>currently being sent </a:t>
            </a:r>
            <a:r>
              <a:rPr lang="en-US" dirty="0"/>
              <a:t>to the printer, </a:t>
            </a:r>
            <a:r>
              <a:rPr lang="en-US" dirty="0" smtClean="0"/>
              <a:t>indicates </a:t>
            </a:r>
            <a:r>
              <a:rPr lang="en-US" dirty="0"/>
              <a:t>the printer is available. If more than one print job is </a:t>
            </a:r>
            <a:r>
              <a:rPr lang="en-US" dirty="0" smtClean="0"/>
              <a:t>waiting</a:t>
            </a:r>
            <a:r>
              <a:rPr lang="en-US" dirty="0"/>
              <a:t>, a </a:t>
            </a:r>
            <a:r>
              <a:rPr lang="en-US" dirty="0" smtClean="0"/>
              <a:t>line </a:t>
            </a:r>
            <a:r>
              <a:rPr lang="en-US" dirty="0"/>
              <a:t>(or queue) is formed so that the printer can process the requests in </a:t>
            </a:r>
            <a:r>
              <a:rPr lang="en-US" dirty="0" smtClean="0"/>
              <a:t>order.</a:t>
            </a:r>
            <a:r>
              <a:rPr lang="en-US" dirty="0"/>
              <a:t>  </a:t>
            </a:r>
            <a:endParaRPr lang="en-US" b="1"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453619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Memory and Storage Management </a:t>
            </a:r>
          </a:p>
        </p:txBody>
      </p:sp>
      <p:sp>
        <p:nvSpPr>
          <p:cNvPr id="5" name="عنصر نائب للمحتوى 4"/>
          <p:cNvSpPr>
            <a:spLocks noGrp="1"/>
          </p:cNvSpPr>
          <p:nvPr>
            <p:ph idx="1"/>
          </p:nvPr>
        </p:nvSpPr>
        <p:spPr/>
        <p:txBody>
          <a:bodyPr>
            <a:normAutofit lnSpcReduction="10000"/>
          </a:bodyPr>
          <a:lstStyle/>
          <a:p>
            <a:r>
              <a:rPr lang="en-US" b="1" dirty="0"/>
              <a:t>Why does the </a:t>
            </a:r>
            <a:r>
              <a:rPr lang="en-US" b="1" dirty="0" smtClean="0"/>
              <a:t>OS </a:t>
            </a:r>
            <a:r>
              <a:rPr lang="en-US" b="1" dirty="0"/>
              <a:t>have to manage the computer's memory</a:t>
            </a:r>
            <a:r>
              <a:rPr lang="en-US" b="1" dirty="0" smtClean="0"/>
              <a:t>?</a:t>
            </a:r>
          </a:p>
          <a:p>
            <a:r>
              <a:rPr lang="en-US" dirty="0"/>
              <a:t> As the OS coordinates the activities of the </a:t>
            </a:r>
            <a:r>
              <a:rPr lang="en-US" dirty="0" smtClean="0"/>
              <a:t>processor</a:t>
            </a:r>
            <a:r>
              <a:rPr lang="en-US" dirty="0"/>
              <a:t>, it uses RAM as a temporary storage area for instructions and data the processor needs</a:t>
            </a:r>
            <a:r>
              <a:rPr lang="en-US" dirty="0" smtClean="0"/>
              <a:t>.</a:t>
            </a:r>
          </a:p>
          <a:p>
            <a:r>
              <a:rPr lang="en-US" dirty="0" smtClean="0"/>
              <a:t> </a:t>
            </a:r>
            <a:r>
              <a:rPr lang="en-US" dirty="0"/>
              <a:t>The processor then accesses these instructions and data from RAM when it's ready to </a:t>
            </a:r>
            <a:r>
              <a:rPr lang="en-US" dirty="0" smtClean="0"/>
              <a:t>process </a:t>
            </a:r>
            <a:r>
              <a:rPr lang="en-US" dirty="0"/>
              <a:t>them. </a:t>
            </a:r>
            <a:endParaRPr lang="en-US" dirty="0" smtClean="0"/>
          </a:p>
          <a:p>
            <a:r>
              <a:rPr lang="en-US" dirty="0" smtClean="0"/>
              <a:t>The </a:t>
            </a:r>
            <a:r>
              <a:rPr lang="en-US" dirty="0"/>
              <a:t>OS is, therefore, responsible for coordinating the space allocations in RAM to ensure there is enough space for all the pending instructions and data. </a:t>
            </a:r>
            <a:endParaRPr lang="en-US" dirty="0" smtClean="0"/>
          </a:p>
          <a:p>
            <a:r>
              <a:rPr lang="en-US" dirty="0" smtClean="0"/>
              <a:t>The </a:t>
            </a:r>
            <a:r>
              <a:rPr lang="en-US" dirty="0"/>
              <a:t>OS then clears the items from RAM when the processor no longer needs them.</a:t>
            </a:r>
            <a:r>
              <a:rPr lang="en-US" b="1" dirty="0"/>
              <a:t> </a:t>
            </a:r>
          </a:p>
        </p:txBody>
      </p:sp>
      <p:sp>
        <p:nvSpPr>
          <p:cNvPr id="3" name="عنصر نائب للتذييل 2"/>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969107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Memory and Storage Management </a:t>
            </a:r>
            <a:endParaRPr lang="en-US" dirty="0"/>
          </a:p>
        </p:txBody>
      </p:sp>
      <p:sp>
        <p:nvSpPr>
          <p:cNvPr id="3" name="عنصر نائب للمحتوى 2"/>
          <p:cNvSpPr>
            <a:spLocks noGrp="1"/>
          </p:cNvSpPr>
          <p:nvPr>
            <p:ph idx="1"/>
          </p:nvPr>
        </p:nvSpPr>
        <p:spPr/>
        <p:txBody>
          <a:bodyPr/>
          <a:lstStyle/>
          <a:p>
            <a:r>
              <a:rPr lang="en-US" b="1" dirty="0"/>
              <a:t>Can my computer ever run of RAM</a:t>
            </a:r>
            <a:r>
              <a:rPr lang="en-US" b="1" dirty="0" smtClean="0"/>
              <a:t>?</a:t>
            </a:r>
          </a:p>
          <a:p>
            <a:r>
              <a:rPr lang="en-US" dirty="0"/>
              <a:t>RAM has </a:t>
            </a:r>
            <a:r>
              <a:rPr lang="en-US" dirty="0" smtClean="0"/>
              <a:t>limited capacity.</a:t>
            </a:r>
          </a:p>
          <a:p>
            <a:r>
              <a:rPr lang="en-US" dirty="0"/>
              <a:t>Most computers sold for home use have between 4 </a:t>
            </a:r>
            <a:r>
              <a:rPr lang="en-US" dirty="0" smtClean="0"/>
              <a:t>and 16 </a:t>
            </a:r>
            <a:r>
              <a:rPr lang="en-US" dirty="0"/>
              <a:t>GB of </a:t>
            </a:r>
            <a:r>
              <a:rPr lang="en-US" dirty="0" smtClean="0"/>
              <a:t>RAM.</a:t>
            </a:r>
          </a:p>
          <a:p>
            <a:r>
              <a:rPr lang="en-US" dirty="0"/>
              <a:t>If you have an older computer system with less RAM, it might be time to consider buying a new computer </a:t>
            </a:r>
            <a:r>
              <a:rPr lang="en-US" dirty="0" smtClean="0"/>
              <a:t>or add more RAM.</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318383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Memory and Storage Management </a:t>
            </a:r>
            <a:endParaRPr lang="en-US" dirty="0"/>
          </a:p>
        </p:txBody>
      </p:sp>
      <p:sp>
        <p:nvSpPr>
          <p:cNvPr id="3" name="عنصر نائب للمحتوى 2"/>
          <p:cNvSpPr>
            <a:spLocks noGrp="1"/>
          </p:cNvSpPr>
          <p:nvPr>
            <p:ph idx="1"/>
          </p:nvPr>
        </p:nvSpPr>
        <p:spPr/>
        <p:txBody>
          <a:bodyPr>
            <a:normAutofit fontScale="92500" lnSpcReduction="20000"/>
          </a:bodyPr>
          <a:lstStyle/>
          <a:p>
            <a:r>
              <a:rPr lang="en-US" b="1" dirty="0"/>
              <a:t>What happens if my computer runs out of RAM?</a:t>
            </a:r>
          </a:p>
          <a:p>
            <a:r>
              <a:rPr lang="en-US" dirty="0"/>
              <a:t> </a:t>
            </a:r>
            <a:r>
              <a:rPr lang="en-US" dirty="0" smtClean="0"/>
              <a:t>The </a:t>
            </a:r>
            <a:r>
              <a:rPr lang="en-US" dirty="0"/>
              <a:t>OS borrows from the more spacious hard drive. </a:t>
            </a:r>
            <a:endParaRPr lang="en-US" dirty="0" smtClean="0"/>
          </a:p>
          <a:p>
            <a:r>
              <a:rPr lang="en-US" dirty="0" smtClean="0"/>
              <a:t>This </a:t>
            </a:r>
            <a:r>
              <a:rPr lang="en-US" dirty="0"/>
              <a:t>process of optimizing RAM storage by borrowing hard drive space </a:t>
            </a:r>
            <a:r>
              <a:rPr lang="en-US" dirty="0" smtClean="0"/>
              <a:t>is </a:t>
            </a:r>
            <a:r>
              <a:rPr lang="en-US" dirty="0"/>
              <a:t>called </a:t>
            </a:r>
            <a:r>
              <a:rPr lang="en-US" b="1" dirty="0"/>
              <a:t>virtual memory.</a:t>
            </a:r>
            <a:r>
              <a:rPr lang="en-US" dirty="0"/>
              <a:t> </a:t>
            </a:r>
            <a:endParaRPr lang="en-US" dirty="0" smtClean="0"/>
          </a:p>
          <a:p>
            <a:r>
              <a:rPr lang="en-US" dirty="0"/>
              <a:t>W</a:t>
            </a:r>
            <a:r>
              <a:rPr lang="en-US" dirty="0" smtClean="0"/>
              <a:t>hen </a:t>
            </a:r>
            <a:r>
              <a:rPr lang="en-US" dirty="0"/>
              <a:t>more RAM is needed, the OS swaps out from </a:t>
            </a:r>
            <a:r>
              <a:rPr lang="en-US" dirty="0" smtClean="0"/>
              <a:t>RAM </a:t>
            </a:r>
            <a:r>
              <a:rPr lang="en-US" dirty="0"/>
              <a:t>the data or instructions that haven't </a:t>
            </a:r>
            <a:r>
              <a:rPr lang="en-US" dirty="0" smtClean="0"/>
              <a:t>recently </a:t>
            </a:r>
            <a:r>
              <a:rPr lang="en-US" dirty="0"/>
              <a:t>been used and moves them </a:t>
            </a:r>
            <a:r>
              <a:rPr lang="en-US" dirty="0" smtClean="0"/>
              <a:t>to </a:t>
            </a:r>
            <a:r>
              <a:rPr lang="en-US" dirty="0"/>
              <a:t>a temporary storage area on the hard drive called the </a:t>
            </a:r>
            <a:r>
              <a:rPr lang="en-US" b="1" dirty="0"/>
              <a:t>swap file</a:t>
            </a:r>
            <a:r>
              <a:rPr lang="en-US" dirty="0"/>
              <a:t> (or </a:t>
            </a:r>
            <a:r>
              <a:rPr lang="en-US" b="1" dirty="0"/>
              <a:t>page file</a:t>
            </a:r>
            <a:r>
              <a:rPr lang="en-US" dirty="0" smtClean="0"/>
              <a:t>).</a:t>
            </a:r>
          </a:p>
          <a:p>
            <a:r>
              <a:rPr lang="en-US" dirty="0"/>
              <a:t>If the data or instructions in the swap file are needed </a:t>
            </a:r>
            <a:r>
              <a:rPr lang="en-US" dirty="0" smtClean="0"/>
              <a:t>later </a:t>
            </a:r>
            <a:r>
              <a:rPr lang="en-US" dirty="0"/>
              <a:t>, the OS </a:t>
            </a:r>
            <a:r>
              <a:rPr lang="en-US" dirty="0" smtClean="0"/>
              <a:t>swaps them </a:t>
            </a:r>
            <a:r>
              <a:rPr lang="en-US" dirty="0"/>
              <a:t>back into active RAM and replaces them in the </a:t>
            </a:r>
            <a:r>
              <a:rPr lang="en-US" dirty="0" smtClean="0"/>
              <a:t>hard drive's </a:t>
            </a:r>
            <a:r>
              <a:rPr lang="en-US" dirty="0"/>
              <a:t>swap file with less active </a:t>
            </a:r>
            <a:r>
              <a:rPr lang="en-US" dirty="0" smtClean="0"/>
              <a:t> data or instructions</a:t>
            </a:r>
            <a:r>
              <a:rPr lang="en-US" dirty="0"/>
              <a:t>. </a:t>
            </a:r>
            <a:endParaRPr lang="en-US" dirty="0" smtClean="0"/>
          </a:p>
          <a:p>
            <a:r>
              <a:rPr lang="en-US" dirty="0"/>
              <a:t>This process of swapping is known as </a:t>
            </a:r>
            <a:r>
              <a:rPr lang="en-US" b="1" dirty="0" smtClean="0"/>
              <a:t>pagin</a:t>
            </a:r>
            <a:r>
              <a:rPr lang="en-US" b="1" dirty="0"/>
              <a:t>g</a:t>
            </a:r>
          </a:p>
          <a:p>
            <a:endParaRPr lang="en-US"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34587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 xmlns:a16="http://schemas.microsoft.com/office/drawing/2014/main" id="{44B332EC-AC43-417C-B188-4C049EC1A21C}"/>
              </a:ext>
            </a:extLst>
          </p:cNvPr>
          <p:cNvSpPr>
            <a:spLocks noGrp="1"/>
          </p:cNvSpPr>
          <p:nvPr>
            <p:ph type="title"/>
          </p:nvPr>
        </p:nvSpPr>
        <p:spPr/>
        <p:txBody>
          <a:bodyPr>
            <a:normAutofit/>
          </a:bodyPr>
          <a:lstStyle/>
          <a:p>
            <a:pPr algn="ctr"/>
            <a:r>
              <a:rPr lang="en-US" dirty="0" smtClean="0"/>
              <a:t>Operating System Basic</a:t>
            </a:r>
            <a:endParaRPr lang="ar-SA" dirty="0"/>
          </a:p>
        </p:txBody>
      </p:sp>
      <p:sp>
        <p:nvSpPr>
          <p:cNvPr id="3" name="عنصر نائب للمحتوى 2"/>
          <p:cNvSpPr>
            <a:spLocks noGrp="1"/>
          </p:cNvSpPr>
          <p:nvPr>
            <p:ph idx="1"/>
          </p:nvPr>
        </p:nvSpPr>
        <p:spPr>
          <a:xfrm>
            <a:off x="1066800" y="1423988"/>
            <a:ext cx="10363200" cy="4114800"/>
          </a:xfrm>
        </p:spPr>
        <p:txBody>
          <a:bodyPr>
            <a:normAutofit lnSpcReduction="10000"/>
          </a:bodyPr>
          <a:lstStyle/>
          <a:p>
            <a:r>
              <a:rPr lang="en-US" dirty="0"/>
              <a:t>The operating system has three primary functions</a:t>
            </a:r>
            <a:r>
              <a:rPr lang="en-US" dirty="0" smtClean="0"/>
              <a:t>:</a:t>
            </a:r>
          </a:p>
          <a:p>
            <a:pPr marL="0" indent="0">
              <a:buNone/>
            </a:pPr>
            <a:endParaRPr lang="en-US" dirty="0" smtClean="0"/>
          </a:p>
          <a:p>
            <a:pPr lvl="2"/>
            <a:r>
              <a:rPr lang="en-US" sz="2600" dirty="0" smtClean="0"/>
              <a:t>It </a:t>
            </a:r>
            <a:r>
              <a:rPr lang="en-US" sz="2600" dirty="0"/>
              <a:t>manages the computer's hardware, including the </a:t>
            </a:r>
            <a:r>
              <a:rPr lang="en-US" sz="2600" dirty="0" smtClean="0"/>
              <a:t>CPU, </a:t>
            </a:r>
            <a:r>
              <a:rPr lang="en-US" sz="2600" dirty="0"/>
              <a:t>memory, and storage devices, as well as peripheral </a:t>
            </a:r>
            <a:r>
              <a:rPr lang="en-US" sz="2600" dirty="0" smtClean="0"/>
              <a:t>devices.</a:t>
            </a:r>
          </a:p>
          <a:p>
            <a:pPr marL="914400" lvl="2" indent="0">
              <a:buNone/>
            </a:pPr>
            <a:r>
              <a:rPr lang="en-US" sz="2600" dirty="0" smtClean="0"/>
              <a:t> </a:t>
            </a:r>
          </a:p>
          <a:p>
            <a:pPr lvl="2"/>
            <a:r>
              <a:rPr lang="en-US" sz="2600" dirty="0" smtClean="0"/>
              <a:t>It provides a consistent means for application software to work with </a:t>
            </a:r>
            <a:r>
              <a:rPr lang="en-US" sz="2600" dirty="0"/>
              <a:t>(CPU</a:t>
            </a:r>
            <a:r>
              <a:rPr lang="en-US" sz="2600" dirty="0" smtClean="0"/>
              <a:t>).</a:t>
            </a:r>
          </a:p>
          <a:p>
            <a:pPr marL="914400" lvl="2" indent="0">
              <a:buNone/>
            </a:pPr>
            <a:endParaRPr lang="en-US" sz="2600" dirty="0" smtClean="0"/>
          </a:p>
          <a:p>
            <a:pPr lvl="2"/>
            <a:r>
              <a:rPr lang="en-US" sz="2600" dirty="0" smtClean="0"/>
              <a:t>It responsible for the </a:t>
            </a:r>
            <a:r>
              <a:rPr lang="en-US" sz="2600" dirty="0"/>
              <a:t>management, scheduling, and </a:t>
            </a:r>
            <a:r>
              <a:rPr lang="en-US" sz="2600" dirty="0" smtClean="0"/>
              <a:t>coordination of tasks.</a:t>
            </a:r>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552619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pPr algn="ctr"/>
            <a:r>
              <a:rPr lang="en-US" b="1" dirty="0"/>
              <a:t>Memory and Storage Management </a:t>
            </a:r>
            <a:endParaRPr lang="en-US" dirty="0"/>
          </a:p>
        </p:txBody>
      </p:sp>
      <p:pic>
        <p:nvPicPr>
          <p:cNvPr id="5" name="صورة 4"/>
          <p:cNvPicPr>
            <a:picLocks noChangeAspect="1"/>
          </p:cNvPicPr>
          <p:nvPr/>
        </p:nvPicPr>
        <p:blipFill>
          <a:blip r:embed="rId2"/>
          <a:stretch>
            <a:fillRect/>
          </a:stretch>
        </p:blipFill>
        <p:spPr>
          <a:xfrm>
            <a:off x="2564885" y="2566987"/>
            <a:ext cx="6495949" cy="2660106"/>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049545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dirty="0" smtClean="0"/>
              <a:t>Can I ever run out virtual memory?</a:t>
            </a:r>
          </a:p>
          <a:p>
            <a:r>
              <a:rPr lang="en-US" dirty="0" smtClean="0"/>
              <a:t>Only a portion of hard drive is allocated to virtual memory.</a:t>
            </a:r>
          </a:p>
          <a:p>
            <a:r>
              <a:rPr lang="en-US" dirty="0" smtClean="0"/>
              <a:t>You can increase amount of hard drive space allocated.</a:t>
            </a:r>
          </a:p>
          <a:p>
            <a:r>
              <a:rPr lang="en-US" dirty="0" smtClean="0"/>
              <a:t>Computer will become sluggish as it is forced to page more often.</a:t>
            </a:r>
          </a:p>
          <a:p>
            <a:r>
              <a:rPr lang="en-US" b="1" dirty="0" smtClean="0"/>
              <a:t>Thrashing:</a:t>
            </a:r>
            <a:r>
              <a:rPr lang="en-US" dirty="0" smtClean="0"/>
              <a:t> the condition of excessive paging.</a:t>
            </a:r>
          </a:p>
          <a:p>
            <a:r>
              <a:rPr lang="en-US" dirty="0" smtClean="0"/>
              <a:t>The solution is to increase RAM or buy a new computer.</a:t>
            </a:r>
          </a:p>
        </p:txBody>
      </p:sp>
      <p:sp>
        <p:nvSpPr>
          <p:cNvPr id="4" name="عنوان 1"/>
          <p:cNvSpPr>
            <a:spLocks noGrp="1"/>
          </p:cNvSpPr>
          <p:nvPr>
            <p:ph type="title"/>
          </p:nvPr>
        </p:nvSpPr>
        <p:spPr/>
        <p:txBody>
          <a:bodyPr/>
          <a:lstStyle/>
          <a:p>
            <a:pPr algn="ctr"/>
            <a:r>
              <a:rPr lang="en-US" b="1" dirty="0"/>
              <a:t>Memory and Storage Management </a:t>
            </a:r>
            <a:endParaRPr lang="en-US"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4241450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dirty="0"/>
              <a:t> How does the OS manage storage</a:t>
            </a:r>
            <a:r>
              <a:rPr lang="en-US" b="1" dirty="0" smtClean="0"/>
              <a:t>?</a:t>
            </a:r>
          </a:p>
          <a:p>
            <a:r>
              <a:rPr lang="en-US" dirty="0"/>
              <a:t> </a:t>
            </a:r>
            <a:r>
              <a:rPr lang="en-US" b="1" dirty="0"/>
              <a:t>F</a:t>
            </a:r>
            <a:r>
              <a:rPr lang="en-US" b="1" dirty="0" smtClean="0"/>
              <a:t>ile management </a:t>
            </a:r>
            <a:r>
              <a:rPr lang="en-US" b="1" dirty="0"/>
              <a:t>system </a:t>
            </a:r>
            <a:r>
              <a:rPr lang="en-US" dirty="0"/>
              <a:t>that keeps track of the name and location of each file you save and the programs you </a:t>
            </a:r>
            <a:r>
              <a:rPr lang="en-US" dirty="0" smtClean="0"/>
              <a:t>install.</a:t>
            </a:r>
            <a:endParaRPr lang="en-US" b="1" dirty="0"/>
          </a:p>
        </p:txBody>
      </p:sp>
      <p:sp>
        <p:nvSpPr>
          <p:cNvPr id="4" name="عنوان 1"/>
          <p:cNvSpPr>
            <a:spLocks noGrp="1"/>
          </p:cNvSpPr>
          <p:nvPr>
            <p:ph type="title"/>
          </p:nvPr>
        </p:nvSpPr>
        <p:spPr/>
        <p:txBody>
          <a:bodyPr/>
          <a:lstStyle/>
          <a:p>
            <a:pPr algn="ctr"/>
            <a:r>
              <a:rPr lang="en-US" b="1" dirty="0"/>
              <a:t>Memory and Storage Management </a:t>
            </a:r>
            <a:endParaRPr lang="en-US"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164173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Hardware and Peripheral Device Management</a:t>
            </a:r>
          </a:p>
        </p:txBody>
      </p:sp>
      <p:sp>
        <p:nvSpPr>
          <p:cNvPr id="3" name="عنصر نائب للمحتوى 2"/>
          <p:cNvSpPr>
            <a:spLocks noGrp="1"/>
          </p:cNvSpPr>
          <p:nvPr>
            <p:ph idx="1"/>
          </p:nvPr>
        </p:nvSpPr>
        <p:spPr/>
        <p:txBody>
          <a:bodyPr/>
          <a:lstStyle/>
          <a:p>
            <a:r>
              <a:rPr lang="en-US" b="1" dirty="0"/>
              <a:t>How does the OS manage the hardware and </a:t>
            </a:r>
            <a:r>
              <a:rPr lang="en-US" b="1" dirty="0" smtClean="0"/>
              <a:t>peripheral </a:t>
            </a:r>
            <a:r>
              <a:rPr lang="en-US" b="1" dirty="0"/>
              <a:t>devices</a:t>
            </a:r>
            <a:r>
              <a:rPr lang="en-US" b="1" dirty="0" smtClean="0"/>
              <a:t>?</a:t>
            </a:r>
          </a:p>
          <a:p>
            <a:r>
              <a:rPr lang="en-US" dirty="0"/>
              <a:t>Each device attached to your computer comes with a special program called a </a:t>
            </a:r>
            <a:r>
              <a:rPr lang="en-US" b="1" dirty="0"/>
              <a:t>device driver </a:t>
            </a:r>
            <a:r>
              <a:rPr lang="en-US" dirty="0"/>
              <a:t>that </a:t>
            </a:r>
            <a:r>
              <a:rPr lang="en-US" dirty="0" smtClean="0"/>
              <a:t>facilitates </a:t>
            </a:r>
            <a:r>
              <a:rPr lang="en-US" dirty="0"/>
              <a:t>communication between the device and the OS</a:t>
            </a:r>
            <a:r>
              <a:rPr lang="en-US" dirty="0" smtClean="0"/>
              <a:t>.</a:t>
            </a:r>
          </a:p>
          <a:p>
            <a:r>
              <a:rPr lang="en-US" dirty="0" smtClean="0"/>
              <a:t>D</a:t>
            </a:r>
            <a:r>
              <a:rPr lang="en-US" dirty="0"/>
              <a:t>evices wouldn't function without the proper device </a:t>
            </a:r>
            <a:r>
              <a:rPr lang="en-US" dirty="0" smtClean="0"/>
              <a:t>drivers.</a:t>
            </a:r>
          </a:p>
          <a:p>
            <a:endParaRPr lang="en-US" b="1" dirty="0" smtClean="0"/>
          </a:p>
          <a:p>
            <a:endParaRPr lang="en-US" b="1"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729939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dirty="0" smtClean="0"/>
              <a:t>Do </a:t>
            </a:r>
            <a:r>
              <a:rPr lang="en-US" b="1" dirty="0"/>
              <a:t>I always need to install drivers</a:t>
            </a:r>
            <a:r>
              <a:rPr lang="en-US" b="1" dirty="0" smtClean="0"/>
              <a:t>?</a:t>
            </a:r>
          </a:p>
          <a:p>
            <a:r>
              <a:rPr lang="en-US" dirty="0"/>
              <a:t>M</a:t>
            </a:r>
            <a:r>
              <a:rPr lang="en-US" dirty="0" smtClean="0"/>
              <a:t>ost devices such </a:t>
            </a:r>
            <a:r>
              <a:rPr lang="en-US" dirty="0"/>
              <a:t>as flash drives, mice, keyboards</a:t>
            </a:r>
            <a:r>
              <a:rPr lang="en-US" dirty="0" smtClean="0"/>
              <a:t>, digital cameras</a:t>
            </a:r>
            <a:r>
              <a:rPr lang="en-US" dirty="0"/>
              <a:t>, come with the driver already installed in Windows</a:t>
            </a:r>
            <a:r>
              <a:rPr lang="en-US" dirty="0" smtClean="0"/>
              <a:t>.</a:t>
            </a:r>
          </a:p>
          <a:p>
            <a:r>
              <a:rPr lang="en-US" dirty="0" smtClean="0"/>
              <a:t>Called</a:t>
            </a:r>
            <a:r>
              <a:rPr lang="en-US" b="1" dirty="0" smtClean="0"/>
              <a:t> Plug and Play </a:t>
            </a:r>
            <a:r>
              <a:rPr lang="en-US" dirty="0" smtClean="0"/>
              <a:t>devices.</a:t>
            </a:r>
          </a:p>
          <a:p>
            <a:r>
              <a:rPr lang="en-US" b="1" dirty="0" smtClean="0"/>
              <a:t>Plug and Play:</a:t>
            </a:r>
            <a:r>
              <a:rPr lang="en-US" dirty="0"/>
              <a:t> is a software </a:t>
            </a:r>
            <a:r>
              <a:rPr lang="en-US" dirty="0" smtClean="0"/>
              <a:t>and hardware </a:t>
            </a:r>
            <a:r>
              <a:rPr lang="en-US" dirty="0"/>
              <a:t>standard designed to facilitate the </a:t>
            </a:r>
            <a:r>
              <a:rPr lang="en-US" dirty="0" smtClean="0"/>
              <a:t>installation of new </a:t>
            </a:r>
            <a:r>
              <a:rPr lang="en-US" dirty="0"/>
              <a:t>hardware in PCs by including in the OS the </a:t>
            </a:r>
            <a:r>
              <a:rPr lang="en-US" dirty="0" smtClean="0"/>
              <a:t>drivers these device need in order to run.</a:t>
            </a:r>
          </a:p>
          <a:p>
            <a:r>
              <a:rPr lang="en-US" b="1" dirty="0" smtClean="0"/>
              <a:t>PNP </a:t>
            </a:r>
            <a:r>
              <a:rPr lang="en-US" dirty="0" smtClean="0"/>
              <a:t>let you plug a new device into your computer, run it and immediately play(use) it.</a:t>
            </a:r>
            <a:endParaRPr lang="en-US" dirty="0"/>
          </a:p>
        </p:txBody>
      </p:sp>
      <p:sp>
        <p:nvSpPr>
          <p:cNvPr id="4" name="عنوان 1"/>
          <p:cNvSpPr>
            <a:spLocks noGrp="1"/>
          </p:cNvSpPr>
          <p:nvPr>
            <p:ph type="title"/>
          </p:nvPr>
        </p:nvSpPr>
        <p:spPr/>
        <p:txBody>
          <a:bodyPr/>
          <a:lstStyle/>
          <a:p>
            <a:pPr algn="ctr"/>
            <a:r>
              <a:rPr lang="en-US" dirty="0"/>
              <a:t>Hardware and Peripheral Device Management</a:t>
            </a:r>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58583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199" y="1825625"/>
            <a:ext cx="10871579" cy="4351338"/>
          </a:xfrm>
        </p:spPr>
        <p:txBody>
          <a:bodyPr/>
          <a:lstStyle/>
          <a:p>
            <a:r>
              <a:rPr lang="en-US" b="1" dirty="0"/>
              <a:t> What happens if the device is not PnP? </a:t>
            </a:r>
            <a:endParaRPr lang="en-US" b="1" dirty="0" smtClean="0"/>
          </a:p>
          <a:p>
            <a:r>
              <a:rPr lang="en-US" dirty="0" smtClean="0"/>
              <a:t>You'll </a:t>
            </a:r>
            <a:r>
              <a:rPr lang="en-US" dirty="0"/>
              <a:t>be prompted to install or download from the </a:t>
            </a:r>
            <a:r>
              <a:rPr lang="en-US" dirty="0" smtClean="0"/>
              <a:t>Internet the </a:t>
            </a:r>
            <a:r>
              <a:rPr lang="en-US" dirty="0"/>
              <a:t>driver that was </a:t>
            </a:r>
            <a:r>
              <a:rPr lang="en-US" dirty="0" smtClean="0"/>
              <a:t>provided </a:t>
            </a:r>
            <a:r>
              <a:rPr lang="en-US" dirty="0"/>
              <a:t>with the </a:t>
            </a:r>
            <a:r>
              <a:rPr lang="en-US" dirty="0" smtClean="0"/>
              <a:t>device.</a:t>
            </a:r>
          </a:p>
          <a:p>
            <a:r>
              <a:rPr lang="en-US" dirty="0"/>
              <a:t>you can often download the necessary driver from </a:t>
            </a:r>
            <a:r>
              <a:rPr lang="en-US" dirty="0" smtClean="0"/>
              <a:t>the manufacturer's website or </a:t>
            </a:r>
            <a:r>
              <a:rPr lang="en-US" b="1" dirty="0" smtClean="0"/>
              <a:t>Driverzone.com</a:t>
            </a:r>
            <a:endParaRPr lang="en-US" b="1" dirty="0"/>
          </a:p>
        </p:txBody>
      </p:sp>
      <p:sp>
        <p:nvSpPr>
          <p:cNvPr id="4" name="عنوان 1"/>
          <p:cNvSpPr>
            <a:spLocks noGrp="1"/>
          </p:cNvSpPr>
          <p:nvPr>
            <p:ph type="title"/>
          </p:nvPr>
        </p:nvSpPr>
        <p:spPr/>
        <p:txBody>
          <a:bodyPr/>
          <a:lstStyle/>
          <a:p>
            <a:pPr algn="ctr"/>
            <a:r>
              <a:rPr lang="en-US" dirty="0"/>
              <a:t>Hardware and Peripheral Device Management</a:t>
            </a:r>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278218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1690688"/>
            <a:ext cx="10515600" cy="4351338"/>
          </a:xfrm>
        </p:spPr>
        <p:txBody>
          <a:bodyPr/>
          <a:lstStyle/>
          <a:p>
            <a:r>
              <a:rPr lang="en-US" b="1" dirty="0"/>
              <a:t>Can I damage my system by installing a device driver? </a:t>
            </a:r>
            <a:endParaRPr lang="en-US" b="1" dirty="0" smtClean="0"/>
          </a:p>
          <a:p>
            <a:r>
              <a:rPr lang="en-US" dirty="0"/>
              <a:t> Occasionally</a:t>
            </a:r>
            <a:r>
              <a:rPr lang="en-US" dirty="0" smtClean="0"/>
              <a:t>, when </a:t>
            </a:r>
            <a:r>
              <a:rPr lang="en-US" dirty="0"/>
              <a:t>you install a driver, your system may become </a:t>
            </a:r>
            <a:r>
              <a:rPr lang="en-US" dirty="0" smtClean="0"/>
              <a:t>unstable.</a:t>
            </a:r>
          </a:p>
          <a:p>
            <a:r>
              <a:rPr lang="en-US" dirty="0"/>
              <a:t>to remedy the problem, Windows has a </a:t>
            </a:r>
            <a:r>
              <a:rPr lang="en-US" b="1" dirty="0"/>
              <a:t>Roll Back Driver </a:t>
            </a:r>
            <a:r>
              <a:rPr lang="en-US" dirty="0"/>
              <a:t>feature that removes a newly installed driver and replaces it with the last one that </a:t>
            </a:r>
            <a:r>
              <a:rPr lang="en-US" dirty="0" smtClean="0"/>
              <a:t>worked.</a:t>
            </a:r>
            <a:endParaRPr lang="en-US" b="1" dirty="0"/>
          </a:p>
        </p:txBody>
      </p:sp>
      <p:sp>
        <p:nvSpPr>
          <p:cNvPr id="4" name="عنوان 1"/>
          <p:cNvSpPr>
            <a:spLocks noGrp="1"/>
          </p:cNvSpPr>
          <p:nvPr>
            <p:ph type="title"/>
          </p:nvPr>
        </p:nvSpPr>
        <p:spPr/>
        <p:txBody>
          <a:bodyPr/>
          <a:lstStyle/>
          <a:p>
            <a:pPr algn="ctr"/>
            <a:r>
              <a:rPr lang="en-US" dirty="0"/>
              <a:t>Hardware and Peripheral Device Management</a:t>
            </a:r>
          </a:p>
        </p:txBody>
      </p:sp>
      <p:pic>
        <p:nvPicPr>
          <p:cNvPr id="5" name="صورة 4"/>
          <p:cNvPicPr>
            <a:picLocks noChangeAspect="1"/>
          </p:cNvPicPr>
          <p:nvPr/>
        </p:nvPicPr>
        <p:blipFill>
          <a:blip r:embed="rId2"/>
          <a:stretch>
            <a:fillRect/>
          </a:stretch>
        </p:blipFill>
        <p:spPr>
          <a:xfrm>
            <a:off x="4180953" y="3866357"/>
            <a:ext cx="4660880" cy="2736186"/>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4076515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r>
              <a:rPr lang="en-US" b="1" dirty="0"/>
              <a:t>How does the OS help application software run on the computer</a:t>
            </a:r>
            <a:r>
              <a:rPr lang="en-US" b="1" dirty="0" smtClean="0"/>
              <a:t>?</a:t>
            </a:r>
          </a:p>
          <a:p>
            <a:r>
              <a:rPr lang="en-US" dirty="0"/>
              <a:t>Every computer </a:t>
            </a:r>
            <a:r>
              <a:rPr lang="en-US" dirty="0" smtClean="0"/>
              <a:t>program needs </a:t>
            </a:r>
            <a:r>
              <a:rPr lang="en-US" dirty="0"/>
              <a:t>to interact with the CPU using computer code. </a:t>
            </a:r>
            <a:endParaRPr lang="en-US" dirty="0" smtClean="0"/>
          </a:p>
          <a:p>
            <a:r>
              <a:rPr lang="en-US" dirty="0"/>
              <a:t>For programs to work with the CPU they must contain code the CPU recognizes</a:t>
            </a:r>
            <a:r>
              <a:rPr lang="en-US" dirty="0" smtClean="0"/>
              <a:t>.</a:t>
            </a:r>
          </a:p>
          <a:p>
            <a:r>
              <a:rPr lang="en-US" dirty="0"/>
              <a:t>Rather than having the same blocks of code for similar procedures in each </a:t>
            </a:r>
            <a:r>
              <a:rPr lang="en-US" dirty="0" smtClean="0"/>
              <a:t>program, the </a:t>
            </a:r>
            <a:r>
              <a:rPr lang="en-US" dirty="0"/>
              <a:t>OS includes the blocks of code-each called </a:t>
            </a:r>
            <a:r>
              <a:rPr lang="en-US" b="1" dirty="0"/>
              <a:t>an application programming interface (API)</a:t>
            </a:r>
            <a:r>
              <a:rPr lang="en-US" dirty="0"/>
              <a:t>-that application software needs in order to interact with the CPU</a:t>
            </a:r>
            <a:r>
              <a:rPr lang="en-US" dirty="0" smtClean="0"/>
              <a:t>.</a:t>
            </a:r>
          </a:p>
          <a:p>
            <a:pPr lvl="1"/>
            <a:r>
              <a:rPr lang="en-US" b="1" dirty="0" smtClean="0"/>
              <a:t>Microsoft DirectX</a:t>
            </a:r>
            <a:r>
              <a:rPr lang="en-US" dirty="0" smtClean="0"/>
              <a:t> is a group of multimedia APls built into the </a:t>
            </a:r>
            <a:r>
              <a:rPr lang="en-US" dirty="0"/>
              <a:t>Windows OS that improves graphics and sounds when you're playing games or watching videos on your </a:t>
            </a:r>
            <a:r>
              <a:rPr lang="en-US" dirty="0" smtClean="0"/>
              <a:t>PC.</a:t>
            </a:r>
            <a:endParaRPr lang="en-US" b="1" dirty="0"/>
          </a:p>
        </p:txBody>
      </p:sp>
      <p:sp>
        <p:nvSpPr>
          <p:cNvPr id="4" name="عنوان 1"/>
          <p:cNvSpPr>
            <a:spLocks noGrp="1"/>
          </p:cNvSpPr>
          <p:nvPr>
            <p:ph type="title"/>
          </p:nvPr>
        </p:nvSpPr>
        <p:spPr/>
        <p:txBody>
          <a:bodyPr/>
          <a:lstStyle/>
          <a:p>
            <a:pPr algn="ctr"/>
            <a:r>
              <a:rPr lang="en-US" dirty="0"/>
              <a:t>Software Application </a:t>
            </a:r>
            <a:r>
              <a:rPr lang="en-US" dirty="0" smtClean="0"/>
              <a:t>Coordination</a:t>
            </a:r>
            <a:endParaRPr lang="en-US"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526293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dirty="0"/>
              <a:t>What are the advantages of using APIs? </a:t>
            </a:r>
            <a:endParaRPr lang="en-US" b="1" dirty="0" smtClean="0"/>
          </a:p>
          <a:p>
            <a:r>
              <a:rPr lang="en-US" dirty="0"/>
              <a:t>APls not only prevent redundancies in software code, they make it easier for software </a:t>
            </a:r>
            <a:r>
              <a:rPr lang="en-US" dirty="0" smtClean="0"/>
              <a:t>developers </a:t>
            </a:r>
            <a:r>
              <a:rPr lang="en-US" dirty="0"/>
              <a:t>to respond to changes in the OS. </a:t>
            </a:r>
            <a:endParaRPr lang="en-US" dirty="0" smtClean="0"/>
          </a:p>
          <a:p>
            <a:r>
              <a:rPr lang="en-US" dirty="0"/>
              <a:t>Software companies </a:t>
            </a:r>
            <a:r>
              <a:rPr lang="en-US" dirty="0" smtClean="0"/>
              <a:t>make </a:t>
            </a:r>
            <a:r>
              <a:rPr lang="en-US" dirty="0"/>
              <a:t>applications in software suites (such as Microsoft Office) that have a similar interface and functionality. And since these applications share common APls, data exchange is facilitated between two programs, such as inserting a chart from Excel into a Word document. </a:t>
            </a:r>
            <a:endParaRPr lang="en-US" b="1" dirty="0"/>
          </a:p>
        </p:txBody>
      </p:sp>
      <p:sp>
        <p:nvSpPr>
          <p:cNvPr id="4" name="عنوان 1"/>
          <p:cNvSpPr>
            <a:spLocks noGrp="1"/>
          </p:cNvSpPr>
          <p:nvPr>
            <p:ph type="title"/>
          </p:nvPr>
        </p:nvSpPr>
        <p:spPr/>
        <p:txBody>
          <a:bodyPr/>
          <a:lstStyle/>
          <a:p>
            <a:pPr algn="ctr"/>
            <a:r>
              <a:rPr lang="en-US" dirty="0"/>
              <a:t>Software Application </a:t>
            </a:r>
            <a:r>
              <a:rPr lang="en-US" dirty="0" smtClean="0"/>
              <a:t>Coordination</a:t>
            </a:r>
            <a:endParaRPr lang="en-US"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993686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p>
        </p:txBody>
      </p:sp>
      <p:sp>
        <p:nvSpPr>
          <p:cNvPr id="3" name="عنصر نائب للمحتوى 2"/>
          <p:cNvSpPr>
            <a:spLocks noGrp="1"/>
          </p:cNvSpPr>
          <p:nvPr>
            <p:ph idx="1"/>
          </p:nvPr>
        </p:nvSpPr>
        <p:spPr/>
        <p:txBody>
          <a:bodyPr>
            <a:normAutofit lnSpcReduction="10000"/>
          </a:bodyPr>
          <a:lstStyle/>
          <a:p>
            <a:pPr>
              <a:lnSpc>
                <a:spcPct val="150000"/>
              </a:lnSpc>
            </a:pPr>
            <a:r>
              <a:rPr lang="en-US" dirty="0"/>
              <a:t>The boot process consists four basic steps.</a:t>
            </a:r>
          </a:p>
          <a:p>
            <a:pPr lvl="1">
              <a:lnSpc>
                <a:spcPct val="150000"/>
              </a:lnSpc>
            </a:pPr>
            <a:r>
              <a:rPr lang="en-US" dirty="0"/>
              <a:t>Step 1: Activating BIOS.</a:t>
            </a:r>
          </a:p>
          <a:p>
            <a:pPr lvl="1">
              <a:lnSpc>
                <a:spcPct val="150000"/>
              </a:lnSpc>
            </a:pPr>
            <a:r>
              <a:rPr lang="en-US" dirty="0"/>
              <a:t>Step 2: Performing the Power-On Self-Test.</a:t>
            </a:r>
          </a:p>
          <a:p>
            <a:pPr lvl="1">
              <a:lnSpc>
                <a:spcPct val="150000"/>
              </a:lnSpc>
            </a:pPr>
            <a:r>
              <a:rPr lang="en-US" dirty="0"/>
              <a:t>Step 3: Loading the OS.</a:t>
            </a:r>
          </a:p>
          <a:p>
            <a:pPr lvl="1">
              <a:lnSpc>
                <a:spcPct val="150000"/>
              </a:lnSpc>
            </a:pPr>
            <a:r>
              <a:rPr lang="en-US" dirty="0"/>
              <a:t>Step 4: Checking Further Configurations and Customizations.</a:t>
            </a:r>
          </a:p>
          <a:p>
            <a:pPr>
              <a:lnSpc>
                <a:spcPct val="150000"/>
              </a:lnSpc>
            </a:pPr>
            <a:r>
              <a:rPr lang="en-US" dirty="0"/>
              <a:t>The term boot, from bootstrap loader (a small program used to start a larger program).</a:t>
            </a:r>
          </a:p>
          <a:p>
            <a:pPr marL="0" indent="0">
              <a:lnSpc>
                <a:spcPct val="150000"/>
              </a:lnSpc>
              <a:buNone/>
            </a:pPr>
            <a:endParaRPr lang="en-US" dirty="0"/>
          </a:p>
        </p:txBody>
      </p:sp>
      <p:sp>
        <p:nvSpPr>
          <p:cNvPr id="4" name="عنصر نائب للتذييل 3"/>
          <p:cNvSpPr>
            <a:spLocks noGrp="1"/>
          </p:cNvSpPr>
          <p:nvPr>
            <p:ph type="ftr" sz="quarter" idx="11"/>
          </p:nvPr>
        </p:nvSpPr>
        <p:spPr/>
        <p:txBody>
          <a:bodyPr/>
          <a:lstStyle/>
          <a:p>
            <a:r>
              <a:rPr lang="ar-SA" dirty="0" smtClean="0"/>
              <a:t>إعداد شطر الطالبات فرع (الشرفية والسلامة)</a:t>
            </a:r>
            <a:endParaRPr lang="en-US" dirty="0" smtClean="0"/>
          </a:p>
        </p:txBody>
      </p:sp>
    </p:spTree>
    <p:extLst>
      <p:ext uri="{BB962C8B-B14F-4D97-AF65-F5344CB8AC3E}">
        <p14:creationId xmlns:p14="http://schemas.microsoft.com/office/powerpoint/2010/main" val="28607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 xmlns:a16="http://schemas.microsoft.com/office/drawing/2014/main" id="{44B332EC-AC43-417C-B188-4C049EC1A21C}"/>
              </a:ext>
            </a:extLst>
          </p:cNvPr>
          <p:cNvSpPr>
            <a:spLocks noGrp="1"/>
          </p:cNvSpPr>
          <p:nvPr>
            <p:ph type="title"/>
          </p:nvPr>
        </p:nvSpPr>
        <p:spPr/>
        <p:txBody>
          <a:bodyPr>
            <a:normAutofit/>
          </a:bodyPr>
          <a:lstStyle/>
          <a:p>
            <a:pPr algn="ctr"/>
            <a:r>
              <a:rPr lang="en-US" dirty="0" smtClean="0"/>
              <a:t>Operating System Basic</a:t>
            </a:r>
            <a:endParaRPr lang="ar-SA" dirty="0"/>
          </a:p>
        </p:txBody>
      </p:sp>
      <p:sp>
        <p:nvSpPr>
          <p:cNvPr id="3" name="عنصر نائب للمحتوى 2"/>
          <p:cNvSpPr>
            <a:spLocks noGrp="1"/>
          </p:cNvSpPr>
          <p:nvPr>
            <p:ph idx="1"/>
          </p:nvPr>
        </p:nvSpPr>
        <p:spPr>
          <a:xfrm>
            <a:off x="903817" y="1579419"/>
            <a:ext cx="10363200" cy="4114800"/>
          </a:xfrm>
        </p:spPr>
        <p:txBody>
          <a:bodyPr/>
          <a:lstStyle/>
          <a:p>
            <a:r>
              <a:rPr lang="en-US" dirty="0">
                <a:solidFill>
                  <a:srgbClr val="FF0000"/>
                </a:solidFill>
              </a:rPr>
              <a:t> </a:t>
            </a:r>
            <a:r>
              <a:rPr lang="en-US" dirty="0"/>
              <a:t>You interact with your OS through the user </a:t>
            </a:r>
            <a:r>
              <a:rPr lang="en-US" dirty="0" smtClean="0"/>
              <a:t>interface.</a:t>
            </a:r>
          </a:p>
          <a:p>
            <a:r>
              <a:rPr lang="en-US" b="1" dirty="0" smtClean="0"/>
              <a:t>User interface: </a:t>
            </a:r>
            <a:r>
              <a:rPr lang="en-US" dirty="0" smtClean="0"/>
              <a:t>desktop</a:t>
            </a:r>
            <a:r>
              <a:rPr lang="en-US" dirty="0"/>
              <a:t>, icons, and menus that let you communicate with your </a:t>
            </a:r>
            <a:r>
              <a:rPr lang="en-US" dirty="0" smtClean="0"/>
              <a:t>computer.</a:t>
            </a:r>
            <a:endParaRPr lang="en-US" dirty="0"/>
          </a:p>
          <a:p>
            <a:r>
              <a:rPr lang="en-US" b="1" dirty="0"/>
              <a:t>A utility </a:t>
            </a:r>
            <a:r>
              <a:rPr lang="en-US" b="1" dirty="0" smtClean="0"/>
              <a:t>program: </a:t>
            </a:r>
            <a:r>
              <a:rPr lang="en-US" dirty="0"/>
              <a:t>is a small program that performs many general housekeeping tasks for your computer, such as system maintenance and file compression</a:t>
            </a:r>
            <a:r>
              <a:rPr lang="en-US" dirty="0" smtClean="0"/>
              <a:t>.</a:t>
            </a:r>
          </a:p>
          <a:p>
            <a:r>
              <a:rPr lang="en-US" dirty="0"/>
              <a:t>A set of </a:t>
            </a:r>
            <a:r>
              <a:rPr lang="en-US" dirty="0" smtClean="0"/>
              <a:t>utility is </a:t>
            </a:r>
            <a:r>
              <a:rPr lang="en-US" dirty="0"/>
              <a:t>bundled with each OS, but you can also buy </a:t>
            </a:r>
            <a:r>
              <a:rPr lang="en-US" dirty="0" smtClean="0"/>
              <a:t>standalone </a:t>
            </a:r>
            <a:r>
              <a:rPr lang="en-US" dirty="0"/>
              <a:t>utility programs that often provide more </a:t>
            </a:r>
            <a:r>
              <a:rPr lang="en-US" dirty="0" smtClean="0"/>
              <a:t>features.</a:t>
            </a:r>
          </a:p>
          <a:p>
            <a:endParaRPr lang="en-US"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4123554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endParaRPr lang="en-US" sz="2800" dirty="0"/>
          </a:p>
        </p:txBody>
      </p:sp>
      <p:sp>
        <p:nvSpPr>
          <p:cNvPr id="3" name="عنصر نائب للمحتوى 2"/>
          <p:cNvSpPr>
            <a:spLocks noGrp="1"/>
          </p:cNvSpPr>
          <p:nvPr>
            <p:ph idx="1"/>
          </p:nvPr>
        </p:nvSpPr>
        <p:spPr/>
        <p:txBody>
          <a:bodyPr>
            <a:normAutofit/>
          </a:bodyPr>
          <a:lstStyle/>
          <a:p>
            <a:pPr>
              <a:lnSpc>
                <a:spcPct val="150000"/>
              </a:lnSpc>
            </a:pPr>
            <a:r>
              <a:rPr lang="en-US" dirty="0"/>
              <a:t>Step 1: Activating BIOS</a:t>
            </a:r>
          </a:p>
          <a:p>
            <a:pPr>
              <a:lnSpc>
                <a:spcPct val="70000"/>
              </a:lnSpc>
            </a:pPr>
            <a:r>
              <a:rPr lang="en-US" sz="2400" b="1" dirty="0"/>
              <a:t>What's the first thing that happens after I turn on my computer? </a:t>
            </a:r>
          </a:p>
          <a:p>
            <a:pPr lvl="1">
              <a:lnSpc>
                <a:spcPct val="150000"/>
              </a:lnSpc>
            </a:pPr>
            <a:r>
              <a:rPr lang="en-US" dirty="0"/>
              <a:t>In the first step of the boot process, the CPU activates the basic input/output system (BIOS). </a:t>
            </a:r>
          </a:p>
          <a:p>
            <a:pPr lvl="1">
              <a:lnSpc>
                <a:spcPct val="150000"/>
              </a:lnSpc>
            </a:pPr>
            <a:r>
              <a:rPr lang="en-US" dirty="0"/>
              <a:t>BIOS is a program that manages the exchange of data between the OS and all the input and output devices attached to the system. </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4025391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p>
        </p:txBody>
      </p:sp>
      <p:sp>
        <p:nvSpPr>
          <p:cNvPr id="3" name="عنصر نائب للمحتوى 2"/>
          <p:cNvSpPr>
            <a:spLocks noGrp="1"/>
          </p:cNvSpPr>
          <p:nvPr>
            <p:ph idx="1"/>
          </p:nvPr>
        </p:nvSpPr>
        <p:spPr>
          <a:xfrm>
            <a:off x="763171" y="2233588"/>
            <a:ext cx="10515600" cy="3435692"/>
          </a:xfrm>
        </p:spPr>
        <p:txBody>
          <a:bodyPr>
            <a:normAutofit/>
          </a:bodyPr>
          <a:lstStyle/>
          <a:p>
            <a:pPr lvl="1">
              <a:lnSpc>
                <a:spcPct val="150000"/>
              </a:lnSpc>
            </a:pPr>
            <a:r>
              <a:rPr lang="en-US" dirty="0"/>
              <a:t>BIOS is also responsible for loading the OS into RAM from its permanent location on the hard drive. </a:t>
            </a:r>
          </a:p>
          <a:p>
            <a:pPr lvl="1">
              <a:lnSpc>
                <a:spcPct val="150000"/>
              </a:lnSpc>
            </a:pPr>
            <a:r>
              <a:rPr lang="en-US" dirty="0"/>
              <a:t>BIOS itself is stored on a read-only memory (ROM) chip on the motherboard. Unlike data stored in RAM, data stored in ROM is permanent and is not erased when the power is turned off.</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464136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p>
        </p:txBody>
      </p:sp>
      <p:sp>
        <p:nvSpPr>
          <p:cNvPr id="3" name="عنصر نائب للمحتوى 2"/>
          <p:cNvSpPr>
            <a:spLocks noGrp="1"/>
          </p:cNvSpPr>
          <p:nvPr>
            <p:ph idx="1"/>
          </p:nvPr>
        </p:nvSpPr>
        <p:spPr>
          <a:xfrm>
            <a:off x="763171" y="1586474"/>
            <a:ext cx="10515600" cy="4701783"/>
          </a:xfrm>
        </p:spPr>
        <p:txBody>
          <a:bodyPr>
            <a:normAutofit/>
          </a:bodyPr>
          <a:lstStyle/>
          <a:p>
            <a:pPr>
              <a:lnSpc>
                <a:spcPct val="150000"/>
              </a:lnSpc>
            </a:pPr>
            <a:r>
              <a:rPr lang="en-US" dirty="0"/>
              <a:t>Step 2: Performing the Power-On Self-Test How does the computer determine whether the hardware is working properly? </a:t>
            </a:r>
          </a:p>
          <a:p>
            <a:pPr lvl="1">
              <a:lnSpc>
                <a:spcPct val="150000"/>
              </a:lnSpc>
            </a:pPr>
            <a:r>
              <a:rPr lang="en-US" dirty="0"/>
              <a:t>The first job BIOS performs is to ensure that essential peripheral devices are attached and operational-a process called the power-on self-test (POST).</a:t>
            </a:r>
          </a:p>
          <a:p>
            <a:pPr lvl="1">
              <a:lnSpc>
                <a:spcPct val="150000"/>
              </a:lnSpc>
            </a:pPr>
            <a:r>
              <a:rPr lang="en-US" dirty="0"/>
              <a:t> The BIOS compares the results of the POST with the various hardware configurations permanently stored in CMOS (pronounced "see-moss"). </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868902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p>
        </p:txBody>
      </p:sp>
      <p:sp>
        <p:nvSpPr>
          <p:cNvPr id="3" name="عنصر نائب للمحتوى 2"/>
          <p:cNvSpPr>
            <a:spLocks noGrp="1"/>
          </p:cNvSpPr>
          <p:nvPr>
            <p:ph idx="1"/>
          </p:nvPr>
        </p:nvSpPr>
        <p:spPr>
          <a:xfrm>
            <a:off x="763171" y="1586474"/>
            <a:ext cx="10515600" cy="4701783"/>
          </a:xfrm>
        </p:spPr>
        <p:txBody>
          <a:bodyPr>
            <a:normAutofit/>
          </a:bodyPr>
          <a:lstStyle/>
          <a:p>
            <a:pPr lvl="1">
              <a:lnSpc>
                <a:spcPct val="150000"/>
              </a:lnSpc>
            </a:pPr>
            <a:r>
              <a:rPr lang="en-US" dirty="0"/>
              <a:t>CMOS, which stands for complementary metal-oxide semiconductor, is a special kind of memory that uses almost no power. </a:t>
            </a:r>
          </a:p>
          <a:p>
            <a:pPr lvl="1">
              <a:lnSpc>
                <a:spcPct val="150000"/>
              </a:lnSpc>
            </a:pPr>
            <a:r>
              <a:rPr lang="en-US" dirty="0"/>
              <a:t>A small battery pro- vides enough power so that the CMOS contents won't lost after the computer is turned off. </a:t>
            </a:r>
          </a:p>
          <a:p>
            <a:pPr lvl="1">
              <a:lnSpc>
                <a:spcPct val="150000"/>
              </a:lnSpc>
            </a:pPr>
            <a:r>
              <a:rPr lang="en-US" dirty="0"/>
              <a:t>CMOS contains information about the system's memory, types of disk drives, and other essential input and output hardware components. </a:t>
            </a:r>
          </a:p>
          <a:p>
            <a:pPr lvl="1">
              <a:lnSpc>
                <a:spcPct val="150000"/>
              </a:lnSpc>
            </a:pPr>
            <a:r>
              <a:rPr lang="en-US" dirty="0"/>
              <a:t>If the results of the POST compare favorably with the hardware configurations stored in CMOS, the boot process continues.</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976557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p>
        </p:txBody>
      </p:sp>
      <p:sp>
        <p:nvSpPr>
          <p:cNvPr id="3" name="عنصر نائب للمحتوى 2"/>
          <p:cNvSpPr>
            <a:spLocks noGrp="1"/>
          </p:cNvSpPr>
          <p:nvPr>
            <p:ph idx="1"/>
          </p:nvPr>
        </p:nvSpPr>
        <p:spPr>
          <a:xfrm>
            <a:off x="763171" y="1586474"/>
            <a:ext cx="10515600" cy="4701783"/>
          </a:xfrm>
        </p:spPr>
        <p:txBody>
          <a:bodyPr>
            <a:normAutofit fontScale="92500" lnSpcReduction="20000"/>
          </a:bodyPr>
          <a:lstStyle/>
          <a:p>
            <a:pPr>
              <a:lnSpc>
                <a:spcPct val="150000"/>
              </a:lnSpc>
            </a:pPr>
            <a:r>
              <a:rPr lang="en-US" dirty="0"/>
              <a:t>Step 3: Loading the OS</a:t>
            </a:r>
          </a:p>
          <a:p>
            <a:pPr>
              <a:lnSpc>
                <a:spcPct val="150000"/>
              </a:lnSpc>
            </a:pPr>
            <a:r>
              <a:rPr lang="en-US" dirty="0"/>
              <a:t> How does the OS get loaded into RAM? Next, BIOS goes through a preconfigured list of devices in its search for the drive that contains the system files, the main files of the OS. </a:t>
            </a:r>
          </a:p>
          <a:p>
            <a:pPr lvl="1">
              <a:lnSpc>
                <a:spcPct val="150000"/>
              </a:lnSpc>
            </a:pPr>
            <a:r>
              <a:rPr lang="en-US" dirty="0"/>
              <a:t>When it is located, the OS loads into RAM from its perma- </a:t>
            </a:r>
            <a:r>
              <a:rPr lang="en-US" dirty="0" err="1"/>
              <a:t>nent</a:t>
            </a:r>
            <a:r>
              <a:rPr lang="en-US" dirty="0"/>
              <a:t> storage location on the hard drive.</a:t>
            </a:r>
          </a:p>
          <a:p>
            <a:pPr lvl="1">
              <a:lnSpc>
                <a:spcPct val="150000"/>
              </a:lnSpc>
            </a:pPr>
            <a:r>
              <a:rPr lang="en-US" dirty="0"/>
              <a:t>Once the system files are loaded into RAM, the kernel or supervisor program) is loaded. </a:t>
            </a:r>
          </a:p>
          <a:p>
            <a:pPr lvl="1">
              <a:lnSpc>
                <a:spcPct val="150000"/>
              </a:lnSpc>
            </a:pPr>
            <a:r>
              <a:rPr lang="en-US" dirty="0"/>
              <a:t>The kernel is the essential component of the OS. </a:t>
            </a:r>
          </a:p>
          <a:p>
            <a:pPr lvl="1">
              <a:lnSpc>
                <a:spcPct val="150000"/>
              </a:lnSpc>
            </a:pPr>
            <a:endParaRPr lang="en-US" dirty="0"/>
          </a:p>
          <a:p>
            <a:pPr lvl="1">
              <a:lnSpc>
                <a:spcPct val="150000"/>
              </a:lnSpc>
            </a:pPr>
            <a:endParaRPr lang="en-US"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747513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p>
        </p:txBody>
      </p:sp>
      <p:sp>
        <p:nvSpPr>
          <p:cNvPr id="3" name="عنصر نائب للمحتوى 2"/>
          <p:cNvSpPr>
            <a:spLocks noGrp="1"/>
          </p:cNvSpPr>
          <p:nvPr>
            <p:ph idx="1"/>
          </p:nvPr>
        </p:nvSpPr>
        <p:spPr>
          <a:xfrm>
            <a:off x="763171" y="1586474"/>
            <a:ext cx="10515600" cy="4701783"/>
          </a:xfrm>
        </p:spPr>
        <p:txBody>
          <a:bodyPr>
            <a:normAutofit/>
          </a:bodyPr>
          <a:lstStyle/>
          <a:p>
            <a:pPr lvl="1">
              <a:lnSpc>
                <a:spcPct val="150000"/>
              </a:lnSpc>
            </a:pPr>
            <a:r>
              <a:rPr lang="en-US" dirty="0"/>
              <a:t>It's responsible for managing the processor and all other components of the computer system.</a:t>
            </a:r>
          </a:p>
          <a:p>
            <a:pPr lvl="1">
              <a:lnSpc>
                <a:spcPct val="150000"/>
              </a:lnSpc>
            </a:pPr>
            <a:r>
              <a:rPr lang="en-US" dirty="0"/>
              <a:t> Because it stays in RAM the entire time your computer is powered on, the kernel is said to be memory resident.</a:t>
            </a:r>
          </a:p>
          <a:p>
            <a:pPr lvl="1">
              <a:lnSpc>
                <a:spcPct val="150000"/>
              </a:lnSpc>
            </a:pPr>
            <a:r>
              <a:rPr lang="en-US" dirty="0"/>
              <a:t>Other, less critical, parts of the OS stay on the hard drive and are copied over to RAM on an as-needed basis so that RAM is managed more efficiently. </a:t>
            </a:r>
          </a:p>
          <a:p>
            <a:pPr lvl="1">
              <a:lnSpc>
                <a:spcPct val="150000"/>
              </a:lnSpc>
            </a:pPr>
            <a:r>
              <a:rPr lang="en-US" dirty="0"/>
              <a:t>These programs are referred to as nonresident. Once the kernel is loaded, the OS takes over control of the computer's functions. </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34157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p>
        </p:txBody>
      </p:sp>
      <p:sp>
        <p:nvSpPr>
          <p:cNvPr id="3" name="عنصر نائب للمحتوى 2"/>
          <p:cNvSpPr>
            <a:spLocks noGrp="1"/>
          </p:cNvSpPr>
          <p:nvPr>
            <p:ph idx="1"/>
          </p:nvPr>
        </p:nvSpPr>
        <p:spPr>
          <a:xfrm>
            <a:off x="763171" y="1966302"/>
            <a:ext cx="10515600" cy="4054669"/>
          </a:xfrm>
        </p:spPr>
        <p:txBody>
          <a:bodyPr>
            <a:normAutofit lnSpcReduction="10000"/>
          </a:bodyPr>
          <a:lstStyle/>
          <a:p>
            <a:pPr>
              <a:lnSpc>
                <a:spcPct val="150000"/>
              </a:lnSpc>
            </a:pPr>
            <a:r>
              <a:rPr lang="en-US" dirty="0"/>
              <a:t>Step 4: Checking Further Configurations and Customizations.</a:t>
            </a:r>
          </a:p>
          <a:p>
            <a:pPr lvl="1">
              <a:lnSpc>
                <a:spcPct val="150000"/>
              </a:lnSpc>
            </a:pPr>
            <a:r>
              <a:rPr lang="en-US" dirty="0"/>
              <a:t>Is that it? Finally, the OS checks the registry for the configuration of other system components. </a:t>
            </a:r>
          </a:p>
          <a:p>
            <a:pPr lvl="1">
              <a:lnSpc>
                <a:spcPct val="150000"/>
              </a:lnSpc>
            </a:pPr>
            <a:r>
              <a:rPr lang="en-US" dirty="0"/>
              <a:t>The registry contains all the different configurations (settings) used by the OS and by other applications. </a:t>
            </a:r>
          </a:p>
          <a:p>
            <a:pPr lvl="1">
              <a:lnSpc>
                <a:spcPct val="150000"/>
              </a:lnSpc>
            </a:pPr>
            <a:r>
              <a:rPr lang="en-US" dirty="0"/>
              <a:t>It contains the customized settings you put into place, such as mouse speed, as well as instructions as to which programs should be loaded first. </a:t>
            </a:r>
          </a:p>
          <a:p>
            <a:pPr lvl="1">
              <a:lnSpc>
                <a:spcPct val="150000"/>
              </a:lnSpc>
            </a:pPr>
            <a:endParaRPr lang="en-US"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41091808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p>
        </p:txBody>
      </p:sp>
      <p:sp>
        <p:nvSpPr>
          <p:cNvPr id="3" name="عنصر نائب للمحتوى 2"/>
          <p:cNvSpPr>
            <a:spLocks noGrp="1"/>
          </p:cNvSpPr>
          <p:nvPr>
            <p:ph idx="1"/>
          </p:nvPr>
        </p:nvSpPr>
        <p:spPr>
          <a:xfrm>
            <a:off x="763171" y="1505242"/>
            <a:ext cx="10515600" cy="4712677"/>
          </a:xfrm>
        </p:spPr>
        <p:txBody>
          <a:bodyPr>
            <a:normAutofit lnSpcReduction="10000"/>
          </a:bodyPr>
          <a:lstStyle/>
          <a:p>
            <a:pPr>
              <a:lnSpc>
                <a:spcPct val="150000"/>
              </a:lnSpc>
            </a:pPr>
            <a:r>
              <a:rPr lang="en-US" b="1" dirty="0"/>
              <a:t>Why do I sometimes need to enter a login name and password at the end of the boot process? </a:t>
            </a:r>
          </a:p>
          <a:p>
            <a:pPr lvl="1">
              <a:lnSpc>
                <a:spcPct val="150000"/>
              </a:lnSpc>
            </a:pPr>
            <a:r>
              <a:rPr lang="en-US" dirty="0"/>
              <a:t>The verification of your login name and password is called authentication. </a:t>
            </a:r>
          </a:p>
          <a:p>
            <a:pPr lvl="1">
              <a:lnSpc>
                <a:spcPct val="150000"/>
              </a:lnSpc>
            </a:pPr>
            <a:r>
              <a:rPr lang="en-US" dirty="0"/>
              <a:t>The authentication process blocks unauthorized users from entering the system. </a:t>
            </a:r>
          </a:p>
          <a:p>
            <a:pPr lvl="1">
              <a:lnSpc>
                <a:spcPct val="150000"/>
              </a:lnSpc>
            </a:pPr>
            <a:r>
              <a:rPr lang="en-US" dirty="0"/>
              <a:t>You may have your home computer set up for authentication, especially if you have multiple users accessing it. All large environments, like your college, require user authentication for access. </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409576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p>
        </p:txBody>
      </p:sp>
      <p:sp>
        <p:nvSpPr>
          <p:cNvPr id="3" name="عنصر نائب للمحتوى 2"/>
          <p:cNvSpPr>
            <a:spLocks noGrp="1"/>
          </p:cNvSpPr>
          <p:nvPr>
            <p:ph idx="1"/>
          </p:nvPr>
        </p:nvSpPr>
        <p:spPr>
          <a:xfrm>
            <a:off x="763171" y="1505242"/>
            <a:ext cx="10515600" cy="4712677"/>
          </a:xfrm>
        </p:spPr>
        <p:txBody>
          <a:bodyPr>
            <a:normAutofit fontScale="92500" lnSpcReduction="10000"/>
          </a:bodyPr>
          <a:lstStyle/>
          <a:p>
            <a:pPr>
              <a:lnSpc>
                <a:spcPct val="150000"/>
              </a:lnSpc>
            </a:pPr>
            <a:r>
              <a:rPr lang="en-US" dirty="0"/>
              <a:t>On a Windows 10 computer, after your computer has completely booted up, you are brought to the Lock Screen where you are to log into your Microsoft account. </a:t>
            </a:r>
          </a:p>
          <a:p>
            <a:pPr>
              <a:lnSpc>
                <a:spcPct val="150000"/>
              </a:lnSpc>
            </a:pPr>
            <a:r>
              <a:rPr lang="en-US" dirty="0"/>
              <a:t>Your Microsoft account is a combination of an e-mail address and a password. Because configuration settings are stored online and associated with a particular Microsoft account, it is easy for multiple people to share any Windows 10 computer and have access to their individual settings and preferences.</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5588580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p>
        </p:txBody>
      </p:sp>
      <p:sp>
        <p:nvSpPr>
          <p:cNvPr id="3" name="عنصر نائب للمحتوى 2"/>
          <p:cNvSpPr>
            <a:spLocks noGrp="1"/>
          </p:cNvSpPr>
          <p:nvPr>
            <p:ph idx="1"/>
          </p:nvPr>
        </p:nvSpPr>
        <p:spPr>
          <a:xfrm>
            <a:off x="763171" y="1505242"/>
            <a:ext cx="10515600" cy="4712677"/>
          </a:xfrm>
        </p:spPr>
        <p:txBody>
          <a:bodyPr>
            <a:normAutofit/>
          </a:bodyPr>
          <a:lstStyle/>
          <a:p>
            <a:pPr>
              <a:lnSpc>
                <a:spcPct val="150000"/>
              </a:lnSpc>
            </a:pPr>
            <a:r>
              <a:rPr lang="en-US" dirty="0"/>
              <a:t>How do I know if the boot process is successful? The entire boot process takes only a few minutes to complete. </a:t>
            </a:r>
          </a:p>
          <a:p>
            <a:pPr>
              <a:lnSpc>
                <a:spcPct val="150000"/>
              </a:lnSpc>
            </a:pPr>
            <a:r>
              <a:rPr lang="en-US" dirty="0"/>
              <a:t>If the entire system is checked out and loaded properly, the process completes by displaying the lock screen. </a:t>
            </a:r>
          </a:p>
          <a:p>
            <a:pPr>
              <a:lnSpc>
                <a:spcPct val="150000"/>
              </a:lnSpc>
            </a:pPr>
            <a:r>
              <a:rPr lang="en-US" dirty="0"/>
              <a:t>After logging in, the computer system is now ready to accept your first command.</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54314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 xmlns:a16="http://schemas.microsoft.com/office/drawing/2014/main" id="{44B332EC-AC43-417C-B188-4C049EC1A21C}"/>
              </a:ext>
            </a:extLst>
          </p:cNvPr>
          <p:cNvSpPr>
            <a:spLocks noGrp="1"/>
          </p:cNvSpPr>
          <p:nvPr>
            <p:ph type="title"/>
          </p:nvPr>
        </p:nvSpPr>
        <p:spPr/>
        <p:txBody>
          <a:bodyPr>
            <a:normAutofit/>
          </a:bodyPr>
          <a:lstStyle/>
          <a:p>
            <a:pPr algn="ctr"/>
            <a:r>
              <a:rPr lang="en-US" dirty="0" smtClean="0"/>
              <a:t>Operating System Basic</a:t>
            </a:r>
            <a:endParaRPr lang="ar-SA" dirty="0"/>
          </a:p>
        </p:txBody>
      </p:sp>
      <p:sp>
        <p:nvSpPr>
          <p:cNvPr id="3" name="عنصر نائب للمحتوى 2"/>
          <p:cNvSpPr>
            <a:spLocks noGrp="1"/>
          </p:cNvSpPr>
          <p:nvPr>
            <p:ph idx="1"/>
          </p:nvPr>
        </p:nvSpPr>
        <p:spPr/>
        <p:txBody>
          <a:bodyPr/>
          <a:lstStyle/>
          <a:p>
            <a:r>
              <a:rPr lang="en-US" b="1" dirty="0" smtClean="0"/>
              <a:t>Are all operating system alike?</a:t>
            </a:r>
          </a:p>
          <a:p>
            <a:pPr lvl="1"/>
            <a:r>
              <a:rPr lang="en-US" dirty="0"/>
              <a:t> Laptops, tablet computers, and smartphones with Microsoft Windows operating systems designed to take </a:t>
            </a:r>
            <a:r>
              <a:rPr lang="en-US" dirty="0" smtClean="0"/>
              <a:t>advantage of their unique characteristics. </a:t>
            </a:r>
            <a:endParaRPr lang="en-US" dirty="0"/>
          </a:p>
          <a:p>
            <a:r>
              <a:rPr lang="en-US" dirty="0"/>
              <a:t>developers such as </a:t>
            </a:r>
            <a:r>
              <a:rPr lang="en-US" dirty="0" smtClean="0"/>
              <a:t>Microsoft </a:t>
            </a:r>
            <a:r>
              <a:rPr lang="en-US" dirty="0"/>
              <a:t>and Apple are making operating systems that have similar functionality (such as OS X and iOS) or single operating systems (such as Windows 10) that can run on a variety of devices.</a:t>
            </a:r>
            <a:endParaRPr lang="en-US" b="1"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3290517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p>
        </p:txBody>
      </p:sp>
      <p:sp>
        <p:nvSpPr>
          <p:cNvPr id="3" name="عنصر نائب للمحتوى 2"/>
          <p:cNvSpPr>
            <a:spLocks noGrp="1"/>
          </p:cNvSpPr>
          <p:nvPr>
            <p:ph idx="1"/>
          </p:nvPr>
        </p:nvSpPr>
        <p:spPr>
          <a:xfrm>
            <a:off x="763171" y="1505242"/>
            <a:ext cx="10515600" cy="4712677"/>
          </a:xfrm>
        </p:spPr>
        <p:txBody>
          <a:bodyPr>
            <a:normAutofit/>
          </a:bodyPr>
          <a:lstStyle/>
          <a:p>
            <a:pPr>
              <a:lnSpc>
                <a:spcPct val="150000"/>
              </a:lnSpc>
            </a:pPr>
            <a:r>
              <a:rPr lang="en-US" b="1" dirty="0"/>
              <a:t>What should I do if my computer doesn't boot properly? </a:t>
            </a:r>
          </a:p>
          <a:p>
            <a:pPr>
              <a:lnSpc>
                <a:spcPct val="150000"/>
              </a:lnSpc>
            </a:pPr>
            <a:r>
              <a:rPr lang="en-US" dirty="0"/>
              <a:t>Sometimes problems occur during the boot process. Here are some suggestions for solving a boot problem</a:t>
            </a:r>
          </a:p>
          <a:p>
            <a:pPr lvl="1">
              <a:lnSpc>
                <a:spcPct val="150000"/>
              </a:lnSpc>
            </a:pPr>
            <a:r>
              <a:rPr lang="en-US" dirty="0"/>
              <a:t>If you've recently installed new software or hardware, try uninstalling it. (Make sure you uninstall through Apps &amp; features in System Settings to remove the software.) If the problem no longer occurs when rebooting, you can reinstall the device or software </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5257397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p>
        </p:txBody>
      </p:sp>
      <p:sp>
        <p:nvSpPr>
          <p:cNvPr id="3" name="عنصر نائب للمحتوى 2"/>
          <p:cNvSpPr>
            <a:spLocks noGrp="1"/>
          </p:cNvSpPr>
          <p:nvPr>
            <p:ph idx="1"/>
          </p:nvPr>
        </p:nvSpPr>
        <p:spPr>
          <a:xfrm>
            <a:off x="763171" y="1505242"/>
            <a:ext cx="10515600" cy="4712677"/>
          </a:xfrm>
        </p:spPr>
        <p:txBody>
          <a:bodyPr>
            <a:normAutofit/>
          </a:bodyPr>
          <a:lstStyle/>
          <a:p>
            <a:pPr lvl="1">
              <a:lnSpc>
                <a:spcPct val="150000"/>
              </a:lnSpc>
            </a:pPr>
            <a:r>
              <a:rPr lang="en-US" dirty="0"/>
              <a:t>Try accessing the Windows Advanced Options Menu (accessible by pressing the F8 key during the boot process). If Windows detects a problem in the boot process, it will add Last Known Good Configuration to Windows Advanced Options Menu. Every time your computer boots successfully, a configuration of the boot process is saved When you choose to boot with the Last Known Good Configuration, the OS starts your computer by using the registry information that was saved during the last shut down. </a:t>
            </a:r>
          </a:p>
          <a:p>
            <a:pPr lvl="1">
              <a:lnSpc>
                <a:spcPct val="150000"/>
              </a:lnSpc>
            </a:pPr>
            <a:r>
              <a:rPr lang="en-US" dirty="0"/>
              <a:t>Try resetting your computer (in Update &amp; Security Settings).</a:t>
            </a:r>
          </a:p>
          <a:p>
            <a:pPr>
              <a:lnSpc>
                <a:spcPct val="150000"/>
              </a:lnSpc>
            </a:pPr>
            <a:endParaRPr lang="en-US"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377389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p>
        </p:txBody>
      </p:sp>
      <p:sp>
        <p:nvSpPr>
          <p:cNvPr id="3" name="عنصر نائب للمحتوى 2"/>
          <p:cNvSpPr>
            <a:spLocks noGrp="1"/>
          </p:cNvSpPr>
          <p:nvPr>
            <p:ph idx="1"/>
          </p:nvPr>
        </p:nvSpPr>
        <p:spPr>
          <a:xfrm>
            <a:off x="763171" y="1505242"/>
            <a:ext cx="10515600" cy="4712677"/>
          </a:xfrm>
        </p:spPr>
        <p:txBody>
          <a:bodyPr>
            <a:normAutofit lnSpcReduction="10000"/>
          </a:bodyPr>
          <a:lstStyle/>
          <a:p>
            <a:pPr>
              <a:lnSpc>
                <a:spcPct val="150000"/>
              </a:lnSpc>
            </a:pPr>
            <a:r>
              <a:rPr lang="en-US" dirty="0"/>
              <a:t>What happens when a PC is "reset"?</a:t>
            </a:r>
          </a:p>
          <a:p>
            <a:pPr>
              <a:lnSpc>
                <a:spcPct val="150000"/>
              </a:lnSpc>
            </a:pPr>
            <a:r>
              <a:rPr lang="en-US" dirty="0"/>
              <a:t>Sometimes Windows does not boot properly or the system does not respond properly. </a:t>
            </a:r>
          </a:p>
          <a:p>
            <a:pPr>
              <a:lnSpc>
                <a:spcPct val="150000"/>
              </a:lnSpc>
            </a:pPr>
            <a:r>
              <a:rPr lang="en-US" dirty="0"/>
              <a:t>You may even see messages related to fatal exceptions." Reset this PC is a utility program in Windows 10 that attempts to diagnose and fix errors in your Windows system files that are causing your computer to behave improperly. </a:t>
            </a:r>
          </a:p>
          <a:p>
            <a:pPr>
              <a:lnSpc>
                <a:spcPct val="150000"/>
              </a:lnSpc>
            </a:pPr>
            <a:endParaRPr lang="en-US"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54997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p>
        </p:txBody>
      </p:sp>
      <p:sp>
        <p:nvSpPr>
          <p:cNvPr id="3" name="عنصر نائب للمحتوى 2"/>
          <p:cNvSpPr>
            <a:spLocks noGrp="1"/>
          </p:cNvSpPr>
          <p:nvPr>
            <p:ph idx="1"/>
          </p:nvPr>
        </p:nvSpPr>
        <p:spPr>
          <a:xfrm>
            <a:off x="763171" y="1505242"/>
            <a:ext cx="10515600" cy="4712677"/>
          </a:xfrm>
        </p:spPr>
        <p:txBody>
          <a:bodyPr>
            <a:normAutofit fontScale="85000" lnSpcReduction="20000"/>
          </a:bodyPr>
          <a:lstStyle/>
          <a:p>
            <a:pPr>
              <a:lnSpc>
                <a:spcPct val="150000"/>
              </a:lnSpc>
            </a:pPr>
            <a:r>
              <a:rPr lang="en-US" dirty="0"/>
              <a:t>When a PC is reset, the following occurs</a:t>
            </a:r>
          </a:p>
          <a:p>
            <a:pPr>
              <a:lnSpc>
                <a:spcPct val="150000"/>
              </a:lnSpc>
            </a:pPr>
            <a:r>
              <a:rPr lang="en-US" dirty="0"/>
              <a:t>Your data files (documents, music, videos, etc.) and personalization settings are not removed or changed. </a:t>
            </a:r>
          </a:p>
          <a:p>
            <a:pPr>
              <a:lnSpc>
                <a:spcPct val="150000"/>
              </a:lnSpc>
            </a:pPr>
            <a:r>
              <a:rPr lang="en-US" dirty="0"/>
              <a:t>Apps that you have downloaded from the Windows Store are kept intact. </a:t>
            </a:r>
          </a:p>
          <a:p>
            <a:pPr>
              <a:lnSpc>
                <a:spcPct val="150000"/>
              </a:lnSpc>
            </a:pPr>
            <a:r>
              <a:rPr lang="en-US" dirty="0"/>
              <a:t>Apps that you have downloaded from the Internet or installed from DVDs ill be removed from your PC. There- fore, you'll need to reinstall them after the reset </a:t>
            </a:r>
          </a:p>
          <a:p>
            <a:pPr lvl="1">
              <a:lnSpc>
                <a:spcPct val="150000"/>
              </a:lnSpc>
            </a:pPr>
            <a:r>
              <a:rPr lang="en-US" dirty="0"/>
              <a:t>It's recommended that you back up your PC prior to resetting it as a precautionary measure.</a:t>
            </a:r>
          </a:p>
          <a:p>
            <a:pPr lvl="1">
              <a:lnSpc>
                <a:spcPct val="150000"/>
              </a:lnSpc>
            </a:pPr>
            <a:r>
              <a:rPr lang="en-US" dirty="0"/>
              <a:t>If all other attempts to fix your computer fail, try Go back to an earlier build to revert to a past configuration. </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958585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What are the steps involved in the boot process?</a:t>
            </a:r>
          </a:p>
        </p:txBody>
      </p:sp>
      <p:sp>
        <p:nvSpPr>
          <p:cNvPr id="3" name="عنصر نائب للمحتوى 2"/>
          <p:cNvSpPr>
            <a:spLocks noGrp="1"/>
          </p:cNvSpPr>
          <p:nvPr>
            <p:ph idx="1"/>
          </p:nvPr>
        </p:nvSpPr>
        <p:spPr>
          <a:xfrm>
            <a:off x="763171" y="1505242"/>
            <a:ext cx="10515600" cy="4712677"/>
          </a:xfrm>
        </p:spPr>
        <p:txBody>
          <a:bodyPr>
            <a:normAutofit fontScale="85000" lnSpcReduction="20000"/>
          </a:bodyPr>
          <a:lstStyle/>
          <a:p>
            <a:pPr>
              <a:lnSpc>
                <a:spcPct val="150000"/>
              </a:lnSpc>
            </a:pPr>
            <a:r>
              <a:rPr lang="en-US" dirty="0"/>
              <a:t>What should I do if my keyboard or another device doesn't work after I boot my computer? </a:t>
            </a:r>
          </a:p>
          <a:p>
            <a:pPr lvl="1">
              <a:lnSpc>
                <a:spcPct val="150000"/>
              </a:lnSpc>
            </a:pPr>
            <a:r>
              <a:rPr lang="en-US" dirty="0"/>
              <a:t>Sometimes during the boot process, BIOS skips a device (such as a keyboard) or improperly identifies it. </a:t>
            </a:r>
          </a:p>
          <a:p>
            <a:pPr lvl="1">
              <a:lnSpc>
                <a:spcPct val="150000"/>
              </a:lnSpc>
            </a:pPr>
            <a:r>
              <a:rPr lang="en-US" dirty="0"/>
              <a:t>Your only indication that this problem has occurred is that the device won't respond after the system has been booted. When that happens, try restarting the computer.</a:t>
            </a:r>
          </a:p>
          <a:p>
            <a:pPr lvl="1">
              <a:lnSpc>
                <a:spcPct val="150000"/>
              </a:lnSpc>
            </a:pPr>
            <a:r>
              <a:rPr lang="en-US" dirty="0"/>
              <a:t>If the problem persists, check the OS's website for any patches (or software fixes) that may resolve the issue. </a:t>
            </a:r>
          </a:p>
          <a:p>
            <a:pPr lvl="1">
              <a:lnSpc>
                <a:spcPct val="150000"/>
              </a:lnSpc>
            </a:pPr>
            <a:r>
              <a:rPr lang="en-US" dirty="0"/>
              <a:t>If there are no patches or the problem persists, you may want to try to update the device driver or get technical assistance.</a:t>
            </a:r>
          </a:p>
          <a:p>
            <a:pPr lvl="1">
              <a:lnSpc>
                <a:spcPct val="150000"/>
              </a:lnSpc>
            </a:pPr>
            <a:endParaRPr lang="en-US" dirty="0"/>
          </a:p>
          <a:p>
            <a:pPr>
              <a:lnSpc>
                <a:spcPct val="150000"/>
              </a:lnSpc>
            </a:pPr>
            <a:endParaRPr lang="en-US"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821385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Naming Files</a:t>
            </a:r>
          </a:p>
        </p:txBody>
      </p:sp>
      <p:sp>
        <p:nvSpPr>
          <p:cNvPr id="3" name="عنصر نائب للمحتوى 2"/>
          <p:cNvSpPr>
            <a:spLocks noGrp="1"/>
          </p:cNvSpPr>
          <p:nvPr>
            <p:ph idx="1"/>
          </p:nvPr>
        </p:nvSpPr>
        <p:spPr/>
        <p:txBody>
          <a:bodyPr>
            <a:normAutofit lnSpcReduction="10000"/>
          </a:bodyPr>
          <a:lstStyle/>
          <a:p>
            <a:r>
              <a:rPr lang="en-US" b="1" dirty="0"/>
              <a:t> Are there special rules I have to follow when I name files? </a:t>
            </a:r>
          </a:p>
          <a:p>
            <a:r>
              <a:rPr lang="en-US" dirty="0"/>
              <a:t>The first part of a file, or the </a:t>
            </a:r>
            <a:r>
              <a:rPr lang="en-US" b="1" dirty="0"/>
              <a:t>file name</a:t>
            </a:r>
            <a:r>
              <a:rPr lang="en-US" dirty="0"/>
              <a:t>, is generally the name you assign to the file when you save it.</a:t>
            </a:r>
          </a:p>
          <a:p>
            <a:pPr lvl="1"/>
            <a:r>
              <a:rPr lang="en-US" dirty="0"/>
              <a:t> For example, "</a:t>
            </a:r>
            <a:r>
              <a:rPr lang="en-US" b="1" dirty="0"/>
              <a:t>bioreport</a:t>
            </a:r>
            <a:r>
              <a:rPr lang="en-US" dirty="0"/>
              <a:t>" may be the name you assign a report you have completed for a biology class.</a:t>
            </a:r>
          </a:p>
          <a:p>
            <a:r>
              <a:rPr lang="en-US" dirty="0"/>
              <a:t> In a Windows application, </a:t>
            </a:r>
            <a:r>
              <a:rPr lang="en-US" b="1" dirty="0"/>
              <a:t>an extension or file type</a:t>
            </a:r>
            <a:r>
              <a:rPr lang="en-US" dirty="0"/>
              <a:t>, follows the file name and a period or dot (). Like a last name, this extension identifies what kind of family of files the file belongs to, or which application should be used to read the file. </a:t>
            </a:r>
          </a:p>
          <a:p>
            <a:pPr lvl="1"/>
            <a:r>
              <a:rPr lang="en-US" dirty="0"/>
              <a:t>For example, if "</a:t>
            </a:r>
            <a:r>
              <a:rPr lang="en-US" b="1" dirty="0"/>
              <a:t>bioreport</a:t>
            </a:r>
            <a:r>
              <a:rPr lang="en-US" dirty="0"/>
              <a:t>" is a spreadsheet created in Microsoft Excel 2016, it has an .xlsx extension and its name is "</a:t>
            </a:r>
            <a:r>
              <a:rPr lang="en-US" b="1" dirty="0"/>
              <a:t>bioreport.xlsx</a:t>
            </a:r>
            <a:r>
              <a:rPr lang="en-US" dirty="0"/>
              <a:t>" .</a:t>
            </a:r>
          </a:p>
          <a:p>
            <a:endParaRPr lang="en-US" dirty="0"/>
          </a:p>
          <a:p>
            <a:endParaRPr lang="en-US" b="1" dirty="0"/>
          </a:p>
        </p:txBody>
      </p:sp>
      <p:sp>
        <p:nvSpPr>
          <p:cNvPr id="4" name="عنصر نائب للتذييل 3">
            <a:extLst>
              <a:ext uri="{FF2B5EF4-FFF2-40B4-BE49-F238E27FC236}">
                <a16:creationId xmlns="" xmlns:a16="http://schemas.microsoft.com/office/drawing/2014/main" id="{141A4A72-3507-4EF5-8E56-BE8010D45224}"/>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3293815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Naming Files</a:t>
            </a:r>
          </a:p>
        </p:txBody>
      </p:sp>
      <p:sp>
        <p:nvSpPr>
          <p:cNvPr id="3" name="عنصر نائب للمحتوى 2"/>
          <p:cNvSpPr>
            <a:spLocks noGrp="1"/>
          </p:cNvSpPr>
          <p:nvPr>
            <p:ph idx="1"/>
          </p:nvPr>
        </p:nvSpPr>
        <p:spPr>
          <a:xfrm>
            <a:off x="838200" y="1457135"/>
            <a:ext cx="10515600" cy="4351338"/>
          </a:xfrm>
        </p:spPr>
        <p:txBody>
          <a:bodyPr/>
          <a:lstStyle/>
          <a:p>
            <a:r>
              <a:rPr lang="en-US" dirty="0"/>
              <a:t>You can choose to display file extensions by checking or unchecking the File name extensions box in the Show hide group on the View tab in File Explorer.</a:t>
            </a:r>
          </a:p>
          <a:p>
            <a:endParaRPr lang="en-US" dirty="0"/>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b="28626"/>
          <a:stretch/>
        </p:blipFill>
        <p:spPr>
          <a:xfrm>
            <a:off x="3507475" y="2782698"/>
            <a:ext cx="5947640" cy="3185504"/>
          </a:xfrm>
          <a:prstGeom prst="rect">
            <a:avLst/>
          </a:prstGeom>
        </p:spPr>
      </p:pic>
      <p:sp>
        <p:nvSpPr>
          <p:cNvPr id="4" name="عنصر نائب للتذييل 3">
            <a:extLst>
              <a:ext uri="{FF2B5EF4-FFF2-40B4-BE49-F238E27FC236}">
                <a16:creationId xmlns="" xmlns:a16="http://schemas.microsoft.com/office/drawing/2014/main" id="{78892977-C27A-47F5-8B36-73127706E20F}"/>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737373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Naming Files</a:t>
            </a:r>
          </a:p>
        </p:txBody>
      </p:sp>
      <p:sp>
        <p:nvSpPr>
          <p:cNvPr id="3" name="عنصر نائب للمحتوى 2"/>
          <p:cNvSpPr>
            <a:spLocks noGrp="1"/>
          </p:cNvSpPr>
          <p:nvPr>
            <p:ph idx="1"/>
          </p:nvPr>
        </p:nvSpPr>
        <p:spPr/>
        <p:txBody>
          <a:bodyPr/>
          <a:lstStyle/>
          <a:p>
            <a:r>
              <a:rPr lang="en-US" dirty="0"/>
              <a:t> lists some common file extensions and the types of documents they indicate.</a:t>
            </a:r>
            <a:endParaRPr lang="ar-SA" dirty="0"/>
          </a:p>
          <a:p>
            <a:endParaRPr lang="en-US" dirty="0"/>
          </a:p>
        </p:txBody>
      </p:sp>
      <p:pic>
        <p:nvPicPr>
          <p:cNvPr id="4" name="صورة 3"/>
          <p:cNvPicPr>
            <a:picLocks noChangeAspect="1"/>
          </p:cNvPicPr>
          <p:nvPr/>
        </p:nvPicPr>
        <p:blipFill>
          <a:blip r:embed="rId3"/>
          <a:stretch>
            <a:fillRect/>
          </a:stretch>
        </p:blipFill>
        <p:spPr>
          <a:xfrm>
            <a:off x="1870085" y="3009687"/>
            <a:ext cx="7859205" cy="2607718"/>
          </a:xfrm>
          <a:prstGeom prst="rect">
            <a:avLst/>
          </a:prstGeom>
        </p:spPr>
      </p:pic>
      <p:sp>
        <p:nvSpPr>
          <p:cNvPr id="5" name="عنصر نائب للتذييل 4">
            <a:extLst>
              <a:ext uri="{FF2B5EF4-FFF2-40B4-BE49-F238E27FC236}">
                <a16:creationId xmlns="" xmlns:a16="http://schemas.microsoft.com/office/drawing/2014/main" id="{81BD3F64-9EFF-41E2-B88F-E8E569DDF84C}"/>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6950885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Naming Files</a:t>
            </a:r>
          </a:p>
        </p:txBody>
      </p:sp>
      <p:sp>
        <p:nvSpPr>
          <p:cNvPr id="3" name="عنصر نائب للمحتوى 2"/>
          <p:cNvSpPr>
            <a:spLocks noGrp="1"/>
          </p:cNvSpPr>
          <p:nvPr>
            <p:ph idx="1"/>
          </p:nvPr>
        </p:nvSpPr>
        <p:spPr/>
        <p:txBody>
          <a:bodyPr>
            <a:normAutofit/>
          </a:bodyPr>
          <a:lstStyle/>
          <a:p>
            <a:r>
              <a:rPr lang="en-US" b="1" dirty="0"/>
              <a:t> Why is it important to know the file extension?</a:t>
            </a:r>
            <a:endParaRPr lang="ar-SA" b="1" dirty="0"/>
          </a:p>
          <a:p>
            <a:r>
              <a:rPr lang="en-US" dirty="0"/>
              <a:t>When you save a file created in most applications running under the Windows OS, you don't need to add the extension</a:t>
            </a:r>
            <a:r>
              <a:rPr lang="ar-SA" dirty="0"/>
              <a:t> </a:t>
            </a:r>
            <a:r>
              <a:rPr lang="en-US" dirty="0"/>
              <a:t>to the file name; it is added automatically for you. </a:t>
            </a:r>
          </a:p>
          <a:p>
            <a:r>
              <a:rPr lang="en-US" dirty="0"/>
              <a:t>Mac and Linux operating systems don't require file extensions. This is because the information as to the type of application the computer should use to open the file is stored inside the file itself. </a:t>
            </a:r>
          </a:p>
          <a:p>
            <a:r>
              <a:rPr lang="en-US" dirty="0"/>
              <a:t>However, if you're using the Mac or Linux OS and will be sending files to Windows users, you should add an extension to your file name so that Windows can more easily open your files.</a:t>
            </a:r>
          </a:p>
          <a:p>
            <a:endParaRPr lang="en-US" b="1" dirty="0"/>
          </a:p>
        </p:txBody>
      </p:sp>
      <p:sp>
        <p:nvSpPr>
          <p:cNvPr id="4" name="عنصر نائب للتذييل 3">
            <a:extLst>
              <a:ext uri="{FF2B5EF4-FFF2-40B4-BE49-F238E27FC236}">
                <a16:creationId xmlns="" xmlns:a16="http://schemas.microsoft.com/office/drawing/2014/main" id="{5DCE293A-1665-411E-AA13-15EE323FD86D}"/>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2459192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Naming Files</a:t>
            </a:r>
          </a:p>
        </p:txBody>
      </p:sp>
      <p:sp>
        <p:nvSpPr>
          <p:cNvPr id="3" name="عنصر نائب للمحتوى 2"/>
          <p:cNvSpPr>
            <a:spLocks noGrp="1"/>
          </p:cNvSpPr>
          <p:nvPr>
            <p:ph idx="1"/>
          </p:nvPr>
        </p:nvSpPr>
        <p:spPr>
          <a:xfrm>
            <a:off x="838200" y="2141537"/>
            <a:ext cx="10515600" cy="4351338"/>
          </a:xfrm>
        </p:spPr>
        <p:txBody>
          <a:bodyPr/>
          <a:lstStyle/>
          <a:p>
            <a:r>
              <a:rPr lang="en-US" b="1" dirty="0"/>
              <a:t>Have you ever been sent a file by e-mail and couldn't open it?</a:t>
            </a:r>
          </a:p>
          <a:p>
            <a:r>
              <a:rPr lang="en-US" dirty="0"/>
              <a:t>Most likely, that was because your computer didn't have the program needed to open the file. </a:t>
            </a:r>
          </a:p>
          <a:p>
            <a:r>
              <a:rPr lang="en-US" dirty="0"/>
              <a:t>Sometimes, similar programs that you already have installed can be used to open the file, so it's helpful to know what the file extension is.</a:t>
            </a:r>
          </a:p>
          <a:p>
            <a:r>
              <a:rPr lang="en-US" dirty="0"/>
              <a:t>Sites such as FILExt (</a:t>
            </a:r>
            <a:r>
              <a:rPr lang="en-US" dirty="0">
                <a:solidFill>
                  <a:schemeClr val="accent1">
                    <a:lumMod val="75000"/>
                  </a:schemeClr>
                </a:solidFill>
              </a:rPr>
              <a:t>filext.com</a:t>
            </a:r>
            <a:r>
              <a:rPr lang="en-US" dirty="0"/>
              <a:t>) can help you identify the source program. </a:t>
            </a:r>
            <a:endParaRPr lang="en-US" b="1" dirty="0"/>
          </a:p>
        </p:txBody>
      </p:sp>
      <p:sp>
        <p:nvSpPr>
          <p:cNvPr id="4" name="عنصر نائب للتذييل 3">
            <a:extLst>
              <a:ext uri="{FF2B5EF4-FFF2-40B4-BE49-F238E27FC236}">
                <a16:creationId xmlns="" xmlns:a16="http://schemas.microsoft.com/office/drawing/2014/main" id="{966AE1DF-EC4A-4495-867C-9C7FF37ED182}"/>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91324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 xmlns:a16="http://schemas.microsoft.com/office/drawing/2014/main" id="{44B332EC-AC43-417C-B188-4C049EC1A21C}"/>
              </a:ext>
            </a:extLst>
          </p:cNvPr>
          <p:cNvSpPr>
            <a:spLocks noGrp="1"/>
          </p:cNvSpPr>
          <p:nvPr>
            <p:ph type="title"/>
          </p:nvPr>
        </p:nvSpPr>
        <p:spPr/>
        <p:txBody>
          <a:bodyPr>
            <a:normAutofit/>
          </a:bodyPr>
          <a:lstStyle/>
          <a:p>
            <a:pPr algn="ctr"/>
            <a:r>
              <a:rPr lang="en-US" dirty="0" smtClean="0"/>
              <a:t>Operating System Basic</a:t>
            </a:r>
            <a:endParaRPr lang="ar-SA" dirty="0"/>
          </a:p>
        </p:txBody>
      </p:sp>
      <p:sp>
        <p:nvSpPr>
          <p:cNvPr id="3" name="عنصر نائب للمحتوى 2"/>
          <p:cNvSpPr>
            <a:spLocks noGrp="1"/>
          </p:cNvSpPr>
          <p:nvPr>
            <p:ph idx="1"/>
          </p:nvPr>
        </p:nvSpPr>
        <p:spPr>
          <a:xfrm>
            <a:off x="903817" y="1423988"/>
            <a:ext cx="10363200" cy="4114800"/>
          </a:xfrm>
        </p:spPr>
        <p:txBody>
          <a:bodyPr/>
          <a:lstStyle/>
          <a:p>
            <a:r>
              <a:rPr lang="en-US" dirty="0"/>
              <a:t>When operating systems were originally developed, </a:t>
            </a:r>
            <a:r>
              <a:rPr lang="en-US" dirty="0" smtClean="0"/>
              <a:t>they </a:t>
            </a:r>
            <a:r>
              <a:rPr lang="en-US" dirty="0"/>
              <a:t>were single-user, single-task operating </a:t>
            </a:r>
            <a:r>
              <a:rPr lang="en-US" dirty="0" smtClean="0"/>
              <a:t>systems.</a:t>
            </a:r>
          </a:p>
          <a:p>
            <a:r>
              <a:rPr lang="en-US" dirty="0"/>
              <a:t>M</a:t>
            </a:r>
            <a:r>
              <a:rPr lang="en-US" dirty="0" smtClean="0"/>
              <a:t>odern </a:t>
            </a:r>
            <a:r>
              <a:rPr lang="en-US" dirty="0"/>
              <a:t>operating systems allow a single user to </a:t>
            </a:r>
            <a:r>
              <a:rPr lang="en-US" b="1" dirty="0" smtClean="0"/>
              <a:t>multitask</a:t>
            </a:r>
            <a:r>
              <a:rPr lang="en-US" dirty="0" smtClean="0"/>
              <a:t>: to </a:t>
            </a:r>
            <a:r>
              <a:rPr lang="en-US" dirty="0"/>
              <a:t>perform more than one process at a time. </a:t>
            </a:r>
          </a:p>
          <a:p>
            <a:r>
              <a:rPr lang="en-US" dirty="0"/>
              <a:t>O</a:t>
            </a:r>
            <a:r>
              <a:rPr lang="en-US" dirty="0" smtClean="0"/>
              <a:t>perating </a:t>
            </a:r>
            <a:r>
              <a:rPr lang="en-US" dirty="0"/>
              <a:t>systems such as Windows and OS X provide </a:t>
            </a:r>
            <a:r>
              <a:rPr lang="en-US" dirty="0" smtClean="0"/>
              <a:t>networking </a:t>
            </a:r>
            <a:r>
              <a:rPr lang="en-US" dirty="0"/>
              <a:t>capabilities as </a:t>
            </a:r>
            <a:r>
              <a:rPr lang="en-US" dirty="0" smtClean="0"/>
              <a:t>well.</a:t>
            </a:r>
          </a:p>
          <a:p>
            <a:r>
              <a:rPr lang="en-US" dirty="0"/>
              <a:t>Operating systems can be categorized by the type of device in which they're </a:t>
            </a:r>
            <a:r>
              <a:rPr lang="en-US" dirty="0" smtClean="0"/>
              <a:t>installed.</a:t>
            </a:r>
            <a:endParaRPr lang="en-US"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8006660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3081" y="1569493"/>
            <a:ext cx="11604796" cy="4981432"/>
          </a:xfrm>
        </p:spPr>
        <p:txBody>
          <a:bodyPr>
            <a:normAutofit/>
          </a:bodyPr>
          <a:lstStyle/>
          <a:p>
            <a:r>
              <a:rPr lang="en-US" sz="2400" b="1" dirty="0"/>
              <a:t>Are there things I shouldn't do when naming my files?</a:t>
            </a:r>
          </a:p>
          <a:p>
            <a:r>
              <a:rPr lang="en-US" sz="2400" dirty="0"/>
              <a:t>Each OS has its own naming conventions, or rules.</a:t>
            </a:r>
          </a:p>
          <a:p>
            <a:r>
              <a:rPr lang="en-US" sz="2400" dirty="0"/>
              <a:t>it's important that you name your files so that you can easily identify them. </a:t>
            </a:r>
          </a:p>
          <a:p>
            <a:r>
              <a:rPr lang="en-US" sz="2400" dirty="0"/>
              <a:t> A file name such as "BIO 101 Research Paper First Draft.docx" makes it very clear what that file contains.</a:t>
            </a:r>
          </a:p>
          <a:p>
            <a:r>
              <a:rPr lang="en-US" sz="2400" dirty="0"/>
              <a:t>All files must be uniquely identified,</a:t>
            </a:r>
          </a:p>
          <a:p>
            <a:pPr marL="0" indent="0">
              <a:buNone/>
            </a:pPr>
            <a:r>
              <a:rPr lang="en-US" sz="2400" dirty="0"/>
              <a:t> unless you save them in different </a:t>
            </a:r>
          </a:p>
          <a:p>
            <a:pPr marL="0" indent="0">
              <a:buNone/>
            </a:pPr>
            <a:r>
              <a:rPr lang="en-US" sz="2400" dirty="0"/>
              <a:t>folders or in different locations. </a:t>
            </a:r>
          </a:p>
          <a:p>
            <a:r>
              <a:rPr lang="en-US" sz="2400" dirty="0"/>
              <a:t>No two files stored in the same folder can</a:t>
            </a:r>
          </a:p>
          <a:p>
            <a:pPr marL="0" indent="0">
              <a:buNone/>
            </a:pPr>
            <a:r>
              <a:rPr lang="en-US" sz="2400" dirty="0"/>
              <a:t> share both the same file name and </a:t>
            </a:r>
          </a:p>
          <a:p>
            <a:pPr marL="0" indent="0">
              <a:buNone/>
            </a:pPr>
            <a:r>
              <a:rPr lang="en-US" sz="2400" dirty="0"/>
              <a:t>the same file extension.</a:t>
            </a:r>
          </a:p>
          <a:p>
            <a:pPr lvl="1"/>
            <a:endParaRPr lang="en-US" dirty="0"/>
          </a:p>
          <a:p>
            <a:endParaRPr lang="en-US" sz="2400" b="1" dirty="0"/>
          </a:p>
        </p:txBody>
      </p:sp>
      <p:sp>
        <p:nvSpPr>
          <p:cNvPr id="4" name="عنوان 1"/>
          <p:cNvSpPr>
            <a:spLocks noGrp="1"/>
          </p:cNvSpPr>
          <p:nvPr>
            <p:ph type="title"/>
          </p:nvPr>
        </p:nvSpPr>
        <p:spPr/>
        <p:txBody>
          <a:bodyPr/>
          <a:lstStyle/>
          <a:p>
            <a:pPr algn="ctr"/>
            <a:r>
              <a:rPr lang="en-US" dirty="0"/>
              <a:t>Naming Files</a:t>
            </a:r>
          </a:p>
        </p:txBody>
      </p:sp>
      <p:pic>
        <p:nvPicPr>
          <p:cNvPr id="5" name="صورة 4"/>
          <p:cNvPicPr>
            <a:picLocks noChangeAspect="1"/>
          </p:cNvPicPr>
          <p:nvPr/>
        </p:nvPicPr>
        <p:blipFill>
          <a:blip r:embed="rId2"/>
          <a:stretch>
            <a:fillRect/>
          </a:stretch>
        </p:blipFill>
        <p:spPr>
          <a:xfrm>
            <a:off x="6401842" y="3967173"/>
            <a:ext cx="5298838" cy="2224585"/>
          </a:xfrm>
          <a:prstGeom prst="rect">
            <a:avLst/>
          </a:prstGeom>
        </p:spPr>
      </p:pic>
      <p:sp>
        <p:nvSpPr>
          <p:cNvPr id="2" name="عنصر نائب للتذييل 1">
            <a:extLst>
              <a:ext uri="{FF2B5EF4-FFF2-40B4-BE49-F238E27FC236}">
                <a16:creationId xmlns="" xmlns:a16="http://schemas.microsoft.com/office/drawing/2014/main" id="{206A3158-7C8C-4421-A523-AC42C1FA5BBC}"/>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7352546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Copying, Moving, and Deleting Files</a:t>
            </a:r>
          </a:p>
        </p:txBody>
      </p:sp>
      <p:sp>
        <p:nvSpPr>
          <p:cNvPr id="3" name="عنصر نائب للمحتوى 2"/>
          <p:cNvSpPr>
            <a:spLocks noGrp="1"/>
          </p:cNvSpPr>
          <p:nvPr>
            <p:ph idx="1"/>
          </p:nvPr>
        </p:nvSpPr>
        <p:spPr>
          <a:xfrm>
            <a:off x="112542" y="1555844"/>
            <a:ext cx="12079457" cy="5302155"/>
          </a:xfrm>
        </p:spPr>
        <p:txBody>
          <a:bodyPr>
            <a:noAutofit/>
          </a:bodyPr>
          <a:lstStyle/>
          <a:p>
            <a:r>
              <a:rPr lang="en-US" sz="2000" b="1" dirty="0"/>
              <a:t>How can I move and copy files?</a:t>
            </a:r>
          </a:p>
          <a:p>
            <a:pPr>
              <a:lnSpc>
                <a:spcPct val="150000"/>
              </a:lnSpc>
            </a:pPr>
            <a:r>
              <a:rPr lang="en-US" sz="2000" dirty="0"/>
              <a:t>Once you've located your file with File Explorer, you can perform many other file management actions such as opening, copying, moving ,renaming, and deleting files. </a:t>
            </a:r>
          </a:p>
          <a:p>
            <a:pPr>
              <a:lnSpc>
                <a:spcPct val="150000"/>
              </a:lnSpc>
            </a:pPr>
            <a:r>
              <a:rPr lang="en-US" sz="2000" b="1" dirty="0"/>
              <a:t> Where do deleted files go?</a:t>
            </a:r>
          </a:p>
          <a:p>
            <a:r>
              <a:rPr lang="en-US" sz="2000" b="1" dirty="0"/>
              <a:t>Recycle</a:t>
            </a:r>
            <a:r>
              <a:rPr lang="en-US" sz="2000" dirty="0"/>
              <a:t> </a:t>
            </a:r>
            <a:r>
              <a:rPr lang="en-US" sz="2000" b="1" dirty="0"/>
              <a:t>Bin </a:t>
            </a:r>
            <a:r>
              <a:rPr lang="en-US" sz="2000" dirty="0"/>
              <a:t>is a folder on the desktop, represented by an icon that looks like a recycling bin where files deleted from the hard drive reside until you permanently purge them from your system.</a:t>
            </a:r>
          </a:p>
          <a:p>
            <a:r>
              <a:rPr lang="en-US" sz="2000" dirty="0"/>
              <a:t> files deleted from other drives don't go to the Recycle Bin but are deleted from the system immediately.</a:t>
            </a:r>
          </a:p>
          <a:p>
            <a:r>
              <a:rPr lang="en-US" sz="2000" dirty="0"/>
              <a:t>Files stored in the cloud are not cycled through the </a:t>
            </a:r>
            <a:r>
              <a:rPr lang="en-US" sz="2000" b="1" dirty="0"/>
              <a:t>Recycle Bin</a:t>
            </a:r>
            <a:r>
              <a:rPr lang="en-US" sz="2000" dirty="0"/>
              <a:t>. </a:t>
            </a:r>
          </a:p>
          <a:p>
            <a:r>
              <a:rPr lang="en-US" sz="2000" dirty="0"/>
              <a:t>When you delete a file from a thumb drive or a network drive, consider it gone forever!</a:t>
            </a:r>
          </a:p>
          <a:p>
            <a:r>
              <a:rPr lang="en-US" sz="2000" dirty="0"/>
              <a:t> Mac systems have something similar to the Recycle Bin, called </a:t>
            </a:r>
            <a:r>
              <a:rPr lang="en-US" sz="2000" b="1" dirty="0"/>
              <a:t>Trash</a:t>
            </a:r>
            <a:r>
              <a:rPr lang="en-US" sz="2000" dirty="0"/>
              <a:t>, which is represented by a wastebasket icon To delete files on a Mac, drag the files to the Trash icon</a:t>
            </a:r>
            <a:endParaRPr lang="en-US" sz="2000" b="1" dirty="0"/>
          </a:p>
        </p:txBody>
      </p:sp>
      <p:sp>
        <p:nvSpPr>
          <p:cNvPr id="4" name="عنصر نائب للتذييل 3">
            <a:extLst>
              <a:ext uri="{FF2B5EF4-FFF2-40B4-BE49-F238E27FC236}">
                <a16:creationId xmlns="" xmlns:a16="http://schemas.microsoft.com/office/drawing/2014/main" id="{DF1D15A9-782C-42E8-82CA-5CA3C86310CD}"/>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4014823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Copying, Moving, and Deleting Files</a:t>
            </a:r>
            <a:endParaRPr lang="en-US" dirty="0"/>
          </a:p>
        </p:txBody>
      </p:sp>
      <p:sp>
        <p:nvSpPr>
          <p:cNvPr id="3" name="عنصر نائب للمحتوى 2"/>
          <p:cNvSpPr>
            <a:spLocks noGrp="1"/>
          </p:cNvSpPr>
          <p:nvPr>
            <p:ph idx="1"/>
          </p:nvPr>
        </p:nvSpPr>
        <p:spPr>
          <a:xfrm>
            <a:off x="375139" y="2360198"/>
            <a:ext cx="11816861" cy="3252812"/>
          </a:xfrm>
        </p:spPr>
        <p:txBody>
          <a:bodyPr>
            <a:normAutofit/>
          </a:bodyPr>
          <a:lstStyle/>
          <a:p>
            <a:r>
              <a:rPr lang="en-US" sz="2400" b="1" dirty="0"/>
              <a:t>How do I permanently delete files from my system?</a:t>
            </a:r>
          </a:p>
          <a:p>
            <a:r>
              <a:rPr lang="en-US" sz="2400" dirty="0"/>
              <a:t>Files placed in the Recycle Bin or the Trash remain in the system until they're permanently deleted.</a:t>
            </a:r>
          </a:p>
          <a:p>
            <a:r>
              <a:rPr lang="en-US" sz="2400" dirty="0"/>
              <a:t> To delete files from the Recycle Bin permanently, select Empty Recycle Bin after right-clicking the desktop icon. </a:t>
            </a:r>
          </a:p>
          <a:p>
            <a:r>
              <a:rPr lang="en-US" sz="2400" dirty="0"/>
              <a:t>On Macs, select Empty Trash from the Finder menu in OS.</a:t>
            </a:r>
            <a:endParaRPr lang="en-US" sz="2400" b="1" dirty="0"/>
          </a:p>
        </p:txBody>
      </p:sp>
      <p:sp>
        <p:nvSpPr>
          <p:cNvPr id="4" name="عنصر نائب للتذييل 3">
            <a:extLst>
              <a:ext uri="{FF2B5EF4-FFF2-40B4-BE49-F238E27FC236}">
                <a16:creationId xmlns="" xmlns:a16="http://schemas.microsoft.com/office/drawing/2014/main" id="{C6AC646C-6E71-4FE3-902A-86D98C8BC156}"/>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198195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Copying, Moving, and Deleting Files</a:t>
            </a:r>
            <a:endParaRPr lang="en-US" dirty="0"/>
          </a:p>
        </p:txBody>
      </p:sp>
      <p:sp>
        <p:nvSpPr>
          <p:cNvPr id="3" name="عنصر نائب للمحتوى 2"/>
          <p:cNvSpPr>
            <a:spLocks noGrp="1"/>
          </p:cNvSpPr>
          <p:nvPr>
            <p:ph idx="1"/>
          </p:nvPr>
        </p:nvSpPr>
        <p:spPr>
          <a:xfrm>
            <a:off x="689317" y="1914183"/>
            <a:ext cx="10813366" cy="4442167"/>
          </a:xfrm>
        </p:spPr>
        <p:txBody>
          <a:bodyPr>
            <a:normAutofit/>
          </a:bodyPr>
          <a:lstStyle/>
          <a:p>
            <a:r>
              <a:rPr lang="en-US" b="1" dirty="0"/>
              <a:t>What happens if I need to recover a deleted file? </a:t>
            </a:r>
          </a:p>
          <a:p>
            <a:r>
              <a:rPr lang="en-US" dirty="0"/>
              <a:t>By Using one of two methods:</a:t>
            </a:r>
          </a:p>
          <a:p>
            <a:pPr marL="971550" lvl="1" indent="-514350">
              <a:lnSpc>
                <a:spcPct val="100000"/>
              </a:lnSpc>
              <a:buFont typeface="+mj-lt"/>
              <a:buAutoNum type="arabicPeriod"/>
            </a:pPr>
            <a:r>
              <a:rPr lang="en-US" b="1" dirty="0"/>
              <a:t>File</a:t>
            </a:r>
            <a:r>
              <a:rPr lang="en-US" dirty="0"/>
              <a:t> </a:t>
            </a:r>
            <a:r>
              <a:rPr lang="en-US" b="1" dirty="0"/>
              <a:t>History</a:t>
            </a:r>
            <a:r>
              <a:rPr lang="en-US" dirty="0"/>
              <a:t> is a Windows 10 utility that automatically backs up files and saves previous versions of files to a designated drive (such as an external hard drive), If you're using File history.</a:t>
            </a:r>
          </a:p>
          <a:p>
            <a:pPr marL="971550" lvl="1" indent="-514350">
              <a:lnSpc>
                <a:spcPct val="100000"/>
              </a:lnSpc>
              <a:buFont typeface="+mj-lt"/>
              <a:buAutoNum type="arabicPeriod"/>
            </a:pPr>
            <a:r>
              <a:rPr lang="en-US" b="1" dirty="0"/>
              <a:t> FarStone's RestorelT </a:t>
            </a:r>
            <a:r>
              <a:rPr lang="en-US" dirty="0"/>
              <a:t>or</a:t>
            </a:r>
            <a:r>
              <a:rPr lang="en-US" b="1" dirty="0"/>
              <a:t> Norton Online Backup, </a:t>
            </a:r>
            <a:r>
              <a:rPr lang="en-US" dirty="0"/>
              <a:t>When the Recycle Bin is emptied, only the reference to the file is deleted permanently, so the OS has no easy way to find the file. The file data actually remains on the hard drive until it's written over by another file. You may be able to use these  programs to retrieve your files.</a:t>
            </a:r>
            <a:br>
              <a:rPr lang="en-US" dirty="0"/>
            </a:br>
            <a:endParaRPr lang="en-US" b="1" dirty="0"/>
          </a:p>
        </p:txBody>
      </p:sp>
      <p:sp>
        <p:nvSpPr>
          <p:cNvPr id="4" name="عنصر نائب للتذييل 3">
            <a:extLst>
              <a:ext uri="{FF2B5EF4-FFF2-40B4-BE49-F238E27FC236}">
                <a16:creationId xmlns="" xmlns:a16="http://schemas.microsoft.com/office/drawing/2014/main" id="{4098C0DB-706E-4FC4-A11B-A78B0501CF5E}"/>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2501081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 File compression</a:t>
            </a:r>
          </a:p>
        </p:txBody>
      </p:sp>
      <p:sp>
        <p:nvSpPr>
          <p:cNvPr id="3" name="عنصر نائب للمحتوى 2"/>
          <p:cNvSpPr>
            <a:spLocks noGrp="1"/>
          </p:cNvSpPr>
          <p:nvPr>
            <p:ph idx="1"/>
          </p:nvPr>
        </p:nvSpPr>
        <p:spPr/>
        <p:txBody>
          <a:bodyPr>
            <a:normAutofit lnSpcReduction="10000"/>
          </a:bodyPr>
          <a:lstStyle/>
          <a:p>
            <a:r>
              <a:rPr lang="en-US" b="1" dirty="0"/>
              <a:t>Why would I want to compress a file?</a:t>
            </a:r>
          </a:p>
          <a:p>
            <a:r>
              <a:rPr lang="en-US" b="1" dirty="0"/>
              <a:t>File compression </a:t>
            </a:r>
            <a:r>
              <a:rPr lang="en-US" dirty="0"/>
              <a:t>makes a large file more compact</a:t>
            </a:r>
          </a:p>
          <a:p>
            <a:r>
              <a:rPr lang="en-US" dirty="0"/>
              <a:t>Making it easier and faster for you to send large attachments by e-mail. Upload them to the web, save them onto a flash drive or other storage medium.</a:t>
            </a:r>
          </a:p>
          <a:p>
            <a:r>
              <a:rPr lang="en-US" b="1" dirty="0"/>
              <a:t>File compression utility </a:t>
            </a:r>
            <a:r>
              <a:rPr lang="en-US" dirty="0"/>
              <a:t>takes out redundancies in a file (zips it) to reduce the file size.</a:t>
            </a:r>
          </a:p>
          <a:p>
            <a:r>
              <a:rPr lang="en-US" dirty="0"/>
              <a:t>You can also obtain several standalone freeware and shareware programs, such as </a:t>
            </a:r>
            <a:r>
              <a:rPr lang="en-US" b="1" dirty="0"/>
              <a:t>WinZip</a:t>
            </a:r>
            <a:r>
              <a:rPr lang="en-US" dirty="0"/>
              <a:t> (for Windows) and </a:t>
            </a:r>
            <a:r>
              <a:rPr lang="en-US" b="1" dirty="0"/>
              <a:t>Stuffit</a:t>
            </a:r>
            <a:r>
              <a:rPr lang="en-US" dirty="0"/>
              <a:t> (for Windows or Mac) to compress your files.</a:t>
            </a:r>
            <a:endParaRPr lang="en-US" b="1" dirty="0"/>
          </a:p>
        </p:txBody>
      </p:sp>
      <p:sp>
        <p:nvSpPr>
          <p:cNvPr id="4" name="عنصر نائب للتذييل 3">
            <a:extLst>
              <a:ext uri="{FF2B5EF4-FFF2-40B4-BE49-F238E27FC236}">
                <a16:creationId xmlns="" xmlns:a16="http://schemas.microsoft.com/office/drawing/2014/main" id="{58BFCC84-6481-4CA6-94D1-F9DAAAB0D35E}"/>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169584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 File compression</a:t>
            </a:r>
          </a:p>
        </p:txBody>
      </p:sp>
      <p:sp>
        <p:nvSpPr>
          <p:cNvPr id="3" name="عنصر نائب للمحتوى 2"/>
          <p:cNvSpPr>
            <a:spLocks noGrp="1"/>
          </p:cNvSpPr>
          <p:nvPr>
            <p:ph idx="1"/>
          </p:nvPr>
        </p:nvSpPr>
        <p:spPr>
          <a:xfrm>
            <a:off x="341194" y="1825624"/>
            <a:ext cx="11012606" cy="5032375"/>
          </a:xfrm>
        </p:spPr>
        <p:txBody>
          <a:bodyPr>
            <a:normAutofit fontScale="92500" lnSpcReduction="20000"/>
          </a:bodyPr>
          <a:lstStyle/>
          <a:p>
            <a:r>
              <a:rPr lang="en-US" b="1" dirty="0"/>
              <a:t>How does file compression work?</a:t>
            </a:r>
          </a:p>
          <a:p>
            <a:r>
              <a:rPr lang="en-US" dirty="0"/>
              <a:t>Most compression programs look for repeated patterns of letters and replace these patterns with a shorter placeholder.</a:t>
            </a:r>
          </a:p>
          <a:p>
            <a:r>
              <a:rPr lang="en-US" dirty="0"/>
              <a:t> The repeated patterns and the associated placeholder are cataloged and stored temporarily in a separate file called </a:t>
            </a:r>
            <a:r>
              <a:rPr lang="en-US" b="1" dirty="0"/>
              <a:t>the dictionary.</a:t>
            </a:r>
          </a:p>
          <a:p>
            <a:r>
              <a:rPr lang="en-US" b="1" dirty="0"/>
              <a:t>For example</a:t>
            </a:r>
            <a:r>
              <a:rPr lang="en-US" dirty="0"/>
              <a:t>, in the following sentence, you can easily see the repeated patterns of letters. </a:t>
            </a:r>
          </a:p>
          <a:p>
            <a:pPr marL="0" indent="0" algn="ctr">
              <a:buNone/>
            </a:pPr>
            <a:r>
              <a:rPr lang="en-US" dirty="0">
                <a:solidFill>
                  <a:schemeClr val="accent6">
                    <a:lumMod val="75000"/>
                  </a:schemeClr>
                </a:solidFill>
              </a:rPr>
              <a:t>The</a:t>
            </a:r>
            <a:r>
              <a:rPr lang="en-US" dirty="0"/>
              <a:t> r</a:t>
            </a:r>
            <a:r>
              <a:rPr lang="en-US" dirty="0">
                <a:solidFill>
                  <a:srgbClr val="FF0000"/>
                </a:solidFill>
              </a:rPr>
              <a:t>ain</a:t>
            </a:r>
            <a:r>
              <a:rPr lang="en-US" dirty="0"/>
              <a:t> in Sp</a:t>
            </a:r>
            <a:r>
              <a:rPr lang="en-US" dirty="0">
                <a:solidFill>
                  <a:srgbClr val="FF0000"/>
                </a:solidFill>
              </a:rPr>
              <a:t>ain</a:t>
            </a:r>
            <a:r>
              <a:rPr lang="en-US" dirty="0"/>
              <a:t> falls m</a:t>
            </a:r>
            <a:r>
              <a:rPr lang="en-US" dirty="0">
                <a:solidFill>
                  <a:srgbClr val="FF0000"/>
                </a:solidFill>
              </a:rPr>
              <a:t>ain</a:t>
            </a:r>
            <a:r>
              <a:rPr lang="en-US" dirty="0"/>
              <a:t>ly on </a:t>
            </a:r>
            <a:r>
              <a:rPr lang="en-US" dirty="0">
                <a:solidFill>
                  <a:schemeClr val="accent6">
                    <a:lumMod val="75000"/>
                  </a:schemeClr>
                </a:solidFill>
              </a:rPr>
              <a:t>the</a:t>
            </a:r>
            <a:r>
              <a:rPr lang="en-US" dirty="0"/>
              <a:t> pl</a:t>
            </a:r>
            <a:r>
              <a:rPr lang="en-US" dirty="0">
                <a:solidFill>
                  <a:srgbClr val="FF0000"/>
                </a:solidFill>
              </a:rPr>
              <a:t>ain</a:t>
            </a:r>
            <a:r>
              <a:rPr lang="en-US" dirty="0"/>
              <a:t>.</a:t>
            </a:r>
          </a:p>
          <a:p>
            <a:pPr marL="0" indent="0">
              <a:buNone/>
            </a:pPr>
            <a:r>
              <a:rPr lang="en-US" dirty="0"/>
              <a:t> Although this example contains obvious repeated patterns ( ain and the ) in a large document, the repeated patterns may be more complex. </a:t>
            </a:r>
          </a:p>
          <a:p>
            <a:pPr marL="0" indent="0">
              <a:buNone/>
            </a:pPr>
            <a:r>
              <a:rPr lang="en-US" b="1" dirty="0"/>
              <a:t>The compression program's algorithm </a:t>
            </a:r>
            <a:r>
              <a:rPr lang="en-US" dirty="0"/>
              <a:t>(a set of instructions designed to complete a solution in a step-by- step manner), therefore, runs through the file several times to determine the optimal repeated patterns needed to obtain the greatest compression. </a:t>
            </a:r>
            <a:endParaRPr lang="en-US" b="1" dirty="0"/>
          </a:p>
        </p:txBody>
      </p:sp>
      <p:sp>
        <p:nvSpPr>
          <p:cNvPr id="4" name="عنصر نائب للتذييل 3">
            <a:extLst>
              <a:ext uri="{FF2B5EF4-FFF2-40B4-BE49-F238E27FC236}">
                <a16:creationId xmlns="" xmlns:a16="http://schemas.microsoft.com/office/drawing/2014/main" id="{08AB534D-F79D-403D-A755-E8BE97611A6F}"/>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5324103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 File compression</a:t>
            </a:r>
          </a:p>
        </p:txBody>
      </p:sp>
      <p:sp>
        <p:nvSpPr>
          <p:cNvPr id="3" name="عنصر نائب للمحتوى 2"/>
          <p:cNvSpPr>
            <a:spLocks noGrp="1"/>
          </p:cNvSpPr>
          <p:nvPr>
            <p:ph idx="1"/>
          </p:nvPr>
        </p:nvSpPr>
        <p:spPr/>
        <p:txBody>
          <a:bodyPr/>
          <a:lstStyle/>
          <a:p>
            <a:r>
              <a:rPr lang="en-US" b="1" dirty="0"/>
              <a:t> How effective are file compression programs?</a:t>
            </a:r>
          </a:p>
          <a:p>
            <a:r>
              <a:rPr lang="en-US" dirty="0"/>
              <a:t>Current compression programs can reduce text files by 50 % or more depending on the file. </a:t>
            </a:r>
          </a:p>
          <a:p>
            <a:r>
              <a:rPr lang="en-US" dirty="0"/>
              <a:t>However, some files, such as PDF files already contain a form of compression, so they don't need to be compressed further.</a:t>
            </a:r>
          </a:p>
          <a:p>
            <a:r>
              <a:rPr lang="en-US" dirty="0"/>
              <a:t> Image files such as JPEG, GIF, and PNG files discard small variations in color that the human eye might not pick up. Likewise, MP3 files permanently discard sounds that the human ear can't hear. These graphic and audio files don't need further compression.</a:t>
            </a:r>
          </a:p>
          <a:p>
            <a:endParaRPr lang="en-US" dirty="0"/>
          </a:p>
        </p:txBody>
      </p:sp>
      <p:sp>
        <p:nvSpPr>
          <p:cNvPr id="4" name="عنصر نائب للتذييل 3">
            <a:extLst>
              <a:ext uri="{FF2B5EF4-FFF2-40B4-BE49-F238E27FC236}">
                <a16:creationId xmlns="" xmlns:a16="http://schemas.microsoft.com/office/drawing/2014/main" id="{F63822D3-CAB6-4C65-A4F8-6F9888AC89E2}"/>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9481533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 File compression</a:t>
            </a:r>
          </a:p>
        </p:txBody>
      </p:sp>
      <p:sp>
        <p:nvSpPr>
          <p:cNvPr id="3" name="عنصر نائب للمحتوى 2"/>
          <p:cNvSpPr>
            <a:spLocks noGrp="1"/>
          </p:cNvSpPr>
          <p:nvPr>
            <p:ph idx="1"/>
          </p:nvPr>
        </p:nvSpPr>
        <p:spPr/>
        <p:txBody>
          <a:bodyPr/>
          <a:lstStyle/>
          <a:p>
            <a:r>
              <a:rPr lang="en-US" b="1" dirty="0"/>
              <a:t>How do I decompress a file I've compressed? </a:t>
            </a:r>
          </a:p>
          <a:p>
            <a:r>
              <a:rPr lang="en-US" dirty="0"/>
              <a:t> In File Explorer, when you click on a Compressed (or zipped) folder, the Compressed Folders Tools tab displays.</a:t>
            </a:r>
          </a:p>
          <a:p>
            <a:r>
              <a:rPr lang="en-US" dirty="0"/>
              <a:t> Click Extract all to open the Extract Compressed (Zipped) Folders dialog box. Browse to locate where you want to save the extracted files, or just click Extract to accept the default location (which is generally the location of the zipped folder).</a:t>
            </a:r>
            <a:endParaRPr lang="en-US" b="1" dirty="0"/>
          </a:p>
        </p:txBody>
      </p:sp>
      <p:sp>
        <p:nvSpPr>
          <p:cNvPr id="4" name="عنصر نائب للتذييل 3">
            <a:extLst>
              <a:ext uri="{FF2B5EF4-FFF2-40B4-BE49-F238E27FC236}">
                <a16:creationId xmlns="" xmlns:a16="http://schemas.microsoft.com/office/drawing/2014/main" id="{708930E1-7EFA-498F-BCB9-DB02BA4CD0B0}"/>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9113342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sp>
        <p:nvSpPr>
          <p:cNvPr id="3" name="عنصر نائب للمحتوى 2"/>
          <p:cNvSpPr>
            <a:spLocks noGrp="1"/>
          </p:cNvSpPr>
          <p:nvPr>
            <p:ph idx="1"/>
          </p:nvPr>
        </p:nvSpPr>
        <p:spPr>
          <a:xfrm>
            <a:off x="763171" y="1505242"/>
            <a:ext cx="10983350" cy="5064370"/>
          </a:xfrm>
        </p:spPr>
        <p:txBody>
          <a:bodyPr>
            <a:normAutofit fontScale="92500"/>
          </a:bodyPr>
          <a:lstStyle/>
          <a:p>
            <a:pPr>
              <a:lnSpc>
                <a:spcPct val="150000"/>
              </a:lnSpc>
            </a:pPr>
            <a:r>
              <a:rPr lang="en-US" dirty="0"/>
              <a:t>The main component of system software is the OS. However, utility programs-small applications that perform special functions on the computer are also an essential part of system software. </a:t>
            </a:r>
            <a:r>
              <a:rPr lang="en-US" b="1" dirty="0"/>
              <a:t>Utility programs come in three flavors: </a:t>
            </a:r>
          </a:p>
          <a:p>
            <a:pPr marL="457200" lvl="1" indent="0">
              <a:lnSpc>
                <a:spcPct val="150000"/>
              </a:lnSpc>
              <a:buNone/>
            </a:pPr>
            <a:r>
              <a:rPr lang="en-US" dirty="0"/>
              <a:t>1. Those that are included with the OS (such as System Restore).</a:t>
            </a:r>
          </a:p>
          <a:p>
            <a:pPr marL="457200" lvl="1" indent="0">
              <a:lnSpc>
                <a:spcPct val="150000"/>
              </a:lnSpc>
              <a:buNone/>
            </a:pPr>
            <a:r>
              <a:rPr lang="en-US" dirty="0"/>
              <a:t>2. Those sold as stand-alone programs (such as Norton antivirus).</a:t>
            </a:r>
          </a:p>
          <a:p>
            <a:pPr marL="457200" lvl="1" indent="0">
              <a:lnSpc>
                <a:spcPct val="150000"/>
              </a:lnSpc>
              <a:buNone/>
            </a:pPr>
            <a:r>
              <a:rPr lang="en-US" dirty="0"/>
              <a:t>3. Those offered as freeware (such as antimalware software like Ad-Aware from Lavasoft). Figure 5.28 lists some of the various types of utility programs available within the Windows OS as well as some alternatives available as stand-alone programs</a:t>
            </a:r>
            <a:r>
              <a:rPr lang="en-US" sz="2000" dirty="0"/>
              <a:t>. </a:t>
            </a:r>
          </a:p>
        </p:txBody>
      </p:sp>
      <p:sp>
        <p:nvSpPr>
          <p:cNvPr id="4" name="عنصر نائب للتذييل 3">
            <a:extLst>
              <a:ext uri="{FF2B5EF4-FFF2-40B4-BE49-F238E27FC236}">
                <a16:creationId xmlns="" xmlns:a16="http://schemas.microsoft.com/office/drawing/2014/main" id="{F7A734E3-FEC1-448E-80E8-47D5E3AF715D}"/>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620993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18" y="618479"/>
            <a:ext cx="11451101" cy="1325563"/>
          </a:xfrm>
        </p:spPr>
        <p:txBody>
          <a:bodyPr>
            <a:normAutofit/>
          </a:bodyPr>
          <a:lstStyle/>
          <a:p>
            <a:pPr algn="ctr"/>
            <a:r>
              <a:rPr lang="en-US" sz="4000" b="1" dirty="0"/>
              <a:t>UTILITY PROGRAM</a:t>
            </a:r>
          </a:p>
        </p:txBody>
      </p:sp>
      <p:pic>
        <p:nvPicPr>
          <p:cNvPr id="5" name="صورة 4">
            <a:extLst>
              <a:ext uri="{FF2B5EF4-FFF2-40B4-BE49-F238E27FC236}">
                <a16:creationId xmlns="" xmlns:a16="http://schemas.microsoft.com/office/drawing/2014/main" id="{79B7FA88-77E3-4223-8B6C-B17E61CC68BB}"/>
              </a:ext>
            </a:extLst>
          </p:cNvPr>
          <p:cNvPicPr>
            <a:picLocks noChangeAspect="1"/>
          </p:cNvPicPr>
          <p:nvPr/>
        </p:nvPicPr>
        <p:blipFill>
          <a:blip r:embed="rId2"/>
          <a:stretch>
            <a:fillRect/>
          </a:stretch>
        </p:blipFill>
        <p:spPr>
          <a:xfrm>
            <a:off x="663157" y="2519214"/>
            <a:ext cx="10715625" cy="3057525"/>
          </a:xfrm>
          <a:prstGeom prst="rect">
            <a:avLst/>
          </a:prstGeom>
        </p:spPr>
      </p:pic>
      <p:sp>
        <p:nvSpPr>
          <p:cNvPr id="3" name="عنصر نائب للتذييل 2">
            <a:extLst>
              <a:ext uri="{FF2B5EF4-FFF2-40B4-BE49-F238E27FC236}">
                <a16:creationId xmlns="" xmlns:a16="http://schemas.microsoft.com/office/drawing/2014/main" id="{8D6C5470-4615-4AAF-81E0-2C93DD393AE5}"/>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74702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4326" y="197861"/>
            <a:ext cx="11717674" cy="1090612"/>
          </a:xfrm>
        </p:spPr>
        <p:txBody>
          <a:bodyPr>
            <a:normAutofit fontScale="90000"/>
          </a:bodyPr>
          <a:lstStyle/>
          <a:p>
            <a:pPr algn="ct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Operating System for Machinery, network and business</a:t>
            </a:r>
            <a:endParaRPr lang="en-US" sz="3200" b="1" dirty="0"/>
          </a:p>
        </p:txBody>
      </p:sp>
      <p:sp>
        <p:nvSpPr>
          <p:cNvPr id="3" name="عنصر نائب للمحتوى 2"/>
          <p:cNvSpPr>
            <a:spLocks noGrp="1"/>
          </p:cNvSpPr>
          <p:nvPr>
            <p:ph idx="1"/>
          </p:nvPr>
        </p:nvSpPr>
        <p:spPr>
          <a:xfrm>
            <a:off x="997527" y="1288473"/>
            <a:ext cx="10363200" cy="4114800"/>
          </a:xfrm>
        </p:spPr>
        <p:txBody>
          <a:bodyPr/>
          <a:lstStyle/>
          <a:p>
            <a:pPr algn="ctr"/>
            <a:endParaRPr lang="en-US" b="1" dirty="0" smtClean="0"/>
          </a:p>
          <a:p>
            <a:endParaRPr lang="en-US" b="1" dirty="0" smtClean="0"/>
          </a:p>
          <a:p>
            <a:r>
              <a:rPr lang="en-US" b="1" dirty="0" smtClean="0"/>
              <a:t>Why </a:t>
            </a:r>
            <a:r>
              <a:rPr lang="en-US" b="1" dirty="0"/>
              <a:t>do machines with built-in computers need an OS</a:t>
            </a:r>
            <a:r>
              <a:rPr lang="en-US" b="1" dirty="0" smtClean="0"/>
              <a:t>?</a:t>
            </a:r>
          </a:p>
          <a:p>
            <a:r>
              <a:rPr lang="en-US" dirty="0"/>
              <a:t> Machinery that performs a repetitive series of </a:t>
            </a:r>
            <a:r>
              <a:rPr lang="en-US" dirty="0" smtClean="0"/>
              <a:t>specific</a:t>
            </a:r>
            <a:r>
              <a:rPr lang="ar-SA" dirty="0" smtClean="0"/>
              <a:t> </a:t>
            </a:r>
            <a:r>
              <a:rPr lang="en-US" dirty="0"/>
              <a:t>tasks in an exact amount of time requires a real-time </a:t>
            </a:r>
            <a:r>
              <a:rPr lang="en-US" dirty="0" smtClean="0"/>
              <a:t>operating </a:t>
            </a:r>
            <a:r>
              <a:rPr lang="en-US" dirty="0"/>
              <a:t>system </a:t>
            </a:r>
            <a:r>
              <a:rPr lang="en-US" b="1" dirty="0"/>
              <a:t>(RTOS</a:t>
            </a:r>
            <a:r>
              <a:rPr lang="en-US" b="1" dirty="0" smtClean="0"/>
              <a:t>)</a:t>
            </a:r>
            <a:r>
              <a:rPr lang="en-US" dirty="0" smtClean="0"/>
              <a:t>.</a:t>
            </a:r>
          </a:p>
          <a:p>
            <a:r>
              <a:rPr lang="en-US" dirty="0"/>
              <a:t>Also referred to as embedded systems require minimal user </a:t>
            </a:r>
            <a:r>
              <a:rPr lang="en-US" dirty="0" smtClean="0"/>
              <a:t>interaction.</a:t>
            </a:r>
          </a:p>
        </p:txBody>
      </p:sp>
      <p:pic>
        <p:nvPicPr>
          <p:cNvPr id="4"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604311" y="194027"/>
            <a:ext cx="1587690" cy="1573884"/>
          </a:xfrm>
          <a:prstGeom prst="rect">
            <a:avLst/>
          </a:prstGeom>
        </p:spPr>
      </p:pic>
      <p:pic>
        <p:nvPicPr>
          <p:cNvPr id="5"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03198" y="194027"/>
            <a:ext cx="1748432" cy="1398747"/>
          </a:xfrm>
          <a:prstGeom prst="rect">
            <a:avLst/>
          </a:prstGeom>
        </p:spPr>
      </p:pic>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1070196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sp>
        <p:nvSpPr>
          <p:cNvPr id="3" name="عنصر نائب للمحتوى 2"/>
          <p:cNvSpPr>
            <a:spLocks noGrp="1"/>
          </p:cNvSpPr>
          <p:nvPr>
            <p:ph idx="1"/>
          </p:nvPr>
        </p:nvSpPr>
        <p:spPr>
          <a:xfrm>
            <a:off x="763171" y="1505242"/>
            <a:ext cx="10515600" cy="4712677"/>
          </a:xfrm>
        </p:spPr>
        <p:txBody>
          <a:bodyPr>
            <a:normAutofit/>
          </a:bodyPr>
          <a:lstStyle/>
          <a:p>
            <a:pPr>
              <a:lnSpc>
                <a:spcPct val="150000"/>
              </a:lnSpc>
            </a:pPr>
            <a:r>
              <a:rPr lang="en-US" dirty="0"/>
              <a:t>In general, the basic utilities designed to manage and tune your computer hardware are incorporated into the OS. The standalone utility programs typically offer more features or an easier user interface for backup, security, or recovery functions. For some Windows programs, like Task Manager and Resource Monitor, no good standalone alternatives exist. </a:t>
            </a:r>
          </a:p>
          <a:p>
            <a:pPr>
              <a:lnSpc>
                <a:spcPct val="150000"/>
              </a:lnSpc>
            </a:pPr>
            <a:endParaRPr lang="en-US" dirty="0"/>
          </a:p>
        </p:txBody>
      </p:sp>
      <p:sp>
        <p:nvSpPr>
          <p:cNvPr id="4" name="عنصر نائب للتذييل 3">
            <a:extLst>
              <a:ext uri="{FF2B5EF4-FFF2-40B4-BE49-F238E27FC236}">
                <a16:creationId xmlns="" xmlns:a16="http://schemas.microsoft.com/office/drawing/2014/main" id="{2FD8388E-C1E4-4F94-B79B-30CE9891E745}"/>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3410081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sp>
        <p:nvSpPr>
          <p:cNvPr id="3" name="عنصر نائب للمحتوى 2"/>
          <p:cNvSpPr>
            <a:spLocks noGrp="1"/>
          </p:cNvSpPr>
          <p:nvPr>
            <p:ph idx="1"/>
          </p:nvPr>
        </p:nvSpPr>
        <p:spPr>
          <a:xfrm>
            <a:off x="763171" y="1505242"/>
            <a:ext cx="10515600" cy="4712677"/>
          </a:xfrm>
        </p:spPr>
        <p:txBody>
          <a:bodyPr>
            <a:normAutofit/>
          </a:bodyPr>
          <a:lstStyle/>
          <a:p>
            <a:pPr>
              <a:lnSpc>
                <a:spcPct val="150000"/>
              </a:lnSpc>
            </a:pPr>
            <a:r>
              <a:rPr lang="en-US" sz="3200" dirty="0"/>
              <a:t>Windows Administrative Utilities </a:t>
            </a:r>
          </a:p>
          <a:p>
            <a:pPr lvl="1">
              <a:lnSpc>
                <a:spcPct val="150000"/>
              </a:lnSpc>
            </a:pPr>
            <a:r>
              <a:rPr lang="en-US" sz="2800" dirty="0"/>
              <a:t> </a:t>
            </a:r>
            <a:r>
              <a:rPr lang="en-US" sz="2800" b="1" dirty="0"/>
              <a:t>What utilities can make my system work faster?</a:t>
            </a:r>
          </a:p>
          <a:p>
            <a:pPr lvl="2">
              <a:lnSpc>
                <a:spcPct val="150000"/>
              </a:lnSpc>
            </a:pPr>
            <a:r>
              <a:rPr lang="en-US" sz="2400" b="1" dirty="0"/>
              <a:t> Disk Cleanup </a:t>
            </a:r>
            <a:r>
              <a:rPr lang="en-US" sz="2400" dirty="0"/>
              <a:t>is a Windows utility that removes unnecessary files from your hard drive. </a:t>
            </a:r>
          </a:p>
          <a:p>
            <a:pPr lvl="2">
              <a:lnSpc>
                <a:spcPct val="150000"/>
              </a:lnSpc>
            </a:pPr>
            <a:r>
              <a:rPr lang="en-US" sz="2400" dirty="0"/>
              <a:t>These include files that have accumulated in the Recycle Bin as well as temporary files-files created by Windows to store data temporarily while a program is running. </a:t>
            </a:r>
          </a:p>
          <a:p>
            <a:pPr lvl="1">
              <a:lnSpc>
                <a:spcPct val="150000"/>
              </a:lnSpc>
            </a:pPr>
            <a:endParaRPr lang="en-US" sz="2800" b="1" dirty="0"/>
          </a:p>
        </p:txBody>
      </p:sp>
      <p:sp>
        <p:nvSpPr>
          <p:cNvPr id="4" name="عنصر نائب للتذييل 3">
            <a:extLst>
              <a:ext uri="{FF2B5EF4-FFF2-40B4-BE49-F238E27FC236}">
                <a16:creationId xmlns="" xmlns:a16="http://schemas.microsoft.com/office/drawing/2014/main" id="{E487F2D5-EEB4-44C9-A141-EAA67BD7A7FE}"/>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7917686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sp>
        <p:nvSpPr>
          <p:cNvPr id="3" name="عنصر نائب للمحتوى 2"/>
          <p:cNvSpPr>
            <a:spLocks noGrp="1"/>
          </p:cNvSpPr>
          <p:nvPr>
            <p:ph idx="1"/>
          </p:nvPr>
        </p:nvSpPr>
        <p:spPr>
          <a:xfrm>
            <a:off x="763171" y="1505243"/>
            <a:ext cx="10515600" cy="4698610"/>
          </a:xfrm>
        </p:spPr>
        <p:txBody>
          <a:bodyPr>
            <a:noAutofit/>
          </a:bodyPr>
          <a:lstStyle/>
          <a:p>
            <a:pPr lvl="1" algn="just">
              <a:lnSpc>
                <a:spcPct val="150000"/>
              </a:lnSpc>
            </a:pPr>
            <a:r>
              <a:rPr lang="en-US" sz="2300" dirty="0"/>
              <a:t>Windows usually deletes these temporary files when you exit the program, but sometimes forgets to do this or doesn't have time because your system freezes or incurs a problem that prevents you from properly exiting a program. </a:t>
            </a:r>
          </a:p>
          <a:p>
            <a:pPr lvl="1" algn="just">
              <a:lnSpc>
                <a:spcPct val="150000"/>
              </a:lnSpc>
            </a:pPr>
            <a:r>
              <a:rPr lang="en-US" sz="2300" b="1" dirty="0"/>
              <a:t>Disk Cleanup </a:t>
            </a:r>
            <a:r>
              <a:rPr lang="en-US" sz="2300" dirty="0"/>
              <a:t>also removes temporary Internet files (web pages stored on your hard drive for quick viewing) as well as offline web pages (pages stored on your computer so you can view them without being connected to the Internet).</a:t>
            </a:r>
          </a:p>
          <a:p>
            <a:pPr lvl="1" algn="just">
              <a:lnSpc>
                <a:spcPct val="150000"/>
              </a:lnSpc>
            </a:pPr>
            <a:r>
              <a:rPr lang="en-US" sz="2300" dirty="0"/>
              <a:t> If not deleted periodically, these unnecessary files can slow down your computer. </a:t>
            </a:r>
          </a:p>
          <a:p>
            <a:pPr algn="just">
              <a:lnSpc>
                <a:spcPct val="150000"/>
              </a:lnSpc>
            </a:pPr>
            <a:endParaRPr lang="en-US" sz="2300" dirty="0"/>
          </a:p>
        </p:txBody>
      </p:sp>
      <p:sp>
        <p:nvSpPr>
          <p:cNvPr id="4" name="عنصر نائب للتذييل 3">
            <a:extLst>
              <a:ext uri="{FF2B5EF4-FFF2-40B4-BE49-F238E27FC236}">
                <a16:creationId xmlns="" xmlns:a16="http://schemas.microsoft.com/office/drawing/2014/main" id="{2336C0A1-0C2F-48E1-9F44-1E062EE48F7F}"/>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4886421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sp>
        <p:nvSpPr>
          <p:cNvPr id="3" name="عنصر نائب للمحتوى 2"/>
          <p:cNvSpPr>
            <a:spLocks noGrp="1"/>
          </p:cNvSpPr>
          <p:nvPr>
            <p:ph idx="1"/>
          </p:nvPr>
        </p:nvSpPr>
        <p:spPr>
          <a:xfrm>
            <a:off x="838200" y="2099602"/>
            <a:ext cx="10515600" cy="3330527"/>
          </a:xfrm>
        </p:spPr>
        <p:txBody>
          <a:bodyPr>
            <a:normAutofit/>
          </a:bodyPr>
          <a:lstStyle/>
          <a:p>
            <a:pPr>
              <a:lnSpc>
                <a:spcPct val="150000"/>
              </a:lnSpc>
            </a:pPr>
            <a:r>
              <a:rPr lang="en-US" b="1" dirty="0"/>
              <a:t>How can I control which files Disk Cleanup deletes?</a:t>
            </a:r>
          </a:p>
          <a:p>
            <a:pPr lvl="1">
              <a:lnSpc>
                <a:spcPct val="150000"/>
              </a:lnSpc>
            </a:pPr>
            <a:r>
              <a:rPr lang="en-US" dirty="0"/>
              <a:t> When you run Disk Cleanup, the program scans your hard drive to determine which folders have files that can be deleted and calculates the amount of hard drive space that will be freed up by doing so. You check off which type of files you would like to delete.</a:t>
            </a:r>
          </a:p>
        </p:txBody>
      </p:sp>
      <p:sp>
        <p:nvSpPr>
          <p:cNvPr id="4" name="عنصر نائب للتذييل 3">
            <a:extLst>
              <a:ext uri="{FF2B5EF4-FFF2-40B4-BE49-F238E27FC236}">
                <a16:creationId xmlns="" xmlns:a16="http://schemas.microsoft.com/office/drawing/2014/main" id="{AC3EEAF7-901F-415B-8DF3-03CABB692BE0}"/>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9527309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pic>
        <p:nvPicPr>
          <p:cNvPr id="6" name="صورة 5">
            <a:extLst>
              <a:ext uri="{FF2B5EF4-FFF2-40B4-BE49-F238E27FC236}">
                <a16:creationId xmlns="" xmlns:a16="http://schemas.microsoft.com/office/drawing/2014/main" id="{BC58052B-042B-488F-B034-E035D6D66E66}"/>
              </a:ext>
            </a:extLst>
          </p:cNvPr>
          <p:cNvPicPr>
            <a:picLocks noChangeAspect="1"/>
          </p:cNvPicPr>
          <p:nvPr/>
        </p:nvPicPr>
        <p:blipFill>
          <a:blip r:embed="rId2"/>
          <a:stretch>
            <a:fillRect/>
          </a:stretch>
        </p:blipFill>
        <p:spPr>
          <a:xfrm>
            <a:off x="3943350" y="1319504"/>
            <a:ext cx="4089229" cy="5014299"/>
          </a:xfrm>
          <a:prstGeom prst="rect">
            <a:avLst/>
          </a:prstGeom>
        </p:spPr>
      </p:pic>
      <p:sp>
        <p:nvSpPr>
          <p:cNvPr id="3" name="عنصر نائب للتذييل 2">
            <a:extLst>
              <a:ext uri="{FF2B5EF4-FFF2-40B4-BE49-F238E27FC236}">
                <a16:creationId xmlns="" xmlns:a16="http://schemas.microsoft.com/office/drawing/2014/main" id="{BE4012F3-5244-43DB-8C65-01A6E07DF252}"/>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5568490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sp>
        <p:nvSpPr>
          <p:cNvPr id="3" name="عنصر نائب للمحتوى 2"/>
          <p:cNvSpPr>
            <a:spLocks noGrp="1"/>
          </p:cNvSpPr>
          <p:nvPr>
            <p:ph idx="1"/>
          </p:nvPr>
        </p:nvSpPr>
        <p:spPr>
          <a:xfrm>
            <a:off x="763171" y="1505242"/>
            <a:ext cx="10515600" cy="4712677"/>
          </a:xfrm>
        </p:spPr>
        <p:txBody>
          <a:bodyPr>
            <a:normAutofit/>
          </a:bodyPr>
          <a:lstStyle/>
          <a:p>
            <a:pPr>
              <a:lnSpc>
                <a:spcPct val="150000"/>
              </a:lnSpc>
            </a:pPr>
            <a:r>
              <a:rPr lang="en-US" b="1" dirty="0"/>
              <a:t>How can I check on a program that's stopped running? </a:t>
            </a:r>
          </a:p>
          <a:p>
            <a:pPr lvl="1">
              <a:lnSpc>
                <a:spcPct val="150000"/>
              </a:lnSpc>
            </a:pPr>
            <a:r>
              <a:rPr lang="en-US" dirty="0"/>
              <a:t>If a program has stopped working, you can use the Windows Task Manager utility to check on the program or to exit the nonresponsive program. The Processes tab of Task Manager lists all the programs you're using and indicates their status. "Not responding" will be shown next to a program that stopped improperly. If the status section is blank, then the program is working normally. You can terminate programs that aren't responding by right-clicking the app name and selecting End Task from the shortcut menu </a:t>
            </a:r>
          </a:p>
        </p:txBody>
      </p:sp>
      <p:sp>
        <p:nvSpPr>
          <p:cNvPr id="4" name="عنصر نائب للتذييل 3">
            <a:extLst>
              <a:ext uri="{FF2B5EF4-FFF2-40B4-BE49-F238E27FC236}">
                <a16:creationId xmlns="" xmlns:a16="http://schemas.microsoft.com/office/drawing/2014/main" id="{AF2F54BA-440B-4246-A29D-87AE8CB8F889}"/>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0557383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pic>
        <p:nvPicPr>
          <p:cNvPr id="4" name="صورة 3">
            <a:extLst>
              <a:ext uri="{FF2B5EF4-FFF2-40B4-BE49-F238E27FC236}">
                <a16:creationId xmlns="" xmlns:a16="http://schemas.microsoft.com/office/drawing/2014/main" id="{0B6FE960-5C2A-4966-BEF3-9691F7A5CC20}"/>
              </a:ext>
            </a:extLst>
          </p:cNvPr>
          <p:cNvPicPr>
            <a:picLocks noChangeAspect="1"/>
          </p:cNvPicPr>
          <p:nvPr/>
        </p:nvPicPr>
        <p:blipFill rotWithShape="1">
          <a:blip r:embed="rId2"/>
          <a:srcRect l="48510" t="34166" r="15020" b="17500"/>
          <a:stretch/>
        </p:blipFill>
        <p:spPr>
          <a:xfrm>
            <a:off x="2869810" y="1259938"/>
            <a:ext cx="6770956" cy="5067296"/>
          </a:xfrm>
          <a:prstGeom prst="rect">
            <a:avLst/>
          </a:prstGeom>
        </p:spPr>
      </p:pic>
      <p:sp>
        <p:nvSpPr>
          <p:cNvPr id="3" name="عنصر نائب للتذييل 2">
            <a:extLst>
              <a:ext uri="{FF2B5EF4-FFF2-40B4-BE49-F238E27FC236}">
                <a16:creationId xmlns="" xmlns:a16="http://schemas.microsoft.com/office/drawing/2014/main" id="{19C7255C-16B4-486C-BD39-83AD0E88A457}"/>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1358154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sp>
        <p:nvSpPr>
          <p:cNvPr id="3" name="عنصر نائب للمحتوى 2"/>
          <p:cNvSpPr>
            <a:spLocks noGrp="1"/>
          </p:cNvSpPr>
          <p:nvPr>
            <p:ph idx="1"/>
          </p:nvPr>
        </p:nvSpPr>
        <p:spPr>
          <a:xfrm>
            <a:off x="838200" y="2138289"/>
            <a:ext cx="10515600" cy="3995226"/>
          </a:xfrm>
        </p:spPr>
        <p:txBody>
          <a:bodyPr>
            <a:normAutofit/>
          </a:bodyPr>
          <a:lstStyle/>
          <a:p>
            <a:pPr>
              <a:lnSpc>
                <a:spcPct val="150000"/>
              </a:lnSpc>
            </a:pPr>
            <a:r>
              <a:rPr lang="en-US" b="1" dirty="0"/>
              <a:t>How can I improve my computer's performance? </a:t>
            </a:r>
          </a:p>
          <a:p>
            <a:pPr lvl="1">
              <a:lnSpc>
                <a:spcPct val="150000"/>
              </a:lnSpc>
            </a:pPr>
            <a:r>
              <a:rPr lang="en-US" dirty="0"/>
              <a:t>After you have used your computer for a while, uploading, creating changing, and deleting content, the hard drive becomes fragmented: parts of files get scattered (fragmented) around the hard disk making the hard disk do extra work which can slow down your computer. </a:t>
            </a:r>
          </a:p>
        </p:txBody>
      </p:sp>
      <p:sp>
        <p:nvSpPr>
          <p:cNvPr id="4" name="عنصر نائب للتذييل 3">
            <a:extLst>
              <a:ext uri="{FF2B5EF4-FFF2-40B4-BE49-F238E27FC236}">
                <a16:creationId xmlns="" xmlns:a16="http://schemas.microsoft.com/office/drawing/2014/main" id="{96311A98-34D1-46BD-A5D4-275CFDC1CE37}"/>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8733365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sp>
        <p:nvSpPr>
          <p:cNvPr id="3" name="عنصر نائب للمحتوى 2"/>
          <p:cNvSpPr>
            <a:spLocks noGrp="1"/>
          </p:cNvSpPr>
          <p:nvPr>
            <p:ph idx="1"/>
          </p:nvPr>
        </p:nvSpPr>
        <p:spPr>
          <a:xfrm>
            <a:off x="473615" y="1671807"/>
            <a:ext cx="10833292" cy="4712677"/>
          </a:xfrm>
        </p:spPr>
        <p:txBody>
          <a:bodyPr>
            <a:normAutofit/>
          </a:bodyPr>
          <a:lstStyle/>
          <a:p>
            <a:pPr>
              <a:lnSpc>
                <a:spcPct val="150000"/>
              </a:lnSpc>
            </a:pPr>
            <a:r>
              <a:rPr lang="en-US" dirty="0"/>
              <a:t>Disk defragmentation rearranges fragmented data so that related file pieces are unified. The Disk Defragmenter utility is found in the Windows Administrative Tools folder in All apps. Before you defragment your hard drive, you should first determine if the disk needs to be defragmented by selecting Analyze disk. If your disk is more than 10 % fragmented , you should run the disk defragmenter utility. </a:t>
            </a:r>
          </a:p>
          <a:p>
            <a:pPr>
              <a:lnSpc>
                <a:spcPct val="150000"/>
              </a:lnSpc>
            </a:pPr>
            <a:endParaRPr lang="en-US" dirty="0"/>
          </a:p>
        </p:txBody>
      </p:sp>
      <p:sp>
        <p:nvSpPr>
          <p:cNvPr id="4" name="عنصر نائب للتذييل 3">
            <a:extLst>
              <a:ext uri="{FF2B5EF4-FFF2-40B4-BE49-F238E27FC236}">
                <a16:creationId xmlns="" xmlns:a16="http://schemas.microsoft.com/office/drawing/2014/main" id="{799EAD7B-B5DF-46E8-AEBE-5C0E1DFC7047}"/>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1146352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pic>
        <p:nvPicPr>
          <p:cNvPr id="9" name="صورة 8">
            <a:extLst>
              <a:ext uri="{FF2B5EF4-FFF2-40B4-BE49-F238E27FC236}">
                <a16:creationId xmlns="" xmlns:a16="http://schemas.microsoft.com/office/drawing/2014/main" id="{630E0D7A-D5D9-4973-9867-BC085EA8A2E9}"/>
              </a:ext>
            </a:extLst>
          </p:cNvPr>
          <p:cNvPicPr>
            <a:picLocks noChangeAspect="1"/>
          </p:cNvPicPr>
          <p:nvPr/>
        </p:nvPicPr>
        <p:blipFill>
          <a:blip r:embed="rId3"/>
          <a:stretch>
            <a:fillRect/>
          </a:stretch>
        </p:blipFill>
        <p:spPr>
          <a:xfrm>
            <a:off x="5913119" y="1586893"/>
            <a:ext cx="5195668" cy="4335135"/>
          </a:xfrm>
          <a:prstGeom prst="rect">
            <a:avLst/>
          </a:prstGeom>
        </p:spPr>
      </p:pic>
      <p:pic>
        <p:nvPicPr>
          <p:cNvPr id="12" name="صورة 11">
            <a:extLst>
              <a:ext uri="{FF2B5EF4-FFF2-40B4-BE49-F238E27FC236}">
                <a16:creationId xmlns="" xmlns:a16="http://schemas.microsoft.com/office/drawing/2014/main" id="{8FD56385-760C-49B7-BFDC-060A3F99309E}"/>
              </a:ext>
            </a:extLst>
          </p:cNvPr>
          <p:cNvPicPr>
            <a:picLocks noChangeAspect="1"/>
          </p:cNvPicPr>
          <p:nvPr/>
        </p:nvPicPr>
        <p:blipFill>
          <a:blip r:embed="rId4"/>
          <a:stretch>
            <a:fillRect/>
          </a:stretch>
        </p:blipFill>
        <p:spPr>
          <a:xfrm>
            <a:off x="1083213" y="1586893"/>
            <a:ext cx="4118378" cy="4335135"/>
          </a:xfrm>
          <a:prstGeom prst="rect">
            <a:avLst/>
          </a:prstGeom>
        </p:spPr>
      </p:pic>
      <p:sp>
        <p:nvSpPr>
          <p:cNvPr id="3" name="عنصر نائب للتذييل 2">
            <a:extLst>
              <a:ext uri="{FF2B5EF4-FFF2-40B4-BE49-F238E27FC236}">
                <a16:creationId xmlns="" xmlns:a16="http://schemas.microsoft.com/office/drawing/2014/main" id="{FC9CFFE5-E4A1-46A0-9159-BE66439EC853}"/>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1257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74326" y="197861"/>
            <a:ext cx="11717674" cy="1090612"/>
          </a:xfrm>
        </p:spPr>
        <p:txBody>
          <a:bodyPr>
            <a:normAutofit fontScale="90000"/>
          </a:bodyPr>
          <a:lstStyle/>
          <a:p>
            <a:pPr algn="ct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smtClean="0"/>
              <a:t>Operating System for Machinery, network and business</a:t>
            </a:r>
            <a:endParaRPr lang="en-US" sz="3200" b="1" dirty="0"/>
          </a:p>
        </p:txBody>
      </p:sp>
      <p:sp>
        <p:nvSpPr>
          <p:cNvPr id="3" name="عنصر نائب للمحتوى 2"/>
          <p:cNvSpPr>
            <a:spLocks noGrp="1"/>
          </p:cNvSpPr>
          <p:nvPr>
            <p:ph idx="1"/>
          </p:nvPr>
        </p:nvSpPr>
        <p:spPr>
          <a:xfrm>
            <a:off x="801713" y="2052747"/>
            <a:ext cx="10363200" cy="4114800"/>
          </a:xfrm>
        </p:spPr>
        <p:txBody>
          <a:bodyPr/>
          <a:lstStyle/>
          <a:p>
            <a:r>
              <a:rPr lang="en-US" b="1" dirty="0"/>
              <a:t>RTOS</a:t>
            </a:r>
            <a:r>
              <a:rPr lang="en-US" b="1" dirty="0" smtClean="0"/>
              <a:t>: </a:t>
            </a:r>
            <a:r>
              <a:rPr lang="en-US" dirty="0" smtClean="0"/>
              <a:t>a </a:t>
            </a:r>
            <a:r>
              <a:rPr lang="en-US" dirty="0"/>
              <a:t>program a specific purpose, and it must guarantee certain response </a:t>
            </a:r>
            <a:r>
              <a:rPr lang="en-US" dirty="0" smtClean="0"/>
              <a:t>times </a:t>
            </a:r>
            <a:r>
              <a:rPr lang="en-US" dirty="0"/>
              <a:t>for particular computing tasks; otherwise, the </a:t>
            </a:r>
            <a:r>
              <a:rPr lang="en-US" dirty="0" smtClean="0"/>
              <a:t>machines useless </a:t>
            </a:r>
            <a:r>
              <a:rPr lang="en-US" dirty="0"/>
              <a:t>and their functions. </a:t>
            </a:r>
            <a:endParaRPr lang="en-US" b="1" dirty="0"/>
          </a:p>
          <a:p>
            <a:r>
              <a:rPr lang="en-US" dirty="0" smtClean="0"/>
              <a:t>There </a:t>
            </a:r>
            <a:r>
              <a:rPr lang="en-US" dirty="0"/>
              <a:t>are no commercially available </a:t>
            </a:r>
            <a:r>
              <a:rPr lang="en-US" dirty="0" smtClean="0"/>
              <a:t>standard </a:t>
            </a:r>
            <a:r>
              <a:rPr lang="en-US" b="1" dirty="0"/>
              <a:t>RTOS</a:t>
            </a:r>
            <a:r>
              <a:rPr lang="en-US" dirty="0"/>
              <a:t> software </a:t>
            </a:r>
            <a:r>
              <a:rPr lang="en-US" dirty="0" smtClean="0"/>
              <a:t>programs. </a:t>
            </a:r>
            <a:r>
              <a:rPr lang="en-US" dirty="0"/>
              <a:t> </a:t>
            </a:r>
            <a:endParaRPr lang="en-US" dirty="0" smtClean="0"/>
          </a:p>
          <a:p>
            <a:r>
              <a:rPr lang="en-US" dirty="0"/>
              <a:t>The programs are written specifically for the needs of the </a:t>
            </a:r>
            <a:r>
              <a:rPr lang="en-US" dirty="0" smtClean="0"/>
              <a:t>device </a:t>
            </a:r>
            <a:r>
              <a:rPr lang="en-US" dirty="0"/>
              <a:t>regimented tasks or record precise </a:t>
            </a:r>
            <a:r>
              <a:rPr lang="en-US" dirty="0" smtClean="0"/>
              <a:t>results such </a:t>
            </a:r>
            <a:r>
              <a:rPr lang="en-US" dirty="0"/>
              <a:t>as </a:t>
            </a:r>
            <a:r>
              <a:rPr lang="en-US" dirty="0" smtClean="0"/>
              <a:t>measurement </a:t>
            </a:r>
            <a:r>
              <a:rPr lang="en-US" dirty="0"/>
              <a:t>instruments found in the scientific, </a:t>
            </a:r>
            <a:r>
              <a:rPr lang="en-US" dirty="0" smtClean="0"/>
              <a:t>defense and aerospace industries –</a:t>
            </a:r>
            <a:r>
              <a:rPr lang="en-US" b="1" dirty="0" smtClean="0"/>
              <a:t>required RTOS.</a:t>
            </a:r>
            <a:endParaRPr lang="en-US" b="1" dirty="0"/>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780343" y="226240"/>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94027"/>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7911834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sp>
        <p:nvSpPr>
          <p:cNvPr id="3" name="عنصر نائب للمحتوى 2"/>
          <p:cNvSpPr>
            <a:spLocks noGrp="1"/>
          </p:cNvSpPr>
          <p:nvPr>
            <p:ph idx="1"/>
          </p:nvPr>
        </p:nvSpPr>
        <p:spPr>
          <a:xfrm>
            <a:off x="763171" y="1505242"/>
            <a:ext cx="10515600" cy="4712677"/>
          </a:xfrm>
        </p:spPr>
        <p:txBody>
          <a:bodyPr>
            <a:normAutofit fontScale="92500" lnSpcReduction="10000"/>
          </a:bodyPr>
          <a:lstStyle/>
          <a:p>
            <a:pPr>
              <a:lnSpc>
                <a:spcPct val="150000"/>
              </a:lnSpc>
            </a:pPr>
            <a:r>
              <a:rPr lang="en-US" dirty="0"/>
              <a:t>File and System Backup Utilities Objective </a:t>
            </a:r>
          </a:p>
          <a:p>
            <a:pPr>
              <a:lnSpc>
                <a:spcPct val="150000"/>
              </a:lnSpc>
            </a:pPr>
            <a:r>
              <a:rPr lang="en-US" b="1" dirty="0"/>
              <a:t>How can I protect my data in the event something malfunctions in my system? </a:t>
            </a:r>
            <a:r>
              <a:rPr lang="en-US" dirty="0"/>
              <a:t>As noted earlier, when you use the File History utility, you can have Windows automatically create a duplicate of your libraries, desktop, contacts, and favorites and copy it to another storage device, such as an external hard drive. A backup copy protects your data in the event your hard drive fails or files are accidentally erased. File History also keeps copies of different versions of your files. </a:t>
            </a:r>
          </a:p>
        </p:txBody>
      </p:sp>
      <p:sp>
        <p:nvSpPr>
          <p:cNvPr id="4" name="عنصر نائب للتذييل 3">
            <a:extLst>
              <a:ext uri="{FF2B5EF4-FFF2-40B4-BE49-F238E27FC236}">
                <a16:creationId xmlns="" xmlns:a16="http://schemas.microsoft.com/office/drawing/2014/main" id="{74732BF0-3EA8-4979-9C77-70DD34889AA1}"/>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8861589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pic>
        <p:nvPicPr>
          <p:cNvPr id="4104" name="Picture 8" descr="ÙØªÙØ¬Ø© Ø¨Ø­Ø« Ø§ÙØµÙØ± Ø¹Ù âªfile history backup windows 10â¬â">
            <a:extLst>
              <a:ext uri="{FF2B5EF4-FFF2-40B4-BE49-F238E27FC236}">
                <a16:creationId xmlns="" xmlns:a16="http://schemas.microsoft.com/office/drawing/2014/main" id="{151B6F02-1DFF-40C9-831A-E9E6DAA98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302" y="1505242"/>
            <a:ext cx="5871576" cy="3956539"/>
          </a:xfrm>
          <a:prstGeom prst="rect">
            <a:avLst/>
          </a:prstGeom>
          <a:noFill/>
          <a:extLst>
            <a:ext uri="{909E8E84-426E-40DD-AFC4-6F175D3DCCD1}">
              <a14:hiddenFill xmlns:a14="http://schemas.microsoft.com/office/drawing/2010/main">
                <a:solidFill>
                  <a:srgbClr val="FFFFFF"/>
                </a:solidFill>
              </a14:hiddenFill>
            </a:ext>
          </a:extLst>
        </p:spPr>
      </p:pic>
      <p:sp>
        <p:nvSpPr>
          <p:cNvPr id="9" name="سهم: منحني 8">
            <a:extLst>
              <a:ext uri="{FF2B5EF4-FFF2-40B4-BE49-F238E27FC236}">
                <a16:creationId xmlns="" xmlns:a16="http://schemas.microsoft.com/office/drawing/2014/main" id="{DD77BB60-210A-42DA-980F-47F63E94E454}"/>
              </a:ext>
            </a:extLst>
          </p:cNvPr>
          <p:cNvSpPr/>
          <p:nvPr/>
        </p:nvSpPr>
        <p:spPr>
          <a:xfrm>
            <a:off x="3348110" y="3671667"/>
            <a:ext cx="661182" cy="195541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مربع نص 9">
            <a:extLst>
              <a:ext uri="{FF2B5EF4-FFF2-40B4-BE49-F238E27FC236}">
                <a16:creationId xmlns="" xmlns:a16="http://schemas.microsoft.com/office/drawing/2014/main" id="{AA7737AE-7AD6-41E1-8960-EA3FE8269E8E}"/>
              </a:ext>
            </a:extLst>
          </p:cNvPr>
          <p:cNvSpPr txBox="1"/>
          <p:nvPr/>
        </p:nvSpPr>
        <p:spPr>
          <a:xfrm>
            <a:off x="1842904" y="5627077"/>
            <a:ext cx="3010411" cy="646331"/>
          </a:xfrm>
          <a:prstGeom prst="rect">
            <a:avLst/>
          </a:prstGeom>
          <a:noFill/>
          <a:ln>
            <a:solidFill>
              <a:schemeClr val="tx1"/>
            </a:solidFill>
          </a:ln>
        </p:spPr>
        <p:txBody>
          <a:bodyPr wrap="square" rtlCol="0">
            <a:spAutoFit/>
          </a:bodyPr>
          <a:lstStyle/>
          <a:p>
            <a:pPr algn="ctr"/>
            <a:r>
              <a:rPr lang="en-US" dirty="0"/>
              <a:t>To modify back up setting, click More option</a:t>
            </a:r>
          </a:p>
        </p:txBody>
      </p:sp>
      <p:sp>
        <p:nvSpPr>
          <p:cNvPr id="13" name="مخطط انسيابي: معالجة 12">
            <a:extLst>
              <a:ext uri="{FF2B5EF4-FFF2-40B4-BE49-F238E27FC236}">
                <a16:creationId xmlns="" xmlns:a16="http://schemas.microsoft.com/office/drawing/2014/main" id="{BFA7C99F-E933-4307-9254-3875ECB423DD}"/>
              </a:ext>
            </a:extLst>
          </p:cNvPr>
          <p:cNvSpPr/>
          <p:nvPr/>
        </p:nvSpPr>
        <p:spPr>
          <a:xfrm>
            <a:off x="4033216" y="3727939"/>
            <a:ext cx="806031" cy="253219"/>
          </a:xfrm>
          <a:prstGeom prst="flowChartProcess">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pic>
        <p:nvPicPr>
          <p:cNvPr id="4106" name="Picture 10" descr="ÙØªÙØ¬Ø© Ø¨Ø­Ø« Ø§ÙØµÙØ± Ø¹Ù âªfile history backup optionâ¬â">
            <a:extLst>
              <a:ext uri="{FF2B5EF4-FFF2-40B4-BE49-F238E27FC236}">
                <a16:creationId xmlns="" xmlns:a16="http://schemas.microsoft.com/office/drawing/2014/main" id="{30F92A5C-04A6-4201-9D83-838F039D2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043" y="3483511"/>
            <a:ext cx="4813316" cy="3206409"/>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تذييل 2">
            <a:extLst>
              <a:ext uri="{FF2B5EF4-FFF2-40B4-BE49-F238E27FC236}">
                <a16:creationId xmlns="" xmlns:a16="http://schemas.microsoft.com/office/drawing/2014/main" id="{80AFB359-3D83-477D-B1B5-52B245A35EFE}"/>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9494308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sp>
        <p:nvSpPr>
          <p:cNvPr id="3" name="عنصر نائب للمحتوى 2"/>
          <p:cNvSpPr>
            <a:spLocks noGrp="1"/>
          </p:cNvSpPr>
          <p:nvPr>
            <p:ph idx="1"/>
          </p:nvPr>
        </p:nvSpPr>
        <p:spPr>
          <a:xfrm>
            <a:off x="763171" y="1505242"/>
            <a:ext cx="10515600" cy="4712677"/>
          </a:xfrm>
        </p:spPr>
        <p:txBody>
          <a:bodyPr>
            <a:normAutofit fontScale="85000" lnSpcReduction="10000"/>
          </a:bodyPr>
          <a:lstStyle/>
          <a:p>
            <a:pPr>
              <a:lnSpc>
                <a:spcPct val="150000"/>
              </a:lnSpc>
            </a:pPr>
            <a:r>
              <a:rPr lang="en-US" dirty="0"/>
              <a:t>This means that if you need to go back to the second draft of your history term paper, even though you are now on your fifth draft, File History should allow you to recover it. File History needs to be turned on by the user and requires an external hard drive (or network drive) that is always connected to the computer to function. You can choose to backup all folders on the C: drive, or select certain ones that you use most often or contain the most sensitive files to backup. Windows 10 also includes recovery tools that allow you to complete backups of your entire system (system image) that you can later restore in the event of a major hard drive crash.</a:t>
            </a:r>
          </a:p>
        </p:txBody>
      </p:sp>
      <p:sp>
        <p:nvSpPr>
          <p:cNvPr id="4" name="عنصر نائب للتذييل 3">
            <a:extLst>
              <a:ext uri="{FF2B5EF4-FFF2-40B4-BE49-F238E27FC236}">
                <a16:creationId xmlns="" xmlns:a16="http://schemas.microsoft.com/office/drawing/2014/main" id="{847F2FEE-5ED7-47BB-9729-9467A768C96D}"/>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6493528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sp>
        <p:nvSpPr>
          <p:cNvPr id="3" name="عنصر نائب للمحتوى 2"/>
          <p:cNvSpPr>
            <a:spLocks noGrp="1"/>
          </p:cNvSpPr>
          <p:nvPr>
            <p:ph idx="1"/>
          </p:nvPr>
        </p:nvSpPr>
        <p:spPr>
          <a:xfrm>
            <a:off x="763171" y="1505242"/>
            <a:ext cx="10515600" cy="4712677"/>
          </a:xfrm>
        </p:spPr>
        <p:txBody>
          <a:bodyPr>
            <a:normAutofit lnSpcReduction="10000"/>
          </a:bodyPr>
          <a:lstStyle/>
          <a:p>
            <a:pPr>
              <a:lnSpc>
                <a:spcPct val="150000"/>
              </a:lnSpc>
            </a:pPr>
            <a:r>
              <a:rPr lang="en-US" b="1" dirty="0"/>
              <a:t>How can I recover my entire system? </a:t>
            </a:r>
          </a:p>
          <a:p>
            <a:pPr lvl="1">
              <a:lnSpc>
                <a:spcPct val="150000"/>
              </a:lnSpc>
            </a:pPr>
            <a:r>
              <a:rPr lang="en-US" dirty="0"/>
              <a:t>Suppose you've just installed a new software program and your computer freezes. After rebooting the computer, when you try to start the application, the system freezes once again. You uninstall the new program, but your computer continues to freeze after rebooting. </a:t>
            </a:r>
          </a:p>
          <a:p>
            <a:pPr>
              <a:lnSpc>
                <a:spcPct val="150000"/>
              </a:lnSpc>
            </a:pPr>
            <a:r>
              <a:rPr lang="en-US" b="1" dirty="0"/>
              <a:t>What can you do now? </a:t>
            </a:r>
          </a:p>
          <a:p>
            <a:pPr lvl="1">
              <a:lnSpc>
                <a:spcPct val="150000"/>
              </a:lnSpc>
            </a:pPr>
            <a:r>
              <a:rPr lang="en-US" dirty="0"/>
              <a:t>Windows has a utility called System Restore that lets you roll your system settings back to a specific date when everything was working properly.</a:t>
            </a:r>
          </a:p>
        </p:txBody>
      </p:sp>
      <p:sp>
        <p:nvSpPr>
          <p:cNvPr id="4" name="عنصر نائب للتذييل 3">
            <a:extLst>
              <a:ext uri="{FF2B5EF4-FFF2-40B4-BE49-F238E27FC236}">
                <a16:creationId xmlns="" xmlns:a16="http://schemas.microsoft.com/office/drawing/2014/main" id="{AF5AC868-8D58-4EF2-A899-165E5EE6DE59}"/>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4351553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sp>
        <p:nvSpPr>
          <p:cNvPr id="3" name="عنصر نائب للمحتوى 2"/>
          <p:cNvSpPr>
            <a:spLocks noGrp="1"/>
          </p:cNvSpPr>
          <p:nvPr>
            <p:ph idx="1"/>
          </p:nvPr>
        </p:nvSpPr>
        <p:spPr>
          <a:xfrm>
            <a:off x="763171" y="1505242"/>
            <a:ext cx="10515600" cy="4712677"/>
          </a:xfrm>
        </p:spPr>
        <p:txBody>
          <a:bodyPr>
            <a:normAutofit fontScale="85000" lnSpcReduction="10000"/>
          </a:bodyPr>
          <a:lstStyle/>
          <a:p>
            <a:pPr>
              <a:lnSpc>
                <a:spcPct val="150000"/>
              </a:lnSpc>
            </a:pPr>
            <a:r>
              <a:rPr lang="en-US" dirty="0"/>
              <a:t>A system restore point, which is a snap- shot of your entire system's settings, is generated prior to certain events, such as installing or updating software, or automatically once a week if no other restore points were created in that time. You also can create a restore point manually at any time. Should problems occur, if the computer was running just fine before you installed new software or a hardware device, you could restore your computer to the settings that were in effect before the software or hardware installation (see Figure 5.34). System Restore doesn't affect your personal data files (such as Word documents or e-mail), so you won't lose changes made to these files.</a:t>
            </a:r>
          </a:p>
        </p:txBody>
      </p:sp>
      <p:sp>
        <p:nvSpPr>
          <p:cNvPr id="4" name="عنصر نائب للتذييل 3">
            <a:extLst>
              <a:ext uri="{FF2B5EF4-FFF2-40B4-BE49-F238E27FC236}">
                <a16:creationId xmlns="" xmlns:a16="http://schemas.microsoft.com/office/drawing/2014/main" id="{C0EFFA9A-6D6C-42C4-ADE9-610F37299CFB}"/>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0349759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pic>
        <p:nvPicPr>
          <p:cNvPr id="4" name="عنصر نائب للمحتوى 3">
            <a:extLst>
              <a:ext uri="{FF2B5EF4-FFF2-40B4-BE49-F238E27FC236}">
                <a16:creationId xmlns="" xmlns:a16="http://schemas.microsoft.com/office/drawing/2014/main" id="{E7CADE43-F856-4138-9C75-1D4160734B6A}"/>
              </a:ext>
            </a:extLst>
          </p:cNvPr>
          <p:cNvPicPr>
            <a:picLocks noGrp="1" noChangeAspect="1"/>
          </p:cNvPicPr>
          <p:nvPr>
            <p:ph idx="1"/>
          </p:nvPr>
        </p:nvPicPr>
        <p:blipFill>
          <a:blip r:embed="rId2"/>
          <a:stretch>
            <a:fillRect/>
          </a:stretch>
        </p:blipFill>
        <p:spPr>
          <a:xfrm>
            <a:off x="1512986" y="1505242"/>
            <a:ext cx="3924300" cy="4457700"/>
          </a:xfrm>
          <a:prstGeom prst="rect">
            <a:avLst/>
          </a:prstGeom>
        </p:spPr>
      </p:pic>
      <p:pic>
        <p:nvPicPr>
          <p:cNvPr id="3074" name="Picture 2" descr="ÙØªÙØ¬Ø© Ø¨Ø­Ø« Ø§ÙØµÙØ± Ø¹Ù âªsystem restoreâ¬â">
            <a:extLst>
              <a:ext uri="{FF2B5EF4-FFF2-40B4-BE49-F238E27FC236}">
                <a16:creationId xmlns="" xmlns:a16="http://schemas.microsoft.com/office/drawing/2014/main" id="{01E9B8BD-1A1F-4DAA-9279-7874FCC4AE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66" t="8434" r="4708" b="3105"/>
          <a:stretch/>
        </p:blipFill>
        <p:spPr bwMode="auto">
          <a:xfrm>
            <a:off x="5887451" y="1631852"/>
            <a:ext cx="5099416" cy="420448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تذييل 2">
            <a:extLst>
              <a:ext uri="{FF2B5EF4-FFF2-40B4-BE49-F238E27FC236}">
                <a16:creationId xmlns="" xmlns:a16="http://schemas.microsoft.com/office/drawing/2014/main" id="{DA714B42-B833-4C48-A415-8A06235E9702}"/>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3284659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sp>
        <p:nvSpPr>
          <p:cNvPr id="3" name="عنصر نائب للمحتوى 2"/>
          <p:cNvSpPr>
            <a:spLocks noGrp="1"/>
          </p:cNvSpPr>
          <p:nvPr>
            <p:ph idx="1"/>
          </p:nvPr>
        </p:nvSpPr>
        <p:spPr>
          <a:xfrm>
            <a:off x="763170" y="1702190"/>
            <a:ext cx="10515600" cy="4712677"/>
          </a:xfrm>
        </p:spPr>
        <p:txBody>
          <a:bodyPr>
            <a:normAutofit/>
          </a:bodyPr>
          <a:lstStyle/>
          <a:p>
            <a:pPr>
              <a:lnSpc>
                <a:spcPct val="150000"/>
              </a:lnSpc>
            </a:pPr>
            <a:r>
              <a:rPr lang="en-US" dirty="0"/>
              <a:t>OS X includes a backup utility called Time Machine that automatically backs up your files to a specified location. Apple also offers backup hardware called Time Capsules, which are hard disk drives with wireless connectivity, designed to work with Time Machine and record your backup data. Because Time Machine makes a complete image copy of your system, it can also be used to recover your system in the case of a fatal error.</a:t>
            </a:r>
          </a:p>
        </p:txBody>
      </p:sp>
      <p:sp>
        <p:nvSpPr>
          <p:cNvPr id="4" name="عنصر نائب للتذييل 3">
            <a:extLst>
              <a:ext uri="{FF2B5EF4-FFF2-40B4-BE49-F238E27FC236}">
                <a16:creationId xmlns="" xmlns:a16="http://schemas.microsoft.com/office/drawing/2014/main" id="{4B6ECCC5-743A-43A1-96E5-A96ACD3F7F88}"/>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999347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sp>
        <p:nvSpPr>
          <p:cNvPr id="3" name="عنصر نائب للمحتوى 2"/>
          <p:cNvSpPr>
            <a:spLocks noGrp="1"/>
          </p:cNvSpPr>
          <p:nvPr>
            <p:ph idx="1"/>
          </p:nvPr>
        </p:nvSpPr>
        <p:spPr>
          <a:xfrm>
            <a:off x="763170" y="1702190"/>
            <a:ext cx="10515600" cy="4712677"/>
          </a:xfrm>
        </p:spPr>
        <p:txBody>
          <a:bodyPr>
            <a:normAutofit/>
          </a:bodyPr>
          <a:lstStyle/>
          <a:p>
            <a:pPr>
              <a:lnSpc>
                <a:spcPct val="150000"/>
              </a:lnSpc>
            </a:pPr>
            <a:r>
              <a:rPr lang="en-US" dirty="0"/>
              <a:t>Accessibility Utilities Objective </a:t>
            </a:r>
          </a:p>
          <a:p>
            <a:pPr lvl="1">
              <a:lnSpc>
                <a:spcPct val="150000"/>
              </a:lnSpc>
            </a:pPr>
            <a:r>
              <a:rPr lang="en-US" b="1" dirty="0"/>
              <a:t> What utilities are designed for users with special needs? </a:t>
            </a:r>
            <a:r>
              <a:rPr lang="en-US" dirty="0"/>
              <a:t>Microsoft Windows includes an Ease of Access Center, which is a centralized location for assistive technology and tools to adjust accessibility settings. In the Ease of Access Center, which is accessible from Settings, you can find the tools to help users with disabilities, shown in Figure 5.35. The tools shown in the figure are just a sampling of the available tools. If you're not sure where to start or what settings might help, a questionnaire asks you about routine</a:t>
            </a:r>
          </a:p>
        </p:txBody>
      </p:sp>
      <p:sp>
        <p:nvSpPr>
          <p:cNvPr id="4" name="عنصر نائب للتذييل 3">
            <a:extLst>
              <a:ext uri="{FF2B5EF4-FFF2-40B4-BE49-F238E27FC236}">
                <a16:creationId xmlns="" xmlns:a16="http://schemas.microsoft.com/office/drawing/2014/main" id="{F461BF11-9862-43DF-BB7E-E3DBE377B671}"/>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4647507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pic>
        <p:nvPicPr>
          <p:cNvPr id="4" name="صورة 3">
            <a:extLst>
              <a:ext uri="{FF2B5EF4-FFF2-40B4-BE49-F238E27FC236}">
                <a16:creationId xmlns="" xmlns:a16="http://schemas.microsoft.com/office/drawing/2014/main" id="{3BA777A8-E3CB-4B88-AA50-35304A5CABCA}"/>
              </a:ext>
            </a:extLst>
          </p:cNvPr>
          <p:cNvPicPr>
            <a:picLocks noChangeAspect="1"/>
          </p:cNvPicPr>
          <p:nvPr/>
        </p:nvPicPr>
        <p:blipFill rotWithShape="1">
          <a:blip r:embed="rId3"/>
          <a:srcRect l="28879" t="19898" r="27103" b="29026"/>
          <a:stretch/>
        </p:blipFill>
        <p:spPr>
          <a:xfrm>
            <a:off x="2521561" y="1659987"/>
            <a:ext cx="6998817" cy="4586068"/>
          </a:xfrm>
          <a:prstGeom prst="rect">
            <a:avLst/>
          </a:prstGeom>
        </p:spPr>
      </p:pic>
      <p:sp>
        <p:nvSpPr>
          <p:cNvPr id="3" name="عنصر نائب للتذييل 2">
            <a:extLst>
              <a:ext uri="{FF2B5EF4-FFF2-40B4-BE49-F238E27FC236}">
                <a16:creationId xmlns="" xmlns:a16="http://schemas.microsoft.com/office/drawing/2014/main" id="{EC6AAD3A-E481-4F23-AE14-E175A3459756}"/>
              </a:ext>
            </a:extLst>
          </p:cNvPr>
          <p:cNvSpPr>
            <a:spLocks noGrp="1"/>
          </p:cNvSpPr>
          <p:nvPr>
            <p:ph type="ftr" sz="quarter" idx="11"/>
          </p:nvPr>
        </p:nvSpPr>
        <p:spPr/>
        <p:txBody>
          <a:bodyPr/>
          <a:lstStyle/>
          <a:p>
            <a:r>
              <a:rPr lang="ar-SA" dirty="0"/>
              <a:t>إعداد شطر الطالبات فرع (الشرفية والسلامة)</a:t>
            </a:r>
            <a:endParaRPr lang="en-US" dirty="0"/>
          </a:p>
        </p:txBody>
      </p:sp>
    </p:spTree>
    <p:extLst>
      <p:ext uri="{BB962C8B-B14F-4D97-AF65-F5344CB8AC3E}">
        <p14:creationId xmlns:p14="http://schemas.microsoft.com/office/powerpoint/2010/main" val="39118568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UTILITY PROGRAM</a:t>
            </a:r>
          </a:p>
        </p:txBody>
      </p:sp>
      <p:sp>
        <p:nvSpPr>
          <p:cNvPr id="3" name="عنصر نائب للمحتوى 2"/>
          <p:cNvSpPr>
            <a:spLocks noGrp="1"/>
          </p:cNvSpPr>
          <p:nvPr>
            <p:ph idx="1"/>
          </p:nvPr>
        </p:nvSpPr>
        <p:spPr>
          <a:xfrm>
            <a:off x="763170" y="1702190"/>
            <a:ext cx="10515600" cy="4712677"/>
          </a:xfrm>
        </p:spPr>
        <p:txBody>
          <a:bodyPr>
            <a:normAutofit/>
          </a:bodyPr>
          <a:lstStyle/>
          <a:p>
            <a:pPr>
              <a:lnSpc>
                <a:spcPct val="150000"/>
              </a:lnSpc>
            </a:pPr>
            <a:r>
              <a:rPr lang="en-US" dirty="0"/>
              <a:t>tasks and provides a personalized recommendation for settings that will help you better use your computer Whether you use Windows, OS X, Linux, or another operating system, a fully featured OS is available to meet your needs. As long as you keep the operating system updated and regularly use the available utilities to finetune your system, you should experience little trouble from your OS.</a:t>
            </a:r>
          </a:p>
          <a:p>
            <a:pPr>
              <a:lnSpc>
                <a:spcPct val="150000"/>
              </a:lnSpc>
            </a:pPr>
            <a:endParaRPr lang="en-US" dirty="0"/>
          </a:p>
          <a:p>
            <a:pPr>
              <a:lnSpc>
                <a:spcPct val="150000"/>
              </a:lnSpc>
            </a:pPr>
            <a:endParaRPr lang="en-US" dirty="0"/>
          </a:p>
        </p:txBody>
      </p:sp>
      <p:sp>
        <p:nvSpPr>
          <p:cNvPr id="4" name="عنصر نائب للتذييل 3">
            <a:extLst>
              <a:ext uri="{FF2B5EF4-FFF2-40B4-BE49-F238E27FC236}">
                <a16:creationId xmlns="" xmlns:a16="http://schemas.microsoft.com/office/drawing/2014/main" id="{4F82F986-E19B-4291-A8B4-7F4109563346}"/>
              </a:ext>
            </a:extLst>
          </p:cNvPr>
          <p:cNvSpPr>
            <a:spLocks noGrp="1"/>
          </p:cNvSpPr>
          <p:nvPr>
            <p:ph type="ftr" sz="quarter" idx="11"/>
          </p:nvPr>
        </p:nvSpPr>
        <p:spPr/>
        <p:txBody>
          <a:bodyPr/>
          <a:lstStyle/>
          <a:p>
            <a:r>
              <a:rPr lang="ar-SA" smtClean="0"/>
              <a:t>إعداد شطر الطالبات فرع (الشرفية والسلامة)</a:t>
            </a:r>
            <a:endParaRPr lang="en-US" dirty="0"/>
          </a:p>
        </p:txBody>
      </p:sp>
    </p:spTree>
    <p:extLst>
      <p:ext uri="{BB962C8B-B14F-4D97-AF65-F5344CB8AC3E}">
        <p14:creationId xmlns:p14="http://schemas.microsoft.com/office/powerpoint/2010/main" val="244992962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6109</Words>
  <Application>Microsoft Office PowerPoint</Application>
  <PresentationFormat>ملء الشاشة</PresentationFormat>
  <Paragraphs>562</Paragraphs>
  <Slides>99</Slides>
  <Notes>6</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99</vt:i4>
      </vt:variant>
    </vt:vector>
  </HeadingPairs>
  <TitlesOfParts>
    <vt:vector size="105" baseType="lpstr">
      <vt:lpstr>ＭＳ Ｐゴシック</vt:lpstr>
      <vt:lpstr>Arial</vt:lpstr>
      <vt:lpstr>Calibri</vt:lpstr>
      <vt:lpstr>Calibri Light</vt:lpstr>
      <vt:lpstr>Times New Roman</vt:lpstr>
      <vt:lpstr>نسق Office</vt:lpstr>
      <vt:lpstr>Chapter 2  Operating System Fundamentals  </vt:lpstr>
      <vt:lpstr>Operating System Basic</vt:lpstr>
      <vt:lpstr>Operating System Basic</vt:lpstr>
      <vt:lpstr>Operating System Basic</vt:lpstr>
      <vt:lpstr>Operating System Basic</vt:lpstr>
      <vt:lpstr>Operating System Basic</vt:lpstr>
      <vt:lpstr>Operating System Basic</vt:lpstr>
      <vt:lpstr>    Operating System for Machinery, network and business</vt:lpstr>
      <vt:lpstr>   Operating System for Machinery, network and business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What Operating System DOES The User Interface</vt:lpstr>
      <vt:lpstr>The User Interface</vt:lpstr>
      <vt:lpstr>The User Interface</vt:lpstr>
      <vt:lpstr>Hardware Coordination</vt:lpstr>
      <vt:lpstr>Hardware Coordination</vt:lpstr>
      <vt:lpstr>Hardware Coordination</vt:lpstr>
      <vt:lpstr>Hardware Coordination</vt:lpstr>
      <vt:lpstr>How preemptive multitasking works</vt:lpstr>
      <vt:lpstr>Hardware Coordination</vt:lpstr>
      <vt:lpstr>Memory and Storage Management </vt:lpstr>
      <vt:lpstr>Memory and Storage Management </vt:lpstr>
      <vt:lpstr>Memory and Storage Management </vt:lpstr>
      <vt:lpstr>Memory and Storage Management </vt:lpstr>
      <vt:lpstr>Memory and Storage Management </vt:lpstr>
      <vt:lpstr>Memory and Storage Management </vt:lpstr>
      <vt:lpstr>Hardware and Peripheral Device Management</vt:lpstr>
      <vt:lpstr>Hardware and Peripheral Device Management</vt:lpstr>
      <vt:lpstr>Hardware and Peripheral Device Management</vt:lpstr>
      <vt:lpstr>Hardware and Peripheral Device Management</vt:lpstr>
      <vt:lpstr>Software Application Coordination</vt:lpstr>
      <vt:lpstr>Software Application Coordination</vt:lpstr>
      <vt:lpstr>What are the steps involved in the boot process?</vt:lpstr>
      <vt:lpstr>What are the steps involved in the boot process?</vt:lpstr>
      <vt:lpstr>What are the steps involved in the boot process?</vt:lpstr>
      <vt:lpstr>What are the steps involved in the boot process?</vt:lpstr>
      <vt:lpstr>What are the steps involved in the boot process?</vt:lpstr>
      <vt:lpstr>What are the steps involved in the boot process?</vt:lpstr>
      <vt:lpstr>What are the steps involved in the boot process?</vt:lpstr>
      <vt:lpstr>What are the steps involved in the boot process?</vt:lpstr>
      <vt:lpstr>What are the steps involved in the boot process?</vt:lpstr>
      <vt:lpstr>What are the steps involved in the boot process?</vt:lpstr>
      <vt:lpstr>What are the steps involved in the boot process?</vt:lpstr>
      <vt:lpstr>What are the steps involved in the boot process?</vt:lpstr>
      <vt:lpstr>What are the steps involved in the boot process?</vt:lpstr>
      <vt:lpstr>What are the steps involved in the boot process?</vt:lpstr>
      <vt:lpstr>What are the steps involved in the boot process?</vt:lpstr>
      <vt:lpstr>What are the steps involved in the boot process?</vt:lpstr>
      <vt:lpstr>Naming Files</vt:lpstr>
      <vt:lpstr>Naming Files</vt:lpstr>
      <vt:lpstr>Naming Files</vt:lpstr>
      <vt:lpstr>Naming Files</vt:lpstr>
      <vt:lpstr>Naming Files</vt:lpstr>
      <vt:lpstr>Naming Files</vt:lpstr>
      <vt:lpstr>Copying, Moving, and Deleting Files</vt:lpstr>
      <vt:lpstr>Copying, Moving, and Deleting Files</vt:lpstr>
      <vt:lpstr>Copying, Moving, and Deleting Files</vt:lpstr>
      <vt:lpstr> File compression</vt:lpstr>
      <vt:lpstr> File compression</vt:lpstr>
      <vt:lpstr> File compression</vt:lpstr>
      <vt:lpstr> File compression</vt:lpstr>
      <vt:lpstr>UTILITY PROGRAM</vt:lpstr>
      <vt:lpstr>UTILITY PROGRAM</vt:lpstr>
      <vt:lpstr>UTILITY PROGRAM</vt:lpstr>
      <vt:lpstr>UTILITY PROGRAM</vt:lpstr>
      <vt:lpstr>UTILITY PROGRAM</vt:lpstr>
      <vt:lpstr>UTILITY PROGRAM</vt:lpstr>
      <vt:lpstr>UTILITY PROGRAM</vt:lpstr>
      <vt:lpstr>UTILITY PROGRAM</vt:lpstr>
      <vt:lpstr>UTILITY PROGRAM</vt:lpstr>
      <vt:lpstr>UTILITY PROGRAM</vt:lpstr>
      <vt:lpstr>UTILITY PROGRAM</vt:lpstr>
      <vt:lpstr>UTILITY PROGRAM</vt:lpstr>
      <vt:lpstr>UTILITY PROGRAM</vt:lpstr>
      <vt:lpstr>UTILITY PROGRAM</vt:lpstr>
      <vt:lpstr>UTILITY PROGRAM</vt:lpstr>
      <vt:lpstr>UTILITY PROGRAM</vt:lpstr>
      <vt:lpstr>UTILITY PROGRAM</vt:lpstr>
      <vt:lpstr>UTILITY PROGRAM</vt:lpstr>
      <vt:lpstr>UTILITY PROGRAM</vt:lpstr>
      <vt:lpstr>UTILITY PROGRAM</vt:lpstr>
      <vt:lpstr>UTILITY PROGRAM</vt:lpstr>
      <vt:lpstr>UTILITY PROGRAM</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bader badro</dc:creator>
  <cp:lastModifiedBy>ميعاد</cp:lastModifiedBy>
  <cp:revision>82</cp:revision>
  <dcterms:created xsi:type="dcterms:W3CDTF">2018-09-22T07:02:54Z</dcterms:created>
  <dcterms:modified xsi:type="dcterms:W3CDTF">2018-10-08T19:17:01Z</dcterms:modified>
</cp:coreProperties>
</file>