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79" r:id="rId13"/>
    <p:sldId id="268" r:id="rId14"/>
    <p:sldId id="269" r:id="rId15"/>
    <p:sldId id="270" r:id="rId16"/>
    <p:sldId id="280" r:id="rId17"/>
    <p:sldId id="281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47C6290-9567-4E1A-9AA6-94E63B9F9297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D424C50-D7FD-4A31-8FA3-65516A2B16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6135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ذ</a:t>
            </a:r>
          </a:p>
          <a:p>
            <a:endParaRPr lang="ar-SA" smtClean="0"/>
          </a:p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BA7D0-EE13-4205-94EC-45179BAAC777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7BE220-0C42-4135-95C4-EBD2EFD1E495}" type="slidenum">
              <a:rPr lang="ar-SA"/>
              <a:pPr/>
              <a:t>13</a:t>
            </a:fld>
            <a:endParaRPr lang="en-US" dirty="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197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ب - حجم التعادل كنسبة من الطاقة الانتاجية       </a:t>
            </a:r>
            <a:br>
              <a:rPr lang="ar-SA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SA" dirty="0" smtClean="0"/>
          </a:p>
          <a:p>
            <a:r>
              <a:rPr lang="ar-SA" sz="2400" dirty="0" smtClean="0"/>
              <a:t>حجم التعادل كنسبة من الطاقة الانتاجية       =    حجم التعادل                                                       -                                                         ------------   *100</a:t>
            </a:r>
          </a:p>
          <a:p>
            <a:r>
              <a:rPr lang="ar-SA" sz="2400" dirty="0" smtClean="0"/>
              <a:t>                                                           الطاقة </a:t>
            </a:r>
            <a:r>
              <a:rPr lang="ar-SA" sz="2400" dirty="0" smtClean="0"/>
              <a:t>الكلية</a:t>
            </a:r>
            <a:r>
              <a:rPr lang="ar-SA" dirty="0" smtClean="0"/>
              <a:t>                         </a:t>
            </a:r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4817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tx2"/>
                </a:solidFill>
              </a:rPr>
              <a:t>ج - قيمة التعادل النقدي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SA" sz="2800" b="1" dirty="0" smtClean="0"/>
          </a:p>
          <a:p>
            <a:pPr algn="ctr">
              <a:buNone/>
            </a:pPr>
            <a:r>
              <a:rPr lang="ar-SA" sz="2400" b="1" dirty="0" smtClean="0">
                <a:solidFill>
                  <a:schemeClr val="tx2"/>
                </a:solidFill>
              </a:rPr>
              <a:t>                    التكاليف الثابتة</a:t>
            </a:r>
          </a:p>
          <a:p>
            <a:pPr algn="ctr"/>
            <a:r>
              <a:rPr lang="ar-SA" sz="2400" b="1" dirty="0" smtClean="0">
                <a:solidFill>
                  <a:schemeClr val="tx2"/>
                </a:solidFill>
              </a:rPr>
              <a:t>قيمة التعادل النقدي  =    ــــــــــــــــــــــــــــــــــــــــــــــــــــــــــــــــ </a:t>
            </a:r>
          </a:p>
          <a:p>
            <a:r>
              <a:rPr lang="en-US" sz="2400" b="1" dirty="0" smtClean="0">
                <a:solidFill>
                  <a:schemeClr val="tx2"/>
                </a:solidFill>
              </a:rPr>
              <a:t>        </a:t>
            </a:r>
            <a:r>
              <a:rPr lang="ar-SA" sz="2400" b="1" dirty="0" smtClean="0">
                <a:solidFill>
                  <a:schemeClr val="tx2"/>
                </a:solidFill>
              </a:rPr>
              <a:t>                             1  -   تكلفة الوحدة المتغيرة </a:t>
            </a:r>
          </a:p>
          <a:p>
            <a:pPr algn="ctr">
              <a:buNone/>
            </a:pPr>
            <a:r>
              <a:rPr lang="ar-SA" sz="2400" b="1" dirty="0" smtClean="0">
                <a:solidFill>
                  <a:schemeClr val="tx2"/>
                </a:solidFill>
              </a:rPr>
              <a:t>                             ـــــــــــــــــــــــــــــــــــــــ</a:t>
            </a:r>
          </a:p>
          <a:p>
            <a:pPr algn="ctr">
              <a:buNone/>
            </a:pPr>
            <a:r>
              <a:rPr lang="ar-SA" sz="2400" b="1" dirty="0" smtClean="0">
                <a:solidFill>
                  <a:schemeClr val="tx2"/>
                </a:solidFill>
              </a:rPr>
              <a:t>                 سعر بيع الوحدة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77663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>
                <a:solidFill>
                  <a:schemeClr val="tx2"/>
                </a:solidFill>
              </a:rPr>
              <a:t>د- قيمة التعادل النقدي كنسبة من الطاقة </a:t>
            </a:r>
            <a:r>
              <a:rPr lang="ar-SA" b="1" dirty="0" err="1" smtClean="0">
                <a:solidFill>
                  <a:schemeClr val="tx2"/>
                </a:solidFill>
              </a:rPr>
              <a:t>الانتاجية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SA" sz="2000" b="1" dirty="0" smtClean="0"/>
          </a:p>
          <a:p>
            <a:r>
              <a:rPr lang="ar-SA" sz="2000" b="1" dirty="0" smtClean="0">
                <a:solidFill>
                  <a:schemeClr val="tx2"/>
                </a:solidFill>
              </a:rPr>
              <a:t>                                                                  </a:t>
            </a:r>
            <a:r>
              <a:rPr lang="ar-SA" sz="2000" b="1" u="sng" dirty="0" smtClean="0">
                <a:solidFill>
                  <a:schemeClr val="tx2"/>
                </a:solidFill>
              </a:rPr>
              <a:t>قيمة التعادل النقدي   </a:t>
            </a:r>
            <a:r>
              <a:rPr lang="ar-SA" sz="2000" b="1" dirty="0" smtClean="0">
                <a:solidFill>
                  <a:schemeClr val="tx2"/>
                </a:solidFill>
              </a:rPr>
              <a:t>    * 100</a:t>
            </a:r>
            <a:endParaRPr lang="ar-SA" sz="2000" b="1" spc="300" dirty="0" smtClean="0">
              <a:solidFill>
                <a:schemeClr val="tx2"/>
              </a:solidFill>
            </a:endParaRPr>
          </a:p>
          <a:p>
            <a:r>
              <a:rPr lang="ar-SA" sz="2000" b="1" dirty="0" smtClean="0">
                <a:solidFill>
                  <a:schemeClr val="tx2"/>
                </a:solidFill>
              </a:rPr>
              <a:t>قيمة التعادل النقدي كنسبة من الطاقة </a:t>
            </a:r>
            <a:r>
              <a:rPr lang="ar-SA" sz="2000" b="1" dirty="0" err="1" smtClean="0">
                <a:solidFill>
                  <a:schemeClr val="tx2"/>
                </a:solidFill>
              </a:rPr>
              <a:t>الانتاجية</a:t>
            </a:r>
            <a:r>
              <a:rPr lang="ar-SA" sz="2000" b="1" dirty="0" smtClean="0">
                <a:solidFill>
                  <a:schemeClr val="tx2"/>
                </a:solidFill>
              </a:rPr>
              <a:t>  =    الطاقة </a:t>
            </a:r>
            <a:r>
              <a:rPr lang="ar-SA" sz="2000" b="1" dirty="0" err="1" smtClean="0">
                <a:solidFill>
                  <a:schemeClr val="tx2"/>
                </a:solidFill>
              </a:rPr>
              <a:t>الانتاجية</a:t>
            </a:r>
            <a:r>
              <a:rPr lang="ar-SA" sz="2000" b="1" dirty="0" smtClean="0">
                <a:solidFill>
                  <a:schemeClr val="tx2"/>
                </a:solidFill>
              </a:rPr>
              <a:t> الكلية *سعر البيع</a:t>
            </a:r>
          </a:p>
          <a:p>
            <a:endParaRPr lang="ar-SA" sz="2000" b="1" dirty="0" smtClean="0">
              <a:solidFill>
                <a:schemeClr val="tx2"/>
              </a:solidFill>
            </a:endParaRPr>
          </a:p>
          <a:p>
            <a:endParaRPr lang="ar-SA" sz="20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ar-SA" sz="2000" b="1" dirty="0" smtClean="0">
                <a:solidFill>
                  <a:schemeClr val="tx2"/>
                </a:solidFill>
              </a:rPr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7800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reeform 2"/>
          <p:cNvSpPr>
            <a:spLocks/>
          </p:cNvSpPr>
          <p:nvPr/>
        </p:nvSpPr>
        <p:spPr bwMode="auto">
          <a:xfrm>
            <a:off x="3962400" y="1295400"/>
            <a:ext cx="3276600" cy="1752600"/>
          </a:xfrm>
          <a:custGeom>
            <a:avLst/>
            <a:gdLst>
              <a:gd name="T0" fmla="*/ 0 w 2064"/>
              <a:gd name="T1" fmla="*/ 1104 h 1104"/>
              <a:gd name="T2" fmla="*/ 2064 w 2064"/>
              <a:gd name="T3" fmla="*/ 0 h 1104"/>
              <a:gd name="T4" fmla="*/ 1056 w 2064"/>
              <a:gd name="T5" fmla="*/ 0 h 1104"/>
              <a:gd name="T6" fmla="*/ 0 w 2064"/>
              <a:gd name="T7" fmla="*/ 1104 h 1104"/>
              <a:gd name="T8" fmla="*/ 0 60000 65536"/>
              <a:gd name="T9" fmla="*/ 0 60000 65536"/>
              <a:gd name="T10" fmla="*/ 0 60000 65536"/>
              <a:gd name="T11" fmla="*/ 0 60000 65536"/>
              <a:gd name="T12" fmla="*/ 0 w 2064"/>
              <a:gd name="T13" fmla="*/ 0 h 1104"/>
              <a:gd name="T14" fmla="*/ 2064 w 2064"/>
              <a:gd name="T15" fmla="*/ 1104 h 1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64" h="1104">
                <a:moveTo>
                  <a:pt x="0" y="1104"/>
                </a:moveTo>
                <a:lnTo>
                  <a:pt x="2064" y="0"/>
                </a:lnTo>
                <a:lnTo>
                  <a:pt x="1056" y="0"/>
                </a:lnTo>
                <a:lnTo>
                  <a:pt x="0" y="1104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9155" name="Freeform 3"/>
          <p:cNvSpPr>
            <a:spLocks/>
          </p:cNvSpPr>
          <p:nvPr/>
        </p:nvSpPr>
        <p:spPr bwMode="auto">
          <a:xfrm>
            <a:off x="1612900" y="3124200"/>
            <a:ext cx="2286000" cy="2362200"/>
          </a:xfrm>
          <a:custGeom>
            <a:avLst/>
            <a:gdLst>
              <a:gd name="T0" fmla="*/ 0 w 1440"/>
              <a:gd name="T1" fmla="*/ 1488 h 1488"/>
              <a:gd name="T2" fmla="*/ 0 w 1440"/>
              <a:gd name="T3" fmla="*/ 768 h 1488"/>
              <a:gd name="T4" fmla="*/ 1440 w 1440"/>
              <a:gd name="T5" fmla="*/ 0 h 1488"/>
              <a:gd name="T6" fmla="*/ 0 w 1440"/>
              <a:gd name="T7" fmla="*/ 1488 h 1488"/>
              <a:gd name="T8" fmla="*/ 0 60000 65536"/>
              <a:gd name="T9" fmla="*/ 0 60000 65536"/>
              <a:gd name="T10" fmla="*/ 0 60000 65536"/>
              <a:gd name="T11" fmla="*/ 0 60000 65536"/>
              <a:gd name="T12" fmla="*/ 0 w 1440"/>
              <a:gd name="T13" fmla="*/ 0 h 1488"/>
              <a:gd name="T14" fmla="*/ 1440 w 1440"/>
              <a:gd name="T15" fmla="*/ 1488 h 14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0" h="1488">
                <a:moveTo>
                  <a:pt x="0" y="1488"/>
                </a:moveTo>
                <a:lnTo>
                  <a:pt x="0" y="768"/>
                </a:lnTo>
                <a:lnTo>
                  <a:pt x="1440" y="0"/>
                </a:lnTo>
                <a:lnTo>
                  <a:pt x="0" y="1488"/>
                </a:lnTo>
                <a:close/>
              </a:path>
            </a:pathLst>
          </a:cu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0000"/>
            </a:extrusionClr>
          </a:sp3d>
        </p:spPr>
        <p:txBody>
          <a:bodyPr wrap="none" anchor="ctr">
            <a:flatTx/>
          </a:bodyPr>
          <a:lstStyle/>
          <a:p>
            <a:endParaRPr lang="en-US" dirty="0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1616075" y="1052513"/>
            <a:ext cx="0" cy="441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612900" y="5472113"/>
            <a:ext cx="6280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 flipV="1">
            <a:off x="1612900" y="1330325"/>
            <a:ext cx="5638800" cy="3013075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 flipV="1">
            <a:off x="1612900" y="838200"/>
            <a:ext cx="4495800" cy="46482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 rot="-5400000">
            <a:off x="-154781" y="2832894"/>
            <a:ext cx="1828800" cy="579438"/>
          </a:xfrm>
          <a:prstGeom prst="rect">
            <a:avLst/>
          </a:prstGeom>
          <a:solidFill>
            <a:schemeClr val="tx1"/>
          </a:solidFill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>
                <a:solidFill>
                  <a:srgbClr val="000000"/>
                </a:solidFill>
                <a:latin typeface="Times New Roman" pitchFamily="18" charset="0"/>
              </a:rPr>
              <a:t>ريال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612900" y="6019800"/>
            <a:ext cx="5257800" cy="82391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800" b="1" dirty="0">
              <a:latin typeface="Times New Roman" pitchFamily="18" charset="0"/>
            </a:endParaRP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978025" y="5791200"/>
            <a:ext cx="5181600" cy="579438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>
                <a:solidFill>
                  <a:srgbClr val="000000"/>
                </a:solidFill>
                <a:latin typeface="Times New Roman" pitchFamily="18" charset="0"/>
              </a:rPr>
              <a:t>حجم الإنتاج أو مستوى النشاط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7375525" y="685800"/>
            <a:ext cx="1476375" cy="831850"/>
          </a:xfrm>
          <a:prstGeom prst="rect">
            <a:avLst/>
          </a:prstGeom>
          <a:solidFill>
            <a:srgbClr val="FF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>
                <a:solidFill>
                  <a:srgbClr val="000000"/>
                </a:solidFill>
                <a:latin typeface="Times New Roman" pitchFamily="18" charset="0"/>
              </a:rPr>
              <a:t>إجمالى</a:t>
            </a:r>
          </a:p>
          <a:p>
            <a:pPr algn="ctr">
              <a:lnSpc>
                <a:spcPct val="20000"/>
              </a:lnSpc>
              <a:spcBef>
                <a:spcPct val="50000"/>
              </a:spcBef>
            </a:pPr>
            <a:r>
              <a:rPr lang="ar-SA" sz="2800" b="1">
                <a:solidFill>
                  <a:srgbClr val="000000"/>
                </a:solidFill>
                <a:latin typeface="Times New Roman" pitchFamily="18" charset="0"/>
              </a:rPr>
              <a:t>التكاليف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4737100" y="228600"/>
            <a:ext cx="2133600" cy="531813"/>
          </a:xfrm>
          <a:prstGeom prst="rect">
            <a:avLst/>
          </a:prstGeom>
          <a:solidFill>
            <a:srgbClr val="FFCC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>
                <a:solidFill>
                  <a:srgbClr val="000000"/>
                </a:solidFill>
                <a:latin typeface="Times New Roman" pitchFamily="18" charset="0"/>
              </a:rPr>
              <a:t>إحمالى الإيرادات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3746500" y="2438400"/>
            <a:ext cx="0" cy="53340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3149600" y="1511300"/>
            <a:ext cx="1165225" cy="958850"/>
          </a:xfrm>
          <a:prstGeom prst="rect">
            <a:avLst/>
          </a:prstGeom>
          <a:solidFill>
            <a:srgbClr val="FF99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>
                <a:solidFill>
                  <a:srgbClr val="000000"/>
                </a:solidFill>
                <a:latin typeface="Times New Roman" pitchFamily="18" charset="0"/>
              </a:rPr>
              <a:t>نقطة التعادل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608013" y="5157788"/>
            <a:ext cx="990600" cy="5794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>
                <a:latin typeface="Times New Roman" pitchFamily="18" charset="0"/>
                <a:cs typeface="Times New Roman" pitchFamily="18" charset="0"/>
              </a:rPr>
              <a:t>صفر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>
            <a:off x="1612900" y="4343400"/>
            <a:ext cx="59436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 flipV="1">
            <a:off x="5651500" y="4343400"/>
            <a:ext cx="0" cy="1143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6043613" y="4652963"/>
            <a:ext cx="2052637" cy="51911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>
                <a:latin typeface="Times New Roman" pitchFamily="18" charset="0"/>
              </a:rPr>
              <a:t>تكاليف ثابتة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 flipV="1">
            <a:off x="5651500" y="2209800"/>
            <a:ext cx="0" cy="205740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 flipV="1">
            <a:off x="5651500" y="1295400"/>
            <a:ext cx="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6008688" y="3068638"/>
            <a:ext cx="1943100" cy="519112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>
                <a:solidFill>
                  <a:srgbClr val="000000"/>
                </a:solidFill>
                <a:latin typeface="Times New Roman" pitchFamily="18" charset="0"/>
              </a:rPr>
              <a:t>تكاليف متغيرة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5727700" y="1219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2800" b="1">
                <a:solidFill>
                  <a:srgbClr val="000000"/>
                </a:solidFill>
                <a:latin typeface="Times New Roman" pitchFamily="18" charset="0"/>
              </a:rPr>
              <a:t>ربح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 rot="-2473444">
            <a:off x="1624013" y="413385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>
                <a:solidFill>
                  <a:srgbClr val="FFFF00"/>
                </a:solidFill>
                <a:latin typeface="Times New Roman" pitchFamily="18" charset="0"/>
              </a:rPr>
              <a:t>خسارة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0437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5" grpId="0" animBg="1"/>
      <p:bldP spid="49156" grpId="0" animBg="1"/>
      <p:bldP spid="49157" grpId="0" animBg="1"/>
      <p:bldP spid="49158" grpId="0" animBg="1"/>
      <p:bldP spid="49159" grpId="0" animBg="1"/>
      <p:bldP spid="49160" grpId="0" animBg="1" autoUpdateAnimBg="0"/>
      <p:bldP spid="49161" grpId="0" autoUpdateAnimBg="0"/>
      <p:bldP spid="49162" grpId="0" animBg="1" autoUpdateAnimBg="0"/>
      <p:bldP spid="49164" grpId="0" animBg="1" autoUpdateAnimBg="0"/>
      <p:bldP spid="49165" grpId="0" animBg="1" autoUpdateAnimBg="0"/>
      <p:bldP spid="49166" grpId="0" animBg="1"/>
      <p:bldP spid="49167" grpId="0" animBg="1" autoUpdateAnimBg="0"/>
      <p:bldP spid="49169" grpId="0" autoUpdateAnimBg="0"/>
      <p:bldP spid="49170" grpId="0" animBg="1"/>
      <p:bldP spid="49171" grpId="0" animBg="1"/>
      <p:bldP spid="49172" grpId="0" animBg="1" autoUpdateAnimBg="0"/>
      <p:bldP spid="49173" grpId="0" animBg="1"/>
      <p:bldP spid="49174" grpId="0" animBg="1"/>
      <p:bldP spid="49175" grpId="0" animBg="1" autoUpdateAnimBg="0"/>
      <p:bldP spid="49176" grpId="0" autoUpdateAnimBg="0"/>
      <p:bldP spid="4917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571635"/>
          </a:xfrm>
        </p:spPr>
        <p:txBody>
          <a:bodyPr/>
          <a:lstStyle/>
          <a:p>
            <a:r>
              <a:rPr lang="ar-SA" smtClean="0">
                <a:solidFill>
                  <a:schemeClr val="tx2"/>
                </a:solidFill>
              </a:rPr>
              <a:t>نموذج </a:t>
            </a:r>
            <a:r>
              <a:rPr lang="ar-SA" dirty="0" smtClean="0">
                <a:solidFill>
                  <a:schemeClr val="tx2"/>
                </a:solidFill>
              </a:rPr>
              <a:t>عملى</a:t>
            </a: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7343804" cy="3429024"/>
          </a:xfrm>
        </p:spPr>
        <p:txBody>
          <a:bodyPr>
            <a:normAutofit/>
          </a:bodyPr>
          <a:lstStyle/>
          <a:p>
            <a:pPr algn="r" rtl="1"/>
            <a:r>
              <a:rPr lang="ar-SA" dirty="0" smtClean="0">
                <a:solidFill>
                  <a:schemeClr val="tx2"/>
                </a:solidFill>
              </a:rPr>
              <a:t>توفرت لدينا البيانات التالية عن مشروع تدرس جدواه الاقتصادية ولسنة تشغيل عادية ( السنة الرابعة مثلا):</a:t>
            </a:r>
          </a:p>
          <a:p>
            <a:pPr algn="r" rtl="1">
              <a:buFontTx/>
              <a:buChar char="•"/>
            </a:pPr>
            <a:r>
              <a:rPr lang="ar-SA" dirty="0" smtClean="0">
                <a:solidFill>
                  <a:schemeClr val="tx2"/>
                </a:solidFill>
              </a:rPr>
              <a:t>سعر بيع الوحدة = 25 جنية </a:t>
            </a:r>
          </a:p>
          <a:p>
            <a:pPr algn="r" rtl="1">
              <a:buFontTx/>
              <a:buChar char="•"/>
            </a:pPr>
            <a:r>
              <a:rPr lang="ar-SA" dirty="0" smtClean="0">
                <a:solidFill>
                  <a:schemeClr val="tx2"/>
                </a:solidFill>
              </a:rPr>
              <a:t>التكاليف الثابتة = 100000 جنية</a:t>
            </a:r>
          </a:p>
          <a:p>
            <a:pPr algn="r" rtl="1">
              <a:buFontTx/>
              <a:buChar char="•"/>
            </a:pPr>
            <a:r>
              <a:rPr lang="ar-SA" dirty="0" smtClean="0">
                <a:solidFill>
                  <a:schemeClr val="tx2"/>
                </a:solidFill>
              </a:rPr>
              <a:t>تكلفة الوحدة المتغيرة = 15 جنية</a:t>
            </a:r>
          </a:p>
          <a:p>
            <a:pPr algn="r" rtl="1">
              <a:buFontTx/>
              <a:buChar char="•"/>
            </a:pPr>
            <a:r>
              <a:rPr lang="ar-SA" dirty="0" smtClean="0">
                <a:solidFill>
                  <a:schemeClr val="tx2"/>
                </a:solidFill>
              </a:rPr>
              <a:t>طاقة المشروع الكلية = 20000 وحدة 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893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المطلوب</a:t>
            </a:r>
          </a:p>
          <a:p>
            <a:r>
              <a:rPr lang="ar-SA" dirty="0" smtClean="0"/>
              <a:t>1 - </a:t>
            </a:r>
            <a:r>
              <a:rPr lang="ar-SA" b="1" dirty="0" smtClean="0"/>
              <a:t>حجم التعادل </a:t>
            </a:r>
            <a:endParaRPr lang="ar-SA" b="1" dirty="0" smtClean="0"/>
          </a:p>
          <a:p>
            <a:r>
              <a:rPr lang="ar-SA" b="1" dirty="0" smtClean="0"/>
              <a:t>2- حجم </a:t>
            </a:r>
            <a:r>
              <a:rPr lang="ar-SA" b="1" dirty="0"/>
              <a:t>التعادل كنسبة من الطاقة الانتاجية       </a:t>
            </a:r>
            <a:endParaRPr lang="ar-SA" b="1" dirty="0" smtClean="0"/>
          </a:p>
          <a:p>
            <a:r>
              <a:rPr lang="ar-SA" b="1" dirty="0" smtClean="0"/>
              <a:t>3 </a:t>
            </a:r>
            <a:r>
              <a:rPr lang="ar-SA" b="1" dirty="0" smtClean="0"/>
              <a:t>- قيمة التعادل النقدي </a:t>
            </a:r>
            <a:endParaRPr lang="ar-SA" b="1" dirty="0" smtClean="0"/>
          </a:p>
          <a:p>
            <a:r>
              <a:rPr lang="ar-SA" b="1" dirty="0"/>
              <a:t>4- قيمة التعادل النقدي كنسبة </a:t>
            </a:r>
            <a:r>
              <a:rPr lang="ar-SA" b="1" dirty="0" smtClean="0"/>
              <a:t>من الطاقة الانتاجية 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46426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b="1" dirty="0" smtClean="0"/>
              <a:t>                            التكاليف الثابتة</a:t>
            </a:r>
          </a:p>
          <a:p>
            <a:r>
              <a:rPr lang="ar-SA" b="1" dirty="0" smtClean="0"/>
              <a:t>1- حجم </a:t>
            </a:r>
            <a:r>
              <a:rPr lang="ar-SA" b="1" dirty="0" smtClean="0"/>
              <a:t>التعادل    = ـــــــــــــــــــــــــــــــــــــــــــــــــــــــــــــ         </a:t>
            </a:r>
          </a:p>
          <a:p>
            <a:r>
              <a:rPr lang="ar-SA" b="1" dirty="0" smtClean="0"/>
              <a:t>        سعر بيع الوحدة  -  تكلفة الوحدة المتغيرة.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 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      =            100000=  </a:t>
            </a:r>
            <a:r>
              <a:rPr lang="ar-SA" dirty="0" smtClean="0">
                <a:solidFill>
                  <a:schemeClr val="tx2"/>
                </a:solidFill>
              </a:rPr>
              <a:t>وحدة</a:t>
            </a:r>
            <a:r>
              <a:rPr lang="en-US" dirty="0" smtClean="0">
                <a:solidFill>
                  <a:schemeClr val="tx2"/>
                </a:solidFill>
              </a:rPr>
              <a:t>10000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----------  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15-25</a:t>
            </a:r>
            <a:endParaRPr lang="ar-SA" dirty="0" smtClean="0">
              <a:solidFill>
                <a:schemeClr val="tx2"/>
              </a:solidFill>
            </a:endParaRPr>
          </a:p>
          <a:p>
            <a:r>
              <a:rPr lang="ar-SA" dirty="0" smtClean="0">
                <a:solidFill>
                  <a:schemeClr val="tx2"/>
                </a:solidFill>
              </a:rPr>
              <a:t>هذا المستوى من </a:t>
            </a:r>
            <a:r>
              <a:rPr lang="ar-SA" dirty="0" err="1" smtClean="0">
                <a:solidFill>
                  <a:schemeClr val="tx2"/>
                </a:solidFill>
              </a:rPr>
              <a:t>الانتاج</a:t>
            </a:r>
            <a:r>
              <a:rPr lang="ar-SA" dirty="0" smtClean="0">
                <a:solidFill>
                  <a:schemeClr val="tx2"/>
                </a:solidFill>
              </a:rPr>
              <a:t> </a:t>
            </a:r>
            <a:r>
              <a:rPr lang="ar-SA" dirty="0" err="1" smtClean="0">
                <a:solidFill>
                  <a:schemeClr val="tx2"/>
                </a:solidFill>
              </a:rPr>
              <a:t>لايحقق</a:t>
            </a:r>
            <a:r>
              <a:rPr lang="ar-SA" dirty="0" smtClean="0">
                <a:solidFill>
                  <a:schemeClr val="tx2"/>
                </a:solidFill>
              </a:rPr>
              <a:t> ربح </a:t>
            </a:r>
            <a:r>
              <a:rPr lang="ar-SA" dirty="0" err="1" smtClean="0">
                <a:solidFill>
                  <a:schemeClr val="tx2"/>
                </a:solidFill>
              </a:rPr>
              <a:t>و</a:t>
            </a:r>
            <a:r>
              <a:rPr lang="ar-SA" dirty="0" smtClean="0">
                <a:solidFill>
                  <a:schemeClr val="tx2"/>
                </a:solidFill>
              </a:rPr>
              <a:t> لا خسارة</a:t>
            </a:r>
          </a:p>
          <a:p>
            <a:endParaRPr lang="ar-SA" dirty="0" smtClean="0">
              <a:solidFill>
                <a:schemeClr val="tx2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0694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SA" dirty="0" smtClean="0"/>
          </a:p>
          <a:p>
            <a:r>
              <a:rPr lang="ar-SA" dirty="0" smtClean="0"/>
              <a:t>2- حجم </a:t>
            </a:r>
            <a:r>
              <a:rPr lang="ar-SA" dirty="0" smtClean="0"/>
              <a:t>التعادل كنسبة من الطاقة الانتاجية       </a:t>
            </a:r>
          </a:p>
          <a:p>
            <a:endParaRPr lang="ar-SA" dirty="0" smtClean="0"/>
          </a:p>
          <a:p>
            <a:r>
              <a:rPr lang="ar-SA" dirty="0" smtClean="0"/>
              <a:t>=    حجم التعادل                                               </a:t>
            </a:r>
          </a:p>
          <a:p>
            <a:r>
              <a:rPr lang="ar-SA" dirty="0" smtClean="0"/>
              <a:t>     -------------  *100    =     10000  </a:t>
            </a:r>
          </a:p>
          <a:p>
            <a:r>
              <a:rPr lang="ar-SA" dirty="0" smtClean="0"/>
              <a:t>     الطاقة الكلية                --------   * 100  = 50%</a:t>
            </a:r>
          </a:p>
          <a:p>
            <a:r>
              <a:rPr lang="ar-SA" dirty="0" smtClean="0"/>
              <a:t>                                  20000</a:t>
            </a:r>
            <a:endParaRPr lang="en-US" dirty="0" smtClean="0"/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97632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هذا يعنى </a:t>
            </a:r>
            <a:r>
              <a:rPr lang="ar-SA" dirty="0" err="1" smtClean="0"/>
              <a:t>ان</a:t>
            </a:r>
            <a:r>
              <a:rPr lang="ar-SA" dirty="0" smtClean="0"/>
              <a:t> نقطة التعادل للمشروع كنسبة من الطاقة </a:t>
            </a:r>
            <a:r>
              <a:rPr lang="ar-SA" dirty="0" err="1" smtClean="0"/>
              <a:t>الانتاجية</a:t>
            </a:r>
            <a:r>
              <a:rPr lang="ar-SA" dirty="0" smtClean="0"/>
              <a:t> تتحقق عندما  يشتغل المشروع </a:t>
            </a:r>
            <a:r>
              <a:rPr lang="ar-SA" dirty="0" err="1" smtClean="0"/>
              <a:t>ب</a:t>
            </a:r>
            <a:r>
              <a:rPr lang="ar-SA" dirty="0" smtClean="0"/>
              <a:t> 50% من طاقته </a:t>
            </a:r>
            <a:r>
              <a:rPr lang="ar-SA" dirty="0" err="1" smtClean="0"/>
              <a:t>الانتاجية</a:t>
            </a:r>
            <a:r>
              <a:rPr lang="ar-SA" dirty="0" smtClean="0"/>
              <a:t> و لا يحقق المشروع ربح </a:t>
            </a:r>
            <a:r>
              <a:rPr lang="ar-SA" dirty="0" err="1" smtClean="0"/>
              <a:t>و</a:t>
            </a:r>
            <a:r>
              <a:rPr lang="ar-SA" dirty="0" smtClean="0"/>
              <a:t> لا خسارة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9634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1674674"/>
            <a:ext cx="6400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SA" sz="1600" b="1" dirty="0" smtClean="0"/>
          </a:p>
          <a:p>
            <a:pPr algn="ctr"/>
            <a:r>
              <a:rPr lang="ar-SA" b="1" dirty="0" smtClean="0">
                <a:solidFill>
                  <a:schemeClr val="tx2"/>
                </a:solidFill>
              </a:rPr>
              <a:t>      التكاليف الثابتة</a:t>
            </a:r>
          </a:p>
          <a:p>
            <a:pPr algn="ctr"/>
            <a:r>
              <a:rPr lang="ar-SA" b="1" dirty="0" smtClean="0">
                <a:solidFill>
                  <a:schemeClr val="tx2"/>
                </a:solidFill>
              </a:rPr>
              <a:t>3- قيمة </a:t>
            </a:r>
            <a:r>
              <a:rPr lang="ar-SA" b="1" dirty="0" smtClean="0">
                <a:solidFill>
                  <a:schemeClr val="tx2"/>
                </a:solidFill>
              </a:rPr>
              <a:t>التعادل النقدي  =    ــــــــــــــــــــــــــــــــــــــــــــــــــــــــــــــــ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        </a:t>
            </a:r>
            <a:r>
              <a:rPr lang="ar-SA" b="1" dirty="0" smtClean="0">
                <a:solidFill>
                  <a:schemeClr val="tx2"/>
                </a:solidFill>
              </a:rPr>
              <a:t>                             1  -   تكلفة الوحدة المتغيرة</a:t>
            </a:r>
          </a:p>
          <a:p>
            <a:pPr algn="ctr"/>
            <a:r>
              <a:rPr lang="ar-SA" b="1" dirty="0" smtClean="0">
                <a:solidFill>
                  <a:schemeClr val="tx2"/>
                </a:solidFill>
              </a:rPr>
              <a:t>               ـــــــــــــــــــــــــــــــــــــــ</a:t>
            </a:r>
          </a:p>
          <a:p>
            <a:pPr algn="ctr"/>
            <a:r>
              <a:rPr lang="ar-SA" b="1" dirty="0" smtClean="0">
                <a:solidFill>
                  <a:schemeClr val="tx2"/>
                </a:solidFill>
              </a:rPr>
              <a:t>        سعر بيع الوحدة</a:t>
            </a:r>
          </a:p>
          <a:p>
            <a:pPr algn="ctr"/>
            <a:r>
              <a:rPr lang="ar-SA" sz="1600" b="1" dirty="0" smtClean="0">
                <a:solidFill>
                  <a:schemeClr val="tx2"/>
                </a:solidFill>
              </a:rPr>
              <a:t>  </a:t>
            </a:r>
            <a:r>
              <a:rPr lang="ar-SA" sz="1600" b="1" u="sng" dirty="0" smtClean="0">
                <a:solidFill>
                  <a:schemeClr val="tx2"/>
                </a:solidFill>
              </a:rPr>
              <a:t>100000</a:t>
            </a:r>
          </a:p>
          <a:p>
            <a:r>
              <a:rPr lang="en-US" sz="1600" b="1" dirty="0" smtClean="0">
                <a:solidFill>
                  <a:schemeClr val="tx2"/>
                </a:solidFill>
              </a:rPr>
              <a:t>                </a:t>
            </a:r>
            <a:r>
              <a:rPr lang="ar-SA" sz="1600" b="1" dirty="0" smtClean="0">
                <a:solidFill>
                  <a:schemeClr val="tx2"/>
                </a:solidFill>
              </a:rPr>
              <a:t>---=                                                     =             250000$</a:t>
            </a:r>
          </a:p>
          <a:p>
            <a:pPr algn="ctr"/>
            <a:r>
              <a:rPr lang="ar-SA" sz="1600" b="1" dirty="0" smtClean="0">
                <a:solidFill>
                  <a:schemeClr val="tx2"/>
                </a:solidFill>
              </a:rPr>
              <a:t> 1- 15  </a:t>
            </a:r>
          </a:p>
          <a:p>
            <a:pPr algn="ctr"/>
            <a:r>
              <a:rPr lang="ar-SA" sz="1600" b="1" dirty="0" smtClean="0">
                <a:solidFill>
                  <a:schemeClr val="tx2"/>
                </a:solidFill>
              </a:rPr>
              <a:t>      -----</a:t>
            </a:r>
          </a:p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25      </a:t>
            </a:r>
            <a:endParaRPr lang="ar-SA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4033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دراسة الجدوى الفنية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هي تلك الدراسة المتعلقة بتحديد مدى قابلية المشروع موضع الدراسة للتنفيذ من عدمه , مأخوذا في الاعتبار النتائج  الايجابية للدراسة البيئية والتسويقية التي أعدت للمشروع من قبل </a:t>
            </a:r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3305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SA" sz="2000" b="1" dirty="0" smtClean="0"/>
          </a:p>
          <a:p>
            <a:r>
              <a:rPr lang="ar-SA" sz="2000" b="1" dirty="0" smtClean="0">
                <a:solidFill>
                  <a:schemeClr val="tx2"/>
                </a:solidFill>
              </a:rPr>
              <a:t>                                                                  </a:t>
            </a:r>
            <a:r>
              <a:rPr lang="ar-SA" sz="2000" b="1" u="sng" dirty="0" smtClean="0">
                <a:solidFill>
                  <a:schemeClr val="tx2"/>
                </a:solidFill>
              </a:rPr>
              <a:t>قيمة التعادل النقدي</a:t>
            </a:r>
          </a:p>
          <a:p>
            <a:r>
              <a:rPr lang="ar-SA" sz="2000" b="1" dirty="0" smtClean="0">
                <a:solidFill>
                  <a:schemeClr val="tx2"/>
                </a:solidFill>
              </a:rPr>
              <a:t>4- قيمة </a:t>
            </a:r>
            <a:r>
              <a:rPr lang="ar-SA" sz="2000" b="1" dirty="0" smtClean="0">
                <a:solidFill>
                  <a:schemeClr val="tx2"/>
                </a:solidFill>
              </a:rPr>
              <a:t>التعادل النقدي كنسبة من الطاقة الانتاجية  =    الطاقة الانتاجية الكلية *سعر البيع</a:t>
            </a:r>
          </a:p>
          <a:p>
            <a:endParaRPr lang="ar-SA" sz="2000" b="1" dirty="0" smtClean="0">
              <a:solidFill>
                <a:schemeClr val="tx2"/>
              </a:solidFill>
            </a:endParaRPr>
          </a:p>
          <a:p>
            <a:endParaRPr lang="ar-SA" sz="20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ar-SA" sz="2000" b="1" dirty="0" smtClean="0">
                <a:solidFill>
                  <a:schemeClr val="tx2"/>
                </a:solidFill>
              </a:rPr>
              <a:t> =   </a:t>
            </a:r>
            <a:r>
              <a:rPr lang="ar-SA" sz="2000" b="1" u="sng" dirty="0" smtClean="0">
                <a:solidFill>
                  <a:schemeClr val="tx2"/>
                </a:solidFill>
              </a:rPr>
              <a:t>250000          </a:t>
            </a:r>
            <a:r>
              <a:rPr lang="ar-SA" sz="2000" b="1" dirty="0" smtClean="0">
                <a:solidFill>
                  <a:schemeClr val="tx2"/>
                </a:solidFill>
              </a:rPr>
              <a:t>* 100     =   50%</a:t>
            </a:r>
          </a:p>
          <a:p>
            <a:pPr>
              <a:buNone/>
            </a:pPr>
            <a:r>
              <a:rPr lang="ar-SA" sz="2000" b="1" dirty="0" smtClean="0">
                <a:solidFill>
                  <a:schemeClr val="tx2"/>
                </a:solidFill>
              </a:rPr>
              <a:t>       20000*25</a:t>
            </a:r>
          </a:p>
          <a:p>
            <a:pPr>
              <a:buNone/>
            </a:pPr>
            <a:r>
              <a:rPr lang="ar-SA" sz="2800" dirty="0" smtClean="0"/>
              <a:t>هذا يعنى </a:t>
            </a:r>
            <a:r>
              <a:rPr lang="ar-SA" sz="2800" dirty="0" err="1" smtClean="0"/>
              <a:t>ان</a:t>
            </a:r>
            <a:r>
              <a:rPr lang="ar-SA" sz="2800" dirty="0" smtClean="0"/>
              <a:t> المشروع يحقق  تعادله عندما  يشتغل المشروع </a:t>
            </a:r>
            <a:r>
              <a:rPr lang="ar-SA" sz="2800" dirty="0" err="1" smtClean="0"/>
              <a:t>ب</a:t>
            </a:r>
            <a:r>
              <a:rPr lang="ar-SA" sz="2800" dirty="0" smtClean="0"/>
              <a:t> 50% من طاقته </a:t>
            </a:r>
            <a:r>
              <a:rPr lang="ar-SA" sz="2800" dirty="0" err="1" smtClean="0"/>
              <a:t>الانتاجية</a:t>
            </a:r>
            <a:r>
              <a:rPr lang="ar-SA" sz="2800" dirty="0" smtClean="0"/>
              <a:t> و لا يحقق المشروع ربح </a:t>
            </a:r>
            <a:r>
              <a:rPr lang="ar-SA" sz="2800" dirty="0" err="1" smtClean="0"/>
              <a:t>و</a:t>
            </a:r>
            <a:r>
              <a:rPr lang="ar-SA" sz="2800" dirty="0" smtClean="0"/>
              <a:t> لا خسارة</a:t>
            </a:r>
          </a:p>
          <a:p>
            <a:pPr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5678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b="1" dirty="0" smtClean="0"/>
              <a:t>2- العوامل المؤثرة في اختيار حجم او طاقة المشروع </a:t>
            </a:r>
          </a:p>
          <a:p>
            <a:r>
              <a:rPr lang="ar-SA" dirty="0" smtClean="0"/>
              <a:t>ا- حجم الموارد الاقتصادية المتاحة </a:t>
            </a:r>
          </a:p>
          <a:p>
            <a:r>
              <a:rPr lang="ar-SA" dirty="0" smtClean="0"/>
              <a:t>ب- حجم السوق الفعلي و المتوقع</a:t>
            </a:r>
          </a:p>
          <a:p>
            <a:r>
              <a:rPr lang="ar-SA" dirty="0" smtClean="0"/>
              <a:t>- اذا كان توجد منافسة  كاملة  السوق لا يشكل عامل مؤثرا في اختيار حجم المشروع </a:t>
            </a:r>
          </a:p>
          <a:p>
            <a:r>
              <a:rPr lang="ar-SA" dirty="0" smtClean="0"/>
              <a:t>- اذا حجم السوق محدود  فان حجم الطاقة الصغيرة هي المفضلة </a:t>
            </a:r>
          </a:p>
          <a:p>
            <a:r>
              <a:rPr lang="ar-SA" dirty="0" smtClean="0"/>
              <a:t>-ج- قيود فنية على حجم الطاقة : قيود فنية توثر على حجم الطاقة مثل تحديد حد معين للانتاج لا يمكن تجاوزه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951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ثانيا اختيار </a:t>
            </a:r>
            <a:r>
              <a:rPr lang="ar-SA" dirty="0" err="1" smtClean="0">
                <a:solidFill>
                  <a:srgbClr val="FF0000"/>
                </a:solidFill>
              </a:rPr>
              <a:t>الاساليب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err="1" smtClean="0">
                <a:solidFill>
                  <a:srgbClr val="FF0000"/>
                </a:solidFill>
              </a:rPr>
              <a:t>الانتاجية</a:t>
            </a:r>
            <a:r>
              <a:rPr lang="ar-SA" dirty="0" smtClean="0">
                <a:solidFill>
                  <a:srgbClr val="FF0000"/>
                </a:solidFill>
              </a:rPr>
              <a:t> الملائمة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وهذا يشمل </a:t>
            </a:r>
          </a:p>
          <a:p>
            <a:r>
              <a:rPr lang="ar-SA" dirty="0" smtClean="0"/>
              <a:t>- المفاضلة بين المستويات المختلفة للتكنولوجيا( اختيار التكنولوجيا </a:t>
            </a:r>
            <a:r>
              <a:rPr lang="ar-SA" dirty="0" err="1" smtClean="0"/>
              <a:t>التى</a:t>
            </a:r>
            <a:r>
              <a:rPr lang="ar-SA" dirty="0" smtClean="0"/>
              <a:t> تتناسب مع توفر </a:t>
            </a:r>
            <a:r>
              <a:rPr lang="ar-SA" dirty="0" err="1" smtClean="0"/>
              <a:t>الايدى</a:t>
            </a:r>
            <a:r>
              <a:rPr lang="ar-SA" dirty="0" smtClean="0"/>
              <a:t>  العاملة المهرة </a:t>
            </a:r>
            <a:r>
              <a:rPr lang="ar-SA" dirty="0" err="1" smtClean="0"/>
              <a:t>و</a:t>
            </a:r>
            <a:r>
              <a:rPr lang="ar-SA" dirty="0" smtClean="0"/>
              <a:t> توفر مستلزمات </a:t>
            </a:r>
            <a:r>
              <a:rPr lang="ar-SA" dirty="0" err="1" smtClean="0"/>
              <a:t>الانتاج</a:t>
            </a:r>
            <a:r>
              <a:rPr lang="ar-SA" dirty="0" smtClean="0"/>
              <a:t> المحلية</a:t>
            </a:r>
          </a:p>
          <a:p>
            <a:r>
              <a:rPr lang="ar-SA" dirty="0" smtClean="0"/>
              <a:t>- الطاقة </a:t>
            </a:r>
            <a:r>
              <a:rPr lang="ar-SA" dirty="0" err="1" smtClean="0"/>
              <a:t>الانتاجية</a:t>
            </a:r>
            <a:r>
              <a:rPr lang="ar-SA" dirty="0" smtClean="0"/>
              <a:t> لكل بديل </a:t>
            </a:r>
          </a:p>
          <a:p>
            <a:r>
              <a:rPr lang="ar-SA" dirty="0" smtClean="0"/>
              <a:t>- تكاليف التركيب  </a:t>
            </a:r>
            <a:r>
              <a:rPr lang="ar-SA" dirty="0" err="1" smtClean="0"/>
              <a:t>و</a:t>
            </a:r>
            <a:r>
              <a:rPr lang="ar-SA" dirty="0" smtClean="0"/>
              <a:t> التشغيل </a:t>
            </a:r>
          </a:p>
          <a:p>
            <a:r>
              <a:rPr lang="ar-SA" dirty="0" smtClean="0"/>
              <a:t>- العمر الانتاجي  للبديل الذى تم اختياره</a:t>
            </a:r>
          </a:p>
        </p:txBody>
      </p:sp>
    </p:spTree>
    <p:extLst>
      <p:ext uri="{BB962C8B-B14F-4D97-AF65-F5344CB8AC3E}">
        <p14:creationId xmlns:p14="http://schemas.microsoft.com/office/powerpoint/2010/main" val="162835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- متى توفر القوى العاملة لتشغيل </a:t>
            </a:r>
            <a:r>
              <a:rPr lang="ar-SA" dirty="0" err="1" smtClean="0"/>
              <a:t>الالة</a:t>
            </a:r>
            <a:r>
              <a:rPr lang="ar-SA" dirty="0" smtClean="0"/>
              <a:t> </a:t>
            </a:r>
          </a:p>
          <a:p>
            <a:r>
              <a:rPr lang="ar-SA" dirty="0" smtClean="0"/>
              <a:t>- مستوى جودة المنتج </a:t>
            </a:r>
            <a:r>
              <a:rPr lang="ar-SA" dirty="0" err="1" smtClean="0"/>
              <a:t>فى</a:t>
            </a:r>
            <a:r>
              <a:rPr lang="ar-SA" dirty="0" smtClean="0"/>
              <a:t> نطاق استخدام كل بديل</a:t>
            </a:r>
          </a:p>
          <a:p>
            <a:r>
              <a:rPr lang="ar-SA" dirty="0" smtClean="0"/>
              <a:t>- سهولة الاستخدام </a:t>
            </a:r>
            <a:r>
              <a:rPr lang="ar-SA" dirty="0" err="1" smtClean="0"/>
              <a:t>و</a:t>
            </a:r>
            <a:r>
              <a:rPr lang="ar-SA" dirty="0" smtClean="0"/>
              <a:t> متى توفر قطع الغيار </a:t>
            </a:r>
          </a:p>
          <a:p>
            <a:r>
              <a:rPr lang="ar-SA" dirty="0" smtClean="0"/>
              <a:t>- متى توفر الطاقة </a:t>
            </a:r>
            <a:r>
              <a:rPr lang="ar-SA" dirty="0" err="1" smtClean="0"/>
              <a:t>و</a:t>
            </a:r>
            <a:r>
              <a:rPr lang="ar-SA" dirty="0" smtClean="0"/>
              <a:t> نوعها</a:t>
            </a:r>
          </a:p>
          <a:p>
            <a:r>
              <a:rPr lang="ar-SA" dirty="0" smtClean="0"/>
              <a:t> - درجة الامان في التشغيل </a:t>
            </a:r>
          </a:p>
          <a:p>
            <a:r>
              <a:rPr lang="ar-SA" dirty="0" smtClean="0"/>
              <a:t>علي ضؤ اختيار الاسلوب الانتاجي الملائم يجري </a:t>
            </a:r>
          </a:p>
          <a:p>
            <a:r>
              <a:rPr lang="ar-SA" dirty="0" smtClean="0"/>
              <a:t>1- تحديد تفصيلي للسلع المراد انتاجها </a:t>
            </a:r>
          </a:p>
          <a:p>
            <a:r>
              <a:rPr lang="ar-SA" dirty="0" smtClean="0"/>
              <a:t>2- تحديد التجهيزات و المستلزمات تمطلوبة لكل مرحلة 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8499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وهذا يتطلب نوع الالات  و العدد ووسائل النقل و نوع المواد الخامة </a:t>
            </a:r>
          </a:p>
          <a:p>
            <a:r>
              <a:rPr lang="ar-SA" dirty="0" smtClean="0"/>
              <a:t>3-</a:t>
            </a:r>
            <a:r>
              <a:rPr lang="ar-SA" dirty="0"/>
              <a:t>تقدير احتياجات المشروع من القوى العاملة </a:t>
            </a:r>
            <a:endParaRPr lang="ar-SA" dirty="0" smtClean="0"/>
          </a:p>
          <a:p>
            <a:r>
              <a:rPr lang="ar-SA" dirty="0" smtClean="0"/>
              <a:t>4- تجهيز الاحتياجات المطلوبة للوظائف </a:t>
            </a:r>
          </a:p>
          <a:p>
            <a:r>
              <a:rPr lang="ar-SA" dirty="0" smtClean="0"/>
              <a:t>5- تحديدالمساحة المطلوبة للمشروع</a:t>
            </a:r>
          </a:p>
          <a:p>
            <a:endParaRPr lang="ar-S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6563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ثالثا دراسة و اختيار موقع  المشروع</a:t>
            </a:r>
            <a:r>
              <a:rPr lang="ar-SA" dirty="0" smtClean="0">
                <a:solidFill>
                  <a:schemeClr val="accent1"/>
                </a:solidFill>
              </a:rPr>
              <a:t/>
            </a:r>
            <a:br>
              <a:rPr lang="ar-SA" dirty="0" smtClean="0">
                <a:solidFill>
                  <a:schemeClr val="accent1"/>
                </a:solidFill>
              </a:rPr>
            </a:br>
            <a:endParaRPr lang="ar-SA" dirty="0">
              <a:solidFill>
                <a:schemeClr val="accent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dirty="0" smtClean="0"/>
              <a:t>1 – الخصائص الفنية </a:t>
            </a:r>
            <a:r>
              <a:rPr lang="ar-SA" dirty="0" err="1" smtClean="0"/>
              <a:t>و</a:t>
            </a:r>
            <a:r>
              <a:rPr lang="ar-SA" dirty="0" smtClean="0"/>
              <a:t> الطبيعية للمنطقة – خاصة المشاريع الزراعية – التربة – المناخ </a:t>
            </a:r>
          </a:p>
          <a:p>
            <a:pPr>
              <a:buNone/>
            </a:pPr>
            <a:r>
              <a:rPr lang="ar-SA" dirty="0" smtClean="0"/>
              <a:t>2 - كلفة الحصول على </a:t>
            </a:r>
            <a:r>
              <a:rPr lang="ar-SA" dirty="0" err="1" smtClean="0"/>
              <a:t>الارض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3 – قوانين الاستثمار السائدة </a:t>
            </a:r>
          </a:p>
          <a:p>
            <a:pPr>
              <a:buNone/>
            </a:pPr>
            <a:r>
              <a:rPr lang="ar-SA" dirty="0" smtClean="0"/>
              <a:t>4 – مدى توفر الوقود   القوى المحركة </a:t>
            </a:r>
            <a:r>
              <a:rPr lang="ar-SA" dirty="0" err="1" smtClean="0"/>
              <a:t>و</a:t>
            </a:r>
            <a:r>
              <a:rPr lang="ar-SA" dirty="0" smtClean="0"/>
              <a:t> </a:t>
            </a:r>
            <a:r>
              <a:rPr lang="ar-SA" dirty="0" err="1" smtClean="0"/>
              <a:t>المياة</a:t>
            </a:r>
            <a:r>
              <a:rPr lang="ar-SA" dirty="0" smtClean="0"/>
              <a:t> – يقلل التكاليف </a:t>
            </a:r>
          </a:p>
          <a:p>
            <a:pPr>
              <a:buNone/>
            </a:pPr>
            <a:r>
              <a:rPr lang="ar-SA" dirty="0" smtClean="0"/>
              <a:t>5 – مدى قرب الموقع من مستلزمات </a:t>
            </a:r>
            <a:r>
              <a:rPr lang="ar-SA" dirty="0" err="1" smtClean="0"/>
              <a:t>الانتاج</a:t>
            </a:r>
            <a:r>
              <a:rPr lang="ar-SA" dirty="0" smtClean="0"/>
              <a:t> و </a:t>
            </a:r>
            <a:r>
              <a:rPr lang="ar-SA" dirty="0" err="1" smtClean="0"/>
              <a:t>اسواق</a:t>
            </a:r>
            <a:r>
              <a:rPr lang="ar-SA" dirty="0" smtClean="0"/>
              <a:t> التصريف </a:t>
            </a:r>
          </a:p>
          <a:p>
            <a:pPr>
              <a:buNone/>
            </a:pPr>
            <a:r>
              <a:rPr lang="ar-SA" dirty="0" smtClean="0"/>
              <a:t>يقلل التكاليف بعض المستلزمات قد تكون كبيرة او سريعة التلف </a:t>
            </a:r>
          </a:p>
          <a:p>
            <a:pPr>
              <a:buNone/>
            </a:pPr>
            <a:r>
              <a:rPr lang="ar-SA" dirty="0" smtClean="0"/>
              <a:t>يفضل اختيار الموقع قرب اسواق التصريف يسهل النقل و يقلل التكاليف ويسمح تقديم </a:t>
            </a:r>
            <a:r>
              <a:rPr lang="ar-SA" dirty="0" smtClean="0"/>
              <a:t>خدمة </a:t>
            </a:r>
            <a:r>
              <a:rPr lang="ar-SA" dirty="0" smtClean="0"/>
              <a:t>افضل </a:t>
            </a:r>
          </a:p>
          <a:p>
            <a:pPr>
              <a:buNone/>
            </a:pPr>
            <a:r>
              <a:rPr lang="ar-SA" dirty="0" smtClean="0"/>
              <a:t>6 –القرب من الطرق الرئيسية  </a:t>
            </a:r>
            <a:r>
              <a:rPr lang="ar-SA" dirty="0" err="1" smtClean="0"/>
              <a:t>و</a:t>
            </a:r>
            <a:r>
              <a:rPr lang="ar-SA" dirty="0" smtClean="0"/>
              <a:t> مكان النقل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8687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/>
              <a:t>اهمية</a:t>
            </a:r>
            <a:r>
              <a:rPr lang="ar-SA" dirty="0" smtClean="0"/>
              <a:t> دراسة الجدوى الفنية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 – تقدير </a:t>
            </a:r>
            <a:r>
              <a:rPr lang="ar-SA" dirty="0" err="1" smtClean="0"/>
              <a:t>راس</a:t>
            </a:r>
            <a:r>
              <a:rPr lang="ar-SA" dirty="0" smtClean="0"/>
              <a:t> المال – ارض – </a:t>
            </a:r>
            <a:r>
              <a:rPr lang="ar-SA" dirty="0" err="1" smtClean="0"/>
              <a:t>مبانى</a:t>
            </a:r>
            <a:r>
              <a:rPr lang="ar-SA" dirty="0" smtClean="0"/>
              <a:t> – معدات - وقود</a:t>
            </a:r>
          </a:p>
          <a:p>
            <a:r>
              <a:rPr lang="ar-SA" dirty="0" smtClean="0"/>
              <a:t>2 – تحديد المواقع البديلة للمشروع – المكان </a:t>
            </a:r>
            <a:r>
              <a:rPr lang="ar-SA" dirty="0" err="1" smtClean="0"/>
              <a:t>الانسب</a:t>
            </a:r>
            <a:r>
              <a:rPr lang="ar-SA" dirty="0" smtClean="0"/>
              <a:t> </a:t>
            </a:r>
          </a:p>
          <a:p>
            <a:r>
              <a:rPr lang="ar-SA" dirty="0" smtClean="0"/>
              <a:t>3 – حجم المشروع – الطاقة </a:t>
            </a:r>
            <a:r>
              <a:rPr lang="ar-SA" dirty="0" err="1" smtClean="0"/>
              <a:t>الانتاجية</a:t>
            </a:r>
            <a:r>
              <a:rPr lang="ar-SA" dirty="0" smtClean="0"/>
              <a:t> </a:t>
            </a:r>
          </a:p>
          <a:p>
            <a:r>
              <a:rPr lang="ar-SA" dirty="0" smtClean="0"/>
              <a:t>4 – تحديد مصادر الحصول على الاحتياجات</a:t>
            </a:r>
          </a:p>
          <a:p>
            <a:r>
              <a:rPr lang="ar-SA" dirty="0" smtClean="0"/>
              <a:t>5- تحدد الحصول على حق التصنيع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1547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/>
              <a:t>الاثار</a:t>
            </a:r>
            <a:r>
              <a:rPr lang="ar-SA" dirty="0" smtClean="0"/>
              <a:t> السالبة لضعف دراسة الجدوى الفنية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 – ظهور اختناق  بين خطوط الانتاج – عدم التناسق بين مراحل الانتاج ( وجود  خط معطل واخر بطاقة زائدة )</a:t>
            </a:r>
          </a:p>
          <a:p>
            <a:r>
              <a:rPr lang="ar-SA" dirty="0" smtClean="0"/>
              <a:t>2 – اختيار </a:t>
            </a:r>
            <a:r>
              <a:rPr lang="ar-SA" dirty="0" err="1" smtClean="0"/>
              <a:t>اساليب</a:t>
            </a:r>
            <a:r>
              <a:rPr lang="ar-SA" dirty="0" smtClean="0"/>
              <a:t> فنية  غير ملائمة – طرق </a:t>
            </a:r>
            <a:r>
              <a:rPr lang="ar-SA" dirty="0" err="1" smtClean="0"/>
              <a:t>انتاج</a:t>
            </a:r>
            <a:r>
              <a:rPr lang="ar-SA" dirty="0" smtClean="0"/>
              <a:t> غير مناسبة  </a:t>
            </a:r>
          </a:p>
          <a:p>
            <a:r>
              <a:rPr lang="ar-SA" dirty="0" smtClean="0"/>
              <a:t>3 – ارتفاع تكاليف الحصول على التكنولوجيا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5327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مكونات دراسة الجدوى الفنية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1- اختيار حجم المشروع -دراسة </a:t>
            </a:r>
            <a:r>
              <a:rPr lang="ar-SA" b="1" dirty="0">
                <a:solidFill>
                  <a:srgbClr val="FF0000"/>
                </a:solidFill>
              </a:rPr>
              <a:t>الطاقة الانتاجية </a:t>
            </a:r>
            <a:endParaRPr lang="ar-SA" b="1" dirty="0" smtClean="0">
              <a:solidFill>
                <a:srgbClr val="FF0000"/>
              </a:solidFill>
            </a:endParaRPr>
          </a:p>
          <a:p>
            <a:r>
              <a:rPr lang="ar-SA" b="1" dirty="0" smtClean="0">
                <a:solidFill>
                  <a:srgbClr val="FF0000"/>
                </a:solidFill>
              </a:rPr>
              <a:t>2- اختيار </a:t>
            </a:r>
            <a:r>
              <a:rPr lang="ar-SA" b="1" dirty="0">
                <a:solidFill>
                  <a:srgbClr val="FF0000"/>
                </a:solidFill>
              </a:rPr>
              <a:t>موقع  المشروع</a:t>
            </a:r>
          </a:p>
          <a:p>
            <a:r>
              <a:rPr lang="ar-SA" b="1" dirty="0" smtClean="0">
                <a:solidFill>
                  <a:srgbClr val="FF0000"/>
                </a:solidFill>
              </a:rPr>
              <a:t>3-  اختيار الاساليب الانتاجية الملائمة </a:t>
            </a:r>
          </a:p>
          <a:p>
            <a:pPr marL="0" indent="0">
              <a:buNone/>
            </a:pPr>
            <a:endParaRPr lang="ar-S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97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800" b="1" dirty="0" err="1" smtClean="0">
                <a:solidFill>
                  <a:srgbClr val="FF0000"/>
                </a:solidFill>
              </a:rPr>
              <a:t>اولا</a:t>
            </a:r>
            <a:r>
              <a:rPr lang="ar-SA" sz="2800" b="1" dirty="0" smtClean="0">
                <a:solidFill>
                  <a:srgbClr val="FF0000"/>
                </a:solidFill>
              </a:rPr>
              <a:t> دراسة الطاقة </a:t>
            </a:r>
            <a:r>
              <a:rPr lang="ar-SA" sz="2800" b="1" dirty="0" err="1" smtClean="0">
                <a:solidFill>
                  <a:srgbClr val="FF0000"/>
                </a:solidFill>
              </a:rPr>
              <a:t>الانتاجية</a:t>
            </a:r>
            <a:r>
              <a:rPr lang="ar-SA" sz="2800" b="1" dirty="0" smtClean="0">
                <a:solidFill>
                  <a:srgbClr val="FF0000"/>
                </a:solidFill>
              </a:rPr>
              <a:t>  واختيار الحجم الملائم للمشروع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العوامل </a:t>
            </a:r>
            <a:r>
              <a:rPr lang="ar-SA" dirty="0" err="1" smtClean="0"/>
              <a:t>الموثرة</a:t>
            </a:r>
            <a:r>
              <a:rPr lang="ar-SA" dirty="0" smtClean="0"/>
              <a:t> </a:t>
            </a:r>
            <a:r>
              <a:rPr lang="ar-SA" dirty="0" err="1" smtClean="0"/>
              <a:t>فى</a:t>
            </a:r>
            <a:r>
              <a:rPr lang="ar-SA" dirty="0" smtClean="0"/>
              <a:t> اختيار حجم المشروع</a:t>
            </a:r>
          </a:p>
          <a:p>
            <a:r>
              <a:rPr lang="ar-SA" dirty="0" smtClean="0"/>
              <a:t>1- حجم الموارد الاقتصادية المتاحة</a:t>
            </a:r>
          </a:p>
          <a:p>
            <a:r>
              <a:rPr lang="ar-SA" dirty="0" smtClean="0"/>
              <a:t> 2 - حجم السوق </a:t>
            </a:r>
            <a:r>
              <a:rPr lang="ar-SA" dirty="0" err="1" smtClean="0"/>
              <a:t>الفعلى</a:t>
            </a:r>
            <a:r>
              <a:rPr lang="ar-SA" dirty="0" smtClean="0"/>
              <a:t> والمتوقع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6465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95399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الطرق المستخدمة فى تحديد حجم المشروع</a:t>
            </a:r>
            <a:br>
              <a:rPr lang="ar-SA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071678"/>
            <a:ext cx="8077200" cy="4191000"/>
          </a:xfrm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chemeClr val="tx1"/>
                </a:solidFill>
              </a:rPr>
              <a:t>1 - </a:t>
            </a:r>
            <a:r>
              <a:rPr lang="ar-SA" b="1" dirty="0" err="1" smtClean="0">
                <a:solidFill>
                  <a:schemeClr val="tx1"/>
                </a:solidFill>
              </a:rPr>
              <a:t>اسلوب</a:t>
            </a:r>
            <a:r>
              <a:rPr lang="ar-SA" b="1" dirty="0" smtClean="0">
                <a:solidFill>
                  <a:schemeClr val="tx1"/>
                </a:solidFill>
              </a:rPr>
              <a:t> تحليل التعادل</a:t>
            </a:r>
            <a:endParaRPr lang="ar-SA" b="1" u="sng" dirty="0" smtClean="0">
              <a:solidFill>
                <a:schemeClr val="tx1"/>
              </a:solidFill>
            </a:endParaRPr>
          </a:p>
          <a:p>
            <a:pPr algn="r" rtl="1"/>
            <a:r>
              <a:rPr lang="ar-SA" u="sng" dirty="0" smtClean="0">
                <a:solidFill>
                  <a:schemeClr val="tx1"/>
                </a:solidFill>
              </a:rPr>
              <a:t>تعريف نقطة التعادل :</a:t>
            </a:r>
            <a:endParaRPr lang="en-US" u="sng" dirty="0" smtClean="0">
              <a:solidFill>
                <a:schemeClr val="tx1"/>
              </a:solidFill>
            </a:endParaRPr>
          </a:p>
          <a:p>
            <a:pPr algn="r" rtl="1"/>
            <a:r>
              <a:rPr lang="ar-SA" dirty="0" smtClean="0">
                <a:solidFill>
                  <a:schemeClr val="tx1"/>
                </a:solidFill>
              </a:rPr>
              <a:t>نقطة التعادل تساعد فى تحديد اقل مستوى من الانتاج دون الوقوع فى خسائر </a:t>
            </a:r>
          </a:p>
          <a:p>
            <a:pPr algn="r"/>
            <a:r>
              <a:rPr lang="ar-SA" b="1" dirty="0" smtClean="0"/>
              <a:t> </a:t>
            </a:r>
            <a:r>
              <a:rPr lang="ar-SA" dirty="0" smtClean="0"/>
              <a:t>نقطة التعادل = </a:t>
            </a:r>
            <a:r>
              <a:rPr lang="ar-SA" b="1" dirty="0" smtClean="0"/>
              <a:t>الإيراد الكلي = التكاليف الكلية</a:t>
            </a:r>
          </a:p>
          <a:p>
            <a:pPr algn="r"/>
            <a:r>
              <a:rPr lang="ar-SA" b="1" dirty="0" smtClean="0"/>
              <a:t>الايراد الكلي = حجم المبيعات  مضروبا في السعر </a:t>
            </a:r>
          </a:p>
          <a:p>
            <a:pPr algn="r"/>
            <a:r>
              <a:rPr lang="ar-SA" b="1" dirty="0" smtClean="0">
                <a:solidFill>
                  <a:schemeClr val="tx1"/>
                </a:solidFill>
              </a:rPr>
              <a:t>التكاليف الكلية = التكلفة الثابتة + التكلفة المتغيرة </a:t>
            </a:r>
            <a:endParaRPr lang="ar-SA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589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628800"/>
            <a:ext cx="739978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ar-SA" sz="2400" b="1" u="sng" dirty="0" smtClean="0"/>
          </a:p>
          <a:p>
            <a:pPr algn="r"/>
            <a:endParaRPr lang="ar-SA" b="1" u="sng" dirty="0" smtClean="0"/>
          </a:p>
          <a:p>
            <a:r>
              <a:rPr lang="ar-SA" b="1" dirty="0" smtClean="0"/>
              <a:t>ا- </a:t>
            </a:r>
            <a:r>
              <a:rPr lang="ar-SA" b="1" dirty="0" smtClean="0"/>
              <a:t>حجم </a:t>
            </a:r>
            <a:r>
              <a:rPr lang="ar-SA" b="1" dirty="0" smtClean="0"/>
              <a:t>التعادل </a:t>
            </a:r>
            <a:r>
              <a:rPr lang="ar-SA" sz="1600" b="1" dirty="0" smtClean="0"/>
              <a:t>=                   </a:t>
            </a:r>
            <a:r>
              <a:rPr lang="ar-SA" sz="1600" b="1" u="sng" dirty="0" smtClean="0"/>
              <a:t>التلكاليف    الثابتة               </a:t>
            </a:r>
            <a:r>
              <a:rPr lang="ar-SA" sz="1600" b="1" dirty="0" smtClean="0"/>
              <a:t/>
            </a:r>
            <a:br>
              <a:rPr lang="ar-SA" sz="1600" b="1" dirty="0" smtClean="0"/>
            </a:br>
            <a:r>
              <a:rPr lang="ar-SA" sz="1600" b="1" dirty="0" smtClean="0"/>
              <a:t>                  (الايراد المتوسط)سعر بيع الوحدة – التكاليف المتوسطة المتغير(تكلفة الوحدة  المتغيرة )</a:t>
            </a:r>
            <a:br>
              <a:rPr lang="ar-SA" sz="1600" b="1" dirty="0" smtClean="0"/>
            </a:br>
            <a:r>
              <a:rPr lang="ar-SA" sz="1600" b="1" dirty="0" smtClean="0"/>
              <a:t/>
            </a:r>
            <a:br>
              <a:rPr lang="ar-SA" sz="1600" b="1" dirty="0" smtClean="0"/>
            </a:br>
            <a:r>
              <a:rPr lang="ar-SA" sz="1600" b="1" dirty="0" smtClean="0"/>
              <a:t/>
            </a:r>
            <a:br>
              <a:rPr lang="ar-SA" sz="1600" b="1" dirty="0" smtClean="0"/>
            </a:br>
            <a:r>
              <a:rPr lang="ar-SA" sz="1600" b="1" dirty="0" smtClean="0"/>
              <a:t>التكاليف المتوسطة المتغيرة  = التكاليف المتغيرة الكلية مقسوما على عدد الوحدات المنتجة </a:t>
            </a:r>
            <a:endParaRPr lang="en-US" sz="1600" b="1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2564904"/>
            <a:ext cx="4680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5285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071546"/>
            <a:ext cx="7543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 smtClean="0"/>
              <a:t/>
            </a:r>
            <a:br>
              <a:rPr lang="ar-SA" dirty="0" smtClean="0"/>
            </a:br>
            <a:r>
              <a:rPr lang="ar-SA" sz="2400" u="sng" dirty="0" smtClean="0"/>
              <a:t>التكاليف المتغيرة:</a:t>
            </a:r>
            <a:r>
              <a:rPr lang="ar-SA" sz="2400" dirty="0" smtClean="0"/>
              <a:t> هي التكاليف التي تتغير في مجموعها مع التغير في حجم الإنتاج.</a:t>
            </a:r>
            <a:br>
              <a:rPr lang="ar-SA" sz="2400" dirty="0" smtClean="0"/>
            </a:br>
            <a:r>
              <a:rPr lang="ar-SA" sz="2400" dirty="0" smtClean="0"/>
              <a:t/>
            </a:r>
            <a:br>
              <a:rPr lang="ar-SA" sz="2400" dirty="0" smtClean="0"/>
            </a:br>
            <a:r>
              <a:rPr lang="ar-SA" sz="2400" u="sng" dirty="0" smtClean="0"/>
              <a:t>التكاليف الثابتة</a:t>
            </a:r>
            <a:r>
              <a:rPr lang="ar-SA" sz="2400" dirty="0" smtClean="0"/>
              <a:t>: هي التكاليف التي تظل ثابتة في مجموعها رغم التغير في حجم الإنتاج</a:t>
            </a:r>
            <a:br>
              <a:rPr lang="ar-SA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13089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857</Words>
  <Application>Microsoft Office PowerPoint</Application>
  <PresentationFormat>On-screen Show (4:3)</PresentationFormat>
  <Paragraphs>143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سمة Office</vt:lpstr>
      <vt:lpstr>PowerPoint Presentation</vt:lpstr>
      <vt:lpstr>دراسة الجدوى الفنية</vt:lpstr>
      <vt:lpstr>اهمية دراسة الجدوى الفنية</vt:lpstr>
      <vt:lpstr>الاثار السالبة لضعف دراسة الجدوى الفنية</vt:lpstr>
      <vt:lpstr>مكونات دراسة الجدوى الفنية</vt:lpstr>
      <vt:lpstr>اولا دراسة الطاقة الانتاجية  واختيار الحجم الملائم للمشروع</vt:lpstr>
      <vt:lpstr>الطرق المستخدمة فى تحديد حجم المشروع </vt:lpstr>
      <vt:lpstr>PowerPoint Presentation</vt:lpstr>
      <vt:lpstr>PowerPoint Presentation</vt:lpstr>
      <vt:lpstr>ب - حجم التعادل كنسبة من الطاقة الانتاجية        </vt:lpstr>
      <vt:lpstr>ج - قيمة التعادل النقدي</vt:lpstr>
      <vt:lpstr>د- قيمة التعادل النقدي كنسبة من الطاقة الانتاجية</vt:lpstr>
      <vt:lpstr>PowerPoint Presentation</vt:lpstr>
      <vt:lpstr>نموذج عملى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ثانيا اختيار الاساليب الانتاجية الملائمة </vt:lpstr>
      <vt:lpstr>PowerPoint Presentation</vt:lpstr>
      <vt:lpstr>PowerPoint Presentation</vt:lpstr>
      <vt:lpstr>ثالثا دراسة و اختيار موقع  المشروع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Dell9</dc:creator>
  <cp:lastModifiedBy>user</cp:lastModifiedBy>
  <cp:revision>10</cp:revision>
  <dcterms:created xsi:type="dcterms:W3CDTF">2019-10-12T04:39:40Z</dcterms:created>
  <dcterms:modified xsi:type="dcterms:W3CDTF">2020-02-11T15:20:45Z</dcterms:modified>
</cp:coreProperties>
</file>