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>
  <p:sldMasterIdLst>
    <p:sldMasterId id="2147483648" r:id="rId1"/>
  </p:sldMasterIdLst>
  <p:notesMasterIdLst>
    <p:notesMasterId r:id="rId34"/>
  </p:notesMasterIdLst>
  <p:sldIdLst>
    <p:sldId id="256" r:id="rId2"/>
    <p:sldId id="259" r:id="rId3"/>
    <p:sldId id="260" r:id="rId4"/>
    <p:sldId id="261" r:id="rId5"/>
    <p:sldId id="264" r:id="rId6"/>
    <p:sldId id="295" r:id="rId7"/>
    <p:sldId id="263" r:id="rId8"/>
    <p:sldId id="266" r:id="rId9"/>
    <p:sldId id="285" r:id="rId10"/>
    <p:sldId id="286" r:id="rId11"/>
    <p:sldId id="287" r:id="rId12"/>
    <p:sldId id="288" r:id="rId13"/>
    <p:sldId id="268" r:id="rId14"/>
    <p:sldId id="274" r:id="rId15"/>
    <p:sldId id="273" r:id="rId16"/>
    <p:sldId id="289" r:id="rId17"/>
    <p:sldId id="293" r:id="rId18"/>
    <p:sldId id="291" r:id="rId19"/>
    <p:sldId id="292" r:id="rId20"/>
    <p:sldId id="294" r:id="rId21"/>
    <p:sldId id="290" r:id="rId22"/>
    <p:sldId id="275" r:id="rId23"/>
    <p:sldId id="276" r:id="rId24"/>
    <p:sldId id="277" r:id="rId25"/>
    <p:sldId id="279" r:id="rId26"/>
    <p:sldId id="278" r:id="rId27"/>
    <p:sldId id="281" r:id="rId28"/>
    <p:sldId id="280" r:id="rId29"/>
    <p:sldId id="282" r:id="rId30"/>
    <p:sldId id="284" r:id="rId31"/>
    <p:sldId id="270" r:id="rId32"/>
    <p:sldId id="271" r:id="rId33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67" d="100"/>
          <a:sy n="67" d="100"/>
        </p:scale>
        <p:origin x="8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65017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latinLnBrk="0">
      <a:defRPr sz="1200">
        <a:latin typeface="+mj-lt"/>
        <a:ea typeface="+mj-ea"/>
        <a:cs typeface="+mj-cs"/>
        <a:sym typeface="Calibri"/>
      </a:defRPr>
    </a:lvl1pPr>
    <a:lvl2pPr indent="228600" algn="r" rtl="1" latinLnBrk="0">
      <a:defRPr sz="1200">
        <a:latin typeface="+mj-lt"/>
        <a:ea typeface="+mj-ea"/>
        <a:cs typeface="+mj-cs"/>
        <a:sym typeface="Calibri"/>
      </a:defRPr>
    </a:lvl2pPr>
    <a:lvl3pPr indent="457200" algn="r" rtl="1" latinLnBrk="0">
      <a:defRPr sz="1200">
        <a:latin typeface="+mj-lt"/>
        <a:ea typeface="+mj-ea"/>
        <a:cs typeface="+mj-cs"/>
        <a:sym typeface="Calibri"/>
      </a:defRPr>
    </a:lvl3pPr>
    <a:lvl4pPr indent="685800" algn="r" rtl="1" latinLnBrk="0">
      <a:defRPr sz="1200">
        <a:latin typeface="+mj-lt"/>
        <a:ea typeface="+mj-ea"/>
        <a:cs typeface="+mj-cs"/>
        <a:sym typeface="Calibri"/>
      </a:defRPr>
    </a:lvl4pPr>
    <a:lvl5pPr indent="914400" algn="r" rtl="1" latinLnBrk="0">
      <a:defRPr sz="1200">
        <a:latin typeface="+mj-lt"/>
        <a:ea typeface="+mj-ea"/>
        <a:cs typeface="+mj-cs"/>
        <a:sym typeface="Calibri"/>
      </a:defRPr>
    </a:lvl5pPr>
    <a:lvl6pPr indent="1143000" algn="r" rtl="1" latinLnBrk="0">
      <a:defRPr sz="1200">
        <a:latin typeface="+mj-lt"/>
        <a:ea typeface="+mj-ea"/>
        <a:cs typeface="+mj-cs"/>
        <a:sym typeface="Calibri"/>
      </a:defRPr>
    </a:lvl6pPr>
    <a:lvl7pPr indent="1371600" algn="r" rtl="1" latinLnBrk="0">
      <a:defRPr sz="1200">
        <a:latin typeface="+mj-lt"/>
        <a:ea typeface="+mj-ea"/>
        <a:cs typeface="+mj-cs"/>
        <a:sym typeface="Calibri"/>
      </a:defRPr>
    </a:lvl7pPr>
    <a:lvl8pPr indent="1600200" algn="r" rtl="1" latinLnBrk="0">
      <a:defRPr sz="1200">
        <a:latin typeface="+mj-lt"/>
        <a:ea typeface="+mj-ea"/>
        <a:cs typeface="+mj-cs"/>
        <a:sym typeface="Calibri"/>
      </a:defRPr>
    </a:lvl8pPr>
    <a:lvl9pPr indent="1828800" algn="r" rtl="1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302997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نص العنوان</a:t>
            </a:r>
          </a:p>
        </p:txBody>
      </p:sp>
      <p:sp>
        <p:nvSpPr>
          <p:cNvPr id="3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9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نص العنوان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8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9" name="عنصر نائب للنص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 rtl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5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نص العنوان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نص العنوان</a:t>
            </a:r>
          </a:p>
        </p:txBody>
      </p:sp>
      <p:sp>
        <p:nvSpPr>
          <p:cNvPr id="73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4" name="عنصر نائب للنص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 rtl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نص العنوان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نص العنوان</a:t>
            </a:r>
          </a:p>
        </p:txBody>
      </p:sp>
      <p:sp>
        <p:nvSpPr>
          <p:cNvPr id="83" name="عنصر نائب للصورة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082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38200" y="6414760"/>
            <a:ext cx="258922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l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6" r:id="rId6"/>
    <p:sldLayoutId id="2147483657" r:id="rId7"/>
    <p:sldLayoutId id="2147483658" r:id="rId8"/>
  </p:sldLayoutIdLst>
  <p:transition spd="med"/>
  <p:txStyles>
    <p:titleStyle>
      <a:lvl1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7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microsoft.com/office/2007/relationships/hdphoto" Target="../media/hdphoto6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.png"/><Relationship Id="rId7" Type="http://schemas.openxmlformats.org/officeDocument/2006/relationships/image" Target="../media/image2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24.png"/><Relationship Id="rId4" Type="http://schemas.openxmlformats.org/officeDocument/2006/relationships/image" Target="../media/image26.gif"/><Relationship Id="rId9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.png"/><Relationship Id="rId7" Type="http://schemas.openxmlformats.org/officeDocument/2006/relationships/image" Target="../media/image3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microsoft.com/office/2007/relationships/hdphoto" Target="../media/hdphoto9.wdp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0.wdp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9.wdp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9.wdp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9.wdp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9.wdp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1.JPG"/><Relationship Id="rId9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9.wdp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1.wdp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3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microsoft.com/office/2007/relationships/hdphoto" Target="../media/hdphoto12.wdp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4.wdp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5.wdp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6.wdp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7.wdp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8.wdp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9.wdp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20.wdp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.png"/><Relationship Id="rId7" Type="http://schemas.microsoft.com/office/2007/relationships/hdphoto" Target="../media/hdphoto22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microsoft.com/office/2007/relationships/hdphoto" Target="../media/hdphoto21.wdp"/><Relationship Id="rId10" Type="http://schemas.openxmlformats.org/officeDocument/2006/relationships/image" Target="../media/image48.png"/><Relationship Id="rId4" Type="http://schemas.openxmlformats.org/officeDocument/2006/relationships/image" Target="../media/image50.png"/><Relationship Id="rId9" Type="http://schemas.microsoft.com/office/2007/relationships/hdphoto" Target="../media/hdphoto2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4.xml"/><Relationship Id="rId5" Type="http://schemas.openxmlformats.org/officeDocument/2006/relationships/image" Target="../media/image3.png"/><Relationship Id="rId4" Type="http://schemas.openxmlformats.org/officeDocument/2006/relationships/image" Target="../media/image1.JP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gif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="" xmlns:a16="http://schemas.microsoft.com/office/drawing/2014/main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="" xmlns:a16="http://schemas.microsoft.com/office/drawing/2014/main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90" y="735838"/>
            <a:ext cx="2372131" cy="5357745"/>
          </a:xfrm>
          <a:prstGeom prst="rect">
            <a:avLst/>
          </a:prstGeom>
        </p:spPr>
      </p:pic>
      <p:pic>
        <p:nvPicPr>
          <p:cNvPr id="14" name="Google Shape;160;p19">
            <a:extLst>
              <a:ext uri="{FF2B5EF4-FFF2-40B4-BE49-F238E27FC236}">
                <a16:creationId xmlns="" xmlns:a16="http://schemas.microsoft.com/office/drawing/2014/main" id="{0C89ECC3-84C5-DF46-BAB8-3392241C5D0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784" y="735835"/>
            <a:ext cx="4247222" cy="5357745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639" y="785611"/>
            <a:ext cx="2384712" cy="5357745"/>
          </a:xfrm>
          <a:prstGeom prst="rect">
            <a:avLst/>
          </a:prstGeom>
        </p:spPr>
      </p:pic>
      <p:pic>
        <p:nvPicPr>
          <p:cNvPr id="12" name="Picture 2" descr="حل كتاب النشاط لغتي الخالدة ثالث متوسط ف1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921" y="1010826"/>
            <a:ext cx="1540815" cy="2039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49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استراتيجية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خرائط 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المفاهيم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xmlns="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65331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من خارج الكتاب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5057775" y="697097"/>
            <a:ext cx="4792038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SA" sz="2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j-cs"/>
              </a:rPr>
              <a:t>بعد القراءة المتعمقة ، اكملي الخريطة التالية : </a:t>
            </a:r>
            <a:endParaRPr lang="ar-SA" sz="24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+mj-cs"/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7209174" y="2810696"/>
            <a:ext cx="2608054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عنوان النص </a:t>
            </a:r>
          </a:p>
          <a:p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7407506" y="3157960"/>
            <a:ext cx="230479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/>
              <a:t>من أخلاق النبي</a:t>
            </a:r>
            <a:endParaRPr lang="ar-SA" sz="2800" b="1" dirty="0"/>
          </a:p>
        </p:txBody>
      </p:sp>
      <p:pic>
        <p:nvPicPr>
          <p:cNvPr id="16" name="صورة 1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000000">
                  <a:alpha val="38824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173"/>
          <a:stretch/>
        </p:blipFill>
        <p:spPr>
          <a:xfrm>
            <a:off x="1178838" y="584857"/>
            <a:ext cx="1958698" cy="1437549"/>
          </a:xfrm>
          <a:prstGeom prst="rect">
            <a:avLst/>
          </a:prstGeom>
        </p:spPr>
      </p:pic>
      <p:sp>
        <p:nvSpPr>
          <p:cNvPr id="17" name="مربع نص 16"/>
          <p:cNvSpPr txBox="1"/>
          <p:nvPr/>
        </p:nvSpPr>
        <p:spPr>
          <a:xfrm>
            <a:off x="1038264" y="2806065"/>
            <a:ext cx="2450122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عدد الأبيات </a:t>
            </a:r>
            <a:endParaRPr lang="ar-SA" sz="2400" b="1" dirty="0">
              <a:solidFill>
                <a:srgbClr val="FF0000"/>
              </a:solidFill>
            </a:endParaRPr>
          </a:p>
          <a:p>
            <a:r>
              <a:rPr lang="ar-SA" sz="2400" b="1" dirty="0" smtClean="0">
                <a:solidFill>
                  <a:srgbClr val="C00000"/>
                </a:solidFill>
              </a:rPr>
              <a:t>  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1708110" y="3157960"/>
            <a:ext cx="110073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/>
              <a:t>9</a:t>
            </a:r>
            <a:endParaRPr lang="ar-SA" sz="28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3488386" y="5027386"/>
            <a:ext cx="4019365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rtlCol="1">
            <a:spAutoFit/>
          </a:bodyPr>
          <a:lstStyle/>
          <a:p>
            <a:r>
              <a:rPr lang="ar-SA" sz="2800" b="1" dirty="0" smtClean="0">
                <a:solidFill>
                  <a:srgbClr val="FF0000"/>
                </a:solidFill>
              </a:rPr>
              <a:t>قائل النص /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3602768" y="4996190"/>
            <a:ext cx="276366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/>
              <a:t> </a:t>
            </a:r>
            <a:r>
              <a:rPr lang="ar-SA" sz="2800" b="1" dirty="0" smtClean="0"/>
              <a:t>أحمد شوقي</a:t>
            </a:r>
            <a:endParaRPr lang="ar-SA" sz="2800" b="1" dirty="0" smtClean="0"/>
          </a:p>
        </p:txBody>
      </p:sp>
      <p:pic>
        <p:nvPicPr>
          <p:cNvPr id="22" name="صورة 2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584" y="2281124"/>
            <a:ext cx="3420424" cy="235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18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7" grpId="0" animBg="1"/>
      <p:bldP spid="18" grpId="0"/>
      <p:bldP spid="19" grpId="0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استراتيجية العصف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 الذهني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xmlns="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65331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من خارج الكتاب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5612264" y="791143"/>
            <a:ext cx="4199909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SA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j-cs"/>
              </a:rPr>
              <a:t>بعد القراءة المتعمقة ، لنملأ معًا الصندوق اللغوي : </a:t>
            </a:r>
            <a:endParaRPr lang="ar-SA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+mj-cs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xmlns="" id="{C9FCB713-A722-4390-9CC7-662CC8FE8584}"/>
              </a:ext>
            </a:extLst>
          </p:cNvPr>
          <p:cNvSpPr txBox="1"/>
          <p:nvPr/>
        </p:nvSpPr>
        <p:spPr>
          <a:xfrm>
            <a:off x="5612264" y="1424716"/>
            <a:ext cx="3666853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ar-SA" sz="4400" b="1" dirty="0" smtClean="0">
                <a:solidFill>
                  <a:srgbClr val="FF0000"/>
                </a:solidFill>
                <a:latin typeface="ae_Dimnah" pitchFamily="18" charset="-78"/>
                <a:cs typeface="ae_Dimnah" pitchFamily="18" charset="-78"/>
              </a:rPr>
              <a:t>صندوقي اللغوي </a:t>
            </a:r>
            <a:endParaRPr lang="ar-SA" sz="4400" b="1" dirty="0" smtClean="0">
              <a:latin typeface="ae_Dimnah" pitchFamily="18" charset="-78"/>
              <a:cs typeface="ae_Dimnah" pitchFamily="18" charset="-78"/>
            </a:endParaRPr>
          </a:p>
        </p:txBody>
      </p:sp>
      <p:graphicFrame>
        <p:nvGraphicFramePr>
          <p:cNvPr id="12" name="جدول 11"/>
          <p:cNvGraphicFramePr>
            <a:graphicFrameLocks noGrp="1"/>
          </p:cNvGraphicFramePr>
          <p:nvPr>
            <p:extLst/>
          </p:nvPr>
        </p:nvGraphicFramePr>
        <p:xfrm>
          <a:off x="4630234" y="2490487"/>
          <a:ext cx="5034861" cy="3386274"/>
        </p:xfrm>
        <a:graphic>
          <a:graphicData uri="http://schemas.openxmlformats.org/drawingml/2006/table">
            <a:tbl>
              <a:tblPr rtl="1" firstRow="1" bandRow="1">
                <a:tableStyleId>{616DA210-FB5B-4158-B5E0-FEB733F419BA}</a:tableStyleId>
              </a:tblPr>
              <a:tblGrid>
                <a:gridCol w="1678287"/>
                <a:gridCol w="1678287"/>
                <a:gridCol w="1678287"/>
              </a:tblGrid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  <a:tr h="41955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6" name="Picture 3" descr="F:\imegs\الوحدة 1\مجلد جديد ‫(2)‬\وقت\ringclock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712" y="791143"/>
            <a:ext cx="1188302" cy="1051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صورة 1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000000">
                  <a:alpha val="38824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173"/>
          <a:stretch/>
        </p:blipFill>
        <p:spPr>
          <a:xfrm>
            <a:off x="856882" y="519359"/>
            <a:ext cx="1958698" cy="1437549"/>
          </a:xfrm>
          <a:prstGeom prst="rect">
            <a:avLst/>
          </a:prstGeom>
        </p:spPr>
      </p:pic>
      <p:sp>
        <p:nvSpPr>
          <p:cNvPr id="18" name="مستطيل 17"/>
          <p:cNvSpPr/>
          <p:nvPr/>
        </p:nvSpPr>
        <p:spPr>
          <a:xfrm>
            <a:off x="2973548" y="3972610"/>
            <a:ext cx="145227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cap="none" spc="0" dirty="0" smtClean="0">
                <a:ln w="28575">
                  <a:solidFill>
                    <a:srgbClr val="CC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صندوقي</a:t>
            </a:r>
            <a:endParaRPr lang="ar-SA" sz="3600" b="1" cap="none" spc="0" dirty="0">
              <a:ln w="28575">
                <a:solidFill>
                  <a:srgbClr val="CC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2717419" y="5025868"/>
            <a:ext cx="12666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none" spc="0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اللُّغـوي</a:t>
            </a:r>
            <a:endParaRPr lang="ar-SA" sz="3600" b="1" cap="none" spc="0" dirty="0">
              <a:ln w="1905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" name="Picture 2" descr="إستهل, جذاب, صندوق الكرتون الرسم | k1658352 | Fotosearch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03" y="3841182"/>
            <a:ext cx="1865731" cy="196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الحكواتي أحمد الراشدي يكتب: حفلة الحروف تحت سدرة سمائلية – صحيفة أثير  الإلكترونية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70"/>
          <a:stretch/>
        </p:blipFill>
        <p:spPr bwMode="auto">
          <a:xfrm>
            <a:off x="845027" y="2386360"/>
            <a:ext cx="2250497" cy="216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مربع نص 21"/>
          <p:cNvSpPr txBox="1"/>
          <p:nvPr/>
        </p:nvSpPr>
        <p:spPr>
          <a:xfrm>
            <a:off x="8098486" y="2816880"/>
            <a:ext cx="148300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/>
              <a:t>العلا</a:t>
            </a:r>
            <a:endParaRPr lang="ar-SA" sz="2800" b="1" dirty="0"/>
          </a:p>
        </p:txBody>
      </p:sp>
      <p:sp>
        <p:nvSpPr>
          <p:cNvPr id="23" name="مربع نص 22"/>
          <p:cNvSpPr txBox="1"/>
          <p:nvPr/>
        </p:nvSpPr>
        <p:spPr>
          <a:xfrm>
            <a:off x="8072206" y="3602037"/>
            <a:ext cx="148300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/>
              <a:t>يتعشق</a:t>
            </a:r>
            <a:endParaRPr lang="ar-SA" sz="2800" b="1" dirty="0"/>
          </a:p>
        </p:txBody>
      </p:sp>
      <p:sp>
        <p:nvSpPr>
          <p:cNvPr id="24" name="مربع نص 23"/>
          <p:cNvSpPr txBox="1"/>
          <p:nvPr/>
        </p:nvSpPr>
        <p:spPr>
          <a:xfrm>
            <a:off x="8051700" y="4357331"/>
            <a:ext cx="148300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/>
              <a:t>الكبراء</a:t>
            </a:r>
            <a:endParaRPr lang="ar-SA" sz="2800" b="1" dirty="0"/>
          </a:p>
        </p:txBody>
      </p:sp>
      <p:sp>
        <p:nvSpPr>
          <p:cNvPr id="25" name="مربع نص 24"/>
          <p:cNvSpPr txBox="1"/>
          <p:nvPr/>
        </p:nvSpPr>
        <p:spPr>
          <a:xfrm>
            <a:off x="8098486" y="5025868"/>
            <a:ext cx="148300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/>
              <a:t>شمائل</a:t>
            </a:r>
            <a:endParaRPr lang="ar-SA" sz="2800" b="1" dirty="0"/>
          </a:p>
        </p:txBody>
      </p:sp>
      <p:sp>
        <p:nvSpPr>
          <p:cNvPr id="26" name="مربع نص 25"/>
          <p:cNvSpPr txBox="1"/>
          <p:nvPr/>
        </p:nvSpPr>
        <p:spPr>
          <a:xfrm>
            <a:off x="6425845" y="2810174"/>
            <a:ext cx="148300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/>
              <a:t>الصبا</a:t>
            </a:r>
            <a:endParaRPr lang="ar-SA" sz="2800" b="1" dirty="0"/>
          </a:p>
        </p:txBody>
      </p:sp>
      <p:sp>
        <p:nvSpPr>
          <p:cNvPr id="27" name="مربع نص 26"/>
          <p:cNvSpPr txBox="1"/>
          <p:nvPr/>
        </p:nvSpPr>
        <p:spPr>
          <a:xfrm>
            <a:off x="6426239" y="3596852"/>
            <a:ext cx="148300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/>
              <a:t>الدجي</a:t>
            </a:r>
            <a:endParaRPr lang="ar-SA" sz="2800" b="1" dirty="0"/>
          </a:p>
        </p:txBody>
      </p:sp>
      <p:sp>
        <p:nvSpPr>
          <p:cNvPr id="28" name="مربع نص 27"/>
          <p:cNvSpPr txBox="1"/>
          <p:nvPr/>
        </p:nvSpPr>
        <p:spPr>
          <a:xfrm>
            <a:off x="6425845" y="4298121"/>
            <a:ext cx="148300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/>
              <a:t>الفلا</a:t>
            </a:r>
            <a:endParaRPr lang="ar-SA" sz="2800" b="1" dirty="0"/>
          </a:p>
        </p:txBody>
      </p:sp>
      <p:sp>
        <p:nvSpPr>
          <p:cNvPr id="29" name="مربع نص 28"/>
          <p:cNvSpPr txBox="1"/>
          <p:nvPr/>
        </p:nvSpPr>
        <p:spPr>
          <a:xfrm>
            <a:off x="6451171" y="5087423"/>
            <a:ext cx="148300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/>
              <a:t>وجناء</a:t>
            </a:r>
            <a:endParaRPr lang="ar-SA" sz="2800" b="1" dirty="0"/>
          </a:p>
        </p:txBody>
      </p:sp>
    </p:spTree>
    <p:extLst>
      <p:ext uri="{BB962C8B-B14F-4D97-AF65-F5344CB8AC3E}">
        <p14:creationId xmlns:p14="http://schemas.microsoft.com/office/powerpoint/2010/main" val="18965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مهارة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الاستماع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xmlns="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65331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من خارج الكتاب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6" name="🌟 من أخلاق النبي صل الله عليه وسلم  _ أول  متوسط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1" y="585787"/>
            <a:ext cx="9134606" cy="5229225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91258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="" xmlns:a16="http://schemas.microsoft.com/office/drawing/2014/main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="" xmlns:a16="http://schemas.microsoft.com/office/drawing/2014/main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مهارة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القراءة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="" xmlns:a16="http://schemas.microsoft.com/office/drawing/2014/main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ستطيل 14">
            <a:extLst>
              <a:ext uri="{FF2B5EF4-FFF2-40B4-BE49-F238E27FC236}">
                <a16:creationId xmlns="" xmlns:a16="http://schemas.microsoft.com/office/drawing/2014/main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5214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ص 72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54"/>
          <a:stretch/>
        </p:blipFill>
        <p:spPr>
          <a:xfrm>
            <a:off x="461366" y="405466"/>
            <a:ext cx="5976909" cy="5769768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6426884" y="617438"/>
            <a:ext cx="3681815" cy="917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 smtClean="0">
                <a:solidFill>
                  <a:srgbClr val="C0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الآن </a:t>
            </a:r>
            <a:r>
              <a:rPr lang="ar-SA" sz="2000" b="1" dirty="0">
                <a:solidFill>
                  <a:srgbClr val="C0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، سنقرأ النص قراءة معبرة </a:t>
            </a:r>
          </a:p>
          <a:p>
            <a:pPr algn="ctr"/>
            <a:r>
              <a:rPr lang="ar-SA" sz="2000" b="1" dirty="0" smtClean="0">
                <a:solidFill>
                  <a:srgbClr val="C0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من </a:t>
            </a:r>
            <a:r>
              <a:rPr lang="ar-SA" sz="2000" b="1" dirty="0" smtClean="0">
                <a:solidFill>
                  <a:srgbClr val="C0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مستعد ليسمعنا </a:t>
            </a:r>
            <a:r>
              <a:rPr lang="ar-SA" sz="2000" b="1" dirty="0" smtClean="0">
                <a:solidFill>
                  <a:srgbClr val="C0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النص </a:t>
            </a:r>
            <a:r>
              <a:rPr lang="ar-SA" sz="2000" b="1" dirty="0" smtClean="0">
                <a:solidFill>
                  <a:srgbClr val="C0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بصوته </a:t>
            </a:r>
            <a:r>
              <a:rPr lang="ar-SA" sz="2000" b="1" dirty="0" smtClean="0">
                <a:solidFill>
                  <a:srgbClr val="C0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الجميل ؟</a:t>
            </a:r>
            <a:endParaRPr lang="ar-SA" sz="2000" b="1" dirty="0">
              <a:solidFill>
                <a:srgbClr val="C00000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grpSp>
        <p:nvGrpSpPr>
          <p:cNvPr id="11" name="مجموعة 10"/>
          <p:cNvGrpSpPr/>
          <p:nvPr/>
        </p:nvGrpSpPr>
        <p:grpSpPr>
          <a:xfrm>
            <a:off x="6571028" y="1980192"/>
            <a:ext cx="3184975" cy="1240138"/>
            <a:chOff x="8156994" y="2295302"/>
            <a:chExt cx="3184975" cy="768482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6"/>
            <a:srcRect l="77073" t="7480" r="1219" b="85691"/>
            <a:stretch/>
          </p:blipFill>
          <p:spPr bwMode="auto">
            <a:xfrm>
              <a:off x="9357051" y="2423977"/>
              <a:ext cx="1984918" cy="468351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6" name="صورة 15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6994" y="2295302"/>
              <a:ext cx="786138" cy="768482"/>
            </a:xfrm>
            <a:prstGeom prst="rect">
              <a:avLst/>
            </a:prstGeom>
            <a:ln w="28575">
              <a:noFill/>
            </a:ln>
          </p:spPr>
        </p:pic>
      </p:grpSp>
      <p:pic>
        <p:nvPicPr>
          <p:cNvPr id="17" name="Picture 4" descr="صورة ذات صلة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06915" y="3414711"/>
            <a:ext cx="1416987" cy="2617788"/>
          </a:xfrm>
          <a:prstGeom prst="rect">
            <a:avLst/>
          </a:prstGeom>
          <a:noFill/>
        </p:spPr>
      </p:pic>
      <p:sp>
        <p:nvSpPr>
          <p:cNvPr id="19" name="فقاعة الكلام: بيضاوية 12">
            <a:extLst>
              <a:ext uri="{FF2B5EF4-FFF2-40B4-BE49-F238E27FC236}">
                <a16:creationId xmlns="" xmlns:a16="http://schemas.microsoft.com/office/drawing/2014/main" id="{10B2E379-96F5-4A16-AC99-CD0E6046D207}"/>
              </a:ext>
            </a:extLst>
          </p:cNvPr>
          <p:cNvSpPr/>
          <p:nvPr/>
        </p:nvSpPr>
        <p:spPr>
          <a:xfrm>
            <a:off x="7723131" y="4014887"/>
            <a:ext cx="2153477" cy="1268172"/>
          </a:xfrm>
          <a:prstGeom prst="wedgeEllipseCallout">
            <a:avLst>
              <a:gd name="adj1" fmla="val -36312"/>
              <a:gd name="adj2" fmla="val 74611"/>
            </a:avLst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b="1" dirty="0" smtClean="0">
                <a:solidFill>
                  <a:schemeClr val="bg1"/>
                </a:solidFill>
                <a:latin typeface="Calibri"/>
                <a:cs typeface="Times New Roman" panose="02020603050405020304" pitchFamily="18" charset="0"/>
              </a:rPr>
              <a:t>أستظهر </a:t>
            </a:r>
            <a:r>
              <a:rPr lang="ar-SA" b="1" dirty="0" smtClean="0">
                <a:solidFill>
                  <a:schemeClr val="bg1"/>
                </a:solidFill>
                <a:latin typeface="Calibri"/>
                <a:cs typeface="Times New Roman" panose="02020603050405020304" pitchFamily="18" charset="0"/>
              </a:rPr>
              <a:t>النص</a:t>
            </a:r>
            <a:endParaRPr lang="ar-SA" b="1" dirty="0" smtClean="0">
              <a:solidFill>
                <a:schemeClr val="bg1"/>
              </a:solidFill>
              <a:latin typeface="Calibri"/>
              <a:cs typeface="Times New Roman" panose="02020603050405020304" pitchFamily="18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الشعري كاملاً</a:t>
            </a:r>
            <a:endParaRPr kumimoji="0" lang="ar-SA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93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="" xmlns:a16="http://schemas.microsoft.com/office/drawing/2014/main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="" xmlns:a16="http://schemas.microsoft.com/office/drawing/2014/main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الصور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المصاحبة 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للنص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="" xmlns:a16="http://schemas.microsoft.com/office/drawing/2014/main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ستطيل 14">
            <a:extLst>
              <a:ext uri="{FF2B5EF4-FFF2-40B4-BE49-F238E27FC236}">
                <a16:creationId xmlns="" xmlns:a16="http://schemas.microsoft.com/office/drawing/2014/main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5214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ص 72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8" y="442816"/>
            <a:ext cx="9182634" cy="591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4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="" xmlns:a16="http://schemas.microsoft.com/office/drawing/2014/main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="" xmlns:a16="http://schemas.microsoft.com/office/drawing/2014/main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التعريف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بالشاعر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="" xmlns:a16="http://schemas.microsoft.com/office/drawing/2014/main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ستطيل 14">
            <a:extLst>
              <a:ext uri="{FF2B5EF4-FFF2-40B4-BE49-F238E27FC236}">
                <a16:creationId xmlns="" xmlns:a16="http://schemas.microsoft.com/office/drawing/2014/main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5214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ص 73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582345"/>
            <a:ext cx="9225497" cy="585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96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443586" y="257980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مهارة</a:t>
            </a:r>
          </a:p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التحليل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مستطيل مستدير الزوايا 8"/>
          <p:cNvSpPr/>
          <p:nvPr/>
        </p:nvSpPr>
        <p:spPr>
          <a:xfrm>
            <a:off x="4774822" y="1671384"/>
            <a:ext cx="5167366" cy="464026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endParaRPr lang="ar-SA" b="1" dirty="0" smtClean="0">
              <a:solidFill>
                <a:srgbClr val="FF0000"/>
              </a:solidFill>
            </a:endParaRPr>
          </a:p>
          <a:p>
            <a:endParaRPr lang="ar-SA" b="1" dirty="0" smtClean="0"/>
          </a:p>
          <a:p>
            <a:endParaRPr lang="ar-SA" b="1" dirty="0" smtClean="0"/>
          </a:p>
          <a:p>
            <a:endParaRPr lang="ar-SA" b="1" dirty="0" smtClean="0"/>
          </a:p>
          <a:p>
            <a:r>
              <a:rPr lang="ar-SA" b="1" dirty="0" smtClean="0">
                <a:solidFill>
                  <a:srgbClr val="FF0000"/>
                </a:solidFill>
              </a:rPr>
              <a:t> </a:t>
            </a:r>
            <a:endParaRPr lang="ar-SA" b="1" dirty="0" smtClean="0"/>
          </a:p>
          <a:p>
            <a:endParaRPr lang="ar-SA" b="1" dirty="0" smtClean="0">
              <a:solidFill>
                <a:srgbClr val="FF0000"/>
              </a:solidFill>
            </a:endParaRPr>
          </a:p>
          <a:p>
            <a:endParaRPr lang="ar-SA" b="1" dirty="0">
              <a:solidFill>
                <a:srgbClr val="FF0000"/>
              </a:solidFill>
            </a:endParaRPr>
          </a:p>
          <a:p>
            <a:endParaRPr lang="ar-SA" b="1" dirty="0" smtClean="0">
              <a:solidFill>
                <a:srgbClr val="FF0000"/>
              </a:solidFill>
            </a:endParaRPr>
          </a:p>
          <a:p>
            <a:endParaRPr lang="ar-SA" b="1" dirty="0"/>
          </a:p>
          <a:p>
            <a:endParaRPr lang="ar-SA" b="1" dirty="0"/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4794800" y="1747859"/>
            <a:ext cx="4814040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000" b="1" dirty="0" smtClean="0">
                <a:solidFill>
                  <a:srgbClr val="FF0000"/>
                </a:solidFill>
              </a:rPr>
              <a:t>ما نوع الأسلوب في البيت الأول ، لمن وجهه الشاعر</a:t>
            </a:r>
            <a:r>
              <a:rPr lang="ar-SA" sz="2000" b="1" dirty="0" smtClean="0">
                <a:solidFill>
                  <a:srgbClr val="FF0000"/>
                </a:solidFill>
              </a:rPr>
              <a:t>؟</a:t>
            </a:r>
            <a:endParaRPr lang="ar-SA" sz="2000" b="1" dirty="0" smtClean="0">
              <a:solidFill>
                <a:srgbClr val="FF0000"/>
              </a:solidFill>
            </a:endParaRPr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5589644" y="2172639"/>
            <a:ext cx="3606557" cy="43204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أسلوب خطاب ، وكأنه </a:t>
            </a:r>
            <a:r>
              <a:rPr lang="ar-SA" sz="2000" b="1" dirty="0">
                <a:solidFill>
                  <a:schemeClr val="tx1"/>
                </a:solidFill>
              </a:rPr>
              <a:t>وجهه </a:t>
            </a:r>
            <a:r>
              <a:rPr lang="ar-SA" sz="2000" b="1" dirty="0" smtClean="0">
                <a:solidFill>
                  <a:schemeClr val="tx1"/>
                </a:solidFill>
              </a:rPr>
              <a:t>للنبي ﷺ </a:t>
            </a:r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6821951" y="2693361"/>
            <a:ext cx="2918244" cy="3224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000" b="1" dirty="0" smtClean="0">
                <a:solidFill>
                  <a:srgbClr val="FF0000"/>
                </a:solidFill>
              </a:rPr>
              <a:t>بم </a:t>
            </a:r>
            <a:r>
              <a:rPr lang="ar-SA" sz="2000" b="1" dirty="0">
                <a:solidFill>
                  <a:srgbClr val="FF0000"/>
                </a:solidFill>
              </a:rPr>
              <a:t>تميز النبي </a:t>
            </a:r>
            <a:r>
              <a:rPr lang="ar-SA" sz="2000" b="1" dirty="0" smtClean="0">
                <a:solidFill>
                  <a:srgbClr val="FF0000"/>
                </a:solidFill>
              </a:rPr>
              <a:t>ﷺ ؟</a:t>
            </a:r>
            <a:endParaRPr lang="ar-SA" sz="2000" b="1" dirty="0">
              <a:solidFill>
                <a:srgbClr val="FF0000"/>
              </a:solidFill>
            </a:endParaRPr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4922781" y="3069032"/>
            <a:ext cx="4869094" cy="676424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الأخلاق الطيبة العظيمة التي يهواها كل ذا همة عالية ويعشقها كل كبير وعظيم </a:t>
            </a:r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17" name="مستطيل مستدير الزوايا 16"/>
          <p:cNvSpPr/>
          <p:nvPr/>
        </p:nvSpPr>
        <p:spPr>
          <a:xfrm>
            <a:off x="6971693" y="3710085"/>
            <a:ext cx="2814702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just"/>
            <a:r>
              <a:rPr lang="ar-SA" sz="2000" b="1" dirty="0" smtClean="0">
                <a:solidFill>
                  <a:srgbClr val="FF0000"/>
                </a:solidFill>
              </a:rPr>
              <a:t>بم تزين </a:t>
            </a:r>
            <a:r>
              <a:rPr lang="ar-SA" sz="2000" b="1" dirty="0">
                <a:solidFill>
                  <a:srgbClr val="FF0000"/>
                </a:solidFill>
              </a:rPr>
              <a:t>النبي ﷺ </a:t>
            </a:r>
            <a:r>
              <a:rPr lang="ar-SA" sz="2000" b="1" dirty="0" smtClean="0">
                <a:solidFill>
                  <a:srgbClr val="FF0000"/>
                </a:solidFill>
              </a:rPr>
              <a:t>؟</a:t>
            </a:r>
            <a:endParaRPr lang="ar-SA" sz="2000" b="1" dirty="0">
              <a:solidFill>
                <a:srgbClr val="FF0000"/>
              </a:solidFill>
            </a:endParaRPr>
          </a:p>
        </p:txBody>
      </p:sp>
      <p:sp>
        <p:nvSpPr>
          <p:cNvPr id="18" name="مستطيل مستدير الزوايا 17"/>
          <p:cNvSpPr/>
          <p:nvPr/>
        </p:nvSpPr>
        <p:spPr>
          <a:xfrm>
            <a:off x="4922781" y="4167516"/>
            <a:ext cx="4869094" cy="72511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شمائل </a:t>
            </a:r>
            <a:r>
              <a:rPr lang="ar-SA" sz="2000" b="1" dirty="0" smtClean="0">
                <a:solidFill>
                  <a:schemeClr val="tx1"/>
                </a:solidFill>
              </a:rPr>
              <a:t>يتعلق </a:t>
            </a:r>
            <a:r>
              <a:rPr lang="ar-SA" sz="2000" b="1" dirty="0">
                <a:solidFill>
                  <a:schemeClr val="tx1"/>
                </a:solidFill>
              </a:rPr>
              <a:t>بها كل من يسمع بها وخاصة الكرماء كما قال عنك الله عز وجل </a:t>
            </a:r>
            <a:r>
              <a:rPr lang="ar-SA" sz="2000" b="1" dirty="0" smtClean="0">
                <a:solidFill>
                  <a:schemeClr val="tx1"/>
                </a:solidFill>
              </a:rPr>
              <a:t>: ( إنك </a:t>
            </a:r>
            <a:r>
              <a:rPr lang="ar-SA" sz="2000" b="1" dirty="0">
                <a:solidFill>
                  <a:schemeClr val="tx1"/>
                </a:solidFill>
              </a:rPr>
              <a:t>لعلى خلق عظيم )</a:t>
            </a:r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19" name="مستطيل مستدير الزوايا 18"/>
          <p:cNvSpPr/>
          <p:nvPr/>
        </p:nvSpPr>
        <p:spPr>
          <a:xfrm>
            <a:off x="822616" y="4845017"/>
            <a:ext cx="3634847" cy="146663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 smtClean="0">
                <a:solidFill>
                  <a:srgbClr val="FF0000"/>
                </a:solidFill>
              </a:rPr>
              <a:t>الفكرة الجزئية للنص :</a:t>
            </a:r>
          </a:p>
          <a:p>
            <a:pPr algn="ctr"/>
            <a:endParaRPr lang="ar-SA" sz="2000" b="1" dirty="0" smtClean="0">
              <a:solidFill>
                <a:srgbClr val="FF0000"/>
              </a:solidFill>
            </a:endParaRPr>
          </a:p>
          <a:p>
            <a:pPr algn="ctr"/>
            <a:endParaRPr lang="ar-SA" sz="2000" b="1" dirty="0" smtClean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20" name="مستطيل مستدير الزوايا 19"/>
          <p:cNvSpPr/>
          <p:nvPr/>
        </p:nvSpPr>
        <p:spPr>
          <a:xfrm>
            <a:off x="927820" y="5453146"/>
            <a:ext cx="3373529" cy="656637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أخلاق النبي عليه السلام في الصبا</a:t>
            </a:r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21" name="مستطيل مستدير الزوايا 20"/>
          <p:cNvSpPr/>
          <p:nvPr/>
        </p:nvSpPr>
        <p:spPr>
          <a:xfrm>
            <a:off x="5738406" y="4892634"/>
            <a:ext cx="4109638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000" b="1" dirty="0" smtClean="0">
                <a:solidFill>
                  <a:srgbClr val="FF0000"/>
                </a:solidFill>
              </a:rPr>
              <a:t>عدد شمائل النبي المذكورة في البيت الثالث ؟</a:t>
            </a:r>
            <a:endParaRPr lang="ar-SA" sz="2000" b="1" dirty="0">
              <a:solidFill>
                <a:srgbClr val="FF0000"/>
              </a:solidFill>
            </a:endParaRPr>
          </a:p>
        </p:txBody>
      </p:sp>
      <p:sp>
        <p:nvSpPr>
          <p:cNvPr id="22" name="مستطيل مستدير الزوايا 21"/>
          <p:cNvSpPr/>
          <p:nvPr/>
        </p:nvSpPr>
        <p:spPr>
          <a:xfrm>
            <a:off x="5105812" y="5330976"/>
            <a:ext cx="4520932" cy="795374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لم يعرفونه أهل الصدق إلا بالصدق ولم يعرفه أهل الأمانة إلا بالأمانة فقد عرف بالصادق الأمين </a:t>
            </a:r>
            <a:endParaRPr lang="ar-SA" sz="2000" b="1" dirty="0" smtClean="0">
              <a:solidFill>
                <a:schemeClr val="tx1"/>
              </a:solidFill>
            </a:endParaRPr>
          </a:p>
        </p:txBody>
      </p:sp>
      <p:graphicFrame>
        <p:nvGraphicFramePr>
          <p:cNvPr id="23" name="جدول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207410"/>
              </p:ext>
            </p:extLst>
          </p:nvPr>
        </p:nvGraphicFramePr>
        <p:xfrm>
          <a:off x="856535" y="1638517"/>
          <a:ext cx="3780934" cy="3052110"/>
        </p:xfrm>
        <a:graphic>
          <a:graphicData uri="http://schemas.openxmlformats.org/drawingml/2006/table">
            <a:tbl>
              <a:tblPr rtl="1" firstRow="1" bandRow="1">
                <a:tableStyleId>{616DA210-FB5B-4158-B5E0-FEB733F419BA}</a:tableStyleId>
              </a:tblPr>
              <a:tblGrid>
                <a:gridCol w="1493833"/>
                <a:gridCol w="2287101"/>
              </a:tblGrid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  <a:tr h="41955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  <a:tr h="389178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  <a:tr h="389178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6" name="مربع نص 25"/>
          <p:cNvSpPr txBox="1"/>
          <p:nvPr/>
        </p:nvSpPr>
        <p:spPr>
          <a:xfrm>
            <a:off x="3238479" y="2351784"/>
            <a:ext cx="106436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يتعشق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27" name="مربع نص 26"/>
          <p:cNvSpPr txBox="1"/>
          <p:nvPr/>
        </p:nvSpPr>
        <p:spPr>
          <a:xfrm>
            <a:off x="3290756" y="1593187"/>
            <a:ext cx="106436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الكلمة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28" name="مربع نص 27"/>
          <p:cNvSpPr txBox="1"/>
          <p:nvPr/>
        </p:nvSpPr>
        <p:spPr>
          <a:xfrm>
            <a:off x="1589191" y="1578112"/>
            <a:ext cx="106436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معناها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29" name="مربع نص 28"/>
          <p:cNvSpPr txBox="1"/>
          <p:nvPr/>
        </p:nvSpPr>
        <p:spPr>
          <a:xfrm>
            <a:off x="1262466" y="2360289"/>
            <a:ext cx="160858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/>
              <a:t>يعشق ويحب</a:t>
            </a:r>
            <a:endParaRPr lang="ar-SA" sz="2400" b="1" dirty="0"/>
          </a:p>
        </p:txBody>
      </p:sp>
      <p:sp>
        <p:nvSpPr>
          <p:cNvPr id="30" name="مربع نص 29"/>
          <p:cNvSpPr txBox="1"/>
          <p:nvPr/>
        </p:nvSpPr>
        <p:spPr>
          <a:xfrm>
            <a:off x="3297430" y="1996736"/>
            <a:ext cx="106436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العلا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31" name="مربع نص 30"/>
          <p:cNvSpPr txBox="1"/>
          <p:nvPr/>
        </p:nvSpPr>
        <p:spPr>
          <a:xfrm>
            <a:off x="3245143" y="2762940"/>
            <a:ext cx="106436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الكبراء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32" name="مربع نص 31"/>
          <p:cNvSpPr txBox="1"/>
          <p:nvPr/>
        </p:nvSpPr>
        <p:spPr>
          <a:xfrm>
            <a:off x="1212352" y="2008553"/>
            <a:ext cx="163750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/>
              <a:t>الهمة العالية</a:t>
            </a:r>
            <a:endParaRPr lang="ar-SA" sz="2400" b="1" dirty="0"/>
          </a:p>
        </p:txBody>
      </p:sp>
      <p:sp>
        <p:nvSpPr>
          <p:cNvPr id="33" name="مربع نص 32"/>
          <p:cNvSpPr txBox="1"/>
          <p:nvPr/>
        </p:nvSpPr>
        <p:spPr>
          <a:xfrm>
            <a:off x="1090991" y="2759551"/>
            <a:ext cx="197671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/>
              <a:t>الكبير في السن</a:t>
            </a:r>
            <a:endParaRPr lang="ar-SA" sz="2400" b="1" dirty="0"/>
          </a:p>
        </p:txBody>
      </p:sp>
      <p:sp>
        <p:nvSpPr>
          <p:cNvPr id="34" name="مربع نص 33"/>
          <p:cNvSpPr txBox="1"/>
          <p:nvPr/>
        </p:nvSpPr>
        <p:spPr>
          <a:xfrm>
            <a:off x="1211049" y="3517307"/>
            <a:ext cx="165690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/>
              <a:t>صفات</a:t>
            </a:r>
            <a:endParaRPr lang="ar-SA" sz="2400" b="1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3228679" y="3464444"/>
            <a:ext cx="106436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شمائل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36" name="مربع نص 35"/>
          <p:cNvSpPr txBox="1"/>
          <p:nvPr/>
        </p:nvSpPr>
        <p:spPr>
          <a:xfrm>
            <a:off x="3127031" y="3854267"/>
            <a:ext cx="14724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يُغرى - يولع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37" name="مربع نص 36"/>
          <p:cNvSpPr txBox="1"/>
          <p:nvPr/>
        </p:nvSpPr>
        <p:spPr>
          <a:xfrm>
            <a:off x="878299" y="3832869"/>
            <a:ext cx="226127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/>
              <a:t>يعُجب ويتعلق بها</a:t>
            </a:r>
            <a:endParaRPr lang="ar-SA" sz="2400" b="1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3236911" y="3122510"/>
            <a:ext cx="106436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زانتك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39" name="مربع نص 38"/>
          <p:cNvSpPr txBox="1"/>
          <p:nvPr/>
        </p:nvSpPr>
        <p:spPr>
          <a:xfrm>
            <a:off x="1447786" y="3138402"/>
            <a:ext cx="121339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/>
              <a:t>زينتك</a:t>
            </a:r>
            <a:endParaRPr lang="ar-SA" sz="2400" b="1" dirty="0"/>
          </a:p>
        </p:txBody>
      </p:sp>
      <p:sp>
        <p:nvSpPr>
          <p:cNvPr id="40" name="مستطيل 39">
            <a:extLst>
              <a:ext uri="{FF2B5EF4-FFF2-40B4-BE49-F238E27FC236}">
                <a16:creationId xmlns:a16="http://schemas.microsoft.com/office/drawing/2014/main" xmlns="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65331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من خارج الكتاب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41" name="صورة 4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896" b="43906"/>
          <a:stretch/>
        </p:blipFill>
        <p:spPr>
          <a:xfrm>
            <a:off x="1387414" y="403243"/>
            <a:ext cx="8404461" cy="1143200"/>
          </a:xfrm>
          <a:prstGeom prst="rect">
            <a:avLst/>
          </a:prstGeom>
        </p:spPr>
      </p:pic>
      <p:sp>
        <p:nvSpPr>
          <p:cNvPr id="42" name="مربع نص 41"/>
          <p:cNvSpPr txBox="1"/>
          <p:nvPr/>
        </p:nvSpPr>
        <p:spPr>
          <a:xfrm>
            <a:off x="3137614" y="4235170"/>
            <a:ext cx="14724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الصبا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43" name="مربع نص 42"/>
          <p:cNvSpPr txBox="1"/>
          <p:nvPr/>
        </p:nvSpPr>
        <p:spPr>
          <a:xfrm>
            <a:off x="1147310" y="4285679"/>
            <a:ext cx="18167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/>
              <a:t>الصغر والحداثة</a:t>
            </a:r>
            <a:endParaRPr lang="ar-SA" sz="2400" b="1" dirty="0"/>
          </a:p>
        </p:txBody>
      </p:sp>
    </p:spTree>
    <p:extLst>
      <p:ext uri="{BB962C8B-B14F-4D97-AF65-F5344CB8AC3E}">
        <p14:creationId xmlns:p14="http://schemas.microsoft.com/office/powerpoint/2010/main" val="426252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16" grpId="0" animBg="1"/>
      <p:bldP spid="17" grpId="0"/>
      <p:bldP spid="18" grpId="0" animBg="1"/>
      <p:bldP spid="19" grpId="0" animBg="1"/>
      <p:bldP spid="20" grpId="0" animBg="1"/>
      <p:bldP spid="21" grpId="0"/>
      <p:bldP spid="22" grpId="0" animBg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2" grpId="0"/>
      <p:bldP spid="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443586" y="257980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مهارة</a:t>
            </a:r>
          </a:p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التحليل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مستطيل مستدير الزوايا 8"/>
          <p:cNvSpPr/>
          <p:nvPr/>
        </p:nvSpPr>
        <p:spPr>
          <a:xfrm>
            <a:off x="4755333" y="1782152"/>
            <a:ext cx="5225357" cy="452949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endParaRPr lang="ar-SA" b="1" dirty="0" smtClean="0">
              <a:solidFill>
                <a:srgbClr val="FF0000"/>
              </a:solidFill>
            </a:endParaRPr>
          </a:p>
          <a:p>
            <a:endParaRPr lang="ar-SA" b="1" dirty="0" smtClean="0"/>
          </a:p>
          <a:p>
            <a:endParaRPr lang="ar-SA" b="1" dirty="0" smtClean="0"/>
          </a:p>
          <a:p>
            <a:endParaRPr lang="ar-SA" b="1" dirty="0" smtClean="0"/>
          </a:p>
          <a:p>
            <a:r>
              <a:rPr lang="ar-SA" b="1" dirty="0" smtClean="0">
                <a:solidFill>
                  <a:srgbClr val="FF0000"/>
                </a:solidFill>
              </a:rPr>
              <a:t> </a:t>
            </a:r>
            <a:endParaRPr lang="ar-SA" b="1" dirty="0" smtClean="0"/>
          </a:p>
          <a:p>
            <a:endParaRPr lang="ar-SA" b="1" dirty="0" smtClean="0">
              <a:solidFill>
                <a:srgbClr val="FF0000"/>
              </a:solidFill>
            </a:endParaRPr>
          </a:p>
          <a:p>
            <a:endParaRPr lang="ar-SA" b="1" dirty="0">
              <a:solidFill>
                <a:srgbClr val="FF0000"/>
              </a:solidFill>
            </a:endParaRPr>
          </a:p>
          <a:p>
            <a:endParaRPr lang="ar-SA" b="1" dirty="0" smtClean="0">
              <a:solidFill>
                <a:srgbClr val="FF0000"/>
              </a:solidFill>
            </a:endParaRPr>
          </a:p>
          <a:p>
            <a:endParaRPr lang="ar-SA" b="1" dirty="0"/>
          </a:p>
          <a:p>
            <a:endParaRPr lang="ar-SA" b="1" dirty="0"/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5933039" y="1844610"/>
            <a:ext cx="3549724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000" b="1" dirty="0" smtClean="0">
                <a:solidFill>
                  <a:srgbClr val="FF0000"/>
                </a:solidFill>
              </a:rPr>
              <a:t>ما نوع الأسلوب في قوله وإذا عفوت ؟</a:t>
            </a:r>
            <a:endParaRPr lang="ar-SA" sz="2000" b="1" dirty="0" smtClean="0">
              <a:solidFill>
                <a:srgbClr val="FF0000"/>
              </a:solidFill>
            </a:endParaRPr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5564732" y="2359457"/>
            <a:ext cx="3606557" cy="43204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أسلوب خطاب ، </a:t>
            </a:r>
            <a:r>
              <a:rPr lang="ar-SA" sz="2000" b="1" dirty="0">
                <a:solidFill>
                  <a:schemeClr val="tx1"/>
                </a:solidFill>
              </a:rPr>
              <a:t>موجه </a:t>
            </a:r>
            <a:r>
              <a:rPr lang="ar-SA" sz="2000" b="1" dirty="0" smtClean="0">
                <a:solidFill>
                  <a:schemeClr val="tx1"/>
                </a:solidFill>
              </a:rPr>
              <a:t>للنبي ﷺ </a:t>
            </a:r>
            <a:r>
              <a:rPr lang="ar-SA" sz="2000" b="1" dirty="0" smtClean="0">
                <a:solidFill>
                  <a:schemeClr val="tx1"/>
                </a:solidFill>
              </a:rPr>
              <a:t> </a:t>
            </a:r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6606114" y="2846590"/>
            <a:ext cx="2836876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000" b="1" dirty="0" smtClean="0">
                <a:solidFill>
                  <a:srgbClr val="FF0000"/>
                </a:solidFill>
              </a:rPr>
              <a:t>ما صفة العفو عند </a:t>
            </a:r>
            <a:r>
              <a:rPr lang="ar-SA" sz="2000" b="1" dirty="0">
                <a:solidFill>
                  <a:srgbClr val="FF0000"/>
                </a:solidFill>
              </a:rPr>
              <a:t>الرسول </a:t>
            </a:r>
            <a:r>
              <a:rPr lang="ar-SA" sz="2000" b="1" dirty="0" smtClean="0">
                <a:solidFill>
                  <a:srgbClr val="FF0000"/>
                </a:solidFill>
              </a:rPr>
              <a:t>ﷺ ؟</a:t>
            </a:r>
            <a:endParaRPr lang="ar-SA" sz="2000" b="1" dirty="0">
              <a:solidFill>
                <a:srgbClr val="FF0000"/>
              </a:solidFill>
            </a:endParaRPr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5293636" y="3282931"/>
            <a:ext cx="4227706" cy="79506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يعفو عمن يظلمه وعفوه </a:t>
            </a:r>
            <a:r>
              <a:rPr lang="ar-SA" sz="2000" b="1" dirty="0">
                <a:solidFill>
                  <a:schemeClr val="tx1"/>
                </a:solidFill>
              </a:rPr>
              <a:t>عند المقدرة وليعلم الجهلاء متى تعفو حتى لا يستهينوا بعفوك </a:t>
            </a:r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17" name="مستطيل مستدير الزوايا 16"/>
          <p:cNvSpPr/>
          <p:nvPr/>
        </p:nvSpPr>
        <p:spPr>
          <a:xfrm>
            <a:off x="6321541" y="4126053"/>
            <a:ext cx="3099340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just"/>
            <a:r>
              <a:rPr lang="ar-SA" sz="2000" b="1" dirty="0" smtClean="0">
                <a:solidFill>
                  <a:srgbClr val="FF0000"/>
                </a:solidFill>
              </a:rPr>
              <a:t>بم شبه الشاعر رحمة </a:t>
            </a:r>
            <a:r>
              <a:rPr lang="ar-SA" sz="2000" b="1" dirty="0">
                <a:solidFill>
                  <a:srgbClr val="FF0000"/>
                </a:solidFill>
              </a:rPr>
              <a:t>النبي ﷺ </a:t>
            </a:r>
            <a:r>
              <a:rPr lang="ar-SA" sz="2000" b="1" dirty="0" smtClean="0">
                <a:solidFill>
                  <a:srgbClr val="FF0000"/>
                </a:solidFill>
              </a:rPr>
              <a:t>؟</a:t>
            </a:r>
            <a:endParaRPr lang="ar-SA" sz="2000" b="1" dirty="0">
              <a:solidFill>
                <a:srgbClr val="FF0000"/>
              </a:solidFill>
            </a:endParaRPr>
          </a:p>
        </p:txBody>
      </p:sp>
      <p:sp>
        <p:nvSpPr>
          <p:cNvPr id="18" name="مستطيل مستدير الزوايا 17"/>
          <p:cNvSpPr/>
          <p:nvPr/>
        </p:nvSpPr>
        <p:spPr>
          <a:xfrm>
            <a:off x="4996568" y="4625044"/>
            <a:ext cx="4821843" cy="136061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شبه رحمة الرسول صلى الله عليه وسلم برحمة الأب والأب لأنها أعظم رحمة عند البشر ورسول الله صلى الله عليه وسلم رحيم بأمته مثل رحمة الوالدين بأبنائهما </a:t>
            </a:r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19" name="مستطيل مستدير الزوايا 18"/>
          <p:cNvSpPr/>
          <p:nvPr/>
        </p:nvSpPr>
        <p:spPr>
          <a:xfrm>
            <a:off x="821514" y="4288627"/>
            <a:ext cx="3634847" cy="146663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 smtClean="0">
                <a:solidFill>
                  <a:srgbClr val="FF0000"/>
                </a:solidFill>
              </a:rPr>
              <a:t>الفكرة الجزئية للنص :</a:t>
            </a:r>
          </a:p>
          <a:p>
            <a:pPr algn="ctr"/>
            <a:endParaRPr lang="ar-SA" sz="2000" b="1" dirty="0" smtClean="0">
              <a:solidFill>
                <a:srgbClr val="FF0000"/>
              </a:solidFill>
            </a:endParaRPr>
          </a:p>
          <a:p>
            <a:pPr algn="ctr"/>
            <a:endParaRPr lang="ar-SA" sz="2000" b="1" dirty="0" smtClean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20" name="مستطيل مستدير الزوايا 19"/>
          <p:cNvSpPr/>
          <p:nvPr/>
        </p:nvSpPr>
        <p:spPr>
          <a:xfrm>
            <a:off x="956474" y="4849891"/>
            <a:ext cx="3373529" cy="656637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صفة </a:t>
            </a:r>
            <a:r>
              <a:rPr lang="ar-SA" sz="2000" b="1" dirty="0">
                <a:solidFill>
                  <a:schemeClr val="tx1"/>
                </a:solidFill>
              </a:rPr>
              <a:t>عفو </a:t>
            </a:r>
            <a:r>
              <a:rPr lang="ar-SA" sz="2000" b="1" dirty="0" smtClean="0">
                <a:solidFill>
                  <a:schemeClr val="tx1"/>
                </a:solidFill>
              </a:rPr>
              <a:t>النبي ﷺ </a:t>
            </a:r>
            <a:r>
              <a:rPr lang="ar-SA" sz="2000" b="1" dirty="0" smtClean="0">
                <a:solidFill>
                  <a:schemeClr val="tx1"/>
                </a:solidFill>
              </a:rPr>
              <a:t>ورحمته</a:t>
            </a:r>
            <a:endParaRPr lang="ar-SA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23" name="جدول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6643175"/>
              </p:ext>
            </p:extLst>
          </p:nvPr>
        </p:nvGraphicFramePr>
        <p:xfrm>
          <a:off x="892901" y="2148389"/>
          <a:ext cx="3615600" cy="1532074"/>
        </p:xfrm>
        <a:graphic>
          <a:graphicData uri="http://schemas.openxmlformats.org/drawingml/2006/table">
            <a:tbl>
              <a:tblPr rtl="1" firstRow="1" bandRow="1">
                <a:tableStyleId>{616DA210-FB5B-4158-B5E0-FEB733F419BA}</a:tableStyleId>
              </a:tblPr>
              <a:tblGrid>
                <a:gridCol w="1233151"/>
                <a:gridCol w="2382449"/>
              </a:tblGrid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  <a:tr h="41955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6" name="مربع نص 25"/>
          <p:cNvSpPr txBox="1"/>
          <p:nvPr/>
        </p:nvSpPr>
        <p:spPr>
          <a:xfrm>
            <a:off x="3279851" y="2805888"/>
            <a:ext cx="106436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يستهين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27" name="مربع نص 26"/>
          <p:cNvSpPr txBox="1"/>
          <p:nvPr/>
        </p:nvSpPr>
        <p:spPr>
          <a:xfrm>
            <a:off x="3294134" y="2082482"/>
            <a:ext cx="106436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الكلمة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28" name="مربع نص 27"/>
          <p:cNvSpPr txBox="1"/>
          <p:nvPr/>
        </p:nvSpPr>
        <p:spPr>
          <a:xfrm>
            <a:off x="1605504" y="2068517"/>
            <a:ext cx="106436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معناها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29" name="مربع نص 28"/>
          <p:cNvSpPr txBox="1"/>
          <p:nvPr/>
        </p:nvSpPr>
        <p:spPr>
          <a:xfrm>
            <a:off x="1595759" y="2863503"/>
            <a:ext cx="11373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/>
              <a:t>يستخف</a:t>
            </a:r>
            <a:endParaRPr lang="ar-SA" sz="2400" b="1" dirty="0"/>
          </a:p>
        </p:txBody>
      </p:sp>
      <p:sp>
        <p:nvSpPr>
          <p:cNvPr id="30" name="مربع نص 29"/>
          <p:cNvSpPr txBox="1"/>
          <p:nvPr/>
        </p:nvSpPr>
        <p:spPr>
          <a:xfrm>
            <a:off x="3279851" y="2424752"/>
            <a:ext cx="106436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عفوت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31" name="مربع نص 30"/>
          <p:cNvSpPr txBox="1"/>
          <p:nvPr/>
        </p:nvSpPr>
        <p:spPr>
          <a:xfrm>
            <a:off x="3343669" y="3247725"/>
            <a:ext cx="106436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الجهلاء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32" name="مربع نص 31"/>
          <p:cNvSpPr txBox="1"/>
          <p:nvPr/>
        </p:nvSpPr>
        <p:spPr>
          <a:xfrm>
            <a:off x="1574064" y="2488908"/>
            <a:ext cx="106758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/>
              <a:t>صفحت</a:t>
            </a:r>
            <a:endParaRPr lang="ar-SA" sz="2400" b="1" dirty="0"/>
          </a:p>
        </p:txBody>
      </p:sp>
      <p:sp>
        <p:nvSpPr>
          <p:cNvPr id="33" name="مربع نص 32"/>
          <p:cNvSpPr txBox="1"/>
          <p:nvPr/>
        </p:nvSpPr>
        <p:spPr>
          <a:xfrm>
            <a:off x="811150" y="3216765"/>
            <a:ext cx="25792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/>
              <a:t>الغير عالمين بالشيء</a:t>
            </a:r>
            <a:endParaRPr lang="ar-SA" sz="2400" b="1" dirty="0"/>
          </a:p>
        </p:txBody>
      </p:sp>
      <p:sp>
        <p:nvSpPr>
          <p:cNvPr id="40" name="مستطيل 39">
            <a:extLst>
              <a:ext uri="{FF2B5EF4-FFF2-40B4-BE49-F238E27FC236}">
                <a16:creationId xmlns:a16="http://schemas.microsoft.com/office/drawing/2014/main" xmlns="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65331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من خارج الكتاب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41" name="صورة 4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7" t="56104" r="3429" b="32297"/>
          <a:stretch/>
        </p:blipFill>
        <p:spPr>
          <a:xfrm>
            <a:off x="2100263" y="478366"/>
            <a:ext cx="6772276" cy="121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94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16" grpId="0" animBg="1"/>
      <p:bldP spid="17" grpId="0"/>
      <p:bldP spid="18" grpId="0" animBg="1"/>
      <p:bldP spid="19" grpId="0" animBg="1"/>
      <p:bldP spid="20" grpId="0" animBg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443586" y="257980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مهارة</a:t>
            </a:r>
          </a:p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التحليل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مستطيل مستدير الزوايا 8"/>
          <p:cNvSpPr/>
          <p:nvPr/>
        </p:nvSpPr>
        <p:spPr>
          <a:xfrm>
            <a:off x="4754101" y="1811932"/>
            <a:ext cx="5068503" cy="449971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endParaRPr lang="ar-SA" b="1" dirty="0" smtClean="0">
              <a:solidFill>
                <a:srgbClr val="FF0000"/>
              </a:solidFill>
            </a:endParaRPr>
          </a:p>
          <a:p>
            <a:endParaRPr lang="ar-SA" b="1" dirty="0" smtClean="0"/>
          </a:p>
          <a:p>
            <a:endParaRPr lang="ar-SA" b="1" dirty="0" smtClean="0"/>
          </a:p>
          <a:p>
            <a:endParaRPr lang="ar-SA" b="1" dirty="0" smtClean="0"/>
          </a:p>
          <a:p>
            <a:r>
              <a:rPr lang="ar-SA" b="1" dirty="0" smtClean="0">
                <a:solidFill>
                  <a:srgbClr val="FF0000"/>
                </a:solidFill>
              </a:rPr>
              <a:t> </a:t>
            </a:r>
            <a:endParaRPr lang="ar-SA" b="1" dirty="0" smtClean="0"/>
          </a:p>
          <a:p>
            <a:endParaRPr lang="ar-SA" b="1" dirty="0" smtClean="0">
              <a:solidFill>
                <a:srgbClr val="FF0000"/>
              </a:solidFill>
            </a:endParaRPr>
          </a:p>
          <a:p>
            <a:endParaRPr lang="ar-SA" b="1" dirty="0">
              <a:solidFill>
                <a:srgbClr val="FF0000"/>
              </a:solidFill>
            </a:endParaRPr>
          </a:p>
          <a:p>
            <a:endParaRPr lang="ar-SA" b="1" dirty="0" smtClean="0">
              <a:solidFill>
                <a:srgbClr val="FF0000"/>
              </a:solidFill>
            </a:endParaRPr>
          </a:p>
          <a:p>
            <a:endParaRPr lang="ar-SA" b="1" dirty="0"/>
          </a:p>
          <a:p>
            <a:endParaRPr lang="ar-SA" b="1" dirty="0"/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6522749" y="1913621"/>
            <a:ext cx="2792808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000" b="1" dirty="0" smtClean="0">
                <a:solidFill>
                  <a:srgbClr val="FF0000"/>
                </a:solidFill>
              </a:rPr>
              <a:t>ما صفة </a:t>
            </a:r>
            <a:r>
              <a:rPr lang="ar-SA" sz="2000" b="1" dirty="0">
                <a:solidFill>
                  <a:srgbClr val="FF0000"/>
                </a:solidFill>
              </a:rPr>
              <a:t>غضب ﷺ </a:t>
            </a:r>
            <a:r>
              <a:rPr lang="ar-SA" sz="2000" b="1" dirty="0" smtClean="0">
                <a:solidFill>
                  <a:srgbClr val="FF0000"/>
                </a:solidFill>
              </a:rPr>
              <a:t>؟</a:t>
            </a:r>
            <a:endParaRPr lang="ar-SA" sz="2000" b="1" dirty="0">
              <a:solidFill>
                <a:srgbClr val="FF0000"/>
              </a:solidFill>
            </a:endParaRPr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5504381" y="2386882"/>
            <a:ext cx="3606557" cy="96024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غضبة في الحق ليس </a:t>
            </a:r>
            <a:r>
              <a:rPr lang="ar-SA" sz="2000" b="1" dirty="0" smtClean="0">
                <a:solidFill>
                  <a:schemeClr val="tx1"/>
                </a:solidFill>
              </a:rPr>
              <a:t>فيه حقد ، </a:t>
            </a:r>
            <a:r>
              <a:rPr lang="ar-SA" sz="2000" b="1" dirty="0">
                <a:solidFill>
                  <a:schemeClr val="tx1"/>
                </a:solidFill>
              </a:rPr>
              <a:t>فرسول الله ﷺ  لا يحمل ضغينة </a:t>
            </a:r>
            <a:r>
              <a:rPr lang="ar-SA" sz="2000" b="1" dirty="0" smtClean="0">
                <a:solidFill>
                  <a:schemeClr val="tx1"/>
                </a:solidFill>
              </a:rPr>
              <a:t>لأحد</a:t>
            </a:r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17" name="مستطيل مستدير الزوايا 16"/>
          <p:cNvSpPr/>
          <p:nvPr/>
        </p:nvSpPr>
        <p:spPr>
          <a:xfrm>
            <a:off x="6560836" y="3350139"/>
            <a:ext cx="2814702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just"/>
            <a:r>
              <a:rPr lang="ar-SA" sz="2000" b="1" dirty="0" smtClean="0">
                <a:solidFill>
                  <a:srgbClr val="FF0000"/>
                </a:solidFill>
              </a:rPr>
              <a:t>ما </a:t>
            </a:r>
            <a:r>
              <a:rPr lang="ar-SA" sz="2000" b="1" dirty="0" smtClean="0">
                <a:solidFill>
                  <a:srgbClr val="FF0000"/>
                </a:solidFill>
              </a:rPr>
              <a:t>صفة الرضا </a:t>
            </a:r>
            <a:r>
              <a:rPr lang="ar-SA" sz="2000" b="1" dirty="0">
                <a:solidFill>
                  <a:srgbClr val="FF0000"/>
                </a:solidFill>
              </a:rPr>
              <a:t>عند النبي </a:t>
            </a:r>
            <a:r>
              <a:rPr lang="ar-SA" sz="2000" b="1" dirty="0" smtClean="0">
                <a:solidFill>
                  <a:srgbClr val="FF0000"/>
                </a:solidFill>
              </a:rPr>
              <a:t>ﷺ ؟</a:t>
            </a:r>
            <a:endParaRPr lang="ar-SA" sz="2000" b="1" dirty="0">
              <a:solidFill>
                <a:srgbClr val="FF0000"/>
              </a:solidFill>
            </a:endParaRPr>
          </a:p>
        </p:txBody>
      </p:sp>
      <p:sp>
        <p:nvSpPr>
          <p:cNvPr id="18" name="مستطيل مستدير الزوايا 17"/>
          <p:cNvSpPr/>
          <p:nvPr/>
        </p:nvSpPr>
        <p:spPr>
          <a:xfrm>
            <a:off x="5038339" y="3782187"/>
            <a:ext cx="4474925" cy="771776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يا رسول الله إذا رضيت فإنما لرضوان </a:t>
            </a:r>
            <a:r>
              <a:rPr lang="ar-SA" sz="2000" b="1" dirty="0" smtClean="0">
                <a:solidFill>
                  <a:schemeClr val="tx1"/>
                </a:solidFill>
              </a:rPr>
              <a:t>الله ، كما إذا غضبت لا تغضب </a:t>
            </a:r>
            <a:r>
              <a:rPr lang="ar-SA" sz="2000" b="1" dirty="0">
                <a:solidFill>
                  <a:schemeClr val="tx1"/>
                </a:solidFill>
              </a:rPr>
              <a:t>إلا في الحق وكذلك الرضا </a:t>
            </a:r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19" name="مستطيل مستدير الزوايا 18"/>
          <p:cNvSpPr/>
          <p:nvPr/>
        </p:nvSpPr>
        <p:spPr>
          <a:xfrm>
            <a:off x="797160" y="4632325"/>
            <a:ext cx="3634847" cy="146663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 smtClean="0">
                <a:solidFill>
                  <a:srgbClr val="FF0000"/>
                </a:solidFill>
              </a:rPr>
              <a:t>الفكرة الجزئية للنص :</a:t>
            </a:r>
          </a:p>
          <a:p>
            <a:pPr algn="ctr"/>
            <a:endParaRPr lang="ar-SA" sz="2000" b="1" dirty="0" smtClean="0">
              <a:solidFill>
                <a:srgbClr val="FF0000"/>
              </a:solidFill>
            </a:endParaRPr>
          </a:p>
          <a:p>
            <a:pPr algn="ctr"/>
            <a:endParaRPr lang="ar-SA" sz="2000" b="1" dirty="0" smtClean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20" name="مستطيل مستدير الزوايا 19"/>
          <p:cNvSpPr/>
          <p:nvPr/>
        </p:nvSpPr>
        <p:spPr>
          <a:xfrm>
            <a:off x="948675" y="5205033"/>
            <a:ext cx="3373529" cy="656637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صفة </a:t>
            </a:r>
            <a:r>
              <a:rPr lang="ar-SA" sz="2000" b="1" dirty="0" smtClean="0">
                <a:solidFill>
                  <a:schemeClr val="tx1"/>
                </a:solidFill>
              </a:rPr>
              <a:t>غضب </a:t>
            </a:r>
            <a:r>
              <a:rPr lang="ar-SA" sz="2000" b="1" dirty="0">
                <a:solidFill>
                  <a:schemeClr val="tx1"/>
                </a:solidFill>
              </a:rPr>
              <a:t>النبي ﷺ </a:t>
            </a:r>
            <a:r>
              <a:rPr lang="ar-SA" sz="2000" b="1" dirty="0" smtClean="0">
                <a:solidFill>
                  <a:schemeClr val="tx1"/>
                </a:solidFill>
              </a:rPr>
              <a:t>ورضاه</a:t>
            </a:r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21" name="مستطيل مستدير الزوايا 20"/>
          <p:cNvSpPr/>
          <p:nvPr/>
        </p:nvSpPr>
        <p:spPr>
          <a:xfrm>
            <a:off x="6536679" y="4646037"/>
            <a:ext cx="2884417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000" b="1" dirty="0">
                <a:solidFill>
                  <a:srgbClr val="FF0000"/>
                </a:solidFill>
              </a:rPr>
              <a:t>ما صفة الرضا </a:t>
            </a:r>
            <a:r>
              <a:rPr lang="ar-SA" sz="2000" b="1" dirty="0" smtClean="0">
                <a:solidFill>
                  <a:srgbClr val="FF0000"/>
                </a:solidFill>
              </a:rPr>
              <a:t>عند الآخرين </a:t>
            </a:r>
            <a:r>
              <a:rPr lang="ar-SA" sz="2000" b="1" dirty="0">
                <a:solidFill>
                  <a:srgbClr val="FF0000"/>
                </a:solidFill>
              </a:rPr>
              <a:t>؟</a:t>
            </a:r>
          </a:p>
        </p:txBody>
      </p:sp>
      <p:sp>
        <p:nvSpPr>
          <p:cNvPr id="22" name="مستطيل مستدير الزوايا 21"/>
          <p:cNvSpPr/>
          <p:nvPr/>
        </p:nvSpPr>
        <p:spPr>
          <a:xfrm>
            <a:off x="5232582" y="5065320"/>
            <a:ext cx="4150153" cy="936062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الآخرين </a:t>
            </a:r>
            <a:r>
              <a:rPr lang="ar-SA" sz="2000" b="1" dirty="0" smtClean="0">
                <a:solidFill>
                  <a:schemeClr val="tx1"/>
                </a:solidFill>
              </a:rPr>
              <a:t>يقبلون ويرضون </a:t>
            </a:r>
            <a:r>
              <a:rPr lang="ar-SA" sz="2000" b="1" dirty="0">
                <a:solidFill>
                  <a:schemeClr val="tx1"/>
                </a:solidFill>
              </a:rPr>
              <a:t>رياءً وتحلما </a:t>
            </a:r>
            <a:r>
              <a:rPr lang="ar-SA" sz="2000" b="1" dirty="0" smtClean="0">
                <a:solidFill>
                  <a:schemeClr val="tx1"/>
                </a:solidFill>
              </a:rPr>
              <a:t>ويظهرون خلاف ما يبطنون من سخط</a:t>
            </a:r>
            <a:endParaRPr lang="ar-SA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23" name="جدول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8570228"/>
              </p:ext>
            </p:extLst>
          </p:nvPr>
        </p:nvGraphicFramePr>
        <p:xfrm>
          <a:off x="841863" y="1823343"/>
          <a:ext cx="3615600" cy="2355034"/>
        </p:xfrm>
        <a:graphic>
          <a:graphicData uri="http://schemas.openxmlformats.org/drawingml/2006/table">
            <a:tbl>
              <a:tblPr rtl="1" firstRow="1" bandRow="1">
                <a:tableStyleId>{616DA210-FB5B-4158-B5E0-FEB733F419BA}</a:tableStyleId>
              </a:tblPr>
              <a:tblGrid>
                <a:gridCol w="1233151"/>
                <a:gridCol w="2382449"/>
              </a:tblGrid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  <a:tr h="41955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 smtClean="0"/>
                    </a:p>
                    <a:p>
                      <a:pPr rtl="1"/>
                      <a:endParaRPr lang="ar-SA" dirty="0" smtClean="0"/>
                    </a:p>
                    <a:p>
                      <a:pPr rtl="1"/>
                      <a:endParaRPr lang="ar-SA" dirty="0" smtClean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6" name="مربع نص 25"/>
          <p:cNvSpPr txBox="1"/>
          <p:nvPr/>
        </p:nvSpPr>
        <p:spPr>
          <a:xfrm>
            <a:off x="3265642" y="2565422"/>
            <a:ext cx="106436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بغضاء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27" name="مربع نص 26"/>
          <p:cNvSpPr txBox="1"/>
          <p:nvPr/>
        </p:nvSpPr>
        <p:spPr>
          <a:xfrm>
            <a:off x="3239238" y="1796837"/>
            <a:ext cx="106436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الكلمة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28" name="مربع نص 27"/>
          <p:cNvSpPr txBox="1"/>
          <p:nvPr/>
        </p:nvSpPr>
        <p:spPr>
          <a:xfrm>
            <a:off x="1575678" y="1782152"/>
            <a:ext cx="106436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معناها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29" name="مربع نص 28"/>
          <p:cNvSpPr txBox="1"/>
          <p:nvPr/>
        </p:nvSpPr>
        <p:spPr>
          <a:xfrm>
            <a:off x="849765" y="2574165"/>
            <a:ext cx="230561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 smtClean="0"/>
              <a:t>البغض هو الكره الشديد</a:t>
            </a:r>
            <a:endParaRPr lang="ar-SA" sz="2000" b="1" dirty="0"/>
          </a:p>
        </p:txBody>
      </p:sp>
      <p:sp>
        <p:nvSpPr>
          <p:cNvPr id="30" name="مربع نص 29"/>
          <p:cNvSpPr txBox="1"/>
          <p:nvPr/>
        </p:nvSpPr>
        <p:spPr>
          <a:xfrm>
            <a:off x="3197307" y="2195691"/>
            <a:ext cx="106436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ضغن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31" name="مربع نص 30"/>
          <p:cNvSpPr txBox="1"/>
          <p:nvPr/>
        </p:nvSpPr>
        <p:spPr>
          <a:xfrm>
            <a:off x="3257843" y="2904846"/>
            <a:ext cx="106436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تحلم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32" name="مربع نص 31"/>
          <p:cNvSpPr txBox="1"/>
          <p:nvPr/>
        </p:nvSpPr>
        <p:spPr>
          <a:xfrm>
            <a:off x="1102360" y="2190649"/>
            <a:ext cx="195657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/>
              <a:t>حقد</a:t>
            </a:r>
            <a:endParaRPr lang="ar-SA" sz="2400" b="1" dirty="0"/>
          </a:p>
        </p:txBody>
      </p:sp>
      <p:sp>
        <p:nvSpPr>
          <p:cNvPr id="33" name="مربع نص 32"/>
          <p:cNvSpPr txBox="1"/>
          <p:nvPr/>
        </p:nvSpPr>
        <p:spPr>
          <a:xfrm>
            <a:off x="1387414" y="2914734"/>
            <a:ext cx="14431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/>
              <a:t>الصبر والأناة</a:t>
            </a:r>
            <a:endParaRPr lang="ar-SA" sz="2400" b="1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3300064" y="3512975"/>
            <a:ext cx="106436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رياء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39" name="مربع نص 38"/>
          <p:cNvSpPr txBox="1"/>
          <p:nvPr/>
        </p:nvSpPr>
        <p:spPr>
          <a:xfrm>
            <a:off x="984799" y="3338756"/>
            <a:ext cx="215425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/>
              <a:t>تظاهر بخلاف ما في الباطن</a:t>
            </a:r>
            <a:endParaRPr lang="ar-SA" sz="2400" b="1" dirty="0"/>
          </a:p>
        </p:txBody>
      </p:sp>
      <p:sp>
        <p:nvSpPr>
          <p:cNvPr id="40" name="مستطيل 39">
            <a:extLst>
              <a:ext uri="{FF2B5EF4-FFF2-40B4-BE49-F238E27FC236}">
                <a16:creationId xmlns:a16="http://schemas.microsoft.com/office/drawing/2014/main" xmlns="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65331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من خارج الكتاب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41" name="صورة 4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7" t="67733" r="6726" b="20886"/>
          <a:stretch/>
        </p:blipFill>
        <p:spPr>
          <a:xfrm>
            <a:off x="2300288" y="356423"/>
            <a:ext cx="6500812" cy="133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5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7" grpId="0"/>
      <p:bldP spid="18" grpId="0" animBg="1"/>
      <p:bldP spid="19" grpId="0" animBg="1"/>
      <p:bldP spid="20" grpId="0" animBg="1"/>
      <p:bldP spid="21" grpId="0"/>
      <p:bldP spid="22" grpId="0" animBg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8" grpId="0"/>
      <p:bldP spid="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443586" y="257980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مهارة</a:t>
            </a:r>
          </a:p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التحليل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مستطيل مستدير الزوايا 8"/>
          <p:cNvSpPr/>
          <p:nvPr/>
        </p:nvSpPr>
        <p:spPr>
          <a:xfrm>
            <a:off x="4754101" y="1811932"/>
            <a:ext cx="5068503" cy="449971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endParaRPr lang="ar-SA" b="1" dirty="0" smtClean="0">
              <a:solidFill>
                <a:srgbClr val="FF0000"/>
              </a:solidFill>
            </a:endParaRPr>
          </a:p>
          <a:p>
            <a:endParaRPr lang="ar-SA" b="1" dirty="0" smtClean="0"/>
          </a:p>
          <a:p>
            <a:endParaRPr lang="ar-SA" b="1" dirty="0" smtClean="0"/>
          </a:p>
          <a:p>
            <a:endParaRPr lang="ar-SA" b="1" dirty="0" smtClean="0"/>
          </a:p>
          <a:p>
            <a:r>
              <a:rPr lang="ar-SA" b="1" dirty="0" smtClean="0">
                <a:solidFill>
                  <a:srgbClr val="FF0000"/>
                </a:solidFill>
              </a:rPr>
              <a:t> </a:t>
            </a:r>
            <a:endParaRPr lang="ar-SA" b="1" dirty="0" smtClean="0"/>
          </a:p>
          <a:p>
            <a:endParaRPr lang="ar-SA" b="1" dirty="0" smtClean="0">
              <a:solidFill>
                <a:srgbClr val="FF0000"/>
              </a:solidFill>
            </a:endParaRPr>
          </a:p>
          <a:p>
            <a:endParaRPr lang="ar-SA" b="1" dirty="0">
              <a:solidFill>
                <a:srgbClr val="FF0000"/>
              </a:solidFill>
            </a:endParaRPr>
          </a:p>
          <a:p>
            <a:endParaRPr lang="ar-SA" b="1" dirty="0" smtClean="0">
              <a:solidFill>
                <a:srgbClr val="FF0000"/>
              </a:solidFill>
            </a:endParaRPr>
          </a:p>
          <a:p>
            <a:endParaRPr lang="ar-SA" b="1" dirty="0"/>
          </a:p>
          <a:p>
            <a:endParaRPr lang="ar-SA" b="1" dirty="0"/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5411963" y="1931360"/>
            <a:ext cx="4009133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000" b="1" dirty="0" smtClean="0">
                <a:solidFill>
                  <a:srgbClr val="FF0000"/>
                </a:solidFill>
              </a:rPr>
              <a:t>ما الكلمة الأكثر تكرارًا في الأبيات ؟</a:t>
            </a:r>
            <a:endParaRPr lang="ar-SA" sz="2000" b="1" dirty="0" smtClean="0">
              <a:solidFill>
                <a:srgbClr val="FF0000"/>
              </a:solidFill>
            </a:endParaRPr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5617589" y="2386624"/>
            <a:ext cx="3606557" cy="43204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إذا</a:t>
            </a:r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6694117" y="2946248"/>
            <a:ext cx="2734490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000" b="1" dirty="0">
                <a:solidFill>
                  <a:srgbClr val="FF0000"/>
                </a:solidFill>
              </a:rPr>
              <a:t>ما </a:t>
            </a:r>
            <a:r>
              <a:rPr lang="ar-SA" sz="2000" b="1" dirty="0" smtClean="0">
                <a:solidFill>
                  <a:srgbClr val="FF0000"/>
                </a:solidFill>
              </a:rPr>
              <a:t>سبب تكرارها ؟</a:t>
            </a:r>
            <a:endParaRPr lang="ar-SA" sz="2000" b="1" dirty="0">
              <a:solidFill>
                <a:srgbClr val="FF0000"/>
              </a:solidFill>
            </a:endParaRPr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5613250" y="3439351"/>
            <a:ext cx="3606557" cy="43204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لتقوية المعنى وتأكيده</a:t>
            </a:r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17" name="مستطيل مستدير الزوايا 16"/>
          <p:cNvSpPr/>
          <p:nvPr/>
        </p:nvSpPr>
        <p:spPr>
          <a:xfrm>
            <a:off x="5158847" y="4081002"/>
            <a:ext cx="4296640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just"/>
            <a:r>
              <a:rPr lang="ar-SA" sz="2000" b="1" dirty="0" smtClean="0">
                <a:solidFill>
                  <a:srgbClr val="FF0000"/>
                </a:solidFill>
              </a:rPr>
              <a:t>ما </a:t>
            </a:r>
            <a:r>
              <a:rPr lang="ar-SA" sz="2000" b="1" dirty="0" smtClean="0">
                <a:solidFill>
                  <a:srgbClr val="FF0000"/>
                </a:solidFill>
              </a:rPr>
              <a:t>الخلق الذي تميز به الرسول في هذا </a:t>
            </a:r>
            <a:r>
              <a:rPr lang="ar-SA" sz="2000" b="1" dirty="0">
                <a:solidFill>
                  <a:srgbClr val="FF0000"/>
                </a:solidFill>
              </a:rPr>
              <a:t>البيت ﷺ ؟</a:t>
            </a:r>
            <a:endParaRPr lang="ar-SA" sz="2000" b="1" dirty="0">
              <a:solidFill>
                <a:srgbClr val="FF0000"/>
              </a:solidFill>
            </a:endParaRPr>
          </a:p>
        </p:txBody>
      </p:sp>
      <p:sp>
        <p:nvSpPr>
          <p:cNvPr id="18" name="مستطيل مستدير الزوايا 17"/>
          <p:cNvSpPr/>
          <p:nvPr/>
        </p:nvSpPr>
        <p:spPr>
          <a:xfrm>
            <a:off x="4921345" y="4544621"/>
            <a:ext cx="4665567" cy="1402749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يشير الشاعر إلى خلق من أخلاق الرسول صلى الله عليه وسلم وهو الوفاء بالعهد وكل ما ذكره الشاعر إنما هي من نفحات من سيرة المصطفى عليه أفضل الصلاة والتسليم </a:t>
            </a:r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19" name="مستطيل مستدير الزوايا 18"/>
          <p:cNvSpPr/>
          <p:nvPr/>
        </p:nvSpPr>
        <p:spPr>
          <a:xfrm>
            <a:off x="822615" y="4514042"/>
            <a:ext cx="3634847" cy="146663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 smtClean="0">
                <a:solidFill>
                  <a:srgbClr val="FF0000"/>
                </a:solidFill>
              </a:rPr>
              <a:t>الفكرة الجزئية للنص :</a:t>
            </a:r>
          </a:p>
          <a:p>
            <a:pPr algn="ctr"/>
            <a:endParaRPr lang="ar-SA" sz="2000" b="1" dirty="0" smtClean="0">
              <a:solidFill>
                <a:srgbClr val="FF0000"/>
              </a:solidFill>
            </a:endParaRPr>
          </a:p>
          <a:p>
            <a:pPr algn="ctr"/>
            <a:endParaRPr lang="ar-SA" sz="2000" b="1" dirty="0" smtClean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20" name="مستطيل مستدير الزوايا 19"/>
          <p:cNvSpPr/>
          <p:nvPr/>
        </p:nvSpPr>
        <p:spPr>
          <a:xfrm>
            <a:off x="956474" y="5154723"/>
            <a:ext cx="3373529" cy="656637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خلق النبي الوفاء بالعهد</a:t>
            </a:r>
            <a:endParaRPr lang="ar-SA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23" name="جدول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4689307"/>
              </p:ext>
            </p:extLst>
          </p:nvPr>
        </p:nvGraphicFramePr>
        <p:xfrm>
          <a:off x="809570" y="2067382"/>
          <a:ext cx="3615600" cy="1532074"/>
        </p:xfrm>
        <a:graphic>
          <a:graphicData uri="http://schemas.openxmlformats.org/drawingml/2006/table">
            <a:tbl>
              <a:tblPr rtl="1" firstRow="1" bandRow="1">
                <a:tableStyleId>{616DA210-FB5B-4158-B5E0-FEB733F419BA}</a:tableStyleId>
              </a:tblPr>
              <a:tblGrid>
                <a:gridCol w="1233151"/>
                <a:gridCol w="2382449"/>
              </a:tblGrid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  <a:tr h="41955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6" name="مربع نص 25"/>
          <p:cNvSpPr txBox="1"/>
          <p:nvPr/>
        </p:nvSpPr>
        <p:spPr>
          <a:xfrm>
            <a:off x="3238012" y="2791389"/>
            <a:ext cx="106436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العهد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27" name="مربع نص 26"/>
          <p:cNvSpPr txBox="1"/>
          <p:nvPr/>
        </p:nvSpPr>
        <p:spPr>
          <a:xfrm>
            <a:off x="3249246" y="2027319"/>
            <a:ext cx="106436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الكلمة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28" name="مربع نص 27"/>
          <p:cNvSpPr txBox="1"/>
          <p:nvPr/>
        </p:nvSpPr>
        <p:spPr>
          <a:xfrm>
            <a:off x="1575667" y="1984294"/>
            <a:ext cx="106436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معناها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29" name="مربع نص 28"/>
          <p:cNvSpPr txBox="1"/>
          <p:nvPr/>
        </p:nvSpPr>
        <p:spPr>
          <a:xfrm>
            <a:off x="1246347" y="2807936"/>
            <a:ext cx="162197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/>
              <a:t>الميثاق</a:t>
            </a:r>
            <a:endParaRPr lang="ar-SA" sz="2400" b="1" dirty="0"/>
          </a:p>
        </p:txBody>
      </p:sp>
      <p:sp>
        <p:nvSpPr>
          <p:cNvPr id="30" name="مربع نص 29"/>
          <p:cNvSpPr txBox="1"/>
          <p:nvPr/>
        </p:nvSpPr>
        <p:spPr>
          <a:xfrm>
            <a:off x="3225857" y="2435406"/>
            <a:ext cx="106436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أخذت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31" name="مربع نص 30"/>
          <p:cNvSpPr txBox="1"/>
          <p:nvPr/>
        </p:nvSpPr>
        <p:spPr>
          <a:xfrm>
            <a:off x="3220146" y="3199476"/>
            <a:ext cx="106436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ذمة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32" name="مربع نص 31"/>
          <p:cNvSpPr txBox="1"/>
          <p:nvPr/>
        </p:nvSpPr>
        <p:spPr>
          <a:xfrm>
            <a:off x="1062856" y="2403416"/>
            <a:ext cx="195657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/>
              <a:t>التزمت</a:t>
            </a:r>
            <a:endParaRPr lang="ar-SA" sz="2400" b="1" dirty="0"/>
          </a:p>
        </p:txBody>
      </p:sp>
      <p:sp>
        <p:nvSpPr>
          <p:cNvPr id="33" name="مربع نص 32"/>
          <p:cNvSpPr txBox="1"/>
          <p:nvPr/>
        </p:nvSpPr>
        <p:spPr>
          <a:xfrm>
            <a:off x="1386281" y="3155822"/>
            <a:ext cx="14431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/>
              <a:t>عهد وأمان</a:t>
            </a:r>
            <a:endParaRPr lang="ar-SA" sz="2400" b="1" dirty="0"/>
          </a:p>
        </p:txBody>
      </p:sp>
      <p:sp>
        <p:nvSpPr>
          <p:cNvPr id="40" name="مستطيل 39">
            <a:extLst>
              <a:ext uri="{FF2B5EF4-FFF2-40B4-BE49-F238E27FC236}">
                <a16:creationId xmlns:a16="http://schemas.microsoft.com/office/drawing/2014/main" xmlns="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65331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من خارج الكتاب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43" name="صورة 4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332" b="14901"/>
          <a:stretch/>
        </p:blipFill>
        <p:spPr>
          <a:xfrm>
            <a:off x="1673220" y="659817"/>
            <a:ext cx="7546587" cy="79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6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16" grpId="0" animBg="1"/>
      <p:bldP spid="17" grpId="0"/>
      <p:bldP spid="18" grpId="0" animBg="1"/>
      <p:bldP spid="19" grpId="0" animBg="1"/>
      <p:bldP spid="20" grpId="0" animBg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="" xmlns:a16="http://schemas.microsoft.com/office/drawing/2014/main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="" xmlns:a16="http://schemas.microsoft.com/office/drawing/2014/main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النشيد الوطني السعودي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="" xmlns:a16="http://schemas.microsoft.com/office/drawing/2014/main" id="{0C89ECC3-84C5-DF46-BAB8-3392241C5D0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WhatsApp Video 2020-11-01 at 12.02.44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5259" y="635524"/>
            <a:ext cx="9043987" cy="5050901"/>
          </a:xfrm>
          <a:prstGeom prst="rect">
            <a:avLst/>
          </a:prstGeom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2626A26A-6BB0-4F8E-AF93-2890ACA362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670" y="2212879"/>
            <a:ext cx="1717305" cy="129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النشيد الوطني السعودي مكتوب - موقع المرجع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59" y="594581"/>
            <a:ext cx="9125257" cy="509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43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443586" y="257980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مهارة</a:t>
            </a:r>
          </a:p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التحليل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مستطيل مستدير الزوايا 8"/>
          <p:cNvSpPr/>
          <p:nvPr/>
        </p:nvSpPr>
        <p:spPr>
          <a:xfrm>
            <a:off x="4754101" y="1811932"/>
            <a:ext cx="5068503" cy="449971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endParaRPr lang="ar-SA" b="1" dirty="0" smtClean="0">
              <a:solidFill>
                <a:srgbClr val="FF0000"/>
              </a:solidFill>
            </a:endParaRPr>
          </a:p>
          <a:p>
            <a:endParaRPr lang="ar-SA" b="1" dirty="0" smtClean="0"/>
          </a:p>
          <a:p>
            <a:endParaRPr lang="ar-SA" b="1" dirty="0" smtClean="0"/>
          </a:p>
          <a:p>
            <a:endParaRPr lang="ar-SA" b="1" dirty="0" smtClean="0"/>
          </a:p>
          <a:p>
            <a:r>
              <a:rPr lang="ar-SA" b="1" dirty="0" smtClean="0">
                <a:solidFill>
                  <a:srgbClr val="FF0000"/>
                </a:solidFill>
              </a:rPr>
              <a:t> </a:t>
            </a:r>
            <a:endParaRPr lang="ar-SA" b="1" dirty="0" smtClean="0"/>
          </a:p>
          <a:p>
            <a:endParaRPr lang="ar-SA" b="1" dirty="0" smtClean="0">
              <a:solidFill>
                <a:srgbClr val="FF0000"/>
              </a:solidFill>
            </a:endParaRPr>
          </a:p>
          <a:p>
            <a:endParaRPr lang="ar-SA" b="1" dirty="0">
              <a:solidFill>
                <a:srgbClr val="FF0000"/>
              </a:solidFill>
            </a:endParaRPr>
          </a:p>
          <a:p>
            <a:endParaRPr lang="ar-SA" b="1" dirty="0" smtClean="0">
              <a:solidFill>
                <a:srgbClr val="FF0000"/>
              </a:solidFill>
            </a:endParaRPr>
          </a:p>
          <a:p>
            <a:endParaRPr lang="ar-SA" b="1" dirty="0"/>
          </a:p>
          <a:p>
            <a:endParaRPr lang="ar-SA" b="1" dirty="0"/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5407812" y="1974625"/>
            <a:ext cx="4009133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000" b="1" dirty="0" smtClean="0">
                <a:solidFill>
                  <a:srgbClr val="FF0000"/>
                </a:solidFill>
              </a:rPr>
              <a:t>ما البيئة التي دلت عليها ألفاظ هذا البيت ؟</a:t>
            </a:r>
            <a:endParaRPr lang="ar-SA" sz="2000" b="1" dirty="0" smtClean="0">
              <a:solidFill>
                <a:srgbClr val="FF0000"/>
              </a:solidFill>
            </a:endParaRPr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5617588" y="2571709"/>
            <a:ext cx="3606557" cy="43204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البيئة الصحراوية</a:t>
            </a:r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6077435" y="3175588"/>
            <a:ext cx="3292004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000" b="1" dirty="0" smtClean="0">
                <a:solidFill>
                  <a:srgbClr val="FF0000"/>
                </a:solidFill>
              </a:rPr>
              <a:t>اشرح مفهوم هذا البيت الشعري ؟</a:t>
            </a:r>
            <a:endParaRPr lang="ar-SA" sz="2000" b="1" dirty="0">
              <a:solidFill>
                <a:srgbClr val="FF0000"/>
              </a:solidFill>
            </a:endParaRPr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5023588" y="3747137"/>
            <a:ext cx="4520462" cy="229647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يصلي الشاعر على الرسول صلى الله عليه وسلم فيقول </a:t>
            </a:r>
            <a:r>
              <a:rPr lang="ar-SA" sz="2000" b="1" dirty="0" smtClean="0">
                <a:solidFill>
                  <a:schemeClr val="tx1"/>
                </a:solidFill>
              </a:rPr>
              <a:t>: صلى عليك الحادٍ </a:t>
            </a:r>
            <a:r>
              <a:rPr lang="ar-SA" sz="2000" b="1" dirty="0">
                <a:solidFill>
                  <a:schemeClr val="tx1"/>
                </a:solidFill>
              </a:rPr>
              <a:t>وهو الذي </a:t>
            </a:r>
            <a:r>
              <a:rPr lang="ar-SA" sz="2000" b="1" dirty="0" smtClean="0">
                <a:solidFill>
                  <a:schemeClr val="tx1"/>
                </a:solidFill>
              </a:rPr>
              <a:t>يحدو ( ينشد ) وكان </a:t>
            </a:r>
            <a:r>
              <a:rPr lang="ar-SA" sz="2000" b="1" dirty="0">
                <a:solidFill>
                  <a:schemeClr val="tx1"/>
                </a:solidFill>
              </a:rPr>
              <a:t>المسافرون قديما </a:t>
            </a:r>
            <a:r>
              <a:rPr lang="ar-SA" sz="2000" b="1" dirty="0" err="1">
                <a:solidFill>
                  <a:schemeClr val="tx1"/>
                </a:solidFill>
              </a:rPr>
              <a:t>يتوسطهم</a:t>
            </a:r>
            <a:r>
              <a:rPr lang="ar-SA" sz="2000" b="1" dirty="0">
                <a:solidFill>
                  <a:schemeClr val="tx1"/>
                </a:solidFill>
              </a:rPr>
              <a:t> منشد بصوته </a:t>
            </a:r>
            <a:r>
              <a:rPr lang="ar-SA" sz="2000" b="1" dirty="0" smtClean="0">
                <a:solidFill>
                  <a:schemeClr val="tx1"/>
                </a:solidFill>
              </a:rPr>
              <a:t>ينشد للإبل </a:t>
            </a:r>
            <a:r>
              <a:rPr lang="ar-SA" sz="2000" b="1" dirty="0">
                <a:solidFill>
                  <a:schemeClr val="tx1"/>
                </a:solidFill>
              </a:rPr>
              <a:t>كي تسرع في مشيها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ويخفف </a:t>
            </a:r>
            <a:r>
              <a:rPr lang="ar-SA" sz="2000" b="1" dirty="0">
                <a:solidFill>
                  <a:schemeClr val="tx1"/>
                </a:solidFill>
              </a:rPr>
              <a:t>ويسري </a:t>
            </a:r>
            <a:r>
              <a:rPr lang="ar-SA" sz="2000" b="1" dirty="0" smtClean="0">
                <a:solidFill>
                  <a:schemeClr val="tx1"/>
                </a:solidFill>
              </a:rPr>
              <a:t>عن المسافرين </a:t>
            </a:r>
            <a:r>
              <a:rPr lang="ar-SA" sz="2000" b="1" dirty="0">
                <a:solidFill>
                  <a:schemeClr val="tx1"/>
                </a:solidFill>
              </a:rPr>
              <a:t>وطأة السفر بالظلمة وقوله وحنت بالفلا وجناء يقصد حب </a:t>
            </a:r>
            <a:r>
              <a:rPr lang="ar-SA" sz="2000" b="1" dirty="0" smtClean="0">
                <a:solidFill>
                  <a:schemeClr val="tx1"/>
                </a:solidFill>
              </a:rPr>
              <a:t>الناقة لابنها  وشوقها له في الصحراء الواسعة</a:t>
            </a:r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19" name="مستطيل مستدير الزوايا 18"/>
          <p:cNvSpPr/>
          <p:nvPr/>
        </p:nvSpPr>
        <p:spPr>
          <a:xfrm>
            <a:off x="822616" y="4845017"/>
            <a:ext cx="3634847" cy="146663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 smtClean="0">
                <a:solidFill>
                  <a:srgbClr val="FF0000"/>
                </a:solidFill>
              </a:rPr>
              <a:t>الفكرة الجزئية للنص :</a:t>
            </a:r>
          </a:p>
          <a:p>
            <a:pPr algn="ctr"/>
            <a:endParaRPr lang="ar-SA" sz="2000" b="1" dirty="0" smtClean="0">
              <a:solidFill>
                <a:srgbClr val="FF0000"/>
              </a:solidFill>
            </a:endParaRPr>
          </a:p>
          <a:p>
            <a:pPr algn="ctr"/>
            <a:endParaRPr lang="ar-SA" sz="2000" b="1" dirty="0" smtClean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20" name="مستطيل مستدير الزوايا 19"/>
          <p:cNvSpPr/>
          <p:nvPr/>
        </p:nvSpPr>
        <p:spPr>
          <a:xfrm>
            <a:off x="927820" y="5453146"/>
            <a:ext cx="3373529" cy="656637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صلاة الناس على </a:t>
            </a:r>
            <a:r>
              <a:rPr lang="ar-SA" sz="2000" b="1" dirty="0">
                <a:solidFill>
                  <a:schemeClr val="tx1"/>
                </a:solidFill>
              </a:rPr>
              <a:t>النبي ﷺ</a:t>
            </a:r>
            <a:endParaRPr lang="ar-SA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23" name="جدول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0410452"/>
              </p:ext>
            </p:extLst>
          </p:nvPr>
        </p:nvGraphicFramePr>
        <p:xfrm>
          <a:off x="841863" y="1823343"/>
          <a:ext cx="3615600" cy="2542994"/>
        </p:xfrm>
        <a:graphic>
          <a:graphicData uri="http://schemas.openxmlformats.org/drawingml/2006/table">
            <a:tbl>
              <a:tblPr rtl="1" firstRow="1" bandRow="1">
                <a:tableStyleId>{616DA210-FB5B-4158-B5E0-FEB733F419BA}</a:tableStyleId>
              </a:tblPr>
              <a:tblGrid>
                <a:gridCol w="1233151"/>
                <a:gridCol w="2382449"/>
              </a:tblGrid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  <a:tr h="41955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 smtClean="0"/>
                    </a:p>
                    <a:p>
                      <a:pPr rtl="1"/>
                      <a:endParaRPr lang="ar-SA" dirty="0" smtClean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6" name="مربع نص 25"/>
          <p:cNvSpPr txBox="1"/>
          <p:nvPr/>
        </p:nvSpPr>
        <p:spPr>
          <a:xfrm>
            <a:off x="3452014" y="2565422"/>
            <a:ext cx="87798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حاد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27" name="مربع نص 26"/>
          <p:cNvSpPr txBox="1"/>
          <p:nvPr/>
        </p:nvSpPr>
        <p:spPr>
          <a:xfrm>
            <a:off x="3239238" y="1796837"/>
            <a:ext cx="106436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الكلمة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28" name="مربع نص 27"/>
          <p:cNvSpPr txBox="1"/>
          <p:nvPr/>
        </p:nvSpPr>
        <p:spPr>
          <a:xfrm>
            <a:off x="1575678" y="1782152"/>
            <a:ext cx="106436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معناها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29" name="مربع نص 28"/>
          <p:cNvSpPr txBox="1"/>
          <p:nvPr/>
        </p:nvSpPr>
        <p:spPr>
          <a:xfrm>
            <a:off x="849765" y="2574165"/>
            <a:ext cx="23056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 smtClean="0"/>
              <a:t>الذي يرفع صوته بالغناء للإبل كي تسرع في مشيها</a:t>
            </a:r>
            <a:endParaRPr lang="ar-SA" sz="2000" b="1" dirty="0"/>
          </a:p>
        </p:txBody>
      </p:sp>
      <p:sp>
        <p:nvSpPr>
          <p:cNvPr id="30" name="مربع نص 29"/>
          <p:cNvSpPr txBox="1"/>
          <p:nvPr/>
        </p:nvSpPr>
        <p:spPr>
          <a:xfrm>
            <a:off x="3197307" y="2195691"/>
            <a:ext cx="106436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الدجى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31" name="مربع نص 30"/>
          <p:cNvSpPr txBox="1"/>
          <p:nvPr/>
        </p:nvSpPr>
        <p:spPr>
          <a:xfrm>
            <a:off x="3297272" y="3145971"/>
            <a:ext cx="106436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حنت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32" name="مربع نص 31"/>
          <p:cNvSpPr txBox="1"/>
          <p:nvPr/>
        </p:nvSpPr>
        <p:spPr>
          <a:xfrm>
            <a:off x="1102360" y="2190649"/>
            <a:ext cx="195657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/>
              <a:t>الظلام</a:t>
            </a:r>
            <a:endParaRPr lang="ar-SA" sz="2400" b="1" dirty="0"/>
          </a:p>
        </p:txBody>
      </p:sp>
      <p:sp>
        <p:nvSpPr>
          <p:cNvPr id="33" name="مربع نص 32"/>
          <p:cNvSpPr txBox="1"/>
          <p:nvPr/>
        </p:nvSpPr>
        <p:spPr>
          <a:xfrm>
            <a:off x="1064496" y="3185688"/>
            <a:ext cx="213800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/>
              <a:t>من الحنين والشوق</a:t>
            </a:r>
            <a:endParaRPr lang="ar-SA" sz="2400" b="1" dirty="0"/>
          </a:p>
        </p:txBody>
      </p:sp>
      <p:sp>
        <p:nvSpPr>
          <p:cNvPr id="34" name="مربع نص 33"/>
          <p:cNvSpPr txBox="1"/>
          <p:nvPr/>
        </p:nvSpPr>
        <p:spPr>
          <a:xfrm>
            <a:off x="1024285" y="3954974"/>
            <a:ext cx="195657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/>
              <a:t>الناقة الشديدة</a:t>
            </a:r>
            <a:endParaRPr lang="ar-SA" sz="2400" b="1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3257843" y="3932074"/>
            <a:ext cx="106436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وجناء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38" name="مربع نص 37"/>
          <p:cNvSpPr txBox="1"/>
          <p:nvPr/>
        </p:nvSpPr>
        <p:spPr>
          <a:xfrm>
            <a:off x="3239828" y="3556189"/>
            <a:ext cx="106436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الفلا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39" name="مربع نص 38"/>
          <p:cNvSpPr txBox="1"/>
          <p:nvPr/>
        </p:nvSpPr>
        <p:spPr>
          <a:xfrm>
            <a:off x="1439922" y="3567667"/>
            <a:ext cx="110331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/>
              <a:t>الصحراء</a:t>
            </a:r>
            <a:endParaRPr lang="ar-SA" sz="2400" b="1" dirty="0"/>
          </a:p>
        </p:txBody>
      </p:sp>
      <p:sp>
        <p:nvSpPr>
          <p:cNvPr id="40" name="مستطيل 39">
            <a:extLst>
              <a:ext uri="{FF2B5EF4-FFF2-40B4-BE49-F238E27FC236}">
                <a16:creationId xmlns:a16="http://schemas.microsoft.com/office/drawing/2014/main" xmlns="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65331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من خارج الكتاب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43" name="صورة 4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245" b="8154"/>
          <a:stretch/>
        </p:blipFill>
        <p:spPr>
          <a:xfrm>
            <a:off x="2174810" y="510230"/>
            <a:ext cx="6885556" cy="100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51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16" grpId="0" animBg="1"/>
      <p:bldP spid="19" grpId="0" animBg="1"/>
      <p:bldP spid="20" grpId="0" animBg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8" grpId="0"/>
      <p:bldP spid="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مهارة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الاستنتاج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xmlns="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65331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من خارج الكتاب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0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4926" y="834607"/>
            <a:ext cx="5995133" cy="1839573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مستطيل مستدير الزوايا 10"/>
          <p:cNvSpPr/>
          <p:nvPr/>
        </p:nvSpPr>
        <p:spPr>
          <a:xfrm>
            <a:off x="1950195" y="3198470"/>
            <a:ext cx="6698262" cy="22135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srgbClr val="FF0000"/>
                </a:solidFill>
              </a:rPr>
              <a:t>الفكرة الرئيسية للنص :</a:t>
            </a:r>
          </a:p>
          <a:p>
            <a:pPr algn="ctr"/>
            <a:endParaRPr lang="ar-SA" b="1" dirty="0" smtClean="0">
              <a:solidFill>
                <a:srgbClr val="FF0000"/>
              </a:solidFill>
            </a:endParaRPr>
          </a:p>
          <a:p>
            <a:pPr algn="ctr"/>
            <a:endParaRPr lang="ar-SA" sz="3600" b="1" dirty="0" smtClean="0">
              <a:solidFill>
                <a:srgbClr val="FF0000"/>
              </a:solidFill>
            </a:endParaRPr>
          </a:p>
          <a:p>
            <a:pPr algn="ctr"/>
            <a:endParaRPr lang="ar-SA" sz="2000" b="1" dirty="0" smtClean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2444613" y="4037819"/>
            <a:ext cx="5709425" cy="1003921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schemeClr val="tx1"/>
                </a:solidFill>
              </a:rPr>
              <a:t>شمائل </a:t>
            </a:r>
            <a:r>
              <a:rPr lang="ar-SA" sz="3600" b="1" dirty="0">
                <a:solidFill>
                  <a:schemeClr val="tx1"/>
                </a:solidFill>
              </a:rPr>
              <a:t>النبي - ﷺ - </a:t>
            </a:r>
            <a:r>
              <a:rPr lang="ar-SA" sz="3600" b="1" dirty="0" smtClean="0">
                <a:solidFill>
                  <a:schemeClr val="tx1"/>
                </a:solidFill>
              </a:rPr>
              <a:t>وأخلاقه</a:t>
            </a:r>
            <a:endParaRPr lang="ar-SA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32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="" xmlns:a16="http://schemas.microsoft.com/office/drawing/2014/main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="" xmlns:a16="http://schemas.microsoft.com/office/drawing/2014/main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استراتيجية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الدقيقة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الوحدة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="" xmlns:a16="http://schemas.microsoft.com/office/drawing/2014/main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ستطيل 14">
            <a:extLst>
              <a:ext uri="{FF2B5EF4-FFF2-40B4-BE49-F238E27FC236}">
                <a16:creationId xmlns="" xmlns:a16="http://schemas.microsoft.com/office/drawing/2014/main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5214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ص 73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74" y="487361"/>
            <a:ext cx="9370688" cy="5854700"/>
          </a:xfrm>
          <a:prstGeom prst="rect">
            <a:avLst/>
          </a:prstGeom>
        </p:spPr>
      </p:pic>
      <p:sp>
        <p:nvSpPr>
          <p:cNvPr id="11" name="AutoShape 3">
            <a:extLst>
              <a:ext uri="{FF2B5EF4-FFF2-40B4-BE49-F238E27FC236}">
                <a16:creationId xmlns="" xmlns:a16="http://schemas.microsoft.com/office/drawing/2014/main" id="{6ACC0971-5CBD-4866-99C7-EC9B64C5E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7389" y="3784567"/>
            <a:ext cx="6917888" cy="5843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alt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04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="" xmlns:a16="http://schemas.microsoft.com/office/drawing/2014/main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="" xmlns:a16="http://schemas.microsoft.com/office/drawing/2014/main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مهارة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الفهم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="" xmlns:a16="http://schemas.microsoft.com/office/drawing/2014/main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ستطيل 14">
            <a:extLst>
              <a:ext uri="{FF2B5EF4-FFF2-40B4-BE49-F238E27FC236}">
                <a16:creationId xmlns="" xmlns:a16="http://schemas.microsoft.com/office/drawing/2014/main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5214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ص 73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99" b="17250"/>
          <a:stretch/>
        </p:blipFill>
        <p:spPr>
          <a:xfrm>
            <a:off x="1014413" y="405466"/>
            <a:ext cx="8854021" cy="5981047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31" y="1395307"/>
            <a:ext cx="2591393" cy="2256664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8068597" y="2473324"/>
            <a:ext cx="546946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إذا</a:t>
            </a:r>
            <a:r>
              <a:rPr lang="ar-SA" sz="2800" b="1" dirty="0" smtClean="0">
                <a:solidFill>
                  <a:srgbClr val="FF0000"/>
                </a:solidFill>
              </a:rPr>
              <a:t> </a:t>
            </a:r>
            <a:endParaRPr lang="ar-SA" sz="2800" b="1" dirty="0" smtClean="0">
              <a:solidFill>
                <a:srgbClr val="FF0000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3310742" y="4866310"/>
            <a:ext cx="1689886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>
                <a:solidFill>
                  <a:srgbClr val="FF0000"/>
                </a:solidFill>
              </a:rPr>
              <a:t>تقوية المعنى</a:t>
            </a:r>
          </a:p>
        </p:txBody>
      </p:sp>
      <p:sp>
        <p:nvSpPr>
          <p:cNvPr id="16" name="مستطيل مستدير الزوايا 15">
            <a:extLst>
              <a:ext uri="{FF2B5EF4-FFF2-40B4-BE49-F238E27FC236}"/>
            </a:extLst>
          </p:cNvPr>
          <p:cNvSpPr/>
          <p:nvPr/>
        </p:nvSpPr>
        <p:spPr>
          <a:xfrm>
            <a:off x="553045" y="2208214"/>
            <a:ext cx="2576034" cy="1433479"/>
          </a:xfrm>
          <a:prstGeom prst="roundRect">
            <a:avLst/>
          </a:prstGeom>
          <a:solidFill>
            <a:srgbClr val="FF0000">
              <a:alpha val="25098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17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="" xmlns:a16="http://schemas.microsoft.com/office/drawing/2014/main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="" xmlns:a16="http://schemas.microsoft.com/office/drawing/2014/main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استراتيجية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نصفي 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الآخر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="" xmlns:a16="http://schemas.microsoft.com/office/drawing/2014/main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ستطيل 14">
            <a:extLst>
              <a:ext uri="{FF2B5EF4-FFF2-40B4-BE49-F238E27FC236}">
                <a16:creationId xmlns="" xmlns:a16="http://schemas.microsoft.com/office/drawing/2014/main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5214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ص 74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44" y="405466"/>
            <a:ext cx="9327231" cy="5971494"/>
          </a:xfrm>
          <a:prstGeom prst="rect">
            <a:avLst/>
          </a:prstGeom>
        </p:spPr>
      </p:pic>
      <p:sp>
        <p:nvSpPr>
          <p:cNvPr id="11" name="مخطط انسيابي: رابط 10"/>
          <p:cNvSpPr/>
          <p:nvPr/>
        </p:nvSpPr>
        <p:spPr>
          <a:xfrm>
            <a:off x="8015288" y="2331280"/>
            <a:ext cx="368300" cy="342900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2" name="مخطط انسيابي: رابط 11"/>
          <p:cNvSpPr/>
          <p:nvPr/>
        </p:nvSpPr>
        <p:spPr>
          <a:xfrm>
            <a:off x="2371725" y="3219763"/>
            <a:ext cx="368300" cy="342900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6" name="مخطط انسيابي: رابط 15"/>
          <p:cNvSpPr/>
          <p:nvPr/>
        </p:nvSpPr>
        <p:spPr>
          <a:xfrm>
            <a:off x="8015288" y="4055409"/>
            <a:ext cx="368300" cy="342900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7" name="مخطط انسيابي: رابط 16"/>
          <p:cNvSpPr/>
          <p:nvPr/>
        </p:nvSpPr>
        <p:spPr>
          <a:xfrm>
            <a:off x="8015288" y="4875180"/>
            <a:ext cx="368300" cy="342900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8" name="مخطط انسيابي: رابط 17"/>
          <p:cNvSpPr/>
          <p:nvPr/>
        </p:nvSpPr>
        <p:spPr>
          <a:xfrm>
            <a:off x="8015288" y="5734671"/>
            <a:ext cx="368300" cy="342900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0098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  <p:bldP spid="17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="" xmlns:a16="http://schemas.microsoft.com/office/drawing/2014/main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="" xmlns:a16="http://schemas.microsoft.com/office/drawing/2014/main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استراتيجية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الدقيقة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الواحدة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="" xmlns:a16="http://schemas.microsoft.com/office/drawing/2014/main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ستطيل 14">
            <a:extLst>
              <a:ext uri="{FF2B5EF4-FFF2-40B4-BE49-F238E27FC236}">
                <a16:creationId xmlns="" xmlns:a16="http://schemas.microsoft.com/office/drawing/2014/main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5214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ص 74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09" y="389177"/>
            <a:ext cx="9115702" cy="6051067"/>
          </a:xfrm>
          <a:prstGeom prst="rect">
            <a:avLst/>
          </a:prstGeom>
        </p:spPr>
      </p:pic>
      <p:sp>
        <p:nvSpPr>
          <p:cNvPr id="10" name="مخطط انسيابي: رابط 9"/>
          <p:cNvSpPr/>
          <p:nvPr/>
        </p:nvSpPr>
        <p:spPr>
          <a:xfrm>
            <a:off x="8554213" y="3366246"/>
            <a:ext cx="417450" cy="469901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2800" dirty="0" smtClean="0"/>
          </a:p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2800" dirty="0"/>
          </a:p>
        </p:txBody>
      </p:sp>
      <p:sp>
        <p:nvSpPr>
          <p:cNvPr id="12" name="مخطط انسيابي: رابط 11"/>
          <p:cNvSpPr/>
          <p:nvPr/>
        </p:nvSpPr>
        <p:spPr>
          <a:xfrm>
            <a:off x="5678550" y="5286307"/>
            <a:ext cx="417450" cy="469901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2800" dirty="0" smtClean="0"/>
          </a:p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2800" dirty="0"/>
          </a:p>
        </p:txBody>
      </p:sp>
      <p:sp>
        <p:nvSpPr>
          <p:cNvPr id="16" name="مخطط انسيابي: رابط 15"/>
          <p:cNvSpPr/>
          <p:nvPr/>
        </p:nvSpPr>
        <p:spPr>
          <a:xfrm>
            <a:off x="2849393" y="5305389"/>
            <a:ext cx="417450" cy="469901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2800" dirty="0" smtClean="0"/>
          </a:p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2800" dirty="0"/>
          </a:p>
        </p:txBody>
      </p:sp>
    </p:spTree>
    <p:extLst>
      <p:ext uri="{BB962C8B-B14F-4D97-AF65-F5344CB8AC3E}">
        <p14:creationId xmlns:p14="http://schemas.microsoft.com/office/powerpoint/2010/main" val="201340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="" xmlns:a16="http://schemas.microsoft.com/office/drawing/2014/main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="" xmlns:a16="http://schemas.microsoft.com/office/drawing/2014/main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استراتيجية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خرائط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المفاهيم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="" xmlns:a16="http://schemas.microsoft.com/office/drawing/2014/main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ستطيل 14">
            <a:extLst>
              <a:ext uri="{FF2B5EF4-FFF2-40B4-BE49-F238E27FC236}">
                <a16:creationId xmlns="" xmlns:a16="http://schemas.microsoft.com/office/drawing/2014/main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5214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ص 75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2"/>
          <a:stretch/>
        </p:blipFill>
        <p:spPr>
          <a:xfrm>
            <a:off x="549047" y="405466"/>
            <a:ext cx="9327825" cy="5966759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4081794" y="2856863"/>
            <a:ext cx="833883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العفو</a:t>
            </a:r>
            <a:endParaRPr lang="ar-SA" sz="2800" b="1" dirty="0" smtClean="0">
              <a:solidFill>
                <a:srgbClr val="FF0000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3987218" y="4073608"/>
            <a:ext cx="102303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الرحمة</a:t>
            </a:r>
            <a:endParaRPr lang="ar-SA" sz="2800" b="1" dirty="0" smtClean="0">
              <a:solidFill>
                <a:srgbClr val="FF0000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3931891" y="5030182"/>
            <a:ext cx="1135247" cy="954107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الغضب</a:t>
            </a:r>
          </a:p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في الحق</a:t>
            </a:r>
            <a:endParaRPr lang="ar-SA" sz="2800" b="1" dirty="0" smtClean="0">
              <a:solidFill>
                <a:srgbClr val="FF0000"/>
              </a:solidFill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1683923" y="3441918"/>
            <a:ext cx="1659429" cy="1815882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>
                <a:solidFill>
                  <a:srgbClr val="FF0000"/>
                </a:solidFill>
              </a:rPr>
              <a:t>من </a:t>
            </a:r>
            <a:r>
              <a:rPr lang="ar-SA" sz="2800" b="1" dirty="0" smtClean="0">
                <a:solidFill>
                  <a:srgbClr val="FF0000"/>
                </a:solidFill>
              </a:rPr>
              <a:t>أخلاق</a:t>
            </a:r>
          </a:p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 </a:t>
            </a:r>
            <a:r>
              <a:rPr lang="ar-SA" sz="2800" b="1" dirty="0">
                <a:solidFill>
                  <a:srgbClr val="FF0000"/>
                </a:solidFill>
              </a:rPr>
              <a:t>النبي </a:t>
            </a:r>
            <a:endParaRPr lang="ar-SA" sz="2800" b="1" dirty="0" smtClean="0">
              <a:solidFill>
                <a:srgbClr val="FF0000"/>
              </a:solidFill>
            </a:endParaRPr>
          </a:p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صلى الله</a:t>
            </a:r>
          </a:p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 </a:t>
            </a:r>
            <a:r>
              <a:rPr lang="ar-SA" sz="2800" b="1" dirty="0">
                <a:solidFill>
                  <a:srgbClr val="FF0000"/>
                </a:solidFill>
              </a:rPr>
              <a:t>عليه وسلم </a:t>
            </a:r>
          </a:p>
        </p:txBody>
      </p:sp>
    </p:spTree>
    <p:extLst>
      <p:ext uri="{BB962C8B-B14F-4D97-AF65-F5344CB8AC3E}">
        <p14:creationId xmlns:p14="http://schemas.microsoft.com/office/powerpoint/2010/main" val="395686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="" xmlns:a16="http://schemas.microsoft.com/office/drawing/2014/main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="" xmlns:a16="http://schemas.microsoft.com/office/drawing/2014/main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مهارة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الفهم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="" xmlns:a16="http://schemas.microsoft.com/office/drawing/2014/main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ستطيل 14">
            <a:extLst>
              <a:ext uri="{FF2B5EF4-FFF2-40B4-BE49-F238E27FC236}">
                <a16:creationId xmlns="" xmlns:a16="http://schemas.microsoft.com/office/drawing/2014/main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5214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ص 75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441374"/>
            <a:ext cx="9111197" cy="5946674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5341024" y="2150960"/>
            <a:ext cx="1056700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الحكمة</a:t>
            </a:r>
            <a:endParaRPr lang="ar-SA" sz="2800" b="1" dirty="0" smtClean="0">
              <a:solidFill>
                <a:srgbClr val="FF0000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5322766" y="4213505"/>
            <a:ext cx="915635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العفو </a:t>
            </a:r>
            <a:endParaRPr lang="ar-SA" sz="2800" b="1" dirty="0" smtClean="0">
              <a:solidFill>
                <a:srgbClr val="FF0000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5246248" y="5521258"/>
            <a:ext cx="1699504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>
                <a:solidFill>
                  <a:srgbClr val="FF0000"/>
                </a:solidFill>
              </a:rPr>
              <a:t>الوفاء بالعهد</a:t>
            </a:r>
          </a:p>
        </p:txBody>
      </p:sp>
    </p:spTree>
    <p:extLst>
      <p:ext uri="{BB962C8B-B14F-4D97-AF65-F5344CB8AC3E}">
        <p14:creationId xmlns:p14="http://schemas.microsoft.com/office/powerpoint/2010/main" val="291891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="" xmlns:a16="http://schemas.microsoft.com/office/drawing/2014/main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="" xmlns:a16="http://schemas.microsoft.com/office/drawing/2014/main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استراتيجية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الدقيقة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الواحدة</a:t>
            </a:r>
          </a:p>
        </p:txBody>
      </p:sp>
      <p:pic>
        <p:nvPicPr>
          <p:cNvPr id="14" name="Google Shape;160;p19">
            <a:extLst>
              <a:ext uri="{FF2B5EF4-FFF2-40B4-BE49-F238E27FC236}">
                <a16:creationId xmlns="" xmlns:a16="http://schemas.microsoft.com/office/drawing/2014/main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ستطيل 14">
            <a:extLst>
              <a:ext uri="{FF2B5EF4-FFF2-40B4-BE49-F238E27FC236}">
                <a16:creationId xmlns="" xmlns:a16="http://schemas.microsoft.com/office/drawing/2014/main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5214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ص 76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8" y="602781"/>
            <a:ext cx="9011184" cy="5623859"/>
          </a:xfrm>
          <a:prstGeom prst="rect">
            <a:avLst/>
          </a:prstGeom>
        </p:spPr>
      </p:pic>
      <p:sp>
        <p:nvSpPr>
          <p:cNvPr id="10" name="AutoShape 3">
            <a:extLst>
              <a:ext uri="{FF2B5EF4-FFF2-40B4-BE49-F238E27FC236}">
                <a16:creationId xmlns="" xmlns:a16="http://schemas.microsoft.com/office/drawing/2014/main" id="{6ACC0971-5CBD-4866-99C7-EC9B64C5E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673500"/>
            <a:ext cx="2249061" cy="5843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alt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61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="" xmlns:a16="http://schemas.microsoft.com/office/drawing/2014/main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="" xmlns:a16="http://schemas.microsoft.com/office/drawing/2014/main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مهارة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التذوق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الأدبي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="" xmlns:a16="http://schemas.microsoft.com/office/drawing/2014/main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ستطيل 14">
            <a:extLst>
              <a:ext uri="{FF2B5EF4-FFF2-40B4-BE49-F238E27FC236}">
                <a16:creationId xmlns="" xmlns:a16="http://schemas.microsoft.com/office/drawing/2014/main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5214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ص 76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371473"/>
            <a:ext cx="9254072" cy="6086475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1357313" y="3998061"/>
            <a:ext cx="7858125" cy="1107996"/>
          </a:xfrm>
          <a:prstGeom prst="rect">
            <a:avLst/>
          </a:prstGeom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>
                <a:solidFill>
                  <a:srgbClr val="FF0000"/>
                </a:solidFill>
              </a:rPr>
              <a:t>قوله : وإذا رضيت تعبير أجمل حيث إن الرضى أعلى من القبول , </a:t>
            </a:r>
            <a:endParaRPr lang="ar-SA" sz="2800" b="1" dirty="0" smtClean="0">
              <a:solidFill>
                <a:srgbClr val="FF0000"/>
              </a:solidFill>
            </a:endParaRPr>
          </a:p>
          <a:p>
            <a:pPr algn="ctr"/>
            <a:endParaRPr lang="ar-SA" sz="1000" b="1" dirty="0" smtClean="0">
              <a:solidFill>
                <a:srgbClr val="FF0000"/>
              </a:solidFill>
            </a:endParaRPr>
          </a:p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وقد </a:t>
            </a:r>
            <a:r>
              <a:rPr lang="ar-SA" sz="2800" b="1" dirty="0">
                <a:solidFill>
                  <a:srgbClr val="FF0000"/>
                </a:solidFill>
              </a:rPr>
              <a:t>يكون القبول بدون رضى ولكن لا يكون الرضى بدون قبول </a:t>
            </a:r>
            <a:endParaRPr lang="ar-SA" sz="2800" b="1" dirty="0" smtClean="0">
              <a:solidFill>
                <a:srgbClr val="FF0000"/>
              </a:solidFill>
            </a:endParaRPr>
          </a:p>
        </p:txBody>
      </p:sp>
      <p:sp>
        <p:nvSpPr>
          <p:cNvPr id="11" name="مستطيل مستدير الزوايا 10">
            <a:extLst>
              <a:ext uri="{FF2B5EF4-FFF2-40B4-BE49-F238E27FC236}"/>
            </a:extLst>
          </p:cNvPr>
          <p:cNvSpPr/>
          <p:nvPr/>
        </p:nvSpPr>
        <p:spPr>
          <a:xfrm>
            <a:off x="5386389" y="2073482"/>
            <a:ext cx="1391614" cy="441247"/>
          </a:xfrm>
          <a:prstGeom prst="roundRect">
            <a:avLst/>
          </a:prstGeom>
          <a:solidFill>
            <a:srgbClr val="FF0000">
              <a:alpha val="25098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87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="" xmlns:a16="http://schemas.microsoft.com/office/drawing/2014/main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="" xmlns:a16="http://schemas.microsoft.com/office/drawing/2014/main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القوانين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الصفية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="" xmlns:a16="http://schemas.microsoft.com/office/drawing/2014/main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9" t="4281" b="8184"/>
          <a:stretch/>
        </p:blipFill>
        <p:spPr>
          <a:xfrm>
            <a:off x="471488" y="442912"/>
            <a:ext cx="9402886" cy="595788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="" xmlns:a16="http://schemas.microsoft.com/office/drawing/2014/main" id="{3851AFA9-76C1-4440-B818-29ED7A6080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4845">
            <a:off x="10356246" y="2280611"/>
            <a:ext cx="1635070" cy="136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0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="" xmlns:a16="http://schemas.microsoft.com/office/drawing/2014/main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="" xmlns:a16="http://schemas.microsoft.com/office/drawing/2014/main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405908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مهارة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الإلقاء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="" xmlns:a16="http://schemas.microsoft.com/office/drawing/2014/main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ستطيل 14">
            <a:extLst>
              <a:ext uri="{FF2B5EF4-FFF2-40B4-BE49-F238E27FC236}">
                <a16:creationId xmlns="" xmlns:a16="http://schemas.microsoft.com/office/drawing/2014/main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5214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ص 76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37"/>
          <a:stretch/>
        </p:blipFill>
        <p:spPr>
          <a:xfrm>
            <a:off x="2088015" y="719884"/>
            <a:ext cx="6782624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63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غلق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الدرس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صورة 1">
            <a:extLst>
              <a:ext uri="{FF2B5EF4-FFF2-40B4-BE49-F238E27FC236}">
                <a16:creationId xmlns:a16="http://schemas.microsoft.com/office/drawing/2014/main" xmlns="" id="{D1E6AD98-6D7E-4F07-98B0-9194EFC9C9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250" y="1756990"/>
            <a:ext cx="2036349" cy="2719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xmlns="" id="{C6B4D3F9-F876-4614-A354-5374925B5B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0" y="2373241"/>
            <a:ext cx="1152361" cy="1016308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" name="Picture 4" descr="post It&amp;#39; Note With Push Pin Clipart Imag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142" y="754094"/>
            <a:ext cx="3962400" cy="396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صورة 17">
            <a:extLst>
              <a:ext uri="{FF2B5EF4-FFF2-40B4-BE49-F238E27FC236}">
                <a16:creationId xmlns="" xmlns:a16="http://schemas.microsoft.com/office/drawing/2014/main" id="{3851AFA9-76C1-4440-B818-29ED7A6080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4845">
            <a:off x="678358" y="1846154"/>
            <a:ext cx="2786240" cy="272348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xmlns="" id="{E47EE280-4F43-3449-913F-DC77DD39A18D}"/>
              </a:ext>
            </a:extLst>
          </p:cNvPr>
          <p:cNvSpPr txBox="1"/>
          <p:nvPr/>
        </p:nvSpPr>
        <p:spPr>
          <a:xfrm>
            <a:off x="4165543" y="1839258"/>
            <a:ext cx="2468510" cy="20621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1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SA" sz="3200" b="1" dirty="0" smtClean="0">
                <a:solidFill>
                  <a:schemeClr val="tx1"/>
                </a:solidFill>
              </a:rPr>
              <a:t>لنلخص سويًا جميع المعلومات التي تعرفنا عليها في الدردشة</a:t>
            </a:r>
            <a:endParaRPr kumimoji="0" lang="ar-SA" sz="32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83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رسوم متحركة غرفة الدراسة الكرتون دراسة ركن من الدراسة, غرفة فنية, بسيط,  دراسة بسيطة PNG والمتجهات للتحميل مجان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47" t="11525" r="13593" b="10769"/>
          <a:stretch/>
        </p:blipFill>
        <p:spPr bwMode="auto">
          <a:xfrm>
            <a:off x="863143" y="810006"/>
            <a:ext cx="8962429" cy="520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/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3432"/>
          <a:stretch/>
        </p:blipFill>
        <p:spPr>
          <a:xfrm>
            <a:off x="1524000" y="2346123"/>
            <a:ext cx="3590925" cy="1163839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7050555" y="1188426"/>
            <a:ext cx="1359877" cy="650832"/>
          </a:xfrm>
          <a:prstGeom prst="rect">
            <a:avLst/>
          </a:prstGeom>
          <a:noFill/>
          <a:ln w="3810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u="sng" dirty="0">
                <a:solidFill>
                  <a:schemeClr val="tx1"/>
                </a:solidFill>
              </a:rPr>
              <a:t>الواجب </a:t>
            </a:r>
            <a:r>
              <a:rPr lang="ar-SA" sz="2800" b="1" u="sng" dirty="0" smtClean="0">
                <a:solidFill>
                  <a:schemeClr val="tx1"/>
                </a:solidFill>
              </a:rPr>
              <a:t>:</a:t>
            </a:r>
            <a:endParaRPr lang="ar-SA" sz="2800" b="1" u="sng" dirty="0">
              <a:solidFill>
                <a:schemeClr val="tx1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2194015" y="2602626"/>
            <a:ext cx="2250894" cy="650832"/>
          </a:xfrm>
          <a:prstGeom prst="rect">
            <a:avLst/>
          </a:prstGeom>
          <a:noFill/>
          <a:ln w="3810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smtClean="0">
                <a:solidFill>
                  <a:schemeClr val="tx1"/>
                </a:solidFill>
              </a:rPr>
              <a:t>في منصة مدرستي</a:t>
            </a:r>
            <a:endParaRPr lang="ar-SA" sz="2400" b="1" dirty="0">
              <a:solidFill>
                <a:schemeClr val="tx1"/>
              </a:solidFill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3010273" y="6119500"/>
            <a:ext cx="4405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dirty="0" smtClean="0">
                <a:solidFill>
                  <a:schemeClr val="tx1">
                    <a:lumMod val="75000"/>
                  </a:schemeClr>
                </a:solidFill>
                <a:latin typeface="AGA Arabesque" panose="05010101010101010101" pitchFamily="2" charset="2"/>
                <a:cs typeface="Arabic Typesetting" panose="03020402040406030203" pitchFamily="66" charset="-78"/>
              </a:rPr>
              <a:t>« </a:t>
            </a:r>
            <a:r>
              <a:rPr lang="ar-SA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اللهمَّ </a:t>
            </a:r>
            <a:r>
              <a:rPr lang="ar-SA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اجعلْ عملِي كلُّهُ صالحًا واجعلُهُ لوجهكَ </a:t>
            </a:r>
            <a:r>
              <a:rPr lang="ar-SA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خالصًا "</a:t>
            </a:r>
            <a:endParaRPr lang="ar-SA" b="1" dirty="0">
              <a:latin typeface="Calibri" panose="020F0502020204030204" pitchFamily="34" charset="0"/>
              <a:ea typeface="Arial Unicode MS" panose="020B0604020202020204" pitchFamily="34" charset="-128"/>
              <a:cs typeface="Calibri" panose="020F0502020204030204" pitchFamily="34" charset="0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="" xmlns:a16="http://schemas.microsoft.com/office/drawing/2014/main" id="{5EB22C2F-96F0-4A9C-A673-B394D2332F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429" y="522137"/>
            <a:ext cx="1274272" cy="1200450"/>
          </a:xfrm>
          <a:prstGeom prst="rect">
            <a:avLst/>
          </a:prstGeom>
          <a:ln w="38100">
            <a:noFill/>
          </a:ln>
        </p:spPr>
      </p:pic>
      <p:pic>
        <p:nvPicPr>
          <p:cNvPr id="17" name="صورة 16">
            <a:extLst>
              <a:ext uri="{FF2B5EF4-FFF2-40B4-BE49-F238E27FC236}">
                <a16:creationId xmlns="" xmlns:a16="http://schemas.microsoft.com/office/drawing/2014/main" id="{C6B4D3F9-F876-4614-A354-5374925B5B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73971" y="2366309"/>
            <a:ext cx="1152361" cy="1016308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0" name="مستطيل 19"/>
          <p:cNvSpPr/>
          <p:nvPr/>
        </p:nvSpPr>
        <p:spPr>
          <a:xfrm>
            <a:off x="728550" y="6103201"/>
            <a:ext cx="1465465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r>
              <a:rPr lang="ar-SA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أ / عفاف الحربي</a:t>
            </a:r>
            <a:endParaRPr lang="ar-SA" b="1" dirty="0">
              <a:latin typeface="Calibri" panose="020F0502020204030204" pitchFamily="34" charset="0"/>
              <a:ea typeface="Arial Unicode MS" panose="020B060402020202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00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="" xmlns:a16="http://schemas.microsoft.com/office/drawing/2014/main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="" xmlns:a16="http://schemas.microsoft.com/office/drawing/2014/main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6" t="35625"/>
          <a:stretch/>
        </p:blipFill>
        <p:spPr>
          <a:xfrm rot="16200000">
            <a:off x="2681289" y="-2681289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20595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استراتيجية التعلم 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باللعب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="" xmlns:a16="http://schemas.microsoft.com/office/drawing/2014/main" id="{0C89ECC3-84C5-DF46-BAB8-3392241C5D0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ستطيل 14">
            <a:extLst>
              <a:ext uri="{FF2B5EF4-FFF2-40B4-BE49-F238E27FC236}">
                <a16:creationId xmlns="" xmlns:a16="http://schemas.microsoft.com/office/drawing/2014/main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65331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من خارج الكتاب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9" name="الاجابه الصحيحه">
            <a:hlinkClick r:id="rId6" action="ppaction://hlinksldjump"/>
          </p:cNvPr>
          <p:cNvSpPr txBox="1"/>
          <p:nvPr/>
        </p:nvSpPr>
        <p:spPr>
          <a:xfrm>
            <a:off x="5347581" y="551152"/>
            <a:ext cx="4448030" cy="465384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  <a:extLst>
            <a:ext uri="{C572A759-6A51-4108-AA02-DFA0A04FC94B}">
              <ma14:wrappingTextBoxFlag xmlns:lc="http://schemas.openxmlformats.org/drawingml/2006/lockedCanvas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800" b="1" dirty="0" smtClean="0">
                <a:cs typeface="Akhbar MT" pitchFamily="2" charset="-78"/>
              </a:rPr>
              <a:t>لنجد الإجابة الصحيحة خلف الأبواب</a:t>
            </a:r>
            <a:endParaRPr lang="ar-SA" sz="2800" b="1" dirty="0">
              <a:cs typeface="Akhbar MT" pitchFamily="2" charset="-78"/>
            </a:endParaRPr>
          </a:p>
        </p:txBody>
      </p:sp>
      <p:sp>
        <p:nvSpPr>
          <p:cNvPr id="10" name="مستطيل 20"/>
          <p:cNvSpPr txBox="1"/>
          <p:nvPr/>
        </p:nvSpPr>
        <p:spPr>
          <a:xfrm>
            <a:off x="3678646" y="1345930"/>
            <a:ext cx="3381693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800" b="1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SA" dirty="0" smtClean="0">
                <a:latin typeface="+mn-lt"/>
                <a:ea typeface="+mn-ea"/>
                <a:cs typeface="+mn-cs"/>
                <a:sym typeface="Helvetica"/>
              </a:rPr>
              <a:t>عدد أنواع التواصل اللغوي ؟</a:t>
            </a:r>
            <a:endParaRPr dirty="0"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11" name="صورة 3" descr="صورة 3"/>
          <p:cNvPicPr>
            <a:picLocks noChangeAspect="1"/>
          </p:cNvPicPr>
          <p:nvPr/>
        </p:nvPicPr>
        <p:blipFill rotWithShape="1">
          <a:blip r:embed="rId7"/>
          <a:srcRect l="19477" r="9284" b="5550"/>
          <a:stretch/>
        </p:blipFill>
        <p:spPr>
          <a:xfrm>
            <a:off x="7045050" y="2316161"/>
            <a:ext cx="2750561" cy="38719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صورة 3" descr="صورة 3"/>
          <p:cNvPicPr>
            <a:picLocks noChangeAspect="1"/>
          </p:cNvPicPr>
          <p:nvPr/>
        </p:nvPicPr>
        <p:blipFill rotWithShape="1">
          <a:blip r:embed="rId7"/>
          <a:srcRect l="19477" r="9284" b="5550"/>
          <a:stretch/>
        </p:blipFill>
        <p:spPr>
          <a:xfrm>
            <a:off x="3927798" y="2316161"/>
            <a:ext cx="2750561" cy="38719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3" descr="صورة 3"/>
          <p:cNvPicPr>
            <a:picLocks noChangeAspect="1"/>
          </p:cNvPicPr>
          <p:nvPr/>
        </p:nvPicPr>
        <p:blipFill rotWithShape="1">
          <a:blip r:embed="rId7"/>
          <a:srcRect l="19477" r="9284" b="5550"/>
          <a:stretch/>
        </p:blipFill>
        <p:spPr>
          <a:xfrm>
            <a:off x="708873" y="2316162"/>
            <a:ext cx="2750561" cy="3871913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مستطيل 20"/>
          <p:cNvSpPr txBox="1"/>
          <p:nvPr/>
        </p:nvSpPr>
        <p:spPr>
          <a:xfrm>
            <a:off x="7493486" y="3306533"/>
            <a:ext cx="1269452" cy="1815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2800" b="1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SA" dirty="0" smtClean="0">
                <a:latin typeface="+mn-lt"/>
                <a:ea typeface="+mn-ea"/>
                <a:cs typeface="+mn-cs"/>
                <a:sym typeface="Helvetica"/>
              </a:rPr>
              <a:t>التواصل الكتابي والتواصل الشفهي</a:t>
            </a:r>
            <a:endParaRPr dirty="0"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8" name="مستطيل 20"/>
          <p:cNvSpPr txBox="1"/>
          <p:nvPr/>
        </p:nvSpPr>
        <p:spPr>
          <a:xfrm>
            <a:off x="4311170" y="3952864"/>
            <a:ext cx="1097930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2800" b="1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SA" dirty="0" smtClean="0">
                <a:latin typeface="+mn-lt"/>
                <a:ea typeface="+mn-ea"/>
                <a:cs typeface="+mn-cs"/>
                <a:sym typeface="Helvetica"/>
              </a:rPr>
              <a:t>..........</a:t>
            </a:r>
            <a:endParaRPr dirty="0"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9" name="مستطيل 20"/>
          <p:cNvSpPr txBox="1"/>
          <p:nvPr/>
        </p:nvSpPr>
        <p:spPr>
          <a:xfrm>
            <a:off x="1079004" y="3998061"/>
            <a:ext cx="1097930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2800" b="1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SA" dirty="0" smtClean="0"/>
              <a:t>..........</a:t>
            </a:r>
            <a:endParaRPr dirty="0"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20" name="صورة 43" descr="صورة 43"/>
          <p:cNvPicPr>
            <a:picLocks noChangeAspect="1"/>
          </p:cNvPicPr>
          <p:nvPr/>
        </p:nvPicPr>
        <p:blipFill>
          <a:blip r:embed="rId8"/>
          <a:srcRect l="12155" r="13718" b="8069"/>
          <a:stretch>
            <a:fillRect/>
          </a:stretch>
        </p:blipFill>
        <p:spPr>
          <a:xfrm>
            <a:off x="7118324" y="2390435"/>
            <a:ext cx="2556682" cy="36480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صورة 43" descr="صورة 43"/>
          <p:cNvPicPr>
            <a:picLocks noChangeAspect="1"/>
          </p:cNvPicPr>
          <p:nvPr/>
        </p:nvPicPr>
        <p:blipFill>
          <a:blip r:embed="rId8"/>
          <a:srcRect l="12155" r="13718" b="8069"/>
          <a:stretch>
            <a:fillRect/>
          </a:stretch>
        </p:blipFill>
        <p:spPr>
          <a:xfrm>
            <a:off x="3990949" y="2390434"/>
            <a:ext cx="2556682" cy="36480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صورة 43" descr="صورة 43"/>
          <p:cNvPicPr>
            <a:picLocks noChangeAspect="1"/>
          </p:cNvPicPr>
          <p:nvPr/>
        </p:nvPicPr>
        <p:blipFill>
          <a:blip r:embed="rId8"/>
          <a:srcRect l="12155" r="13718" b="8069"/>
          <a:stretch>
            <a:fillRect/>
          </a:stretch>
        </p:blipFill>
        <p:spPr>
          <a:xfrm>
            <a:off x="708873" y="2402820"/>
            <a:ext cx="2556682" cy="36480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صوت فتح الباب وغلقه ﻷصحاب المونتاج_ Sound Effec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56790" y="314023"/>
            <a:ext cx="583287" cy="8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55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7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20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="" xmlns:a16="http://schemas.microsoft.com/office/drawing/2014/main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="" xmlns:a16="http://schemas.microsoft.com/office/drawing/2014/main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استراتيجية التعلم 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باللعب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="" xmlns:a16="http://schemas.microsoft.com/office/drawing/2014/main" id="{0C89ECC3-84C5-DF46-BAB8-3392241C5D0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ستطيل 14">
            <a:extLst>
              <a:ext uri="{FF2B5EF4-FFF2-40B4-BE49-F238E27FC236}">
                <a16:creationId xmlns="" xmlns:a16="http://schemas.microsoft.com/office/drawing/2014/main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65331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من خارج الكتاب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9" name="Picture 2" descr="أجابه الاختبار كيمياء (الباب الرابع)👈1&amp;amp;2 | ثانويه التابلت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899" y="478496"/>
            <a:ext cx="8014262" cy="532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ت تصفيق للمونتاج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80.751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04030" y="5804500"/>
            <a:ext cx="127268" cy="7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10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="" xmlns:a16="http://schemas.microsoft.com/office/drawing/2014/main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="" xmlns:a16="http://schemas.microsoft.com/office/drawing/2014/main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96054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التمهيد</a:t>
            </a:r>
          </a:p>
        </p:txBody>
      </p:sp>
      <p:pic>
        <p:nvPicPr>
          <p:cNvPr id="14" name="Google Shape;160;p19">
            <a:extLst>
              <a:ext uri="{FF2B5EF4-FFF2-40B4-BE49-F238E27FC236}">
                <a16:creationId xmlns="" xmlns:a16="http://schemas.microsoft.com/office/drawing/2014/main" id="{0C89ECC3-84C5-DF46-BAB8-3392241C5D0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ستطيل 14">
            <a:extLst>
              <a:ext uri="{FF2B5EF4-FFF2-40B4-BE49-F238E27FC236}">
                <a16:creationId xmlns="" xmlns:a16="http://schemas.microsoft.com/office/drawing/2014/main" id="{D127951F-749C-459D-B280-E2E626A9452B}"/>
              </a:ext>
            </a:extLst>
          </p:cNvPr>
          <p:cNvSpPr/>
          <p:nvPr/>
        </p:nvSpPr>
        <p:spPr>
          <a:xfrm>
            <a:off x="10553681" y="2859976"/>
            <a:ext cx="1181945" cy="65331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من خارج الكتاب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0" name="Picture 2" descr="ÙØªÙØ¬Ø© Ø¨Ø­Ø« Ø§ÙØµÙØ± Ø¹Ù Ø³ÙØ±Ø§Ø¨Ø² ÙÙØ¯ÙÙ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42"/>
          <a:stretch/>
        </p:blipFill>
        <p:spPr bwMode="auto">
          <a:xfrm>
            <a:off x="10548689" y="1444004"/>
            <a:ext cx="1036223" cy="137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فيديو قصير عن سيرة النبي صلى الله عليه وآله وسلم __ مقطع موشن جرافيك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1525" y="518100"/>
            <a:ext cx="8917721" cy="5125463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36483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="" xmlns:a16="http://schemas.microsoft.com/office/drawing/2014/main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="" xmlns:a16="http://schemas.microsoft.com/office/drawing/2014/main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20595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oogle Shape;160;p19">
            <a:extLst>
              <a:ext uri="{FF2B5EF4-FFF2-40B4-BE49-F238E27FC236}">
                <a16:creationId xmlns="" xmlns:a16="http://schemas.microsoft.com/office/drawing/2014/main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703" y="572113"/>
            <a:ext cx="1315405" cy="1291882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="" xmlns:a16="http://schemas.microsoft.com/office/drawing/2014/main" id="{9E532D75-2C5B-42D0-81E7-5CAF548CF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81" y="641420"/>
            <a:ext cx="1026403" cy="86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13"/>
          <a:stretch/>
        </p:blipFill>
        <p:spPr>
          <a:xfrm>
            <a:off x="3463794" y="619740"/>
            <a:ext cx="3784173" cy="639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6" descr="Qop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617" y="1336237"/>
            <a:ext cx="3462525" cy="82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ربع نص 16">
            <a:extLst>
              <a:ext uri="{FF2B5EF4-FFF2-40B4-BE49-F238E27FC236}">
                <a16:creationId xmlns="" xmlns:a16="http://schemas.microsoft.com/office/drawing/2014/main" id="{1382245A-E9F4-4376-8746-0B724A625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750" y="2316162"/>
            <a:ext cx="279237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800" b="1" dirty="0">
                <a:solidFill>
                  <a:srgbClr val="C00000"/>
                </a:solidFill>
                <a:latin typeface="Arial" panose="020B0604020202020204" pitchFamily="34" charset="0"/>
                <a:cs typeface="Akhbar MT" pitchFamily="2" charset="-78"/>
              </a:rPr>
              <a:t>التاريخ</a:t>
            </a:r>
            <a:r>
              <a:rPr lang="ar-SA" altLang="ar-SA" sz="2800" b="1" dirty="0">
                <a:solidFill>
                  <a:schemeClr val="bg1"/>
                </a:solidFill>
                <a:latin typeface="Arial" panose="020B0604020202020204" pitchFamily="34" charset="0"/>
                <a:cs typeface="Akhbar MT" pitchFamily="2" charset="-78"/>
              </a:rPr>
              <a:t> </a:t>
            </a:r>
            <a:r>
              <a:rPr lang="ar-SA" altLang="ar-SA" sz="2800" b="1" dirty="0">
                <a:solidFill>
                  <a:srgbClr val="C00000"/>
                </a:solidFill>
                <a:latin typeface="Arial" panose="020B0604020202020204" pitchFamily="34" charset="0"/>
                <a:cs typeface="Akhbar MT" pitchFamily="2" charset="-78"/>
              </a:rPr>
              <a:t>: </a:t>
            </a:r>
            <a:r>
              <a:rPr lang="ar-SA" altLang="ar-SA" sz="2800" b="1" dirty="0">
                <a:latin typeface="Arial" panose="020B0604020202020204" pitchFamily="34" charset="0"/>
                <a:cs typeface="Akhbar MT" pitchFamily="2" charset="-78"/>
              </a:rPr>
              <a:t> </a:t>
            </a:r>
            <a:r>
              <a:rPr lang="ar-SA" altLang="ar-SA" sz="2800" b="1" dirty="0" smtClean="0">
                <a:latin typeface="Arial" panose="020B0604020202020204" pitchFamily="34" charset="0"/>
                <a:cs typeface="Akhbar MT" pitchFamily="2" charset="-78"/>
              </a:rPr>
              <a:t>  /    / 1444 </a:t>
            </a:r>
            <a:r>
              <a:rPr lang="ar-SA" altLang="ar-SA" sz="2800" b="1" dirty="0">
                <a:latin typeface="Arial" panose="020B0604020202020204" pitchFamily="34" charset="0"/>
                <a:cs typeface="Akhbar MT" pitchFamily="2" charset="-78"/>
              </a:rPr>
              <a:t>هـ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800" b="1" dirty="0">
                <a:solidFill>
                  <a:srgbClr val="C00000"/>
                </a:solidFill>
                <a:latin typeface="Arial" panose="020B0604020202020204" pitchFamily="34" charset="0"/>
                <a:cs typeface="Akhbar MT" pitchFamily="2" charset="-78"/>
              </a:rPr>
              <a:t>المادة : </a:t>
            </a:r>
            <a:r>
              <a:rPr lang="ar-SA" altLang="ar-SA" sz="2800" b="1" dirty="0">
                <a:latin typeface="Arial" panose="020B0604020202020204" pitchFamily="34" charset="0"/>
                <a:cs typeface="Akhbar MT" pitchFamily="2" charset="-78"/>
              </a:rPr>
              <a:t>لغتي </a:t>
            </a:r>
            <a:r>
              <a:rPr lang="ar-SA" altLang="ar-SA" sz="2800" b="1" dirty="0" smtClean="0">
                <a:latin typeface="Arial" panose="020B0604020202020204" pitchFamily="34" charset="0"/>
                <a:cs typeface="Akhbar MT" pitchFamily="2" charset="-78"/>
              </a:rPr>
              <a:t>الخالدة </a:t>
            </a:r>
            <a:r>
              <a:rPr lang="ar-SA" altLang="ar-SA" sz="2800" b="1" dirty="0">
                <a:latin typeface="Arial" panose="020B0604020202020204" pitchFamily="34" charset="0"/>
                <a:cs typeface="Akhbar MT" pitchFamily="2" charset="-78"/>
              </a:rPr>
              <a:t>.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="" xmlns:a16="http://schemas.microsoft.com/office/drawing/2014/main" id="{5DC2814C-6E9C-4E2E-B0C2-F54D7C598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2404" y="3126540"/>
            <a:ext cx="57139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b="1" dirty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الوحدة </a:t>
            </a:r>
            <a:r>
              <a:rPr lang="ar-SA" altLang="ar-SA" b="1" dirty="0" smtClean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الأولى : </a:t>
            </a:r>
            <a:r>
              <a:rPr lang="ar-SA" altLang="ar-SA" b="1" dirty="0" smtClean="0">
                <a:latin typeface="Arial" panose="020B0604020202020204" pitchFamily="34" charset="0"/>
                <a:cs typeface="Akhbar MT" pitchFamily="2" charset="-78"/>
              </a:rPr>
              <a:t>القيم الإسلامية</a:t>
            </a:r>
            <a:endParaRPr lang="ar-SA" altLang="ar-SA" b="1" dirty="0">
              <a:latin typeface="Arial" panose="020B0604020202020204" pitchFamily="34" charset="0"/>
              <a:cs typeface="Akhbar MT" pitchFamily="2" charset="-7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b="1" dirty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المكون : </a:t>
            </a:r>
            <a:r>
              <a:rPr lang="ar-SA" altLang="ar-SA" b="1" dirty="0" smtClean="0">
                <a:latin typeface="Arial" panose="020B0604020202020204" pitchFamily="34" charset="0"/>
                <a:cs typeface="Akhbar MT" pitchFamily="2" charset="-78"/>
              </a:rPr>
              <a:t>النص الشعري</a:t>
            </a:r>
            <a:endParaRPr lang="ar-SA" altLang="ar-SA" b="1" dirty="0">
              <a:latin typeface="Arial" panose="020B0604020202020204" pitchFamily="34" charset="0"/>
              <a:cs typeface="Akhbar MT" pitchFamily="2" charset="-78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="" xmlns:a16="http://schemas.microsoft.com/office/drawing/2014/main" id="{D40344B0-CCCA-4068-9065-5BB6A86B0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8400" y="4809051"/>
            <a:ext cx="7385538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ar-SA" altLang="ar-SA" sz="3600" b="1" dirty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الموضوع </a:t>
            </a:r>
            <a:r>
              <a:rPr lang="ar-SA" altLang="ar-SA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/  </a:t>
            </a:r>
            <a:r>
              <a:rPr lang="ar-SA" altLang="ar-SA" sz="3600" b="1" dirty="0" smtClean="0">
                <a:latin typeface="Arial" panose="020B0604020202020204" pitchFamily="34" charset="0"/>
                <a:cs typeface="Akhbar MT" pitchFamily="2" charset="-78"/>
              </a:rPr>
              <a:t>من أخلاق </a:t>
            </a:r>
            <a:r>
              <a:rPr lang="ar-SA" altLang="ar-SA" sz="3600" b="1" dirty="0">
                <a:latin typeface="Arial" panose="020B0604020202020204" pitchFamily="34" charset="0"/>
                <a:cs typeface="Akhbar MT" pitchFamily="2" charset="-78"/>
              </a:rPr>
              <a:t>النبي ﷺ</a:t>
            </a:r>
            <a:endParaRPr lang="ar-SA" altLang="ar-SA" sz="3600" b="1" dirty="0" smtClean="0">
              <a:latin typeface="Arial" panose="020B0604020202020204" pitchFamily="34" charset="0"/>
              <a:cs typeface="Akhbar MT" pitchFamily="2" charset="-7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3600" b="1" dirty="0" smtClean="0">
                <a:latin typeface="Arial" panose="020B0604020202020204" pitchFamily="34" charset="0"/>
                <a:cs typeface="Akhbar MT" pitchFamily="2" charset="-78"/>
              </a:rPr>
              <a:t> </a:t>
            </a:r>
            <a:r>
              <a:rPr lang="ar-SA" altLang="ar-SA" sz="3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khbar MT" pitchFamily="2" charset="-78"/>
              </a:rPr>
              <a:t>من صفحة 72 إلى صفحة 76</a:t>
            </a:r>
            <a:r>
              <a:rPr lang="ar-SA" altLang="ar-SA" sz="4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khbar MT" pitchFamily="2" charset="-78"/>
              </a:rPr>
              <a:t> </a:t>
            </a:r>
            <a:endParaRPr lang="ar-SA" altLang="ar-SA" sz="4000" b="1" dirty="0">
              <a:latin typeface="Arial" panose="020B0604020202020204" pitchFamily="34" charset="0"/>
              <a:cs typeface="Akhbar MT" pitchFamily="2" charset="-78"/>
            </a:endParaRPr>
          </a:p>
        </p:txBody>
      </p:sp>
      <p:pic>
        <p:nvPicPr>
          <p:cNvPr id="15" name="Picture 2" descr="حل كتاب النشاط لغتي الخالدة ثالث متوسط ف1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921" y="1010826"/>
            <a:ext cx="1540815" cy="2039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06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="" xmlns:a16="http://schemas.microsoft.com/office/drawing/2014/main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="" xmlns:a16="http://schemas.microsoft.com/office/drawing/2014/main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008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الكفايات والأهداف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="" xmlns:a16="http://schemas.microsoft.com/office/drawing/2014/main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مستطيل 8"/>
          <p:cNvSpPr/>
          <p:nvPr/>
        </p:nvSpPr>
        <p:spPr>
          <a:xfrm>
            <a:off x="10480706" y="2013358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يتوقع من الطالبة في نهاية المكون :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0" name="مستطيل: زوايا مستديرة 1">
            <a:extLst>
              <a:ext uri="{FF2B5EF4-FFF2-40B4-BE49-F238E27FC236}">
                <a16:creationId xmlns="" xmlns:a16="http://schemas.microsoft.com/office/drawing/2014/main" id="{0253EDE4-F2D7-436D-BF66-315675417A51}"/>
              </a:ext>
            </a:extLst>
          </p:cNvPr>
          <p:cNvSpPr/>
          <p:nvPr/>
        </p:nvSpPr>
        <p:spPr>
          <a:xfrm>
            <a:off x="8648819" y="1805550"/>
            <a:ext cx="1028870" cy="44972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chemeClr val="tx1"/>
                </a:solidFill>
              </a:rPr>
              <a:t>الكفايات :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1" name="وسيلة شرح مع سهم إلى الأعلى 22">
            <a:extLst>
              <a:ext uri="{FF2B5EF4-FFF2-40B4-BE49-F238E27FC236}">
                <a16:creationId xmlns="" xmlns:a16="http://schemas.microsoft.com/office/drawing/2014/main" id="{A169627A-9056-4EE7-BAB7-E2150A42E077}"/>
              </a:ext>
            </a:extLst>
          </p:cNvPr>
          <p:cNvSpPr/>
          <p:nvPr/>
        </p:nvSpPr>
        <p:spPr>
          <a:xfrm>
            <a:off x="916308" y="873541"/>
            <a:ext cx="7307516" cy="4377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>
                <a:solidFill>
                  <a:srgbClr val="000000"/>
                </a:solidFill>
                <a:latin typeface="Microsoft Sans Serif" pitchFamily="34" charset="0"/>
                <a:cs typeface="PT Bold Heading" pitchFamily="2" charset="-78"/>
              </a:rPr>
              <a:t>اكتساب اتجاهات </a:t>
            </a:r>
            <a:r>
              <a:rPr lang="ar-SA" sz="2000" b="1" dirty="0" smtClean="0">
                <a:solidFill>
                  <a:srgbClr val="000000"/>
                </a:solidFill>
                <a:latin typeface="Microsoft Sans Serif" pitchFamily="34" charset="0"/>
                <a:cs typeface="PT Bold Heading" pitchFamily="2" charset="-78"/>
              </a:rPr>
              <a:t>وقيم إسلامية</a:t>
            </a:r>
            <a:endParaRPr lang="ar-SA" sz="2000" b="1" dirty="0">
              <a:solidFill>
                <a:srgbClr val="000000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  <p:sp>
        <p:nvSpPr>
          <p:cNvPr id="12" name="وسيلة شرح مع سهم إلى الأعلى 22">
            <a:extLst>
              <a:ext uri="{FF2B5EF4-FFF2-40B4-BE49-F238E27FC236}">
                <a16:creationId xmlns="" xmlns:a16="http://schemas.microsoft.com/office/drawing/2014/main" id="{A169627A-9056-4EE7-BAB7-E2150A42E077}"/>
              </a:ext>
            </a:extLst>
          </p:cNvPr>
          <p:cNvSpPr/>
          <p:nvPr/>
        </p:nvSpPr>
        <p:spPr>
          <a:xfrm>
            <a:off x="916307" y="1483961"/>
            <a:ext cx="7307517" cy="4377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اكتساب رصيد معرفي ولغوي </a:t>
            </a:r>
            <a:r>
              <a:rPr lang="ar-SA" sz="2000" b="1" dirty="0" smtClean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متصل بمجال القيم الإسلامية</a:t>
            </a:r>
            <a:endParaRPr lang="ar-SA" sz="2000" b="1" dirty="0">
              <a:solidFill>
                <a:schemeClr val="tx1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  <p:sp>
        <p:nvSpPr>
          <p:cNvPr id="16" name="وسيلة شرح مع سهم إلى الأعلى 22">
            <a:extLst>
              <a:ext uri="{FF2B5EF4-FFF2-40B4-BE49-F238E27FC236}">
                <a16:creationId xmlns="" xmlns:a16="http://schemas.microsoft.com/office/drawing/2014/main" id="{A169627A-9056-4EE7-BAB7-E2150A42E077}"/>
              </a:ext>
            </a:extLst>
          </p:cNvPr>
          <p:cNvSpPr/>
          <p:nvPr/>
        </p:nvSpPr>
        <p:spPr>
          <a:xfrm>
            <a:off x="905902" y="2077931"/>
            <a:ext cx="7317922" cy="412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 smtClean="0">
                <a:solidFill>
                  <a:srgbClr val="000000"/>
                </a:solidFill>
                <a:latin typeface="Microsoft Sans Serif" pitchFamily="34" charset="0"/>
                <a:cs typeface="PT Bold Heading" pitchFamily="2" charset="-78"/>
              </a:rPr>
              <a:t>الاقتداء بسلوك وآداب من سيرة النبي عليه الصلاة والسلام وهديه</a:t>
            </a:r>
            <a:endParaRPr lang="ar-SA" sz="2000" b="1" dirty="0">
              <a:solidFill>
                <a:srgbClr val="000000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  <p:sp>
        <p:nvSpPr>
          <p:cNvPr id="17" name="وسيلة شرح مع سهم إلى الأعلى 22">
            <a:extLst>
              <a:ext uri="{FF2B5EF4-FFF2-40B4-BE49-F238E27FC236}">
                <a16:creationId xmlns="" xmlns:a16="http://schemas.microsoft.com/office/drawing/2014/main" id="{A169627A-9056-4EE7-BAB7-E2150A42E077}"/>
              </a:ext>
            </a:extLst>
          </p:cNvPr>
          <p:cNvSpPr/>
          <p:nvPr/>
        </p:nvSpPr>
        <p:spPr>
          <a:xfrm>
            <a:off x="916307" y="2623173"/>
            <a:ext cx="7307518" cy="4377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>
                <a:solidFill>
                  <a:srgbClr val="000000"/>
                </a:solidFill>
                <a:latin typeface="Microsoft Sans Serif" pitchFamily="34" charset="0"/>
                <a:cs typeface="PT Bold Heading" pitchFamily="2" charset="-78"/>
              </a:rPr>
              <a:t>تجاوز الصعوبات القرائية ، واكتساب مهارات القراءة السليمة</a:t>
            </a:r>
          </a:p>
        </p:txBody>
      </p:sp>
      <p:sp>
        <p:nvSpPr>
          <p:cNvPr id="18" name="مستطيل: زوايا مستديرة 1">
            <a:extLst>
              <a:ext uri="{FF2B5EF4-FFF2-40B4-BE49-F238E27FC236}">
                <a16:creationId xmlns="" xmlns:a16="http://schemas.microsoft.com/office/drawing/2014/main" id="{0253EDE4-F2D7-436D-BF66-315675417A51}"/>
              </a:ext>
            </a:extLst>
          </p:cNvPr>
          <p:cNvSpPr/>
          <p:nvPr/>
        </p:nvSpPr>
        <p:spPr>
          <a:xfrm>
            <a:off x="8646132" y="4612288"/>
            <a:ext cx="1089800" cy="44972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chemeClr val="tx1"/>
                </a:solidFill>
              </a:rPr>
              <a:t>الأهداف :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9" name="وسيلة شرح مع سهم إلى الأعلى 22">
            <a:extLst>
              <a:ext uri="{FF2B5EF4-FFF2-40B4-BE49-F238E27FC236}">
                <a16:creationId xmlns="" xmlns:a16="http://schemas.microsoft.com/office/drawing/2014/main" id="{A169627A-9056-4EE7-BAB7-E2150A42E077}"/>
              </a:ext>
            </a:extLst>
          </p:cNvPr>
          <p:cNvSpPr/>
          <p:nvPr/>
        </p:nvSpPr>
        <p:spPr>
          <a:xfrm>
            <a:off x="916309" y="3931082"/>
            <a:ext cx="7307517" cy="4377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>
                <a:solidFill>
                  <a:srgbClr val="000000"/>
                </a:solidFill>
                <a:latin typeface="Microsoft Sans Serif" pitchFamily="34" charset="0"/>
                <a:cs typeface="PT Bold Heading" pitchFamily="2" charset="-78"/>
              </a:rPr>
              <a:t>فهم النصوص وتذوق ما فيها من صور جمالية وأساليب بلاغية</a:t>
            </a:r>
            <a:endParaRPr lang="ar-SA" sz="2000" b="1" dirty="0">
              <a:solidFill>
                <a:srgbClr val="000000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  <p:sp>
        <p:nvSpPr>
          <p:cNvPr id="20" name="وسيلة شرح مع سهم إلى الأعلى 22">
            <a:extLst>
              <a:ext uri="{FF2B5EF4-FFF2-40B4-BE49-F238E27FC236}">
                <a16:creationId xmlns="" xmlns:a16="http://schemas.microsoft.com/office/drawing/2014/main" id="{A169627A-9056-4EE7-BAB7-E2150A42E077}"/>
              </a:ext>
            </a:extLst>
          </p:cNvPr>
          <p:cNvSpPr/>
          <p:nvPr/>
        </p:nvSpPr>
        <p:spPr>
          <a:xfrm>
            <a:off x="916308" y="4474661"/>
            <a:ext cx="7307518" cy="4377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>
                <a:solidFill>
                  <a:srgbClr val="000000"/>
                </a:solidFill>
                <a:latin typeface="Microsoft Sans Serif" pitchFamily="34" charset="0"/>
                <a:cs typeface="PT Bold Heading" pitchFamily="2" charset="-78"/>
              </a:rPr>
              <a:t>استنتاج الفكرة الرئيسية والأفكار الفرعية للنص</a:t>
            </a:r>
            <a:endParaRPr lang="ar-SA" sz="2000" b="1" dirty="0">
              <a:solidFill>
                <a:srgbClr val="000000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  <p:sp>
        <p:nvSpPr>
          <p:cNvPr id="21" name="وسيلة شرح مع سهم إلى الأعلى 22">
            <a:extLst>
              <a:ext uri="{FF2B5EF4-FFF2-40B4-BE49-F238E27FC236}">
                <a16:creationId xmlns="" xmlns:a16="http://schemas.microsoft.com/office/drawing/2014/main" id="{A169627A-9056-4EE7-BAB7-E2150A42E077}"/>
              </a:ext>
            </a:extLst>
          </p:cNvPr>
          <p:cNvSpPr/>
          <p:nvPr/>
        </p:nvSpPr>
        <p:spPr>
          <a:xfrm>
            <a:off x="916308" y="5032653"/>
            <a:ext cx="7317924" cy="4377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>
                <a:solidFill>
                  <a:srgbClr val="000000"/>
                </a:solidFill>
                <a:latin typeface="Microsoft Sans Serif" pitchFamily="34" charset="0"/>
                <a:cs typeface="PT Bold Heading" pitchFamily="2" charset="-78"/>
              </a:rPr>
              <a:t>الإجابة عن الاسئلة من خلال النص حسب المطلوب</a:t>
            </a:r>
            <a:endParaRPr lang="ar-SA" sz="2000" b="1" dirty="0">
              <a:solidFill>
                <a:srgbClr val="000000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  <p:sp>
        <p:nvSpPr>
          <p:cNvPr id="22" name="وسيلة شرح مع سهم إلى الأعلى 22">
            <a:extLst>
              <a:ext uri="{FF2B5EF4-FFF2-40B4-BE49-F238E27FC236}">
                <a16:creationId xmlns="" xmlns:a16="http://schemas.microsoft.com/office/drawing/2014/main" id="{A169627A-9056-4EE7-BAB7-E2150A42E077}"/>
              </a:ext>
            </a:extLst>
          </p:cNvPr>
          <p:cNvSpPr/>
          <p:nvPr/>
        </p:nvSpPr>
        <p:spPr>
          <a:xfrm>
            <a:off x="916310" y="5576232"/>
            <a:ext cx="7317922" cy="4377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>
                <a:solidFill>
                  <a:srgbClr val="000000"/>
                </a:solidFill>
                <a:latin typeface="Microsoft Sans Serif" pitchFamily="34" charset="0"/>
                <a:cs typeface="PT Bold Heading" pitchFamily="2" charset="-78"/>
              </a:rPr>
              <a:t>قراءة الأبيات قراءة معبرة </a:t>
            </a:r>
          </a:p>
        </p:txBody>
      </p:sp>
    </p:spTree>
    <p:extLst>
      <p:ext uri="{BB962C8B-B14F-4D97-AF65-F5344CB8AC3E}">
        <p14:creationId xmlns:p14="http://schemas.microsoft.com/office/powerpoint/2010/main" val="255095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استكشف النص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مستطيل 8"/>
          <p:cNvSpPr/>
          <p:nvPr/>
        </p:nvSpPr>
        <p:spPr>
          <a:xfrm>
            <a:off x="5895974" y="625888"/>
            <a:ext cx="3796562" cy="112615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A" b="1" dirty="0" smtClean="0">
                <a:solidFill>
                  <a:schemeClr val="tx1"/>
                </a:solidFill>
              </a:rPr>
              <a:t>لنفتح الكتاب على صفحة  72</a:t>
            </a:r>
          </a:p>
          <a:p>
            <a:pPr lvl="0" algn="ctr"/>
            <a:r>
              <a:rPr lang="ar-SA" b="1" dirty="0" smtClean="0">
                <a:solidFill>
                  <a:schemeClr val="tx1"/>
                </a:solidFill>
              </a:rPr>
              <a:t>ولنقرأ النص الشعري قراءة صامتة لمدة 5 دقائق</a:t>
            </a:r>
          </a:p>
          <a:p>
            <a:pPr lvl="0" algn="ctr"/>
            <a:r>
              <a:rPr lang="ar-SA" b="1" dirty="0" smtClean="0">
                <a:solidFill>
                  <a:schemeClr val="tx1"/>
                </a:solidFill>
              </a:rPr>
              <a:t>مع </a:t>
            </a:r>
            <a:r>
              <a:rPr lang="ar-SA" b="1" dirty="0">
                <a:solidFill>
                  <a:schemeClr val="tx1"/>
                </a:solidFill>
              </a:rPr>
              <a:t>توضيح الآتي </a:t>
            </a:r>
            <a:r>
              <a:rPr lang="ar-SA" b="1" dirty="0" smtClean="0">
                <a:solidFill>
                  <a:schemeClr val="tx1"/>
                </a:solidFill>
              </a:rPr>
              <a:t>:</a:t>
            </a:r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3851AFA9-76C1-4440-B818-29ED7A6080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4845">
            <a:off x="2098484" y="680396"/>
            <a:ext cx="1909291" cy="1362017"/>
          </a:xfrm>
          <a:prstGeom prst="rect">
            <a:avLst/>
          </a:prstGeom>
        </p:spPr>
      </p:pic>
      <p:sp>
        <p:nvSpPr>
          <p:cNvPr id="12" name="خماسي 11"/>
          <p:cNvSpPr/>
          <p:nvPr/>
        </p:nvSpPr>
        <p:spPr bwMode="auto">
          <a:xfrm>
            <a:off x="1305215" y="2344806"/>
            <a:ext cx="3495831" cy="574431"/>
          </a:xfrm>
          <a:prstGeom prst="homePlate">
            <a:avLst>
              <a:gd name="adj" fmla="val 0"/>
            </a:avLst>
          </a:prstGeom>
          <a:ln>
            <a:solidFill>
              <a:srgbClr val="00206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200" b="1" dirty="0" smtClean="0">
                <a:solidFill>
                  <a:schemeClr val="tx1"/>
                </a:solidFill>
                <a:cs typeface="PT Bold Heading" pitchFamily="2" charset="-78"/>
              </a:rPr>
              <a:t>عنوان النص</a:t>
            </a:r>
            <a:endParaRPr lang="ar-SA" sz="3200" b="1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16" name="خماسي 15"/>
          <p:cNvSpPr/>
          <p:nvPr/>
        </p:nvSpPr>
        <p:spPr bwMode="auto">
          <a:xfrm>
            <a:off x="1305215" y="3121709"/>
            <a:ext cx="3495831" cy="561245"/>
          </a:xfrm>
          <a:prstGeom prst="homePlate">
            <a:avLst>
              <a:gd name="adj" fmla="val 0"/>
            </a:avLst>
          </a:prstGeom>
          <a:ln>
            <a:solidFill>
              <a:srgbClr val="00206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200" b="1" dirty="0" smtClean="0">
                <a:solidFill>
                  <a:schemeClr val="tx1"/>
                </a:solidFill>
                <a:cs typeface="PT Bold Heading" pitchFamily="2" charset="-78"/>
              </a:rPr>
              <a:t>قائــل النص</a:t>
            </a:r>
            <a:endParaRPr lang="ar-SA" sz="3200" b="1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17" name="خماسي 16"/>
          <p:cNvSpPr/>
          <p:nvPr/>
        </p:nvSpPr>
        <p:spPr bwMode="auto">
          <a:xfrm>
            <a:off x="1305216" y="3814683"/>
            <a:ext cx="3495831" cy="546858"/>
          </a:xfrm>
          <a:prstGeom prst="homePlate">
            <a:avLst>
              <a:gd name="adj" fmla="val 0"/>
            </a:avLst>
          </a:prstGeom>
          <a:ln>
            <a:solidFill>
              <a:srgbClr val="00206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200" b="1" dirty="0" smtClean="0">
                <a:solidFill>
                  <a:schemeClr val="tx1"/>
                </a:solidFill>
                <a:cs typeface="PT Bold Heading" pitchFamily="2" charset="-78"/>
              </a:rPr>
              <a:t>عدد أبيات النص</a:t>
            </a:r>
            <a:endParaRPr lang="ar-SA" sz="3200" b="1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18" name="خماسي 17"/>
          <p:cNvSpPr/>
          <p:nvPr/>
        </p:nvSpPr>
        <p:spPr bwMode="auto">
          <a:xfrm>
            <a:off x="1305216" y="4500254"/>
            <a:ext cx="3495831" cy="531426"/>
          </a:xfrm>
          <a:prstGeom prst="homePlate">
            <a:avLst>
              <a:gd name="adj" fmla="val 0"/>
            </a:avLst>
          </a:prstGeom>
          <a:ln>
            <a:solidFill>
              <a:srgbClr val="00206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dirty="0" smtClean="0">
                <a:solidFill>
                  <a:schemeClr val="tx1"/>
                </a:solidFill>
                <a:cs typeface="PT Bold Heading" pitchFamily="2" charset="-78"/>
              </a:rPr>
              <a:t>الصور المصاحبة للنص</a:t>
            </a:r>
            <a:endParaRPr lang="ar-SA" sz="2800" b="1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19" name="خماسي 18"/>
          <p:cNvSpPr/>
          <p:nvPr/>
        </p:nvSpPr>
        <p:spPr bwMode="auto">
          <a:xfrm>
            <a:off x="1305216" y="5163409"/>
            <a:ext cx="3495831" cy="531426"/>
          </a:xfrm>
          <a:prstGeom prst="homePlate">
            <a:avLst>
              <a:gd name="adj" fmla="val 0"/>
            </a:avLst>
          </a:prstGeom>
          <a:ln>
            <a:solidFill>
              <a:srgbClr val="00206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500" b="1" dirty="0" smtClean="0">
                <a:solidFill>
                  <a:schemeClr val="tx1"/>
                </a:solidFill>
                <a:cs typeface="PT Bold Heading" pitchFamily="2" charset="-78"/>
              </a:rPr>
              <a:t>الكلمات الجديدة والغامضة</a:t>
            </a:r>
            <a:endParaRPr lang="ar-SA" sz="2500" b="1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xmlns="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65331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من خارج الكتاب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78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7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نسق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نسق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r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r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نسق Office">
  <a:themeElements>
    <a:clrScheme name="نسق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نسق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r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r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901</Words>
  <Application>Microsoft Office PowerPoint</Application>
  <PresentationFormat>ملء الشاشة</PresentationFormat>
  <Paragraphs>309</Paragraphs>
  <Slides>32</Slides>
  <Notes>1</Notes>
  <HiddenSlides>0</HiddenSlides>
  <MMClips>5</MMClips>
  <ScaleCrop>false</ScaleCrop>
  <HeadingPairs>
    <vt:vector size="6" baseType="variant">
      <vt:variant>
        <vt:lpstr>الخطوط المستخدمة</vt:lpstr>
      </vt:variant>
      <vt:variant>
        <vt:i4>13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32</vt:i4>
      </vt:variant>
    </vt:vector>
  </HeadingPairs>
  <TitlesOfParts>
    <vt:vector size="46" baseType="lpstr">
      <vt:lpstr>Arial Unicode MS</vt:lpstr>
      <vt:lpstr>Microsoft YaHei Light</vt:lpstr>
      <vt:lpstr>ae_Dimnah</vt:lpstr>
      <vt:lpstr>AGA Arabesque</vt:lpstr>
      <vt:lpstr>Akhbar MT</vt:lpstr>
      <vt:lpstr>Arabic Typesetting</vt:lpstr>
      <vt:lpstr>Arial</vt:lpstr>
      <vt:lpstr>Calibri</vt:lpstr>
      <vt:lpstr>Calibri Light</vt:lpstr>
      <vt:lpstr>Helvetica</vt:lpstr>
      <vt:lpstr>Microsoft Sans Serif</vt:lpstr>
      <vt:lpstr>PT Bold Heading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Hp</cp:lastModifiedBy>
  <cp:revision>136</cp:revision>
  <dcterms:modified xsi:type="dcterms:W3CDTF">2022-09-25T21:04:02Z</dcterms:modified>
</cp:coreProperties>
</file>