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413" r:id="rId67"/>
    <p:sldId id="414" r:id="rId68"/>
    <p:sldId id="415" r:id="rId69"/>
    <p:sldId id="416" r:id="rId70"/>
    <p:sldId id="417" r:id="rId71"/>
    <p:sldId id="418" r:id="rId72"/>
    <p:sldId id="419" r:id="rId73"/>
    <p:sldId id="420" r:id="rId74"/>
    <p:sldId id="421" r:id="rId75"/>
    <p:sldId id="422" r:id="rId76"/>
    <p:sldId id="423" r:id="rId77"/>
    <p:sldId id="424" r:id="rId78"/>
    <p:sldId id="425" r:id="rId79"/>
    <p:sldId id="426" r:id="rId80"/>
    <p:sldId id="427" r:id="rId81"/>
    <p:sldId id="428" r:id="rId82"/>
    <p:sldId id="429" r:id="rId83"/>
    <p:sldId id="430" r:id="rId84"/>
    <p:sldId id="431" r:id="rId85"/>
    <p:sldId id="432" r:id="rId86"/>
    <p:sldId id="433" r:id="rId87"/>
    <p:sldId id="434" r:id="rId88"/>
    <p:sldId id="435" r:id="rId89"/>
    <p:sldId id="436" r:id="rId90"/>
    <p:sldId id="437" r:id="rId91"/>
    <p:sldId id="438" r:id="rId92"/>
    <p:sldId id="439" r:id="rId93"/>
    <p:sldId id="440" r:id="rId94"/>
    <p:sldId id="441" r:id="rId95"/>
    <p:sldId id="442" r:id="rId96"/>
    <p:sldId id="443" r:id="rId97"/>
    <p:sldId id="444" r:id="rId98"/>
    <p:sldId id="445" r:id="rId99"/>
    <p:sldId id="446" r:id="rId100"/>
    <p:sldId id="447" r:id="rId101"/>
    <p:sldId id="448" r:id="rId102"/>
    <p:sldId id="449" r:id="rId103"/>
    <p:sldId id="450" r:id="rId104"/>
    <p:sldId id="451" r:id="rId105"/>
    <p:sldId id="452" r:id="rId106"/>
    <p:sldId id="453" r:id="rId107"/>
    <p:sldId id="454" r:id="rId108"/>
    <p:sldId id="455" r:id="rId109"/>
    <p:sldId id="456" r:id="rId110"/>
    <p:sldId id="457" r:id="rId111"/>
    <p:sldId id="458" r:id="rId112"/>
    <p:sldId id="459" r:id="rId113"/>
    <p:sldId id="460" r:id="rId114"/>
    <p:sldId id="461" r:id="rId11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slide" Target="slides/slide113.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914400"/>
            <a:ext cx="6400800" cy="1470025"/>
          </a:xfrm>
        </p:spPr>
        <p:txBody>
          <a:bodyPr/>
          <a:lstStyle>
            <a:lvl1pPr>
              <a:defRPr/>
            </a:lvl1pPr>
          </a:lstStyle>
          <a:p>
            <a:pPr lvl="0"/>
            <a:r>
              <a:rPr lang="zh-CN" noProof="0" smtClean="0"/>
              <a:t>单击此处编辑母版标题样式</a:t>
            </a:r>
          </a:p>
        </p:txBody>
      </p:sp>
      <p:sp>
        <p:nvSpPr>
          <p:cNvPr id="2051" name="Rectangle 3"/>
          <p:cNvSpPr>
            <a:spLocks noGrp="1" noChangeArrowheads="1"/>
          </p:cNvSpPr>
          <p:nvPr>
            <p:ph type="subTitle" idx="1"/>
          </p:nvPr>
        </p:nvSpPr>
        <p:spPr>
          <a:xfrm>
            <a:off x="838200" y="3505200"/>
            <a:ext cx="6019800" cy="762000"/>
          </a:xfrm>
        </p:spPr>
        <p:txBody>
          <a:bodyPr/>
          <a:lstStyle>
            <a:lvl1pPr marL="0" indent="0" algn="ctr">
              <a:buFontTx/>
              <a:buNone/>
              <a:defRPr b="1">
                <a:ea typeface="SimHei" pitchFamily="49" charset="-122"/>
              </a:defRPr>
            </a:lvl1pPr>
          </a:lstStyle>
          <a:p>
            <a:pPr lvl="0"/>
            <a:r>
              <a:rPr lang="zh-CN" noProof="0" smtClean="0"/>
              <a:t>单击此处编辑母版副标题样式</a:t>
            </a:r>
          </a:p>
        </p:txBody>
      </p:sp>
      <p:sp>
        <p:nvSpPr>
          <p:cNvPr id="2052" name="Rectangle 4"/>
          <p:cNvSpPr>
            <a:spLocks noGrp="1" noChangeArrowheads="1"/>
          </p:cNvSpPr>
          <p:nvPr>
            <p:ph type="dt" sz="half" idx="2"/>
          </p:nvPr>
        </p:nvSpPr>
        <p:spPr>
          <a:xfrm>
            <a:off x="1168400" y="6245225"/>
            <a:ext cx="2133600" cy="476250"/>
          </a:xfrm>
        </p:spPr>
        <p:txBody>
          <a:bodyPr/>
          <a:lstStyle>
            <a:lvl1pPr>
              <a:defRPr/>
            </a:lvl1pPr>
          </a:lstStyle>
          <a:p>
            <a:endParaRPr lang="ar-EG" altLang="zh-CN"/>
          </a:p>
        </p:txBody>
      </p:sp>
      <p:sp>
        <p:nvSpPr>
          <p:cNvPr id="2053" name="Rectangle 5"/>
          <p:cNvSpPr>
            <a:spLocks noGrp="1" noChangeArrowheads="1"/>
          </p:cNvSpPr>
          <p:nvPr>
            <p:ph type="ftr" sz="quarter" idx="3"/>
          </p:nvPr>
        </p:nvSpPr>
        <p:spPr>
          <a:xfrm>
            <a:off x="3581400" y="6245225"/>
            <a:ext cx="2895600" cy="476250"/>
          </a:xfrm>
        </p:spPr>
        <p:txBody>
          <a:bodyPr/>
          <a:lstStyle>
            <a:lvl1pPr>
              <a:defRPr/>
            </a:lvl1pPr>
          </a:lstStyle>
          <a:p>
            <a:endParaRPr lang="ar-EG" altLang="zh-CN"/>
          </a:p>
        </p:txBody>
      </p:sp>
      <p:sp>
        <p:nvSpPr>
          <p:cNvPr id="2054" name="Rectangle 6"/>
          <p:cNvSpPr>
            <a:spLocks noGrp="1" noChangeArrowheads="1"/>
          </p:cNvSpPr>
          <p:nvPr>
            <p:ph type="sldNum" sz="quarter" idx="4"/>
          </p:nvPr>
        </p:nvSpPr>
        <p:spPr>
          <a:xfrm>
            <a:off x="6705600" y="6245225"/>
            <a:ext cx="2133600" cy="476250"/>
          </a:xfrm>
        </p:spPr>
        <p:txBody>
          <a:bodyPr/>
          <a:lstStyle>
            <a:lvl1pPr>
              <a:defRPr/>
            </a:lvl1pPr>
          </a:lstStyle>
          <a:p>
            <a:fld id="{D96CC512-2891-4130-8C52-94325435CDD8}" type="slidenum">
              <a:rPr lang="ar-EG" altLang="zh-CN"/>
              <a:pPr/>
              <a:t>‹#›</a:t>
            </a:fld>
            <a:endParaRPr lang="ar-EG"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F96F0981-EF5A-4ED1-8EB4-6996D687ED1B}" type="slidenum">
              <a:rPr lang="ar-EG" altLang="zh-CN"/>
              <a:pPr/>
              <a:t>‹#›</a:t>
            </a:fld>
            <a:endParaRPr lang="ar-EG" altLang="zh-CN"/>
          </a:p>
        </p:txBody>
      </p:sp>
    </p:spTree>
    <p:extLst>
      <p:ext uri="{BB962C8B-B14F-4D97-AF65-F5344CB8AC3E}">
        <p14:creationId xmlns:p14="http://schemas.microsoft.com/office/powerpoint/2010/main" xmlns="" val="83088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1981200" cy="55626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685800" y="533400"/>
            <a:ext cx="57912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7AC15317-33FA-4729-9604-3F17461DB128}" type="slidenum">
              <a:rPr lang="ar-EG" altLang="zh-CN"/>
              <a:pPr/>
              <a:t>‹#›</a:t>
            </a:fld>
            <a:endParaRPr lang="ar-EG" altLang="zh-CN"/>
          </a:p>
        </p:txBody>
      </p:sp>
    </p:spTree>
    <p:extLst>
      <p:ext uri="{BB962C8B-B14F-4D97-AF65-F5344CB8AC3E}">
        <p14:creationId xmlns:p14="http://schemas.microsoft.com/office/powerpoint/2010/main" xmlns="" val="3371805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xmlns="" val="252701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EG"/>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910301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387854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020849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31024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EG"/>
          </a:p>
        </p:txBody>
      </p:sp>
    </p:spTree>
    <p:extLst>
      <p:ext uri="{BB962C8B-B14F-4D97-AF65-F5344CB8AC3E}">
        <p14:creationId xmlns:p14="http://schemas.microsoft.com/office/powerpoint/2010/main" xmlns="" val="3093575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3463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3717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D59DC6C1-AE72-449D-914F-CB38DD1CF1BA}" type="slidenum">
              <a:rPr lang="ar-EG" altLang="zh-CN"/>
              <a:pPr/>
              <a:t>‹#›</a:t>
            </a:fld>
            <a:endParaRPr lang="ar-EG" altLang="zh-CN"/>
          </a:p>
        </p:txBody>
      </p:sp>
    </p:spTree>
    <p:extLst>
      <p:ext uri="{BB962C8B-B14F-4D97-AF65-F5344CB8AC3E}">
        <p14:creationId xmlns:p14="http://schemas.microsoft.com/office/powerpoint/2010/main" xmlns="" val="4103218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736480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569983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292692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ar-EG" altLang="zh-CN"/>
          </a:p>
        </p:txBody>
      </p:sp>
      <p:sp>
        <p:nvSpPr>
          <p:cNvPr id="5" name="Footer Placeholder 4"/>
          <p:cNvSpPr>
            <a:spLocks noGrp="1"/>
          </p:cNvSpPr>
          <p:nvPr>
            <p:ph type="ftr" sz="quarter" idx="11"/>
          </p:nvPr>
        </p:nvSpPr>
        <p:spPr/>
        <p:txBody>
          <a:bodyPr/>
          <a:lstStyle>
            <a:lvl1pPr>
              <a:defRPr/>
            </a:lvl1pPr>
          </a:lstStyle>
          <a:p>
            <a:endParaRPr lang="ar-EG" altLang="zh-CN"/>
          </a:p>
        </p:txBody>
      </p:sp>
      <p:sp>
        <p:nvSpPr>
          <p:cNvPr id="6" name="Slide Number Placeholder 5"/>
          <p:cNvSpPr>
            <a:spLocks noGrp="1"/>
          </p:cNvSpPr>
          <p:nvPr>
            <p:ph type="sldNum" sz="quarter" idx="12"/>
          </p:nvPr>
        </p:nvSpPr>
        <p:spPr/>
        <p:txBody>
          <a:bodyPr/>
          <a:lstStyle>
            <a:lvl1pPr>
              <a:defRPr/>
            </a:lvl1pPr>
          </a:lstStyle>
          <a:p>
            <a:fld id="{F97212B5-C467-431E-ACFE-D3D7CE3AA89F}" type="slidenum">
              <a:rPr lang="ar-EG" altLang="zh-CN"/>
              <a:pPr/>
              <a:t>‹#›</a:t>
            </a:fld>
            <a:endParaRPr lang="ar-EG" altLang="zh-CN"/>
          </a:p>
        </p:txBody>
      </p:sp>
    </p:spTree>
    <p:extLst>
      <p:ext uri="{BB962C8B-B14F-4D97-AF65-F5344CB8AC3E}">
        <p14:creationId xmlns:p14="http://schemas.microsoft.com/office/powerpoint/2010/main" xmlns="" val="314635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685800" y="17526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724400" y="1752600"/>
            <a:ext cx="3886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endParaRPr lang="ar-EG" altLang="zh-CN"/>
          </a:p>
        </p:txBody>
      </p:sp>
      <p:sp>
        <p:nvSpPr>
          <p:cNvPr id="6" name="Footer Placeholder 5"/>
          <p:cNvSpPr>
            <a:spLocks noGrp="1"/>
          </p:cNvSpPr>
          <p:nvPr>
            <p:ph type="ftr" sz="quarter" idx="11"/>
          </p:nvPr>
        </p:nvSpPr>
        <p:spPr/>
        <p:txBody>
          <a:bodyPr/>
          <a:lstStyle>
            <a:lvl1pPr>
              <a:defRPr/>
            </a:lvl1pPr>
          </a:lstStyle>
          <a:p>
            <a:endParaRPr lang="ar-EG" altLang="zh-CN"/>
          </a:p>
        </p:txBody>
      </p:sp>
      <p:sp>
        <p:nvSpPr>
          <p:cNvPr id="7" name="Slide Number Placeholder 6"/>
          <p:cNvSpPr>
            <a:spLocks noGrp="1"/>
          </p:cNvSpPr>
          <p:nvPr>
            <p:ph type="sldNum" sz="quarter" idx="12"/>
          </p:nvPr>
        </p:nvSpPr>
        <p:spPr/>
        <p:txBody>
          <a:bodyPr/>
          <a:lstStyle>
            <a:lvl1pPr>
              <a:defRPr/>
            </a:lvl1pPr>
          </a:lstStyle>
          <a:p>
            <a:fld id="{B4E1DBA5-136E-47AE-BFEA-16208DB14899}" type="slidenum">
              <a:rPr lang="ar-EG" altLang="zh-CN"/>
              <a:pPr/>
              <a:t>‹#›</a:t>
            </a:fld>
            <a:endParaRPr lang="ar-EG" altLang="zh-CN"/>
          </a:p>
        </p:txBody>
      </p:sp>
    </p:spTree>
    <p:extLst>
      <p:ext uri="{BB962C8B-B14F-4D97-AF65-F5344CB8AC3E}">
        <p14:creationId xmlns:p14="http://schemas.microsoft.com/office/powerpoint/2010/main" xmlns="" val="170186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endParaRPr lang="ar-EG" altLang="zh-CN"/>
          </a:p>
        </p:txBody>
      </p:sp>
      <p:sp>
        <p:nvSpPr>
          <p:cNvPr id="8" name="Footer Placeholder 7"/>
          <p:cNvSpPr>
            <a:spLocks noGrp="1"/>
          </p:cNvSpPr>
          <p:nvPr>
            <p:ph type="ftr" sz="quarter" idx="11"/>
          </p:nvPr>
        </p:nvSpPr>
        <p:spPr/>
        <p:txBody>
          <a:bodyPr/>
          <a:lstStyle>
            <a:lvl1pPr>
              <a:defRPr/>
            </a:lvl1pPr>
          </a:lstStyle>
          <a:p>
            <a:endParaRPr lang="ar-EG" altLang="zh-CN"/>
          </a:p>
        </p:txBody>
      </p:sp>
      <p:sp>
        <p:nvSpPr>
          <p:cNvPr id="9" name="Slide Number Placeholder 8"/>
          <p:cNvSpPr>
            <a:spLocks noGrp="1"/>
          </p:cNvSpPr>
          <p:nvPr>
            <p:ph type="sldNum" sz="quarter" idx="12"/>
          </p:nvPr>
        </p:nvSpPr>
        <p:spPr/>
        <p:txBody>
          <a:bodyPr/>
          <a:lstStyle>
            <a:lvl1pPr>
              <a:defRPr/>
            </a:lvl1pPr>
          </a:lstStyle>
          <a:p>
            <a:fld id="{70327F0A-5983-4557-B335-792DC0214C14}" type="slidenum">
              <a:rPr lang="ar-EG" altLang="zh-CN"/>
              <a:pPr/>
              <a:t>‹#›</a:t>
            </a:fld>
            <a:endParaRPr lang="ar-EG" altLang="zh-CN"/>
          </a:p>
        </p:txBody>
      </p:sp>
    </p:spTree>
    <p:extLst>
      <p:ext uri="{BB962C8B-B14F-4D97-AF65-F5344CB8AC3E}">
        <p14:creationId xmlns:p14="http://schemas.microsoft.com/office/powerpoint/2010/main" xmlns="" val="324137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ar-EG" altLang="zh-CN"/>
          </a:p>
        </p:txBody>
      </p:sp>
      <p:sp>
        <p:nvSpPr>
          <p:cNvPr id="4" name="Footer Placeholder 3"/>
          <p:cNvSpPr>
            <a:spLocks noGrp="1"/>
          </p:cNvSpPr>
          <p:nvPr>
            <p:ph type="ftr" sz="quarter" idx="11"/>
          </p:nvPr>
        </p:nvSpPr>
        <p:spPr/>
        <p:txBody>
          <a:bodyPr/>
          <a:lstStyle>
            <a:lvl1pPr>
              <a:defRPr/>
            </a:lvl1pPr>
          </a:lstStyle>
          <a:p>
            <a:endParaRPr lang="ar-EG" altLang="zh-CN"/>
          </a:p>
        </p:txBody>
      </p:sp>
      <p:sp>
        <p:nvSpPr>
          <p:cNvPr id="5" name="Slide Number Placeholder 4"/>
          <p:cNvSpPr>
            <a:spLocks noGrp="1"/>
          </p:cNvSpPr>
          <p:nvPr>
            <p:ph type="sldNum" sz="quarter" idx="12"/>
          </p:nvPr>
        </p:nvSpPr>
        <p:spPr/>
        <p:txBody>
          <a:bodyPr/>
          <a:lstStyle>
            <a:lvl1pPr>
              <a:defRPr/>
            </a:lvl1pPr>
          </a:lstStyle>
          <a:p>
            <a:fld id="{98AE7C69-1D01-43CC-B74F-011277789411}" type="slidenum">
              <a:rPr lang="ar-EG" altLang="zh-CN"/>
              <a:pPr/>
              <a:t>‹#›</a:t>
            </a:fld>
            <a:endParaRPr lang="ar-EG" altLang="zh-CN"/>
          </a:p>
        </p:txBody>
      </p:sp>
    </p:spTree>
    <p:extLst>
      <p:ext uri="{BB962C8B-B14F-4D97-AF65-F5344CB8AC3E}">
        <p14:creationId xmlns:p14="http://schemas.microsoft.com/office/powerpoint/2010/main" xmlns="" val="64709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ar-EG" altLang="zh-CN"/>
          </a:p>
        </p:txBody>
      </p:sp>
      <p:sp>
        <p:nvSpPr>
          <p:cNvPr id="3" name="Footer Placeholder 2"/>
          <p:cNvSpPr>
            <a:spLocks noGrp="1"/>
          </p:cNvSpPr>
          <p:nvPr>
            <p:ph type="ftr" sz="quarter" idx="11"/>
          </p:nvPr>
        </p:nvSpPr>
        <p:spPr/>
        <p:txBody>
          <a:bodyPr/>
          <a:lstStyle>
            <a:lvl1pPr>
              <a:defRPr/>
            </a:lvl1pPr>
          </a:lstStyle>
          <a:p>
            <a:endParaRPr lang="ar-EG" altLang="zh-CN"/>
          </a:p>
        </p:txBody>
      </p:sp>
      <p:sp>
        <p:nvSpPr>
          <p:cNvPr id="4" name="Slide Number Placeholder 3"/>
          <p:cNvSpPr>
            <a:spLocks noGrp="1"/>
          </p:cNvSpPr>
          <p:nvPr>
            <p:ph type="sldNum" sz="quarter" idx="12"/>
          </p:nvPr>
        </p:nvSpPr>
        <p:spPr/>
        <p:txBody>
          <a:bodyPr/>
          <a:lstStyle>
            <a:lvl1pPr>
              <a:defRPr/>
            </a:lvl1pPr>
          </a:lstStyle>
          <a:p>
            <a:fld id="{72563273-A2B8-4EFC-8648-6948DB27DD5F}" type="slidenum">
              <a:rPr lang="ar-EG" altLang="zh-CN"/>
              <a:pPr/>
              <a:t>‹#›</a:t>
            </a:fld>
            <a:endParaRPr lang="ar-EG" altLang="zh-CN"/>
          </a:p>
        </p:txBody>
      </p:sp>
    </p:spTree>
    <p:extLst>
      <p:ext uri="{BB962C8B-B14F-4D97-AF65-F5344CB8AC3E}">
        <p14:creationId xmlns:p14="http://schemas.microsoft.com/office/powerpoint/2010/main" xmlns="" val="329014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ar-EG" altLang="zh-CN"/>
          </a:p>
        </p:txBody>
      </p:sp>
      <p:sp>
        <p:nvSpPr>
          <p:cNvPr id="6" name="Footer Placeholder 5"/>
          <p:cNvSpPr>
            <a:spLocks noGrp="1"/>
          </p:cNvSpPr>
          <p:nvPr>
            <p:ph type="ftr" sz="quarter" idx="11"/>
          </p:nvPr>
        </p:nvSpPr>
        <p:spPr/>
        <p:txBody>
          <a:bodyPr/>
          <a:lstStyle>
            <a:lvl1pPr>
              <a:defRPr/>
            </a:lvl1pPr>
          </a:lstStyle>
          <a:p>
            <a:endParaRPr lang="ar-EG" altLang="zh-CN"/>
          </a:p>
        </p:txBody>
      </p:sp>
      <p:sp>
        <p:nvSpPr>
          <p:cNvPr id="7" name="Slide Number Placeholder 6"/>
          <p:cNvSpPr>
            <a:spLocks noGrp="1"/>
          </p:cNvSpPr>
          <p:nvPr>
            <p:ph type="sldNum" sz="quarter" idx="12"/>
          </p:nvPr>
        </p:nvSpPr>
        <p:spPr/>
        <p:txBody>
          <a:bodyPr/>
          <a:lstStyle>
            <a:lvl1pPr>
              <a:defRPr/>
            </a:lvl1pPr>
          </a:lstStyle>
          <a:p>
            <a:fld id="{466C3519-9144-4DF2-99BF-66FEEAB32B6F}" type="slidenum">
              <a:rPr lang="ar-EG" altLang="zh-CN"/>
              <a:pPr/>
              <a:t>‹#›</a:t>
            </a:fld>
            <a:endParaRPr lang="ar-EG" altLang="zh-CN"/>
          </a:p>
        </p:txBody>
      </p:sp>
    </p:spTree>
    <p:extLst>
      <p:ext uri="{BB962C8B-B14F-4D97-AF65-F5344CB8AC3E}">
        <p14:creationId xmlns:p14="http://schemas.microsoft.com/office/powerpoint/2010/main" xmlns="" val="356275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ar-EG" altLang="zh-CN"/>
          </a:p>
        </p:txBody>
      </p:sp>
      <p:sp>
        <p:nvSpPr>
          <p:cNvPr id="6" name="Footer Placeholder 5"/>
          <p:cNvSpPr>
            <a:spLocks noGrp="1"/>
          </p:cNvSpPr>
          <p:nvPr>
            <p:ph type="ftr" sz="quarter" idx="11"/>
          </p:nvPr>
        </p:nvSpPr>
        <p:spPr/>
        <p:txBody>
          <a:bodyPr/>
          <a:lstStyle>
            <a:lvl1pPr>
              <a:defRPr/>
            </a:lvl1pPr>
          </a:lstStyle>
          <a:p>
            <a:endParaRPr lang="ar-EG" altLang="zh-CN"/>
          </a:p>
        </p:txBody>
      </p:sp>
      <p:sp>
        <p:nvSpPr>
          <p:cNvPr id="7" name="Slide Number Placeholder 6"/>
          <p:cNvSpPr>
            <a:spLocks noGrp="1"/>
          </p:cNvSpPr>
          <p:nvPr>
            <p:ph type="sldNum" sz="quarter" idx="12"/>
          </p:nvPr>
        </p:nvSpPr>
        <p:spPr/>
        <p:txBody>
          <a:bodyPr/>
          <a:lstStyle>
            <a:lvl1pPr>
              <a:defRPr/>
            </a:lvl1pPr>
          </a:lstStyle>
          <a:p>
            <a:fld id="{12AE4780-FAE8-4561-A501-2CE93BE711BB}" type="slidenum">
              <a:rPr lang="ar-EG" altLang="zh-CN"/>
              <a:pPr/>
              <a:t>‹#›</a:t>
            </a:fld>
            <a:endParaRPr lang="ar-EG" altLang="zh-CN"/>
          </a:p>
        </p:txBody>
      </p:sp>
    </p:spTree>
    <p:extLst>
      <p:ext uri="{BB962C8B-B14F-4D97-AF65-F5344CB8AC3E}">
        <p14:creationId xmlns:p14="http://schemas.microsoft.com/office/powerpoint/2010/main" xmlns="" val="367777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www.nordridesign.cn/index.php"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4700" y="5334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685800" y="1752600"/>
            <a:ext cx="79248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ar-EG"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ar-EG"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C2C5BCC-686C-4F75-9AAD-E9B91F7A3DD8}" type="slidenum">
              <a:rPr lang="ar-EG" altLang="zh-CN"/>
              <a:pPr/>
              <a:t>‹#›</a:t>
            </a:fld>
            <a:endParaRPr lang="ar-EG" altLang="zh-CN"/>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Arial" pitchFamily="34" charset="0"/>
          <a:ea typeface="SimHei" pitchFamily="49" charset="-122"/>
        </a:defRPr>
      </a:lvl2pPr>
      <a:lvl3pPr algn="ctr" rtl="0" fontAlgn="base">
        <a:spcBef>
          <a:spcPct val="0"/>
        </a:spcBef>
        <a:spcAft>
          <a:spcPct val="0"/>
        </a:spcAft>
        <a:defRPr sz="4000" b="1">
          <a:solidFill>
            <a:schemeClr val="tx2"/>
          </a:solidFill>
          <a:latin typeface="Arial" pitchFamily="34" charset="0"/>
          <a:ea typeface="SimHei" pitchFamily="49" charset="-122"/>
        </a:defRPr>
      </a:lvl3pPr>
      <a:lvl4pPr algn="ctr" rtl="0" fontAlgn="base">
        <a:spcBef>
          <a:spcPct val="0"/>
        </a:spcBef>
        <a:spcAft>
          <a:spcPct val="0"/>
        </a:spcAft>
        <a:defRPr sz="4000" b="1">
          <a:solidFill>
            <a:schemeClr val="tx2"/>
          </a:solidFill>
          <a:latin typeface="Arial" pitchFamily="34" charset="0"/>
          <a:ea typeface="SimHei" pitchFamily="49" charset="-122"/>
        </a:defRPr>
      </a:lvl4pPr>
      <a:lvl5pPr algn="ctr" rtl="0" fontAlgn="base">
        <a:spcBef>
          <a:spcPct val="0"/>
        </a:spcBef>
        <a:spcAft>
          <a:spcPct val="0"/>
        </a:spcAft>
        <a:defRPr sz="4000" b="1">
          <a:solidFill>
            <a:schemeClr val="tx2"/>
          </a:solidFill>
          <a:latin typeface="Arial" pitchFamily="34" charset="0"/>
          <a:ea typeface="SimHei" pitchFamily="49" charset="-122"/>
        </a:defRPr>
      </a:lvl5pPr>
      <a:lvl6pPr marL="457200" algn="ctr" rtl="0" fontAlgn="base">
        <a:spcBef>
          <a:spcPct val="0"/>
        </a:spcBef>
        <a:spcAft>
          <a:spcPct val="0"/>
        </a:spcAft>
        <a:defRPr sz="4000" b="1">
          <a:solidFill>
            <a:schemeClr val="tx2"/>
          </a:solidFill>
          <a:latin typeface="Arial" pitchFamily="34" charset="0"/>
          <a:ea typeface="SimHei" pitchFamily="49" charset="-122"/>
        </a:defRPr>
      </a:lvl6pPr>
      <a:lvl7pPr marL="914400" algn="ctr" rtl="0" fontAlgn="base">
        <a:spcBef>
          <a:spcPct val="0"/>
        </a:spcBef>
        <a:spcAft>
          <a:spcPct val="0"/>
        </a:spcAft>
        <a:defRPr sz="4000" b="1">
          <a:solidFill>
            <a:schemeClr val="tx2"/>
          </a:solidFill>
          <a:latin typeface="Arial" pitchFamily="34" charset="0"/>
          <a:ea typeface="SimHei" pitchFamily="49" charset="-122"/>
        </a:defRPr>
      </a:lvl7pPr>
      <a:lvl8pPr marL="1371600" algn="ctr" rtl="0" fontAlgn="base">
        <a:spcBef>
          <a:spcPct val="0"/>
        </a:spcBef>
        <a:spcAft>
          <a:spcPct val="0"/>
        </a:spcAft>
        <a:defRPr sz="4000" b="1">
          <a:solidFill>
            <a:schemeClr val="tx2"/>
          </a:solidFill>
          <a:latin typeface="Arial" pitchFamily="34" charset="0"/>
          <a:ea typeface="SimHei" pitchFamily="49" charset="-122"/>
        </a:defRPr>
      </a:lvl8pPr>
      <a:lvl9pPr marL="1828800" algn="ctr" rtl="0" fontAlgn="base">
        <a:spcBef>
          <a:spcPct val="0"/>
        </a:spcBef>
        <a:spcAft>
          <a:spcPct val="0"/>
        </a:spcAft>
        <a:defRPr sz="4000" b="1">
          <a:solidFill>
            <a:schemeClr val="tx2"/>
          </a:solidFill>
          <a:latin typeface="Arial" pitchFamily="34" charset="0"/>
          <a:ea typeface="SimHei" pitchFamily="49"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3813175" y="2536825"/>
            <a:ext cx="361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P</a:t>
            </a:r>
          </a:p>
        </p:txBody>
      </p:sp>
      <p:sp>
        <p:nvSpPr>
          <p:cNvPr id="3075" name="Text Box 8"/>
          <p:cNvSpPr txBox="1">
            <a:spLocks noChangeArrowheads="1"/>
          </p:cNvSpPr>
          <p:nvPr/>
        </p:nvSpPr>
        <p:spPr bwMode="auto">
          <a:xfrm>
            <a:off x="4029075" y="2536825"/>
            <a:ext cx="361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o</a:t>
            </a:r>
          </a:p>
        </p:txBody>
      </p:sp>
      <p:sp>
        <p:nvSpPr>
          <p:cNvPr id="3076" name="Text Box 9"/>
          <p:cNvSpPr txBox="1">
            <a:spLocks noChangeArrowheads="1"/>
          </p:cNvSpPr>
          <p:nvPr/>
        </p:nvSpPr>
        <p:spPr bwMode="auto">
          <a:xfrm>
            <a:off x="4256088" y="2536825"/>
            <a:ext cx="361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w</a:t>
            </a:r>
          </a:p>
        </p:txBody>
      </p:sp>
      <p:sp>
        <p:nvSpPr>
          <p:cNvPr id="3077" name="Text Box 10"/>
          <p:cNvSpPr txBox="1">
            <a:spLocks noChangeArrowheads="1"/>
          </p:cNvSpPr>
          <p:nvPr/>
        </p:nvSpPr>
        <p:spPr bwMode="auto">
          <a:xfrm>
            <a:off x="4543425" y="2536825"/>
            <a:ext cx="361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e</a:t>
            </a:r>
          </a:p>
        </p:txBody>
      </p:sp>
      <p:sp>
        <p:nvSpPr>
          <p:cNvPr id="3078" name="Text Box 11"/>
          <p:cNvSpPr txBox="1">
            <a:spLocks noChangeArrowheads="1"/>
          </p:cNvSpPr>
          <p:nvPr/>
        </p:nvSpPr>
        <p:spPr bwMode="auto">
          <a:xfrm>
            <a:off x="4757738" y="2536825"/>
            <a:ext cx="361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r</a:t>
            </a:r>
          </a:p>
        </p:txBody>
      </p:sp>
      <p:sp>
        <p:nvSpPr>
          <p:cNvPr id="3079" name="Text Box 12"/>
          <p:cNvSpPr txBox="1">
            <a:spLocks noChangeArrowheads="1"/>
          </p:cNvSpPr>
          <p:nvPr/>
        </p:nvSpPr>
        <p:spPr bwMode="auto">
          <a:xfrm>
            <a:off x="5037138" y="2536825"/>
            <a:ext cx="361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B</a:t>
            </a:r>
          </a:p>
        </p:txBody>
      </p:sp>
      <p:sp>
        <p:nvSpPr>
          <p:cNvPr id="3080" name="Text Box 13"/>
          <p:cNvSpPr txBox="1">
            <a:spLocks noChangeArrowheads="1"/>
          </p:cNvSpPr>
          <p:nvPr/>
        </p:nvSpPr>
        <p:spPr bwMode="auto">
          <a:xfrm>
            <a:off x="5264150" y="2536825"/>
            <a:ext cx="361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a</a:t>
            </a:r>
          </a:p>
        </p:txBody>
      </p:sp>
      <p:sp>
        <p:nvSpPr>
          <p:cNvPr id="3081" name="Text Box 14"/>
          <p:cNvSpPr txBox="1">
            <a:spLocks noChangeArrowheads="1"/>
          </p:cNvSpPr>
          <p:nvPr/>
        </p:nvSpPr>
        <p:spPr bwMode="auto">
          <a:xfrm>
            <a:off x="5478463" y="2536825"/>
            <a:ext cx="361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ar-EG" altLang="zh-CN" sz="3600">
                <a:latin typeface="Impact" pitchFamily="34" charset="0"/>
              </a:rPr>
              <a:t>r</a:t>
            </a:r>
          </a:p>
        </p:txBody>
      </p:sp>
      <p:sp>
        <p:nvSpPr>
          <p:cNvPr id="3082" name="Text Box 15"/>
          <p:cNvSpPr txBox="1">
            <a:spLocks noChangeArrowheads="1"/>
          </p:cNvSpPr>
          <p:nvPr/>
        </p:nvSpPr>
        <p:spPr bwMode="auto">
          <a:xfrm>
            <a:off x="3808413" y="3019425"/>
            <a:ext cx="20050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algn="l" rtl="0" fontAlgn="base">
              <a:spcBef>
                <a:spcPct val="0"/>
              </a:spcBef>
              <a:spcAft>
                <a:spcPct val="0"/>
              </a:spcAft>
              <a:defRPr>
                <a:solidFill>
                  <a:schemeClr val="tx1"/>
                </a:solidFill>
                <a:latin typeface="Arial" pitchFamily="34" charset="0"/>
                <a:ea typeface="SimSun" pitchFamily="2" charset="-122"/>
              </a:defRPr>
            </a:lvl6pPr>
            <a:lvl7pPr marL="2971800" indent="-228600" algn="l" rtl="0" fontAlgn="base">
              <a:spcBef>
                <a:spcPct val="0"/>
              </a:spcBef>
              <a:spcAft>
                <a:spcPct val="0"/>
              </a:spcAft>
              <a:defRPr>
                <a:solidFill>
                  <a:schemeClr val="tx1"/>
                </a:solidFill>
                <a:latin typeface="Arial" pitchFamily="34" charset="0"/>
                <a:ea typeface="SimSun" pitchFamily="2" charset="-122"/>
              </a:defRPr>
            </a:lvl7pPr>
            <a:lvl8pPr marL="3429000" indent="-228600" algn="l" rtl="0" fontAlgn="base">
              <a:spcBef>
                <a:spcPct val="0"/>
              </a:spcBef>
              <a:spcAft>
                <a:spcPct val="0"/>
              </a:spcAft>
              <a:defRPr>
                <a:solidFill>
                  <a:schemeClr val="tx1"/>
                </a:solidFill>
                <a:latin typeface="Arial" pitchFamily="34" charset="0"/>
                <a:ea typeface="SimSun" pitchFamily="2" charset="-122"/>
              </a:defRPr>
            </a:lvl8pPr>
            <a:lvl9pPr marL="3886200" indent="-228600" algn="l" rtl="0" fontAlgn="base">
              <a:spcBef>
                <a:spcPct val="0"/>
              </a:spcBef>
              <a:spcAft>
                <a:spcPct val="0"/>
              </a:spcAft>
              <a:defRPr>
                <a:solidFill>
                  <a:schemeClr val="tx1"/>
                </a:solidFill>
                <a:latin typeface="Arial" pitchFamily="34" charset="0"/>
                <a:ea typeface="SimSun" pitchFamily="2" charset="-122"/>
              </a:defRPr>
            </a:lvl9pPr>
          </a:lstStyle>
          <a:p>
            <a:r>
              <a:rPr lang="zh-CN" sz="1200">
                <a:ea typeface="Microsoft YaHei" pitchFamily="34" charset="-122"/>
              </a:rPr>
              <a:t>中国专业</a:t>
            </a:r>
            <a:r>
              <a:rPr lang="ar-EG" altLang="zh-CN" sz="1200">
                <a:ea typeface="Microsoft YaHei" pitchFamily="34" charset="-122"/>
              </a:rPr>
              <a:t>PPT</a:t>
            </a:r>
            <a:r>
              <a:rPr lang="zh-CN" sz="1200">
                <a:ea typeface="Microsoft YaHei" pitchFamily="34" charset="-122"/>
              </a:rPr>
              <a:t>设计交流论坛</a:t>
            </a:r>
          </a:p>
        </p:txBody>
      </p:sp>
      <p:pic>
        <p:nvPicPr>
          <p:cNvPr id="3083" name="Picture 16" descr="logo"/>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116263" y="2525713"/>
            <a:ext cx="782637"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4" name="Picture 17" descr="logo2"/>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563813" y="2347913"/>
            <a:ext cx="3829050"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5" name="Rectangle 18">
            <a:hlinkClick r:id="rId15"/>
          </p:cNvPr>
          <p:cNvSpPr>
            <a:spLocks noChangeArrowheads="1"/>
          </p:cNvSpPr>
          <p:nvPr/>
        </p:nvSpPr>
        <p:spPr bwMode="auto">
          <a:xfrm>
            <a:off x="2484438" y="2060575"/>
            <a:ext cx="3987800" cy="1655763"/>
          </a:xfrm>
          <a:prstGeom prst="rect">
            <a:avLst/>
          </a:prstGeom>
          <a:solidFill>
            <a:schemeClr val="bg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ar-EG"/>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par>
                                <p:cTn id="21" presetID="26" presetClass="entr" presetSubtype="0" fill="hold" grpId="0" nodeType="withEffect">
                                  <p:stCondLst>
                                    <p:cond delay="100"/>
                                  </p:stCondLst>
                                  <p:childTnLst>
                                    <p:set>
                                      <p:cBhvr>
                                        <p:cTn id="22" dur="1" fill="hold">
                                          <p:stCondLst>
                                            <p:cond delay="0"/>
                                          </p:stCondLst>
                                        </p:cTn>
                                        <p:tgtEl>
                                          <p:spTgt spid="3075"/>
                                        </p:tgtEl>
                                        <p:attrNameLst>
                                          <p:attrName>style.visibility</p:attrName>
                                        </p:attrNameLst>
                                      </p:cBhvr>
                                      <p:to>
                                        <p:strVal val="visible"/>
                                      </p:to>
                                    </p:set>
                                    <p:animEffect transition="in" filter="wipe(down)">
                                      <p:cBhvr>
                                        <p:cTn id="23" dur="580">
                                          <p:stCondLst>
                                            <p:cond delay="0"/>
                                          </p:stCondLst>
                                        </p:cTn>
                                        <p:tgtEl>
                                          <p:spTgt spid="3075"/>
                                        </p:tgtEl>
                                      </p:cBhvr>
                                    </p:animEffect>
                                    <p:anim calcmode="lin" valueType="num">
                                      <p:cBhvr>
                                        <p:cTn id="24"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5"/>
                                        </p:tgtEl>
                                      </p:cBhvr>
                                      <p:to x="100000" y="60000"/>
                                    </p:animScale>
                                    <p:animScale>
                                      <p:cBhvr>
                                        <p:cTn id="30" dur="166" decel="50000">
                                          <p:stCondLst>
                                            <p:cond delay="676"/>
                                          </p:stCondLst>
                                        </p:cTn>
                                        <p:tgtEl>
                                          <p:spTgt spid="3075"/>
                                        </p:tgtEl>
                                      </p:cBhvr>
                                      <p:to x="100000" y="100000"/>
                                    </p:animScale>
                                    <p:animScale>
                                      <p:cBhvr>
                                        <p:cTn id="31" dur="26">
                                          <p:stCondLst>
                                            <p:cond delay="1312"/>
                                          </p:stCondLst>
                                        </p:cTn>
                                        <p:tgtEl>
                                          <p:spTgt spid="3075"/>
                                        </p:tgtEl>
                                      </p:cBhvr>
                                      <p:to x="100000" y="80000"/>
                                    </p:animScale>
                                    <p:animScale>
                                      <p:cBhvr>
                                        <p:cTn id="32" dur="166" decel="50000">
                                          <p:stCondLst>
                                            <p:cond delay="1338"/>
                                          </p:stCondLst>
                                        </p:cTn>
                                        <p:tgtEl>
                                          <p:spTgt spid="3075"/>
                                        </p:tgtEl>
                                      </p:cBhvr>
                                      <p:to x="100000" y="100000"/>
                                    </p:animScale>
                                    <p:animScale>
                                      <p:cBhvr>
                                        <p:cTn id="33" dur="26">
                                          <p:stCondLst>
                                            <p:cond delay="1642"/>
                                          </p:stCondLst>
                                        </p:cTn>
                                        <p:tgtEl>
                                          <p:spTgt spid="3075"/>
                                        </p:tgtEl>
                                      </p:cBhvr>
                                      <p:to x="100000" y="90000"/>
                                    </p:animScale>
                                    <p:animScale>
                                      <p:cBhvr>
                                        <p:cTn id="34" dur="166" decel="50000">
                                          <p:stCondLst>
                                            <p:cond delay="1668"/>
                                          </p:stCondLst>
                                        </p:cTn>
                                        <p:tgtEl>
                                          <p:spTgt spid="3075"/>
                                        </p:tgtEl>
                                      </p:cBhvr>
                                      <p:to x="100000" y="100000"/>
                                    </p:animScale>
                                    <p:animScale>
                                      <p:cBhvr>
                                        <p:cTn id="35" dur="26">
                                          <p:stCondLst>
                                            <p:cond delay="1808"/>
                                          </p:stCondLst>
                                        </p:cTn>
                                        <p:tgtEl>
                                          <p:spTgt spid="3075"/>
                                        </p:tgtEl>
                                      </p:cBhvr>
                                      <p:to x="100000" y="95000"/>
                                    </p:animScale>
                                    <p:animScale>
                                      <p:cBhvr>
                                        <p:cTn id="36" dur="166" decel="50000">
                                          <p:stCondLst>
                                            <p:cond delay="1834"/>
                                          </p:stCondLst>
                                        </p:cTn>
                                        <p:tgtEl>
                                          <p:spTgt spid="3075"/>
                                        </p:tgtEl>
                                      </p:cBhvr>
                                      <p:to x="100000" y="100000"/>
                                    </p:animScale>
                                  </p:childTnLst>
                                </p:cTn>
                              </p:par>
                              <p:par>
                                <p:cTn id="37" presetID="26" presetClass="entr" presetSubtype="0" fill="hold" grpId="0" nodeType="withEffect">
                                  <p:stCondLst>
                                    <p:cond delay="400"/>
                                  </p:stCondLst>
                                  <p:childTnLst>
                                    <p:set>
                                      <p:cBhvr>
                                        <p:cTn id="38" dur="1" fill="hold">
                                          <p:stCondLst>
                                            <p:cond delay="0"/>
                                          </p:stCondLst>
                                        </p:cTn>
                                        <p:tgtEl>
                                          <p:spTgt spid="3076"/>
                                        </p:tgtEl>
                                        <p:attrNameLst>
                                          <p:attrName>style.visibility</p:attrName>
                                        </p:attrNameLst>
                                      </p:cBhvr>
                                      <p:to>
                                        <p:strVal val="visible"/>
                                      </p:to>
                                    </p:set>
                                    <p:animEffect transition="in" filter="wipe(down)">
                                      <p:cBhvr>
                                        <p:cTn id="39" dur="580">
                                          <p:stCondLst>
                                            <p:cond delay="0"/>
                                          </p:stCondLst>
                                        </p:cTn>
                                        <p:tgtEl>
                                          <p:spTgt spid="3076"/>
                                        </p:tgtEl>
                                      </p:cBhvr>
                                    </p:animEffect>
                                    <p:anim calcmode="lin" valueType="num">
                                      <p:cBhvr>
                                        <p:cTn id="40"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45" dur="26">
                                          <p:stCondLst>
                                            <p:cond delay="650"/>
                                          </p:stCondLst>
                                        </p:cTn>
                                        <p:tgtEl>
                                          <p:spTgt spid="3076"/>
                                        </p:tgtEl>
                                      </p:cBhvr>
                                      <p:to x="100000" y="60000"/>
                                    </p:animScale>
                                    <p:animScale>
                                      <p:cBhvr>
                                        <p:cTn id="46" dur="166" decel="50000">
                                          <p:stCondLst>
                                            <p:cond delay="676"/>
                                          </p:stCondLst>
                                        </p:cTn>
                                        <p:tgtEl>
                                          <p:spTgt spid="3076"/>
                                        </p:tgtEl>
                                      </p:cBhvr>
                                      <p:to x="100000" y="100000"/>
                                    </p:animScale>
                                    <p:animScale>
                                      <p:cBhvr>
                                        <p:cTn id="47" dur="26">
                                          <p:stCondLst>
                                            <p:cond delay="1312"/>
                                          </p:stCondLst>
                                        </p:cTn>
                                        <p:tgtEl>
                                          <p:spTgt spid="3076"/>
                                        </p:tgtEl>
                                      </p:cBhvr>
                                      <p:to x="100000" y="80000"/>
                                    </p:animScale>
                                    <p:animScale>
                                      <p:cBhvr>
                                        <p:cTn id="48" dur="166" decel="50000">
                                          <p:stCondLst>
                                            <p:cond delay="1338"/>
                                          </p:stCondLst>
                                        </p:cTn>
                                        <p:tgtEl>
                                          <p:spTgt spid="3076"/>
                                        </p:tgtEl>
                                      </p:cBhvr>
                                      <p:to x="100000" y="100000"/>
                                    </p:animScale>
                                    <p:animScale>
                                      <p:cBhvr>
                                        <p:cTn id="49" dur="26">
                                          <p:stCondLst>
                                            <p:cond delay="1642"/>
                                          </p:stCondLst>
                                        </p:cTn>
                                        <p:tgtEl>
                                          <p:spTgt spid="3076"/>
                                        </p:tgtEl>
                                      </p:cBhvr>
                                      <p:to x="100000" y="90000"/>
                                    </p:animScale>
                                    <p:animScale>
                                      <p:cBhvr>
                                        <p:cTn id="50" dur="166" decel="50000">
                                          <p:stCondLst>
                                            <p:cond delay="1668"/>
                                          </p:stCondLst>
                                        </p:cTn>
                                        <p:tgtEl>
                                          <p:spTgt spid="3076"/>
                                        </p:tgtEl>
                                      </p:cBhvr>
                                      <p:to x="100000" y="100000"/>
                                    </p:animScale>
                                    <p:animScale>
                                      <p:cBhvr>
                                        <p:cTn id="51" dur="26">
                                          <p:stCondLst>
                                            <p:cond delay="1808"/>
                                          </p:stCondLst>
                                        </p:cTn>
                                        <p:tgtEl>
                                          <p:spTgt spid="3076"/>
                                        </p:tgtEl>
                                      </p:cBhvr>
                                      <p:to x="100000" y="95000"/>
                                    </p:animScale>
                                    <p:animScale>
                                      <p:cBhvr>
                                        <p:cTn id="52" dur="166" decel="50000">
                                          <p:stCondLst>
                                            <p:cond delay="1834"/>
                                          </p:stCondLst>
                                        </p:cTn>
                                        <p:tgtEl>
                                          <p:spTgt spid="3076"/>
                                        </p:tgtEl>
                                      </p:cBhvr>
                                      <p:to x="100000" y="100000"/>
                                    </p:animScale>
                                  </p:childTnLst>
                                </p:cTn>
                              </p:par>
                              <p:par>
                                <p:cTn id="53" presetID="26" presetClass="entr" presetSubtype="0" fill="hold" grpId="0" nodeType="withEffect">
                                  <p:stCondLst>
                                    <p:cond delay="900"/>
                                  </p:stCondLst>
                                  <p:childTnLst>
                                    <p:set>
                                      <p:cBhvr>
                                        <p:cTn id="54" dur="1" fill="hold">
                                          <p:stCondLst>
                                            <p:cond delay="0"/>
                                          </p:stCondLst>
                                        </p:cTn>
                                        <p:tgtEl>
                                          <p:spTgt spid="3077"/>
                                        </p:tgtEl>
                                        <p:attrNameLst>
                                          <p:attrName>style.visibility</p:attrName>
                                        </p:attrNameLst>
                                      </p:cBhvr>
                                      <p:to>
                                        <p:strVal val="visible"/>
                                      </p:to>
                                    </p:set>
                                    <p:animEffect transition="in" filter="wipe(down)">
                                      <p:cBhvr>
                                        <p:cTn id="55" dur="580">
                                          <p:stCondLst>
                                            <p:cond delay="0"/>
                                          </p:stCondLst>
                                        </p:cTn>
                                        <p:tgtEl>
                                          <p:spTgt spid="3077"/>
                                        </p:tgtEl>
                                      </p:cBhvr>
                                    </p:animEffect>
                                    <p:anim calcmode="lin" valueType="num">
                                      <p:cBhvr>
                                        <p:cTn id="56"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61" dur="26">
                                          <p:stCondLst>
                                            <p:cond delay="650"/>
                                          </p:stCondLst>
                                        </p:cTn>
                                        <p:tgtEl>
                                          <p:spTgt spid="3077"/>
                                        </p:tgtEl>
                                      </p:cBhvr>
                                      <p:to x="100000" y="60000"/>
                                    </p:animScale>
                                    <p:animScale>
                                      <p:cBhvr>
                                        <p:cTn id="62" dur="166" decel="50000">
                                          <p:stCondLst>
                                            <p:cond delay="676"/>
                                          </p:stCondLst>
                                        </p:cTn>
                                        <p:tgtEl>
                                          <p:spTgt spid="3077"/>
                                        </p:tgtEl>
                                      </p:cBhvr>
                                      <p:to x="100000" y="100000"/>
                                    </p:animScale>
                                    <p:animScale>
                                      <p:cBhvr>
                                        <p:cTn id="63" dur="26">
                                          <p:stCondLst>
                                            <p:cond delay="1312"/>
                                          </p:stCondLst>
                                        </p:cTn>
                                        <p:tgtEl>
                                          <p:spTgt spid="3077"/>
                                        </p:tgtEl>
                                      </p:cBhvr>
                                      <p:to x="100000" y="80000"/>
                                    </p:animScale>
                                    <p:animScale>
                                      <p:cBhvr>
                                        <p:cTn id="64" dur="166" decel="50000">
                                          <p:stCondLst>
                                            <p:cond delay="1338"/>
                                          </p:stCondLst>
                                        </p:cTn>
                                        <p:tgtEl>
                                          <p:spTgt spid="3077"/>
                                        </p:tgtEl>
                                      </p:cBhvr>
                                      <p:to x="100000" y="100000"/>
                                    </p:animScale>
                                    <p:animScale>
                                      <p:cBhvr>
                                        <p:cTn id="65" dur="26">
                                          <p:stCondLst>
                                            <p:cond delay="1642"/>
                                          </p:stCondLst>
                                        </p:cTn>
                                        <p:tgtEl>
                                          <p:spTgt spid="3077"/>
                                        </p:tgtEl>
                                      </p:cBhvr>
                                      <p:to x="100000" y="90000"/>
                                    </p:animScale>
                                    <p:animScale>
                                      <p:cBhvr>
                                        <p:cTn id="66" dur="166" decel="50000">
                                          <p:stCondLst>
                                            <p:cond delay="1668"/>
                                          </p:stCondLst>
                                        </p:cTn>
                                        <p:tgtEl>
                                          <p:spTgt spid="3077"/>
                                        </p:tgtEl>
                                      </p:cBhvr>
                                      <p:to x="100000" y="100000"/>
                                    </p:animScale>
                                    <p:animScale>
                                      <p:cBhvr>
                                        <p:cTn id="67" dur="26">
                                          <p:stCondLst>
                                            <p:cond delay="1808"/>
                                          </p:stCondLst>
                                        </p:cTn>
                                        <p:tgtEl>
                                          <p:spTgt spid="3077"/>
                                        </p:tgtEl>
                                      </p:cBhvr>
                                      <p:to x="100000" y="95000"/>
                                    </p:animScale>
                                    <p:animScale>
                                      <p:cBhvr>
                                        <p:cTn id="68" dur="166" decel="50000">
                                          <p:stCondLst>
                                            <p:cond delay="1834"/>
                                          </p:stCondLst>
                                        </p:cTn>
                                        <p:tgtEl>
                                          <p:spTgt spid="3077"/>
                                        </p:tgtEl>
                                      </p:cBhvr>
                                      <p:to x="100000" y="100000"/>
                                    </p:animScale>
                                  </p:childTnLst>
                                </p:cTn>
                              </p:par>
                              <p:par>
                                <p:cTn id="69" presetID="26" presetClass="entr" presetSubtype="0" fill="hold" grpId="0" nodeType="withEffect">
                                  <p:stCondLst>
                                    <p:cond delay="600"/>
                                  </p:stCondLst>
                                  <p:childTnLst>
                                    <p:set>
                                      <p:cBhvr>
                                        <p:cTn id="70" dur="1" fill="hold">
                                          <p:stCondLst>
                                            <p:cond delay="0"/>
                                          </p:stCondLst>
                                        </p:cTn>
                                        <p:tgtEl>
                                          <p:spTgt spid="3078"/>
                                        </p:tgtEl>
                                        <p:attrNameLst>
                                          <p:attrName>style.visibility</p:attrName>
                                        </p:attrNameLst>
                                      </p:cBhvr>
                                      <p:to>
                                        <p:strVal val="visible"/>
                                      </p:to>
                                    </p:set>
                                    <p:animEffect transition="in" filter="wipe(down)">
                                      <p:cBhvr>
                                        <p:cTn id="71" dur="580">
                                          <p:stCondLst>
                                            <p:cond delay="0"/>
                                          </p:stCondLst>
                                        </p:cTn>
                                        <p:tgtEl>
                                          <p:spTgt spid="3078"/>
                                        </p:tgtEl>
                                      </p:cBhvr>
                                    </p:animEffect>
                                    <p:anim calcmode="lin" valueType="num">
                                      <p:cBhvr>
                                        <p:cTn id="72"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77" dur="26">
                                          <p:stCondLst>
                                            <p:cond delay="650"/>
                                          </p:stCondLst>
                                        </p:cTn>
                                        <p:tgtEl>
                                          <p:spTgt spid="3078"/>
                                        </p:tgtEl>
                                      </p:cBhvr>
                                      <p:to x="100000" y="60000"/>
                                    </p:animScale>
                                    <p:animScale>
                                      <p:cBhvr>
                                        <p:cTn id="78" dur="166" decel="50000">
                                          <p:stCondLst>
                                            <p:cond delay="676"/>
                                          </p:stCondLst>
                                        </p:cTn>
                                        <p:tgtEl>
                                          <p:spTgt spid="3078"/>
                                        </p:tgtEl>
                                      </p:cBhvr>
                                      <p:to x="100000" y="100000"/>
                                    </p:animScale>
                                    <p:animScale>
                                      <p:cBhvr>
                                        <p:cTn id="79" dur="26">
                                          <p:stCondLst>
                                            <p:cond delay="1312"/>
                                          </p:stCondLst>
                                        </p:cTn>
                                        <p:tgtEl>
                                          <p:spTgt spid="3078"/>
                                        </p:tgtEl>
                                      </p:cBhvr>
                                      <p:to x="100000" y="80000"/>
                                    </p:animScale>
                                    <p:animScale>
                                      <p:cBhvr>
                                        <p:cTn id="80" dur="166" decel="50000">
                                          <p:stCondLst>
                                            <p:cond delay="1338"/>
                                          </p:stCondLst>
                                        </p:cTn>
                                        <p:tgtEl>
                                          <p:spTgt spid="3078"/>
                                        </p:tgtEl>
                                      </p:cBhvr>
                                      <p:to x="100000" y="100000"/>
                                    </p:animScale>
                                    <p:animScale>
                                      <p:cBhvr>
                                        <p:cTn id="81" dur="26">
                                          <p:stCondLst>
                                            <p:cond delay="1642"/>
                                          </p:stCondLst>
                                        </p:cTn>
                                        <p:tgtEl>
                                          <p:spTgt spid="3078"/>
                                        </p:tgtEl>
                                      </p:cBhvr>
                                      <p:to x="100000" y="90000"/>
                                    </p:animScale>
                                    <p:animScale>
                                      <p:cBhvr>
                                        <p:cTn id="82" dur="166" decel="50000">
                                          <p:stCondLst>
                                            <p:cond delay="1668"/>
                                          </p:stCondLst>
                                        </p:cTn>
                                        <p:tgtEl>
                                          <p:spTgt spid="3078"/>
                                        </p:tgtEl>
                                      </p:cBhvr>
                                      <p:to x="100000" y="100000"/>
                                    </p:animScale>
                                    <p:animScale>
                                      <p:cBhvr>
                                        <p:cTn id="83" dur="26">
                                          <p:stCondLst>
                                            <p:cond delay="1808"/>
                                          </p:stCondLst>
                                        </p:cTn>
                                        <p:tgtEl>
                                          <p:spTgt spid="3078"/>
                                        </p:tgtEl>
                                      </p:cBhvr>
                                      <p:to x="100000" y="95000"/>
                                    </p:animScale>
                                    <p:animScale>
                                      <p:cBhvr>
                                        <p:cTn id="84" dur="166" decel="50000">
                                          <p:stCondLst>
                                            <p:cond delay="1834"/>
                                          </p:stCondLst>
                                        </p:cTn>
                                        <p:tgtEl>
                                          <p:spTgt spid="3078"/>
                                        </p:tgtEl>
                                      </p:cBhvr>
                                      <p:to x="100000" y="100000"/>
                                    </p:animScale>
                                  </p:childTnLst>
                                </p:cTn>
                              </p:par>
                              <p:par>
                                <p:cTn id="85" presetID="26" presetClass="entr" presetSubtype="0" fill="hold" grpId="0" nodeType="withEffect">
                                  <p:stCondLst>
                                    <p:cond delay="500"/>
                                  </p:stCondLst>
                                  <p:childTnLst>
                                    <p:set>
                                      <p:cBhvr>
                                        <p:cTn id="86" dur="1" fill="hold">
                                          <p:stCondLst>
                                            <p:cond delay="0"/>
                                          </p:stCondLst>
                                        </p:cTn>
                                        <p:tgtEl>
                                          <p:spTgt spid="3079"/>
                                        </p:tgtEl>
                                        <p:attrNameLst>
                                          <p:attrName>style.visibility</p:attrName>
                                        </p:attrNameLst>
                                      </p:cBhvr>
                                      <p:to>
                                        <p:strVal val="visible"/>
                                      </p:to>
                                    </p:set>
                                    <p:animEffect transition="in" filter="wipe(down)">
                                      <p:cBhvr>
                                        <p:cTn id="87" dur="580">
                                          <p:stCondLst>
                                            <p:cond delay="0"/>
                                          </p:stCondLst>
                                        </p:cTn>
                                        <p:tgtEl>
                                          <p:spTgt spid="3079"/>
                                        </p:tgtEl>
                                      </p:cBhvr>
                                    </p:animEffect>
                                    <p:anim calcmode="lin" valueType="num">
                                      <p:cBhvr>
                                        <p:cTn id="88" dur="1822" tmFilter="0,0; 0.14,0.36; 0.43,0.73; 0.71,0.91; 1.0,1.0">
                                          <p:stCondLst>
                                            <p:cond delay="0"/>
                                          </p:stCondLst>
                                        </p:cTn>
                                        <p:tgtEl>
                                          <p:spTgt spid="307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07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07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07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079"/>
                                        </p:tgtEl>
                                        <p:attrNameLst>
                                          <p:attrName>ppt_y</p:attrName>
                                        </p:attrNameLst>
                                      </p:cBhvr>
                                      <p:tavLst>
                                        <p:tav tm="0" fmla="#ppt_y-sin(pi*$)/81">
                                          <p:val>
                                            <p:fltVal val="0"/>
                                          </p:val>
                                        </p:tav>
                                        <p:tav tm="100000">
                                          <p:val>
                                            <p:fltVal val="1"/>
                                          </p:val>
                                        </p:tav>
                                      </p:tavLst>
                                    </p:anim>
                                    <p:animScale>
                                      <p:cBhvr>
                                        <p:cTn id="93" dur="26">
                                          <p:stCondLst>
                                            <p:cond delay="650"/>
                                          </p:stCondLst>
                                        </p:cTn>
                                        <p:tgtEl>
                                          <p:spTgt spid="3079"/>
                                        </p:tgtEl>
                                      </p:cBhvr>
                                      <p:to x="100000" y="60000"/>
                                    </p:animScale>
                                    <p:animScale>
                                      <p:cBhvr>
                                        <p:cTn id="94" dur="166" decel="50000">
                                          <p:stCondLst>
                                            <p:cond delay="676"/>
                                          </p:stCondLst>
                                        </p:cTn>
                                        <p:tgtEl>
                                          <p:spTgt spid="3079"/>
                                        </p:tgtEl>
                                      </p:cBhvr>
                                      <p:to x="100000" y="100000"/>
                                    </p:animScale>
                                    <p:animScale>
                                      <p:cBhvr>
                                        <p:cTn id="95" dur="26">
                                          <p:stCondLst>
                                            <p:cond delay="1312"/>
                                          </p:stCondLst>
                                        </p:cTn>
                                        <p:tgtEl>
                                          <p:spTgt spid="3079"/>
                                        </p:tgtEl>
                                      </p:cBhvr>
                                      <p:to x="100000" y="80000"/>
                                    </p:animScale>
                                    <p:animScale>
                                      <p:cBhvr>
                                        <p:cTn id="96" dur="166" decel="50000">
                                          <p:stCondLst>
                                            <p:cond delay="1338"/>
                                          </p:stCondLst>
                                        </p:cTn>
                                        <p:tgtEl>
                                          <p:spTgt spid="3079"/>
                                        </p:tgtEl>
                                      </p:cBhvr>
                                      <p:to x="100000" y="100000"/>
                                    </p:animScale>
                                    <p:animScale>
                                      <p:cBhvr>
                                        <p:cTn id="97" dur="26">
                                          <p:stCondLst>
                                            <p:cond delay="1642"/>
                                          </p:stCondLst>
                                        </p:cTn>
                                        <p:tgtEl>
                                          <p:spTgt spid="3079"/>
                                        </p:tgtEl>
                                      </p:cBhvr>
                                      <p:to x="100000" y="90000"/>
                                    </p:animScale>
                                    <p:animScale>
                                      <p:cBhvr>
                                        <p:cTn id="98" dur="166" decel="50000">
                                          <p:stCondLst>
                                            <p:cond delay="1668"/>
                                          </p:stCondLst>
                                        </p:cTn>
                                        <p:tgtEl>
                                          <p:spTgt spid="3079"/>
                                        </p:tgtEl>
                                      </p:cBhvr>
                                      <p:to x="100000" y="100000"/>
                                    </p:animScale>
                                    <p:animScale>
                                      <p:cBhvr>
                                        <p:cTn id="99" dur="26">
                                          <p:stCondLst>
                                            <p:cond delay="1808"/>
                                          </p:stCondLst>
                                        </p:cTn>
                                        <p:tgtEl>
                                          <p:spTgt spid="3079"/>
                                        </p:tgtEl>
                                      </p:cBhvr>
                                      <p:to x="100000" y="95000"/>
                                    </p:animScale>
                                    <p:animScale>
                                      <p:cBhvr>
                                        <p:cTn id="100" dur="166" decel="50000">
                                          <p:stCondLst>
                                            <p:cond delay="1834"/>
                                          </p:stCondLst>
                                        </p:cTn>
                                        <p:tgtEl>
                                          <p:spTgt spid="3079"/>
                                        </p:tgtEl>
                                      </p:cBhvr>
                                      <p:to x="100000" y="100000"/>
                                    </p:animScale>
                                  </p:childTnLst>
                                </p:cTn>
                              </p:par>
                              <p:par>
                                <p:cTn id="101" presetID="26" presetClass="entr" presetSubtype="0" fill="hold" grpId="0" nodeType="withEffect">
                                  <p:stCondLst>
                                    <p:cond delay="800"/>
                                  </p:stCondLst>
                                  <p:childTnLst>
                                    <p:set>
                                      <p:cBhvr>
                                        <p:cTn id="102" dur="1" fill="hold">
                                          <p:stCondLst>
                                            <p:cond delay="0"/>
                                          </p:stCondLst>
                                        </p:cTn>
                                        <p:tgtEl>
                                          <p:spTgt spid="3080"/>
                                        </p:tgtEl>
                                        <p:attrNameLst>
                                          <p:attrName>style.visibility</p:attrName>
                                        </p:attrNameLst>
                                      </p:cBhvr>
                                      <p:to>
                                        <p:strVal val="visible"/>
                                      </p:to>
                                    </p:set>
                                    <p:animEffect transition="in" filter="wipe(down)">
                                      <p:cBhvr>
                                        <p:cTn id="103" dur="580">
                                          <p:stCondLst>
                                            <p:cond delay="0"/>
                                          </p:stCondLst>
                                        </p:cTn>
                                        <p:tgtEl>
                                          <p:spTgt spid="3080"/>
                                        </p:tgtEl>
                                      </p:cBhvr>
                                    </p:animEffect>
                                    <p:anim calcmode="lin" valueType="num">
                                      <p:cBhvr>
                                        <p:cTn id="104"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109" dur="26">
                                          <p:stCondLst>
                                            <p:cond delay="650"/>
                                          </p:stCondLst>
                                        </p:cTn>
                                        <p:tgtEl>
                                          <p:spTgt spid="3080"/>
                                        </p:tgtEl>
                                      </p:cBhvr>
                                      <p:to x="100000" y="60000"/>
                                    </p:animScale>
                                    <p:animScale>
                                      <p:cBhvr>
                                        <p:cTn id="110" dur="166" decel="50000">
                                          <p:stCondLst>
                                            <p:cond delay="676"/>
                                          </p:stCondLst>
                                        </p:cTn>
                                        <p:tgtEl>
                                          <p:spTgt spid="3080"/>
                                        </p:tgtEl>
                                      </p:cBhvr>
                                      <p:to x="100000" y="100000"/>
                                    </p:animScale>
                                    <p:animScale>
                                      <p:cBhvr>
                                        <p:cTn id="111" dur="26">
                                          <p:stCondLst>
                                            <p:cond delay="1312"/>
                                          </p:stCondLst>
                                        </p:cTn>
                                        <p:tgtEl>
                                          <p:spTgt spid="3080"/>
                                        </p:tgtEl>
                                      </p:cBhvr>
                                      <p:to x="100000" y="80000"/>
                                    </p:animScale>
                                    <p:animScale>
                                      <p:cBhvr>
                                        <p:cTn id="112" dur="166" decel="50000">
                                          <p:stCondLst>
                                            <p:cond delay="1338"/>
                                          </p:stCondLst>
                                        </p:cTn>
                                        <p:tgtEl>
                                          <p:spTgt spid="3080"/>
                                        </p:tgtEl>
                                      </p:cBhvr>
                                      <p:to x="100000" y="100000"/>
                                    </p:animScale>
                                    <p:animScale>
                                      <p:cBhvr>
                                        <p:cTn id="113" dur="26">
                                          <p:stCondLst>
                                            <p:cond delay="1642"/>
                                          </p:stCondLst>
                                        </p:cTn>
                                        <p:tgtEl>
                                          <p:spTgt spid="3080"/>
                                        </p:tgtEl>
                                      </p:cBhvr>
                                      <p:to x="100000" y="90000"/>
                                    </p:animScale>
                                    <p:animScale>
                                      <p:cBhvr>
                                        <p:cTn id="114" dur="166" decel="50000">
                                          <p:stCondLst>
                                            <p:cond delay="1668"/>
                                          </p:stCondLst>
                                        </p:cTn>
                                        <p:tgtEl>
                                          <p:spTgt spid="3080"/>
                                        </p:tgtEl>
                                      </p:cBhvr>
                                      <p:to x="100000" y="100000"/>
                                    </p:animScale>
                                    <p:animScale>
                                      <p:cBhvr>
                                        <p:cTn id="115" dur="26">
                                          <p:stCondLst>
                                            <p:cond delay="1808"/>
                                          </p:stCondLst>
                                        </p:cTn>
                                        <p:tgtEl>
                                          <p:spTgt spid="3080"/>
                                        </p:tgtEl>
                                      </p:cBhvr>
                                      <p:to x="100000" y="95000"/>
                                    </p:animScale>
                                    <p:animScale>
                                      <p:cBhvr>
                                        <p:cTn id="116" dur="166" decel="50000">
                                          <p:stCondLst>
                                            <p:cond delay="1834"/>
                                          </p:stCondLst>
                                        </p:cTn>
                                        <p:tgtEl>
                                          <p:spTgt spid="3080"/>
                                        </p:tgtEl>
                                      </p:cBhvr>
                                      <p:to x="100000" y="100000"/>
                                    </p:animScale>
                                  </p:childTnLst>
                                </p:cTn>
                              </p:par>
                              <p:par>
                                <p:cTn id="117" presetID="26" presetClass="entr" presetSubtype="0" fill="hold" grpId="0" nodeType="withEffect">
                                  <p:stCondLst>
                                    <p:cond delay="1000"/>
                                  </p:stCondLst>
                                  <p:childTnLst>
                                    <p:set>
                                      <p:cBhvr>
                                        <p:cTn id="118" dur="1" fill="hold">
                                          <p:stCondLst>
                                            <p:cond delay="0"/>
                                          </p:stCondLst>
                                        </p:cTn>
                                        <p:tgtEl>
                                          <p:spTgt spid="3081"/>
                                        </p:tgtEl>
                                        <p:attrNameLst>
                                          <p:attrName>style.visibility</p:attrName>
                                        </p:attrNameLst>
                                      </p:cBhvr>
                                      <p:to>
                                        <p:strVal val="visible"/>
                                      </p:to>
                                    </p:set>
                                    <p:animEffect transition="in" filter="wipe(down)">
                                      <p:cBhvr>
                                        <p:cTn id="119" dur="580">
                                          <p:stCondLst>
                                            <p:cond delay="0"/>
                                          </p:stCondLst>
                                        </p:cTn>
                                        <p:tgtEl>
                                          <p:spTgt spid="3081"/>
                                        </p:tgtEl>
                                      </p:cBhvr>
                                    </p:animEffect>
                                    <p:anim calcmode="lin" valueType="num">
                                      <p:cBhvr>
                                        <p:cTn id="120" dur="1822" tmFilter="0,0; 0.14,0.36; 0.43,0.73; 0.71,0.91; 1.0,1.0">
                                          <p:stCondLst>
                                            <p:cond delay="0"/>
                                          </p:stCondLst>
                                        </p:cTn>
                                        <p:tgtEl>
                                          <p:spTgt spid="308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08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08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08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081"/>
                                        </p:tgtEl>
                                        <p:attrNameLst>
                                          <p:attrName>ppt_y</p:attrName>
                                        </p:attrNameLst>
                                      </p:cBhvr>
                                      <p:tavLst>
                                        <p:tav tm="0" fmla="#ppt_y-sin(pi*$)/81">
                                          <p:val>
                                            <p:fltVal val="0"/>
                                          </p:val>
                                        </p:tav>
                                        <p:tav tm="100000">
                                          <p:val>
                                            <p:fltVal val="1"/>
                                          </p:val>
                                        </p:tav>
                                      </p:tavLst>
                                    </p:anim>
                                    <p:animScale>
                                      <p:cBhvr>
                                        <p:cTn id="125" dur="26">
                                          <p:stCondLst>
                                            <p:cond delay="650"/>
                                          </p:stCondLst>
                                        </p:cTn>
                                        <p:tgtEl>
                                          <p:spTgt spid="3081"/>
                                        </p:tgtEl>
                                      </p:cBhvr>
                                      <p:to x="100000" y="60000"/>
                                    </p:animScale>
                                    <p:animScale>
                                      <p:cBhvr>
                                        <p:cTn id="126" dur="166" decel="50000">
                                          <p:stCondLst>
                                            <p:cond delay="676"/>
                                          </p:stCondLst>
                                        </p:cTn>
                                        <p:tgtEl>
                                          <p:spTgt spid="3081"/>
                                        </p:tgtEl>
                                      </p:cBhvr>
                                      <p:to x="100000" y="100000"/>
                                    </p:animScale>
                                    <p:animScale>
                                      <p:cBhvr>
                                        <p:cTn id="127" dur="26">
                                          <p:stCondLst>
                                            <p:cond delay="1312"/>
                                          </p:stCondLst>
                                        </p:cTn>
                                        <p:tgtEl>
                                          <p:spTgt spid="3081"/>
                                        </p:tgtEl>
                                      </p:cBhvr>
                                      <p:to x="100000" y="80000"/>
                                    </p:animScale>
                                    <p:animScale>
                                      <p:cBhvr>
                                        <p:cTn id="128" dur="166" decel="50000">
                                          <p:stCondLst>
                                            <p:cond delay="1338"/>
                                          </p:stCondLst>
                                        </p:cTn>
                                        <p:tgtEl>
                                          <p:spTgt spid="3081"/>
                                        </p:tgtEl>
                                      </p:cBhvr>
                                      <p:to x="100000" y="100000"/>
                                    </p:animScale>
                                    <p:animScale>
                                      <p:cBhvr>
                                        <p:cTn id="129" dur="26">
                                          <p:stCondLst>
                                            <p:cond delay="1642"/>
                                          </p:stCondLst>
                                        </p:cTn>
                                        <p:tgtEl>
                                          <p:spTgt spid="3081"/>
                                        </p:tgtEl>
                                      </p:cBhvr>
                                      <p:to x="100000" y="90000"/>
                                    </p:animScale>
                                    <p:animScale>
                                      <p:cBhvr>
                                        <p:cTn id="130" dur="166" decel="50000">
                                          <p:stCondLst>
                                            <p:cond delay="1668"/>
                                          </p:stCondLst>
                                        </p:cTn>
                                        <p:tgtEl>
                                          <p:spTgt spid="3081"/>
                                        </p:tgtEl>
                                      </p:cBhvr>
                                      <p:to x="100000" y="100000"/>
                                    </p:animScale>
                                    <p:animScale>
                                      <p:cBhvr>
                                        <p:cTn id="131" dur="26">
                                          <p:stCondLst>
                                            <p:cond delay="1808"/>
                                          </p:stCondLst>
                                        </p:cTn>
                                        <p:tgtEl>
                                          <p:spTgt spid="3081"/>
                                        </p:tgtEl>
                                      </p:cBhvr>
                                      <p:to x="100000" y="95000"/>
                                    </p:animScale>
                                    <p:animScale>
                                      <p:cBhvr>
                                        <p:cTn id="132" dur="166" decel="50000">
                                          <p:stCondLst>
                                            <p:cond delay="1834"/>
                                          </p:stCondLst>
                                        </p:cTn>
                                        <p:tgtEl>
                                          <p:spTgt spid="3081"/>
                                        </p:tgtEl>
                                      </p:cBhvr>
                                      <p:to x="100000" y="100000"/>
                                    </p:animScale>
                                  </p:childTnLst>
                                </p:cTn>
                              </p:par>
                              <p:par>
                                <p:cTn id="133" presetID="23" presetClass="entr" presetSubtype="36" fill="hold" grpId="0" nodeType="withEffect">
                                  <p:stCondLst>
                                    <p:cond delay="1500"/>
                                  </p:stCondLst>
                                  <p:iterate type="lt">
                                    <p:tmPct val="116667"/>
                                  </p:iterate>
                                  <p:childTnLst>
                                    <p:set>
                                      <p:cBhvr>
                                        <p:cTn id="134" dur="1" fill="hold">
                                          <p:stCondLst>
                                            <p:cond delay="0"/>
                                          </p:stCondLst>
                                        </p:cTn>
                                        <p:tgtEl>
                                          <p:spTgt spid="3082"/>
                                        </p:tgtEl>
                                        <p:attrNameLst>
                                          <p:attrName>style.visibility</p:attrName>
                                        </p:attrNameLst>
                                      </p:cBhvr>
                                      <p:to>
                                        <p:strVal val="visible"/>
                                      </p:to>
                                    </p:set>
                                    <p:anim calcmode="lin" valueType="num">
                                      <p:cBhvr>
                                        <p:cTn id="135" dur="100" fill="hold"/>
                                        <p:tgtEl>
                                          <p:spTgt spid="3082"/>
                                        </p:tgtEl>
                                        <p:attrNameLst>
                                          <p:attrName>ppt_w</p:attrName>
                                        </p:attrNameLst>
                                      </p:cBhvr>
                                      <p:tavLst>
                                        <p:tav tm="0">
                                          <p:val>
                                            <p:strVal val="(6*min(max(#ppt_w*#ppt_h,.3),1)-7.4)/-.7*#ppt_w"/>
                                          </p:val>
                                        </p:tav>
                                        <p:tav tm="100000">
                                          <p:val>
                                            <p:strVal val="#ppt_w"/>
                                          </p:val>
                                        </p:tav>
                                      </p:tavLst>
                                    </p:anim>
                                    <p:anim calcmode="lin" valueType="num">
                                      <p:cBhvr>
                                        <p:cTn id="136" dur="100" fill="hold"/>
                                        <p:tgtEl>
                                          <p:spTgt spid="3082"/>
                                        </p:tgtEl>
                                        <p:attrNameLst>
                                          <p:attrName>ppt_h</p:attrName>
                                        </p:attrNameLst>
                                      </p:cBhvr>
                                      <p:tavLst>
                                        <p:tav tm="0">
                                          <p:val>
                                            <p:strVal val="(6*min(max(#ppt_w*#ppt_h,.3),1)-7.4)/-.7*#ppt_h"/>
                                          </p:val>
                                        </p:tav>
                                        <p:tav tm="100000">
                                          <p:val>
                                            <p:strVal val="#ppt_h"/>
                                          </p:val>
                                        </p:tav>
                                      </p:tavLst>
                                    </p:anim>
                                    <p:anim calcmode="lin" valueType="num">
                                      <p:cBhvr>
                                        <p:cTn id="137" dur="100" fill="hold"/>
                                        <p:tgtEl>
                                          <p:spTgt spid="3082"/>
                                        </p:tgtEl>
                                        <p:attrNameLst>
                                          <p:attrName>ppt_x</p:attrName>
                                        </p:attrNameLst>
                                      </p:cBhvr>
                                      <p:tavLst>
                                        <p:tav tm="0">
                                          <p:val>
                                            <p:fltVal val="0.5"/>
                                          </p:val>
                                        </p:tav>
                                        <p:tav tm="100000">
                                          <p:val>
                                            <p:strVal val="#ppt_x"/>
                                          </p:val>
                                        </p:tav>
                                      </p:tavLst>
                                    </p:anim>
                                    <p:anim calcmode="lin" valueType="num">
                                      <p:cBhvr>
                                        <p:cTn id="138" dur="100" fill="hold"/>
                                        <p:tgtEl>
                                          <p:spTgt spid="3082"/>
                                        </p:tgtEl>
                                        <p:attrNameLst>
                                          <p:attrName>ppt_y</p:attrName>
                                        </p:attrNameLst>
                                      </p:cBhvr>
                                      <p:tavLst>
                                        <p:tav tm="0">
                                          <p:val>
                                            <p:strVal val="1+(6*min(max(#ppt_w*#ppt_h,.3),1)-7.4)/-.7*#ppt_h/2"/>
                                          </p:val>
                                        </p:tav>
                                        <p:tav tm="100000">
                                          <p:val>
                                            <p:strVal val="#ppt_y"/>
                                          </p:val>
                                        </p:tav>
                                      </p:tavLst>
                                    </p:anim>
                                  </p:childTnLst>
                                </p:cTn>
                              </p:par>
                            </p:childTnLst>
                          </p:cTn>
                        </p:par>
                        <p:par>
                          <p:cTn id="139" fill="hold" nodeType="afterGroup">
                            <p:stCondLst>
                              <p:cond delay="3000"/>
                            </p:stCondLst>
                            <p:childTnLst>
                              <p:par>
                                <p:cTn id="140" presetID="10" presetClass="entr" presetSubtype="0" fill="hold" nodeType="afterEffect">
                                  <p:stCondLst>
                                    <p:cond delay="0"/>
                                  </p:stCondLst>
                                  <p:childTnLst>
                                    <p:set>
                                      <p:cBhvr>
                                        <p:cTn id="141" dur="1" fill="hold">
                                          <p:stCondLst>
                                            <p:cond delay="0"/>
                                          </p:stCondLst>
                                        </p:cTn>
                                        <p:tgtEl>
                                          <p:spTgt spid="3083"/>
                                        </p:tgtEl>
                                        <p:attrNameLst>
                                          <p:attrName>style.visibility</p:attrName>
                                        </p:attrNameLst>
                                      </p:cBhvr>
                                      <p:to>
                                        <p:strVal val="visible"/>
                                      </p:to>
                                    </p:set>
                                    <p:animEffect transition="in" filter="fade">
                                      <p:cBhvr>
                                        <p:cTn id="142" dur="500"/>
                                        <p:tgtEl>
                                          <p:spTgt spid="3083"/>
                                        </p:tgtEl>
                                      </p:cBhvr>
                                    </p:animEffect>
                                  </p:childTnLst>
                                </p:cTn>
                              </p:par>
                              <p:par>
                                <p:cTn id="143" presetID="63" presetClass="path" presetSubtype="0" accel="50000" decel="50000" fill="hold" nodeType="withEffect">
                                  <p:stCondLst>
                                    <p:cond delay="0"/>
                                  </p:stCondLst>
                                  <p:childTnLst>
                                    <p:animMotion origin="layout" path="M -0.1243 -4.07407E-6 L -4.72222E-6 -4.07407E-6 " pathEditMode="relative" rAng="0" ptsTypes="AA">
                                      <p:cBhvr>
                                        <p:cTn id="144" dur="500" fill="hold"/>
                                        <p:tgtEl>
                                          <p:spTgt spid="3083"/>
                                        </p:tgtEl>
                                        <p:attrNameLst>
                                          <p:attrName>ppt_x,ppt_y</p:attrName>
                                        </p:attrNameLst>
                                      </p:cBhvr>
                                      <p:rCtr x="6200" y="0"/>
                                    </p:animMotion>
                                  </p:childTnLst>
                                </p:cTn>
                              </p:par>
                            </p:childTnLst>
                          </p:cTn>
                        </p:par>
                        <p:par>
                          <p:cTn id="145" fill="hold" nodeType="afterGroup">
                            <p:stCondLst>
                              <p:cond delay="3500"/>
                            </p:stCondLst>
                            <p:childTnLst>
                              <p:par>
                                <p:cTn id="146" presetID="23" presetClass="entr" presetSubtype="32" fill="hold" nodeType="afterEffect">
                                  <p:stCondLst>
                                    <p:cond delay="0"/>
                                  </p:stCondLst>
                                  <p:childTnLst>
                                    <p:set>
                                      <p:cBhvr>
                                        <p:cTn id="147" dur="1" fill="hold">
                                          <p:stCondLst>
                                            <p:cond delay="0"/>
                                          </p:stCondLst>
                                        </p:cTn>
                                        <p:tgtEl>
                                          <p:spTgt spid="3084"/>
                                        </p:tgtEl>
                                        <p:attrNameLst>
                                          <p:attrName>style.visibility</p:attrName>
                                        </p:attrNameLst>
                                      </p:cBhvr>
                                      <p:to>
                                        <p:strVal val="visible"/>
                                      </p:to>
                                    </p:set>
                                    <p:anim calcmode="lin" valueType="num">
                                      <p:cBhvr>
                                        <p:cTn id="148" dur="500" fill="hold"/>
                                        <p:tgtEl>
                                          <p:spTgt spid="3084"/>
                                        </p:tgtEl>
                                        <p:attrNameLst>
                                          <p:attrName>ppt_w</p:attrName>
                                        </p:attrNameLst>
                                      </p:cBhvr>
                                      <p:tavLst>
                                        <p:tav tm="0">
                                          <p:val>
                                            <p:strVal val="4*#ppt_w"/>
                                          </p:val>
                                        </p:tav>
                                        <p:tav tm="100000">
                                          <p:val>
                                            <p:strVal val="#ppt_w"/>
                                          </p:val>
                                        </p:tav>
                                      </p:tavLst>
                                    </p:anim>
                                    <p:anim calcmode="lin" valueType="num">
                                      <p:cBhvr>
                                        <p:cTn id="149" dur="500" fill="hold"/>
                                        <p:tgtEl>
                                          <p:spTgt spid="3084"/>
                                        </p:tgtEl>
                                        <p:attrNameLst>
                                          <p:attrName>ppt_h</p:attrName>
                                        </p:attrNameLst>
                                      </p:cBhvr>
                                      <p:tavLst>
                                        <p:tav tm="0">
                                          <p:val>
                                            <p:strVal val="4*#ppt_h"/>
                                          </p:val>
                                        </p:tav>
                                        <p:tav tm="100000">
                                          <p:val>
                                            <p:strVal val="#ppt_h"/>
                                          </p:val>
                                        </p:tav>
                                      </p:tavLst>
                                    </p:anim>
                                  </p:childTnLst>
                                </p:cTn>
                              </p:par>
                              <p:par>
                                <p:cTn id="150" presetID="10" presetClass="exit" presetSubtype="0" fill="hold" nodeType="withEffect">
                                  <p:stCondLst>
                                    <p:cond delay="0"/>
                                  </p:stCondLst>
                                  <p:childTnLst>
                                    <p:animEffect transition="out" filter="fade">
                                      <p:cBhvr>
                                        <p:cTn id="151" dur="2000"/>
                                        <p:tgtEl>
                                          <p:spTgt spid="3084"/>
                                        </p:tgtEl>
                                      </p:cBhvr>
                                    </p:animEffect>
                                    <p:set>
                                      <p:cBhvr>
                                        <p:cTn id="152" dur="1" fill="hold">
                                          <p:stCondLst>
                                            <p:cond delay="1999"/>
                                          </p:stCondLst>
                                        </p:cTn>
                                        <p:tgtEl>
                                          <p:spTgt spid="3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P spid="3076" grpId="0" autoUpdateAnimBg="0"/>
      <p:bldP spid="3077" grpId="0" autoUpdateAnimBg="0"/>
      <p:bldP spid="3078" grpId="0" autoUpdateAnimBg="0"/>
      <p:bldP spid="3079" grpId="0" autoUpdateAnimBg="0"/>
      <p:bldP spid="3080" grpId="0" autoUpdateAnimBg="0"/>
      <p:bldP spid="3081" grpId="0" autoUpdateAnimBg="0"/>
      <p:bldP spid="3082" grpId="0" autoUpdateAnimBg="0"/>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SimSun" pitchFamily="2" charset="-122"/>
        </a:defRPr>
      </a:lvl2pPr>
      <a:lvl3pPr algn="ctr" rtl="0" fontAlgn="base">
        <a:spcBef>
          <a:spcPct val="0"/>
        </a:spcBef>
        <a:spcAft>
          <a:spcPct val="0"/>
        </a:spcAft>
        <a:defRPr sz="4400">
          <a:solidFill>
            <a:schemeClr val="tx2"/>
          </a:solidFill>
          <a:latin typeface="Arial" pitchFamily="34" charset="0"/>
          <a:ea typeface="SimSun" pitchFamily="2" charset="-122"/>
        </a:defRPr>
      </a:lvl3pPr>
      <a:lvl4pPr algn="ctr" rtl="0" fontAlgn="base">
        <a:spcBef>
          <a:spcPct val="0"/>
        </a:spcBef>
        <a:spcAft>
          <a:spcPct val="0"/>
        </a:spcAft>
        <a:defRPr sz="4400">
          <a:solidFill>
            <a:schemeClr val="tx2"/>
          </a:solidFill>
          <a:latin typeface="Arial" pitchFamily="34" charset="0"/>
          <a:ea typeface="SimSun" pitchFamily="2" charset="-122"/>
        </a:defRPr>
      </a:lvl4pPr>
      <a:lvl5pPr algn="ctr" rtl="0" fontAlgn="base">
        <a:spcBef>
          <a:spcPct val="0"/>
        </a:spcBef>
        <a:spcAft>
          <a:spcPct val="0"/>
        </a:spcAft>
        <a:defRPr sz="4400">
          <a:solidFill>
            <a:schemeClr val="tx2"/>
          </a:solidFill>
          <a:latin typeface="Arial" pitchFamily="34" charset="0"/>
          <a:ea typeface="SimSun" pitchFamily="2" charset="-122"/>
        </a:defRPr>
      </a:lvl5pPr>
      <a:lvl6pPr marL="457200" algn="ctr" rtl="0" fontAlgn="base">
        <a:spcBef>
          <a:spcPct val="0"/>
        </a:spcBef>
        <a:spcAft>
          <a:spcPct val="0"/>
        </a:spcAft>
        <a:defRPr sz="4400">
          <a:solidFill>
            <a:schemeClr val="tx2"/>
          </a:solidFill>
          <a:latin typeface="Arial" pitchFamily="34" charset="0"/>
          <a:ea typeface="SimSun" pitchFamily="2" charset="-122"/>
        </a:defRPr>
      </a:lvl6pPr>
      <a:lvl7pPr marL="914400" algn="ctr" rtl="0" fontAlgn="base">
        <a:spcBef>
          <a:spcPct val="0"/>
        </a:spcBef>
        <a:spcAft>
          <a:spcPct val="0"/>
        </a:spcAft>
        <a:defRPr sz="4400">
          <a:solidFill>
            <a:schemeClr val="tx2"/>
          </a:solidFill>
          <a:latin typeface="Arial" pitchFamily="34" charset="0"/>
          <a:ea typeface="SimSun" pitchFamily="2" charset="-122"/>
        </a:defRPr>
      </a:lvl7pPr>
      <a:lvl8pPr marL="1371600" algn="ctr" rtl="0" fontAlgn="base">
        <a:spcBef>
          <a:spcPct val="0"/>
        </a:spcBef>
        <a:spcAft>
          <a:spcPct val="0"/>
        </a:spcAft>
        <a:defRPr sz="4400">
          <a:solidFill>
            <a:schemeClr val="tx2"/>
          </a:solidFill>
          <a:latin typeface="Arial" pitchFamily="34" charset="0"/>
          <a:ea typeface="SimSun" pitchFamily="2" charset="-122"/>
        </a:defRPr>
      </a:lvl8pPr>
      <a:lvl9pPr marL="1828800" algn="ctr" rtl="0" fontAlgn="base">
        <a:spcBef>
          <a:spcPct val="0"/>
        </a:spcBef>
        <a:spcAft>
          <a:spcPct val="0"/>
        </a:spcAft>
        <a:defRPr sz="4400">
          <a:solidFill>
            <a:schemeClr val="tx2"/>
          </a:solidFill>
          <a:latin typeface="Arial" pitchFamily="34" charset="0"/>
          <a:ea typeface="SimSun"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2"/>
          <p:cNvSpPr txBox="1"/>
          <p:nvPr/>
        </p:nvSpPr>
        <p:spPr>
          <a:xfrm>
            <a:off x="1619672" y="620688"/>
            <a:ext cx="5857892" cy="1015663"/>
          </a:xfrm>
          <a:prstGeom prst="rect">
            <a:avLst/>
          </a:prstGeom>
          <a:noFill/>
        </p:spPr>
        <p:txBody>
          <a:bodyPr wrap="square" rtlCol="1">
            <a:spAutoFit/>
          </a:bodyPr>
          <a:lstStyle/>
          <a:p>
            <a:pPr algn="ctr"/>
            <a:r>
              <a:rPr lang="ar-EG" sz="6000" b="1" dirty="0" smtClean="0">
                <a:ln w="17780" cmpd="sng">
                  <a:solidFill>
                    <a:srgbClr val="4F81BD">
                      <a:tint val="3000"/>
                    </a:srgbClr>
                  </a:solidFill>
                  <a:prstDash val="solid"/>
                  <a:miter lim="800000"/>
                </a:ln>
                <a:solidFill>
                  <a:srgbClr val="4F81BD">
                    <a:lumMod val="50000"/>
                  </a:srgbClr>
                </a:solidFill>
                <a:effectLst>
                  <a:outerShdw blurRad="55000" dist="50800" dir="5400000" algn="tl">
                    <a:srgbClr val="000000">
                      <a:alpha val="33000"/>
                    </a:srgbClr>
                  </a:outerShdw>
                </a:effectLst>
                <a:cs typeface="FS_Rajab" pitchFamily="2" charset="-78"/>
              </a:rPr>
              <a:t>أنماط الشخصيات</a:t>
            </a:r>
            <a:endParaRPr lang="ar-SA" sz="7200" b="1" dirty="0">
              <a:ln w="17780" cmpd="sng">
                <a:solidFill>
                  <a:srgbClr val="4F81BD">
                    <a:tint val="3000"/>
                  </a:srgbClr>
                </a:solidFill>
                <a:prstDash val="solid"/>
                <a:miter lim="800000"/>
              </a:ln>
              <a:solidFill>
                <a:srgbClr val="4F81BD">
                  <a:lumMod val="50000"/>
                </a:srgbClr>
              </a:solidFill>
              <a:effectLst>
                <a:outerShdw blurRad="55000" dist="50800" dir="5400000" algn="tl">
                  <a:srgbClr val="000000">
                    <a:alpha val="33000"/>
                  </a:srgbClr>
                </a:outerShdw>
              </a:effectLst>
              <a:latin typeface="Vivaldi" pitchFamily="66" charset="0"/>
              <a:cs typeface="FS_Rajab" pitchFamily="2" charset="-78"/>
            </a:endParaRPr>
          </a:p>
        </p:txBody>
      </p:sp>
    </p:spTree>
    <p:extLst>
      <p:ext uri="{BB962C8B-B14F-4D97-AF65-F5344CB8AC3E}">
        <p14:creationId xmlns:p14="http://schemas.microsoft.com/office/powerpoint/2010/main" xmlns="" val="1333956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195736" y="2060848"/>
            <a:ext cx="4824536"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اجب على الأسئلة الاتية</a:t>
            </a:r>
          </a:p>
        </p:txBody>
      </p:sp>
    </p:spTree>
    <p:extLst>
      <p:ext uri="{BB962C8B-B14F-4D97-AF65-F5344CB8AC3E}">
        <p14:creationId xmlns:p14="http://schemas.microsoft.com/office/powerpoint/2010/main" xmlns="" val="661431973"/>
      </p:ext>
    </p:extLst>
  </p:cSld>
  <p:clrMapOvr>
    <a:masterClrMapping/>
  </p:clrMapOvr>
  <p:transition spd="slow">
    <p:wip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يظلمونه الكثيرون .. لأنهم لا يعرفونه حق المعرفة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..كتوم .. هادىء ..يستمع أكثر مما يتكلم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 حسي .. يرى الواقع بحواسه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تفاصيل التفاصيل .. والإتقان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عادل .. منصف .. محايد ..صارم .. حاسم ..جاد جدا جدا </a:t>
            </a:r>
          </a:p>
        </p:txBody>
      </p:sp>
    </p:spTree>
    <p:extLst>
      <p:ext uri="{BB962C8B-B14F-4D97-AF65-F5344CB8AC3E}">
        <p14:creationId xmlns:p14="http://schemas.microsoft.com/office/powerpoint/2010/main" xmlns="" val="1428343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حياته منظمة إلى أبعد حد .. هادىء .. يركز بشدة ..وبدقة في عمله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يقصد ما يقول .. ويقول ما يقصد ..واضح.. إلى ابعد الحدود</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كلامه قليل .. كلمة ونصف</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أي مؤسسة تعتمد أساسا .. على هذا الإنسان</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صارم في تطبيق خطة العمل.. مهما كانت</a:t>
            </a:r>
          </a:p>
        </p:txBody>
      </p:sp>
    </p:spTree>
    <p:extLst>
      <p:ext uri="{BB962C8B-B14F-4D97-AF65-F5344CB8AC3E}">
        <p14:creationId xmlns:p14="http://schemas.microsoft.com/office/powerpoint/2010/main" xmlns="" val="4004747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 عنده كلمة شرف .. وإذا قال .. يلتزم بما قال</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أن ينظم الأمور من حوله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يتحمل المسئولية.. من الطراز الأول</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قوته في التزامه بمبادئه .. وإحساسه بمسئوليته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ولاء صلب .. لا يتزعزع ..مخلص جدا</a:t>
            </a:r>
          </a:p>
        </p:txBody>
      </p:sp>
    </p:spTree>
    <p:extLst>
      <p:ext uri="{BB962C8B-B14F-4D97-AF65-F5344CB8AC3E}">
        <p14:creationId xmlns:p14="http://schemas.microsoft.com/office/powerpoint/2010/main" xmlns="" val="14765911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عمر بن الخطاب .. رضي اﻟﻠﻪ عنه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ينفذ المهمة الموكلة إليه .. على أكمل وجه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يستطيع مواجهة المعترضين.. بكل قوة.. وصلابة ..ولا يهاب أحدا</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أن يعمل لوحده .. ولكن أيضا يعمل ضمن فريق عمل</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يقيم الناس على.. نتائج أعمالهم .. وليس من هم</a:t>
            </a:r>
          </a:p>
        </p:txBody>
      </p:sp>
    </p:spTree>
    <p:extLst>
      <p:ext uri="{BB962C8B-B14F-4D97-AF65-F5344CB8AC3E}">
        <p14:creationId xmlns:p14="http://schemas.microsoft.com/office/powerpoint/2010/main" xmlns="" val="708399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احترام بالغ للحقائق .. ولا يحب الخيال</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 عملي .. منظم للغاية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عاقل جدا ومتزن ..مستقل في رأيه.. ولا يقلد الآخرين</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يميل للمرح ..يلتزم بالأصول والنظام.. والترتيب</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قوته في صلابته .. وهذا ما يكرهه الناس فيه</a:t>
            </a:r>
          </a:p>
        </p:txBody>
      </p:sp>
    </p:spTree>
    <p:extLst>
      <p:ext uri="{BB962C8B-B14F-4D97-AF65-F5344CB8AC3E}">
        <p14:creationId xmlns:p14="http://schemas.microsoft.com/office/powerpoint/2010/main" xmlns="" val="316786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2567856"/>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2711872"/>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عنصر ثبات قوى للغاية .. في أي مؤسسة يكون فيها</a:t>
            </a:r>
          </a:p>
        </p:txBody>
      </p:sp>
      <p:grpSp>
        <p:nvGrpSpPr>
          <p:cNvPr id="8" name="Group 6"/>
          <p:cNvGrpSpPr>
            <a:grpSpLocks/>
          </p:cNvGrpSpPr>
          <p:nvPr/>
        </p:nvGrpSpPr>
        <p:grpSpPr bwMode="auto">
          <a:xfrm>
            <a:off x="1457325" y="3861991"/>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4036616"/>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متين .. متماسك.. ثابت ..لا يهتز</a:t>
            </a:r>
          </a:p>
        </p:txBody>
      </p:sp>
    </p:spTree>
    <p:extLst>
      <p:ext uri="{BB962C8B-B14F-4D97-AF65-F5344CB8AC3E}">
        <p14:creationId xmlns:p14="http://schemas.microsoft.com/office/powerpoint/2010/main" xmlns="" val="2546577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700"/>
                            </p:stCondLst>
                            <p:childTnLst>
                              <p:par>
                                <p:cTn id="18" presetID="2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 الحسي .. المفكر .. المدرك بحواسه</a:t>
            </a:r>
          </a:p>
          <a:p>
            <a:pPr algn="ctr" rtl="1" eaLnBrk="0" hangingPunct="0"/>
            <a:r>
              <a:rPr lang="ar-EG" sz="4000" b="1" dirty="0"/>
              <a:t>(صاحب المهارات اليدوية)</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16</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970042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هادىء جدا .. محافظ ..لا يبادر بالكلام ..عميق التفكير داخل نفسه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يثق في التجربة .. أصحابه قليلون</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يراقب الواقع .. يعيش اللحظة .. واقعي</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فائقة على التفكير .. مرن ..تلقائي .. متكيف مع الأحداث</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يشاهد الأحداث من حوله .. بكل برود .. يقرأ ما بين السطور</a:t>
            </a:r>
          </a:p>
        </p:txBody>
      </p:sp>
    </p:spTree>
    <p:extLst>
      <p:ext uri="{BB962C8B-B14F-4D97-AF65-F5344CB8AC3E}">
        <p14:creationId xmlns:p14="http://schemas.microsoft.com/office/powerpoint/2010/main" xmlns="" val="38394069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يتكلم عن نفسه .. غامض</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مخه يعمل كالكمبيوتر ..في الدقة.. والاستمرارية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محايد .. موضوعي .. منصف .. عادل .. عقلاني .. منهجي</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أحيانا يكون مرح ..بشكل غير متوقع</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صارم .. عقلاني بحت</a:t>
            </a:r>
          </a:p>
        </p:txBody>
      </p:sp>
    </p:spTree>
    <p:extLst>
      <p:ext uri="{BB962C8B-B14F-4D97-AF65-F5344CB8AC3E}">
        <p14:creationId xmlns:p14="http://schemas.microsoft.com/office/powerpoint/2010/main" xmlns="" val="8771702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ممتاز في استنباط اصل المشكلة ..وتحليلها بشكل منهجي</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بالسبب.. والنتيجة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بالأمور المادية .. اليدوية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مهارات فائقة ..في مراقبة الأحداث من حوله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قدرة كبيرة على التحرك.. لحل المشكلة</a:t>
            </a:r>
          </a:p>
        </p:txBody>
      </p:sp>
    </p:spTree>
    <p:extLst>
      <p:ext uri="{BB962C8B-B14F-4D97-AF65-F5344CB8AC3E}">
        <p14:creationId xmlns:p14="http://schemas.microsoft.com/office/powerpoint/2010/main" xmlns="" val="13427128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دينى\work\صور\1304190940294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300" y="2374985"/>
            <a:ext cx="6858000" cy="321425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Cloud Callout 4"/>
          <p:cNvSpPr/>
          <p:nvPr/>
        </p:nvSpPr>
        <p:spPr bwMode="auto">
          <a:xfrm>
            <a:off x="3811608" y="1692401"/>
            <a:ext cx="5084619" cy="1500013"/>
          </a:xfrm>
          <a:prstGeom prst="cloudCallou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eaLnBrk="1" fontAlgn="base" latinLnBrk="1" hangingPunct="1">
              <a:lnSpc>
                <a:spcPct val="100000"/>
              </a:lnSpc>
              <a:spcBef>
                <a:spcPct val="0"/>
              </a:spcBef>
              <a:spcAft>
                <a:spcPct val="0"/>
              </a:spcAft>
              <a:buClrTx/>
              <a:buSzTx/>
              <a:buFontTx/>
              <a:buNone/>
              <a:tabLst/>
            </a:pPr>
            <a:r>
              <a:rPr kumimoji="0" lang="ar-EG" sz="4000" b="0" i="0" u="none" strike="noStrike" cap="none" normalizeH="0" baseline="0" dirty="0" smtClean="0">
                <a:ln>
                  <a:noFill/>
                </a:ln>
                <a:solidFill>
                  <a:schemeClr val="tx1"/>
                </a:solidFill>
                <a:effectLst/>
                <a:latin typeface="Gulim" panose="020B0600000101010101" pitchFamily="34" charset="-127"/>
                <a:ea typeface="Gulim" panose="020B0600000101010101" pitchFamily="34" charset="-127"/>
              </a:rPr>
              <a:t>السؤال الأول </a:t>
            </a:r>
          </a:p>
        </p:txBody>
      </p:sp>
    </p:spTree>
    <p:extLst>
      <p:ext uri="{BB962C8B-B14F-4D97-AF65-F5344CB8AC3E}">
        <p14:creationId xmlns:p14="http://schemas.microsoft.com/office/powerpoint/2010/main" xmlns="" val="1652578383"/>
      </p:ext>
    </p:extLst>
  </p:cSld>
  <p:clrMapOvr>
    <a:masterClrMapping/>
  </p:clrMapOvr>
  <p:transition spd="slow">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يحب النظريات.. ولا الخيال .. ولكن واقعي.. عملي</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يكره الروتين والنظام ..الذي يقيد الحركة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a:t>
            </a:r>
            <a:r>
              <a:rPr lang="ar-EG" altLang="zh-CN" sz="2200" b="1" dirty="0" smtClean="0">
                <a:latin typeface="Microsoft YaHei" panose="020B0503020204020204" pitchFamily="34" charset="-122"/>
              </a:rPr>
              <a:t>بالتحدي..خصوصا </a:t>
            </a:r>
            <a:r>
              <a:rPr lang="ar-EG" altLang="zh-CN" sz="2200" b="1" dirty="0">
                <a:latin typeface="Microsoft YaHei" panose="020B0503020204020204" pitchFamily="34" charset="-122"/>
              </a:rPr>
              <a:t>المشاكل المعقدة</a:t>
            </a:r>
            <a:r>
              <a:rPr lang="ar-EG" altLang="zh-CN" sz="2200" b="1" dirty="0" smtClean="0">
                <a:latin typeface="Microsoft YaHei" panose="020B0503020204020204" pitchFamily="34" charset="-122"/>
              </a:rPr>
              <a:t>..الكبيرة </a:t>
            </a:r>
            <a:r>
              <a:rPr lang="ar-EG" altLang="zh-CN" sz="2200" b="1" dirty="0">
                <a:latin typeface="Microsoft YaHei" panose="020B0503020204020204" pitchFamily="34" charset="-122"/>
              </a:rPr>
              <a:t>..يستمتع بحلها</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تغلب عليه المصلحة </a:t>
            </a:r>
            <a:r>
              <a:rPr lang="ar-EG" altLang="zh-CN" sz="2200" b="1" dirty="0" smtClean="0">
                <a:latin typeface="Microsoft YaHei" panose="020B0503020204020204" pitchFamily="34" charset="-122"/>
              </a:rPr>
              <a:t>الذاتية..الشخصية..بدون </a:t>
            </a:r>
            <a:r>
              <a:rPr lang="ar-EG" altLang="zh-CN" sz="2200" b="1" dirty="0">
                <a:latin typeface="Microsoft YaHei" panose="020B0503020204020204" pitchFamily="34" charset="-122"/>
              </a:rPr>
              <a:t>أنانية.. ولكن بعقلانية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يتناقش بأقل جهد .. واقل عدد من الكلمات</a:t>
            </a:r>
          </a:p>
        </p:txBody>
      </p:sp>
    </p:spTree>
    <p:extLst>
      <p:ext uri="{BB962C8B-B14F-4D97-AF65-F5344CB8AC3E}">
        <p14:creationId xmlns:p14="http://schemas.microsoft.com/office/powerpoint/2010/main" xmlns="" val="4206343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يؤمن بالمساواة بين الناس</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يتحمل الظروف .. يتعامل مع أنماط مختلفة.. من البشر</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يغضب من الناس ..عندما يضيعون وقته.. ويكون شديد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يعشق الاستقلالية في حياته .. ولا يحب أن يتطفل عليه احد</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يقرر حياته بنفسه .. قراره ملكه فقط</a:t>
            </a:r>
          </a:p>
        </p:txBody>
      </p:sp>
    </p:spTree>
    <p:extLst>
      <p:ext uri="{BB962C8B-B14F-4D97-AF65-F5344CB8AC3E}">
        <p14:creationId xmlns:p14="http://schemas.microsoft.com/office/powerpoint/2010/main" xmlns="" val="1297135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227435"/>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71451"/>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كثير النقد بطبعه .. نقده موضوعي .. وليس شخصي </a:t>
            </a:r>
          </a:p>
        </p:txBody>
      </p:sp>
      <p:grpSp>
        <p:nvGrpSpPr>
          <p:cNvPr id="8" name="Group 6"/>
          <p:cNvGrpSpPr>
            <a:grpSpLocks/>
          </p:cNvGrpSpPr>
          <p:nvPr/>
        </p:nvGrpSpPr>
        <p:grpSpPr bwMode="auto">
          <a:xfrm>
            <a:off x="1457325" y="2378497"/>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553122"/>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قوته في عقله .. نبيه ..ذكى .. لماح .. لا يخدعه احد</a:t>
            </a:r>
          </a:p>
        </p:txBody>
      </p:sp>
      <p:grpSp>
        <p:nvGrpSpPr>
          <p:cNvPr id="12" name="Group 10"/>
          <p:cNvGrpSpPr>
            <a:grpSpLocks/>
          </p:cNvGrpSpPr>
          <p:nvPr/>
        </p:nvGrpSpPr>
        <p:grpSpPr bwMode="auto">
          <a:xfrm>
            <a:off x="1458913" y="3575596"/>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75180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مفتاح شخصيته.. في أن تسأله.. بصورة منطقية.. عقلانية</a:t>
            </a:r>
          </a:p>
        </p:txBody>
      </p:sp>
      <p:grpSp>
        <p:nvGrpSpPr>
          <p:cNvPr id="16" name="Group 14"/>
          <p:cNvGrpSpPr>
            <a:grpSpLocks/>
          </p:cNvGrpSpPr>
          <p:nvPr/>
        </p:nvGrpSpPr>
        <p:grpSpPr bwMode="auto">
          <a:xfrm>
            <a:off x="1457325" y="4798095"/>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973012"/>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كلامه عقلاني .. جاف .. محايد ..ولكن لا يقصد أن يجرح</a:t>
            </a:r>
          </a:p>
        </p:txBody>
      </p:sp>
    </p:spTree>
    <p:extLst>
      <p:ext uri="{BB962C8B-B14F-4D97-AF65-F5344CB8AC3E}">
        <p14:creationId xmlns:p14="http://schemas.microsoft.com/office/powerpoint/2010/main" xmlns="" val="32673350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TextBox 17"/>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13" y="1560151"/>
            <a:ext cx="2701926"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4"/>
          <p:cNvSpPr>
            <a:spLocks noChangeArrowheads="1"/>
          </p:cNvSpPr>
          <p:nvPr/>
        </p:nvSpPr>
        <p:spPr bwMode="auto">
          <a:xfrm>
            <a:off x="-35370" y="2946723"/>
            <a:ext cx="907186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a:r>
              <a:rPr lang="ar-EG" sz="6000" b="1" i="1" dirty="0">
                <a:ea typeface="Microsoft YaHei" pitchFamily="34" charset="-122"/>
              </a:rPr>
              <a:t>نلقاكم فى مواد علمية اخرى ,,, </a:t>
            </a:r>
            <a:endParaRPr lang="en-US" sz="6000" b="1" i="1" dirty="0">
              <a:ea typeface="Microsoft YaHei" pitchFamily="34" charset="-122"/>
            </a:endParaRPr>
          </a:p>
        </p:txBody>
      </p:sp>
    </p:spTree>
    <p:extLst>
      <p:ext uri="{BB962C8B-B14F-4D97-AF65-F5344CB8AC3E}">
        <p14:creationId xmlns:p14="http://schemas.microsoft.com/office/powerpoint/2010/main" xmlns="" val="3515656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200"/>
                                  </p:stCondLst>
                                  <p:childTnLst>
                                    <p:set>
                                      <p:cBhvr>
                                        <p:cTn id="6" dur="1" fill="hold">
                                          <p:stCondLst>
                                            <p:cond delay="0"/>
                                          </p:stCondLst>
                                        </p:cTn>
                                        <p:tgtEl>
                                          <p:spTgt spid="12298"/>
                                        </p:tgtEl>
                                        <p:attrNameLst>
                                          <p:attrName>style.visibility</p:attrName>
                                        </p:attrNameLst>
                                      </p:cBhvr>
                                      <p:to>
                                        <p:strVal val="visible"/>
                                      </p:to>
                                    </p:set>
                                    <p:anim calcmode="lin" valueType="num">
                                      <p:cBhvr additive="base">
                                        <p:cTn id="7" dur="500" fill="hold"/>
                                        <p:tgtEl>
                                          <p:spTgt spid="12298"/>
                                        </p:tgtEl>
                                        <p:attrNameLst>
                                          <p:attrName>ppt_x</p:attrName>
                                        </p:attrNameLst>
                                      </p:cBhvr>
                                      <p:tavLst>
                                        <p:tav tm="0">
                                          <p:val>
                                            <p:strVal val="1+#ppt_w/2"/>
                                          </p:val>
                                        </p:tav>
                                        <p:tav tm="100000">
                                          <p:val>
                                            <p:strVal val="#ppt_x"/>
                                          </p:val>
                                        </p:tav>
                                      </p:tavLst>
                                    </p:anim>
                                    <p:anim calcmode="lin" valueType="num">
                                      <p:cBhvr additive="base">
                                        <p:cTn id="8" dur="500" fill="hold"/>
                                        <p:tgtEl>
                                          <p:spTgt spid="12298"/>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8" presetClass="emph" presetSubtype="0" fill="hold" grpId="0" nodeType="afterEffect">
                                  <p:stCondLst>
                                    <p:cond delay="0"/>
                                  </p:stCondLst>
                                  <p:childTnLst>
                                    <p:animRot by="21600000">
                                      <p:cBhvr>
                                        <p:cTn id="11"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a:grpSpLocks/>
          </p:cNvGrpSpPr>
          <p:nvPr/>
        </p:nvGrpSpPr>
        <p:grpSpPr bwMode="auto">
          <a:xfrm>
            <a:off x="3707904" y="1413718"/>
            <a:ext cx="5293246" cy="719138"/>
            <a:chOff x="0" y="0"/>
            <a:chExt cx="6228000" cy="719137"/>
          </a:xfrm>
        </p:grpSpPr>
        <p:sp>
          <p:nvSpPr>
            <p:cNvPr id="10"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1"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2" name="Rectangle 13"/>
          <p:cNvSpPr>
            <a:spLocks noChangeArrowheads="1"/>
          </p:cNvSpPr>
          <p:nvPr/>
        </p:nvSpPr>
        <p:spPr bwMode="auto">
          <a:xfrm>
            <a:off x="3708680" y="1588343"/>
            <a:ext cx="51838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من أين يستمد الإنسان طاقته وحيويته ونشاطه ؟</a:t>
            </a:r>
          </a:p>
        </p:txBody>
      </p:sp>
      <p:grpSp>
        <p:nvGrpSpPr>
          <p:cNvPr id="13" name="Group 6"/>
          <p:cNvGrpSpPr>
            <a:grpSpLocks/>
          </p:cNvGrpSpPr>
          <p:nvPr/>
        </p:nvGrpSpPr>
        <p:grpSpPr bwMode="auto">
          <a:xfrm>
            <a:off x="395536" y="2996952"/>
            <a:ext cx="8352928" cy="719137"/>
            <a:chOff x="0" y="0"/>
            <a:chExt cx="6228000" cy="719138"/>
          </a:xfrm>
        </p:grpSpPr>
        <p:sp>
          <p:nvSpPr>
            <p:cNvPr id="14"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5"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6" name="Rectangle 16"/>
          <p:cNvSpPr>
            <a:spLocks noChangeArrowheads="1"/>
          </p:cNvSpPr>
          <p:nvPr/>
        </p:nvSpPr>
        <p:spPr bwMode="auto">
          <a:xfrm>
            <a:off x="423209" y="3140968"/>
            <a:ext cx="832525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من عالمه الداخلي.. أم من العالم الخارجي ..من خلال تفاعله مع الآخرين..؟</a:t>
            </a:r>
          </a:p>
        </p:txBody>
      </p:sp>
      <p:grpSp>
        <p:nvGrpSpPr>
          <p:cNvPr id="17" name="Group 10"/>
          <p:cNvGrpSpPr>
            <a:grpSpLocks/>
          </p:cNvGrpSpPr>
          <p:nvPr/>
        </p:nvGrpSpPr>
        <p:grpSpPr bwMode="auto">
          <a:xfrm>
            <a:off x="398206" y="4077072"/>
            <a:ext cx="8348671" cy="1009749"/>
            <a:chOff x="0" y="0"/>
            <a:chExt cx="6226850" cy="719138"/>
          </a:xfrm>
        </p:grpSpPr>
        <p:sp>
          <p:nvSpPr>
            <p:cNvPr id="18"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9"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0" name="Rectangle 19"/>
          <p:cNvSpPr>
            <a:spLocks noChangeArrowheads="1"/>
          </p:cNvSpPr>
          <p:nvPr/>
        </p:nvSpPr>
        <p:spPr bwMode="auto">
          <a:xfrm>
            <a:off x="423209" y="4221088"/>
            <a:ext cx="818124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 من العالم الخارجي......... منفتح على العالم </a:t>
            </a:r>
            <a:r>
              <a:rPr lang="en-US" altLang="zh-CN" sz="2200" b="1" dirty="0">
                <a:latin typeface="Microsoft YaHei" panose="020B0503020204020204" pitchFamily="34" charset="-122"/>
              </a:rPr>
              <a:t>extroverted </a:t>
            </a:r>
          </a:p>
          <a:p>
            <a:pPr algn="ctr" rtl="1">
              <a:spcBef>
                <a:spcPct val="0"/>
              </a:spcBef>
              <a:buFontTx/>
              <a:buNone/>
            </a:pPr>
            <a:r>
              <a:rPr lang="ar-EG" altLang="zh-CN" sz="2200" b="1" dirty="0">
                <a:latin typeface="Microsoft YaHei" panose="020B0503020204020204" pitchFamily="34" charset="-122"/>
              </a:rPr>
              <a:t>ب- من العالم الداخلي ........ منطوي على ذاته </a:t>
            </a:r>
            <a:r>
              <a:rPr lang="en-US" altLang="zh-CN" sz="2200" b="1" dirty="0">
                <a:latin typeface="Microsoft YaHei" panose="020B0503020204020204" pitchFamily="34" charset="-122"/>
              </a:rPr>
              <a:t>introverted </a:t>
            </a:r>
          </a:p>
        </p:txBody>
      </p:sp>
      <p:grpSp>
        <p:nvGrpSpPr>
          <p:cNvPr id="21" name="Group 14"/>
          <p:cNvGrpSpPr>
            <a:grpSpLocks/>
          </p:cNvGrpSpPr>
          <p:nvPr/>
        </p:nvGrpSpPr>
        <p:grpSpPr bwMode="auto">
          <a:xfrm>
            <a:off x="395536" y="5374159"/>
            <a:ext cx="8352928" cy="719137"/>
            <a:chOff x="0" y="0"/>
            <a:chExt cx="6228000" cy="719137"/>
          </a:xfrm>
        </p:grpSpPr>
        <p:sp>
          <p:nvSpPr>
            <p:cNvPr id="22"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3"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4" name="Rectangle 22"/>
          <p:cNvSpPr>
            <a:spLocks noChangeArrowheads="1"/>
          </p:cNvSpPr>
          <p:nvPr/>
        </p:nvSpPr>
        <p:spPr bwMode="auto">
          <a:xfrm>
            <a:off x="423209" y="5517232"/>
            <a:ext cx="832312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وكلا الصفتين موجودتان في كل البشر ولكن هناك ميل إلى صفة دون الأخرى</a:t>
            </a:r>
          </a:p>
        </p:txBody>
      </p:sp>
      <p:pic>
        <p:nvPicPr>
          <p:cNvPr id="25" name="Picture 13" descr="F:\work\Neveen Taman\١- من أين يستمد الإنسان طاقته ..وحيويته ..ونشاطه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921082"/>
            <a:ext cx="3363094" cy="1845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59096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ppt_x</p:attrName>
                                        </p:attrNameLst>
                                      </p:cBhvr>
                                      <p:tavLst>
                                        <p:tav tm="0">
                                          <p:val>
                                            <p:fltVal val="0.5"/>
                                          </p:val>
                                        </p:tav>
                                        <p:tav tm="100000">
                                          <p:val>
                                            <p:strVal val="#ppt_x"/>
                                          </p:val>
                                        </p:tav>
                                      </p:tavLst>
                                    </p:anim>
                                    <p:anim calcmode="lin" valueType="num">
                                      <p:cBhvr>
                                        <p:cTn id="16" dur="5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ppt_x</p:attrName>
                                        </p:attrNameLst>
                                      </p:cBhvr>
                                      <p:tavLst>
                                        <p:tav tm="0">
                                          <p:val>
                                            <p:fltVal val="0.5"/>
                                          </p:val>
                                        </p:tav>
                                        <p:tav tm="100000">
                                          <p:val>
                                            <p:strVal val="#ppt_x"/>
                                          </p:val>
                                        </p:tav>
                                      </p:tavLst>
                                    </p:anim>
                                    <p:anim calcmode="lin" valueType="num">
                                      <p:cBhvr>
                                        <p:cTn id="22" dur="500" fill="hold"/>
                                        <p:tgtEl>
                                          <p:spTgt spid="1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utoUpdateAnimBg="0"/>
      <p:bldP spid="20" grpId="0" autoUpdateAnimBg="0"/>
      <p:bldP spid="2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دينى\work\صور\1304190940294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300" y="2374985"/>
            <a:ext cx="6858000" cy="321425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Cloud Callout 4"/>
          <p:cNvSpPr/>
          <p:nvPr/>
        </p:nvSpPr>
        <p:spPr bwMode="auto">
          <a:xfrm>
            <a:off x="3811608" y="1692401"/>
            <a:ext cx="5084619" cy="1500013"/>
          </a:xfrm>
          <a:prstGeom prst="cloudCallou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eaLnBrk="1" fontAlgn="base" latinLnBrk="1" hangingPunct="1">
              <a:lnSpc>
                <a:spcPct val="100000"/>
              </a:lnSpc>
              <a:spcBef>
                <a:spcPct val="0"/>
              </a:spcBef>
              <a:spcAft>
                <a:spcPct val="0"/>
              </a:spcAft>
              <a:buClrTx/>
              <a:buSzTx/>
              <a:buFontTx/>
              <a:buNone/>
              <a:tabLst/>
            </a:pPr>
            <a:r>
              <a:rPr kumimoji="0" lang="ar-EG" sz="4000" b="0" i="0" u="none" strike="noStrike" cap="none" normalizeH="0" baseline="0" dirty="0" smtClean="0">
                <a:ln>
                  <a:noFill/>
                </a:ln>
                <a:solidFill>
                  <a:schemeClr val="tx1"/>
                </a:solidFill>
                <a:effectLst/>
                <a:latin typeface="Gulim" panose="020B0600000101010101" pitchFamily="34" charset="-127"/>
                <a:ea typeface="Gulim" panose="020B0600000101010101" pitchFamily="34" charset="-127"/>
              </a:rPr>
              <a:t>السؤال الثانى</a:t>
            </a:r>
          </a:p>
        </p:txBody>
      </p:sp>
    </p:spTree>
    <p:extLst>
      <p:ext uri="{BB962C8B-B14F-4D97-AF65-F5344CB8AC3E}">
        <p14:creationId xmlns:p14="http://schemas.microsoft.com/office/powerpoint/2010/main" xmlns="" val="313852817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a:grpSpLocks/>
          </p:cNvGrpSpPr>
          <p:nvPr/>
        </p:nvGrpSpPr>
        <p:grpSpPr bwMode="auto">
          <a:xfrm>
            <a:off x="3707904" y="1413718"/>
            <a:ext cx="5293246" cy="719138"/>
            <a:chOff x="0" y="0"/>
            <a:chExt cx="6228000" cy="719137"/>
          </a:xfrm>
        </p:grpSpPr>
        <p:sp>
          <p:nvSpPr>
            <p:cNvPr id="10"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1"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2" name="Rectangle 13"/>
          <p:cNvSpPr>
            <a:spLocks noChangeArrowheads="1"/>
          </p:cNvSpPr>
          <p:nvPr/>
        </p:nvSpPr>
        <p:spPr bwMode="auto">
          <a:xfrm>
            <a:off x="3708680" y="1588343"/>
            <a:ext cx="51838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كيف يستقبل الإنسان المعلومات من الخارج ؟</a:t>
            </a:r>
          </a:p>
        </p:txBody>
      </p:sp>
      <p:grpSp>
        <p:nvGrpSpPr>
          <p:cNvPr id="13" name="Group 6"/>
          <p:cNvGrpSpPr>
            <a:grpSpLocks/>
          </p:cNvGrpSpPr>
          <p:nvPr/>
        </p:nvGrpSpPr>
        <p:grpSpPr bwMode="auto">
          <a:xfrm>
            <a:off x="395536" y="2996952"/>
            <a:ext cx="8352928" cy="719137"/>
            <a:chOff x="0" y="0"/>
            <a:chExt cx="6228000" cy="719138"/>
          </a:xfrm>
        </p:grpSpPr>
        <p:sp>
          <p:nvSpPr>
            <p:cNvPr id="14"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5"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6" name="Rectangle 16"/>
          <p:cNvSpPr>
            <a:spLocks noChangeArrowheads="1"/>
          </p:cNvSpPr>
          <p:nvPr/>
        </p:nvSpPr>
        <p:spPr bwMode="auto">
          <a:xfrm>
            <a:off x="423209" y="3140968"/>
            <a:ext cx="832525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من الحواس الملموسة ام الحواس المعنوية</a:t>
            </a:r>
          </a:p>
        </p:txBody>
      </p:sp>
      <p:grpSp>
        <p:nvGrpSpPr>
          <p:cNvPr id="17" name="Group 10"/>
          <p:cNvGrpSpPr>
            <a:grpSpLocks/>
          </p:cNvGrpSpPr>
          <p:nvPr/>
        </p:nvGrpSpPr>
        <p:grpSpPr bwMode="auto">
          <a:xfrm>
            <a:off x="398206" y="4077072"/>
            <a:ext cx="8348671" cy="1009749"/>
            <a:chOff x="0" y="0"/>
            <a:chExt cx="6226850" cy="719138"/>
          </a:xfrm>
        </p:grpSpPr>
        <p:sp>
          <p:nvSpPr>
            <p:cNvPr id="18"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9"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0" name="Rectangle 19"/>
          <p:cNvSpPr>
            <a:spLocks noChangeArrowheads="1"/>
          </p:cNvSpPr>
          <p:nvPr/>
        </p:nvSpPr>
        <p:spPr bwMode="auto">
          <a:xfrm>
            <a:off x="423209" y="4221088"/>
            <a:ext cx="818124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en-US" altLang="zh-CN" sz="2200" b="1" dirty="0">
                <a:latin typeface="Microsoft YaHei" panose="020B0503020204020204" pitchFamily="34" charset="-122"/>
              </a:rPr>
              <a:t>sensor </a:t>
            </a:r>
            <a:r>
              <a:rPr lang="ar-EG" altLang="zh-CN" sz="2200" b="1" dirty="0">
                <a:latin typeface="Microsoft YaHei" panose="020B0503020204020204" pitchFamily="34" charset="-122"/>
              </a:rPr>
              <a:t>أ-عن طريق حواسه الخمسة ........... حسي</a:t>
            </a:r>
          </a:p>
          <a:p>
            <a:pPr algn="ctr">
              <a:spcBef>
                <a:spcPct val="0"/>
              </a:spcBef>
              <a:buFontTx/>
              <a:buNone/>
            </a:pPr>
            <a:r>
              <a:rPr lang="en-US" altLang="zh-CN" sz="2200" b="1" dirty="0">
                <a:latin typeface="Microsoft YaHei" panose="020B0503020204020204" pitchFamily="34" charset="-122"/>
              </a:rPr>
              <a:t>intuitive </a:t>
            </a:r>
            <a:r>
              <a:rPr lang="ar-EG" altLang="zh-CN" sz="2200" b="1" dirty="0">
                <a:latin typeface="Microsoft YaHei" panose="020B0503020204020204" pitchFamily="34" charset="-122"/>
              </a:rPr>
              <a:t>ب- عن طريق حاسته السادسة..........حدسي</a:t>
            </a:r>
          </a:p>
        </p:txBody>
      </p:sp>
      <p:grpSp>
        <p:nvGrpSpPr>
          <p:cNvPr id="21" name="Group 14"/>
          <p:cNvGrpSpPr>
            <a:grpSpLocks/>
          </p:cNvGrpSpPr>
          <p:nvPr/>
        </p:nvGrpSpPr>
        <p:grpSpPr bwMode="auto">
          <a:xfrm>
            <a:off x="395536" y="5374159"/>
            <a:ext cx="8352928" cy="719137"/>
            <a:chOff x="0" y="0"/>
            <a:chExt cx="6228000" cy="719137"/>
          </a:xfrm>
        </p:grpSpPr>
        <p:sp>
          <p:nvSpPr>
            <p:cNvPr id="22"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3"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4" name="Rectangle 22"/>
          <p:cNvSpPr>
            <a:spLocks noChangeArrowheads="1"/>
          </p:cNvSpPr>
          <p:nvPr/>
        </p:nvSpPr>
        <p:spPr bwMode="auto">
          <a:xfrm>
            <a:off x="423209" y="5517232"/>
            <a:ext cx="832312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وكلا الصفتين موجودتان في كل البشر ولكن هناك ميل إلى صفة دون الأخرى</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3209" y="802975"/>
            <a:ext cx="3210991" cy="20016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37598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ppt_x</p:attrName>
                                        </p:attrNameLst>
                                      </p:cBhvr>
                                      <p:tavLst>
                                        <p:tav tm="0">
                                          <p:val>
                                            <p:fltVal val="0.5"/>
                                          </p:val>
                                        </p:tav>
                                        <p:tav tm="100000">
                                          <p:val>
                                            <p:strVal val="#ppt_x"/>
                                          </p:val>
                                        </p:tav>
                                      </p:tavLst>
                                    </p:anim>
                                    <p:anim calcmode="lin" valueType="num">
                                      <p:cBhvr>
                                        <p:cTn id="16" dur="5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ppt_x</p:attrName>
                                        </p:attrNameLst>
                                      </p:cBhvr>
                                      <p:tavLst>
                                        <p:tav tm="0">
                                          <p:val>
                                            <p:fltVal val="0.5"/>
                                          </p:val>
                                        </p:tav>
                                        <p:tav tm="100000">
                                          <p:val>
                                            <p:strVal val="#ppt_x"/>
                                          </p:val>
                                        </p:tav>
                                      </p:tavLst>
                                    </p:anim>
                                    <p:anim calcmode="lin" valueType="num">
                                      <p:cBhvr>
                                        <p:cTn id="22" dur="500" fill="hold"/>
                                        <p:tgtEl>
                                          <p:spTgt spid="1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utoUpdateAnimBg="0"/>
      <p:bldP spid="20" grpId="0" autoUpdateAnimBg="0"/>
      <p:bldP spid="2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دينى\work\صور\1304190940294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300" y="2374985"/>
            <a:ext cx="6858000" cy="321425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Cloud Callout 4"/>
          <p:cNvSpPr/>
          <p:nvPr/>
        </p:nvSpPr>
        <p:spPr bwMode="auto">
          <a:xfrm>
            <a:off x="3811608" y="1692401"/>
            <a:ext cx="5084619" cy="1500013"/>
          </a:xfrm>
          <a:prstGeom prst="cloudCallou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eaLnBrk="1" fontAlgn="base" latinLnBrk="1" hangingPunct="1">
              <a:lnSpc>
                <a:spcPct val="100000"/>
              </a:lnSpc>
              <a:spcBef>
                <a:spcPct val="0"/>
              </a:spcBef>
              <a:spcAft>
                <a:spcPct val="0"/>
              </a:spcAft>
              <a:buClrTx/>
              <a:buSzTx/>
              <a:buFontTx/>
              <a:buNone/>
              <a:tabLst/>
            </a:pPr>
            <a:r>
              <a:rPr kumimoji="0" lang="ar-EG" sz="4000" b="0" i="0" u="none" strike="noStrike" cap="none" normalizeH="0" baseline="0" dirty="0" smtClean="0">
                <a:ln>
                  <a:noFill/>
                </a:ln>
                <a:solidFill>
                  <a:schemeClr val="tx1"/>
                </a:solidFill>
                <a:effectLst/>
                <a:latin typeface="Gulim" panose="020B0600000101010101" pitchFamily="34" charset="-127"/>
                <a:ea typeface="Gulim" panose="020B0600000101010101" pitchFamily="34" charset="-127"/>
              </a:rPr>
              <a:t>السؤال الثالث</a:t>
            </a:r>
          </a:p>
        </p:txBody>
      </p:sp>
    </p:spTree>
    <p:extLst>
      <p:ext uri="{BB962C8B-B14F-4D97-AF65-F5344CB8AC3E}">
        <p14:creationId xmlns:p14="http://schemas.microsoft.com/office/powerpoint/2010/main" xmlns="" val="47127292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a:grpSpLocks/>
          </p:cNvGrpSpPr>
          <p:nvPr/>
        </p:nvGrpSpPr>
        <p:grpSpPr bwMode="auto">
          <a:xfrm>
            <a:off x="3707904" y="1413718"/>
            <a:ext cx="5293246" cy="719138"/>
            <a:chOff x="0" y="0"/>
            <a:chExt cx="6228000" cy="719137"/>
          </a:xfrm>
        </p:grpSpPr>
        <p:sp>
          <p:nvSpPr>
            <p:cNvPr id="10"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1"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2" name="Rectangle 13"/>
          <p:cNvSpPr>
            <a:spLocks noChangeArrowheads="1"/>
          </p:cNvSpPr>
          <p:nvPr/>
        </p:nvSpPr>
        <p:spPr bwMode="auto">
          <a:xfrm>
            <a:off x="3708680" y="1588343"/>
            <a:ext cx="51838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كيف يتخذ الإنسان قراراته ؟</a:t>
            </a:r>
          </a:p>
        </p:txBody>
      </p:sp>
      <p:grpSp>
        <p:nvGrpSpPr>
          <p:cNvPr id="13" name="Group 6"/>
          <p:cNvGrpSpPr>
            <a:grpSpLocks/>
          </p:cNvGrpSpPr>
          <p:nvPr/>
        </p:nvGrpSpPr>
        <p:grpSpPr bwMode="auto">
          <a:xfrm>
            <a:off x="395536" y="2996952"/>
            <a:ext cx="8352928" cy="719137"/>
            <a:chOff x="0" y="0"/>
            <a:chExt cx="6228000" cy="719138"/>
          </a:xfrm>
        </p:grpSpPr>
        <p:sp>
          <p:nvSpPr>
            <p:cNvPr id="14"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5"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6" name="Rectangle 16"/>
          <p:cNvSpPr>
            <a:spLocks noChangeArrowheads="1"/>
          </p:cNvSpPr>
          <p:nvPr/>
        </p:nvSpPr>
        <p:spPr bwMode="auto">
          <a:xfrm>
            <a:off x="423209" y="3140968"/>
            <a:ext cx="832525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من العقل ام العاطفة ؟</a:t>
            </a:r>
          </a:p>
        </p:txBody>
      </p:sp>
      <p:grpSp>
        <p:nvGrpSpPr>
          <p:cNvPr id="17" name="Group 10"/>
          <p:cNvGrpSpPr>
            <a:grpSpLocks/>
          </p:cNvGrpSpPr>
          <p:nvPr/>
        </p:nvGrpSpPr>
        <p:grpSpPr bwMode="auto">
          <a:xfrm>
            <a:off x="398206" y="4077072"/>
            <a:ext cx="8348671" cy="1009749"/>
            <a:chOff x="0" y="0"/>
            <a:chExt cx="6226850" cy="719138"/>
          </a:xfrm>
        </p:grpSpPr>
        <p:sp>
          <p:nvSpPr>
            <p:cNvPr id="18"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9"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0" name="Rectangle 19"/>
          <p:cNvSpPr>
            <a:spLocks noChangeArrowheads="1"/>
          </p:cNvSpPr>
          <p:nvPr/>
        </p:nvSpPr>
        <p:spPr bwMode="auto">
          <a:xfrm>
            <a:off x="423209" y="4221088"/>
            <a:ext cx="818124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en-US" altLang="zh-CN" sz="2200" b="1" dirty="0">
                <a:latin typeface="Microsoft YaHei" panose="020B0503020204020204" pitchFamily="34" charset="-122"/>
              </a:rPr>
              <a:t>thinker </a:t>
            </a:r>
            <a:r>
              <a:rPr lang="ar-EG" altLang="zh-CN" sz="2200" b="1" dirty="0">
                <a:latin typeface="Microsoft YaHei" panose="020B0503020204020204" pitchFamily="34" charset="-122"/>
              </a:rPr>
              <a:t>أ-عن طريق العقل والمنطق ......... عقلاني.. مفكر</a:t>
            </a:r>
          </a:p>
          <a:p>
            <a:pPr algn="ctr">
              <a:spcBef>
                <a:spcPct val="0"/>
              </a:spcBef>
              <a:buFontTx/>
              <a:buNone/>
            </a:pPr>
            <a:r>
              <a:rPr lang="en-US" altLang="zh-CN" sz="2200" b="1" dirty="0">
                <a:latin typeface="Microsoft YaHei" panose="020B0503020204020204" pitchFamily="34" charset="-122"/>
              </a:rPr>
              <a:t>feeler </a:t>
            </a:r>
            <a:r>
              <a:rPr lang="ar-EG" altLang="zh-CN" sz="2200" b="1" dirty="0">
                <a:latin typeface="Microsoft YaHei" panose="020B0503020204020204" pitchFamily="34" charset="-122"/>
              </a:rPr>
              <a:t>ب- عن طريق العاطفة والقلب ...... عاطفي .. مشاعري</a:t>
            </a:r>
          </a:p>
        </p:txBody>
      </p:sp>
      <p:grpSp>
        <p:nvGrpSpPr>
          <p:cNvPr id="21" name="Group 14"/>
          <p:cNvGrpSpPr>
            <a:grpSpLocks/>
          </p:cNvGrpSpPr>
          <p:nvPr/>
        </p:nvGrpSpPr>
        <p:grpSpPr bwMode="auto">
          <a:xfrm>
            <a:off x="395536" y="5374159"/>
            <a:ext cx="8352928" cy="719137"/>
            <a:chOff x="0" y="0"/>
            <a:chExt cx="6228000" cy="719137"/>
          </a:xfrm>
        </p:grpSpPr>
        <p:sp>
          <p:nvSpPr>
            <p:cNvPr id="22"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3"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4" name="Rectangle 22"/>
          <p:cNvSpPr>
            <a:spLocks noChangeArrowheads="1"/>
          </p:cNvSpPr>
          <p:nvPr/>
        </p:nvSpPr>
        <p:spPr bwMode="auto">
          <a:xfrm>
            <a:off x="423209" y="5517232"/>
            <a:ext cx="832312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وكلا الصفتين موجودتان في كل البشر ولكن هناك ميل إلى صفة دون الأخرى</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3209" y="902979"/>
            <a:ext cx="3138983" cy="18016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77743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ppt_x</p:attrName>
                                        </p:attrNameLst>
                                      </p:cBhvr>
                                      <p:tavLst>
                                        <p:tav tm="0">
                                          <p:val>
                                            <p:fltVal val="0.5"/>
                                          </p:val>
                                        </p:tav>
                                        <p:tav tm="100000">
                                          <p:val>
                                            <p:strVal val="#ppt_x"/>
                                          </p:val>
                                        </p:tav>
                                      </p:tavLst>
                                    </p:anim>
                                    <p:anim calcmode="lin" valueType="num">
                                      <p:cBhvr>
                                        <p:cTn id="16" dur="5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ppt_x</p:attrName>
                                        </p:attrNameLst>
                                      </p:cBhvr>
                                      <p:tavLst>
                                        <p:tav tm="0">
                                          <p:val>
                                            <p:fltVal val="0.5"/>
                                          </p:val>
                                        </p:tav>
                                        <p:tav tm="100000">
                                          <p:val>
                                            <p:strVal val="#ppt_x"/>
                                          </p:val>
                                        </p:tav>
                                      </p:tavLst>
                                    </p:anim>
                                    <p:anim calcmode="lin" valueType="num">
                                      <p:cBhvr>
                                        <p:cTn id="22" dur="500" fill="hold"/>
                                        <p:tgtEl>
                                          <p:spTgt spid="1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utoUpdateAnimBg="0"/>
      <p:bldP spid="20" grpId="0" autoUpdateAnimBg="0"/>
      <p:bldP spid="2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دينى\work\صور\1304190940294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300" y="2374985"/>
            <a:ext cx="6858000" cy="321425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Cloud Callout 4"/>
          <p:cNvSpPr/>
          <p:nvPr/>
        </p:nvSpPr>
        <p:spPr bwMode="auto">
          <a:xfrm>
            <a:off x="3811608" y="1692401"/>
            <a:ext cx="5084619" cy="1500013"/>
          </a:xfrm>
          <a:prstGeom prst="cloudCallou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eaLnBrk="1" fontAlgn="base" latinLnBrk="1" hangingPunct="1">
              <a:lnSpc>
                <a:spcPct val="100000"/>
              </a:lnSpc>
              <a:spcBef>
                <a:spcPct val="0"/>
              </a:spcBef>
              <a:spcAft>
                <a:spcPct val="0"/>
              </a:spcAft>
              <a:buClrTx/>
              <a:buSzTx/>
              <a:buFontTx/>
              <a:buNone/>
              <a:tabLst/>
            </a:pPr>
            <a:r>
              <a:rPr kumimoji="0" lang="ar-EG" sz="4000" b="0" i="0" u="none" strike="noStrike" cap="none" normalizeH="0" baseline="0" dirty="0" smtClean="0">
                <a:ln>
                  <a:noFill/>
                </a:ln>
                <a:solidFill>
                  <a:schemeClr val="tx1"/>
                </a:solidFill>
                <a:effectLst/>
                <a:latin typeface="Gulim" panose="020B0600000101010101" pitchFamily="34" charset="-127"/>
                <a:ea typeface="Gulim" panose="020B0600000101010101" pitchFamily="34" charset="-127"/>
              </a:rPr>
              <a:t>السؤال الرابع</a:t>
            </a:r>
          </a:p>
        </p:txBody>
      </p:sp>
    </p:spTree>
    <p:extLst>
      <p:ext uri="{BB962C8B-B14F-4D97-AF65-F5344CB8AC3E}">
        <p14:creationId xmlns:p14="http://schemas.microsoft.com/office/powerpoint/2010/main" xmlns="" val="160392803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a:grpSpLocks/>
          </p:cNvGrpSpPr>
          <p:nvPr/>
        </p:nvGrpSpPr>
        <p:grpSpPr bwMode="auto">
          <a:xfrm>
            <a:off x="3707904" y="1413718"/>
            <a:ext cx="5293246" cy="719138"/>
            <a:chOff x="0" y="0"/>
            <a:chExt cx="6228000" cy="719137"/>
          </a:xfrm>
        </p:grpSpPr>
        <p:sp>
          <p:nvSpPr>
            <p:cNvPr id="10"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1"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2" name="Rectangle 13"/>
          <p:cNvSpPr>
            <a:spLocks noChangeArrowheads="1"/>
          </p:cNvSpPr>
          <p:nvPr/>
        </p:nvSpPr>
        <p:spPr bwMode="auto">
          <a:xfrm>
            <a:off x="3708680" y="1588343"/>
            <a:ext cx="51838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كيف ينظم الإنسان </a:t>
            </a:r>
            <a:r>
              <a:rPr lang="ar-EG" altLang="zh-CN" sz="2200" b="1" dirty="0" smtClean="0">
                <a:latin typeface="Microsoft YaHei" panose="020B0503020204020204" pitchFamily="34" charset="-122"/>
              </a:rPr>
              <a:t>العالم من </a:t>
            </a:r>
            <a:r>
              <a:rPr lang="ar-EG" altLang="zh-CN" sz="2200" b="1" dirty="0">
                <a:latin typeface="Microsoft YaHei" panose="020B0503020204020204" pitchFamily="34" charset="-122"/>
              </a:rPr>
              <a:t>حوله ؟</a:t>
            </a:r>
          </a:p>
        </p:txBody>
      </p:sp>
      <p:grpSp>
        <p:nvGrpSpPr>
          <p:cNvPr id="13" name="Group 6"/>
          <p:cNvGrpSpPr>
            <a:grpSpLocks/>
          </p:cNvGrpSpPr>
          <p:nvPr/>
        </p:nvGrpSpPr>
        <p:grpSpPr bwMode="auto">
          <a:xfrm>
            <a:off x="395536" y="2996952"/>
            <a:ext cx="8352928" cy="719137"/>
            <a:chOff x="0" y="0"/>
            <a:chExt cx="6228000" cy="719138"/>
          </a:xfrm>
        </p:grpSpPr>
        <p:sp>
          <p:nvSpPr>
            <p:cNvPr id="14"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5"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6" name="Rectangle 16"/>
          <p:cNvSpPr>
            <a:spLocks noChangeArrowheads="1"/>
          </p:cNvSpPr>
          <p:nvPr/>
        </p:nvSpPr>
        <p:spPr bwMode="auto">
          <a:xfrm>
            <a:off x="423209" y="3140968"/>
            <a:ext cx="832525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من السيطرة على المواقف ام التفاعل معها ؟</a:t>
            </a:r>
          </a:p>
        </p:txBody>
      </p:sp>
      <p:grpSp>
        <p:nvGrpSpPr>
          <p:cNvPr id="17" name="Group 10"/>
          <p:cNvGrpSpPr>
            <a:grpSpLocks/>
          </p:cNvGrpSpPr>
          <p:nvPr/>
        </p:nvGrpSpPr>
        <p:grpSpPr bwMode="auto">
          <a:xfrm>
            <a:off x="398206" y="4077072"/>
            <a:ext cx="8348671" cy="1009749"/>
            <a:chOff x="0" y="0"/>
            <a:chExt cx="6226850" cy="719138"/>
          </a:xfrm>
        </p:grpSpPr>
        <p:sp>
          <p:nvSpPr>
            <p:cNvPr id="18"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9"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0" name="Rectangle 19"/>
          <p:cNvSpPr>
            <a:spLocks noChangeArrowheads="1"/>
          </p:cNvSpPr>
          <p:nvPr/>
        </p:nvSpPr>
        <p:spPr bwMode="auto">
          <a:xfrm>
            <a:off x="423209" y="4221088"/>
            <a:ext cx="818124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en-US" altLang="zh-CN" sz="2200" b="1" dirty="0">
                <a:latin typeface="Microsoft YaHei" panose="020B0503020204020204" pitchFamily="34" charset="-122"/>
              </a:rPr>
              <a:t>judger </a:t>
            </a:r>
            <a:r>
              <a:rPr lang="ar-EG" altLang="zh-CN" sz="2200" b="1" dirty="0">
                <a:latin typeface="Microsoft YaHei" panose="020B0503020204020204" pitchFamily="34" charset="-122"/>
              </a:rPr>
              <a:t>أ- عن طريق السيطرة على الأحداث والتحكم فيها..حكم</a:t>
            </a:r>
          </a:p>
          <a:p>
            <a:pPr algn="ctr" rtl="1">
              <a:spcBef>
                <a:spcPct val="0"/>
              </a:spcBef>
              <a:buFontTx/>
              <a:buNone/>
            </a:pPr>
            <a:r>
              <a:rPr lang="ar-EG" altLang="zh-CN" sz="2200" b="1" dirty="0">
                <a:latin typeface="Microsoft YaHei" panose="020B0503020204020204" pitchFamily="34" charset="-122"/>
              </a:rPr>
              <a:t>ب- التفاعل مع الأحداث وترك الخيارات مفتوحة.. مدرك بحواسه </a:t>
            </a:r>
            <a:r>
              <a:rPr lang="en-US" altLang="zh-CN" sz="2200" b="1" dirty="0" err="1">
                <a:latin typeface="Microsoft YaHei" panose="020B0503020204020204" pitchFamily="34" charset="-122"/>
              </a:rPr>
              <a:t>perciver</a:t>
            </a:r>
            <a:r>
              <a:rPr lang="en-US" altLang="zh-CN" sz="2200" b="1" dirty="0">
                <a:latin typeface="Microsoft YaHei" panose="020B0503020204020204" pitchFamily="34" charset="-122"/>
              </a:rPr>
              <a:t> </a:t>
            </a:r>
          </a:p>
        </p:txBody>
      </p:sp>
      <p:grpSp>
        <p:nvGrpSpPr>
          <p:cNvPr id="21" name="Group 14"/>
          <p:cNvGrpSpPr>
            <a:grpSpLocks/>
          </p:cNvGrpSpPr>
          <p:nvPr/>
        </p:nvGrpSpPr>
        <p:grpSpPr bwMode="auto">
          <a:xfrm>
            <a:off x="395536" y="5374159"/>
            <a:ext cx="8352928" cy="719137"/>
            <a:chOff x="0" y="0"/>
            <a:chExt cx="6228000" cy="719137"/>
          </a:xfrm>
        </p:grpSpPr>
        <p:sp>
          <p:nvSpPr>
            <p:cNvPr id="22"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3"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4" name="Rectangle 22"/>
          <p:cNvSpPr>
            <a:spLocks noChangeArrowheads="1"/>
          </p:cNvSpPr>
          <p:nvPr/>
        </p:nvSpPr>
        <p:spPr bwMode="auto">
          <a:xfrm>
            <a:off x="423209" y="5517232"/>
            <a:ext cx="832312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وكلا الصفتين موجودتان في كل البشر ولكن هناك ميل إلى صفة دون الأخرى</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8466" y="980728"/>
            <a:ext cx="2952327" cy="17779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216455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ppt_x</p:attrName>
                                        </p:attrNameLst>
                                      </p:cBhvr>
                                      <p:tavLst>
                                        <p:tav tm="0">
                                          <p:val>
                                            <p:fltVal val="0.5"/>
                                          </p:val>
                                        </p:tav>
                                        <p:tav tm="100000">
                                          <p:val>
                                            <p:strVal val="#ppt_x"/>
                                          </p:val>
                                        </p:tav>
                                      </p:tavLst>
                                    </p:anim>
                                    <p:anim calcmode="lin" valueType="num">
                                      <p:cBhvr>
                                        <p:cTn id="16" dur="50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ppt_x</p:attrName>
                                        </p:attrNameLst>
                                      </p:cBhvr>
                                      <p:tavLst>
                                        <p:tav tm="0">
                                          <p:val>
                                            <p:fltVal val="0.5"/>
                                          </p:val>
                                        </p:tav>
                                        <p:tav tm="100000">
                                          <p:val>
                                            <p:strVal val="#ppt_x"/>
                                          </p:val>
                                        </p:tav>
                                      </p:tavLst>
                                    </p:anim>
                                    <p:anim calcmode="lin" valueType="num">
                                      <p:cBhvr>
                                        <p:cTn id="22" dur="500" fill="hold"/>
                                        <p:tgtEl>
                                          <p:spTgt spid="17"/>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6" grpId="0" autoUpdateAnimBg="0"/>
      <p:bldP spid="20" grpId="0" autoUpdateAnimBg="0"/>
      <p:bldP spid="2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evel 24"/>
          <p:cNvSpPr/>
          <p:nvPr/>
        </p:nvSpPr>
        <p:spPr bwMode="auto">
          <a:xfrm>
            <a:off x="323528" y="814500"/>
            <a:ext cx="8576613" cy="5566828"/>
          </a:xfrm>
          <a:prstGeom prst="bevel">
            <a:avLst/>
          </a:prstGeom>
          <a:gradFill rotWithShape="1">
            <a:gsLst>
              <a:gs pos="0">
                <a:srgbClr val="71E4FF"/>
              </a:gs>
              <a:gs pos="100000">
                <a:srgbClr val="009FC4"/>
              </a:gs>
            </a:gsLst>
            <a:lin ang="5400000" scaled="1"/>
          </a:gradFill>
          <a:ln>
            <a:solidFill>
              <a:srgbClr val="00003A"/>
            </a:solidFill>
          </a:ln>
          <a:extLst/>
        </p:spPr>
        <p:txBody>
          <a:bodyPr anchor="ctr"/>
          <a:lstStyle/>
          <a:p>
            <a:pPr algn="ctr" rtl="1" eaLnBrk="0" hangingPunct="0"/>
            <a:r>
              <a:rPr lang="ar-EG" sz="2800" b="1" dirty="0">
                <a:solidFill>
                  <a:schemeClr val="tx1"/>
                </a:solidFill>
                <a:latin typeface="Arial" panose="020B0604020202020204" pitchFamily="34" charset="0"/>
                <a:ea typeface="SimSun" panose="02010600030101010101" pitchFamily="2" charset="-122"/>
              </a:rPr>
              <a:t>وجميع هذه الصفات ..تولد معنا جميعا .. ونحن ننميها ..أو نضعفها .. ولدى كل منا ميل.. نحو صفة.. دون الأخرى .. ولكن كلا الصفتين موجودتين داخل كل منا.. في كل وقت .. مثل ما أن لكل واحد منا يد يمنى.. ويد يسرى ..في كل وقت .. ومن تداخل هذه الصفات.. تنتج شخصياتنا المختلفة .. وهذا هو موضوع هذا العلم الجديد ..المعروف بعلم أنماط الشخصية (</a:t>
            </a:r>
            <a:r>
              <a:rPr lang="en-US" sz="2800" b="1" dirty="0">
                <a:solidFill>
                  <a:schemeClr val="tx1"/>
                </a:solidFill>
                <a:latin typeface="Arial" panose="020B0604020202020204" pitchFamily="34" charset="0"/>
                <a:ea typeface="SimSun" panose="02010600030101010101" pitchFamily="2" charset="-122"/>
              </a:rPr>
              <a:t>personality types</a:t>
            </a:r>
            <a:r>
              <a:rPr lang="ar-EG" sz="2800" b="1" dirty="0">
                <a:solidFill>
                  <a:schemeClr val="tx1"/>
                </a:solidFill>
                <a:latin typeface="Arial" panose="020B0604020202020204" pitchFamily="34" charset="0"/>
                <a:ea typeface="SimSun" panose="02010600030101010101" pitchFamily="2" charset="-122"/>
              </a:rPr>
              <a:t>) .. والذي بدأ على يد العالم السويسري.. كارل جوستاف جونز .. أحد تلامذة العالم النمساوي.. سيجموند فرويد ..</a:t>
            </a:r>
          </a:p>
        </p:txBody>
      </p:sp>
    </p:spTree>
    <p:extLst>
      <p:ext uri="{BB962C8B-B14F-4D97-AF65-F5344CB8AC3E}">
        <p14:creationId xmlns:p14="http://schemas.microsoft.com/office/powerpoint/2010/main" xmlns="" val="405024616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195736" y="2060848"/>
            <a:ext cx="4824536"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dirty="0"/>
              <a:t>اتفاقيات اللقاء</a:t>
            </a:r>
          </a:p>
        </p:txBody>
      </p:sp>
    </p:spTree>
    <p:extLst>
      <p:ext uri="{BB962C8B-B14F-4D97-AF65-F5344CB8AC3E}">
        <p14:creationId xmlns:p14="http://schemas.microsoft.com/office/powerpoint/2010/main" xmlns="" val="196091530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منفتح .. حدسي ..مشاعري .. حكم</a:t>
            </a:r>
          </a:p>
          <a:p>
            <a:pPr algn="ctr" rtl="1" eaLnBrk="0" hangingPunct="0"/>
            <a:r>
              <a:rPr lang="ar-EG" sz="4000" b="1" dirty="0" smtClean="0"/>
              <a:t>(</a:t>
            </a:r>
            <a:r>
              <a:rPr lang="ar-EG" sz="4000" b="1" dirty="0"/>
              <a:t>أخصائي العلاقات </a:t>
            </a:r>
            <a:r>
              <a:rPr lang="ar-EG" sz="4000" b="1" dirty="0" smtClean="0"/>
              <a:t>العامة)</a:t>
            </a:r>
            <a:endParaRPr lang="ar-EG" sz="4000" b="1" dirty="0"/>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solidFill>
                  <a:schemeClr val="tx1"/>
                </a:solidFill>
                <a:latin typeface="Arial" panose="020B0604020202020204" pitchFamily="34" charset="0"/>
                <a:ea typeface="SimSun" panose="02010600030101010101" pitchFamily="2" charset="-122"/>
              </a:rPr>
              <a:t>1</a:t>
            </a:r>
          </a:p>
        </p:txBody>
      </p:sp>
    </p:spTree>
    <p:extLst>
      <p:ext uri="{BB962C8B-B14F-4D97-AF65-F5344CB8AC3E}">
        <p14:creationId xmlns:p14="http://schemas.microsoft.com/office/powerpoint/2010/main" xmlns="" val="1974943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عجيبة على فهم الآخرين وقيادتهم</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أهم شيء في حياته هو علاقته بالآخرين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يستطيع بسهولة قراءة الآخرين .. ويؤثر فيهم بالتالي بسهولة أيضا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مشاعر فطرية فياضة ومتأججة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ar-EG" altLang="zh-CN" sz="2200" b="1" dirty="0">
                <a:latin typeface="Microsoft YaHei" panose="020B0503020204020204" pitchFamily="34" charset="-122"/>
              </a:rPr>
              <a:t>سريع الاستجابة للثناء و المديح .. وأيضا النقد </a:t>
            </a:r>
          </a:p>
        </p:txBody>
      </p:sp>
    </p:spTree>
    <p:extLst>
      <p:ext uri="{BB962C8B-B14F-4D97-AF65-F5344CB8AC3E}">
        <p14:creationId xmlns:p14="http://schemas.microsoft.com/office/powerpoint/2010/main" xmlns="" val="1409249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يساعد الآخرين في الوصول إلى ذواتهم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سمعته طيبة مع الجميع .. لا يتقاتل مع أحد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يساعد الآخرين ويدعمهم ..ويطورهم ويوظف قدراتهم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مميز ومشهور.. خصوصا في المسائل النفسية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ar-EG" altLang="zh-CN" sz="2200" b="1" dirty="0">
                <a:latin typeface="Microsoft YaHei" panose="020B0503020204020204" pitchFamily="34" charset="-122"/>
              </a:rPr>
              <a:t>مبدع .. قوى .. ذو بصيرة ثاقبة .. ذو نظرة مستقبلية .. مثالي</a:t>
            </a:r>
          </a:p>
        </p:txBody>
      </p:sp>
    </p:spTree>
    <p:extLst>
      <p:ext uri="{BB962C8B-B14F-4D97-AF65-F5344CB8AC3E}">
        <p14:creationId xmlns:p14="http://schemas.microsoft.com/office/powerpoint/2010/main" xmlns="" val="4103782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منفتح .. حدسي .. مشاعري .. مدرك بحواسه </a:t>
            </a:r>
            <a:endParaRPr lang="ar-EG" sz="4000" b="1" dirty="0" smtClean="0"/>
          </a:p>
          <a:p>
            <a:pPr algn="ctr" rtl="1" eaLnBrk="0" hangingPunct="0"/>
            <a:r>
              <a:rPr lang="ar-EG" sz="4000" b="1" dirty="0" smtClean="0"/>
              <a:t>(</a:t>
            </a:r>
            <a:r>
              <a:rPr lang="ar-EG" sz="4000" b="1" dirty="0"/>
              <a:t>الملهم)</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2</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3625746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شعاره في الحياة .. كل شيء ممكن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علاقته طيبة مع الناس ..فهو لا يستطيع العيش بدون الناس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قدرة عجيبة على رؤية الاحتمالات ..والتنبؤ بالمستقبل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مبدع .. عنده مليون بديل .. ومليون احتمال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ar-EG" altLang="zh-CN" sz="2200" b="1" dirty="0">
                <a:latin typeface="Microsoft YaHei" panose="020B0503020204020204" pitchFamily="34" charset="-122"/>
              </a:rPr>
              <a:t>عنده حس راقي ..ويفهم الناس بطريقة عجيبة</a:t>
            </a:r>
          </a:p>
        </p:txBody>
      </p:sp>
    </p:spTree>
    <p:extLst>
      <p:ext uri="{BB962C8B-B14F-4D97-AF65-F5344CB8AC3E}">
        <p14:creationId xmlns:p14="http://schemas.microsoft.com/office/powerpoint/2010/main" xmlns="" val="2589204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يفهم تعقيدات النفس البشرية.. بمنتهى البساطة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قدرته عالية على التأقلم .. والتلقائية ..والليونة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حماسي جدا .. وحماسه معدي .. سرعان ما ينتشر و يعدى الآخرين</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روح عالية .. متطلع .. مبدع .. صاحب خيال </a:t>
            </a:r>
            <a:r>
              <a:rPr lang="ar-EG" altLang="zh-CN" sz="2200" b="1" dirty="0" smtClean="0">
                <a:latin typeface="Microsoft YaHei" panose="020B0503020204020204" pitchFamily="34" charset="-122"/>
              </a:rPr>
              <a:t>واسع</a:t>
            </a:r>
            <a:endParaRPr lang="ar-EG" altLang="zh-CN" sz="2200" b="1" dirty="0">
              <a:latin typeface="Microsoft YaHei" panose="020B0503020204020204" pitchFamily="34" charset="-122"/>
            </a:endParaRP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منطقي .. خصوصا فيما يتعلق بالناس</a:t>
            </a:r>
          </a:p>
        </p:txBody>
      </p:sp>
    </p:spTree>
    <p:extLst>
      <p:ext uri="{BB962C8B-B14F-4D97-AF65-F5344CB8AC3E}">
        <p14:creationId xmlns:p14="http://schemas.microsoft.com/office/powerpoint/2010/main" xmlns="" val="2529210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شرطه الوحيد للتعامل مع المشكلات .. هو أن تحوز على اهتمامه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التعامل معه .. أن تسأله ماذا يمكن أن نفعل في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سريع الوصول إلى الحلول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حياته اليومية مع الناس ..كلمة السر عنده هي الناس</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القدرة على صنع المستحيل في ثواني معدودة </a:t>
            </a:r>
          </a:p>
        </p:txBody>
      </p:sp>
    </p:spTree>
    <p:extLst>
      <p:ext uri="{BB962C8B-B14F-4D97-AF65-F5344CB8AC3E}">
        <p14:creationId xmlns:p14="http://schemas.microsoft.com/office/powerpoint/2010/main" xmlns="" val="3675868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شرطه الوحيد للتعامل مع المشكلات .. هو أن تحوز على اهتمامه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يضع أسباب منطقية لأي شيء يريده .. أسباب وجيهة للاعتذار</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يحضر لأي موضوع .. بل يرتجل دائما</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أن يتقبل الناس عمله .. وان يثنوا عليه .. ويمتدحوا عمله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سريع الكلام ..والحركة.. والمشي.. لديه طاقة جبارة</a:t>
            </a:r>
          </a:p>
        </p:txBody>
      </p:sp>
    </p:spTree>
    <p:extLst>
      <p:ext uri="{BB962C8B-B14F-4D97-AF65-F5344CB8AC3E}">
        <p14:creationId xmlns:p14="http://schemas.microsoft.com/office/powerpoint/2010/main" xmlns="" val="789269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منفتح ..حدسي .. مفكر .. حكم </a:t>
            </a:r>
            <a:endParaRPr lang="ar-EG" sz="4000" b="1" dirty="0" smtClean="0"/>
          </a:p>
          <a:p>
            <a:pPr algn="ctr" rtl="1" eaLnBrk="0" hangingPunct="0"/>
            <a:r>
              <a:rPr lang="ar-EG" sz="4000" b="1" dirty="0" smtClean="0"/>
              <a:t>(</a:t>
            </a:r>
            <a:r>
              <a:rPr lang="ar-EG" sz="4000" b="1" dirty="0"/>
              <a:t>قائد ملهم)</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3</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807401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علاقاته عريضة مع الناس .. له بصمات ساحرة على من حوله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قدرات هائلة .. مبدع .. عبقري .. ملهم</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352278" y="3289077"/>
            <a:ext cx="646008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قدرته عجيبة على تخيل </a:t>
            </a:r>
            <a:r>
              <a:rPr lang="ar-EG" altLang="zh-CN" sz="2200" b="1" dirty="0" smtClean="0">
                <a:latin typeface="Microsoft YaHei" panose="020B0503020204020204" pitchFamily="34" charset="-122"/>
              </a:rPr>
              <a:t>المستقبل وتنفيذ </a:t>
            </a:r>
            <a:r>
              <a:rPr lang="ar-EG" altLang="zh-CN" sz="2200" b="1" dirty="0">
                <a:latin typeface="Microsoft YaHei" panose="020B0503020204020204" pitchFamily="34" charset="-122"/>
              </a:rPr>
              <a:t>ما يتخيله على ارض الواقع</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قوته في تفكيره .. منطقي .. عقلاني .. منظم .. مرتب</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ar-EG" altLang="zh-CN" sz="2200" b="1" dirty="0">
                <a:latin typeface="Microsoft YaHei" panose="020B0503020204020204" pitchFamily="34" charset="-122"/>
              </a:rPr>
              <a:t>شعاره .. المدير التنفيذي.. والقائد الميداني</a:t>
            </a:r>
          </a:p>
        </p:txBody>
      </p:sp>
    </p:spTree>
    <p:extLst>
      <p:ext uri="{BB962C8B-B14F-4D97-AF65-F5344CB8AC3E}">
        <p14:creationId xmlns:p14="http://schemas.microsoft.com/office/powerpoint/2010/main" xmlns="" val="4047484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6152296" y="1008046"/>
            <a:ext cx="275668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الابتسامة طوال الوقت </a:t>
            </a:r>
            <a:endParaRPr lang="ar-SA" altLang="ar-EG" sz="2400" b="1" dirty="0">
              <a:solidFill>
                <a:srgbClr val="000000"/>
              </a:solidFill>
              <a:latin typeface="Verdana" pitchFamily="34" charset="0"/>
              <a:ea typeface="HY헤드라인M"/>
              <a:cs typeface="HY헤드라인M"/>
            </a:endParaRPr>
          </a:p>
        </p:txBody>
      </p:sp>
      <p:sp>
        <p:nvSpPr>
          <p:cNvPr id="5" name="AutoShape 7"/>
          <p:cNvSpPr>
            <a:spLocks noChangeArrowheads="1"/>
          </p:cNvSpPr>
          <p:nvPr/>
        </p:nvSpPr>
        <p:spPr bwMode="auto">
          <a:xfrm>
            <a:off x="1690936" y="1008046"/>
            <a:ext cx="279844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a:solidFill>
                  <a:srgbClr val="000000"/>
                </a:solidFill>
                <a:latin typeface="Verdana" pitchFamily="34" charset="0"/>
                <a:ea typeface="HY헤드라인M"/>
                <a:cs typeface="HY헤드라인M"/>
              </a:rPr>
              <a:t>الحضور والانصراف</a:t>
            </a:r>
          </a:p>
          <a:p>
            <a:pPr algn="ctr" rtl="1" eaLnBrk="0" hangingPunct="0"/>
            <a:r>
              <a:rPr lang="ar-EG" altLang="ar-EG" sz="2400" b="1">
                <a:solidFill>
                  <a:srgbClr val="000000"/>
                </a:solidFill>
                <a:latin typeface="Verdana" pitchFamily="34" charset="0"/>
                <a:ea typeface="HY헤드라인M"/>
                <a:cs typeface="HY헤드라인M"/>
              </a:rPr>
              <a:t> في الوقت المحدد</a:t>
            </a:r>
            <a:endParaRPr lang="ar-SA" altLang="ar-EG" sz="2400" b="1">
              <a:solidFill>
                <a:srgbClr val="000000"/>
              </a:solidFill>
              <a:latin typeface="Verdana" pitchFamily="34" charset="0"/>
              <a:ea typeface="HY헤드라인M"/>
              <a:cs typeface="HY헤드라인M"/>
            </a:endParaRPr>
          </a:p>
        </p:txBody>
      </p:sp>
      <p:sp>
        <p:nvSpPr>
          <p:cNvPr id="6" name="AutoShape 7"/>
          <p:cNvSpPr>
            <a:spLocks noChangeArrowheads="1"/>
          </p:cNvSpPr>
          <p:nvPr/>
        </p:nvSpPr>
        <p:spPr bwMode="auto">
          <a:xfrm>
            <a:off x="6141966" y="2121761"/>
            <a:ext cx="275668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تقبل جميع الآراء </a:t>
            </a:r>
          </a:p>
          <a:p>
            <a:pPr algn="ctr" rtl="1" eaLnBrk="0" hangingPunct="0"/>
            <a:r>
              <a:rPr lang="ar-EG" altLang="ar-EG" sz="2400" b="1" dirty="0">
                <a:solidFill>
                  <a:srgbClr val="000000"/>
                </a:solidFill>
                <a:latin typeface="Verdana" pitchFamily="34" charset="0"/>
                <a:ea typeface="HY헤드라인M"/>
                <a:cs typeface="HY헤드라인M"/>
              </a:rPr>
              <a:t>بصدر رحب</a:t>
            </a:r>
            <a:endParaRPr lang="ar-SA" altLang="ar-EG" sz="2400" b="1" dirty="0">
              <a:solidFill>
                <a:srgbClr val="000000"/>
              </a:solidFill>
              <a:latin typeface="Verdana" pitchFamily="34" charset="0"/>
              <a:ea typeface="HY헤드라인M"/>
              <a:cs typeface="HY헤드라인M"/>
            </a:endParaRPr>
          </a:p>
        </p:txBody>
      </p:sp>
      <p:sp>
        <p:nvSpPr>
          <p:cNvPr id="7" name="AutoShape 7"/>
          <p:cNvSpPr>
            <a:spLocks noChangeArrowheads="1"/>
          </p:cNvSpPr>
          <p:nvPr/>
        </p:nvSpPr>
        <p:spPr bwMode="auto">
          <a:xfrm>
            <a:off x="1680606" y="2121761"/>
            <a:ext cx="279844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التفاعل مع المجموعة</a:t>
            </a:r>
            <a:endParaRPr lang="ar-SA" altLang="ar-EG" sz="2400" b="1" dirty="0">
              <a:solidFill>
                <a:srgbClr val="000000"/>
              </a:solidFill>
              <a:latin typeface="Verdana" pitchFamily="34" charset="0"/>
              <a:ea typeface="HY헤드라인M"/>
              <a:cs typeface="HY헤드라인M"/>
            </a:endParaRPr>
          </a:p>
        </p:txBody>
      </p:sp>
      <p:sp>
        <p:nvSpPr>
          <p:cNvPr id="8" name="AutoShape 7"/>
          <p:cNvSpPr>
            <a:spLocks noChangeArrowheads="1"/>
          </p:cNvSpPr>
          <p:nvPr/>
        </p:nvSpPr>
        <p:spPr bwMode="auto">
          <a:xfrm>
            <a:off x="6131636" y="3235480"/>
            <a:ext cx="275668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المحمول مغلق </a:t>
            </a:r>
            <a:endParaRPr lang="ar-SA" altLang="ar-EG" sz="2400" b="1" dirty="0">
              <a:solidFill>
                <a:srgbClr val="000000"/>
              </a:solidFill>
              <a:latin typeface="Verdana" pitchFamily="34" charset="0"/>
              <a:ea typeface="HY헤드라인M"/>
              <a:cs typeface="HY헤드라인M"/>
            </a:endParaRPr>
          </a:p>
        </p:txBody>
      </p:sp>
      <p:sp>
        <p:nvSpPr>
          <p:cNvPr id="9" name="AutoShape 7"/>
          <p:cNvSpPr>
            <a:spLocks noChangeArrowheads="1"/>
          </p:cNvSpPr>
          <p:nvPr/>
        </p:nvSpPr>
        <p:spPr bwMode="auto">
          <a:xfrm>
            <a:off x="1670276" y="3235480"/>
            <a:ext cx="279844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تنفيذ جميع التمارين</a:t>
            </a:r>
            <a:endParaRPr lang="ar-SA" altLang="ar-EG" sz="2400" b="1" dirty="0">
              <a:solidFill>
                <a:srgbClr val="000000"/>
              </a:solidFill>
              <a:latin typeface="Verdana" pitchFamily="34" charset="0"/>
              <a:ea typeface="HY헤드라인M"/>
              <a:cs typeface="HY헤드라인M"/>
            </a:endParaRPr>
          </a:p>
        </p:txBody>
      </p:sp>
      <p:sp>
        <p:nvSpPr>
          <p:cNvPr id="10" name="AutoShape 7"/>
          <p:cNvSpPr>
            <a:spLocks noChangeArrowheads="1"/>
          </p:cNvSpPr>
          <p:nvPr/>
        </p:nvSpPr>
        <p:spPr bwMode="auto">
          <a:xfrm>
            <a:off x="6121306" y="4349195"/>
            <a:ext cx="275668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المحافظة على الانظباط </a:t>
            </a:r>
            <a:endParaRPr lang="ar-SA" altLang="ar-EG" sz="2400" b="1" dirty="0">
              <a:solidFill>
                <a:srgbClr val="000000"/>
              </a:solidFill>
              <a:latin typeface="Verdana" pitchFamily="34" charset="0"/>
              <a:ea typeface="HY헤드라인M"/>
              <a:cs typeface="HY헤드라인M"/>
            </a:endParaRPr>
          </a:p>
        </p:txBody>
      </p:sp>
      <p:sp>
        <p:nvSpPr>
          <p:cNvPr id="11" name="AutoShape 7"/>
          <p:cNvSpPr>
            <a:spLocks noChangeArrowheads="1"/>
          </p:cNvSpPr>
          <p:nvPr/>
        </p:nvSpPr>
        <p:spPr bwMode="auto">
          <a:xfrm>
            <a:off x="1659946" y="4349195"/>
            <a:ext cx="279844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تقبل قرارات المدرب </a:t>
            </a:r>
            <a:endParaRPr lang="ar-SA" altLang="ar-EG" sz="2400" b="1" dirty="0">
              <a:solidFill>
                <a:srgbClr val="000000"/>
              </a:solidFill>
              <a:latin typeface="Verdana" pitchFamily="34" charset="0"/>
              <a:ea typeface="HY헤드라인M"/>
              <a:cs typeface="HY헤드라인M"/>
            </a:endParaRPr>
          </a:p>
        </p:txBody>
      </p:sp>
      <p:sp>
        <p:nvSpPr>
          <p:cNvPr id="12" name="AutoShape 7"/>
          <p:cNvSpPr>
            <a:spLocks noChangeArrowheads="1"/>
          </p:cNvSpPr>
          <p:nvPr/>
        </p:nvSpPr>
        <p:spPr bwMode="auto">
          <a:xfrm>
            <a:off x="6110976" y="5462914"/>
            <a:ext cx="275668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a:solidFill>
                  <a:srgbClr val="000000"/>
                </a:solidFill>
                <a:latin typeface="Verdana" pitchFamily="34" charset="0"/>
                <a:ea typeface="HY헤드라인M"/>
                <a:cs typeface="HY헤드라인M"/>
              </a:rPr>
              <a:t>حسن الظن </a:t>
            </a:r>
          </a:p>
          <a:p>
            <a:pPr algn="ctr" rtl="1" eaLnBrk="0" hangingPunct="0"/>
            <a:r>
              <a:rPr lang="ar-EG" altLang="ar-EG" sz="2400" b="1">
                <a:solidFill>
                  <a:srgbClr val="000000"/>
                </a:solidFill>
                <a:latin typeface="Verdana" pitchFamily="34" charset="0"/>
                <a:ea typeface="HY헤드라인M"/>
                <a:cs typeface="HY헤드라인M"/>
              </a:rPr>
              <a:t>والثقة المتبادلة</a:t>
            </a:r>
            <a:endParaRPr lang="ar-SA" altLang="ar-EG" sz="2400" b="1">
              <a:solidFill>
                <a:srgbClr val="000000"/>
              </a:solidFill>
              <a:latin typeface="Verdana" pitchFamily="34" charset="0"/>
              <a:ea typeface="HY헤드라인M"/>
              <a:cs typeface="HY헤드라인M"/>
            </a:endParaRPr>
          </a:p>
        </p:txBody>
      </p:sp>
      <p:sp>
        <p:nvSpPr>
          <p:cNvPr id="13" name="AutoShape 7"/>
          <p:cNvSpPr>
            <a:spLocks noChangeArrowheads="1"/>
          </p:cNvSpPr>
          <p:nvPr/>
        </p:nvSpPr>
        <p:spPr bwMode="auto">
          <a:xfrm>
            <a:off x="1649616" y="5462914"/>
            <a:ext cx="2798440" cy="668992"/>
          </a:xfrm>
          <a:prstGeom prst="roundRect">
            <a:avLst>
              <a:gd name="adj" fmla="val 50000"/>
            </a:avLst>
          </a:prstGeom>
          <a:gradFill rotWithShape="1">
            <a:gsLst>
              <a:gs pos="0">
                <a:srgbClr val="71E4FF"/>
              </a:gs>
              <a:gs pos="100000">
                <a:srgbClr val="009FC4"/>
              </a:gs>
            </a:gsLst>
            <a:lin ang="5400000" scaled="1"/>
          </a:gradFill>
          <a:ln>
            <a:noFill/>
          </a:ln>
          <a:extLst/>
        </p:spPr>
        <p:txBody>
          <a:bodyPr anchor="ctr"/>
          <a:lstStyle/>
          <a:p>
            <a:pPr algn="ctr" rtl="1" eaLnBrk="0" hangingPunct="0"/>
            <a:r>
              <a:rPr lang="ar-EG" altLang="ar-EG" sz="2400" b="1" dirty="0">
                <a:solidFill>
                  <a:srgbClr val="000000"/>
                </a:solidFill>
                <a:latin typeface="Verdana" pitchFamily="34" charset="0"/>
                <a:ea typeface="HY헤드라인M"/>
                <a:cs typeface="HY헤드라인M"/>
              </a:rPr>
              <a:t>الحب بين المجموعات</a:t>
            </a:r>
            <a:endParaRPr lang="ar-SA" altLang="ar-EG" sz="2400" b="1" dirty="0">
              <a:solidFill>
                <a:srgbClr val="000000"/>
              </a:solidFill>
              <a:latin typeface="Verdana" pitchFamily="34" charset="0"/>
              <a:ea typeface="HY헤드라인M"/>
              <a:cs typeface="HY헤드라인M"/>
            </a:endParaRPr>
          </a:p>
        </p:txBody>
      </p:sp>
      <p:pic>
        <p:nvPicPr>
          <p:cNvPr id="14" name="Picture 2" descr="F:\دينى\work\صور\kid-smai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49416" y="653686"/>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15" name="Picture 3" descr="F:\دينى\work\صور\إدارة الوقت.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996" y="577483"/>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16" name="Picture 4" descr="F:\دينى\work\صور\ثقافة-الحوار-من-أجل-سورية-افضل-297x3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49416" y="1817786"/>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17" name="Picture 5" descr="F:\دينى\work\صور\اختلاف مشارب.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176" y="1741586"/>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18" name="Picture 6" descr="F:\دينى\work\صور\15460_IPhone_Lock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08176" y="2960786"/>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19" name="Picture 7" descr="F:\دينى\work\صور\larg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5536" y="2884586"/>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0" name="Picture 8" descr="F:\دينى\work\صور\imagتes.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944258" y="4065686"/>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1" name="Picture 9" descr="F:\دينى\work\صور\848484.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02176" y="4027586"/>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2" name="Picture 10" descr="F:\دينى\work\صور\zan 2.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989116" y="5152090"/>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3" name="Picture 11" descr="F:\دينى\work\صور\Love-Is-Love_6.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71030" y="5152089"/>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52597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par>
                                <p:cTn id="39" presetID="3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par>
                                <p:cTn id="53" presetID="31"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ppt_w</p:attrName>
                                        </p:attrNameLst>
                                      </p:cBhvr>
                                      <p:tavLst>
                                        <p:tav tm="0">
                                          <p:val>
                                            <p:fltVal val="0"/>
                                          </p:val>
                                        </p:tav>
                                        <p:tav tm="100000">
                                          <p:val>
                                            <p:strVal val="#ppt_w"/>
                                          </p:val>
                                        </p:tav>
                                      </p:tavLst>
                                    </p:anim>
                                    <p:anim calcmode="lin" valueType="num">
                                      <p:cBhvr>
                                        <p:cTn id="64" dur="1000" fill="hold"/>
                                        <p:tgtEl>
                                          <p:spTgt spid="8"/>
                                        </p:tgtEl>
                                        <p:attrNameLst>
                                          <p:attrName>ppt_h</p:attrName>
                                        </p:attrNameLst>
                                      </p:cBhvr>
                                      <p:tavLst>
                                        <p:tav tm="0">
                                          <p:val>
                                            <p:fltVal val="0"/>
                                          </p:val>
                                        </p:tav>
                                        <p:tav tm="100000">
                                          <p:val>
                                            <p:strVal val="#ppt_h"/>
                                          </p:val>
                                        </p:tav>
                                      </p:tavLst>
                                    </p:anim>
                                    <p:anim calcmode="lin" valueType="num">
                                      <p:cBhvr>
                                        <p:cTn id="65" dur="1000" fill="hold"/>
                                        <p:tgtEl>
                                          <p:spTgt spid="8"/>
                                        </p:tgtEl>
                                        <p:attrNameLst>
                                          <p:attrName>style.rotation</p:attrName>
                                        </p:attrNameLst>
                                      </p:cBhvr>
                                      <p:tavLst>
                                        <p:tav tm="0">
                                          <p:val>
                                            <p:fltVal val="90"/>
                                          </p:val>
                                        </p:tav>
                                        <p:tav tm="100000">
                                          <p:val>
                                            <p:fltVal val="0"/>
                                          </p:val>
                                        </p:tav>
                                      </p:tavLst>
                                    </p:anim>
                                    <p:animEffect transition="in" filter="fade">
                                      <p:cBhvr>
                                        <p:cTn id="66" dur="1000"/>
                                        <p:tgtEl>
                                          <p:spTgt spid="8"/>
                                        </p:tgtEl>
                                      </p:cBhvr>
                                    </p:animEffect>
                                  </p:childTnLst>
                                </p:cTn>
                              </p:par>
                              <p:par>
                                <p:cTn id="67" presetID="3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1000" fill="hold"/>
                                        <p:tgtEl>
                                          <p:spTgt spid="9"/>
                                        </p:tgtEl>
                                        <p:attrNameLst>
                                          <p:attrName>ppt_w</p:attrName>
                                        </p:attrNameLst>
                                      </p:cBhvr>
                                      <p:tavLst>
                                        <p:tav tm="0">
                                          <p:val>
                                            <p:fltVal val="0"/>
                                          </p:val>
                                        </p:tav>
                                        <p:tav tm="100000">
                                          <p:val>
                                            <p:strVal val="#ppt_w"/>
                                          </p:val>
                                        </p:tav>
                                      </p:tavLst>
                                    </p:anim>
                                    <p:anim calcmode="lin" valueType="num">
                                      <p:cBhvr>
                                        <p:cTn id="78" dur="1000" fill="hold"/>
                                        <p:tgtEl>
                                          <p:spTgt spid="9"/>
                                        </p:tgtEl>
                                        <p:attrNameLst>
                                          <p:attrName>ppt_h</p:attrName>
                                        </p:attrNameLst>
                                      </p:cBhvr>
                                      <p:tavLst>
                                        <p:tav tm="0">
                                          <p:val>
                                            <p:fltVal val="0"/>
                                          </p:val>
                                        </p:tav>
                                        <p:tav tm="100000">
                                          <p:val>
                                            <p:strVal val="#ppt_h"/>
                                          </p:val>
                                        </p:tav>
                                      </p:tavLst>
                                    </p:anim>
                                    <p:anim calcmode="lin" valueType="num">
                                      <p:cBhvr>
                                        <p:cTn id="79" dur="1000" fill="hold"/>
                                        <p:tgtEl>
                                          <p:spTgt spid="9"/>
                                        </p:tgtEl>
                                        <p:attrNameLst>
                                          <p:attrName>style.rotation</p:attrName>
                                        </p:attrNameLst>
                                      </p:cBhvr>
                                      <p:tavLst>
                                        <p:tav tm="0">
                                          <p:val>
                                            <p:fltVal val="90"/>
                                          </p:val>
                                        </p:tav>
                                        <p:tav tm="100000">
                                          <p:val>
                                            <p:fltVal val="0"/>
                                          </p:val>
                                        </p:tav>
                                      </p:tavLst>
                                    </p:anim>
                                    <p:animEffect transition="in" filter="fade">
                                      <p:cBhvr>
                                        <p:cTn id="80" dur="1000"/>
                                        <p:tgtEl>
                                          <p:spTgt spid="9"/>
                                        </p:tgtEl>
                                      </p:cBhvr>
                                    </p:animEffect>
                                  </p:childTnLst>
                                </p:cTn>
                              </p:par>
                              <p:par>
                                <p:cTn id="81" presetID="31"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fltVal val="0"/>
                                          </p:val>
                                        </p:tav>
                                        <p:tav tm="100000">
                                          <p:val>
                                            <p:strVal val="#ppt_w"/>
                                          </p:val>
                                        </p:tav>
                                      </p:tavLst>
                                    </p:anim>
                                    <p:anim calcmode="lin" valueType="num">
                                      <p:cBhvr>
                                        <p:cTn id="84" dur="1000" fill="hold"/>
                                        <p:tgtEl>
                                          <p:spTgt spid="19"/>
                                        </p:tgtEl>
                                        <p:attrNameLst>
                                          <p:attrName>ppt_h</p:attrName>
                                        </p:attrNameLst>
                                      </p:cBhvr>
                                      <p:tavLst>
                                        <p:tav tm="0">
                                          <p:val>
                                            <p:fltVal val="0"/>
                                          </p:val>
                                        </p:tav>
                                        <p:tav tm="100000">
                                          <p:val>
                                            <p:strVal val="#ppt_h"/>
                                          </p:val>
                                        </p:tav>
                                      </p:tavLst>
                                    </p:anim>
                                    <p:anim calcmode="lin" valueType="num">
                                      <p:cBhvr>
                                        <p:cTn id="85" dur="1000" fill="hold"/>
                                        <p:tgtEl>
                                          <p:spTgt spid="19"/>
                                        </p:tgtEl>
                                        <p:attrNameLst>
                                          <p:attrName>style.rotation</p:attrName>
                                        </p:attrNameLst>
                                      </p:cBhvr>
                                      <p:tavLst>
                                        <p:tav tm="0">
                                          <p:val>
                                            <p:fltVal val="90"/>
                                          </p:val>
                                        </p:tav>
                                        <p:tav tm="100000">
                                          <p:val>
                                            <p:fltVal val="0"/>
                                          </p:val>
                                        </p:tav>
                                      </p:tavLst>
                                    </p:anim>
                                    <p:animEffect transition="in" filter="fade">
                                      <p:cBhvr>
                                        <p:cTn id="86" dur="10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1000" fill="hold"/>
                                        <p:tgtEl>
                                          <p:spTgt spid="10"/>
                                        </p:tgtEl>
                                        <p:attrNameLst>
                                          <p:attrName>ppt_w</p:attrName>
                                        </p:attrNameLst>
                                      </p:cBhvr>
                                      <p:tavLst>
                                        <p:tav tm="0">
                                          <p:val>
                                            <p:fltVal val="0"/>
                                          </p:val>
                                        </p:tav>
                                        <p:tav tm="100000">
                                          <p:val>
                                            <p:strVal val="#ppt_w"/>
                                          </p:val>
                                        </p:tav>
                                      </p:tavLst>
                                    </p:anim>
                                    <p:anim calcmode="lin" valueType="num">
                                      <p:cBhvr>
                                        <p:cTn id="92" dur="1000" fill="hold"/>
                                        <p:tgtEl>
                                          <p:spTgt spid="10"/>
                                        </p:tgtEl>
                                        <p:attrNameLst>
                                          <p:attrName>ppt_h</p:attrName>
                                        </p:attrNameLst>
                                      </p:cBhvr>
                                      <p:tavLst>
                                        <p:tav tm="0">
                                          <p:val>
                                            <p:fltVal val="0"/>
                                          </p:val>
                                        </p:tav>
                                        <p:tav tm="100000">
                                          <p:val>
                                            <p:strVal val="#ppt_h"/>
                                          </p:val>
                                        </p:tav>
                                      </p:tavLst>
                                    </p:anim>
                                    <p:anim calcmode="lin" valueType="num">
                                      <p:cBhvr>
                                        <p:cTn id="93" dur="1000" fill="hold"/>
                                        <p:tgtEl>
                                          <p:spTgt spid="10"/>
                                        </p:tgtEl>
                                        <p:attrNameLst>
                                          <p:attrName>style.rotation</p:attrName>
                                        </p:attrNameLst>
                                      </p:cBhvr>
                                      <p:tavLst>
                                        <p:tav tm="0">
                                          <p:val>
                                            <p:fltVal val="90"/>
                                          </p:val>
                                        </p:tav>
                                        <p:tav tm="100000">
                                          <p:val>
                                            <p:fltVal val="0"/>
                                          </p:val>
                                        </p:tav>
                                      </p:tavLst>
                                    </p:anim>
                                    <p:animEffect transition="in" filter="fade">
                                      <p:cBhvr>
                                        <p:cTn id="94" dur="1000"/>
                                        <p:tgtEl>
                                          <p:spTgt spid="10"/>
                                        </p:tgtEl>
                                      </p:cBhvr>
                                    </p:animEffect>
                                  </p:childTnLst>
                                </p:cTn>
                              </p:par>
                              <p:par>
                                <p:cTn id="95" presetID="31"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1000" fill="hold"/>
                                        <p:tgtEl>
                                          <p:spTgt spid="20"/>
                                        </p:tgtEl>
                                        <p:attrNameLst>
                                          <p:attrName>ppt_w</p:attrName>
                                        </p:attrNameLst>
                                      </p:cBhvr>
                                      <p:tavLst>
                                        <p:tav tm="0">
                                          <p:val>
                                            <p:fltVal val="0"/>
                                          </p:val>
                                        </p:tav>
                                        <p:tav tm="100000">
                                          <p:val>
                                            <p:strVal val="#ppt_w"/>
                                          </p:val>
                                        </p:tav>
                                      </p:tavLst>
                                    </p:anim>
                                    <p:anim calcmode="lin" valueType="num">
                                      <p:cBhvr>
                                        <p:cTn id="98" dur="1000" fill="hold"/>
                                        <p:tgtEl>
                                          <p:spTgt spid="20"/>
                                        </p:tgtEl>
                                        <p:attrNameLst>
                                          <p:attrName>ppt_h</p:attrName>
                                        </p:attrNameLst>
                                      </p:cBhvr>
                                      <p:tavLst>
                                        <p:tav tm="0">
                                          <p:val>
                                            <p:fltVal val="0"/>
                                          </p:val>
                                        </p:tav>
                                        <p:tav tm="100000">
                                          <p:val>
                                            <p:strVal val="#ppt_h"/>
                                          </p:val>
                                        </p:tav>
                                      </p:tavLst>
                                    </p:anim>
                                    <p:anim calcmode="lin" valueType="num">
                                      <p:cBhvr>
                                        <p:cTn id="99" dur="1000" fill="hold"/>
                                        <p:tgtEl>
                                          <p:spTgt spid="20"/>
                                        </p:tgtEl>
                                        <p:attrNameLst>
                                          <p:attrName>style.rotation</p:attrName>
                                        </p:attrNameLst>
                                      </p:cBhvr>
                                      <p:tavLst>
                                        <p:tav tm="0">
                                          <p:val>
                                            <p:fltVal val="90"/>
                                          </p:val>
                                        </p:tav>
                                        <p:tav tm="100000">
                                          <p:val>
                                            <p:fltVal val="0"/>
                                          </p:val>
                                        </p:tav>
                                      </p:tavLst>
                                    </p:anim>
                                    <p:animEffect transition="in" filter="fade">
                                      <p:cBhvr>
                                        <p:cTn id="100" dur="10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11"/>
                                        </p:tgtEl>
                                        <p:attrNameLst>
                                          <p:attrName>style.visibility</p:attrName>
                                        </p:attrNameLst>
                                      </p:cBhvr>
                                      <p:to>
                                        <p:strVal val="visible"/>
                                      </p:to>
                                    </p:set>
                                    <p:anim calcmode="lin" valueType="num">
                                      <p:cBhvr>
                                        <p:cTn id="105" dur="1000" fill="hold"/>
                                        <p:tgtEl>
                                          <p:spTgt spid="11"/>
                                        </p:tgtEl>
                                        <p:attrNameLst>
                                          <p:attrName>ppt_w</p:attrName>
                                        </p:attrNameLst>
                                      </p:cBhvr>
                                      <p:tavLst>
                                        <p:tav tm="0">
                                          <p:val>
                                            <p:fltVal val="0"/>
                                          </p:val>
                                        </p:tav>
                                        <p:tav tm="100000">
                                          <p:val>
                                            <p:strVal val="#ppt_w"/>
                                          </p:val>
                                        </p:tav>
                                      </p:tavLst>
                                    </p:anim>
                                    <p:anim calcmode="lin" valueType="num">
                                      <p:cBhvr>
                                        <p:cTn id="106" dur="1000" fill="hold"/>
                                        <p:tgtEl>
                                          <p:spTgt spid="11"/>
                                        </p:tgtEl>
                                        <p:attrNameLst>
                                          <p:attrName>ppt_h</p:attrName>
                                        </p:attrNameLst>
                                      </p:cBhvr>
                                      <p:tavLst>
                                        <p:tav tm="0">
                                          <p:val>
                                            <p:fltVal val="0"/>
                                          </p:val>
                                        </p:tav>
                                        <p:tav tm="100000">
                                          <p:val>
                                            <p:strVal val="#ppt_h"/>
                                          </p:val>
                                        </p:tav>
                                      </p:tavLst>
                                    </p:anim>
                                    <p:anim calcmode="lin" valueType="num">
                                      <p:cBhvr>
                                        <p:cTn id="107" dur="1000" fill="hold"/>
                                        <p:tgtEl>
                                          <p:spTgt spid="11"/>
                                        </p:tgtEl>
                                        <p:attrNameLst>
                                          <p:attrName>style.rotation</p:attrName>
                                        </p:attrNameLst>
                                      </p:cBhvr>
                                      <p:tavLst>
                                        <p:tav tm="0">
                                          <p:val>
                                            <p:fltVal val="90"/>
                                          </p:val>
                                        </p:tav>
                                        <p:tav tm="100000">
                                          <p:val>
                                            <p:fltVal val="0"/>
                                          </p:val>
                                        </p:tav>
                                      </p:tavLst>
                                    </p:anim>
                                    <p:animEffect transition="in" filter="fade">
                                      <p:cBhvr>
                                        <p:cTn id="108" dur="1000"/>
                                        <p:tgtEl>
                                          <p:spTgt spid="11"/>
                                        </p:tgtEl>
                                      </p:cBhvr>
                                    </p:animEffect>
                                  </p:childTnLst>
                                </p:cTn>
                              </p:par>
                              <p:par>
                                <p:cTn id="109" presetID="31" presetClass="entr" presetSubtype="0" fill="hold"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p:cTn id="111" dur="1000" fill="hold"/>
                                        <p:tgtEl>
                                          <p:spTgt spid="21"/>
                                        </p:tgtEl>
                                        <p:attrNameLst>
                                          <p:attrName>ppt_w</p:attrName>
                                        </p:attrNameLst>
                                      </p:cBhvr>
                                      <p:tavLst>
                                        <p:tav tm="0">
                                          <p:val>
                                            <p:fltVal val="0"/>
                                          </p:val>
                                        </p:tav>
                                        <p:tav tm="100000">
                                          <p:val>
                                            <p:strVal val="#ppt_w"/>
                                          </p:val>
                                        </p:tav>
                                      </p:tavLst>
                                    </p:anim>
                                    <p:anim calcmode="lin" valueType="num">
                                      <p:cBhvr>
                                        <p:cTn id="112" dur="1000" fill="hold"/>
                                        <p:tgtEl>
                                          <p:spTgt spid="21"/>
                                        </p:tgtEl>
                                        <p:attrNameLst>
                                          <p:attrName>ppt_h</p:attrName>
                                        </p:attrNameLst>
                                      </p:cBhvr>
                                      <p:tavLst>
                                        <p:tav tm="0">
                                          <p:val>
                                            <p:fltVal val="0"/>
                                          </p:val>
                                        </p:tav>
                                        <p:tav tm="100000">
                                          <p:val>
                                            <p:strVal val="#ppt_h"/>
                                          </p:val>
                                        </p:tav>
                                      </p:tavLst>
                                    </p:anim>
                                    <p:anim calcmode="lin" valueType="num">
                                      <p:cBhvr>
                                        <p:cTn id="113" dur="1000" fill="hold"/>
                                        <p:tgtEl>
                                          <p:spTgt spid="21"/>
                                        </p:tgtEl>
                                        <p:attrNameLst>
                                          <p:attrName>style.rotation</p:attrName>
                                        </p:attrNameLst>
                                      </p:cBhvr>
                                      <p:tavLst>
                                        <p:tav tm="0">
                                          <p:val>
                                            <p:fltVal val="90"/>
                                          </p:val>
                                        </p:tav>
                                        <p:tav tm="100000">
                                          <p:val>
                                            <p:fltVal val="0"/>
                                          </p:val>
                                        </p:tav>
                                      </p:tavLst>
                                    </p:anim>
                                    <p:animEffect transition="in" filter="fade">
                                      <p:cBhvr>
                                        <p:cTn id="114" dur="10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childTnLst>
                                    <p:set>
                                      <p:cBhvr>
                                        <p:cTn id="118" dur="1" fill="hold">
                                          <p:stCondLst>
                                            <p:cond delay="0"/>
                                          </p:stCondLst>
                                        </p:cTn>
                                        <p:tgtEl>
                                          <p:spTgt spid="12"/>
                                        </p:tgtEl>
                                        <p:attrNameLst>
                                          <p:attrName>style.visibility</p:attrName>
                                        </p:attrNameLst>
                                      </p:cBhvr>
                                      <p:to>
                                        <p:strVal val="visible"/>
                                      </p:to>
                                    </p:set>
                                    <p:anim calcmode="lin" valueType="num">
                                      <p:cBhvr>
                                        <p:cTn id="119" dur="1000" fill="hold"/>
                                        <p:tgtEl>
                                          <p:spTgt spid="12"/>
                                        </p:tgtEl>
                                        <p:attrNameLst>
                                          <p:attrName>ppt_w</p:attrName>
                                        </p:attrNameLst>
                                      </p:cBhvr>
                                      <p:tavLst>
                                        <p:tav tm="0">
                                          <p:val>
                                            <p:fltVal val="0"/>
                                          </p:val>
                                        </p:tav>
                                        <p:tav tm="100000">
                                          <p:val>
                                            <p:strVal val="#ppt_w"/>
                                          </p:val>
                                        </p:tav>
                                      </p:tavLst>
                                    </p:anim>
                                    <p:anim calcmode="lin" valueType="num">
                                      <p:cBhvr>
                                        <p:cTn id="120" dur="1000" fill="hold"/>
                                        <p:tgtEl>
                                          <p:spTgt spid="12"/>
                                        </p:tgtEl>
                                        <p:attrNameLst>
                                          <p:attrName>ppt_h</p:attrName>
                                        </p:attrNameLst>
                                      </p:cBhvr>
                                      <p:tavLst>
                                        <p:tav tm="0">
                                          <p:val>
                                            <p:fltVal val="0"/>
                                          </p:val>
                                        </p:tav>
                                        <p:tav tm="100000">
                                          <p:val>
                                            <p:strVal val="#ppt_h"/>
                                          </p:val>
                                        </p:tav>
                                      </p:tavLst>
                                    </p:anim>
                                    <p:anim calcmode="lin" valueType="num">
                                      <p:cBhvr>
                                        <p:cTn id="121" dur="1000" fill="hold"/>
                                        <p:tgtEl>
                                          <p:spTgt spid="12"/>
                                        </p:tgtEl>
                                        <p:attrNameLst>
                                          <p:attrName>style.rotation</p:attrName>
                                        </p:attrNameLst>
                                      </p:cBhvr>
                                      <p:tavLst>
                                        <p:tav tm="0">
                                          <p:val>
                                            <p:fltVal val="90"/>
                                          </p:val>
                                        </p:tav>
                                        <p:tav tm="100000">
                                          <p:val>
                                            <p:fltVal val="0"/>
                                          </p:val>
                                        </p:tav>
                                      </p:tavLst>
                                    </p:anim>
                                    <p:animEffect transition="in" filter="fade">
                                      <p:cBhvr>
                                        <p:cTn id="122" dur="1000"/>
                                        <p:tgtEl>
                                          <p:spTgt spid="12"/>
                                        </p:tgtEl>
                                      </p:cBhvr>
                                    </p:animEffect>
                                  </p:childTnLst>
                                </p:cTn>
                              </p:par>
                              <p:par>
                                <p:cTn id="123" presetID="31" presetClass="entr" presetSubtype="0" fill="hold" nodeType="with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p:cTn id="125" dur="1000" fill="hold"/>
                                        <p:tgtEl>
                                          <p:spTgt spid="22"/>
                                        </p:tgtEl>
                                        <p:attrNameLst>
                                          <p:attrName>ppt_w</p:attrName>
                                        </p:attrNameLst>
                                      </p:cBhvr>
                                      <p:tavLst>
                                        <p:tav tm="0">
                                          <p:val>
                                            <p:fltVal val="0"/>
                                          </p:val>
                                        </p:tav>
                                        <p:tav tm="100000">
                                          <p:val>
                                            <p:strVal val="#ppt_w"/>
                                          </p:val>
                                        </p:tav>
                                      </p:tavLst>
                                    </p:anim>
                                    <p:anim calcmode="lin" valueType="num">
                                      <p:cBhvr>
                                        <p:cTn id="126" dur="1000" fill="hold"/>
                                        <p:tgtEl>
                                          <p:spTgt spid="22"/>
                                        </p:tgtEl>
                                        <p:attrNameLst>
                                          <p:attrName>ppt_h</p:attrName>
                                        </p:attrNameLst>
                                      </p:cBhvr>
                                      <p:tavLst>
                                        <p:tav tm="0">
                                          <p:val>
                                            <p:fltVal val="0"/>
                                          </p:val>
                                        </p:tav>
                                        <p:tav tm="100000">
                                          <p:val>
                                            <p:strVal val="#ppt_h"/>
                                          </p:val>
                                        </p:tav>
                                      </p:tavLst>
                                    </p:anim>
                                    <p:anim calcmode="lin" valueType="num">
                                      <p:cBhvr>
                                        <p:cTn id="127" dur="1000" fill="hold"/>
                                        <p:tgtEl>
                                          <p:spTgt spid="22"/>
                                        </p:tgtEl>
                                        <p:attrNameLst>
                                          <p:attrName>style.rotation</p:attrName>
                                        </p:attrNameLst>
                                      </p:cBhvr>
                                      <p:tavLst>
                                        <p:tav tm="0">
                                          <p:val>
                                            <p:fltVal val="90"/>
                                          </p:val>
                                        </p:tav>
                                        <p:tav tm="100000">
                                          <p:val>
                                            <p:fltVal val="0"/>
                                          </p:val>
                                        </p:tav>
                                      </p:tavLst>
                                    </p:anim>
                                    <p:animEffect transition="in" filter="fade">
                                      <p:cBhvr>
                                        <p:cTn id="128" dur="1000"/>
                                        <p:tgtEl>
                                          <p:spTgt spid="22"/>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nodeType="click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1000" fill="hold"/>
                                        <p:tgtEl>
                                          <p:spTgt spid="13"/>
                                        </p:tgtEl>
                                        <p:attrNameLst>
                                          <p:attrName>ppt_w</p:attrName>
                                        </p:attrNameLst>
                                      </p:cBhvr>
                                      <p:tavLst>
                                        <p:tav tm="0">
                                          <p:val>
                                            <p:fltVal val="0"/>
                                          </p:val>
                                        </p:tav>
                                        <p:tav tm="100000">
                                          <p:val>
                                            <p:strVal val="#ppt_w"/>
                                          </p:val>
                                        </p:tav>
                                      </p:tavLst>
                                    </p:anim>
                                    <p:anim calcmode="lin" valueType="num">
                                      <p:cBhvr>
                                        <p:cTn id="134" dur="1000" fill="hold"/>
                                        <p:tgtEl>
                                          <p:spTgt spid="13"/>
                                        </p:tgtEl>
                                        <p:attrNameLst>
                                          <p:attrName>ppt_h</p:attrName>
                                        </p:attrNameLst>
                                      </p:cBhvr>
                                      <p:tavLst>
                                        <p:tav tm="0">
                                          <p:val>
                                            <p:fltVal val="0"/>
                                          </p:val>
                                        </p:tav>
                                        <p:tav tm="100000">
                                          <p:val>
                                            <p:strVal val="#ppt_h"/>
                                          </p:val>
                                        </p:tav>
                                      </p:tavLst>
                                    </p:anim>
                                    <p:anim calcmode="lin" valueType="num">
                                      <p:cBhvr>
                                        <p:cTn id="135" dur="1000" fill="hold"/>
                                        <p:tgtEl>
                                          <p:spTgt spid="13"/>
                                        </p:tgtEl>
                                        <p:attrNameLst>
                                          <p:attrName>style.rotation</p:attrName>
                                        </p:attrNameLst>
                                      </p:cBhvr>
                                      <p:tavLst>
                                        <p:tav tm="0">
                                          <p:val>
                                            <p:fltVal val="90"/>
                                          </p:val>
                                        </p:tav>
                                        <p:tav tm="100000">
                                          <p:val>
                                            <p:fltVal val="0"/>
                                          </p:val>
                                        </p:tav>
                                      </p:tavLst>
                                    </p:anim>
                                    <p:animEffect transition="in" filter="fade">
                                      <p:cBhvr>
                                        <p:cTn id="136" dur="1000"/>
                                        <p:tgtEl>
                                          <p:spTgt spid="13"/>
                                        </p:tgtEl>
                                      </p:cBhvr>
                                    </p:animEffect>
                                  </p:childTnLst>
                                </p:cTn>
                              </p:par>
                              <p:par>
                                <p:cTn id="137" presetID="31" presetClass="entr" presetSubtype="0" fill="hold" nodeType="withEffect">
                                  <p:stCondLst>
                                    <p:cond delay="0"/>
                                  </p:stCondLst>
                                  <p:childTnLst>
                                    <p:set>
                                      <p:cBhvr>
                                        <p:cTn id="138" dur="1" fill="hold">
                                          <p:stCondLst>
                                            <p:cond delay="0"/>
                                          </p:stCondLst>
                                        </p:cTn>
                                        <p:tgtEl>
                                          <p:spTgt spid="23"/>
                                        </p:tgtEl>
                                        <p:attrNameLst>
                                          <p:attrName>style.visibility</p:attrName>
                                        </p:attrNameLst>
                                      </p:cBhvr>
                                      <p:to>
                                        <p:strVal val="visible"/>
                                      </p:to>
                                    </p:set>
                                    <p:anim calcmode="lin" valueType="num">
                                      <p:cBhvr>
                                        <p:cTn id="139" dur="1000" fill="hold"/>
                                        <p:tgtEl>
                                          <p:spTgt spid="23"/>
                                        </p:tgtEl>
                                        <p:attrNameLst>
                                          <p:attrName>ppt_w</p:attrName>
                                        </p:attrNameLst>
                                      </p:cBhvr>
                                      <p:tavLst>
                                        <p:tav tm="0">
                                          <p:val>
                                            <p:fltVal val="0"/>
                                          </p:val>
                                        </p:tav>
                                        <p:tav tm="100000">
                                          <p:val>
                                            <p:strVal val="#ppt_w"/>
                                          </p:val>
                                        </p:tav>
                                      </p:tavLst>
                                    </p:anim>
                                    <p:anim calcmode="lin" valueType="num">
                                      <p:cBhvr>
                                        <p:cTn id="140" dur="1000" fill="hold"/>
                                        <p:tgtEl>
                                          <p:spTgt spid="23"/>
                                        </p:tgtEl>
                                        <p:attrNameLst>
                                          <p:attrName>ppt_h</p:attrName>
                                        </p:attrNameLst>
                                      </p:cBhvr>
                                      <p:tavLst>
                                        <p:tav tm="0">
                                          <p:val>
                                            <p:fltVal val="0"/>
                                          </p:val>
                                        </p:tav>
                                        <p:tav tm="100000">
                                          <p:val>
                                            <p:strVal val="#ppt_h"/>
                                          </p:val>
                                        </p:tav>
                                      </p:tavLst>
                                    </p:anim>
                                    <p:anim calcmode="lin" valueType="num">
                                      <p:cBhvr>
                                        <p:cTn id="141" dur="1000" fill="hold"/>
                                        <p:tgtEl>
                                          <p:spTgt spid="23"/>
                                        </p:tgtEl>
                                        <p:attrNameLst>
                                          <p:attrName>style.rotation</p:attrName>
                                        </p:attrNameLst>
                                      </p:cBhvr>
                                      <p:tavLst>
                                        <p:tav tm="0">
                                          <p:val>
                                            <p:fltVal val="90"/>
                                          </p:val>
                                        </p:tav>
                                        <p:tav tm="100000">
                                          <p:val>
                                            <p:fltVal val="0"/>
                                          </p:val>
                                        </p:tav>
                                      </p:tavLst>
                                    </p:anim>
                                    <p:animEffect transition="in" filter="fade">
                                      <p:cBhvr>
                                        <p:cTn id="14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بالتحدي إلى أقصى درجة .. ( دمه كله تحدى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كل شيء على ما يرام .. كل شيء تحت سيطرتي</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كل شيء عنده يحتاج إلى إدارة وقيادة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صريح جدا.. يقول ما يعتقده بصراحة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حاسم ..صارم.. قوى .. لا يؤجل ولا يسوف</a:t>
            </a:r>
          </a:p>
        </p:txBody>
      </p:sp>
    </p:spTree>
    <p:extLst>
      <p:ext uri="{BB962C8B-B14F-4D97-AF65-F5344CB8AC3E}">
        <p14:creationId xmlns:p14="http://schemas.microsoft.com/office/powerpoint/2010/main" xmlns="" val="1795396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يقود الجميع.. والجميع يلهث خلفه لسرعته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عبقريته في الإدارة .. يفهم دقائق الأمور وينظمها</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مهارة عجيبة.. في أي عمل يتطلب التفكير.. والتحليل المنطقي</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سريع الوصول للحلول .. وحلوله منطقيه.. ومرتبه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الإثارة ..والتحدي ..وصنع المستقبل ..هي حياته</a:t>
            </a:r>
          </a:p>
        </p:txBody>
      </p:sp>
    </p:spTree>
    <p:extLst>
      <p:ext uri="{BB962C8B-B14F-4D97-AF65-F5344CB8AC3E}">
        <p14:creationId xmlns:p14="http://schemas.microsoft.com/office/powerpoint/2010/main" xmlns="" val="42187144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عجيبة على مخاطبة الجماهير</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اهتماماته متعددة .. يحب أن يضيف معلومة جديدة لخبرته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يقرأ كثيرا وفى أي موضوع</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يجلس مع الجميع .. الصغير والكبير .. الغنى والفقير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ميل فطرى للقيادة والتنظيم .. والتقاط الخلل ومحاولة إصلاحه</a:t>
            </a:r>
          </a:p>
        </p:txBody>
      </p:sp>
    </p:spTree>
    <p:extLst>
      <p:ext uri="{BB962C8B-B14F-4D97-AF65-F5344CB8AC3E}">
        <p14:creationId xmlns:p14="http://schemas.microsoft.com/office/powerpoint/2010/main" xmlns="" val="33655380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منفتح .. حدسي .. مفكر .. مدرك بحواسه</a:t>
            </a:r>
          </a:p>
          <a:p>
            <a:pPr algn="ctr" rtl="1" eaLnBrk="0" hangingPunct="0"/>
            <a:r>
              <a:rPr lang="ar-EG" sz="4000" b="1" dirty="0"/>
              <a:t>(المبدع)</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4</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5572440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علاقته بالناس عريضة .. يستمد طاقته من التفاعل مع الناس</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مبدع من الطراز الأول .. يتكلم في أكثر من موضوع في وقت واحد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تلقائي . . يتكيف مع أي وضع .. منطقي في تفكيره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يجيد عمل أشياء كثيرة .. ويربط بينها جميعا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حاذق.. مبدع ..ماهر ..لماح .. ذكى للغاية </a:t>
            </a:r>
          </a:p>
        </p:txBody>
      </p:sp>
    </p:spTree>
    <p:extLst>
      <p:ext uri="{BB962C8B-B14F-4D97-AF65-F5344CB8AC3E}">
        <p14:creationId xmlns:p14="http://schemas.microsoft.com/office/powerpoint/2010/main" xmlns="" val="2791856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بوجوده مع الآخرين .. ويستمتع الآخرون بوجوده بينهم</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بالنقاش المنطقي كما يستمتع بالعسل</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واسع الحيلة ..لديه حلول </a:t>
            </a:r>
            <a:r>
              <a:rPr lang="ar-EG" altLang="zh-CN" sz="2200" b="1" dirty="0" smtClean="0">
                <a:latin typeface="Microsoft YaHei" panose="020B0503020204020204" pitchFamily="34" charset="-122"/>
              </a:rPr>
              <a:t>كثيرة</a:t>
            </a:r>
            <a:endParaRPr lang="ar-EG" altLang="zh-CN" sz="2200" b="1" dirty="0">
              <a:latin typeface="Microsoft YaHei" panose="020B0503020204020204" pitchFamily="34" charset="-122"/>
            </a:endParaRP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يكره الروتين والنظام.. لأنه يقيد حركته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يتحرك من أمر مثير إلى أمر مثير آخر بسرعة</a:t>
            </a:r>
          </a:p>
        </p:txBody>
      </p:sp>
    </p:spTree>
    <p:extLst>
      <p:ext uri="{BB962C8B-B14F-4D97-AF65-F5344CB8AC3E}">
        <p14:creationId xmlns:p14="http://schemas.microsoft.com/office/powerpoint/2010/main" xmlns="" val="185615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يرى العلاقات ..والارتباطات بين الأشياء ( الكليات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يتنبأ بأشياء مستقبلية .. لديه رؤية مستقبلية واضحة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كبيرة على أن يفهم كيف يعمل النظام بالتفصيل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المغامرة والتحدي .. ليه قدرات إبداعية هائلة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الشعراوى ..عليه رحمة اﻟﻠﻪ</a:t>
            </a:r>
          </a:p>
        </p:txBody>
      </p:sp>
    </p:spTree>
    <p:extLst>
      <p:ext uri="{BB962C8B-B14F-4D97-AF65-F5344CB8AC3E}">
        <p14:creationId xmlns:p14="http://schemas.microsoft.com/office/powerpoint/2010/main" xmlns="" val="3208923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المنفتح .. الحسي الواقعي .. المشاعرى .. الحكم</a:t>
            </a:r>
          </a:p>
          <a:p>
            <a:pPr algn="ctr" rtl="1" eaLnBrk="0" hangingPunct="0"/>
            <a:r>
              <a:rPr lang="ar-EG" sz="4000" b="1" dirty="0"/>
              <a:t>(مقدم العناية للآخرين)</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5</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8499340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لهذه الشخصية .... أبوبكر الصديق رضي اﻟﻠﻪ عنه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مشاعره فياضة .. قلبه رحيم.. يتفاعل مع الناس</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ضمير حي .. له نظرة صائبة .. فطرته أن يساعد الناس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يحتاج إلى الانسجام مع من حوله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قدرة عجيبة على ربط الناس بعضهم ببعض </a:t>
            </a:r>
          </a:p>
        </p:txBody>
      </p:sp>
    </p:spTree>
    <p:extLst>
      <p:ext uri="{BB962C8B-B14F-4D97-AF65-F5344CB8AC3E}">
        <p14:creationId xmlns:p14="http://schemas.microsoft.com/office/powerpoint/2010/main" xmlns="" val="5539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دائما مشغول بعمل الخير للناس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حازم.. صارم .. ينظم الأمور .. وينظم الناس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ولاء شديد .. ووفاء نادر .. حتى في أحلك الظروف</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بكل الأمور.. الصغيرة والكبيرة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يتوقع من الآخرين أن يكونوا مثله</a:t>
            </a:r>
          </a:p>
        </p:txBody>
      </p:sp>
    </p:spTree>
    <p:extLst>
      <p:ext uri="{BB962C8B-B14F-4D97-AF65-F5344CB8AC3E}">
        <p14:creationId xmlns:p14="http://schemas.microsoft.com/office/powerpoint/2010/main" xmlns="" val="40205296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195736" y="2060848"/>
            <a:ext cx="4824536"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تعارف</a:t>
            </a:r>
          </a:p>
        </p:txBody>
      </p:sp>
    </p:spTree>
    <p:extLst>
      <p:ext uri="{BB962C8B-B14F-4D97-AF65-F5344CB8AC3E}">
        <p14:creationId xmlns:p14="http://schemas.microsoft.com/office/powerpoint/2010/main" xmlns="" val="899131486"/>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الثبات ويكره التغيير .. يحب أن يحس بالأمان دائما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اجتماعي .. منطلق.. أصحابه كثيرون .. يألف الناس ويألفونه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يطلب أكثر من كلمة ثناء أو شكر من الآخرين على ما قدمه لهم</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حسن المظهر.. أنيق ..ولبق</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يتأقلم مع النظام الادارى والروتين </a:t>
            </a:r>
          </a:p>
        </p:txBody>
      </p:sp>
    </p:spTree>
    <p:extLst>
      <p:ext uri="{BB962C8B-B14F-4D97-AF65-F5344CB8AC3E}">
        <p14:creationId xmlns:p14="http://schemas.microsoft.com/office/powerpoint/2010/main" xmlns="" val="3671280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المنفتح ..الحسي ..المشاعرى ..المدرك بحواسه</a:t>
            </a:r>
          </a:p>
          <a:p>
            <a:pPr algn="ctr" rtl="1" eaLnBrk="0" hangingPunct="0"/>
            <a:r>
              <a:rPr lang="ar-EG" sz="4000" b="1" dirty="0"/>
              <a:t>(المنجز للعمل)</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6</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4017930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علاقات عريضة مع الآخرين ..تلقائي .. مرح ..يتأقلم مع الناس</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بحت .. يثق بالتجربة .. لا يحب التغيير</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إحساس مرهف.. قلب طيب .. لين .. مرن</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ودود..مرح .. يستمتع بأي شيء في الحياة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يبحث عن الإنجاز في العمل .. والنتيجة الواقعية</a:t>
            </a:r>
          </a:p>
        </p:txBody>
      </p:sp>
    </p:spTree>
    <p:extLst>
      <p:ext uri="{BB962C8B-B14F-4D97-AF65-F5344CB8AC3E}">
        <p14:creationId xmlns:p14="http://schemas.microsoft.com/office/powerpoint/2010/main" xmlns="" val="690250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يحب الخيال .. ولكن يحب ما يراه بعينه .. ويحسه بحواسه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ماهر في الأوضاع التي تتطلب بديهة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يدخل المرح والسرور في نفوس الآخرين.. ومجلسه لا يمل أبدا</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القدرة على أن يرى الجمال في الواقع من حوله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خبرته عريضة في الحياة ..عملي ..واقعي</a:t>
            </a:r>
          </a:p>
        </p:txBody>
      </p:sp>
    </p:spTree>
    <p:extLst>
      <p:ext uri="{BB962C8B-B14F-4D97-AF65-F5344CB8AC3E}">
        <p14:creationId xmlns:p14="http://schemas.microsoft.com/office/powerpoint/2010/main" xmlns="" val="7767276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يتذكر الوقائع... ولا يحب النظريات</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اللعب والتلقائية ..يحب الرياضة.. والمرح </a:t>
            </a:r>
            <a:r>
              <a:rPr lang="ar-EG" altLang="zh-CN" sz="2200" b="1" dirty="0" smtClean="0">
                <a:latin typeface="Microsoft YaHei" panose="020B0503020204020204" pitchFamily="34" charset="-122"/>
              </a:rPr>
              <a:t>واللعب</a:t>
            </a:r>
            <a:endParaRPr lang="ar-EG" altLang="zh-CN" sz="2200" b="1" dirty="0">
              <a:latin typeface="Microsoft YaHei" panose="020B0503020204020204" pitchFamily="34" charset="-122"/>
            </a:endParaRP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شخص يحب الحياة .. ويستمتع باللحظة الحالية .. ومليء بالحيوية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بأي شيء في الحياة من حوله .. ذوقه عالي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النظام الادارى يضايقه ( يكره الروتين ) </a:t>
            </a:r>
          </a:p>
        </p:txBody>
      </p:sp>
    </p:spTree>
    <p:extLst>
      <p:ext uri="{BB962C8B-B14F-4D97-AF65-F5344CB8AC3E}">
        <p14:creationId xmlns:p14="http://schemas.microsoft.com/office/powerpoint/2010/main" xmlns="" val="35702575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بما يعمله ( صاحب مزاج عالي جدا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قليل الفوضى .. لان الفوضى تقلل من المتعة عنده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الآخرين ..كريم .. متفائل ..دافىء المشاعر ..عطوف</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يتعلم بالممارسة العملية.. وليس بالقراءة والمحاضرات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يرى الحقائق .. يراقب الأحداث والأوضاع من حوله</a:t>
            </a:r>
          </a:p>
        </p:txBody>
      </p:sp>
    </p:spTree>
    <p:extLst>
      <p:ext uri="{BB962C8B-B14F-4D97-AF65-F5344CB8AC3E}">
        <p14:creationId xmlns:p14="http://schemas.microsoft.com/office/powerpoint/2010/main" xmlns="" val="41215016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628800"/>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772816"/>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يتخذ القرار من خلال قيمه الشخصية.. ومبادئه هو</a:t>
            </a:r>
          </a:p>
        </p:txBody>
      </p:sp>
      <p:grpSp>
        <p:nvGrpSpPr>
          <p:cNvPr id="8" name="Group 6"/>
          <p:cNvGrpSpPr>
            <a:grpSpLocks/>
          </p:cNvGrpSpPr>
          <p:nvPr/>
        </p:nvGrpSpPr>
        <p:grpSpPr bwMode="auto">
          <a:xfrm>
            <a:off x="1457325" y="273690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91152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رسول السلام بين المتخاصمين</a:t>
            </a:r>
          </a:p>
        </p:txBody>
      </p:sp>
      <p:grpSp>
        <p:nvGrpSpPr>
          <p:cNvPr id="12" name="Group 10"/>
          <p:cNvGrpSpPr>
            <a:grpSpLocks/>
          </p:cNvGrpSpPr>
          <p:nvPr/>
        </p:nvGrpSpPr>
        <p:grpSpPr bwMode="auto">
          <a:xfrm>
            <a:off x="1458913" y="3933999"/>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4110211"/>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مهارة في تحريك الناس للتعامل مع المشاكل بايجابية</a:t>
            </a:r>
          </a:p>
        </p:txBody>
      </p:sp>
    </p:spTree>
    <p:extLst>
      <p:ext uri="{BB962C8B-B14F-4D97-AF65-F5344CB8AC3E}">
        <p14:creationId xmlns:p14="http://schemas.microsoft.com/office/powerpoint/2010/main" xmlns="" val="18515455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childTnLst>
                          </p:cTn>
                        </p:par>
                        <p:par>
                          <p:cTn id="23" fill="hold">
                            <p:stCondLst>
                              <p:cond delay="900"/>
                            </p:stCondLst>
                            <p:childTnLst>
                              <p:par>
                                <p:cTn id="24" presetID="2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المنفتح.. الحسي.. المفكر.. الحكم</a:t>
            </a:r>
          </a:p>
          <a:p>
            <a:pPr algn="ctr" rtl="1" eaLnBrk="0" hangingPunct="0"/>
            <a:r>
              <a:rPr lang="ar-EG" sz="4000" b="1" dirty="0"/>
              <a:t>(الحارس)</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7</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2690757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قوى .. منفتح على الآخرين .. يتفاعل مع الناس دائما</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 لا يحب الخيال .. يحب النظرة الواقعية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مفكر .. عقلاني .. منطقي .. جاف المشاعر نسبيا</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يحلل الواقع ويزنه بصورة منطقية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صارم .. حازم في قراراته .. سريع في اتخاذ القرار</a:t>
            </a:r>
          </a:p>
        </p:txBody>
      </p:sp>
    </p:spTree>
    <p:extLst>
      <p:ext uri="{BB962C8B-B14F-4D97-AF65-F5344CB8AC3E}">
        <p14:creationId xmlns:p14="http://schemas.microsoft.com/office/powerpoint/2010/main" xmlns="" val="14142367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الحارس..( أنا قدها .. اتكل على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عد ٣ ثواني يقرر.. هل يكمل معك الحوار.. أم لا</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مشغول دائما </a:t>
            </a:r>
            <a:r>
              <a:rPr lang="ar-EG" altLang="zh-CN" sz="2200" b="1" dirty="0" smtClean="0">
                <a:latin typeface="Microsoft YaHei" panose="020B0503020204020204" pitchFamily="34" charset="-122"/>
              </a:rPr>
              <a:t>..عملي </a:t>
            </a:r>
            <a:r>
              <a:rPr lang="ar-EG" altLang="zh-CN" sz="2200" b="1" dirty="0">
                <a:latin typeface="Microsoft YaHei" panose="020B0503020204020204" pitchFamily="34" charset="-122"/>
              </a:rPr>
              <a:t>جدا </a:t>
            </a:r>
            <a:r>
              <a:rPr lang="ar-EG" altLang="zh-CN" sz="2200" b="1" dirty="0" smtClean="0">
                <a:latin typeface="Microsoft YaHei" panose="020B0503020204020204" pitchFamily="34" charset="-122"/>
              </a:rPr>
              <a:t>..ليس </a:t>
            </a:r>
            <a:r>
              <a:rPr lang="ar-EG" altLang="zh-CN" sz="2200" b="1" dirty="0">
                <a:latin typeface="Microsoft YaHei" panose="020B0503020204020204" pitchFamily="34" charset="-122"/>
              </a:rPr>
              <a:t>لديه وقت ليضيعه في توافه الأمور</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قل ما تريده بسرعة .. وفى ٣ كلمات</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يتعامل مع الحقائق المادية .. يرفض العواطف </a:t>
            </a:r>
          </a:p>
        </p:txBody>
      </p:sp>
    </p:spTree>
    <p:extLst>
      <p:ext uri="{BB962C8B-B14F-4D97-AF65-F5344CB8AC3E}">
        <p14:creationId xmlns:p14="http://schemas.microsoft.com/office/powerpoint/2010/main" xmlns="" val="35682234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259632" y="1917747"/>
            <a:ext cx="2754313" cy="2752725"/>
            <a:chOff x="0" y="0"/>
            <a:chExt cx="2754313" cy="2752725"/>
          </a:xfrm>
        </p:grpSpPr>
        <p:grpSp>
          <p:nvGrpSpPr>
            <p:cNvPr id="4" name="Group 3"/>
            <p:cNvGrpSpPr>
              <a:grpSpLocks noChangeAspect="1"/>
            </p:cNvGrpSpPr>
            <p:nvPr/>
          </p:nvGrpSpPr>
          <p:grpSpPr bwMode="auto">
            <a:xfrm>
              <a:off x="0" y="0"/>
              <a:ext cx="2754313" cy="2752725"/>
              <a:chOff x="0" y="0"/>
              <a:chExt cx="3060000" cy="3060000"/>
            </a:xfrm>
          </p:grpSpPr>
          <p:sp>
            <p:nvSpPr>
              <p:cNvPr id="6" name="椭圆 2"/>
              <p:cNvSpPr>
                <a:spLocks noChangeAspect="1"/>
              </p:cNvSpPr>
              <p:nvPr/>
            </p:nvSpPr>
            <p:spPr bwMode="auto">
              <a:xfrm>
                <a:off x="0" y="0"/>
                <a:ext cx="3060000" cy="3060000"/>
              </a:xfrm>
              <a:prstGeom prst="ellipse">
                <a:avLst/>
              </a:prstGeom>
              <a:noFill/>
              <a:ln w="76200">
                <a:solidFill>
                  <a:srgbClr val="595959"/>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endParaRPr lang="zh-CN" altLang="en-US">
                  <a:solidFill>
                    <a:srgbClr val="FFFFFF"/>
                  </a:solidFill>
                  <a:latin typeface="Calibri" panose="020F0502020204030204" pitchFamily="34" charset="0"/>
                  <a:ea typeface="宋体" panose="02010600030101010101" pitchFamily="2" charset="-122"/>
                </a:endParaRPr>
              </a:p>
            </p:txBody>
          </p:sp>
          <p:sp>
            <p:nvSpPr>
              <p:cNvPr id="7" name="椭圆 3"/>
              <p:cNvSpPr>
                <a:spLocks noChangeAspect="1"/>
              </p:cNvSpPr>
              <p:nvPr/>
            </p:nvSpPr>
            <p:spPr bwMode="auto">
              <a:xfrm>
                <a:off x="234571" y="234706"/>
                <a:ext cx="2590858" cy="2590588"/>
              </a:xfrm>
              <a:prstGeom prst="ellipse">
                <a:avLst/>
              </a:prstGeom>
              <a:solidFill>
                <a:schemeClr val="bg1">
                  <a:alpha val="25098"/>
                </a:schemeClr>
              </a:solidFill>
              <a:ln w="76200">
                <a:solidFill>
                  <a:srgbClr val="595959">
                    <a:alpha val="25098"/>
                  </a:srgbClr>
                </a:solidFill>
                <a:round/>
                <a:headEnd/>
                <a:tailEnd/>
              </a:ln>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endParaRPr lang="zh-CN" altLang="en-US">
                  <a:solidFill>
                    <a:srgbClr val="FFFFFF"/>
                  </a:solidFill>
                  <a:latin typeface="Calibri" panose="020F0502020204030204" pitchFamily="34" charset="0"/>
                  <a:ea typeface="宋体" panose="02010600030101010101" pitchFamily="2" charset="-122"/>
                </a:endParaRPr>
              </a:p>
            </p:txBody>
          </p:sp>
        </p:grpSp>
        <p:sp>
          <p:nvSpPr>
            <p:cNvPr id="5" name="Rectangle 13"/>
            <p:cNvSpPr>
              <a:spLocks noChangeArrowheads="1"/>
            </p:cNvSpPr>
            <p:nvPr/>
          </p:nvSpPr>
          <p:spPr bwMode="auto">
            <a:xfrm>
              <a:off x="690563" y="1022350"/>
              <a:ext cx="137318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endParaRPr lang="ar-EG" altLang="zh-CN" sz="2000">
                <a:solidFill>
                  <a:srgbClr val="404040"/>
                </a:solidFill>
                <a:latin typeface="Microsoft YaHei" panose="020B0503020204020204" pitchFamily="34" charset="-122"/>
                <a:ea typeface="Microsoft YaHei" panose="020B0503020204020204" pitchFamily="34" charset="-122"/>
              </a:endParaRPr>
            </a:p>
          </p:txBody>
        </p:sp>
      </p:grpSp>
      <p:grpSp>
        <p:nvGrpSpPr>
          <p:cNvPr id="8" name="Group 7"/>
          <p:cNvGrpSpPr>
            <a:grpSpLocks/>
          </p:cNvGrpSpPr>
          <p:nvPr/>
        </p:nvGrpSpPr>
        <p:grpSpPr bwMode="auto">
          <a:xfrm>
            <a:off x="3586908" y="1776133"/>
            <a:ext cx="4371975" cy="726181"/>
            <a:chOff x="0" y="0"/>
            <a:chExt cx="4371975" cy="388938"/>
          </a:xfrm>
        </p:grpSpPr>
        <p:sp>
          <p:nvSpPr>
            <p:cNvPr id="9" name="矩形 6"/>
            <p:cNvSpPr>
              <a:spLocks/>
            </p:cNvSpPr>
            <p:nvPr/>
          </p:nvSpPr>
          <p:spPr bwMode="auto">
            <a:xfrm>
              <a:off x="0" y="0"/>
              <a:ext cx="4371975" cy="388938"/>
            </a:xfrm>
            <a:prstGeom prst="rect">
              <a:avLst/>
            </a:prstGeom>
            <a:solidFill>
              <a:srgbClr val="22BAD8">
                <a:alpha val="85097"/>
              </a:srgbClr>
            </a:solidFill>
            <a:ln w="12700">
              <a:solidFill>
                <a:schemeClr val="bg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sp>
          <p:nvSpPr>
            <p:cNvPr id="10" name="TextBox 146"/>
            <p:cNvSpPr txBox="1">
              <a:spLocks noChangeArrowheads="1"/>
            </p:cNvSpPr>
            <p:nvPr/>
          </p:nvSpPr>
          <p:spPr bwMode="auto">
            <a:xfrm>
              <a:off x="193675" y="19437"/>
              <a:ext cx="4178300" cy="313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ar-SA" sz="3200" dirty="0" err="1">
                  <a:ln w="18415" cmpd="sng">
                    <a:solidFill>
                      <a:srgbClr val="FFFFFF"/>
                    </a:solidFill>
                    <a:prstDash val="solid"/>
                  </a:ln>
                  <a:solidFill>
                    <a:srgbClr val="FFFFFF"/>
                  </a:solidFill>
                  <a:effectLst>
                    <a:outerShdw blurRad="50800" dist="63500" dir="4560000" sx="101000" sy="101000" algn="ctr" rotWithShape="0">
                      <a:srgbClr val="000000">
                        <a:alpha val="42000"/>
                      </a:srgbClr>
                    </a:outerShdw>
                  </a:effectLst>
                  <a:cs typeface="AGA Aladdin Regular" pitchFamily="2" charset="-78"/>
                </a:rPr>
                <a:t>الإسم</a:t>
              </a:r>
              <a:endParaRPr lang="zh-CN" altLang="en-US" sz="3000" dirty="0">
                <a:solidFill>
                  <a:schemeClr val="bg1"/>
                </a:solidFill>
                <a:latin typeface="Microsoft YaHei" panose="020B0503020204020204" pitchFamily="34" charset="-122"/>
                <a:ea typeface="Microsoft YaHei" panose="020B0503020204020204" pitchFamily="34" charset="-122"/>
              </a:endParaRPr>
            </a:p>
          </p:txBody>
        </p:sp>
      </p:grpSp>
      <p:grpSp>
        <p:nvGrpSpPr>
          <p:cNvPr id="11" name="Group 11"/>
          <p:cNvGrpSpPr>
            <a:grpSpLocks/>
          </p:cNvGrpSpPr>
          <p:nvPr/>
        </p:nvGrpSpPr>
        <p:grpSpPr bwMode="auto">
          <a:xfrm>
            <a:off x="4229834" y="2970259"/>
            <a:ext cx="3729037" cy="735783"/>
            <a:chOff x="0" y="0"/>
            <a:chExt cx="3729037" cy="388937"/>
          </a:xfrm>
          <a:noFill/>
        </p:grpSpPr>
        <p:sp>
          <p:nvSpPr>
            <p:cNvPr id="12" name="矩形 5"/>
            <p:cNvSpPr>
              <a:spLocks/>
            </p:cNvSpPr>
            <p:nvPr/>
          </p:nvSpPr>
          <p:spPr bwMode="auto">
            <a:xfrm>
              <a:off x="0" y="0"/>
              <a:ext cx="3729037" cy="388937"/>
            </a:xfrm>
            <a:prstGeom prst="rect">
              <a:avLst/>
            </a:prstGeom>
            <a:grpFill/>
            <a:ln w="12700">
              <a:solidFill>
                <a:schemeClr val="bg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sp>
          <p:nvSpPr>
            <p:cNvPr id="13" name="TextBox 146"/>
            <p:cNvSpPr txBox="1">
              <a:spLocks noChangeArrowheads="1"/>
            </p:cNvSpPr>
            <p:nvPr/>
          </p:nvSpPr>
          <p:spPr bwMode="auto">
            <a:xfrm>
              <a:off x="255587" y="55562"/>
              <a:ext cx="3473450" cy="3091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ar-SA" sz="3200" dirty="0">
                  <a:ln w="18415" cmpd="sng">
                    <a:solidFill>
                      <a:srgbClr val="FFFFFF"/>
                    </a:solidFill>
                    <a:prstDash val="solid"/>
                  </a:ln>
                  <a:solidFill>
                    <a:srgbClr val="FFFFFF"/>
                  </a:solidFill>
                  <a:effectLst>
                    <a:outerShdw blurRad="50800" dist="63500" dir="4560000" sx="101000" sy="101000" algn="ctr" rotWithShape="0">
                      <a:srgbClr val="000000">
                        <a:alpha val="42000"/>
                      </a:srgbClr>
                    </a:outerShdw>
                  </a:effectLst>
                  <a:cs typeface="AGA Aladdin Regular" pitchFamily="2" charset="-78"/>
                </a:rPr>
                <a:t>العمل</a:t>
              </a:r>
              <a:endParaRPr lang="zh-CN" altLang="en-US" sz="3000" dirty="0">
                <a:solidFill>
                  <a:schemeClr val="bg1"/>
                </a:solidFill>
                <a:latin typeface="Microsoft YaHei" panose="020B0503020204020204" pitchFamily="34" charset="-122"/>
                <a:ea typeface="Microsoft YaHei" panose="020B0503020204020204" pitchFamily="34" charset="-122"/>
              </a:endParaRPr>
            </a:p>
          </p:txBody>
        </p:sp>
      </p:grpSp>
      <p:grpSp>
        <p:nvGrpSpPr>
          <p:cNvPr id="14" name="Group 15"/>
          <p:cNvGrpSpPr>
            <a:grpSpLocks/>
          </p:cNvGrpSpPr>
          <p:nvPr/>
        </p:nvGrpSpPr>
        <p:grpSpPr bwMode="auto">
          <a:xfrm>
            <a:off x="3586908" y="4144988"/>
            <a:ext cx="4371975" cy="724172"/>
            <a:chOff x="0" y="0"/>
            <a:chExt cx="4371975" cy="388937"/>
          </a:xfrm>
        </p:grpSpPr>
        <p:sp>
          <p:nvSpPr>
            <p:cNvPr id="15" name="矩形 4"/>
            <p:cNvSpPr>
              <a:spLocks/>
            </p:cNvSpPr>
            <p:nvPr/>
          </p:nvSpPr>
          <p:spPr bwMode="auto">
            <a:xfrm>
              <a:off x="0" y="0"/>
              <a:ext cx="4371975" cy="388937"/>
            </a:xfrm>
            <a:prstGeom prst="rect">
              <a:avLst/>
            </a:prstGeom>
            <a:solidFill>
              <a:srgbClr val="595959">
                <a:alpha val="79999"/>
              </a:srgbClr>
            </a:solidFill>
            <a:ln w="12700">
              <a:solidFill>
                <a:schemeClr val="bg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sp>
          <p:nvSpPr>
            <p:cNvPr id="16" name="TextBox 146"/>
            <p:cNvSpPr txBox="1">
              <a:spLocks noChangeArrowheads="1"/>
            </p:cNvSpPr>
            <p:nvPr/>
          </p:nvSpPr>
          <p:spPr bwMode="auto">
            <a:xfrm>
              <a:off x="193675" y="55562"/>
              <a:ext cx="4178300" cy="314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ar-SA" sz="3200" dirty="0">
                  <a:ln w="18415" cmpd="sng">
                    <a:solidFill>
                      <a:srgbClr val="FFFFFF"/>
                    </a:solidFill>
                    <a:prstDash val="solid"/>
                  </a:ln>
                  <a:solidFill>
                    <a:srgbClr val="FFFFFF"/>
                  </a:solidFill>
                  <a:effectLst>
                    <a:outerShdw blurRad="50800" dist="63500" dir="4560000" sx="101000" sy="101000" algn="ctr" rotWithShape="0">
                      <a:srgbClr val="000000">
                        <a:alpha val="42000"/>
                      </a:srgbClr>
                    </a:outerShdw>
                  </a:effectLst>
                  <a:cs typeface="AGA Aladdin Regular" pitchFamily="2" charset="-78"/>
                </a:rPr>
                <a:t>لماذا ؟</a:t>
              </a:r>
            </a:p>
          </p:txBody>
        </p:sp>
      </p:grpSp>
      <p:grpSp>
        <p:nvGrpSpPr>
          <p:cNvPr id="17" name="Group 19"/>
          <p:cNvGrpSpPr>
            <a:grpSpLocks/>
          </p:cNvGrpSpPr>
          <p:nvPr/>
        </p:nvGrpSpPr>
        <p:grpSpPr bwMode="auto">
          <a:xfrm>
            <a:off x="2910632" y="1757388"/>
            <a:ext cx="747713" cy="741362"/>
            <a:chOff x="0" y="0"/>
            <a:chExt cx="747713" cy="741362"/>
          </a:xfrm>
        </p:grpSpPr>
        <p:grpSp>
          <p:nvGrpSpPr>
            <p:cNvPr id="18" name="Group 20"/>
            <p:cNvGrpSpPr>
              <a:grpSpLocks noChangeAspect="1"/>
            </p:cNvGrpSpPr>
            <p:nvPr/>
          </p:nvGrpSpPr>
          <p:grpSpPr bwMode="auto">
            <a:xfrm>
              <a:off x="3175" y="0"/>
              <a:ext cx="741363" cy="741362"/>
              <a:chOff x="0" y="0"/>
              <a:chExt cx="823237" cy="823237"/>
            </a:xfrm>
          </p:grpSpPr>
          <p:sp>
            <p:nvSpPr>
              <p:cNvPr id="20" name="椭圆 11"/>
              <p:cNvSpPr>
                <a:spLocks noChangeAspect="1" noChangeArrowheads="1"/>
              </p:cNvSpPr>
              <p:nvPr/>
            </p:nvSpPr>
            <p:spPr bwMode="auto">
              <a:xfrm>
                <a:off x="0" y="0"/>
                <a:ext cx="823237" cy="823237"/>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sp>
            <p:nvSpPr>
              <p:cNvPr id="21" name="椭圆 12"/>
              <p:cNvSpPr>
                <a:spLocks noChangeAspect="1"/>
              </p:cNvSpPr>
              <p:nvPr/>
            </p:nvSpPr>
            <p:spPr bwMode="auto">
              <a:xfrm>
                <a:off x="51620" y="51621"/>
                <a:ext cx="720000" cy="720000"/>
              </a:xfrm>
              <a:prstGeom prst="ellipse">
                <a:avLst/>
              </a:prstGeom>
              <a:solidFill>
                <a:srgbClr val="22BAD8">
                  <a:alpha val="79999"/>
                </a:srgbClr>
              </a:solidFill>
              <a:ln w="12700">
                <a:solidFill>
                  <a:srgbClr val="1E8FB2"/>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grpSp>
        <p:sp>
          <p:nvSpPr>
            <p:cNvPr id="19" name="Rectangle 13"/>
            <p:cNvSpPr>
              <a:spLocks noChangeArrowheads="1"/>
            </p:cNvSpPr>
            <p:nvPr/>
          </p:nvSpPr>
          <p:spPr bwMode="auto">
            <a:xfrm>
              <a:off x="0" y="171450"/>
              <a:ext cx="7477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en-US" sz="2000" dirty="0">
                  <a:solidFill>
                    <a:schemeClr val="bg1"/>
                  </a:solidFill>
                  <a:latin typeface="Microsoft YaHei" panose="020B0503020204020204" pitchFamily="34" charset="-122"/>
                  <a:ea typeface="Microsoft YaHei" panose="020B0503020204020204" pitchFamily="34" charset="-122"/>
                </a:rPr>
                <a:t>1</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grpSp>
      <p:grpSp>
        <p:nvGrpSpPr>
          <p:cNvPr id="22" name="Group 24"/>
          <p:cNvGrpSpPr>
            <a:grpSpLocks/>
          </p:cNvGrpSpPr>
          <p:nvPr/>
        </p:nvGrpSpPr>
        <p:grpSpPr bwMode="auto">
          <a:xfrm>
            <a:off x="3618649" y="2924222"/>
            <a:ext cx="747713" cy="739775"/>
            <a:chOff x="0" y="0"/>
            <a:chExt cx="747713" cy="739775"/>
          </a:xfrm>
        </p:grpSpPr>
        <p:grpSp>
          <p:nvGrpSpPr>
            <p:cNvPr id="23" name="Group 25"/>
            <p:cNvGrpSpPr>
              <a:grpSpLocks noChangeAspect="1"/>
            </p:cNvGrpSpPr>
            <p:nvPr/>
          </p:nvGrpSpPr>
          <p:grpSpPr bwMode="auto">
            <a:xfrm>
              <a:off x="3175" y="0"/>
              <a:ext cx="739775" cy="739775"/>
              <a:chOff x="0" y="0"/>
              <a:chExt cx="822211" cy="822211"/>
            </a:xfrm>
          </p:grpSpPr>
          <p:sp>
            <p:nvSpPr>
              <p:cNvPr id="25" name="椭圆 8"/>
              <p:cNvSpPr>
                <a:spLocks noChangeAspect="1" noChangeArrowheads="1"/>
              </p:cNvSpPr>
              <p:nvPr/>
            </p:nvSpPr>
            <p:spPr bwMode="auto">
              <a:xfrm>
                <a:off x="0" y="0"/>
                <a:ext cx="822211" cy="822211"/>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sp>
            <p:nvSpPr>
              <p:cNvPr id="26" name="椭圆 9"/>
              <p:cNvSpPr>
                <a:spLocks noChangeAspect="1"/>
              </p:cNvSpPr>
              <p:nvPr/>
            </p:nvSpPr>
            <p:spPr bwMode="auto">
              <a:xfrm>
                <a:off x="51168" y="51168"/>
                <a:ext cx="719876" cy="719876"/>
              </a:xfrm>
              <a:prstGeom prst="ellipse">
                <a:avLst/>
              </a:prstGeom>
              <a:solidFill>
                <a:srgbClr val="7F7F7F">
                  <a:alpha val="79999"/>
                </a:srgbClr>
              </a:solidFill>
              <a:ln w="12700">
                <a:solidFill>
                  <a:srgbClr val="7F7F7F"/>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grpSp>
        <p:sp>
          <p:nvSpPr>
            <p:cNvPr id="24" name="Rectangle 13"/>
            <p:cNvSpPr>
              <a:spLocks noChangeArrowheads="1"/>
            </p:cNvSpPr>
            <p:nvPr/>
          </p:nvSpPr>
          <p:spPr bwMode="auto">
            <a:xfrm>
              <a:off x="0" y="169863"/>
              <a:ext cx="7477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en-US" sz="2000" dirty="0">
                  <a:solidFill>
                    <a:schemeClr val="bg1"/>
                  </a:solidFill>
                  <a:latin typeface="Microsoft YaHei" panose="020B0503020204020204" pitchFamily="34" charset="-122"/>
                  <a:ea typeface="Microsoft YaHei" panose="020B0503020204020204" pitchFamily="34" charset="-122"/>
                </a:rPr>
                <a:t>2</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grpSp>
      <p:grpSp>
        <p:nvGrpSpPr>
          <p:cNvPr id="27" name="Group 29"/>
          <p:cNvGrpSpPr>
            <a:grpSpLocks/>
          </p:cNvGrpSpPr>
          <p:nvPr/>
        </p:nvGrpSpPr>
        <p:grpSpPr bwMode="auto">
          <a:xfrm>
            <a:off x="2910632" y="4098972"/>
            <a:ext cx="747713" cy="739775"/>
            <a:chOff x="0" y="0"/>
            <a:chExt cx="747713" cy="739775"/>
          </a:xfrm>
        </p:grpSpPr>
        <p:grpSp>
          <p:nvGrpSpPr>
            <p:cNvPr id="28" name="Group 30"/>
            <p:cNvGrpSpPr>
              <a:grpSpLocks noChangeAspect="1"/>
            </p:cNvGrpSpPr>
            <p:nvPr/>
          </p:nvGrpSpPr>
          <p:grpSpPr bwMode="auto">
            <a:xfrm>
              <a:off x="4763" y="0"/>
              <a:ext cx="739775" cy="739775"/>
              <a:chOff x="0" y="0"/>
              <a:chExt cx="822355" cy="822355"/>
            </a:xfrm>
          </p:grpSpPr>
          <p:sp>
            <p:nvSpPr>
              <p:cNvPr id="30" name="椭圆 14"/>
              <p:cNvSpPr>
                <a:spLocks noChangeAspect="1" noChangeArrowheads="1"/>
              </p:cNvSpPr>
              <p:nvPr/>
            </p:nvSpPr>
            <p:spPr bwMode="auto">
              <a:xfrm>
                <a:off x="0" y="0"/>
                <a:ext cx="822355" cy="822355"/>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sp>
            <p:nvSpPr>
              <p:cNvPr id="31" name="椭圆 15"/>
              <p:cNvSpPr>
                <a:spLocks noChangeAspect="1"/>
              </p:cNvSpPr>
              <p:nvPr/>
            </p:nvSpPr>
            <p:spPr bwMode="auto">
              <a:xfrm>
                <a:off x="51176" y="51177"/>
                <a:ext cx="720002" cy="720002"/>
              </a:xfrm>
              <a:prstGeom prst="ellipse">
                <a:avLst/>
              </a:prstGeom>
              <a:solidFill>
                <a:srgbClr val="595959">
                  <a:alpha val="79999"/>
                </a:srgbClr>
              </a:solidFill>
              <a:ln w="12700">
                <a:solidFill>
                  <a:srgbClr val="595959"/>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fontAlgn="ctr">
                  <a:buClr>
                    <a:srgbClr val="FF0000"/>
                  </a:buClr>
                  <a:buSzPct val="70000"/>
                </a:pPr>
                <a:endParaRPr lang="zh-CN" altLang="en-US" sz="2000">
                  <a:solidFill>
                    <a:schemeClr val="tx2"/>
                  </a:solidFill>
                  <a:latin typeface="Calibri" panose="020F0502020204030204" pitchFamily="34" charset="0"/>
                  <a:ea typeface="Microsoft YaHei" panose="020B0503020204020204" pitchFamily="34" charset="-122"/>
                </a:endParaRPr>
              </a:p>
            </p:txBody>
          </p:sp>
        </p:grpSp>
        <p:sp>
          <p:nvSpPr>
            <p:cNvPr id="29" name="Rectangle 13"/>
            <p:cNvSpPr>
              <a:spLocks noChangeArrowheads="1"/>
            </p:cNvSpPr>
            <p:nvPr/>
          </p:nvSpPr>
          <p:spPr bwMode="auto">
            <a:xfrm>
              <a:off x="0" y="169863"/>
              <a:ext cx="7477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rtl="0" eaLnBrk="0" fontAlgn="base" hangingPunct="0">
                <a:spcBef>
                  <a:spcPct val="0"/>
                </a:spcBef>
                <a:spcAft>
                  <a:spcPct val="0"/>
                </a:spcAft>
                <a:defRPr>
                  <a:solidFill>
                    <a:schemeClr val="tx1"/>
                  </a:solidFill>
                  <a:latin typeface="Verdana" panose="020B0604030504040204" pitchFamily="34" charset="0"/>
                </a:defRPr>
              </a:lvl6pPr>
              <a:lvl7pPr marL="2971800" indent="-228600" algn="ctr" rtl="0" eaLnBrk="0" fontAlgn="base" hangingPunct="0">
                <a:spcBef>
                  <a:spcPct val="0"/>
                </a:spcBef>
                <a:spcAft>
                  <a:spcPct val="0"/>
                </a:spcAft>
                <a:defRPr>
                  <a:solidFill>
                    <a:schemeClr val="tx1"/>
                  </a:solidFill>
                  <a:latin typeface="Verdana" panose="020B0604030504040204" pitchFamily="34" charset="0"/>
                </a:defRPr>
              </a:lvl7pPr>
              <a:lvl8pPr marL="3429000" indent="-228600" algn="ctr" rtl="0" eaLnBrk="0" fontAlgn="base" hangingPunct="0">
                <a:spcBef>
                  <a:spcPct val="0"/>
                </a:spcBef>
                <a:spcAft>
                  <a:spcPct val="0"/>
                </a:spcAft>
                <a:defRPr>
                  <a:solidFill>
                    <a:schemeClr val="tx1"/>
                  </a:solidFill>
                  <a:latin typeface="Verdana" panose="020B0604030504040204" pitchFamily="34" charset="0"/>
                </a:defRPr>
              </a:lvl8pPr>
              <a:lvl9pPr marL="3886200" indent="-228600" algn="ctr" rtl="0" eaLnBrk="0" fontAlgn="base" hangingPunct="0">
                <a:spcBef>
                  <a:spcPct val="0"/>
                </a:spcBef>
                <a:spcAft>
                  <a:spcPct val="0"/>
                </a:spcAft>
                <a:defRPr>
                  <a:solidFill>
                    <a:schemeClr val="tx1"/>
                  </a:solidFill>
                  <a:latin typeface="Verdana" panose="020B0604030504040204" pitchFamily="34" charset="0"/>
                </a:defRPr>
              </a:lvl9pPr>
            </a:lstStyle>
            <a:p>
              <a:pPr algn="ctr"/>
              <a:r>
                <a:rPr lang="en-US" sz="2000" dirty="0">
                  <a:solidFill>
                    <a:schemeClr val="bg1"/>
                  </a:solidFill>
                  <a:latin typeface="Microsoft YaHei" panose="020B0503020204020204" pitchFamily="34" charset="-122"/>
                  <a:ea typeface="Microsoft YaHei" panose="020B0503020204020204" pitchFamily="34" charset="-122"/>
                </a:rPr>
                <a:t>3</a:t>
              </a:r>
              <a:endParaRPr lang="zh-CN" altLang="en-US" sz="2000" dirty="0">
                <a:solidFill>
                  <a:schemeClr val="bg1"/>
                </a:solidFill>
                <a:latin typeface="Microsoft YaHei" panose="020B0503020204020204" pitchFamily="34" charset="-122"/>
                <a:ea typeface="Microsoft YaHei" panose="020B0503020204020204" pitchFamily="34" charset="-122"/>
              </a:endParaRPr>
            </a:p>
          </p:txBody>
        </p:sp>
      </p:grpSp>
      <p:pic>
        <p:nvPicPr>
          <p:cNvPr id="32" name="صورة 65" descr="1312988697.jpg"/>
          <p:cNvPicPr>
            <a:picLocks noChangeAspect="1"/>
          </p:cNvPicPr>
          <p:nvPr/>
        </p:nvPicPr>
        <p:blipFill>
          <a:blip r:embed="rId2">
            <a:clrChange>
              <a:clrFrom>
                <a:srgbClr val="FFFFFF"/>
              </a:clrFrom>
              <a:clrTo>
                <a:srgbClr val="FFFFFF">
                  <a:alpha val="0"/>
                </a:srgbClr>
              </a:clrTo>
            </a:clrChange>
          </a:blip>
          <a:stretch>
            <a:fillRect/>
          </a:stretch>
        </p:blipFill>
        <p:spPr>
          <a:xfrm>
            <a:off x="1659143" y="2338452"/>
            <a:ext cx="1957912" cy="18807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49392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2"/>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60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26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ميل فطرى للقيادة .. وهو جدير فعلا بالقيادة</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اهتمام قليل بالنظريات والخيال</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أن يتعلم المهارة التي يحتاجها فعلا في حيلته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ينظم الأمور .. ويدير النشاطات بصورة رائعة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يبدو أحيانا انه يسيطر على الناس ( ديكتاتوري )</a:t>
            </a:r>
          </a:p>
        </p:txBody>
      </p:sp>
    </p:spTree>
    <p:extLst>
      <p:ext uri="{BB962C8B-B14F-4D97-AF65-F5344CB8AC3E}">
        <p14:creationId xmlns:p14="http://schemas.microsoft.com/office/powerpoint/2010/main" xmlns="" val="2231208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مهارة كبيرة في إدارة العمل .. يحسم الأمور</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يتحرك بسرعة لتطبيق القرارات المتفق عليها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بالتفاصيل .. ولديه قدرة كبيرة على تطبيق ذلك</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 ابن تيمية رحمه اﻟﻠﻪ</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smtClean="0">
                <a:latin typeface="Microsoft YaHei" panose="020B0503020204020204" pitchFamily="34" charset="-122"/>
              </a:rPr>
              <a:t>لا يبالى </a:t>
            </a:r>
            <a:r>
              <a:rPr lang="ar-EG" altLang="zh-CN" sz="2200" b="1" dirty="0">
                <a:latin typeface="Microsoft YaHei" panose="020B0503020204020204" pitchFamily="34" charset="-122"/>
              </a:rPr>
              <a:t>بالمواضيع غير المفيدة.. ولا يضيع فيها وقته</a:t>
            </a:r>
          </a:p>
        </p:txBody>
      </p:sp>
    </p:spTree>
    <p:extLst>
      <p:ext uri="{BB962C8B-B14F-4D97-AF65-F5344CB8AC3E}">
        <p14:creationId xmlns:p14="http://schemas.microsoft.com/office/powerpoint/2010/main" xmlns="" val="21551598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مدير جيد .. ينظر نظرة منطقية ..غير </a:t>
            </a:r>
            <a:r>
              <a:rPr lang="ar-EG" altLang="zh-CN" sz="2200" b="1" dirty="0" smtClean="0">
                <a:latin typeface="Microsoft YaHei" panose="020B0503020204020204" pitchFamily="34" charset="-122"/>
              </a:rPr>
              <a:t>عاطفية</a:t>
            </a:r>
            <a:endParaRPr lang="ar-EG" altLang="zh-CN" sz="2200" b="1" dirty="0">
              <a:latin typeface="Microsoft YaHei" panose="020B0503020204020204" pitchFamily="34" charset="-122"/>
            </a:endParaRP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ينظم الأوضاع من حوله ويرتبها</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يتوقع من الآخرين.. أن يكونوا مثله ..يتعب جدا.. إذا كان من حوله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الناس يرونه جاف .. ويحب السيطرة على الآخرين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يقدر الكفاءة والتميز..( في تلاميذه )</a:t>
            </a:r>
          </a:p>
        </p:txBody>
      </p:sp>
    </p:spTree>
    <p:extLst>
      <p:ext uri="{BB962C8B-B14F-4D97-AF65-F5344CB8AC3E}">
        <p14:creationId xmlns:p14="http://schemas.microsoft.com/office/powerpoint/2010/main" xmlns="" val="4208854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موضوعي للغاية في فهم وحل المشكلات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واضح ..صريح.. صارم ..حازم ..لا يهاب شيئا</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يصبر طويلا ..على الفوضى.. والتسيب.. والإهمال ( منطقي )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حجة حاضرة .. مقنع</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يستطيع أن يعمل لوحده .. الناس يستمدون قوتهم منه </a:t>
            </a:r>
          </a:p>
        </p:txBody>
      </p:sp>
    </p:spTree>
    <p:extLst>
      <p:ext uri="{BB962C8B-B14F-4D97-AF65-F5344CB8AC3E}">
        <p14:creationId xmlns:p14="http://schemas.microsoft.com/office/powerpoint/2010/main" xmlns="" val="27951794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ضمير حي .. يمكن الاعتماد عليه لأبعد الحدود</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يتكلم بطلاقة .. وواثق جدا من كلامه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نادرا ما يأخذ الأمور بصفة شخصية .. بل يقدر الكفاءة فقط</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كن حازما ..وصارما.. في التعامل مع هذه الشخصية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كن قليل الكلام معه .. وكن مرتبا ومنظما في كلامك</a:t>
            </a:r>
          </a:p>
        </p:txBody>
      </p:sp>
    </p:spTree>
    <p:extLst>
      <p:ext uri="{BB962C8B-B14F-4D97-AF65-F5344CB8AC3E}">
        <p14:creationId xmlns:p14="http://schemas.microsoft.com/office/powerpoint/2010/main" xmlns="" val="4734067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المنفتح .. الحسي .. المفكر .. المدرك بحواسه</a:t>
            </a:r>
          </a:p>
          <a:p>
            <a:pPr algn="ctr" rtl="1" eaLnBrk="0" hangingPunct="0"/>
            <a:r>
              <a:rPr lang="ar-EG" sz="4000" b="1" dirty="0"/>
              <a:t>(الفاعل)</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8</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42027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علاقاته عريضة مع الناس .. يستمد طاقته وحيويته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واقعي.. صاحب تجربة عملية .. يعيش اللحظة الحالية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الخيال ليس له معنى عنده .. مادام ليس منه فائدة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منطقي وعقلاني .. مرن متكيف مع الأوضاع الجديدة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مرح.. وتلقائي .. لا للملل في الحياة .. وفى العلاقة مع الآخرين</a:t>
            </a:r>
          </a:p>
        </p:txBody>
      </p:sp>
    </p:spTree>
    <p:extLst>
      <p:ext uri="{BB962C8B-B14F-4D97-AF65-F5344CB8AC3E}">
        <p14:creationId xmlns:p14="http://schemas.microsoft.com/office/powerpoint/2010/main" xmlns="" val="645305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مهارة طبيعية في حل المشاكل .. ويستمتع بحلها</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يجمع بين المشاكل .. ويربط بينها ويقرأ ما بين السطور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يجمع بين المتناقضات .. ويوفق بينها بلا تناقض</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الإثارة والحركة .. مجازف .. يستمتع بما هو آت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يستطيع أن يرى دقائق الأمور .. ويلفت للتفاصيل وتثير اهتمامه</a:t>
            </a:r>
          </a:p>
        </p:txBody>
      </p:sp>
    </p:spTree>
    <p:extLst>
      <p:ext uri="{BB962C8B-B14F-4D97-AF65-F5344CB8AC3E}">
        <p14:creationId xmlns:p14="http://schemas.microsoft.com/office/powerpoint/2010/main" xmlns="" val="25041567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ذوق فني عالي .. يحب الهدوء.. والصوت الخافت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يبحث عن النتائج.. ويحب أن يراها</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عالية على التحمل.. والتأقلم مع الواقع كما هو</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مهارات يدوية.. وصاحب حرفة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يكره الشرح الطويل ..ويفضل المختصر المفيد </a:t>
            </a:r>
          </a:p>
        </p:txBody>
      </p:sp>
    </p:spTree>
    <p:extLst>
      <p:ext uri="{BB962C8B-B14F-4D97-AF65-F5344CB8AC3E}">
        <p14:creationId xmlns:p14="http://schemas.microsoft.com/office/powerpoint/2010/main" xmlns="" val="3943844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لطافة وسماحة ورقة .. لذلك يميل الناس للتعامل معه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طاقة جبارة .. وقدرة فائقة على حل المشكلات</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يحب الروتين والقوانين .. ولكن يفضل الحرية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عجيبة ..على جعل الصعب سهل</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عبقري ومخترع</a:t>
            </a:r>
          </a:p>
        </p:txBody>
      </p:sp>
    </p:spTree>
    <p:extLst>
      <p:ext uri="{BB962C8B-B14F-4D97-AF65-F5344CB8AC3E}">
        <p14:creationId xmlns:p14="http://schemas.microsoft.com/office/powerpoint/2010/main" xmlns="" val="2923687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195736" y="2060848"/>
            <a:ext cx="4824536"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هل تريد أن تتغلب </a:t>
            </a:r>
            <a:r>
              <a:rPr lang="ar-EG" sz="4000" b="1" dirty="0" smtClean="0"/>
              <a:t>على</a:t>
            </a:r>
            <a:endParaRPr lang="ar-EG" sz="4000" b="1" dirty="0"/>
          </a:p>
        </p:txBody>
      </p:sp>
    </p:spTree>
    <p:extLst>
      <p:ext uri="{BB962C8B-B14F-4D97-AF65-F5344CB8AC3E}">
        <p14:creationId xmlns:p14="http://schemas.microsoft.com/office/powerpoint/2010/main" xmlns="" val="1967574327"/>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t>المنطوي </a:t>
            </a:r>
            <a:r>
              <a:rPr lang="ar-EG" sz="4000" b="1" dirty="0"/>
              <a:t>.. الحدسي .. المشاعرى ..الحكم</a:t>
            </a:r>
          </a:p>
          <a:p>
            <a:pPr algn="ctr" rtl="1" eaLnBrk="0" hangingPunct="0"/>
            <a:r>
              <a:rPr lang="ar-EG" sz="4000" b="1" dirty="0"/>
              <a:t>(الحامي)</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9</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3444962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 يفكر أولا ..ثم يتفاعل مع الحدث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يبدأ الكلام .. ولكن يرد على الكلام .. غامض .. قليل الكلام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حس راقي .. يشعر بالناس .. يفضل أن يخدم الآخرين</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يحمى الناس من الوقوع في الخطأ</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يحقق النجاح عن طريق الإصرار.. والثبات على المبدأ </a:t>
            </a:r>
          </a:p>
        </p:txBody>
      </p:sp>
    </p:spTree>
    <p:extLst>
      <p:ext uri="{BB962C8B-B14F-4D97-AF65-F5344CB8AC3E}">
        <p14:creationId xmlns:p14="http://schemas.microsoft.com/office/powerpoint/2010/main" xmlns="" val="75285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أن بعمل.. ما ينبغي عمله .. ( المفروض أن نعمل كذا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يضع كل جزء من اهتمامه في العمل</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قوى للغاية .. صاحب ضمير حي</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 عثمان بن عفان ..رضي اﻟﻠﻪ عنه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يحترمه الناس ..لصلابة مبادئه ..ولوضوح الرؤية ليه</a:t>
            </a:r>
          </a:p>
        </p:txBody>
      </p:sp>
    </p:spTree>
    <p:extLst>
      <p:ext uri="{BB962C8B-B14F-4D97-AF65-F5344CB8AC3E}">
        <p14:creationId xmlns:p14="http://schemas.microsoft.com/office/powerpoint/2010/main" xmlns="" val="28828666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مهارة في تقييم أي موقف .. وخصوصا فيما يتعلق بالناس</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يستطيع أن يفهم ما في داخل نفسك .. وهو متأكد من قدراته هذه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يفهم الأشياء المعقدة بكل وضوح .. خصوصا النفس البشرية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مؤمن بمبادئه .. ويثق في إيمانه هذا جدا</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الحدس والإلهام .. من أهم قدراته</a:t>
            </a:r>
          </a:p>
        </p:txBody>
      </p:sp>
    </p:spTree>
    <p:extLst>
      <p:ext uri="{BB962C8B-B14F-4D97-AF65-F5344CB8AC3E}">
        <p14:creationId xmlns:p14="http://schemas.microsoft.com/office/powerpoint/2010/main" xmlns="" val="85435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قدرة كبيرة على تحفيز الناس في العمل</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يحب التفاصيل .. ولكن يفضل الصورة العامة للأمور</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ذو ولاء لأصدقائه.. ولعمله.. كبير جدا .. وأيضا لمبادئه ..وعقيدته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نظرة مستقبلية .. وبصيرته نافذة .. خياله خصب</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القياس والتشبيهات والأمثلة كثيرة في حياته</a:t>
            </a:r>
          </a:p>
        </p:txBody>
      </p:sp>
    </p:spTree>
    <p:extLst>
      <p:ext uri="{BB962C8B-B14F-4D97-AF65-F5344CB8AC3E}">
        <p14:creationId xmlns:p14="http://schemas.microsoft.com/office/powerpoint/2010/main" xmlns="" val="2644244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..الحدسي .. المشاعرى .. المدرك بحواسه</a:t>
            </a:r>
          </a:p>
          <a:p>
            <a:pPr algn="ctr" rtl="1" eaLnBrk="0" hangingPunct="0"/>
            <a:r>
              <a:rPr lang="ar-EG" sz="4000" b="1" dirty="0"/>
              <a:t>(المثالي)</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10</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3225807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 كتوم .. هادىء ..علاقاته محدودة .. لا يبدأ </a:t>
            </a:r>
            <a:r>
              <a:rPr lang="ar-EG" altLang="zh-CN" sz="2200" b="1" dirty="0" smtClean="0">
                <a:latin typeface="Microsoft YaHei" panose="020B0503020204020204" pitchFamily="34" charset="-122"/>
              </a:rPr>
              <a:t>الكلام</a:t>
            </a:r>
            <a:endParaRPr lang="ar-EG" altLang="zh-CN" sz="2200" b="1" dirty="0">
              <a:latin typeface="Microsoft YaHei" panose="020B0503020204020204" pitchFamily="34" charset="-122"/>
            </a:endParaRP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الهام وخيال ..وعمق في التفكير الابداعى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قلب رقيق ..لأبعد الحدود.. وهذه هي مشكلته مع الآخرين</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يفهم الناس جيدا .. ويفهم تعقيدات النفس البشرية جيدا</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قدرة على المرونة والتكيف .. عالية جدا</a:t>
            </a:r>
          </a:p>
        </p:txBody>
      </p:sp>
    </p:spTree>
    <p:extLst>
      <p:ext uri="{BB962C8B-B14F-4D97-AF65-F5344CB8AC3E}">
        <p14:creationId xmlns:p14="http://schemas.microsoft.com/office/powerpoint/2010/main" xmlns="" val="3033100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مثالي في رؤيته.. وتصرفاته ..وحياته .. لا يضايق أحدا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يراقب الأوضاع من حوله في هدوء</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ولاء .. ووفاء عالي جدا ..دافىء المشاعر .. قلبه رحيم</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الناس في داخله .. ويحمل في داخله مبادىء وقيم عالية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متكيف.. مرن .. هادىء ..فضولي جدا </a:t>
            </a:r>
          </a:p>
        </p:txBody>
      </p:sp>
    </p:spTree>
    <p:extLst>
      <p:ext uri="{BB962C8B-B14F-4D97-AF65-F5344CB8AC3E}">
        <p14:creationId xmlns:p14="http://schemas.microsoft.com/office/powerpoint/2010/main" xmlns="" val="10492654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يميل إلى القيادة.. بل إلى الإتباع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عميق التفكير داخل نفسه .. شديد التركيز</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يلاحظ الفروق الدقيقة .. بين كلام الناس.. وأفعالهم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يتحمل أكثر من طاقته .. ويتكيف معه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يميل إلى الشعر والأدب .. وعلوم الإنسان ..والنفس البشرية</a:t>
            </a:r>
          </a:p>
        </p:txBody>
      </p:sp>
    </p:spTree>
    <p:extLst>
      <p:ext uri="{BB962C8B-B14F-4D97-AF65-F5344CB8AC3E}">
        <p14:creationId xmlns:p14="http://schemas.microsoft.com/office/powerpoint/2010/main" xmlns="" val="3199360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طاقة جبارة للتركيز في العمل </a:t>
            </a:r>
          </a:p>
        </p:txBody>
      </p:sp>
      <p:grpSp>
        <p:nvGrpSpPr>
          <p:cNvPr id="8" name="Group 6"/>
          <p:cNvGrpSpPr>
            <a:grpSpLocks/>
          </p:cNvGrpSpPr>
          <p:nvPr/>
        </p:nvGrpSpPr>
        <p:grpSpPr bwMode="auto">
          <a:xfrm>
            <a:off x="1457325" y="2234481"/>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409106"/>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 لا يتحدث كثيرا عن خصوصياته وأموره الشخصية</a:t>
            </a:r>
          </a:p>
        </p:txBody>
      </p:sp>
      <p:grpSp>
        <p:nvGrpSpPr>
          <p:cNvPr id="12" name="Group 10"/>
          <p:cNvGrpSpPr>
            <a:grpSpLocks/>
          </p:cNvGrpSpPr>
          <p:nvPr/>
        </p:nvGrpSpPr>
        <p:grpSpPr bwMode="auto">
          <a:xfrm>
            <a:off x="1458913" y="3359572"/>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535784"/>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يقدر وبشدة العلاقات مع الناس .. ولا يحب العلاقات السطحية </a:t>
            </a:r>
          </a:p>
        </p:txBody>
      </p:sp>
      <p:grpSp>
        <p:nvGrpSpPr>
          <p:cNvPr id="16" name="Group 14"/>
          <p:cNvGrpSpPr>
            <a:grpSpLocks/>
          </p:cNvGrpSpPr>
          <p:nvPr/>
        </p:nvGrpSpPr>
        <p:grpSpPr bwMode="auto">
          <a:xfrm>
            <a:off x="1457325" y="4510063"/>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684980"/>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تبادل المنفعة ( ساعدني وأساعدك )</a:t>
            </a:r>
          </a:p>
        </p:txBody>
      </p:sp>
    </p:spTree>
    <p:extLst>
      <p:ext uri="{BB962C8B-B14F-4D97-AF65-F5344CB8AC3E}">
        <p14:creationId xmlns:p14="http://schemas.microsoft.com/office/powerpoint/2010/main" xmlns="" val="3824885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1457325" y="1196752"/>
            <a:ext cx="6229350" cy="719138"/>
            <a:chOff x="0" y="0"/>
            <a:chExt cx="6228000" cy="719137"/>
          </a:xfrm>
        </p:grpSpPr>
        <p:sp>
          <p:nvSpPr>
            <p:cNvPr id="3089"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3090"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6149"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تجد صعوبة ..في فهم بعض الناس ؟</a:t>
            </a:r>
          </a:p>
        </p:txBody>
      </p:sp>
      <p:grpSp>
        <p:nvGrpSpPr>
          <p:cNvPr id="6150" name="Group 6"/>
          <p:cNvGrpSpPr>
            <a:grpSpLocks/>
          </p:cNvGrpSpPr>
          <p:nvPr/>
        </p:nvGrpSpPr>
        <p:grpSpPr bwMode="auto">
          <a:xfrm>
            <a:off x="1457325" y="2131790"/>
            <a:ext cx="6229350" cy="719137"/>
            <a:chOff x="0" y="0"/>
            <a:chExt cx="6228000" cy="719138"/>
          </a:xfrm>
        </p:grpSpPr>
        <p:sp>
          <p:nvSpPr>
            <p:cNvPr id="3087"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3088"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6153" name="Rectangle 16"/>
          <p:cNvSpPr>
            <a:spLocks noChangeArrowheads="1"/>
          </p:cNvSpPr>
          <p:nvPr/>
        </p:nvSpPr>
        <p:spPr bwMode="auto">
          <a:xfrm>
            <a:off x="1568302" y="2306415"/>
            <a:ext cx="602803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تقابل شخص لأول مرة </a:t>
            </a:r>
            <a:r>
              <a:rPr lang="ar-EG" altLang="zh-CN" sz="2200" b="1" dirty="0" smtClean="0">
                <a:latin typeface="Microsoft YaHei" panose="020B0503020204020204" pitchFamily="34" charset="-122"/>
              </a:rPr>
              <a:t>..وتحس </a:t>
            </a:r>
            <a:r>
              <a:rPr lang="ar-EG" altLang="zh-CN" sz="2200" b="1" dirty="0">
                <a:latin typeface="Microsoft YaHei" panose="020B0503020204020204" pitchFamily="34" charset="-122"/>
              </a:rPr>
              <a:t>أنك تعرفه.. منذ مدة طويلة ؟</a:t>
            </a:r>
          </a:p>
        </p:txBody>
      </p:sp>
      <p:grpSp>
        <p:nvGrpSpPr>
          <p:cNvPr id="6154" name="Group 10"/>
          <p:cNvGrpSpPr>
            <a:grpSpLocks/>
          </p:cNvGrpSpPr>
          <p:nvPr/>
        </p:nvGrpSpPr>
        <p:grpSpPr bwMode="auto">
          <a:xfrm>
            <a:off x="1458913" y="3112865"/>
            <a:ext cx="6226175" cy="719137"/>
            <a:chOff x="0" y="0"/>
            <a:chExt cx="6226850" cy="719138"/>
          </a:xfrm>
        </p:grpSpPr>
        <p:sp>
          <p:nvSpPr>
            <p:cNvPr id="3085"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3086"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6157"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تجد نفسك على خلاف مع رئيسك .. أو زملاءك في العمل ؟</a:t>
            </a:r>
          </a:p>
        </p:txBody>
      </p:sp>
      <p:grpSp>
        <p:nvGrpSpPr>
          <p:cNvPr id="6158" name="Group 14"/>
          <p:cNvGrpSpPr>
            <a:grpSpLocks/>
          </p:cNvGrpSpPr>
          <p:nvPr/>
        </p:nvGrpSpPr>
        <p:grpSpPr bwMode="auto">
          <a:xfrm>
            <a:off x="1457325" y="4119340"/>
            <a:ext cx="6229350" cy="719137"/>
            <a:chOff x="0" y="0"/>
            <a:chExt cx="6228000" cy="719137"/>
          </a:xfrm>
        </p:grpSpPr>
        <p:sp>
          <p:nvSpPr>
            <p:cNvPr id="3083"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3084"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6161"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هل تجد صعوبة في السيطرة على موظفيك ؟</a:t>
            </a:r>
          </a:p>
        </p:txBody>
      </p:sp>
      <p:grpSp>
        <p:nvGrpSpPr>
          <p:cNvPr id="19" name="Group 10"/>
          <p:cNvGrpSpPr>
            <a:grpSpLocks/>
          </p:cNvGrpSpPr>
          <p:nvPr/>
        </p:nvGrpSpPr>
        <p:grpSpPr bwMode="auto">
          <a:xfrm>
            <a:off x="1475656" y="5158135"/>
            <a:ext cx="6226175" cy="719137"/>
            <a:chOff x="0" y="0"/>
            <a:chExt cx="6226850" cy="719138"/>
          </a:xfrm>
        </p:grpSpPr>
        <p:sp>
          <p:nvSpPr>
            <p:cNvPr id="20"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endParaRPr lang="zh-CN" altLang="en-US" sz="1800">
                <a:ea typeface="SimSun" panose="02010600030101010101" pitchFamily="2" charset="-122"/>
              </a:endParaRPr>
            </a:p>
          </p:txBody>
        </p:sp>
        <p:sp>
          <p:nvSpPr>
            <p:cNvPr id="21"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endParaRPr lang="zh-CN" altLang="en-US" sz="2000">
                <a:solidFill>
                  <a:schemeClr val="tx2"/>
                </a:solidFill>
              </a:endParaRPr>
            </a:p>
          </p:txBody>
        </p:sp>
      </p:grpSp>
      <p:sp>
        <p:nvSpPr>
          <p:cNvPr id="22"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a:spcBef>
                <a:spcPct val="0"/>
              </a:spcBef>
              <a:buFontTx/>
              <a:buNone/>
            </a:pPr>
            <a:r>
              <a:rPr lang="ar-EG" altLang="zh-CN" sz="2200" b="1" dirty="0">
                <a:latin typeface="Microsoft YaHei" panose="020B0503020204020204" pitchFamily="34" charset="-122"/>
              </a:rPr>
              <a:t>هل تجد صعوبة في التعامل مع زوجتك ( زوجك ) أو أبناءك ؟</a:t>
            </a:r>
          </a:p>
        </p:txBody>
      </p:sp>
    </p:spTree>
    <p:extLst>
      <p:ext uri="{BB962C8B-B14F-4D97-AF65-F5344CB8AC3E}">
        <p14:creationId xmlns:p14="http://schemas.microsoft.com/office/powerpoint/2010/main" xmlns="" val="8084014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 calcmode="lin" valueType="num">
                                      <p:cBhvr>
                                        <p:cTn id="9" dur="500" fill="hold"/>
                                        <p:tgtEl>
                                          <p:spTgt spid="6146"/>
                                        </p:tgtEl>
                                        <p:attrNameLst>
                                          <p:attrName>ppt_x</p:attrName>
                                        </p:attrNameLst>
                                      </p:cBhvr>
                                      <p:tavLst>
                                        <p:tav tm="0">
                                          <p:val>
                                            <p:fltVal val="0.5"/>
                                          </p:val>
                                        </p:tav>
                                        <p:tav tm="100000">
                                          <p:val>
                                            <p:strVal val="#ppt_x"/>
                                          </p:val>
                                        </p:tav>
                                      </p:tavLst>
                                    </p:anim>
                                    <p:anim calcmode="lin" valueType="num">
                                      <p:cBhvr>
                                        <p:cTn id="10" dur="500" fill="hold"/>
                                        <p:tgtEl>
                                          <p:spTgt spid="6146"/>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6150"/>
                                        </p:tgtEl>
                                        <p:attrNameLst>
                                          <p:attrName>style.visibility</p:attrName>
                                        </p:attrNameLst>
                                      </p:cBhvr>
                                      <p:to>
                                        <p:strVal val="visible"/>
                                      </p:to>
                                    </p:set>
                                    <p:anim calcmode="lin" valueType="num">
                                      <p:cBhvr>
                                        <p:cTn id="13" dur="500" fill="hold"/>
                                        <p:tgtEl>
                                          <p:spTgt spid="6150"/>
                                        </p:tgtEl>
                                        <p:attrNameLst>
                                          <p:attrName>ppt_w</p:attrName>
                                        </p:attrNameLst>
                                      </p:cBhvr>
                                      <p:tavLst>
                                        <p:tav tm="0">
                                          <p:val>
                                            <p:fltVal val="0"/>
                                          </p:val>
                                        </p:tav>
                                        <p:tav tm="100000">
                                          <p:val>
                                            <p:strVal val="#ppt_w"/>
                                          </p:val>
                                        </p:tav>
                                      </p:tavLst>
                                    </p:anim>
                                    <p:anim calcmode="lin" valueType="num">
                                      <p:cBhvr>
                                        <p:cTn id="14" dur="500" fill="hold"/>
                                        <p:tgtEl>
                                          <p:spTgt spid="6150"/>
                                        </p:tgtEl>
                                        <p:attrNameLst>
                                          <p:attrName>ppt_h</p:attrName>
                                        </p:attrNameLst>
                                      </p:cBhvr>
                                      <p:tavLst>
                                        <p:tav tm="0">
                                          <p:val>
                                            <p:fltVal val="0"/>
                                          </p:val>
                                        </p:tav>
                                        <p:tav tm="100000">
                                          <p:val>
                                            <p:strVal val="#ppt_h"/>
                                          </p:val>
                                        </p:tav>
                                      </p:tavLst>
                                    </p:anim>
                                    <p:anim calcmode="lin" valueType="num">
                                      <p:cBhvr>
                                        <p:cTn id="15" dur="500" fill="hold"/>
                                        <p:tgtEl>
                                          <p:spTgt spid="6150"/>
                                        </p:tgtEl>
                                        <p:attrNameLst>
                                          <p:attrName>ppt_x</p:attrName>
                                        </p:attrNameLst>
                                      </p:cBhvr>
                                      <p:tavLst>
                                        <p:tav tm="0">
                                          <p:val>
                                            <p:fltVal val="0.5"/>
                                          </p:val>
                                        </p:tav>
                                        <p:tav tm="100000">
                                          <p:val>
                                            <p:strVal val="#ppt_x"/>
                                          </p:val>
                                        </p:tav>
                                      </p:tavLst>
                                    </p:anim>
                                    <p:anim calcmode="lin" valueType="num">
                                      <p:cBhvr>
                                        <p:cTn id="16" dur="500" fill="hold"/>
                                        <p:tgtEl>
                                          <p:spTgt spid="6150"/>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6154"/>
                                        </p:tgtEl>
                                        <p:attrNameLst>
                                          <p:attrName>style.visibility</p:attrName>
                                        </p:attrNameLst>
                                      </p:cBhvr>
                                      <p:to>
                                        <p:strVal val="visible"/>
                                      </p:to>
                                    </p:set>
                                    <p:anim calcmode="lin" valueType="num">
                                      <p:cBhvr>
                                        <p:cTn id="19" dur="500" fill="hold"/>
                                        <p:tgtEl>
                                          <p:spTgt spid="6154"/>
                                        </p:tgtEl>
                                        <p:attrNameLst>
                                          <p:attrName>ppt_w</p:attrName>
                                        </p:attrNameLst>
                                      </p:cBhvr>
                                      <p:tavLst>
                                        <p:tav tm="0">
                                          <p:val>
                                            <p:fltVal val="0"/>
                                          </p:val>
                                        </p:tav>
                                        <p:tav tm="100000">
                                          <p:val>
                                            <p:strVal val="#ppt_w"/>
                                          </p:val>
                                        </p:tav>
                                      </p:tavLst>
                                    </p:anim>
                                    <p:anim calcmode="lin" valueType="num">
                                      <p:cBhvr>
                                        <p:cTn id="20" dur="500" fill="hold"/>
                                        <p:tgtEl>
                                          <p:spTgt spid="6154"/>
                                        </p:tgtEl>
                                        <p:attrNameLst>
                                          <p:attrName>ppt_h</p:attrName>
                                        </p:attrNameLst>
                                      </p:cBhvr>
                                      <p:tavLst>
                                        <p:tav tm="0">
                                          <p:val>
                                            <p:fltVal val="0"/>
                                          </p:val>
                                        </p:tav>
                                        <p:tav tm="100000">
                                          <p:val>
                                            <p:strVal val="#ppt_h"/>
                                          </p:val>
                                        </p:tav>
                                      </p:tavLst>
                                    </p:anim>
                                    <p:anim calcmode="lin" valueType="num">
                                      <p:cBhvr>
                                        <p:cTn id="21" dur="500" fill="hold"/>
                                        <p:tgtEl>
                                          <p:spTgt spid="6154"/>
                                        </p:tgtEl>
                                        <p:attrNameLst>
                                          <p:attrName>ppt_x</p:attrName>
                                        </p:attrNameLst>
                                      </p:cBhvr>
                                      <p:tavLst>
                                        <p:tav tm="0">
                                          <p:val>
                                            <p:fltVal val="0.5"/>
                                          </p:val>
                                        </p:tav>
                                        <p:tav tm="100000">
                                          <p:val>
                                            <p:strVal val="#ppt_x"/>
                                          </p:val>
                                        </p:tav>
                                      </p:tavLst>
                                    </p:anim>
                                    <p:anim calcmode="lin" valueType="num">
                                      <p:cBhvr>
                                        <p:cTn id="22" dur="500" fill="hold"/>
                                        <p:tgtEl>
                                          <p:spTgt spid="6154"/>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6158"/>
                                        </p:tgtEl>
                                        <p:attrNameLst>
                                          <p:attrName>style.visibility</p:attrName>
                                        </p:attrNameLst>
                                      </p:cBhvr>
                                      <p:to>
                                        <p:strVal val="visible"/>
                                      </p:to>
                                    </p:set>
                                    <p:anim calcmode="lin" valueType="num">
                                      <p:cBhvr>
                                        <p:cTn id="25" dur="500" fill="hold"/>
                                        <p:tgtEl>
                                          <p:spTgt spid="6158"/>
                                        </p:tgtEl>
                                        <p:attrNameLst>
                                          <p:attrName>ppt_w</p:attrName>
                                        </p:attrNameLst>
                                      </p:cBhvr>
                                      <p:tavLst>
                                        <p:tav tm="0">
                                          <p:val>
                                            <p:fltVal val="0"/>
                                          </p:val>
                                        </p:tav>
                                        <p:tav tm="100000">
                                          <p:val>
                                            <p:strVal val="#ppt_w"/>
                                          </p:val>
                                        </p:tav>
                                      </p:tavLst>
                                    </p:anim>
                                    <p:anim calcmode="lin" valueType="num">
                                      <p:cBhvr>
                                        <p:cTn id="26" dur="500" fill="hold"/>
                                        <p:tgtEl>
                                          <p:spTgt spid="6158"/>
                                        </p:tgtEl>
                                        <p:attrNameLst>
                                          <p:attrName>ppt_h</p:attrName>
                                        </p:attrNameLst>
                                      </p:cBhvr>
                                      <p:tavLst>
                                        <p:tav tm="0">
                                          <p:val>
                                            <p:fltVal val="0"/>
                                          </p:val>
                                        </p:tav>
                                        <p:tav tm="100000">
                                          <p:val>
                                            <p:strVal val="#ppt_h"/>
                                          </p:val>
                                        </p:tav>
                                      </p:tavLst>
                                    </p:anim>
                                    <p:anim calcmode="lin" valueType="num">
                                      <p:cBhvr>
                                        <p:cTn id="27" dur="500" fill="hold"/>
                                        <p:tgtEl>
                                          <p:spTgt spid="6158"/>
                                        </p:tgtEl>
                                        <p:attrNameLst>
                                          <p:attrName>ppt_x</p:attrName>
                                        </p:attrNameLst>
                                      </p:cBhvr>
                                      <p:tavLst>
                                        <p:tav tm="0">
                                          <p:val>
                                            <p:fltVal val="0.5"/>
                                          </p:val>
                                        </p:tav>
                                        <p:tav tm="100000">
                                          <p:val>
                                            <p:strVal val="#ppt_x"/>
                                          </p:val>
                                        </p:tav>
                                      </p:tavLst>
                                    </p:anim>
                                    <p:anim calcmode="lin" valueType="num">
                                      <p:cBhvr>
                                        <p:cTn id="28" dur="500" fill="hold"/>
                                        <p:tgtEl>
                                          <p:spTgt spid="6158"/>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6149"/>
                                        </p:tgtEl>
                                        <p:attrNameLst>
                                          <p:attrName>style.visibility</p:attrName>
                                        </p:attrNameLst>
                                      </p:cBhvr>
                                      <p:to>
                                        <p:strVal val="visible"/>
                                      </p:to>
                                    </p:set>
                                    <p:anim calcmode="lin" valueType="num">
                                      <p:cBhvr>
                                        <p:cTn id="32" dur="500" fill="hold"/>
                                        <p:tgtEl>
                                          <p:spTgt spid="6149"/>
                                        </p:tgtEl>
                                        <p:attrNameLst>
                                          <p:attrName>ppt_w</p:attrName>
                                        </p:attrNameLst>
                                      </p:cBhvr>
                                      <p:tavLst>
                                        <p:tav tm="0">
                                          <p:val>
                                            <p:fltVal val="0"/>
                                          </p:val>
                                        </p:tav>
                                        <p:tav tm="100000">
                                          <p:val>
                                            <p:strVal val="#ppt_w"/>
                                          </p:val>
                                        </p:tav>
                                      </p:tavLst>
                                    </p:anim>
                                    <p:anim calcmode="lin" valueType="num">
                                      <p:cBhvr>
                                        <p:cTn id="33" dur="500" fill="hold"/>
                                        <p:tgtEl>
                                          <p:spTgt spid="6149"/>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6153"/>
                                        </p:tgtEl>
                                        <p:attrNameLst>
                                          <p:attrName>style.visibility</p:attrName>
                                        </p:attrNameLst>
                                      </p:cBhvr>
                                      <p:to>
                                        <p:strVal val="visible"/>
                                      </p:to>
                                    </p:set>
                                    <p:anim calcmode="lin" valueType="num">
                                      <p:cBhvr>
                                        <p:cTn id="36" dur="500" fill="hold"/>
                                        <p:tgtEl>
                                          <p:spTgt spid="6153"/>
                                        </p:tgtEl>
                                        <p:attrNameLst>
                                          <p:attrName>ppt_w</p:attrName>
                                        </p:attrNameLst>
                                      </p:cBhvr>
                                      <p:tavLst>
                                        <p:tav tm="0">
                                          <p:val>
                                            <p:fltVal val="0"/>
                                          </p:val>
                                        </p:tav>
                                        <p:tav tm="100000">
                                          <p:val>
                                            <p:strVal val="#ppt_w"/>
                                          </p:val>
                                        </p:tav>
                                      </p:tavLst>
                                    </p:anim>
                                    <p:anim calcmode="lin" valueType="num">
                                      <p:cBhvr>
                                        <p:cTn id="37" dur="500" fill="hold"/>
                                        <p:tgtEl>
                                          <p:spTgt spid="6153"/>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6157"/>
                                        </p:tgtEl>
                                        <p:attrNameLst>
                                          <p:attrName>style.visibility</p:attrName>
                                        </p:attrNameLst>
                                      </p:cBhvr>
                                      <p:to>
                                        <p:strVal val="visible"/>
                                      </p:to>
                                    </p:set>
                                    <p:anim calcmode="lin" valueType="num">
                                      <p:cBhvr>
                                        <p:cTn id="40" dur="500" fill="hold"/>
                                        <p:tgtEl>
                                          <p:spTgt spid="6157"/>
                                        </p:tgtEl>
                                        <p:attrNameLst>
                                          <p:attrName>ppt_w</p:attrName>
                                        </p:attrNameLst>
                                      </p:cBhvr>
                                      <p:tavLst>
                                        <p:tav tm="0">
                                          <p:val>
                                            <p:fltVal val="0"/>
                                          </p:val>
                                        </p:tav>
                                        <p:tav tm="100000">
                                          <p:val>
                                            <p:strVal val="#ppt_w"/>
                                          </p:val>
                                        </p:tav>
                                      </p:tavLst>
                                    </p:anim>
                                    <p:anim calcmode="lin" valueType="num">
                                      <p:cBhvr>
                                        <p:cTn id="41" dur="500" fill="hold"/>
                                        <p:tgtEl>
                                          <p:spTgt spid="6157"/>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6161"/>
                                        </p:tgtEl>
                                        <p:attrNameLst>
                                          <p:attrName>style.visibility</p:attrName>
                                        </p:attrNameLst>
                                      </p:cBhvr>
                                      <p:to>
                                        <p:strVal val="visible"/>
                                      </p:to>
                                    </p:set>
                                    <p:anim calcmode="lin" valueType="num">
                                      <p:cBhvr>
                                        <p:cTn id="44" dur="500" fill="hold"/>
                                        <p:tgtEl>
                                          <p:spTgt spid="6161"/>
                                        </p:tgtEl>
                                        <p:attrNameLst>
                                          <p:attrName>ppt_w</p:attrName>
                                        </p:attrNameLst>
                                      </p:cBhvr>
                                      <p:tavLst>
                                        <p:tav tm="0">
                                          <p:val>
                                            <p:fltVal val="0"/>
                                          </p:val>
                                        </p:tav>
                                        <p:tav tm="100000">
                                          <p:val>
                                            <p:strVal val="#ppt_w"/>
                                          </p:val>
                                        </p:tav>
                                      </p:tavLst>
                                    </p:anim>
                                    <p:anim calcmode="lin" valueType="num">
                                      <p:cBhvr>
                                        <p:cTn id="45" dur="500" fill="hold"/>
                                        <p:tgtEl>
                                          <p:spTgt spid="6161"/>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 calcmode="lin" valueType="num">
                                      <p:cBhvr>
                                        <p:cTn id="50" dur="500" fill="hold"/>
                                        <p:tgtEl>
                                          <p:spTgt spid="19"/>
                                        </p:tgtEl>
                                        <p:attrNameLst>
                                          <p:attrName>ppt_x</p:attrName>
                                        </p:attrNameLst>
                                      </p:cBhvr>
                                      <p:tavLst>
                                        <p:tav tm="0">
                                          <p:val>
                                            <p:fltVal val="0.5"/>
                                          </p:val>
                                        </p:tav>
                                        <p:tav tm="100000">
                                          <p:val>
                                            <p:strVal val="#ppt_x"/>
                                          </p:val>
                                        </p:tav>
                                      </p:tavLst>
                                    </p:anim>
                                    <p:anim calcmode="lin" valueType="num">
                                      <p:cBhvr>
                                        <p:cTn id="51" dur="500" fill="hold"/>
                                        <p:tgtEl>
                                          <p:spTgt spid="19"/>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3" grpId="0" autoUpdateAnimBg="0"/>
      <p:bldP spid="6157" grpId="0" autoUpdateAnimBg="0"/>
      <p:bldP spid="6161" grpId="0" autoUpdateAnimBg="0"/>
      <p:bldP spid="22"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 الحدسي .. المفكر .. الحكم</a:t>
            </a:r>
          </a:p>
          <a:p>
            <a:pPr algn="ctr" rtl="1" eaLnBrk="0" hangingPunct="0"/>
            <a:r>
              <a:rPr lang="ar-EG" sz="4000" b="1" dirty="0"/>
              <a:t>(العالم)</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11</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3593283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 علاقاته قليلة .. قليل الكلام .. يستمع أكثر مما يتكلم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رؤية إبداعية .. يثق بالإلهام .. يرى المستقبل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يقدر المنطق والعقلانية .. يفهم الارتباطات بين الأمور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يقدر وبشدة المهارة والإتقان .. والإبداع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أفكاره.. وآراءه تنبع من داخله .. ولا يقلد أحدا</a:t>
            </a:r>
          </a:p>
        </p:txBody>
      </p:sp>
    </p:spTree>
    <p:extLst>
      <p:ext uri="{BB962C8B-B14F-4D97-AF65-F5344CB8AC3E}">
        <p14:creationId xmlns:p14="http://schemas.microsoft.com/office/powerpoint/2010/main" xmlns="" val="1642851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أفكاره دائما متطورة ..ويحب الحديث عنها</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 الشيخ محمد الغزالي .. رحمه اﻟﻠﻪ</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قوة في تنظيم العمل .. في دقة عجيبة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ناقد بطبعه .. يرى الخلل ..ويسعى لإصلاحه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عزيمة قوية .. لديه مستوى عالي.. من الكفاءة والإتقان</a:t>
            </a:r>
          </a:p>
        </p:txBody>
      </p:sp>
    </p:spTree>
    <p:extLst>
      <p:ext uri="{BB962C8B-B14F-4D97-AF65-F5344CB8AC3E}">
        <p14:creationId xmlns:p14="http://schemas.microsoft.com/office/powerpoint/2010/main" xmlns="" val="4072654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يجد من يتفاهم معه .. قليلون</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رؤية الاحتمالات </a:t>
            </a:r>
            <a:r>
              <a:rPr lang="ar-EG" altLang="zh-CN" sz="2200" b="1" dirty="0" smtClean="0">
                <a:latin typeface="Microsoft YaHei" panose="020B0503020204020204" pitchFamily="34" charset="-122"/>
              </a:rPr>
              <a:t>المستقبلية.بصورة جلية.وإنزالها </a:t>
            </a:r>
            <a:r>
              <a:rPr lang="ar-EG" altLang="zh-CN" sz="2200" b="1" dirty="0">
                <a:latin typeface="Microsoft YaHei" panose="020B0503020204020204" pitchFamily="34" charset="-122"/>
              </a:rPr>
              <a:t>على ارض الواقع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بالتحديات الفكرية المعقدة والمتشابكة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يضع تصور كامل للخطة المستقبلية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يقدر المعرفة والعلم.. في نفسه ..وفى الناس</a:t>
            </a:r>
          </a:p>
        </p:txBody>
      </p:sp>
    </p:spTree>
    <p:extLst>
      <p:ext uri="{BB962C8B-B14F-4D97-AF65-F5344CB8AC3E}">
        <p14:creationId xmlns:p14="http://schemas.microsoft.com/office/powerpoint/2010/main" xmlns="" val="2616317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يتوقع من الآخرين الكفاءة ..ويتضايق من التسيب ..والإهمال</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يكره الغموض .. ويحب الوضوح</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يثق في نظرته للأمور .. وحكمه عليها</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قدرة على اتخاذ القرارات الصعبة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يقيم ويدرس كل شيء ..بعين ناقدة .. لإصلاح الخلل</a:t>
            </a:r>
          </a:p>
        </p:txBody>
      </p:sp>
    </p:spTree>
    <p:extLst>
      <p:ext uri="{BB962C8B-B14F-4D97-AF65-F5344CB8AC3E}">
        <p14:creationId xmlns:p14="http://schemas.microsoft.com/office/powerpoint/2010/main" xmlns="" val="28042768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هادىء الوجه والمعاني .. يتفاعل بهدوء</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حازم .. حاسم .. واثق من نفسه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يميل إلى أن يسمع .. ولا يبدأ الكلام .. يفكر بعمق داخل نفسه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واضح المعالم في حياته .. خط سيره واضح</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عقلاني ومحايد في نقده من اجل إصلاح الخطأ .. ايجابي</a:t>
            </a:r>
          </a:p>
        </p:txBody>
      </p:sp>
    </p:spTree>
    <p:extLst>
      <p:ext uri="{BB962C8B-B14F-4D97-AF65-F5344CB8AC3E}">
        <p14:creationId xmlns:p14="http://schemas.microsoft.com/office/powerpoint/2010/main" xmlns="" val="3546812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 الحدسي .. المفكر .. المدرك بحواسه</a:t>
            </a:r>
          </a:p>
          <a:p>
            <a:pPr algn="ctr" rtl="1" eaLnBrk="0" hangingPunct="0"/>
            <a:r>
              <a:rPr lang="ar-EG" sz="4000" b="1" dirty="0"/>
              <a:t>(المفكر</a:t>
            </a:r>
            <a:r>
              <a:rPr lang="ar-EG" sz="4000" b="1" dirty="0" smtClean="0"/>
              <a:t>)</a:t>
            </a:r>
            <a:endParaRPr lang="ar-EG" sz="4000" b="1" dirty="0"/>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12</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2031722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عبقري من الطراز الأول..حلال المشاكل</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من أفضل الناس في التخطيط الاستراتيجي</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بطبعه .. قليل الأصدقاء .. من أهم أمور حياته الاستقلالية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خيال .. وإبداع ..ورؤية مستقبلية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النقطة الأساسية فيه.. أنه مفكر من الطراز الأول</a:t>
            </a:r>
          </a:p>
        </p:txBody>
      </p:sp>
    </p:spTree>
    <p:extLst>
      <p:ext uri="{BB962C8B-B14F-4D97-AF65-F5344CB8AC3E}">
        <p14:creationId xmlns:p14="http://schemas.microsoft.com/office/powerpoint/2010/main" xmlns="" val="809399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هادىء في حياته ..قليل الكلام عن أسراره الشخصية</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متعته ملاحقة النظريات العلمية .. وتحليلها والتفكير فيها</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يحل المشاكل عن طريق المنطق .. والعقلانية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بالأفكار .. وليس التعامل مع الناس</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واضح مع نفسه .. ويعرف ما يريده جيدا</a:t>
            </a:r>
          </a:p>
        </p:txBody>
      </p:sp>
    </p:spTree>
    <p:extLst>
      <p:ext uri="{BB962C8B-B14F-4D97-AF65-F5344CB8AC3E}">
        <p14:creationId xmlns:p14="http://schemas.microsoft.com/office/powerpoint/2010/main" xmlns="" val="4044821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غير غامض .. واضح الملامح في حياته</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يعشق الإتقان والكفاءة .. ويكره الإهمال والتسيب</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يتوقع من الناس أن يكونوا مثله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ناقد لكل شيء تقريبا .. ويبحث عن إصلاح الأخطاء</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فضولي ويهتم بالجديد دائما</a:t>
            </a:r>
          </a:p>
        </p:txBody>
      </p:sp>
    </p:spTree>
    <p:extLst>
      <p:ext uri="{BB962C8B-B14F-4D97-AF65-F5344CB8AC3E}">
        <p14:creationId xmlns:p14="http://schemas.microsoft.com/office/powerpoint/2010/main" xmlns="" val="3834430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5"/>
          <p:cNvSpPr>
            <a:spLocks/>
          </p:cNvSpPr>
          <p:nvPr/>
        </p:nvSpPr>
        <p:spPr bwMode="auto">
          <a:xfrm rot="21346829">
            <a:off x="1289681" y="1530794"/>
            <a:ext cx="6954839"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71E4FF"/>
              </a:gs>
              <a:gs pos="100000">
                <a:srgbClr val="009FC4"/>
              </a:gs>
            </a:gsLst>
            <a:lin ang="5400000" scaled="1"/>
          </a:gradFill>
          <a:ln>
            <a:noFill/>
          </a:ln>
          <a:extLst/>
        </p:spPr>
        <p:txBody>
          <a:bodyPr anchor="ctr"/>
          <a:lstStyle/>
          <a:p>
            <a:pPr algn="ctr" rtl="1" eaLnBrk="0" hangingPunct="0"/>
            <a:endParaRPr lang="ar-EG" sz="4000" b="1" dirty="0"/>
          </a:p>
        </p:txBody>
      </p:sp>
      <p:pic>
        <p:nvPicPr>
          <p:cNvPr id="4" name="Picture 3" descr="C:\TDDOWNLOAD\pencil.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1338730"/>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مستطيل 10"/>
          <p:cNvSpPr/>
          <p:nvPr/>
        </p:nvSpPr>
        <p:spPr>
          <a:xfrm>
            <a:off x="1680192" y="2321910"/>
            <a:ext cx="6096000" cy="3016210"/>
          </a:xfrm>
          <a:prstGeom prst="rect">
            <a:avLst/>
          </a:prstGeom>
        </p:spPr>
        <p:txBody>
          <a:bodyPr>
            <a:spAutoFit/>
          </a:bodyPr>
          <a:lstStyle/>
          <a:p>
            <a:pPr algn="ctr">
              <a:defRPr/>
            </a:pPr>
            <a:r>
              <a:rPr lang="ar-EG" sz="3800" dirty="0"/>
              <a:t>إذن ..مرحبا بك في هذا العالم الغامض العجيب .. عالم النفس البشرية..نتعلم ما لم يكن معروفا لنا من قبل .. نرى ونحس ونقرأ الناس من حولنا .. كأنهم كتاب مفتوح أمامنا</a:t>
            </a:r>
            <a:endParaRPr lang="ar-EG" sz="3800" b="1" dirty="0">
              <a:solidFill>
                <a:srgbClr val="FFFFFF"/>
              </a:solidFill>
            </a:endParaRPr>
          </a:p>
        </p:txBody>
      </p:sp>
    </p:spTree>
    <p:extLst>
      <p:ext uri="{BB962C8B-B14F-4D97-AF65-F5344CB8AC3E}">
        <p14:creationId xmlns:p14="http://schemas.microsoft.com/office/powerpoint/2010/main" xmlns="" val="3859155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يتفاعل مع الأحداث ويتفجر حيوية ونشاطا</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رؤية منطقية قوية .. بحيث يصل إلى لب الموضوع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قدرته فائقة على حل المشكلات الصعبة ..بصورة عبقرية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يسأل أسئلة قوية وصعبة .. لأنه يتحدى نفسه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نقاشاته فكرية من الطراز الأول .. سريع البديهة </a:t>
            </a:r>
          </a:p>
        </p:txBody>
      </p:sp>
    </p:spTree>
    <p:extLst>
      <p:ext uri="{BB962C8B-B14F-4D97-AF65-F5344CB8AC3E}">
        <p14:creationId xmlns:p14="http://schemas.microsoft.com/office/powerpoint/2010/main" xmlns="" val="8501231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ميل طبيعي.. لبناء نظام منطقي.. عقلاني.. لتفسير الأحداث</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يكره بشدة الروتين .. ويحس أنه في سجن</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قول الحقيقة .. ويكره اللف والدوران</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عدم السيطرة على الآخرين .. وعدم فرض وجهة نظره عليهم</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هادىء .. محافظ .. قليل الكلام</a:t>
            </a:r>
          </a:p>
        </p:txBody>
      </p:sp>
    </p:spTree>
    <p:extLst>
      <p:ext uri="{BB962C8B-B14F-4D97-AF65-F5344CB8AC3E}">
        <p14:creationId xmlns:p14="http://schemas.microsoft.com/office/powerpoint/2010/main" xmlns="" val="1125464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988840"/>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2132856"/>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مستقل بذاته .. ولا يعتمد على الآخرين ..( يعيش لوحده )</a:t>
            </a:r>
          </a:p>
        </p:txBody>
      </p:sp>
      <p:grpSp>
        <p:nvGrpSpPr>
          <p:cNvPr id="8" name="Group 6"/>
          <p:cNvGrpSpPr>
            <a:grpSpLocks/>
          </p:cNvGrpSpPr>
          <p:nvPr/>
        </p:nvGrpSpPr>
        <p:grpSpPr bwMode="auto">
          <a:xfrm>
            <a:off x="1457325" y="3357935"/>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3532560"/>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يرفض أن يتدخل احد في أموره الشخصية ..بدون إذنه </a:t>
            </a:r>
          </a:p>
        </p:txBody>
      </p:sp>
    </p:spTree>
    <p:extLst>
      <p:ext uri="{BB962C8B-B14F-4D97-AF65-F5344CB8AC3E}">
        <p14:creationId xmlns:p14="http://schemas.microsoft.com/office/powerpoint/2010/main" xmlns="" val="42671616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700"/>
                            </p:stCondLst>
                            <p:childTnLst>
                              <p:par>
                                <p:cTn id="18" presetID="2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 الحسي .. المشاعرى .. الحكم</a:t>
            </a:r>
          </a:p>
          <a:p>
            <a:pPr algn="ctr" rtl="1" eaLnBrk="0" hangingPunct="0"/>
            <a:r>
              <a:rPr lang="ar-EG" sz="4000" b="1" dirty="0"/>
              <a:t>(الحاضن .. المربى)</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13</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219789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يمكن الاستغناء عنه .. لا في البيت .. ولا في العمل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كلمتي عهدي .. واهم من أي قانون</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خدمة الآخرين ..قبل المصلحة الشخصية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 قليل الكلام .. عميق الفكرة داخل نفسه</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أهم مميزاته انه واقعي .. يعيش الواقع بحواسه .. لا يحب الخيال</a:t>
            </a:r>
          </a:p>
        </p:txBody>
      </p:sp>
    </p:spTree>
    <p:extLst>
      <p:ext uri="{BB962C8B-B14F-4D97-AF65-F5344CB8AC3E}">
        <p14:creationId xmlns:p14="http://schemas.microsoft.com/office/powerpoint/2010/main" xmlns="" val="3705758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عملي .. مرتب .. يحب التفاصيل</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يقدر مشاكل الآخرين وأحاسيسهم</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حازم .. صارم .. صاحب قرار .. يميل أن يكون في موقع القيادة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ودود .. صاحب ضمير حي بصورة فطرية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إحساسه بالمسؤولية فطرى من داخله</a:t>
            </a:r>
          </a:p>
        </p:txBody>
      </p:sp>
    </p:spTree>
    <p:extLst>
      <p:ext uri="{BB962C8B-B14F-4D97-AF65-F5344CB8AC3E}">
        <p14:creationId xmlns:p14="http://schemas.microsoft.com/office/powerpoint/2010/main" xmlns="" val="4061454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إذا قال نفذ ما قال مهما كان</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الكرم عنده أسطوري</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يمكن الاعتماد عليه إلى أقصى درجة</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يعمل بلا كلل ولا ملل</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مثال .. معاوية بن أبى سفيان ..( أنا أعرف بقريش من قريش )</a:t>
            </a:r>
          </a:p>
        </p:txBody>
      </p:sp>
    </p:spTree>
    <p:extLst>
      <p:ext uri="{BB962C8B-B14F-4D97-AF65-F5344CB8AC3E}">
        <p14:creationId xmlns:p14="http://schemas.microsoft.com/office/powerpoint/2010/main" xmlns="" val="3051802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بالجميع .. صغيرهم وكبيرهم .. غنيهم وفقيرهم</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عنصر ثبات في أي مكان يوجد فيه</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يتحمل الألم والضغط</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يهتم بالأمور العلمية الفنية .. يهتم بالتفاصيل الدقيقة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ودود ..عطوف.. صاحب ولاء</a:t>
            </a:r>
          </a:p>
        </p:txBody>
      </p:sp>
    </p:spTree>
    <p:extLst>
      <p:ext uri="{BB962C8B-B14F-4D97-AF65-F5344CB8AC3E}">
        <p14:creationId xmlns:p14="http://schemas.microsoft.com/office/powerpoint/2010/main" xmlns="" val="3524012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الدين ..والأصول.. والثبات في الأمور</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خزينة كبيرة من المعلومات .. والخبرات العريضة</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يتذكر التفاصيل الدقيقة .. المادية ..والإنسانية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يهتم بالآخرين.. ومشاعرهم ..وتفاصيل حياتهم</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متواضع .. هادىء الطباع .. صلب من الداخل وقوى</a:t>
            </a:r>
          </a:p>
        </p:txBody>
      </p:sp>
    </p:spTree>
    <p:extLst>
      <p:ext uri="{BB962C8B-B14F-4D97-AF65-F5344CB8AC3E}">
        <p14:creationId xmlns:p14="http://schemas.microsoft.com/office/powerpoint/2010/main" xmlns="" val="2543702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ملتزم بواجباته .. خصوصا في الدين والتقاليد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أن يتعلم وان يعلم</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المبادىء والقيم بشكل كبير</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عنصر ثبات في أي مؤسسة</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آراء واعتقادات قوية.. لأنها مبنية على أساس متين</a:t>
            </a:r>
          </a:p>
        </p:txBody>
      </p:sp>
    </p:spTree>
    <p:extLst>
      <p:ext uri="{BB962C8B-B14F-4D97-AF65-F5344CB8AC3E}">
        <p14:creationId xmlns:p14="http://schemas.microsoft.com/office/powerpoint/2010/main" xmlns="" val="713869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ded Corner 5"/>
          <p:cNvSpPr/>
          <p:nvPr/>
        </p:nvSpPr>
        <p:spPr bwMode="auto">
          <a:xfrm>
            <a:off x="396908" y="1579418"/>
            <a:ext cx="8423564" cy="3643746"/>
          </a:xfrm>
          <a:prstGeom prst="foldedCorner">
            <a:avLst/>
          </a:prstGeom>
          <a:gradFill rotWithShape="1">
            <a:gsLst>
              <a:gs pos="0">
                <a:srgbClr val="71E4FF"/>
              </a:gs>
              <a:gs pos="100000">
                <a:srgbClr val="009FC4"/>
              </a:gs>
            </a:gsLst>
            <a:lin ang="5400000" scaled="1"/>
          </a:gradFill>
          <a:ln>
            <a:noFill/>
          </a:ln>
          <a:extLst/>
        </p:spPr>
        <p:txBody>
          <a:bodyPr anchor="ctr"/>
          <a:lstStyle/>
          <a:p>
            <a:pPr algn="ctr" rtl="1" eaLnBrk="0" hangingPunct="0"/>
            <a:endParaRPr lang="ar-EG" sz="4000" b="1" dirty="0"/>
          </a:p>
          <a:p>
            <a:pPr algn="ctr" rtl="1" eaLnBrk="0" hangingPunct="0"/>
            <a:r>
              <a:rPr lang="ar-EG" sz="3800" b="1" dirty="0"/>
              <a:t>توجد ٨ صفات أساسية في كل البشر .. تتوزع هذه الصفات الثمانية.. عبر أربع زوايا متوازنة ..مثل توازن كفتى الميزان ..في كل زاوية صفتين.. ومن امتزاج هذه الصفات.. تنتج شخصية الإنسان.. ولمعرفة كل هذه الأمور.. لزم أن نسأل أربعة أسئلة</a:t>
            </a:r>
          </a:p>
        </p:txBody>
      </p:sp>
    </p:spTree>
    <p:extLst>
      <p:ext uri="{BB962C8B-B14F-4D97-AF65-F5344CB8AC3E}">
        <p14:creationId xmlns:p14="http://schemas.microsoft.com/office/powerpoint/2010/main" xmlns="" val="2629228262"/>
      </p:ext>
    </p:extLst>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يتغير ولا يتلون .. واضح ومستقيم</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وفرة من الخبرات .. ولكن في داخل نفسه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يحترم نظام العمل المتعارف عليه </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يحترم النظام الادارى .. ويحترم القيادات</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الثبات .. ولا يحب التغيير ..إلا إذا كان من وراءه فائدة </a:t>
            </a:r>
          </a:p>
        </p:txBody>
      </p:sp>
    </p:spTree>
    <p:extLst>
      <p:ext uri="{BB962C8B-B14F-4D97-AF65-F5344CB8AC3E}">
        <p14:creationId xmlns:p14="http://schemas.microsoft.com/office/powerpoint/2010/main" xmlns="" val="20200788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91683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206084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يتعامل مع الناس من كل فئاتهم</a:t>
            </a:r>
          </a:p>
        </p:txBody>
      </p:sp>
      <p:grpSp>
        <p:nvGrpSpPr>
          <p:cNvPr id="8" name="Group 6"/>
          <p:cNvGrpSpPr>
            <a:grpSpLocks/>
          </p:cNvGrpSpPr>
          <p:nvPr/>
        </p:nvGrpSpPr>
        <p:grpSpPr bwMode="auto">
          <a:xfrm>
            <a:off x="1457325" y="3024932"/>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319955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قوته في أن يعرف.. هل الذي أمامه صادق أم كاذب ..في ثواني </a:t>
            </a:r>
          </a:p>
        </p:txBody>
      </p:sp>
      <p:grpSp>
        <p:nvGrpSpPr>
          <p:cNvPr id="12" name="Group 10"/>
          <p:cNvGrpSpPr>
            <a:grpSpLocks/>
          </p:cNvGrpSpPr>
          <p:nvPr/>
        </p:nvGrpSpPr>
        <p:grpSpPr bwMode="auto">
          <a:xfrm>
            <a:off x="1458913" y="4222031"/>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4398243"/>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يصدق أي كلام يقال له</a:t>
            </a:r>
          </a:p>
        </p:txBody>
      </p:sp>
    </p:spTree>
    <p:extLst>
      <p:ext uri="{BB962C8B-B14F-4D97-AF65-F5344CB8AC3E}">
        <p14:creationId xmlns:p14="http://schemas.microsoft.com/office/powerpoint/2010/main" xmlns="" val="3985891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childTnLst>
                          </p:cTn>
                        </p:par>
                        <p:par>
                          <p:cTn id="23" fill="hold">
                            <p:stCondLst>
                              <p:cond delay="900"/>
                            </p:stCondLst>
                            <p:childTnLst>
                              <p:par>
                                <p:cTn id="24" presetID="2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الحسي .. المشاعرى .. المدرك بحواسه</a:t>
            </a:r>
          </a:p>
          <a:p>
            <a:pPr algn="ctr" rtl="1" eaLnBrk="0" hangingPunct="0"/>
            <a:r>
              <a:rPr lang="ar-EG" sz="4000" b="1" dirty="0"/>
              <a:t>(الفنان)</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14</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334623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محافظ .. يعيش في عالمه الداخلي .. يفضل التركيز</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يبادر بالكلام .. ويستمع أكثر مما يتكلم</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التفاصيل .. يحب أن يلمس الأشياء بيديه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صاحب قلب رقيق المشاعر .. إلى ابعد حد</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يعتقد الناس انه ضعيف .. وهذا غير صحيح</a:t>
            </a:r>
          </a:p>
        </p:txBody>
      </p:sp>
    </p:spTree>
    <p:extLst>
      <p:ext uri="{BB962C8B-B14F-4D97-AF65-F5344CB8AC3E}">
        <p14:creationId xmlns:p14="http://schemas.microsoft.com/office/powerpoint/2010/main" xmlns="" val="3410898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يتكيف مع الواقع .. مرن .. تلقائي .. عفوي</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يحب السيطرة على الناس</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يرى الجمال في الواقع ..ويحسه بحواسه .. في كل شيء حوله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مرهف الحس .. خجول بطبعه .. يجلس في زاوية لوحده ..في صمت</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يعمل مشكلة مع احد .. يرضى بالقليل</a:t>
            </a:r>
          </a:p>
        </p:txBody>
      </p:sp>
    </p:spTree>
    <p:extLst>
      <p:ext uri="{BB962C8B-B14F-4D97-AF65-F5344CB8AC3E}">
        <p14:creationId xmlns:p14="http://schemas.microsoft.com/office/powerpoint/2010/main" xmlns="" val="26867788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لطيف المعشر جدا .. طيب </a:t>
            </a:r>
            <a:r>
              <a:rPr lang="ar-EG" altLang="zh-CN" sz="2200" b="1" dirty="0" smtClean="0">
                <a:latin typeface="Microsoft YaHei" panose="020B0503020204020204" pitchFamily="34" charset="-122"/>
              </a:rPr>
              <a:t>القلب..</a:t>
            </a:r>
            <a:r>
              <a:rPr lang="ar-EG" altLang="zh-CN" sz="2200" b="1" dirty="0">
                <a:latin typeface="Microsoft YaHei" panose="020B0503020204020204" pitchFamily="34" charset="-122"/>
              </a:rPr>
              <a:t>متواضع </a:t>
            </a:r>
            <a:r>
              <a:rPr lang="ar-EG" altLang="zh-CN" sz="2200" b="1" dirty="0" smtClean="0">
                <a:latin typeface="Microsoft YaHei" panose="020B0503020204020204" pitchFamily="34" charset="-122"/>
              </a:rPr>
              <a:t>جدا.. </a:t>
            </a:r>
            <a:r>
              <a:rPr lang="ar-EG" altLang="zh-CN" sz="2200" b="1" dirty="0">
                <a:latin typeface="Microsoft YaHei" panose="020B0503020204020204" pitchFamily="34" charset="-122"/>
              </a:rPr>
              <a:t>رغم قدراته العالية</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يتنازل عن حقه ..من اجل أن يتجنب الخلاف مع الآخرين</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لا يحب أن يكون في موقع القيادة .. ولكن يكون مع القائد</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عنده ولاء عظيم.. تابع مخلص ووفى</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ينجز الأعمال بهدوء.. وتروى وعدم استعجال</a:t>
            </a:r>
          </a:p>
        </p:txBody>
      </p:sp>
    </p:spTree>
    <p:extLst>
      <p:ext uri="{BB962C8B-B14F-4D97-AF65-F5344CB8AC3E}">
        <p14:creationId xmlns:p14="http://schemas.microsoft.com/office/powerpoint/2010/main" xmlns="" val="22361407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باللحظة الحالية التي يعيشها </a:t>
            </a:r>
            <a:r>
              <a:rPr lang="ar-EG" altLang="zh-CN" sz="2200" b="1" dirty="0" smtClean="0">
                <a:latin typeface="Microsoft YaHei" panose="020B0503020204020204" pitchFamily="34" charset="-122"/>
              </a:rPr>
              <a:t>. </a:t>
            </a:r>
            <a:r>
              <a:rPr lang="ar-EG" altLang="zh-CN" sz="2200" b="1" dirty="0">
                <a:latin typeface="Microsoft YaHei" panose="020B0503020204020204" pitchFamily="34" charset="-122"/>
              </a:rPr>
              <a:t>ولا يفضل أن يستنزف طاقته </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يستمتع بالاسترخاء .. ويحب الهدوء ..قليل الحركة والنشاط</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دمه خفيف.. ومرح.. ولكن في هدوء</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يحب أن يسمع كلمة طيبة من الآخرين</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إحساس عميق.. بالالتزام بواجباته.. تجاه الآخرين</a:t>
            </a:r>
          </a:p>
        </p:txBody>
      </p:sp>
    </p:spTree>
    <p:extLst>
      <p:ext uri="{BB962C8B-B14F-4D97-AF65-F5344CB8AC3E}">
        <p14:creationId xmlns:p14="http://schemas.microsoft.com/office/powerpoint/2010/main" xmlns="" val="4259530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حس عميق بالمبادىء والقيم ... عفيف .. أمين .. لا يسأل احد شيئا</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يفضل أن يضفى السعادة على </a:t>
            </a:r>
            <a:r>
              <a:rPr lang="ar-EG" altLang="zh-CN" sz="2200" b="1" dirty="0" smtClean="0">
                <a:latin typeface="Microsoft YaHei" panose="020B0503020204020204" pitchFamily="34" charset="-122"/>
              </a:rPr>
              <a:t>الآخري.. </a:t>
            </a:r>
            <a:r>
              <a:rPr lang="ar-EG" altLang="zh-CN" sz="2200" b="1" dirty="0">
                <a:latin typeface="Microsoft YaHei" panose="020B0503020204020204" pitchFamily="34" charset="-122"/>
              </a:rPr>
              <a:t>في العمل .. ولكن في هدوء</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يكره الروتين .. فهو قاتل بالنسبة له</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يمكن الثقة فيه.. لأنه لا يمكن أن يخون أبدا</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مراقب للأوضاع .. وللواقع من حوله </a:t>
            </a:r>
          </a:p>
        </p:txBody>
      </p:sp>
    </p:spTree>
    <p:extLst>
      <p:ext uri="{BB962C8B-B14F-4D97-AF65-F5344CB8AC3E}">
        <p14:creationId xmlns:p14="http://schemas.microsoft.com/office/powerpoint/2010/main" xmlns="" val="2614908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457325" y="1196752"/>
            <a:ext cx="6229350" cy="719138"/>
            <a:chOff x="0" y="0"/>
            <a:chExt cx="6228000" cy="719137"/>
          </a:xfrm>
        </p:grpSpPr>
        <p:sp>
          <p:nvSpPr>
            <p:cNvPr id="5" name="AutoShape 3"/>
            <p:cNvSpPr>
              <a:spLocks noChangeArrowheads="1"/>
            </p:cNvSpPr>
            <p:nvPr/>
          </p:nvSpPr>
          <p:spPr bwMode="auto">
            <a:xfrm>
              <a:off x="913" y="0"/>
              <a:ext cx="6226175" cy="719137"/>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6"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7" name="Rectangle 13"/>
          <p:cNvSpPr>
            <a:spLocks noChangeArrowheads="1"/>
          </p:cNvSpPr>
          <p:nvPr/>
        </p:nvSpPr>
        <p:spPr bwMode="auto">
          <a:xfrm>
            <a:off x="1479887" y="1340768"/>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عملي ولا يحب الخيال .. يركز على الحقائق الملموسة</a:t>
            </a:r>
          </a:p>
        </p:txBody>
      </p:sp>
      <p:grpSp>
        <p:nvGrpSpPr>
          <p:cNvPr id="8" name="Group 6"/>
          <p:cNvGrpSpPr>
            <a:grpSpLocks/>
          </p:cNvGrpSpPr>
          <p:nvPr/>
        </p:nvGrpSpPr>
        <p:grpSpPr bwMode="auto">
          <a:xfrm>
            <a:off x="1457325" y="2131790"/>
            <a:ext cx="6229350" cy="719137"/>
            <a:chOff x="0" y="0"/>
            <a:chExt cx="6228000" cy="719138"/>
          </a:xfrm>
        </p:grpSpPr>
        <p:sp>
          <p:nvSpPr>
            <p:cNvPr id="9" name="AutoShape 3"/>
            <p:cNvSpPr>
              <a:spLocks noChangeArrowheads="1"/>
            </p:cNvSpPr>
            <p:nvPr/>
          </p:nvSpPr>
          <p:spPr bwMode="auto">
            <a:xfrm>
              <a:off x="0" y="0"/>
              <a:ext cx="6228000" cy="719138"/>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0" name="AutoShape 3"/>
            <p:cNvSpPr>
              <a:spLocks noChangeArrowheads="1"/>
            </p:cNvSpPr>
            <p:nvPr/>
          </p:nvSpPr>
          <p:spPr bwMode="auto">
            <a:xfrm>
              <a:off x="0" y="88900"/>
              <a:ext cx="622800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1" name="Rectangle 16"/>
          <p:cNvSpPr>
            <a:spLocks noChangeArrowheads="1"/>
          </p:cNvSpPr>
          <p:nvPr/>
        </p:nvSpPr>
        <p:spPr bwMode="auto">
          <a:xfrm>
            <a:off x="1479887" y="2306415"/>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لديه ميل فطرى نحو المشاعر .. ميل طبيعي.. لان يرى الجمال </a:t>
            </a:r>
          </a:p>
        </p:txBody>
      </p:sp>
      <p:grpSp>
        <p:nvGrpSpPr>
          <p:cNvPr id="12" name="Group 10"/>
          <p:cNvGrpSpPr>
            <a:grpSpLocks/>
          </p:cNvGrpSpPr>
          <p:nvPr/>
        </p:nvGrpSpPr>
        <p:grpSpPr bwMode="auto">
          <a:xfrm>
            <a:off x="1458913" y="3112865"/>
            <a:ext cx="6226175" cy="719137"/>
            <a:chOff x="0" y="0"/>
            <a:chExt cx="6226850" cy="719138"/>
          </a:xfrm>
        </p:grpSpPr>
        <p:sp>
          <p:nvSpPr>
            <p:cNvPr id="13"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4"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5" name="Rectangle 19"/>
          <p:cNvSpPr>
            <a:spLocks noChangeArrowheads="1"/>
          </p:cNvSpPr>
          <p:nvPr/>
        </p:nvSpPr>
        <p:spPr bwMode="auto">
          <a:xfrm>
            <a:off x="1479887" y="3289077"/>
            <a:ext cx="620486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يفهم الناس ويشعر بهم</a:t>
            </a:r>
          </a:p>
        </p:txBody>
      </p:sp>
      <p:grpSp>
        <p:nvGrpSpPr>
          <p:cNvPr id="16" name="Group 14"/>
          <p:cNvGrpSpPr>
            <a:grpSpLocks/>
          </p:cNvGrpSpPr>
          <p:nvPr/>
        </p:nvGrpSpPr>
        <p:grpSpPr bwMode="auto">
          <a:xfrm>
            <a:off x="1457325" y="4119340"/>
            <a:ext cx="6229350" cy="719137"/>
            <a:chOff x="0" y="0"/>
            <a:chExt cx="6228000" cy="719137"/>
          </a:xfrm>
        </p:grpSpPr>
        <p:sp>
          <p:nvSpPr>
            <p:cNvPr id="17" name="AutoShape 3"/>
            <p:cNvSpPr>
              <a:spLocks noChangeArrowheads="1"/>
            </p:cNvSpPr>
            <p:nvPr/>
          </p:nvSpPr>
          <p:spPr bwMode="auto">
            <a:xfrm>
              <a:off x="0" y="0"/>
              <a:ext cx="6226413" cy="719137"/>
            </a:xfrm>
            <a:prstGeom prst="roundRect">
              <a:avLst>
                <a:gd name="adj" fmla="val 16667"/>
              </a:avLst>
            </a:prstGeom>
            <a:gradFill rotWithShape="1">
              <a:gsLst>
                <a:gs pos="0">
                  <a:srgbClr val="71E4FF"/>
                </a:gs>
                <a:gs pos="100000">
                  <a:srgbClr val="009FC4"/>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18" name="AutoShape 3"/>
            <p:cNvSpPr>
              <a:spLocks noChangeArrowheads="1"/>
            </p:cNvSpPr>
            <p:nvPr/>
          </p:nvSpPr>
          <p:spPr bwMode="auto">
            <a:xfrm>
              <a:off x="0" y="88900"/>
              <a:ext cx="6228000" cy="541337"/>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19" name="Rectangle 22"/>
          <p:cNvSpPr>
            <a:spLocks noChangeArrowheads="1"/>
          </p:cNvSpPr>
          <p:nvPr/>
        </p:nvSpPr>
        <p:spPr bwMode="auto">
          <a:xfrm>
            <a:off x="1462807" y="4294257"/>
            <a:ext cx="623902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الآخرين.. يقللون من شأنه ..ويستخفون به </a:t>
            </a:r>
          </a:p>
        </p:txBody>
      </p:sp>
      <p:grpSp>
        <p:nvGrpSpPr>
          <p:cNvPr id="20" name="Group 10"/>
          <p:cNvGrpSpPr>
            <a:grpSpLocks/>
          </p:cNvGrpSpPr>
          <p:nvPr/>
        </p:nvGrpSpPr>
        <p:grpSpPr bwMode="auto">
          <a:xfrm>
            <a:off x="1475656" y="5158135"/>
            <a:ext cx="6226175" cy="719137"/>
            <a:chOff x="0" y="0"/>
            <a:chExt cx="6226850" cy="719138"/>
          </a:xfrm>
        </p:grpSpPr>
        <p:sp>
          <p:nvSpPr>
            <p:cNvPr id="21" name="AutoShape 3"/>
            <p:cNvSpPr>
              <a:spLocks noChangeArrowheads="1"/>
            </p:cNvSpPr>
            <p:nvPr/>
          </p:nvSpPr>
          <p:spPr bwMode="auto">
            <a:xfrm>
              <a:off x="338" y="0"/>
              <a:ext cx="6226175" cy="719138"/>
            </a:xfrm>
            <a:prstGeom prst="roundRect">
              <a:avLst>
                <a:gd name="adj" fmla="val 16667"/>
              </a:avLst>
            </a:prstGeom>
            <a:gradFill rotWithShape="1">
              <a:gsLst>
                <a:gs pos="0">
                  <a:srgbClr val="044492"/>
                </a:gs>
                <a:gs pos="100000">
                  <a:srgbClr val="012A5B"/>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r" rtl="1">
                <a:spcBef>
                  <a:spcPct val="0"/>
                </a:spcBef>
                <a:buFontTx/>
                <a:buNone/>
              </a:pPr>
              <a:endParaRPr lang="zh-CN" altLang="en-US" sz="1800">
                <a:ea typeface="SimSun" panose="02010600030101010101" pitchFamily="2" charset="-122"/>
              </a:endParaRPr>
            </a:p>
          </p:txBody>
        </p:sp>
        <p:sp>
          <p:nvSpPr>
            <p:cNvPr id="22" name="AutoShape 3"/>
            <p:cNvSpPr>
              <a:spLocks noChangeArrowheads="1"/>
            </p:cNvSpPr>
            <p:nvPr/>
          </p:nvSpPr>
          <p:spPr bwMode="auto">
            <a:xfrm>
              <a:off x="0" y="88900"/>
              <a:ext cx="6226850" cy="541338"/>
            </a:xfrm>
            <a:prstGeom prst="roundRect">
              <a:avLst>
                <a:gd name="adj" fmla="val 16667"/>
              </a:avLst>
            </a:prstGeom>
            <a:gradFill rotWithShape="0">
              <a:gsLst>
                <a:gs pos="0">
                  <a:srgbClr val="F2F2F2"/>
                </a:gs>
                <a:gs pos="100000">
                  <a:srgbClr val="BFBFBF"/>
                </a:gs>
              </a:gsLst>
              <a:lin ang="5400000" scaled="1"/>
            </a:gradFill>
            <a:ln w="25400">
              <a:solidFill>
                <a:schemeClr val="bg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endParaRPr lang="zh-CN" altLang="en-US" sz="2000">
                <a:solidFill>
                  <a:schemeClr val="tx2"/>
                </a:solidFill>
              </a:endParaRPr>
            </a:p>
          </p:txBody>
        </p:sp>
      </p:grpSp>
      <p:sp>
        <p:nvSpPr>
          <p:cNvPr id="23" name="Rectangle 19"/>
          <p:cNvSpPr>
            <a:spLocks noChangeArrowheads="1"/>
          </p:cNvSpPr>
          <p:nvPr/>
        </p:nvSpPr>
        <p:spPr bwMode="auto">
          <a:xfrm>
            <a:off x="1496293" y="5334347"/>
            <a:ext cx="62055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800">
                <a:solidFill>
                  <a:schemeClr val="tx1"/>
                </a:solidFill>
                <a:latin typeface="Arial" panose="020B0604020202020204" pitchFamily="34" charset="0"/>
                <a:ea typeface="Microsoft YaHei" panose="020B0503020204020204" pitchFamily="34" charset="-122"/>
              </a:defRPr>
            </a:lvl2pPr>
            <a:lvl3pPr marL="1143000" indent="-228600" eaLnBrk="0" hangingPunct="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4pPr>
            <a:lvl5pPr marL="2057400" indent="-228600" eaLnBrk="0" hangingPunct="0">
              <a:spcBef>
                <a:spcPct val="20000"/>
              </a:spcBef>
              <a:buChar char="»"/>
              <a:defRPr sz="2000">
                <a:solidFill>
                  <a:schemeClr val="tx1"/>
                </a:solidFill>
                <a:latin typeface="Arial" panose="020B0604020202020204" pitchFamily="34" charset="0"/>
                <a:ea typeface="Microsoft YaHei"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icrosoft YaHei" panose="020B0503020204020204" pitchFamily="34" charset="-122"/>
              </a:defRPr>
            </a:lvl9pPr>
          </a:lstStyle>
          <a:p>
            <a:pPr algn="ctr" rtl="1">
              <a:spcBef>
                <a:spcPct val="0"/>
              </a:spcBef>
              <a:buFontTx/>
              <a:buNone/>
            </a:pPr>
            <a:r>
              <a:rPr lang="ar-EG" altLang="zh-CN" sz="2200" b="1" dirty="0">
                <a:latin typeface="Microsoft YaHei" panose="020B0503020204020204" pitchFamily="34" charset="-122"/>
              </a:rPr>
              <a:t>ذو قدرة كبيرة على الاحتمال</a:t>
            </a:r>
          </a:p>
        </p:txBody>
      </p:sp>
    </p:spTree>
    <p:extLst>
      <p:ext uri="{BB962C8B-B14F-4D97-AF65-F5344CB8AC3E}">
        <p14:creationId xmlns:p14="http://schemas.microsoft.com/office/powerpoint/2010/main" xmlns="" val="31777488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childTnLst>
                          </p:cTn>
                        </p:par>
                        <p:par>
                          <p:cTn id="29" fill="hold">
                            <p:stCondLst>
                              <p:cond delay="11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23" presetClass="entr" presetSubtype="528" fill="hold" nodeType="withEffect">
                                  <p:stCondLst>
                                    <p:cond delay="4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utoUpdateAnimBg="0"/>
      <p:bldP spid="15" grpId="0" autoUpdateAnimBg="0"/>
      <p:bldP spid="19" grpId="0" autoUpdateAnimBg="0"/>
      <p:bldP spid="23"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1331640" y="2060848"/>
            <a:ext cx="6552728" cy="2448272"/>
          </a:xfrm>
          <a:prstGeom prst="horizontalScroll">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a:t>المنطوي .. الحسي .. المفكر .. الحكم</a:t>
            </a:r>
          </a:p>
          <a:p>
            <a:pPr algn="ctr" rtl="1" eaLnBrk="0" hangingPunct="0"/>
            <a:r>
              <a:rPr lang="ar-EG" sz="4000" b="1" dirty="0"/>
              <a:t>(المؤدى للواجب)</a:t>
            </a:r>
          </a:p>
        </p:txBody>
      </p:sp>
      <p:sp>
        <p:nvSpPr>
          <p:cNvPr id="3" name="شكل بيضاوي 5"/>
          <p:cNvSpPr/>
          <p:nvPr/>
        </p:nvSpPr>
        <p:spPr bwMode="auto">
          <a:xfrm>
            <a:off x="3491880" y="764629"/>
            <a:ext cx="2112433" cy="792163"/>
          </a:xfrm>
          <a:prstGeom prst="ellipse">
            <a:avLst/>
          </a:prstGeom>
          <a:gradFill rotWithShape="1">
            <a:gsLst>
              <a:gs pos="0">
                <a:srgbClr val="71E4FF"/>
              </a:gs>
              <a:gs pos="100000">
                <a:srgbClr val="009FC4"/>
              </a:gs>
            </a:gsLst>
            <a:lin ang="5400000" scaled="1"/>
          </a:gradFill>
          <a:ln>
            <a:noFill/>
          </a:ln>
        </p:spPr>
        <p:txBody>
          <a:bodyPr anchor="ctr"/>
          <a:lstStyle/>
          <a:p>
            <a:pPr algn="ctr" rtl="1" eaLnBrk="0" hangingPunct="0"/>
            <a:r>
              <a:rPr lang="ar-EG" sz="4000" b="1" dirty="0" smtClean="0">
                <a:solidFill>
                  <a:schemeClr val="tx1"/>
                </a:solidFill>
                <a:latin typeface="Arial" panose="020B0604020202020204" pitchFamily="34" charset="0"/>
                <a:ea typeface="SimSun" panose="02010600030101010101" pitchFamily="2" charset="-122"/>
              </a:rPr>
              <a:t>15</a:t>
            </a:r>
            <a:endParaRPr lang="ar-EG" sz="4000" b="1" dirty="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2407789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Hei"/>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TotalTime>
  <Pages>0</Pages>
  <Words>3894</Words>
  <Characters>0</Characters>
  <Application>Microsoft Office PowerPoint</Application>
  <DocSecurity>0</DocSecurity>
  <PresentationFormat>On-screen Show (4:3)</PresentationFormat>
  <Lines>0</Lines>
  <Paragraphs>479</Paragraphs>
  <Slides>113</Slides>
  <Notes>0</Notes>
  <HiddenSlides>0</HiddenSlides>
  <MMClips>0</MMClips>
  <ScaleCrop>false</ScaleCrop>
  <HeadingPairs>
    <vt:vector size="4" baseType="variant">
      <vt:variant>
        <vt:lpstr>Theme</vt:lpstr>
      </vt:variant>
      <vt:variant>
        <vt:i4>2</vt:i4>
      </vt:variant>
      <vt:variant>
        <vt:lpstr>Slide Titles</vt:lpstr>
      </vt:variant>
      <vt:variant>
        <vt:i4>113</vt:i4>
      </vt:variant>
    </vt:vector>
  </HeadingPairs>
  <TitlesOfParts>
    <vt:vector size="115" baseType="lpstr">
      <vt:lpstr>默认设计模板</vt:lpstr>
      <vt:lpstr>自定义设计方案</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menna</dc:creator>
  <cp:lastModifiedBy>SONY</cp:lastModifiedBy>
  <cp:revision>18</cp:revision>
  <dcterms:created xsi:type="dcterms:W3CDTF">2012-06-25T07:48:25Z</dcterms:created>
  <dcterms:modified xsi:type="dcterms:W3CDTF">2013-11-25T20:37:01Z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1033-8.1.0.3377</vt:lpwstr>
  </property>
</Properties>
</file>