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64" r:id="rId2"/>
    <p:sldId id="265" r:id="rId3"/>
    <p:sldId id="266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88" r:id="rId15"/>
    <p:sldId id="328" r:id="rId16"/>
    <p:sldId id="290" r:id="rId17"/>
    <p:sldId id="329" r:id="rId18"/>
    <p:sldId id="291" r:id="rId19"/>
    <p:sldId id="292" r:id="rId20"/>
    <p:sldId id="270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1" r:id="rId29"/>
    <p:sldId id="302" r:id="rId30"/>
    <p:sldId id="303" r:id="rId31"/>
    <p:sldId id="304" r:id="rId32"/>
    <p:sldId id="330" r:id="rId33"/>
    <p:sldId id="277" r:id="rId34"/>
    <p:sldId id="306" r:id="rId35"/>
    <p:sldId id="307" r:id="rId36"/>
    <p:sldId id="308" r:id="rId37"/>
    <p:sldId id="309" r:id="rId38"/>
    <p:sldId id="310" r:id="rId39"/>
    <p:sldId id="331" r:id="rId40"/>
    <p:sldId id="311" r:id="rId41"/>
    <p:sldId id="312" r:id="rId42"/>
    <p:sldId id="313" r:id="rId43"/>
    <p:sldId id="314" r:id="rId44"/>
    <p:sldId id="315" r:id="rId45"/>
    <p:sldId id="316" r:id="rId46"/>
    <p:sldId id="278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D9"/>
    <a:srgbClr val="66FFFF"/>
    <a:srgbClr val="E5F5FF"/>
    <a:srgbClr val="DDF2FF"/>
    <a:srgbClr val="D0FCFC"/>
    <a:srgbClr val="E5F0FF"/>
    <a:srgbClr val="E5F3FF"/>
    <a:srgbClr val="E7FFFF"/>
    <a:srgbClr val="D0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523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44" tIns="45573" rIns="91144" bIns="45573" numCol="1" anchor="t" anchorCtr="0" compatLnSpc="1">
            <a:prstTxWarp prst="textNoShape">
              <a:avLst/>
            </a:prstTxWarp>
          </a:bodyPr>
          <a:lstStyle>
            <a:lvl1pPr defTabSz="909638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39825" y="677863"/>
            <a:ext cx="4718050" cy="3538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40238"/>
            <a:ext cx="5153025" cy="414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44" tIns="45573" rIns="91144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98913" y="0"/>
            <a:ext cx="2998787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44" tIns="45573" rIns="91144" bIns="45573" numCol="1" anchor="t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2998788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44" tIns="45573" rIns="91144" bIns="45573" numCol="1" anchor="b" anchorCtr="0" compatLnSpc="1">
            <a:prstTxWarp prst="textNoShape">
              <a:avLst/>
            </a:prstTxWarp>
          </a:bodyPr>
          <a:lstStyle>
            <a:lvl1pPr defTabSz="909638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8913" y="8807450"/>
            <a:ext cx="2998787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44" tIns="45573" rIns="91144" bIns="45573" numCol="1" anchor="b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200"/>
            </a:lvl1pPr>
          </a:lstStyle>
          <a:p>
            <a:fld id="{4DC896AB-730F-409C-92E1-0A9D6D5A7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10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10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12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13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14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15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16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17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18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19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20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21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22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23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24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25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26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27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28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29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30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31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32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33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34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35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36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37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38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39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40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41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42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43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44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45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46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47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48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49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50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51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52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53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54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55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56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57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8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2A0AF-EBEA-43F1-94E1-551EC33C1951}" type="slidenum">
              <a:rPr lang="en-US"/>
              <a:pPr/>
              <a:t>9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33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2.xml"/><Relationship Id="rId4" Type="http://schemas.openxmlformats.org/officeDocument/2006/relationships/slide" Target="slide6.xml"/><Relationship Id="rId9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slide" Target="slide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4.xml"/><Relationship Id="rId7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image" Target="../media/image7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47.xml"/><Relationship Id="rId7" Type="http://schemas.openxmlformats.org/officeDocument/2006/relationships/slide" Target="slide5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4.xml"/><Relationship Id="rId5" Type="http://schemas.openxmlformats.org/officeDocument/2006/relationships/slide" Target="slide52.xml"/><Relationship Id="rId4" Type="http://schemas.openxmlformats.org/officeDocument/2006/relationships/slide" Target="slide5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image" Target="../media/image7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image" Target="../media/image7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image" Target="../media/image8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60001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82001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214414" y="1785926"/>
            <a:ext cx="70009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b="1" dirty="0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B3D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حل كتاب التمارين رياضيات</a:t>
            </a:r>
            <a:endParaRPr lang="ar-EG" sz="5400" b="1" dirty="0">
              <a:ln w="17780" cmpd="sng">
                <a:solidFill>
                  <a:schemeClr val="accent2"/>
                </a:solidFill>
                <a:prstDash val="solid"/>
                <a:miter lim="800000"/>
              </a:ln>
              <a:solidFill>
                <a:srgbClr val="FFB3D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4414" y="3214686"/>
            <a:ext cx="70009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b="1" dirty="0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B3D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الصف الثالث الثانوى</a:t>
            </a:r>
            <a:endParaRPr lang="ar-EG" sz="5400" b="1" dirty="0">
              <a:ln w="17780" cmpd="sng">
                <a:solidFill>
                  <a:schemeClr val="accent2"/>
                </a:solidFill>
                <a:prstDash val="solid"/>
                <a:miter lim="800000"/>
              </a:ln>
              <a:solidFill>
                <a:srgbClr val="FFB3D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4414" y="4577372"/>
            <a:ext cx="70009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b="1" dirty="0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B3D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الفصل الأول</a:t>
            </a:r>
            <a:endParaRPr lang="ar-EG" sz="5400" b="1" dirty="0">
              <a:ln w="17780" cmpd="sng">
                <a:solidFill>
                  <a:schemeClr val="accent2"/>
                </a:solidFill>
                <a:prstDash val="solid"/>
                <a:miter lim="800000"/>
              </a:ln>
              <a:solidFill>
                <a:srgbClr val="FFB3D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1-4 القيم القصوى ومتوسط معدل التغير</a:t>
            </a:r>
            <a:endParaRPr b="1" dirty="0" i="0" kumimoji="0" lang="ar-EG" normalizeH="0" smtClean="0" strike="noStrike" sz="28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85720" y="938195"/>
            <a:ext cx="7572428" cy="2637070"/>
            <a:chOff x="285720" y="938195"/>
            <a:chExt cx="7572428" cy="2637070"/>
          </a:xfrm>
        </p:grpSpPr>
        <p:pic>
          <p:nvPicPr>
            <p:cNvPr descr="4 new.jpg" id="45" name="Picture 44"/>
            <p:cNvPicPr>
              <a:picLocks noChangeAspect="1"/>
            </p:cNvPicPr>
            <p:nvPr/>
          </p:nvPicPr>
          <p:blipFill>
            <a:blip cstate="print" r:embed="rId3">
              <a:lum bright="-10000" contrast="30000"/>
            </a:blip>
            <a:srcRect b="78" r="8"/>
            <a:stretch>
              <a:fillRect/>
            </a:stretch>
          </p:blipFill>
          <p:spPr>
            <a:xfrm>
              <a:off x="1357290" y="938195"/>
              <a:ext cx="6500858" cy="263368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4714876" y="2928934"/>
              <a:ext cx="3143272" cy="646331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x</a:t>
              </a:r>
              <a:r>
                <a:rPr b="1" dirty="0" lang="el-GR" smtClean="0" sz="1800">
                  <a:solidFill>
                    <a:srgbClr val="C00000"/>
                  </a:solidFill>
                </a:rPr>
                <a:t>ϵ</a:t>
              </a:r>
              <a:r>
                <a:rPr b="1" dirty="0" lang="en-US" smtClean="0" sz="1800">
                  <a:solidFill>
                    <a:srgbClr val="C00000"/>
                  </a:solidFill>
                </a:rPr>
                <a:t>(-∞,0) U(1.5,∞)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الدالة متزايدة عند </a:t>
              </a:r>
              <a:endParaRPr b="1" dirty="0" lang="en-US" smtClean="0" sz="1800">
                <a:solidFill>
                  <a:srgbClr val="C00000"/>
                </a:solidFill>
              </a:endParaRPr>
            </a:p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x</a:t>
              </a:r>
              <a:r>
                <a:rPr b="1" dirty="0" lang="el-GR" smtClean="0" sz="1800">
                  <a:solidFill>
                    <a:srgbClr val="C00000"/>
                  </a:solidFill>
                </a:rPr>
                <a:t> ϵ</a:t>
              </a:r>
              <a:r>
                <a:rPr b="1" dirty="0" lang="en-US" smtClean="0" sz="1800">
                  <a:solidFill>
                    <a:srgbClr val="C00000"/>
                  </a:solidFill>
                </a:rPr>
                <a:t>(0,15)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متناقصةعند </a:t>
              </a:r>
              <a:endParaRPr b="1" dirty="0" lang="en-US" smtClean="0" sz="180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5720" y="2928934"/>
              <a:ext cx="4000528" cy="646331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x</a:t>
              </a:r>
              <a:r>
                <a:rPr b="1" dirty="0" lang="el-GR" smtClean="0" sz="1800">
                  <a:solidFill>
                    <a:srgbClr val="C00000"/>
                  </a:solidFill>
                </a:rPr>
                <a:t>ϵ</a:t>
              </a:r>
              <a:r>
                <a:rPr b="1" dirty="0" lang="en-US" smtClean="0" sz="1800">
                  <a:solidFill>
                    <a:srgbClr val="C00000"/>
                  </a:solidFill>
                </a:rPr>
                <a:t> R-[0]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الدالة متناقصة لكل قيم </a:t>
              </a:r>
              <a:endParaRPr b="1" dirty="0" lang="en-US" smtClean="0" sz="1800">
                <a:solidFill>
                  <a:srgbClr val="C00000"/>
                </a:solidFill>
              </a:endParaRPr>
            </a:p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x</a:t>
              </a:r>
              <a:r>
                <a:rPr b="1" dirty="0" lang="el-GR" smtClean="0" sz="1800">
                  <a:solidFill>
                    <a:srgbClr val="C00000"/>
                  </a:solidFill>
                </a:rPr>
                <a:t> ϵ</a:t>
              </a:r>
              <a:r>
                <a:rPr b="1" dirty="0" lang="en-US" smtClean="0" sz="1800">
                  <a:solidFill>
                    <a:srgbClr val="C00000"/>
                  </a:solidFill>
                </a:rPr>
                <a:t>(-∞,0)U(0,∞)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أو </a:t>
              </a:r>
              <a:endParaRPr b="1" dirty="0" lang="en-US" smtClean="0" sz="1800">
                <a:solidFill>
                  <a:srgbClr val="C000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214414" y="3714752"/>
            <a:ext cx="6786610" cy="2995032"/>
            <a:chOff x="1214414" y="3714752"/>
            <a:chExt cx="6786610" cy="2995032"/>
          </a:xfrm>
        </p:grpSpPr>
        <p:pic>
          <p:nvPicPr>
            <p:cNvPr descr="4 new.jpg" id="46" name="Picture 45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15" r="-8"/>
            <a:stretch>
              <a:fillRect/>
            </a:stretch>
          </p:blipFill>
          <p:spPr>
            <a:xfrm>
              <a:off x="1214414" y="3714752"/>
              <a:ext cx="6786610" cy="268074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857752" y="5786454"/>
              <a:ext cx="3143272" cy="92333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x= 1.5, y=-6 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ص .م عندما </a:t>
              </a:r>
              <a:endParaRPr b="1" dirty="0" lang="en-US" smtClean="0" sz="1800">
                <a:solidFill>
                  <a:srgbClr val="C00000"/>
                </a:solidFill>
              </a:endParaRPr>
            </a:p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x= -1.5, y=-8 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ص .م عندما </a:t>
              </a:r>
              <a:endParaRPr b="1" dirty="0" lang="en-US" smtClean="0" sz="1800">
                <a:solidFill>
                  <a:srgbClr val="C00000"/>
                </a:solidFill>
              </a:endParaRPr>
            </a:p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x= 0, y=-5 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ع .م عندما </a:t>
              </a:r>
              <a:endParaRPr b="1" dirty="0" lang="en-US" smtClean="0" sz="1800">
                <a:solidFill>
                  <a:srgbClr val="C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14480" y="5786454"/>
              <a:ext cx="3143272" cy="646331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x= -1, y= 1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ع .م عندما </a:t>
              </a:r>
              <a:endParaRPr b="1" dirty="0" lang="en-US" smtClean="0" sz="1800">
                <a:solidFill>
                  <a:srgbClr val="C00000"/>
                </a:solidFill>
              </a:endParaRPr>
            </a:p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x= 0.5, y=0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ص .م عندما </a:t>
              </a:r>
              <a:endParaRPr b="1" dirty="0" lang="en-US" smtClean="0" sz="1800">
                <a:solidFill>
                  <a:srgbClr val="C00000"/>
                </a:solidFill>
              </a:endParaRPr>
            </a:p>
          </p:txBody>
        </p:sp>
      </p:grpSp>
      <p:sp>
        <p:nvSpPr>
          <p:cNvPr id="31" name="Left Arrow 30">
            <a:hlinkClick action="ppaction://hlinksldjump" r:id="rId5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63805" y="428604"/>
            <a:ext cx="7358114" cy="1575025"/>
            <a:chOff x="763805" y="428604"/>
            <a:chExt cx="7358114" cy="1575025"/>
          </a:xfrm>
        </p:grpSpPr>
        <p:pic>
          <p:nvPicPr>
            <p:cNvPr descr="4 new.jpg" id="34" name="Picture 33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161" r="-23"/>
            <a:stretch>
              <a:fillRect/>
            </a:stretch>
          </p:blipFill>
          <p:spPr>
            <a:xfrm>
              <a:off x="763805" y="428604"/>
              <a:ext cx="7358114" cy="888048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6" name="TextBox 35"/>
            <p:cNvSpPr txBox="1"/>
            <p:nvPr/>
          </p:nvSpPr>
          <p:spPr>
            <a:xfrm>
              <a:off x="2857488" y="1357298"/>
              <a:ext cx="3143272" cy="646331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x= -1.05, y= 6.02    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ع .م عندما </a:t>
              </a:r>
              <a:endParaRPr b="1" dirty="0" lang="en-US" smtClean="0" sz="1800">
                <a:solidFill>
                  <a:srgbClr val="C00000"/>
                </a:solidFill>
              </a:endParaRPr>
            </a:p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x= 1.05 , y=-4.02  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ص .م عندما </a:t>
              </a:r>
              <a:endParaRPr b="1" dirty="0" lang="en-US" smtClean="0" sz="180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77543" y="2571744"/>
            <a:ext cx="7330638" cy="2000264"/>
            <a:chOff x="777543" y="2571744"/>
            <a:chExt cx="7330638" cy="2000264"/>
          </a:xfrm>
        </p:grpSpPr>
        <p:pic>
          <p:nvPicPr>
            <p:cNvPr descr="4 new.jpg" id="35" name="Picture 34"/>
            <p:cNvPicPr>
              <a:picLocks noChangeAspect="1"/>
            </p:cNvPicPr>
            <p:nvPr/>
          </p:nvPicPr>
          <p:blipFill>
            <a:blip cstate="print" r:embed="rId5">
              <a:lum bright="-10000" contrast="30000"/>
            </a:blip>
            <a:srcRect b="-66" r="24"/>
            <a:stretch>
              <a:fillRect/>
            </a:stretch>
          </p:blipFill>
          <p:spPr>
            <a:xfrm>
              <a:off x="777543" y="2571744"/>
              <a:ext cx="7330638" cy="1643074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2571736" y="4202676"/>
              <a:ext cx="3857652" cy="369332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16.5 ft =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اقصى ارتفاع يعنى القيمة العظمى </a:t>
              </a:r>
              <a:endParaRPr b="1" dirty="0" lang="en-US" smtClean="0" sz="180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00562" y="3071810"/>
              <a:ext cx="714380" cy="369332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-132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00166" y="3071810"/>
              <a:ext cx="714380" cy="369332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-160</a:t>
              </a: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1-5 الدوال الرئيسية ( الأم ) والتحويلات الهندسية</a:t>
            </a:r>
            <a:endParaRPr b="1" dirty="0" i="0" kumimoji="0" lang="ar-EG" normalizeH="0" smtClean="0" strike="noStrike" sz="28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69484" y="3714752"/>
            <a:ext cx="7102978" cy="1714512"/>
            <a:chOff x="969484" y="3714752"/>
            <a:chExt cx="7102978" cy="1714512"/>
          </a:xfrm>
        </p:grpSpPr>
        <p:pic>
          <p:nvPicPr>
            <p:cNvPr descr="5 new.jpg" id="41" name="Picture 40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108" r="6"/>
            <a:stretch>
              <a:fillRect/>
            </a:stretch>
          </p:blipFill>
          <p:spPr>
            <a:xfrm>
              <a:off x="969484" y="3714752"/>
              <a:ext cx="7102978" cy="1714512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3000364" y="4429132"/>
              <a:ext cx="3143272" cy="646331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g(x)= -(x-1)</a:t>
              </a:r>
              <a:r>
                <a:rPr b="1" baseline="30000" dirty="0" lang="en-US" smtClean="0" sz="18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800">
                  <a:solidFill>
                    <a:srgbClr val="C00000"/>
                  </a:solidFill>
                </a:rPr>
                <a:t> + 1</a:t>
              </a:r>
            </a:p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(1,1) 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انعكاس ثم انسحاب </a:t>
              </a:r>
              <a:endParaRPr b="1" dirty="0" lang="en-US" smtClean="0" sz="1800">
                <a:solidFill>
                  <a:srgbClr val="C0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71538" y="1071545"/>
            <a:ext cx="6858049" cy="2286017"/>
            <a:chOff x="1071538" y="1071545"/>
            <a:chExt cx="6858049" cy="2286017"/>
          </a:xfrm>
        </p:grpSpPr>
        <p:grpSp>
          <p:nvGrpSpPr>
            <p:cNvPr id="65" name="Group 64"/>
            <p:cNvGrpSpPr/>
            <p:nvPr/>
          </p:nvGrpSpPr>
          <p:grpSpPr>
            <a:xfrm>
              <a:off x="1071538" y="1071545"/>
              <a:ext cx="6858049" cy="2286017"/>
              <a:chOff x="1071538" y="1071545"/>
              <a:chExt cx="6858049" cy="2286017"/>
            </a:xfrm>
          </p:grpSpPr>
          <p:pic>
            <p:nvPicPr>
              <p:cNvPr descr="5 new.jpg" id="40" name="Picture 39"/>
              <p:cNvPicPr>
                <a:picLocks noChangeAspect="1"/>
              </p:cNvPicPr>
              <p:nvPr/>
            </p:nvPicPr>
            <p:blipFill>
              <a:blip cstate="print" r:embed="rId5">
                <a:lum bright="-10000" contrast="30000"/>
              </a:blip>
              <a:srcRect b="-4" r="-4"/>
              <a:stretch>
                <a:fillRect/>
              </a:stretch>
            </p:blipFill>
            <p:spPr>
              <a:xfrm>
                <a:off x="1071538" y="1071545"/>
                <a:ext cx="6858049" cy="2286017"/>
              </a:xfrm>
              <a:prstGeom prst="rect">
                <a:avLst/>
              </a:prstGeom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cxnSp>
            <p:nvCxnSpPr>
              <p:cNvPr id="37" name="Straight Arrow Connector 36"/>
              <p:cNvCxnSpPr/>
              <p:nvPr/>
            </p:nvCxnSpPr>
            <p:spPr bwMode="auto">
              <a:xfrm flipH="1" rot="16200000">
                <a:off x="3571869" y="2643180"/>
                <a:ext cx="642943" cy="357192"/>
              </a:xfrm>
              <a:prstGeom prst="straightConnector1">
                <a:avLst/>
              </a:prstGeom>
              <a:solidFill>
                <a:schemeClr val="accent1"/>
              </a:solidFill>
              <a:ln algn="ctr" cap="sq" cmpd="sng" w="12700">
                <a:solidFill>
                  <a:srgbClr val="C00000"/>
                </a:solidFill>
                <a:prstDash val="solid"/>
                <a:round/>
                <a:headEnd len="sm" type="none" w="sm"/>
                <a:tailEnd type="arrow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 rot="5400000">
                <a:off x="3143241" y="2571745"/>
                <a:ext cx="714379" cy="428628"/>
              </a:xfrm>
              <a:prstGeom prst="straightConnector1">
                <a:avLst/>
              </a:prstGeom>
              <a:solidFill>
                <a:schemeClr val="accent1"/>
              </a:solidFill>
              <a:ln algn="ctr" cap="sq" cmpd="sng" w="12700">
                <a:solidFill>
                  <a:srgbClr val="C00000"/>
                </a:solidFill>
                <a:prstDash val="solid"/>
                <a:round/>
                <a:headEnd len="sm" type="none" w="sm"/>
                <a:tailEnd type="arrow"/>
              </a:ln>
              <a:effectLst/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 flipH="1" flipV="1" rot="5400000">
                <a:off x="3679025" y="1964521"/>
                <a:ext cx="500066" cy="428628"/>
              </a:xfrm>
              <a:prstGeom prst="straightConnector1">
                <a:avLst/>
              </a:prstGeom>
              <a:solidFill>
                <a:schemeClr val="accent1"/>
              </a:solidFill>
              <a:ln algn="ctr" cap="sq" cmpd="sng" w="12700">
                <a:solidFill>
                  <a:srgbClr val="C00000"/>
                </a:solidFill>
                <a:prstDash val="solid"/>
                <a:round/>
                <a:headEnd len="sm" type="none" w="sm"/>
                <a:tailEnd type="arrow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 rot="10800000">
                <a:off x="3071802" y="1857365"/>
                <a:ext cx="642942" cy="642941"/>
              </a:xfrm>
              <a:prstGeom prst="straightConnector1">
                <a:avLst/>
              </a:prstGeom>
              <a:solidFill>
                <a:schemeClr val="accent1"/>
              </a:solidFill>
              <a:ln algn="ctr" cap="sq" cmpd="sng" w="12700">
                <a:solidFill>
                  <a:srgbClr val="C00000"/>
                </a:solidFill>
                <a:prstDash val="solid"/>
                <a:round/>
                <a:headEnd len="sm" type="none" w="sm"/>
                <a:tailEnd type="arrow"/>
              </a:ln>
              <a:effectLst/>
            </p:spPr>
          </p:cxnSp>
        </p:grpSp>
        <p:sp>
          <p:nvSpPr>
            <p:cNvPr id="69" name="Freeform 68"/>
            <p:cNvSpPr/>
            <p:nvPr/>
          </p:nvSpPr>
          <p:spPr bwMode="auto">
            <a:xfrm>
              <a:off x="6531429" y="1915886"/>
              <a:ext cx="1104405" cy="423553"/>
            </a:xfrm>
            <a:custGeom>
              <a:avLst/>
              <a:gdLst>
                <a:gd fmla="*/ 0 w 1104405" name="connsiteX0"/>
                <a:gd fmla="*/ 423553 h 423553" name="connsiteY0"/>
                <a:gd fmla="*/ 184067 w 1104405" name="connsiteX1"/>
                <a:gd fmla="*/ 269174 h 423553" name="connsiteY1"/>
                <a:gd fmla="*/ 451262 w 1104405" name="connsiteX2"/>
                <a:gd fmla="*/ 132608 h 423553" name="connsiteY2"/>
                <a:gd fmla="*/ 926275 w 1104405" name="connsiteX3"/>
                <a:gd fmla="*/ 19792 h 423553" name="connsiteY3"/>
                <a:gd fmla="*/ 1104405 w 1104405" name="connsiteX4"/>
                <a:gd fmla="*/ 13854 h 423553" name="connsiteY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3553" w="1104405">
                  <a:moveTo>
                    <a:pt x="0" y="423553"/>
                  </a:moveTo>
                  <a:cubicBezTo>
                    <a:pt x="54428" y="370609"/>
                    <a:pt x="108857" y="317665"/>
                    <a:pt x="184067" y="269174"/>
                  </a:cubicBezTo>
                  <a:cubicBezTo>
                    <a:pt x="259277" y="220683"/>
                    <a:pt x="327561" y="174172"/>
                    <a:pt x="451262" y="132608"/>
                  </a:cubicBezTo>
                  <a:cubicBezTo>
                    <a:pt x="574963" y="91044"/>
                    <a:pt x="817418" y="39584"/>
                    <a:pt x="926275" y="19792"/>
                  </a:cubicBezTo>
                  <a:cubicBezTo>
                    <a:pt x="1035132" y="0"/>
                    <a:pt x="1069769" y="3958"/>
                    <a:pt x="1104405" y="13854"/>
                  </a:cubicBezTo>
                </a:path>
              </a:pathLst>
            </a:custGeom>
            <a:noFill/>
            <a:ln algn="ctr" cap="sq" cmpd="sng" w="12700">
              <a:solidFill>
                <a:srgbClr val="C00000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t" anchorCtr="0" bIns="45720" compatLnSpc="1" lIns="91440" numCol="1" rIns="91440" rtlCol="1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b="0" baseline="0" cap="none" i="0" kumimoji="0" lang="ar-EG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6968057" y="2143116"/>
              <a:ext cx="890091" cy="280677"/>
            </a:xfrm>
            <a:custGeom>
              <a:avLst/>
              <a:gdLst>
                <a:gd fmla="*/ 0 w 1104405" name="connsiteX0"/>
                <a:gd fmla="*/ 423553 h 423553" name="connsiteY0"/>
                <a:gd fmla="*/ 184067 w 1104405" name="connsiteX1"/>
                <a:gd fmla="*/ 269174 h 423553" name="connsiteY1"/>
                <a:gd fmla="*/ 451262 w 1104405" name="connsiteX2"/>
                <a:gd fmla="*/ 132608 h 423553" name="connsiteY2"/>
                <a:gd fmla="*/ 926275 w 1104405" name="connsiteX3"/>
                <a:gd fmla="*/ 19792 h 423553" name="connsiteY3"/>
                <a:gd fmla="*/ 1104405 w 1104405" name="connsiteX4"/>
                <a:gd fmla="*/ 13854 h 423553" name="connsiteY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3553" w="1104405">
                  <a:moveTo>
                    <a:pt x="0" y="423553"/>
                  </a:moveTo>
                  <a:cubicBezTo>
                    <a:pt x="54428" y="370609"/>
                    <a:pt x="108857" y="317665"/>
                    <a:pt x="184067" y="269174"/>
                  </a:cubicBezTo>
                  <a:cubicBezTo>
                    <a:pt x="259277" y="220683"/>
                    <a:pt x="327561" y="174172"/>
                    <a:pt x="451262" y="132608"/>
                  </a:cubicBezTo>
                  <a:cubicBezTo>
                    <a:pt x="574963" y="91044"/>
                    <a:pt x="817418" y="39584"/>
                    <a:pt x="926275" y="19792"/>
                  </a:cubicBezTo>
                  <a:cubicBezTo>
                    <a:pt x="1035132" y="0"/>
                    <a:pt x="1069769" y="3958"/>
                    <a:pt x="1104405" y="13854"/>
                  </a:cubicBezTo>
                </a:path>
              </a:pathLst>
            </a:custGeom>
            <a:noFill/>
            <a:ln algn="ctr" cap="sq" cmpd="sng" w="12700">
              <a:solidFill>
                <a:srgbClr val="C00000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t" anchorCtr="0" bIns="45720" compatLnSpc="1" lIns="91440" numCol="1" rIns="91440" rtlCol="1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b="0" baseline="0" cap="none" i="0" kumimoji="0" lang="ar-EG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00100" y="575112"/>
            <a:ext cx="6929486" cy="1996632"/>
            <a:chOff x="1000100" y="575112"/>
            <a:chExt cx="6929486" cy="1996632"/>
          </a:xfrm>
        </p:grpSpPr>
        <p:pic>
          <p:nvPicPr>
            <p:cNvPr descr="5 new.jpg" id="34" name="Picture 33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-87" r="-7"/>
            <a:stretch>
              <a:fillRect/>
            </a:stretch>
          </p:blipFill>
          <p:spPr>
            <a:xfrm>
              <a:off x="1000100" y="575112"/>
              <a:ext cx="6929486" cy="1996632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3357554" y="1500174"/>
              <a:ext cx="3429024" cy="646331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g(x)= |x|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الدالة الرئيسية ( الأم ) هى </a:t>
              </a:r>
              <a:endParaRPr b="1" dirty="0" lang="en-US" smtClean="0" sz="1800">
                <a:solidFill>
                  <a:srgbClr val="C00000"/>
                </a:solidFill>
              </a:endParaRPr>
            </a:p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2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 وشد رأسى معامله</a:t>
              </a:r>
              <a:r>
                <a:rPr b="1" dirty="0" lang="en-US" smtClean="0" sz="1800">
                  <a:solidFill>
                    <a:srgbClr val="C00000"/>
                  </a:solidFill>
                </a:rPr>
                <a:t> (1,1)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حدث انسحاب </a:t>
              </a:r>
              <a:endParaRPr b="1" dirty="0" lang="en-US" smtClean="0" sz="180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142976" y="2928934"/>
            <a:ext cx="6572296" cy="2816698"/>
            <a:chOff x="1142976" y="2928934"/>
            <a:chExt cx="6572296" cy="2816698"/>
          </a:xfrm>
        </p:grpSpPr>
        <p:pic>
          <p:nvPicPr>
            <p:cNvPr descr="5 new.jpg" id="35" name="Picture 34"/>
            <p:cNvPicPr>
              <a:picLocks noChangeAspect="1"/>
            </p:cNvPicPr>
            <p:nvPr/>
          </p:nvPicPr>
          <p:blipFill>
            <a:blip cstate="print" r:embed="rId5">
              <a:lum bright="-10000" contrast="30000"/>
            </a:blip>
            <a:srcRect b="37" r="30"/>
            <a:stretch>
              <a:fillRect/>
            </a:stretch>
          </p:blipFill>
          <p:spPr>
            <a:xfrm>
              <a:off x="1142976" y="2928934"/>
              <a:ext cx="6572296" cy="2816698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9" name="Freeform 38"/>
            <p:cNvSpPr/>
            <p:nvPr/>
          </p:nvSpPr>
          <p:spPr bwMode="auto">
            <a:xfrm>
              <a:off x="3390181" y="4078856"/>
              <a:ext cx="129396" cy="682925"/>
            </a:xfrm>
            <a:custGeom>
              <a:avLst/>
              <a:gdLst>
                <a:gd fmla="*/ 0 w 129396" name="connsiteX0"/>
                <a:gd fmla="*/ 682925 h 682925" name="connsiteY0"/>
                <a:gd fmla="*/ 86264 w 129396" name="connsiteX1"/>
                <a:gd fmla="*/ 493144 h 682925" name="connsiteY1"/>
                <a:gd fmla="*/ 86264 w 129396" name="connsiteX2"/>
                <a:gd fmla="*/ 484518 h 682925" name="connsiteY2"/>
                <a:gd fmla="*/ 120770 w 129396" name="connsiteX3"/>
                <a:gd fmla="*/ 294736 h 682925" name="connsiteY3"/>
                <a:gd fmla="*/ 112144 w 129396" name="connsiteX4"/>
                <a:gd fmla="*/ 44570 h 682925" name="connsiteY4"/>
                <a:gd fmla="*/ 129396 w 129396" name="connsiteX5"/>
                <a:gd fmla="*/ 27318 h 682925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82925" w="129396">
                  <a:moveTo>
                    <a:pt x="0" y="682925"/>
                  </a:moveTo>
                  <a:cubicBezTo>
                    <a:pt x="28755" y="619665"/>
                    <a:pt x="71887" y="526212"/>
                    <a:pt x="86264" y="493144"/>
                  </a:cubicBezTo>
                  <a:cubicBezTo>
                    <a:pt x="100641" y="460076"/>
                    <a:pt x="80513" y="517586"/>
                    <a:pt x="86264" y="484518"/>
                  </a:cubicBezTo>
                  <a:cubicBezTo>
                    <a:pt x="92015" y="451450"/>
                    <a:pt x="116457" y="368061"/>
                    <a:pt x="120770" y="294736"/>
                  </a:cubicBezTo>
                  <a:cubicBezTo>
                    <a:pt x="125083" y="221411"/>
                    <a:pt x="110706" y="89140"/>
                    <a:pt x="112144" y="44570"/>
                  </a:cubicBezTo>
                  <a:cubicBezTo>
                    <a:pt x="113582" y="0"/>
                    <a:pt x="77638" y="4314"/>
                    <a:pt x="129396" y="27318"/>
                  </a:cubicBezTo>
                </a:path>
              </a:pathLst>
            </a:custGeom>
            <a:noFill/>
            <a:ln algn="ctr" cap="sq" cmpd="sng" w="28575">
              <a:solidFill>
                <a:srgbClr val="C00000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t" anchorCtr="0" bIns="45720" compatLnSpc="1" lIns="91440" numCol="1" rIns="91440" rtlCol="1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b="0" baseline="0" cap="none" i="0" kumimoji="0" lang="ar-EG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 flipH="1" flipV="1">
              <a:off x="3299596" y="4714883"/>
              <a:ext cx="129396" cy="682925"/>
            </a:xfrm>
            <a:custGeom>
              <a:avLst/>
              <a:gdLst>
                <a:gd fmla="*/ 0 w 129396" name="connsiteX0"/>
                <a:gd fmla="*/ 682925 h 682925" name="connsiteY0"/>
                <a:gd fmla="*/ 86264 w 129396" name="connsiteX1"/>
                <a:gd fmla="*/ 493144 h 682925" name="connsiteY1"/>
                <a:gd fmla="*/ 86264 w 129396" name="connsiteX2"/>
                <a:gd fmla="*/ 484518 h 682925" name="connsiteY2"/>
                <a:gd fmla="*/ 120770 w 129396" name="connsiteX3"/>
                <a:gd fmla="*/ 294736 h 682925" name="connsiteY3"/>
                <a:gd fmla="*/ 112144 w 129396" name="connsiteX4"/>
                <a:gd fmla="*/ 44570 h 682925" name="connsiteY4"/>
                <a:gd fmla="*/ 129396 w 129396" name="connsiteX5"/>
                <a:gd fmla="*/ 27318 h 682925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82925" w="129396">
                  <a:moveTo>
                    <a:pt x="0" y="682925"/>
                  </a:moveTo>
                  <a:cubicBezTo>
                    <a:pt x="28755" y="619665"/>
                    <a:pt x="71887" y="526212"/>
                    <a:pt x="86264" y="493144"/>
                  </a:cubicBezTo>
                  <a:cubicBezTo>
                    <a:pt x="100641" y="460076"/>
                    <a:pt x="80513" y="517586"/>
                    <a:pt x="86264" y="484518"/>
                  </a:cubicBezTo>
                  <a:cubicBezTo>
                    <a:pt x="92015" y="451450"/>
                    <a:pt x="116457" y="368061"/>
                    <a:pt x="120770" y="294736"/>
                  </a:cubicBezTo>
                  <a:cubicBezTo>
                    <a:pt x="125083" y="221411"/>
                    <a:pt x="110706" y="89140"/>
                    <a:pt x="112144" y="44570"/>
                  </a:cubicBezTo>
                  <a:cubicBezTo>
                    <a:pt x="113582" y="0"/>
                    <a:pt x="77638" y="4314"/>
                    <a:pt x="129396" y="27318"/>
                  </a:cubicBezTo>
                </a:path>
              </a:pathLst>
            </a:custGeom>
            <a:noFill/>
            <a:ln algn="ctr" cap="sq" cmpd="sng" w="28575">
              <a:solidFill>
                <a:srgbClr val="C00000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t" anchorCtr="0" bIns="45720" compatLnSpc="1" lIns="91440" numCol="1" rIns="91440" rtlCol="1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b="0" baseline="0" cap="none" i="0" kumimoji="0" lang="ar-EG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rot="10800000">
              <a:off x="5643572" y="5070486"/>
              <a:ext cx="285751" cy="1589"/>
            </a:xfrm>
            <a:prstGeom prst="straightConnector1">
              <a:avLst/>
            </a:prstGeom>
            <a:solidFill>
              <a:schemeClr val="accent1"/>
            </a:solidFill>
            <a:ln algn="ctr" cap="sq" cmpd="sng" w="19050">
              <a:solidFill>
                <a:srgbClr val="C00000"/>
              </a:solidFill>
              <a:prstDash val="solid"/>
              <a:round/>
              <a:headEnd len="sm" type="none" w="sm"/>
              <a:tailEnd type="arrow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6072198" y="4572008"/>
              <a:ext cx="500066" cy="428628"/>
            </a:xfrm>
            <a:prstGeom prst="line">
              <a:avLst/>
            </a:prstGeom>
            <a:solidFill>
              <a:schemeClr val="accent1"/>
            </a:solidFill>
            <a:ln algn="ctr" cap="sq" cmpd="sng" w="28575">
              <a:solidFill>
                <a:srgbClr val="C00000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6715140" y="4429132"/>
              <a:ext cx="142876" cy="0"/>
            </a:xfrm>
            <a:prstGeom prst="line">
              <a:avLst/>
            </a:prstGeom>
            <a:solidFill>
              <a:schemeClr val="accent1"/>
            </a:solidFill>
            <a:ln algn="ctr" cap="sq" cmpd="sng" w="28575">
              <a:solidFill>
                <a:srgbClr val="C00000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6786578" y="4286256"/>
              <a:ext cx="142876" cy="0"/>
            </a:xfrm>
            <a:prstGeom prst="line">
              <a:avLst/>
            </a:prstGeom>
            <a:solidFill>
              <a:schemeClr val="accent1"/>
            </a:solidFill>
            <a:ln algn="ctr" cap="sq" cmpd="sng" w="28575">
              <a:solidFill>
                <a:srgbClr val="C00000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6929454" y="4214818"/>
              <a:ext cx="142876" cy="0"/>
            </a:xfrm>
            <a:prstGeom prst="line">
              <a:avLst/>
            </a:prstGeom>
            <a:solidFill>
              <a:schemeClr val="accent1"/>
            </a:solidFill>
            <a:ln algn="ctr" cap="sq" cmpd="sng" w="28575">
              <a:solidFill>
                <a:srgbClr val="C00000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</p:cxn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1-6 العمليات على الدوال وتركيب دالتين</a:t>
            </a:r>
            <a:endParaRPr b="1" dirty="0" i="0" kumimoji="0" lang="ar-EG" normalizeH="0" smtClean="0" strike="noStrike" sz="28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6 new.jpg" id="32" name="Picture 31"/>
          <p:cNvPicPr>
            <a:picLocks noChangeAspect="1"/>
          </p:cNvPicPr>
          <p:nvPr/>
        </p:nvPicPr>
        <p:blipFill>
          <a:blip cstate="print" r:embed="rId3">
            <a:lum bright="-10000" contrast="30000"/>
          </a:blip>
          <a:srcRect b="28" r="-11"/>
          <a:stretch>
            <a:fillRect/>
          </a:stretch>
        </p:blipFill>
        <p:spPr>
          <a:xfrm>
            <a:off x="928662" y="1114919"/>
            <a:ext cx="7358114" cy="302846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1" name="Left Arrow 30">
            <a:hlinkClick action="ppaction://hlinksldjump" r:id="rId4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714876" y="2857496"/>
          <a:ext cx="4333884" cy="1559560"/>
        </p:xfrm>
        <a:graphic>
          <a:graphicData uri="http://schemas.openxmlformats.org/drawingml/2006/table">
            <a:tbl>
              <a:tblPr bandRow="1" firstRow="1" rtl="1">
                <a:tableStyleId>{5C22544A-7EE6-4342-B048-85BDC9FD1C3A}</a:tableStyleId>
              </a:tblPr>
              <a:tblGrid>
                <a:gridCol w="1165689"/>
                <a:gridCol w="3168195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b="0" dirty="0" lang="ar-EG" smtClean="0" sz="1400">
                          <a:solidFill>
                            <a:srgbClr val="C00000"/>
                          </a:solidFill>
                        </a:rPr>
                        <a:t>المجال</a:t>
                      </a:r>
                      <a:endParaRPr b="0" dirty="0" lang="ar-EG" sz="14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dirty="0" lang="ar-EG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R</a:t>
                      </a:r>
                    </a:p>
                    <a:p>
                      <a:pPr rtl="1"/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R</a:t>
                      </a:r>
                    </a:p>
                    <a:p>
                      <a:pPr rtl="1"/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R-(6/5)</a:t>
                      </a:r>
                    </a:p>
                    <a:p>
                      <a:pPr rtl="1"/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dirty="0" lang="ar-EG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dirty="0" err="1" lang="en-US" smtClean="0">
                          <a:solidFill>
                            <a:srgbClr val="C00000"/>
                          </a:solidFill>
                        </a:rPr>
                        <a:t>f+g</a:t>
                      </a: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)(x)=2x</a:t>
                      </a:r>
                      <a:r>
                        <a:rPr baseline="30000" dirty="0" lang="en-US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+5x+2</a:t>
                      </a:r>
                    </a:p>
                    <a:p>
                      <a:pPr algn="r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(f-g)(x)=2x</a:t>
                      </a:r>
                      <a:r>
                        <a:rPr baseline="3000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-5x+14</a:t>
                      </a:r>
                    </a:p>
                    <a:p>
                      <a:pPr algn="r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(f/g)(x)=(2x</a:t>
                      </a:r>
                      <a:r>
                        <a:rPr baseline="3000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+8)/(5x-6)</a:t>
                      </a:r>
                    </a:p>
                    <a:p>
                      <a:pPr algn="r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(f-g)(x)=10x</a:t>
                      </a:r>
                      <a:r>
                        <a:rPr baseline="3000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-12x</a:t>
                      </a:r>
                      <a:r>
                        <a:rPr baseline="3000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+40x-48</a:t>
                      </a: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14282" y="2869572"/>
          <a:ext cx="4333884" cy="1559560"/>
        </p:xfrm>
        <a:graphic>
          <a:graphicData uri="http://schemas.openxmlformats.org/drawingml/2006/table">
            <a:tbl>
              <a:tblPr bandRow="1" firstRow="1" rtl="1">
                <a:tableStyleId>{5C22544A-7EE6-4342-B048-85BDC9FD1C3A}</a:tableStyleId>
              </a:tblPr>
              <a:tblGrid>
                <a:gridCol w="1165689"/>
                <a:gridCol w="3168195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b="0" dirty="0" lang="ar-EG" smtClean="0" sz="1400">
                          <a:solidFill>
                            <a:srgbClr val="C00000"/>
                          </a:solidFill>
                        </a:rPr>
                        <a:t>المجال</a:t>
                      </a:r>
                      <a:endParaRPr b="0" dirty="0" lang="ar-EG" sz="14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dirty="0" lang="ar-EG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X≥-1</a:t>
                      </a:r>
                    </a:p>
                    <a:p>
                      <a:pPr algn="r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X≥-1</a:t>
                      </a:r>
                    </a:p>
                    <a:p>
                      <a:pPr rtl="1"/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X≥-1</a:t>
                      </a:r>
                    </a:p>
                    <a:p>
                      <a:pPr rtl="1"/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X&gt;-1</a:t>
                      </a: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f(</a:t>
                      </a:r>
                      <a:r>
                        <a:rPr dirty="0" err="1" lang="en-US" smtClean="0">
                          <a:solidFill>
                            <a:srgbClr val="C00000"/>
                          </a:solidFill>
                        </a:rPr>
                        <a:t>x+g</a:t>
                      </a: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)(x)=x</a:t>
                      </a:r>
                      <a:r>
                        <a:rPr baseline="30000" dirty="0" lang="en-US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+√x+1</a:t>
                      </a:r>
                    </a:p>
                    <a:p>
                      <a:pPr rtl="1"/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f(x-g)(x)=x</a:t>
                      </a:r>
                      <a:r>
                        <a:rPr baseline="30000" dirty="0" lang="en-US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-√x+1</a:t>
                      </a:r>
                    </a:p>
                    <a:p>
                      <a:pPr rtl="1"/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f(</a:t>
                      </a:r>
                      <a:r>
                        <a:rPr dirty="0" err="1" lang="en-US" smtClean="0">
                          <a:solidFill>
                            <a:srgbClr val="C00000"/>
                          </a:solidFill>
                        </a:rPr>
                        <a:t>x.g</a:t>
                      </a: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)(x)=x</a:t>
                      </a:r>
                      <a:r>
                        <a:rPr baseline="30000" dirty="0" lang="en-US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√x+1</a:t>
                      </a:r>
                    </a:p>
                    <a:p>
                      <a:pPr algn="r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(f/g)(x)=x</a:t>
                      </a:r>
                      <a:r>
                        <a:rPr baseline="3000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/√x+1</a:t>
                      </a: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pic>
        <p:nvPicPr>
          <p:cNvPr descr="6 new.jpg" id="33" name="Picture 32"/>
          <p:cNvPicPr>
            <a:picLocks noChangeAspect="1"/>
          </p:cNvPicPr>
          <p:nvPr/>
        </p:nvPicPr>
        <p:blipFill>
          <a:blip cstate="print" r:embed="rId3">
            <a:lum bright="-10000" contrast="30000"/>
          </a:blip>
          <a:srcRect b="56280" r="-17"/>
          <a:stretch>
            <a:fillRect/>
          </a:stretch>
        </p:blipFill>
        <p:spPr>
          <a:xfrm>
            <a:off x="357158" y="285728"/>
            <a:ext cx="8419478" cy="121444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1" name="Left Arrow 30">
            <a:hlinkClick action="ppaction://hlinksldjump" r:id="rId4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857884" y="1514468"/>
          <a:ext cx="2428891" cy="914400"/>
        </p:xfrm>
        <a:graphic>
          <a:graphicData uri="http://schemas.openxmlformats.org/drawingml/2006/table">
            <a:tbl>
              <a:tblPr bandRow="1" firstRow="1" rtl="1">
                <a:tableStyleId>{5C22544A-7EE6-4342-B048-85BDC9FD1C3A}</a:tableStyleId>
              </a:tblPr>
              <a:tblGrid>
                <a:gridCol w="2428891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(fog)(x)=x+2</a:t>
                      </a:r>
                    </a:p>
                    <a:p>
                      <a:pPr algn="l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b="0" dirty="0" err="1" lang="en-US" smtClean="0">
                          <a:solidFill>
                            <a:srgbClr val="C00000"/>
                          </a:solidFill>
                        </a:rPr>
                        <a:t>gof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)(x)=x+2</a:t>
                      </a:r>
                    </a:p>
                    <a:p>
                      <a:pPr algn="l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(fog)(3)= 5</a:t>
                      </a: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descr="6 new.jpg" id="36" name="Picture 35"/>
          <p:cNvPicPr>
            <a:picLocks noChangeAspect="1"/>
          </p:cNvPicPr>
          <p:nvPr/>
        </p:nvPicPr>
        <p:blipFill>
          <a:blip cstate="print" r:embed="rId3">
            <a:lum bright="-10000" contrast="30000"/>
          </a:blip>
          <a:srcRect b="66" r="-17" t="59335"/>
          <a:stretch>
            <a:fillRect/>
          </a:stretch>
        </p:blipFill>
        <p:spPr>
          <a:xfrm>
            <a:off x="357158" y="2571744"/>
            <a:ext cx="8533768" cy="114300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714348" y="1500174"/>
          <a:ext cx="3214710" cy="914400"/>
        </p:xfrm>
        <a:graphic>
          <a:graphicData uri="http://schemas.openxmlformats.org/drawingml/2006/table">
            <a:tbl>
              <a:tblPr bandRow="1" firstRow="1" rtl="1">
                <a:tableStyleId>{5C22544A-7EE6-4342-B048-85BDC9FD1C3A}</a:tableStyleId>
              </a:tblPr>
              <a:tblGrid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(fog)(x)=54x</a:t>
                      </a:r>
                      <a:r>
                        <a:rPr b="0" baseline="30000" dirty="0" lang="en-US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 -27x</a:t>
                      </a:r>
                      <a:r>
                        <a:rPr b="0" baseline="3000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+1</a:t>
                      </a:r>
                    </a:p>
                    <a:p>
                      <a:pPr algn="l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b="0" dirty="0" err="1" lang="en-US" smtClean="0">
                          <a:solidFill>
                            <a:srgbClr val="C00000"/>
                          </a:solidFill>
                        </a:rPr>
                        <a:t>gof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)(x)=6x</a:t>
                      </a:r>
                      <a:r>
                        <a:rPr b="0" baseline="3000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-9x</a:t>
                      </a:r>
                      <a:r>
                        <a:rPr b="0" baseline="3000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+1</a:t>
                      </a:r>
                    </a:p>
                    <a:p>
                      <a:pPr algn="l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(fog)(3)= 54(3)</a:t>
                      </a:r>
                      <a:r>
                        <a:rPr b="0" baseline="3000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 – 27(3)</a:t>
                      </a:r>
                      <a:r>
                        <a:rPr b="0" baseline="3000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 +1</a:t>
                      </a: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857224" y="3300418"/>
          <a:ext cx="3214710" cy="914400"/>
        </p:xfrm>
        <a:graphic>
          <a:graphicData uri="http://schemas.openxmlformats.org/drawingml/2006/table">
            <a:tbl>
              <a:tblPr bandRow="1" firstRow="1" rtl="1">
                <a:tableStyleId>{5C22544A-7EE6-4342-B048-85BDC9FD1C3A}</a:tableStyleId>
              </a:tblPr>
              <a:tblGrid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(fog)(x)=12x</a:t>
                      </a:r>
                      <a:r>
                        <a:rPr b="0" baseline="3000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b="0" baseline="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-16 x + 10</a:t>
                      </a:r>
                    </a:p>
                    <a:p>
                      <a:pPr algn="l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b="0" dirty="0" err="1" lang="en-US" smtClean="0">
                          <a:solidFill>
                            <a:srgbClr val="C00000"/>
                          </a:solidFill>
                        </a:rPr>
                        <a:t>gof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)(x)=6x</a:t>
                      </a:r>
                      <a:r>
                        <a:rPr b="0" baseline="3000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b="0" baseline="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-4x +9</a:t>
                      </a:r>
                      <a:endParaRPr b="0" dirty="0" lang="en-US" smtClean="0">
                        <a:solidFill>
                          <a:srgbClr val="C00000"/>
                        </a:solidFill>
                      </a:endParaRPr>
                    </a:p>
                    <a:p>
                      <a:pPr algn="l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(fog)(3)= 70</a:t>
                      </a: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072066" y="3286124"/>
          <a:ext cx="3214710" cy="914400"/>
        </p:xfrm>
        <a:graphic>
          <a:graphicData uri="http://schemas.openxmlformats.org/drawingml/2006/table">
            <a:tbl>
              <a:tblPr bandRow="1" firstRow="1" rtl="1">
                <a:tableStyleId>{5C22544A-7EE6-4342-B048-85BDC9FD1C3A}</a:tableStyleId>
              </a:tblPr>
              <a:tblGrid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(fog)(x)=8x</a:t>
                      </a:r>
                      <a:r>
                        <a:rPr b="0" baseline="3000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b="0" baseline="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- 34x +34</a:t>
                      </a:r>
                      <a:endParaRPr b="0" dirty="0" lang="en-US" smtClean="0">
                        <a:solidFill>
                          <a:srgbClr val="C00000"/>
                        </a:solidFill>
                      </a:endParaRPr>
                    </a:p>
                    <a:p>
                      <a:pPr algn="l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b="0" dirty="0" err="1" lang="en-US" smtClean="0">
                          <a:solidFill>
                            <a:srgbClr val="C00000"/>
                          </a:solidFill>
                        </a:rPr>
                        <a:t>gof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)(x)=4x</a:t>
                      </a:r>
                      <a:r>
                        <a:rPr b="0" baseline="3000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b="0" baseline="0" dirty="0" kern="1200" lang="en-US" smtClean="0"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-10x -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l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(fog)(3)= 4</a:t>
                      </a: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22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27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32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pic>
        <p:nvPicPr>
          <p:cNvPr descr="6 new.jpg" id="34" name="Picture 33"/>
          <p:cNvPicPr>
            <a:picLocks noChangeAspect="1"/>
          </p:cNvPicPr>
          <p:nvPr/>
        </p:nvPicPr>
        <p:blipFill>
          <a:blip cstate="print" r:embed="rId3">
            <a:lum bright="-10000" contrast="30000"/>
          </a:blip>
          <a:srcRect b="18" r="19"/>
          <a:stretch>
            <a:fillRect/>
          </a:stretch>
        </p:blipFill>
        <p:spPr>
          <a:xfrm>
            <a:off x="1000100" y="357166"/>
            <a:ext cx="7429552" cy="172471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6 new.jpg" id="35" name="Picture 34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45" r="11"/>
          <a:stretch>
            <a:fillRect/>
          </a:stretch>
        </p:blipFill>
        <p:spPr>
          <a:xfrm>
            <a:off x="1428728" y="2968516"/>
            <a:ext cx="6715172" cy="173668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1" name="Left Arrow 30">
            <a:hlinkClick action="ppaction://hlinksldjump" r:id="rId5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5572132" y="1643050"/>
          <a:ext cx="3262314" cy="741680"/>
        </p:xfrm>
        <a:graphic>
          <a:graphicData uri="http://schemas.openxmlformats.org/drawingml/2006/table">
            <a:tbl>
              <a:tblPr bandRow="1" firstRow="1" rtl="1">
                <a:tableStyleId>{5C22544A-7EE6-4342-B048-85BDC9FD1C3A}</a:tableStyleId>
              </a:tblPr>
              <a:tblGrid>
                <a:gridCol w="1248779"/>
                <a:gridCol w="2013535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b="0" dirty="0" lang="ar-EG" smtClean="0" sz="1400">
                          <a:solidFill>
                            <a:srgbClr val="C00000"/>
                          </a:solidFill>
                        </a:rPr>
                        <a:t>المجال</a:t>
                      </a:r>
                      <a:endParaRPr b="0" dirty="0" lang="ar-EG" sz="14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dirty="0" lang="ar-EG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baseline="0" dirty="0" lang="en-US" smtClean="0">
                          <a:solidFill>
                            <a:srgbClr val="C00000"/>
                          </a:solidFill>
                        </a:rPr>
                        <a:t> ǂ (2/3)</a:t>
                      </a:r>
                      <a:endParaRPr dirty="0" lang="en-US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(fog)(x)=√3x-2</a:t>
                      </a: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142976" y="1643050"/>
          <a:ext cx="3262314" cy="741680"/>
        </p:xfrm>
        <a:graphic>
          <a:graphicData uri="http://schemas.openxmlformats.org/drawingml/2006/table">
            <a:tbl>
              <a:tblPr bandRow="1" firstRow="1" rtl="1">
                <a:tableStyleId>{5C22544A-7EE6-4342-B048-85BDC9FD1C3A}</a:tableStyleId>
              </a:tblPr>
              <a:tblGrid>
                <a:gridCol w="1248779"/>
                <a:gridCol w="2013535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b="0" dirty="0" lang="ar-EG" smtClean="0" sz="1400">
                          <a:solidFill>
                            <a:srgbClr val="C00000"/>
                          </a:solidFill>
                        </a:rPr>
                        <a:t>المجال</a:t>
                      </a:r>
                      <a:endParaRPr b="0" dirty="0" lang="ar-EG" sz="14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dirty="0" lang="ar-EG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baseline="0" dirty="0" lang="en-US" smtClean="0">
                          <a:solidFill>
                            <a:srgbClr val="C00000"/>
                          </a:solidFill>
                        </a:rPr>
                        <a:t> ǂ √3</a:t>
                      </a:r>
                      <a:endParaRPr dirty="0" lang="en-US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(fog)(x)=1/(x</a:t>
                      </a:r>
                      <a:r>
                        <a:rPr baseline="30000" dirty="0" lang="en-US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dirty="0" lang="en-US" smtClean="0">
                          <a:solidFill>
                            <a:srgbClr val="C00000"/>
                          </a:solidFill>
                        </a:rPr>
                        <a:t>-3)</a:t>
                      </a: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571604" y="4500570"/>
          <a:ext cx="3190876" cy="370840"/>
        </p:xfrm>
        <a:graphic>
          <a:graphicData uri="http://schemas.openxmlformats.org/drawingml/2006/table">
            <a:tbl>
              <a:tblPr bandRow="1" firstRow="1" rtl="1">
                <a:tableStyleId>{5C22544A-7EE6-4342-B048-85BDC9FD1C3A}</a:tableStyleId>
              </a:tblPr>
              <a:tblGrid>
                <a:gridCol w="1521672"/>
                <a:gridCol w="1669204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b="0" baseline="0" dirty="0" lang="en-US" smtClean="0">
                          <a:solidFill>
                            <a:srgbClr val="C00000"/>
                          </a:solidFill>
                        </a:rPr>
                        <a:t>g(x) = 3x +2</a:t>
                      </a:r>
                      <a:endParaRPr b="0" dirty="0" lang="en-US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f(x)=1/(x+1)</a:t>
                      </a: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10214" y="4500570"/>
          <a:ext cx="3190876" cy="370840"/>
        </p:xfrm>
        <a:graphic>
          <a:graphicData uri="http://schemas.openxmlformats.org/drawingml/2006/table">
            <a:tbl>
              <a:tblPr bandRow="1" firstRow="1" rtl="1">
                <a:tableStyleId>{5C22544A-7EE6-4342-B048-85BDC9FD1C3A}</a:tableStyleId>
              </a:tblPr>
              <a:tblGrid>
                <a:gridCol w="1521672"/>
                <a:gridCol w="1669204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b="0" baseline="0" dirty="0" lang="en-US" smtClean="0">
                          <a:solidFill>
                            <a:srgbClr val="C00000"/>
                          </a:solidFill>
                        </a:rPr>
                        <a:t>g(x) = 2x</a:t>
                      </a:r>
                      <a:endParaRPr b="0" dirty="0" lang="en-US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f(x)=√(x-6) -1</a:t>
                      </a: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22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27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32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pic>
        <p:nvPicPr>
          <p:cNvPr descr="6 new.jpg" id="36" name="Picture 35"/>
          <p:cNvPicPr>
            <a:picLocks noChangeAspect="1"/>
          </p:cNvPicPr>
          <p:nvPr/>
        </p:nvPicPr>
        <p:blipFill>
          <a:blip cstate="print" r:embed="rId3">
            <a:lum bright="-10000" contrast="30000"/>
          </a:blip>
          <a:srcRect b="-67"/>
          <a:stretch>
            <a:fillRect/>
          </a:stretch>
        </p:blipFill>
        <p:spPr>
          <a:xfrm>
            <a:off x="571472" y="428603"/>
            <a:ext cx="7929618" cy="241920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1" name="Left Arrow 30">
            <a:hlinkClick action="ppaction://hlinksldjump" r:id="rId4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28926" y="2214554"/>
            <a:ext cx="314327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1" wrap="square">
            <a:spAutoFit/>
          </a:bodyPr>
          <a:lstStyle/>
          <a:p>
            <a:pPr algn="r"/>
            <a:r>
              <a:rPr b="1" dirty="0" lang="ar-EG" smtClean="0" sz="1800">
                <a:solidFill>
                  <a:srgbClr val="C00000"/>
                </a:solidFill>
              </a:rPr>
              <a:t>ريال</a:t>
            </a:r>
            <a:r>
              <a:rPr b="1" dirty="0" lang="en-US" smtClean="0" sz="1800">
                <a:solidFill>
                  <a:srgbClr val="C00000"/>
                </a:solidFill>
              </a:rPr>
              <a:t>  x</a:t>
            </a:r>
            <a:r>
              <a:rPr b="1" dirty="0" lang="ar-EG" smtClean="0" sz="1800">
                <a:solidFill>
                  <a:srgbClr val="C00000"/>
                </a:solidFill>
              </a:rPr>
              <a:t>نفرض أن تكلفة الوجبة = </a:t>
            </a:r>
            <a:r>
              <a:rPr b="1" dirty="0" lang="en-US" smtClean="0" sz="1800">
                <a:solidFill>
                  <a:srgbClr val="C00000"/>
                </a:solidFill>
              </a:rPr>
              <a:t> </a:t>
            </a:r>
          </a:p>
          <a:p>
            <a:pPr algn="r"/>
            <a:r>
              <a:rPr b="1" dirty="0" lang="en-US" smtClean="0" sz="1800">
                <a:solidFill>
                  <a:srgbClr val="C00000"/>
                </a:solidFill>
              </a:rPr>
              <a:t>f(x) = 3x</a:t>
            </a:r>
          </a:p>
          <a:p>
            <a:pPr algn="r"/>
            <a:r>
              <a:rPr b="1" dirty="0" lang="en-US" smtClean="0" sz="1800">
                <a:solidFill>
                  <a:srgbClr val="C00000"/>
                </a:solidFill>
              </a:rPr>
              <a:t>g(x) = 1.18x</a:t>
            </a:r>
          </a:p>
          <a:p>
            <a:pPr algn="r"/>
            <a:r>
              <a:rPr b="1" dirty="0" lang="en-US" smtClean="0" sz="1800">
                <a:solidFill>
                  <a:srgbClr val="C00000"/>
                </a:solidFill>
              </a:rPr>
              <a:t>(fog) (x) = 3 (1.18 x ) = 3.54 x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9"/>
    </p:bld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1-7 العلاقات والدوال العكسية</a:t>
            </a:r>
            <a:endParaRPr b="1" dirty="0" i="0" kumimoji="0" lang="ar-EG" normalizeH="0" smtClean="0" strike="noStrike" sz="28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928662" y="1000108"/>
            <a:ext cx="7317292" cy="1928826"/>
            <a:chOff x="1040922" y="1000108"/>
            <a:chExt cx="6960102" cy="1643074"/>
          </a:xfrm>
        </p:grpSpPr>
        <p:pic>
          <p:nvPicPr>
            <p:cNvPr descr="7 new.jpg" id="34" name="Picture 33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-96" r="29"/>
            <a:stretch>
              <a:fillRect/>
            </a:stretch>
          </p:blipFill>
          <p:spPr>
            <a:xfrm>
              <a:off x="1040922" y="1000108"/>
              <a:ext cx="6960102" cy="1643074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6" name="TextBox 35"/>
            <p:cNvSpPr txBox="1"/>
            <p:nvPr/>
          </p:nvSpPr>
          <p:spPr>
            <a:xfrm>
              <a:off x="5429256" y="1814444"/>
              <a:ext cx="100013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ar-EG" smtClean="0" sz="2000">
                  <a:solidFill>
                    <a:srgbClr val="C00000"/>
                  </a:solidFill>
                </a:rPr>
                <a:t>لا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29256" y="2243072"/>
              <a:ext cx="100013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ar-EG" smtClean="0" sz="2000">
                  <a:solidFill>
                    <a:srgbClr val="C00000"/>
                  </a:solidFill>
                </a:rPr>
                <a:t>نعم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85918" y="1814444"/>
              <a:ext cx="100013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ar-EG" smtClean="0" sz="2000">
                  <a:solidFill>
                    <a:srgbClr val="C00000"/>
                  </a:solidFill>
                </a:rPr>
                <a:t>نعم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85918" y="2243072"/>
              <a:ext cx="100013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ar-EG" smtClean="0" sz="2000">
                  <a:solidFill>
                    <a:srgbClr val="C00000"/>
                  </a:solidFill>
                </a:rPr>
                <a:t>نعم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1472" y="3429000"/>
            <a:ext cx="8010581" cy="2071702"/>
            <a:chOff x="571472" y="3429000"/>
            <a:chExt cx="8010581" cy="2071702"/>
          </a:xfrm>
        </p:grpSpPr>
        <p:pic>
          <p:nvPicPr>
            <p:cNvPr descr="7 new.jpg" id="35" name="Picture 34"/>
            <p:cNvPicPr>
              <a:picLocks noChangeAspect="1"/>
            </p:cNvPicPr>
            <p:nvPr/>
          </p:nvPicPr>
          <p:blipFill>
            <a:blip cstate="print" r:embed="rId5">
              <a:lum bright="-10000" contrast="30000"/>
            </a:blip>
            <a:srcRect b="121" r="-21"/>
            <a:stretch>
              <a:fillRect/>
            </a:stretch>
          </p:blipFill>
          <p:spPr>
            <a:xfrm>
              <a:off x="571472" y="3429000"/>
              <a:ext cx="8010581" cy="2071702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1" name="TextBox 40"/>
            <p:cNvSpPr txBox="1"/>
            <p:nvPr/>
          </p:nvSpPr>
          <p:spPr>
            <a:xfrm>
              <a:off x="5286380" y="4173752"/>
              <a:ext cx="145968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y = x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3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+ 1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43504" y="4671964"/>
              <a:ext cx="1551524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ar-EG" smtClean="0" sz="2000">
                  <a:solidFill>
                    <a:srgbClr val="C00000"/>
                  </a:solidFill>
                </a:rPr>
                <a:t>غير موجودة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00100" y="4243336"/>
              <a:ext cx="221457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y = (7x+1) / (2-x)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71604" y="4714884"/>
              <a:ext cx="145968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y = x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+ 2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7 new.jpg" id="37" name="Picture 36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-4"/>
          <a:stretch>
            <a:fillRect/>
          </a:stretch>
        </p:blipFill>
        <p:spPr>
          <a:xfrm>
            <a:off x="1000100" y="500042"/>
            <a:ext cx="6978365" cy="228601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7 new.jpg" id="38" name="Picture 37"/>
          <p:cNvPicPr>
            <a:picLocks noChangeAspect="1"/>
          </p:cNvPicPr>
          <p:nvPr/>
        </p:nvPicPr>
        <p:blipFill>
          <a:blip cstate="print" r:embed="rId5">
            <a:lum bright="-10000" contrast="30000"/>
          </a:blip>
          <a:srcRect b="131" r="16"/>
          <a:stretch>
            <a:fillRect/>
          </a:stretch>
        </p:blipFill>
        <p:spPr>
          <a:xfrm>
            <a:off x="785786" y="3500438"/>
            <a:ext cx="7643866" cy="158148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072066" y="1571612"/>
          <a:ext cx="3214710" cy="1188720"/>
        </p:xfrm>
        <a:graphic>
          <a:graphicData uri="http://schemas.openxmlformats.org/drawingml/2006/table">
            <a:tbl>
              <a:tblPr bandRow="1" firstRow="1" rtl="1">
                <a:tableStyleId>{5C22544A-7EE6-4342-B048-85BDC9FD1C3A}</a:tableStyleId>
              </a:tblPr>
              <a:tblGrid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(fog)(x)=x</a:t>
                      </a:r>
                    </a:p>
                    <a:p>
                      <a:pPr algn="l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b="0" dirty="0" err="1" lang="en-US" smtClean="0">
                          <a:solidFill>
                            <a:srgbClr val="C00000"/>
                          </a:solidFill>
                        </a:rPr>
                        <a:t>gof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)(x)=x</a:t>
                      </a:r>
                    </a:p>
                    <a:p>
                      <a:pPr algn="l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(fog)(x)= (</a:t>
                      </a:r>
                      <a:r>
                        <a:rPr b="0" dirty="0" err="1" lang="en-US" smtClean="0">
                          <a:solidFill>
                            <a:srgbClr val="C00000"/>
                          </a:solidFill>
                        </a:rPr>
                        <a:t>gof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)(x)=x</a:t>
                      </a:r>
                    </a:p>
                    <a:p>
                      <a:pPr algn="l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err="1" lang="en-US" smtClean="0">
                          <a:solidFill>
                            <a:srgbClr val="C00000"/>
                          </a:solidFill>
                        </a:rPr>
                        <a:t>f,g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b="0" dirty="0" lang="ar-EG" smtClean="0">
                          <a:solidFill>
                            <a:srgbClr val="C00000"/>
                          </a:solidFill>
                        </a:rPr>
                        <a:t>دالة عكسية للأخرى</a:t>
                      </a:r>
                      <a:endParaRPr b="0" dirty="0" lang="en-US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57290" y="1571612"/>
          <a:ext cx="3214710" cy="1188720"/>
        </p:xfrm>
        <a:graphic>
          <a:graphicData uri="http://schemas.openxmlformats.org/drawingml/2006/table">
            <a:tbl>
              <a:tblPr bandRow="1" firstRow="1" rtl="1">
                <a:tableStyleId>{5C22544A-7EE6-4342-B048-85BDC9FD1C3A}</a:tableStyleId>
              </a:tblPr>
              <a:tblGrid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(fog)(x)=x</a:t>
                      </a:r>
                    </a:p>
                    <a:p>
                      <a:pPr algn="l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b="0" dirty="0" err="1" lang="en-US" smtClean="0">
                          <a:solidFill>
                            <a:srgbClr val="C00000"/>
                          </a:solidFill>
                        </a:rPr>
                        <a:t>gof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)(x)=x</a:t>
                      </a:r>
                    </a:p>
                    <a:p>
                      <a:pPr algn="l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(fog)(x)= (</a:t>
                      </a:r>
                      <a:r>
                        <a:rPr b="0" dirty="0" err="1" lang="en-US" smtClean="0">
                          <a:solidFill>
                            <a:srgbClr val="C00000"/>
                          </a:solidFill>
                        </a:rPr>
                        <a:t>gof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)(x)=x</a:t>
                      </a:r>
                    </a:p>
                    <a:p>
                      <a:pPr algn="l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err="1" lang="en-US" smtClean="0">
                          <a:solidFill>
                            <a:srgbClr val="C00000"/>
                          </a:solidFill>
                        </a:rPr>
                        <a:t>f,g</a:t>
                      </a:r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b="0" dirty="0" lang="ar-EG" smtClean="0">
                          <a:solidFill>
                            <a:srgbClr val="C00000"/>
                          </a:solidFill>
                        </a:rPr>
                        <a:t>دالة عكسية للأخرى</a:t>
                      </a:r>
                      <a:endParaRPr b="0" dirty="0" lang="en-US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00364" y="5026362"/>
          <a:ext cx="3214710" cy="914400"/>
        </p:xfrm>
        <a:graphic>
          <a:graphicData uri="http://schemas.openxmlformats.org/drawingml/2006/table">
            <a:tbl>
              <a:tblPr bandRow="1" firstRow="1" rtl="1">
                <a:tableStyleId>{5C22544A-7EE6-4342-B048-85BDC9FD1C3A}</a:tableStyleId>
              </a:tblPr>
              <a:tblGrid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b="0" baseline="0" dirty="0" lang="en-US" smtClean="0">
                          <a:solidFill>
                            <a:srgbClr val="C00000"/>
                          </a:solidFill>
                        </a:rPr>
                        <a:t> = 16 t</a:t>
                      </a:r>
                      <a:r>
                        <a:rPr b="0" baseline="30000" dirty="0" lang="en-US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  <a:p>
                      <a:pPr algn="l" rtl="1"/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b="0" baseline="0" dirty="0" lang="en-US" smtClean="0">
                          <a:solidFill>
                            <a:srgbClr val="C00000"/>
                          </a:solidFill>
                        </a:rPr>
                        <a:t> = 16 (8)</a:t>
                      </a:r>
                      <a:r>
                        <a:rPr b="0" baseline="30000" dirty="0" lang="en-US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  <a:p>
                      <a:pPr algn="l" rtl="1"/>
                      <a:r>
                        <a:rPr b="0" dirty="0" lang="en-US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b="0" baseline="0" dirty="0" lang="en-US" smtClean="0">
                          <a:solidFill>
                            <a:srgbClr val="C00000"/>
                          </a:solidFill>
                        </a:rPr>
                        <a:t> = 1024 sec</a:t>
                      </a:r>
                      <a:endParaRPr b="0" baseline="30000" dirty="0" lang="en-US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22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27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60001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82001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>
            <a:hlinkClick r:id="rId3" action="ppaction://hlinksldjump"/>
          </p:cNvPr>
          <p:cNvSpPr/>
          <p:nvPr/>
        </p:nvSpPr>
        <p:spPr bwMode="auto">
          <a:xfrm>
            <a:off x="4861156" y="1285860"/>
            <a:ext cx="4140000" cy="1800000"/>
          </a:xfrm>
          <a:prstGeom prst="roundRect">
            <a:avLst/>
          </a:prstGeom>
          <a:solidFill>
            <a:srgbClr val="FFB3D9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الفصل</a:t>
            </a:r>
            <a:r>
              <a:rPr kumimoji="0" lang="ar-EG" sz="4000" b="1" i="0" u="none" strike="noStrike" normalizeH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الأول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4000" b="1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تحليل</a:t>
            </a:r>
            <a:r>
              <a:rPr lang="ar-EG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الدوال</a:t>
            </a:r>
            <a:endParaRPr kumimoji="0" lang="ar-EG" sz="40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Rounded Rectangle 30">
            <a:hlinkClick r:id="rId4" action="ppaction://hlinksldjump"/>
          </p:cNvPr>
          <p:cNvSpPr/>
          <p:nvPr/>
        </p:nvSpPr>
        <p:spPr bwMode="auto">
          <a:xfrm>
            <a:off x="217686" y="1285860"/>
            <a:ext cx="4140000" cy="1800000"/>
          </a:xfrm>
          <a:prstGeom prst="roundRect">
            <a:avLst/>
          </a:prstGeom>
          <a:solidFill>
            <a:srgbClr val="FFB3D9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الفصل</a:t>
            </a:r>
            <a:r>
              <a:rPr kumimoji="0" lang="ar-EG" sz="4000" b="1" i="0" u="none" strike="noStrike" normalizeH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الثانى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b="1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العلاقات والدوال الأسية واللوغاريتمية</a:t>
            </a:r>
            <a:endParaRPr kumimoji="0" lang="ar-EG" sz="28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2" name="Rounded Rectangle 31">
            <a:hlinkClick r:id="rId5" action="ppaction://hlinksldjump"/>
          </p:cNvPr>
          <p:cNvSpPr/>
          <p:nvPr/>
        </p:nvSpPr>
        <p:spPr bwMode="auto">
          <a:xfrm>
            <a:off x="4857752" y="3629264"/>
            <a:ext cx="4140000" cy="1800000"/>
          </a:xfrm>
          <a:prstGeom prst="roundRect">
            <a:avLst/>
          </a:prstGeom>
          <a:solidFill>
            <a:srgbClr val="FFB3D9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الفصل</a:t>
            </a:r>
            <a:r>
              <a:rPr kumimoji="0" lang="ar-EG" sz="4000" b="1" i="0" u="none" strike="noStrike" normalizeH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الثالث</a:t>
            </a:r>
          </a:p>
          <a:p>
            <a:pPr algn="ctr"/>
            <a:r>
              <a:rPr lang="ar-EG" sz="3000" b="1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المتطابقات والمعادلات</a:t>
            </a:r>
            <a:r>
              <a:rPr lang="ar-EG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المثلثية</a:t>
            </a:r>
            <a:endParaRPr kumimoji="0" lang="ar-EG" sz="30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ounded Rectangle 32">
            <a:hlinkClick r:id="rId6" action="ppaction://hlinksldjump"/>
          </p:cNvPr>
          <p:cNvSpPr/>
          <p:nvPr/>
        </p:nvSpPr>
        <p:spPr bwMode="auto">
          <a:xfrm>
            <a:off x="214282" y="3629264"/>
            <a:ext cx="4140000" cy="1800000"/>
          </a:xfrm>
          <a:prstGeom prst="roundRect">
            <a:avLst/>
          </a:prstGeom>
          <a:solidFill>
            <a:srgbClr val="FFB3D9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الفصل</a:t>
            </a:r>
            <a:r>
              <a:rPr kumimoji="0" lang="ar-EG" sz="4000" b="1" i="0" u="none" strike="noStrike" normalizeH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الرابع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b="1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القطوع</a:t>
            </a:r>
            <a:r>
              <a:rPr lang="ar-EG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المخروطية والمعادلات الوسيطية</a:t>
            </a:r>
            <a:endParaRPr kumimoji="0" lang="ar-EG" sz="28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60001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82001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2289388" y="142852"/>
            <a:ext cx="4140000" cy="1214422"/>
          </a:xfrm>
          <a:prstGeom prst="roundRect">
            <a:avLst/>
          </a:prstGeom>
          <a:solidFill>
            <a:srgbClr val="FFB3D9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ar-EG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الفصل</a:t>
            </a:r>
            <a:r>
              <a:rPr kumimoji="0" lang="ar-EG" sz="3600" b="1" i="0" u="none" strike="noStrike" normalizeH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الثانى</a:t>
            </a:r>
          </a:p>
          <a:p>
            <a:pPr algn="ctr"/>
            <a:r>
              <a:rPr lang="ar-EG" b="1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العلاقات والدوال الأسية واللوغاريتمية</a:t>
            </a:r>
            <a:endParaRPr kumimoji="0" lang="ar-EG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58" y="1571612"/>
            <a:ext cx="850112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2-1 تمثيل الدوال الأسية بيانيا.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2-2 حل المعادلات والمتباينات الأسية.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2-3 اللوغاريتمات والدوال اللوغاريتمية.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2-4 خصائص اللوغاريتمات.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action="ppaction://hlinksldjump"/>
              </a:rPr>
              <a:t>2-5 حل المعادلات والمتباينات اللوغاريتمية.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2-6 اللوغاريتمات العشرية.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Left Arrow 31">
            <a:hlinkClick r:id="rId9" action="ppaction://hlinksldjump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الرئيسية</a:t>
            </a:r>
            <a:endParaRPr kumimoji="0" lang="ar-EG" sz="3200" b="1" i="0" u="none" strike="noStrike" normalizeH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build="p" advAuto="1000"/>
    </p:bld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2-1 تمثيل الدوال الأسية بيانيا</a:t>
            </a:r>
            <a:endParaRPr b="1" dirty="0" i="0" kumimoji="0" lang="ar-EG" normalizeH="0" smtClean="0" strike="noStrike" sz="28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571604" y="974131"/>
            <a:ext cx="6000792" cy="5455265"/>
            <a:chOff x="1571604" y="974131"/>
            <a:chExt cx="6000792" cy="5455265"/>
          </a:xfrm>
        </p:grpSpPr>
        <p:pic>
          <p:nvPicPr>
            <p:cNvPr descr="8 new.jpg" id="32" name="Picture 31"/>
            <p:cNvPicPr>
              <a:picLocks noChangeAspect="1"/>
            </p:cNvPicPr>
            <p:nvPr/>
          </p:nvPicPr>
          <p:blipFill>
            <a:blip cstate="print" r:embed="rId3">
              <a:lum bright="-10000" contrast="30000"/>
            </a:blip>
            <a:srcRect b="37" r="3"/>
            <a:stretch>
              <a:fillRect/>
            </a:stretch>
          </p:blipFill>
          <p:spPr>
            <a:xfrm>
              <a:off x="1571604" y="974131"/>
              <a:ext cx="6000792" cy="545526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5" name="Freeform 34"/>
            <p:cNvSpPr/>
            <p:nvPr/>
          </p:nvSpPr>
          <p:spPr bwMode="auto">
            <a:xfrm>
              <a:off x="6243851" y="2013045"/>
              <a:ext cx="566382" cy="975815"/>
            </a:xfrm>
            <a:custGeom>
              <a:avLst/>
              <a:gdLst>
                <a:gd fmla="*/ 0 w 566382" name="connsiteX0"/>
                <a:gd fmla="*/ 975815 h 975815" name="connsiteY0"/>
                <a:gd fmla="*/ 191068 w 566382" name="connsiteX1"/>
                <a:gd fmla="*/ 907576 h 975815" name="connsiteY1"/>
                <a:gd fmla="*/ 191068 w 566382" name="connsiteX2"/>
                <a:gd fmla="*/ 907576 h 975815" name="connsiteY2"/>
                <a:gd fmla="*/ 368489 w 566382" name="connsiteX3"/>
                <a:gd fmla="*/ 730155 h 975815" name="connsiteY3"/>
                <a:gd fmla="*/ 498143 w 566382" name="connsiteX4"/>
                <a:gd fmla="*/ 402609 h 975815" name="connsiteY4"/>
                <a:gd fmla="*/ 566382 w 566382" name="connsiteX5"/>
                <a:gd fmla="*/ 0 h 975815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975815" w="566382">
                  <a:moveTo>
                    <a:pt x="0" y="975815"/>
                  </a:moveTo>
                  <a:lnTo>
                    <a:pt x="191068" y="907576"/>
                  </a:lnTo>
                  <a:lnTo>
                    <a:pt x="191068" y="907576"/>
                  </a:lnTo>
                  <a:cubicBezTo>
                    <a:pt x="220638" y="878006"/>
                    <a:pt x="317310" y="814316"/>
                    <a:pt x="368489" y="730155"/>
                  </a:cubicBezTo>
                  <a:cubicBezTo>
                    <a:pt x="419668" y="645994"/>
                    <a:pt x="465161" y="524301"/>
                    <a:pt x="498143" y="402609"/>
                  </a:cubicBezTo>
                  <a:cubicBezTo>
                    <a:pt x="531125" y="280917"/>
                    <a:pt x="548753" y="140458"/>
                    <a:pt x="566382" y="0"/>
                  </a:cubicBezTo>
                </a:path>
              </a:pathLst>
            </a:custGeom>
            <a:noFill/>
            <a:ln algn="ctr" cap="sq" cmpd="sng" w="12700">
              <a:solidFill>
                <a:srgbClr val="C00000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t" anchorCtr="0" bIns="45720" compatLnSpc="1" lIns="91440" numCol="1" rIns="91440" rtlCol="1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b="0" baseline="0" cap="none" i="0" kumimoji="0" lang="ar-EG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4214810" y="2024557"/>
              <a:ext cx="428628" cy="975815"/>
            </a:xfrm>
            <a:custGeom>
              <a:avLst/>
              <a:gdLst>
                <a:gd fmla="*/ 0 w 566382" name="connsiteX0"/>
                <a:gd fmla="*/ 975815 h 975815" name="connsiteY0"/>
                <a:gd fmla="*/ 191068 w 566382" name="connsiteX1"/>
                <a:gd fmla="*/ 907576 h 975815" name="connsiteY1"/>
                <a:gd fmla="*/ 191068 w 566382" name="connsiteX2"/>
                <a:gd fmla="*/ 907576 h 975815" name="connsiteY2"/>
                <a:gd fmla="*/ 368489 w 566382" name="connsiteX3"/>
                <a:gd fmla="*/ 730155 h 975815" name="connsiteY3"/>
                <a:gd fmla="*/ 498143 w 566382" name="connsiteX4"/>
                <a:gd fmla="*/ 402609 h 975815" name="connsiteY4"/>
                <a:gd fmla="*/ 566382 w 566382" name="connsiteX5"/>
                <a:gd fmla="*/ 0 h 975815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975815" w="566382">
                  <a:moveTo>
                    <a:pt x="0" y="975815"/>
                  </a:moveTo>
                  <a:lnTo>
                    <a:pt x="191068" y="907576"/>
                  </a:lnTo>
                  <a:lnTo>
                    <a:pt x="191068" y="907576"/>
                  </a:lnTo>
                  <a:cubicBezTo>
                    <a:pt x="220638" y="878006"/>
                    <a:pt x="317310" y="814316"/>
                    <a:pt x="368489" y="730155"/>
                  </a:cubicBezTo>
                  <a:cubicBezTo>
                    <a:pt x="419668" y="645994"/>
                    <a:pt x="465161" y="524301"/>
                    <a:pt x="498143" y="402609"/>
                  </a:cubicBezTo>
                  <a:cubicBezTo>
                    <a:pt x="531125" y="280917"/>
                    <a:pt x="548753" y="140458"/>
                    <a:pt x="566382" y="0"/>
                  </a:cubicBezTo>
                </a:path>
              </a:pathLst>
            </a:custGeom>
            <a:noFill/>
            <a:ln algn="ctr" cap="sq" cmpd="sng" w="12700">
              <a:solidFill>
                <a:srgbClr val="C00000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t" anchorCtr="0" bIns="45720" compatLnSpc="1" lIns="91440" numCol="1" rIns="91440" rtlCol="1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b="0" baseline="0" cap="none" i="0" kumimoji="0" lang="ar-EG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 flipH="1">
              <a:off x="2428860" y="2071678"/>
              <a:ext cx="428628" cy="928694"/>
            </a:xfrm>
            <a:custGeom>
              <a:avLst/>
              <a:gdLst>
                <a:gd fmla="*/ 0 w 566382" name="connsiteX0"/>
                <a:gd fmla="*/ 975815 h 975815" name="connsiteY0"/>
                <a:gd fmla="*/ 191068 w 566382" name="connsiteX1"/>
                <a:gd fmla="*/ 907576 h 975815" name="connsiteY1"/>
                <a:gd fmla="*/ 191068 w 566382" name="connsiteX2"/>
                <a:gd fmla="*/ 907576 h 975815" name="connsiteY2"/>
                <a:gd fmla="*/ 368489 w 566382" name="connsiteX3"/>
                <a:gd fmla="*/ 730155 h 975815" name="connsiteY3"/>
                <a:gd fmla="*/ 498143 w 566382" name="connsiteX4"/>
                <a:gd fmla="*/ 402609 h 975815" name="connsiteY4"/>
                <a:gd fmla="*/ 566382 w 566382" name="connsiteX5"/>
                <a:gd fmla="*/ 0 h 975815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975815" w="566382">
                  <a:moveTo>
                    <a:pt x="0" y="975815"/>
                  </a:moveTo>
                  <a:lnTo>
                    <a:pt x="191068" y="907576"/>
                  </a:lnTo>
                  <a:lnTo>
                    <a:pt x="191068" y="907576"/>
                  </a:lnTo>
                  <a:cubicBezTo>
                    <a:pt x="220638" y="878006"/>
                    <a:pt x="317310" y="814316"/>
                    <a:pt x="368489" y="730155"/>
                  </a:cubicBezTo>
                  <a:cubicBezTo>
                    <a:pt x="419668" y="645994"/>
                    <a:pt x="465161" y="524301"/>
                    <a:pt x="498143" y="402609"/>
                  </a:cubicBezTo>
                  <a:cubicBezTo>
                    <a:pt x="531125" y="280917"/>
                    <a:pt x="548753" y="140458"/>
                    <a:pt x="566382" y="0"/>
                  </a:cubicBezTo>
                </a:path>
              </a:pathLst>
            </a:custGeom>
            <a:noFill/>
            <a:ln algn="ctr" cap="sq" cmpd="sng" w="12700">
              <a:solidFill>
                <a:srgbClr val="C00000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t" anchorCtr="0" bIns="45720" compatLnSpc="1" lIns="91440" numCol="1" rIns="91440" rtlCol="1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b="0" baseline="0" cap="none" i="0" kumimoji="0" lang="ar-EG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6196084" y="4360460"/>
              <a:ext cx="382137" cy="1569492"/>
            </a:xfrm>
            <a:custGeom>
              <a:avLst/>
              <a:gdLst>
                <a:gd fmla="*/ 54591 w 382137" name="connsiteX0"/>
                <a:gd fmla="*/ 0 h 1569492" name="connsiteY0"/>
                <a:gd fmla="*/ 54591 w 382137" name="connsiteX1"/>
                <a:gd fmla="*/ 368489 h 1569492" name="connsiteY1"/>
                <a:gd fmla="*/ 382137 w 382137" name="connsiteX2"/>
                <a:gd fmla="*/ 1569492 h 1569492" name="connsiteY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569492" w="382137">
                  <a:moveTo>
                    <a:pt x="54591" y="0"/>
                  </a:moveTo>
                  <a:cubicBezTo>
                    <a:pt x="27295" y="53453"/>
                    <a:pt x="0" y="106907"/>
                    <a:pt x="54591" y="368489"/>
                  </a:cubicBezTo>
                  <a:cubicBezTo>
                    <a:pt x="109182" y="630071"/>
                    <a:pt x="304800" y="1376149"/>
                    <a:pt x="382137" y="1569492"/>
                  </a:cubicBezTo>
                </a:path>
              </a:pathLst>
            </a:custGeom>
            <a:noFill/>
            <a:ln algn="ctr" cap="sq" cmpd="sng" w="12700">
              <a:solidFill>
                <a:srgbClr val="C00000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t" anchorCtr="0" bIns="45720" compatLnSpc="1" lIns="91440" numCol="1" rIns="91440" rtlCol="1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b="0" baseline="0" cap="none" i="0" kumimoji="0" lang="ar-EG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4694830" y="5113942"/>
              <a:ext cx="423080" cy="665885"/>
            </a:xfrm>
            <a:custGeom>
              <a:avLst/>
              <a:gdLst>
                <a:gd fmla="*/ 423080 w 423080" name="connsiteX0"/>
                <a:gd fmla="*/ 0 h 655093" name="connsiteY0"/>
                <a:gd fmla="*/ 320722 w 423080" name="connsiteX1"/>
                <a:gd fmla="*/ 61415 h 655093" name="connsiteY1"/>
                <a:gd fmla="*/ 116006 w 423080" name="connsiteX2"/>
                <a:gd fmla="*/ 177421 h 655093" name="connsiteY2"/>
                <a:gd fmla="*/ 0 w 423080" name="connsiteX3"/>
                <a:gd fmla="*/ 655093 h 655093" name="connsiteY3"/>
                <a:gd fmla="*/ 423080 w 423080" name="connsiteX0"/>
                <a:gd fmla="*/ 10792 h 665885" name="connsiteY0"/>
                <a:gd fmla="*/ 305798 w 423080" name="connsiteX1"/>
                <a:gd fmla="*/ 29570 h 665885" name="connsiteY1"/>
                <a:gd fmla="*/ 116006 w 423080" name="connsiteX2"/>
                <a:gd fmla="*/ 188213 h 665885" name="connsiteY2"/>
                <a:gd fmla="*/ 0 w 423080" name="connsiteX3"/>
                <a:gd fmla="*/ 665885 h 665885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665885" w="423080">
                  <a:moveTo>
                    <a:pt x="423080" y="10792"/>
                  </a:moveTo>
                  <a:cubicBezTo>
                    <a:pt x="397490" y="26714"/>
                    <a:pt x="356977" y="0"/>
                    <a:pt x="305798" y="29570"/>
                  </a:cubicBezTo>
                  <a:cubicBezTo>
                    <a:pt x="254619" y="59140"/>
                    <a:pt x="166972" y="82161"/>
                    <a:pt x="116006" y="188213"/>
                  </a:cubicBezTo>
                  <a:cubicBezTo>
                    <a:pt x="65040" y="294265"/>
                    <a:pt x="18197" y="576037"/>
                    <a:pt x="0" y="665885"/>
                  </a:cubicBezTo>
                </a:path>
              </a:pathLst>
            </a:custGeom>
            <a:noFill/>
            <a:ln algn="ctr" cap="sq" cmpd="sng" w="12700">
              <a:solidFill>
                <a:srgbClr val="C00000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t" anchorCtr="0" bIns="45720" compatLnSpc="1" lIns="91440" numCol="1" rIns="91440" rtlCol="1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b="0" baseline="0" cap="none" i="0" kumimoji="0" lang="ar-EG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1808328" y="4469642"/>
              <a:ext cx="866633" cy="1207826"/>
            </a:xfrm>
            <a:custGeom>
              <a:avLst/>
              <a:gdLst>
                <a:gd fmla="*/ 866633 w 866633" name="connsiteX0"/>
                <a:gd fmla="*/ 0 h 1207826" name="connsiteY0"/>
                <a:gd fmla="*/ 709684 w 866633" name="connsiteX1"/>
                <a:gd fmla="*/ 450376 h 1207826" name="connsiteY1"/>
                <a:gd fmla="*/ 498144 w 866633" name="connsiteX2"/>
                <a:gd fmla="*/ 955343 h 1207826" name="connsiteY2"/>
                <a:gd fmla="*/ 204717 w 866633" name="connsiteX3"/>
                <a:gd fmla="*/ 1166883 h 1207826" name="connsiteY3"/>
                <a:gd fmla="*/ 0 w 866633" name="connsiteX4"/>
                <a:gd fmla="*/ 1201003 h 1207826" name="connsiteY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07826" w="866633">
                  <a:moveTo>
                    <a:pt x="866633" y="0"/>
                  </a:moveTo>
                  <a:cubicBezTo>
                    <a:pt x="818866" y="145576"/>
                    <a:pt x="771099" y="291152"/>
                    <a:pt x="709684" y="450376"/>
                  </a:cubicBezTo>
                  <a:cubicBezTo>
                    <a:pt x="648269" y="609600"/>
                    <a:pt x="582305" y="835925"/>
                    <a:pt x="498144" y="955343"/>
                  </a:cubicBezTo>
                  <a:cubicBezTo>
                    <a:pt x="413983" y="1074761"/>
                    <a:pt x="287741" y="1125940"/>
                    <a:pt x="204717" y="1166883"/>
                  </a:cubicBezTo>
                  <a:cubicBezTo>
                    <a:pt x="121693" y="1207826"/>
                    <a:pt x="60846" y="1204414"/>
                    <a:pt x="0" y="1201003"/>
                  </a:cubicBezTo>
                </a:path>
              </a:pathLst>
            </a:custGeom>
            <a:noFill/>
            <a:ln algn="ctr" cap="sq" cmpd="sng" w="12700">
              <a:solidFill>
                <a:srgbClr val="C00000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t" anchorCtr="0" bIns="45720" compatLnSpc="1" lIns="91440" numCol="1" rIns="91440" rtlCol="1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b="0" baseline="0" cap="none" i="0" kumimoji="0" lang="ar-EG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</a:endParaRPr>
            </a:p>
          </p:txBody>
        </p:sp>
      </p:grpSp>
      <p:sp>
        <p:nvSpPr>
          <p:cNvPr id="31" name="Left Arrow 30">
            <a:hlinkClick action="ppaction://hlinksldjump" r:id="rId4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00100" y="785794"/>
            <a:ext cx="6956962" cy="1571636"/>
            <a:chOff x="1000100" y="785794"/>
            <a:chExt cx="6956962" cy="1571636"/>
          </a:xfrm>
        </p:grpSpPr>
        <p:pic>
          <p:nvPicPr>
            <p:cNvPr descr="8 new.jpg" id="33" name="Picture 32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-89" r="-8"/>
            <a:stretch>
              <a:fillRect/>
            </a:stretch>
          </p:blipFill>
          <p:spPr>
            <a:xfrm>
              <a:off x="1142976" y="785794"/>
              <a:ext cx="6814086" cy="156853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1000100" y="1428736"/>
              <a:ext cx="221457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1200 </a:t>
              </a:r>
              <a:r>
                <a:rPr b="1" lang="en-US" smtClean="0" sz="2000">
                  <a:solidFill>
                    <a:srgbClr val="C00000"/>
                  </a:solidFill>
                </a:rPr>
                <a:t>(2)</a:t>
              </a:r>
              <a:r>
                <a:rPr b="1" baseline="30000" lang="en-US" smtClean="0" sz="2000">
                  <a:solidFill>
                    <a:srgbClr val="C00000"/>
                  </a:solidFill>
                </a:rPr>
                <a:t>x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85984" y="1957320"/>
              <a:ext cx="221457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1200 (2)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6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= 768000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2910" y="3857628"/>
            <a:ext cx="7858180" cy="1114490"/>
            <a:chOff x="642910" y="3857628"/>
            <a:chExt cx="7858180" cy="1114490"/>
          </a:xfrm>
        </p:grpSpPr>
        <p:pic>
          <p:nvPicPr>
            <p:cNvPr descr="8 new.jpg" id="34" name="Picture 33"/>
            <p:cNvPicPr>
              <a:picLocks noChangeAspect="1"/>
            </p:cNvPicPr>
            <p:nvPr/>
          </p:nvPicPr>
          <p:blipFill>
            <a:blip cstate="print" r:embed="rId5">
              <a:lum bright="-10000" contrast="30000"/>
            </a:blip>
            <a:srcRect b="-122" r="3"/>
            <a:stretch>
              <a:fillRect/>
            </a:stretch>
          </p:blipFill>
          <p:spPr>
            <a:xfrm>
              <a:off x="642910" y="3857628"/>
              <a:ext cx="7858180" cy="1102902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3428992" y="4572008"/>
              <a:ext cx="221457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y = 4000 (1.05)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t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2-2 حل المعادلات والمتباينات الأسية</a:t>
            </a:r>
            <a:endParaRPr b="1" dirty="0" i="0" kumimoji="0" lang="ar-EG" normalizeH="0" smtClean="0" strike="noStrike" sz="28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08852" y="1500174"/>
            <a:ext cx="7863676" cy="3857652"/>
            <a:chOff x="708852" y="1500174"/>
            <a:chExt cx="7863676" cy="3857652"/>
          </a:xfrm>
        </p:grpSpPr>
        <p:pic>
          <p:nvPicPr>
            <p:cNvPr descr="9 new.jpg" id="33" name="Picture 32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-14" r="25"/>
            <a:stretch>
              <a:fillRect/>
            </a:stretch>
          </p:blipFill>
          <p:spPr>
            <a:xfrm>
              <a:off x="708852" y="1500174"/>
              <a:ext cx="7863676" cy="3857652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5542204" y="2314510"/>
              <a:ext cx="105145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x=22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00694" y="3028890"/>
              <a:ext cx="105145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x=-60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00694" y="3857628"/>
              <a:ext cx="105145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x=-1/13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72132" y="4600526"/>
              <a:ext cx="105145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x=-10/7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57290" y="2385948"/>
              <a:ext cx="105145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x=0.8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57290" y="3143248"/>
              <a:ext cx="105145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x=0.2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00166" y="3857628"/>
              <a:ext cx="105145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x=0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00166" y="4714884"/>
              <a:ext cx="105145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x=-7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207271" y="214290"/>
            <a:ext cx="6650877" cy="2293406"/>
            <a:chOff x="1207271" y="214290"/>
            <a:chExt cx="6650877" cy="2293406"/>
          </a:xfrm>
        </p:grpSpPr>
        <p:pic>
          <p:nvPicPr>
            <p:cNvPr descr="9 new.jpg" id="35" name="Picture 34"/>
            <p:cNvPicPr>
              <a:picLocks noChangeAspect="1"/>
            </p:cNvPicPr>
            <p:nvPr/>
          </p:nvPicPr>
          <p:blipFill>
            <a:blip cstate="print" r:embed="rId3">
              <a:lum bright="-10000" contrast="30000"/>
            </a:blip>
            <a:srcRect b="93" r="9"/>
            <a:stretch>
              <a:fillRect/>
            </a:stretch>
          </p:blipFill>
          <p:spPr>
            <a:xfrm>
              <a:off x="1207271" y="214290"/>
              <a:ext cx="6650877" cy="2293406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6357950" y="1142984"/>
              <a:ext cx="105145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y = 5.5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x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29322" y="2071678"/>
              <a:ext cx="185738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y = -0.2 (0.4)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x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71934" y="1142984"/>
              <a:ext cx="105145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y = 8.4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x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71868" y="2100196"/>
              <a:ext cx="1928826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y= 15(0.25)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x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28794" y="1214422"/>
              <a:ext cx="1194334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x=¾ . 7 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x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43042" y="2100196"/>
              <a:ext cx="1643074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y = 0.7 (25)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x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214414" y="2786058"/>
            <a:ext cx="6769303" cy="2000264"/>
            <a:chOff x="1214414" y="2714620"/>
            <a:chExt cx="6769303" cy="2000264"/>
          </a:xfrm>
        </p:grpSpPr>
        <p:pic>
          <p:nvPicPr>
            <p:cNvPr descr="9 new.jpg" id="36" name="Picture 35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-67" r="34"/>
            <a:stretch>
              <a:fillRect/>
            </a:stretch>
          </p:blipFill>
          <p:spPr>
            <a:xfrm>
              <a:off x="1214414" y="2714620"/>
              <a:ext cx="6769303" cy="1857388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4" name="TextBox 43"/>
            <p:cNvSpPr txBox="1"/>
            <p:nvPr/>
          </p:nvSpPr>
          <p:spPr>
            <a:xfrm>
              <a:off x="6357950" y="3386080"/>
              <a:ext cx="114300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x &gt; -10/7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71934" y="3386080"/>
              <a:ext cx="105145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x ≤ 7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28794" y="3457518"/>
              <a:ext cx="1194334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x ≥ 11/9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57950" y="4243336"/>
              <a:ext cx="114300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x &gt;8/11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71934" y="4243336"/>
              <a:ext cx="105145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x ≥ -7/5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14480" y="4314774"/>
              <a:ext cx="140864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x &lt; -21/27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85852" y="5000636"/>
            <a:ext cx="6556419" cy="1000132"/>
            <a:chOff x="1285852" y="5000636"/>
            <a:chExt cx="6556419" cy="1000132"/>
          </a:xfrm>
        </p:grpSpPr>
        <p:pic>
          <p:nvPicPr>
            <p:cNvPr descr="9 new.jpg" id="38" name="Picture 37"/>
            <p:cNvPicPr>
              <a:picLocks noChangeAspect="1"/>
            </p:cNvPicPr>
            <p:nvPr/>
          </p:nvPicPr>
          <p:blipFill>
            <a:blip cstate="print" r:embed="rId5">
              <a:lum bright="-10000" contrast="30000"/>
            </a:blip>
            <a:srcRect b="186" r="-33"/>
            <a:stretch>
              <a:fillRect/>
            </a:stretch>
          </p:blipFill>
          <p:spPr>
            <a:xfrm>
              <a:off x="1285852" y="5000636"/>
              <a:ext cx="6556419" cy="1000132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2091782" y="5529220"/>
              <a:ext cx="140864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t=38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</p:grpSp>
      <p:sp>
        <p:nvSpPr>
          <p:cNvPr id="31" name="Left Arrow 30">
            <a:hlinkClick action="ppaction://hlinksldjump" r:id="rId6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2-3 اللوغاريتمات والدوال اللوغاريتمية</a:t>
            </a:r>
            <a:endParaRPr b="1" dirty="0" i="0" kumimoji="0" lang="ar-EG" normalizeH="0" smtClean="0" strike="noStrike" sz="28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77270" y="1000107"/>
            <a:ext cx="7695192" cy="1757433"/>
            <a:chOff x="377270" y="1000107"/>
            <a:chExt cx="7695192" cy="1757433"/>
          </a:xfrm>
        </p:grpSpPr>
        <p:pic>
          <p:nvPicPr>
            <p:cNvPr descr="10 new.jpg" id="34" name="Picture 33"/>
            <p:cNvPicPr>
              <a:picLocks noChangeAspect="1"/>
            </p:cNvPicPr>
            <p:nvPr/>
          </p:nvPicPr>
          <p:blipFill>
            <a:blip cstate="print" r:embed="rId3">
              <a:lum bright="-10000" contrast="30000"/>
            </a:blip>
            <a:srcRect b="94" r="3"/>
            <a:stretch>
              <a:fillRect/>
            </a:stretch>
          </p:blipFill>
          <p:spPr>
            <a:xfrm>
              <a:off x="1214414" y="1000107"/>
              <a:ext cx="6858048" cy="165101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7" name="TextBox 36"/>
            <p:cNvSpPr txBox="1"/>
            <p:nvPr/>
          </p:nvSpPr>
          <p:spPr>
            <a:xfrm>
              <a:off x="5306492" y="1528692"/>
              <a:ext cx="140864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6 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3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= 216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77600" y="1571612"/>
              <a:ext cx="140864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2 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6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= 64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7270" y="1600130"/>
              <a:ext cx="140864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3 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-4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= 1/81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14744" y="2314510"/>
              <a:ext cx="140864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25 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0.5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= 5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15008" y="2285992"/>
              <a:ext cx="198015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10 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-5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= 0.00001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00166" y="2357430"/>
              <a:ext cx="140864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52 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3/5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= 8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57290" y="2786057"/>
            <a:ext cx="6643734" cy="1571637"/>
            <a:chOff x="1357290" y="2786057"/>
            <a:chExt cx="6643734" cy="1571637"/>
          </a:xfrm>
        </p:grpSpPr>
        <p:pic>
          <p:nvPicPr>
            <p:cNvPr descr="10 new.jpg" id="35" name="Picture 34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-40" r="-10"/>
            <a:stretch>
              <a:fillRect/>
            </a:stretch>
          </p:blipFill>
          <p:spPr>
            <a:xfrm>
              <a:off x="1357290" y="2786057"/>
              <a:ext cx="6643734" cy="1570337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4" name="TextBox 43"/>
            <p:cNvSpPr txBox="1"/>
            <p:nvPr/>
          </p:nvSpPr>
          <p:spPr>
            <a:xfrm>
              <a:off x="6072198" y="3386080"/>
              <a:ext cx="185738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5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125= 3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29058" y="3357562"/>
              <a:ext cx="185738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7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1= 0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14480" y="3429000"/>
              <a:ext cx="185738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3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81= 4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00760" y="3886146"/>
              <a:ext cx="185738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3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1/81= -4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14744" y="3929066"/>
              <a:ext cx="185738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1/4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1/64= 3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71604" y="3957584"/>
              <a:ext cx="185738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7776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6= 1/5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57290" y="4495643"/>
            <a:ext cx="6715172" cy="1505125"/>
            <a:chOff x="1357290" y="4495643"/>
            <a:chExt cx="6715172" cy="1505125"/>
          </a:xfrm>
        </p:grpSpPr>
        <p:pic>
          <p:nvPicPr>
            <p:cNvPr descr="10 new.jpg" id="36" name="Picture 35"/>
            <p:cNvPicPr>
              <a:picLocks noChangeAspect="1"/>
            </p:cNvPicPr>
            <p:nvPr/>
          </p:nvPicPr>
          <p:blipFill>
            <a:blip cstate="print" r:embed="rId5">
              <a:lum bright="-10000" contrast="30000"/>
            </a:blip>
            <a:srcRect b="-31" r="11"/>
            <a:stretch>
              <a:fillRect/>
            </a:stretch>
          </p:blipFill>
          <p:spPr>
            <a:xfrm>
              <a:off x="1357290" y="4495643"/>
              <a:ext cx="6715172" cy="150512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6429388" y="4857760"/>
              <a:ext cx="714380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4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29388" y="5357826"/>
              <a:ext cx="714380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0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43438" y="4886278"/>
              <a:ext cx="714380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-4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00628" y="5357826"/>
              <a:ext cx="714380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2/3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28926" y="4857760"/>
              <a:ext cx="714380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-4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28926" y="5357826"/>
              <a:ext cx="714380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-2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28728" y="5386344"/>
              <a:ext cx="714380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4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57290" y="4929198"/>
              <a:ext cx="714380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-3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</p:grpSp>
      <p:sp>
        <p:nvSpPr>
          <p:cNvPr id="31" name="Left Arrow 30">
            <a:hlinkClick action="ppaction://hlinksldjump" r:id="rId6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22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10 new.jpg" id="34" name="Picture 33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23" r="-16"/>
          <a:stretch>
            <a:fillRect/>
          </a:stretch>
        </p:blipFill>
        <p:spPr>
          <a:xfrm>
            <a:off x="1357290" y="428604"/>
            <a:ext cx="6327366" cy="221457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10 new.jpg" id="37" name="Picture 36"/>
          <p:cNvPicPr>
            <a:picLocks noChangeAspect="1"/>
          </p:cNvPicPr>
          <p:nvPr/>
        </p:nvPicPr>
        <p:blipFill>
          <a:blip cstate="print" r:embed="rId5">
            <a:lum bright="-10000" contrast="30000"/>
          </a:blip>
          <a:srcRect b="-106" r="10"/>
          <a:stretch>
            <a:fillRect/>
          </a:stretch>
        </p:blipFill>
        <p:spPr>
          <a:xfrm>
            <a:off x="1071538" y="3000372"/>
            <a:ext cx="7347908" cy="85725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6" name="Group 35"/>
          <p:cNvGrpSpPr/>
          <p:nvPr/>
        </p:nvGrpSpPr>
        <p:grpSpPr>
          <a:xfrm>
            <a:off x="1285852" y="4214818"/>
            <a:ext cx="6786610" cy="1357322"/>
            <a:chOff x="1285852" y="4214818"/>
            <a:chExt cx="6786610" cy="1357322"/>
          </a:xfrm>
        </p:grpSpPr>
        <p:pic>
          <p:nvPicPr>
            <p:cNvPr descr="10 new.jpg" id="39" name="Picture 38"/>
            <p:cNvPicPr>
              <a:picLocks noChangeAspect="1"/>
            </p:cNvPicPr>
            <p:nvPr/>
          </p:nvPicPr>
          <p:blipFill>
            <a:blip cstate="print" r:embed="rId6">
              <a:lum bright="-10000" contrast="30000"/>
            </a:blip>
            <a:srcRect b="73" r="-27"/>
            <a:stretch>
              <a:fillRect/>
            </a:stretch>
          </p:blipFill>
          <p:spPr>
            <a:xfrm>
              <a:off x="1285852" y="4214818"/>
              <a:ext cx="6786610" cy="107157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3071802" y="5172030"/>
              <a:ext cx="3000396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A = 100000(1+0.04)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5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2-4 خصائص اللوغاريتمات</a:t>
            </a:r>
            <a:endParaRPr b="1" dirty="0" i="0" kumimoji="0" lang="ar-EG" normalizeH="0" smtClean="0" strike="noStrike" sz="28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214414" y="1142984"/>
            <a:ext cx="6858048" cy="2286016"/>
            <a:chOff x="1214414" y="1142984"/>
            <a:chExt cx="6858048" cy="2286016"/>
          </a:xfrm>
        </p:grpSpPr>
        <p:pic>
          <p:nvPicPr>
            <p:cNvPr descr="11 new.jpg" id="37" name="Picture 36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11" r="8"/>
            <a:stretch>
              <a:fillRect/>
            </a:stretch>
          </p:blipFill>
          <p:spPr>
            <a:xfrm>
              <a:off x="1214414" y="1142984"/>
              <a:ext cx="6858048" cy="2286016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5572132" y="1643050"/>
              <a:ext cx="114300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1.5441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72132" y="2071678"/>
              <a:ext cx="114300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0.1461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24532" y="2457386"/>
              <a:ext cx="114300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2.3892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24532" y="2886014"/>
              <a:ext cx="114300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-0.6990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28860" y="1643050"/>
              <a:ext cx="114300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1.3980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00298" y="2071678"/>
              <a:ext cx="114300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-0.1461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28860" y="2500306"/>
              <a:ext cx="114300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2.2430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28860" y="2886014"/>
              <a:ext cx="1143008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0.5528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142976" y="3857628"/>
            <a:ext cx="7000924" cy="1971746"/>
            <a:chOff x="1142976" y="3857628"/>
            <a:chExt cx="7000924" cy="1971746"/>
          </a:xfrm>
        </p:grpSpPr>
        <p:pic>
          <p:nvPicPr>
            <p:cNvPr descr="11 new.jpg" id="38" name="Picture 37"/>
            <p:cNvPicPr>
              <a:picLocks noChangeAspect="1"/>
            </p:cNvPicPr>
            <p:nvPr/>
          </p:nvPicPr>
          <p:blipFill>
            <a:blip cstate="print" r:embed="rId5">
              <a:lum bright="-10000" contrast="30000"/>
            </a:blip>
            <a:srcRect b="40"/>
            <a:stretch>
              <a:fillRect/>
            </a:stretch>
          </p:blipFill>
          <p:spPr>
            <a:xfrm>
              <a:off x="1142976" y="3857628"/>
              <a:ext cx="6898870" cy="1857388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6" name="TextBox 45"/>
            <p:cNvSpPr txBox="1"/>
            <p:nvPr/>
          </p:nvSpPr>
          <p:spPr>
            <a:xfrm>
              <a:off x="5000628" y="4600526"/>
              <a:ext cx="314327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3log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2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(2X ) + 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2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(X+1)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00166" y="4643446"/>
              <a:ext cx="314327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3log (4X+2 ) + 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8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(X-4)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57290" y="5429264"/>
              <a:ext cx="314327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3log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2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(X+1 ) -1/3 log (X+5)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14876" y="5429264"/>
              <a:ext cx="3429024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13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3X 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4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– 1/3 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13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(7X-3)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42910" y="285728"/>
            <a:ext cx="7778804" cy="2543250"/>
            <a:chOff x="642910" y="285728"/>
            <a:chExt cx="7778804" cy="2543250"/>
          </a:xfrm>
        </p:grpSpPr>
        <p:pic>
          <p:nvPicPr>
            <p:cNvPr descr="11 new.jpg" id="40" name="Picture 39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92" r="23"/>
            <a:stretch>
              <a:fillRect/>
            </a:stretch>
          </p:blipFill>
          <p:spPr>
            <a:xfrm>
              <a:off x="642910" y="285728"/>
              <a:ext cx="7778804" cy="250033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5143504" y="1142984"/>
              <a:ext cx="314327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2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[(5X +6)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/√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(X-4)]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43042" y="1071546"/>
              <a:ext cx="314327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2 - 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7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6/x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2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00628" y="1785926"/>
              <a:ext cx="314327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3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[8x /(X+4)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]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71538" y="1785926"/>
              <a:ext cx="314327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10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[3yz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/ 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3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√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X]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14810" y="2428868"/>
              <a:ext cx="314327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C00000"/>
                  </a:solidFill>
                </a:rPr>
                <a:t>log </a:t>
              </a:r>
              <a:r>
                <a:rPr b="1" baseline="-25000" dirty="0" lang="en-US" smtClean="0" sz="2000">
                  <a:solidFill>
                    <a:srgbClr val="C00000"/>
                  </a:solidFill>
                </a:rPr>
                <a:t>3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[xyz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3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 / √</a:t>
              </a:r>
              <a:r>
                <a:rPr b="1" baseline="30000" dirty="0" lang="en-US" smtClean="0" sz="2000">
                  <a:solidFill>
                    <a:srgbClr val="C00000"/>
                  </a:solidFill>
                </a:rPr>
                <a:t> </a:t>
              </a:r>
              <a:r>
                <a:rPr b="1" dirty="0" lang="en-US" smtClean="0" sz="2000">
                  <a:solidFill>
                    <a:srgbClr val="C00000"/>
                  </a:solidFill>
                </a:rPr>
                <a:t>X]</a:t>
              </a:r>
              <a:endParaRPr b="1" baseline="30000" dirty="0" lang="ar-EG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57224" y="3009761"/>
            <a:ext cx="7429552" cy="1062181"/>
            <a:chOff x="857224" y="3009761"/>
            <a:chExt cx="7429552" cy="1062181"/>
          </a:xfrm>
        </p:grpSpPr>
        <p:pic>
          <p:nvPicPr>
            <p:cNvPr descr="11 new.jpg" id="36" name="Picture 35"/>
            <p:cNvPicPr>
              <a:picLocks noChangeAspect="1"/>
            </p:cNvPicPr>
            <p:nvPr/>
          </p:nvPicPr>
          <p:blipFill>
            <a:blip cstate="print" r:embed="rId5">
              <a:lum bright="-10000" contrast="30000"/>
            </a:blip>
            <a:srcRect b="190" r="10"/>
            <a:stretch>
              <a:fillRect/>
            </a:stretch>
          </p:blipFill>
          <p:spPr>
            <a:xfrm>
              <a:off x="857224" y="3009761"/>
              <a:ext cx="7429552" cy="106218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3" name="Rectangle 42"/>
            <p:cNvSpPr/>
            <p:nvPr/>
          </p:nvSpPr>
          <p:spPr>
            <a:xfrm>
              <a:off x="6286512" y="353883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>
                  <a:solidFill>
                    <a:srgbClr val="C00000"/>
                  </a:solidFill>
                </a:rPr>
                <a:t>3</a:t>
              </a:r>
              <a:endParaRPr b="1" baseline="30000" dirty="0" lang="ar-EG">
                <a:solidFill>
                  <a:srgbClr val="C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00430" y="3571876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>
                  <a:solidFill>
                    <a:srgbClr val="C00000"/>
                  </a:solidFill>
                </a:rPr>
                <a:t>2</a:t>
              </a:r>
              <a:endParaRPr b="1" baseline="30000" dirty="0" lang="ar-EG">
                <a:solidFill>
                  <a:srgbClr val="C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37866" y="3571876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>
                  <a:solidFill>
                    <a:srgbClr val="C00000"/>
                  </a:solidFill>
                </a:rPr>
                <a:t>2/5</a:t>
              </a:r>
              <a:endParaRPr b="1" baseline="30000" dirty="0" lang="ar-EG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2-5 حل المعادلات والمتباينات اللوغاريتمية</a:t>
            </a:r>
            <a:endParaRPr b="1" dirty="0" i="0" kumimoji="0" lang="ar-EG" normalizeH="0" smtClean="0" strike="noStrike" sz="28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71472" y="928670"/>
            <a:ext cx="8001056" cy="5104122"/>
            <a:chOff x="571472" y="928670"/>
            <a:chExt cx="8001056" cy="5104122"/>
          </a:xfrm>
        </p:grpSpPr>
        <p:pic>
          <p:nvPicPr>
            <p:cNvPr descr="13 new.jpg" id="34" name="Picture 33"/>
            <p:cNvPicPr>
              <a:picLocks noChangeAspect="1"/>
            </p:cNvPicPr>
            <p:nvPr/>
          </p:nvPicPr>
          <p:blipFill>
            <a:blip cstate="print" r:embed="rId3">
              <a:lum bright="-10000" contrast="30000"/>
            </a:blip>
            <a:srcRect b="-33" r="-9"/>
            <a:stretch>
              <a:fillRect/>
            </a:stretch>
          </p:blipFill>
          <p:spPr>
            <a:xfrm>
              <a:off x="571472" y="928670"/>
              <a:ext cx="8001056" cy="5104122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3" name="Rectangle 32"/>
            <p:cNvSpPr/>
            <p:nvPr/>
          </p:nvSpPr>
          <p:spPr>
            <a:xfrm>
              <a:off x="5830843" y="1643050"/>
              <a:ext cx="6783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 = -1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85396" y="2071678"/>
              <a:ext cx="6094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 = 4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03093" y="2500306"/>
              <a:ext cx="8386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 = -4/3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86738" y="2947570"/>
              <a:ext cx="6206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n = 4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77969" y="3357562"/>
              <a:ext cx="6094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 = 6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672292" y="3804826"/>
              <a:ext cx="6206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u = 2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40629" y="4286256"/>
              <a:ext cx="7697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y = 1/4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72000" y="4714884"/>
              <a:ext cx="6783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m = 2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00562" y="5143512"/>
              <a:ext cx="5757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t = 2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00562" y="5590776"/>
              <a:ext cx="5945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r = 2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11963" y="1643050"/>
              <a:ext cx="7120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 = 65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05834" y="2071678"/>
              <a:ext cx="8386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 = -4/3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57290" y="2571744"/>
              <a:ext cx="9781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ar-EG" smtClean="0" sz="1600">
                  <a:solidFill>
                    <a:srgbClr val="C00000"/>
                  </a:solidFill>
                </a:rPr>
                <a:t>ليس لها حل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00524" y="3000372"/>
              <a:ext cx="6206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u = 4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389455" y="3357562"/>
              <a:ext cx="7569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w = 12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90771" y="3857628"/>
              <a:ext cx="6094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 = 3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529020" y="4286256"/>
              <a:ext cx="6206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d = 4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00392" y="4714884"/>
              <a:ext cx="6206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b = 1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0251" y="5143512"/>
              <a:ext cx="6094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a = 0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19266" y="5590776"/>
              <a:ext cx="6094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 = 3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</p:grpSp>
      <p:sp>
        <p:nvSpPr>
          <p:cNvPr id="31" name="Left Arrow 30">
            <a:hlinkClick action="ppaction://hlinksldjump" r:id="rId4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60001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82001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2289388" y="142852"/>
            <a:ext cx="4140000" cy="1214422"/>
          </a:xfrm>
          <a:prstGeom prst="roundRect">
            <a:avLst/>
          </a:prstGeom>
          <a:solidFill>
            <a:srgbClr val="FFB3D9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الفصل</a:t>
            </a:r>
            <a:r>
              <a:rPr kumimoji="0" lang="ar-EG" sz="3200" b="1" i="0" u="none" strike="noStrike" normalizeH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الأول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3200" b="1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تحليل</a:t>
            </a:r>
            <a:r>
              <a:rPr lang="ar-EG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الدوال</a:t>
            </a:r>
            <a:endParaRPr kumimoji="0" lang="ar-EG" sz="32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58" y="1571612"/>
            <a:ext cx="8501122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1-1 الدوال.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1-2 تحليل التمثيلات البيانية للدوال والعلاقات.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1-3 الاتصال وسلوك طرفى التمثيل البيانى والنهايات.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1-4 القيم القصوى ومتوسط معدل التغيير.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action="ppaction://hlinksldjump"/>
              </a:rPr>
              <a:t>1-5 الدوال الرئيسية ( الأم ) والتحويلات الهندسية.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1-6 العمليات على الدوال وتركيب دالتين.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9" action="ppaction://hlinksldjump"/>
              </a:rPr>
              <a:t>1-7 العلاقات والدوال العكسية.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Left Arrow 31">
            <a:hlinkClick r:id="rId10" action="ppaction://hlinksldjump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الرئيسية</a:t>
            </a:r>
            <a:endParaRPr kumimoji="0" lang="ar-EG" sz="3200" b="1" i="0" u="none" strike="noStrike" normalizeH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build="p" advAuto="1000"/>
    </p:bld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pic>
        <p:nvPicPr>
          <p:cNvPr descr="13 new.jpg" id="35" name="Picture 34"/>
          <p:cNvPicPr>
            <a:picLocks noChangeAspect="1"/>
          </p:cNvPicPr>
          <p:nvPr/>
        </p:nvPicPr>
        <p:blipFill>
          <a:blip cstate="print" r:embed="rId3">
            <a:lum bright="-10000" contrast="30000"/>
          </a:blip>
          <a:srcRect b="11" r="2"/>
          <a:stretch>
            <a:fillRect/>
          </a:stretch>
        </p:blipFill>
        <p:spPr>
          <a:xfrm>
            <a:off x="642910" y="4214818"/>
            <a:ext cx="7773753" cy="150019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51" name="Group 50"/>
          <p:cNvGrpSpPr/>
          <p:nvPr/>
        </p:nvGrpSpPr>
        <p:grpSpPr>
          <a:xfrm>
            <a:off x="322762" y="285728"/>
            <a:ext cx="8392642" cy="3767578"/>
            <a:chOff x="322762" y="285728"/>
            <a:chExt cx="8392642" cy="3767578"/>
          </a:xfrm>
        </p:grpSpPr>
        <p:pic>
          <p:nvPicPr>
            <p:cNvPr descr="13 new.jpg" id="34" name="Picture 33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-20" r="-22"/>
            <a:stretch>
              <a:fillRect/>
            </a:stretch>
          </p:blipFill>
          <p:spPr>
            <a:xfrm>
              <a:off x="322762" y="285728"/>
              <a:ext cx="8392642" cy="3714777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3" name="Rectangle 32"/>
            <p:cNvSpPr/>
            <p:nvPr/>
          </p:nvSpPr>
          <p:spPr>
            <a:xfrm>
              <a:off x="5500694" y="428604"/>
              <a:ext cx="6543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w=25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60118" y="857232"/>
              <a:ext cx="5068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x=4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45738" y="1285860"/>
              <a:ext cx="5068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x=8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91632" y="1733124"/>
              <a:ext cx="7008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c=101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00694" y="2143116"/>
              <a:ext cx="11608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0 &gt; x &gt; -4/3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43570" y="2571744"/>
              <a:ext cx="10294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0 &lt; x ≤ 27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65880" y="3019008"/>
              <a:ext cx="6094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 &gt; 5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00562" y="3714752"/>
              <a:ext cx="12298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-3 &lt; x &lt; -1/2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11103" y="428604"/>
              <a:ext cx="5180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n=4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02400" y="857232"/>
              <a:ext cx="5068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x=3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73838" y="1285860"/>
              <a:ext cx="5068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y=0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59524" y="1714488"/>
              <a:ext cx="5068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x=6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308295" y="2214554"/>
              <a:ext cx="6094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 &gt; 1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28728" y="2643182"/>
              <a:ext cx="10918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-6 &lt; x &lt; 11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0265" y="3661950"/>
              <a:ext cx="11785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 ≥ 2 , x ≠ 3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357290" y="3071810"/>
              <a:ext cx="9781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ar-EG" smtClean="0" sz="1600">
                  <a:solidFill>
                    <a:srgbClr val="C00000"/>
                  </a:solidFill>
                </a:rPr>
                <a:t>ليس لها حل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</p:grpSp>
      <p:sp>
        <p:nvSpPr>
          <p:cNvPr id="31" name="Left Arrow 30">
            <a:hlinkClick action="ppaction://hlinksldjump" r:id="rId5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2-6 اللوغاريتمات العشرية</a:t>
            </a:r>
            <a:endParaRPr b="1" dirty="0" i="0" kumimoji="0" lang="ar-EG" normalizeH="0" smtClean="0" strike="noStrike" sz="28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14348" y="1071546"/>
            <a:ext cx="7500991" cy="1071570"/>
            <a:chOff x="714348" y="1071546"/>
            <a:chExt cx="7500991" cy="1071570"/>
          </a:xfrm>
        </p:grpSpPr>
        <p:pic>
          <p:nvPicPr>
            <p:cNvPr descr="14 new.jpg" id="33" name="Picture 32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-225" r="26"/>
            <a:stretch>
              <a:fillRect/>
            </a:stretch>
          </p:blipFill>
          <p:spPr>
            <a:xfrm>
              <a:off x="714348" y="1071546"/>
              <a:ext cx="7500991" cy="107157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7" name="Rectangle 36"/>
            <p:cNvSpPr/>
            <p:nvPr/>
          </p:nvSpPr>
          <p:spPr>
            <a:xfrm>
              <a:off x="6239225" y="1785926"/>
              <a:ext cx="7489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2.0043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86183" y="1785926"/>
              <a:ext cx="7489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0.3424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51387" y="1785926"/>
              <a:ext cx="8178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-1.3010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2910" y="2500306"/>
            <a:ext cx="7661725" cy="2786082"/>
            <a:chOff x="642910" y="2500306"/>
            <a:chExt cx="7661725" cy="2786082"/>
          </a:xfrm>
        </p:grpSpPr>
        <p:pic>
          <p:nvPicPr>
            <p:cNvPr descr="14 new.jpg" id="35" name="Picture 34"/>
            <p:cNvPicPr>
              <a:picLocks noChangeAspect="1"/>
            </p:cNvPicPr>
            <p:nvPr/>
          </p:nvPicPr>
          <p:blipFill>
            <a:blip cstate="print" r:embed="rId5">
              <a:lum bright="-10000" contrast="30000"/>
            </a:blip>
            <a:srcRect b="47" r="-9"/>
            <a:stretch>
              <a:fillRect/>
            </a:stretch>
          </p:blipFill>
          <p:spPr>
            <a:xfrm>
              <a:off x="642910" y="2500306"/>
              <a:ext cx="7661725" cy="2786082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1" name="Rectangle 40"/>
            <p:cNvSpPr/>
            <p:nvPr/>
          </p:nvSpPr>
          <p:spPr>
            <a:xfrm>
              <a:off x="4297260" y="3357562"/>
              <a:ext cx="441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6.6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25756" y="3857628"/>
              <a:ext cx="441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5.6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88518" y="4357694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5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88642" y="4786322"/>
              <a:ext cx="5437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10.5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658243" y="285728"/>
            <a:ext cx="7771409" cy="2388070"/>
            <a:chOff x="658243" y="285728"/>
            <a:chExt cx="7771409" cy="2388070"/>
          </a:xfrm>
        </p:grpSpPr>
        <p:pic>
          <p:nvPicPr>
            <p:cNvPr descr="14 new.jpg" id="36" name="Picture 35"/>
            <p:cNvPicPr>
              <a:picLocks noChangeAspect="1"/>
            </p:cNvPicPr>
            <p:nvPr/>
          </p:nvPicPr>
          <p:blipFill>
            <a:blip cstate="print" r:embed="rId3">
              <a:lum bright="-10000" contrast="30000"/>
            </a:blip>
            <a:srcRect b="45" r="31"/>
            <a:stretch>
              <a:fillRect/>
            </a:stretch>
          </p:blipFill>
          <p:spPr>
            <a:xfrm>
              <a:off x="714348" y="285728"/>
              <a:ext cx="7715304" cy="238807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0" name="Rectangle 39"/>
            <p:cNvSpPr/>
            <p:nvPr/>
          </p:nvSpPr>
          <p:spPr>
            <a:xfrm>
              <a:off x="6215074" y="1000108"/>
              <a:ext cx="9685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a=2.9746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72198" y="1447372"/>
              <a:ext cx="9685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y=1.9802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015292" y="1857364"/>
              <a:ext cx="10823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w=-1.2396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32357" y="2304628"/>
              <a:ext cx="9685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x&gt;3.8188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06041" y="1000108"/>
              <a:ext cx="9573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z=2.1319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428992" y="1428736"/>
              <a:ext cx="9685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x=1.1887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72888" y="1857364"/>
              <a:ext cx="10807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x=±1.0725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85786" y="1000108"/>
              <a:ext cx="9685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x=3.0885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4490" y="1428736"/>
              <a:ext cx="10711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a=10.3593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8243" y="1857364"/>
              <a:ext cx="10807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x=±2.3785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</p:grpSp>
      <p:pic>
        <p:nvPicPr>
          <p:cNvPr descr="14 new.jpg" id="51" name="Picture 50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-191" r="18"/>
          <a:stretch>
            <a:fillRect/>
          </a:stretch>
        </p:blipFill>
        <p:spPr>
          <a:xfrm>
            <a:off x="500034" y="2857496"/>
            <a:ext cx="8222240" cy="107157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14 new.jpg" id="52" name="Picture 51"/>
          <p:cNvPicPr>
            <a:picLocks noChangeAspect="1"/>
          </p:cNvPicPr>
          <p:nvPr/>
        </p:nvPicPr>
        <p:blipFill>
          <a:blip cstate="print" r:embed="rId5">
            <a:lum bright="-10000" contrast="30000"/>
          </a:blip>
          <a:srcRect b="-149" r="8"/>
          <a:stretch>
            <a:fillRect/>
          </a:stretch>
        </p:blipFill>
        <p:spPr>
          <a:xfrm>
            <a:off x="500034" y="4071942"/>
            <a:ext cx="8215370" cy="86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14 new.jpg" id="53" name="Picture 52"/>
          <p:cNvPicPr>
            <a:picLocks noChangeAspect="1"/>
          </p:cNvPicPr>
          <p:nvPr/>
        </p:nvPicPr>
        <p:blipFill>
          <a:blip cstate="print" r:embed="rId6">
            <a:lum bright="-10000" contrast="30000"/>
          </a:blip>
          <a:srcRect b="112" r="15"/>
          <a:stretch>
            <a:fillRect/>
          </a:stretch>
        </p:blipFill>
        <p:spPr>
          <a:xfrm>
            <a:off x="1214414" y="5143512"/>
            <a:ext cx="6858048" cy="104614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1" name="Left Arrow 30">
            <a:hlinkClick action="ppaction://hlinksldjump" r:id="rId7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22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60001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82001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2289388" y="142852"/>
            <a:ext cx="4140000" cy="1214422"/>
          </a:xfrm>
          <a:prstGeom prst="roundRect">
            <a:avLst/>
          </a:prstGeom>
          <a:solidFill>
            <a:srgbClr val="FFB3D9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ar-EG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الفصل</a:t>
            </a:r>
            <a:r>
              <a:rPr kumimoji="0" lang="ar-EG" sz="3600" b="1" i="0" u="none" strike="noStrike" normalizeH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الثالث</a:t>
            </a:r>
          </a:p>
          <a:p>
            <a:pPr algn="ctr"/>
            <a:r>
              <a:rPr lang="ar-EG" b="1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المتطابقات والمعادلات المثلثية</a:t>
            </a:r>
            <a:endParaRPr kumimoji="0" lang="ar-EG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58" y="1571612"/>
            <a:ext cx="850112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3-1 المتطابقات المثلثية.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3-2 إثبات صحة المتطابقات المثلثية.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3-3 المتطابقات المثلثية لمجموع زاويتين والفرق بينهما.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3-4 المتطابقات المثلثية لضعف الزاوية ونصفها.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action="ppaction://hlinksldjump"/>
              </a:rPr>
              <a:t>3-5 حل المعادلات المثلثية.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Left Arrow 31">
            <a:hlinkClick r:id="rId8" action="ppaction://hlinksldjump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الرئيسية</a:t>
            </a:r>
            <a:endParaRPr kumimoji="0" lang="ar-EG" sz="3200" b="1" i="0" u="none" strike="noStrike" normalizeH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build="p" advAuto="1000"/>
    </p:bld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3-1 المتطابقات المثلثية</a:t>
            </a:r>
            <a:endParaRPr b="1" dirty="0" i="0" kumimoji="0" lang="ar-EG" normalizeH="0" smtClean="0" strike="noStrike" sz="28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00034" y="954184"/>
            <a:ext cx="8215370" cy="1760436"/>
            <a:chOff x="500034" y="954184"/>
            <a:chExt cx="8215370" cy="1760436"/>
          </a:xfrm>
        </p:grpSpPr>
        <p:pic>
          <p:nvPicPr>
            <p:cNvPr descr="15 new.jpg" id="37" name="Picture 36"/>
            <p:cNvPicPr>
              <a:picLocks noChangeAspect="1"/>
            </p:cNvPicPr>
            <p:nvPr/>
          </p:nvPicPr>
          <p:blipFill>
            <a:blip cstate="print" r:embed="rId3">
              <a:lum bright="-10000" contrast="30000"/>
            </a:blip>
            <a:srcRect b="81250" r="-28"/>
            <a:stretch>
              <a:fillRect/>
            </a:stretch>
          </p:blipFill>
          <p:spPr>
            <a:xfrm>
              <a:off x="500034" y="954184"/>
              <a:ext cx="8215370" cy="1760436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6" name="Rectangle 35"/>
            <p:cNvSpPr/>
            <p:nvPr/>
          </p:nvSpPr>
          <p:spPr>
            <a:xfrm>
              <a:off x="5205141" y="1733124"/>
              <a:ext cx="6527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12/13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36073" y="2214554"/>
              <a:ext cx="5533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√ 17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372623" y="1785926"/>
              <a:ext cx="7649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2√5 / 5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08586" y="2214554"/>
              <a:ext cx="5501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5 / 2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71472" y="2857496"/>
            <a:ext cx="8001056" cy="1428760"/>
            <a:chOff x="571472" y="2857496"/>
            <a:chExt cx="8001056" cy="1428760"/>
          </a:xfrm>
        </p:grpSpPr>
        <p:pic>
          <p:nvPicPr>
            <p:cNvPr descr="15 new.jpg" id="38" name="Picture 37"/>
            <p:cNvPicPr>
              <a:picLocks noChangeAspect="1"/>
            </p:cNvPicPr>
            <p:nvPr/>
          </p:nvPicPr>
          <p:blipFill>
            <a:blip cstate="print" r:embed="rId3">
              <a:lum bright="-10000" contrast="30000"/>
            </a:blip>
            <a:srcRect b="65625" r="-28" t="18750"/>
            <a:stretch>
              <a:fillRect/>
            </a:stretch>
          </p:blipFill>
          <p:spPr>
            <a:xfrm>
              <a:off x="571472" y="2857496"/>
              <a:ext cx="8001056" cy="142876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5" name="Rectangle 44"/>
            <p:cNvSpPr/>
            <p:nvPr/>
          </p:nvSpPr>
          <p:spPr>
            <a:xfrm>
              <a:off x="1209606" y="3643314"/>
              <a:ext cx="6623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√5 / 2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50460" y="3643314"/>
              <a:ext cx="7216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-17 / 8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1472" y="4429132"/>
            <a:ext cx="8001056" cy="1857388"/>
            <a:chOff x="571472" y="4429132"/>
            <a:chExt cx="8001056" cy="1857388"/>
          </a:xfrm>
        </p:grpSpPr>
        <p:pic>
          <p:nvPicPr>
            <p:cNvPr descr="15 new.jpg" id="39" name="Picture 38"/>
            <p:cNvPicPr>
              <a:picLocks noChangeAspect="1"/>
            </p:cNvPicPr>
            <p:nvPr/>
          </p:nvPicPr>
          <p:blipFill>
            <a:blip cstate="print" r:embed="rId3">
              <a:lum bright="-10000" contrast="30000"/>
            </a:blip>
            <a:srcRect b="46873" r="-28" t="32814"/>
            <a:stretch>
              <a:fillRect/>
            </a:stretch>
          </p:blipFill>
          <p:spPr>
            <a:xfrm>
              <a:off x="571472" y="4429132"/>
              <a:ext cx="8001056" cy="1857388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3" name="Rectangle 42"/>
            <p:cNvSpPr/>
            <p:nvPr/>
          </p:nvSpPr>
          <p:spPr>
            <a:xfrm>
              <a:off x="4786314" y="5214950"/>
              <a:ext cx="10903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-3 √91 / 91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797325" y="5643578"/>
              <a:ext cx="7825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- √5 / 5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91689" y="5143512"/>
              <a:ext cx="10214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8 √63 / 63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59814" y="5572140"/>
              <a:ext cx="885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-3√2  / 4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</p:grpSp>
      <p:sp>
        <p:nvSpPr>
          <p:cNvPr id="31" name="Left Arrow 30">
            <a:hlinkClick action="ppaction://hlinksldjump" r:id="rId4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22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14348" y="285728"/>
            <a:ext cx="7643866" cy="2195942"/>
            <a:chOff x="714348" y="285728"/>
            <a:chExt cx="7643866" cy="2195942"/>
          </a:xfrm>
        </p:grpSpPr>
        <p:pic>
          <p:nvPicPr>
            <p:cNvPr descr="15 new.jpg" id="35" name="Picture 34"/>
            <p:cNvPicPr>
              <a:picLocks noChangeAspect="1"/>
            </p:cNvPicPr>
            <p:nvPr/>
          </p:nvPicPr>
          <p:blipFill>
            <a:blip cstate="print" r:embed="rId3">
              <a:lum bright="-10000" contrast="30000"/>
            </a:blip>
            <a:srcRect b="23437" r="-28" t="51562"/>
            <a:stretch>
              <a:fillRect/>
            </a:stretch>
          </p:blipFill>
          <p:spPr>
            <a:xfrm>
              <a:off x="714348" y="285728"/>
              <a:ext cx="7643866" cy="2183962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4" name="Rectangle 33"/>
            <p:cNvSpPr/>
            <p:nvPr/>
          </p:nvSpPr>
          <p:spPr>
            <a:xfrm>
              <a:off x="5859175" y="1000108"/>
              <a:ext cx="6591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sec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94857" y="1428736"/>
              <a:ext cx="7280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csc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35158" y="2071678"/>
              <a:ext cx="6591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err="1" lang="en-US" smtClean="0" sz="1600">
                  <a:solidFill>
                    <a:srgbClr val="C00000"/>
                  </a:solidFill>
                </a:rPr>
                <a:t>csc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637695" y="1000108"/>
              <a:ext cx="7393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86116" y="1428736"/>
              <a:ext cx="7280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csc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59116" y="1947438"/>
              <a:ext cx="7841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2tan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175" y="1000108"/>
              <a:ext cx="7393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91688" y="1447372"/>
              <a:ext cx="6591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cot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3261" y="2143116"/>
              <a:ext cx="10246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1 - tan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85786" y="2643182"/>
            <a:ext cx="7500990" cy="2143140"/>
            <a:chOff x="785786" y="2643182"/>
            <a:chExt cx="7500990" cy="2143140"/>
          </a:xfrm>
        </p:grpSpPr>
        <p:pic>
          <p:nvPicPr>
            <p:cNvPr descr="15 new.jpg" id="36" name="Picture 35"/>
            <p:cNvPicPr>
              <a:picLocks noChangeAspect="1"/>
            </p:cNvPicPr>
            <p:nvPr/>
          </p:nvPicPr>
          <p:blipFill>
            <a:blip cstate="print" r:embed="rId3">
              <a:lum bright="-10000" contrast="30000"/>
            </a:blip>
            <a:srcRect b="-2" r="-28" t="75002"/>
            <a:stretch>
              <a:fillRect/>
            </a:stretch>
          </p:blipFill>
          <p:spPr>
            <a:xfrm>
              <a:off x="785786" y="2643182"/>
              <a:ext cx="7500990" cy="214314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7" name="Rectangle 46"/>
            <p:cNvSpPr/>
            <p:nvPr/>
          </p:nvSpPr>
          <p:spPr>
            <a:xfrm>
              <a:off x="1565993" y="4429132"/>
              <a:ext cx="7393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142976" y="5000636"/>
            <a:ext cx="6800900" cy="1214446"/>
            <a:chOff x="1142976" y="5000636"/>
            <a:chExt cx="6800900" cy="1214446"/>
          </a:xfrm>
        </p:grpSpPr>
        <p:pic>
          <p:nvPicPr>
            <p:cNvPr descr="15 new.jpg" id="40" name="Picture 39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5" r="4"/>
            <a:stretch>
              <a:fillRect/>
            </a:stretch>
          </p:blipFill>
          <p:spPr>
            <a:xfrm>
              <a:off x="1142976" y="5000636"/>
              <a:ext cx="6800900" cy="1214446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9" name="Rectangle 48"/>
            <p:cNvSpPr/>
            <p:nvPr/>
          </p:nvSpPr>
          <p:spPr>
            <a:xfrm>
              <a:off x="3605251" y="5500702"/>
              <a:ext cx="13756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err="1" lang="en-US" smtClean="0" sz="1600">
                  <a:solidFill>
                    <a:srgbClr val="C00000"/>
                  </a:solidFill>
                </a:rPr>
                <a:t>cos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t = a / y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</p:grpSp>
      <p:sp>
        <p:nvSpPr>
          <p:cNvPr id="31" name="Left Arrow 30">
            <a:hlinkClick action="ppaction://hlinksldjump" r:id="rId5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3-2 إثبات صحة المتطابقات المثلثية</a:t>
            </a:r>
          </a:p>
        </p:txBody>
      </p: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42910" y="994716"/>
            <a:ext cx="8001056" cy="5434680"/>
            <a:chOff x="642910" y="994716"/>
            <a:chExt cx="8001056" cy="5434680"/>
          </a:xfrm>
        </p:grpSpPr>
        <p:pic>
          <p:nvPicPr>
            <p:cNvPr descr="16 new.jpg" id="35" name="Picture 34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38" r="17"/>
            <a:stretch>
              <a:fillRect/>
            </a:stretch>
          </p:blipFill>
          <p:spPr>
            <a:xfrm>
              <a:off x="642910" y="994716"/>
              <a:ext cx="8001056" cy="543468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3" name="Rectangle 32"/>
            <p:cNvSpPr/>
            <p:nvPr/>
          </p:nvSpPr>
          <p:spPr>
            <a:xfrm>
              <a:off x="5470187" y="1928802"/>
              <a:ext cx="29594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L.H.S  (sin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+ 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) / 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dirty="0" lang="en-US" smtClean="0" sz="1600">
                <a:solidFill>
                  <a:srgbClr val="C00000"/>
                </a:solidFill>
              </a:endParaRP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 = 1 / 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= sec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= R.H.S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98638" y="2000240"/>
              <a:ext cx="27911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L.H.S  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/ ( 1 - sin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)</a:t>
              </a: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 = 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/ 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= 1 = R.H.S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23356" y="3429000"/>
              <a:ext cx="34018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L.H.S  tan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4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 + 2 tan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+1 </a:t>
              </a: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= ( tan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+1 )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 = (sec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)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= sec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4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78150" y="3357562"/>
              <a:ext cx="28616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L.H.S ( 1 + sin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)(1 -  sin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) </a:t>
              </a: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 = 1- sin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= 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= R.H.S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59904" y="4572008"/>
              <a:ext cx="269817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R.H.S  cot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- 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dirty="0" lang="en-US" smtClean="0" sz="1600">
                <a:solidFill>
                  <a:srgbClr val="C00000"/>
                </a:solidFill>
              </a:endParaRP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= ( 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/sin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) - 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 </a:t>
              </a: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 = 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( 1 - sin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) / sin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dirty="0" lang="en-US" smtClean="0" sz="1600">
                <a:solidFill>
                  <a:srgbClr val="C00000"/>
                </a:solidFill>
              </a:endParaRP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 = 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. 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/ sin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 = cos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. cot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= L.H.S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04893" y="4643446"/>
              <a:ext cx="3031599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L.H.S  sin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( csc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+ sec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)</a:t>
              </a: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= sin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. csc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+ sin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sec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 </a:t>
              </a: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 =  1 + tan 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dirty="0" lang="en-US" smtClean="0" sz="1600">
                <a:solidFill>
                  <a:srgbClr val="C00000"/>
                </a:solidFill>
              </a:endParaRP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 = sec </a:t>
              </a:r>
              <a:r>
                <a:rPr b="1" baseline="30000" dirty="0" lang="en-US" smtClean="0" sz="16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= R.H.S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16 new.jpg" id="34" name="Picture 33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73" r="-27"/>
          <a:stretch>
            <a:fillRect/>
          </a:stretch>
        </p:blipFill>
        <p:spPr>
          <a:xfrm>
            <a:off x="1142976" y="642918"/>
            <a:ext cx="6786610" cy="17859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16 new.jpg" id="37" name="Picture 36"/>
          <p:cNvPicPr>
            <a:picLocks noChangeAspect="1"/>
          </p:cNvPicPr>
          <p:nvPr/>
        </p:nvPicPr>
        <p:blipFill>
          <a:blip cstate="print" r:embed="rId5">
            <a:lum bright="-10000" contrast="30000"/>
          </a:blip>
          <a:srcRect b="27" r="-8"/>
          <a:stretch>
            <a:fillRect/>
          </a:stretch>
        </p:blipFill>
        <p:spPr>
          <a:xfrm>
            <a:off x="928662" y="3571876"/>
            <a:ext cx="7143800" cy="17243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3-3 المتطابقات المثلثية لمجموع زاويتين والفرق بينهما</a:t>
            </a:r>
          </a:p>
        </p:txBody>
      </p: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79818" y="1285860"/>
            <a:ext cx="8651670" cy="2357454"/>
            <a:chOff x="179818" y="1285860"/>
            <a:chExt cx="8651670" cy="2357454"/>
          </a:xfrm>
        </p:grpSpPr>
        <p:pic>
          <p:nvPicPr>
            <p:cNvPr descr="17 new.jpg" id="33" name="Picture 32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45" r="29"/>
            <a:stretch>
              <a:fillRect/>
            </a:stretch>
          </p:blipFill>
          <p:spPr>
            <a:xfrm>
              <a:off x="285720" y="1285860"/>
              <a:ext cx="8545768" cy="2357454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5" name="Rectangle 34"/>
            <p:cNvSpPr/>
            <p:nvPr/>
          </p:nvSpPr>
          <p:spPr>
            <a:xfrm>
              <a:off x="6072198" y="2000240"/>
              <a:ext cx="13917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( √6 - √ 2 ) / 4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56499" y="2571744"/>
              <a:ext cx="15087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( -√6 + √ 2 ) / 4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31299" y="3143248"/>
              <a:ext cx="9877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 - √ 2  / 2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19195" y="2000240"/>
              <a:ext cx="14398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( √6 + √ 2 ) / 4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45216" y="2590380"/>
              <a:ext cx="9877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 - √ 3  / 2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71802" y="3161884"/>
              <a:ext cx="13917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( √6 - √ 2 ) / 4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9818" y="2071678"/>
              <a:ext cx="14606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( -√6 - √ 2 ) / 4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9271" y="2643182"/>
              <a:ext cx="670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-1 / 2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22694" y="3214686"/>
              <a:ext cx="14606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( -√6 - √ 2 ) / 4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42910" y="428603"/>
            <a:ext cx="8072494" cy="5257117"/>
            <a:chOff x="642910" y="428603"/>
            <a:chExt cx="8072494" cy="5257117"/>
          </a:xfrm>
        </p:grpSpPr>
        <p:pic>
          <p:nvPicPr>
            <p:cNvPr descr="17 new.jpg" id="34" name="Picture 33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38" r="9"/>
            <a:stretch>
              <a:fillRect/>
            </a:stretch>
          </p:blipFill>
          <p:spPr>
            <a:xfrm>
              <a:off x="642910" y="428603"/>
              <a:ext cx="8072494" cy="5257117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6" name="Rectangle 35"/>
            <p:cNvSpPr/>
            <p:nvPr/>
          </p:nvSpPr>
          <p:spPr>
            <a:xfrm>
              <a:off x="1214414" y="714356"/>
              <a:ext cx="286809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L.H.S  </a:t>
              </a:r>
              <a:r>
                <a:rPr b="1" dirty="0" err="1" lang="en-US" smtClean="0" sz="1600">
                  <a:solidFill>
                    <a:srgbClr val="C00000"/>
                  </a:solidFill>
                </a:rPr>
                <a:t>cos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( 180 –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)</a:t>
              </a: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=  cos180 </a:t>
              </a:r>
              <a:r>
                <a:rPr b="1" dirty="0" err="1" lang="en-US" smtClean="0" sz="1600">
                  <a:solidFill>
                    <a:srgbClr val="C00000"/>
                  </a:solidFill>
                </a:rPr>
                <a:t>cos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+ sin 180 sin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dirty="0" lang="en-US" smtClean="0" sz="1600">
                <a:solidFill>
                  <a:srgbClr val="C00000"/>
                </a:solidFill>
              </a:endParaRP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= - </a:t>
              </a:r>
              <a:r>
                <a:rPr b="1" dirty="0" err="1" lang="en-US" smtClean="0" sz="1600">
                  <a:solidFill>
                    <a:srgbClr val="C00000"/>
                  </a:solidFill>
                </a:rPr>
                <a:t>cos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= R.H.S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71538" y="1785926"/>
              <a:ext cx="286809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Sin (360 +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) </a:t>
              </a: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= sin 360 </a:t>
              </a:r>
              <a:r>
                <a:rPr b="1" dirty="0" err="1" lang="en-US" smtClean="0" sz="1600">
                  <a:solidFill>
                    <a:srgbClr val="C00000"/>
                  </a:solidFill>
                </a:rPr>
                <a:t>cos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+ </a:t>
              </a:r>
              <a:r>
                <a:rPr b="1" dirty="0" err="1" lang="en-US" smtClean="0" sz="1600">
                  <a:solidFill>
                    <a:srgbClr val="C00000"/>
                  </a:solidFill>
                </a:rPr>
                <a:t>cos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360 sin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dirty="0" lang="en-US" smtClean="0" sz="1600">
                <a:solidFill>
                  <a:srgbClr val="C00000"/>
                </a:solidFill>
              </a:endParaRP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= 0 + 1.sin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 =  sin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= R.H.S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4348" y="2928934"/>
              <a:ext cx="3776995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L.H.S  sin(45+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) – sin ( 45 –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)</a:t>
              </a: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= sin45 </a:t>
              </a:r>
              <a:r>
                <a:rPr b="1" dirty="0" err="1" lang="en-US" smtClean="0" sz="1600">
                  <a:solidFill>
                    <a:srgbClr val="C00000"/>
                  </a:solidFill>
                </a:rPr>
                <a:t>cos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+ cos45 sin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-  sin45 </a:t>
              </a:r>
              <a:r>
                <a:rPr b="1" dirty="0" err="1" lang="en-US" smtClean="0" sz="1600">
                  <a:solidFill>
                    <a:srgbClr val="C00000"/>
                  </a:solidFill>
                </a:rPr>
                <a:t>cos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endParaRPr b="1" dirty="0" lang="en-US" smtClean="0" sz="1600">
                <a:solidFill>
                  <a:srgbClr val="C00000"/>
                </a:solidFill>
              </a:endParaRP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+ </a:t>
              </a:r>
              <a:r>
                <a:rPr b="1" dirty="0" err="1" lang="en-US" smtClean="0" sz="1600">
                  <a:solidFill>
                    <a:srgbClr val="C00000"/>
                  </a:solidFill>
                </a:rPr>
                <a:t>cos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45 sin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 =  2cos 45 sin 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= √2 sin</a:t>
              </a:r>
              <a:r>
                <a:rPr b="1" dirty="0" lang="az-Cyrl-AZ" smtClean="0" sz="1600">
                  <a:solidFill>
                    <a:srgbClr val="C00000"/>
                  </a:solidFill>
                </a:rPr>
                <a:t> Ө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= R.H.S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2910" y="4357694"/>
              <a:ext cx="400782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L.H.S  </a:t>
              </a:r>
              <a:r>
                <a:rPr b="1" dirty="0" err="1" lang="en-US" smtClean="0" sz="1600">
                  <a:solidFill>
                    <a:srgbClr val="C00000"/>
                  </a:solidFill>
                </a:rPr>
                <a:t>cos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(x-</a:t>
              </a:r>
              <a:r>
                <a:rPr b="1" dirty="0" lang="el-GR" smtClean="0" sz="1600">
                  <a:solidFill>
                    <a:srgbClr val="C00000"/>
                  </a:solidFill>
                </a:rPr>
                <a:t>π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/6) + sin ( x - </a:t>
              </a:r>
              <a:r>
                <a:rPr b="1" dirty="0" lang="el-GR" smtClean="0" sz="1600">
                  <a:solidFill>
                    <a:srgbClr val="C00000"/>
                  </a:solidFill>
                </a:rPr>
                <a:t>π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/3)</a:t>
              </a: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= </a:t>
              </a:r>
              <a:r>
                <a:rPr b="1" dirty="0" err="1" lang="en-US" smtClean="0" sz="1600">
                  <a:solidFill>
                    <a:srgbClr val="C00000"/>
                  </a:solidFill>
                </a:rPr>
                <a:t>cos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x </a:t>
              </a:r>
              <a:r>
                <a:rPr b="1" dirty="0" err="1" lang="en-US" smtClean="0" sz="1600">
                  <a:solidFill>
                    <a:srgbClr val="C00000"/>
                  </a:solidFill>
                </a:rPr>
                <a:t>cos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el-GR" smtClean="0" sz="1600">
                  <a:solidFill>
                    <a:srgbClr val="C00000"/>
                  </a:solidFill>
                </a:rPr>
                <a:t>π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/6 + sin x sin </a:t>
              </a:r>
              <a:r>
                <a:rPr b="1" dirty="0" lang="el-GR" smtClean="0" sz="1600">
                  <a:solidFill>
                    <a:srgbClr val="C00000"/>
                  </a:solidFill>
                </a:rPr>
                <a:t>π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/6 + sin x </a:t>
              </a:r>
              <a:r>
                <a:rPr b="1" dirty="0" err="1" lang="en-US" smtClean="0" sz="1600">
                  <a:solidFill>
                    <a:srgbClr val="C00000"/>
                  </a:solidFill>
                </a:rPr>
                <a:t>cos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 </a:t>
              </a:r>
              <a:r>
                <a:rPr b="1" dirty="0" lang="el-GR" smtClean="0" sz="1600">
                  <a:solidFill>
                    <a:srgbClr val="C00000"/>
                  </a:solidFill>
                </a:rPr>
                <a:t>π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/3 </a:t>
              </a: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- Cos x sin </a:t>
              </a:r>
              <a:r>
                <a:rPr b="1" dirty="0" lang="el-GR" smtClean="0" sz="1600">
                  <a:solidFill>
                    <a:srgbClr val="C00000"/>
                  </a:solidFill>
                </a:rPr>
                <a:t>π</a:t>
              </a:r>
              <a:r>
                <a:rPr b="1" dirty="0" lang="en-US" smtClean="0" sz="1600">
                  <a:solidFill>
                    <a:srgbClr val="C00000"/>
                  </a:solidFill>
                </a:rPr>
                <a:t>/3</a:t>
              </a: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 =  ½ sin x + ½ sin x</a:t>
              </a:r>
            </a:p>
            <a:p>
              <a:pPr algn="ctr"/>
              <a:r>
                <a:rPr b="1" dirty="0" lang="en-US" smtClean="0" sz="1600">
                  <a:solidFill>
                    <a:srgbClr val="C00000"/>
                  </a:solidFill>
                </a:rPr>
                <a:t> = sin x = R.H.S </a:t>
              </a:r>
              <a:endParaRPr b="1" baseline="30000" dirty="0" lang="ar-EG" sz="160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2289388" y="142852"/>
            <a:ext cx="4140000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dirty="0" i="0" kumimoji="0" lang="ar-EG" normalizeH="0" smtClean="0" strike="noStrike" sz="3200" u="none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1-1 الدوال 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71538" y="1068689"/>
            <a:ext cx="7500990" cy="2217435"/>
            <a:chOff x="1071538" y="1068689"/>
            <a:chExt cx="7500990" cy="2217435"/>
          </a:xfrm>
        </p:grpSpPr>
        <p:pic>
          <p:nvPicPr>
            <p:cNvPr descr="1 new.jpg" id="32" name="Picture 31"/>
            <p:cNvPicPr>
              <a:picLocks noChangeAspect="1"/>
            </p:cNvPicPr>
            <p:nvPr/>
          </p:nvPicPr>
          <p:blipFill>
            <a:blip cstate="print" r:embed="rId3">
              <a:lum bright="-10000" contrast="30000"/>
            </a:blip>
            <a:srcRect b="92" r="-11"/>
            <a:stretch>
              <a:fillRect/>
            </a:stretch>
          </p:blipFill>
          <p:spPr>
            <a:xfrm>
              <a:off x="1071538" y="1068689"/>
              <a:ext cx="6786610" cy="22174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5786446" y="1967203"/>
              <a:ext cx="1928826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dirty="0" lang="en-US" smtClean="0" sz="2000">
                  <a:solidFill>
                    <a:srgbClr val="C00000"/>
                  </a:solidFill>
                </a:rPr>
                <a:t>{x:x</a:t>
              </a:r>
              <a:r>
                <a:rPr dirty="0" lang="el-GR" smtClean="0" sz="2000">
                  <a:solidFill>
                    <a:srgbClr val="C00000"/>
                  </a:solidFill>
                </a:rPr>
                <a:t>ϵ</a:t>
              </a:r>
              <a:r>
                <a:rPr dirty="0" lang="en-US" smtClean="0" sz="2000">
                  <a:solidFill>
                    <a:srgbClr val="C00000"/>
                  </a:solidFill>
                </a:rPr>
                <a:t> z, x ≤2}</a:t>
              </a:r>
              <a:endParaRPr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29256" y="2824459"/>
              <a:ext cx="314327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dirty="0" lang="en-US" smtClean="0" sz="2000">
                  <a:solidFill>
                    <a:srgbClr val="C00000"/>
                  </a:solidFill>
                </a:rPr>
                <a:t>{x/x&lt;3 , x</a:t>
              </a:r>
              <a:r>
                <a:rPr dirty="0" lang="el-GR" smtClean="0" sz="2000">
                  <a:solidFill>
                    <a:srgbClr val="C00000"/>
                  </a:solidFill>
                </a:rPr>
                <a:t> ϵ</a:t>
              </a:r>
              <a:r>
                <a:rPr dirty="0" lang="en-US" sz="2000">
                  <a:solidFill>
                    <a:srgbClr val="C00000"/>
                  </a:solidFill>
                </a:rPr>
                <a:t> </a:t>
              </a:r>
              <a:r>
                <a:rPr dirty="0" lang="en-US" smtClean="0" sz="2000">
                  <a:solidFill>
                    <a:srgbClr val="C00000"/>
                  </a:solidFill>
                </a:rPr>
                <a:t>R} ( -∞,3)}</a:t>
              </a:r>
              <a:endParaRPr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71538" y="2824459"/>
              <a:ext cx="3929090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dirty="0" lang="en-US" smtClean="0" sz="2000">
                  <a:solidFill>
                    <a:srgbClr val="C00000"/>
                  </a:solidFill>
                </a:rPr>
                <a:t>{x/x&gt;8,x&lt;0 , x</a:t>
              </a:r>
              <a:r>
                <a:rPr dirty="0" lang="el-GR" smtClean="0" sz="2000">
                  <a:solidFill>
                    <a:srgbClr val="C00000"/>
                  </a:solidFill>
                </a:rPr>
                <a:t> ϵ</a:t>
              </a:r>
              <a:r>
                <a:rPr dirty="0" lang="en-US" sz="2000">
                  <a:solidFill>
                    <a:srgbClr val="C00000"/>
                  </a:solidFill>
                </a:rPr>
                <a:t> </a:t>
              </a:r>
              <a:r>
                <a:rPr dirty="0" lang="en-US" smtClean="0" sz="2000">
                  <a:solidFill>
                    <a:srgbClr val="C00000"/>
                  </a:solidFill>
                </a:rPr>
                <a:t>R} ( -∞,0)U(8, ∞)}</a:t>
              </a:r>
              <a:endParaRPr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71538" y="1957320"/>
              <a:ext cx="3929090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dirty="0" lang="en-US" smtClean="0" sz="2000">
                  <a:solidFill>
                    <a:srgbClr val="C00000"/>
                  </a:solidFill>
                </a:rPr>
                <a:t>{x/-6.5&lt;x ≤ 3 , x</a:t>
              </a:r>
              <a:r>
                <a:rPr dirty="0" lang="el-GR" smtClean="0" sz="2000">
                  <a:solidFill>
                    <a:srgbClr val="C00000"/>
                  </a:solidFill>
                </a:rPr>
                <a:t> ϵ</a:t>
              </a:r>
              <a:r>
                <a:rPr dirty="0" lang="en-US" sz="2000">
                  <a:solidFill>
                    <a:srgbClr val="C00000"/>
                  </a:solidFill>
                </a:rPr>
                <a:t> </a:t>
              </a:r>
              <a:r>
                <a:rPr dirty="0" lang="en-US" smtClean="0" sz="2000">
                  <a:solidFill>
                    <a:srgbClr val="C00000"/>
                  </a:solidFill>
                </a:rPr>
                <a:t>R} ( -6.5,3)}</a:t>
              </a:r>
              <a:endParaRPr dirty="0" lang="ar-EG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71604" y="3429000"/>
            <a:ext cx="5786478" cy="2857520"/>
            <a:chOff x="1571604" y="3429000"/>
            <a:chExt cx="5786478" cy="2857520"/>
          </a:xfrm>
        </p:grpSpPr>
        <p:pic>
          <p:nvPicPr>
            <p:cNvPr descr="1 new.jpg" id="38" name="Picture 37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59" r="15"/>
            <a:stretch>
              <a:fillRect/>
            </a:stretch>
          </p:blipFill>
          <p:spPr>
            <a:xfrm>
              <a:off x="1714480" y="3429000"/>
              <a:ext cx="5643602" cy="285752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3000364" y="3743270"/>
              <a:ext cx="100013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ar-EG" smtClean="0" sz="2000">
                  <a:solidFill>
                    <a:srgbClr val="C00000"/>
                  </a:solidFill>
                </a:rPr>
                <a:t>دالة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14876" y="4643446"/>
              <a:ext cx="100013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ar-EG" smtClean="0" sz="2000">
                  <a:solidFill>
                    <a:srgbClr val="C00000"/>
                  </a:solidFill>
                </a:rPr>
                <a:t>دالة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72066" y="5786454"/>
              <a:ext cx="1000132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ar-EG" smtClean="0" sz="2000">
                  <a:solidFill>
                    <a:srgbClr val="C00000"/>
                  </a:solidFill>
                </a:rPr>
                <a:t>دالة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71604" y="5572140"/>
              <a:ext cx="1214446" cy="40011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ar-EG" smtClean="0" sz="2000">
                  <a:solidFill>
                    <a:srgbClr val="C00000"/>
                  </a:solidFill>
                </a:rPr>
                <a:t>ليست دالة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71604" y="4429132"/>
              <a:ext cx="1000132" cy="707886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ar-EG" smtClean="0" sz="2000">
                  <a:solidFill>
                    <a:srgbClr val="C00000"/>
                  </a:solidFill>
                </a:rPr>
                <a:t>ليست</a:t>
              </a:r>
            </a:p>
            <a:p>
              <a:pPr algn="ctr"/>
              <a:r>
                <a:rPr b="1" dirty="0" lang="ar-EG" smtClean="0" sz="2000">
                  <a:solidFill>
                    <a:srgbClr val="C00000"/>
                  </a:solidFill>
                </a:rPr>
                <a:t>دالة</a:t>
              </a:r>
              <a:endParaRPr b="1" dirty="0" lang="ar-EG" sz="2000">
                <a:solidFill>
                  <a:srgbClr val="C00000"/>
                </a:solidFill>
              </a:endParaRPr>
            </a:p>
          </p:txBody>
        </p:sp>
      </p:grpSp>
      <p:sp>
        <p:nvSpPr>
          <p:cNvPr id="31" name="Left Arrow 30">
            <a:hlinkClick action="ppaction://hlinksldjump" r:id="rId5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17 new.jpg" id="33" name="Picture 32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-199" r="17"/>
          <a:stretch>
            <a:fillRect/>
          </a:stretch>
        </p:blipFill>
        <p:spPr>
          <a:xfrm>
            <a:off x="928662" y="500042"/>
            <a:ext cx="7457028" cy="164307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17 new.jpg" id="35" name="Picture 34"/>
          <p:cNvPicPr>
            <a:picLocks noChangeAspect="1"/>
          </p:cNvPicPr>
          <p:nvPr/>
        </p:nvPicPr>
        <p:blipFill>
          <a:blip cstate="print" r:embed="rId5">
            <a:lum bright="-10000" contrast="30000"/>
          </a:blip>
          <a:srcRect b="131" r="-11"/>
          <a:stretch>
            <a:fillRect/>
          </a:stretch>
        </p:blipFill>
        <p:spPr>
          <a:xfrm>
            <a:off x="714348" y="3786190"/>
            <a:ext cx="7872468" cy="13573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3-4 المتطابقات المثلثية لضعف الزاوية ونصفها</a:t>
            </a:r>
          </a:p>
        </p:txBody>
      </p:sp>
      <p:pic>
        <p:nvPicPr>
          <p:cNvPr descr="18.jpg" id="35" name="Picture 34"/>
          <p:cNvPicPr>
            <a:picLocks noChangeAspect="1"/>
          </p:cNvPicPr>
          <p:nvPr/>
        </p:nvPicPr>
        <p:blipFill>
          <a:blip cstate="print" r:embed="rId3">
            <a:lum bright="-10000" contrast="30000"/>
          </a:blip>
          <a:srcRect b="30" r="-22"/>
          <a:stretch>
            <a:fillRect/>
          </a:stretch>
        </p:blipFill>
        <p:spPr>
          <a:xfrm>
            <a:off x="1857356" y="928670"/>
            <a:ext cx="5357850" cy="175347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18.jpg" id="36" name="Picture 35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73" r="-5"/>
          <a:stretch>
            <a:fillRect/>
          </a:stretch>
        </p:blipFill>
        <p:spPr>
          <a:xfrm>
            <a:off x="1285852" y="2786058"/>
            <a:ext cx="6905673" cy="107157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18.jpg" id="37" name="Picture 36"/>
          <p:cNvPicPr>
            <a:picLocks noChangeAspect="1"/>
          </p:cNvPicPr>
          <p:nvPr/>
        </p:nvPicPr>
        <p:blipFill>
          <a:blip cstate="print" r:embed="rId5">
            <a:lum bright="-10000" contrast="30000"/>
          </a:blip>
          <a:srcRect b="42865" l="22035" r="1323"/>
          <a:stretch>
            <a:fillRect/>
          </a:stretch>
        </p:blipFill>
        <p:spPr>
          <a:xfrm>
            <a:off x="1857356" y="4000504"/>
            <a:ext cx="5715040" cy="25717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1" name="Left Arrow 30">
            <a:hlinkClick action="ppaction://hlinksldjump" r:id="rId6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22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18.jpg" id="34" name="Picture 33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15" r="-18" t="57135"/>
          <a:stretch>
            <a:fillRect/>
          </a:stretch>
        </p:blipFill>
        <p:spPr>
          <a:xfrm>
            <a:off x="857224" y="500042"/>
            <a:ext cx="7458127" cy="19288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18.jpg" id="36" name="Picture 35"/>
          <p:cNvPicPr>
            <a:picLocks noChangeAspect="1"/>
          </p:cNvPicPr>
          <p:nvPr/>
        </p:nvPicPr>
        <p:blipFill>
          <a:blip cstate="print" r:embed="rId5">
            <a:lum bright="-10000" contrast="30000"/>
          </a:blip>
          <a:srcRect b="-119" r="-24"/>
          <a:stretch>
            <a:fillRect/>
          </a:stretch>
        </p:blipFill>
        <p:spPr>
          <a:xfrm>
            <a:off x="785786" y="3500438"/>
            <a:ext cx="7649360" cy="171451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3-5 حل المعادلات المثلثية</a:t>
            </a:r>
          </a:p>
        </p:txBody>
      </p:sp>
      <p:pic>
        <p:nvPicPr>
          <p:cNvPr descr="19.jpg" id="38" name="Picture 37"/>
          <p:cNvPicPr>
            <a:picLocks noChangeAspect="1"/>
          </p:cNvPicPr>
          <p:nvPr/>
        </p:nvPicPr>
        <p:blipFill>
          <a:blip cstate="print" r:embed="rId3">
            <a:lum bright="-10000" contrast="30000"/>
          </a:blip>
          <a:srcRect b="-2" r="-20"/>
          <a:stretch>
            <a:fillRect/>
          </a:stretch>
        </p:blipFill>
        <p:spPr>
          <a:xfrm>
            <a:off x="714348" y="1142984"/>
            <a:ext cx="8001056" cy="228601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19.jpg" id="39" name="Picture 38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43338" l="7019" r="1733"/>
          <a:stretch>
            <a:fillRect/>
          </a:stretch>
        </p:blipFill>
        <p:spPr>
          <a:xfrm>
            <a:off x="928662" y="3571876"/>
            <a:ext cx="7715305" cy="252231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1" name="Left Arrow 30">
            <a:hlinkClick action="ppaction://hlinksldjump" r:id="rId5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19.jpg" id="33" name="Picture 32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6" r="-23" t="56662"/>
          <a:stretch>
            <a:fillRect/>
          </a:stretch>
        </p:blipFill>
        <p:spPr>
          <a:xfrm>
            <a:off x="285720" y="642918"/>
            <a:ext cx="8457160" cy="19288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19.jpg" id="35" name="Picture 34"/>
          <p:cNvPicPr>
            <a:picLocks noChangeAspect="1"/>
          </p:cNvPicPr>
          <p:nvPr/>
        </p:nvPicPr>
        <p:blipFill>
          <a:blip cstate="print" r:embed="rId5">
            <a:lum bright="-10000" contrast="30000"/>
          </a:blip>
          <a:srcRect b="-31" r="-6"/>
          <a:stretch>
            <a:fillRect/>
          </a:stretch>
        </p:blipFill>
        <p:spPr>
          <a:xfrm>
            <a:off x="468780" y="3000372"/>
            <a:ext cx="8103748" cy="2357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19.jpg" id="34" name="Picture 33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201" r="-22"/>
          <a:stretch>
            <a:fillRect/>
          </a:stretch>
        </p:blipFill>
        <p:spPr>
          <a:xfrm>
            <a:off x="785785" y="714356"/>
            <a:ext cx="7929619" cy="9251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19.jpg" id="36" name="Picture 35"/>
          <p:cNvPicPr>
            <a:picLocks noChangeAspect="1"/>
          </p:cNvPicPr>
          <p:nvPr/>
        </p:nvPicPr>
        <p:blipFill>
          <a:blip cstate="print" r:embed="rId5">
            <a:lum bright="-10000" contrast="30000"/>
          </a:blip>
          <a:srcRect b="87" r="-18"/>
          <a:stretch>
            <a:fillRect/>
          </a:stretch>
        </p:blipFill>
        <p:spPr>
          <a:xfrm>
            <a:off x="785786" y="4143380"/>
            <a:ext cx="7715305" cy="12001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60001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7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name="adj" fmla="val 12500"/>
                </a:avLst>
              </a:prstGeom>
              <a:solidFill>
                <a:schemeClr val="bg1">
                  <a:alpha val="82001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2285984" y="142852"/>
            <a:ext cx="4429156" cy="1214422"/>
          </a:xfrm>
          <a:prstGeom prst="roundRect">
            <a:avLst/>
          </a:prstGeom>
          <a:solidFill>
            <a:srgbClr val="FFB3D9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ar-EG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الفصل</a:t>
            </a:r>
            <a:r>
              <a:rPr kumimoji="0" lang="ar-EG" sz="3600" b="1" i="0" u="none" strike="noStrike" normalizeH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الرابع</a:t>
            </a:r>
          </a:p>
          <a:p>
            <a:pPr algn="ctr"/>
            <a:r>
              <a:rPr lang="ar-EG" b="1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القطوع</a:t>
            </a:r>
            <a:r>
              <a:rPr lang="ar-EG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المخروطية والمعادلات الوسيطية</a:t>
            </a:r>
            <a:endParaRPr kumimoji="0" lang="ar-EG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58" y="1571612"/>
            <a:ext cx="850112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4-1 القطوع المكافئة.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4-2 القطوع الناقصة والدوائر.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4-3 القطوع الزائدة.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4-4 تحديد أنواع القطوع المخروطية ودورانها.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EG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B3D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action="ppaction://hlinksldjump"/>
              </a:rPr>
              <a:t>4-5 المعادلات الوسيطية.</a:t>
            </a:r>
            <a:endParaRPr lang="ar-EG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B3D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Left Arrow 31">
            <a:hlinkClick r:id="rId8" action="ppaction://hlinksldjump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الرئيسية</a:t>
            </a:r>
            <a:endParaRPr kumimoji="0" lang="ar-EG" sz="3200" b="1" i="0" u="none" strike="noStrike" normalizeH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build="p"/>
    </p:bldLst>
  </p:timing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4-1 القطوع المكافئة</a:t>
            </a:r>
          </a:p>
        </p:txBody>
      </p: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20.jpg" id="35" name="Picture 34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16" r="-12"/>
          <a:stretch>
            <a:fillRect/>
          </a:stretch>
        </p:blipFill>
        <p:spPr>
          <a:xfrm>
            <a:off x="1207024" y="1307547"/>
            <a:ext cx="6579686" cy="340733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pic>
        <p:nvPicPr>
          <p:cNvPr descr="20.jpg" id="36" name="Picture 35"/>
          <p:cNvPicPr>
            <a:picLocks noChangeAspect="1"/>
          </p:cNvPicPr>
          <p:nvPr/>
        </p:nvPicPr>
        <p:blipFill>
          <a:blip cstate="print" r:embed="rId3">
            <a:lum bright="-10000" contrast="30000"/>
          </a:blip>
          <a:srcRect b="-45" r="-32"/>
          <a:stretch>
            <a:fillRect/>
          </a:stretch>
        </p:blipFill>
        <p:spPr>
          <a:xfrm>
            <a:off x="1428728" y="428604"/>
            <a:ext cx="6643734" cy="308459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20.jpg" id="34" name="Picture 33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-87" r="-9"/>
          <a:stretch>
            <a:fillRect/>
          </a:stretch>
        </p:blipFill>
        <p:spPr>
          <a:xfrm>
            <a:off x="1571604" y="3929066"/>
            <a:ext cx="6429420" cy="89434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7" name="Left Arrow 36">
            <a:hlinkClick action="ppaction://hlinksldjump" r:id="rId5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7" name="Left Arrow 36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20.jpg" id="35" name="Picture 34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73" r="-20"/>
          <a:stretch>
            <a:fillRect/>
          </a:stretch>
        </p:blipFill>
        <p:spPr>
          <a:xfrm>
            <a:off x="543996" y="571480"/>
            <a:ext cx="8242846" cy="17859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050527" y="571480"/>
            <a:ext cx="7093373" cy="2079092"/>
            <a:chOff x="1050527" y="571480"/>
            <a:chExt cx="7093373" cy="2079092"/>
          </a:xfrm>
        </p:grpSpPr>
        <p:pic>
          <p:nvPicPr>
            <p:cNvPr descr="1 new.jpg" id="45" name="Picture 44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-56" r="-19"/>
            <a:stretch>
              <a:fillRect/>
            </a:stretch>
          </p:blipFill>
          <p:spPr>
            <a:xfrm>
              <a:off x="1050527" y="571480"/>
              <a:ext cx="7093373" cy="2079092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5715008" y="1345156"/>
              <a:ext cx="1000132" cy="369332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1800">
                  <a:solidFill>
                    <a:srgbClr val="C00000"/>
                  </a:solidFill>
                </a:rPr>
                <a:t>10</a:t>
              </a:r>
              <a:endParaRPr b="1" dirty="0" lang="ar-EG" sz="1800">
                <a:solidFill>
                  <a:srgbClr val="C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86380" y="1702346"/>
              <a:ext cx="1357322" cy="369332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1800">
                  <a:solidFill>
                    <a:srgbClr val="C00000"/>
                  </a:solidFill>
                </a:rPr>
                <a:t>-12x</a:t>
              </a:r>
              <a:r>
                <a:rPr b="1" baseline="30000" dirty="0" lang="en-US" smtClean="0" sz="18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800">
                  <a:solidFill>
                    <a:srgbClr val="C00000"/>
                  </a:solidFill>
                </a:rPr>
                <a:t> +1</a:t>
              </a:r>
              <a:endParaRPr b="1" dirty="0" lang="ar-EG" sz="180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72066" y="2130974"/>
              <a:ext cx="1357322" cy="369332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1800">
                  <a:solidFill>
                    <a:srgbClr val="C00000"/>
                  </a:solidFill>
                </a:rPr>
                <a:t>x</a:t>
              </a:r>
              <a:r>
                <a:rPr b="1" baseline="30000" dirty="0" lang="en-US" smtClean="0" sz="1800">
                  <a:solidFill>
                    <a:srgbClr val="C00000"/>
                  </a:solidFill>
                </a:rPr>
                <a:t>2</a:t>
              </a:r>
              <a:r>
                <a:rPr b="1" dirty="0" lang="en-US" smtClean="0" sz="1800">
                  <a:solidFill>
                    <a:srgbClr val="C00000"/>
                  </a:solidFill>
                </a:rPr>
                <a:t> +8x+1</a:t>
              </a:r>
              <a:endParaRPr b="1" dirty="0" lang="ar-EG" sz="1800">
                <a:solidFill>
                  <a:srgbClr val="C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43174" y="1345156"/>
              <a:ext cx="1000132" cy="369332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1800">
                  <a:solidFill>
                    <a:srgbClr val="C00000"/>
                  </a:solidFill>
                </a:rPr>
                <a:t>-15</a:t>
              </a:r>
              <a:endParaRPr b="1" dirty="0" lang="ar-EG" sz="1800">
                <a:solidFill>
                  <a:srgbClr val="C00000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214546" y="1702346"/>
              <a:ext cx="1357322" cy="369332"/>
              <a:chOff x="2214546" y="1702346"/>
              <a:chExt cx="1357322" cy="369332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2214546" y="1702346"/>
                <a:ext cx="1357322" cy="369332"/>
              </a:xfrm>
              <a:prstGeom prst="rect">
                <a:avLst/>
              </a:prstGeom>
              <a:noFill/>
            </p:spPr>
            <p:txBody>
              <a:bodyPr rtlCol="1" wrap="square">
                <a:spAutoFit/>
              </a:bodyPr>
              <a:lstStyle/>
              <a:p>
                <a:pPr algn="ctr"/>
                <a:r>
                  <a:rPr b="1" dirty="0" lang="en-US" smtClean="0" sz="1800">
                    <a:solidFill>
                      <a:srgbClr val="C00000"/>
                    </a:solidFill>
                  </a:rPr>
                  <a:t>-9√a</a:t>
                </a:r>
                <a:r>
                  <a:rPr b="1" baseline="30000" dirty="0" lang="en-US" smtClean="0" sz="1800">
                    <a:solidFill>
                      <a:srgbClr val="C00000"/>
                    </a:solidFill>
                  </a:rPr>
                  <a:t>2</a:t>
                </a:r>
                <a:r>
                  <a:rPr b="1" dirty="0" lang="en-US" smtClean="0" sz="1800">
                    <a:solidFill>
                      <a:srgbClr val="C00000"/>
                    </a:solidFill>
                  </a:rPr>
                  <a:t> +1</a:t>
                </a:r>
                <a:endParaRPr b="1" dirty="0" lang="ar-EG" sz="180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 bwMode="auto">
              <a:xfrm>
                <a:off x="2786050" y="1785926"/>
                <a:ext cx="500066" cy="0"/>
              </a:xfrm>
              <a:prstGeom prst="line">
                <a:avLst/>
              </a:prstGeom>
              <a:solidFill>
                <a:schemeClr val="accent1"/>
              </a:solidFill>
              <a:ln algn="ctr" cap="sq" cmpd="sng" w="12700">
                <a:solidFill>
                  <a:srgbClr val="C00000"/>
                </a:solidFill>
                <a:prstDash val="solid"/>
                <a:round/>
                <a:headEnd len="sm" type="none" w="sm"/>
                <a:tailEnd len="sm" type="none" w="sm"/>
              </a:ln>
              <a:effectLst/>
            </p:spPr>
          </p:cxnSp>
        </p:grpSp>
        <p:grpSp>
          <p:nvGrpSpPr>
            <p:cNvPr id="57" name="Group 56"/>
            <p:cNvGrpSpPr/>
            <p:nvPr/>
          </p:nvGrpSpPr>
          <p:grpSpPr>
            <a:xfrm>
              <a:off x="1643042" y="2071678"/>
              <a:ext cx="1500198" cy="369332"/>
              <a:chOff x="2071670" y="1702346"/>
              <a:chExt cx="1500198" cy="369332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2071670" y="1702346"/>
                <a:ext cx="1500198" cy="369332"/>
              </a:xfrm>
              <a:prstGeom prst="rect">
                <a:avLst/>
              </a:prstGeom>
              <a:noFill/>
            </p:spPr>
            <p:txBody>
              <a:bodyPr rtlCol="1" wrap="square">
                <a:spAutoFit/>
              </a:bodyPr>
              <a:lstStyle/>
              <a:p>
                <a:pPr algn="ctr"/>
                <a:r>
                  <a:rPr b="1" dirty="0" lang="en-US" smtClean="0" sz="1800">
                    <a:solidFill>
                      <a:srgbClr val="C00000"/>
                    </a:solidFill>
                  </a:rPr>
                  <a:t>-3√a</a:t>
                </a:r>
                <a:r>
                  <a:rPr b="1" baseline="30000" dirty="0" lang="en-US" smtClean="0" sz="1800">
                    <a:solidFill>
                      <a:srgbClr val="C00000"/>
                    </a:solidFill>
                  </a:rPr>
                  <a:t>2</a:t>
                </a:r>
                <a:r>
                  <a:rPr b="1" dirty="0" lang="en-US" smtClean="0" sz="1800">
                    <a:solidFill>
                      <a:srgbClr val="C00000"/>
                    </a:solidFill>
                  </a:rPr>
                  <a:t> +2a+10</a:t>
                </a:r>
                <a:endParaRPr b="1" dirty="0" lang="ar-EG" sz="180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 bwMode="auto">
              <a:xfrm>
                <a:off x="2500298" y="1773784"/>
                <a:ext cx="1071570" cy="0"/>
              </a:xfrm>
              <a:prstGeom prst="line">
                <a:avLst/>
              </a:prstGeom>
              <a:solidFill>
                <a:schemeClr val="accent1"/>
              </a:solidFill>
              <a:ln algn="ctr" cap="sq" cmpd="sng" w="12700">
                <a:solidFill>
                  <a:srgbClr val="C00000"/>
                </a:solidFill>
                <a:prstDash val="solid"/>
                <a:round/>
                <a:headEnd len="sm" type="none" w="sm"/>
                <a:tailEnd len="sm" type="none" w="sm"/>
              </a:ln>
              <a:effectLst/>
            </p:spPr>
          </p:cxnSp>
        </p:grpSp>
      </p:grpSp>
      <p:grpSp>
        <p:nvGrpSpPr>
          <p:cNvPr id="66" name="Group 65"/>
          <p:cNvGrpSpPr/>
          <p:nvPr/>
        </p:nvGrpSpPr>
        <p:grpSpPr>
          <a:xfrm>
            <a:off x="1500166" y="3214686"/>
            <a:ext cx="6435632" cy="2214578"/>
            <a:chOff x="1500166" y="3071810"/>
            <a:chExt cx="6435632" cy="2214578"/>
          </a:xfrm>
        </p:grpSpPr>
        <p:pic>
          <p:nvPicPr>
            <p:cNvPr descr="1 new.jpg" id="46" name="Picture 45"/>
            <p:cNvPicPr>
              <a:picLocks noChangeAspect="1"/>
            </p:cNvPicPr>
            <p:nvPr/>
          </p:nvPicPr>
          <p:blipFill>
            <a:blip cstate="print" r:embed="rId5">
              <a:lum bright="-10000" contrast="30000"/>
            </a:blip>
            <a:srcRect b="44" r="30"/>
            <a:stretch>
              <a:fillRect/>
            </a:stretch>
          </p:blipFill>
          <p:spPr>
            <a:xfrm>
              <a:off x="1500166" y="3071810"/>
              <a:ext cx="6435632" cy="2214578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3" name="TextBox 62"/>
            <p:cNvSpPr txBox="1"/>
            <p:nvPr/>
          </p:nvSpPr>
          <p:spPr>
            <a:xfrm>
              <a:off x="5000628" y="3571876"/>
              <a:ext cx="1000132" cy="369332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1800">
                  <a:solidFill>
                    <a:srgbClr val="C00000"/>
                  </a:solidFill>
                </a:rPr>
                <a:t>X≤-2/3</a:t>
              </a:r>
              <a:endParaRPr b="1" dirty="0" lang="ar-EG" sz="1800">
                <a:solidFill>
                  <a:srgbClr val="C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57356" y="3559734"/>
              <a:ext cx="1000132" cy="369332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1800">
                  <a:solidFill>
                    <a:srgbClr val="C00000"/>
                  </a:solidFill>
                </a:rPr>
                <a:t>R-{3}</a:t>
              </a:r>
              <a:endParaRPr b="1" dirty="0" lang="ar-EG" sz="1800">
                <a:solidFill>
                  <a:srgbClr val="C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85984" y="4357694"/>
              <a:ext cx="1000132" cy="646331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1800">
                  <a:solidFill>
                    <a:srgbClr val="C00000"/>
                  </a:solidFill>
                </a:rPr>
                <a:t>f(-4)=64</a:t>
              </a:r>
            </a:p>
            <a:p>
              <a:pPr algn="ctr"/>
              <a:r>
                <a:rPr b="1" dirty="0" lang="en-US" smtClean="0" sz="1800">
                  <a:solidFill>
                    <a:srgbClr val="C00000"/>
                  </a:solidFill>
                </a:rPr>
                <a:t>f(11)=3</a:t>
              </a:r>
              <a:endParaRPr b="1" dirty="0" lang="ar-EG" sz="180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4-2 القطوع الناقصة والدوائر</a:t>
            </a:r>
          </a:p>
        </p:txBody>
      </p:sp>
      <p:pic>
        <p:nvPicPr>
          <p:cNvPr descr="21.jpg" id="33" name="Picture 32"/>
          <p:cNvPicPr>
            <a:picLocks noChangeAspect="1"/>
          </p:cNvPicPr>
          <p:nvPr/>
        </p:nvPicPr>
        <p:blipFill>
          <a:blip cstate="print" r:embed="rId3">
            <a:lum bright="-10000" contrast="30000"/>
          </a:blip>
          <a:srcRect b="-29" r="22"/>
          <a:stretch>
            <a:fillRect/>
          </a:stretch>
        </p:blipFill>
        <p:spPr>
          <a:xfrm>
            <a:off x="918457" y="928670"/>
            <a:ext cx="7368319" cy="271464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21.jpg" id="34" name="Picture 33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13" r="14"/>
          <a:stretch>
            <a:fillRect/>
          </a:stretch>
        </p:blipFill>
        <p:spPr>
          <a:xfrm>
            <a:off x="714348" y="3786190"/>
            <a:ext cx="7929618" cy="26432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1" name="Left Arrow 30">
            <a:hlinkClick action="ppaction://hlinksldjump" r:id="rId5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21.jpg" id="35" name="Picture 34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76"/>
          <a:stretch>
            <a:fillRect/>
          </a:stretch>
        </p:blipFill>
        <p:spPr>
          <a:xfrm>
            <a:off x="928662" y="500042"/>
            <a:ext cx="7403575" cy="14287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21.jpg" id="36" name="Picture 35"/>
          <p:cNvPicPr>
            <a:picLocks noChangeAspect="1"/>
          </p:cNvPicPr>
          <p:nvPr/>
        </p:nvPicPr>
        <p:blipFill>
          <a:blip cstate="print" r:embed="rId5">
            <a:lum bright="-10000" contrast="30000"/>
          </a:blip>
          <a:srcRect b="-37" r="22"/>
          <a:stretch>
            <a:fillRect/>
          </a:stretch>
        </p:blipFill>
        <p:spPr>
          <a:xfrm>
            <a:off x="1357290" y="2714620"/>
            <a:ext cx="6715172" cy="176715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21.jpg" id="37" name="Picture 36"/>
          <p:cNvPicPr>
            <a:picLocks noChangeAspect="1"/>
          </p:cNvPicPr>
          <p:nvPr/>
        </p:nvPicPr>
        <p:blipFill>
          <a:blip cstate="print" r:embed="rId6">
            <a:lum bright="-10000" contrast="30000"/>
          </a:blip>
          <a:srcRect b="142" r="18"/>
          <a:stretch>
            <a:fillRect/>
          </a:stretch>
        </p:blipFill>
        <p:spPr>
          <a:xfrm>
            <a:off x="1142976" y="4857760"/>
            <a:ext cx="7125941" cy="100013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4-3 القطوع الزائدة</a:t>
            </a:r>
          </a:p>
        </p:txBody>
      </p:sp>
      <p:pic>
        <p:nvPicPr>
          <p:cNvPr descr="22.jpg" id="35" name="Picture 34"/>
          <p:cNvPicPr>
            <a:picLocks noChangeAspect="1"/>
          </p:cNvPicPr>
          <p:nvPr/>
        </p:nvPicPr>
        <p:blipFill>
          <a:blip cstate="print" r:embed="rId3">
            <a:lum bright="-10000" contrast="30000"/>
          </a:blip>
          <a:srcRect b="-37" r="-29"/>
          <a:stretch>
            <a:fillRect/>
          </a:stretch>
        </p:blipFill>
        <p:spPr>
          <a:xfrm>
            <a:off x="1285852" y="1000108"/>
            <a:ext cx="6500858" cy="278608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22.jpg" id="36" name="Picture 35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98" r="2"/>
          <a:stretch>
            <a:fillRect/>
          </a:stretch>
        </p:blipFill>
        <p:spPr>
          <a:xfrm>
            <a:off x="928662" y="3929066"/>
            <a:ext cx="7380438" cy="207170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1" name="Left Arrow 30">
            <a:hlinkClick action="ppaction://hlinksldjump" r:id="rId5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22.jpg" id="34" name="Picture 33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131" r="23"/>
          <a:stretch>
            <a:fillRect/>
          </a:stretch>
        </p:blipFill>
        <p:spPr>
          <a:xfrm>
            <a:off x="857223" y="500042"/>
            <a:ext cx="7736735" cy="13573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22.jpg" id="38" name="Picture 37"/>
          <p:cNvPicPr>
            <a:picLocks noChangeAspect="1"/>
          </p:cNvPicPr>
          <p:nvPr/>
        </p:nvPicPr>
        <p:blipFill>
          <a:blip cstate="print" r:embed="rId5">
            <a:lum bright="-10000" contrast="30000"/>
          </a:blip>
          <a:srcRect b="56" r="-17"/>
          <a:stretch>
            <a:fillRect/>
          </a:stretch>
        </p:blipFill>
        <p:spPr>
          <a:xfrm>
            <a:off x="857224" y="2928934"/>
            <a:ext cx="7786742" cy="23223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4-4 تحديد أنواع القطوع المخروطية ودورانها</a:t>
            </a:r>
          </a:p>
        </p:txBody>
      </p: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23.jpg" id="34" name="Picture 33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76" r="-12"/>
          <a:stretch>
            <a:fillRect/>
          </a:stretch>
        </p:blipFill>
        <p:spPr>
          <a:xfrm>
            <a:off x="1142976" y="1000107"/>
            <a:ext cx="6786610" cy="238788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23.jpg" id="37" name="Picture 36"/>
          <p:cNvPicPr>
            <a:picLocks noChangeAspect="1"/>
          </p:cNvPicPr>
          <p:nvPr/>
        </p:nvPicPr>
        <p:blipFill>
          <a:blip cstate="print" r:embed="rId5">
            <a:lum bright="-10000" contrast="30000"/>
          </a:blip>
          <a:srcRect b="42" r="-15"/>
          <a:stretch>
            <a:fillRect/>
          </a:stretch>
        </p:blipFill>
        <p:spPr>
          <a:xfrm>
            <a:off x="928662" y="3643314"/>
            <a:ext cx="7072362" cy="186114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23.jpg" id="33" name="Picture 32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111" r="-27"/>
          <a:stretch>
            <a:fillRect/>
          </a:stretch>
        </p:blipFill>
        <p:spPr>
          <a:xfrm>
            <a:off x="785786" y="571480"/>
            <a:ext cx="7500990" cy="171075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23.jpg" id="35" name="Picture 34"/>
          <p:cNvPicPr>
            <a:picLocks noChangeAspect="1"/>
          </p:cNvPicPr>
          <p:nvPr/>
        </p:nvPicPr>
        <p:blipFill>
          <a:blip cstate="print" r:embed="rId5">
            <a:lum bright="-10000" contrast="30000"/>
          </a:blip>
          <a:srcRect b="61" r="-28"/>
          <a:stretch>
            <a:fillRect/>
          </a:stretch>
        </p:blipFill>
        <p:spPr>
          <a:xfrm>
            <a:off x="1000100" y="3209673"/>
            <a:ext cx="7000924" cy="171952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4-5 المعادلات الوسيطية</a:t>
            </a:r>
          </a:p>
        </p:txBody>
      </p: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24.jpg" id="35" name="Picture 34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-67" r="7"/>
          <a:stretch>
            <a:fillRect/>
          </a:stretch>
        </p:blipFill>
        <p:spPr>
          <a:xfrm>
            <a:off x="1000100" y="1000108"/>
            <a:ext cx="7143800" cy="275725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24.jpg" id="36" name="Picture 35"/>
          <p:cNvPicPr>
            <a:picLocks noChangeAspect="1"/>
          </p:cNvPicPr>
          <p:nvPr/>
        </p:nvPicPr>
        <p:blipFill>
          <a:blip cstate="print" r:embed="rId5">
            <a:lum bright="-10000" contrast="30000"/>
          </a:blip>
          <a:srcRect b="81" r="-18"/>
          <a:stretch>
            <a:fillRect/>
          </a:stretch>
        </p:blipFill>
        <p:spPr>
          <a:xfrm>
            <a:off x="928662" y="3901790"/>
            <a:ext cx="7215238" cy="195610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pic>
        <p:nvPicPr>
          <p:cNvPr descr="24.jpg" id="34" name="Picture 33"/>
          <p:cNvPicPr>
            <a:picLocks noChangeAspect="1"/>
          </p:cNvPicPr>
          <p:nvPr/>
        </p:nvPicPr>
        <p:blipFill>
          <a:blip cstate="print" r:embed="rId4">
            <a:lum bright="-10000" contrast="30000"/>
          </a:blip>
          <a:srcRect b="31" r="-4"/>
          <a:stretch>
            <a:fillRect/>
          </a:stretch>
        </p:blipFill>
        <p:spPr>
          <a:xfrm>
            <a:off x="1285852" y="571480"/>
            <a:ext cx="6858048" cy="276728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descr="24.jpg" id="36" name="Picture 35"/>
          <p:cNvPicPr>
            <a:picLocks noChangeAspect="1"/>
          </p:cNvPicPr>
          <p:nvPr/>
        </p:nvPicPr>
        <p:blipFill>
          <a:blip cstate="print" r:embed="rId5">
            <a:lum bright="-10000" contrast="30000"/>
          </a:blip>
          <a:srcRect b="64" r="24"/>
          <a:stretch>
            <a:fillRect/>
          </a:stretch>
        </p:blipFill>
        <p:spPr>
          <a:xfrm>
            <a:off x="1500166" y="3714752"/>
            <a:ext cx="6429420" cy="210618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dirty="0" i="0" kumimoji="0" lang="ar-EG" normalizeH="0" smtClean="0" strike="noStrike" sz="3200" u="none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1-2 تحليل التمثيلات البيانية</a:t>
            </a:r>
            <a:r>
              <a:rPr b="1" dirty="0" i="0" kumimoji="0" lang="ar-EG" normalizeH="0" smtClean="0" strike="noStrike" sz="3200" u="none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 للدوال والعلاقات</a:t>
            </a:r>
          </a:p>
        </p:txBody>
      </p: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071538" y="1142984"/>
            <a:ext cx="7715304" cy="2134387"/>
            <a:chOff x="1071538" y="1142984"/>
            <a:chExt cx="7715304" cy="2134387"/>
          </a:xfrm>
        </p:grpSpPr>
        <p:pic>
          <p:nvPicPr>
            <p:cNvPr descr="2 new.jpg" id="45" name="Picture 44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-30" r="-29"/>
            <a:stretch>
              <a:fillRect/>
            </a:stretch>
          </p:blipFill>
          <p:spPr>
            <a:xfrm>
              <a:off x="1071538" y="1142984"/>
              <a:ext cx="7072362" cy="178595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6" name="TextBox 45"/>
            <p:cNvSpPr txBox="1"/>
            <p:nvPr/>
          </p:nvSpPr>
          <p:spPr>
            <a:xfrm>
              <a:off x="6357950" y="2071678"/>
              <a:ext cx="2428892" cy="923330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b="1" dirty="0" lang="en-US" smtClean="0" sz="1800">
                  <a:solidFill>
                    <a:srgbClr val="C00000"/>
                  </a:solidFill>
                </a:rPr>
                <a:t> f(7) = 9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من الرسم :</a:t>
              </a:r>
              <a:endParaRPr b="1" dirty="0" lang="en-US" smtClean="0" sz="1800">
                <a:solidFill>
                  <a:srgbClr val="C00000"/>
                </a:solidFill>
              </a:endParaRPr>
            </a:p>
            <a:p>
              <a:r>
                <a:rPr b="1" dirty="0" lang="en-US" smtClean="0" sz="1800">
                  <a:solidFill>
                    <a:srgbClr val="C00000"/>
                  </a:solidFill>
                </a:rPr>
                <a:t> f(1)=5    </a:t>
              </a:r>
            </a:p>
            <a:p>
              <a:r>
                <a:rPr b="1" dirty="0" lang="en-US" smtClean="0" sz="1800">
                  <a:solidFill>
                    <a:srgbClr val="C00000"/>
                  </a:solidFill>
                </a:rPr>
                <a:t>f(-2.5)=12 </a:t>
              </a:r>
              <a:endParaRPr b="1" dirty="0" lang="ar-EG" sz="1800">
                <a:solidFill>
                  <a:srgbClr val="C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71802" y="2077042"/>
              <a:ext cx="2428892" cy="1200329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b="1" dirty="0" lang="en-US" smtClean="0" sz="1800">
                  <a:solidFill>
                    <a:srgbClr val="C00000"/>
                  </a:solidFill>
                </a:rPr>
                <a:t> f(7) = 2|7-3|+1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جبريا:</a:t>
              </a:r>
              <a:endParaRPr b="1" dirty="0" lang="en-US" smtClean="0" sz="1800">
                <a:solidFill>
                  <a:srgbClr val="C00000"/>
                </a:solidFill>
              </a:endParaRPr>
            </a:p>
            <a:p>
              <a:r>
                <a:rPr b="1" dirty="0" lang="en-US" smtClean="0" sz="1800">
                  <a:solidFill>
                    <a:srgbClr val="C00000"/>
                  </a:solidFill>
                </a:rPr>
                <a:t>=8+1=9</a:t>
              </a:r>
            </a:p>
            <a:p>
              <a:r>
                <a:rPr b="1" dirty="0" lang="en-US" smtClean="0" sz="1800">
                  <a:solidFill>
                    <a:srgbClr val="C00000"/>
                  </a:solidFill>
                </a:rPr>
                <a:t> f(1)=2|1-3|+1=4+1=5    </a:t>
              </a:r>
            </a:p>
            <a:p>
              <a:r>
                <a:rPr b="1" dirty="0" lang="en-US" smtClean="0" sz="1800">
                  <a:solidFill>
                    <a:srgbClr val="C00000"/>
                  </a:solidFill>
                </a:rPr>
                <a:t>f(-2.5)=2|-2.5+3|+1=12 </a:t>
              </a:r>
              <a:endParaRPr b="1" dirty="0" lang="ar-EG" sz="1800">
                <a:solidFill>
                  <a:srgbClr val="C0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42976" y="3714752"/>
            <a:ext cx="6858048" cy="2143140"/>
            <a:chOff x="1142976" y="3714752"/>
            <a:chExt cx="6858048" cy="2143140"/>
          </a:xfrm>
        </p:grpSpPr>
        <p:pic>
          <p:nvPicPr>
            <p:cNvPr descr="2 new.jpg" id="49" name="Picture 48"/>
            <p:cNvPicPr>
              <a:picLocks noChangeAspect="1"/>
            </p:cNvPicPr>
            <p:nvPr/>
          </p:nvPicPr>
          <p:blipFill>
            <a:blip cstate="print" r:embed="rId5">
              <a:lum bright="-10000" contrast="30000"/>
            </a:blip>
            <a:srcRect b="78" r="-2"/>
            <a:stretch>
              <a:fillRect/>
            </a:stretch>
          </p:blipFill>
          <p:spPr>
            <a:xfrm>
              <a:off x="1142976" y="3714752"/>
              <a:ext cx="6858048" cy="214314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4357686" y="4357694"/>
              <a:ext cx="2428892" cy="646331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b="1" dirty="0" lang="en-US" smtClean="0" sz="1800">
                  <a:solidFill>
                    <a:srgbClr val="C00000"/>
                  </a:solidFill>
                </a:rPr>
                <a:t> -4 ≤ x ≤ 3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المجال:</a:t>
              </a:r>
              <a:endParaRPr b="1" dirty="0" lang="ar-EG" sz="1800">
                <a:solidFill>
                  <a:srgbClr val="C00000"/>
                </a:solidFill>
              </a:endParaRPr>
            </a:p>
            <a:p>
              <a:r>
                <a:rPr b="1" dirty="0" lang="en-US" smtClean="0" sz="1800">
                  <a:solidFill>
                    <a:srgbClr val="C00000"/>
                  </a:solidFill>
                </a:rPr>
                <a:t> -6 ≤ y ≤ 5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المدى:</a:t>
              </a:r>
              <a:endParaRPr b="1" dirty="0" lang="en-US" smtClean="0" sz="1800">
                <a:solidFill>
                  <a:srgbClr val="C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85852" y="4357694"/>
              <a:ext cx="2428892" cy="646331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b="1" dirty="0" lang="en-US" smtClean="0" sz="1800">
                  <a:solidFill>
                    <a:srgbClr val="C00000"/>
                  </a:solidFill>
                </a:rPr>
                <a:t>x ≤ 4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المجال:</a:t>
              </a:r>
              <a:endParaRPr b="1" dirty="0" lang="ar-EG" sz="1800">
                <a:solidFill>
                  <a:srgbClr val="C00000"/>
                </a:solidFill>
              </a:endParaRPr>
            </a:p>
            <a:p>
              <a:r>
                <a:rPr b="1" dirty="0" lang="en-US" smtClean="0" sz="1800">
                  <a:solidFill>
                    <a:srgbClr val="C00000"/>
                  </a:solidFill>
                </a:rPr>
                <a:t>y ≤ 3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المدى:</a:t>
              </a:r>
              <a:endParaRPr b="1" dirty="0" lang="en-US" smtClean="0" sz="180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047725" y="603104"/>
            <a:ext cx="7310489" cy="2040078"/>
            <a:chOff x="1047725" y="428604"/>
            <a:chExt cx="7310489" cy="2040078"/>
          </a:xfrm>
        </p:grpSpPr>
        <p:pic>
          <p:nvPicPr>
            <p:cNvPr descr="2 new.jpg" id="40" name="Picture 39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73" r="17"/>
            <a:stretch>
              <a:fillRect/>
            </a:stretch>
          </p:blipFill>
          <p:spPr>
            <a:xfrm>
              <a:off x="1047725" y="428604"/>
              <a:ext cx="7310489" cy="2000264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1" name="TextBox 40"/>
            <p:cNvSpPr txBox="1"/>
            <p:nvPr/>
          </p:nvSpPr>
          <p:spPr>
            <a:xfrm>
              <a:off x="5786446" y="1214422"/>
              <a:ext cx="2428892" cy="646331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b="1" dirty="0" lang="en-US" smtClean="0" sz="1800">
                  <a:solidFill>
                    <a:srgbClr val="C00000"/>
                  </a:solidFill>
                </a:rPr>
                <a:t>y= -8 : y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من الرسم المقطع</a:t>
              </a:r>
              <a:endParaRPr b="1" dirty="0" lang="en-US" smtClean="0" sz="1800">
                <a:solidFill>
                  <a:srgbClr val="C00000"/>
                </a:solidFill>
              </a:endParaRPr>
            </a:p>
            <a:p>
              <a:r>
                <a:rPr b="1" dirty="0" lang="en-US" smtClean="0" sz="1800">
                  <a:solidFill>
                    <a:srgbClr val="C00000"/>
                  </a:solidFill>
                </a:rPr>
                <a:t>x=2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اصفار الدالة : </a:t>
              </a:r>
              <a:r>
                <a:rPr b="1" dirty="0" lang="en-US" smtClean="0" sz="1800">
                  <a:solidFill>
                    <a:srgbClr val="C00000"/>
                  </a:solidFill>
                </a:rPr>
                <a:t> </a:t>
              </a:r>
              <a:endParaRPr b="1" dirty="0" lang="ar-EG" sz="1800">
                <a:solidFill>
                  <a:srgbClr val="C00000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286116" y="714356"/>
              <a:ext cx="2428892" cy="1754326"/>
              <a:chOff x="3286116" y="714356"/>
              <a:chExt cx="2428892" cy="1754326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286116" y="714356"/>
                <a:ext cx="2428892" cy="1754326"/>
                <a:chOff x="3286116" y="714356"/>
                <a:chExt cx="2428892" cy="1754326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286116" y="714356"/>
                  <a:ext cx="2428892" cy="1754326"/>
                  <a:chOff x="3286116" y="714356"/>
                  <a:chExt cx="2428892" cy="1754326"/>
                </a:xfrm>
              </p:grpSpPr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3286116" y="714356"/>
                    <a:ext cx="2428892" cy="1754326"/>
                  </a:xfrm>
                  <a:prstGeom prst="rect">
                    <a:avLst/>
                  </a:prstGeom>
                  <a:noFill/>
                </p:spPr>
                <p:txBody>
                  <a:bodyPr rtlCol="1" wrap="square">
                    <a:spAutoFit/>
                  </a:bodyPr>
                  <a:lstStyle/>
                  <a:p>
                    <a:r>
                      <a:rPr b="1" dirty="0" lang="en-US" smtClean="0" sz="1800">
                        <a:solidFill>
                          <a:srgbClr val="C00000"/>
                        </a:solidFill>
                      </a:rPr>
                      <a:t>x= -8 : y </a:t>
                    </a:r>
                    <a:r>
                      <a:rPr b="1" dirty="0" lang="ar-EG" smtClean="0" sz="1800">
                        <a:solidFill>
                          <a:srgbClr val="C00000"/>
                        </a:solidFill>
                      </a:rPr>
                      <a:t>جبريا المقطع</a:t>
                    </a:r>
                    <a:endParaRPr b="1" dirty="0" lang="en-US" smtClean="0" sz="1800">
                      <a:solidFill>
                        <a:srgbClr val="C00000"/>
                      </a:solidFill>
                    </a:endParaRPr>
                  </a:p>
                  <a:p>
                    <a:r>
                      <a:rPr b="1" dirty="0" lang="en-US" smtClean="0" sz="1800">
                        <a:solidFill>
                          <a:srgbClr val="C00000"/>
                        </a:solidFill>
                      </a:rPr>
                      <a:t>4 3 √-1 – 4=-8</a:t>
                    </a:r>
                  </a:p>
                  <a:p>
                    <a:r>
                      <a:rPr b="1" dirty="0" lang="en-US" smtClean="0" sz="1800">
                        <a:solidFill>
                          <a:srgbClr val="C00000"/>
                        </a:solidFill>
                      </a:rPr>
                      <a:t>y=0</a:t>
                    </a:r>
                    <a:r>
                      <a:rPr b="1" dirty="0" lang="ar-EG" smtClean="0" sz="1800">
                        <a:solidFill>
                          <a:srgbClr val="C00000"/>
                        </a:solidFill>
                      </a:rPr>
                      <a:t>اصفار الدالة : </a:t>
                    </a:r>
                    <a:r>
                      <a:rPr b="1" dirty="0" lang="en-US" smtClean="0" sz="1800">
                        <a:solidFill>
                          <a:srgbClr val="C00000"/>
                        </a:solidFill>
                      </a:rPr>
                      <a:t> </a:t>
                    </a:r>
                  </a:p>
                  <a:p>
                    <a:r>
                      <a:rPr b="1" dirty="0" lang="en-US" smtClean="0" sz="1800">
                        <a:solidFill>
                          <a:srgbClr val="C00000"/>
                        </a:solidFill>
                      </a:rPr>
                      <a:t>4 </a:t>
                    </a:r>
                    <a:r>
                      <a:rPr b="1" baseline="30000" dirty="0" lang="en-US" smtClean="0" sz="1800">
                        <a:solidFill>
                          <a:srgbClr val="C00000"/>
                        </a:solidFill>
                      </a:rPr>
                      <a:t>3</a:t>
                    </a:r>
                    <a:r>
                      <a:rPr b="1" dirty="0" lang="en-US" smtClean="0" sz="1800">
                        <a:solidFill>
                          <a:srgbClr val="C00000"/>
                        </a:solidFill>
                      </a:rPr>
                      <a:t> √x – 1  - 4= 0</a:t>
                    </a:r>
                  </a:p>
                  <a:p>
                    <a:r>
                      <a:rPr b="1" baseline="30000" dirty="0" lang="en-US" smtClean="0" sz="1800">
                        <a:solidFill>
                          <a:srgbClr val="C00000"/>
                        </a:solidFill>
                      </a:rPr>
                      <a:t>3</a:t>
                    </a:r>
                    <a:r>
                      <a:rPr b="1" dirty="0" lang="en-US" smtClean="0" sz="1800">
                        <a:solidFill>
                          <a:srgbClr val="C00000"/>
                        </a:solidFill>
                      </a:rPr>
                      <a:t> √x – 1 = 1</a:t>
                    </a:r>
                  </a:p>
                  <a:p>
                    <a:r>
                      <a:rPr b="1" dirty="0" lang="en-US" smtClean="0" sz="1800">
                        <a:solidFill>
                          <a:srgbClr val="C00000"/>
                        </a:solidFill>
                      </a:rPr>
                      <a:t>x – 1 = 1      x = 2</a:t>
                    </a:r>
                    <a:endParaRPr b="1" dirty="0" lang="ar-EG" smtClean="0" sz="180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44" name="Straight Connector 43"/>
                  <p:cNvCxnSpPr/>
                  <p:nvPr/>
                </p:nvCxnSpPr>
                <p:spPr bwMode="auto">
                  <a:xfrm>
                    <a:off x="3786182" y="1571612"/>
                    <a:ext cx="50006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algn="ctr" cap="sq" cmpd="sng" w="12700">
                    <a:solidFill>
                      <a:srgbClr val="C00000"/>
                    </a:solidFill>
                    <a:prstDash val="solid"/>
                    <a:round/>
                    <a:headEnd len="sm" type="none" w="sm"/>
                    <a:tailEnd len="sm" type="none" w="sm"/>
                  </a:ln>
                  <a:effectLst/>
                </p:spPr>
              </p:cxnSp>
            </p:grpSp>
            <p:cxnSp>
              <p:nvCxnSpPr>
                <p:cNvPr id="52" name="Straight Connector 51"/>
                <p:cNvCxnSpPr/>
                <p:nvPr/>
              </p:nvCxnSpPr>
              <p:spPr bwMode="auto">
                <a:xfrm>
                  <a:off x="3786182" y="1000108"/>
                  <a:ext cx="214314" cy="0"/>
                </a:xfrm>
                <a:prstGeom prst="line">
                  <a:avLst/>
                </a:prstGeom>
                <a:solidFill>
                  <a:schemeClr val="accent1"/>
                </a:solidFill>
                <a:ln algn="ctr" cap="sq" cmpd="sng" w="12700">
                  <a:solidFill>
                    <a:srgbClr val="C00000"/>
                  </a:solidFill>
                  <a:prstDash val="solid"/>
                  <a:round/>
                  <a:headEnd len="sm" type="none" w="sm"/>
                  <a:tailEnd len="sm" type="none" w="sm"/>
                </a:ln>
                <a:effectLst/>
              </p:spPr>
            </p:cxnSp>
          </p:grpSp>
          <p:cxnSp>
            <p:nvCxnSpPr>
              <p:cNvPr id="55" name="Straight Connector 54"/>
              <p:cNvCxnSpPr/>
              <p:nvPr/>
            </p:nvCxnSpPr>
            <p:spPr bwMode="auto">
              <a:xfrm>
                <a:off x="3643306" y="1857364"/>
                <a:ext cx="428628" cy="0"/>
              </a:xfrm>
              <a:prstGeom prst="line">
                <a:avLst/>
              </a:prstGeom>
              <a:solidFill>
                <a:schemeClr val="accent1"/>
              </a:solidFill>
              <a:ln algn="ctr" cap="sq" cmpd="sng" w="12700">
                <a:solidFill>
                  <a:srgbClr val="C00000"/>
                </a:solidFill>
                <a:prstDash val="solid"/>
                <a:round/>
                <a:headEnd len="sm" type="none" w="sm"/>
                <a:tailEnd len="sm" type="none" w="sm"/>
              </a:ln>
              <a:effectLst/>
            </p:spPr>
          </p:cxnSp>
        </p:grpSp>
      </p:grpSp>
      <p:grpSp>
        <p:nvGrpSpPr>
          <p:cNvPr id="62" name="Group 61"/>
          <p:cNvGrpSpPr/>
          <p:nvPr/>
        </p:nvGrpSpPr>
        <p:grpSpPr>
          <a:xfrm>
            <a:off x="285720" y="3071810"/>
            <a:ext cx="8072494" cy="2428892"/>
            <a:chOff x="285720" y="2643182"/>
            <a:chExt cx="8072494" cy="2428892"/>
          </a:xfrm>
        </p:grpSpPr>
        <p:pic>
          <p:nvPicPr>
            <p:cNvPr descr="2 new.jpg" id="59" name="Picture 58"/>
            <p:cNvPicPr>
              <a:picLocks noChangeAspect="1"/>
            </p:cNvPicPr>
            <p:nvPr/>
          </p:nvPicPr>
          <p:blipFill>
            <a:blip cstate="print" r:embed="rId5">
              <a:lum bright="-10000" contrast="30000"/>
            </a:blip>
            <a:srcRect b="-45" r="11"/>
            <a:stretch>
              <a:fillRect/>
            </a:stretch>
          </p:blipFill>
          <p:spPr>
            <a:xfrm>
              <a:off x="943703" y="2643182"/>
              <a:ext cx="7414511" cy="2428892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0" name="TextBox 59"/>
            <p:cNvSpPr txBox="1"/>
            <p:nvPr/>
          </p:nvSpPr>
          <p:spPr>
            <a:xfrm>
              <a:off x="4000496" y="3643314"/>
              <a:ext cx="2428892" cy="1200329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r"/>
              <a:r>
                <a:rPr b="1" dirty="0" lang="ar-EG" smtClean="0" sz="1800">
                  <a:solidFill>
                    <a:srgbClr val="C00000"/>
                  </a:solidFill>
                </a:rPr>
                <a:t>التماثل حول نقطة الاصل</a:t>
              </a:r>
            </a:p>
            <a:p>
              <a:pPr algn="r"/>
              <a:r>
                <a:rPr b="1" dirty="0" lang="ar-EG" smtClean="0" sz="1800">
                  <a:solidFill>
                    <a:srgbClr val="C00000"/>
                  </a:solidFill>
                </a:rPr>
                <a:t>الدالة فردية</a:t>
              </a:r>
            </a:p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f(x)=-2/x</a:t>
              </a:r>
            </a:p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f(-x)= -2/-x=2/x = -f(x)</a:t>
              </a:r>
              <a:endParaRPr b="1" dirty="0" lang="ar-EG" sz="1800">
                <a:solidFill>
                  <a:srgbClr val="C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5720" y="3571876"/>
              <a:ext cx="2428892" cy="1477328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y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التماثل حول المحور </a:t>
              </a:r>
            </a:p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f(x)=-0.5 x2 -3</a:t>
              </a:r>
            </a:p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f(-x)= -0.5(-x)2 -3</a:t>
              </a:r>
            </a:p>
            <a:p>
              <a:pPr algn="r"/>
              <a:r>
                <a:rPr b="1" dirty="0" lang="en-US" smtClean="0" sz="1800">
                  <a:solidFill>
                    <a:srgbClr val="C00000"/>
                  </a:solidFill>
                </a:rPr>
                <a:t>-0.5x2 - 3= f(x)</a:t>
              </a:r>
            </a:p>
            <a:p>
              <a:pPr algn="r"/>
              <a:r>
                <a:rPr b="1" dirty="0" lang="ar-EG" smtClean="0" sz="1800">
                  <a:solidFill>
                    <a:srgbClr val="C00000"/>
                  </a:solidFill>
                </a:rPr>
                <a:t>الدالة زوجية</a:t>
              </a:r>
              <a:endParaRPr b="1" dirty="0" lang="ar-EG" sz="180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0" name="Rounded Rectangle 29"/>
          <p:cNvSpPr/>
          <p:nvPr/>
        </p:nvSpPr>
        <p:spPr bwMode="auto">
          <a:xfrm>
            <a:off x="1357290" y="142852"/>
            <a:ext cx="6357982" cy="714380"/>
          </a:xfrm>
          <a:prstGeom prst="roundRect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2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1-3 الاتصال وسلوك طرفى التمثيل البيانى والنهايات</a:t>
            </a:r>
            <a:endParaRPr b="1" dirty="0" i="0" kumimoji="0" lang="ar-EG" normalizeH="0" smtClean="0" strike="noStrike" sz="28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357290" y="1002615"/>
            <a:ext cx="6357982" cy="3569393"/>
            <a:chOff x="1357290" y="1002615"/>
            <a:chExt cx="6357982" cy="3569393"/>
          </a:xfrm>
        </p:grpSpPr>
        <p:pic>
          <p:nvPicPr>
            <p:cNvPr descr="3 new.jpg" id="40" name="Picture 39"/>
            <p:cNvPicPr>
              <a:picLocks noChangeAspect="1"/>
            </p:cNvPicPr>
            <p:nvPr/>
          </p:nvPicPr>
          <p:blipFill>
            <a:blip cstate="print" r:embed="rId4">
              <a:lum bright="-10000" contrast="30000"/>
            </a:blip>
            <a:srcRect b="37" r="-3"/>
            <a:stretch>
              <a:fillRect/>
            </a:stretch>
          </p:blipFill>
          <p:spPr>
            <a:xfrm>
              <a:off x="1357290" y="1002615"/>
              <a:ext cx="6357982" cy="356939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2" name="TextBox 41"/>
            <p:cNvSpPr txBox="1"/>
            <p:nvPr/>
          </p:nvSpPr>
          <p:spPr>
            <a:xfrm>
              <a:off x="5715008" y="2214554"/>
              <a:ext cx="1857388" cy="369332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b="1" dirty="0" lang="en-US" smtClean="0" sz="1800">
                  <a:solidFill>
                    <a:srgbClr val="C00000"/>
                  </a:solidFill>
                </a:rPr>
                <a:t>x= -1 :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متصلة عندما</a:t>
              </a:r>
              <a:endParaRPr b="1" dirty="0" lang="en-US" smtClean="0" sz="180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15008" y="3857628"/>
              <a:ext cx="1857388" cy="369332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b="1" dirty="0" lang="en-US" smtClean="0" sz="1800">
                  <a:solidFill>
                    <a:srgbClr val="C00000"/>
                  </a:solidFill>
                </a:rPr>
                <a:t>x= -1 :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متصلة عند</a:t>
              </a:r>
              <a:endParaRPr b="1" dirty="0" lang="en-US" smtClean="0" sz="1800">
                <a:solidFill>
                  <a:srgbClr val="C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28860" y="2285992"/>
              <a:ext cx="2214578" cy="369332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b="1" dirty="0" lang="en-US" smtClean="0" sz="1800">
                  <a:solidFill>
                    <a:srgbClr val="C00000"/>
                  </a:solidFill>
                </a:rPr>
                <a:t>x= -4 :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غير متصلة عند</a:t>
              </a:r>
              <a:endParaRPr b="1" dirty="0" lang="en-US" smtClean="0" sz="1800">
                <a:solidFill>
                  <a:srgbClr val="C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28728" y="3854239"/>
              <a:ext cx="3929090" cy="646331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b="1" dirty="0" lang="en-US" smtClean="0" sz="1800">
                  <a:solidFill>
                    <a:srgbClr val="C00000"/>
                  </a:solidFill>
                </a:rPr>
                <a:t>x= -2 :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غير متصلة عدم الاتصال لا نهائى عند </a:t>
              </a:r>
              <a:endParaRPr b="1" dirty="0" lang="en-US" smtClean="0" sz="1800">
                <a:solidFill>
                  <a:srgbClr val="C00000"/>
                </a:solidFill>
              </a:endParaRPr>
            </a:p>
            <a:p>
              <a:r>
                <a:rPr b="1" dirty="0" lang="en-US" smtClean="0" sz="1800">
                  <a:solidFill>
                    <a:srgbClr val="C00000"/>
                  </a:solidFill>
                </a:rPr>
                <a:t>x= -1 : 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عدم الاتصال نقطى قابل للازالة عند </a:t>
              </a:r>
              <a:endParaRPr b="1" dirty="0" lang="en-US" smtClean="0" sz="1800">
                <a:solidFill>
                  <a:srgbClr val="C000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428723" y="4786322"/>
            <a:ext cx="6215111" cy="1083712"/>
            <a:chOff x="1428723" y="4786322"/>
            <a:chExt cx="6215111" cy="1083712"/>
          </a:xfrm>
        </p:grpSpPr>
        <p:pic>
          <p:nvPicPr>
            <p:cNvPr descr="3 new.jpg" id="41" name="Picture 40"/>
            <p:cNvPicPr>
              <a:picLocks noChangeAspect="1"/>
            </p:cNvPicPr>
            <p:nvPr/>
          </p:nvPicPr>
          <p:blipFill>
            <a:blip cstate="print" r:embed="rId5">
              <a:lum bright="-10000" contrast="30000"/>
            </a:blip>
            <a:srcRect b="69" r="-26"/>
            <a:stretch>
              <a:fillRect/>
            </a:stretch>
          </p:blipFill>
          <p:spPr>
            <a:xfrm>
              <a:off x="1428723" y="4786322"/>
              <a:ext cx="6215111" cy="107157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5500694" y="5500702"/>
              <a:ext cx="1857388" cy="369332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b="1" dirty="0" lang="en-US" smtClean="0" sz="1800">
                  <a:solidFill>
                    <a:srgbClr val="C00000"/>
                  </a:solidFill>
                </a:rPr>
                <a:t>[-5,-4],[-1,0],[0,1]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43174" y="5500702"/>
              <a:ext cx="1857388" cy="369332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b="1" dirty="0" lang="en-US" smtClean="0" sz="1800">
                  <a:solidFill>
                    <a:srgbClr val="C00000"/>
                  </a:solidFill>
                </a:rPr>
                <a:t>[-3,-2],[0,1]</a:t>
              </a: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"/>
    </p:bld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228600" y="0"/>
            <a:ext cx="8686800" cy="6629400"/>
            <a:chOff x="144" y="0"/>
            <a:chExt cx="5472" cy="4176"/>
          </a:xfrm>
        </p:grpSpPr>
        <p:sp>
          <p:nvSpPr>
            <p:cNvPr id="6194" name="Rectangle 1074"/>
            <p:cNvSpPr>
              <a:spLocks noChangeArrowheads="1"/>
            </p:cNvSpPr>
            <p:nvPr/>
          </p:nvSpPr>
          <p:spPr bwMode="auto">
            <a:xfrm>
              <a:off x="2287" y="144"/>
              <a:ext cx="689" cy="4032"/>
            </a:xfrm>
            <a:prstGeom prst="rect">
              <a:avLst/>
            </a:prstGeom>
            <a:solidFill>
              <a:srgbClr val="E5F0FF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lang="ar-EG"/>
            </a:p>
          </p:txBody>
        </p:sp>
        <p:grpSp>
          <p:nvGrpSpPr>
            <p:cNvPr id="3" name="Group 1109"/>
            <p:cNvGrpSpPr>
              <a:grpSpLocks/>
            </p:cNvGrpSpPr>
            <p:nvPr/>
          </p:nvGrpSpPr>
          <p:grpSpPr bwMode="auto">
            <a:xfrm>
              <a:off x="1008" y="144"/>
              <a:ext cx="1104" cy="4032"/>
              <a:chOff x="1008" y="144"/>
              <a:chExt cx="1104" cy="4032"/>
            </a:xfrm>
          </p:grpSpPr>
          <p:sp>
            <p:nvSpPr>
              <p:cNvPr id="6193" name="Rectangle 1073"/>
              <p:cNvSpPr>
                <a:spLocks noChangeArrowheads="1"/>
              </p:cNvSpPr>
              <p:nvPr/>
            </p:nvSpPr>
            <p:spPr bwMode="auto">
              <a:xfrm>
                <a:off x="1126" y="144"/>
                <a:ext cx="986" cy="4032"/>
              </a:xfrm>
              <a:prstGeom prst="rect">
                <a:avLst/>
              </a:prstGeom>
              <a:solidFill>
                <a:srgbClr val="FFEB9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1" name="AutoShape 1081"/>
              <p:cNvSpPr>
                <a:spLocks noChangeArrowheads="1"/>
              </p:cNvSpPr>
              <p:nvPr/>
            </p:nvSpPr>
            <p:spPr bwMode="white">
              <a:xfrm>
                <a:off x="1008" y="288"/>
                <a:ext cx="1029" cy="137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4" name="Group 1108"/>
            <p:cNvGrpSpPr>
              <a:grpSpLocks/>
            </p:cNvGrpSpPr>
            <p:nvPr/>
          </p:nvGrpSpPr>
          <p:grpSpPr bwMode="auto">
            <a:xfrm>
              <a:off x="3138" y="144"/>
              <a:ext cx="1086" cy="4032"/>
              <a:chOff x="3138" y="144"/>
              <a:chExt cx="1086" cy="4032"/>
            </a:xfrm>
          </p:grpSpPr>
          <p:sp>
            <p:nvSpPr>
              <p:cNvPr id="6195" name="Rectangle 1075"/>
              <p:cNvSpPr>
                <a:spLocks noChangeArrowheads="1"/>
              </p:cNvSpPr>
              <p:nvPr/>
            </p:nvSpPr>
            <p:spPr bwMode="auto">
              <a:xfrm>
                <a:off x="3138" y="144"/>
                <a:ext cx="1086" cy="4032"/>
              </a:xfrm>
              <a:prstGeom prst="rect">
                <a:avLst/>
              </a:prstGeom>
              <a:solidFill>
                <a:srgbClr val="DFF5D7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8" name="Line 1098"/>
              <p:cNvSpPr>
                <a:spLocks noChangeShapeType="1"/>
              </p:cNvSpPr>
              <p:nvPr/>
            </p:nvSpPr>
            <p:spPr bwMode="white">
              <a:xfrm>
                <a:off x="352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9" name="Line 1099"/>
              <p:cNvSpPr>
                <a:spLocks noChangeShapeType="1"/>
              </p:cNvSpPr>
              <p:nvPr/>
            </p:nvSpPr>
            <p:spPr bwMode="white">
              <a:xfrm>
                <a:off x="3312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0" name="Line 1100"/>
              <p:cNvSpPr>
                <a:spLocks noChangeShapeType="1"/>
              </p:cNvSpPr>
              <p:nvPr/>
            </p:nvSpPr>
            <p:spPr bwMode="white">
              <a:xfrm>
                <a:off x="3360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4" name="AutoShape 1084"/>
              <p:cNvSpPr>
                <a:spLocks noChangeArrowheads="1"/>
              </p:cNvSpPr>
              <p:nvPr/>
            </p:nvSpPr>
            <p:spPr bwMode="white">
              <a:xfrm>
                <a:off x="3911" y="949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5" name="AutoShape 1085"/>
              <p:cNvSpPr>
                <a:spLocks noChangeArrowheads="1"/>
              </p:cNvSpPr>
              <p:nvPr/>
            </p:nvSpPr>
            <p:spPr bwMode="white">
              <a:xfrm>
                <a:off x="3792" y="864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0" name="AutoShape 1090"/>
              <p:cNvSpPr>
                <a:spLocks noChangeArrowheads="1"/>
              </p:cNvSpPr>
              <p:nvPr/>
            </p:nvSpPr>
            <p:spPr bwMode="white">
              <a:xfrm>
                <a:off x="4011" y="605"/>
                <a:ext cx="197" cy="26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5" name="Group 1107"/>
            <p:cNvGrpSpPr>
              <a:grpSpLocks/>
            </p:cNvGrpSpPr>
            <p:nvPr/>
          </p:nvGrpSpPr>
          <p:grpSpPr bwMode="auto">
            <a:xfrm>
              <a:off x="144" y="144"/>
              <a:ext cx="864" cy="4032"/>
              <a:chOff x="144" y="144"/>
              <a:chExt cx="864" cy="4032"/>
            </a:xfrm>
          </p:grpSpPr>
          <p:sp>
            <p:nvSpPr>
              <p:cNvPr id="6192" name="Rectangle 10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816" cy="4032"/>
              </a:xfrm>
              <a:prstGeom prst="rect">
                <a:avLst/>
              </a:prstGeom>
              <a:solidFill>
                <a:srgbClr val="FFB3D9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2" name="Line 1092"/>
              <p:cNvSpPr>
                <a:spLocks noChangeShapeType="1"/>
              </p:cNvSpPr>
              <p:nvPr/>
            </p:nvSpPr>
            <p:spPr bwMode="white">
              <a:xfrm>
                <a:off x="33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3" name="Line 1093"/>
              <p:cNvSpPr>
                <a:spLocks noChangeShapeType="1"/>
              </p:cNvSpPr>
              <p:nvPr/>
            </p:nvSpPr>
            <p:spPr bwMode="white">
              <a:xfrm>
                <a:off x="384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4" name="Line 1094"/>
              <p:cNvSpPr>
                <a:spLocks noChangeShapeType="1"/>
              </p:cNvSpPr>
              <p:nvPr/>
            </p:nvSpPr>
            <p:spPr bwMode="white">
              <a:xfrm>
                <a:off x="206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21" name="AutoShape 1101"/>
              <p:cNvSpPr>
                <a:spLocks noChangeArrowheads="1"/>
              </p:cNvSpPr>
              <p:nvPr/>
            </p:nvSpPr>
            <p:spPr bwMode="white">
              <a:xfrm>
                <a:off x="480" y="2976"/>
                <a:ext cx="243" cy="323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23" name="AutoShape 1103"/>
              <p:cNvSpPr>
                <a:spLocks noChangeArrowheads="1"/>
              </p:cNvSpPr>
              <p:nvPr/>
            </p:nvSpPr>
            <p:spPr bwMode="white">
              <a:xfrm>
                <a:off x="480" y="3279"/>
                <a:ext cx="133" cy="177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0" name="AutoShape 1080"/>
              <p:cNvSpPr>
                <a:spLocks noChangeArrowheads="1"/>
              </p:cNvSpPr>
              <p:nvPr/>
            </p:nvSpPr>
            <p:spPr bwMode="white">
              <a:xfrm>
                <a:off x="576" y="2592"/>
                <a:ext cx="432" cy="57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60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  <p:grpSp>
          <p:nvGrpSpPr>
            <p:cNvPr id="6" name="Group 1110"/>
            <p:cNvGrpSpPr>
              <a:grpSpLocks/>
            </p:cNvGrpSpPr>
            <p:nvPr/>
          </p:nvGrpSpPr>
          <p:grpSpPr bwMode="auto">
            <a:xfrm>
              <a:off x="4388" y="0"/>
              <a:ext cx="1228" cy="4176"/>
              <a:chOff x="4388" y="0"/>
              <a:chExt cx="1228" cy="4176"/>
            </a:xfrm>
          </p:grpSpPr>
          <p:sp>
            <p:nvSpPr>
              <p:cNvPr id="6197" name="Rectangle 1077"/>
              <p:cNvSpPr>
                <a:spLocks noChangeArrowheads="1"/>
              </p:cNvSpPr>
              <p:nvPr/>
            </p:nvSpPr>
            <p:spPr bwMode="auto">
              <a:xfrm>
                <a:off x="4388" y="144"/>
                <a:ext cx="1228" cy="4032"/>
              </a:xfrm>
              <a:prstGeom prst="rect">
                <a:avLst/>
              </a:prstGeom>
              <a:solidFill>
                <a:srgbClr val="D0FCFC"/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03" name="AutoShape 1083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297" cy="396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75000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  <p:sp>
            <p:nvSpPr>
              <p:cNvPr id="6215" name="Line 1095"/>
              <p:cNvSpPr>
                <a:spLocks noChangeShapeType="1"/>
              </p:cNvSpPr>
              <p:nvPr/>
            </p:nvSpPr>
            <p:spPr bwMode="white">
              <a:xfrm>
                <a:off x="5455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6" name="Line 1096"/>
              <p:cNvSpPr>
                <a:spLocks noChangeShapeType="1"/>
              </p:cNvSpPr>
              <p:nvPr/>
            </p:nvSpPr>
            <p:spPr bwMode="white">
              <a:xfrm>
                <a:off x="5520" y="0"/>
                <a:ext cx="0" cy="4176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17" name="Line 1097"/>
              <p:cNvSpPr>
                <a:spLocks noChangeShapeType="1"/>
              </p:cNvSpPr>
              <p:nvPr/>
            </p:nvSpPr>
            <p:spPr bwMode="white">
              <a:xfrm>
                <a:off x="5328" y="144"/>
                <a:ext cx="0" cy="4032"/>
              </a:xfrm>
              <a:prstGeom prst="line">
                <a:avLst/>
              </a:prstGeom>
              <a:noFill/>
              <a:ln cap="sq" w="12700">
                <a:solidFill>
                  <a:schemeClr val="bg1"/>
                </a:solidFill>
                <a:round/>
                <a:headEnd len="sm" type="none" w="sm"/>
                <a:tailEnd len="sm" type="none" w="sm"/>
              </a:ln>
              <a:effectLst/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6202" name="AutoShape 1082"/>
              <p:cNvSpPr>
                <a:spLocks noChangeArrowheads="1"/>
              </p:cNvSpPr>
              <p:nvPr/>
            </p:nvSpPr>
            <p:spPr bwMode="white">
              <a:xfrm>
                <a:off x="4560" y="2928"/>
                <a:ext cx="849" cy="1132"/>
              </a:xfrm>
              <a:prstGeom prst="star4">
                <a:avLst>
                  <a:gd fmla="val 12500" name="adj"/>
                </a:avLst>
              </a:prstGeom>
              <a:solidFill>
                <a:schemeClr val="bg1">
                  <a:alpha val="82001"/>
                </a:schemeClr>
              </a:solidFill>
              <a:ln cap="sq" w="12700">
                <a:noFill/>
                <a:miter lim="800000"/>
                <a:headEnd len="sm" type="none" w="sm"/>
                <a:tailEnd len="sm" type="none" w="sm"/>
              </a:ln>
              <a:effectLst/>
            </p:spPr>
            <p:txBody>
              <a:bodyPr anchor="ctr" wrap="none"/>
              <a:lstStyle/>
              <a:p>
                <a:endParaRPr lang="ar-EG"/>
              </a:p>
            </p:txBody>
          </p:sp>
        </p:grpSp>
      </p:grpSp>
      <p:sp>
        <p:nvSpPr>
          <p:cNvPr id="31" name="Left Arrow 30">
            <a:hlinkClick action="ppaction://hlinksldjump" r:id="rId3"/>
          </p:cNvPr>
          <p:cNvSpPr/>
          <p:nvPr/>
        </p:nvSpPr>
        <p:spPr bwMode="auto">
          <a:xfrm>
            <a:off x="71406" y="5643578"/>
            <a:ext cx="2071702" cy="1214422"/>
          </a:xfrm>
          <a:prstGeom prst="leftArrow">
            <a:avLst/>
          </a:prstGeom>
          <a:solidFill>
            <a:srgbClr val="FFB3D9"/>
          </a:solidFill>
          <a:ln>
            <a:headEnd len="sm" type="none" w="sm"/>
            <a:tailEnd len="sm" type="none" w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rtlCol="1" tIns="45720" vert="horz" wrap="square">
            <a:prstTxWarp prst="textNoShape">
              <a:avLst/>
            </a:prstTxWarp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ar-EG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0" pitchFamily="18" typeface="Times New Roman"/>
              </a:rPr>
              <a:t>الرجوع</a:t>
            </a:r>
            <a:endParaRPr b="1" dirty="0" i="0" kumimoji="0" lang="ar-EG" normalizeH="0" smtClean="0" strike="noStrike" sz="3200" u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charset="0" pitchFamily="18" typeface="Times New Roman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142976" y="500042"/>
            <a:ext cx="6728160" cy="2655348"/>
            <a:chOff x="1142976" y="500042"/>
            <a:chExt cx="6728160" cy="2655348"/>
          </a:xfrm>
        </p:grpSpPr>
        <p:grpSp>
          <p:nvGrpSpPr>
            <p:cNvPr id="41" name="Group 40"/>
            <p:cNvGrpSpPr/>
            <p:nvPr/>
          </p:nvGrpSpPr>
          <p:grpSpPr>
            <a:xfrm>
              <a:off x="1142976" y="500042"/>
              <a:ext cx="6728160" cy="2646595"/>
              <a:chOff x="1142976" y="500042"/>
              <a:chExt cx="6728160" cy="2646595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142976" y="500042"/>
                <a:ext cx="6728160" cy="2646595"/>
                <a:chOff x="1142976" y="500042"/>
                <a:chExt cx="6728160" cy="2646595"/>
              </a:xfrm>
            </p:grpSpPr>
            <p:pic>
              <p:nvPicPr>
                <p:cNvPr descr="3 new.jpg" id="33" name="Picture 32"/>
                <p:cNvPicPr>
                  <a:picLocks noChangeAspect="1"/>
                </p:cNvPicPr>
                <p:nvPr/>
              </p:nvPicPr>
              <p:blipFill>
                <a:blip cstate="print" r:embed="rId4">
                  <a:lum bright="-10000" contrast="30000"/>
                </a:blip>
                <a:srcRect b="8" r="23"/>
                <a:stretch>
                  <a:fillRect/>
                </a:stretch>
              </p:blipFill>
              <p:spPr>
                <a:xfrm>
                  <a:off x="1142976" y="500042"/>
                  <a:ext cx="6728160" cy="2643206"/>
                </a:xfrm>
                <a:prstGeom prst="rect">
                  <a:avLst/>
                </a:prstGeom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</p:pic>
            <p:sp>
              <p:nvSpPr>
                <p:cNvPr id="35" name="TextBox 34"/>
                <p:cNvSpPr txBox="1"/>
                <p:nvPr/>
              </p:nvSpPr>
              <p:spPr>
                <a:xfrm>
                  <a:off x="5143504" y="2428868"/>
                  <a:ext cx="2714644" cy="646331"/>
                </a:xfrm>
                <a:prstGeom prst="rect">
                  <a:avLst/>
                </a:prstGeom>
                <a:noFill/>
              </p:spPr>
              <p:txBody>
                <a:bodyPr rtlCol="1" wrap="square">
                  <a:spAutoFit/>
                </a:bodyPr>
                <a:lstStyle/>
                <a:p>
                  <a:pPr algn="r"/>
                  <a:r>
                    <a:rPr b="1" dirty="0" lang="ar-EG" smtClean="0" sz="1800">
                      <a:solidFill>
                        <a:srgbClr val="C00000"/>
                      </a:solidFill>
                    </a:rPr>
                    <a:t>تقترب الدالة من العدد     عندما تقترب       من ∞</a:t>
                  </a:r>
                  <a:endParaRPr b="1" dirty="0" lang="en-US" smtClean="0" sz="180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071670" y="2500306"/>
                  <a:ext cx="2428892" cy="646331"/>
                </a:xfrm>
                <a:prstGeom prst="rect">
                  <a:avLst/>
                </a:prstGeom>
                <a:noFill/>
              </p:spPr>
              <p:txBody>
                <a:bodyPr rtlCol="1" wrap="square">
                  <a:spAutoFit/>
                </a:bodyPr>
                <a:lstStyle/>
                <a:p>
                  <a:r>
                    <a:rPr b="1" dirty="0" lang="ar-EG" smtClean="0" sz="1800">
                      <a:solidFill>
                        <a:srgbClr val="C00000"/>
                      </a:solidFill>
                    </a:rPr>
                    <a:t>تقترب الدالة من ∞ عندما تقترب       من ∞-</a:t>
                  </a:r>
                  <a:endParaRPr b="1" dirty="0" lang="en-US" smtClean="0" sz="180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5857884" y="2416726"/>
                <a:ext cx="500066" cy="369332"/>
              </a:xfrm>
              <a:prstGeom prst="rect">
                <a:avLst/>
              </a:prstGeom>
              <a:noFill/>
            </p:spPr>
            <p:txBody>
              <a:bodyPr rtlCol="1" wrap="square">
                <a:spAutoFit/>
              </a:bodyPr>
              <a:lstStyle/>
              <a:p>
                <a:r>
                  <a:rPr b="1" dirty="0" lang="en-US" smtClean="0" sz="1800">
                    <a:solidFill>
                      <a:srgbClr val="C00000"/>
                    </a:solidFill>
                  </a:rPr>
                  <a:t>-2  </a:t>
                </a:r>
                <a:endParaRPr b="1" dirty="0" lang="ar-EG" smtClean="0" sz="1800">
                  <a:solidFill>
                    <a:srgbClr val="C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29454" y="2702478"/>
                <a:ext cx="500066" cy="369332"/>
              </a:xfrm>
              <a:prstGeom prst="rect">
                <a:avLst/>
              </a:prstGeom>
              <a:noFill/>
            </p:spPr>
            <p:txBody>
              <a:bodyPr rtlCol="1" wrap="square">
                <a:spAutoFit/>
              </a:bodyPr>
              <a:lstStyle/>
              <a:p>
                <a:r>
                  <a:rPr b="1" dirty="0" lang="en-US" smtClean="0" sz="1800">
                    <a:solidFill>
                      <a:srgbClr val="C00000"/>
                    </a:solidFill>
                  </a:rPr>
                  <a:t>x</a:t>
                </a:r>
                <a:endParaRPr b="1" dirty="0" lang="ar-EG" smtClean="0" sz="180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786050" y="2786058"/>
              <a:ext cx="500066" cy="369332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r>
                <a:rPr b="1" dirty="0" lang="en-US" smtClean="0" sz="1800">
                  <a:solidFill>
                    <a:srgbClr val="C00000"/>
                  </a:solidFill>
                </a:rPr>
                <a:t>x</a:t>
              </a:r>
              <a:endParaRPr b="1" dirty="0" lang="ar-EG" smtClean="0" sz="180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40805" y="3643314"/>
            <a:ext cx="6374467" cy="1432149"/>
            <a:chOff x="1340805" y="3643314"/>
            <a:chExt cx="6374467" cy="1432149"/>
          </a:xfrm>
        </p:grpSpPr>
        <p:pic>
          <p:nvPicPr>
            <p:cNvPr descr="3 new.jpg" id="34" name="Picture 33"/>
            <p:cNvPicPr>
              <a:picLocks noChangeAspect="1"/>
            </p:cNvPicPr>
            <p:nvPr/>
          </p:nvPicPr>
          <p:blipFill>
            <a:blip cstate="print" r:embed="rId5">
              <a:lum bright="-10000" contrast="30000"/>
            </a:blip>
            <a:srcRect b="56" r="12"/>
            <a:stretch>
              <a:fillRect/>
            </a:stretch>
          </p:blipFill>
          <p:spPr>
            <a:xfrm>
              <a:off x="1340805" y="3643314"/>
              <a:ext cx="6374467" cy="142876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4" name="TextBox 43"/>
            <p:cNvSpPr txBox="1"/>
            <p:nvPr/>
          </p:nvSpPr>
          <p:spPr>
            <a:xfrm>
              <a:off x="2786050" y="4429132"/>
              <a:ext cx="3214710" cy="646331"/>
            </a:xfrm>
            <a:prstGeom prst="rect">
              <a:avLst/>
            </a:prstGeom>
            <a:noFill/>
          </p:spPr>
          <p:txBody>
            <a:bodyPr rtlCol="1" wrap="square">
              <a:spAutoFit/>
            </a:bodyPr>
            <a:lstStyle/>
            <a:p>
              <a:pPr algn="ctr"/>
              <a:r>
                <a:rPr b="1" dirty="0" lang="en-US" smtClean="0" sz="1800">
                  <a:solidFill>
                    <a:srgbClr val="C00000"/>
                  </a:solidFill>
                </a:rPr>
                <a:t>R=E/I = 5</a:t>
              </a:r>
              <a:r>
                <a:rPr b="1" dirty="0" lang="ar-EG" smtClean="0" sz="1800">
                  <a:solidFill>
                    <a:srgbClr val="C00000"/>
                  </a:solidFill>
                </a:rPr>
                <a:t>فولت </a:t>
              </a:r>
              <a:r>
                <a:rPr b="1" dirty="0" lang="en-US" smtClean="0" sz="1800">
                  <a:solidFill>
                    <a:srgbClr val="C00000"/>
                  </a:solidFill>
                </a:rPr>
                <a:t>/ I</a:t>
              </a:r>
            </a:p>
            <a:p>
              <a:pPr algn="ctr"/>
              <a:r>
                <a:rPr b="1" dirty="0" lang="ar-EG" smtClean="0" sz="1800">
                  <a:solidFill>
                    <a:srgbClr val="C00000"/>
                  </a:solidFill>
                </a:rPr>
                <a:t>المقاومة تتناقص وتقترب من الصفر</a:t>
              </a:r>
              <a:endParaRPr b="1" dirty="0" lang="en-US" smtClean="0" sz="180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ward for outstanding contribution to project">
  <a:themeElements>
    <a:clrScheme name="Achievement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CBCBCB"/>
      </a:accent1>
      <a:accent2>
        <a:srgbClr val="868686"/>
      </a:accent2>
      <a:accent3>
        <a:srgbClr val="FFFFFF"/>
      </a:accent3>
      <a:accent4>
        <a:srgbClr val="000000"/>
      </a:accent4>
      <a:accent5>
        <a:srgbClr val="E2E2E2"/>
      </a:accent5>
      <a:accent6>
        <a:srgbClr val="797979"/>
      </a:accent6>
      <a:hlink>
        <a:srgbClr val="DDDDDD"/>
      </a:hlink>
      <a:folHlink>
        <a:srgbClr val="CBCBCB"/>
      </a:folHlink>
    </a:clrScheme>
    <a:fontScheme name="Achieveme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hievement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iev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ievement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Award for outstanding contribution to project</Template>
  <TotalTime>1274</TotalTime>
  <Words>2120</Words>
  <Application>Microsoft Office PowerPoint</Application>
  <PresentationFormat>عرض على الشاشة (3:4)‏</PresentationFormat>
  <Paragraphs>500</Paragraphs>
  <Slides>57</Slides>
  <Notes>57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57</vt:i4>
      </vt:variant>
    </vt:vector>
  </HeadingPairs>
  <TitlesOfParts>
    <vt:vector size="58" baseType="lpstr">
      <vt:lpstr>Award for outstanding contribution to project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wawa</dc:creator>
  <cp:lastModifiedBy>TOSHIBA</cp:lastModifiedBy>
  <cp:revision>369</cp:revision>
  <cp:lastPrinted>1601-01-01T00:00:00Z</cp:lastPrinted>
  <dcterms:created xsi:type="dcterms:W3CDTF">2013-08-01T00:36:39Z</dcterms:created>
  <dcterms:modified xsi:type="dcterms:W3CDTF">2015-10-10T22:54:33Z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1786695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D6.2.8</vt:lpwstr>
  </property>
  <property fmtid="{D5CDD505-2E9C-101B-9397-08002B2CF9AE}" name="_TemplateID" pid="5">
    <vt:lpwstr>TC060914841033</vt:lpwstr>
  </property>
</Properties>
</file>