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47"/>
  </p:notesMasterIdLst>
  <p:sldIdLst>
    <p:sldId id="302" r:id="rId2"/>
    <p:sldId id="257" r:id="rId3"/>
    <p:sldId id="291" r:id="rId4"/>
    <p:sldId id="292" r:id="rId5"/>
    <p:sldId id="258" r:id="rId6"/>
    <p:sldId id="259" r:id="rId7"/>
    <p:sldId id="293" r:id="rId8"/>
    <p:sldId id="294" r:id="rId9"/>
    <p:sldId id="260" r:id="rId10"/>
    <p:sldId id="295" r:id="rId11"/>
    <p:sldId id="261" r:id="rId12"/>
    <p:sldId id="262" r:id="rId13"/>
    <p:sldId id="263" r:id="rId14"/>
    <p:sldId id="264" r:id="rId15"/>
    <p:sldId id="265" r:id="rId16"/>
    <p:sldId id="266" r:id="rId17"/>
    <p:sldId id="267" r:id="rId18"/>
    <p:sldId id="296" r:id="rId19"/>
    <p:sldId id="297" r:id="rId20"/>
    <p:sldId id="268" r:id="rId21"/>
    <p:sldId id="269" r:id="rId22"/>
    <p:sldId id="298" r:id="rId23"/>
    <p:sldId id="270" r:id="rId24"/>
    <p:sldId id="271" r:id="rId25"/>
    <p:sldId id="300"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30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2F0B16"/>
    <a:srgbClr val="FF0000"/>
    <a:srgbClr val="009900"/>
    <a:srgbClr val="FF9900"/>
    <a:srgbClr val="B266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8" d="100"/>
          <a:sy n="118" d="100"/>
        </p:scale>
        <p:origin x="-27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24DC7-CF16-4D43-BBF4-B7E929CD235F}" type="datetimeFigureOut">
              <a:rPr lang="en-US" smtClean="0"/>
              <a:t>10/13/2014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1A730-40EE-41F4-A3B5-8C7E22325563}" type="slidenum">
              <a:rPr lang="en-US" smtClean="0"/>
              <a:t>‹#›</a:t>
            </a:fld>
            <a:endParaRPr lang="en-US"/>
          </a:p>
        </p:txBody>
      </p:sp>
    </p:spTree>
    <p:extLst>
      <p:ext uri="{BB962C8B-B14F-4D97-AF65-F5344CB8AC3E}">
        <p14:creationId xmlns:p14="http://schemas.microsoft.com/office/powerpoint/2010/main" val="2373095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smtClean="0"/>
          </a:p>
        </p:txBody>
      </p:sp>
      <p:sp>
        <p:nvSpPr>
          <p:cNvPr id="66564"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0AEE2B-F084-4199-8E92-C63531D811EC}" type="slidenum">
              <a:rPr lang="ar-SA" altLang="en-US">
                <a:latin typeface="Calibri" panose="020F0502020204030204" pitchFamily="34" charset="0"/>
              </a:rPr>
              <a:pPr eaLnBrk="1" hangingPunct="1"/>
              <a:t>2</a:t>
            </a:fld>
            <a:endParaRPr lang="ar-SA" altLang="en-US">
              <a:latin typeface="Calibri" panose="020F0502020204030204" pitchFamily="34" charset="0"/>
            </a:endParaRPr>
          </a:p>
        </p:txBody>
      </p:sp>
    </p:spTree>
    <p:extLst>
      <p:ext uri="{BB962C8B-B14F-4D97-AF65-F5344CB8AC3E}">
        <p14:creationId xmlns:p14="http://schemas.microsoft.com/office/powerpoint/2010/main" val="2747224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DF1D78-44E2-424B-B127-04AA3FCEF635}" type="datetimeFigureOut">
              <a:rPr lang="en-US" smtClean="0"/>
              <a:t>10/13/2014</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3150822090"/>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DF1D78-44E2-424B-B127-04AA3FCEF635}" type="datetimeFigureOut">
              <a:rPr lang="en-US" smtClean="0"/>
              <a:t>10/13/2014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319566194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DF1D78-44E2-424B-B127-04AA3FCEF635}"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58354167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DF1D78-44E2-424B-B127-04AA3FCEF635}"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1055445930"/>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DF1D78-44E2-424B-B127-04AA3FCEF635}"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101479063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DF1D78-44E2-424B-B127-04AA3FCEF635}"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113738744"/>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DF1D78-44E2-424B-B127-04AA3FCEF635}"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161878985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DF1D78-44E2-424B-B127-04AA3FCEF635}"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122869348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DF1D78-44E2-424B-B127-04AA3FCEF635}"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315489111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DF1D78-44E2-424B-B127-04AA3FCEF635}"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3884214540"/>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DF1D78-44E2-424B-B127-04AA3FCEF635}"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176041168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8DF1D78-44E2-424B-B127-04AA3FCEF635}" type="datetimeFigureOut">
              <a:rPr lang="en-US" smtClean="0"/>
              <a:t>10/13/2014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1023930082"/>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8DF1D78-44E2-424B-B127-04AA3FCEF635}" type="datetimeFigureOut">
              <a:rPr lang="en-US" smtClean="0"/>
              <a:t>10/13/2014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819960410"/>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8DF1D78-44E2-424B-B127-04AA3FCEF635}" type="datetimeFigureOut">
              <a:rPr lang="en-US" smtClean="0"/>
              <a:t>10/13/2014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1801720123"/>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DF1D78-44E2-424B-B127-04AA3FCEF635}" type="datetimeFigureOut">
              <a:rPr lang="en-US" smtClean="0"/>
              <a:t>10/13/2014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357084144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DF1D78-44E2-424B-B127-04AA3FCEF635}" type="datetimeFigureOut">
              <a:rPr lang="en-US" smtClean="0"/>
              <a:t>10/13/2014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3718389410"/>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DF1D78-44E2-424B-B127-04AA3FCEF635}" type="datetimeFigureOut">
              <a:rPr lang="en-US" smtClean="0"/>
              <a:t>10/13/2014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19F81-EAAA-4AC4-ACB4-19A7D1F4242E}" type="slidenum">
              <a:rPr lang="en-US" smtClean="0"/>
              <a:t>‹#›</a:t>
            </a:fld>
            <a:endParaRPr lang="en-US"/>
          </a:p>
        </p:txBody>
      </p:sp>
    </p:spTree>
    <p:extLst>
      <p:ext uri="{BB962C8B-B14F-4D97-AF65-F5344CB8AC3E}">
        <p14:creationId xmlns:p14="http://schemas.microsoft.com/office/powerpoint/2010/main" val="259261814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1" name="camera.wav"/>
          </p:stSnd>
        </p:sndAc>
      </p:transition>
    </mc:Choice>
    <mc:Fallback xmlns="">
      <p:transition spd="slow">
        <p:checker/>
        <p:sndAc>
          <p:stSnd>
            <p:snd r:embed="rId3" name="camera.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8DF1D78-44E2-424B-B127-04AA3FCEF635}" type="datetimeFigureOut">
              <a:rPr lang="en-US" smtClean="0"/>
              <a:t>10/13/2014</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4219F81-EAAA-4AC4-ACB4-19A7D1F4242E}" type="slidenum">
              <a:rPr lang="en-US" smtClean="0"/>
              <a:t>‹#›</a:t>
            </a:fld>
            <a:endParaRPr lang="en-US"/>
          </a:p>
        </p:txBody>
      </p:sp>
    </p:spTree>
    <p:extLst>
      <p:ext uri="{BB962C8B-B14F-4D97-AF65-F5344CB8AC3E}">
        <p14:creationId xmlns:p14="http://schemas.microsoft.com/office/powerpoint/2010/main" val="101005136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mc:AlternateContent xmlns:mc="http://schemas.openxmlformats.org/markup-compatibility/2006" xmlns:p14="http://schemas.microsoft.com/office/powerpoint/2010/main">
    <mc:Choice Requires="p14">
      <p:transition spd="slow" p14:dur="2500">
        <p:checker/>
        <p:sndAc>
          <p:stSnd>
            <p:snd r:embed="rId19" name="camera.wav"/>
          </p:stSnd>
        </p:sndAc>
      </p:transition>
    </mc:Choice>
    <mc:Fallback xmlns="">
      <p:transition spd="slow">
        <p:checker/>
        <p:sndAc>
          <p:stSnd>
            <p:snd r:embed="rId20" name="camera.wav"/>
          </p:stSnd>
        </p:sndAc>
      </p:transition>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378" y="669703"/>
            <a:ext cx="10180622" cy="4172754"/>
          </a:xfrm>
          <a:prstGeom prst="rect">
            <a:avLst/>
          </a:prstGeom>
        </p:spPr>
      </p:pic>
    </p:spTree>
    <p:extLst>
      <p:ext uri="{BB962C8B-B14F-4D97-AF65-F5344CB8AC3E}">
        <p14:creationId xmlns:p14="http://schemas.microsoft.com/office/powerpoint/2010/main" val="753397113"/>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4311" y="685801"/>
            <a:ext cx="10018713" cy="1252182"/>
          </a:xfrm>
        </p:spPr>
        <p:txBody>
          <a:bodyPr>
            <a:normAutofit fontScale="90000"/>
          </a:bodyPr>
          <a:lstStyle/>
          <a:p>
            <a:pPr algn="just" rtl="1"/>
            <a:r>
              <a:rPr lang="ar-EG" sz="2800" dirty="0"/>
              <a:t>ويمكن الحديث عن </a:t>
            </a:r>
            <a:r>
              <a:rPr lang="ar-EG" sz="2800" dirty="0">
                <a:solidFill>
                  <a:schemeClr val="accent2"/>
                </a:solidFill>
              </a:rPr>
              <a:t>أربع مراحل يستطيع الطالب خلالها أن يعمّق فهمه لمحتويات المقرر ويراجعها</a:t>
            </a:r>
            <a:r>
              <a:rPr lang="ar-EG" sz="2800" dirty="0"/>
              <a:t> ويستعدّ لأداء </a:t>
            </a:r>
            <a:r>
              <a:rPr lang="ar-EG" sz="2800" dirty="0" smtClean="0"/>
              <a:t>الاختبار،ثم </a:t>
            </a:r>
            <a:r>
              <a:rPr lang="ar-EG" sz="2800" dirty="0"/>
              <a:t>يؤديه على أفضل صورة، وهذه المراحل هي:</a:t>
            </a:r>
            <a:endParaRPr lang="en-US" sz="2800" dirty="0"/>
          </a:p>
        </p:txBody>
      </p:sp>
      <p:sp>
        <p:nvSpPr>
          <p:cNvPr id="5" name="Content Placeholder 4"/>
          <p:cNvSpPr>
            <a:spLocks noGrp="1"/>
          </p:cNvSpPr>
          <p:nvPr>
            <p:ph idx="1"/>
          </p:nvPr>
        </p:nvSpPr>
        <p:spPr>
          <a:xfrm>
            <a:off x="1484310" y="2333767"/>
            <a:ext cx="10018713" cy="3457433"/>
          </a:xfrm>
        </p:spPr>
        <p:txBody>
          <a:bodyPr>
            <a:noAutofit/>
          </a:bodyPr>
          <a:lstStyle/>
          <a:p>
            <a:pPr algn="r" rtl="1"/>
            <a:r>
              <a:rPr lang="ar-EG" sz="3000" dirty="0">
                <a:solidFill>
                  <a:srgbClr val="FF0000"/>
                </a:solidFill>
              </a:rPr>
              <a:t>أولا: الاستعداد للاختبار منذ اليوم الأول من الفصل </a:t>
            </a:r>
            <a:r>
              <a:rPr lang="ar-EG" sz="3000" dirty="0" smtClean="0">
                <a:solidFill>
                  <a:srgbClr val="FF0000"/>
                </a:solidFill>
              </a:rPr>
              <a:t>الدراسي</a:t>
            </a:r>
          </a:p>
          <a:p>
            <a:pPr algn="r" rtl="1"/>
            <a:r>
              <a:rPr lang="ar-EG" sz="3000" dirty="0"/>
              <a:t>ثانيا: الاستعداد قبل موعد الاختبار بوقت </a:t>
            </a:r>
            <a:r>
              <a:rPr lang="ar-EG" sz="3000" dirty="0" smtClean="0"/>
              <a:t>كاف</a:t>
            </a:r>
          </a:p>
          <a:p>
            <a:pPr algn="r" rtl="1"/>
            <a:r>
              <a:rPr lang="ar-EG" sz="3000" dirty="0">
                <a:solidFill>
                  <a:srgbClr val="FF0000"/>
                </a:solidFill>
              </a:rPr>
              <a:t>ثالثا: الاستعداد للاختبار في ال </a:t>
            </a:r>
            <a:r>
              <a:rPr lang="ar-EG" sz="3000" dirty="0" smtClean="0">
                <a:solidFill>
                  <a:srgbClr val="FF0000"/>
                </a:solidFill>
              </a:rPr>
              <a:t>( </a:t>
            </a:r>
            <a:r>
              <a:rPr lang="ar-EG" sz="3000" dirty="0">
                <a:solidFill>
                  <a:srgbClr val="FF0000"/>
                </a:solidFill>
              </a:rPr>
              <a:t>24 </a:t>
            </a:r>
            <a:r>
              <a:rPr lang="ar-EG" sz="3000" dirty="0" smtClean="0">
                <a:solidFill>
                  <a:srgbClr val="FF0000"/>
                </a:solidFill>
              </a:rPr>
              <a:t>) </a:t>
            </a:r>
            <a:r>
              <a:rPr lang="ar-EG" sz="3000" dirty="0">
                <a:solidFill>
                  <a:srgbClr val="FF0000"/>
                </a:solidFill>
              </a:rPr>
              <a:t>ساعة الأخيرة قبل </a:t>
            </a:r>
            <a:r>
              <a:rPr lang="ar-EG" sz="3000" dirty="0" smtClean="0">
                <a:solidFill>
                  <a:srgbClr val="FF0000"/>
                </a:solidFill>
              </a:rPr>
              <a:t>الاختبار</a:t>
            </a:r>
          </a:p>
          <a:p>
            <a:pPr algn="r" rtl="1"/>
            <a:r>
              <a:rPr lang="ar-EG" sz="3000" dirty="0"/>
              <a:t>رابعا: وقت الاختبار</a:t>
            </a:r>
            <a:endParaRPr lang="en-US" sz="3000" dirty="0"/>
          </a:p>
        </p:txBody>
      </p:sp>
    </p:spTree>
    <p:extLst>
      <p:ext uri="{BB962C8B-B14F-4D97-AF65-F5344CB8AC3E}">
        <p14:creationId xmlns:p14="http://schemas.microsoft.com/office/powerpoint/2010/main" val="3844727042"/>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4E58BFA-D967-490D-8597-986EEEA505C7}" type="slidenum">
              <a:rPr lang="ar-SA" altLang="en-US">
                <a:solidFill>
                  <a:srgbClr val="FFFFFF"/>
                </a:solidFill>
              </a:rPr>
              <a:pPr eaLnBrk="1" hangingPunct="1"/>
              <a:t>11</a:t>
            </a:fld>
            <a:endParaRPr lang="ar-SA" altLang="en-US">
              <a:solidFill>
                <a:srgbClr val="FFFFFF"/>
              </a:solidFill>
            </a:endParaRPr>
          </a:p>
        </p:txBody>
      </p:sp>
      <p:sp>
        <p:nvSpPr>
          <p:cNvPr id="22531" name="Rectangle 1"/>
          <p:cNvSpPr>
            <a:spLocks noChangeArrowheads="1"/>
          </p:cNvSpPr>
          <p:nvPr/>
        </p:nvSpPr>
        <p:spPr bwMode="auto">
          <a:xfrm>
            <a:off x="1952624" y="1181569"/>
            <a:ext cx="970256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SA" altLang="en-US" sz="3600" b="1" u="sng" dirty="0" smtClean="0">
                <a:solidFill>
                  <a:schemeClr val="accent6"/>
                </a:solidFill>
                <a:latin typeface="GESSTwoMedium-Medium"/>
              </a:rPr>
              <a:t>أولا</a:t>
            </a:r>
            <a:r>
              <a:rPr lang="en-US" altLang="en-US" sz="3600" b="1" u="sng" dirty="0">
                <a:solidFill>
                  <a:schemeClr val="accent6"/>
                </a:solidFill>
                <a:latin typeface="GESSTwoMedium-Medium"/>
                <a:cs typeface="Times New Roman" panose="02020603050405020304" pitchFamily="18" charset="0"/>
              </a:rPr>
              <a:t>: </a:t>
            </a:r>
            <a:r>
              <a:rPr lang="ar-SA" altLang="en-US" sz="3600" b="1" u="sng" dirty="0">
                <a:solidFill>
                  <a:schemeClr val="accent6"/>
                </a:solidFill>
                <a:latin typeface="GESSTwoMedium-Medium"/>
                <a:cs typeface="Times New Roman" panose="02020603050405020304" pitchFamily="18" charset="0"/>
              </a:rPr>
              <a:t>الاستعداد للاختبار منذ اليوم الأول من الفصل الدراسي</a:t>
            </a:r>
          </a:p>
          <a:p>
            <a:pPr algn="r" rtl="1"/>
            <a:endParaRPr lang="en-US" altLang="en-US" sz="3600" b="1" dirty="0">
              <a:cs typeface="Times New Roman" panose="02020603050405020304" pitchFamily="18" charset="0"/>
            </a:endParaRPr>
          </a:p>
          <a:p>
            <a:pPr algn="r" rtl="1"/>
            <a:r>
              <a:rPr lang="ar-SA" altLang="en-US" sz="3600" b="1" dirty="0">
                <a:solidFill>
                  <a:srgbClr val="000000"/>
                </a:solidFill>
                <a:latin typeface="ArialMT"/>
              </a:rPr>
              <a:t>وذلك من خلال تنفيذ ما يأتي</a:t>
            </a:r>
            <a:r>
              <a:rPr lang="en-US" altLang="en-US" sz="3600" b="1" dirty="0">
                <a:solidFill>
                  <a:srgbClr val="000000"/>
                </a:solidFill>
                <a:latin typeface="ArialMT"/>
              </a:rPr>
              <a:t>:</a:t>
            </a:r>
            <a:endParaRPr lang="ar-SA" altLang="en-US" sz="3600" b="1" dirty="0">
              <a:solidFill>
                <a:srgbClr val="000000"/>
              </a:solidFill>
              <a:latin typeface="ArialMT"/>
            </a:endParaRPr>
          </a:p>
          <a:p>
            <a:pPr algn="r" rtl="1"/>
            <a:endParaRPr lang="en-US" altLang="en-US" sz="3600" b="1" dirty="0"/>
          </a:p>
          <a:p>
            <a:pPr marL="742950" indent="-742950" algn="r" rtl="1">
              <a:buFont typeface="+mj-lt"/>
              <a:buAutoNum type="arabicPeriod"/>
            </a:pPr>
            <a:r>
              <a:rPr lang="ar-SA" altLang="en-US" sz="3600" b="1" dirty="0" smtClean="0">
                <a:solidFill>
                  <a:srgbClr val="FF0000"/>
                </a:solidFill>
                <a:latin typeface="GESSTwoLight-Light"/>
              </a:rPr>
              <a:t>تنظيم</a:t>
            </a:r>
            <a:r>
              <a:rPr lang="ar-SA" altLang="en-US" sz="3600" b="1" dirty="0" smtClean="0">
                <a:solidFill>
                  <a:srgbClr val="000000"/>
                </a:solidFill>
                <a:latin typeface="GESSTwoLight-Light"/>
              </a:rPr>
              <a:t> </a:t>
            </a:r>
            <a:r>
              <a:rPr lang="ar-SA" altLang="en-US" sz="3600" b="1" dirty="0">
                <a:solidFill>
                  <a:srgbClr val="FF0000"/>
                </a:solidFill>
                <a:latin typeface="GESSTwoLight-Light"/>
              </a:rPr>
              <a:t>الوقت</a:t>
            </a:r>
            <a:r>
              <a:rPr lang="en-US" altLang="en-US" sz="3600" b="1" dirty="0">
                <a:solidFill>
                  <a:srgbClr val="000000"/>
                </a:solidFill>
                <a:latin typeface="GESSTwoLight-Light"/>
              </a:rPr>
              <a:t>: </a:t>
            </a:r>
            <a:r>
              <a:rPr lang="ar-SA" altLang="en-US" sz="2800" b="1" dirty="0">
                <a:solidFill>
                  <a:srgbClr val="000000"/>
                </a:solidFill>
                <a:latin typeface="ArialMT"/>
              </a:rPr>
              <a:t>ويستطيع الطالب تنظيم وقته من خلال القيام بما يأتي</a:t>
            </a:r>
            <a:r>
              <a:rPr lang="en-US" altLang="en-US" sz="2800" b="1" dirty="0">
                <a:solidFill>
                  <a:srgbClr val="000000"/>
                </a:solidFill>
                <a:latin typeface="ArialMT"/>
              </a:rPr>
              <a:t>:</a:t>
            </a:r>
            <a:endParaRPr lang="en-US" altLang="en-US" sz="2800" b="1" dirty="0"/>
          </a:p>
          <a:p>
            <a:pPr algn="r" rtl="1"/>
            <a:r>
              <a:rPr lang="en-US" altLang="en-US" sz="3600" b="1" dirty="0">
                <a:solidFill>
                  <a:srgbClr val="000000"/>
                </a:solidFill>
                <a:latin typeface="ArialMT"/>
                <a:ea typeface="ArialMT"/>
                <a:cs typeface="ArialMT"/>
              </a:rPr>
              <a:t>●</a:t>
            </a:r>
            <a:r>
              <a:rPr lang="en-US" altLang="en-US" sz="3600" b="1" dirty="0">
                <a:solidFill>
                  <a:srgbClr val="000000"/>
                </a:solidFill>
                <a:latin typeface="ArialMT"/>
              </a:rPr>
              <a:t> </a:t>
            </a:r>
            <a:r>
              <a:rPr lang="ar-SA" altLang="en-US" sz="3600" b="1" dirty="0">
                <a:solidFill>
                  <a:srgbClr val="002060"/>
                </a:solidFill>
                <a:latin typeface="ArialMT"/>
              </a:rPr>
              <a:t>الالتزام بحضور المحاضرات في موعدها</a:t>
            </a:r>
            <a:r>
              <a:rPr lang="en-US" altLang="en-US" sz="3600" b="1" dirty="0">
                <a:solidFill>
                  <a:srgbClr val="002060"/>
                </a:solidFill>
                <a:latin typeface="ArialMT"/>
              </a:rPr>
              <a:t>.</a:t>
            </a:r>
            <a:endParaRPr lang="en-US" altLang="en-US" sz="3600" b="1" dirty="0">
              <a:solidFill>
                <a:srgbClr val="002060"/>
              </a:solidFill>
            </a:endParaRPr>
          </a:p>
          <a:p>
            <a:pPr algn="r" rtl="1"/>
            <a:r>
              <a:rPr lang="en-US" altLang="en-US" sz="3600" b="1" dirty="0">
                <a:solidFill>
                  <a:schemeClr val="accent1">
                    <a:lumMod val="75000"/>
                  </a:schemeClr>
                </a:solidFill>
                <a:latin typeface="ArialMT"/>
                <a:ea typeface="ArialMT"/>
                <a:cs typeface="ArialMT"/>
              </a:rPr>
              <a:t>●</a:t>
            </a:r>
            <a:r>
              <a:rPr lang="en-US" altLang="en-US" sz="3600" b="1" dirty="0">
                <a:solidFill>
                  <a:schemeClr val="accent1">
                    <a:lumMod val="75000"/>
                  </a:schemeClr>
                </a:solidFill>
                <a:latin typeface="ArialMT"/>
              </a:rPr>
              <a:t> </a:t>
            </a:r>
            <a:r>
              <a:rPr lang="ar-SA" altLang="en-US" sz="3600" b="1" dirty="0">
                <a:solidFill>
                  <a:schemeClr val="accent1">
                    <a:lumMod val="75000"/>
                  </a:schemeClr>
                </a:solidFill>
                <a:latin typeface="ArialMT"/>
              </a:rPr>
              <a:t>تصميم جدول يومي للمهمات والاستذكار</a:t>
            </a:r>
            <a:r>
              <a:rPr lang="en-US" altLang="en-US" sz="3600" b="1" dirty="0">
                <a:solidFill>
                  <a:schemeClr val="accent1">
                    <a:lumMod val="75000"/>
                  </a:schemeClr>
                </a:solidFill>
                <a:latin typeface="ArialMT"/>
              </a:rPr>
              <a:t>.</a:t>
            </a:r>
            <a:endParaRPr lang="en-US" altLang="en-US" sz="3600" b="1" dirty="0">
              <a:solidFill>
                <a:schemeClr val="accent1">
                  <a:lumMod val="75000"/>
                </a:schemeClr>
              </a:solidFill>
            </a:endParaRPr>
          </a:p>
          <a:p>
            <a:pPr algn="r" rtl="1"/>
            <a:r>
              <a:rPr lang="en-US" altLang="en-US" sz="3600" b="1" dirty="0">
                <a:solidFill>
                  <a:srgbClr val="002060"/>
                </a:solidFill>
                <a:latin typeface="ArialMT"/>
                <a:ea typeface="ArialMT"/>
                <a:cs typeface="ArialMT"/>
              </a:rPr>
              <a:t>●</a:t>
            </a:r>
            <a:r>
              <a:rPr lang="en-US" altLang="en-US" sz="3600" b="1" dirty="0">
                <a:solidFill>
                  <a:srgbClr val="002060"/>
                </a:solidFill>
                <a:latin typeface="ArialMT"/>
              </a:rPr>
              <a:t> </a:t>
            </a:r>
            <a:r>
              <a:rPr lang="ar-SA" altLang="en-US" sz="3600" b="1" dirty="0">
                <a:solidFill>
                  <a:srgbClr val="002060"/>
                </a:solidFill>
                <a:latin typeface="ArialMT"/>
              </a:rPr>
              <a:t>تدوين مواعيد المحاضرات وأوقات الاختبارات</a:t>
            </a:r>
            <a:r>
              <a:rPr lang="en-US" altLang="en-US" sz="3600" b="1" dirty="0">
                <a:solidFill>
                  <a:srgbClr val="002060"/>
                </a:solidFill>
                <a:latin typeface="ArialMT"/>
              </a:rPr>
              <a:t>.</a:t>
            </a:r>
            <a:endParaRPr lang="en-US" altLang="en-US" sz="3600" b="1" dirty="0">
              <a:solidFill>
                <a:srgbClr val="002060"/>
              </a:solidFill>
            </a:endParaRPr>
          </a:p>
          <a:p>
            <a:pPr algn="r" rtl="1"/>
            <a:r>
              <a:rPr lang="en-US" altLang="en-US" sz="3600" b="1" dirty="0">
                <a:solidFill>
                  <a:schemeClr val="accent1">
                    <a:lumMod val="75000"/>
                  </a:schemeClr>
                </a:solidFill>
                <a:latin typeface="ArialMT"/>
                <a:ea typeface="ArialMT"/>
                <a:cs typeface="ArialMT"/>
              </a:rPr>
              <a:t>●</a:t>
            </a:r>
            <a:r>
              <a:rPr lang="en-US" altLang="en-US" sz="3600" b="1" dirty="0">
                <a:solidFill>
                  <a:schemeClr val="accent1">
                    <a:lumMod val="75000"/>
                  </a:schemeClr>
                </a:solidFill>
                <a:latin typeface="ArialMT"/>
              </a:rPr>
              <a:t> </a:t>
            </a:r>
            <a:r>
              <a:rPr lang="ar-SA" altLang="en-US" sz="3600" b="1" dirty="0">
                <a:solidFill>
                  <a:schemeClr val="accent1">
                    <a:lumMod val="75000"/>
                  </a:schemeClr>
                </a:solidFill>
                <a:latin typeface="ArialMT"/>
              </a:rPr>
              <a:t>تسليم الأعمال الدراسية في موعدها المحدد</a:t>
            </a:r>
            <a:r>
              <a:rPr lang="en-US" altLang="en-US" sz="3600" b="1" dirty="0">
                <a:solidFill>
                  <a:schemeClr val="accent1">
                    <a:lumMod val="75000"/>
                  </a:schemeClr>
                </a:solidFill>
                <a:latin typeface="ArialMT"/>
              </a:rPr>
              <a:t>.</a:t>
            </a:r>
            <a:endParaRPr lang="en-US" altLang="en-US" sz="3600" b="1" dirty="0">
              <a:solidFill>
                <a:schemeClr val="accent1">
                  <a:lumMod val="75000"/>
                </a:schemeClr>
              </a:solidFill>
            </a:endParaRPr>
          </a:p>
        </p:txBody>
      </p:sp>
    </p:spTree>
    <p:extLst>
      <p:ext uri="{BB962C8B-B14F-4D97-AF65-F5344CB8AC3E}">
        <p14:creationId xmlns:p14="http://schemas.microsoft.com/office/powerpoint/2010/main" val="253032190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371665-C505-4C35-A93B-9D838BBF71D7}" type="slidenum">
              <a:rPr lang="ar-SA" altLang="en-US">
                <a:solidFill>
                  <a:srgbClr val="FFFFFF"/>
                </a:solidFill>
              </a:rPr>
              <a:pPr eaLnBrk="1" hangingPunct="1"/>
              <a:t>12</a:t>
            </a:fld>
            <a:endParaRPr lang="ar-SA" altLang="en-US">
              <a:solidFill>
                <a:srgbClr val="FFFFFF"/>
              </a:solidFill>
            </a:endParaRPr>
          </a:p>
        </p:txBody>
      </p:sp>
      <p:sp>
        <p:nvSpPr>
          <p:cNvPr id="23555" name="Rectangle 1"/>
          <p:cNvSpPr>
            <a:spLocks noChangeArrowheads="1"/>
          </p:cNvSpPr>
          <p:nvPr/>
        </p:nvSpPr>
        <p:spPr bwMode="auto">
          <a:xfrm>
            <a:off x="1881189" y="295881"/>
            <a:ext cx="842962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EG" altLang="en-US" sz="2800" b="1" dirty="0" smtClean="0">
                <a:solidFill>
                  <a:srgbClr val="FF0000"/>
                </a:solidFill>
                <a:latin typeface="GESSTwoLight-Light"/>
                <a:cs typeface="Times New Roman" panose="02020603050405020304" pitchFamily="18" charset="0"/>
              </a:rPr>
              <a:t>2-</a:t>
            </a:r>
            <a:r>
              <a:rPr lang="ar-SA" altLang="en-US" sz="2800" b="1" dirty="0" smtClean="0">
                <a:solidFill>
                  <a:srgbClr val="000000"/>
                </a:solidFill>
                <a:latin typeface="GESSTwoLight-Light"/>
                <a:cs typeface="Times New Roman" panose="02020603050405020304" pitchFamily="18" charset="0"/>
              </a:rPr>
              <a:t> </a:t>
            </a:r>
            <a:r>
              <a:rPr lang="ar-SA" altLang="en-US" sz="2800" b="1" dirty="0" smtClean="0">
                <a:solidFill>
                  <a:srgbClr val="FF0000"/>
                </a:solidFill>
                <a:latin typeface="GESSTwoLight-Light"/>
                <a:cs typeface="Times New Roman" panose="02020603050405020304" pitchFamily="18" charset="0"/>
              </a:rPr>
              <a:t>فهم </a:t>
            </a:r>
            <a:r>
              <a:rPr lang="ar-SA" altLang="en-US" sz="2800" b="1" dirty="0">
                <a:solidFill>
                  <a:srgbClr val="FF0000"/>
                </a:solidFill>
                <a:latin typeface="GESSTwoLight-Light"/>
                <a:cs typeface="Times New Roman" panose="02020603050405020304" pitchFamily="18" charset="0"/>
              </a:rPr>
              <a:t>جميع موضوعات المقرر أولا بأول</a:t>
            </a:r>
            <a:r>
              <a:rPr lang="en-US" altLang="en-US" sz="2800" b="1" dirty="0">
                <a:solidFill>
                  <a:srgbClr val="FF0000"/>
                </a:solidFill>
                <a:latin typeface="GESSTwoLight-Light"/>
                <a:cs typeface="Times New Roman" panose="02020603050405020304" pitchFamily="18" charset="0"/>
              </a:rPr>
              <a:t>:</a:t>
            </a:r>
            <a:r>
              <a:rPr lang="en-US" altLang="en-US" sz="2800" b="1" dirty="0">
                <a:solidFill>
                  <a:srgbClr val="000000"/>
                </a:solidFill>
                <a:latin typeface="GESSTwoLight-Light"/>
                <a:cs typeface="Times New Roman" panose="02020603050405020304" pitchFamily="18" charset="0"/>
              </a:rPr>
              <a:t> </a:t>
            </a:r>
            <a:endParaRPr lang="ar-SA" altLang="en-US" sz="2800" b="1" dirty="0">
              <a:solidFill>
                <a:srgbClr val="000000"/>
              </a:solidFill>
              <a:latin typeface="GESSTwoLight-Light"/>
              <a:cs typeface="Times New Roman" panose="02020603050405020304" pitchFamily="18" charset="0"/>
            </a:endParaRPr>
          </a:p>
          <a:p>
            <a:pPr algn="r" rtl="1" eaLnBrk="1" hangingPunct="1"/>
            <a:endParaRPr lang="ar-EG" altLang="en-US" sz="2400" b="1" dirty="0" smtClean="0">
              <a:solidFill>
                <a:srgbClr val="000000"/>
              </a:solidFill>
              <a:latin typeface="ArialMT"/>
              <a:cs typeface="Times New Roman" panose="02020603050405020304" pitchFamily="18" charset="0"/>
            </a:endParaRPr>
          </a:p>
          <a:p>
            <a:pPr algn="r" rtl="1" eaLnBrk="1" hangingPunct="1"/>
            <a:r>
              <a:rPr lang="ar-SA" altLang="en-US" sz="2400" b="1" dirty="0" smtClean="0">
                <a:solidFill>
                  <a:srgbClr val="000000"/>
                </a:solidFill>
                <a:latin typeface="ArialMT"/>
                <a:cs typeface="Times New Roman" panose="02020603050405020304" pitchFamily="18" charset="0"/>
              </a:rPr>
              <a:t>وذلك </a:t>
            </a:r>
            <a:r>
              <a:rPr lang="ar-SA" altLang="en-US" sz="2400" b="1" dirty="0">
                <a:solidFill>
                  <a:srgbClr val="000000"/>
                </a:solidFill>
                <a:latin typeface="ArialMT"/>
                <a:cs typeface="Times New Roman" panose="02020603050405020304" pitchFamily="18" charset="0"/>
              </a:rPr>
              <a:t>من خلال القيام بما يأتي</a:t>
            </a:r>
            <a:r>
              <a:rPr lang="en-US" altLang="en-US" sz="2400" b="1" dirty="0">
                <a:solidFill>
                  <a:srgbClr val="000000"/>
                </a:solidFill>
                <a:latin typeface="ArialMT"/>
                <a:cs typeface="Times New Roman" panose="02020603050405020304" pitchFamily="18" charset="0"/>
              </a:rPr>
              <a:t>:</a:t>
            </a:r>
            <a:endParaRPr lang="en-US" altLang="en-US" sz="2400" b="1" dirty="0">
              <a:cs typeface="Times New Roman" panose="02020603050405020304" pitchFamily="18" charset="0"/>
            </a:endParaRPr>
          </a:p>
          <a:p>
            <a:pPr algn="r" rtl="1"/>
            <a:r>
              <a:rPr lang="en-US" altLang="en-US" sz="2400" b="1" dirty="0">
                <a:solidFill>
                  <a:schemeClr val="accent4"/>
                </a:solidFill>
                <a:latin typeface="ArialMT"/>
                <a:cs typeface="Times New Roman" panose="02020603050405020304" pitchFamily="18" charset="0"/>
              </a:rPr>
              <a:t>● </a:t>
            </a:r>
            <a:r>
              <a:rPr lang="ar-SA" altLang="en-US" sz="2400" b="1" dirty="0">
                <a:solidFill>
                  <a:schemeClr val="accent4"/>
                </a:solidFill>
                <a:latin typeface="ArialMT"/>
                <a:cs typeface="Times New Roman" panose="02020603050405020304" pitchFamily="18" charset="0"/>
              </a:rPr>
              <a:t>التحضير المسبق للدرس</a:t>
            </a:r>
            <a:r>
              <a:rPr lang="en-US" altLang="en-US" sz="2400" b="1" dirty="0">
                <a:solidFill>
                  <a:schemeClr val="accent4"/>
                </a:solidFill>
                <a:latin typeface="ArialMT"/>
              </a:rPr>
              <a:t>.</a:t>
            </a:r>
            <a:endParaRPr lang="en-US" altLang="en-US" sz="2400" b="1" dirty="0">
              <a:solidFill>
                <a:schemeClr val="accent4"/>
              </a:solidFill>
              <a:cs typeface="Times New Roman" panose="02020603050405020304" pitchFamily="18" charset="0"/>
            </a:endParaRPr>
          </a:p>
          <a:p>
            <a:pPr algn="r" rtl="1"/>
            <a:r>
              <a:rPr lang="en-US" altLang="en-US" sz="2400" b="1" dirty="0">
                <a:solidFill>
                  <a:schemeClr val="accent1"/>
                </a:solidFill>
                <a:latin typeface="ArialMT"/>
                <a:cs typeface="Times New Roman" panose="02020603050405020304" pitchFamily="18" charset="0"/>
              </a:rPr>
              <a:t>●</a:t>
            </a:r>
            <a:r>
              <a:rPr lang="en-US" altLang="en-US" sz="2400" b="1" dirty="0">
                <a:solidFill>
                  <a:schemeClr val="accent1"/>
                </a:solidFill>
                <a:latin typeface="ArialMT"/>
              </a:rPr>
              <a:t> </a:t>
            </a:r>
            <a:r>
              <a:rPr lang="ar-SA" altLang="en-US" sz="2400" b="1" dirty="0">
                <a:solidFill>
                  <a:schemeClr val="accent1"/>
                </a:solidFill>
                <a:latin typeface="ArialMT"/>
              </a:rPr>
              <a:t>التفاعل داخل القاعة التدريسية بالانتباه والحوار</a:t>
            </a:r>
            <a:r>
              <a:rPr lang="en-US" altLang="en-US" sz="2400" b="1" dirty="0">
                <a:solidFill>
                  <a:schemeClr val="accent1"/>
                </a:solidFill>
                <a:latin typeface="ArialMT"/>
              </a:rPr>
              <a:t>.</a:t>
            </a:r>
            <a:endParaRPr lang="en-US" altLang="en-US" sz="2400" b="1" dirty="0">
              <a:solidFill>
                <a:schemeClr val="accent1"/>
              </a:solidFill>
            </a:endParaRPr>
          </a:p>
          <a:p>
            <a:pPr algn="r" rtl="1"/>
            <a:r>
              <a:rPr lang="en-US" altLang="en-US" sz="2400" b="1" dirty="0">
                <a:solidFill>
                  <a:schemeClr val="accent4"/>
                </a:solidFill>
                <a:latin typeface="ArialMT"/>
                <a:ea typeface="ArialMT"/>
                <a:cs typeface="ArialMT"/>
              </a:rPr>
              <a:t>●</a:t>
            </a:r>
            <a:r>
              <a:rPr lang="en-US" altLang="en-US" sz="2400" b="1" dirty="0">
                <a:solidFill>
                  <a:schemeClr val="accent4"/>
                </a:solidFill>
                <a:latin typeface="ArialMT"/>
              </a:rPr>
              <a:t> </a:t>
            </a:r>
            <a:r>
              <a:rPr lang="ar-SA" altLang="en-US" sz="2400" b="1" dirty="0">
                <a:solidFill>
                  <a:schemeClr val="accent4"/>
                </a:solidFill>
                <a:latin typeface="ArialMT"/>
              </a:rPr>
              <a:t>المراجعة المستمرة للمقرر</a:t>
            </a:r>
            <a:r>
              <a:rPr lang="en-US" altLang="en-US" sz="2400" b="1" dirty="0">
                <a:solidFill>
                  <a:schemeClr val="accent4"/>
                </a:solidFill>
                <a:latin typeface="ArialMT"/>
              </a:rPr>
              <a:t>.</a:t>
            </a:r>
            <a:endParaRPr lang="en-US" altLang="en-US" sz="2400" b="1" dirty="0">
              <a:solidFill>
                <a:schemeClr val="accent4"/>
              </a:solidFill>
            </a:endParaRPr>
          </a:p>
          <a:p>
            <a:pPr algn="r" rtl="1"/>
            <a:r>
              <a:rPr lang="en-US" altLang="en-US" sz="2400" b="1" dirty="0">
                <a:solidFill>
                  <a:schemeClr val="accent1"/>
                </a:solidFill>
                <a:latin typeface="ArialMT"/>
                <a:ea typeface="ArialMT"/>
                <a:cs typeface="ArialMT"/>
              </a:rPr>
              <a:t>●</a:t>
            </a:r>
            <a:r>
              <a:rPr lang="en-US" altLang="en-US" sz="2400" b="1" dirty="0">
                <a:solidFill>
                  <a:schemeClr val="accent1"/>
                </a:solidFill>
                <a:latin typeface="ArialMT"/>
              </a:rPr>
              <a:t> </a:t>
            </a:r>
            <a:r>
              <a:rPr lang="ar-SA" altLang="en-US" sz="2400" b="1" dirty="0">
                <a:solidFill>
                  <a:schemeClr val="accent1"/>
                </a:solidFill>
                <a:latin typeface="ArialMT"/>
              </a:rPr>
              <a:t>عدم الانتقال لخطوة تالية قبل التأكد من فهم الخطوة التي سبقتها</a:t>
            </a:r>
            <a:r>
              <a:rPr lang="en-US" altLang="en-US" sz="2400" b="1" dirty="0">
                <a:solidFill>
                  <a:schemeClr val="accent1"/>
                </a:solidFill>
                <a:latin typeface="ArialMT"/>
              </a:rPr>
              <a:t>.</a:t>
            </a:r>
          </a:p>
          <a:p>
            <a:pPr algn="r" rtl="1"/>
            <a:endParaRPr lang="en-US" altLang="en-US" sz="2400" b="1" dirty="0">
              <a:solidFill>
                <a:srgbClr val="000000"/>
              </a:solidFill>
            </a:endParaRPr>
          </a:p>
          <a:p>
            <a:pPr algn="r" rtl="1"/>
            <a:r>
              <a:rPr lang="ar-SA" altLang="en-US" sz="2800" b="1" dirty="0" smtClean="0">
                <a:solidFill>
                  <a:srgbClr val="FF0000"/>
                </a:solidFill>
                <a:latin typeface="GESSTwoLight-Light"/>
              </a:rPr>
              <a:t>3</a:t>
            </a:r>
            <a:r>
              <a:rPr lang="ar-EG" altLang="en-US" sz="2800" b="1" dirty="0" smtClean="0">
                <a:solidFill>
                  <a:srgbClr val="FF0000"/>
                </a:solidFill>
                <a:latin typeface="GESSTwoLight-Light"/>
              </a:rPr>
              <a:t>- </a:t>
            </a:r>
            <a:r>
              <a:rPr lang="ar-SA" altLang="en-US" sz="2800" b="1" dirty="0" smtClean="0">
                <a:solidFill>
                  <a:srgbClr val="FF0000"/>
                </a:solidFill>
                <a:latin typeface="GESSTwoLight-Light"/>
              </a:rPr>
              <a:t>استخدام </a:t>
            </a:r>
            <a:r>
              <a:rPr lang="ar-SA" altLang="en-US" sz="2800" b="1" dirty="0">
                <a:solidFill>
                  <a:srgbClr val="FF0000"/>
                </a:solidFill>
                <a:latin typeface="GESSTwoLight-Light"/>
              </a:rPr>
              <a:t>أدوات التعلم </a:t>
            </a:r>
            <a:r>
              <a:rPr lang="ar-SA" altLang="en-US" sz="2800" b="1" dirty="0" smtClean="0">
                <a:solidFill>
                  <a:srgbClr val="FF0000"/>
                </a:solidFill>
                <a:latin typeface="GESSTwoLight-Light"/>
              </a:rPr>
              <a:t>المناسبة</a:t>
            </a:r>
            <a:r>
              <a:rPr lang="en-US" altLang="en-US" sz="2800" b="1" dirty="0" smtClean="0">
                <a:solidFill>
                  <a:srgbClr val="FF0000"/>
                </a:solidFill>
                <a:latin typeface="GESSTwoLight-Light"/>
              </a:rPr>
              <a:t>:</a:t>
            </a:r>
            <a:r>
              <a:rPr lang="en-US" altLang="en-US" sz="2800" b="1" dirty="0" smtClean="0">
                <a:solidFill>
                  <a:srgbClr val="000000"/>
                </a:solidFill>
                <a:latin typeface="GESSTwoLight-Light"/>
              </a:rPr>
              <a:t> </a:t>
            </a:r>
            <a:endParaRPr lang="ar-EG" altLang="en-US" sz="2800" b="1" dirty="0" smtClean="0">
              <a:solidFill>
                <a:srgbClr val="000000"/>
              </a:solidFill>
              <a:latin typeface="GESSTwoLight-Light"/>
            </a:endParaRPr>
          </a:p>
          <a:p>
            <a:pPr algn="r" rtl="1"/>
            <a:endParaRPr lang="ar-EG" altLang="en-US" sz="2400" b="1" dirty="0" smtClean="0">
              <a:solidFill>
                <a:srgbClr val="000000"/>
              </a:solidFill>
              <a:latin typeface="ArialMT"/>
            </a:endParaRPr>
          </a:p>
          <a:p>
            <a:pPr algn="r" rtl="1"/>
            <a:r>
              <a:rPr lang="ar-SA" altLang="en-US" sz="2400" b="1" dirty="0" smtClean="0">
                <a:solidFill>
                  <a:srgbClr val="000000"/>
                </a:solidFill>
                <a:latin typeface="ArialMT"/>
              </a:rPr>
              <a:t>وذلك </a:t>
            </a:r>
            <a:r>
              <a:rPr lang="ar-SA" altLang="en-US" sz="2400" b="1" dirty="0">
                <a:solidFill>
                  <a:srgbClr val="000000"/>
                </a:solidFill>
                <a:latin typeface="ArialMT"/>
              </a:rPr>
              <a:t>من خلال القيام بما يأتي</a:t>
            </a:r>
            <a:r>
              <a:rPr lang="en-US" altLang="en-US" sz="2400" b="1" dirty="0" smtClean="0">
                <a:solidFill>
                  <a:srgbClr val="000000"/>
                </a:solidFill>
                <a:latin typeface="ArialMT"/>
              </a:rPr>
              <a:t>:</a:t>
            </a:r>
            <a:endParaRPr lang="ar-EG" altLang="en-US" sz="2400" b="1" dirty="0" smtClean="0">
              <a:solidFill>
                <a:srgbClr val="000000"/>
              </a:solidFill>
              <a:latin typeface="ArialMT"/>
            </a:endParaRPr>
          </a:p>
          <a:p>
            <a:pPr algn="r" rtl="1"/>
            <a:r>
              <a:rPr lang="en-US" altLang="en-US" sz="2400" b="1" dirty="0" smtClean="0">
                <a:solidFill>
                  <a:schemeClr val="accent4"/>
                </a:solidFill>
                <a:latin typeface="ArialMT"/>
                <a:ea typeface="ArialMT"/>
                <a:cs typeface="ArialMT"/>
              </a:rPr>
              <a:t>●</a:t>
            </a:r>
            <a:r>
              <a:rPr lang="en-US" altLang="en-US" sz="2400" b="1" dirty="0" smtClean="0">
                <a:solidFill>
                  <a:schemeClr val="accent4"/>
                </a:solidFill>
                <a:latin typeface="ArialMT"/>
              </a:rPr>
              <a:t> </a:t>
            </a:r>
            <a:r>
              <a:rPr lang="ar-SA" altLang="en-US" sz="2400" b="1" dirty="0">
                <a:solidFill>
                  <a:schemeClr val="accent4"/>
                </a:solidFill>
                <a:latin typeface="ArialMT"/>
              </a:rPr>
              <a:t>استخدام الخرائط الذهنية</a:t>
            </a:r>
            <a:r>
              <a:rPr lang="en-US" altLang="en-US" sz="2400" b="1" dirty="0">
                <a:solidFill>
                  <a:schemeClr val="accent4"/>
                </a:solidFill>
                <a:latin typeface="ArialMT"/>
              </a:rPr>
              <a:t>.</a:t>
            </a:r>
            <a:endParaRPr lang="en-US" altLang="en-US" sz="2400" b="1" dirty="0">
              <a:solidFill>
                <a:schemeClr val="accent4"/>
              </a:solidFill>
            </a:endParaRPr>
          </a:p>
          <a:p>
            <a:pPr algn="r" rtl="1"/>
            <a:r>
              <a:rPr lang="en-US" altLang="en-US" sz="2400" b="1" dirty="0">
                <a:solidFill>
                  <a:schemeClr val="accent1"/>
                </a:solidFill>
                <a:latin typeface="ArialMT"/>
                <a:ea typeface="ArialMT"/>
                <a:cs typeface="ArialMT"/>
              </a:rPr>
              <a:t>●</a:t>
            </a:r>
            <a:r>
              <a:rPr lang="en-US" altLang="en-US" sz="2400" b="1" dirty="0">
                <a:solidFill>
                  <a:schemeClr val="accent1"/>
                </a:solidFill>
                <a:latin typeface="ArialMT"/>
              </a:rPr>
              <a:t> </a:t>
            </a:r>
            <a:r>
              <a:rPr lang="ar-SA" altLang="en-US" sz="2400" b="1" dirty="0">
                <a:solidFill>
                  <a:schemeClr val="accent1"/>
                </a:solidFill>
                <a:latin typeface="ArialMT"/>
              </a:rPr>
              <a:t>تطبيق مهارة القراءة السريعة</a:t>
            </a:r>
            <a:r>
              <a:rPr lang="en-US" altLang="en-US" sz="2400" b="1" dirty="0">
                <a:solidFill>
                  <a:schemeClr val="accent1"/>
                </a:solidFill>
                <a:latin typeface="ArialMT"/>
              </a:rPr>
              <a:t>.</a:t>
            </a:r>
            <a:endParaRPr lang="en-US" altLang="en-US" sz="2400" b="1" dirty="0">
              <a:solidFill>
                <a:schemeClr val="accent1"/>
              </a:solidFill>
            </a:endParaRPr>
          </a:p>
          <a:p>
            <a:pPr algn="r" rtl="1"/>
            <a:r>
              <a:rPr lang="en-US" altLang="en-US" sz="2400" b="1" dirty="0">
                <a:solidFill>
                  <a:schemeClr val="accent4"/>
                </a:solidFill>
                <a:latin typeface="ArialMT"/>
                <a:ea typeface="ArialMT"/>
                <a:cs typeface="ArialMT"/>
              </a:rPr>
              <a:t>●</a:t>
            </a:r>
            <a:r>
              <a:rPr lang="en-US" altLang="en-US" sz="2400" b="1" dirty="0">
                <a:solidFill>
                  <a:schemeClr val="accent4"/>
                </a:solidFill>
                <a:latin typeface="ArialMT"/>
              </a:rPr>
              <a:t> </a:t>
            </a:r>
            <a:r>
              <a:rPr lang="ar-SA" altLang="en-US" sz="2400" b="1" dirty="0">
                <a:solidFill>
                  <a:schemeClr val="accent4"/>
                </a:solidFill>
                <a:latin typeface="ArialMT"/>
              </a:rPr>
              <a:t>استخدام التلخيص وتدوين الملاحظات المهمة</a:t>
            </a:r>
            <a:endParaRPr lang="en-US" altLang="en-US" sz="2400" b="1" dirty="0">
              <a:solidFill>
                <a:schemeClr val="accent4"/>
              </a:solidFill>
            </a:endParaRPr>
          </a:p>
          <a:p>
            <a:endParaRPr lang="en-US" altLang="en-US" sz="2800" b="1" dirty="0"/>
          </a:p>
        </p:txBody>
      </p:sp>
    </p:spTree>
    <p:extLst>
      <p:ext uri="{BB962C8B-B14F-4D97-AF65-F5344CB8AC3E}">
        <p14:creationId xmlns:p14="http://schemas.microsoft.com/office/powerpoint/2010/main" val="381133034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F37970-05FE-4906-9788-42998603FA3E}" type="slidenum">
              <a:rPr lang="ar-SA" altLang="en-US">
                <a:solidFill>
                  <a:srgbClr val="FFFFFF"/>
                </a:solidFill>
              </a:rPr>
              <a:pPr eaLnBrk="1" hangingPunct="1"/>
              <a:t>13</a:t>
            </a:fld>
            <a:endParaRPr lang="ar-SA" altLang="en-US">
              <a:solidFill>
                <a:srgbClr val="FFFFFF"/>
              </a:solidFill>
            </a:endParaRPr>
          </a:p>
        </p:txBody>
      </p:sp>
      <p:sp>
        <p:nvSpPr>
          <p:cNvPr id="24579" name="Rectangle 1"/>
          <p:cNvSpPr>
            <a:spLocks noChangeArrowheads="1"/>
          </p:cNvSpPr>
          <p:nvPr/>
        </p:nvSpPr>
        <p:spPr bwMode="auto">
          <a:xfrm>
            <a:off x="1881189" y="643983"/>
            <a:ext cx="8358187"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3200" b="1" u="sng" dirty="0">
                <a:solidFill>
                  <a:schemeClr val="accent1"/>
                </a:solidFill>
                <a:latin typeface="GESSTwoMedium-Medium"/>
                <a:cs typeface="Times New Roman" panose="02020603050405020304" pitchFamily="18" charset="0"/>
              </a:rPr>
              <a:t>ثانيا</a:t>
            </a:r>
            <a:r>
              <a:rPr lang="en-US" altLang="en-US" sz="3200" b="1" u="sng" dirty="0">
                <a:solidFill>
                  <a:schemeClr val="accent1"/>
                </a:solidFill>
                <a:latin typeface="GESSTwoMedium-Medium"/>
                <a:cs typeface="Times New Roman" panose="02020603050405020304" pitchFamily="18" charset="0"/>
              </a:rPr>
              <a:t>: </a:t>
            </a:r>
            <a:r>
              <a:rPr lang="ar-SA" altLang="en-US" sz="3200" b="1" u="sng" dirty="0">
                <a:solidFill>
                  <a:schemeClr val="accent1"/>
                </a:solidFill>
                <a:latin typeface="GESSTwoMedium-Medium"/>
                <a:cs typeface="Times New Roman" panose="02020603050405020304" pitchFamily="18" charset="0"/>
              </a:rPr>
              <a:t>الاستعداد قبل موعد الاختبار بوقت كاف</a:t>
            </a:r>
            <a:r>
              <a:rPr lang="en-US" altLang="en-US" sz="3200" b="1" u="sng" dirty="0">
                <a:solidFill>
                  <a:schemeClr val="accent1"/>
                </a:solidFill>
                <a:latin typeface="GESSTwoMedium-Medium"/>
                <a:cs typeface="Times New Roman" panose="02020603050405020304" pitchFamily="18" charset="0"/>
              </a:rPr>
              <a:t>:</a:t>
            </a:r>
            <a:endParaRPr lang="ar-SA" altLang="en-US" sz="3200" b="1" u="sng" dirty="0">
              <a:solidFill>
                <a:schemeClr val="accent1"/>
              </a:solidFill>
              <a:latin typeface="GESSTwoMedium-Medium"/>
              <a:cs typeface="Times New Roman" panose="02020603050405020304" pitchFamily="18" charset="0"/>
            </a:endParaRPr>
          </a:p>
          <a:p>
            <a:pPr algn="r" rtl="1" eaLnBrk="1" hangingPunct="1"/>
            <a:endParaRPr lang="en-US" altLang="en-US" sz="2800" b="1" dirty="0">
              <a:cs typeface="Times New Roman" panose="02020603050405020304" pitchFamily="18" charset="0"/>
            </a:endParaRPr>
          </a:p>
          <a:p>
            <a:pPr algn="just" rtl="1"/>
            <a:r>
              <a:rPr lang="ar-EG" sz="2800" dirty="0">
                <a:solidFill>
                  <a:srgbClr val="002060"/>
                </a:solidFill>
              </a:rPr>
              <a:t>تبدأ هذه المرحلة قبل موعد الاختبارات </a:t>
            </a:r>
            <a:r>
              <a:rPr lang="ar-EG" sz="2800" dirty="0">
                <a:solidFill>
                  <a:srgbClr val="B2664E"/>
                </a:solidFill>
              </a:rPr>
              <a:t>بأسبوعين أو أكثر</a:t>
            </a:r>
            <a:r>
              <a:rPr lang="ar-EG" sz="2800" dirty="0"/>
              <a:t>، ويكون الاستعداد في هذه المرحلة من خلال القيام بما يأتي</a:t>
            </a:r>
            <a:r>
              <a:rPr lang="ar-EG" sz="2800" dirty="0" smtClean="0"/>
              <a:t>:</a:t>
            </a:r>
            <a:endParaRPr lang="ar-SA" altLang="en-US" sz="2800" b="1" dirty="0">
              <a:solidFill>
                <a:srgbClr val="000000"/>
              </a:solidFill>
              <a:latin typeface="ArialMT"/>
              <a:cs typeface="Times New Roman" panose="02020603050405020304" pitchFamily="18" charset="0"/>
            </a:endParaRPr>
          </a:p>
          <a:p>
            <a:pPr algn="r" rtl="1"/>
            <a:endParaRPr lang="en-US" altLang="en-US" sz="2400" b="1" dirty="0">
              <a:cs typeface="Times New Roman" panose="02020603050405020304" pitchFamily="18" charset="0"/>
            </a:endParaRPr>
          </a:p>
          <a:p>
            <a:pPr algn="r" rtl="1"/>
            <a:r>
              <a:rPr lang="ar-EG" altLang="en-US" sz="2800" b="1" dirty="0" smtClean="0">
                <a:solidFill>
                  <a:srgbClr val="FF0000"/>
                </a:solidFill>
                <a:latin typeface="GESSTwoLight-Light"/>
                <a:cs typeface="Times New Roman" panose="02020603050405020304" pitchFamily="18" charset="0"/>
              </a:rPr>
              <a:t>1- </a:t>
            </a:r>
            <a:r>
              <a:rPr lang="ar-SA" altLang="en-US" sz="2800" b="1" dirty="0" smtClean="0">
                <a:solidFill>
                  <a:srgbClr val="FF0000"/>
                </a:solidFill>
                <a:latin typeface="GESSTwoLight-Light"/>
                <a:cs typeface="Times New Roman" panose="02020603050405020304" pitchFamily="18" charset="0"/>
              </a:rPr>
              <a:t>التنظيم</a:t>
            </a:r>
            <a:r>
              <a:rPr lang="en-US" altLang="en-US" sz="2800" b="1" dirty="0">
                <a:solidFill>
                  <a:srgbClr val="FF0000"/>
                </a:solidFill>
                <a:latin typeface="GESSTwoLight-Light"/>
              </a:rPr>
              <a:t>: </a:t>
            </a:r>
            <a:endParaRPr lang="ar-EG" altLang="en-US" sz="2800" b="1" dirty="0" smtClean="0">
              <a:solidFill>
                <a:srgbClr val="FF0000"/>
              </a:solidFill>
              <a:latin typeface="GESSTwoLight-Light"/>
            </a:endParaRPr>
          </a:p>
          <a:p>
            <a:pPr algn="r" rtl="1"/>
            <a:r>
              <a:rPr lang="ar-SA" altLang="en-US" sz="2400" b="1" dirty="0" smtClean="0">
                <a:solidFill>
                  <a:srgbClr val="000000"/>
                </a:solidFill>
                <a:latin typeface="ArialMT"/>
                <a:cs typeface="Times New Roman" panose="02020603050405020304" pitchFamily="18" charset="0"/>
              </a:rPr>
              <a:t>ويتضمن </a:t>
            </a:r>
            <a:r>
              <a:rPr lang="ar-SA" altLang="en-US" sz="2400" b="1" dirty="0">
                <a:solidFill>
                  <a:srgbClr val="000000"/>
                </a:solidFill>
                <a:latin typeface="ArialMT"/>
                <a:cs typeface="Times New Roman" panose="02020603050405020304" pitchFamily="18" charset="0"/>
              </a:rPr>
              <a:t>التنظيم اتباع الخطوات الآتية</a:t>
            </a:r>
            <a:r>
              <a:rPr lang="en-US" altLang="en-US" sz="2400" b="1" dirty="0">
                <a:solidFill>
                  <a:srgbClr val="000000"/>
                </a:solidFill>
                <a:latin typeface="ArialMT"/>
                <a:cs typeface="Times New Roman" panose="02020603050405020304" pitchFamily="18" charset="0"/>
              </a:rPr>
              <a:t>:</a:t>
            </a:r>
            <a:endParaRPr lang="en-US" altLang="en-US" sz="2400" b="1" dirty="0"/>
          </a:p>
          <a:p>
            <a:pPr algn="r" rtl="1"/>
            <a:r>
              <a:rPr lang="en-US" altLang="en-US" sz="2400" b="1" dirty="0">
                <a:solidFill>
                  <a:schemeClr val="accent4">
                    <a:lumMod val="75000"/>
                  </a:schemeClr>
                </a:solidFill>
                <a:latin typeface="ArialMT"/>
                <a:ea typeface="ArialMT"/>
                <a:cs typeface="ArialMT"/>
              </a:rPr>
              <a:t>●</a:t>
            </a:r>
            <a:r>
              <a:rPr lang="en-US" altLang="en-US" sz="2400" b="1" dirty="0">
                <a:solidFill>
                  <a:schemeClr val="accent4">
                    <a:lumMod val="75000"/>
                  </a:schemeClr>
                </a:solidFill>
                <a:latin typeface="ArialMT"/>
              </a:rPr>
              <a:t> </a:t>
            </a:r>
            <a:r>
              <a:rPr lang="ar-SA" altLang="en-US" sz="2400" b="1" dirty="0">
                <a:solidFill>
                  <a:schemeClr val="accent4">
                    <a:lumMod val="75000"/>
                  </a:schemeClr>
                </a:solidFill>
                <a:latin typeface="ArialMT"/>
              </a:rPr>
              <a:t>وضع جدول</a:t>
            </a:r>
            <a:r>
              <a:rPr lang="en-US" altLang="en-US" sz="2400" b="1" dirty="0">
                <a:solidFill>
                  <a:schemeClr val="accent4">
                    <a:lumMod val="75000"/>
                  </a:schemeClr>
                </a:solidFill>
                <a:latin typeface="ArialMT"/>
              </a:rPr>
              <a:t>- </a:t>
            </a:r>
            <a:r>
              <a:rPr lang="ar-SA" altLang="en-US" sz="2400" b="1" dirty="0">
                <a:solidFill>
                  <a:schemeClr val="accent4">
                    <a:lumMod val="75000"/>
                  </a:schemeClr>
                </a:solidFill>
                <a:latin typeface="ArialMT"/>
              </a:rPr>
              <a:t>خطة</a:t>
            </a:r>
            <a:r>
              <a:rPr lang="en-US" altLang="en-US" sz="2400" b="1" dirty="0">
                <a:solidFill>
                  <a:schemeClr val="accent4">
                    <a:lumMod val="75000"/>
                  </a:schemeClr>
                </a:solidFill>
                <a:latin typeface="ArialMT"/>
              </a:rPr>
              <a:t> - </a:t>
            </a:r>
            <a:r>
              <a:rPr lang="ar-SA" altLang="en-US" sz="2400" b="1" dirty="0">
                <a:solidFill>
                  <a:schemeClr val="accent4">
                    <a:lumMod val="75000"/>
                  </a:schemeClr>
                </a:solidFill>
                <a:latin typeface="ArialMT"/>
              </a:rPr>
              <a:t>للمراجعة النهائية قبل أسبوعين من موعد الاختبارات</a:t>
            </a:r>
            <a:r>
              <a:rPr lang="en-US" altLang="en-US" sz="2400" b="1" dirty="0">
                <a:solidFill>
                  <a:schemeClr val="accent4">
                    <a:lumMod val="75000"/>
                  </a:schemeClr>
                </a:solidFill>
                <a:latin typeface="ArialMT"/>
              </a:rPr>
              <a:t>.</a:t>
            </a:r>
            <a:endParaRPr lang="en-US" altLang="en-US" sz="2400" b="1" dirty="0">
              <a:solidFill>
                <a:schemeClr val="accent4">
                  <a:lumMod val="75000"/>
                </a:schemeClr>
              </a:solidFill>
            </a:endParaRPr>
          </a:p>
          <a:p>
            <a:pPr algn="r" rtl="1"/>
            <a:r>
              <a:rPr lang="en-US" altLang="en-US" sz="2400" b="1" dirty="0">
                <a:solidFill>
                  <a:schemeClr val="accent1">
                    <a:lumMod val="75000"/>
                  </a:schemeClr>
                </a:solidFill>
                <a:latin typeface="ArialMT"/>
                <a:ea typeface="ArialMT"/>
                <a:cs typeface="ArialMT"/>
              </a:rPr>
              <a:t>●</a:t>
            </a:r>
            <a:r>
              <a:rPr lang="en-US" altLang="en-US" sz="2400" b="1" dirty="0">
                <a:solidFill>
                  <a:schemeClr val="accent1">
                    <a:lumMod val="75000"/>
                  </a:schemeClr>
                </a:solidFill>
                <a:latin typeface="ArialMT"/>
              </a:rPr>
              <a:t> </a:t>
            </a:r>
            <a:r>
              <a:rPr lang="ar-SA" altLang="en-US" sz="2400" b="1" dirty="0">
                <a:solidFill>
                  <a:schemeClr val="accent1">
                    <a:lumMod val="75000"/>
                  </a:schemeClr>
                </a:solidFill>
                <a:latin typeface="ArialMT"/>
              </a:rPr>
              <a:t>وضع الحالات الطارئة بعين الاعتبار، والتي من الممكن أن تعيق تنفيذ الخطة</a:t>
            </a:r>
            <a:r>
              <a:rPr lang="en-US" altLang="en-US" sz="2400" b="1" dirty="0">
                <a:solidFill>
                  <a:schemeClr val="accent1">
                    <a:lumMod val="75000"/>
                  </a:schemeClr>
                </a:solidFill>
                <a:latin typeface="ArialMT"/>
              </a:rPr>
              <a:t>.</a:t>
            </a:r>
            <a:endParaRPr lang="en-US" altLang="en-US" sz="2400" b="1" dirty="0">
              <a:solidFill>
                <a:schemeClr val="accent1">
                  <a:lumMod val="75000"/>
                </a:schemeClr>
              </a:solidFill>
            </a:endParaRPr>
          </a:p>
          <a:p>
            <a:pPr algn="r" rtl="1"/>
            <a:r>
              <a:rPr lang="en-US" altLang="en-US" sz="2400" b="1" dirty="0">
                <a:solidFill>
                  <a:schemeClr val="accent4">
                    <a:lumMod val="75000"/>
                  </a:schemeClr>
                </a:solidFill>
                <a:latin typeface="ArialMT"/>
                <a:ea typeface="ArialMT"/>
                <a:cs typeface="ArialMT"/>
              </a:rPr>
              <a:t>●</a:t>
            </a:r>
            <a:r>
              <a:rPr lang="en-US" altLang="en-US" sz="2400" b="1" dirty="0">
                <a:solidFill>
                  <a:schemeClr val="accent4">
                    <a:lumMod val="75000"/>
                  </a:schemeClr>
                </a:solidFill>
                <a:latin typeface="ArialMT"/>
              </a:rPr>
              <a:t> </a:t>
            </a:r>
            <a:r>
              <a:rPr lang="ar-SA" altLang="en-US" sz="2400" b="1" dirty="0">
                <a:solidFill>
                  <a:schemeClr val="accent4">
                    <a:lumMod val="75000"/>
                  </a:schemeClr>
                </a:solidFill>
                <a:latin typeface="ArialMT"/>
              </a:rPr>
              <a:t>مراعاة صعوبة وسهولة المقررات وكذلك حجمها عند وضع الخطة</a:t>
            </a:r>
            <a:r>
              <a:rPr lang="en-US" altLang="en-US" sz="2400" b="1" dirty="0">
                <a:solidFill>
                  <a:schemeClr val="accent4">
                    <a:lumMod val="75000"/>
                  </a:schemeClr>
                </a:solidFill>
                <a:latin typeface="ArialMT"/>
              </a:rPr>
              <a:t>.</a:t>
            </a:r>
            <a:endParaRPr lang="en-US" altLang="en-US" sz="2400" b="1" dirty="0">
              <a:solidFill>
                <a:schemeClr val="accent4">
                  <a:lumMod val="75000"/>
                </a:schemeClr>
              </a:solidFill>
            </a:endParaRPr>
          </a:p>
          <a:p>
            <a:pPr algn="r" rtl="1"/>
            <a:r>
              <a:rPr lang="en-US" altLang="en-US" sz="2400" b="1" dirty="0">
                <a:solidFill>
                  <a:schemeClr val="accent1">
                    <a:lumMod val="75000"/>
                  </a:schemeClr>
                </a:solidFill>
                <a:latin typeface="ArialMT"/>
                <a:ea typeface="ArialMT"/>
                <a:cs typeface="ArialMT"/>
              </a:rPr>
              <a:t>●</a:t>
            </a:r>
            <a:r>
              <a:rPr lang="en-US" altLang="en-US" sz="2400" b="1" dirty="0">
                <a:solidFill>
                  <a:schemeClr val="accent1">
                    <a:lumMod val="75000"/>
                  </a:schemeClr>
                </a:solidFill>
                <a:latin typeface="ArialMT"/>
              </a:rPr>
              <a:t> </a:t>
            </a:r>
            <a:r>
              <a:rPr lang="ar-SA" altLang="en-US" sz="2400" b="1" dirty="0">
                <a:solidFill>
                  <a:schemeClr val="accent1">
                    <a:lumMod val="75000"/>
                  </a:schemeClr>
                </a:solidFill>
                <a:latin typeface="ArialMT"/>
              </a:rPr>
              <a:t>وضع قائمة يومية بمهام المراجعة بحيث يتم التركيز في كل مرّة على مهمة</a:t>
            </a:r>
            <a:r>
              <a:rPr lang="en-US" altLang="en-US" sz="2400" b="1" dirty="0">
                <a:solidFill>
                  <a:schemeClr val="accent1">
                    <a:lumMod val="75000"/>
                  </a:schemeClr>
                </a:solidFill>
                <a:latin typeface="ArialMT"/>
              </a:rPr>
              <a:t>.</a:t>
            </a:r>
            <a:endParaRPr lang="en-US" altLang="en-US" sz="2400" b="1" dirty="0">
              <a:solidFill>
                <a:schemeClr val="accent1">
                  <a:lumMod val="75000"/>
                </a:schemeClr>
              </a:solidFill>
            </a:endParaRPr>
          </a:p>
          <a:p>
            <a:pPr algn="r" rtl="1"/>
            <a:r>
              <a:rPr lang="en-US" altLang="en-US" sz="2400" b="1" dirty="0">
                <a:solidFill>
                  <a:schemeClr val="accent4">
                    <a:lumMod val="75000"/>
                  </a:schemeClr>
                </a:solidFill>
                <a:latin typeface="ArialMT"/>
                <a:ea typeface="ArialMT"/>
                <a:cs typeface="ArialMT"/>
              </a:rPr>
              <a:t>●</a:t>
            </a:r>
            <a:r>
              <a:rPr lang="en-US" altLang="en-US" sz="2400" b="1" dirty="0">
                <a:solidFill>
                  <a:schemeClr val="accent4">
                    <a:lumMod val="75000"/>
                  </a:schemeClr>
                </a:solidFill>
                <a:latin typeface="ArialMT"/>
              </a:rPr>
              <a:t> </a:t>
            </a:r>
            <a:r>
              <a:rPr lang="ar-SA" altLang="en-US" sz="2400" b="1" dirty="0">
                <a:solidFill>
                  <a:schemeClr val="accent4">
                    <a:lumMod val="75000"/>
                  </a:schemeClr>
                </a:solidFill>
                <a:latin typeface="ArialMT"/>
              </a:rPr>
              <a:t>كافئ نفسك كلما أنجزت مهمة من مهام المراجعة</a:t>
            </a:r>
            <a:r>
              <a:rPr lang="en-US" altLang="en-US" sz="2400" b="1" dirty="0">
                <a:solidFill>
                  <a:schemeClr val="accent4">
                    <a:lumMod val="75000"/>
                  </a:schemeClr>
                </a:solidFill>
                <a:latin typeface="ArialMT"/>
              </a:rPr>
              <a:t>.</a:t>
            </a:r>
            <a:endParaRPr lang="en-US" altLang="en-US" sz="2400" b="1" dirty="0">
              <a:solidFill>
                <a:schemeClr val="accent4">
                  <a:lumMod val="75000"/>
                </a:schemeClr>
              </a:solidFill>
            </a:endParaRPr>
          </a:p>
          <a:p>
            <a:pPr algn="r" rtl="1"/>
            <a:r>
              <a:rPr lang="en-US" altLang="en-US" sz="2400" b="1" dirty="0">
                <a:solidFill>
                  <a:schemeClr val="accent1">
                    <a:lumMod val="75000"/>
                  </a:schemeClr>
                </a:solidFill>
                <a:latin typeface="ArialMT"/>
                <a:ea typeface="ArialMT"/>
                <a:cs typeface="ArialMT"/>
              </a:rPr>
              <a:t>●</a:t>
            </a:r>
            <a:r>
              <a:rPr lang="en-US" altLang="en-US" sz="2400" b="1" dirty="0">
                <a:solidFill>
                  <a:schemeClr val="accent1">
                    <a:lumMod val="75000"/>
                  </a:schemeClr>
                </a:solidFill>
                <a:latin typeface="ArialMT"/>
              </a:rPr>
              <a:t> </a:t>
            </a:r>
            <a:r>
              <a:rPr lang="ar-SA" altLang="en-US" sz="2400" b="1" dirty="0">
                <a:solidFill>
                  <a:schemeClr val="accent1">
                    <a:lumMod val="75000"/>
                  </a:schemeClr>
                </a:solidFill>
                <a:latin typeface="ArialMT"/>
              </a:rPr>
              <a:t>تسجيل مواعيد الاختبارات</a:t>
            </a:r>
            <a:r>
              <a:rPr lang="en-US" altLang="en-US" sz="2400" b="1" dirty="0">
                <a:solidFill>
                  <a:schemeClr val="accent1">
                    <a:lumMod val="75000"/>
                  </a:schemeClr>
                </a:solidFill>
                <a:latin typeface="ArialMT"/>
              </a:rPr>
              <a:t>.</a:t>
            </a:r>
            <a:endParaRPr lang="en-US" altLang="en-US" sz="2400" b="1" dirty="0">
              <a:solidFill>
                <a:schemeClr val="accent1">
                  <a:lumMod val="75000"/>
                </a:schemeClr>
              </a:solidFill>
            </a:endParaRPr>
          </a:p>
          <a:p>
            <a:pPr rtl="0"/>
            <a:endParaRPr lang="en-US" altLang="en-US" sz="2800" b="1" dirty="0"/>
          </a:p>
        </p:txBody>
      </p:sp>
    </p:spTree>
    <p:extLst>
      <p:ext uri="{BB962C8B-B14F-4D97-AF65-F5344CB8AC3E}">
        <p14:creationId xmlns:p14="http://schemas.microsoft.com/office/powerpoint/2010/main" val="1714254520"/>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E9D9F54-C39B-49EC-9BAA-99DA048494DD}" type="slidenum">
              <a:rPr lang="ar-SA" altLang="en-US">
                <a:solidFill>
                  <a:srgbClr val="FFFFFF"/>
                </a:solidFill>
              </a:rPr>
              <a:pPr eaLnBrk="1" hangingPunct="1"/>
              <a:t>14</a:t>
            </a:fld>
            <a:endParaRPr lang="ar-SA" altLang="en-US">
              <a:solidFill>
                <a:srgbClr val="FFFFFF"/>
              </a:solidFill>
            </a:endParaRPr>
          </a:p>
        </p:txBody>
      </p:sp>
      <p:sp>
        <p:nvSpPr>
          <p:cNvPr id="25603" name="Rectangle 1"/>
          <p:cNvSpPr>
            <a:spLocks noChangeArrowheads="1"/>
          </p:cNvSpPr>
          <p:nvPr/>
        </p:nvSpPr>
        <p:spPr bwMode="auto">
          <a:xfrm>
            <a:off x="1952625" y="510989"/>
            <a:ext cx="8358188"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2800" b="1" dirty="0" smtClean="0">
                <a:solidFill>
                  <a:srgbClr val="FF0000"/>
                </a:solidFill>
                <a:latin typeface="GESSTwoLight-Light"/>
                <a:cs typeface="Times New Roman" panose="02020603050405020304" pitchFamily="18" charset="0"/>
              </a:rPr>
              <a:t>2</a:t>
            </a:r>
            <a:r>
              <a:rPr lang="ar-EG" altLang="en-US" sz="2800" b="1" dirty="0" smtClean="0">
                <a:solidFill>
                  <a:srgbClr val="FF0000"/>
                </a:solidFill>
                <a:latin typeface="GESSTwoLight-Light"/>
                <a:cs typeface="Times New Roman" panose="02020603050405020304" pitchFamily="18" charset="0"/>
              </a:rPr>
              <a:t>- </a:t>
            </a:r>
            <a:r>
              <a:rPr lang="ar-SA" altLang="en-US" sz="2800" b="1" dirty="0" smtClean="0">
                <a:solidFill>
                  <a:srgbClr val="FF0000"/>
                </a:solidFill>
                <a:latin typeface="GESSTwoLight-Light"/>
                <a:cs typeface="Times New Roman" panose="02020603050405020304" pitchFamily="18" charset="0"/>
              </a:rPr>
              <a:t>التركيز</a:t>
            </a:r>
            <a:r>
              <a:rPr lang="en-US" altLang="en-US" sz="2800" b="1" dirty="0">
                <a:solidFill>
                  <a:srgbClr val="FF0000"/>
                </a:solidFill>
                <a:latin typeface="GESSTwoLight-Light"/>
                <a:cs typeface="Times New Roman" panose="02020603050405020304" pitchFamily="18" charset="0"/>
              </a:rPr>
              <a:t>: </a:t>
            </a:r>
            <a:endParaRPr lang="ar-EG" altLang="en-US" sz="2800" b="1" dirty="0" smtClean="0">
              <a:solidFill>
                <a:srgbClr val="FF0000"/>
              </a:solidFill>
              <a:latin typeface="GESSTwoLight-Light"/>
              <a:cs typeface="Times New Roman" panose="02020603050405020304" pitchFamily="18" charset="0"/>
            </a:endParaRPr>
          </a:p>
          <a:p>
            <a:pPr algn="r" rtl="1" eaLnBrk="1" hangingPunct="1"/>
            <a:r>
              <a:rPr lang="ar-SA" altLang="en-US" sz="2400" b="1" dirty="0" smtClean="0">
                <a:solidFill>
                  <a:srgbClr val="000000"/>
                </a:solidFill>
                <a:latin typeface="ArialMT"/>
                <a:cs typeface="Times New Roman" panose="02020603050405020304" pitchFamily="18" charset="0"/>
              </a:rPr>
              <a:t>ويتضمن </a:t>
            </a:r>
            <a:r>
              <a:rPr lang="ar-SA" altLang="en-US" sz="2400" b="1" dirty="0">
                <a:solidFill>
                  <a:srgbClr val="000000"/>
                </a:solidFill>
                <a:latin typeface="ArialMT"/>
                <a:cs typeface="Times New Roman" panose="02020603050405020304" pitchFamily="18" charset="0"/>
              </a:rPr>
              <a:t>التركيز القيام بما يأتي</a:t>
            </a:r>
            <a:r>
              <a:rPr lang="en-US" altLang="en-US" sz="2400" b="1" dirty="0">
                <a:solidFill>
                  <a:srgbClr val="000000"/>
                </a:solidFill>
                <a:latin typeface="ArialMT"/>
                <a:cs typeface="Times New Roman" panose="02020603050405020304" pitchFamily="18" charset="0"/>
              </a:rPr>
              <a:t>:</a:t>
            </a:r>
            <a:endParaRPr lang="en-US" altLang="en-US" sz="2400" b="1" dirty="0">
              <a:cs typeface="Times New Roman" panose="02020603050405020304" pitchFamily="18" charset="0"/>
            </a:endParaRPr>
          </a:p>
          <a:p>
            <a:pPr algn="r" rtl="1"/>
            <a:r>
              <a:rPr lang="en-US" altLang="en-US" sz="2400" b="1" dirty="0">
                <a:solidFill>
                  <a:schemeClr val="accent5">
                    <a:lumMod val="75000"/>
                  </a:schemeClr>
                </a:solidFill>
                <a:latin typeface="ArialMT"/>
                <a:cs typeface="Times New Roman" panose="02020603050405020304" pitchFamily="18" charset="0"/>
              </a:rPr>
              <a:t>● </a:t>
            </a:r>
            <a:r>
              <a:rPr lang="ar-SA" altLang="en-US" sz="2400" b="1" dirty="0">
                <a:solidFill>
                  <a:schemeClr val="accent5">
                    <a:lumMod val="75000"/>
                  </a:schemeClr>
                </a:solidFill>
                <a:latin typeface="ArialMT"/>
                <a:cs typeface="Times New Roman" panose="02020603050405020304" pitchFamily="18" charset="0"/>
              </a:rPr>
              <a:t>تخيل أن موعد اختبارك في المقرر الذي تراجعه هو غدا</a:t>
            </a:r>
            <a:r>
              <a:rPr lang="en-US" altLang="en-US" sz="2400" b="1" dirty="0">
                <a:solidFill>
                  <a:schemeClr val="accent5">
                    <a:lumMod val="75000"/>
                  </a:schemeClr>
                </a:solidFill>
                <a:latin typeface="ArialMT"/>
              </a:rPr>
              <a:t>.</a:t>
            </a:r>
            <a:endParaRPr lang="en-US" altLang="en-US" sz="2400" b="1" dirty="0">
              <a:solidFill>
                <a:schemeClr val="accent5">
                  <a:lumMod val="75000"/>
                </a:schemeClr>
              </a:solidFill>
              <a:cs typeface="Times New Roman" panose="02020603050405020304" pitchFamily="18" charset="0"/>
            </a:endParaRPr>
          </a:p>
          <a:p>
            <a:pPr algn="r" rtl="1"/>
            <a:r>
              <a:rPr lang="en-US" altLang="en-US" sz="2400" b="1" dirty="0">
                <a:solidFill>
                  <a:schemeClr val="accent2">
                    <a:lumMod val="75000"/>
                  </a:schemeClr>
                </a:solidFill>
                <a:latin typeface="ArialMT"/>
                <a:cs typeface="Times New Roman" panose="02020603050405020304" pitchFamily="18" charset="0"/>
              </a:rPr>
              <a:t>● </a:t>
            </a:r>
            <a:r>
              <a:rPr lang="ar-SA" altLang="en-US" sz="2400" b="1" dirty="0">
                <a:solidFill>
                  <a:schemeClr val="accent2">
                    <a:lumMod val="75000"/>
                  </a:schemeClr>
                </a:solidFill>
                <a:latin typeface="ArialMT"/>
              </a:rPr>
              <a:t>اختر المكان المناسب للمراجعة</a:t>
            </a:r>
            <a:r>
              <a:rPr lang="en-US" altLang="en-US" sz="2400" b="1" dirty="0">
                <a:solidFill>
                  <a:schemeClr val="accent2">
                    <a:lumMod val="75000"/>
                  </a:schemeClr>
                </a:solidFill>
                <a:latin typeface="ArialMT"/>
                <a:cs typeface="Times New Roman" panose="02020603050405020304" pitchFamily="18" charset="0"/>
              </a:rPr>
              <a:t>.</a:t>
            </a:r>
            <a:endParaRPr lang="en-US" altLang="en-US" sz="2400" b="1" dirty="0">
              <a:solidFill>
                <a:schemeClr val="accent2">
                  <a:lumMod val="75000"/>
                </a:schemeClr>
              </a:solidFill>
              <a:cs typeface="Times New Roman" panose="02020603050405020304" pitchFamily="18" charset="0"/>
            </a:endParaRPr>
          </a:p>
          <a:p>
            <a:pPr algn="r" rtl="1"/>
            <a:r>
              <a:rPr lang="en-US" altLang="en-US" sz="2400" b="1" dirty="0">
                <a:solidFill>
                  <a:schemeClr val="accent5">
                    <a:lumMod val="75000"/>
                  </a:schemeClr>
                </a:solidFill>
                <a:latin typeface="ArialMT"/>
                <a:ea typeface="ArialMT"/>
                <a:cs typeface="ArialMT"/>
              </a:rPr>
              <a:t>●</a:t>
            </a:r>
            <a:r>
              <a:rPr lang="en-US" altLang="en-US" sz="2400" b="1" dirty="0">
                <a:solidFill>
                  <a:schemeClr val="accent5">
                    <a:lumMod val="75000"/>
                  </a:schemeClr>
                </a:solidFill>
                <a:latin typeface="ArialMT"/>
              </a:rPr>
              <a:t> </a:t>
            </a:r>
            <a:r>
              <a:rPr lang="ar-SA" altLang="en-US" sz="2400" b="1" dirty="0">
                <a:solidFill>
                  <a:schemeClr val="accent5">
                    <a:lumMod val="75000"/>
                  </a:schemeClr>
                </a:solidFill>
                <a:latin typeface="ArialMT"/>
              </a:rPr>
              <a:t>اجلس جلسة صحية على مقعد معتدل أمامه مكتب</a:t>
            </a:r>
            <a:r>
              <a:rPr lang="en-US" altLang="en-US" sz="2400" b="1" dirty="0">
                <a:solidFill>
                  <a:schemeClr val="accent5">
                    <a:lumMod val="75000"/>
                  </a:schemeClr>
                </a:solidFill>
                <a:latin typeface="ArialMT"/>
              </a:rPr>
              <a:t>.</a:t>
            </a:r>
            <a:endParaRPr lang="en-US" altLang="en-US" sz="2400" b="1" dirty="0">
              <a:solidFill>
                <a:schemeClr val="accent5">
                  <a:lumMod val="75000"/>
                </a:schemeClr>
              </a:solidFill>
            </a:endParaRPr>
          </a:p>
          <a:p>
            <a:pPr algn="r" rtl="1"/>
            <a:r>
              <a:rPr lang="en-US" altLang="en-US" sz="2400" b="1" dirty="0">
                <a:solidFill>
                  <a:schemeClr val="accent2">
                    <a:lumMod val="75000"/>
                  </a:schemeClr>
                </a:solidFill>
                <a:latin typeface="ArialMT"/>
                <a:ea typeface="ArialMT"/>
                <a:cs typeface="ArialMT"/>
              </a:rPr>
              <a:t>●</a:t>
            </a:r>
            <a:r>
              <a:rPr lang="en-US" altLang="en-US" sz="2400" b="1" dirty="0">
                <a:solidFill>
                  <a:schemeClr val="accent2">
                    <a:lumMod val="75000"/>
                  </a:schemeClr>
                </a:solidFill>
                <a:latin typeface="ArialMT"/>
              </a:rPr>
              <a:t> </a:t>
            </a:r>
            <a:r>
              <a:rPr lang="ar-SA" altLang="en-US" sz="2400" b="1" dirty="0">
                <a:solidFill>
                  <a:schemeClr val="accent2">
                    <a:lumMod val="75000"/>
                  </a:schemeClr>
                </a:solidFill>
                <a:latin typeface="ArialMT"/>
              </a:rPr>
              <a:t>حدد الوقت الذي ستستغرقه في المراجعة</a:t>
            </a:r>
            <a:r>
              <a:rPr lang="en-US" altLang="en-US" sz="2400" b="1" dirty="0">
                <a:solidFill>
                  <a:schemeClr val="accent2">
                    <a:lumMod val="75000"/>
                  </a:schemeClr>
                </a:solidFill>
                <a:latin typeface="ArialMT"/>
              </a:rPr>
              <a:t>.</a:t>
            </a:r>
            <a:endParaRPr lang="en-US" altLang="en-US" sz="2400" b="1" dirty="0">
              <a:solidFill>
                <a:schemeClr val="accent2">
                  <a:lumMod val="75000"/>
                </a:schemeClr>
              </a:solidFill>
            </a:endParaRPr>
          </a:p>
          <a:p>
            <a:pPr algn="r" rtl="1"/>
            <a:r>
              <a:rPr lang="en-US" altLang="en-US" sz="2400" b="1" dirty="0">
                <a:solidFill>
                  <a:schemeClr val="accent5">
                    <a:lumMod val="75000"/>
                  </a:schemeClr>
                </a:solidFill>
                <a:latin typeface="ArialMT"/>
                <a:ea typeface="ArialMT"/>
                <a:cs typeface="ArialMT"/>
              </a:rPr>
              <a:t>●</a:t>
            </a:r>
            <a:r>
              <a:rPr lang="en-US" altLang="en-US" sz="2400" b="1" dirty="0">
                <a:solidFill>
                  <a:schemeClr val="accent5">
                    <a:lumMod val="75000"/>
                  </a:schemeClr>
                </a:solidFill>
                <a:latin typeface="ArialMT"/>
              </a:rPr>
              <a:t> </a:t>
            </a:r>
            <a:r>
              <a:rPr lang="ar-SA" altLang="en-US" sz="2400" b="1" dirty="0">
                <a:solidFill>
                  <a:schemeClr val="accent5">
                    <a:lumMod val="75000"/>
                  </a:schemeClr>
                </a:solidFill>
                <a:latin typeface="ArialMT"/>
              </a:rPr>
              <a:t>تجنب مشتتات الانتباه</a:t>
            </a:r>
            <a:r>
              <a:rPr lang="en-US" altLang="en-US" sz="2400" b="1" dirty="0">
                <a:solidFill>
                  <a:schemeClr val="accent5">
                    <a:lumMod val="75000"/>
                  </a:schemeClr>
                </a:solidFill>
                <a:latin typeface="ArialMT"/>
              </a:rPr>
              <a:t>.</a:t>
            </a:r>
            <a:endParaRPr lang="en-US" altLang="en-US" sz="2400" b="1" dirty="0">
              <a:solidFill>
                <a:schemeClr val="accent5">
                  <a:lumMod val="75000"/>
                </a:schemeClr>
              </a:solidFill>
            </a:endParaRPr>
          </a:p>
          <a:p>
            <a:pPr algn="r" rtl="1"/>
            <a:r>
              <a:rPr lang="en-US" altLang="en-US" sz="2400" b="1" dirty="0">
                <a:solidFill>
                  <a:schemeClr val="accent2">
                    <a:lumMod val="75000"/>
                  </a:schemeClr>
                </a:solidFill>
                <a:latin typeface="ArialMT"/>
                <a:ea typeface="ArialMT"/>
                <a:cs typeface="ArialMT"/>
              </a:rPr>
              <a:t>●</a:t>
            </a:r>
            <a:r>
              <a:rPr lang="en-US" altLang="en-US" sz="2400" b="1" dirty="0">
                <a:solidFill>
                  <a:schemeClr val="accent2">
                    <a:lumMod val="75000"/>
                  </a:schemeClr>
                </a:solidFill>
                <a:latin typeface="ArialMT"/>
              </a:rPr>
              <a:t> </a:t>
            </a:r>
            <a:r>
              <a:rPr lang="ar-SA" altLang="en-US" sz="2400" b="1" dirty="0">
                <a:solidFill>
                  <a:schemeClr val="accent2">
                    <a:lumMod val="75000"/>
                  </a:schemeClr>
                </a:solidFill>
                <a:latin typeface="ArialMT"/>
              </a:rPr>
              <a:t>خذ قسطا من الراحة كل فترة</a:t>
            </a:r>
            <a:r>
              <a:rPr lang="en-US" altLang="en-US" sz="2400" b="1" dirty="0">
                <a:solidFill>
                  <a:schemeClr val="accent2">
                    <a:lumMod val="75000"/>
                  </a:schemeClr>
                </a:solidFill>
                <a:latin typeface="ArialMT"/>
              </a:rPr>
              <a:t>.</a:t>
            </a:r>
            <a:endParaRPr lang="ar-SA" altLang="en-US" sz="2400" b="1" dirty="0">
              <a:solidFill>
                <a:schemeClr val="accent2">
                  <a:lumMod val="75000"/>
                </a:schemeClr>
              </a:solidFill>
              <a:latin typeface="ArialMT"/>
            </a:endParaRPr>
          </a:p>
          <a:p>
            <a:pPr algn="r" rtl="1"/>
            <a:endParaRPr lang="en-US" altLang="en-US" sz="2400" b="1" dirty="0"/>
          </a:p>
          <a:p>
            <a:pPr algn="r" rtl="1"/>
            <a:r>
              <a:rPr lang="ar-SA" altLang="en-US" sz="2800" b="1" dirty="0" smtClean="0">
                <a:solidFill>
                  <a:srgbClr val="FF0000"/>
                </a:solidFill>
                <a:latin typeface="GESSTwoLight-Light"/>
              </a:rPr>
              <a:t>3</a:t>
            </a:r>
            <a:r>
              <a:rPr lang="ar-EG" altLang="en-US" sz="2800" b="1" dirty="0" smtClean="0">
                <a:solidFill>
                  <a:srgbClr val="FF0000"/>
                </a:solidFill>
                <a:latin typeface="GESSTwoLight-Light"/>
              </a:rPr>
              <a:t>- </a:t>
            </a:r>
            <a:r>
              <a:rPr lang="ar-SA" altLang="en-US" sz="2800" b="1" dirty="0" smtClean="0">
                <a:solidFill>
                  <a:srgbClr val="FF0000"/>
                </a:solidFill>
                <a:latin typeface="GESSTwoLight-Light"/>
              </a:rPr>
              <a:t>استخدام </a:t>
            </a:r>
            <a:r>
              <a:rPr lang="ar-SA" altLang="en-US" sz="2800" b="1" dirty="0">
                <a:solidFill>
                  <a:srgbClr val="FF0000"/>
                </a:solidFill>
                <a:latin typeface="GESSTwoLight-Light"/>
              </a:rPr>
              <a:t>الأدوات المناسبة</a:t>
            </a:r>
            <a:r>
              <a:rPr lang="en-US" altLang="en-US" sz="2800" b="1" dirty="0">
                <a:solidFill>
                  <a:srgbClr val="FF0000"/>
                </a:solidFill>
                <a:latin typeface="GESSTwoLight-Light"/>
              </a:rPr>
              <a:t>: </a:t>
            </a:r>
            <a:endParaRPr lang="ar-EG" altLang="en-US" sz="2800" b="1" dirty="0" smtClean="0">
              <a:solidFill>
                <a:srgbClr val="FF0000"/>
              </a:solidFill>
              <a:latin typeface="GESSTwoLight-Light"/>
            </a:endParaRPr>
          </a:p>
          <a:p>
            <a:pPr algn="r" rtl="1"/>
            <a:r>
              <a:rPr lang="ar-SA" altLang="en-US" sz="2400" b="1" dirty="0" smtClean="0">
                <a:solidFill>
                  <a:srgbClr val="000000"/>
                </a:solidFill>
                <a:latin typeface="ArialMT"/>
              </a:rPr>
              <a:t>وذلك </a:t>
            </a:r>
            <a:r>
              <a:rPr lang="ar-SA" altLang="en-US" sz="2400" b="1" dirty="0">
                <a:solidFill>
                  <a:srgbClr val="000000"/>
                </a:solidFill>
                <a:latin typeface="ArialMT"/>
              </a:rPr>
              <a:t>من خلال</a:t>
            </a:r>
            <a:r>
              <a:rPr lang="en-US" altLang="en-US" sz="2400" b="1" dirty="0">
                <a:solidFill>
                  <a:srgbClr val="000000"/>
                </a:solidFill>
                <a:latin typeface="ArialMT"/>
              </a:rPr>
              <a:t>:</a:t>
            </a:r>
            <a:endParaRPr lang="en-US" altLang="en-US" sz="2400" b="1" dirty="0"/>
          </a:p>
          <a:p>
            <a:pPr algn="r" rtl="1"/>
            <a:r>
              <a:rPr lang="en-US" altLang="en-US" sz="2400" b="1" dirty="0">
                <a:solidFill>
                  <a:schemeClr val="accent4">
                    <a:lumMod val="75000"/>
                  </a:schemeClr>
                </a:solidFill>
                <a:latin typeface="ArialMT"/>
                <a:ea typeface="ArialMT"/>
                <a:cs typeface="ArialMT"/>
              </a:rPr>
              <a:t>●</a:t>
            </a:r>
            <a:r>
              <a:rPr lang="en-US" altLang="en-US" sz="2400" b="1" dirty="0">
                <a:solidFill>
                  <a:schemeClr val="accent4">
                    <a:lumMod val="75000"/>
                  </a:schemeClr>
                </a:solidFill>
                <a:latin typeface="ArialMT"/>
              </a:rPr>
              <a:t> </a:t>
            </a:r>
            <a:r>
              <a:rPr lang="ar-SA" altLang="en-US" sz="2400" b="1" dirty="0">
                <a:solidFill>
                  <a:schemeClr val="accent4">
                    <a:lumMod val="75000"/>
                  </a:schemeClr>
                </a:solidFill>
                <a:latin typeface="ArialMT"/>
              </a:rPr>
              <a:t>كتابة الكلمات وما تريد مراجعته المرة تلو الأخرى، لتسهيل الحفظ والاسترجاع</a:t>
            </a:r>
            <a:r>
              <a:rPr lang="en-US" altLang="en-US" sz="2400" b="1" dirty="0">
                <a:solidFill>
                  <a:schemeClr val="accent4">
                    <a:lumMod val="75000"/>
                  </a:schemeClr>
                </a:solidFill>
                <a:latin typeface="ArialMT"/>
              </a:rPr>
              <a:t>.</a:t>
            </a:r>
            <a:endParaRPr lang="en-US" altLang="en-US" sz="2400" b="1" dirty="0">
              <a:solidFill>
                <a:schemeClr val="accent4">
                  <a:lumMod val="75000"/>
                </a:schemeClr>
              </a:solidFill>
            </a:endParaRPr>
          </a:p>
          <a:p>
            <a:pPr algn="r" rtl="1"/>
            <a:r>
              <a:rPr lang="en-US" altLang="en-US" sz="2400" b="1" dirty="0">
                <a:solidFill>
                  <a:schemeClr val="accent2">
                    <a:lumMod val="75000"/>
                  </a:schemeClr>
                </a:solidFill>
                <a:latin typeface="ArialMT"/>
                <a:ea typeface="ArialMT"/>
                <a:cs typeface="ArialMT"/>
              </a:rPr>
              <a:t>●</a:t>
            </a:r>
            <a:r>
              <a:rPr lang="en-US" altLang="en-US" sz="2400" b="1" dirty="0">
                <a:solidFill>
                  <a:schemeClr val="accent2">
                    <a:lumMod val="75000"/>
                  </a:schemeClr>
                </a:solidFill>
                <a:latin typeface="ArialMT"/>
              </a:rPr>
              <a:t> </a:t>
            </a:r>
            <a:r>
              <a:rPr lang="ar-SA" altLang="en-US" sz="2400" b="1" dirty="0">
                <a:solidFill>
                  <a:schemeClr val="accent2">
                    <a:lumMod val="75000"/>
                  </a:schemeClr>
                </a:solidFill>
                <a:latin typeface="ArialMT"/>
              </a:rPr>
              <a:t>استخدام الملخصات والخرائط الذهنية</a:t>
            </a:r>
            <a:r>
              <a:rPr lang="en-US" altLang="en-US" sz="2400" b="1" dirty="0">
                <a:solidFill>
                  <a:schemeClr val="accent2">
                    <a:lumMod val="75000"/>
                  </a:schemeClr>
                </a:solidFill>
                <a:latin typeface="ArialMT"/>
              </a:rPr>
              <a:t>.</a:t>
            </a:r>
            <a:endParaRPr lang="en-US" altLang="en-US" sz="2400" b="1" dirty="0">
              <a:solidFill>
                <a:schemeClr val="accent2">
                  <a:lumMod val="75000"/>
                </a:schemeClr>
              </a:solidFill>
            </a:endParaRPr>
          </a:p>
          <a:p>
            <a:pPr algn="r" rtl="1"/>
            <a:r>
              <a:rPr lang="en-US" altLang="en-US" sz="2400" b="1" dirty="0">
                <a:solidFill>
                  <a:schemeClr val="accent4">
                    <a:lumMod val="75000"/>
                  </a:schemeClr>
                </a:solidFill>
                <a:latin typeface="ArialMT"/>
                <a:ea typeface="ArialMT"/>
                <a:cs typeface="ArialMT"/>
              </a:rPr>
              <a:t>●</a:t>
            </a:r>
            <a:r>
              <a:rPr lang="en-US" altLang="en-US" sz="2400" b="1" dirty="0">
                <a:solidFill>
                  <a:schemeClr val="accent4">
                    <a:lumMod val="75000"/>
                  </a:schemeClr>
                </a:solidFill>
                <a:latin typeface="ArialMT"/>
              </a:rPr>
              <a:t> </a:t>
            </a:r>
            <a:r>
              <a:rPr lang="ar-SA" altLang="en-US" sz="2400" b="1" dirty="0">
                <a:solidFill>
                  <a:schemeClr val="accent4">
                    <a:lumMod val="75000"/>
                  </a:schemeClr>
                </a:solidFill>
                <a:latin typeface="ArialMT"/>
              </a:rPr>
              <a:t>تدوين الملاحظات ووضع خط تحت العبارات المهمة وتوظيف القراءة السريعة</a:t>
            </a:r>
            <a:r>
              <a:rPr lang="en-US" altLang="en-US" sz="2400" b="1" dirty="0">
                <a:solidFill>
                  <a:schemeClr val="accent4">
                    <a:lumMod val="75000"/>
                  </a:schemeClr>
                </a:solidFill>
                <a:latin typeface="ArialMT"/>
              </a:rPr>
              <a:t>.</a:t>
            </a:r>
            <a:endParaRPr lang="en-US" altLang="en-US" sz="2400" b="1" dirty="0">
              <a:solidFill>
                <a:schemeClr val="accent4">
                  <a:lumMod val="75000"/>
                </a:schemeClr>
              </a:solidFill>
            </a:endParaRPr>
          </a:p>
          <a:p>
            <a:pPr algn="r" rtl="1"/>
            <a:r>
              <a:rPr lang="en-US" altLang="en-US" sz="2400" b="1" dirty="0">
                <a:solidFill>
                  <a:schemeClr val="accent2">
                    <a:lumMod val="75000"/>
                  </a:schemeClr>
                </a:solidFill>
                <a:latin typeface="ArialMT"/>
                <a:ea typeface="ArialMT"/>
                <a:cs typeface="ArialMT"/>
              </a:rPr>
              <a:t>●</a:t>
            </a:r>
            <a:r>
              <a:rPr lang="en-US" altLang="en-US" sz="2400" b="1" dirty="0">
                <a:solidFill>
                  <a:schemeClr val="accent2">
                    <a:lumMod val="75000"/>
                  </a:schemeClr>
                </a:solidFill>
                <a:latin typeface="ArialMT"/>
              </a:rPr>
              <a:t> </a:t>
            </a:r>
            <a:r>
              <a:rPr lang="ar-SA" altLang="en-US" sz="2400" b="1" dirty="0">
                <a:solidFill>
                  <a:schemeClr val="accent2">
                    <a:lumMod val="75000"/>
                  </a:schemeClr>
                </a:solidFill>
                <a:latin typeface="ArialMT"/>
              </a:rPr>
              <a:t>الاستعانة بالرسومات البيانية والجداول والمراجع </a:t>
            </a:r>
            <a:r>
              <a:rPr lang="en-US" altLang="en-US" sz="2400" b="1" dirty="0">
                <a:solidFill>
                  <a:schemeClr val="accent2">
                    <a:lumMod val="75000"/>
                  </a:schemeClr>
                </a:solidFill>
                <a:latin typeface="Calibri" panose="020F0502020204030204" pitchFamily="34" charset="0"/>
                <a:ea typeface="ArialMT"/>
                <a:cs typeface="ArialMT"/>
              </a:rPr>
              <a:t>–</a:t>
            </a:r>
            <a:r>
              <a:rPr lang="en-US" altLang="en-US" sz="2400" b="1" dirty="0">
                <a:solidFill>
                  <a:schemeClr val="accent2">
                    <a:lumMod val="75000"/>
                  </a:schemeClr>
                </a:solidFill>
                <a:latin typeface="ArialMT"/>
              </a:rPr>
              <a:t> </a:t>
            </a:r>
            <a:r>
              <a:rPr lang="ar-SA" altLang="en-US" sz="2400" b="1" dirty="0">
                <a:solidFill>
                  <a:schemeClr val="accent2">
                    <a:lumMod val="75000"/>
                  </a:schemeClr>
                </a:solidFill>
                <a:latin typeface="ArialMT"/>
              </a:rPr>
              <a:t>عند اللزوم</a:t>
            </a:r>
            <a:r>
              <a:rPr lang="en-US" altLang="en-US" sz="2400" b="1" dirty="0">
                <a:solidFill>
                  <a:schemeClr val="accent2">
                    <a:lumMod val="75000"/>
                  </a:schemeClr>
                </a:solidFill>
                <a:latin typeface="ArialMT"/>
              </a:rPr>
              <a:t> </a:t>
            </a:r>
            <a:r>
              <a:rPr lang="en-US" altLang="en-US" sz="2800" b="1" dirty="0">
                <a:solidFill>
                  <a:schemeClr val="accent2">
                    <a:lumMod val="75000"/>
                  </a:schemeClr>
                </a:solidFill>
                <a:latin typeface="ArialMT"/>
              </a:rPr>
              <a:t>-.</a:t>
            </a:r>
            <a:endParaRPr lang="en-US" altLang="en-US" sz="2800" b="1" dirty="0">
              <a:solidFill>
                <a:schemeClr val="accent2">
                  <a:lumMod val="75000"/>
                </a:schemeClr>
              </a:solidFill>
            </a:endParaRPr>
          </a:p>
        </p:txBody>
      </p:sp>
    </p:spTree>
    <p:extLst>
      <p:ext uri="{BB962C8B-B14F-4D97-AF65-F5344CB8AC3E}">
        <p14:creationId xmlns:p14="http://schemas.microsoft.com/office/powerpoint/2010/main" val="306967274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C1148B4-ACC8-4D2B-9AD8-04737506A0CA}" type="slidenum">
              <a:rPr lang="ar-SA" altLang="en-US">
                <a:solidFill>
                  <a:srgbClr val="FFFFFF"/>
                </a:solidFill>
              </a:rPr>
              <a:pPr eaLnBrk="1" hangingPunct="1"/>
              <a:t>15</a:t>
            </a:fld>
            <a:endParaRPr lang="ar-SA" altLang="en-US">
              <a:solidFill>
                <a:srgbClr val="FFFFFF"/>
              </a:solidFill>
            </a:endParaRPr>
          </a:p>
        </p:txBody>
      </p:sp>
      <p:sp>
        <p:nvSpPr>
          <p:cNvPr id="26627" name="Rectangle 1"/>
          <p:cNvSpPr>
            <a:spLocks noChangeArrowheads="1"/>
          </p:cNvSpPr>
          <p:nvPr/>
        </p:nvSpPr>
        <p:spPr bwMode="auto">
          <a:xfrm>
            <a:off x="1881189" y="-73688"/>
            <a:ext cx="835818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2800" b="1" dirty="0" smtClean="0">
                <a:solidFill>
                  <a:srgbClr val="000000"/>
                </a:solidFill>
                <a:latin typeface="GESSTwoLight-Light"/>
                <a:cs typeface="Times New Roman" panose="02020603050405020304" pitchFamily="18" charset="0"/>
              </a:rPr>
              <a:t>4</a:t>
            </a:r>
            <a:r>
              <a:rPr lang="ar-EG" altLang="en-US" sz="2800" b="1" dirty="0" smtClean="0">
                <a:solidFill>
                  <a:srgbClr val="000000"/>
                </a:solidFill>
                <a:latin typeface="GESSTwoLight-Light"/>
                <a:cs typeface="Times New Roman" panose="02020603050405020304" pitchFamily="18" charset="0"/>
              </a:rPr>
              <a:t>- </a:t>
            </a:r>
            <a:r>
              <a:rPr lang="ar-SA" altLang="en-US" sz="2800" b="1" dirty="0" smtClean="0">
                <a:solidFill>
                  <a:srgbClr val="FF0000"/>
                </a:solidFill>
                <a:latin typeface="GESSTwoLight-Light"/>
                <a:cs typeface="Times New Roman" panose="02020603050405020304" pitchFamily="18" charset="0"/>
              </a:rPr>
              <a:t>التجريب</a:t>
            </a:r>
            <a:r>
              <a:rPr lang="en-US" altLang="en-US" sz="2800" b="1" dirty="0">
                <a:solidFill>
                  <a:srgbClr val="FF0000"/>
                </a:solidFill>
                <a:latin typeface="GESSTwoLight-Light"/>
                <a:cs typeface="Times New Roman" panose="02020603050405020304" pitchFamily="18" charset="0"/>
              </a:rPr>
              <a:t>:</a:t>
            </a:r>
            <a:r>
              <a:rPr lang="en-US" altLang="en-US" sz="2800" b="1" dirty="0">
                <a:solidFill>
                  <a:srgbClr val="000000"/>
                </a:solidFill>
                <a:latin typeface="GESSTwoLight-Light"/>
                <a:cs typeface="Times New Roman" panose="02020603050405020304" pitchFamily="18" charset="0"/>
              </a:rPr>
              <a:t> </a:t>
            </a:r>
            <a:endParaRPr lang="ar-EG" altLang="en-US" sz="2800" b="1" dirty="0" smtClean="0">
              <a:solidFill>
                <a:srgbClr val="000000"/>
              </a:solidFill>
              <a:latin typeface="GESSTwoLight-Light"/>
              <a:cs typeface="Times New Roman" panose="02020603050405020304" pitchFamily="18" charset="0"/>
            </a:endParaRPr>
          </a:p>
          <a:p>
            <a:pPr algn="r" rtl="1" eaLnBrk="1" hangingPunct="1"/>
            <a:r>
              <a:rPr lang="ar-SA" altLang="en-US" sz="2800" b="1" dirty="0" smtClean="0">
                <a:solidFill>
                  <a:srgbClr val="000000"/>
                </a:solidFill>
                <a:latin typeface="ArialMT"/>
                <a:cs typeface="Times New Roman" panose="02020603050405020304" pitchFamily="18" charset="0"/>
              </a:rPr>
              <a:t>وذلك </a:t>
            </a:r>
            <a:r>
              <a:rPr lang="ar-SA" altLang="en-US" sz="2800" b="1" dirty="0">
                <a:solidFill>
                  <a:srgbClr val="000000"/>
                </a:solidFill>
                <a:latin typeface="ArialMT"/>
                <a:cs typeface="Times New Roman" panose="02020603050405020304" pitchFamily="18" charset="0"/>
              </a:rPr>
              <a:t>من خلال</a:t>
            </a:r>
            <a:r>
              <a:rPr lang="en-US" altLang="en-US" sz="2800" b="1" dirty="0">
                <a:solidFill>
                  <a:srgbClr val="000000"/>
                </a:solidFill>
                <a:latin typeface="ArialMT"/>
                <a:cs typeface="Times New Roman" panose="02020603050405020304" pitchFamily="18" charset="0"/>
              </a:rPr>
              <a:t>:</a:t>
            </a:r>
            <a:endParaRPr lang="en-US" altLang="en-US" sz="2800" b="1" dirty="0">
              <a:cs typeface="Times New Roman" panose="02020603050405020304" pitchFamily="18" charset="0"/>
            </a:endParaRPr>
          </a:p>
          <a:p>
            <a:pPr algn="r" rtl="1"/>
            <a:r>
              <a:rPr lang="en-US" altLang="en-US" sz="2800" b="1" dirty="0">
                <a:solidFill>
                  <a:schemeClr val="accent5">
                    <a:lumMod val="75000"/>
                  </a:schemeClr>
                </a:solidFill>
                <a:latin typeface="ArialMT"/>
                <a:cs typeface="Times New Roman" panose="02020603050405020304" pitchFamily="18" charset="0"/>
              </a:rPr>
              <a:t>●</a:t>
            </a:r>
            <a:r>
              <a:rPr lang="en-US" altLang="en-US" sz="2800" b="1" dirty="0">
                <a:solidFill>
                  <a:schemeClr val="accent5">
                    <a:lumMod val="75000"/>
                  </a:schemeClr>
                </a:solidFill>
                <a:latin typeface="ArialMT"/>
              </a:rPr>
              <a:t> </a:t>
            </a:r>
            <a:r>
              <a:rPr lang="ar-SA" altLang="en-US" sz="2800" b="1" dirty="0">
                <a:solidFill>
                  <a:schemeClr val="accent5">
                    <a:lumMod val="75000"/>
                  </a:schemeClr>
                </a:solidFill>
                <a:latin typeface="ArialMT"/>
                <a:cs typeface="Times New Roman" panose="02020603050405020304" pitchFamily="18" charset="0"/>
              </a:rPr>
              <a:t>وضع مجموعة من الأسئلة الافتراضية والإجابة عنها</a:t>
            </a:r>
            <a:r>
              <a:rPr lang="en-US" altLang="en-US" sz="2800" b="1" dirty="0">
                <a:solidFill>
                  <a:schemeClr val="accent5">
                    <a:lumMod val="75000"/>
                  </a:schemeClr>
                </a:solidFill>
                <a:latin typeface="ArialMT"/>
                <a:cs typeface="Times New Roman" panose="02020603050405020304" pitchFamily="18" charset="0"/>
              </a:rPr>
              <a:t>.</a:t>
            </a:r>
            <a:endParaRPr lang="en-US" altLang="en-US" sz="2800" b="1" dirty="0">
              <a:solidFill>
                <a:schemeClr val="accent5">
                  <a:lumMod val="75000"/>
                </a:schemeClr>
              </a:solidFill>
            </a:endParaRPr>
          </a:p>
          <a:p>
            <a:pPr algn="r" rtl="1"/>
            <a:r>
              <a:rPr lang="en-US" altLang="en-US" sz="2800" b="1" dirty="0">
                <a:solidFill>
                  <a:schemeClr val="accent2">
                    <a:lumMod val="50000"/>
                  </a:schemeClr>
                </a:solidFill>
                <a:latin typeface="ArialMT"/>
                <a:ea typeface="ArialMT"/>
                <a:cs typeface="ArialMT"/>
              </a:rPr>
              <a:t>●</a:t>
            </a:r>
            <a:r>
              <a:rPr lang="en-US" altLang="en-US" sz="2800" b="1" dirty="0">
                <a:solidFill>
                  <a:schemeClr val="accent2">
                    <a:lumMod val="50000"/>
                  </a:schemeClr>
                </a:solidFill>
                <a:latin typeface="ArialMT"/>
              </a:rPr>
              <a:t> </a:t>
            </a:r>
            <a:r>
              <a:rPr lang="ar-SA" altLang="en-US" sz="2800" b="1" dirty="0">
                <a:solidFill>
                  <a:schemeClr val="accent2">
                    <a:lumMod val="50000"/>
                  </a:schemeClr>
                </a:solidFill>
                <a:latin typeface="ArialMT"/>
              </a:rPr>
              <a:t>التعرف على أسئلة السنوات السابقة ومحاولة الإجابة عنها</a:t>
            </a:r>
            <a:r>
              <a:rPr lang="en-US" altLang="en-US" sz="2800" b="1" dirty="0">
                <a:solidFill>
                  <a:schemeClr val="accent2">
                    <a:lumMod val="50000"/>
                  </a:schemeClr>
                </a:solidFill>
                <a:latin typeface="ArialMT"/>
              </a:rPr>
              <a:t>.</a:t>
            </a:r>
            <a:endParaRPr lang="en-US" altLang="en-US" sz="2800" b="1" dirty="0">
              <a:solidFill>
                <a:schemeClr val="accent2">
                  <a:lumMod val="50000"/>
                </a:schemeClr>
              </a:solidFill>
            </a:endParaRPr>
          </a:p>
          <a:p>
            <a:pPr algn="r" rtl="1"/>
            <a:endParaRPr lang="ar-SA" altLang="en-US" sz="2800" b="1" dirty="0">
              <a:solidFill>
                <a:srgbClr val="000000"/>
              </a:solidFill>
              <a:latin typeface="GESSTwoLight-Light"/>
            </a:endParaRPr>
          </a:p>
          <a:p>
            <a:pPr algn="r" rtl="1"/>
            <a:endParaRPr lang="ar-SA" altLang="en-US" sz="2800" b="1" dirty="0">
              <a:solidFill>
                <a:srgbClr val="000000"/>
              </a:solidFill>
              <a:latin typeface="GESSTwoLight-Light"/>
            </a:endParaRPr>
          </a:p>
          <a:p>
            <a:pPr algn="r" rtl="1"/>
            <a:r>
              <a:rPr lang="ar-EG" altLang="en-US" sz="2800" b="1" dirty="0" smtClean="0">
                <a:solidFill>
                  <a:srgbClr val="000000"/>
                </a:solidFill>
                <a:latin typeface="GESSTwoLight-Light"/>
              </a:rPr>
              <a:t>5- </a:t>
            </a:r>
            <a:r>
              <a:rPr lang="ar-SA" altLang="en-US" sz="2800" b="1" dirty="0" smtClean="0">
                <a:solidFill>
                  <a:srgbClr val="FF0000"/>
                </a:solidFill>
                <a:latin typeface="GESSTwoLight-Light"/>
              </a:rPr>
              <a:t>التوقع</a:t>
            </a:r>
            <a:r>
              <a:rPr lang="en-US" altLang="en-US" sz="2800" b="1" dirty="0" smtClean="0">
                <a:solidFill>
                  <a:srgbClr val="000000"/>
                </a:solidFill>
                <a:latin typeface="GESSTwoLight-Light"/>
              </a:rPr>
              <a:t>: </a:t>
            </a:r>
            <a:endParaRPr lang="ar-EG" altLang="en-US" sz="2800" b="1" dirty="0" smtClean="0">
              <a:solidFill>
                <a:srgbClr val="000000"/>
              </a:solidFill>
              <a:latin typeface="GESSTwoLight-Light"/>
            </a:endParaRPr>
          </a:p>
          <a:p>
            <a:pPr algn="r" rtl="1"/>
            <a:r>
              <a:rPr lang="ar-SA" altLang="en-US" sz="2800" b="1" dirty="0" smtClean="0">
                <a:solidFill>
                  <a:srgbClr val="000000"/>
                </a:solidFill>
                <a:latin typeface="ArialMT"/>
              </a:rPr>
              <a:t>ويكون </a:t>
            </a:r>
            <a:r>
              <a:rPr lang="ar-SA" altLang="en-US" sz="2800" b="1" dirty="0">
                <a:solidFill>
                  <a:srgbClr val="000000"/>
                </a:solidFill>
                <a:latin typeface="ArialMT"/>
              </a:rPr>
              <a:t>باتباع ما يأتي</a:t>
            </a:r>
            <a:r>
              <a:rPr lang="en-US" altLang="en-US" sz="2800" b="1" dirty="0">
                <a:solidFill>
                  <a:srgbClr val="000000"/>
                </a:solidFill>
                <a:latin typeface="ArialMT"/>
              </a:rPr>
              <a:t>:</a:t>
            </a:r>
            <a:endParaRPr lang="en-US" altLang="en-US" sz="2800" b="1" dirty="0"/>
          </a:p>
          <a:p>
            <a:pPr algn="r" rtl="1"/>
            <a:r>
              <a:rPr lang="ar-SA" altLang="en-US" sz="2800" b="1" dirty="0">
                <a:solidFill>
                  <a:schemeClr val="accent5">
                    <a:lumMod val="75000"/>
                  </a:schemeClr>
                </a:solidFill>
                <a:latin typeface="ArialMT"/>
              </a:rPr>
              <a:t> </a:t>
            </a:r>
            <a:r>
              <a:rPr lang="en-US" altLang="en-US" sz="2800" b="1" dirty="0">
                <a:solidFill>
                  <a:schemeClr val="accent5">
                    <a:lumMod val="75000"/>
                  </a:schemeClr>
                </a:solidFill>
                <a:latin typeface="ArialMT"/>
                <a:ea typeface="ArialMT"/>
                <a:cs typeface="ArialMT"/>
              </a:rPr>
              <a:t>●</a:t>
            </a:r>
            <a:r>
              <a:rPr lang="ar-SA" altLang="en-US" sz="2800" b="1" dirty="0" smtClean="0">
                <a:solidFill>
                  <a:schemeClr val="accent5">
                    <a:lumMod val="75000"/>
                  </a:schemeClr>
                </a:solidFill>
                <a:latin typeface="ArialMT"/>
              </a:rPr>
              <a:t> توقع </a:t>
            </a:r>
            <a:r>
              <a:rPr lang="ar-SA" altLang="en-US" sz="2800" b="1" dirty="0">
                <a:solidFill>
                  <a:schemeClr val="accent5">
                    <a:lumMod val="75000"/>
                  </a:schemeClr>
                </a:solidFill>
                <a:latin typeface="ArialMT"/>
              </a:rPr>
              <a:t>نمط الأسئلة وطبيعتها</a:t>
            </a:r>
            <a:r>
              <a:rPr lang="en-US" altLang="en-US" sz="2800" b="1" dirty="0">
                <a:solidFill>
                  <a:schemeClr val="accent5">
                    <a:lumMod val="75000"/>
                  </a:schemeClr>
                </a:solidFill>
                <a:latin typeface="ArialMT"/>
              </a:rPr>
              <a:t>.</a:t>
            </a:r>
            <a:endParaRPr lang="en-US" altLang="en-US" sz="2800" b="1" dirty="0">
              <a:solidFill>
                <a:schemeClr val="accent5">
                  <a:lumMod val="75000"/>
                </a:schemeClr>
              </a:solidFill>
            </a:endParaRPr>
          </a:p>
          <a:p>
            <a:pPr algn="r" rtl="1"/>
            <a:r>
              <a:rPr lang="en-US" altLang="en-US" sz="2800" b="1" dirty="0">
                <a:solidFill>
                  <a:schemeClr val="accent2">
                    <a:lumMod val="50000"/>
                  </a:schemeClr>
                </a:solidFill>
                <a:latin typeface="ArialMT"/>
                <a:ea typeface="ArialMT"/>
                <a:cs typeface="ArialMT"/>
              </a:rPr>
              <a:t>●</a:t>
            </a:r>
            <a:r>
              <a:rPr lang="en-US" altLang="en-US" sz="2800" b="1" dirty="0">
                <a:solidFill>
                  <a:schemeClr val="accent2">
                    <a:lumMod val="50000"/>
                  </a:schemeClr>
                </a:solidFill>
                <a:latin typeface="ArialMT"/>
              </a:rPr>
              <a:t> </a:t>
            </a:r>
            <a:r>
              <a:rPr lang="ar-SA" altLang="en-US" sz="2800" b="1" dirty="0">
                <a:solidFill>
                  <a:schemeClr val="accent2">
                    <a:lumMod val="50000"/>
                  </a:schemeClr>
                </a:solidFill>
                <a:latin typeface="ArialMT"/>
              </a:rPr>
              <a:t>التركيز على الأشياء الأكثر أهمية</a:t>
            </a:r>
            <a:r>
              <a:rPr lang="en-US" altLang="en-US" sz="2800" b="1" dirty="0">
                <a:solidFill>
                  <a:schemeClr val="accent2">
                    <a:lumMod val="50000"/>
                  </a:schemeClr>
                </a:solidFill>
                <a:latin typeface="ArialMT"/>
              </a:rPr>
              <a:t>.</a:t>
            </a:r>
            <a:endParaRPr lang="en-US" altLang="en-US" sz="2800" b="1" dirty="0">
              <a:solidFill>
                <a:schemeClr val="accent2">
                  <a:lumMod val="50000"/>
                </a:schemeClr>
              </a:solidFill>
            </a:endParaRPr>
          </a:p>
          <a:p>
            <a:pPr algn="r" rtl="1"/>
            <a:r>
              <a:rPr lang="en-US" altLang="en-US" sz="2800" b="1" dirty="0">
                <a:solidFill>
                  <a:schemeClr val="accent5">
                    <a:lumMod val="75000"/>
                  </a:schemeClr>
                </a:solidFill>
                <a:latin typeface="ArialMT"/>
                <a:ea typeface="ArialMT"/>
                <a:cs typeface="ArialMT"/>
              </a:rPr>
              <a:t>●</a:t>
            </a:r>
            <a:r>
              <a:rPr lang="en-US" altLang="en-US" sz="2800" b="1" dirty="0">
                <a:solidFill>
                  <a:schemeClr val="accent5">
                    <a:lumMod val="75000"/>
                  </a:schemeClr>
                </a:solidFill>
                <a:latin typeface="ArialMT"/>
              </a:rPr>
              <a:t> </a:t>
            </a:r>
            <a:r>
              <a:rPr lang="ar-SA" altLang="en-US" sz="2800" b="1" dirty="0">
                <a:solidFill>
                  <a:schemeClr val="accent5">
                    <a:lumMod val="75000"/>
                  </a:schemeClr>
                </a:solidFill>
                <a:latin typeface="ArialMT"/>
              </a:rPr>
              <a:t>اكتشاف نقاط الضعف والحرص على معالجتها</a:t>
            </a:r>
            <a:r>
              <a:rPr lang="en-US" altLang="en-US" sz="2800" b="1" dirty="0">
                <a:solidFill>
                  <a:schemeClr val="accent5">
                    <a:lumMod val="75000"/>
                  </a:schemeClr>
                </a:solidFill>
                <a:latin typeface="ArialMT"/>
              </a:rPr>
              <a:t>.</a:t>
            </a:r>
            <a:endParaRPr lang="en-US" altLang="en-US" sz="2800" b="1" dirty="0">
              <a:solidFill>
                <a:schemeClr val="accent5">
                  <a:lumMod val="75000"/>
                </a:schemeClr>
              </a:solidFill>
            </a:endParaRPr>
          </a:p>
        </p:txBody>
      </p:sp>
    </p:spTree>
    <p:extLst>
      <p:ext uri="{BB962C8B-B14F-4D97-AF65-F5344CB8AC3E}">
        <p14:creationId xmlns:p14="http://schemas.microsoft.com/office/powerpoint/2010/main" val="256660922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C34494-7A51-4608-8647-65641A50B1B2}" type="slidenum">
              <a:rPr lang="ar-SA" altLang="en-US">
                <a:solidFill>
                  <a:srgbClr val="FFFFFF"/>
                </a:solidFill>
              </a:rPr>
              <a:pPr eaLnBrk="1" hangingPunct="1"/>
              <a:t>16</a:t>
            </a:fld>
            <a:endParaRPr lang="ar-SA" altLang="en-US">
              <a:solidFill>
                <a:srgbClr val="FFFFFF"/>
              </a:solidFill>
            </a:endParaRPr>
          </a:p>
        </p:txBody>
      </p:sp>
      <p:sp>
        <p:nvSpPr>
          <p:cNvPr id="27651" name="Rectangle 1"/>
          <p:cNvSpPr>
            <a:spLocks noChangeArrowheads="1"/>
          </p:cNvSpPr>
          <p:nvPr/>
        </p:nvSpPr>
        <p:spPr bwMode="auto">
          <a:xfrm>
            <a:off x="1881187" y="1110181"/>
            <a:ext cx="9621835"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A" altLang="en-US" sz="2800" b="1" dirty="0">
              <a:solidFill>
                <a:srgbClr val="000000"/>
              </a:solidFill>
              <a:latin typeface="GESSTwoLight-Light"/>
              <a:cs typeface="Times New Roman" panose="02020603050405020304" pitchFamily="18" charset="0"/>
            </a:endParaRPr>
          </a:p>
          <a:p>
            <a:pPr algn="r" rtl="1" eaLnBrk="1" hangingPunct="1"/>
            <a:r>
              <a:rPr lang="ar-SA" altLang="en-US" sz="2800" b="1" dirty="0" smtClean="0">
                <a:solidFill>
                  <a:srgbClr val="FF0000"/>
                </a:solidFill>
                <a:latin typeface="GESSTwoLight-Light"/>
                <a:cs typeface="Times New Roman" panose="02020603050405020304" pitchFamily="18" charset="0"/>
              </a:rPr>
              <a:t>6</a:t>
            </a:r>
            <a:r>
              <a:rPr lang="ar-EG" altLang="en-US" sz="2800" b="1" dirty="0" smtClean="0">
                <a:solidFill>
                  <a:srgbClr val="FF0000"/>
                </a:solidFill>
                <a:latin typeface="GESSTwoLight-Light"/>
                <a:cs typeface="Times New Roman" panose="02020603050405020304" pitchFamily="18" charset="0"/>
              </a:rPr>
              <a:t>- </a:t>
            </a:r>
            <a:r>
              <a:rPr lang="ar-SA" altLang="en-US" sz="2800" b="1" dirty="0" smtClean="0">
                <a:solidFill>
                  <a:srgbClr val="FF0000"/>
                </a:solidFill>
                <a:latin typeface="GESSTwoLight-Light"/>
                <a:cs typeface="Times New Roman" panose="02020603050405020304" pitchFamily="18" charset="0"/>
              </a:rPr>
              <a:t>تجديد </a:t>
            </a:r>
            <a:r>
              <a:rPr lang="ar-SA" altLang="en-US" sz="2800" b="1" dirty="0">
                <a:solidFill>
                  <a:srgbClr val="FF0000"/>
                </a:solidFill>
                <a:latin typeface="GESSTwoLight-Light"/>
                <a:cs typeface="Times New Roman" panose="02020603050405020304" pitchFamily="18" charset="0"/>
              </a:rPr>
              <a:t>الثقة</a:t>
            </a:r>
            <a:r>
              <a:rPr lang="en-US" altLang="en-US" sz="2800" b="1" dirty="0">
                <a:solidFill>
                  <a:srgbClr val="FF0000"/>
                </a:solidFill>
                <a:latin typeface="GESSTwoLight-Light"/>
                <a:cs typeface="Times New Roman" panose="02020603050405020304" pitchFamily="18" charset="0"/>
              </a:rPr>
              <a:t>: </a:t>
            </a:r>
            <a:endParaRPr lang="ar-SA" altLang="en-US" sz="2800" b="1" dirty="0">
              <a:solidFill>
                <a:srgbClr val="FF0000"/>
              </a:solidFill>
              <a:latin typeface="GESSTwoLight-Light"/>
              <a:cs typeface="Times New Roman" panose="02020603050405020304" pitchFamily="18" charset="0"/>
            </a:endParaRPr>
          </a:p>
          <a:p>
            <a:pPr algn="r" rtl="1" eaLnBrk="1" hangingPunct="1"/>
            <a:endParaRPr lang="ar-SA" altLang="en-US" sz="2400" b="1" dirty="0">
              <a:solidFill>
                <a:srgbClr val="000000"/>
              </a:solidFill>
              <a:latin typeface="GESSTwoLight-Light"/>
              <a:cs typeface="Times New Roman" panose="02020603050405020304" pitchFamily="18" charset="0"/>
            </a:endParaRPr>
          </a:p>
          <a:p>
            <a:pPr algn="r" rtl="1" eaLnBrk="1" hangingPunct="1"/>
            <a:r>
              <a:rPr lang="ar-SA" altLang="en-US" sz="2400" b="1" dirty="0">
                <a:solidFill>
                  <a:srgbClr val="000000"/>
                </a:solidFill>
                <a:latin typeface="ArialMT"/>
                <a:cs typeface="Times New Roman" panose="02020603050405020304" pitchFamily="18" charset="0"/>
              </a:rPr>
              <a:t>وذلك من باتباع ما يأتي</a:t>
            </a:r>
            <a:r>
              <a:rPr lang="en-US" altLang="en-US" sz="2400" b="1" dirty="0">
                <a:solidFill>
                  <a:srgbClr val="000000"/>
                </a:solidFill>
                <a:latin typeface="ArialMT"/>
                <a:cs typeface="Times New Roman" panose="02020603050405020304" pitchFamily="18" charset="0"/>
              </a:rPr>
              <a:t>:</a:t>
            </a:r>
            <a:endParaRPr lang="ar-SA" altLang="en-US" sz="2400" b="1" dirty="0">
              <a:solidFill>
                <a:srgbClr val="000000"/>
              </a:solidFill>
              <a:latin typeface="ArialMT"/>
              <a:cs typeface="Times New Roman" panose="02020603050405020304" pitchFamily="18" charset="0"/>
            </a:endParaRPr>
          </a:p>
          <a:p>
            <a:pPr algn="r" rtl="1" eaLnBrk="1" hangingPunct="1"/>
            <a:endParaRPr lang="en-US" altLang="en-US" sz="2400" b="1" dirty="0">
              <a:cs typeface="Times New Roman" panose="02020603050405020304" pitchFamily="18" charset="0"/>
            </a:endParaRPr>
          </a:p>
          <a:p>
            <a:pPr algn="r" rtl="1"/>
            <a:r>
              <a:rPr lang="en-US" altLang="en-US" sz="2400" b="1" dirty="0">
                <a:solidFill>
                  <a:schemeClr val="accent4">
                    <a:lumMod val="75000"/>
                  </a:schemeClr>
                </a:solidFill>
                <a:latin typeface="ArialMT"/>
                <a:cs typeface="Times New Roman" panose="02020603050405020304" pitchFamily="18" charset="0"/>
              </a:rPr>
              <a:t>● </a:t>
            </a:r>
            <a:r>
              <a:rPr lang="ar-SA" altLang="en-US" sz="2400" b="1" dirty="0">
                <a:solidFill>
                  <a:schemeClr val="accent4">
                    <a:lumMod val="75000"/>
                  </a:schemeClr>
                </a:solidFill>
                <a:latin typeface="ArialMT"/>
                <a:cs typeface="Times New Roman" panose="02020603050405020304" pitchFamily="18" charset="0"/>
              </a:rPr>
              <a:t>عدم الإصغاء للعبارات السلبية التي يطلقها الطلبة مثل</a:t>
            </a:r>
            <a:r>
              <a:rPr lang="en-US" altLang="en-US" sz="2400" b="1" dirty="0">
                <a:solidFill>
                  <a:schemeClr val="accent4">
                    <a:lumMod val="75000"/>
                  </a:schemeClr>
                </a:solidFill>
                <a:latin typeface="ArialMT"/>
              </a:rPr>
              <a:t>: </a:t>
            </a:r>
            <a:r>
              <a:rPr lang="en-US" altLang="en-US" sz="2400" b="1" dirty="0">
                <a:solidFill>
                  <a:schemeClr val="accent4">
                    <a:lumMod val="75000"/>
                  </a:schemeClr>
                </a:solidFill>
                <a:latin typeface="Calibri" panose="020F0502020204030204" pitchFamily="34" charset="0"/>
                <a:ea typeface="Times New Roman" panose="02020603050405020304" pitchFamily="18" charset="0"/>
                <a:cs typeface="ArialMT"/>
              </a:rPr>
              <a:t>«</a:t>
            </a:r>
            <a:r>
              <a:rPr lang="en-US" altLang="en-US" sz="2400" b="1" dirty="0">
                <a:solidFill>
                  <a:schemeClr val="accent4">
                    <a:lumMod val="75000"/>
                  </a:schemeClr>
                </a:solidFill>
                <a:latin typeface="ArialMT"/>
                <a:cs typeface="Times New Roman" panose="02020603050405020304" pitchFamily="18" charset="0"/>
              </a:rPr>
              <a:t> </a:t>
            </a:r>
            <a:r>
              <a:rPr lang="ar-SA" altLang="en-US" sz="2400" b="1" dirty="0">
                <a:solidFill>
                  <a:schemeClr val="accent4">
                    <a:lumMod val="75000"/>
                  </a:schemeClr>
                </a:solidFill>
                <a:latin typeface="ArialMT"/>
                <a:cs typeface="Times New Roman" panose="02020603050405020304" pitchFamily="18" charset="0"/>
              </a:rPr>
              <a:t>سيكون الاختبار صعبا</a:t>
            </a:r>
            <a:r>
              <a:rPr lang="en-US" altLang="en-US" sz="2400" b="1" dirty="0">
                <a:solidFill>
                  <a:schemeClr val="accent4">
                    <a:lumMod val="75000"/>
                  </a:schemeClr>
                </a:solidFill>
                <a:latin typeface="ArialMT"/>
                <a:cs typeface="Times New Roman" panose="02020603050405020304" pitchFamily="18" charset="0"/>
              </a:rPr>
              <a:t>. </a:t>
            </a:r>
            <a:r>
              <a:rPr lang="en-US" altLang="en-US" sz="2400" b="1" dirty="0">
                <a:solidFill>
                  <a:schemeClr val="accent4">
                    <a:lumMod val="75000"/>
                  </a:schemeClr>
                </a:solidFill>
                <a:latin typeface="Calibri" panose="020F0502020204030204" pitchFamily="34" charset="0"/>
                <a:ea typeface="ArialMT"/>
                <a:cs typeface="ArialMT"/>
              </a:rPr>
              <a:t>«</a:t>
            </a:r>
            <a:endParaRPr lang="en-US" altLang="en-US" sz="2400" b="1" dirty="0">
              <a:solidFill>
                <a:schemeClr val="accent4">
                  <a:lumMod val="75000"/>
                </a:schemeClr>
              </a:solidFill>
              <a:cs typeface="Times New Roman" panose="02020603050405020304" pitchFamily="18" charset="0"/>
            </a:endParaRPr>
          </a:p>
          <a:p>
            <a:pPr algn="r" rtl="1"/>
            <a:r>
              <a:rPr lang="en-US" altLang="en-US" sz="2400" b="1" dirty="0">
                <a:solidFill>
                  <a:schemeClr val="accent2">
                    <a:lumMod val="75000"/>
                  </a:schemeClr>
                </a:solidFill>
                <a:latin typeface="ArialMT"/>
                <a:ea typeface="ArialMT"/>
                <a:cs typeface="ArialMT"/>
              </a:rPr>
              <a:t>●</a:t>
            </a:r>
            <a:r>
              <a:rPr lang="en-US" altLang="en-US" sz="2400" b="1" dirty="0">
                <a:solidFill>
                  <a:schemeClr val="accent2">
                    <a:lumMod val="75000"/>
                  </a:schemeClr>
                </a:solidFill>
                <a:latin typeface="ArialMT"/>
              </a:rPr>
              <a:t> </a:t>
            </a:r>
            <a:r>
              <a:rPr lang="ar-SA" altLang="en-US" sz="2400" b="1" dirty="0">
                <a:solidFill>
                  <a:schemeClr val="accent2">
                    <a:lumMod val="75000"/>
                  </a:schemeClr>
                </a:solidFill>
                <a:latin typeface="ArialMT"/>
              </a:rPr>
              <a:t>عدم الاهتمام بالإشاعات السلبية</a:t>
            </a:r>
            <a:r>
              <a:rPr lang="en-US" altLang="en-US" sz="2400" b="1" dirty="0">
                <a:solidFill>
                  <a:schemeClr val="accent2">
                    <a:lumMod val="75000"/>
                  </a:schemeClr>
                </a:solidFill>
                <a:latin typeface="ArialMT"/>
              </a:rPr>
              <a:t>.</a:t>
            </a:r>
            <a:endParaRPr lang="en-US" altLang="en-US" sz="2400" b="1" dirty="0">
              <a:solidFill>
                <a:schemeClr val="accent2">
                  <a:lumMod val="75000"/>
                </a:schemeClr>
              </a:solidFill>
            </a:endParaRPr>
          </a:p>
          <a:p>
            <a:pPr algn="r" rtl="1"/>
            <a:r>
              <a:rPr lang="en-US" altLang="en-US" sz="2400" b="1" dirty="0">
                <a:solidFill>
                  <a:schemeClr val="accent4">
                    <a:lumMod val="75000"/>
                  </a:schemeClr>
                </a:solidFill>
                <a:latin typeface="ArialMT"/>
                <a:ea typeface="ArialMT"/>
                <a:cs typeface="ArialMT"/>
              </a:rPr>
              <a:t>●</a:t>
            </a:r>
            <a:r>
              <a:rPr lang="en-US" altLang="en-US" sz="2400" b="1" dirty="0">
                <a:solidFill>
                  <a:schemeClr val="accent4">
                    <a:lumMod val="75000"/>
                  </a:schemeClr>
                </a:solidFill>
                <a:latin typeface="ArialMT"/>
              </a:rPr>
              <a:t> </a:t>
            </a:r>
            <a:r>
              <a:rPr lang="ar-SA" altLang="en-US" sz="2400" b="1" dirty="0">
                <a:solidFill>
                  <a:schemeClr val="accent4">
                    <a:lumMod val="75000"/>
                  </a:schemeClr>
                </a:solidFill>
                <a:latin typeface="ArialMT"/>
              </a:rPr>
              <a:t>عدم تأجيل المراجعة، ومقاومة الملل والتعب</a:t>
            </a:r>
            <a:r>
              <a:rPr lang="en-US" altLang="en-US" sz="2400" b="1" dirty="0">
                <a:solidFill>
                  <a:schemeClr val="accent4">
                    <a:lumMod val="75000"/>
                  </a:schemeClr>
                </a:solidFill>
                <a:latin typeface="ArialMT"/>
              </a:rPr>
              <a:t>.</a:t>
            </a:r>
            <a:endParaRPr lang="en-US" altLang="en-US" sz="2400" b="1" dirty="0">
              <a:solidFill>
                <a:schemeClr val="accent4">
                  <a:lumMod val="75000"/>
                </a:schemeClr>
              </a:solidFill>
            </a:endParaRPr>
          </a:p>
          <a:p>
            <a:pPr algn="r" rtl="1"/>
            <a:r>
              <a:rPr lang="en-US" altLang="en-US" sz="2400" b="1" dirty="0">
                <a:solidFill>
                  <a:schemeClr val="accent2">
                    <a:lumMod val="75000"/>
                  </a:schemeClr>
                </a:solidFill>
                <a:latin typeface="ArialMT"/>
                <a:ea typeface="ArialMT"/>
                <a:cs typeface="ArialMT"/>
              </a:rPr>
              <a:t>●</a:t>
            </a:r>
            <a:r>
              <a:rPr lang="en-US" altLang="en-US" sz="2400" b="1" dirty="0">
                <a:solidFill>
                  <a:schemeClr val="accent2">
                    <a:lumMod val="75000"/>
                  </a:schemeClr>
                </a:solidFill>
                <a:latin typeface="ArialMT"/>
              </a:rPr>
              <a:t> </a:t>
            </a:r>
            <a:r>
              <a:rPr lang="ar-SA" altLang="en-US" sz="2400" b="1" dirty="0">
                <a:solidFill>
                  <a:schemeClr val="accent2">
                    <a:lumMod val="75000"/>
                  </a:schemeClr>
                </a:solidFill>
                <a:latin typeface="ArialMT"/>
              </a:rPr>
              <a:t>الحذر من الخوف من عدم القدرة على مراجعة المقرر والنجاح فيه</a:t>
            </a:r>
            <a:r>
              <a:rPr lang="en-US" altLang="en-US" sz="2400" b="1" dirty="0">
                <a:solidFill>
                  <a:schemeClr val="accent2">
                    <a:lumMod val="75000"/>
                  </a:schemeClr>
                </a:solidFill>
                <a:latin typeface="ArialMT"/>
              </a:rPr>
              <a:t>.</a:t>
            </a:r>
            <a:endParaRPr lang="en-US" altLang="en-US" sz="2400" b="1" dirty="0">
              <a:solidFill>
                <a:schemeClr val="accent2">
                  <a:lumMod val="75000"/>
                </a:schemeClr>
              </a:solidFill>
            </a:endParaRPr>
          </a:p>
          <a:p>
            <a:pPr algn="r" rtl="1"/>
            <a:r>
              <a:rPr lang="en-US" altLang="en-US" sz="2400" b="1" dirty="0">
                <a:solidFill>
                  <a:schemeClr val="accent4">
                    <a:lumMod val="75000"/>
                  </a:schemeClr>
                </a:solidFill>
                <a:latin typeface="ArialMT"/>
                <a:ea typeface="ArialMT"/>
                <a:cs typeface="ArialMT"/>
              </a:rPr>
              <a:t>●</a:t>
            </a:r>
            <a:r>
              <a:rPr lang="en-US" altLang="en-US" sz="2400" b="1" dirty="0">
                <a:solidFill>
                  <a:schemeClr val="accent4">
                    <a:lumMod val="75000"/>
                  </a:schemeClr>
                </a:solidFill>
                <a:latin typeface="ArialMT"/>
              </a:rPr>
              <a:t> </a:t>
            </a:r>
            <a:r>
              <a:rPr lang="ar-SA" altLang="en-US" sz="2400" b="1" dirty="0">
                <a:solidFill>
                  <a:schemeClr val="accent4">
                    <a:lumMod val="75000"/>
                  </a:schemeClr>
                </a:solidFill>
                <a:latin typeface="ArialMT"/>
              </a:rPr>
              <a:t>عدم الاستماع إلى صوت العجز واحتمال الفشل</a:t>
            </a:r>
            <a:r>
              <a:rPr lang="en-US" altLang="en-US" sz="2400" b="1" dirty="0">
                <a:solidFill>
                  <a:schemeClr val="accent4">
                    <a:lumMod val="75000"/>
                  </a:schemeClr>
                </a:solidFill>
                <a:latin typeface="ArialMT"/>
              </a:rPr>
              <a:t>.</a:t>
            </a:r>
            <a:endParaRPr lang="en-US" altLang="en-US" sz="2400" b="1" dirty="0">
              <a:solidFill>
                <a:schemeClr val="accent4">
                  <a:lumMod val="75000"/>
                </a:schemeClr>
              </a:solidFill>
            </a:endParaRPr>
          </a:p>
        </p:txBody>
      </p:sp>
    </p:spTree>
    <p:extLst>
      <p:ext uri="{BB962C8B-B14F-4D97-AF65-F5344CB8AC3E}">
        <p14:creationId xmlns:p14="http://schemas.microsoft.com/office/powerpoint/2010/main" val="134864082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5DC70F9-F04A-4B81-99CC-ACAE179D1D13}" type="slidenum">
              <a:rPr lang="ar-SA" altLang="en-US">
                <a:solidFill>
                  <a:srgbClr val="FFFFFF"/>
                </a:solidFill>
              </a:rPr>
              <a:pPr eaLnBrk="1" hangingPunct="1"/>
              <a:t>17</a:t>
            </a:fld>
            <a:endParaRPr lang="ar-SA" altLang="en-US">
              <a:solidFill>
                <a:srgbClr val="FFFFFF"/>
              </a:solidFill>
            </a:endParaRPr>
          </a:p>
        </p:txBody>
      </p:sp>
      <p:sp>
        <p:nvSpPr>
          <p:cNvPr id="28675" name="Rectangle 1"/>
          <p:cNvSpPr>
            <a:spLocks noChangeArrowheads="1"/>
          </p:cNvSpPr>
          <p:nvPr/>
        </p:nvSpPr>
        <p:spPr bwMode="auto">
          <a:xfrm>
            <a:off x="1351128" y="295544"/>
            <a:ext cx="903112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3200" b="1" u="sng" dirty="0">
                <a:solidFill>
                  <a:schemeClr val="accent2">
                    <a:lumMod val="75000"/>
                  </a:schemeClr>
                </a:solidFill>
                <a:latin typeface="GESSTwoMedium-Medium"/>
                <a:cs typeface="Times New Roman" panose="02020603050405020304" pitchFamily="18" charset="0"/>
              </a:rPr>
              <a:t>ثالثا</a:t>
            </a:r>
            <a:r>
              <a:rPr lang="en-US" altLang="en-US" sz="3200" b="1" u="sng" dirty="0">
                <a:solidFill>
                  <a:schemeClr val="accent2">
                    <a:lumMod val="75000"/>
                  </a:schemeClr>
                </a:solidFill>
                <a:latin typeface="GESSTwoMedium-Medium"/>
                <a:cs typeface="Times New Roman" panose="02020603050405020304" pitchFamily="18" charset="0"/>
              </a:rPr>
              <a:t>: </a:t>
            </a:r>
            <a:r>
              <a:rPr lang="ar-SA" altLang="en-US" sz="3200" b="1" u="sng" dirty="0">
                <a:solidFill>
                  <a:schemeClr val="accent2">
                    <a:lumMod val="75000"/>
                  </a:schemeClr>
                </a:solidFill>
                <a:latin typeface="GESSTwoMedium-Medium"/>
                <a:cs typeface="Times New Roman" panose="02020603050405020304" pitchFamily="18" charset="0"/>
              </a:rPr>
              <a:t>الاستعداد للاختبار في ال</a:t>
            </a:r>
            <a:r>
              <a:rPr lang="en-US" altLang="en-US" sz="3200" b="1" u="sng" dirty="0">
                <a:solidFill>
                  <a:schemeClr val="accent2">
                    <a:lumMod val="75000"/>
                  </a:schemeClr>
                </a:solidFill>
                <a:latin typeface="GESSTwoMedium-Medium"/>
                <a:cs typeface="Times New Roman" panose="02020603050405020304" pitchFamily="18" charset="0"/>
              </a:rPr>
              <a:t> ( 24 ) </a:t>
            </a:r>
            <a:r>
              <a:rPr lang="ar-SA" altLang="en-US" sz="3200" b="1" u="sng" dirty="0">
                <a:solidFill>
                  <a:schemeClr val="accent2">
                    <a:lumMod val="75000"/>
                  </a:schemeClr>
                </a:solidFill>
                <a:latin typeface="GESSTwoMedium-Medium"/>
                <a:cs typeface="Times New Roman" panose="02020603050405020304" pitchFamily="18" charset="0"/>
              </a:rPr>
              <a:t>ساعة الأخيرة قبل الاختبار</a:t>
            </a:r>
          </a:p>
          <a:p>
            <a:pPr algn="r" rtl="1" eaLnBrk="1" hangingPunct="1"/>
            <a:endParaRPr lang="en-US" altLang="en-US" sz="2400" b="1" dirty="0">
              <a:cs typeface="Times New Roman" panose="02020603050405020304" pitchFamily="18" charset="0"/>
            </a:endParaRPr>
          </a:p>
          <a:p>
            <a:pPr algn="r" rtl="1"/>
            <a:r>
              <a:rPr lang="ar-SA" altLang="en-US" sz="2400" b="1" dirty="0">
                <a:solidFill>
                  <a:schemeClr val="accent4">
                    <a:lumMod val="50000"/>
                  </a:schemeClr>
                </a:solidFill>
                <a:latin typeface="ArialMT"/>
              </a:rPr>
              <a:t>ويكون ذلك بتنفيذ المهام الآتية</a:t>
            </a:r>
            <a:r>
              <a:rPr lang="en-US" altLang="en-US" sz="2400" b="1" dirty="0">
                <a:solidFill>
                  <a:schemeClr val="accent4">
                    <a:lumMod val="50000"/>
                  </a:schemeClr>
                </a:solidFill>
                <a:latin typeface="ArialMT"/>
                <a:cs typeface="Times New Roman" panose="02020603050405020304" pitchFamily="18" charset="0"/>
              </a:rPr>
              <a:t>:</a:t>
            </a:r>
            <a:endParaRPr lang="en-US" altLang="en-US" sz="2400" b="1" dirty="0">
              <a:solidFill>
                <a:schemeClr val="accent4">
                  <a:lumMod val="50000"/>
                </a:schemeClr>
              </a:solidFill>
              <a:cs typeface="Times New Roman" panose="02020603050405020304" pitchFamily="18" charset="0"/>
            </a:endParaRPr>
          </a:p>
          <a:p>
            <a:pPr algn="r" rtl="1"/>
            <a:r>
              <a:rPr lang="ar-SA" altLang="en-US" sz="2800" b="1" dirty="0" smtClean="0">
                <a:solidFill>
                  <a:srgbClr val="FF0000"/>
                </a:solidFill>
                <a:latin typeface="GESSTwoLight-Light"/>
                <a:cs typeface="Times New Roman" panose="02020603050405020304" pitchFamily="18" charset="0"/>
              </a:rPr>
              <a:t>1</a:t>
            </a:r>
            <a:r>
              <a:rPr lang="ar-EG" altLang="en-US" sz="2800" b="1" dirty="0" smtClean="0">
                <a:solidFill>
                  <a:srgbClr val="FF0000"/>
                </a:solidFill>
                <a:latin typeface="GESSTwoLight-Light"/>
                <a:cs typeface="Times New Roman" panose="02020603050405020304" pitchFamily="18" charset="0"/>
              </a:rPr>
              <a:t>- </a:t>
            </a:r>
            <a:r>
              <a:rPr lang="ar-SA" altLang="en-US" sz="2800" b="1" dirty="0" smtClean="0">
                <a:solidFill>
                  <a:srgbClr val="FF0000"/>
                </a:solidFill>
                <a:latin typeface="GESSTwoLight-Light"/>
                <a:cs typeface="Times New Roman" panose="02020603050405020304" pitchFamily="18" charset="0"/>
              </a:rPr>
              <a:t>تحديد </a:t>
            </a:r>
            <a:r>
              <a:rPr lang="ar-SA" altLang="en-US" sz="2800" b="1" dirty="0">
                <a:solidFill>
                  <a:srgbClr val="FF0000"/>
                </a:solidFill>
                <a:latin typeface="GESSTwoLight-Light"/>
                <a:cs typeface="Times New Roman" panose="02020603050405020304" pitchFamily="18" charset="0"/>
              </a:rPr>
              <a:t>نوع المذاكرة</a:t>
            </a:r>
            <a:r>
              <a:rPr lang="en-US" altLang="en-US" sz="2800" b="1" dirty="0">
                <a:solidFill>
                  <a:srgbClr val="FF0000"/>
                </a:solidFill>
                <a:latin typeface="GESSTwoLight-Light"/>
                <a:cs typeface="Times New Roman" panose="02020603050405020304" pitchFamily="18" charset="0"/>
              </a:rPr>
              <a:t>: </a:t>
            </a:r>
            <a:endParaRPr lang="ar-EG" altLang="en-US" sz="2800" b="1" dirty="0" smtClean="0">
              <a:solidFill>
                <a:srgbClr val="FF0000"/>
              </a:solidFill>
              <a:latin typeface="GESSTwoLight-Light"/>
              <a:cs typeface="Times New Roman" panose="02020603050405020304" pitchFamily="18" charset="0"/>
            </a:endParaRPr>
          </a:p>
          <a:p>
            <a:pPr algn="r" rtl="1"/>
            <a:r>
              <a:rPr lang="ar-SA" altLang="en-US" sz="2400" b="1" dirty="0" smtClean="0">
                <a:solidFill>
                  <a:srgbClr val="000000"/>
                </a:solidFill>
                <a:latin typeface="ArialMT"/>
                <a:cs typeface="Times New Roman" panose="02020603050405020304" pitchFamily="18" charset="0"/>
              </a:rPr>
              <a:t>من </a:t>
            </a:r>
            <a:r>
              <a:rPr lang="ar-SA" altLang="en-US" sz="2400" b="1" dirty="0">
                <a:solidFill>
                  <a:srgbClr val="000000"/>
                </a:solidFill>
                <a:latin typeface="ArialMT"/>
                <a:cs typeface="Times New Roman" panose="02020603050405020304" pitchFamily="18" charset="0"/>
              </a:rPr>
              <a:t>خلال ما يأتي</a:t>
            </a:r>
            <a:endParaRPr lang="en-US" altLang="en-US" sz="2400" b="1" dirty="0">
              <a:cs typeface="Times New Roman" panose="02020603050405020304" pitchFamily="18" charset="0"/>
            </a:endParaRPr>
          </a:p>
          <a:p>
            <a:pPr algn="r" rtl="1"/>
            <a:r>
              <a:rPr lang="en-US" altLang="en-US" sz="2400" b="1" dirty="0">
                <a:solidFill>
                  <a:schemeClr val="accent4">
                    <a:lumMod val="50000"/>
                  </a:schemeClr>
                </a:solidFill>
                <a:latin typeface="ArialMT"/>
                <a:ea typeface="ArialMT"/>
                <a:cs typeface="ArialMT"/>
              </a:rPr>
              <a:t>●</a:t>
            </a:r>
            <a:r>
              <a:rPr lang="en-US" altLang="en-US" sz="2400" b="1" dirty="0">
                <a:solidFill>
                  <a:schemeClr val="accent4">
                    <a:lumMod val="50000"/>
                  </a:schemeClr>
                </a:solidFill>
                <a:latin typeface="ArialMT"/>
              </a:rPr>
              <a:t> </a:t>
            </a:r>
            <a:r>
              <a:rPr lang="ar-SA" altLang="en-US" sz="2400" b="1" dirty="0">
                <a:solidFill>
                  <a:schemeClr val="accent4">
                    <a:lumMod val="50000"/>
                  </a:schemeClr>
                </a:solidFill>
                <a:latin typeface="ArialMT"/>
              </a:rPr>
              <a:t>الاكتفاء بمراجعة خفيفة للمقرر</a:t>
            </a:r>
            <a:r>
              <a:rPr lang="en-US" altLang="en-US" sz="2400" b="1" dirty="0">
                <a:solidFill>
                  <a:schemeClr val="accent4">
                    <a:lumMod val="50000"/>
                  </a:schemeClr>
                </a:solidFill>
                <a:latin typeface="ArialMT"/>
              </a:rPr>
              <a:t>.</a:t>
            </a:r>
            <a:endParaRPr lang="en-US" altLang="en-US" sz="2400" b="1" dirty="0">
              <a:solidFill>
                <a:schemeClr val="accent4">
                  <a:lumMod val="50000"/>
                </a:schemeClr>
              </a:solidFill>
            </a:endParaRPr>
          </a:p>
          <a:p>
            <a:pPr algn="r" rtl="1"/>
            <a:r>
              <a:rPr lang="en-US" altLang="en-US" sz="2400" b="1" dirty="0">
                <a:solidFill>
                  <a:srgbClr val="009900"/>
                </a:solidFill>
                <a:latin typeface="ArialMT"/>
                <a:ea typeface="ArialMT"/>
                <a:cs typeface="ArialMT"/>
              </a:rPr>
              <a:t>●</a:t>
            </a:r>
            <a:r>
              <a:rPr lang="en-US" altLang="en-US" sz="2400" b="1" dirty="0">
                <a:solidFill>
                  <a:srgbClr val="009900"/>
                </a:solidFill>
                <a:latin typeface="ArialMT"/>
              </a:rPr>
              <a:t> </a:t>
            </a:r>
            <a:r>
              <a:rPr lang="ar-SA" altLang="en-US" sz="2400" b="1" dirty="0">
                <a:solidFill>
                  <a:srgbClr val="009900"/>
                </a:solidFill>
                <a:latin typeface="ArialMT"/>
              </a:rPr>
              <a:t>استخدام الملخصات والخرائط الذهنية</a:t>
            </a:r>
            <a:r>
              <a:rPr lang="en-US" altLang="en-US" sz="2400" b="1" dirty="0">
                <a:solidFill>
                  <a:srgbClr val="009900"/>
                </a:solidFill>
                <a:latin typeface="ArialMT"/>
              </a:rPr>
              <a:t>.</a:t>
            </a:r>
            <a:endParaRPr lang="en-US" altLang="en-US" sz="2400" b="1" dirty="0">
              <a:solidFill>
                <a:srgbClr val="009900"/>
              </a:solidFill>
            </a:endParaRPr>
          </a:p>
          <a:p>
            <a:pPr algn="r" rtl="1"/>
            <a:r>
              <a:rPr lang="en-US" altLang="en-US" sz="2400" b="1" dirty="0">
                <a:solidFill>
                  <a:schemeClr val="accent4">
                    <a:lumMod val="50000"/>
                  </a:schemeClr>
                </a:solidFill>
                <a:latin typeface="ArialMT"/>
                <a:ea typeface="ArialMT"/>
                <a:cs typeface="ArialMT"/>
              </a:rPr>
              <a:t>●</a:t>
            </a:r>
            <a:r>
              <a:rPr lang="en-US" altLang="en-US" sz="2400" b="1" dirty="0">
                <a:solidFill>
                  <a:schemeClr val="accent4">
                    <a:lumMod val="50000"/>
                  </a:schemeClr>
                </a:solidFill>
                <a:latin typeface="ArialMT"/>
              </a:rPr>
              <a:t> </a:t>
            </a:r>
            <a:r>
              <a:rPr lang="ar-SA" altLang="en-US" sz="2400" b="1" dirty="0">
                <a:solidFill>
                  <a:schemeClr val="accent4">
                    <a:lumMod val="50000"/>
                  </a:schemeClr>
                </a:solidFill>
                <a:latin typeface="ArialMT"/>
              </a:rPr>
              <a:t>التركيز على الملاحظات المدونة مسبقا</a:t>
            </a:r>
            <a:r>
              <a:rPr lang="en-US" altLang="en-US" sz="2400" b="1" dirty="0">
                <a:solidFill>
                  <a:schemeClr val="accent4">
                    <a:lumMod val="50000"/>
                  </a:schemeClr>
                </a:solidFill>
                <a:latin typeface="ArialMT"/>
              </a:rPr>
              <a:t>.</a:t>
            </a:r>
            <a:endParaRPr lang="en-US" altLang="en-US" sz="2400" b="1" dirty="0">
              <a:solidFill>
                <a:schemeClr val="accent4">
                  <a:lumMod val="50000"/>
                </a:schemeClr>
              </a:solidFill>
            </a:endParaRPr>
          </a:p>
          <a:p>
            <a:pPr algn="r" rtl="1"/>
            <a:r>
              <a:rPr lang="en-US" altLang="en-US" sz="2400" b="1" dirty="0">
                <a:solidFill>
                  <a:srgbClr val="009900"/>
                </a:solidFill>
                <a:latin typeface="ArialMT"/>
                <a:ea typeface="ArialMT"/>
                <a:cs typeface="ArialMT"/>
              </a:rPr>
              <a:t>● </a:t>
            </a:r>
            <a:r>
              <a:rPr lang="ar-SA" altLang="en-US" sz="2400" b="1" dirty="0">
                <a:solidFill>
                  <a:srgbClr val="009900"/>
                </a:solidFill>
                <a:latin typeface="ArialMT"/>
                <a:ea typeface="ArialMT"/>
                <a:cs typeface="ArialMT"/>
              </a:rPr>
              <a:t>الاهتمام بمراجعة حفظ القوانين والتعريفات</a:t>
            </a:r>
            <a:r>
              <a:rPr lang="en-US" altLang="en-US" sz="2400" b="1" dirty="0">
                <a:solidFill>
                  <a:srgbClr val="009900"/>
                </a:solidFill>
                <a:latin typeface="ArialMT"/>
                <a:ea typeface="ArialMT"/>
                <a:cs typeface="ArialMT"/>
              </a:rPr>
              <a:t>.</a:t>
            </a:r>
            <a:endParaRPr lang="ar-SA" altLang="en-US" sz="2400" b="1" dirty="0">
              <a:solidFill>
                <a:srgbClr val="009900"/>
              </a:solidFill>
              <a:latin typeface="ArialMT"/>
              <a:ea typeface="ArialMT"/>
              <a:cs typeface="ArialMT"/>
            </a:endParaRPr>
          </a:p>
          <a:p>
            <a:pPr algn="r" rtl="1"/>
            <a:endParaRPr lang="en-US" altLang="en-US" sz="2400" b="1" dirty="0"/>
          </a:p>
          <a:p>
            <a:pPr algn="r" rtl="1"/>
            <a:r>
              <a:rPr lang="ar-SA" altLang="en-US" sz="2800" b="1" dirty="0" smtClean="0">
                <a:solidFill>
                  <a:srgbClr val="FF0000"/>
                </a:solidFill>
                <a:latin typeface="GESSTwoLight-Light"/>
              </a:rPr>
              <a:t>2</a:t>
            </a:r>
            <a:r>
              <a:rPr lang="ar-EG" altLang="en-US" sz="2800" b="1" dirty="0" smtClean="0">
                <a:solidFill>
                  <a:srgbClr val="FF0000"/>
                </a:solidFill>
                <a:latin typeface="GESSTwoLight-Light"/>
              </a:rPr>
              <a:t>- </a:t>
            </a:r>
            <a:r>
              <a:rPr lang="ar-SA" altLang="en-US" sz="2800" b="1" dirty="0" smtClean="0">
                <a:solidFill>
                  <a:srgbClr val="FF0000"/>
                </a:solidFill>
                <a:latin typeface="GESSTwoLight-Light"/>
              </a:rPr>
              <a:t>تحديد </a:t>
            </a:r>
            <a:r>
              <a:rPr lang="ar-SA" altLang="en-US" sz="2800" b="1" dirty="0">
                <a:solidFill>
                  <a:srgbClr val="FF0000"/>
                </a:solidFill>
                <a:latin typeface="GESSTwoLight-Light"/>
              </a:rPr>
              <a:t>وقت المراجعة</a:t>
            </a:r>
            <a:r>
              <a:rPr lang="en-US" altLang="en-US" sz="2800" b="1" dirty="0">
                <a:solidFill>
                  <a:srgbClr val="FF0000"/>
                </a:solidFill>
                <a:latin typeface="GESSTwoLight-Light"/>
              </a:rPr>
              <a:t>: </a:t>
            </a:r>
            <a:endParaRPr lang="ar-EG" altLang="en-US" sz="2800" b="1" dirty="0" smtClean="0">
              <a:solidFill>
                <a:srgbClr val="FF0000"/>
              </a:solidFill>
              <a:latin typeface="GESSTwoLight-Light"/>
            </a:endParaRPr>
          </a:p>
          <a:p>
            <a:pPr algn="r" rtl="1"/>
            <a:r>
              <a:rPr lang="ar-SA" altLang="en-US" sz="2400" b="1" dirty="0" smtClean="0">
                <a:solidFill>
                  <a:srgbClr val="000000"/>
                </a:solidFill>
                <a:latin typeface="ArialMT"/>
              </a:rPr>
              <a:t>من </a:t>
            </a:r>
            <a:r>
              <a:rPr lang="ar-SA" altLang="en-US" sz="2400" b="1" dirty="0">
                <a:solidFill>
                  <a:srgbClr val="000000"/>
                </a:solidFill>
                <a:latin typeface="ArialMT"/>
              </a:rPr>
              <a:t>خلال ما يأتي</a:t>
            </a:r>
            <a:r>
              <a:rPr lang="en-US" altLang="en-US" sz="2400" b="1" dirty="0">
                <a:solidFill>
                  <a:srgbClr val="000000"/>
                </a:solidFill>
                <a:latin typeface="ArialMT"/>
              </a:rPr>
              <a:t>:</a:t>
            </a:r>
            <a:endParaRPr lang="en-US" altLang="en-US" sz="2400" b="1" dirty="0"/>
          </a:p>
          <a:p>
            <a:pPr algn="r" rtl="1"/>
            <a:r>
              <a:rPr lang="en-US" altLang="en-US" sz="2400" b="1" dirty="0">
                <a:solidFill>
                  <a:schemeClr val="accent4">
                    <a:lumMod val="50000"/>
                  </a:schemeClr>
                </a:solidFill>
                <a:latin typeface="ArialMT"/>
                <a:ea typeface="ArialMT"/>
                <a:cs typeface="ArialMT"/>
              </a:rPr>
              <a:t>●</a:t>
            </a:r>
            <a:r>
              <a:rPr lang="en-US" altLang="en-US" sz="2400" b="1" dirty="0">
                <a:solidFill>
                  <a:schemeClr val="accent4">
                    <a:lumMod val="50000"/>
                  </a:schemeClr>
                </a:solidFill>
                <a:latin typeface="ArialMT"/>
              </a:rPr>
              <a:t> </a:t>
            </a:r>
            <a:r>
              <a:rPr lang="ar-SA" altLang="en-US" sz="2400" b="1" dirty="0">
                <a:solidFill>
                  <a:schemeClr val="accent4">
                    <a:lumMod val="50000"/>
                  </a:schemeClr>
                </a:solidFill>
                <a:latin typeface="ArialMT"/>
              </a:rPr>
              <a:t>التوقف عن المراجعة قبل موعد الاختبار بوقت كاف </a:t>
            </a:r>
            <a:r>
              <a:rPr lang="en-US" altLang="en-US" sz="2400" b="1" dirty="0">
                <a:solidFill>
                  <a:schemeClr val="accent4">
                    <a:lumMod val="50000"/>
                  </a:schemeClr>
                </a:solidFill>
                <a:latin typeface="Calibri" panose="020F0502020204030204" pitchFamily="34" charset="0"/>
                <a:ea typeface="ArialMT"/>
                <a:cs typeface="ArialMT"/>
              </a:rPr>
              <a:t>–</a:t>
            </a:r>
            <a:r>
              <a:rPr lang="en-US" altLang="en-US" sz="2400" b="1" dirty="0">
                <a:solidFill>
                  <a:schemeClr val="accent4">
                    <a:lumMod val="50000"/>
                  </a:schemeClr>
                </a:solidFill>
                <a:latin typeface="ArialMT"/>
              </a:rPr>
              <a:t> </a:t>
            </a:r>
            <a:r>
              <a:rPr lang="ar-SA" altLang="en-US" sz="2400" b="1" dirty="0">
                <a:solidFill>
                  <a:schemeClr val="accent4">
                    <a:lumMod val="50000"/>
                  </a:schemeClr>
                </a:solidFill>
                <a:latin typeface="ArialMT"/>
              </a:rPr>
              <a:t>حتى يستعيد الجسم نشاطه</a:t>
            </a:r>
            <a:r>
              <a:rPr lang="en-US" altLang="en-US" sz="2400" b="1" dirty="0">
                <a:solidFill>
                  <a:schemeClr val="accent4">
                    <a:lumMod val="50000"/>
                  </a:schemeClr>
                </a:solidFill>
                <a:latin typeface="ArialMT"/>
              </a:rPr>
              <a:t> -.</a:t>
            </a:r>
            <a:endParaRPr lang="en-US" altLang="en-US" sz="2400" b="1" dirty="0">
              <a:solidFill>
                <a:schemeClr val="accent4">
                  <a:lumMod val="50000"/>
                </a:schemeClr>
              </a:solidFill>
            </a:endParaRPr>
          </a:p>
          <a:p>
            <a:pPr algn="r" rtl="1"/>
            <a:r>
              <a:rPr lang="en-US" altLang="en-US" sz="2400" b="1" dirty="0">
                <a:solidFill>
                  <a:srgbClr val="009900"/>
                </a:solidFill>
                <a:latin typeface="ArialMT"/>
                <a:ea typeface="ArialMT"/>
                <a:cs typeface="ArialMT"/>
              </a:rPr>
              <a:t>● </a:t>
            </a:r>
            <a:r>
              <a:rPr lang="ar-SA" altLang="en-US" sz="2400" b="1" dirty="0">
                <a:solidFill>
                  <a:srgbClr val="009900"/>
                </a:solidFill>
                <a:latin typeface="ArialMT"/>
                <a:ea typeface="ArialMT"/>
                <a:cs typeface="ArialMT"/>
              </a:rPr>
              <a:t>التوقف عن المراجعة بعد اكتمال عملية التعلم</a:t>
            </a:r>
            <a:r>
              <a:rPr lang="en-US" altLang="en-US" sz="2400" b="1" dirty="0">
                <a:solidFill>
                  <a:srgbClr val="009900"/>
                </a:solidFill>
                <a:latin typeface="ArialMT"/>
                <a:ea typeface="ArialMT"/>
                <a:cs typeface="ArialMT"/>
              </a:rPr>
              <a:t>.</a:t>
            </a:r>
          </a:p>
          <a:p>
            <a:pPr algn="r" rtl="1"/>
            <a:r>
              <a:rPr lang="en-US" altLang="en-US" sz="2400" b="1" dirty="0">
                <a:solidFill>
                  <a:schemeClr val="accent4">
                    <a:lumMod val="50000"/>
                  </a:schemeClr>
                </a:solidFill>
                <a:latin typeface="ArialMT"/>
                <a:ea typeface="ArialMT"/>
                <a:cs typeface="ArialMT"/>
              </a:rPr>
              <a:t>●</a:t>
            </a:r>
            <a:r>
              <a:rPr lang="en-US" altLang="en-US" sz="2400" b="1" dirty="0">
                <a:solidFill>
                  <a:schemeClr val="accent4">
                    <a:lumMod val="50000"/>
                  </a:schemeClr>
                </a:solidFill>
                <a:latin typeface="ArialMT"/>
              </a:rPr>
              <a:t> </a:t>
            </a:r>
            <a:r>
              <a:rPr lang="ar-SA" altLang="en-US" sz="2400" b="1" dirty="0">
                <a:solidFill>
                  <a:schemeClr val="accent4">
                    <a:lumMod val="50000"/>
                  </a:schemeClr>
                </a:solidFill>
                <a:latin typeface="ArialMT"/>
              </a:rPr>
              <a:t>جعل ليلة الاختبار قليلة الدراسة</a:t>
            </a:r>
            <a:r>
              <a:rPr lang="en-US" altLang="en-US" sz="2400" b="1" dirty="0">
                <a:solidFill>
                  <a:schemeClr val="accent4">
                    <a:lumMod val="50000"/>
                  </a:schemeClr>
                </a:solidFill>
                <a:latin typeface="ArialMT"/>
              </a:rPr>
              <a:t>.</a:t>
            </a:r>
            <a:endParaRPr lang="en-US" altLang="en-US" sz="2400" b="1" dirty="0">
              <a:solidFill>
                <a:schemeClr val="accent4">
                  <a:lumMod val="50000"/>
                </a:schemeClr>
              </a:solidFill>
            </a:endParaRPr>
          </a:p>
          <a:p>
            <a:pPr algn="r" rtl="1"/>
            <a:r>
              <a:rPr lang="en-US" altLang="en-US" sz="2400" b="1" dirty="0">
                <a:solidFill>
                  <a:srgbClr val="009900"/>
                </a:solidFill>
                <a:latin typeface="ArialMT"/>
                <a:ea typeface="ArialMT"/>
                <a:cs typeface="ArialMT"/>
              </a:rPr>
              <a:t>● </a:t>
            </a:r>
            <a:r>
              <a:rPr lang="ar-SA" altLang="en-US" sz="2400" b="1" dirty="0">
                <a:solidFill>
                  <a:srgbClr val="009900"/>
                </a:solidFill>
                <a:latin typeface="ArialMT"/>
                <a:ea typeface="ArialMT"/>
                <a:cs typeface="ArialMT"/>
              </a:rPr>
              <a:t>تأجيل المهام الحياتية إلى ما بعد الاختبار</a:t>
            </a:r>
            <a:r>
              <a:rPr lang="en-US" altLang="en-US" sz="2400" b="1" dirty="0">
                <a:solidFill>
                  <a:srgbClr val="009900"/>
                </a:solidFill>
                <a:latin typeface="ArialMT"/>
                <a:ea typeface="ArialMT"/>
                <a:cs typeface="ArialMT"/>
              </a:rPr>
              <a:t>.</a:t>
            </a:r>
          </a:p>
        </p:txBody>
      </p:sp>
    </p:spTree>
    <p:extLst>
      <p:ext uri="{BB962C8B-B14F-4D97-AF65-F5344CB8AC3E}">
        <p14:creationId xmlns:p14="http://schemas.microsoft.com/office/powerpoint/2010/main" val="2381795668"/>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1047466"/>
          </a:xfrm>
        </p:spPr>
        <p:txBody>
          <a:bodyPr/>
          <a:lstStyle/>
          <a:p>
            <a:pPr algn="r" rtl="1"/>
            <a:r>
              <a:rPr lang="ar-EG" sz="2800" b="1" dirty="0" smtClean="0">
                <a:solidFill>
                  <a:srgbClr val="FF0000"/>
                </a:solidFill>
                <a:latin typeface="GESSTwoLight-Light"/>
                <a:ea typeface="+mn-ea"/>
                <a:cs typeface="Times New Roman" panose="02020603050405020304" pitchFamily="18" charset="0"/>
              </a:rPr>
              <a:t>3- تنفيذ </a:t>
            </a:r>
            <a:r>
              <a:rPr lang="ar-EG" sz="2800" b="1" dirty="0">
                <a:solidFill>
                  <a:srgbClr val="FF0000"/>
                </a:solidFill>
                <a:latin typeface="GESSTwoLight-Light"/>
                <a:ea typeface="+mn-ea"/>
                <a:cs typeface="Times New Roman" panose="02020603050405020304" pitchFamily="18" charset="0"/>
              </a:rPr>
              <a:t>المهارات النفسية: </a:t>
            </a:r>
            <a:r>
              <a:rPr lang="ar-EG" dirty="0" smtClean="0"/>
              <a:t/>
            </a:r>
            <a:br>
              <a:rPr lang="ar-EG" dirty="0" smtClean="0"/>
            </a:br>
            <a:r>
              <a:rPr lang="ar-EG" sz="2400" dirty="0" smtClean="0"/>
              <a:t>باتباع </a:t>
            </a:r>
            <a:r>
              <a:rPr lang="ar-EG" sz="2400" dirty="0"/>
              <a:t>ما يأتي:</a:t>
            </a:r>
            <a:endParaRPr lang="en-US" sz="2400" dirty="0"/>
          </a:p>
        </p:txBody>
      </p:sp>
      <p:sp>
        <p:nvSpPr>
          <p:cNvPr id="3" name="Content Placeholder 2"/>
          <p:cNvSpPr>
            <a:spLocks noGrp="1"/>
          </p:cNvSpPr>
          <p:nvPr>
            <p:ph idx="1"/>
          </p:nvPr>
        </p:nvSpPr>
        <p:spPr>
          <a:xfrm>
            <a:off x="1484310" y="1733267"/>
            <a:ext cx="10018713" cy="4858602"/>
          </a:xfrm>
        </p:spPr>
        <p:txBody>
          <a:bodyPr>
            <a:normAutofit fontScale="85000" lnSpcReduction="20000"/>
          </a:bodyPr>
          <a:lstStyle/>
          <a:p>
            <a:pPr algn="r" rtl="1"/>
            <a:r>
              <a:rPr lang="ar-EG" sz="2800" dirty="0">
                <a:solidFill>
                  <a:schemeClr val="accent4">
                    <a:lumMod val="50000"/>
                  </a:schemeClr>
                </a:solidFill>
              </a:rPr>
              <a:t>جعل ليلة الاختبار سعيدة خالية من التوتر.</a:t>
            </a:r>
          </a:p>
          <a:p>
            <a:pPr algn="r" rtl="1"/>
            <a:r>
              <a:rPr lang="ar-EG" sz="2800" dirty="0" smtClean="0">
                <a:solidFill>
                  <a:srgbClr val="009900"/>
                </a:solidFill>
              </a:rPr>
              <a:t>ثق </a:t>
            </a:r>
            <a:r>
              <a:rPr lang="ar-EG" sz="2800" dirty="0">
                <a:solidFill>
                  <a:srgbClr val="009900"/>
                </a:solidFill>
              </a:rPr>
              <a:t>بقدراتك وتوكل على الله.</a:t>
            </a:r>
          </a:p>
          <a:p>
            <a:pPr algn="r" rtl="1"/>
            <a:r>
              <a:rPr lang="ar-EG" sz="2800" dirty="0" smtClean="0">
                <a:solidFill>
                  <a:schemeClr val="accent4">
                    <a:lumMod val="50000"/>
                  </a:schemeClr>
                </a:solidFill>
              </a:rPr>
              <a:t>تعزيز الدافعية </a:t>
            </a:r>
            <a:r>
              <a:rPr lang="ar-EG" sz="2800" dirty="0">
                <a:solidFill>
                  <a:schemeClr val="accent4">
                    <a:lumMod val="50000"/>
                  </a:schemeClr>
                </a:solidFill>
              </a:rPr>
              <a:t>نحو المراجعة والاستعداد للاختبار</a:t>
            </a:r>
            <a:r>
              <a:rPr lang="ar-EG" sz="2800" dirty="0" smtClean="0">
                <a:solidFill>
                  <a:schemeClr val="accent4">
                    <a:lumMod val="50000"/>
                  </a:schemeClr>
                </a:solidFill>
              </a:rPr>
              <a:t>.</a:t>
            </a:r>
          </a:p>
          <a:p>
            <a:pPr algn="r" rtl="1"/>
            <a:endParaRPr lang="ar-EG" dirty="0">
              <a:solidFill>
                <a:schemeClr val="accent4">
                  <a:lumMod val="50000"/>
                </a:schemeClr>
              </a:solidFill>
            </a:endParaRPr>
          </a:p>
          <a:p>
            <a:pPr marL="0" indent="0" algn="r" rtl="1">
              <a:buNone/>
            </a:pPr>
            <a:r>
              <a:rPr lang="ar-EG" sz="3300" b="1" dirty="0">
                <a:ln w="3175" cmpd="sng">
                  <a:noFill/>
                </a:ln>
                <a:solidFill>
                  <a:srgbClr val="FF0000"/>
                </a:solidFill>
                <a:latin typeface="GESSTwoLight-Light"/>
                <a:cs typeface="Times New Roman" panose="02020603050405020304" pitchFamily="18" charset="0"/>
              </a:rPr>
              <a:t>4- مراعاة الأمور الصحية: </a:t>
            </a:r>
          </a:p>
          <a:p>
            <a:pPr marL="0" indent="0" algn="r" rtl="1">
              <a:buNone/>
            </a:pPr>
            <a:r>
              <a:rPr lang="ar-EG" sz="2800" dirty="0">
                <a:ln w="3175" cmpd="sng">
                  <a:noFill/>
                </a:ln>
                <a:latin typeface="+mj-lt"/>
                <a:ea typeface="+mj-ea"/>
                <a:cs typeface="+mj-cs"/>
              </a:rPr>
              <a:t>باتباع ما يأتي:</a:t>
            </a:r>
          </a:p>
          <a:p>
            <a:pPr algn="r" rtl="1"/>
            <a:r>
              <a:rPr lang="ar-EG" sz="3100" dirty="0">
                <a:solidFill>
                  <a:srgbClr val="002060"/>
                </a:solidFill>
              </a:rPr>
              <a:t>النوم مبكرا ليلة الاختبار، بحيث لا تقل ساعات النوم عن </a:t>
            </a:r>
            <a:r>
              <a:rPr lang="ar-EG" sz="3100" dirty="0" smtClean="0">
                <a:solidFill>
                  <a:srgbClr val="002060"/>
                </a:solidFill>
              </a:rPr>
              <a:t>(7) </a:t>
            </a:r>
            <a:r>
              <a:rPr lang="ar-EG" sz="3100" dirty="0">
                <a:solidFill>
                  <a:srgbClr val="002060"/>
                </a:solidFill>
              </a:rPr>
              <a:t>ساعات.</a:t>
            </a:r>
          </a:p>
          <a:p>
            <a:pPr algn="r" rtl="1"/>
            <a:r>
              <a:rPr lang="ar-EG" sz="3100" dirty="0" smtClean="0">
                <a:solidFill>
                  <a:srgbClr val="009900"/>
                </a:solidFill>
              </a:rPr>
              <a:t>تناول </a:t>
            </a:r>
            <a:r>
              <a:rPr lang="ar-EG" sz="3100" dirty="0">
                <a:solidFill>
                  <a:srgbClr val="009900"/>
                </a:solidFill>
              </a:rPr>
              <a:t>الطعام المتوازن مع التركيز على الفواكه والخضراوات.</a:t>
            </a:r>
          </a:p>
          <a:p>
            <a:pPr algn="r" rtl="1"/>
            <a:r>
              <a:rPr lang="ar-EG" sz="3100" dirty="0" smtClean="0">
                <a:solidFill>
                  <a:srgbClr val="002060"/>
                </a:solidFill>
              </a:rPr>
              <a:t>تناول </a:t>
            </a:r>
            <a:r>
              <a:rPr lang="ar-EG" sz="3100" dirty="0">
                <a:solidFill>
                  <a:srgbClr val="002060"/>
                </a:solidFill>
              </a:rPr>
              <a:t>وجبة الإفطار قبل الذهاب للاختبار.</a:t>
            </a:r>
          </a:p>
          <a:p>
            <a:pPr algn="r" rtl="1"/>
            <a:r>
              <a:rPr lang="ar-EG" sz="3100" dirty="0" smtClean="0">
                <a:solidFill>
                  <a:srgbClr val="009900"/>
                </a:solidFill>
              </a:rPr>
              <a:t>شرب </a:t>
            </a:r>
            <a:r>
              <a:rPr lang="ar-EG" sz="3100" dirty="0">
                <a:solidFill>
                  <a:srgbClr val="009900"/>
                </a:solidFill>
              </a:rPr>
              <a:t>الماء بكميات كافية والعصائر الطبيعية.</a:t>
            </a:r>
            <a:endParaRPr lang="en-US" sz="3100" dirty="0">
              <a:solidFill>
                <a:srgbClr val="009900"/>
              </a:solidFill>
            </a:endParaRPr>
          </a:p>
        </p:txBody>
      </p:sp>
    </p:spTree>
    <p:extLst>
      <p:ext uri="{BB962C8B-B14F-4D97-AF65-F5344CB8AC3E}">
        <p14:creationId xmlns:p14="http://schemas.microsoft.com/office/powerpoint/2010/main" val="69912838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1143000"/>
          </a:xfrm>
        </p:spPr>
        <p:txBody>
          <a:bodyPr>
            <a:normAutofit fontScale="90000"/>
          </a:bodyPr>
          <a:lstStyle/>
          <a:p>
            <a:pPr algn="r" rtl="1"/>
            <a:r>
              <a:rPr lang="ar-SA" altLang="en-US" b="1" u="sng" dirty="0">
                <a:solidFill>
                  <a:schemeClr val="accent2">
                    <a:lumMod val="75000"/>
                  </a:schemeClr>
                </a:solidFill>
                <a:latin typeface="GESSTwoMedium-Medium"/>
                <a:cs typeface="Times New Roman" panose="02020603050405020304" pitchFamily="18" charset="0"/>
              </a:rPr>
              <a:t>رابعا</a:t>
            </a:r>
            <a:r>
              <a:rPr lang="en-US" altLang="en-US" b="1" u="sng" dirty="0">
                <a:solidFill>
                  <a:schemeClr val="accent2">
                    <a:lumMod val="75000"/>
                  </a:schemeClr>
                </a:solidFill>
                <a:latin typeface="GESSTwoMedium-Medium"/>
                <a:cs typeface="Times New Roman" panose="02020603050405020304" pitchFamily="18" charset="0"/>
              </a:rPr>
              <a:t>: </a:t>
            </a:r>
            <a:r>
              <a:rPr lang="ar-SA" altLang="en-US" b="1" u="sng" dirty="0">
                <a:solidFill>
                  <a:schemeClr val="accent2">
                    <a:lumMod val="75000"/>
                  </a:schemeClr>
                </a:solidFill>
                <a:latin typeface="GESSTwoMedium-Medium"/>
                <a:cs typeface="Times New Roman" panose="02020603050405020304" pitchFamily="18" charset="0"/>
              </a:rPr>
              <a:t>وقت الاختبار</a:t>
            </a:r>
            <a:br>
              <a:rPr lang="ar-SA" altLang="en-US" b="1" u="sng" dirty="0">
                <a:solidFill>
                  <a:schemeClr val="accent2">
                    <a:lumMod val="75000"/>
                  </a:schemeClr>
                </a:solidFill>
                <a:latin typeface="GESSTwoMedium-Medium"/>
                <a:cs typeface="Times New Roman" panose="02020603050405020304" pitchFamily="18" charset="0"/>
              </a:rPr>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3266" y="1583140"/>
            <a:ext cx="9444250" cy="29069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a:off x="1924334" y="4889648"/>
            <a:ext cx="9703558" cy="1569660"/>
          </a:xfrm>
          <a:prstGeom prst="rect">
            <a:avLst/>
          </a:prstGeom>
        </p:spPr>
        <p:txBody>
          <a:bodyPr wrap="square">
            <a:spAutoFit/>
          </a:bodyPr>
          <a:lstStyle/>
          <a:p>
            <a:pPr algn="just" rtl="1"/>
            <a:r>
              <a:rPr lang="ar-EG" sz="2400" dirty="0">
                <a:solidFill>
                  <a:srgbClr val="009900"/>
                </a:solidFill>
                <a:latin typeface="ArialMT"/>
              </a:rPr>
              <a:t>تعتبر ساعة الاختبار ساعة حاسمة بالنسبة للطالب، تتحدد خلالها نتائج الجهود المبذولة خلال الشهور السابقة من </a:t>
            </a:r>
            <a:r>
              <a:rPr lang="ar-EG" sz="2400" dirty="0" smtClean="0">
                <a:solidFill>
                  <a:srgbClr val="009900"/>
                </a:solidFill>
                <a:latin typeface="ArialMT"/>
              </a:rPr>
              <a:t>الفصل الدراسي</a:t>
            </a:r>
            <a:r>
              <a:rPr lang="ar-EG" sz="2400" dirty="0">
                <a:latin typeface="ArialMT"/>
              </a:rPr>
              <a:t>، </a:t>
            </a:r>
            <a:r>
              <a:rPr lang="ar-EG" sz="2400" dirty="0">
                <a:solidFill>
                  <a:schemeClr val="accent6">
                    <a:lumMod val="50000"/>
                  </a:schemeClr>
                </a:solidFill>
                <a:latin typeface="ArialMT"/>
              </a:rPr>
              <a:t>وقد يصاب الطالب خلالها بأعراض قلق الاختبار وبعض الصعوبات التي تحول دون وصوله إلى الهدف المنشود</a:t>
            </a:r>
            <a:endParaRPr lang="en-US" sz="2400" dirty="0">
              <a:solidFill>
                <a:schemeClr val="accent6">
                  <a:lumMod val="50000"/>
                </a:schemeClr>
              </a:solidFill>
            </a:endParaRPr>
          </a:p>
        </p:txBody>
      </p:sp>
    </p:spTree>
    <p:extLst>
      <p:ext uri="{BB962C8B-B14F-4D97-AF65-F5344CB8AC3E}">
        <p14:creationId xmlns:p14="http://schemas.microsoft.com/office/powerpoint/2010/main" val="2743881994"/>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9"/>
          <p:cNvSpPr/>
          <p:nvPr/>
        </p:nvSpPr>
        <p:spPr>
          <a:xfrm>
            <a:off x="2757488" y="765176"/>
            <a:ext cx="6291262" cy="777875"/>
          </a:xfrm>
          <a:prstGeom prst="roundRect">
            <a:avLst/>
          </a:prstGeom>
          <a:solidFill>
            <a:schemeClr val="accent2">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3600" b="1" dirty="0" err="1"/>
              <a:t>ال</a:t>
            </a:r>
            <a:r>
              <a:rPr lang="ar-EG" sz="3600" b="1" dirty="0"/>
              <a:t>مهارات </a:t>
            </a:r>
            <a:r>
              <a:rPr lang="ar-SA" sz="3600" b="1" dirty="0"/>
              <a:t>الأكاديمية </a:t>
            </a:r>
          </a:p>
        </p:txBody>
      </p:sp>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CFC017-0911-4000-A8CD-6E4546953D44}" type="slidenum">
              <a:rPr lang="ar-SA" altLang="en-US">
                <a:solidFill>
                  <a:srgbClr val="FFFFFF"/>
                </a:solidFill>
              </a:rPr>
              <a:pPr eaLnBrk="1" hangingPunct="1"/>
              <a:t>2</a:t>
            </a:fld>
            <a:endParaRPr lang="ar-SA" altLang="en-US">
              <a:solidFill>
                <a:srgbClr val="FFFFFF"/>
              </a:solidFill>
            </a:endParaRPr>
          </a:p>
        </p:txBody>
      </p:sp>
      <p:pic>
        <p:nvPicPr>
          <p:cNvPr id="18436" name="Picture 2" descr="C:\Users\Win 7\Desktop\untitled تاتت.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688" y="3571875"/>
            <a:ext cx="26670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مستطيل 6"/>
          <p:cNvSpPr>
            <a:spLocks noChangeArrowheads="1"/>
          </p:cNvSpPr>
          <p:nvPr/>
        </p:nvSpPr>
        <p:spPr bwMode="auto">
          <a:xfrm>
            <a:off x="2667000" y="1928813"/>
            <a:ext cx="7429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3600" b="1" dirty="0">
                <a:latin typeface="Franklin Gothic Book" panose="020B0503020102020204" pitchFamily="34" charset="0"/>
                <a:cs typeface="Tahoma" panose="020B0604030504040204" pitchFamily="34" charset="0"/>
              </a:rPr>
              <a:t>    الوحدة الثالثة </a:t>
            </a:r>
          </a:p>
        </p:txBody>
      </p:sp>
      <p:sp>
        <p:nvSpPr>
          <p:cNvPr id="18438" name="مستطيل 5"/>
          <p:cNvSpPr>
            <a:spLocks noChangeArrowheads="1"/>
          </p:cNvSpPr>
          <p:nvPr/>
        </p:nvSpPr>
        <p:spPr bwMode="auto">
          <a:xfrm>
            <a:off x="3238501" y="2571751"/>
            <a:ext cx="59293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5400" b="1">
                <a:solidFill>
                  <a:srgbClr val="FF0000"/>
                </a:solidFill>
                <a:latin typeface="Franklin Gothic Book" panose="020B0503020102020204" pitchFamily="34" charset="0"/>
                <a:cs typeface="Tahoma" panose="020B0604030504040204" pitchFamily="34" charset="0"/>
              </a:rPr>
              <a:t>الدراسة الفعالة</a:t>
            </a:r>
            <a:endParaRPr lang="ar-SA" altLang="en-US" sz="5400">
              <a:solidFill>
                <a:srgbClr val="FF0000"/>
              </a:solidFill>
              <a:latin typeface="Franklin Gothic Book" panose="020B0503020102020204" pitchFamily="34" charset="0"/>
              <a:cs typeface="Tahoma" panose="020B0604030504040204" pitchFamily="34" charset="0"/>
            </a:endParaRPr>
          </a:p>
        </p:txBody>
      </p:sp>
      <p:pic>
        <p:nvPicPr>
          <p:cNvPr id="1843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1188" y="3429001"/>
            <a:ext cx="8501062"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14822"/>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3" name="camera.wav"/>
          </p:stSnd>
        </p:sndAc>
      </p:transition>
    </mc:Choice>
    <mc:Fallback xmlns="">
      <p:transition spd="slow">
        <p:checker/>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8E5BE5-752F-4E39-921B-5276AAE025D5}" type="slidenum">
              <a:rPr lang="ar-SA" altLang="en-US">
                <a:solidFill>
                  <a:srgbClr val="FFFFFF"/>
                </a:solidFill>
              </a:rPr>
              <a:pPr eaLnBrk="1" hangingPunct="1"/>
              <a:t>20</a:t>
            </a:fld>
            <a:endParaRPr lang="ar-SA" altLang="en-US">
              <a:solidFill>
                <a:srgbClr val="FFFFFF"/>
              </a:solidFill>
            </a:endParaRPr>
          </a:p>
        </p:txBody>
      </p:sp>
      <p:sp>
        <p:nvSpPr>
          <p:cNvPr id="21507" name="Rectangle 2"/>
          <p:cNvSpPr>
            <a:spLocks noChangeArrowheads="1"/>
          </p:cNvSpPr>
          <p:nvPr/>
        </p:nvSpPr>
        <p:spPr bwMode="auto">
          <a:xfrm>
            <a:off x="1241946" y="818884"/>
            <a:ext cx="10481481"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en-US" altLang="en-US" sz="2800" b="1" dirty="0">
              <a:cs typeface="Times New Roman" panose="02020603050405020304" pitchFamily="18" charset="0"/>
            </a:endParaRPr>
          </a:p>
          <a:p>
            <a:pPr algn="r" rtl="1"/>
            <a:endParaRPr lang="ar-EG" altLang="en-US" sz="2400" b="1" dirty="0" smtClean="0">
              <a:solidFill>
                <a:srgbClr val="000000"/>
              </a:solidFill>
              <a:latin typeface="ArialMT"/>
              <a:cs typeface="Times New Roman" panose="02020603050405020304" pitchFamily="18" charset="0"/>
            </a:endParaRPr>
          </a:p>
          <a:p>
            <a:pPr algn="r" rtl="1"/>
            <a:r>
              <a:rPr lang="ar-SA" altLang="en-US" sz="3200" b="1" dirty="0" smtClean="0">
                <a:solidFill>
                  <a:srgbClr val="FF0000"/>
                </a:solidFill>
                <a:latin typeface="ArialMT"/>
                <a:cs typeface="Times New Roman" panose="02020603050405020304" pitchFamily="18" charset="0"/>
              </a:rPr>
              <a:t>من </a:t>
            </a:r>
            <a:r>
              <a:rPr lang="ar-SA" altLang="en-US" sz="3200" b="1" dirty="0">
                <a:solidFill>
                  <a:srgbClr val="FF0000"/>
                </a:solidFill>
                <a:latin typeface="ArialMT"/>
                <a:cs typeface="Times New Roman" panose="02020603050405020304" pitchFamily="18" charset="0"/>
              </a:rPr>
              <a:t>أجل اجتياز الاختبار بيسر</a:t>
            </a:r>
            <a:r>
              <a:rPr lang="ar-SA" altLang="en-US" sz="3200" b="1" dirty="0">
                <a:solidFill>
                  <a:srgbClr val="FF0000"/>
                </a:solidFill>
                <a:latin typeface="Calibri" panose="020F0502020204030204" pitchFamily="34" charset="0"/>
                <a:cs typeface="Times New Roman" panose="02020603050405020304" pitchFamily="18" charset="0"/>
              </a:rPr>
              <a:t> </a:t>
            </a:r>
            <a:r>
              <a:rPr lang="ar-SA" altLang="en-US" sz="3200" b="1" dirty="0">
                <a:solidFill>
                  <a:srgbClr val="FF0000"/>
                </a:solidFill>
                <a:latin typeface="ArialMT"/>
                <a:cs typeface="Times New Roman" panose="02020603050405020304" pitchFamily="18" charset="0"/>
              </a:rPr>
              <a:t>وسهولة، والتمكن من تحقيق النجاح </a:t>
            </a:r>
            <a:r>
              <a:rPr lang="ar-SA" altLang="en-US" sz="3200" b="1" dirty="0" smtClean="0">
                <a:solidFill>
                  <a:srgbClr val="FF0000"/>
                </a:solidFill>
                <a:latin typeface="ArialMT"/>
                <a:cs typeface="Times New Roman" panose="02020603050405020304" pitchFamily="18" charset="0"/>
              </a:rPr>
              <a:t>المتميز</a:t>
            </a:r>
            <a:endParaRPr lang="ar-EG" altLang="en-US" sz="3200" b="1" dirty="0" smtClean="0">
              <a:solidFill>
                <a:srgbClr val="FF0000"/>
              </a:solidFill>
              <a:latin typeface="ArialMT"/>
              <a:cs typeface="Times New Roman" panose="02020603050405020304" pitchFamily="18" charset="0"/>
            </a:endParaRPr>
          </a:p>
          <a:p>
            <a:pPr algn="r" rtl="1"/>
            <a:r>
              <a:rPr lang="ar-SA" altLang="en-US" sz="2400" b="1" dirty="0" smtClean="0">
                <a:solidFill>
                  <a:schemeClr val="accent4">
                    <a:lumMod val="50000"/>
                  </a:schemeClr>
                </a:solidFill>
                <a:latin typeface="ArialMT"/>
                <a:cs typeface="Times New Roman" panose="02020603050405020304" pitchFamily="18" charset="0"/>
              </a:rPr>
              <a:t> </a:t>
            </a:r>
            <a:r>
              <a:rPr lang="ar-SA" altLang="en-US" sz="2400" b="1" dirty="0">
                <a:solidFill>
                  <a:schemeClr val="accent4">
                    <a:lumMod val="50000"/>
                  </a:schemeClr>
                </a:solidFill>
                <a:latin typeface="ArialMT"/>
                <a:cs typeface="Times New Roman" panose="02020603050405020304" pitchFamily="18" charset="0"/>
              </a:rPr>
              <a:t>يمكن إتباع الخطوات الآتية</a:t>
            </a:r>
            <a:r>
              <a:rPr lang="en-US" altLang="en-US" sz="2400" b="1" dirty="0">
                <a:solidFill>
                  <a:schemeClr val="accent4">
                    <a:lumMod val="50000"/>
                  </a:schemeClr>
                </a:solidFill>
                <a:latin typeface="ArialMT"/>
              </a:rPr>
              <a:t>:</a:t>
            </a:r>
            <a:endParaRPr lang="en-US" altLang="en-US" sz="2400" b="1" dirty="0">
              <a:solidFill>
                <a:schemeClr val="accent4">
                  <a:lumMod val="50000"/>
                </a:schemeClr>
              </a:solidFill>
              <a:cs typeface="Times New Roman" panose="02020603050405020304" pitchFamily="18" charset="0"/>
            </a:endParaRPr>
          </a:p>
          <a:p>
            <a:pPr algn="r" rtl="1"/>
            <a:endParaRPr lang="ar-EG" altLang="en-US" sz="2400" b="1" dirty="0" smtClean="0">
              <a:solidFill>
                <a:srgbClr val="000000"/>
              </a:solidFill>
              <a:latin typeface="GESSTwoLight-Light"/>
              <a:cs typeface="Times New Roman" panose="02020603050405020304" pitchFamily="18" charset="0"/>
            </a:endParaRPr>
          </a:p>
          <a:p>
            <a:pPr marL="457200" indent="-457200" algn="r" rtl="1">
              <a:buFont typeface="Wingdings" panose="05000000000000000000" pitchFamily="2" charset="2"/>
              <a:buChar char="q"/>
            </a:pPr>
            <a:r>
              <a:rPr lang="ar-SA" altLang="en-US" sz="3200" b="1" u="sng" dirty="0" smtClean="0">
                <a:solidFill>
                  <a:srgbClr val="009900"/>
                </a:solidFill>
                <a:latin typeface="GESSTwoLight-Light"/>
                <a:cs typeface="Times New Roman" panose="02020603050405020304" pitchFamily="18" charset="0"/>
              </a:rPr>
              <a:t>في </a:t>
            </a:r>
            <a:r>
              <a:rPr lang="ar-SA" altLang="en-US" sz="3200" b="1" u="sng" dirty="0">
                <a:solidFill>
                  <a:srgbClr val="009900"/>
                </a:solidFill>
                <a:latin typeface="GESSTwoLight-Light"/>
                <a:cs typeface="Times New Roman" panose="02020603050405020304" pitchFamily="18" charset="0"/>
              </a:rPr>
              <a:t>قاعة الاختبار وقبل البدء بالإجابة</a:t>
            </a:r>
            <a:r>
              <a:rPr lang="en-US" altLang="en-US" sz="3200" b="1" u="sng" dirty="0">
                <a:solidFill>
                  <a:srgbClr val="009900"/>
                </a:solidFill>
                <a:latin typeface="GESSTwoLight-Light"/>
              </a:rPr>
              <a:t>: </a:t>
            </a:r>
            <a:endParaRPr lang="ar-EG" altLang="en-US" sz="3200" b="1" u="sng" dirty="0" smtClean="0">
              <a:solidFill>
                <a:srgbClr val="009900"/>
              </a:solidFill>
              <a:latin typeface="GESSTwoLight-Light"/>
            </a:endParaRPr>
          </a:p>
          <a:p>
            <a:pPr algn="r" rtl="1"/>
            <a:r>
              <a:rPr lang="ar-SA" altLang="en-US" sz="2400" b="1" dirty="0" smtClean="0">
                <a:solidFill>
                  <a:srgbClr val="000000"/>
                </a:solidFill>
                <a:latin typeface="ArialMT"/>
              </a:rPr>
              <a:t>لا </a:t>
            </a:r>
            <a:r>
              <a:rPr lang="ar-SA" altLang="en-US" sz="2400" b="1" dirty="0">
                <a:solidFill>
                  <a:srgbClr val="000000"/>
                </a:solidFill>
                <a:latin typeface="ArialMT"/>
              </a:rPr>
              <a:t>بدّ من التنبه لما يأتي</a:t>
            </a:r>
            <a:r>
              <a:rPr lang="en-US" altLang="en-US" sz="2400" b="1" dirty="0">
                <a:solidFill>
                  <a:srgbClr val="000000"/>
                </a:solidFill>
                <a:latin typeface="ArialMT"/>
              </a:rPr>
              <a:t>:</a:t>
            </a:r>
          </a:p>
          <a:p>
            <a:pPr algn="r" rtl="1"/>
            <a:r>
              <a:rPr lang="en-US" altLang="en-US" sz="2400" b="1" dirty="0" smtClean="0">
                <a:solidFill>
                  <a:schemeClr val="accent5">
                    <a:lumMod val="75000"/>
                  </a:schemeClr>
                </a:solidFill>
                <a:latin typeface="ArialMT"/>
                <a:ea typeface="ArialMT"/>
                <a:cs typeface="ArialMT"/>
              </a:rPr>
              <a:t>●</a:t>
            </a:r>
            <a:r>
              <a:rPr lang="en-US" altLang="en-US" sz="2400" b="1" dirty="0" smtClean="0">
                <a:solidFill>
                  <a:schemeClr val="accent5">
                    <a:lumMod val="75000"/>
                  </a:schemeClr>
                </a:solidFill>
                <a:latin typeface="ArialMT"/>
              </a:rPr>
              <a:t> </a:t>
            </a:r>
            <a:r>
              <a:rPr lang="ar-SA" altLang="en-US" sz="2400" b="1" dirty="0">
                <a:solidFill>
                  <a:schemeClr val="accent5">
                    <a:lumMod val="75000"/>
                  </a:schemeClr>
                </a:solidFill>
                <a:latin typeface="ArialMT"/>
              </a:rPr>
              <a:t>الحضور لقاعة الاختبار قبل الموعد بوقت كاف</a:t>
            </a:r>
            <a:r>
              <a:rPr lang="en-US" altLang="en-US" sz="2400" b="1" dirty="0">
                <a:solidFill>
                  <a:schemeClr val="accent5">
                    <a:lumMod val="75000"/>
                  </a:schemeClr>
                </a:solidFill>
                <a:latin typeface="ArialMT"/>
              </a:rPr>
              <a:t>.</a:t>
            </a:r>
            <a:endParaRPr lang="en-US" altLang="en-US" sz="2400" b="1" dirty="0">
              <a:solidFill>
                <a:schemeClr val="accent5">
                  <a:lumMod val="75000"/>
                </a:schemeClr>
              </a:solidFill>
            </a:endParaRPr>
          </a:p>
          <a:p>
            <a:pPr algn="r" rtl="1"/>
            <a:r>
              <a:rPr lang="en-US" altLang="en-US" sz="2400" b="1" dirty="0">
                <a:solidFill>
                  <a:schemeClr val="accent6">
                    <a:lumMod val="50000"/>
                  </a:schemeClr>
                </a:solidFill>
                <a:latin typeface="ArialMT"/>
                <a:ea typeface="ArialMT"/>
                <a:cs typeface="ArialMT"/>
              </a:rPr>
              <a:t>●</a:t>
            </a:r>
            <a:r>
              <a:rPr lang="en-US" altLang="en-US" sz="2400" b="1" dirty="0">
                <a:solidFill>
                  <a:schemeClr val="accent6">
                    <a:lumMod val="50000"/>
                  </a:schemeClr>
                </a:solidFill>
                <a:latin typeface="ArialMT"/>
              </a:rPr>
              <a:t> </a:t>
            </a:r>
            <a:r>
              <a:rPr lang="ar-SA" altLang="en-US" sz="2400" b="1" dirty="0">
                <a:solidFill>
                  <a:schemeClr val="accent6">
                    <a:lumMod val="50000"/>
                  </a:schemeClr>
                </a:solidFill>
                <a:latin typeface="ArialMT"/>
              </a:rPr>
              <a:t>إحضار الأقلام وأدوات الاختبار اللازمة</a:t>
            </a:r>
            <a:r>
              <a:rPr lang="en-US" altLang="en-US" sz="2400" b="1" dirty="0">
                <a:solidFill>
                  <a:schemeClr val="accent6">
                    <a:lumMod val="50000"/>
                  </a:schemeClr>
                </a:solidFill>
                <a:latin typeface="ArialMT"/>
              </a:rPr>
              <a:t>.</a:t>
            </a:r>
            <a:endParaRPr lang="en-US" altLang="en-US" sz="2400" b="1" dirty="0">
              <a:solidFill>
                <a:schemeClr val="accent6">
                  <a:lumMod val="50000"/>
                </a:schemeClr>
              </a:solidFill>
            </a:endParaRPr>
          </a:p>
          <a:p>
            <a:pPr algn="r" rtl="1"/>
            <a:r>
              <a:rPr lang="en-US" altLang="en-US" sz="2400" b="1" dirty="0">
                <a:solidFill>
                  <a:schemeClr val="accent5">
                    <a:lumMod val="75000"/>
                  </a:schemeClr>
                </a:solidFill>
                <a:latin typeface="ArialMT"/>
                <a:ea typeface="ArialMT"/>
                <a:cs typeface="ArialMT"/>
              </a:rPr>
              <a:t>●</a:t>
            </a:r>
            <a:r>
              <a:rPr lang="en-US" altLang="en-US" sz="2400" b="1" dirty="0">
                <a:solidFill>
                  <a:schemeClr val="accent5">
                    <a:lumMod val="75000"/>
                  </a:schemeClr>
                </a:solidFill>
                <a:latin typeface="ArialMT"/>
              </a:rPr>
              <a:t> </a:t>
            </a:r>
            <a:r>
              <a:rPr lang="ar-SA" altLang="en-US" sz="2400" b="1" dirty="0">
                <a:solidFill>
                  <a:schemeClr val="accent5">
                    <a:lumMod val="75000"/>
                  </a:schemeClr>
                </a:solidFill>
                <a:latin typeface="ArialMT"/>
              </a:rPr>
              <a:t>التعرف على التعليمات الخاصة بالاختبار</a:t>
            </a:r>
            <a:r>
              <a:rPr lang="en-US" altLang="en-US" sz="2400" b="1" dirty="0">
                <a:solidFill>
                  <a:schemeClr val="accent5">
                    <a:lumMod val="75000"/>
                  </a:schemeClr>
                </a:solidFill>
                <a:latin typeface="ArialMT"/>
              </a:rPr>
              <a:t>.</a:t>
            </a:r>
            <a:endParaRPr lang="en-US" altLang="en-US" sz="2400" b="1" dirty="0">
              <a:solidFill>
                <a:schemeClr val="accent5">
                  <a:lumMod val="75000"/>
                </a:schemeClr>
              </a:solidFill>
            </a:endParaRPr>
          </a:p>
          <a:p>
            <a:pPr algn="r" rtl="1"/>
            <a:r>
              <a:rPr lang="en-US" altLang="en-US" sz="2400" b="1" dirty="0">
                <a:solidFill>
                  <a:schemeClr val="accent6">
                    <a:lumMod val="50000"/>
                  </a:schemeClr>
                </a:solidFill>
                <a:latin typeface="ArialMT"/>
                <a:ea typeface="ArialMT"/>
                <a:cs typeface="ArialMT"/>
              </a:rPr>
              <a:t>●</a:t>
            </a:r>
            <a:r>
              <a:rPr lang="en-US" altLang="en-US" sz="2400" b="1" dirty="0">
                <a:solidFill>
                  <a:schemeClr val="accent6">
                    <a:lumMod val="50000"/>
                  </a:schemeClr>
                </a:solidFill>
                <a:latin typeface="ArialMT"/>
              </a:rPr>
              <a:t> </a:t>
            </a:r>
            <a:r>
              <a:rPr lang="ar-SA" altLang="en-US" sz="2400" b="1" dirty="0">
                <a:solidFill>
                  <a:schemeClr val="accent6">
                    <a:lumMod val="50000"/>
                  </a:schemeClr>
                </a:solidFill>
                <a:latin typeface="ArialMT"/>
              </a:rPr>
              <a:t>المحافظة على الهدوء وغلق الجوال وترك كل ما يتعلق بالمقرر جانبا</a:t>
            </a:r>
            <a:r>
              <a:rPr lang="en-US" altLang="en-US" sz="2400" b="1" dirty="0">
                <a:solidFill>
                  <a:schemeClr val="accent6">
                    <a:lumMod val="50000"/>
                  </a:schemeClr>
                </a:solidFill>
                <a:latin typeface="ArialMT"/>
              </a:rPr>
              <a:t>.</a:t>
            </a:r>
            <a:endParaRPr lang="en-US" altLang="en-US" sz="2400" b="1" dirty="0">
              <a:solidFill>
                <a:schemeClr val="accent6">
                  <a:lumMod val="50000"/>
                </a:schemeClr>
              </a:solidFill>
            </a:endParaRPr>
          </a:p>
          <a:p>
            <a:pPr algn="r" rtl="1"/>
            <a:r>
              <a:rPr lang="en-US" altLang="en-US" sz="2400" b="1" dirty="0">
                <a:solidFill>
                  <a:schemeClr val="accent5">
                    <a:lumMod val="75000"/>
                  </a:schemeClr>
                </a:solidFill>
                <a:latin typeface="ArialMT"/>
                <a:ea typeface="ArialMT"/>
                <a:cs typeface="ArialMT"/>
              </a:rPr>
              <a:t>●</a:t>
            </a:r>
            <a:r>
              <a:rPr lang="en-US" altLang="en-US" sz="2400" b="1" dirty="0">
                <a:solidFill>
                  <a:schemeClr val="accent5">
                    <a:lumMod val="75000"/>
                  </a:schemeClr>
                </a:solidFill>
                <a:latin typeface="ArialMT"/>
              </a:rPr>
              <a:t> </a:t>
            </a:r>
            <a:r>
              <a:rPr lang="ar-SA" altLang="en-US" sz="2400" b="1" dirty="0">
                <a:solidFill>
                  <a:schemeClr val="accent5">
                    <a:lumMod val="75000"/>
                  </a:schemeClr>
                </a:solidFill>
                <a:latin typeface="ArialMT"/>
              </a:rPr>
              <a:t>البدء ببعض الأدعية والأذكار</a:t>
            </a:r>
            <a:r>
              <a:rPr lang="en-US" altLang="en-US" sz="2400" b="1" dirty="0">
                <a:solidFill>
                  <a:schemeClr val="accent5">
                    <a:lumMod val="75000"/>
                  </a:schemeClr>
                </a:solidFill>
                <a:latin typeface="ArialMT"/>
              </a:rPr>
              <a:t>.</a:t>
            </a:r>
            <a:r>
              <a:rPr lang="en-US" altLang="en-US" sz="2400" dirty="0">
                <a:solidFill>
                  <a:schemeClr val="accent5">
                    <a:lumMod val="75000"/>
                  </a:schemeClr>
                </a:solidFill>
                <a:latin typeface="Franklin Gothic Book" panose="020B0503020102020204" pitchFamily="34" charset="0"/>
                <a:cs typeface="Tahoma" panose="020B0604030504040204" pitchFamily="34" charset="0"/>
              </a:rPr>
              <a:t> </a:t>
            </a:r>
          </a:p>
          <a:p>
            <a:pPr algn="r" rtl="1"/>
            <a:r>
              <a:rPr lang="en-US" altLang="en-US" sz="2400" b="1" dirty="0">
                <a:solidFill>
                  <a:schemeClr val="accent6">
                    <a:lumMod val="50000"/>
                  </a:schemeClr>
                </a:solidFill>
                <a:latin typeface="Franklin Gothic Book" panose="020B0503020102020204" pitchFamily="34" charset="0"/>
                <a:cs typeface="Tahoma" panose="020B0604030504040204" pitchFamily="34" charset="0"/>
              </a:rPr>
              <a:t>● </a:t>
            </a:r>
            <a:r>
              <a:rPr lang="ar-SA" altLang="en-US" sz="2400" b="1" dirty="0">
                <a:solidFill>
                  <a:schemeClr val="accent6">
                    <a:lumMod val="50000"/>
                  </a:schemeClr>
                </a:solidFill>
                <a:latin typeface="Franklin Gothic Book" panose="020B0503020102020204" pitchFamily="34" charset="0"/>
              </a:rPr>
              <a:t>المحافظة على الثقة بالنفس</a:t>
            </a:r>
            <a:r>
              <a:rPr lang="en-US" altLang="en-US" sz="2400" b="1" dirty="0">
                <a:solidFill>
                  <a:schemeClr val="accent6">
                    <a:lumMod val="50000"/>
                  </a:schemeClr>
                </a:solidFill>
                <a:latin typeface="Franklin Gothic Book" panose="020B0503020102020204" pitchFamily="34" charset="0"/>
              </a:rPr>
              <a:t>.</a:t>
            </a:r>
          </a:p>
          <a:p>
            <a:endParaRPr lang="en-US" altLang="en-US" sz="2800" b="1" dirty="0">
              <a:solidFill>
                <a:srgbClr val="000000"/>
              </a:solidFill>
              <a:latin typeface="ArialMT"/>
            </a:endParaRPr>
          </a:p>
          <a:p>
            <a:endParaRPr lang="en-US" altLang="en-US" sz="2800" b="1" dirty="0"/>
          </a:p>
        </p:txBody>
      </p:sp>
    </p:spTree>
    <p:extLst>
      <p:ext uri="{BB962C8B-B14F-4D97-AF65-F5344CB8AC3E}">
        <p14:creationId xmlns:p14="http://schemas.microsoft.com/office/powerpoint/2010/main" val="969616037"/>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56AEB7-6017-4F04-B1DD-8C69B5BF18CF}" type="slidenum">
              <a:rPr lang="ar-SA" altLang="en-US">
                <a:solidFill>
                  <a:srgbClr val="FFFFFF"/>
                </a:solidFill>
              </a:rPr>
              <a:pPr eaLnBrk="1" hangingPunct="1"/>
              <a:t>21</a:t>
            </a:fld>
            <a:endParaRPr lang="ar-SA" altLang="en-US">
              <a:solidFill>
                <a:srgbClr val="FFFFFF"/>
              </a:solidFill>
            </a:endParaRPr>
          </a:p>
        </p:txBody>
      </p:sp>
      <p:sp>
        <p:nvSpPr>
          <p:cNvPr id="22531" name="مستطيل 2"/>
          <p:cNvSpPr>
            <a:spLocks noChangeArrowheads="1"/>
          </p:cNvSpPr>
          <p:nvPr/>
        </p:nvSpPr>
        <p:spPr bwMode="auto">
          <a:xfrm>
            <a:off x="1009935" y="785814"/>
            <a:ext cx="10658902"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cs typeface="Tahoma" pitchFamily="34" charset="0"/>
              </a:defRPr>
            </a:lvl1pPr>
            <a:lvl2pPr marL="742950" indent="-285750">
              <a:defRPr>
                <a:solidFill>
                  <a:schemeClr val="tx1"/>
                </a:solidFill>
                <a:latin typeface="Franklin Gothic Book" pitchFamily="34" charset="0"/>
                <a:cs typeface="Tahoma" pitchFamily="34" charset="0"/>
              </a:defRPr>
            </a:lvl2pPr>
            <a:lvl3pPr marL="1143000" indent="-228600">
              <a:defRPr>
                <a:solidFill>
                  <a:schemeClr val="tx1"/>
                </a:solidFill>
                <a:latin typeface="Franklin Gothic Book" pitchFamily="34" charset="0"/>
                <a:cs typeface="Tahoma" pitchFamily="34" charset="0"/>
              </a:defRPr>
            </a:lvl3pPr>
            <a:lvl4pPr marL="1600200" indent="-228600">
              <a:defRPr>
                <a:solidFill>
                  <a:schemeClr val="tx1"/>
                </a:solidFill>
                <a:latin typeface="Franklin Gothic Book" pitchFamily="34" charset="0"/>
                <a:cs typeface="Tahoma" pitchFamily="34" charset="0"/>
              </a:defRPr>
            </a:lvl4pPr>
            <a:lvl5pPr marL="2057400" indent="-228600">
              <a:defRPr>
                <a:solidFill>
                  <a:schemeClr val="tx1"/>
                </a:solidFill>
                <a:latin typeface="Franklin Gothic Book" pitchFamily="34" charset="0"/>
                <a:cs typeface="Tahoma" pitchFamily="34" charset="0"/>
              </a:defRPr>
            </a:lvl5pPr>
            <a:lvl6pPr marL="2514600" indent="-228600" algn="r" rtl="1" fontAlgn="base">
              <a:spcBef>
                <a:spcPct val="0"/>
              </a:spcBef>
              <a:spcAft>
                <a:spcPct val="0"/>
              </a:spcAft>
              <a:defRPr>
                <a:solidFill>
                  <a:schemeClr val="tx1"/>
                </a:solidFill>
                <a:latin typeface="Franklin Gothic Book" pitchFamily="34" charset="0"/>
                <a:cs typeface="Tahoma" pitchFamily="34" charset="0"/>
              </a:defRPr>
            </a:lvl6pPr>
            <a:lvl7pPr marL="2971800" indent="-228600" algn="r" rtl="1" fontAlgn="base">
              <a:spcBef>
                <a:spcPct val="0"/>
              </a:spcBef>
              <a:spcAft>
                <a:spcPct val="0"/>
              </a:spcAft>
              <a:defRPr>
                <a:solidFill>
                  <a:schemeClr val="tx1"/>
                </a:solidFill>
                <a:latin typeface="Franklin Gothic Book" pitchFamily="34" charset="0"/>
                <a:cs typeface="Tahoma" pitchFamily="34" charset="0"/>
              </a:defRPr>
            </a:lvl7pPr>
            <a:lvl8pPr marL="3429000" indent="-228600" algn="r" rtl="1" fontAlgn="base">
              <a:spcBef>
                <a:spcPct val="0"/>
              </a:spcBef>
              <a:spcAft>
                <a:spcPct val="0"/>
              </a:spcAft>
              <a:defRPr>
                <a:solidFill>
                  <a:schemeClr val="tx1"/>
                </a:solidFill>
                <a:latin typeface="Franklin Gothic Book" pitchFamily="34" charset="0"/>
                <a:cs typeface="Tahoma" pitchFamily="34" charset="0"/>
              </a:defRPr>
            </a:lvl8pPr>
            <a:lvl9pPr marL="3886200" indent="-228600" algn="r" rtl="1" fontAlgn="base">
              <a:spcBef>
                <a:spcPct val="0"/>
              </a:spcBef>
              <a:spcAft>
                <a:spcPct val="0"/>
              </a:spcAft>
              <a:defRPr>
                <a:solidFill>
                  <a:schemeClr val="tx1"/>
                </a:solidFill>
                <a:latin typeface="Franklin Gothic Book" pitchFamily="34" charset="0"/>
                <a:cs typeface="Tahoma" pitchFamily="34" charset="0"/>
              </a:defRPr>
            </a:lvl9pPr>
          </a:lstStyle>
          <a:p>
            <a:pPr marL="457200" indent="-457200" algn="r" rtl="1">
              <a:buFont typeface="Wingdings" panose="05000000000000000000" pitchFamily="2" charset="2"/>
              <a:buChar char="q"/>
              <a:defRPr/>
            </a:pPr>
            <a:r>
              <a:rPr lang="ar-SA" altLang="en-US" sz="3200" b="1" u="sng" dirty="0">
                <a:solidFill>
                  <a:srgbClr val="009900"/>
                </a:solidFill>
                <a:latin typeface="GESSTwoLight-Light"/>
                <a:cs typeface="Times New Roman" panose="02020603050405020304" pitchFamily="18" charset="0"/>
              </a:rPr>
              <a:t>الإجابة أثناء </a:t>
            </a:r>
            <a:r>
              <a:rPr lang="ar-SA" altLang="en-US" sz="3200" b="1" u="sng" dirty="0" smtClean="0">
                <a:solidFill>
                  <a:srgbClr val="009900"/>
                </a:solidFill>
                <a:latin typeface="GESSTwoLight-Light"/>
                <a:cs typeface="Times New Roman" panose="02020603050405020304" pitchFamily="18" charset="0"/>
              </a:rPr>
              <a:t>الاختبار</a:t>
            </a:r>
            <a:r>
              <a:rPr lang="en-US" altLang="en-US" sz="2400" b="1" dirty="0" smtClean="0">
                <a:solidFill>
                  <a:srgbClr val="009900"/>
                </a:solidFill>
                <a:cs typeface="+mn-cs"/>
              </a:rPr>
              <a:t>: </a:t>
            </a:r>
            <a:endParaRPr lang="ar-SA" altLang="en-US" sz="2400" b="1" dirty="0">
              <a:solidFill>
                <a:srgbClr val="009900"/>
              </a:solidFill>
              <a:cs typeface="+mn-cs"/>
            </a:endParaRPr>
          </a:p>
          <a:p>
            <a:pPr algn="r">
              <a:defRPr/>
            </a:pPr>
            <a:endParaRPr lang="ar-SA" altLang="en-US" sz="2400" b="1" dirty="0">
              <a:cs typeface="+mn-cs"/>
            </a:endParaRPr>
          </a:p>
          <a:p>
            <a:pPr algn="r">
              <a:defRPr/>
            </a:pPr>
            <a:r>
              <a:rPr lang="ar-SA" altLang="en-US" sz="2400" b="1" dirty="0">
                <a:solidFill>
                  <a:schemeClr val="accent5">
                    <a:lumMod val="50000"/>
                  </a:schemeClr>
                </a:solidFill>
                <a:cs typeface="+mn-cs"/>
              </a:rPr>
              <a:t>على الطالب أثناء الإجابة إتباع ما </a:t>
            </a:r>
            <a:r>
              <a:rPr lang="ar-SA" altLang="en-US" sz="2400" b="1" dirty="0" smtClean="0">
                <a:solidFill>
                  <a:schemeClr val="accent5">
                    <a:lumMod val="50000"/>
                  </a:schemeClr>
                </a:solidFill>
                <a:cs typeface="+mn-cs"/>
              </a:rPr>
              <a:t>يأتي</a:t>
            </a:r>
            <a:endParaRPr lang="en-US" altLang="en-US" sz="2400" b="1" dirty="0">
              <a:solidFill>
                <a:schemeClr val="accent5">
                  <a:lumMod val="50000"/>
                </a:schemeClr>
              </a:solidFill>
              <a:cs typeface="+mn-cs"/>
            </a:endParaRPr>
          </a:p>
          <a:p>
            <a:pPr marL="342900" indent="-342900" algn="r" rtl="1">
              <a:buFont typeface="Arial" panose="020B0604020202020204" pitchFamily="34" charset="0"/>
              <a:buChar char="•"/>
              <a:defRPr/>
            </a:pPr>
            <a:r>
              <a:rPr lang="ar-SA" altLang="en-US" sz="2400" b="1" dirty="0">
                <a:solidFill>
                  <a:schemeClr val="accent2">
                    <a:lumMod val="75000"/>
                  </a:schemeClr>
                </a:solidFill>
                <a:cs typeface="+mn-cs"/>
              </a:rPr>
              <a:t>  </a:t>
            </a:r>
            <a:r>
              <a:rPr lang="ar-SA" altLang="en-US" sz="2800" dirty="0" smtClean="0">
                <a:solidFill>
                  <a:schemeClr val="accent2">
                    <a:lumMod val="75000"/>
                  </a:schemeClr>
                </a:solidFill>
                <a:cs typeface="+mn-cs"/>
              </a:rPr>
              <a:t>قراءة </a:t>
            </a:r>
            <a:r>
              <a:rPr lang="ar-SA" altLang="en-US" sz="2800" dirty="0">
                <a:solidFill>
                  <a:schemeClr val="accent2">
                    <a:lumMod val="75000"/>
                  </a:schemeClr>
                </a:solidFill>
                <a:cs typeface="+mn-cs"/>
              </a:rPr>
              <a:t>ورقة الأسئلة بشكل سريع، بعد التأكد من فهم تعليمات الاختبار</a:t>
            </a:r>
            <a:r>
              <a:rPr lang="en-US" altLang="en-US" sz="2800" dirty="0">
                <a:solidFill>
                  <a:schemeClr val="accent2">
                    <a:lumMod val="75000"/>
                  </a:schemeClr>
                </a:solidFill>
                <a:cs typeface="+mn-cs"/>
              </a:rPr>
              <a:t>.</a:t>
            </a:r>
          </a:p>
          <a:p>
            <a:pPr marL="457200" indent="-457200" algn="r" rtl="1">
              <a:buFont typeface="Arial" panose="020B0604020202020204" pitchFamily="34" charset="0"/>
              <a:buChar char="•"/>
              <a:defRPr/>
            </a:pPr>
            <a:r>
              <a:rPr lang="ar-SA" altLang="en-US" sz="2800" dirty="0" smtClean="0">
                <a:solidFill>
                  <a:srgbClr val="FF9900"/>
                </a:solidFill>
                <a:cs typeface="+mn-cs"/>
              </a:rPr>
              <a:t>وضع </a:t>
            </a:r>
            <a:r>
              <a:rPr lang="ar-SA" altLang="en-US" sz="2800" dirty="0">
                <a:solidFill>
                  <a:srgbClr val="FF9900"/>
                </a:solidFill>
                <a:cs typeface="+mn-cs"/>
              </a:rPr>
              <a:t>خطوط تحت الكلمات الأساسية</a:t>
            </a:r>
            <a:r>
              <a:rPr lang="en-US" altLang="en-US" sz="2800" dirty="0">
                <a:solidFill>
                  <a:srgbClr val="FF9900"/>
                </a:solidFill>
                <a:cs typeface="+mn-cs"/>
              </a:rPr>
              <a:t>.</a:t>
            </a:r>
          </a:p>
          <a:p>
            <a:pPr marL="457200" indent="-457200" algn="r" rtl="1">
              <a:buFont typeface="Arial" panose="020B0604020202020204" pitchFamily="34" charset="0"/>
              <a:buChar char="•"/>
              <a:defRPr/>
            </a:pPr>
            <a:r>
              <a:rPr lang="ar-SA" altLang="en-US" sz="2800" dirty="0" smtClean="0">
                <a:solidFill>
                  <a:schemeClr val="accent2">
                    <a:lumMod val="75000"/>
                  </a:schemeClr>
                </a:solidFill>
                <a:cs typeface="+mn-cs"/>
              </a:rPr>
              <a:t>الحرص </a:t>
            </a:r>
            <a:r>
              <a:rPr lang="ar-SA" altLang="en-US" sz="2800" dirty="0">
                <a:solidFill>
                  <a:schemeClr val="accent2">
                    <a:lumMod val="75000"/>
                  </a:schemeClr>
                </a:solidFill>
                <a:cs typeface="+mn-cs"/>
              </a:rPr>
              <a:t>على عدم التوتر، إن كانت بعض الأسئلة غامضة</a:t>
            </a:r>
            <a:r>
              <a:rPr lang="en-US" altLang="en-US" sz="2800" dirty="0">
                <a:solidFill>
                  <a:schemeClr val="accent2">
                    <a:lumMod val="75000"/>
                  </a:schemeClr>
                </a:solidFill>
                <a:cs typeface="+mn-cs"/>
              </a:rPr>
              <a:t>.</a:t>
            </a:r>
          </a:p>
          <a:p>
            <a:pPr marL="457200" indent="-457200" algn="r" rtl="1">
              <a:buFont typeface="Arial" panose="020B0604020202020204" pitchFamily="34" charset="0"/>
              <a:buChar char="•"/>
              <a:defRPr/>
            </a:pPr>
            <a:r>
              <a:rPr lang="ar-SA" altLang="en-US" sz="2800" dirty="0" smtClean="0">
                <a:solidFill>
                  <a:srgbClr val="FF9900"/>
                </a:solidFill>
                <a:cs typeface="+mn-cs"/>
              </a:rPr>
              <a:t>ضرورة </a:t>
            </a:r>
            <a:r>
              <a:rPr lang="ar-SA" altLang="en-US" sz="2800" dirty="0">
                <a:solidFill>
                  <a:srgbClr val="FF9900"/>
                </a:solidFill>
                <a:cs typeface="+mn-cs"/>
              </a:rPr>
              <a:t>فهم المطلوب من السؤال جيدا</a:t>
            </a:r>
            <a:r>
              <a:rPr lang="en-US" altLang="en-US" sz="2800" dirty="0">
                <a:solidFill>
                  <a:srgbClr val="FF9900"/>
                </a:solidFill>
                <a:cs typeface="+mn-cs"/>
              </a:rPr>
              <a:t>.</a:t>
            </a:r>
          </a:p>
          <a:p>
            <a:pPr marL="457200" indent="-457200" algn="r" rtl="1">
              <a:buFont typeface="Arial" panose="020B0604020202020204" pitchFamily="34" charset="0"/>
              <a:buChar char="•"/>
              <a:defRPr/>
            </a:pPr>
            <a:r>
              <a:rPr lang="ar-SA" altLang="en-US" sz="2800" dirty="0" smtClean="0">
                <a:solidFill>
                  <a:schemeClr val="accent2">
                    <a:lumMod val="75000"/>
                  </a:schemeClr>
                </a:solidFill>
                <a:cs typeface="+mn-cs"/>
              </a:rPr>
              <a:t>تحديد </a:t>
            </a:r>
            <a:r>
              <a:rPr lang="ar-SA" altLang="en-US" sz="2800" dirty="0">
                <a:solidFill>
                  <a:schemeClr val="accent2">
                    <a:lumMod val="75000"/>
                  </a:schemeClr>
                </a:solidFill>
                <a:cs typeface="+mn-cs"/>
              </a:rPr>
              <a:t>الزمن الذي يحتاجه كل سؤال</a:t>
            </a:r>
            <a:r>
              <a:rPr lang="en-US" altLang="en-US" sz="2800" dirty="0">
                <a:solidFill>
                  <a:schemeClr val="accent2">
                    <a:lumMod val="75000"/>
                  </a:schemeClr>
                </a:solidFill>
                <a:cs typeface="+mn-cs"/>
              </a:rPr>
              <a:t>.</a:t>
            </a:r>
          </a:p>
          <a:p>
            <a:pPr marL="457200" indent="-457200" algn="r" rtl="1">
              <a:buFont typeface="Arial" panose="020B0604020202020204" pitchFamily="34" charset="0"/>
              <a:buChar char="•"/>
              <a:defRPr/>
            </a:pPr>
            <a:r>
              <a:rPr lang="ar-SA" altLang="en-US" sz="2800" dirty="0" smtClean="0">
                <a:solidFill>
                  <a:srgbClr val="FF9900"/>
                </a:solidFill>
                <a:cs typeface="+mn-cs"/>
              </a:rPr>
              <a:t>البدء </a:t>
            </a:r>
            <a:r>
              <a:rPr lang="ar-SA" altLang="en-US" sz="2800" dirty="0">
                <a:solidFill>
                  <a:srgbClr val="FF9900"/>
                </a:solidFill>
                <a:cs typeface="+mn-cs"/>
              </a:rPr>
              <a:t>بالأسئلة الأسهل</a:t>
            </a:r>
            <a:r>
              <a:rPr lang="en-US" altLang="en-US" sz="2800" dirty="0">
                <a:solidFill>
                  <a:srgbClr val="FF9900"/>
                </a:solidFill>
                <a:cs typeface="+mn-cs"/>
              </a:rPr>
              <a:t>.</a:t>
            </a:r>
          </a:p>
          <a:p>
            <a:pPr marL="457200" indent="-457200" algn="r" rtl="1">
              <a:buFont typeface="Arial" panose="020B0604020202020204" pitchFamily="34" charset="0"/>
              <a:buChar char="•"/>
              <a:defRPr/>
            </a:pPr>
            <a:r>
              <a:rPr lang="ar-SA" altLang="en-US" sz="2800" dirty="0" smtClean="0">
                <a:solidFill>
                  <a:schemeClr val="accent2">
                    <a:lumMod val="75000"/>
                  </a:schemeClr>
                </a:solidFill>
                <a:cs typeface="+mn-cs"/>
              </a:rPr>
              <a:t>الإجابة </a:t>
            </a:r>
            <a:r>
              <a:rPr lang="ar-SA" altLang="en-US" sz="2800" dirty="0">
                <a:solidFill>
                  <a:schemeClr val="accent2">
                    <a:lumMod val="75000"/>
                  </a:schemeClr>
                </a:solidFill>
                <a:cs typeface="+mn-cs"/>
              </a:rPr>
              <a:t>عن كل الأسئلة، وما لا تعرفه خمّنه</a:t>
            </a:r>
            <a:r>
              <a:rPr lang="en-US" altLang="en-US" sz="2800" dirty="0" smtClean="0">
                <a:solidFill>
                  <a:schemeClr val="accent2">
                    <a:lumMod val="75000"/>
                  </a:schemeClr>
                </a:solidFill>
                <a:cs typeface="+mn-cs"/>
              </a:rPr>
              <a:t>.</a:t>
            </a:r>
            <a:endParaRPr lang="ar-EG" altLang="en-US" sz="2800" dirty="0" smtClean="0">
              <a:solidFill>
                <a:schemeClr val="accent2">
                  <a:lumMod val="75000"/>
                </a:schemeClr>
              </a:solidFill>
              <a:cs typeface="+mn-cs"/>
            </a:endParaRPr>
          </a:p>
          <a:p>
            <a:pPr marL="457200" indent="-457200" algn="r" rtl="1">
              <a:buFont typeface="Arial" panose="020B0604020202020204" pitchFamily="34" charset="0"/>
              <a:buChar char="•"/>
              <a:defRPr/>
            </a:pPr>
            <a:r>
              <a:rPr lang="ar-EG" sz="2800" dirty="0">
                <a:solidFill>
                  <a:srgbClr val="FF9900"/>
                </a:solidFill>
              </a:rPr>
              <a:t>ترك وقت للمراجعة.</a:t>
            </a:r>
            <a:endParaRPr lang="en-US" altLang="en-US" sz="2800" dirty="0">
              <a:solidFill>
                <a:srgbClr val="FF9900"/>
              </a:solidFill>
              <a:cs typeface="+mn-cs"/>
            </a:endParaRPr>
          </a:p>
        </p:txBody>
      </p:sp>
    </p:spTree>
    <p:extLst>
      <p:ext uri="{BB962C8B-B14F-4D97-AF65-F5344CB8AC3E}">
        <p14:creationId xmlns:p14="http://schemas.microsoft.com/office/powerpoint/2010/main" val="1959431723"/>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293125"/>
          </a:xfrm>
        </p:spPr>
        <p:txBody>
          <a:bodyPr/>
          <a:lstStyle/>
          <a:p>
            <a:pPr marL="457200" indent="-457200" algn="r" rtl="1">
              <a:buFont typeface="Wingdings" panose="05000000000000000000" pitchFamily="2" charset="2"/>
              <a:buChar char="q"/>
            </a:pPr>
            <a:r>
              <a:rPr lang="ar-EG" sz="3200" b="1" u="sng" dirty="0">
                <a:solidFill>
                  <a:srgbClr val="009900"/>
                </a:solidFill>
                <a:latin typeface="GESSTwoLight-Light"/>
                <a:ea typeface="+mn-ea"/>
                <a:cs typeface="Times New Roman" panose="02020603050405020304" pitchFamily="18" charset="0"/>
              </a:rPr>
              <a:t>الإجابة عن أسئلة الاختيار من متعدد: </a:t>
            </a:r>
            <a:r>
              <a:rPr lang="ar-EG" dirty="0" smtClean="0"/>
              <a:t/>
            </a:r>
            <a:br>
              <a:rPr lang="ar-EG" dirty="0" smtClean="0"/>
            </a:br>
            <a:r>
              <a:rPr lang="ar-EG" sz="2800" dirty="0" smtClean="0"/>
              <a:t>يمكن </a:t>
            </a:r>
            <a:r>
              <a:rPr lang="ar-EG" sz="2800" dirty="0"/>
              <a:t>تباع الإرشادات الآتية:</a:t>
            </a:r>
            <a:endParaRPr lang="en-US" sz="2800" dirty="0"/>
          </a:p>
        </p:txBody>
      </p:sp>
      <p:sp>
        <p:nvSpPr>
          <p:cNvPr id="3" name="Content Placeholder 2"/>
          <p:cNvSpPr>
            <a:spLocks noGrp="1"/>
          </p:cNvSpPr>
          <p:nvPr>
            <p:ph idx="1"/>
          </p:nvPr>
        </p:nvSpPr>
        <p:spPr>
          <a:xfrm>
            <a:off x="1484310" y="2074461"/>
            <a:ext cx="10018713" cy="4408226"/>
          </a:xfrm>
        </p:spPr>
        <p:txBody>
          <a:bodyPr>
            <a:noAutofit/>
          </a:bodyPr>
          <a:lstStyle/>
          <a:p>
            <a:pPr algn="r" rtl="1"/>
            <a:r>
              <a:rPr lang="ar-EG" sz="2800" dirty="0" smtClean="0">
                <a:solidFill>
                  <a:srgbClr val="FF9900"/>
                </a:solidFill>
              </a:rPr>
              <a:t>ضرورة </a:t>
            </a:r>
            <a:r>
              <a:rPr lang="ar-EG" sz="2800" dirty="0">
                <a:solidFill>
                  <a:srgbClr val="FF9900"/>
                </a:solidFill>
              </a:rPr>
              <a:t>قراءة الأسئلة بعناية وتحديد الإجابة قبل النظر للبدائل، ومقارنة الإجابة بالبدائل.</a:t>
            </a:r>
          </a:p>
          <a:p>
            <a:pPr algn="r" rtl="1"/>
            <a:r>
              <a:rPr lang="ar-EG" sz="2800" dirty="0" smtClean="0">
                <a:solidFill>
                  <a:schemeClr val="accent5">
                    <a:lumMod val="50000"/>
                  </a:schemeClr>
                </a:solidFill>
              </a:rPr>
              <a:t>من </a:t>
            </a:r>
            <a:r>
              <a:rPr lang="ar-EG" sz="2800" dirty="0">
                <a:solidFill>
                  <a:schemeClr val="accent5">
                    <a:lumMod val="50000"/>
                  </a:schemeClr>
                </a:solidFill>
              </a:rPr>
              <a:t>الممكن أن يتضمن السؤال حيلة ما. فتنبه لها.</a:t>
            </a:r>
          </a:p>
          <a:p>
            <a:pPr algn="r" rtl="1"/>
            <a:r>
              <a:rPr lang="ar-EG" sz="2800" dirty="0" smtClean="0">
                <a:solidFill>
                  <a:srgbClr val="FF9900"/>
                </a:solidFill>
              </a:rPr>
              <a:t>لو </a:t>
            </a:r>
            <a:r>
              <a:rPr lang="ar-EG" sz="2800" dirty="0">
                <a:solidFill>
                  <a:srgbClr val="FF9900"/>
                </a:solidFill>
              </a:rPr>
              <a:t>وجدت سؤالا صعبا ضع علامة عليه وتجاوزه، ثم عد إليه في النهاية.</a:t>
            </a:r>
          </a:p>
          <a:p>
            <a:pPr algn="r" rtl="1"/>
            <a:r>
              <a:rPr lang="ar-EG" sz="2800" dirty="0" smtClean="0">
                <a:solidFill>
                  <a:schemeClr val="accent5">
                    <a:lumMod val="50000"/>
                  </a:schemeClr>
                </a:solidFill>
              </a:rPr>
              <a:t>إذا </a:t>
            </a:r>
            <a:r>
              <a:rPr lang="ar-EG" sz="2800" dirty="0">
                <a:solidFill>
                  <a:schemeClr val="accent5">
                    <a:lumMod val="50000"/>
                  </a:schemeClr>
                </a:solidFill>
              </a:rPr>
              <a:t>لم تعرف إجابة السؤال احذف البدائل المستبعدة وخمّن الاختيار من الباقي.</a:t>
            </a:r>
          </a:p>
          <a:p>
            <a:pPr algn="r" rtl="1"/>
            <a:r>
              <a:rPr lang="ar-EG" sz="2800" dirty="0" smtClean="0">
                <a:solidFill>
                  <a:srgbClr val="FF9900"/>
                </a:solidFill>
              </a:rPr>
              <a:t>ضع </a:t>
            </a:r>
            <a:r>
              <a:rPr lang="ar-EG" sz="2800" dirty="0">
                <a:solidFill>
                  <a:srgbClr val="FF9900"/>
                </a:solidFill>
              </a:rPr>
              <a:t>الإجابة في نموذج الإجابة وفكّر قبل تغييرها.</a:t>
            </a:r>
            <a:endParaRPr lang="en-US" sz="2800" dirty="0">
              <a:solidFill>
                <a:srgbClr val="FF9900"/>
              </a:solidFill>
            </a:endParaRPr>
          </a:p>
        </p:txBody>
      </p:sp>
    </p:spTree>
    <p:extLst>
      <p:ext uri="{BB962C8B-B14F-4D97-AF65-F5344CB8AC3E}">
        <p14:creationId xmlns:p14="http://schemas.microsoft.com/office/powerpoint/2010/main" val="3025726537"/>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C13C7C3-CC23-44AB-B8A0-B69432E557C1}" type="slidenum">
              <a:rPr lang="ar-SA" altLang="en-US">
                <a:solidFill>
                  <a:srgbClr val="FFFFFF"/>
                </a:solidFill>
              </a:rPr>
              <a:pPr eaLnBrk="1" hangingPunct="1"/>
              <a:t>23</a:t>
            </a:fld>
            <a:endParaRPr lang="ar-SA" altLang="en-US">
              <a:solidFill>
                <a:srgbClr val="FFFFFF"/>
              </a:solidFill>
            </a:endParaRPr>
          </a:p>
        </p:txBody>
      </p:sp>
      <p:sp>
        <p:nvSpPr>
          <p:cNvPr id="31747" name="Rectangle 2"/>
          <p:cNvSpPr>
            <a:spLocks noChangeArrowheads="1"/>
          </p:cNvSpPr>
          <p:nvPr/>
        </p:nvSpPr>
        <p:spPr bwMode="auto">
          <a:xfrm>
            <a:off x="1952625" y="845638"/>
            <a:ext cx="9550398"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lgn="r" rtl="1" eaLnBrk="1" hangingPunct="1">
              <a:buFont typeface="Wingdings" panose="05000000000000000000" pitchFamily="2" charset="2"/>
              <a:buChar char="q"/>
              <a:defRPr/>
            </a:pPr>
            <a:r>
              <a:rPr lang="ar-SA" altLang="en-US" sz="3200" b="1" u="sng" dirty="0">
                <a:solidFill>
                  <a:srgbClr val="009900"/>
                </a:solidFill>
                <a:latin typeface="GESSTwoLight-Light"/>
                <a:cs typeface="Times New Roman" panose="02020603050405020304" pitchFamily="18" charset="0"/>
              </a:rPr>
              <a:t>الإجابة عن الأسئلة المقالية</a:t>
            </a:r>
            <a:r>
              <a:rPr lang="en-US" altLang="en-US" sz="3200" b="1" u="sng" dirty="0">
                <a:solidFill>
                  <a:srgbClr val="009900"/>
                </a:solidFill>
                <a:latin typeface="GESSTwoLight-Light"/>
                <a:cs typeface="Times New Roman" panose="02020603050405020304" pitchFamily="18" charset="0"/>
              </a:rPr>
              <a:t>: </a:t>
            </a:r>
            <a:endParaRPr lang="ar-SA" altLang="en-US" sz="3200" b="1" u="sng" dirty="0">
              <a:solidFill>
                <a:srgbClr val="009900"/>
              </a:solidFill>
              <a:latin typeface="GESSTwoLight-Light"/>
              <a:cs typeface="Times New Roman" panose="02020603050405020304" pitchFamily="18" charset="0"/>
            </a:endParaRPr>
          </a:p>
          <a:p>
            <a:pPr algn="r" rtl="1" eaLnBrk="1" hangingPunct="1"/>
            <a:endParaRPr lang="ar-SA" altLang="en-US" sz="2800" b="1" dirty="0">
              <a:solidFill>
                <a:srgbClr val="000000"/>
              </a:solidFill>
              <a:latin typeface="GESSTwoLight-Light"/>
              <a:cs typeface="Times New Roman" panose="02020603050405020304" pitchFamily="18" charset="0"/>
            </a:endParaRPr>
          </a:p>
          <a:p>
            <a:pPr algn="r" rtl="1" eaLnBrk="1" hangingPunct="1"/>
            <a:r>
              <a:rPr lang="ar-SA" altLang="en-US" sz="4000" b="1" dirty="0">
                <a:solidFill>
                  <a:srgbClr val="000000"/>
                </a:solidFill>
                <a:latin typeface="ArialMT"/>
                <a:cs typeface="Times New Roman" panose="02020603050405020304" pitchFamily="18" charset="0"/>
              </a:rPr>
              <a:t>بإتباع الإرشادات الآتية</a:t>
            </a:r>
            <a:r>
              <a:rPr lang="en-US" altLang="en-US" sz="4000" b="1" dirty="0">
                <a:solidFill>
                  <a:srgbClr val="000000"/>
                </a:solidFill>
                <a:latin typeface="ArialMT"/>
                <a:cs typeface="Times New Roman" panose="02020603050405020304" pitchFamily="18" charset="0"/>
              </a:rPr>
              <a:t>:</a:t>
            </a:r>
          </a:p>
          <a:p>
            <a:pPr algn="r" rtl="1" eaLnBrk="1" hangingPunct="1"/>
            <a:endParaRPr lang="en-US" altLang="en-US" sz="4000" b="1" dirty="0">
              <a:cs typeface="Times New Roman" panose="02020603050405020304" pitchFamily="18" charset="0"/>
            </a:endParaRPr>
          </a:p>
          <a:p>
            <a:pPr algn="r" rtl="1"/>
            <a:r>
              <a:rPr lang="en-US" altLang="en-US" sz="4000" b="1" dirty="0">
                <a:solidFill>
                  <a:schemeClr val="accent5">
                    <a:lumMod val="50000"/>
                  </a:schemeClr>
                </a:solidFill>
                <a:latin typeface="ArialMT"/>
                <a:cs typeface="Times New Roman" panose="02020603050405020304" pitchFamily="18" charset="0"/>
              </a:rPr>
              <a:t>● </a:t>
            </a:r>
            <a:r>
              <a:rPr lang="ar-SA" altLang="en-US" sz="4000" b="1" dirty="0">
                <a:solidFill>
                  <a:schemeClr val="accent5">
                    <a:lumMod val="50000"/>
                  </a:schemeClr>
                </a:solidFill>
                <a:latin typeface="ArialMT"/>
                <a:cs typeface="Times New Roman" panose="02020603050405020304" pitchFamily="18" charset="0"/>
              </a:rPr>
              <a:t>اقرأ جيدا المطلوب من السؤال وتعليمات الاختبار</a:t>
            </a:r>
            <a:r>
              <a:rPr lang="en-US" altLang="en-US" sz="4000" b="1" dirty="0">
                <a:solidFill>
                  <a:schemeClr val="accent5">
                    <a:lumMod val="50000"/>
                  </a:schemeClr>
                </a:solidFill>
                <a:latin typeface="ArialMT"/>
              </a:rPr>
              <a:t>.</a:t>
            </a:r>
            <a:endParaRPr lang="en-US" altLang="en-US" sz="4000" b="1" dirty="0">
              <a:solidFill>
                <a:schemeClr val="accent5">
                  <a:lumMod val="50000"/>
                </a:schemeClr>
              </a:solidFill>
            </a:endParaRPr>
          </a:p>
          <a:p>
            <a:pPr algn="r" rtl="1"/>
            <a:r>
              <a:rPr lang="en-US" altLang="en-US" sz="4000" b="1" dirty="0">
                <a:solidFill>
                  <a:srgbClr val="FF9900"/>
                </a:solidFill>
                <a:latin typeface="ArialMT"/>
                <a:ea typeface="ArialMT"/>
                <a:cs typeface="ArialMT"/>
              </a:rPr>
              <a:t>●</a:t>
            </a:r>
            <a:r>
              <a:rPr lang="en-US" altLang="en-US" sz="4000" b="1" dirty="0">
                <a:solidFill>
                  <a:srgbClr val="FF9900"/>
                </a:solidFill>
                <a:latin typeface="ArialMT"/>
              </a:rPr>
              <a:t> </a:t>
            </a:r>
            <a:r>
              <a:rPr lang="ar-SA" altLang="en-US" sz="4000" b="1" dirty="0">
                <a:solidFill>
                  <a:srgbClr val="FF9900"/>
                </a:solidFill>
                <a:latin typeface="ArialMT"/>
              </a:rPr>
              <a:t>نظم معلوماتك واربط فيما بينها</a:t>
            </a:r>
            <a:r>
              <a:rPr lang="en-US" altLang="en-US" sz="4000" b="1" dirty="0">
                <a:solidFill>
                  <a:srgbClr val="FF9900"/>
                </a:solidFill>
                <a:latin typeface="ArialMT"/>
              </a:rPr>
              <a:t>.</a:t>
            </a:r>
            <a:endParaRPr lang="en-US" altLang="en-US" sz="4000" b="1" dirty="0">
              <a:solidFill>
                <a:srgbClr val="FF9900"/>
              </a:solidFill>
            </a:endParaRPr>
          </a:p>
          <a:p>
            <a:pPr algn="r" rtl="1"/>
            <a:r>
              <a:rPr lang="en-US" altLang="en-US" sz="4000" b="1" dirty="0">
                <a:solidFill>
                  <a:schemeClr val="accent5">
                    <a:lumMod val="50000"/>
                  </a:schemeClr>
                </a:solidFill>
                <a:latin typeface="ArialMT"/>
                <a:ea typeface="ArialMT"/>
                <a:cs typeface="ArialMT"/>
              </a:rPr>
              <a:t>●</a:t>
            </a:r>
            <a:r>
              <a:rPr lang="en-US" altLang="en-US" sz="4000" b="1" dirty="0">
                <a:solidFill>
                  <a:schemeClr val="accent5">
                    <a:lumMod val="50000"/>
                  </a:schemeClr>
                </a:solidFill>
                <a:latin typeface="ArialMT"/>
              </a:rPr>
              <a:t> </a:t>
            </a:r>
            <a:r>
              <a:rPr lang="ar-SA" altLang="en-US" sz="4000" b="1" dirty="0">
                <a:solidFill>
                  <a:schemeClr val="accent5">
                    <a:lumMod val="50000"/>
                  </a:schemeClr>
                </a:solidFill>
                <a:latin typeface="ArialMT"/>
              </a:rPr>
              <a:t>تناول النقاط الرئيسة التي تدور حولها الإجابة</a:t>
            </a:r>
            <a:r>
              <a:rPr lang="en-US" altLang="en-US" sz="4000" b="1" dirty="0">
                <a:solidFill>
                  <a:schemeClr val="accent5">
                    <a:lumMod val="50000"/>
                  </a:schemeClr>
                </a:solidFill>
                <a:latin typeface="ArialMT"/>
              </a:rPr>
              <a:t>.</a:t>
            </a:r>
            <a:endParaRPr lang="en-US" altLang="en-US" sz="4000" b="1" dirty="0">
              <a:solidFill>
                <a:schemeClr val="accent5">
                  <a:lumMod val="50000"/>
                </a:schemeClr>
              </a:solidFill>
            </a:endParaRPr>
          </a:p>
          <a:p>
            <a:pPr algn="r" rtl="1"/>
            <a:r>
              <a:rPr lang="en-US" altLang="en-US" sz="4000" b="1" dirty="0">
                <a:solidFill>
                  <a:srgbClr val="FF9900"/>
                </a:solidFill>
                <a:latin typeface="ArialMT"/>
                <a:ea typeface="ArialMT"/>
                <a:cs typeface="ArialMT"/>
              </a:rPr>
              <a:t>●</a:t>
            </a:r>
            <a:r>
              <a:rPr lang="en-US" altLang="en-US" sz="4000" b="1" dirty="0">
                <a:solidFill>
                  <a:srgbClr val="FF9900"/>
                </a:solidFill>
                <a:latin typeface="ArialMT"/>
              </a:rPr>
              <a:t> </a:t>
            </a:r>
            <a:r>
              <a:rPr lang="ar-SA" altLang="en-US" sz="4000" b="1" dirty="0">
                <a:solidFill>
                  <a:srgbClr val="FF9900"/>
                </a:solidFill>
                <a:latin typeface="ArialMT"/>
              </a:rPr>
              <a:t>اكتب بخط واضح يمكن قراءته</a:t>
            </a:r>
            <a:r>
              <a:rPr lang="en-US" altLang="en-US" sz="4000" b="1" dirty="0">
                <a:solidFill>
                  <a:srgbClr val="FF9900"/>
                </a:solidFill>
                <a:latin typeface="ArialMT"/>
              </a:rPr>
              <a:t>.</a:t>
            </a:r>
            <a:endParaRPr lang="en-US" altLang="en-US" sz="4000" b="1" dirty="0">
              <a:solidFill>
                <a:srgbClr val="FF9900"/>
              </a:solidFill>
            </a:endParaRPr>
          </a:p>
        </p:txBody>
      </p:sp>
    </p:spTree>
    <p:extLst>
      <p:ext uri="{BB962C8B-B14F-4D97-AF65-F5344CB8AC3E}">
        <p14:creationId xmlns:p14="http://schemas.microsoft.com/office/powerpoint/2010/main" val="3516511412"/>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4E8F68-4BA6-4CC0-BE4A-F3C3DA758118}" type="slidenum">
              <a:rPr lang="ar-SA" altLang="en-US">
                <a:solidFill>
                  <a:srgbClr val="FFFFFF"/>
                </a:solidFill>
              </a:rPr>
              <a:pPr eaLnBrk="1" hangingPunct="1"/>
              <a:t>24</a:t>
            </a:fld>
            <a:endParaRPr lang="ar-SA" altLang="en-US">
              <a:solidFill>
                <a:srgbClr val="FFFFFF"/>
              </a:solidFill>
            </a:endParaRPr>
          </a:p>
        </p:txBody>
      </p:sp>
      <p:sp>
        <p:nvSpPr>
          <p:cNvPr id="32771" name="مستطيل 2"/>
          <p:cNvSpPr>
            <a:spLocks noChangeArrowheads="1"/>
          </p:cNvSpPr>
          <p:nvPr/>
        </p:nvSpPr>
        <p:spPr bwMode="auto">
          <a:xfrm>
            <a:off x="5868538" y="500063"/>
            <a:ext cx="592312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2800" b="1" u="sng" dirty="0">
                <a:solidFill>
                  <a:schemeClr val="accent6"/>
                </a:solidFill>
                <a:latin typeface="Franklin Gothic Book" panose="020B0503020102020204" pitchFamily="34" charset="0"/>
                <a:cs typeface="Tahoma" panose="020B0604030504040204" pitchFamily="34" charset="0"/>
              </a:rPr>
              <a:t>ثانياً</a:t>
            </a:r>
            <a:r>
              <a:rPr lang="en-US" altLang="en-US" sz="2800" b="1" u="sng" dirty="0">
                <a:solidFill>
                  <a:schemeClr val="accent6"/>
                </a:solidFill>
                <a:latin typeface="Franklin Gothic Book" panose="020B0503020102020204" pitchFamily="34" charset="0"/>
                <a:cs typeface="Tahoma" panose="020B0604030504040204" pitchFamily="34" charset="0"/>
              </a:rPr>
              <a:t>: </a:t>
            </a:r>
            <a:r>
              <a:rPr lang="ar-SA" altLang="en-US" sz="2800" b="1" u="sng" dirty="0">
                <a:solidFill>
                  <a:schemeClr val="accent6"/>
                </a:solidFill>
                <a:latin typeface="Franklin Gothic Book" panose="020B0503020102020204" pitchFamily="34" charset="0"/>
                <a:cs typeface="Tahoma" panose="020B0604030504040204" pitchFamily="34" charset="0"/>
              </a:rPr>
              <a:t>مكان </a:t>
            </a:r>
            <a:r>
              <a:rPr lang="ar-SA" altLang="en-US" sz="2800" b="1" u="sng" dirty="0" smtClean="0">
                <a:solidFill>
                  <a:schemeClr val="accent6"/>
                </a:solidFill>
                <a:latin typeface="Franklin Gothic Book" panose="020B0503020102020204" pitchFamily="34" charset="0"/>
                <a:cs typeface="Tahoma" panose="020B0604030504040204" pitchFamily="34" charset="0"/>
              </a:rPr>
              <a:t>الدراسة</a:t>
            </a:r>
            <a:endParaRPr lang="ar-SA" altLang="en-US" sz="2800" b="1" u="sng" dirty="0">
              <a:solidFill>
                <a:schemeClr val="accent6"/>
              </a:solidFill>
              <a:latin typeface="Franklin Gothic Book" panose="020B0503020102020204" pitchFamily="34" charset="0"/>
              <a:cs typeface="Tahoma" panose="020B0604030504040204" pitchFamily="34" charset="0"/>
            </a:endParaRPr>
          </a:p>
          <a:p>
            <a:pPr algn="r" rtl="1"/>
            <a:r>
              <a:rPr lang="ar-EG" sz="2800" b="1" dirty="0" smtClean="0">
                <a:solidFill>
                  <a:srgbClr val="009900"/>
                </a:solidFill>
              </a:rPr>
              <a:t>كما أن تحديد </a:t>
            </a:r>
            <a:r>
              <a:rPr lang="ar-EG" sz="2800" b="1" dirty="0">
                <a:solidFill>
                  <a:srgbClr val="009900"/>
                </a:solidFill>
              </a:rPr>
              <a:t>الوقت المناسب للدراسة مهماً، فان المكان مهم أيضاً، ومن المهم أن تعرف بأن هذا الموضوع لا يحكم عليه </a:t>
            </a:r>
            <a:r>
              <a:rPr lang="ar-EG" sz="2800" b="1" dirty="0" smtClean="0">
                <a:solidFill>
                  <a:srgbClr val="009900"/>
                </a:solidFill>
              </a:rPr>
              <a:t>بالصحة أو </a:t>
            </a:r>
            <a:r>
              <a:rPr lang="ar-EG" sz="2800" b="1" dirty="0">
                <a:solidFill>
                  <a:srgbClr val="009900"/>
                </a:solidFill>
              </a:rPr>
              <a:t>الخطأ، بل بأنسب ما يتوافر.</a:t>
            </a:r>
            <a:endParaRPr lang="en-US" altLang="en-US" sz="2800" b="1" dirty="0">
              <a:solidFill>
                <a:srgbClr val="009900"/>
              </a:solidFill>
              <a:latin typeface="Franklin Gothic Book" panose="020B0503020102020204" pitchFamily="34" charset="0"/>
              <a:cs typeface="Tahoma" panose="020B0604030504040204" pitchFamily="34" charset="0"/>
            </a:endParaRPr>
          </a:p>
          <a:p>
            <a:pPr algn="r" rtl="1" eaLnBrk="1" hangingPunct="1"/>
            <a:endParaRPr lang="ar-EG" altLang="en-US" sz="2000" b="1" dirty="0" smtClean="0">
              <a:latin typeface="Franklin Gothic Book" panose="020B0503020102020204" pitchFamily="34" charset="0"/>
              <a:cs typeface="Tahoma" panose="020B0604030504040204" pitchFamily="34" charset="0"/>
            </a:endParaRPr>
          </a:p>
          <a:p>
            <a:pPr algn="r" rtl="1" eaLnBrk="1" hangingPunct="1"/>
            <a:r>
              <a:rPr lang="ar-SA" altLang="en-US" sz="2000" b="1" dirty="0" smtClean="0">
                <a:solidFill>
                  <a:srgbClr val="FF0000"/>
                </a:solidFill>
                <a:latin typeface="Franklin Gothic Book" panose="020B0503020102020204" pitchFamily="34" charset="0"/>
                <a:cs typeface="Tahoma" panose="020B0604030504040204" pitchFamily="34" charset="0"/>
              </a:rPr>
              <a:t>خصائص </a:t>
            </a:r>
            <a:r>
              <a:rPr lang="ar-SA" altLang="en-US" sz="2000" b="1" dirty="0">
                <a:solidFill>
                  <a:srgbClr val="FF0000"/>
                </a:solidFill>
                <a:latin typeface="Franklin Gothic Book" panose="020B0503020102020204" pitchFamily="34" charset="0"/>
                <a:cs typeface="Tahoma" panose="020B0604030504040204" pitchFamily="34" charset="0"/>
              </a:rPr>
              <a:t>مكان الدراسة الجيد</a:t>
            </a:r>
            <a:r>
              <a:rPr lang="en-US" altLang="en-US" sz="2000" b="1" dirty="0" smtClean="0">
                <a:solidFill>
                  <a:srgbClr val="FF0000"/>
                </a:solidFill>
                <a:latin typeface="Franklin Gothic Book" panose="020B0503020102020204" pitchFamily="34" charset="0"/>
                <a:cs typeface="Tahoma" panose="020B0604030504040204" pitchFamily="34" charset="0"/>
              </a:rPr>
              <a:t>:</a:t>
            </a:r>
            <a:endParaRPr lang="ar-EG" altLang="en-US" sz="2000" b="1" dirty="0" smtClean="0">
              <a:solidFill>
                <a:srgbClr val="FF0000"/>
              </a:solidFill>
              <a:latin typeface="Franklin Gothic Book" panose="020B0503020102020204" pitchFamily="34" charset="0"/>
              <a:cs typeface="Tahoma" panose="020B0604030504040204" pitchFamily="34" charset="0"/>
            </a:endParaRPr>
          </a:p>
          <a:p>
            <a:pPr algn="r" rtl="1" eaLnBrk="1" hangingPunct="1"/>
            <a:endParaRPr lang="en-US" altLang="en-US" sz="2000" b="1" dirty="0">
              <a:solidFill>
                <a:srgbClr val="FF0000"/>
              </a:solidFill>
              <a:latin typeface="Franklin Gothic Book" panose="020B0503020102020204" pitchFamily="34" charset="0"/>
              <a:cs typeface="Tahoma" panose="020B0604030504040204" pitchFamily="34" charset="0"/>
            </a:endParaRPr>
          </a:p>
          <a:p>
            <a:pPr algn="r" rtl="1" eaLnBrk="1" hangingPunct="1"/>
            <a:r>
              <a:rPr lang="en-US" altLang="en-US" sz="2000" b="1" dirty="0">
                <a:solidFill>
                  <a:schemeClr val="accent4">
                    <a:lumMod val="50000"/>
                  </a:schemeClr>
                </a:solidFill>
                <a:latin typeface="Franklin Gothic Book" panose="020B0503020102020204" pitchFamily="34" charset="0"/>
                <a:cs typeface="Tahoma" panose="020B0604030504040204" pitchFamily="34" charset="0"/>
              </a:rPr>
              <a:t>● </a:t>
            </a:r>
            <a:r>
              <a:rPr lang="ar-SA" altLang="en-US" sz="2000" b="1" dirty="0">
                <a:solidFill>
                  <a:schemeClr val="accent4">
                    <a:lumMod val="50000"/>
                  </a:schemeClr>
                </a:solidFill>
                <a:latin typeface="Franklin Gothic Book" panose="020B0503020102020204" pitchFamily="34" charset="0"/>
                <a:cs typeface="Tahoma" panose="020B0604030504040204" pitchFamily="34" charset="0"/>
              </a:rPr>
              <a:t>جيد الإضاءة</a:t>
            </a:r>
            <a:r>
              <a:rPr lang="en-US" altLang="en-US" sz="2000" b="1" dirty="0">
                <a:solidFill>
                  <a:schemeClr val="accent4">
                    <a:lumMod val="50000"/>
                  </a:schemeClr>
                </a:solidFill>
                <a:latin typeface="Franklin Gothic Book" panose="020B0503020102020204" pitchFamily="34" charset="0"/>
                <a:cs typeface="Tahoma" panose="020B0604030504040204" pitchFamily="34" charset="0"/>
              </a:rPr>
              <a:t>.</a:t>
            </a:r>
          </a:p>
          <a:p>
            <a:pPr algn="r" rtl="1" eaLnBrk="1" hangingPunct="1"/>
            <a:r>
              <a:rPr lang="en-US" altLang="en-US" sz="2000" b="1" dirty="0">
                <a:solidFill>
                  <a:schemeClr val="accent6">
                    <a:lumMod val="50000"/>
                  </a:schemeClr>
                </a:solidFill>
                <a:latin typeface="Franklin Gothic Book" panose="020B0503020102020204" pitchFamily="34" charset="0"/>
                <a:cs typeface="Tahoma" panose="020B0604030504040204" pitchFamily="34" charset="0"/>
              </a:rPr>
              <a:t>● </a:t>
            </a:r>
            <a:r>
              <a:rPr lang="ar-SA" altLang="en-US" sz="2000" b="1" dirty="0">
                <a:solidFill>
                  <a:schemeClr val="accent6">
                    <a:lumMod val="50000"/>
                  </a:schemeClr>
                </a:solidFill>
                <a:latin typeface="Franklin Gothic Book" panose="020B0503020102020204" pitchFamily="34" charset="0"/>
                <a:cs typeface="Tahoma" panose="020B0604030504040204" pitchFamily="34" charset="0"/>
              </a:rPr>
              <a:t>جيد التهوية</a:t>
            </a:r>
            <a:r>
              <a:rPr lang="en-US" altLang="en-US" sz="2000" b="1" dirty="0">
                <a:solidFill>
                  <a:schemeClr val="accent6">
                    <a:lumMod val="50000"/>
                  </a:schemeClr>
                </a:solidFill>
                <a:latin typeface="Franklin Gothic Book" panose="020B0503020102020204" pitchFamily="34" charset="0"/>
                <a:cs typeface="Tahoma" panose="020B0604030504040204" pitchFamily="34" charset="0"/>
              </a:rPr>
              <a:t>.</a:t>
            </a:r>
          </a:p>
          <a:p>
            <a:pPr algn="r" rtl="1" eaLnBrk="1" hangingPunct="1"/>
            <a:r>
              <a:rPr lang="en-US" altLang="en-US" sz="2000" b="1" dirty="0">
                <a:solidFill>
                  <a:schemeClr val="accent4">
                    <a:lumMod val="50000"/>
                  </a:schemeClr>
                </a:solidFill>
                <a:latin typeface="Franklin Gothic Book" panose="020B0503020102020204" pitchFamily="34" charset="0"/>
                <a:cs typeface="Tahoma" panose="020B0604030504040204" pitchFamily="34" charset="0"/>
              </a:rPr>
              <a:t>● </a:t>
            </a:r>
            <a:r>
              <a:rPr lang="ar-SA" altLang="en-US" sz="2000" b="1" dirty="0">
                <a:solidFill>
                  <a:schemeClr val="accent4">
                    <a:lumMod val="50000"/>
                  </a:schemeClr>
                </a:solidFill>
                <a:latin typeface="Franklin Gothic Book" panose="020B0503020102020204" pitchFamily="34" charset="0"/>
                <a:cs typeface="Tahoma" panose="020B0604030504040204" pitchFamily="34" charset="0"/>
              </a:rPr>
              <a:t>درجة الحرارة المناسبة</a:t>
            </a:r>
            <a:r>
              <a:rPr lang="en-US" altLang="en-US" sz="2000" b="1" dirty="0">
                <a:solidFill>
                  <a:schemeClr val="accent4">
                    <a:lumMod val="50000"/>
                  </a:schemeClr>
                </a:solidFill>
                <a:latin typeface="Franklin Gothic Book" panose="020B0503020102020204" pitchFamily="34" charset="0"/>
                <a:cs typeface="Tahoma" panose="020B0604030504040204" pitchFamily="34" charset="0"/>
              </a:rPr>
              <a:t>.</a:t>
            </a:r>
          </a:p>
          <a:p>
            <a:pPr algn="r" rtl="1" eaLnBrk="1" hangingPunct="1"/>
            <a:r>
              <a:rPr lang="en-US" altLang="en-US" sz="2000" b="1" dirty="0">
                <a:solidFill>
                  <a:schemeClr val="accent6">
                    <a:lumMod val="50000"/>
                  </a:schemeClr>
                </a:solidFill>
                <a:latin typeface="Franklin Gothic Book" panose="020B0503020102020204" pitchFamily="34" charset="0"/>
                <a:cs typeface="Tahoma" panose="020B0604030504040204" pitchFamily="34" charset="0"/>
              </a:rPr>
              <a:t>● </a:t>
            </a:r>
            <a:r>
              <a:rPr lang="ar-SA" altLang="en-US" sz="2000" b="1" dirty="0">
                <a:solidFill>
                  <a:schemeClr val="accent6">
                    <a:lumMod val="50000"/>
                  </a:schemeClr>
                </a:solidFill>
                <a:latin typeface="Franklin Gothic Book" panose="020B0503020102020204" pitchFamily="34" charset="0"/>
                <a:cs typeface="Tahoma" panose="020B0604030504040204" pitchFamily="34" charset="0"/>
              </a:rPr>
              <a:t>مكان خاص بالكتب</a:t>
            </a:r>
            <a:r>
              <a:rPr lang="en-US" altLang="en-US" sz="2000" b="1" dirty="0">
                <a:solidFill>
                  <a:schemeClr val="accent6">
                    <a:lumMod val="50000"/>
                  </a:schemeClr>
                </a:solidFill>
                <a:latin typeface="Franklin Gothic Book" panose="020B0503020102020204" pitchFamily="34" charset="0"/>
                <a:cs typeface="Tahoma" panose="020B0604030504040204" pitchFamily="34" charset="0"/>
              </a:rPr>
              <a:t>.</a:t>
            </a:r>
          </a:p>
          <a:p>
            <a:pPr algn="r" rtl="1" eaLnBrk="1" hangingPunct="1"/>
            <a:r>
              <a:rPr lang="en-US" altLang="en-US" sz="2000" b="1" dirty="0">
                <a:solidFill>
                  <a:schemeClr val="accent4">
                    <a:lumMod val="50000"/>
                  </a:schemeClr>
                </a:solidFill>
                <a:latin typeface="Franklin Gothic Book" panose="020B0503020102020204" pitchFamily="34" charset="0"/>
                <a:cs typeface="Tahoma" panose="020B0604030504040204" pitchFamily="34" charset="0"/>
              </a:rPr>
              <a:t>● </a:t>
            </a:r>
            <a:r>
              <a:rPr lang="ar-SA" altLang="en-US" sz="2000" b="1" dirty="0">
                <a:solidFill>
                  <a:schemeClr val="accent4">
                    <a:lumMod val="50000"/>
                  </a:schemeClr>
                </a:solidFill>
                <a:latin typeface="Franklin Gothic Book" panose="020B0503020102020204" pitchFamily="34" charset="0"/>
                <a:cs typeface="Tahoma" panose="020B0604030504040204" pitchFamily="34" charset="0"/>
              </a:rPr>
              <a:t>هدوء المكان وهذا ليس بالضروري غالباً</a:t>
            </a:r>
            <a:r>
              <a:rPr lang="en-US" altLang="en-US" sz="2000" b="1" dirty="0">
                <a:solidFill>
                  <a:schemeClr val="accent4">
                    <a:lumMod val="50000"/>
                  </a:schemeClr>
                </a:solidFill>
                <a:latin typeface="Franklin Gothic Book" panose="020B0503020102020204" pitchFamily="34" charset="0"/>
                <a:cs typeface="Tahoma" panose="020B0604030504040204" pitchFamily="34" charset="0"/>
              </a:rPr>
              <a:t>.</a:t>
            </a:r>
          </a:p>
          <a:p>
            <a:pPr algn="r" rtl="1" eaLnBrk="1" hangingPunct="1"/>
            <a:r>
              <a:rPr lang="en-US" altLang="en-US" sz="2000" b="1" dirty="0">
                <a:solidFill>
                  <a:schemeClr val="accent6">
                    <a:lumMod val="50000"/>
                  </a:schemeClr>
                </a:solidFill>
                <a:latin typeface="Franklin Gothic Book" panose="020B0503020102020204" pitchFamily="34" charset="0"/>
                <a:cs typeface="Tahoma" panose="020B0604030504040204" pitchFamily="34" charset="0"/>
              </a:rPr>
              <a:t>● </a:t>
            </a:r>
            <a:r>
              <a:rPr lang="ar-SA" altLang="en-US" sz="2000" b="1" dirty="0">
                <a:solidFill>
                  <a:schemeClr val="accent6">
                    <a:lumMod val="50000"/>
                  </a:schemeClr>
                </a:solidFill>
                <a:latin typeface="Franklin Gothic Book" panose="020B0503020102020204" pitchFamily="34" charset="0"/>
                <a:cs typeface="Tahoma" panose="020B0604030504040204" pitchFamily="34" charset="0"/>
              </a:rPr>
              <a:t>ترتيب الأثاث بشكل جيد</a:t>
            </a:r>
            <a:r>
              <a:rPr lang="en-US" altLang="en-US" sz="2000" b="1" dirty="0">
                <a:solidFill>
                  <a:schemeClr val="accent6">
                    <a:lumMod val="50000"/>
                  </a:schemeClr>
                </a:solidFill>
                <a:latin typeface="Franklin Gothic Book" panose="020B0503020102020204" pitchFamily="34" charset="0"/>
                <a:cs typeface="Tahoma" panose="020B0604030504040204" pitchFamily="34" charset="0"/>
              </a:rPr>
              <a:t>.</a:t>
            </a:r>
          </a:p>
          <a:p>
            <a:pPr algn="r" rtl="1" eaLnBrk="1" hangingPunct="1"/>
            <a:r>
              <a:rPr lang="en-US" altLang="en-US" sz="2000" b="1" dirty="0">
                <a:solidFill>
                  <a:schemeClr val="accent4">
                    <a:lumMod val="50000"/>
                  </a:schemeClr>
                </a:solidFill>
                <a:latin typeface="Franklin Gothic Book" panose="020B0503020102020204" pitchFamily="34" charset="0"/>
                <a:cs typeface="Tahoma" panose="020B0604030504040204" pitchFamily="34" charset="0"/>
              </a:rPr>
              <a:t>● </a:t>
            </a:r>
            <a:r>
              <a:rPr lang="ar-SA" altLang="en-US" sz="2000" b="1" dirty="0">
                <a:solidFill>
                  <a:schemeClr val="accent4">
                    <a:lumMod val="50000"/>
                  </a:schemeClr>
                </a:solidFill>
                <a:latin typeface="Franklin Gothic Book" panose="020B0503020102020204" pitchFamily="34" charset="0"/>
                <a:cs typeface="Tahoma" panose="020B0604030504040204" pitchFamily="34" charset="0"/>
              </a:rPr>
              <a:t>يحوي أقلام، وورق، ولاصق ومكبس </a:t>
            </a:r>
            <a:endParaRPr lang="en-US" altLang="en-US" sz="2000" b="1" dirty="0">
              <a:solidFill>
                <a:schemeClr val="accent4">
                  <a:lumMod val="50000"/>
                </a:schemeClr>
              </a:solidFill>
              <a:latin typeface="Franklin Gothic Book" panose="020B0503020102020204" pitchFamily="34" charset="0"/>
              <a:cs typeface="Tahom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098" y="914400"/>
            <a:ext cx="5184066" cy="54932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322212314"/>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fade">
                                      <p:cBhvr>
                                        <p:cTn id="7" dur="500"/>
                                        <p:tgtEl>
                                          <p:spTgt spid="327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1">
                                            <p:txEl>
                                              <p:pRg st="3" end="3"/>
                                            </p:txEl>
                                          </p:spTgt>
                                        </p:tgtEl>
                                        <p:attrNameLst>
                                          <p:attrName>style.visibility</p:attrName>
                                        </p:attrNameLst>
                                      </p:cBhvr>
                                      <p:to>
                                        <p:strVal val="visible"/>
                                      </p:to>
                                    </p:set>
                                    <p:animEffect transition="in" filter="fade">
                                      <p:cBhvr>
                                        <p:cTn id="12" dur="500"/>
                                        <p:tgtEl>
                                          <p:spTgt spid="32771">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2771">
                                            <p:txEl>
                                              <p:pRg st="5" end="5"/>
                                            </p:txEl>
                                          </p:spTgt>
                                        </p:tgtEl>
                                        <p:attrNameLst>
                                          <p:attrName>style.visibility</p:attrName>
                                        </p:attrNameLst>
                                      </p:cBhvr>
                                      <p:to>
                                        <p:strVal val="visible"/>
                                      </p:to>
                                    </p:set>
                                    <p:animEffect transition="in" filter="fade">
                                      <p:cBhvr>
                                        <p:cTn id="15" dur="500"/>
                                        <p:tgtEl>
                                          <p:spTgt spid="32771">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2771">
                                            <p:txEl>
                                              <p:pRg st="6" end="6"/>
                                            </p:txEl>
                                          </p:spTgt>
                                        </p:tgtEl>
                                        <p:attrNameLst>
                                          <p:attrName>style.visibility</p:attrName>
                                        </p:attrNameLst>
                                      </p:cBhvr>
                                      <p:to>
                                        <p:strVal val="visible"/>
                                      </p:to>
                                    </p:set>
                                    <p:animEffect transition="in" filter="fade">
                                      <p:cBhvr>
                                        <p:cTn id="18" dur="500"/>
                                        <p:tgtEl>
                                          <p:spTgt spid="32771">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2771">
                                            <p:txEl>
                                              <p:pRg st="7" end="7"/>
                                            </p:txEl>
                                          </p:spTgt>
                                        </p:tgtEl>
                                        <p:attrNameLst>
                                          <p:attrName>style.visibility</p:attrName>
                                        </p:attrNameLst>
                                      </p:cBhvr>
                                      <p:to>
                                        <p:strVal val="visible"/>
                                      </p:to>
                                    </p:set>
                                    <p:animEffect transition="in" filter="fade">
                                      <p:cBhvr>
                                        <p:cTn id="21" dur="500"/>
                                        <p:tgtEl>
                                          <p:spTgt spid="32771">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2771">
                                            <p:txEl>
                                              <p:pRg st="8" end="8"/>
                                            </p:txEl>
                                          </p:spTgt>
                                        </p:tgtEl>
                                        <p:attrNameLst>
                                          <p:attrName>style.visibility</p:attrName>
                                        </p:attrNameLst>
                                      </p:cBhvr>
                                      <p:to>
                                        <p:strVal val="visible"/>
                                      </p:to>
                                    </p:set>
                                    <p:animEffect transition="in" filter="fade">
                                      <p:cBhvr>
                                        <p:cTn id="24" dur="500"/>
                                        <p:tgtEl>
                                          <p:spTgt spid="32771">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2771">
                                            <p:txEl>
                                              <p:pRg st="9" end="9"/>
                                            </p:txEl>
                                          </p:spTgt>
                                        </p:tgtEl>
                                        <p:attrNameLst>
                                          <p:attrName>style.visibility</p:attrName>
                                        </p:attrNameLst>
                                      </p:cBhvr>
                                      <p:to>
                                        <p:strVal val="visible"/>
                                      </p:to>
                                    </p:set>
                                    <p:animEffect transition="in" filter="fade">
                                      <p:cBhvr>
                                        <p:cTn id="27" dur="500"/>
                                        <p:tgtEl>
                                          <p:spTgt spid="32771">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2771">
                                            <p:txEl>
                                              <p:pRg st="10" end="10"/>
                                            </p:txEl>
                                          </p:spTgt>
                                        </p:tgtEl>
                                        <p:attrNameLst>
                                          <p:attrName>style.visibility</p:attrName>
                                        </p:attrNameLst>
                                      </p:cBhvr>
                                      <p:to>
                                        <p:strVal val="visible"/>
                                      </p:to>
                                    </p:set>
                                    <p:animEffect transition="in" filter="fade">
                                      <p:cBhvr>
                                        <p:cTn id="30" dur="500"/>
                                        <p:tgtEl>
                                          <p:spTgt spid="32771">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2771">
                                            <p:txEl>
                                              <p:pRg st="11" end="11"/>
                                            </p:txEl>
                                          </p:spTgt>
                                        </p:tgtEl>
                                        <p:attrNameLst>
                                          <p:attrName>style.visibility</p:attrName>
                                        </p:attrNameLst>
                                      </p:cBhvr>
                                      <p:to>
                                        <p:strVal val="visible"/>
                                      </p:to>
                                    </p:set>
                                    <p:animEffect transition="in" filter="fade">
                                      <p:cBhvr>
                                        <p:cTn id="33" dur="500"/>
                                        <p:tgtEl>
                                          <p:spTgt spid="327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عنصر نائب للمحتوى 2"/>
          <p:cNvSpPr>
            <a:spLocks noGrp="1"/>
          </p:cNvSpPr>
          <p:nvPr>
            <p:ph idx="1"/>
          </p:nvPr>
        </p:nvSpPr>
        <p:spPr>
          <a:xfrm>
            <a:off x="1484308" y="602267"/>
            <a:ext cx="10018713" cy="3191811"/>
          </a:xfrm>
        </p:spPr>
        <p:txBody>
          <a:bodyPr/>
          <a:lstStyle/>
          <a:p>
            <a:pPr algn="ctr" rtl="1" eaLnBrk="1" hangingPunct="1">
              <a:buFont typeface="Arial" panose="020B0604020202020204" pitchFamily="34" charset="0"/>
              <a:buNone/>
            </a:pPr>
            <a:r>
              <a:rPr lang="ar-SA" altLang="en-US" sz="4000" b="1" dirty="0" smtClean="0">
                <a:solidFill>
                  <a:srgbClr val="009900"/>
                </a:solidFill>
              </a:rPr>
              <a:t>تم</a:t>
            </a:r>
            <a:r>
              <a:rPr lang="ar-EG" altLang="en-US" sz="4000" b="1" dirty="0" smtClean="0">
                <a:solidFill>
                  <a:srgbClr val="009900"/>
                </a:solidFill>
              </a:rPr>
              <a:t>ت المحاضرة </a:t>
            </a:r>
          </a:p>
          <a:p>
            <a:pPr algn="ctr" rtl="1" eaLnBrk="1" hangingPunct="1">
              <a:buFont typeface="Arial" panose="020B0604020202020204" pitchFamily="34" charset="0"/>
              <a:buNone/>
            </a:pPr>
            <a:r>
              <a:rPr lang="ar-SA" altLang="en-US" sz="4000" b="1" dirty="0" smtClean="0">
                <a:solidFill>
                  <a:srgbClr val="660066"/>
                </a:solidFill>
              </a:rPr>
              <a:t> </a:t>
            </a:r>
            <a:r>
              <a:rPr lang="ar-SA" altLang="en-US" sz="4000" b="1" dirty="0">
                <a:solidFill>
                  <a:srgbClr val="660066"/>
                </a:solidFill>
              </a:rPr>
              <a:t>بحمد الله تعالى</a:t>
            </a:r>
          </a:p>
          <a:p>
            <a:pPr algn="ctr" rtl="1" eaLnBrk="1" hangingPunct="1">
              <a:buFont typeface="Arial" panose="020B0604020202020204" pitchFamily="34" charset="0"/>
              <a:buNone/>
            </a:pPr>
            <a:endParaRPr lang="en-US" altLang="en-US" sz="9600" b="1" dirty="0">
              <a:solidFill>
                <a:srgbClr val="660066"/>
              </a:solidFill>
            </a:endParaRPr>
          </a:p>
        </p:txBody>
      </p:sp>
      <p:sp>
        <p:nvSpPr>
          <p:cNvPr id="44038" name="عنصر نائب لرقم الشريحة 5"/>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CD5CC7E-D77B-4162-92A6-FD518CBCDB7D}" type="slidenum">
              <a:rPr lang="en-US" altLang="en-US" sz="2000" b="1">
                <a:latin typeface="Calibri" panose="020F0502020204030204" pitchFamily="34" charset="0"/>
              </a:rPr>
              <a:pPr eaLnBrk="1" hangingPunct="1"/>
              <a:t>25</a:t>
            </a:fld>
            <a:endParaRPr lang="en-US" altLang="en-US" sz="2000" b="1">
              <a:latin typeface="Calibri" panose="020F0502020204030204" pitchFamily="34" charset="0"/>
            </a:endParaRPr>
          </a:p>
        </p:txBody>
      </p:sp>
      <p:sp>
        <p:nvSpPr>
          <p:cNvPr id="5" name="وجه ضاحك 4"/>
          <p:cNvSpPr/>
          <p:nvPr/>
        </p:nvSpPr>
        <p:spPr>
          <a:xfrm>
            <a:off x="3884123" y="2652421"/>
            <a:ext cx="5219081" cy="3214710"/>
          </a:xfrm>
          <a:prstGeom prst="smileyFace">
            <a:avLst/>
          </a:prstGeom>
          <a:solidFill>
            <a:srgbClr val="FFFF99">
              <a:alpha val="99000"/>
            </a:srgbClr>
          </a:solidFill>
          <a:ln>
            <a:solidFill>
              <a:srgbClr val="C00000"/>
            </a:solidFill>
          </a:ln>
          <a:effectLst>
            <a:glow rad="228600">
              <a:schemeClr val="accent2">
                <a:satMod val="175000"/>
                <a:alpha val="40000"/>
              </a:schemeClr>
            </a:glow>
            <a:outerShdw blurRad="152400" dist="317500" dir="5400000" sx="90000" sy="-19000" rotWithShape="0">
              <a:prstClr val="black">
                <a:alpha val="15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أعداد</a:t>
            </a:r>
            <a:endParaRPr lang="en-US"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a:p>
            <a:pPr algn="ctr">
              <a:defRPr/>
            </a:pPr>
            <a:r>
              <a:rPr lang="ar-SA"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 </a:t>
            </a:r>
          </a:p>
          <a:p>
            <a:pPr algn="ctr">
              <a:defRPr/>
            </a:pPr>
            <a:r>
              <a:rPr lang="ar-SA" sz="3600" b="1" spc="100" dirty="0" smtClean="0">
                <a:ln w="18000">
                  <a:solidFill>
                    <a:schemeClr val="accent1">
                      <a:satMod val="200000"/>
                      <a:tint val="72000"/>
                    </a:schemeClr>
                  </a:solidFill>
                  <a:prstDash val="solid"/>
                </a:ln>
                <a:solidFill>
                  <a:srgbClr val="2F0B16"/>
                </a:solidFill>
                <a:effectLst>
                  <a:outerShdw blurRad="25000" dist="20000" dir="16020000" algn="tl">
                    <a:schemeClr val="accent1">
                      <a:satMod val="200000"/>
                      <a:shade val="1000"/>
                      <a:alpha val="60000"/>
                    </a:schemeClr>
                  </a:outerShdw>
                </a:effectLst>
              </a:rPr>
              <a:t>أ/</a:t>
            </a:r>
            <a:r>
              <a:rPr lang="ar-JO" sz="3600" b="1" spc="100" dirty="0" smtClean="0">
                <a:ln w="18000">
                  <a:solidFill>
                    <a:schemeClr val="accent1">
                      <a:satMod val="200000"/>
                      <a:tint val="72000"/>
                    </a:schemeClr>
                  </a:solidFill>
                  <a:prstDash val="solid"/>
                </a:ln>
                <a:solidFill>
                  <a:srgbClr val="2F0B16"/>
                </a:solidFill>
                <a:effectLst>
                  <a:outerShdw blurRad="25000" dist="20000" dir="16020000" algn="tl">
                    <a:schemeClr val="accent1">
                      <a:satMod val="200000"/>
                      <a:shade val="1000"/>
                      <a:alpha val="60000"/>
                    </a:schemeClr>
                  </a:outerShdw>
                </a:effectLst>
              </a:rPr>
              <a:t> ايمن العمري </a:t>
            </a:r>
            <a:endParaRPr lang="en-US" sz="3600" b="1" spc="100" dirty="0">
              <a:ln w="18000">
                <a:solidFill>
                  <a:schemeClr val="accent1">
                    <a:satMod val="200000"/>
                    <a:tint val="72000"/>
                  </a:schemeClr>
                </a:solidFill>
                <a:prstDash val="solid"/>
              </a:ln>
              <a:solidFill>
                <a:srgbClr val="2F0B16"/>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51508495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fade">
                                      <p:cBhvr>
                                        <p:cTn id="7" dur="500"/>
                                        <p:tgtEl>
                                          <p:spTgt spid="491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4">
                                            <p:txEl>
                                              <p:pRg st="1" end="1"/>
                                            </p:txEl>
                                          </p:spTgt>
                                        </p:tgtEl>
                                        <p:attrNameLst>
                                          <p:attrName>style.visibility</p:attrName>
                                        </p:attrNameLst>
                                      </p:cBhvr>
                                      <p:to>
                                        <p:strVal val="visible"/>
                                      </p:to>
                                    </p:set>
                                    <p:animEffect transition="in" filter="fade">
                                      <p:cBhvr>
                                        <p:cTn id="12" dur="500"/>
                                        <p:tgtEl>
                                          <p:spTgt spid="491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DABF0E-1A7F-423B-877B-A479BB29D099}" type="slidenum">
              <a:rPr lang="ar-SA" altLang="en-US">
                <a:solidFill>
                  <a:srgbClr val="FFFFFF"/>
                </a:solidFill>
              </a:rPr>
              <a:pPr eaLnBrk="1" hangingPunct="1"/>
              <a:t>26</a:t>
            </a:fld>
            <a:endParaRPr lang="ar-SA" altLang="en-US">
              <a:solidFill>
                <a:srgbClr val="FFFFFF"/>
              </a:solidFill>
            </a:endParaRPr>
          </a:p>
        </p:txBody>
      </p:sp>
      <p:sp>
        <p:nvSpPr>
          <p:cNvPr id="33795" name="Rectangle 1"/>
          <p:cNvSpPr>
            <a:spLocks noChangeArrowheads="1"/>
          </p:cNvSpPr>
          <p:nvPr/>
        </p:nvSpPr>
        <p:spPr bwMode="auto">
          <a:xfrm>
            <a:off x="1952625" y="-32909"/>
            <a:ext cx="8358188"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2800" b="1" u="sng" dirty="0">
                <a:solidFill>
                  <a:schemeClr val="accent6"/>
                </a:solidFill>
                <a:latin typeface="Franklin Gothic Book" panose="020B0503020102020204" pitchFamily="34" charset="0"/>
                <a:cs typeface="Tahoma" panose="020B0604030504040204" pitchFamily="34" charset="0"/>
              </a:rPr>
              <a:t>ثالثاً</a:t>
            </a:r>
            <a:r>
              <a:rPr lang="en-US" altLang="en-US" sz="2800" b="1" u="sng" dirty="0">
                <a:solidFill>
                  <a:schemeClr val="accent6"/>
                </a:solidFill>
                <a:latin typeface="Franklin Gothic Book" panose="020B0503020102020204" pitchFamily="34" charset="0"/>
                <a:cs typeface="Tahoma" panose="020B0604030504040204" pitchFamily="34" charset="0"/>
              </a:rPr>
              <a:t>: </a:t>
            </a:r>
            <a:r>
              <a:rPr lang="ar-SA" altLang="en-US" sz="2800" b="1" u="sng" dirty="0">
                <a:solidFill>
                  <a:schemeClr val="accent6"/>
                </a:solidFill>
                <a:latin typeface="Franklin Gothic Book" panose="020B0503020102020204" pitchFamily="34" charset="0"/>
                <a:cs typeface="Tahoma" panose="020B0604030504040204" pitchFamily="34" charset="0"/>
              </a:rPr>
              <a:t>كيفية الدراسة</a:t>
            </a:r>
          </a:p>
          <a:p>
            <a:pPr algn="r" rtl="1" eaLnBrk="1" hangingPunct="1"/>
            <a:endParaRPr lang="en-US" altLang="en-US" sz="2800" b="1" dirty="0">
              <a:cs typeface="Times New Roman" panose="02020603050405020304" pitchFamily="18" charset="0"/>
            </a:endParaRPr>
          </a:p>
          <a:p>
            <a:pPr algn="r" rtl="1"/>
            <a:r>
              <a:rPr lang="ar-SA" altLang="en-US" sz="2800" b="1" dirty="0">
                <a:solidFill>
                  <a:srgbClr val="FF0000"/>
                </a:solidFill>
                <a:latin typeface="ArialMT"/>
              </a:rPr>
              <a:t>إن مفتاح النجاح عند المتعلم هو تطويره لمهارات دراسة فعالة، وحتى تكون متعلماً ناجحاً حاول أن تستخدم الاستراتيجيات التالية</a:t>
            </a:r>
            <a:r>
              <a:rPr lang="en-US" altLang="en-US" sz="2800" b="1" dirty="0">
                <a:solidFill>
                  <a:srgbClr val="FF0000"/>
                </a:solidFill>
                <a:latin typeface="ArialMT"/>
                <a:cs typeface="Times New Roman" panose="02020603050405020304" pitchFamily="18" charset="0"/>
              </a:rPr>
              <a:t>:</a:t>
            </a:r>
            <a:endParaRPr lang="en-US" altLang="en-US" sz="2800" b="1" dirty="0">
              <a:solidFill>
                <a:srgbClr val="FF0000"/>
              </a:solidFill>
            </a:endParaRPr>
          </a:p>
          <a:p>
            <a:pPr algn="just" rtl="1"/>
            <a:r>
              <a:rPr lang="en-US" altLang="en-US" sz="3200" dirty="0">
                <a:solidFill>
                  <a:srgbClr val="000000"/>
                </a:solidFill>
                <a:latin typeface="ArialMT"/>
                <a:ea typeface="ArialMT"/>
                <a:cs typeface="ArialMT"/>
              </a:rPr>
              <a:t>●</a:t>
            </a:r>
            <a:r>
              <a:rPr lang="en-US" altLang="en-US" sz="3200" dirty="0">
                <a:solidFill>
                  <a:srgbClr val="000000"/>
                </a:solidFill>
                <a:latin typeface="ArialMT"/>
              </a:rPr>
              <a:t> </a:t>
            </a:r>
            <a:r>
              <a:rPr lang="ar-SA" altLang="en-US" sz="3200" dirty="0">
                <a:solidFill>
                  <a:schemeClr val="accent2"/>
                </a:solidFill>
                <a:latin typeface="ArialMT"/>
              </a:rPr>
              <a:t>حدد ماذا تريد</a:t>
            </a:r>
            <a:r>
              <a:rPr lang="en-US" altLang="en-US" sz="3200" dirty="0">
                <a:solidFill>
                  <a:srgbClr val="000000"/>
                </a:solidFill>
                <a:latin typeface="ArialMT"/>
              </a:rPr>
              <a:t>: </a:t>
            </a:r>
            <a:r>
              <a:rPr lang="ar-SA" altLang="en-US" sz="3200" dirty="0">
                <a:solidFill>
                  <a:srgbClr val="000000"/>
                </a:solidFill>
                <a:latin typeface="ArialMT"/>
              </a:rPr>
              <a:t>عليك أن تعرف ماذا تدرس ولماذا</a:t>
            </a:r>
            <a:r>
              <a:rPr lang="en-US" altLang="en-US" sz="3200" dirty="0">
                <a:solidFill>
                  <a:srgbClr val="000000"/>
                </a:solidFill>
                <a:latin typeface="ArialMT"/>
              </a:rPr>
              <a:t>.</a:t>
            </a:r>
            <a:endParaRPr lang="en-US" altLang="en-US" sz="3200" dirty="0"/>
          </a:p>
          <a:p>
            <a:pPr algn="just" rtl="1"/>
            <a:r>
              <a:rPr lang="en-US" altLang="en-US" sz="3200" dirty="0">
                <a:solidFill>
                  <a:srgbClr val="000000"/>
                </a:solidFill>
                <a:latin typeface="ArialMT"/>
                <a:ea typeface="ArialMT"/>
                <a:cs typeface="ArialMT"/>
              </a:rPr>
              <a:t>●</a:t>
            </a:r>
            <a:r>
              <a:rPr lang="en-US" altLang="en-US" sz="3200" dirty="0">
                <a:solidFill>
                  <a:srgbClr val="000000"/>
                </a:solidFill>
                <a:latin typeface="ArialMT"/>
              </a:rPr>
              <a:t> </a:t>
            </a:r>
            <a:r>
              <a:rPr lang="ar-SA" altLang="en-US" sz="3200" dirty="0">
                <a:solidFill>
                  <a:schemeClr val="accent2"/>
                </a:solidFill>
                <a:latin typeface="ArialMT"/>
              </a:rPr>
              <a:t>النظرة العامة</a:t>
            </a:r>
            <a:r>
              <a:rPr lang="en-US" altLang="en-US" sz="3200" dirty="0">
                <a:solidFill>
                  <a:schemeClr val="accent2"/>
                </a:solidFill>
                <a:latin typeface="ArialMT"/>
              </a:rPr>
              <a:t>: </a:t>
            </a:r>
            <a:r>
              <a:rPr lang="ar-SA" altLang="en-US" sz="3200" dirty="0">
                <a:solidFill>
                  <a:srgbClr val="000000"/>
                </a:solidFill>
                <a:latin typeface="ArialMT"/>
              </a:rPr>
              <a:t>تعرف على ما يحدث أسبوعاً بعد أسبوع، وتعرف كيف يتم التقييم في هذا المقرر، واطلع على أسئلة الواجبات في بداية المقرر لا في نهايته، لان هذا سيعطيك شعوراً لكيفية سير المقرر</a:t>
            </a:r>
            <a:r>
              <a:rPr lang="en-US" altLang="en-US" sz="3200" dirty="0">
                <a:solidFill>
                  <a:srgbClr val="000000"/>
                </a:solidFill>
                <a:latin typeface="ArialMT"/>
              </a:rPr>
              <a:t>.</a:t>
            </a:r>
            <a:endParaRPr lang="en-US" altLang="en-US" sz="3200" dirty="0"/>
          </a:p>
          <a:p>
            <a:pPr algn="just" rtl="1"/>
            <a:r>
              <a:rPr lang="en-US" altLang="en-US" sz="3200" dirty="0">
                <a:solidFill>
                  <a:srgbClr val="000000"/>
                </a:solidFill>
                <a:latin typeface="ArialMT"/>
                <a:ea typeface="ArialMT"/>
                <a:cs typeface="ArialMT"/>
              </a:rPr>
              <a:t>●</a:t>
            </a:r>
            <a:r>
              <a:rPr lang="en-US" altLang="en-US" sz="3200" dirty="0">
                <a:solidFill>
                  <a:srgbClr val="000000"/>
                </a:solidFill>
                <a:latin typeface="ArialMT"/>
              </a:rPr>
              <a:t> </a:t>
            </a:r>
            <a:r>
              <a:rPr lang="ar-SA" altLang="en-US" sz="3200" dirty="0">
                <a:solidFill>
                  <a:schemeClr val="accent2"/>
                </a:solidFill>
                <a:latin typeface="ArialMT"/>
              </a:rPr>
              <a:t>نظرية المعرفة</a:t>
            </a:r>
            <a:r>
              <a:rPr lang="en-US" altLang="en-US" sz="3200" dirty="0">
                <a:solidFill>
                  <a:schemeClr val="accent2"/>
                </a:solidFill>
                <a:latin typeface="ArialMT"/>
              </a:rPr>
              <a:t>: </a:t>
            </a:r>
            <a:r>
              <a:rPr lang="ar-SA" altLang="en-US" sz="3200" dirty="0">
                <a:solidFill>
                  <a:srgbClr val="000000"/>
                </a:solidFill>
                <a:latin typeface="ArialMT"/>
              </a:rPr>
              <a:t>تذكر أن لكل مقرر نظريته الخاصة بالمعرفة، وعليك التأكد من أنك تعلم الإجابة على ماذا ولماذا وكيف لمعظم مواضيع المقرر</a:t>
            </a:r>
            <a:r>
              <a:rPr lang="en-US" altLang="en-US" sz="3200" dirty="0">
                <a:solidFill>
                  <a:srgbClr val="000000"/>
                </a:solidFill>
                <a:latin typeface="ArialMT"/>
              </a:rPr>
              <a:t>.</a:t>
            </a:r>
            <a:endParaRPr lang="en-US" altLang="en-US" sz="3200" dirty="0"/>
          </a:p>
        </p:txBody>
      </p:sp>
    </p:spTree>
    <p:extLst>
      <p:ext uri="{BB962C8B-B14F-4D97-AF65-F5344CB8AC3E}">
        <p14:creationId xmlns:p14="http://schemas.microsoft.com/office/powerpoint/2010/main" val="2395168820"/>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DC207A-FBAB-4FEE-838B-FF0FDDD2A548}" type="slidenum">
              <a:rPr lang="ar-SA" altLang="en-US">
                <a:solidFill>
                  <a:srgbClr val="FFFFFF"/>
                </a:solidFill>
              </a:rPr>
              <a:pPr eaLnBrk="1" hangingPunct="1"/>
              <a:t>27</a:t>
            </a:fld>
            <a:endParaRPr lang="ar-SA" altLang="en-US">
              <a:solidFill>
                <a:srgbClr val="FFFFFF"/>
              </a:solidFill>
            </a:endParaRPr>
          </a:p>
        </p:txBody>
      </p:sp>
      <p:sp>
        <p:nvSpPr>
          <p:cNvPr id="34819" name="Rectangle 1"/>
          <p:cNvSpPr>
            <a:spLocks noChangeArrowheads="1"/>
          </p:cNvSpPr>
          <p:nvPr/>
        </p:nvSpPr>
        <p:spPr bwMode="auto">
          <a:xfrm>
            <a:off x="1881189" y="428418"/>
            <a:ext cx="835818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en-US" altLang="en-US" sz="2800" b="1" dirty="0">
                <a:solidFill>
                  <a:srgbClr val="000000"/>
                </a:solidFill>
                <a:latin typeface="ArialMT"/>
                <a:ea typeface="Times New Roman" panose="02020603050405020304" pitchFamily="18" charset="0"/>
                <a:cs typeface="ArialMT"/>
              </a:rPr>
              <a:t>● </a:t>
            </a:r>
            <a:r>
              <a:rPr lang="ar-SA" altLang="en-US" sz="2800" b="1" dirty="0">
                <a:solidFill>
                  <a:schemeClr val="accent2"/>
                </a:solidFill>
                <a:latin typeface="ArialMT"/>
                <a:ea typeface="Times New Roman" panose="02020603050405020304" pitchFamily="18" charset="0"/>
                <a:cs typeface="ArialMT"/>
              </a:rPr>
              <a:t>كن ايجابياً</a:t>
            </a:r>
            <a:r>
              <a:rPr lang="en-US" altLang="en-US" sz="2800" b="1" dirty="0">
                <a:solidFill>
                  <a:schemeClr val="accent2"/>
                </a:solidFill>
                <a:latin typeface="ArialMT"/>
                <a:ea typeface="Times New Roman" panose="02020603050405020304" pitchFamily="18" charset="0"/>
                <a:cs typeface="ArialMT"/>
              </a:rPr>
              <a:t>: </a:t>
            </a:r>
            <a:r>
              <a:rPr lang="ar-SA" altLang="en-US" sz="2800" b="1" dirty="0">
                <a:solidFill>
                  <a:srgbClr val="000000"/>
                </a:solidFill>
                <a:latin typeface="ArialMT"/>
                <a:ea typeface="Times New Roman" panose="02020603050405020304" pitchFamily="18" charset="0"/>
                <a:cs typeface="ArialMT"/>
              </a:rPr>
              <a:t>يكون المتعلم أفضل إذا كسب اتجاهاً ايجابياً، وزاد من ثقته بنفسه</a:t>
            </a:r>
            <a:r>
              <a:rPr lang="en-US" altLang="en-US" sz="2800" b="1" dirty="0">
                <a:solidFill>
                  <a:srgbClr val="000000"/>
                </a:solidFill>
                <a:latin typeface="ArialMT"/>
                <a:ea typeface="Times New Roman" panose="02020603050405020304" pitchFamily="18" charset="0"/>
                <a:cs typeface="ArialMT"/>
              </a:rPr>
              <a:t>.</a:t>
            </a:r>
            <a:endParaRPr lang="en-US" altLang="en-US" sz="2800" b="1" dirty="0">
              <a:ea typeface="Times New Roman" panose="02020603050405020304" pitchFamily="18" charset="0"/>
              <a:cs typeface="ArialMT"/>
            </a:endParaRPr>
          </a:p>
          <a:p>
            <a:pPr algn="r" rtl="1"/>
            <a:r>
              <a:rPr lang="en-US" altLang="en-US" sz="2800" b="1" dirty="0">
                <a:solidFill>
                  <a:srgbClr val="000000"/>
                </a:solidFill>
                <a:latin typeface="ArialMT"/>
                <a:ea typeface="Times New Roman" panose="02020603050405020304" pitchFamily="18" charset="0"/>
                <a:cs typeface="ArialMT"/>
              </a:rPr>
              <a:t>● </a:t>
            </a:r>
            <a:r>
              <a:rPr lang="ar-SA" altLang="en-US" sz="2800" b="1" dirty="0">
                <a:solidFill>
                  <a:schemeClr val="accent2"/>
                </a:solidFill>
                <a:latin typeface="ArialMT"/>
                <a:ea typeface="Times New Roman" panose="02020603050405020304" pitchFamily="18" charset="0"/>
                <a:cs typeface="ArialMT"/>
              </a:rPr>
              <a:t>ضع جدولاً زمنياً لنفسك</a:t>
            </a:r>
            <a:r>
              <a:rPr lang="en-US" altLang="en-US" sz="2800" b="1" dirty="0">
                <a:solidFill>
                  <a:schemeClr val="accent2"/>
                </a:solidFill>
                <a:latin typeface="ArialMT"/>
                <a:ea typeface="Times New Roman" panose="02020603050405020304" pitchFamily="18" charset="0"/>
                <a:cs typeface="ArialMT"/>
              </a:rPr>
              <a:t> </a:t>
            </a:r>
            <a:r>
              <a:rPr lang="en-US" altLang="en-US" sz="2800" b="1" dirty="0">
                <a:solidFill>
                  <a:srgbClr val="000000"/>
                </a:solidFill>
                <a:latin typeface="ArialMT"/>
                <a:ea typeface="Times New Roman" panose="02020603050405020304" pitchFamily="18" charset="0"/>
                <a:cs typeface="ArialMT"/>
              </a:rPr>
              <a:t>)</a:t>
            </a:r>
            <a:r>
              <a:rPr lang="ar-SA" altLang="en-US" sz="2800" b="1" dirty="0">
                <a:solidFill>
                  <a:srgbClr val="000000"/>
                </a:solidFill>
                <a:latin typeface="ArialMT"/>
                <a:ea typeface="Times New Roman" panose="02020603050405020304" pitchFamily="18" charset="0"/>
              </a:rPr>
              <a:t>عمل الواجبات، الراحة، الزيارات</a:t>
            </a:r>
            <a:r>
              <a:rPr lang="en-US" altLang="en-US" sz="2800" b="1" dirty="0">
                <a:solidFill>
                  <a:srgbClr val="000000"/>
                </a:solidFill>
                <a:latin typeface="ArialMT"/>
                <a:ea typeface="Times New Roman" panose="02020603050405020304" pitchFamily="18" charset="0"/>
              </a:rPr>
              <a:t>...(.</a:t>
            </a:r>
            <a:endParaRPr lang="en-US" altLang="en-US" sz="2800" b="1" dirty="0">
              <a:ea typeface="Times New Roman" panose="02020603050405020304" pitchFamily="18" charset="0"/>
            </a:endParaRPr>
          </a:p>
          <a:p>
            <a:pPr algn="r" rtl="1"/>
            <a:r>
              <a:rPr lang="en-US" altLang="en-US" sz="2800" b="1" dirty="0">
                <a:solidFill>
                  <a:srgbClr val="000000"/>
                </a:solidFill>
                <a:latin typeface="ArialMT"/>
                <a:ea typeface="Times New Roman" panose="02020603050405020304" pitchFamily="18" charset="0"/>
              </a:rPr>
              <a:t>● </a:t>
            </a:r>
            <a:r>
              <a:rPr lang="ar-SA" altLang="en-US" sz="2800" b="1" dirty="0">
                <a:solidFill>
                  <a:schemeClr val="accent2"/>
                </a:solidFill>
                <a:latin typeface="ArialMT"/>
                <a:ea typeface="Times New Roman" panose="02020603050405020304" pitchFamily="18" charset="0"/>
              </a:rPr>
              <a:t>نظم وقتك الدراسي </a:t>
            </a:r>
            <a:r>
              <a:rPr lang="ar-SA" altLang="en-US" sz="2800" b="1" dirty="0">
                <a:solidFill>
                  <a:srgbClr val="000000"/>
                </a:solidFill>
                <a:latin typeface="ArialMT"/>
                <a:ea typeface="Times New Roman" panose="02020603050405020304" pitchFamily="18" charset="0"/>
              </a:rPr>
              <a:t>من الأهم إلى الأقل أهمية</a:t>
            </a:r>
            <a:r>
              <a:rPr lang="en-US" altLang="en-US" sz="2800" b="1" dirty="0">
                <a:solidFill>
                  <a:srgbClr val="000000"/>
                </a:solidFill>
                <a:latin typeface="ArialMT"/>
                <a:ea typeface="Times New Roman" panose="02020603050405020304" pitchFamily="18" charset="0"/>
              </a:rPr>
              <a:t>.</a:t>
            </a:r>
            <a:endParaRPr lang="en-US" altLang="en-US" sz="2800" b="1" dirty="0">
              <a:ea typeface="Times New Roman" panose="02020603050405020304" pitchFamily="18" charset="0"/>
            </a:endParaRPr>
          </a:p>
          <a:p>
            <a:pPr algn="r" rtl="1"/>
            <a:r>
              <a:rPr lang="en-US" altLang="en-US" sz="2800" b="1" dirty="0">
                <a:solidFill>
                  <a:srgbClr val="000000"/>
                </a:solidFill>
                <a:latin typeface="ArialMT"/>
                <a:ea typeface="Times New Roman" panose="02020603050405020304" pitchFamily="18" charset="0"/>
              </a:rPr>
              <a:t>● </a:t>
            </a:r>
            <a:r>
              <a:rPr lang="ar-SA" altLang="en-US" sz="2800" b="1" dirty="0">
                <a:solidFill>
                  <a:schemeClr val="accent2"/>
                </a:solidFill>
                <a:latin typeface="ArialMT"/>
                <a:ea typeface="Times New Roman" panose="02020603050405020304" pitchFamily="18" charset="0"/>
              </a:rPr>
              <a:t>كن نشيطاً</a:t>
            </a:r>
            <a:r>
              <a:rPr lang="en-US" altLang="en-US" sz="2800" b="1" dirty="0">
                <a:solidFill>
                  <a:schemeClr val="accent2"/>
                </a:solidFill>
                <a:latin typeface="ArialMT"/>
                <a:ea typeface="Times New Roman" panose="02020603050405020304" pitchFamily="18" charset="0"/>
              </a:rPr>
              <a:t> )</a:t>
            </a:r>
            <a:r>
              <a:rPr lang="ar-SA" altLang="en-US" sz="2800" b="1" dirty="0">
                <a:solidFill>
                  <a:schemeClr val="accent2"/>
                </a:solidFill>
                <a:latin typeface="ArialMT"/>
                <a:ea typeface="Times New Roman" panose="02020603050405020304" pitchFamily="18" charset="0"/>
              </a:rPr>
              <a:t>جسدياً وعقلياً</a:t>
            </a:r>
            <a:r>
              <a:rPr lang="en-US" altLang="en-US" sz="2800" b="1" dirty="0">
                <a:solidFill>
                  <a:schemeClr val="accent2"/>
                </a:solidFill>
                <a:latin typeface="ArialMT"/>
                <a:ea typeface="Times New Roman" panose="02020603050405020304" pitchFamily="18" charset="0"/>
              </a:rPr>
              <a:t>(</a:t>
            </a:r>
            <a:r>
              <a:rPr lang="ar-SA" altLang="en-US" sz="2800" b="1" dirty="0">
                <a:solidFill>
                  <a:srgbClr val="000000"/>
                </a:solidFill>
                <a:latin typeface="ArialMT"/>
                <a:ea typeface="Times New Roman" panose="02020603050405020304" pitchFamily="18" charset="0"/>
              </a:rPr>
              <a:t>، وقم بتدوين الملاحظات الصفية</a:t>
            </a:r>
            <a:r>
              <a:rPr lang="en-US" altLang="en-US" sz="2800" b="1" dirty="0">
                <a:solidFill>
                  <a:srgbClr val="000000"/>
                </a:solidFill>
                <a:latin typeface="ArialMT"/>
                <a:ea typeface="Times New Roman" panose="02020603050405020304" pitchFamily="18" charset="0"/>
              </a:rPr>
              <a:t>.</a:t>
            </a:r>
            <a:endParaRPr lang="en-US" altLang="en-US" sz="2800" b="1" dirty="0">
              <a:ea typeface="Times New Roman" panose="02020603050405020304" pitchFamily="18" charset="0"/>
            </a:endParaRPr>
          </a:p>
          <a:p>
            <a:pPr algn="r" rtl="1"/>
            <a:r>
              <a:rPr lang="en-US" altLang="en-US" sz="2800" b="1" dirty="0">
                <a:solidFill>
                  <a:srgbClr val="000000"/>
                </a:solidFill>
                <a:latin typeface="ArialMT"/>
                <a:ea typeface="Times New Roman" panose="02020603050405020304" pitchFamily="18" charset="0"/>
              </a:rPr>
              <a:t>● </a:t>
            </a:r>
            <a:r>
              <a:rPr lang="ar-SA" altLang="en-US" sz="2800" b="1" dirty="0">
                <a:solidFill>
                  <a:schemeClr val="accent2"/>
                </a:solidFill>
                <a:latin typeface="ArialMT"/>
                <a:ea typeface="Times New Roman" panose="02020603050405020304" pitchFamily="18" charset="0"/>
              </a:rPr>
              <a:t>راجع بنشاط وانتظام</a:t>
            </a:r>
            <a:r>
              <a:rPr lang="en-US" altLang="en-US" sz="2800" b="1" dirty="0">
                <a:solidFill>
                  <a:schemeClr val="accent2"/>
                </a:solidFill>
                <a:latin typeface="ArialMT"/>
                <a:ea typeface="Times New Roman" panose="02020603050405020304" pitchFamily="18" charset="0"/>
              </a:rPr>
              <a:t>: </a:t>
            </a:r>
            <a:r>
              <a:rPr lang="ar-SA" altLang="en-US" sz="2800" b="1" dirty="0">
                <a:solidFill>
                  <a:srgbClr val="000000"/>
                </a:solidFill>
                <a:latin typeface="ArialMT"/>
                <a:ea typeface="Times New Roman" panose="02020603050405020304" pitchFamily="18" charset="0"/>
              </a:rPr>
              <a:t>هذا يتيح انتقال المعلومات من الذاكرة قصيرة المدى إلى الذاكرة طويلة المدى</a:t>
            </a:r>
            <a:r>
              <a:rPr lang="en-US" altLang="en-US" sz="2800" b="1" dirty="0">
                <a:solidFill>
                  <a:srgbClr val="000000"/>
                </a:solidFill>
                <a:latin typeface="ArialMT"/>
                <a:ea typeface="Times New Roman" panose="02020603050405020304" pitchFamily="18" charset="0"/>
              </a:rPr>
              <a:t>.</a:t>
            </a:r>
            <a:endParaRPr lang="en-US" altLang="en-US" sz="2800" b="1" dirty="0">
              <a:ea typeface="Times New Roman" panose="02020603050405020304" pitchFamily="18" charset="0"/>
            </a:endParaRPr>
          </a:p>
          <a:p>
            <a:pPr algn="r" rtl="1"/>
            <a:r>
              <a:rPr lang="en-US" altLang="en-US" sz="2800" b="1" dirty="0">
                <a:solidFill>
                  <a:srgbClr val="000000"/>
                </a:solidFill>
                <a:latin typeface="ArialMT"/>
                <a:ea typeface="Times New Roman" panose="02020603050405020304" pitchFamily="18" charset="0"/>
              </a:rPr>
              <a:t>● </a:t>
            </a:r>
            <a:r>
              <a:rPr lang="ar-SA" altLang="en-US" sz="2800" b="1" dirty="0">
                <a:solidFill>
                  <a:schemeClr val="accent2"/>
                </a:solidFill>
                <a:latin typeface="ArialMT"/>
                <a:ea typeface="Times New Roman" panose="02020603050405020304" pitchFamily="18" charset="0"/>
              </a:rPr>
              <a:t>استعن بزميلك أو مجموعتك</a:t>
            </a:r>
            <a:r>
              <a:rPr lang="en-US" altLang="en-US" sz="2800" b="1" dirty="0">
                <a:solidFill>
                  <a:schemeClr val="accent2"/>
                </a:solidFill>
                <a:latin typeface="ArialMT"/>
                <a:ea typeface="Times New Roman" panose="02020603050405020304" pitchFamily="18" charset="0"/>
              </a:rPr>
              <a:t>.</a:t>
            </a:r>
            <a:endParaRPr lang="en-US" altLang="en-US" sz="2800" b="1" dirty="0">
              <a:solidFill>
                <a:schemeClr val="accent2"/>
              </a:solidFill>
              <a:ea typeface="Times New Roman" panose="02020603050405020304" pitchFamily="18" charset="0"/>
            </a:endParaRPr>
          </a:p>
          <a:p>
            <a:pPr algn="r" rtl="1"/>
            <a:r>
              <a:rPr lang="en-US" altLang="en-US" sz="2800" b="1" dirty="0">
                <a:solidFill>
                  <a:srgbClr val="000000"/>
                </a:solidFill>
                <a:latin typeface="ArialMT"/>
                <a:ea typeface="Times New Roman" panose="02020603050405020304" pitchFamily="18" charset="0"/>
              </a:rPr>
              <a:t>● </a:t>
            </a:r>
            <a:r>
              <a:rPr lang="ar-SA" altLang="en-US" sz="2800" b="1" dirty="0">
                <a:solidFill>
                  <a:schemeClr val="accent2"/>
                </a:solidFill>
                <a:latin typeface="ArialMT"/>
                <a:ea typeface="Times New Roman" panose="02020603050405020304" pitchFamily="18" charset="0"/>
              </a:rPr>
              <a:t>لا تنهي دراستك بملاحظات رديئة غير واضحة</a:t>
            </a:r>
            <a:r>
              <a:rPr lang="ar-SA" altLang="en-US" sz="2800" b="1" dirty="0">
                <a:solidFill>
                  <a:srgbClr val="000000"/>
                </a:solidFill>
                <a:latin typeface="ArialMT"/>
                <a:ea typeface="Times New Roman" panose="02020603050405020304" pitchFamily="18" charset="0"/>
              </a:rPr>
              <a:t>، لان ذلك يعمل على تشويشك</a:t>
            </a:r>
            <a:r>
              <a:rPr lang="en-US" altLang="en-US" sz="2800" b="1" dirty="0">
                <a:solidFill>
                  <a:srgbClr val="000000"/>
                </a:solidFill>
                <a:latin typeface="ArialMT"/>
                <a:ea typeface="Times New Roman" panose="02020603050405020304" pitchFamily="18" charset="0"/>
              </a:rPr>
              <a:t>.</a:t>
            </a:r>
            <a:endParaRPr lang="en-US" altLang="en-US" sz="2800" b="1" dirty="0">
              <a:ea typeface="Times New Roman" panose="02020603050405020304" pitchFamily="18" charset="0"/>
            </a:endParaRPr>
          </a:p>
          <a:p>
            <a:pPr algn="r" rtl="1"/>
            <a:r>
              <a:rPr lang="en-US" altLang="en-US" sz="2800" b="1" dirty="0">
                <a:solidFill>
                  <a:srgbClr val="000000"/>
                </a:solidFill>
                <a:latin typeface="ArialMT"/>
                <a:ea typeface="Times New Roman" panose="02020603050405020304" pitchFamily="18" charset="0"/>
              </a:rPr>
              <a:t>● </a:t>
            </a:r>
            <a:r>
              <a:rPr lang="ar-SA" altLang="en-US" sz="2800" b="1" dirty="0">
                <a:solidFill>
                  <a:schemeClr val="accent2"/>
                </a:solidFill>
                <a:latin typeface="ArialMT"/>
                <a:ea typeface="Times New Roman" panose="02020603050405020304" pitchFamily="18" charset="0"/>
              </a:rPr>
              <a:t>استرخي وتخلص من الضغط، </a:t>
            </a:r>
            <a:r>
              <a:rPr lang="ar-SA" altLang="en-US" sz="2800" b="1" dirty="0">
                <a:solidFill>
                  <a:srgbClr val="000000"/>
                </a:solidFill>
                <a:latin typeface="ArialMT"/>
                <a:ea typeface="Times New Roman" panose="02020603050405020304" pitchFamily="18" charset="0"/>
              </a:rPr>
              <a:t>ويمكن أن يكون ذلك من خلال ممارسة بعض التمرينات الرياضية، أو الاستلقاء على أريكة مريحة</a:t>
            </a:r>
            <a:r>
              <a:rPr lang="en-US" altLang="en-US" sz="2800" b="1" dirty="0">
                <a:solidFill>
                  <a:srgbClr val="000000"/>
                </a:solidFill>
                <a:latin typeface="ArialMT"/>
                <a:ea typeface="Times New Roman" panose="02020603050405020304" pitchFamily="18" charset="0"/>
              </a:rPr>
              <a:t>.</a:t>
            </a:r>
            <a:endParaRPr lang="en-US" altLang="en-US" sz="2800" b="1" dirty="0">
              <a:ea typeface="Times New Roman" panose="02020603050405020304" pitchFamily="18" charset="0"/>
            </a:endParaRPr>
          </a:p>
        </p:txBody>
      </p:sp>
    </p:spTree>
    <p:extLst>
      <p:ext uri="{BB962C8B-B14F-4D97-AF65-F5344CB8AC3E}">
        <p14:creationId xmlns:p14="http://schemas.microsoft.com/office/powerpoint/2010/main" val="4068384172"/>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A274A2D-080A-4249-8091-61907AB04F92}" type="slidenum">
              <a:rPr lang="ar-SA" altLang="en-US">
                <a:solidFill>
                  <a:srgbClr val="FFFFFF"/>
                </a:solidFill>
              </a:rPr>
              <a:pPr eaLnBrk="1" hangingPunct="1"/>
              <a:t>28</a:t>
            </a:fld>
            <a:endParaRPr lang="ar-SA" altLang="en-US">
              <a:solidFill>
                <a:srgbClr val="FFFFFF"/>
              </a:solidFill>
            </a:endParaRPr>
          </a:p>
        </p:txBody>
      </p:sp>
      <p:sp>
        <p:nvSpPr>
          <p:cNvPr id="35843" name="Rectangle 1"/>
          <p:cNvSpPr>
            <a:spLocks noChangeArrowheads="1"/>
          </p:cNvSpPr>
          <p:nvPr/>
        </p:nvSpPr>
        <p:spPr bwMode="auto">
          <a:xfrm>
            <a:off x="7383439" y="288670"/>
            <a:ext cx="3843999"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2400" b="1" u="sng" dirty="0">
                <a:solidFill>
                  <a:schemeClr val="accent6"/>
                </a:solidFill>
                <a:latin typeface="Franklin Gothic Book" panose="020B0503020102020204" pitchFamily="34" charset="0"/>
                <a:cs typeface="Tahoma" panose="020B0604030504040204" pitchFamily="34" charset="0"/>
              </a:rPr>
              <a:t>رابعا</a:t>
            </a:r>
            <a:r>
              <a:rPr lang="en-US" altLang="en-US" sz="2400" b="1" u="sng" dirty="0">
                <a:solidFill>
                  <a:schemeClr val="accent6"/>
                </a:solidFill>
                <a:latin typeface="Franklin Gothic Book" panose="020B0503020102020204" pitchFamily="34" charset="0"/>
                <a:cs typeface="Tahoma" panose="020B0604030504040204" pitchFamily="34" charset="0"/>
              </a:rPr>
              <a:t>: </a:t>
            </a:r>
            <a:r>
              <a:rPr lang="ar-SA" altLang="en-US" sz="2400" b="1" u="sng" dirty="0">
                <a:solidFill>
                  <a:schemeClr val="accent6"/>
                </a:solidFill>
                <a:latin typeface="Franklin Gothic Book" panose="020B0503020102020204" pitchFamily="34" charset="0"/>
                <a:cs typeface="Tahoma" panose="020B0604030504040204" pitchFamily="34" charset="0"/>
              </a:rPr>
              <a:t>الجدول الأسبوعي</a:t>
            </a:r>
          </a:p>
          <a:p>
            <a:pPr algn="r" rtl="1" eaLnBrk="1" hangingPunct="1"/>
            <a:endParaRPr lang="en-US" altLang="en-US" sz="2800" b="1" dirty="0"/>
          </a:p>
          <a:p>
            <a:pPr algn="just" rtl="1"/>
            <a:r>
              <a:rPr lang="ar-SA" altLang="en-US" sz="2800" b="1" dirty="0">
                <a:solidFill>
                  <a:schemeClr val="accent5">
                    <a:lumMod val="75000"/>
                  </a:schemeClr>
                </a:solidFill>
                <a:latin typeface="ArialMT"/>
              </a:rPr>
              <a:t>يعد تصميم جدول أسبوعي للدراسة مهارة أساسية يحتاج إليها الطلبة</a:t>
            </a:r>
            <a:r>
              <a:rPr lang="ar-SA" altLang="en-US" sz="2800" b="1" dirty="0">
                <a:solidFill>
                  <a:srgbClr val="000000"/>
                </a:solidFill>
                <a:latin typeface="ArialMT"/>
              </a:rPr>
              <a:t>، </a:t>
            </a:r>
            <a:r>
              <a:rPr lang="ar-SA" altLang="en-US" sz="2800" b="1" dirty="0">
                <a:solidFill>
                  <a:srgbClr val="FF0000"/>
                </a:solidFill>
                <a:latin typeface="ArialMT"/>
              </a:rPr>
              <a:t>فالطلبة المنظمين أفضل أداءً من غيرهم</a:t>
            </a:r>
            <a:r>
              <a:rPr lang="ar-SA" altLang="en-US" sz="2800" b="1" dirty="0">
                <a:solidFill>
                  <a:srgbClr val="000000"/>
                </a:solidFill>
                <a:latin typeface="ArialMT"/>
              </a:rPr>
              <a:t>، وتساعد خطة عمل الجدول لتذكير الطالب بمدى انجازه ولتختبر أداءه، لذا يجب أن تكون محددة وواضحة، ولها مقياس زمني، بالإضافة إلى قابليتها للتحقق، وواقعيتها من حيث الوقت والمصادر، أضف إلى ذلك أنها محددة بوقت نهائي .</a:t>
            </a:r>
            <a:endParaRPr lang="ar-SA" alt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33" y="859809"/>
            <a:ext cx="7820167" cy="58685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1015403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animEffect transition="in" filter="fade">
                                      <p:cBhvr>
                                        <p:cTn id="7" dur="500"/>
                                        <p:tgtEl>
                                          <p:spTgt spid="35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2F5889-E345-49C3-A965-BE4CCE051D82}" type="slidenum">
              <a:rPr lang="ar-SA" altLang="en-US">
                <a:solidFill>
                  <a:srgbClr val="FFFFFF"/>
                </a:solidFill>
              </a:rPr>
              <a:pPr eaLnBrk="1" hangingPunct="1"/>
              <a:t>29</a:t>
            </a:fld>
            <a:endParaRPr lang="ar-SA" altLang="en-US">
              <a:solidFill>
                <a:srgbClr val="FFFFFF"/>
              </a:solidFill>
            </a:endParaRPr>
          </a:p>
        </p:txBody>
      </p:sp>
      <p:sp>
        <p:nvSpPr>
          <p:cNvPr id="36867" name="Rectangle 1"/>
          <p:cNvSpPr>
            <a:spLocks noChangeArrowheads="1"/>
          </p:cNvSpPr>
          <p:nvPr/>
        </p:nvSpPr>
        <p:spPr bwMode="auto">
          <a:xfrm>
            <a:off x="4626591" y="582425"/>
            <a:ext cx="7328847"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2800" b="1" u="sng" dirty="0">
                <a:solidFill>
                  <a:schemeClr val="accent6"/>
                </a:solidFill>
                <a:latin typeface="Franklin Gothic Book" panose="020B0503020102020204" pitchFamily="34" charset="0"/>
                <a:cs typeface="Tahoma" panose="020B0604030504040204" pitchFamily="34" charset="0"/>
              </a:rPr>
              <a:t>خامسا</a:t>
            </a:r>
            <a:r>
              <a:rPr lang="en-US" altLang="en-US" sz="2800" b="1" u="sng" dirty="0">
                <a:solidFill>
                  <a:schemeClr val="accent6"/>
                </a:solidFill>
                <a:latin typeface="Franklin Gothic Book" panose="020B0503020102020204" pitchFamily="34" charset="0"/>
                <a:cs typeface="Tahoma" panose="020B0604030504040204" pitchFamily="34" charset="0"/>
              </a:rPr>
              <a:t>: </a:t>
            </a:r>
            <a:r>
              <a:rPr lang="ar-SA" altLang="en-US" sz="2800" b="1" u="sng" dirty="0">
                <a:solidFill>
                  <a:schemeClr val="accent6"/>
                </a:solidFill>
                <a:latin typeface="Franklin Gothic Book" panose="020B0503020102020204" pitchFamily="34" charset="0"/>
                <a:cs typeface="Tahoma" panose="020B0604030504040204" pitchFamily="34" charset="0"/>
              </a:rPr>
              <a:t>الوسائل الفعالة للدراسة</a:t>
            </a:r>
            <a:endParaRPr lang="en-US" altLang="en-US" sz="2800" b="1" u="sng" dirty="0">
              <a:solidFill>
                <a:schemeClr val="accent6"/>
              </a:solidFill>
              <a:latin typeface="Franklin Gothic Book" panose="020B0503020102020204" pitchFamily="34" charset="0"/>
              <a:cs typeface="Tahoma" panose="020B0604030504040204" pitchFamily="34" charset="0"/>
            </a:endParaRPr>
          </a:p>
          <a:p>
            <a:pPr algn="r" rtl="1"/>
            <a:endParaRPr lang="en-US" altLang="en-US" sz="2800" b="1" dirty="0" smtClean="0">
              <a:solidFill>
                <a:srgbClr val="000000"/>
              </a:solidFill>
              <a:latin typeface="GESSTwoMedium-Medium"/>
              <a:cs typeface="Times New Roman" panose="02020603050405020304" pitchFamily="18" charset="0"/>
            </a:endParaRPr>
          </a:p>
          <a:p>
            <a:pPr marL="457200" indent="-457200" algn="r" rtl="1">
              <a:buFont typeface="Wingdings" panose="05000000000000000000" pitchFamily="2" charset="2"/>
              <a:buChar char="q"/>
            </a:pPr>
            <a:r>
              <a:rPr lang="en-US" altLang="en-US" sz="2800" b="1" dirty="0" smtClean="0">
                <a:solidFill>
                  <a:srgbClr val="FF0000"/>
                </a:solidFill>
                <a:latin typeface="GESSTwoMedium-Medium"/>
                <a:cs typeface="Times New Roman" panose="02020603050405020304" pitchFamily="18" charset="0"/>
              </a:rPr>
              <a:t>  </a:t>
            </a:r>
            <a:r>
              <a:rPr lang="ar-SA" altLang="en-US" sz="2800" b="1" dirty="0">
                <a:solidFill>
                  <a:srgbClr val="FF0000"/>
                </a:solidFill>
                <a:latin typeface="GESSTwoMedium-Medium"/>
                <a:cs typeface="Times New Roman" panose="02020603050405020304" pitchFamily="18" charset="0"/>
              </a:rPr>
              <a:t>الدراسة والحاسوب</a:t>
            </a:r>
            <a:endParaRPr lang="en-US" altLang="en-US" sz="2800" b="1" dirty="0">
              <a:solidFill>
                <a:srgbClr val="FF0000"/>
              </a:solidFill>
              <a:cs typeface="Times New Roman" panose="02020603050405020304" pitchFamily="18" charset="0"/>
            </a:endParaRPr>
          </a:p>
          <a:p>
            <a:pPr algn="just" rtl="1"/>
            <a:r>
              <a:rPr lang="ar-SA" altLang="en-US" sz="2400" dirty="0">
                <a:solidFill>
                  <a:schemeClr val="accent5">
                    <a:lumMod val="75000"/>
                  </a:schemeClr>
                </a:solidFill>
                <a:latin typeface="ArialMT"/>
              </a:rPr>
              <a:t>يعد الحاسوب أداة مفيدة لانجاز الكثير من المهام التعليمية</a:t>
            </a:r>
            <a:r>
              <a:rPr lang="en-US" altLang="en-US" sz="2400" dirty="0">
                <a:solidFill>
                  <a:schemeClr val="accent5">
                    <a:lumMod val="75000"/>
                  </a:schemeClr>
                </a:solidFill>
                <a:latin typeface="ArialMT"/>
                <a:cs typeface="Times New Roman" panose="02020603050405020304" pitchFamily="18" charset="0"/>
              </a:rPr>
              <a:t>/</a:t>
            </a:r>
            <a:r>
              <a:rPr lang="ar-SA" altLang="en-US" sz="2400" dirty="0">
                <a:solidFill>
                  <a:schemeClr val="accent5">
                    <a:lumMod val="75000"/>
                  </a:schemeClr>
                </a:solidFill>
                <a:latin typeface="ArialMT"/>
                <a:cs typeface="Times New Roman" panose="02020603050405020304" pitchFamily="18" charset="0"/>
              </a:rPr>
              <a:t>التعلمية، منها</a:t>
            </a:r>
            <a:r>
              <a:rPr lang="en-US" altLang="en-US" sz="2400" dirty="0">
                <a:solidFill>
                  <a:schemeClr val="accent5">
                    <a:lumMod val="75000"/>
                  </a:schemeClr>
                </a:solidFill>
                <a:latin typeface="ArialMT"/>
                <a:cs typeface="Times New Roman" panose="02020603050405020304" pitchFamily="18" charset="0"/>
              </a:rPr>
              <a:t>:</a:t>
            </a:r>
            <a:endParaRPr lang="en-US" altLang="en-US" sz="2400" dirty="0">
              <a:solidFill>
                <a:schemeClr val="accent5">
                  <a:lumMod val="75000"/>
                </a:schemeClr>
              </a:solidFill>
              <a:cs typeface="Times New Roman" panose="02020603050405020304" pitchFamily="18" charset="0"/>
            </a:endParaRPr>
          </a:p>
          <a:p>
            <a:pPr marL="457200" indent="-457200" algn="just" rtl="1">
              <a:buFont typeface="+mj-lt"/>
              <a:buAutoNum type="arabicPeriod"/>
            </a:pPr>
            <a:r>
              <a:rPr lang="ar-SA" altLang="en-US" sz="2400" dirty="0" smtClean="0">
                <a:solidFill>
                  <a:schemeClr val="accent1"/>
                </a:solidFill>
                <a:latin typeface="ArialMT"/>
              </a:rPr>
              <a:t>كتابة </a:t>
            </a:r>
            <a:r>
              <a:rPr lang="ar-SA" altLang="en-US" sz="2400" dirty="0">
                <a:solidFill>
                  <a:schemeClr val="accent1"/>
                </a:solidFill>
                <a:latin typeface="ArialMT"/>
              </a:rPr>
              <a:t>الواجبات </a:t>
            </a:r>
            <a:r>
              <a:rPr lang="ar-SA" altLang="en-US" sz="2400" dirty="0">
                <a:solidFill>
                  <a:srgbClr val="000000"/>
                </a:solidFill>
                <a:latin typeface="ArialMT"/>
              </a:rPr>
              <a:t>باستخدام العديد من التطبيقات</a:t>
            </a:r>
            <a:r>
              <a:rPr lang="en-US" altLang="en-US" sz="2400" dirty="0">
                <a:solidFill>
                  <a:srgbClr val="000000"/>
                </a:solidFill>
                <a:latin typeface="ArialMT"/>
              </a:rPr>
              <a:t> )</a:t>
            </a:r>
            <a:r>
              <a:rPr lang="ar-SA" altLang="en-US" sz="2400" dirty="0">
                <a:solidFill>
                  <a:srgbClr val="000000"/>
                </a:solidFill>
                <a:latin typeface="ArialMT"/>
              </a:rPr>
              <a:t>برنامج معالج النصوص</a:t>
            </a:r>
            <a:r>
              <a:rPr lang="en-US" altLang="en-US" sz="2400" dirty="0">
                <a:solidFill>
                  <a:srgbClr val="000000"/>
                </a:solidFill>
                <a:latin typeface="ArialMT"/>
              </a:rPr>
              <a:t> </a:t>
            </a:r>
            <a:r>
              <a:rPr lang="en-US" altLang="en-US" sz="2400" dirty="0" smtClean="0">
                <a:solidFill>
                  <a:srgbClr val="000000"/>
                </a:solidFill>
                <a:latin typeface="ArialMT"/>
              </a:rPr>
              <a:t>Microsoft word </a:t>
            </a:r>
            <a:r>
              <a:rPr lang="ar-SA" altLang="en-US" sz="2400" dirty="0">
                <a:solidFill>
                  <a:srgbClr val="000000"/>
                </a:solidFill>
                <a:latin typeface="ArialMT"/>
              </a:rPr>
              <a:t>،</a:t>
            </a:r>
            <a:r>
              <a:rPr lang="en-US" altLang="en-US" sz="2400" dirty="0" smtClean="0">
                <a:solidFill>
                  <a:srgbClr val="000000"/>
                </a:solidFill>
                <a:latin typeface="ArialMT"/>
              </a:rPr>
              <a:t>(</a:t>
            </a:r>
            <a:r>
              <a:rPr lang="ar-SA" altLang="en-US" sz="2400" dirty="0" smtClean="0">
                <a:solidFill>
                  <a:srgbClr val="000000"/>
                </a:solidFill>
                <a:latin typeface="ArialMT"/>
              </a:rPr>
              <a:t> </a:t>
            </a:r>
            <a:r>
              <a:rPr lang="ar-SA" altLang="en-US" sz="2400" dirty="0">
                <a:solidFill>
                  <a:srgbClr val="000000"/>
                </a:solidFill>
                <a:latin typeface="ArialMT"/>
              </a:rPr>
              <a:t>وهذا يضفي </a:t>
            </a:r>
            <a:r>
              <a:rPr lang="ar-SA" altLang="en-US" sz="2400" dirty="0" smtClean="0">
                <a:solidFill>
                  <a:srgbClr val="000000"/>
                </a:solidFill>
                <a:latin typeface="ArialMT"/>
              </a:rPr>
              <a:t>جوان</a:t>
            </a:r>
            <a:r>
              <a:rPr lang="ar-EG" altLang="en-US" sz="2400" dirty="0" smtClean="0">
                <a:solidFill>
                  <a:srgbClr val="000000"/>
                </a:solidFill>
                <a:latin typeface="ArialMT"/>
              </a:rPr>
              <a:t>ب</a:t>
            </a:r>
            <a:r>
              <a:rPr lang="en-US" altLang="en-US" sz="2400" dirty="0" smtClean="0">
                <a:solidFill>
                  <a:srgbClr val="000000"/>
                </a:solidFill>
                <a:latin typeface="ArialMT"/>
              </a:rPr>
              <a:t> </a:t>
            </a:r>
            <a:r>
              <a:rPr lang="ar-SA" altLang="en-US" sz="2400" dirty="0">
                <a:solidFill>
                  <a:srgbClr val="000000"/>
                </a:solidFill>
                <a:latin typeface="ArialMT"/>
              </a:rPr>
              <a:t>الترتيب والتنسيق على الكتابة، ويسمح بتصحيحها دون شطب</a:t>
            </a:r>
            <a:r>
              <a:rPr lang="en-US" altLang="en-US" sz="2400" dirty="0">
                <a:solidFill>
                  <a:srgbClr val="000000"/>
                </a:solidFill>
                <a:latin typeface="ArialMT"/>
              </a:rPr>
              <a:t>.</a:t>
            </a:r>
            <a:endParaRPr lang="en-US" altLang="en-US" sz="2400" dirty="0"/>
          </a:p>
          <a:p>
            <a:pPr marL="457200" indent="-457200" algn="just" rtl="1">
              <a:buFont typeface="+mj-lt"/>
              <a:buAutoNum type="arabicPeriod"/>
            </a:pPr>
            <a:r>
              <a:rPr lang="ar-SA" altLang="en-US" sz="2400" dirty="0" smtClean="0">
                <a:solidFill>
                  <a:schemeClr val="accent1"/>
                </a:solidFill>
                <a:latin typeface="ArialMT"/>
              </a:rPr>
              <a:t>يسهل </a:t>
            </a:r>
            <a:r>
              <a:rPr lang="ar-SA" altLang="en-US" sz="2400" dirty="0">
                <a:solidFill>
                  <a:schemeClr val="accent1"/>
                </a:solidFill>
                <a:latin typeface="ArialMT"/>
              </a:rPr>
              <a:t>عمل الأبحاث من خلال الاتصال بالشبكة العنكبوتية</a:t>
            </a:r>
            <a:r>
              <a:rPr lang="en-US" altLang="en-US" sz="2400" dirty="0">
                <a:solidFill>
                  <a:srgbClr val="000000"/>
                </a:solidFill>
                <a:latin typeface="ArialMT"/>
              </a:rPr>
              <a:t>.</a:t>
            </a:r>
            <a:endParaRPr lang="en-US" altLang="en-US" sz="2400" dirty="0"/>
          </a:p>
          <a:p>
            <a:pPr marL="457200" indent="-457200" algn="just" rtl="1">
              <a:buFont typeface="+mj-lt"/>
              <a:buAutoNum type="arabicPeriod"/>
            </a:pPr>
            <a:r>
              <a:rPr lang="ar-SA" altLang="en-US" sz="2400" dirty="0" smtClean="0">
                <a:solidFill>
                  <a:schemeClr val="accent1"/>
                </a:solidFill>
                <a:latin typeface="ArialMT"/>
              </a:rPr>
              <a:t>حساب </a:t>
            </a:r>
            <a:r>
              <a:rPr lang="ar-SA" altLang="en-US" sz="2400" dirty="0">
                <a:solidFill>
                  <a:schemeClr val="accent1"/>
                </a:solidFill>
                <a:latin typeface="ArialMT"/>
              </a:rPr>
              <a:t>البيانات العددية وعمل جداول ورسومات توضيحية</a:t>
            </a:r>
            <a:r>
              <a:rPr lang="en-US" altLang="en-US" sz="2400" dirty="0">
                <a:solidFill>
                  <a:srgbClr val="000000"/>
                </a:solidFill>
                <a:latin typeface="ArialMT"/>
              </a:rPr>
              <a:t>.</a:t>
            </a:r>
            <a:endParaRPr lang="en-US" altLang="en-US" sz="2400" dirty="0"/>
          </a:p>
          <a:p>
            <a:pPr marL="457200" indent="-457200" algn="just" rtl="1">
              <a:buFont typeface="+mj-lt"/>
              <a:buAutoNum type="arabicPeriod"/>
            </a:pPr>
            <a:r>
              <a:rPr lang="ar-SA" altLang="en-US" sz="2400" dirty="0" smtClean="0">
                <a:solidFill>
                  <a:schemeClr val="accent1"/>
                </a:solidFill>
                <a:latin typeface="ArialMT"/>
              </a:rPr>
              <a:t>إمكانية </a:t>
            </a:r>
            <a:r>
              <a:rPr lang="ar-SA" altLang="en-US" sz="2400" dirty="0">
                <a:solidFill>
                  <a:schemeClr val="accent1"/>
                </a:solidFill>
                <a:latin typeface="ArialMT"/>
              </a:rPr>
              <a:t>إضافة الصور الملتقطة والفيديو </a:t>
            </a:r>
            <a:r>
              <a:rPr lang="ar-SA" altLang="en-US" sz="2400" dirty="0">
                <a:solidFill>
                  <a:srgbClr val="000000"/>
                </a:solidFill>
                <a:latin typeface="ArialMT"/>
              </a:rPr>
              <a:t>، والصور الجاهزة أو التي تُعد من قبل الطالب إلى الواجبات</a:t>
            </a:r>
            <a:r>
              <a:rPr lang="en-US" altLang="en-US" sz="2400" dirty="0">
                <a:solidFill>
                  <a:srgbClr val="000000"/>
                </a:solidFill>
                <a:latin typeface="ArialMT"/>
              </a:rPr>
              <a:t>.</a:t>
            </a:r>
            <a:endParaRPr lang="en-US" altLang="en-US" sz="2400" dirty="0"/>
          </a:p>
          <a:p>
            <a:pPr marL="457200" indent="-457200" algn="just" rtl="1">
              <a:buFont typeface="+mj-lt"/>
              <a:buAutoNum type="arabicPeriod"/>
            </a:pPr>
            <a:r>
              <a:rPr lang="ar-SA" altLang="en-US" sz="2400" dirty="0" smtClean="0">
                <a:solidFill>
                  <a:schemeClr val="accent1"/>
                </a:solidFill>
                <a:latin typeface="ArialMT"/>
              </a:rPr>
              <a:t>المساعدات </a:t>
            </a:r>
            <a:r>
              <a:rPr lang="ar-SA" altLang="en-US" sz="2400" dirty="0">
                <a:solidFill>
                  <a:schemeClr val="accent1"/>
                </a:solidFill>
                <a:latin typeface="ArialMT"/>
              </a:rPr>
              <a:t>الإضافية</a:t>
            </a:r>
            <a:r>
              <a:rPr lang="en-US" altLang="en-US" sz="2400" dirty="0">
                <a:solidFill>
                  <a:schemeClr val="accent1"/>
                </a:solidFill>
                <a:latin typeface="ArialMT"/>
              </a:rPr>
              <a:t>: </a:t>
            </a:r>
            <a:r>
              <a:rPr lang="ar-SA" altLang="en-US" sz="2400" dirty="0">
                <a:solidFill>
                  <a:srgbClr val="000000"/>
                </a:solidFill>
                <a:latin typeface="ArialMT"/>
              </a:rPr>
              <a:t>مثل برامج الرياضيات وتعليم اللغة الانجليزية وغيرها، بحيث تحتوي على شروحات وتدريبات متنوعة</a:t>
            </a:r>
            <a:r>
              <a:rPr lang="en-US" altLang="en-US" sz="2400" dirty="0">
                <a:solidFill>
                  <a:srgbClr val="000000"/>
                </a:solidFill>
                <a:latin typeface="ArialMT"/>
              </a:rPr>
              <a:t>.</a:t>
            </a:r>
            <a:endParaRPr lang="en-US" altLang="en-US" sz="2400" dirty="0"/>
          </a:p>
          <a:p>
            <a:pPr marL="457200" indent="-457200" algn="just" rtl="1">
              <a:buFont typeface="+mj-lt"/>
              <a:buAutoNum type="arabicPeriod"/>
            </a:pPr>
            <a:r>
              <a:rPr lang="ar-SA" altLang="en-US" sz="2400" dirty="0" smtClean="0">
                <a:solidFill>
                  <a:schemeClr val="accent1"/>
                </a:solidFill>
                <a:latin typeface="ArialMT"/>
              </a:rPr>
              <a:t>يعد </a:t>
            </a:r>
            <a:r>
              <a:rPr lang="ar-SA" altLang="en-US" sz="2400" dirty="0">
                <a:solidFill>
                  <a:schemeClr val="accent1"/>
                </a:solidFill>
                <a:latin typeface="ArialMT"/>
              </a:rPr>
              <a:t>الحاسوب وسيلة فعالة لحفظ الأعمال وتخزينها </a:t>
            </a:r>
            <a:r>
              <a:rPr lang="ar-SA" altLang="en-US" sz="2400" dirty="0">
                <a:solidFill>
                  <a:srgbClr val="000000"/>
                </a:solidFill>
                <a:latin typeface="ArialMT"/>
              </a:rPr>
              <a:t>لتلافي فقدانها واسترجاعها وقت الحاجة</a:t>
            </a:r>
            <a:r>
              <a:rPr lang="en-US" altLang="en-US" sz="2400" dirty="0" smtClean="0">
                <a:solidFill>
                  <a:srgbClr val="000000"/>
                </a:solidFill>
                <a:latin typeface="ArialMT"/>
              </a:rPr>
              <a:t>.</a:t>
            </a:r>
            <a:endParaRPr lang="en-US" alt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06" y="1692147"/>
            <a:ext cx="4648793" cy="4191128"/>
          </a:xfrm>
          <a:prstGeom prst="ellipse">
            <a:avLst/>
          </a:prstGeom>
          <a:ln>
            <a:noFill/>
          </a:ln>
          <a:effectLst>
            <a:softEdge rad="112500"/>
          </a:effectLst>
        </p:spPr>
      </p:pic>
    </p:spTree>
    <p:extLst>
      <p:ext uri="{BB962C8B-B14F-4D97-AF65-F5344CB8AC3E}">
        <p14:creationId xmlns:p14="http://schemas.microsoft.com/office/powerpoint/2010/main" val="3210067158"/>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Effect transition="in" filter="fade">
                                      <p:cBhvr>
                                        <p:cTn id="25" dur="500"/>
                                        <p:tgtEl>
                                          <p:spTgt spid="36867">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6867">
                                            <p:txEl>
                                              <p:pRg st="4" end="4"/>
                                            </p:txEl>
                                          </p:spTgt>
                                        </p:tgtEl>
                                        <p:attrNameLst>
                                          <p:attrName>style.visibility</p:attrName>
                                        </p:attrNameLst>
                                      </p:cBhvr>
                                      <p:to>
                                        <p:strVal val="visible"/>
                                      </p:to>
                                    </p:set>
                                    <p:animEffect transition="in" filter="fade">
                                      <p:cBhvr>
                                        <p:cTn id="28" dur="500"/>
                                        <p:tgtEl>
                                          <p:spTgt spid="36867">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6867">
                                            <p:txEl>
                                              <p:pRg st="5" end="5"/>
                                            </p:txEl>
                                          </p:spTgt>
                                        </p:tgtEl>
                                        <p:attrNameLst>
                                          <p:attrName>style.visibility</p:attrName>
                                        </p:attrNameLst>
                                      </p:cBhvr>
                                      <p:to>
                                        <p:strVal val="visible"/>
                                      </p:to>
                                    </p:set>
                                    <p:animEffect transition="in" filter="fade">
                                      <p:cBhvr>
                                        <p:cTn id="31" dur="500"/>
                                        <p:tgtEl>
                                          <p:spTgt spid="36867">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6867">
                                            <p:txEl>
                                              <p:pRg st="6" end="6"/>
                                            </p:txEl>
                                          </p:spTgt>
                                        </p:tgtEl>
                                        <p:attrNameLst>
                                          <p:attrName>style.visibility</p:attrName>
                                        </p:attrNameLst>
                                      </p:cBhvr>
                                      <p:to>
                                        <p:strVal val="visible"/>
                                      </p:to>
                                    </p:set>
                                    <p:animEffect transition="in" filter="fade">
                                      <p:cBhvr>
                                        <p:cTn id="34" dur="500"/>
                                        <p:tgtEl>
                                          <p:spTgt spid="36867">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6867">
                                            <p:txEl>
                                              <p:pRg st="7" end="7"/>
                                            </p:txEl>
                                          </p:spTgt>
                                        </p:tgtEl>
                                        <p:attrNameLst>
                                          <p:attrName>style.visibility</p:attrName>
                                        </p:attrNameLst>
                                      </p:cBhvr>
                                      <p:to>
                                        <p:strVal val="visible"/>
                                      </p:to>
                                    </p:set>
                                    <p:animEffect transition="in" filter="fade">
                                      <p:cBhvr>
                                        <p:cTn id="37" dur="500"/>
                                        <p:tgtEl>
                                          <p:spTgt spid="36867">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6867">
                                            <p:txEl>
                                              <p:pRg st="8" end="8"/>
                                            </p:txEl>
                                          </p:spTgt>
                                        </p:tgtEl>
                                        <p:attrNameLst>
                                          <p:attrName>style.visibility</p:attrName>
                                        </p:attrNameLst>
                                      </p:cBhvr>
                                      <p:to>
                                        <p:strVal val="visible"/>
                                      </p:to>
                                    </p:set>
                                    <p:animEffect transition="in" filter="fade">
                                      <p:cBhvr>
                                        <p:cTn id="40" dur="500"/>
                                        <p:tgtEl>
                                          <p:spTgt spid="36867">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6867">
                                            <p:txEl>
                                              <p:pRg st="9" end="9"/>
                                            </p:txEl>
                                          </p:spTgt>
                                        </p:tgtEl>
                                        <p:attrNameLst>
                                          <p:attrName>style.visibility</p:attrName>
                                        </p:attrNameLst>
                                      </p:cBhvr>
                                      <p:to>
                                        <p:strVal val="visible"/>
                                      </p:to>
                                    </p:set>
                                    <p:animEffect transition="in" filter="fade">
                                      <p:cBhvr>
                                        <p:cTn id="43" dur="500"/>
                                        <p:tgtEl>
                                          <p:spTgt spid="3686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8400" y="288249"/>
            <a:ext cx="8574622" cy="1021938"/>
          </a:xfrm>
        </p:spPr>
        <p:txBody>
          <a:bodyPr>
            <a:normAutofit/>
          </a:bodyPr>
          <a:lstStyle/>
          <a:p>
            <a:pPr algn="ctr"/>
            <a:r>
              <a:rPr lang="ar-EG" sz="4000" dirty="0">
                <a:solidFill>
                  <a:schemeClr val="accent6"/>
                </a:solidFill>
              </a:rPr>
              <a:t>موضوعات الوحدة</a:t>
            </a:r>
            <a:endParaRPr lang="en-US" sz="4000" dirty="0">
              <a:solidFill>
                <a:schemeClr val="accent6"/>
              </a:solidFill>
            </a:endParaRPr>
          </a:p>
        </p:txBody>
      </p:sp>
      <p:sp>
        <p:nvSpPr>
          <p:cNvPr id="3" name="Subtitle 2"/>
          <p:cNvSpPr>
            <a:spLocks noGrp="1"/>
          </p:cNvSpPr>
          <p:nvPr>
            <p:ph type="subTitle" idx="1"/>
          </p:nvPr>
        </p:nvSpPr>
        <p:spPr>
          <a:xfrm>
            <a:off x="4256069" y="1910688"/>
            <a:ext cx="6987645" cy="2634016"/>
          </a:xfrm>
        </p:spPr>
        <p:txBody>
          <a:bodyPr>
            <a:normAutofit/>
          </a:bodyPr>
          <a:lstStyle/>
          <a:p>
            <a:pPr marL="342900" indent="-342900" rtl="1">
              <a:buFont typeface="Arial" panose="020B0604020202020204" pitchFamily="34" charset="0"/>
              <a:buChar char="•"/>
            </a:pPr>
            <a:r>
              <a:rPr lang="ar-EG" sz="3200" dirty="0" smtClean="0"/>
              <a:t>تنظيم </a:t>
            </a:r>
            <a:r>
              <a:rPr lang="ar-EG" sz="3200" dirty="0"/>
              <a:t>الوقت وكيفية الدراسة.</a:t>
            </a:r>
          </a:p>
          <a:p>
            <a:pPr marL="342900" indent="-342900" rtl="1">
              <a:buFont typeface="Arial" panose="020B0604020202020204" pitchFamily="34" charset="0"/>
              <a:buChar char="•"/>
            </a:pPr>
            <a:r>
              <a:rPr lang="ar-EG" sz="3200" dirty="0" smtClean="0"/>
              <a:t>الوسائل </a:t>
            </a:r>
            <a:r>
              <a:rPr lang="ar-EG" sz="3200" dirty="0"/>
              <a:t>الفعالة للدراسة.</a:t>
            </a:r>
          </a:p>
          <a:p>
            <a:pPr marL="342900" indent="-342900" rtl="1">
              <a:buFont typeface="Arial" panose="020B0604020202020204" pitchFamily="34" charset="0"/>
              <a:buChar char="•"/>
            </a:pPr>
            <a:r>
              <a:rPr lang="ar-EG" sz="3200" dirty="0" smtClean="0"/>
              <a:t>تحسين </a:t>
            </a:r>
            <a:r>
              <a:rPr lang="ar-EG" sz="3200" dirty="0"/>
              <a:t>التركيز</a:t>
            </a:r>
            <a:r>
              <a:rPr lang="ar-EG" dirty="0"/>
              <a:t>.</a:t>
            </a:r>
            <a:endParaRPr lang="en-US" dirty="0"/>
          </a:p>
        </p:txBody>
      </p:sp>
    </p:spTree>
    <p:extLst>
      <p:ext uri="{BB962C8B-B14F-4D97-AF65-F5344CB8AC3E}">
        <p14:creationId xmlns:p14="http://schemas.microsoft.com/office/powerpoint/2010/main" val="1641116810"/>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F47ABC-41A7-4964-BBE0-19AC3C90C62E}" type="slidenum">
              <a:rPr lang="ar-SA" altLang="en-US">
                <a:solidFill>
                  <a:srgbClr val="FFFFFF"/>
                </a:solidFill>
              </a:rPr>
              <a:pPr eaLnBrk="1" hangingPunct="1"/>
              <a:t>30</a:t>
            </a:fld>
            <a:endParaRPr lang="ar-SA" altLang="en-US">
              <a:solidFill>
                <a:srgbClr val="FFFFFF"/>
              </a:solidFill>
            </a:endParaRPr>
          </a:p>
        </p:txBody>
      </p:sp>
      <p:sp>
        <p:nvSpPr>
          <p:cNvPr id="37891" name="Rectangle 1"/>
          <p:cNvSpPr>
            <a:spLocks noChangeArrowheads="1"/>
          </p:cNvSpPr>
          <p:nvPr/>
        </p:nvSpPr>
        <p:spPr bwMode="auto">
          <a:xfrm>
            <a:off x="1881189" y="151695"/>
            <a:ext cx="9814942"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lgn="r" rtl="1">
              <a:buFont typeface="Wingdings" panose="05000000000000000000" pitchFamily="2" charset="2"/>
              <a:buChar char="q"/>
            </a:pPr>
            <a:r>
              <a:rPr lang="ar-SA" altLang="en-US" sz="3200" b="1" dirty="0">
                <a:solidFill>
                  <a:srgbClr val="FF0000"/>
                </a:solidFill>
                <a:latin typeface="GESSTwoMedium-Medium"/>
                <a:cs typeface="Times New Roman" panose="02020603050405020304" pitchFamily="18" charset="0"/>
              </a:rPr>
              <a:t>الدراسة والإنترنت</a:t>
            </a:r>
            <a:endParaRPr lang="en-US" altLang="en-US" sz="3200" b="1" dirty="0">
              <a:solidFill>
                <a:srgbClr val="FF0000"/>
              </a:solidFill>
              <a:latin typeface="GESSTwoMedium-Medium"/>
              <a:cs typeface="Times New Roman" panose="02020603050405020304" pitchFamily="18" charset="0"/>
            </a:endParaRPr>
          </a:p>
          <a:p>
            <a:pPr algn="r" rtl="1"/>
            <a:r>
              <a:rPr lang="ar-SA" altLang="en-US" sz="2800" dirty="0" smtClean="0">
                <a:solidFill>
                  <a:srgbClr val="FF9900"/>
                </a:solidFill>
                <a:latin typeface="ArialMT"/>
                <a:cs typeface="Times New Roman" panose="02020603050405020304" pitchFamily="18" charset="0"/>
              </a:rPr>
              <a:t>دور الإنترنت في الدراسة</a:t>
            </a:r>
            <a:r>
              <a:rPr lang="en-US" altLang="en-US" sz="2800" dirty="0" smtClean="0">
                <a:solidFill>
                  <a:srgbClr val="FF9900"/>
                </a:solidFill>
                <a:latin typeface="ArialMT"/>
                <a:cs typeface="Times New Roman" panose="02020603050405020304" pitchFamily="18" charset="0"/>
              </a:rPr>
              <a:t>:</a:t>
            </a:r>
            <a:endParaRPr lang="en-US" altLang="en-US" sz="2800" dirty="0" smtClean="0">
              <a:solidFill>
                <a:srgbClr val="FF9900"/>
              </a:solidFill>
            </a:endParaRPr>
          </a:p>
          <a:p>
            <a:pPr algn="just" rtl="1"/>
            <a:r>
              <a:rPr lang="en-US" altLang="en-US" sz="2800" dirty="0" smtClean="0">
                <a:solidFill>
                  <a:srgbClr val="000000"/>
                </a:solidFill>
                <a:latin typeface="ArialMT"/>
                <a:ea typeface="ArialMT"/>
                <a:cs typeface="ArialMT"/>
              </a:rPr>
              <a:t>●</a:t>
            </a:r>
            <a:r>
              <a:rPr lang="en-US" altLang="en-US" sz="2800" dirty="0" smtClean="0">
                <a:solidFill>
                  <a:srgbClr val="000000"/>
                </a:solidFill>
                <a:latin typeface="ArialMT"/>
                <a:cs typeface="Times New Roman" panose="02020603050405020304" pitchFamily="18" charset="0"/>
              </a:rPr>
              <a:t> </a:t>
            </a:r>
            <a:r>
              <a:rPr lang="ar-SA" altLang="en-US" sz="2800" dirty="0" smtClean="0">
                <a:solidFill>
                  <a:schemeClr val="accent2"/>
                </a:solidFill>
                <a:latin typeface="ArialMT"/>
                <a:cs typeface="Times New Roman" panose="02020603050405020304" pitchFamily="18" charset="0"/>
              </a:rPr>
              <a:t>يتيح للطلبة دخول المواقع الالكترونية </a:t>
            </a:r>
            <a:r>
              <a:rPr lang="ar-SA" altLang="en-US" sz="2800" dirty="0" smtClean="0">
                <a:solidFill>
                  <a:srgbClr val="000000"/>
                </a:solidFill>
                <a:latin typeface="ArialMT"/>
                <a:cs typeface="Times New Roman" panose="02020603050405020304" pitchFamily="18" charset="0"/>
              </a:rPr>
              <a:t>حسب اهتماماتهم الشخصية</a:t>
            </a:r>
            <a:r>
              <a:rPr lang="en-US" altLang="en-US" sz="2800" dirty="0" smtClean="0">
                <a:solidFill>
                  <a:srgbClr val="000000"/>
                </a:solidFill>
                <a:latin typeface="ArialMT"/>
                <a:cs typeface="Times New Roman" panose="02020603050405020304" pitchFamily="18" charset="0"/>
              </a:rPr>
              <a:t> )</a:t>
            </a:r>
            <a:r>
              <a:rPr lang="ar-SA" altLang="en-US" sz="2800" dirty="0" smtClean="0">
                <a:solidFill>
                  <a:srgbClr val="000000"/>
                </a:solidFill>
                <a:latin typeface="ArialMT"/>
                <a:cs typeface="Times New Roman" panose="02020603050405020304" pitchFamily="18" charset="0"/>
              </a:rPr>
              <a:t>علمية، أدبية</a:t>
            </a:r>
            <a:r>
              <a:rPr lang="en-US" altLang="en-US" sz="2800" dirty="0" smtClean="0">
                <a:solidFill>
                  <a:srgbClr val="000000"/>
                </a:solidFill>
                <a:latin typeface="ArialMT"/>
              </a:rPr>
              <a:t>...(.</a:t>
            </a:r>
            <a:endParaRPr lang="en-US" altLang="en-US" sz="2800" dirty="0" smtClean="0">
              <a:cs typeface="Times New Roman" panose="02020603050405020304" pitchFamily="18" charset="0"/>
            </a:endParaRPr>
          </a:p>
          <a:p>
            <a:pPr algn="just" rtl="1"/>
            <a:r>
              <a:rPr lang="en-US" altLang="en-US" sz="2800" dirty="0" smtClean="0">
                <a:solidFill>
                  <a:srgbClr val="000000"/>
                </a:solidFill>
                <a:latin typeface="ArialMT"/>
                <a:cs typeface="Times New Roman" panose="02020603050405020304" pitchFamily="18" charset="0"/>
              </a:rPr>
              <a:t>●</a:t>
            </a:r>
            <a:r>
              <a:rPr lang="ar-SA" altLang="en-US" sz="2800" dirty="0" smtClean="0">
                <a:solidFill>
                  <a:schemeClr val="accent2"/>
                </a:solidFill>
                <a:latin typeface="ArialMT"/>
              </a:rPr>
              <a:t>استخدام </a:t>
            </a:r>
            <a:r>
              <a:rPr lang="ar-SA" altLang="en-US" sz="2800" dirty="0">
                <a:solidFill>
                  <a:schemeClr val="accent2"/>
                </a:solidFill>
                <a:latin typeface="ArialMT"/>
              </a:rPr>
              <a:t>الإنترنت لنشر أعمال الطلبة</a:t>
            </a:r>
            <a:r>
              <a:rPr lang="ar-SA" altLang="en-US" sz="2800" dirty="0">
                <a:solidFill>
                  <a:srgbClr val="000000"/>
                </a:solidFill>
                <a:latin typeface="ArialMT"/>
              </a:rPr>
              <a:t> من نصوصهم وموادهم وتشاركها مع زملائهم</a:t>
            </a:r>
            <a:r>
              <a:rPr lang="en-US" altLang="en-US" sz="2800" dirty="0">
                <a:solidFill>
                  <a:srgbClr val="000000"/>
                </a:solidFill>
                <a:latin typeface="ArialMT"/>
                <a:cs typeface="Times New Roman" panose="02020603050405020304" pitchFamily="18" charset="0"/>
              </a:rPr>
              <a:t>.</a:t>
            </a:r>
            <a:endParaRPr lang="en-US" altLang="en-US" sz="2800" dirty="0">
              <a:cs typeface="Times New Roman" panose="02020603050405020304" pitchFamily="18" charset="0"/>
            </a:endParaRPr>
          </a:p>
          <a:p>
            <a:pPr algn="just" rtl="1"/>
            <a:r>
              <a:rPr lang="en-US" altLang="en-US" sz="2800" dirty="0">
                <a:solidFill>
                  <a:srgbClr val="000000"/>
                </a:solidFill>
                <a:latin typeface="ArialMT"/>
                <a:cs typeface="Times New Roman" panose="02020603050405020304" pitchFamily="18" charset="0"/>
              </a:rPr>
              <a:t>● </a:t>
            </a:r>
            <a:r>
              <a:rPr lang="ar-SA" altLang="en-US" sz="2800" dirty="0">
                <a:solidFill>
                  <a:schemeClr val="accent2"/>
                </a:solidFill>
                <a:latin typeface="ArialMT"/>
              </a:rPr>
              <a:t>تزود المتعلم بتنوع لغوي</a:t>
            </a:r>
            <a:r>
              <a:rPr lang="ar-SA" altLang="en-US" sz="2800" dirty="0">
                <a:solidFill>
                  <a:srgbClr val="000000"/>
                </a:solidFill>
                <a:latin typeface="ArialMT"/>
              </a:rPr>
              <a:t>، وذلك من خلال التعامل مع أشخاص ذوو لغات مختلفة، ووجود المعلومات المكتوبة بلغات مختلفة أيضاً</a:t>
            </a:r>
            <a:r>
              <a:rPr lang="en-US" altLang="en-US" sz="2800" dirty="0">
                <a:solidFill>
                  <a:srgbClr val="000000"/>
                </a:solidFill>
                <a:latin typeface="ArialMT"/>
              </a:rPr>
              <a:t>.</a:t>
            </a:r>
            <a:endParaRPr lang="en-US" altLang="en-US" sz="2800" dirty="0"/>
          </a:p>
          <a:p>
            <a:pPr algn="just" rtl="1"/>
            <a:r>
              <a:rPr lang="en-US" altLang="en-US" sz="2800" dirty="0">
                <a:solidFill>
                  <a:srgbClr val="000000"/>
                </a:solidFill>
                <a:latin typeface="ArialMT"/>
                <a:ea typeface="ArialMT"/>
                <a:cs typeface="ArialMT"/>
              </a:rPr>
              <a:t>●</a:t>
            </a:r>
            <a:r>
              <a:rPr lang="en-US" altLang="en-US" sz="2800" dirty="0">
                <a:solidFill>
                  <a:srgbClr val="000000"/>
                </a:solidFill>
                <a:latin typeface="ArialMT"/>
              </a:rPr>
              <a:t> </a:t>
            </a:r>
            <a:r>
              <a:rPr lang="ar-SA" altLang="en-US" sz="2800" dirty="0">
                <a:solidFill>
                  <a:schemeClr val="accent2"/>
                </a:solidFill>
                <a:latin typeface="ArialMT"/>
              </a:rPr>
              <a:t>تزود المتعلم بالتمارين المختلفة </a:t>
            </a:r>
            <a:r>
              <a:rPr lang="ar-SA" altLang="en-US" sz="2800" dirty="0">
                <a:solidFill>
                  <a:srgbClr val="000000"/>
                </a:solidFill>
                <a:latin typeface="ArialMT"/>
              </a:rPr>
              <a:t>والتي تناسب سائر المقررات</a:t>
            </a:r>
            <a:r>
              <a:rPr lang="en-US" altLang="en-US" sz="2800" dirty="0">
                <a:solidFill>
                  <a:srgbClr val="000000"/>
                </a:solidFill>
                <a:latin typeface="ArialMT"/>
              </a:rPr>
              <a:t>.</a:t>
            </a:r>
            <a:endParaRPr lang="en-US" altLang="en-US" sz="2800" dirty="0"/>
          </a:p>
          <a:p>
            <a:pPr algn="just" rtl="1"/>
            <a:r>
              <a:rPr lang="en-US" altLang="en-US" sz="2800" dirty="0">
                <a:solidFill>
                  <a:srgbClr val="000000"/>
                </a:solidFill>
                <a:latin typeface="ArialMT"/>
                <a:ea typeface="ArialMT"/>
                <a:cs typeface="ArialMT"/>
              </a:rPr>
              <a:t>●</a:t>
            </a:r>
            <a:r>
              <a:rPr lang="en-US" altLang="en-US" sz="2800" dirty="0">
                <a:solidFill>
                  <a:srgbClr val="000000"/>
                </a:solidFill>
                <a:latin typeface="ArialMT"/>
              </a:rPr>
              <a:t> </a:t>
            </a:r>
            <a:r>
              <a:rPr lang="ar-SA" altLang="en-US" sz="2800" dirty="0">
                <a:solidFill>
                  <a:schemeClr val="accent2"/>
                </a:solidFill>
                <a:latin typeface="ArialMT"/>
              </a:rPr>
              <a:t>تزود المتعلم بتفاعل عالمي مع معلمه وزملائه </a:t>
            </a:r>
            <a:r>
              <a:rPr lang="ar-SA" altLang="en-US" sz="2800" dirty="0">
                <a:solidFill>
                  <a:srgbClr val="000000"/>
                </a:solidFill>
                <a:latin typeface="ArialMT"/>
              </a:rPr>
              <a:t>ومتعلمين آخرين من دول ومجتمعات أخرى</a:t>
            </a:r>
            <a:r>
              <a:rPr lang="en-US" altLang="en-US" sz="2800" dirty="0">
                <a:solidFill>
                  <a:srgbClr val="000000"/>
                </a:solidFill>
                <a:latin typeface="ArialMT"/>
              </a:rPr>
              <a:t>.</a:t>
            </a:r>
            <a:endParaRPr lang="en-US" altLang="en-US" sz="2800" dirty="0"/>
          </a:p>
          <a:p>
            <a:pPr algn="just" rtl="1"/>
            <a:r>
              <a:rPr lang="en-US" altLang="en-US" sz="2800" dirty="0">
                <a:solidFill>
                  <a:srgbClr val="000000"/>
                </a:solidFill>
                <a:latin typeface="ArialMT"/>
                <a:ea typeface="ArialMT"/>
                <a:cs typeface="ArialMT"/>
              </a:rPr>
              <a:t>●</a:t>
            </a:r>
            <a:r>
              <a:rPr lang="en-US" altLang="en-US" sz="2800" dirty="0">
                <a:solidFill>
                  <a:srgbClr val="000000"/>
                </a:solidFill>
                <a:latin typeface="ArialMT"/>
              </a:rPr>
              <a:t> </a:t>
            </a:r>
            <a:r>
              <a:rPr lang="ar-SA" altLang="en-US" sz="2800" dirty="0">
                <a:solidFill>
                  <a:schemeClr val="accent2"/>
                </a:solidFill>
                <a:latin typeface="ArialMT"/>
              </a:rPr>
              <a:t>البحث خلاله </a:t>
            </a:r>
            <a:r>
              <a:rPr lang="ar-SA" altLang="en-US" sz="2800" dirty="0">
                <a:solidFill>
                  <a:srgbClr val="000000"/>
                </a:solidFill>
                <a:latin typeface="ArialMT"/>
              </a:rPr>
              <a:t>عن مواضيع مختلفة</a:t>
            </a:r>
            <a:r>
              <a:rPr lang="en-US" altLang="en-US" sz="2800" dirty="0">
                <a:solidFill>
                  <a:srgbClr val="000000"/>
                </a:solidFill>
                <a:latin typeface="ArialMT"/>
              </a:rPr>
              <a:t>.</a:t>
            </a:r>
            <a:endParaRPr lang="en-US" altLang="en-US" sz="2800" dirty="0"/>
          </a:p>
          <a:p>
            <a:pPr algn="just" rtl="1"/>
            <a:r>
              <a:rPr lang="en-US" altLang="en-US" sz="2800" dirty="0">
                <a:solidFill>
                  <a:srgbClr val="000000"/>
                </a:solidFill>
                <a:latin typeface="ArialMT"/>
                <a:ea typeface="ArialMT"/>
                <a:cs typeface="ArialMT"/>
              </a:rPr>
              <a:t>●</a:t>
            </a:r>
            <a:r>
              <a:rPr lang="en-US" altLang="en-US" sz="2800" dirty="0">
                <a:solidFill>
                  <a:srgbClr val="000000"/>
                </a:solidFill>
                <a:latin typeface="ArialMT"/>
              </a:rPr>
              <a:t> </a:t>
            </a:r>
            <a:r>
              <a:rPr lang="ar-SA" altLang="en-US" sz="2800" dirty="0">
                <a:solidFill>
                  <a:schemeClr val="accent2"/>
                </a:solidFill>
                <a:latin typeface="ArialMT"/>
              </a:rPr>
              <a:t>يسهل التعلم التعاوني</a:t>
            </a:r>
            <a:r>
              <a:rPr lang="en-US" altLang="en-US" sz="2800" dirty="0">
                <a:solidFill>
                  <a:srgbClr val="000000"/>
                </a:solidFill>
                <a:latin typeface="ArialMT"/>
              </a:rPr>
              <a:t>.</a:t>
            </a:r>
            <a:endParaRPr lang="en-US" altLang="en-US" sz="2800" dirty="0"/>
          </a:p>
          <a:p>
            <a:pPr algn="just" rtl="1"/>
            <a:r>
              <a:rPr lang="en-US" altLang="en-US" sz="2800" dirty="0">
                <a:solidFill>
                  <a:srgbClr val="000000"/>
                </a:solidFill>
                <a:latin typeface="ArialMT"/>
                <a:ea typeface="ArialMT"/>
                <a:cs typeface="ArialMT"/>
              </a:rPr>
              <a:t>●</a:t>
            </a:r>
            <a:r>
              <a:rPr lang="en-US" altLang="en-US" sz="2800" dirty="0">
                <a:solidFill>
                  <a:srgbClr val="000000"/>
                </a:solidFill>
                <a:latin typeface="ArialMT"/>
              </a:rPr>
              <a:t> </a:t>
            </a:r>
            <a:r>
              <a:rPr lang="ar-SA" altLang="en-US" sz="2800" dirty="0">
                <a:solidFill>
                  <a:schemeClr val="accent2"/>
                </a:solidFill>
                <a:latin typeface="ArialMT"/>
              </a:rPr>
              <a:t>يرتقي بمهارات التفكير العليا للطلبة</a:t>
            </a:r>
            <a:r>
              <a:rPr lang="ar-SA" altLang="en-US" sz="2800" dirty="0">
                <a:solidFill>
                  <a:srgbClr val="000000"/>
                </a:solidFill>
                <a:latin typeface="ArialMT"/>
              </a:rPr>
              <a:t>، فالطالب يراد منه الوصول إلى المعلومة بنفسه وتحليلها وتمحيصها، ومن ثم اتخاذ القرار باستخدامها من عدمه</a:t>
            </a:r>
            <a:r>
              <a:rPr lang="en-US" altLang="en-US" sz="2800" dirty="0">
                <a:solidFill>
                  <a:srgbClr val="000000"/>
                </a:solidFill>
                <a:latin typeface="ArialMT"/>
              </a:rPr>
              <a:t>.</a:t>
            </a:r>
            <a:endParaRPr lang="en-US" altLang="en-US" sz="2800" dirty="0"/>
          </a:p>
          <a:p>
            <a:pPr algn="just" rtl="1"/>
            <a:r>
              <a:rPr lang="en-US" altLang="en-US" sz="2800" dirty="0">
                <a:solidFill>
                  <a:srgbClr val="000000"/>
                </a:solidFill>
                <a:latin typeface="ArialMT"/>
                <a:ea typeface="ArialMT"/>
                <a:cs typeface="ArialMT"/>
              </a:rPr>
              <a:t>●</a:t>
            </a:r>
            <a:r>
              <a:rPr lang="en-US" altLang="en-US" sz="2800" dirty="0">
                <a:solidFill>
                  <a:srgbClr val="000000"/>
                </a:solidFill>
                <a:latin typeface="ArialMT"/>
              </a:rPr>
              <a:t> </a:t>
            </a:r>
            <a:r>
              <a:rPr lang="ar-SA" altLang="en-US" sz="2800" dirty="0">
                <a:solidFill>
                  <a:schemeClr val="accent2"/>
                </a:solidFill>
                <a:latin typeface="ArialMT"/>
              </a:rPr>
              <a:t>تتيح الفرصة للمتعلم كي يتفاعل مع العالم الحقيقي</a:t>
            </a:r>
            <a:r>
              <a:rPr lang="en-US" altLang="en-US" sz="2800" dirty="0">
                <a:solidFill>
                  <a:srgbClr val="000000"/>
                </a:solidFill>
                <a:latin typeface="ArialMT"/>
              </a:rPr>
              <a:t>.</a:t>
            </a:r>
            <a:endParaRPr lang="en-US" altLang="en-US" sz="2800" dirty="0"/>
          </a:p>
        </p:txBody>
      </p:sp>
    </p:spTree>
    <p:extLst>
      <p:ext uri="{BB962C8B-B14F-4D97-AF65-F5344CB8AC3E}">
        <p14:creationId xmlns:p14="http://schemas.microsoft.com/office/powerpoint/2010/main" val="356348601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0BD0AA-AEA1-4E64-BA5A-98E390A37EFF}" type="slidenum">
              <a:rPr lang="ar-SA" altLang="en-US">
                <a:solidFill>
                  <a:srgbClr val="FFFFFF"/>
                </a:solidFill>
              </a:rPr>
              <a:pPr eaLnBrk="1" hangingPunct="1"/>
              <a:t>31</a:t>
            </a:fld>
            <a:endParaRPr lang="ar-SA" altLang="en-US">
              <a:solidFill>
                <a:srgbClr val="FFFFFF"/>
              </a:solidFill>
            </a:endParaRPr>
          </a:p>
        </p:txBody>
      </p:sp>
      <p:sp>
        <p:nvSpPr>
          <p:cNvPr id="38915" name="Rectangle 1"/>
          <p:cNvSpPr>
            <a:spLocks noChangeArrowheads="1"/>
          </p:cNvSpPr>
          <p:nvPr/>
        </p:nvSpPr>
        <p:spPr bwMode="auto">
          <a:xfrm>
            <a:off x="4804012" y="-20158"/>
            <a:ext cx="7178723"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lgn="r" rtl="1">
              <a:buFont typeface="Wingdings" panose="05000000000000000000" pitchFamily="2" charset="2"/>
              <a:buChar char="q"/>
            </a:pPr>
            <a:r>
              <a:rPr lang="ar-SA" altLang="en-US" sz="3200" b="1" dirty="0">
                <a:solidFill>
                  <a:srgbClr val="FF0000"/>
                </a:solidFill>
                <a:latin typeface="GESSTwoMedium-Medium"/>
                <a:cs typeface="Times New Roman" panose="02020603050405020304" pitchFamily="18" charset="0"/>
              </a:rPr>
              <a:t>المواقع الاجتماعية</a:t>
            </a:r>
            <a:endParaRPr lang="en-US" altLang="en-US" sz="3200" b="1" dirty="0">
              <a:solidFill>
                <a:srgbClr val="FF0000"/>
              </a:solidFill>
              <a:latin typeface="GESSTwoMedium-Medium"/>
              <a:cs typeface="Times New Roman" panose="02020603050405020304" pitchFamily="18" charset="0"/>
            </a:endParaRPr>
          </a:p>
          <a:p>
            <a:pPr algn="just" rtl="1"/>
            <a:r>
              <a:rPr lang="ar-SA" altLang="en-US" sz="2400" dirty="0">
                <a:solidFill>
                  <a:schemeClr val="accent5">
                    <a:lumMod val="75000"/>
                  </a:schemeClr>
                </a:solidFill>
                <a:latin typeface="ArialMT"/>
                <a:cs typeface="Times New Roman" panose="02020603050405020304" pitchFamily="18" charset="0"/>
              </a:rPr>
              <a:t>من الممكن استخدام المواقع الاجتماعية في عملية التعلم، فهي تعد سهلة الاستخدام، كما أنها تتيح للمتعلم أن يبقى على اتصال مع أفراد مجموعته التعلمية، ومن الأمثلة على هذه المواقع</a:t>
            </a:r>
            <a:r>
              <a:rPr lang="en-US" altLang="en-US" sz="2400" dirty="0">
                <a:solidFill>
                  <a:schemeClr val="accent5">
                    <a:lumMod val="75000"/>
                  </a:schemeClr>
                </a:solidFill>
                <a:latin typeface="ArialMT"/>
                <a:cs typeface="Times New Roman" panose="02020603050405020304" pitchFamily="18" charset="0"/>
              </a:rPr>
              <a:t>:</a:t>
            </a:r>
            <a:endParaRPr lang="en-US" altLang="en-US" sz="2400" dirty="0">
              <a:solidFill>
                <a:schemeClr val="accent5">
                  <a:lumMod val="75000"/>
                </a:schemeClr>
              </a:solidFill>
              <a:cs typeface="Times New Roman" panose="02020603050405020304" pitchFamily="18" charset="0"/>
            </a:endParaRPr>
          </a:p>
          <a:p>
            <a:pPr algn="just" rtl="1"/>
            <a:r>
              <a:rPr lang="en-US" altLang="en-US" sz="2400" dirty="0">
                <a:solidFill>
                  <a:srgbClr val="000000"/>
                </a:solidFill>
                <a:latin typeface="ArialMT"/>
                <a:cs typeface="Times New Roman" panose="02020603050405020304" pitchFamily="18" charset="0"/>
              </a:rPr>
              <a:t>● </a:t>
            </a:r>
            <a:r>
              <a:rPr lang="ar-EG" altLang="en-US" sz="2400" dirty="0" smtClean="0">
                <a:solidFill>
                  <a:srgbClr val="000000"/>
                </a:solidFill>
                <a:latin typeface="ArialMT"/>
                <a:cs typeface="Times New Roman" panose="02020603050405020304" pitchFamily="18" charset="0"/>
              </a:rPr>
              <a:t> </a:t>
            </a:r>
            <a:r>
              <a:rPr lang="en-US" altLang="en-US" sz="2400" dirty="0" smtClean="0">
                <a:solidFill>
                  <a:srgbClr val="000000"/>
                </a:solidFill>
                <a:latin typeface="ArialMT"/>
                <a:cs typeface="Times New Roman" panose="02020603050405020304" pitchFamily="18" charset="0"/>
              </a:rPr>
              <a:t> Facebook</a:t>
            </a:r>
            <a:endParaRPr lang="en-US" altLang="en-US" sz="2400" dirty="0"/>
          </a:p>
          <a:p>
            <a:pPr algn="just" rtl="1"/>
            <a:r>
              <a:rPr lang="en-US" altLang="en-US" sz="2400" dirty="0">
                <a:solidFill>
                  <a:srgbClr val="000000"/>
                </a:solidFill>
                <a:latin typeface="ArialMT"/>
                <a:ea typeface="ArialMT"/>
                <a:cs typeface="ArialMT"/>
              </a:rPr>
              <a:t>●</a:t>
            </a:r>
            <a:r>
              <a:rPr lang="en-US" altLang="en-US" sz="2400" dirty="0">
                <a:solidFill>
                  <a:srgbClr val="000000"/>
                </a:solidFill>
                <a:latin typeface="ArialMT"/>
              </a:rPr>
              <a:t> </a:t>
            </a:r>
            <a:r>
              <a:rPr lang="ar-EG" altLang="en-US" sz="2400" dirty="0" smtClean="0">
                <a:solidFill>
                  <a:srgbClr val="000000"/>
                </a:solidFill>
                <a:latin typeface="ArialMT"/>
              </a:rPr>
              <a:t> </a:t>
            </a:r>
            <a:r>
              <a:rPr lang="en-US" altLang="en-US" sz="2400" dirty="0" smtClean="0">
                <a:solidFill>
                  <a:srgbClr val="000000"/>
                </a:solidFill>
                <a:latin typeface="ArialMT"/>
              </a:rPr>
              <a:t> Twitter</a:t>
            </a:r>
            <a:endParaRPr lang="en-US" altLang="en-US" sz="2400" dirty="0"/>
          </a:p>
          <a:p>
            <a:pPr algn="just" rtl="1"/>
            <a:r>
              <a:rPr lang="ar-SA" altLang="en-US" sz="2400" dirty="0">
                <a:solidFill>
                  <a:srgbClr val="FF0000"/>
                </a:solidFill>
                <a:latin typeface="ArialMT"/>
              </a:rPr>
              <a:t>وتعزز هذه المواقع روح التواصل بين الطلبة والمعلمين مستفيدين مما تقدمة هذه المواقع </a:t>
            </a:r>
            <a:r>
              <a:rPr lang="ar-EG" altLang="en-US" sz="2400" dirty="0" smtClean="0">
                <a:solidFill>
                  <a:srgbClr val="FF0000"/>
                </a:solidFill>
                <a:latin typeface="ArialMT"/>
              </a:rPr>
              <a:t>من </a:t>
            </a:r>
            <a:r>
              <a:rPr lang="ar-SA" altLang="en-US" sz="2400" dirty="0" smtClean="0">
                <a:solidFill>
                  <a:srgbClr val="FF0000"/>
                </a:solidFill>
                <a:latin typeface="ArialMT"/>
              </a:rPr>
              <a:t>خدمات </a:t>
            </a:r>
            <a:r>
              <a:rPr lang="ar-EG" altLang="en-US" sz="2400" dirty="0" smtClean="0">
                <a:solidFill>
                  <a:srgbClr val="FF0000"/>
                </a:solidFill>
                <a:latin typeface="ArialMT"/>
              </a:rPr>
              <a:t>:</a:t>
            </a:r>
          </a:p>
          <a:p>
            <a:pPr marL="457200" indent="-457200" algn="just" rtl="1">
              <a:buFont typeface="+mj-lt"/>
              <a:buAutoNum type="arabicPeriod"/>
            </a:pPr>
            <a:r>
              <a:rPr lang="ar-SA" altLang="en-US" sz="2400" dirty="0" smtClean="0">
                <a:solidFill>
                  <a:srgbClr val="000000"/>
                </a:solidFill>
                <a:latin typeface="ArialMT"/>
              </a:rPr>
              <a:t>تساعد </a:t>
            </a:r>
            <a:r>
              <a:rPr lang="ar-SA" altLang="en-US" sz="2400" dirty="0">
                <a:solidFill>
                  <a:srgbClr val="000000"/>
                </a:solidFill>
                <a:latin typeface="ArialMT"/>
              </a:rPr>
              <a:t>المعلم على بناء تدريبات تساعد الطالب على المذاكرة</a:t>
            </a:r>
            <a:r>
              <a:rPr lang="en-US" altLang="en-US" sz="2400" dirty="0">
                <a:solidFill>
                  <a:srgbClr val="000000"/>
                </a:solidFill>
                <a:latin typeface="ArialMT"/>
              </a:rPr>
              <a:t> ( Flash Card </a:t>
            </a:r>
            <a:r>
              <a:rPr lang="en-US" altLang="en-US" sz="2400" dirty="0" smtClean="0">
                <a:solidFill>
                  <a:srgbClr val="000000"/>
                </a:solidFill>
                <a:latin typeface="ArialMT"/>
              </a:rPr>
              <a:t>)</a:t>
            </a:r>
            <a:endParaRPr lang="ar-EG" altLang="en-US" sz="2400" dirty="0" smtClean="0">
              <a:solidFill>
                <a:srgbClr val="000000"/>
              </a:solidFill>
              <a:latin typeface="ArialMT"/>
            </a:endParaRPr>
          </a:p>
          <a:p>
            <a:pPr marL="457200" indent="-457200" algn="just" rtl="1">
              <a:buFont typeface="+mj-lt"/>
              <a:buAutoNum type="arabicPeriod"/>
            </a:pPr>
            <a:r>
              <a:rPr lang="ar-SA" altLang="en-US" sz="2400" dirty="0" smtClean="0">
                <a:solidFill>
                  <a:srgbClr val="009900"/>
                </a:solidFill>
                <a:latin typeface="ArialMT"/>
              </a:rPr>
              <a:t>تبادل </a:t>
            </a:r>
            <a:r>
              <a:rPr lang="ar-SA" altLang="en-US" sz="2400" dirty="0">
                <a:solidFill>
                  <a:srgbClr val="009900"/>
                </a:solidFill>
                <a:latin typeface="ArialMT"/>
              </a:rPr>
              <a:t>الكتب وإعارتها بين الطلبة</a:t>
            </a:r>
            <a:r>
              <a:rPr lang="en-US" altLang="en-US" sz="2400" dirty="0">
                <a:solidFill>
                  <a:srgbClr val="009900"/>
                </a:solidFill>
                <a:latin typeface="ArialMT"/>
              </a:rPr>
              <a:t> ( Book Tag </a:t>
            </a:r>
            <a:r>
              <a:rPr lang="en-US" altLang="en-US" sz="2400" dirty="0" smtClean="0">
                <a:solidFill>
                  <a:srgbClr val="009900"/>
                </a:solidFill>
                <a:latin typeface="ArialMT"/>
              </a:rPr>
              <a:t>)</a:t>
            </a:r>
            <a:endParaRPr lang="ar-EG" altLang="en-US" sz="2400" dirty="0" smtClean="0">
              <a:solidFill>
                <a:srgbClr val="009900"/>
              </a:solidFill>
              <a:latin typeface="ArialMT"/>
            </a:endParaRPr>
          </a:p>
          <a:p>
            <a:pPr marL="457200" indent="-457200" algn="just" rtl="1">
              <a:buFont typeface="+mj-lt"/>
              <a:buAutoNum type="arabicPeriod"/>
            </a:pPr>
            <a:r>
              <a:rPr lang="ar-SA" altLang="en-US" sz="2400" dirty="0" smtClean="0">
                <a:solidFill>
                  <a:srgbClr val="000000"/>
                </a:solidFill>
                <a:latin typeface="ArialMT"/>
              </a:rPr>
              <a:t>إضافة </a:t>
            </a:r>
            <a:r>
              <a:rPr lang="ar-SA" altLang="en-US" sz="2400" dirty="0">
                <a:solidFill>
                  <a:srgbClr val="000000"/>
                </a:solidFill>
                <a:latin typeface="ArialMT"/>
              </a:rPr>
              <a:t>المقررات والإعلانات والواجبات</a:t>
            </a:r>
            <a:r>
              <a:rPr lang="en-US" altLang="en-US" sz="2400" dirty="0">
                <a:solidFill>
                  <a:srgbClr val="000000"/>
                </a:solidFill>
                <a:latin typeface="ArialMT"/>
              </a:rPr>
              <a:t> ( Courses ) </a:t>
            </a:r>
            <a:endParaRPr lang="ar-EG" altLang="en-US" sz="2400" dirty="0" smtClean="0">
              <a:solidFill>
                <a:srgbClr val="000000"/>
              </a:solidFill>
              <a:latin typeface="ArialMT"/>
            </a:endParaRPr>
          </a:p>
          <a:p>
            <a:pPr marL="457200" indent="-457200" algn="just" rtl="1">
              <a:buFont typeface="+mj-lt"/>
              <a:buAutoNum type="arabicPeriod"/>
            </a:pPr>
            <a:r>
              <a:rPr lang="ar-SA" altLang="en-US" sz="2400" dirty="0" smtClean="0">
                <a:solidFill>
                  <a:srgbClr val="009900"/>
                </a:solidFill>
                <a:latin typeface="ArialMT"/>
              </a:rPr>
              <a:t>تكوين </a:t>
            </a:r>
            <a:r>
              <a:rPr lang="ar-SA" altLang="en-US" sz="2400" dirty="0">
                <a:solidFill>
                  <a:srgbClr val="009900"/>
                </a:solidFill>
                <a:latin typeface="ArialMT"/>
              </a:rPr>
              <a:t>حلقات نقاش ومجموعات للدراسة على مدار الساعة</a:t>
            </a:r>
            <a:r>
              <a:rPr lang="en-US" altLang="en-US" sz="2400" dirty="0">
                <a:solidFill>
                  <a:srgbClr val="009900"/>
                </a:solidFill>
                <a:latin typeface="ArialMT"/>
              </a:rPr>
              <a:t> ( (Groups</a:t>
            </a:r>
            <a:r>
              <a:rPr lang="ar-SA" altLang="en-US" sz="2400" dirty="0">
                <a:solidFill>
                  <a:srgbClr val="009900"/>
                </a:solidFill>
                <a:latin typeface="ArialMT"/>
              </a:rPr>
              <a:t> </a:t>
            </a:r>
            <a:endParaRPr lang="ar-EG" altLang="en-US" sz="2400" dirty="0" smtClean="0">
              <a:solidFill>
                <a:srgbClr val="009900"/>
              </a:solidFill>
              <a:latin typeface="ArialMT"/>
            </a:endParaRPr>
          </a:p>
          <a:p>
            <a:pPr marL="457200" indent="-457200" algn="just" rtl="1">
              <a:buFont typeface="+mj-lt"/>
              <a:buAutoNum type="arabicPeriod"/>
            </a:pPr>
            <a:r>
              <a:rPr lang="ar-SA" altLang="en-US" sz="2400" dirty="0" smtClean="0">
                <a:solidFill>
                  <a:srgbClr val="000000"/>
                </a:solidFill>
                <a:latin typeface="ArialMT"/>
              </a:rPr>
              <a:t>هذه </a:t>
            </a:r>
            <a:r>
              <a:rPr lang="ar-SA" altLang="en-US" sz="2400" dirty="0">
                <a:solidFill>
                  <a:srgbClr val="000000"/>
                </a:solidFill>
                <a:latin typeface="ArialMT"/>
              </a:rPr>
              <a:t>المواقع تفتح المجال للبث المباشر للمحاضرات</a:t>
            </a:r>
            <a:r>
              <a:rPr lang="en-US" altLang="en-US" sz="2400" dirty="0">
                <a:solidFill>
                  <a:srgbClr val="000000"/>
                </a:solidFill>
                <a:latin typeface="ArialMT"/>
              </a:rPr>
              <a:t>  </a:t>
            </a:r>
            <a:r>
              <a:rPr lang="ar-SA" altLang="en-US" sz="2400" dirty="0">
                <a:solidFill>
                  <a:srgbClr val="000000"/>
                </a:solidFill>
                <a:latin typeface="ArialMT"/>
              </a:rPr>
              <a:t>لمن لم يسعفه الحظ في الوصول إلى قاعة </a:t>
            </a:r>
            <a:r>
              <a:rPr lang="ar-SA" altLang="en-US" sz="2400" dirty="0" smtClean="0">
                <a:solidFill>
                  <a:srgbClr val="000000"/>
                </a:solidFill>
                <a:latin typeface="ArialMT"/>
              </a:rPr>
              <a:t>التدريس</a:t>
            </a:r>
            <a:endParaRPr lang="ar-EG" altLang="en-US" sz="2400" dirty="0" smtClean="0">
              <a:solidFill>
                <a:srgbClr val="000000"/>
              </a:solidFill>
              <a:latin typeface="ArialMT"/>
            </a:endParaRPr>
          </a:p>
          <a:p>
            <a:pPr marL="457200" indent="-457200" algn="just" rtl="1">
              <a:buFont typeface="+mj-lt"/>
              <a:buAutoNum type="arabicPeriod"/>
            </a:pPr>
            <a:r>
              <a:rPr lang="ar-SA" altLang="en-US" sz="2400" dirty="0" smtClean="0">
                <a:solidFill>
                  <a:srgbClr val="009900"/>
                </a:solidFill>
                <a:latin typeface="ArialMT"/>
              </a:rPr>
              <a:t>يستطيع </a:t>
            </a:r>
            <a:r>
              <a:rPr lang="ar-SA" altLang="en-US" sz="2400" dirty="0">
                <a:solidFill>
                  <a:srgbClr val="009900"/>
                </a:solidFill>
                <a:latin typeface="ArialMT"/>
              </a:rPr>
              <a:t>المدرس أن يضع لنفسه ساعات مكتبية يمكن من خلالها للطلبة التواصل معه وطرح الأسئلة وتلقى الإجابة بسرعة عجيبة</a:t>
            </a:r>
            <a:r>
              <a:rPr lang="en-US" altLang="en-US" sz="2400" dirty="0">
                <a:solidFill>
                  <a:srgbClr val="009900"/>
                </a:solidFill>
                <a:latin typeface="ArialMT"/>
              </a:rPr>
              <a:t>.</a:t>
            </a:r>
            <a:endParaRPr lang="en-US" altLang="en-US" sz="2400" dirty="0">
              <a:solidFill>
                <a:srgbClr val="0099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425" y="804827"/>
            <a:ext cx="3712191" cy="52134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83754247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4" name="camera.wav"/>
          </p:st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28AE3F-6951-4681-B0DC-62B9806F9493}" type="slidenum">
              <a:rPr lang="ar-SA" altLang="en-US">
                <a:solidFill>
                  <a:srgbClr val="FFFFFF"/>
                </a:solidFill>
              </a:rPr>
              <a:pPr eaLnBrk="1" hangingPunct="1"/>
              <a:t>32</a:t>
            </a:fld>
            <a:endParaRPr lang="ar-SA" altLang="en-US">
              <a:solidFill>
                <a:srgbClr val="FFFFFF"/>
              </a:solidFill>
            </a:endParaRPr>
          </a:p>
        </p:txBody>
      </p:sp>
      <p:sp>
        <p:nvSpPr>
          <p:cNvPr id="39939" name="Rectangle 1"/>
          <p:cNvSpPr>
            <a:spLocks noChangeArrowheads="1"/>
          </p:cNvSpPr>
          <p:nvPr/>
        </p:nvSpPr>
        <p:spPr bwMode="auto">
          <a:xfrm>
            <a:off x="4258101" y="80260"/>
            <a:ext cx="7601803"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lgn="r" rtl="1">
              <a:buFont typeface="Wingdings" panose="05000000000000000000" pitchFamily="2" charset="2"/>
              <a:buChar char="q"/>
            </a:pPr>
            <a:r>
              <a:rPr lang="ar-SA" altLang="en-US" sz="3200" b="1" dirty="0">
                <a:solidFill>
                  <a:srgbClr val="FF0000"/>
                </a:solidFill>
                <a:latin typeface="GESSTwoMedium-Medium"/>
                <a:cs typeface="Times New Roman" panose="02020603050405020304" pitchFamily="18" charset="0"/>
              </a:rPr>
              <a:t>التعلم بالهاتف </a:t>
            </a:r>
            <a:r>
              <a:rPr lang="ar-SA" altLang="en-US" sz="3200" b="1" dirty="0" smtClean="0">
                <a:solidFill>
                  <a:srgbClr val="FF0000"/>
                </a:solidFill>
                <a:latin typeface="GESSTwoMedium-Medium"/>
                <a:cs typeface="Times New Roman" panose="02020603050405020304" pitchFamily="18" charset="0"/>
              </a:rPr>
              <a:t>النقال</a:t>
            </a:r>
            <a:r>
              <a:rPr lang="ar-EG" sz="3200" dirty="0"/>
              <a:t>(</a:t>
            </a:r>
            <a:r>
              <a:rPr lang="ar-SA" altLang="en-US" sz="3200" b="1" dirty="0" smtClean="0">
                <a:solidFill>
                  <a:srgbClr val="FF0000"/>
                </a:solidFill>
                <a:latin typeface="GESSTwoMedium-Medium"/>
                <a:cs typeface="Times New Roman" panose="02020603050405020304" pitchFamily="18" charset="0"/>
              </a:rPr>
              <a:t> </a:t>
            </a:r>
            <a:r>
              <a:rPr lang="en-US" sz="3200" dirty="0" smtClean="0"/>
              <a:t>(m-learning</a:t>
            </a:r>
            <a:endParaRPr lang="en-US" altLang="en-US" sz="3200" b="1" dirty="0">
              <a:solidFill>
                <a:srgbClr val="FF0000"/>
              </a:solidFill>
              <a:latin typeface="GESSTwoMedium-Medium"/>
              <a:cs typeface="Times New Roman" panose="02020603050405020304" pitchFamily="18" charset="0"/>
            </a:endParaRPr>
          </a:p>
          <a:p>
            <a:pPr algn="just" rtl="1"/>
            <a:r>
              <a:rPr lang="ar-SA" altLang="en-US" sz="2400" dirty="0">
                <a:solidFill>
                  <a:srgbClr val="000000"/>
                </a:solidFill>
                <a:latin typeface="ArialMT"/>
                <a:cs typeface="Times New Roman" panose="02020603050405020304" pitchFamily="18" charset="0"/>
              </a:rPr>
              <a:t>بدأت فكرة </a:t>
            </a:r>
            <a:r>
              <a:rPr lang="ar-EG" altLang="en-US" sz="2400" dirty="0" smtClean="0">
                <a:solidFill>
                  <a:schemeClr val="accent5">
                    <a:lumMod val="75000"/>
                  </a:schemeClr>
                </a:solidFill>
                <a:latin typeface="Calibri" panose="020F0502020204030204" pitchFamily="34" charset="0"/>
                <a:ea typeface="Times New Roman" panose="02020603050405020304" pitchFamily="18" charset="0"/>
                <a:cs typeface="ArialMT"/>
              </a:rPr>
              <a:t>((</a:t>
            </a:r>
            <a:r>
              <a:rPr lang="ar-SA" altLang="en-US" sz="2400" dirty="0" smtClean="0">
                <a:solidFill>
                  <a:schemeClr val="accent5">
                    <a:lumMod val="75000"/>
                  </a:schemeClr>
                </a:solidFill>
                <a:latin typeface="ArialMT"/>
                <a:cs typeface="Times New Roman" panose="02020603050405020304" pitchFamily="18" charset="0"/>
              </a:rPr>
              <a:t>التعلم </a:t>
            </a:r>
            <a:r>
              <a:rPr lang="ar-SA" altLang="en-US" sz="2400" dirty="0">
                <a:solidFill>
                  <a:schemeClr val="accent5">
                    <a:lumMod val="75000"/>
                  </a:schemeClr>
                </a:solidFill>
                <a:latin typeface="ArialMT"/>
                <a:cs typeface="Times New Roman" panose="02020603050405020304" pitchFamily="18" charset="0"/>
              </a:rPr>
              <a:t>عن طريق النقال </a:t>
            </a:r>
            <a:r>
              <a:rPr lang="ar-EG" altLang="en-US" sz="2400" dirty="0" smtClean="0">
                <a:solidFill>
                  <a:schemeClr val="accent5">
                    <a:lumMod val="75000"/>
                  </a:schemeClr>
                </a:solidFill>
                <a:latin typeface="ArialMT"/>
                <a:cs typeface="Times New Roman" panose="02020603050405020304" pitchFamily="18" charset="0"/>
              </a:rPr>
              <a:t>)) </a:t>
            </a:r>
            <a:r>
              <a:rPr lang="ar-SA" altLang="en-US" sz="2400" dirty="0" smtClean="0">
                <a:solidFill>
                  <a:srgbClr val="000000"/>
                </a:solidFill>
                <a:latin typeface="ArialMT"/>
                <a:cs typeface="Times New Roman" panose="02020603050405020304" pitchFamily="18" charset="0"/>
              </a:rPr>
              <a:t>من </a:t>
            </a:r>
            <a:r>
              <a:rPr lang="ar-SA" altLang="en-US" sz="2400" dirty="0">
                <a:solidFill>
                  <a:srgbClr val="000000"/>
                </a:solidFill>
                <a:latin typeface="ArialMT"/>
                <a:cs typeface="Times New Roman" panose="02020603050405020304" pitchFamily="18" charset="0"/>
              </a:rPr>
              <a:t>خلال أحد البرامج البحثية الأوربية، التي استهدفت في عام</a:t>
            </a:r>
            <a:r>
              <a:rPr lang="en-US" altLang="en-US" sz="2400" dirty="0">
                <a:solidFill>
                  <a:srgbClr val="000000"/>
                </a:solidFill>
                <a:latin typeface="ArialMT"/>
                <a:cs typeface="Times New Roman" panose="02020603050405020304" pitchFamily="18" charset="0"/>
              </a:rPr>
              <a:t> 2001 </a:t>
            </a:r>
            <a:r>
              <a:rPr lang="ar-SA" altLang="en-US" sz="2400" dirty="0">
                <a:solidFill>
                  <a:srgbClr val="000000"/>
                </a:solidFill>
                <a:latin typeface="ArialMT"/>
                <a:cs typeface="Times New Roman" panose="02020603050405020304" pitchFamily="18" charset="0"/>
              </a:rPr>
              <a:t>م شريحة محددة من المجتمع الأوربي بين سن</a:t>
            </a:r>
            <a:r>
              <a:rPr lang="en-US" altLang="en-US" sz="2400" dirty="0">
                <a:solidFill>
                  <a:srgbClr val="000000"/>
                </a:solidFill>
                <a:latin typeface="ArialMT"/>
                <a:cs typeface="Times New Roman" panose="02020603050405020304" pitchFamily="18" charset="0"/>
              </a:rPr>
              <a:t> 16 - 24 </a:t>
            </a:r>
            <a:r>
              <a:rPr lang="ar-SA" altLang="en-US" sz="2400" dirty="0">
                <a:solidFill>
                  <a:srgbClr val="000000"/>
                </a:solidFill>
                <a:latin typeface="ArialMT"/>
                <a:cs typeface="Times New Roman" panose="02020603050405020304" pitchFamily="18" charset="0"/>
              </a:rPr>
              <a:t>سنة، ممن اعتبروا في خطر من ناحية ضعف ارتباطهم بالمجتمع اجتماعياً وتعليميا، فأغلب هذه الشريحة كان بلا عمل أو يحصل على أجر محدود أو حتى بلا مأوى، كما كانت الشريحة المختارة أيضاً لا تتلقى</a:t>
            </a:r>
            <a:r>
              <a:rPr lang="ar-SA" altLang="en-US" sz="2400" dirty="0">
                <a:cs typeface="Times New Roman" panose="02020603050405020304" pitchFamily="18" charset="0"/>
              </a:rPr>
              <a:t> </a:t>
            </a:r>
            <a:r>
              <a:rPr lang="ar-SA" altLang="en-US" sz="2400" dirty="0">
                <a:solidFill>
                  <a:srgbClr val="000000"/>
                </a:solidFill>
                <a:latin typeface="ArialMT"/>
                <a:cs typeface="Times New Roman" panose="02020603050405020304" pitchFamily="18" charset="0"/>
              </a:rPr>
              <a:t>أي تعليم من خلال أنظمة التعليم التقليدي أو غيره، وكان القاسم المشترك بين هذه الشريحة المختارة أنها كلها كانت تمتلك جهاز تليفون جوال، وترغب في التعلم من خلال نظام خاص يسمح بتغطية احتياجات كل فرد منها ومساعدته للتعلم والحصول على المعرفة على حدة</a:t>
            </a:r>
            <a:r>
              <a:rPr lang="en-US" altLang="en-US" sz="2400" dirty="0" smtClean="0">
                <a:solidFill>
                  <a:srgbClr val="000000"/>
                </a:solidFill>
                <a:latin typeface="ArialMT"/>
                <a:cs typeface="Times New Roman" panose="02020603050405020304" pitchFamily="18" charset="0"/>
              </a:rPr>
              <a:t>.</a:t>
            </a:r>
            <a:endParaRPr lang="ar-EG" altLang="en-US" sz="2400" dirty="0" smtClean="0">
              <a:solidFill>
                <a:srgbClr val="000000"/>
              </a:solidFill>
              <a:latin typeface="ArialMT"/>
              <a:cs typeface="Times New Roman" panose="02020603050405020304" pitchFamily="18" charset="0"/>
            </a:endParaRPr>
          </a:p>
          <a:p>
            <a:pPr algn="just" rtl="1"/>
            <a:endParaRPr lang="ar-EG" sz="2800" dirty="0" smtClean="0"/>
          </a:p>
          <a:p>
            <a:pPr algn="just" rtl="1"/>
            <a:r>
              <a:rPr lang="ar-EG" sz="2400" dirty="0" smtClean="0"/>
              <a:t>وقد اهتم بالمشروع الاتحاد </a:t>
            </a:r>
            <a:r>
              <a:rPr lang="ar-EG" sz="2400" dirty="0"/>
              <a:t>الأوربي والمفوضية </a:t>
            </a:r>
            <a:r>
              <a:rPr lang="ar-EG" sz="2400" dirty="0" smtClean="0"/>
              <a:t>الأوربية،وارتبطت </a:t>
            </a:r>
            <a:r>
              <a:rPr lang="ar-EG" sz="2400" dirty="0"/>
              <a:t>به </a:t>
            </a:r>
            <a:r>
              <a:rPr lang="ar-EG" sz="2400" dirty="0" smtClean="0"/>
              <a:t>عدد من </a:t>
            </a:r>
            <a:r>
              <a:rPr lang="ar-EG" sz="2400" dirty="0"/>
              <a:t>الجامعات والمراكز البحثية، ونشأ عنه </a:t>
            </a:r>
            <a:r>
              <a:rPr lang="ar-EG" sz="2400" dirty="0" smtClean="0"/>
              <a:t>ما </a:t>
            </a:r>
            <a:r>
              <a:rPr lang="ar-EG" sz="2400" dirty="0"/>
              <a:t>يشار إليه اختصاراً </a:t>
            </a:r>
            <a:r>
              <a:rPr lang="ar-EG" sz="2400" dirty="0" smtClean="0"/>
              <a:t>ب</a:t>
            </a:r>
            <a:r>
              <a:rPr lang="en-US" sz="2400" dirty="0" smtClean="0"/>
              <a:t>M-Learning </a:t>
            </a:r>
            <a:r>
              <a:rPr lang="en-US" sz="2400" dirty="0"/>
              <a:t>، </a:t>
            </a:r>
            <a:r>
              <a:rPr lang="ar-EG" sz="2400" dirty="0" smtClean="0"/>
              <a:t>أو </a:t>
            </a:r>
            <a:r>
              <a:rPr lang="ar-EG" sz="2400" dirty="0"/>
              <a:t>«</a:t>
            </a:r>
            <a:r>
              <a:rPr lang="ar-EG" sz="2400" dirty="0">
                <a:solidFill>
                  <a:schemeClr val="accent6">
                    <a:lumMod val="75000"/>
                  </a:schemeClr>
                </a:solidFill>
              </a:rPr>
              <a:t>التعلم عن طريق الجوال </a:t>
            </a:r>
            <a:r>
              <a:rPr lang="ar-EG" sz="2400" dirty="0"/>
              <a:t>» </a:t>
            </a:r>
            <a:r>
              <a:rPr lang="ar-EG" sz="2400" dirty="0" smtClean="0"/>
              <a:t>وهو«</a:t>
            </a:r>
            <a:r>
              <a:rPr lang="ar-EG" sz="2400" dirty="0" smtClean="0">
                <a:solidFill>
                  <a:srgbClr val="B2664E"/>
                </a:solidFill>
              </a:rPr>
              <a:t>ارتباط </a:t>
            </a:r>
            <a:r>
              <a:rPr lang="ar-EG" sz="2400" dirty="0">
                <a:solidFill>
                  <a:srgbClr val="B2664E"/>
                </a:solidFill>
              </a:rPr>
              <a:t>نظم </a:t>
            </a:r>
            <a:r>
              <a:rPr lang="ar-EG" sz="2400" dirty="0" smtClean="0">
                <a:solidFill>
                  <a:srgbClr val="B2664E"/>
                </a:solidFill>
              </a:rPr>
              <a:t>التعليم الإليكتروني </a:t>
            </a:r>
            <a:r>
              <a:rPr lang="ar-EG" sz="2400" dirty="0">
                <a:solidFill>
                  <a:srgbClr val="B2664E"/>
                </a:solidFill>
              </a:rPr>
              <a:t>مع تقنيات أجهزة الهواتف المتنقلة الحديثة، لتقديم المعارف والمعلومات عن طريق الهاتف الجوال</a:t>
            </a:r>
            <a:r>
              <a:rPr lang="ar-EG" sz="2400" dirty="0"/>
              <a:t> .»</a:t>
            </a:r>
            <a:endParaRPr lang="en-US" altLang="en-US" sz="2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517" t="885" r="23710" b="251"/>
          <a:stretch/>
        </p:blipFill>
        <p:spPr>
          <a:xfrm>
            <a:off x="1651379" y="654028"/>
            <a:ext cx="2374711" cy="5397096"/>
          </a:xfrm>
          <a:prstGeom prst="rect">
            <a:avLst/>
          </a:prstGeom>
        </p:spPr>
      </p:pic>
    </p:spTree>
    <p:extLst>
      <p:ext uri="{BB962C8B-B14F-4D97-AF65-F5344CB8AC3E}">
        <p14:creationId xmlns:p14="http://schemas.microsoft.com/office/powerpoint/2010/main" val="3361567703"/>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4" name="camera.wav"/>
          </p:st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2E4EB2-1584-440B-8A2C-0B2D0839E3B0}" type="slidenum">
              <a:rPr lang="ar-SA" altLang="en-US">
                <a:solidFill>
                  <a:srgbClr val="FFFFFF"/>
                </a:solidFill>
              </a:rPr>
              <a:pPr eaLnBrk="1" hangingPunct="1"/>
              <a:t>33</a:t>
            </a:fld>
            <a:endParaRPr lang="ar-SA" altLang="en-US">
              <a:solidFill>
                <a:srgbClr val="FFFFFF"/>
              </a:solidFill>
            </a:endParaRPr>
          </a:p>
        </p:txBody>
      </p:sp>
      <p:sp>
        <p:nvSpPr>
          <p:cNvPr id="40963" name="Rectangle 1"/>
          <p:cNvSpPr>
            <a:spLocks noChangeArrowheads="1"/>
          </p:cNvSpPr>
          <p:nvPr/>
        </p:nvSpPr>
        <p:spPr bwMode="auto">
          <a:xfrm>
            <a:off x="1705970" y="649017"/>
            <a:ext cx="9797053"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2800" b="1" u="sng" dirty="0">
                <a:solidFill>
                  <a:schemeClr val="accent6"/>
                </a:solidFill>
                <a:latin typeface="Franklin Gothic Book" panose="020B0503020102020204" pitchFamily="34" charset="0"/>
                <a:cs typeface="Tahoma" panose="020B0604030504040204" pitchFamily="34" charset="0"/>
              </a:rPr>
              <a:t>سادسا</a:t>
            </a:r>
            <a:r>
              <a:rPr lang="en-US" altLang="en-US" sz="2800" b="1" u="sng" dirty="0">
                <a:solidFill>
                  <a:schemeClr val="accent6"/>
                </a:solidFill>
                <a:latin typeface="Franklin Gothic Book" panose="020B0503020102020204" pitchFamily="34" charset="0"/>
                <a:cs typeface="Tahoma" panose="020B0604030504040204" pitchFamily="34" charset="0"/>
              </a:rPr>
              <a:t>: </a:t>
            </a:r>
            <a:r>
              <a:rPr lang="ar-SA" altLang="en-US" sz="2800" b="1" u="sng" dirty="0">
                <a:solidFill>
                  <a:schemeClr val="accent6"/>
                </a:solidFill>
                <a:latin typeface="Franklin Gothic Book" panose="020B0503020102020204" pitchFamily="34" charset="0"/>
                <a:cs typeface="Tahoma" panose="020B0604030504040204" pitchFamily="34" charset="0"/>
              </a:rPr>
              <a:t>بيئة التعلم الافتراضية</a:t>
            </a:r>
          </a:p>
          <a:p>
            <a:pPr algn="r" rtl="1" eaLnBrk="1" hangingPunct="1"/>
            <a:endParaRPr lang="en-US" altLang="en-US" sz="3200" b="1" dirty="0"/>
          </a:p>
          <a:p>
            <a:pPr algn="r" rtl="1"/>
            <a:r>
              <a:rPr lang="ar-SA" altLang="en-US" sz="2400" b="1" dirty="0">
                <a:solidFill>
                  <a:srgbClr val="FF0000"/>
                </a:solidFill>
                <a:latin typeface="ArialMT"/>
              </a:rPr>
              <a:t>هي بيئة التعلم التي تجتمع بها مصادر التعلم الالكتروني مع بعضها بعضاً، كما في البيئة التعلمية الافتراضية لبعض الجامعات</a:t>
            </a:r>
            <a:r>
              <a:rPr lang="ar-SA" altLang="en-US" sz="2400" b="1" dirty="0">
                <a:solidFill>
                  <a:srgbClr val="000000"/>
                </a:solidFill>
                <a:latin typeface="ArialMT"/>
              </a:rPr>
              <a:t>، ومن الممكن أن تجد في هذه </a:t>
            </a:r>
            <a:r>
              <a:rPr lang="ar-SA" altLang="en-US" sz="2400" b="1" dirty="0" smtClean="0">
                <a:solidFill>
                  <a:srgbClr val="000000"/>
                </a:solidFill>
                <a:latin typeface="ArialMT"/>
              </a:rPr>
              <a:t>البيئة</a:t>
            </a:r>
            <a:r>
              <a:rPr lang="en-US" altLang="en-US" sz="2400" b="1" dirty="0" smtClean="0">
                <a:solidFill>
                  <a:srgbClr val="000000"/>
                </a:solidFill>
                <a:latin typeface="ArialMT"/>
              </a:rPr>
              <a:t>: </a:t>
            </a:r>
            <a:endParaRPr lang="ar-EG" altLang="en-US" sz="2400" b="1" dirty="0" smtClean="0">
              <a:solidFill>
                <a:srgbClr val="000000"/>
              </a:solidFill>
              <a:latin typeface="ArialMT"/>
            </a:endParaRPr>
          </a:p>
          <a:p>
            <a:pPr marL="342900" indent="-342900" algn="r" rtl="1">
              <a:buFont typeface="Arial" panose="020B0604020202020204" pitchFamily="34" charset="0"/>
              <a:buChar char="•"/>
            </a:pPr>
            <a:r>
              <a:rPr lang="ar-SA" altLang="en-US" sz="2400" b="1" dirty="0" smtClean="0">
                <a:solidFill>
                  <a:srgbClr val="000000"/>
                </a:solidFill>
                <a:latin typeface="ArialMT"/>
              </a:rPr>
              <a:t>محاضرات</a:t>
            </a:r>
            <a:endParaRPr lang="ar-EG" altLang="en-US" sz="2400" b="1" dirty="0" smtClean="0">
              <a:solidFill>
                <a:srgbClr val="000000"/>
              </a:solidFill>
              <a:latin typeface="ArialMT"/>
            </a:endParaRPr>
          </a:p>
          <a:p>
            <a:pPr marL="342900" indent="-342900" algn="r" rtl="1">
              <a:buFont typeface="Arial" panose="020B0604020202020204" pitchFamily="34" charset="0"/>
              <a:buChar char="•"/>
            </a:pPr>
            <a:r>
              <a:rPr lang="ar-SA" altLang="en-US" sz="2400" b="1" dirty="0" smtClean="0">
                <a:solidFill>
                  <a:srgbClr val="000000"/>
                </a:solidFill>
                <a:latin typeface="ArialMT"/>
              </a:rPr>
              <a:t>عروض توضيحية</a:t>
            </a:r>
            <a:endParaRPr lang="ar-EG" altLang="en-US" sz="2400" b="1" dirty="0" smtClean="0">
              <a:solidFill>
                <a:srgbClr val="000000"/>
              </a:solidFill>
              <a:latin typeface="ArialMT"/>
            </a:endParaRPr>
          </a:p>
          <a:p>
            <a:pPr marL="342900" indent="-342900" algn="r" rtl="1">
              <a:buFont typeface="Arial" panose="020B0604020202020204" pitchFamily="34" charset="0"/>
              <a:buChar char="•"/>
            </a:pPr>
            <a:r>
              <a:rPr lang="ar-SA" altLang="en-US" sz="2400" b="1" dirty="0" smtClean="0">
                <a:solidFill>
                  <a:srgbClr val="000000"/>
                </a:solidFill>
                <a:latin typeface="ArialMT"/>
              </a:rPr>
              <a:t>معلومات </a:t>
            </a:r>
            <a:r>
              <a:rPr lang="ar-SA" altLang="en-US" sz="2400" b="1" dirty="0">
                <a:solidFill>
                  <a:srgbClr val="000000"/>
                </a:solidFill>
                <a:latin typeface="ArialMT"/>
              </a:rPr>
              <a:t>عن </a:t>
            </a:r>
            <a:r>
              <a:rPr lang="ar-SA" altLang="en-US" sz="2400" b="1" dirty="0" smtClean="0">
                <a:solidFill>
                  <a:srgbClr val="000000"/>
                </a:solidFill>
                <a:latin typeface="ArialMT"/>
              </a:rPr>
              <a:t>المقرر</a:t>
            </a:r>
            <a:endParaRPr lang="ar-EG" altLang="en-US" sz="2400" b="1" dirty="0" smtClean="0">
              <a:solidFill>
                <a:srgbClr val="000000"/>
              </a:solidFill>
              <a:latin typeface="ArialMT"/>
            </a:endParaRPr>
          </a:p>
          <a:p>
            <a:pPr marL="342900" indent="-342900" algn="r" rtl="1">
              <a:buFont typeface="Arial" panose="020B0604020202020204" pitchFamily="34" charset="0"/>
              <a:buChar char="•"/>
            </a:pPr>
            <a:r>
              <a:rPr lang="ar-SA" altLang="en-US" sz="2400" b="1" dirty="0" smtClean="0">
                <a:solidFill>
                  <a:srgbClr val="000000"/>
                </a:solidFill>
                <a:latin typeface="ArialMT"/>
              </a:rPr>
              <a:t>تقييم</a:t>
            </a:r>
            <a:endParaRPr lang="ar-EG" altLang="en-US" sz="2400" b="1" dirty="0" smtClean="0">
              <a:solidFill>
                <a:srgbClr val="000000"/>
              </a:solidFill>
              <a:latin typeface="ArialMT"/>
            </a:endParaRPr>
          </a:p>
          <a:p>
            <a:pPr marL="342900" indent="-342900" algn="r" rtl="1">
              <a:buFont typeface="Arial" panose="020B0604020202020204" pitchFamily="34" charset="0"/>
              <a:buChar char="•"/>
            </a:pPr>
            <a:r>
              <a:rPr lang="ar-SA" altLang="en-US" sz="2400" b="1" dirty="0" smtClean="0">
                <a:solidFill>
                  <a:srgbClr val="000000"/>
                </a:solidFill>
                <a:latin typeface="ArialMT"/>
              </a:rPr>
              <a:t>واجبات </a:t>
            </a:r>
            <a:r>
              <a:rPr lang="ar-SA" altLang="en-US" sz="2400" b="1" dirty="0">
                <a:solidFill>
                  <a:srgbClr val="000000"/>
                </a:solidFill>
                <a:latin typeface="ArialMT"/>
              </a:rPr>
              <a:t>وغيرها</a:t>
            </a:r>
            <a:r>
              <a:rPr lang="en-US" altLang="en-US" sz="2400" b="1" dirty="0">
                <a:solidFill>
                  <a:srgbClr val="000000"/>
                </a:solidFill>
                <a:latin typeface="ArialMT"/>
              </a:rPr>
              <a:t>.</a:t>
            </a:r>
            <a:r>
              <a:rPr lang="ar-SA" altLang="en-US" sz="2400" b="1" dirty="0">
                <a:solidFill>
                  <a:srgbClr val="000000"/>
                </a:solidFill>
                <a:latin typeface="ArialMT"/>
              </a:rPr>
              <a:t> </a:t>
            </a:r>
          </a:p>
          <a:p>
            <a:pPr algn="r" rtl="1"/>
            <a:endParaRPr lang="ar-SA" altLang="en-US" sz="2400" b="1" dirty="0">
              <a:solidFill>
                <a:srgbClr val="000000"/>
              </a:solidFill>
              <a:latin typeface="ArialMT"/>
            </a:endParaRPr>
          </a:p>
          <a:p>
            <a:pPr algn="r" rtl="1"/>
            <a:r>
              <a:rPr lang="ar-SA" altLang="en-US" sz="2400" b="1" dirty="0">
                <a:solidFill>
                  <a:srgbClr val="FF0000"/>
                </a:solidFill>
                <a:latin typeface="ArialMT"/>
              </a:rPr>
              <a:t>ولها نوعان</a:t>
            </a:r>
            <a:r>
              <a:rPr lang="en-US" altLang="en-US" sz="2400" b="1" dirty="0">
                <a:solidFill>
                  <a:srgbClr val="FF0000"/>
                </a:solidFill>
                <a:latin typeface="ArialMT"/>
              </a:rPr>
              <a:t>:</a:t>
            </a:r>
            <a:endParaRPr lang="ar-SA" altLang="en-US" sz="2400" b="1" dirty="0">
              <a:solidFill>
                <a:srgbClr val="FF0000"/>
              </a:solidFill>
              <a:latin typeface="ArialMT"/>
            </a:endParaRPr>
          </a:p>
          <a:p>
            <a:pPr algn="r" rtl="1" eaLnBrk="1" hangingPunct="1"/>
            <a:r>
              <a:rPr lang="en-US" altLang="en-US" sz="2400" dirty="0">
                <a:solidFill>
                  <a:srgbClr val="000000"/>
                </a:solidFill>
                <a:latin typeface="ArialMT"/>
                <a:ea typeface="Times New Roman" panose="02020603050405020304" pitchFamily="18" charset="0"/>
                <a:cs typeface="ArialMT"/>
              </a:rPr>
              <a:t>●</a:t>
            </a:r>
            <a:r>
              <a:rPr lang="en-US" altLang="en-US" sz="2400" dirty="0">
                <a:solidFill>
                  <a:srgbClr val="000000"/>
                </a:solidFill>
                <a:latin typeface="ArialMT"/>
                <a:cs typeface="Times New Roman" panose="02020603050405020304" pitchFamily="18" charset="0"/>
              </a:rPr>
              <a:t> </a:t>
            </a:r>
            <a:r>
              <a:rPr lang="ar-SA" altLang="en-US" sz="2400" dirty="0">
                <a:solidFill>
                  <a:schemeClr val="accent4">
                    <a:lumMod val="75000"/>
                  </a:schemeClr>
                </a:solidFill>
                <a:latin typeface="ArialMT"/>
                <a:cs typeface="Times New Roman" panose="02020603050405020304" pitchFamily="18" charset="0"/>
              </a:rPr>
              <a:t>المصادر المفتوحة</a:t>
            </a:r>
            <a:r>
              <a:rPr lang="en-US" altLang="en-US" sz="2400" dirty="0">
                <a:solidFill>
                  <a:schemeClr val="accent4">
                    <a:lumMod val="75000"/>
                  </a:schemeClr>
                </a:solidFill>
                <a:latin typeface="ArialMT"/>
                <a:cs typeface="Times New Roman" panose="02020603050405020304" pitchFamily="18" charset="0"/>
              </a:rPr>
              <a:t>: </a:t>
            </a:r>
            <a:r>
              <a:rPr lang="ar-SA" altLang="en-US" sz="2400" dirty="0">
                <a:solidFill>
                  <a:srgbClr val="000000"/>
                </a:solidFill>
                <a:latin typeface="ArialMT"/>
                <a:cs typeface="Times New Roman" panose="02020603050405020304" pitchFamily="18" charset="0"/>
              </a:rPr>
              <a:t>وهذه المصادر متاحة للطلبة وغيرهم، وباستطاعتهم الدخول إليها متى يريدون</a:t>
            </a:r>
            <a:r>
              <a:rPr lang="en-US" altLang="en-US" sz="2400" dirty="0">
                <a:solidFill>
                  <a:srgbClr val="000000"/>
                </a:solidFill>
                <a:latin typeface="ArialMT"/>
                <a:cs typeface="Times New Roman" panose="02020603050405020304" pitchFamily="18" charset="0"/>
              </a:rPr>
              <a:t>.</a:t>
            </a:r>
            <a:endParaRPr lang="en-US" altLang="en-US" sz="2400" dirty="0">
              <a:solidFill>
                <a:srgbClr val="000000"/>
              </a:solidFill>
              <a:cs typeface="Times New Roman" panose="02020603050405020304" pitchFamily="18" charset="0"/>
            </a:endParaRPr>
          </a:p>
          <a:p>
            <a:pPr algn="r" rtl="1"/>
            <a:r>
              <a:rPr lang="en-US" altLang="en-US" sz="2400" dirty="0">
                <a:solidFill>
                  <a:srgbClr val="000000"/>
                </a:solidFill>
                <a:latin typeface="ArialMT"/>
                <a:ea typeface="ArialMT"/>
                <a:cs typeface="ArialMT"/>
              </a:rPr>
              <a:t>●</a:t>
            </a:r>
            <a:r>
              <a:rPr lang="en-US" altLang="en-US" sz="2400" dirty="0">
                <a:solidFill>
                  <a:srgbClr val="000000"/>
                </a:solidFill>
                <a:latin typeface="ArialMT"/>
              </a:rPr>
              <a:t> </a:t>
            </a:r>
            <a:r>
              <a:rPr lang="ar-SA" altLang="en-US" sz="2400" dirty="0">
                <a:solidFill>
                  <a:schemeClr val="accent4">
                    <a:lumMod val="75000"/>
                  </a:schemeClr>
                </a:solidFill>
                <a:latin typeface="ArialMT"/>
              </a:rPr>
              <a:t>مشروع بلاك بورد</a:t>
            </a:r>
            <a:r>
              <a:rPr lang="en-US" altLang="en-US" sz="2400" dirty="0">
                <a:solidFill>
                  <a:schemeClr val="accent4">
                    <a:lumMod val="75000"/>
                  </a:schemeClr>
                </a:solidFill>
                <a:latin typeface="ArialMT"/>
              </a:rPr>
              <a:t>: </a:t>
            </a:r>
            <a:r>
              <a:rPr lang="ar-SA" altLang="en-US" sz="2400" dirty="0">
                <a:solidFill>
                  <a:srgbClr val="000000"/>
                </a:solidFill>
                <a:latin typeface="ArialMT"/>
              </a:rPr>
              <a:t>وهو مخصص للطلبة المنتسبين في الجامعة نفسها، بحيث يحمل كل منهم اسم مستخدم، وكلمة سر تتيحان لهما الدخول اليها</a:t>
            </a:r>
            <a:r>
              <a:rPr lang="en-US" altLang="en-US" sz="2400" dirty="0">
                <a:solidFill>
                  <a:srgbClr val="000000"/>
                </a:solidFill>
                <a:latin typeface="ArialMT"/>
              </a:rPr>
              <a:t>.</a:t>
            </a:r>
            <a:r>
              <a:rPr lang="ar-SA" altLang="en-US" sz="2400" dirty="0">
                <a:solidFill>
                  <a:srgbClr val="000000"/>
                </a:solidFill>
                <a:latin typeface="ArialMT"/>
              </a:rPr>
              <a:t> </a:t>
            </a:r>
            <a:endParaRPr lang="en-US" altLang="en-US" sz="2400" dirty="0">
              <a:solidFill>
                <a:srgbClr val="000000"/>
              </a:solidFill>
            </a:endParaRPr>
          </a:p>
          <a:p>
            <a:pPr algn="r" rtl="1"/>
            <a:endParaRPr lang="en-US" altLang="en-US" sz="2400" b="1" dirty="0"/>
          </a:p>
        </p:txBody>
      </p:sp>
    </p:spTree>
    <p:extLst>
      <p:ext uri="{BB962C8B-B14F-4D97-AF65-F5344CB8AC3E}">
        <p14:creationId xmlns:p14="http://schemas.microsoft.com/office/powerpoint/2010/main" val="2180699043"/>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C5C3D3-69A6-45F9-B01C-0ED6E2019300}" type="slidenum">
              <a:rPr lang="ar-SA" altLang="en-US">
                <a:solidFill>
                  <a:srgbClr val="FFFFFF"/>
                </a:solidFill>
              </a:rPr>
              <a:pPr eaLnBrk="1" hangingPunct="1"/>
              <a:t>34</a:t>
            </a:fld>
            <a:endParaRPr lang="ar-SA" altLang="en-US">
              <a:solidFill>
                <a:srgbClr val="FFFFFF"/>
              </a:solidFill>
            </a:endParaRPr>
          </a:p>
        </p:txBody>
      </p:sp>
      <p:sp>
        <p:nvSpPr>
          <p:cNvPr id="41987" name="Rectangle 1"/>
          <p:cNvSpPr>
            <a:spLocks noChangeArrowheads="1"/>
          </p:cNvSpPr>
          <p:nvPr/>
        </p:nvSpPr>
        <p:spPr bwMode="auto">
          <a:xfrm>
            <a:off x="2449369" y="590586"/>
            <a:ext cx="9251311"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2800" b="1" u="sng" dirty="0">
                <a:solidFill>
                  <a:schemeClr val="accent6"/>
                </a:solidFill>
                <a:latin typeface="Franklin Gothic Book" panose="020B0503020102020204" pitchFamily="34" charset="0"/>
                <a:cs typeface="Tahoma" panose="020B0604030504040204" pitchFamily="34" charset="0"/>
              </a:rPr>
              <a:t>سابعا</a:t>
            </a:r>
            <a:r>
              <a:rPr lang="en-US" altLang="en-US" sz="2800" b="1" u="sng" dirty="0">
                <a:solidFill>
                  <a:schemeClr val="accent6"/>
                </a:solidFill>
                <a:latin typeface="Franklin Gothic Book" panose="020B0503020102020204" pitchFamily="34" charset="0"/>
                <a:cs typeface="Tahoma" panose="020B0604030504040204" pitchFamily="34" charset="0"/>
              </a:rPr>
              <a:t>: </a:t>
            </a:r>
            <a:r>
              <a:rPr lang="ar-SA" altLang="en-US" sz="2800" b="1" u="sng" dirty="0">
                <a:solidFill>
                  <a:schemeClr val="accent6"/>
                </a:solidFill>
                <a:latin typeface="Franklin Gothic Book" panose="020B0503020102020204" pitchFamily="34" charset="0"/>
                <a:cs typeface="Tahoma" panose="020B0604030504040204" pitchFamily="34" charset="0"/>
              </a:rPr>
              <a:t>تحسين التركيز</a:t>
            </a:r>
          </a:p>
          <a:p>
            <a:pPr algn="r" rtl="1" eaLnBrk="1" hangingPunct="1"/>
            <a:endParaRPr lang="ar-SA" altLang="en-US" sz="3200" b="1" dirty="0">
              <a:solidFill>
                <a:srgbClr val="4DA4D8"/>
              </a:solidFill>
              <a:latin typeface="ArialMT"/>
            </a:endParaRPr>
          </a:p>
          <a:p>
            <a:pPr algn="r" rtl="1" eaLnBrk="1" hangingPunct="1"/>
            <a:r>
              <a:rPr lang="ar-SA" altLang="en-US" sz="2400" b="1" dirty="0">
                <a:solidFill>
                  <a:srgbClr val="000000"/>
                </a:solidFill>
                <a:latin typeface="ArialMT"/>
              </a:rPr>
              <a:t> </a:t>
            </a:r>
            <a:r>
              <a:rPr lang="ar-SA" altLang="en-US" sz="3200" b="1" dirty="0">
                <a:solidFill>
                  <a:srgbClr val="000000"/>
                </a:solidFill>
                <a:latin typeface="ArialMT"/>
              </a:rPr>
              <a:t>ويعد التركيز من أساسيات التعلم الجيد، حيث يُعنى بتوجيه القوى العقلية تجاه نشاط محدد.</a:t>
            </a:r>
          </a:p>
          <a:p>
            <a:pPr algn="r" rtl="1" eaLnBrk="1" hangingPunct="1"/>
            <a:r>
              <a:rPr lang="ar-SA" altLang="en-US" sz="3200" b="1" dirty="0">
                <a:solidFill>
                  <a:schemeClr val="accent2"/>
                </a:solidFill>
                <a:latin typeface="ArialMT"/>
              </a:rPr>
              <a:t> ومن أهم العوامل التي تتحكم في التركيز</a:t>
            </a:r>
            <a:r>
              <a:rPr lang="en-US" altLang="en-US" sz="3200" b="1" dirty="0" smtClean="0">
                <a:solidFill>
                  <a:schemeClr val="accent2"/>
                </a:solidFill>
                <a:latin typeface="ArialMT"/>
              </a:rPr>
              <a:t>:</a:t>
            </a:r>
            <a:endParaRPr lang="ar-EG" altLang="en-US" sz="3200" b="1" dirty="0" smtClean="0">
              <a:solidFill>
                <a:schemeClr val="accent2"/>
              </a:solidFill>
              <a:latin typeface="ArialMT"/>
            </a:endParaRPr>
          </a:p>
          <a:p>
            <a:pPr algn="r" rtl="1" eaLnBrk="1" hangingPunct="1"/>
            <a:endParaRPr lang="ar-EG" altLang="en-US" sz="3200" b="1" dirty="0">
              <a:solidFill>
                <a:srgbClr val="000000"/>
              </a:solidFill>
              <a:latin typeface="ArialMT"/>
            </a:endParaRPr>
          </a:p>
          <a:p>
            <a:pPr marL="342900" indent="-342900" algn="r" rtl="1" eaLnBrk="1" hangingPunct="1">
              <a:buFont typeface="Arial" panose="020B0604020202020204" pitchFamily="34" charset="0"/>
              <a:buChar char="•"/>
            </a:pPr>
            <a:r>
              <a:rPr lang="ar-SA" altLang="en-US" sz="3200" dirty="0">
                <a:solidFill>
                  <a:srgbClr val="FF0000"/>
                </a:solidFill>
                <a:latin typeface="ArialMT"/>
                <a:cs typeface="Times New Roman" panose="02020603050405020304" pitchFamily="18" charset="0"/>
              </a:rPr>
              <a:t>البيئة الدراسية </a:t>
            </a:r>
            <a:r>
              <a:rPr lang="ar-SA" altLang="en-US" sz="3200" dirty="0" smtClean="0">
                <a:solidFill>
                  <a:srgbClr val="FF0000"/>
                </a:solidFill>
                <a:latin typeface="ArialMT"/>
                <a:cs typeface="Times New Roman" panose="02020603050405020304" pitchFamily="18" charset="0"/>
              </a:rPr>
              <a:t>المناسبة</a:t>
            </a:r>
            <a:r>
              <a:rPr lang="ar-EG" altLang="en-US" sz="3200" dirty="0" smtClean="0">
                <a:solidFill>
                  <a:srgbClr val="FF0000"/>
                </a:solidFill>
                <a:latin typeface="ArialMT"/>
                <a:cs typeface="Times New Roman" panose="02020603050405020304" pitchFamily="18" charset="0"/>
              </a:rPr>
              <a:t> </a:t>
            </a:r>
            <a:r>
              <a:rPr lang="en-US" altLang="en-US" sz="3200" dirty="0" smtClean="0">
                <a:solidFill>
                  <a:srgbClr val="FF0000"/>
                </a:solidFill>
                <a:latin typeface="ArialMT"/>
                <a:cs typeface="Times New Roman" panose="02020603050405020304" pitchFamily="18" charset="0"/>
              </a:rPr>
              <a:t> </a:t>
            </a:r>
            <a:r>
              <a:rPr lang="en-US" altLang="en-US" sz="3200" dirty="0">
                <a:solidFill>
                  <a:srgbClr val="FF0000"/>
                </a:solidFill>
                <a:latin typeface="ArialMT"/>
                <a:cs typeface="Times New Roman" panose="02020603050405020304" pitchFamily="18" charset="0"/>
              </a:rPr>
              <a:t>)</a:t>
            </a:r>
            <a:r>
              <a:rPr lang="ar-SA" altLang="en-US" sz="3200" dirty="0">
                <a:solidFill>
                  <a:srgbClr val="FF0000"/>
                </a:solidFill>
                <a:latin typeface="ArialMT"/>
                <a:cs typeface="Times New Roman" panose="02020603050405020304" pitchFamily="18" charset="0"/>
              </a:rPr>
              <a:t>الصف أو مكان الدراسة في المنزل</a:t>
            </a:r>
            <a:r>
              <a:rPr lang="en-US" altLang="en-US" sz="3200" dirty="0" smtClean="0">
                <a:solidFill>
                  <a:srgbClr val="000000"/>
                </a:solidFill>
                <a:latin typeface="ArialMT"/>
                <a:cs typeface="Times New Roman" panose="02020603050405020304" pitchFamily="18" charset="0"/>
              </a:rPr>
              <a:t>(</a:t>
            </a:r>
            <a:r>
              <a:rPr lang="ar-EG" altLang="en-US" sz="3200" dirty="0" smtClean="0">
                <a:solidFill>
                  <a:srgbClr val="000000"/>
                </a:solidFill>
                <a:latin typeface="ArialMT"/>
                <a:cs typeface="Times New Roman" panose="02020603050405020304" pitchFamily="18" charset="0"/>
              </a:rPr>
              <a:t>:</a:t>
            </a:r>
            <a:r>
              <a:rPr lang="ar-SA" altLang="en-US" sz="3200" dirty="0" smtClean="0">
                <a:solidFill>
                  <a:srgbClr val="000000"/>
                </a:solidFill>
                <a:latin typeface="ArialMT"/>
                <a:cs typeface="Times New Roman" panose="02020603050405020304" pitchFamily="18" charset="0"/>
              </a:rPr>
              <a:t>ومن </a:t>
            </a:r>
            <a:r>
              <a:rPr lang="ar-SA" altLang="en-US" sz="3200" dirty="0">
                <a:solidFill>
                  <a:srgbClr val="000000"/>
                </a:solidFill>
                <a:latin typeface="ArialMT"/>
                <a:cs typeface="Times New Roman" panose="02020603050405020304" pitchFamily="18" charset="0"/>
              </a:rPr>
              <a:t>المهم أن يتوافر على الشروط الملائمة للدراسة الفعالة</a:t>
            </a:r>
            <a:r>
              <a:rPr lang="en-US" altLang="en-US" sz="3200" dirty="0">
                <a:solidFill>
                  <a:srgbClr val="000000"/>
                </a:solidFill>
                <a:latin typeface="ArialMT"/>
                <a:cs typeface="Times New Roman" panose="02020603050405020304" pitchFamily="18" charset="0"/>
              </a:rPr>
              <a:t>.</a:t>
            </a:r>
            <a:endParaRPr lang="en-US" altLang="en-US" sz="3200" dirty="0"/>
          </a:p>
          <a:p>
            <a:pPr marL="342900" indent="-342900" algn="r" rtl="1">
              <a:buFont typeface="Arial" panose="020B0604020202020204" pitchFamily="34" charset="0"/>
              <a:buChar char="•"/>
            </a:pPr>
            <a:r>
              <a:rPr lang="ar-SA" altLang="en-US" sz="3200" dirty="0" smtClean="0">
                <a:solidFill>
                  <a:srgbClr val="FF0000"/>
                </a:solidFill>
                <a:latin typeface="ArialMT"/>
              </a:rPr>
              <a:t>التنظيم</a:t>
            </a:r>
            <a:r>
              <a:rPr lang="en-US" altLang="en-US" sz="3200" dirty="0">
                <a:solidFill>
                  <a:srgbClr val="000000"/>
                </a:solidFill>
                <a:latin typeface="ArialMT"/>
                <a:cs typeface="Times New Roman" panose="02020603050405020304" pitchFamily="18" charset="0"/>
              </a:rPr>
              <a:t>: </a:t>
            </a:r>
            <a:r>
              <a:rPr lang="ar-SA" altLang="en-US" sz="3200" dirty="0">
                <a:solidFill>
                  <a:srgbClr val="000000"/>
                </a:solidFill>
                <a:latin typeface="ArialMT"/>
                <a:cs typeface="Times New Roman" panose="02020603050405020304" pitchFamily="18" charset="0"/>
              </a:rPr>
              <a:t>ويكون بترتيب أولويات الدراسة وكيفيتها وفقاً لبرنامج زمني</a:t>
            </a:r>
            <a:r>
              <a:rPr lang="en-US" altLang="en-US" sz="3200" dirty="0">
                <a:solidFill>
                  <a:srgbClr val="000000"/>
                </a:solidFill>
                <a:latin typeface="ArialMT"/>
                <a:cs typeface="Times New Roman" panose="02020603050405020304" pitchFamily="18" charset="0"/>
              </a:rPr>
              <a:t>.</a:t>
            </a:r>
            <a:endParaRPr lang="en-US" altLang="en-US" sz="3200" dirty="0"/>
          </a:p>
          <a:p>
            <a:pPr algn="r" rtl="1" eaLnBrk="1" hangingPunct="1"/>
            <a:endParaRPr lang="ar-EG" altLang="en-US" sz="3200" b="1" dirty="0" smtClean="0">
              <a:solidFill>
                <a:srgbClr val="000000"/>
              </a:solidFill>
              <a:latin typeface="ArialMT"/>
            </a:endParaRPr>
          </a:p>
          <a:p>
            <a:pPr algn="r" rtl="1" eaLnBrk="1" hangingPunct="1"/>
            <a:endParaRPr lang="ar-EG" altLang="en-US" sz="2400" b="1" dirty="0">
              <a:solidFill>
                <a:srgbClr val="000000"/>
              </a:solidFill>
              <a:latin typeface="ArialMT"/>
            </a:endParaRPr>
          </a:p>
          <a:p>
            <a:pPr algn="r" rtl="1" eaLnBrk="1" hangingPunct="1"/>
            <a:endParaRPr lang="ar-EG" altLang="en-US" sz="2400" b="1" dirty="0" smtClean="0">
              <a:solidFill>
                <a:srgbClr val="000000"/>
              </a:solidFill>
              <a:latin typeface="ArialMT"/>
            </a:endParaRPr>
          </a:p>
          <a:p>
            <a:pPr algn="r" rtl="1" eaLnBrk="1" hangingPunct="1"/>
            <a:endParaRPr lang="ar-EG" altLang="en-US" sz="2400" b="1" dirty="0">
              <a:solidFill>
                <a:srgbClr val="000000"/>
              </a:solidFill>
              <a:latin typeface="ArialMT"/>
            </a:endParaRPr>
          </a:p>
          <a:p>
            <a:pPr algn="r" rtl="1" eaLnBrk="1" hangingPunct="1"/>
            <a:endParaRPr lang="en-US" altLang="en-US" sz="2400" b="1" dirty="0"/>
          </a:p>
        </p:txBody>
      </p:sp>
    </p:spTree>
    <p:extLst>
      <p:ext uri="{BB962C8B-B14F-4D97-AF65-F5344CB8AC3E}">
        <p14:creationId xmlns:p14="http://schemas.microsoft.com/office/powerpoint/2010/main" val="3219430967"/>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7C7E29C-D7CA-4BFB-97E0-40836873E178}" type="slidenum">
              <a:rPr lang="ar-SA" altLang="en-US">
                <a:solidFill>
                  <a:srgbClr val="FFFFFF"/>
                </a:solidFill>
              </a:rPr>
              <a:pPr eaLnBrk="1" hangingPunct="1"/>
              <a:t>35</a:t>
            </a:fld>
            <a:endParaRPr lang="ar-SA" altLang="en-US">
              <a:solidFill>
                <a:srgbClr val="FFFFFF"/>
              </a:solidFill>
            </a:endParaRPr>
          </a:p>
        </p:txBody>
      </p:sp>
      <p:sp>
        <p:nvSpPr>
          <p:cNvPr id="43011" name="Rectangle 1"/>
          <p:cNvSpPr>
            <a:spLocks noChangeArrowheads="1"/>
          </p:cNvSpPr>
          <p:nvPr/>
        </p:nvSpPr>
        <p:spPr bwMode="auto">
          <a:xfrm>
            <a:off x="5199797" y="433526"/>
            <a:ext cx="670780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gn="r" rtl="1">
              <a:buFont typeface="Wingdings" panose="05000000000000000000" pitchFamily="2" charset="2"/>
              <a:buChar char="q"/>
            </a:pPr>
            <a:r>
              <a:rPr lang="ar-SA" altLang="en-US" sz="2400" dirty="0" smtClean="0">
                <a:solidFill>
                  <a:srgbClr val="FF0000"/>
                </a:solidFill>
                <a:latin typeface="GESSTwoMedium-Medium"/>
                <a:cs typeface="Times New Roman" panose="02020603050405020304" pitchFamily="18" charset="0"/>
              </a:rPr>
              <a:t>المحافظة </a:t>
            </a:r>
            <a:r>
              <a:rPr lang="ar-SA" altLang="en-US" sz="2400" dirty="0">
                <a:solidFill>
                  <a:srgbClr val="FF0000"/>
                </a:solidFill>
                <a:latin typeface="GESSTwoMedium-Medium"/>
                <a:cs typeface="Times New Roman" panose="02020603050405020304" pitchFamily="18" charset="0"/>
              </a:rPr>
              <a:t>على التركيز أثناء الدراسة</a:t>
            </a:r>
            <a:endParaRPr lang="en-US" altLang="en-US" sz="2400" dirty="0">
              <a:solidFill>
                <a:srgbClr val="FF0000"/>
              </a:solidFill>
              <a:cs typeface="Times New Roman" panose="02020603050405020304" pitchFamily="18" charset="0"/>
            </a:endParaRPr>
          </a:p>
          <a:p>
            <a:pPr algn="r" rtl="1"/>
            <a:r>
              <a:rPr lang="ar-SA" altLang="en-US" sz="2400" b="1" dirty="0" smtClean="0">
                <a:solidFill>
                  <a:schemeClr val="accent2"/>
                </a:solidFill>
                <a:latin typeface="ArialMT"/>
                <a:cs typeface="Times New Roman" panose="02020603050405020304" pitchFamily="18" charset="0"/>
              </a:rPr>
              <a:t>للمحافظة </a:t>
            </a:r>
            <a:r>
              <a:rPr lang="ar-SA" altLang="en-US" sz="2400" b="1" dirty="0">
                <a:solidFill>
                  <a:schemeClr val="accent2"/>
                </a:solidFill>
                <a:latin typeface="ArialMT"/>
                <a:cs typeface="Times New Roman" panose="02020603050405020304" pitchFamily="18" charset="0"/>
              </a:rPr>
              <a:t>على التركيز أثناء الدراسة إليك بعض الاقتراحات</a:t>
            </a:r>
            <a:r>
              <a:rPr lang="en-US" altLang="en-US" sz="2400" b="1" dirty="0">
                <a:solidFill>
                  <a:schemeClr val="accent2"/>
                </a:solidFill>
                <a:latin typeface="ArialMT"/>
              </a:rPr>
              <a:t>:</a:t>
            </a:r>
            <a:endParaRPr lang="en-US" altLang="en-US" sz="2400" b="1" dirty="0">
              <a:solidFill>
                <a:schemeClr val="accent2"/>
              </a:solidFill>
              <a:cs typeface="Times New Roman" panose="02020603050405020304" pitchFamily="18" charset="0"/>
            </a:endParaRPr>
          </a:p>
          <a:p>
            <a:pPr marL="457200" indent="-457200" algn="just" rtl="1">
              <a:buFont typeface="+mj-lt"/>
              <a:buAutoNum type="arabicPeriod"/>
            </a:pPr>
            <a:r>
              <a:rPr lang="ar-SA" altLang="en-US" sz="2400" dirty="0" smtClean="0">
                <a:solidFill>
                  <a:schemeClr val="accent4"/>
                </a:solidFill>
                <a:latin typeface="ArialMT"/>
              </a:rPr>
              <a:t>حاول </a:t>
            </a:r>
            <a:r>
              <a:rPr lang="ar-SA" altLang="en-US" sz="2400" dirty="0">
                <a:solidFill>
                  <a:schemeClr val="accent4"/>
                </a:solidFill>
                <a:latin typeface="ArialMT"/>
              </a:rPr>
              <a:t>إيجاد بيئة دراسية مريحة، ولا تحتوي ما يشتت الانتباه</a:t>
            </a:r>
            <a:r>
              <a:rPr lang="en-US" altLang="en-US" sz="2400" dirty="0">
                <a:solidFill>
                  <a:schemeClr val="accent4"/>
                </a:solidFill>
                <a:latin typeface="ArialMT"/>
              </a:rPr>
              <a:t>.</a:t>
            </a:r>
            <a:endParaRPr lang="en-US" altLang="en-US" sz="2400" dirty="0">
              <a:solidFill>
                <a:schemeClr val="accent4"/>
              </a:solidFill>
            </a:endParaRPr>
          </a:p>
          <a:p>
            <a:pPr marL="457200" indent="-457200" algn="just" rtl="1">
              <a:buFont typeface="+mj-lt"/>
              <a:buAutoNum type="arabicPeriod"/>
            </a:pPr>
            <a:r>
              <a:rPr lang="ar-SA" altLang="en-US" sz="2400" dirty="0" smtClean="0">
                <a:solidFill>
                  <a:srgbClr val="000000"/>
                </a:solidFill>
                <a:latin typeface="ArialMT"/>
              </a:rPr>
              <a:t>وفر </a:t>
            </a:r>
            <a:r>
              <a:rPr lang="ar-SA" altLang="en-US" sz="2400" dirty="0">
                <a:solidFill>
                  <a:srgbClr val="000000"/>
                </a:solidFill>
                <a:latin typeface="ArialMT"/>
              </a:rPr>
              <a:t>مستوى إضاءة جيد داخل الغرفة</a:t>
            </a:r>
            <a:r>
              <a:rPr lang="en-US" altLang="en-US" sz="2400" dirty="0">
                <a:solidFill>
                  <a:srgbClr val="000000"/>
                </a:solidFill>
                <a:latin typeface="ArialMT"/>
              </a:rPr>
              <a:t> )</a:t>
            </a:r>
            <a:r>
              <a:rPr lang="ar-SA" altLang="en-US" sz="2400" dirty="0">
                <a:solidFill>
                  <a:srgbClr val="000000"/>
                </a:solidFill>
                <a:latin typeface="ArialMT"/>
              </a:rPr>
              <a:t>المكان</a:t>
            </a:r>
            <a:r>
              <a:rPr lang="en-US" altLang="en-US" sz="2400" dirty="0">
                <a:solidFill>
                  <a:srgbClr val="000000"/>
                </a:solidFill>
                <a:latin typeface="ArialMT"/>
              </a:rPr>
              <a:t>(.</a:t>
            </a:r>
            <a:endParaRPr lang="en-US" altLang="en-US" sz="2400" dirty="0"/>
          </a:p>
          <a:p>
            <a:pPr marL="457200" indent="-457200" algn="just" rtl="1">
              <a:buFont typeface="+mj-lt"/>
              <a:buAutoNum type="arabicPeriod"/>
            </a:pPr>
            <a:r>
              <a:rPr lang="ar-SA" altLang="en-US" sz="2400" dirty="0" smtClean="0">
                <a:solidFill>
                  <a:schemeClr val="accent4"/>
                </a:solidFill>
                <a:latin typeface="ArialMT"/>
              </a:rPr>
              <a:t>قم </a:t>
            </a:r>
            <a:r>
              <a:rPr lang="ar-SA" altLang="en-US" sz="2400" dirty="0">
                <a:solidFill>
                  <a:schemeClr val="accent4"/>
                </a:solidFill>
                <a:latin typeface="ArialMT"/>
              </a:rPr>
              <a:t>بعمل جولة سريعة أو بعض التمرينات الرياضية لأطالت عضلاتك مما سيعطيك دافعاً</a:t>
            </a:r>
            <a:r>
              <a:rPr lang="en-US" altLang="en-US" sz="2400" dirty="0">
                <a:solidFill>
                  <a:schemeClr val="accent4"/>
                </a:solidFill>
                <a:latin typeface="ArialMT"/>
              </a:rPr>
              <a:t>.</a:t>
            </a:r>
            <a:endParaRPr lang="en-US" altLang="en-US" sz="2400" dirty="0">
              <a:solidFill>
                <a:schemeClr val="accent4"/>
              </a:solidFill>
            </a:endParaRPr>
          </a:p>
          <a:p>
            <a:pPr marL="457200" indent="-457200" algn="just" rtl="1">
              <a:buFont typeface="+mj-lt"/>
              <a:buAutoNum type="arabicPeriod"/>
            </a:pPr>
            <a:r>
              <a:rPr lang="ar-SA" altLang="en-US" sz="2400" dirty="0" smtClean="0">
                <a:solidFill>
                  <a:srgbClr val="000000"/>
                </a:solidFill>
                <a:latin typeface="ArialMT"/>
              </a:rPr>
              <a:t>خذ </a:t>
            </a:r>
            <a:r>
              <a:rPr lang="ar-SA" altLang="en-US" sz="2400" dirty="0">
                <a:solidFill>
                  <a:srgbClr val="000000"/>
                </a:solidFill>
                <a:latin typeface="ArialMT"/>
              </a:rPr>
              <a:t>قسطاً كافياً من الراحة أثناء الدراسة</a:t>
            </a:r>
            <a:r>
              <a:rPr lang="en-US" altLang="en-US" sz="2400" dirty="0">
                <a:solidFill>
                  <a:srgbClr val="000000"/>
                </a:solidFill>
                <a:latin typeface="ArialMT"/>
              </a:rPr>
              <a:t>.</a:t>
            </a:r>
            <a:endParaRPr lang="en-US" altLang="en-US" sz="2400" dirty="0"/>
          </a:p>
          <a:p>
            <a:pPr marL="457200" indent="-457200" algn="just" rtl="1">
              <a:buFont typeface="+mj-lt"/>
              <a:buAutoNum type="arabicPeriod"/>
            </a:pPr>
            <a:r>
              <a:rPr lang="ar-SA" altLang="en-US" sz="2400" dirty="0" smtClean="0">
                <a:solidFill>
                  <a:schemeClr val="accent4"/>
                </a:solidFill>
                <a:latin typeface="ArialMT"/>
              </a:rPr>
              <a:t>خذ </a:t>
            </a:r>
            <a:r>
              <a:rPr lang="ar-SA" altLang="en-US" sz="2400" dirty="0">
                <a:solidFill>
                  <a:schemeClr val="accent4"/>
                </a:solidFill>
                <a:latin typeface="ArialMT"/>
              </a:rPr>
              <a:t>قسطاً من النوم لمقاومة الإرهاق، بحيث لا تتجاوز المدة</a:t>
            </a:r>
            <a:r>
              <a:rPr lang="en-US" altLang="en-US" sz="2400" dirty="0">
                <a:solidFill>
                  <a:schemeClr val="accent4"/>
                </a:solidFill>
                <a:latin typeface="ArialMT"/>
              </a:rPr>
              <a:t> 40 </a:t>
            </a:r>
            <a:r>
              <a:rPr lang="ar-SA" altLang="en-US" sz="2400" dirty="0">
                <a:solidFill>
                  <a:schemeClr val="accent4"/>
                </a:solidFill>
                <a:latin typeface="ArialMT"/>
              </a:rPr>
              <a:t>دقيقة</a:t>
            </a:r>
            <a:r>
              <a:rPr lang="en-US" altLang="en-US" sz="2400" dirty="0">
                <a:solidFill>
                  <a:schemeClr val="accent4"/>
                </a:solidFill>
                <a:latin typeface="ArialMT"/>
              </a:rPr>
              <a:t> )</a:t>
            </a:r>
            <a:r>
              <a:rPr lang="ar-SA" altLang="en-US" sz="2400" dirty="0">
                <a:solidFill>
                  <a:schemeClr val="accent4"/>
                </a:solidFill>
                <a:latin typeface="ArialMT"/>
              </a:rPr>
              <a:t>إغفاءة</a:t>
            </a:r>
            <a:r>
              <a:rPr lang="en-US" altLang="en-US" sz="2400" dirty="0">
                <a:solidFill>
                  <a:schemeClr val="accent4"/>
                </a:solidFill>
                <a:latin typeface="ArialMT"/>
              </a:rPr>
              <a:t>(.</a:t>
            </a:r>
            <a:endParaRPr lang="en-US" altLang="en-US" sz="2400" dirty="0">
              <a:solidFill>
                <a:schemeClr val="accent4"/>
              </a:solidFill>
            </a:endParaRPr>
          </a:p>
          <a:p>
            <a:pPr algn="r" rtl="1"/>
            <a:endParaRPr lang="ar-EG" altLang="en-US" sz="2400" dirty="0" smtClean="0">
              <a:solidFill>
                <a:srgbClr val="000000"/>
              </a:solidFill>
              <a:latin typeface="ArialMT"/>
            </a:endParaRPr>
          </a:p>
          <a:p>
            <a:pPr algn="just" rtl="1"/>
            <a:r>
              <a:rPr lang="ar-SA" altLang="en-US" sz="2400" dirty="0" smtClean="0">
                <a:solidFill>
                  <a:srgbClr val="FF0000"/>
                </a:solidFill>
                <a:latin typeface="ArialMT"/>
              </a:rPr>
              <a:t>لكنك </a:t>
            </a:r>
            <a:r>
              <a:rPr lang="ar-SA" altLang="en-US" sz="2400" dirty="0">
                <a:solidFill>
                  <a:srgbClr val="FF0000"/>
                </a:solidFill>
                <a:latin typeface="ArialMT"/>
              </a:rPr>
              <a:t>أحياناً تجد نفسك مشتت الأفكار ويتسابق عقلك من شيء لآخر </a:t>
            </a:r>
            <a:r>
              <a:rPr lang="en-US" altLang="en-US" sz="2400" dirty="0">
                <a:solidFill>
                  <a:srgbClr val="FF0000"/>
                </a:solidFill>
                <a:latin typeface="Calibri" panose="020F0502020204030204" pitchFamily="34" charset="0"/>
                <a:ea typeface="ArialMT"/>
                <a:cs typeface="ArialMT"/>
              </a:rPr>
              <a:t>”</a:t>
            </a:r>
            <a:r>
              <a:rPr lang="ar-SA" altLang="en-US" sz="2400" dirty="0">
                <a:solidFill>
                  <a:srgbClr val="FF0000"/>
                </a:solidFill>
                <a:latin typeface="ArialMT"/>
              </a:rPr>
              <a:t>لا استطيع التركيز</a:t>
            </a:r>
            <a:r>
              <a:rPr lang="en-US" altLang="en-US" sz="2400" dirty="0">
                <a:solidFill>
                  <a:srgbClr val="FF0000"/>
                </a:solidFill>
                <a:latin typeface="Calibri" panose="020F0502020204030204" pitchFamily="34" charset="0"/>
                <a:ea typeface="ArialMT"/>
                <a:cs typeface="ArialMT"/>
              </a:rPr>
              <a:t>“</a:t>
            </a:r>
            <a:r>
              <a:rPr lang="ar-SA" altLang="en-US" sz="2400" dirty="0">
                <a:solidFill>
                  <a:srgbClr val="FF0000"/>
                </a:solidFill>
                <a:latin typeface="ArialMT"/>
              </a:rPr>
              <a:t>، في هذا الوقت تحتاج لتعلم وممارسة استراتيجيات تنمية مهارة التركيز، والتي تشمل</a:t>
            </a:r>
            <a:r>
              <a:rPr lang="en-US" altLang="en-US" sz="2400" dirty="0">
                <a:solidFill>
                  <a:srgbClr val="000000"/>
                </a:solidFill>
                <a:latin typeface="ArialMT"/>
              </a:rPr>
              <a:t>:</a:t>
            </a:r>
            <a:endParaRPr lang="en-US" altLang="en-US" sz="2400" dirty="0"/>
          </a:p>
          <a:p>
            <a:pPr marL="457200" indent="-457200" algn="r" rtl="1">
              <a:buFont typeface="+mj-lt"/>
              <a:buAutoNum type="arabicPeriod"/>
            </a:pPr>
            <a:r>
              <a:rPr lang="ar-SA" altLang="en-US" sz="2400" b="1" dirty="0" smtClean="0">
                <a:solidFill>
                  <a:srgbClr val="000000"/>
                </a:solidFill>
                <a:latin typeface="ArialMT"/>
              </a:rPr>
              <a:t>التعليمات </a:t>
            </a:r>
            <a:r>
              <a:rPr lang="ar-SA" altLang="en-US" sz="2400" b="1" dirty="0">
                <a:solidFill>
                  <a:srgbClr val="000000"/>
                </a:solidFill>
                <a:latin typeface="ArialMT"/>
              </a:rPr>
              <a:t>العقلية الذاتية</a:t>
            </a:r>
            <a:r>
              <a:rPr lang="en-US" altLang="en-US" sz="2400" b="1" dirty="0">
                <a:solidFill>
                  <a:srgbClr val="000000"/>
                </a:solidFill>
                <a:latin typeface="ArialMT"/>
              </a:rPr>
              <a:t>.</a:t>
            </a:r>
            <a:endParaRPr lang="en-US" altLang="en-US" sz="2400" b="1" dirty="0">
              <a:solidFill>
                <a:srgbClr val="000000"/>
              </a:solidFill>
              <a:latin typeface="Calibri" panose="020F0502020204030204" pitchFamily="34" charset="0"/>
            </a:endParaRPr>
          </a:p>
          <a:p>
            <a:pPr marL="457200" indent="-457200" algn="r" rtl="1">
              <a:buFont typeface="+mj-lt"/>
              <a:buAutoNum type="arabicPeriod"/>
            </a:pPr>
            <a:r>
              <a:rPr lang="ar-SA" altLang="en-US" sz="2400" b="1" dirty="0">
                <a:solidFill>
                  <a:srgbClr val="000000"/>
                </a:solidFill>
                <a:latin typeface="ArialMT"/>
              </a:rPr>
              <a:t>ترتيب العوامل التي تستطيع السيطرة عليها </a:t>
            </a:r>
            <a:r>
              <a:rPr lang="ar-SA" altLang="en-US" sz="2400" b="1" dirty="0" smtClean="0">
                <a:solidFill>
                  <a:srgbClr val="000000"/>
                </a:solidFill>
                <a:latin typeface="ArialMT"/>
              </a:rPr>
              <a:t>مباشرة</a:t>
            </a:r>
            <a:endParaRPr lang="en-US" alt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177" y="810522"/>
            <a:ext cx="3565440" cy="49746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28660901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4" name="camera.wav"/>
          </p:stSnd>
        </p:sndAc>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4311" y="450376"/>
            <a:ext cx="10018713" cy="1692323"/>
          </a:xfrm>
        </p:spPr>
        <p:txBody>
          <a:bodyPr>
            <a:normAutofit/>
          </a:bodyPr>
          <a:lstStyle/>
          <a:p>
            <a:r>
              <a:rPr lang="ar-SA" altLang="en-US" b="1" dirty="0">
                <a:solidFill>
                  <a:srgbClr val="FF0000"/>
                </a:solidFill>
                <a:latin typeface="GESSTwoMedium-Medium"/>
                <a:cs typeface="Times New Roman" panose="02020603050405020304" pitchFamily="18" charset="0"/>
              </a:rPr>
              <a:t>استراتيجيات تنمية مهارة التركيز</a:t>
            </a:r>
            <a:r>
              <a:rPr lang="en-US" altLang="en-US" b="1" dirty="0">
                <a:cs typeface="Times New Roman" panose="02020603050405020304" pitchFamily="18" charset="0"/>
              </a:rPr>
              <a:t/>
            </a:r>
            <a:br>
              <a:rPr lang="en-US" altLang="en-US" b="1" dirty="0">
                <a:cs typeface="Times New Roman" panose="02020603050405020304" pitchFamily="18" charset="0"/>
              </a:rPr>
            </a:br>
            <a:endParaRPr lang="en-US" dirty="0"/>
          </a:p>
        </p:txBody>
      </p:sp>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B5B462-09F8-4351-B585-00E500F8CFA6}" type="slidenum">
              <a:rPr lang="ar-SA" altLang="en-US">
                <a:solidFill>
                  <a:srgbClr val="FFFFFF"/>
                </a:solidFill>
              </a:rPr>
              <a:pPr eaLnBrk="1" hangingPunct="1"/>
              <a:t>36</a:t>
            </a:fld>
            <a:endParaRPr lang="ar-SA" altLang="en-US">
              <a:solidFill>
                <a:srgbClr val="FFFFFF"/>
              </a:solidFill>
            </a:endParaRPr>
          </a:p>
        </p:txBody>
      </p:sp>
      <p:sp>
        <p:nvSpPr>
          <p:cNvPr id="8" name="Rectangle 1"/>
          <p:cNvSpPr>
            <a:spLocks noChangeArrowheads="1"/>
          </p:cNvSpPr>
          <p:nvPr/>
        </p:nvSpPr>
        <p:spPr bwMode="auto">
          <a:xfrm>
            <a:off x="2140496" y="2012051"/>
            <a:ext cx="971940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EG" altLang="en-US" sz="3200" b="1" u="sng" dirty="0" smtClean="0">
                <a:solidFill>
                  <a:schemeClr val="accent2">
                    <a:lumMod val="60000"/>
                    <a:lumOff val="40000"/>
                  </a:schemeClr>
                </a:solidFill>
                <a:latin typeface="GESSTwoLight-Light"/>
                <a:cs typeface="Times New Roman" panose="02020603050405020304" pitchFamily="18" charset="0"/>
              </a:rPr>
              <a:t>1- </a:t>
            </a:r>
            <a:r>
              <a:rPr lang="ar-SA" altLang="en-US" sz="3200" b="1" u="sng" dirty="0" smtClean="0">
                <a:solidFill>
                  <a:schemeClr val="accent2">
                    <a:lumMod val="60000"/>
                    <a:lumOff val="40000"/>
                  </a:schemeClr>
                </a:solidFill>
                <a:latin typeface="GESSTwoLight-Light"/>
                <a:cs typeface="Times New Roman" panose="02020603050405020304" pitchFamily="18" charset="0"/>
              </a:rPr>
              <a:t>التعليمات </a:t>
            </a:r>
            <a:r>
              <a:rPr lang="ar-SA" altLang="en-US" sz="3200" b="1" u="sng" dirty="0">
                <a:solidFill>
                  <a:schemeClr val="accent2">
                    <a:lumMod val="60000"/>
                    <a:lumOff val="40000"/>
                  </a:schemeClr>
                </a:solidFill>
                <a:latin typeface="GESSTwoLight-Light"/>
                <a:cs typeface="Times New Roman" panose="02020603050405020304" pitchFamily="18" charset="0"/>
              </a:rPr>
              <a:t>العقلية الذاتية</a:t>
            </a:r>
            <a:r>
              <a:rPr lang="en-US" altLang="en-US" sz="3200" b="1" u="sng" dirty="0">
                <a:solidFill>
                  <a:schemeClr val="accent2">
                    <a:lumMod val="60000"/>
                    <a:lumOff val="40000"/>
                  </a:schemeClr>
                </a:solidFill>
                <a:latin typeface="GESSTwoLight-Light"/>
                <a:cs typeface="Times New Roman" panose="02020603050405020304" pitchFamily="18" charset="0"/>
              </a:rPr>
              <a:t>:</a:t>
            </a:r>
            <a:endParaRPr lang="en-US" altLang="en-US" sz="3200" b="1" u="sng" dirty="0">
              <a:solidFill>
                <a:schemeClr val="accent2">
                  <a:lumMod val="60000"/>
                  <a:lumOff val="40000"/>
                </a:schemeClr>
              </a:solidFill>
              <a:cs typeface="Times New Roman" panose="02020603050405020304" pitchFamily="18" charset="0"/>
            </a:endParaRPr>
          </a:p>
          <a:p>
            <a:pPr algn="just" rtl="1"/>
            <a:r>
              <a:rPr lang="ar-SA" altLang="en-US" sz="3200" b="1" dirty="0">
                <a:solidFill>
                  <a:srgbClr val="000000"/>
                </a:solidFill>
                <a:latin typeface="ArialMT"/>
                <a:cs typeface="Times New Roman" panose="02020603050405020304" pitchFamily="18" charset="0"/>
              </a:rPr>
              <a:t>هي التعليمات التي تصدر عن عقل المتعلم بمثابة التنبيه له لاستعادة تركيزه، وتحتاج هذه الإستراتيجية إلى التدريب، ومن الممكن ملاحظة تحسن التركيز في فترة تمتد من</a:t>
            </a:r>
            <a:r>
              <a:rPr lang="en-US" altLang="en-US" sz="3200" b="1" dirty="0">
                <a:solidFill>
                  <a:srgbClr val="000000"/>
                </a:solidFill>
                <a:latin typeface="ArialMT"/>
              </a:rPr>
              <a:t> 4 </a:t>
            </a:r>
            <a:r>
              <a:rPr lang="ar-SA" altLang="en-US" sz="3200" b="1" dirty="0">
                <a:solidFill>
                  <a:srgbClr val="000000"/>
                </a:solidFill>
                <a:latin typeface="ArialMT"/>
                <a:cs typeface="Times New Roman" panose="02020603050405020304" pitchFamily="18" charset="0"/>
              </a:rPr>
              <a:t>إلى</a:t>
            </a:r>
            <a:r>
              <a:rPr lang="en-US" altLang="en-US" sz="3200" b="1" dirty="0">
                <a:solidFill>
                  <a:srgbClr val="000000"/>
                </a:solidFill>
                <a:latin typeface="ArialMT"/>
                <a:cs typeface="Times New Roman" panose="02020603050405020304" pitchFamily="18" charset="0"/>
              </a:rPr>
              <a:t> 6 </a:t>
            </a:r>
            <a:r>
              <a:rPr lang="ar-SA" altLang="en-US" sz="3200" b="1" dirty="0">
                <a:solidFill>
                  <a:srgbClr val="000000"/>
                </a:solidFill>
                <a:latin typeface="ArialMT"/>
              </a:rPr>
              <a:t>أسابيع، </a:t>
            </a:r>
            <a:r>
              <a:rPr lang="ar-SA" altLang="en-US" sz="3200" b="1" dirty="0">
                <a:solidFill>
                  <a:srgbClr val="FF0000"/>
                </a:solidFill>
                <a:latin typeface="ArialMT"/>
              </a:rPr>
              <a:t>ويكون ذلك بإتباع الأساليب التالية</a:t>
            </a:r>
            <a:r>
              <a:rPr lang="en-US" altLang="en-US" sz="3200" b="1" dirty="0">
                <a:solidFill>
                  <a:srgbClr val="FF0000"/>
                </a:solidFill>
                <a:latin typeface="ArialMT"/>
                <a:cs typeface="Times New Roman" panose="02020603050405020304" pitchFamily="18" charset="0"/>
              </a:rPr>
              <a:t>:</a:t>
            </a:r>
            <a:endParaRPr lang="ar-SA" altLang="en-US" sz="3200" b="1" dirty="0">
              <a:solidFill>
                <a:srgbClr val="FF0000"/>
              </a:solidFill>
              <a:latin typeface="ArialMT"/>
              <a:cs typeface="Times New Roman" panose="02020603050405020304" pitchFamily="18" charset="0"/>
            </a:endParaRPr>
          </a:p>
          <a:p>
            <a:pPr algn="just" rtl="1"/>
            <a:endParaRPr lang="en-US" altLang="en-US" sz="3200" b="1" dirty="0"/>
          </a:p>
          <a:p>
            <a:pPr algn="just" rtl="1"/>
            <a:r>
              <a:rPr lang="en-US" altLang="en-US" sz="3200" b="1" dirty="0">
                <a:solidFill>
                  <a:schemeClr val="accent6"/>
                </a:solidFill>
                <a:latin typeface="ArialMT"/>
                <a:ea typeface="ArialMT"/>
                <a:cs typeface="ArialMT"/>
              </a:rPr>
              <a:t>●</a:t>
            </a:r>
            <a:r>
              <a:rPr lang="en-US" altLang="en-US" sz="3200" b="1" dirty="0">
                <a:solidFill>
                  <a:schemeClr val="accent6"/>
                </a:solidFill>
                <a:latin typeface="ArialMT"/>
              </a:rPr>
              <a:t> </a:t>
            </a:r>
            <a:r>
              <a:rPr lang="ar-EG" altLang="en-US" sz="3200" b="1" dirty="0" smtClean="0">
                <a:solidFill>
                  <a:schemeClr val="accent6"/>
                </a:solidFill>
                <a:latin typeface="ArialMT"/>
              </a:rPr>
              <a:t> </a:t>
            </a:r>
            <a:r>
              <a:rPr lang="ar-SA" altLang="en-US" sz="3200" b="1" dirty="0" smtClean="0">
                <a:solidFill>
                  <a:schemeClr val="accent6"/>
                </a:solidFill>
                <a:latin typeface="ArialMT"/>
              </a:rPr>
              <a:t>كن </a:t>
            </a:r>
            <a:r>
              <a:rPr lang="ar-SA" altLang="en-US" sz="3200" b="1" dirty="0">
                <a:solidFill>
                  <a:schemeClr val="accent6"/>
                </a:solidFill>
                <a:latin typeface="ArialMT"/>
              </a:rPr>
              <a:t>هنا الآن</a:t>
            </a:r>
            <a:r>
              <a:rPr lang="en-US" altLang="en-US" sz="3200" b="1" dirty="0">
                <a:solidFill>
                  <a:schemeClr val="accent6"/>
                </a:solidFill>
                <a:latin typeface="ArialMT"/>
              </a:rPr>
              <a:t>:</a:t>
            </a:r>
            <a:r>
              <a:rPr lang="ar-SA" altLang="en-US" sz="3200" b="1" dirty="0">
                <a:solidFill>
                  <a:schemeClr val="accent6"/>
                </a:solidFill>
                <a:latin typeface="ArialMT"/>
              </a:rPr>
              <a:t> </a:t>
            </a:r>
            <a:endParaRPr lang="ar-EG" altLang="en-US" sz="3200" b="1" dirty="0" smtClean="0">
              <a:solidFill>
                <a:schemeClr val="accent6"/>
              </a:solidFill>
              <a:latin typeface="ArialMT"/>
            </a:endParaRPr>
          </a:p>
          <a:p>
            <a:pPr algn="just" rtl="1"/>
            <a:r>
              <a:rPr lang="ar-SA" altLang="en-US" sz="3200" b="1" dirty="0" smtClean="0">
                <a:solidFill>
                  <a:srgbClr val="000000"/>
                </a:solidFill>
                <a:latin typeface="ArialMT"/>
              </a:rPr>
              <a:t>تعد </a:t>
            </a:r>
            <a:r>
              <a:rPr lang="ar-SA" altLang="en-US" sz="3200" b="1" dirty="0">
                <a:solidFill>
                  <a:srgbClr val="000000"/>
                </a:solidFill>
                <a:latin typeface="ArialMT"/>
              </a:rPr>
              <a:t>هذه الاستراتيجية البسيطة الأكثر فاعلية، فعندما تلاحظ أن عقلك مشتت قل في نفسك</a:t>
            </a:r>
            <a:r>
              <a:rPr lang="en-US" altLang="en-US" sz="3200" b="1" dirty="0">
                <a:solidFill>
                  <a:srgbClr val="000000"/>
                </a:solidFill>
                <a:latin typeface="ArialMT"/>
              </a:rPr>
              <a:t> )</a:t>
            </a:r>
            <a:r>
              <a:rPr lang="ar-SA" altLang="en-US" sz="3200" b="1" dirty="0">
                <a:solidFill>
                  <a:srgbClr val="000000"/>
                </a:solidFill>
                <a:latin typeface="ArialMT"/>
              </a:rPr>
              <a:t>كن هنا الآن</a:t>
            </a:r>
            <a:r>
              <a:rPr lang="en-US" altLang="en-US" sz="3200" b="1" dirty="0">
                <a:solidFill>
                  <a:srgbClr val="000000"/>
                </a:solidFill>
                <a:latin typeface="ArialMT"/>
              </a:rPr>
              <a:t>(</a:t>
            </a:r>
            <a:r>
              <a:rPr lang="ar-SA" altLang="en-US" sz="3200" b="1" dirty="0">
                <a:solidFill>
                  <a:srgbClr val="000000"/>
                </a:solidFill>
                <a:latin typeface="ArialMT"/>
              </a:rPr>
              <a:t>، واعد انتباهك بلطف إلى حيث تريد</a:t>
            </a:r>
            <a:r>
              <a:rPr lang="en-US" altLang="en-US" sz="3200" b="1" dirty="0">
                <a:solidFill>
                  <a:srgbClr val="000000"/>
                </a:solidFill>
                <a:latin typeface="ArialMT"/>
              </a:rPr>
              <a:t>.</a:t>
            </a:r>
            <a:endParaRPr lang="en-US" altLang="en-US" sz="3200" b="1" dirty="0"/>
          </a:p>
        </p:txBody>
      </p:sp>
    </p:spTree>
    <p:extLst>
      <p:ext uri="{BB962C8B-B14F-4D97-AF65-F5344CB8AC3E}">
        <p14:creationId xmlns:p14="http://schemas.microsoft.com/office/powerpoint/2010/main" val="209124149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A8DDA3-FB16-4111-82D8-BD93D94C916A}" type="slidenum">
              <a:rPr lang="ar-SA" altLang="en-US">
                <a:solidFill>
                  <a:srgbClr val="FFFFFF"/>
                </a:solidFill>
              </a:rPr>
              <a:pPr eaLnBrk="1" hangingPunct="1"/>
              <a:t>37</a:t>
            </a:fld>
            <a:endParaRPr lang="ar-SA" altLang="en-US">
              <a:solidFill>
                <a:srgbClr val="FFFFFF"/>
              </a:solidFill>
            </a:endParaRPr>
          </a:p>
        </p:txBody>
      </p:sp>
      <p:sp>
        <p:nvSpPr>
          <p:cNvPr id="45059" name="Rectangle 1"/>
          <p:cNvSpPr>
            <a:spLocks noChangeArrowheads="1"/>
          </p:cNvSpPr>
          <p:nvPr/>
        </p:nvSpPr>
        <p:spPr bwMode="auto">
          <a:xfrm>
            <a:off x="1296538" y="956518"/>
            <a:ext cx="1009564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1"/>
            <a:r>
              <a:rPr lang="en-US" altLang="en-US" sz="3200" b="1" dirty="0">
                <a:solidFill>
                  <a:schemeClr val="accent6"/>
                </a:solidFill>
                <a:latin typeface="ArialMT"/>
                <a:ea typeface="ArialMT"/>
                <a:cs typeface="ArialMT"/>
              </a:rPr>
              <a:t>● </a:t>
            </a:r>
            <a:r>
              <a:rPr lang="ar-SA" altLang="en-US" sz="3200" b="1" dirty="0">
                <a:solidFill>
                  <a:schemeClr val="accent6"/>
                </a:solidFill>
                <a:latin typeface="ArialMT"/>
                <a:ea typeface="ArialMT"/>
                <a:cs typeface="ArialMT"/>
              </a:rPr>
              <a:t>أسلوب العنكبوت</a:t>
            </a:r>
            <a:r>
              <a:rPr lang="en-US" altLang="en-US" sz="3200" b="1" dirty="0">
                <a:solidFill>
                  <a:schemeClr val="accent6"/>
                </a:solidFill>
                <a:latin typeface="ArialMT"/>
                <a:ea typeface="ArialMT"/>
                <a:cs typeface="ArialMT"/>
              </a:rPr>
              <a:t>:</a:t>
            </a:r>
            <a:endParaRPr lang="ar-SA" altLang="en-US" sz="3200" b="1" dirty="0">
              <a:solidFill>
                <a:schemeClr val="accent6"/>
              </a:solidFill>
              <a:latin typeface="ArialMT"/>
              <a:ea typeface="ArialMT"/>
              <a:cs typeface="ArialMT"/>
            </a:endParaRPr>
          </a:p>
          <a:p>
            <a:pPr algn="r" rtl="1" eaLnBrk="1" hangingPunct="1"/>
            <a:endParaRPr lang="en-US" altLang="en-US" sz="2800" b="1" dirty="0">
              <a:ea typeface="Times New Roman" panose="02020603050405020304" pitchFamily="18" charset="0"/>
            </a:endParaRPr>
          </a:p>
          <a:p>
            <a:pPr algn="just" rtl="1"/>
            <a:r>
              <a:rPr lang="ar-SA" altLang="en-US" sz="3200" b="1" dirty="0">
                <a:solidFill>
                  <a:srgbClr val="000000"/>
                </a:solidFill>
                <a:latin typeface="ArialMT"/>
                <a:ea typeface="Times New Roman" panose="02020603050405020304" pitchFamily="18" charset="0"/>
              </a:rPr>
              <a:t>تبدو هذه </a:t>
            </a:r>
            <a:r>
              <a:rPr lang="ar-SA" altLang="en-US" sz="3200" dirty="0">
                <a:solidFill>
                  <a:srgbClr val="000000"/>
                </a:solidFill>
                <a:latin typeface="ArialMT"/>
                <a:ea typeface="Times New Roman" panose="02020603050405020304" pitchFamily="18" charset="0"/>
              </a:rPr>
              <a:t>الاستراتيجية بسيطة بشكل خادع، فهي أساس التركيز بسب قدرتها على مساعدة المتعلم في الحفاظ عليه على الرغم من وجود ما يلفت الانتباه، وهذا ما يحدث عندما تهتز شوكة رنانة عدة مرات بالقرب من بيت العنكبوت، فانك تتوقع أن يأتي العنكبوت ويبحث عن ما الذي يهتز، لكن العنكبوت يبقى في مكانه ولا يأتي للبحث</a:t>
            </a:r>
            <a:r>
              <a:rPr lang="en-US" altLang="en-US" sz="3200" dirty="0">
                <a:solidFill>
                  <a:srgbClr val="000000"/>
                </a:solidFill>
                <a:latin typeface="ArialMT"/>
                <a:ea typeface="Times New Roman" panose="02020603050405020304" pitchFamily="18" charset="0"/>
              </a:rPr>
              <a:t>.</a:t>
            </a:r>
            <a:r>
              <a:rPr lang="ar-SA" altLang="en-US" sz="3200" dirty="0">
                <a:solidFill>
                  <a:srgbClr val="000000"/>
                </a:solidFill>
                <a:latin typeface="ArialMT"/>
                <a:ea typeface="Times New Roman" panose="02020603050405020304" pitchFamily="18" charset="0"/>
              </a:rPr>
              <a:t> </a:t>
            </a:r>
            <a:r>
              <a:rPr lang="ar-SA" altLang="en-US" sz="3200" dirty="0">
                <a:solidFill>
                  <a:srgbClr val="FF0000"/>
                </a:solidFill>
                <a:latin typeface="ArialMT"/>
                <a:ea typeface="Times New Roman" panose="02020603050405020304" pitchFamily="18" charset="0"/>
              </a:rPr>
              <a:t>يمكن تعلم ذلك بالتدريب وعدم الاستسلام لمسببات التشتت</a:t>
            </a:r>
            <a:r>
              <a:rPr lang="ar-SA" altLang="en-US" sz="3200" dirty="0">
                <a:solidFill>
                  <a:srgbClr val="000000"/>
                </a:solidFill>
                <a:latin typeface="ArialMT"/>
                <a:ea typeface="Times New Roman" panose="02020603050405020304" pitchFamily="18" charset="0"/>
              </a:rPr>
              <a:t>، </a:t>
            </a:r>
            <a:r>
              <a:rPr lang="ar-SA" altLang="en-US" sz="3200" dirty="0">
                <a:solidFill>
                  <a:srgbClr val="FF9900"/>
                </a:solidFill>
                <a:latin typeface="ArialMT"/>
                <a:ea typeface="Times New Roman" panose="02020603050405020304" pitchFamily="18" charset="0"/>
              </a:rPr>
              <a:t>فعندما يدخل شخصاً ما إلى الغرفة الصفية أو يطرق الباب، لاتسمح لنفسك بالالتفات، وابق تركيزك على الذي أمامك،</a:t>
            </a:r>
            <a:r>
              <a:rPr lang="ar-SA" altLang="en-US" sz="3200" dirty="0">
                <a:solidFill>
                  <a:srgbClr val="000000"/>
                </a:solidFill>
                <a:latin typeface="ArialMT"/>
                <a:ea typeface="Times New Roman" panose="02020603050405020304" pitchFamily="18" charset="0"/>
              </a:rPr>
              <a:t> إضافةً لذلك استخدم تقنية</a:t>
            </a:r>
            <a:r>
              <a:rPr lang="en-US" altLang="en-US" sz="3200" dirty="0">
                <a:solidFill>
                  <a:srgbClr val="000000"/>
                </a:solidFill>
                <a:latin typeface="ArialMT"/>
                <a:ea typeface="Times New Roman" panose="02020603050405020304" pitchFamily="18" charset="0"/>
              </a:rPr>
              <a:t> )</a:t>
            </a:r>
            <a:r>
              <a:rPr lang="ar-SA" altLang="en-US" sz="3200" dirty="0">
                <a:solidFill>
                  <a:srgbClr val="000000"/>
                </a:solidFill>
                <a:latin typeface="ArialMT"/>
                <a:ea typeface="Times New Roman" panose="02020603050405020304" pitchFamily="18" charset="0"/>
              </a:rPr>
              <a:t>كن هنا الآن</a:t>
            </a:r>
            <a:r>
              <a:rPr lang="en-US" altLang="en-US" sz="3200" dirty="0">
                <a:solidFill>
                  <a:srgbClr val="000000"/>
                </a:solidFill>
                <a:latin typeface="ArialMT"/>
                <a:ea typeface="Times New Roman" panose="02020603050405020304" pitchFamily="18" charset="0"/>
              </a:rPr>
              <a:t>( </a:t>
            </a:r>
            <a:r>
              <a:rPr lang="ar-SA" altLang="en-US" sz="3200" dirty="0">
                <a:solidFill>
                  <a:srgbClr val="000000"/>
                </a:solidFill>
                <a:latin typeface="ArialMT"/>
                <a:ea typeface="Times New Roman" panose="02020603050405020304" pitchFamily="18" charset="0"/>
              </a:rPr>
              <a:t>لمساعدتك على استعادة تركيزك</a:t>
            </a:r>
            <a:r>
              <a:rPr lang="en-US" altLang="en-US" sz="3200" dirty="0">
                <a:solidFill>
                  <a:srgbClr val="000000"/>
                </a:solidFill>
                <a:latin typeface="ArialMT"/>
                <a:ea typeface="Times New Roman" panose="02020603050405020304" pitchFamily="18" charset="0"/>
              </a:rPr>
              <a:t>.</a:t>
            </a:r>
            <a:endParaRPr lang="en-US" altLang="en-US" sz="3200" dirty="0">
              <a:ea typeface="Times New Roman" panose="02020603050405020304" pitchFamily="18" charset="0"/>
            </a:endParaRPr>
          </a:p>
        </p:txBody>
      </p:sp>
    </p:spTree>
    <p:extLst>
      <p:ext uri="{BB962C8B-B14F-4D97-AF65-F5344CB8AC3E}">
        <p14:creationId xmlns:p14="http://schemas.microsoft.com/office/powerpoint/2010/main" val="191426068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FFE7C8-DA8A-46CA-A5B4-BEEADD6474A8}" type="slidenum">
              <a:rPr lang="ar-SA" altLang="en-US">
                <a:solidFill>
                  <a:srgbClr val="FFFFFF"/>
                </a:solidFill>
              </a:rPr>
              <a:pPr eaLnBrk="1" hangingPunct="1"/>
              <a:t>38</a:t>
            </a:fld>
            <a:endParaRPr lang="ar-SA" altLang="en-US">
              <a:solidFill>
                <a:srgbClr val="FFFFFF"/>
              </a:solidFill>
            </a:endParaRPr>
          </a:p>
        </p:txBody>
      </p:sp>
      <p:sp>
        <p:nvSpPr>
          <p:cNvPr id="49153" name="Rectangle 1"/>
          <p:cNvSpPr>
            <a:spLocks noChangeArrowheads="1"/>
          </p:cNvSpPr>
          <p:nvPr/>
        </p:nvSpPr>
        <p:spPr bwMode="auto">
          <a:xfrm>
            <a:off x="5254388" y="326541"/>
            <a:ext cx="6646460" cy="4893647"/>
          </a:xfrm>
          <a:prstGeom prst="rect">
            <a:avLst/>
          </a:prstGeom>
          <a:noFill/>
          <a:ln w="9525">
            <a:noFill/>
            <a:miter lim="800000"/>
            <a:headEnd/>
            <a:tailEnd/>
          </a:ln>
          <a:effec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1"/>
            <a:r>
              <a:rPr lang="en-US" altLang="en-US" sz="3200" b="1" dirty="0">
                <a:solidFill>
                  <a:schemeClr val="accent6"/>
                </a:solidFill>
                <a:latin typeface="ArialMT"/>
                <a:ea typeface="ArialMT"/>
                <a:cs typeface="ArialMT"/>
              </a:rPr>
              <a:t>● </a:t>
            </a:r>
            <a:r>
              <a:rPr lang="ar-SA" altLang="en-US" sz="3200" b="1" dirty="0">
                <a:solidFill>
                  <a:schemeClr val="accent6"/>
                </a:solidFill>
                <a:latin typeface="ArialMT"/>
                <a:ea typeface="ArialMT"/>
                <a:cs typeface="ArialMT"/>
              </a:rPr>
              <a:t>وقت القلق والتفكير</a:t>
            </a:r>
            <a:r>
              <a:rPr lang="en-US" altLang="en-US" sz="3200" b="1" dirty="0">
                <a:solidFill>
                  <a:schemeClr val="accent6"/>
                </a:solidFill>
                <a:latin typeface="ArialMT"/>
                <a:ea typeface="ArialMT"/>
                <a:cs typeface="ArialMT"/>
              </a:rPr>
              <a:t>:</a:t>
            </a:r>
            <a:endParaRPr lang="ar-SA" altLang="en-US" sz="3200" b="1" dirty="0">
              <a:solidFill>
                <a:schemeClr val="accent6"/>
              </a:solidFill>
              <a:latin typeface="ArialMT"/>
              <a:ea typeface="ArialMT"/>
              <a:cs typeface="ArialMT"/>
            </a:endParaRPr>
          </a:p>
          <a:p>
            <a:pPr algn="r" rtl="1" eaLnBrk="1" hangingPunct="1"/>
            <a:endParaRPr lang="en-US" altLang="en-US" sz="2800" b="1" dirty="0">
              <a:ea typeface="Times New Roman" panose="02020603050405020304" pitchFamily="18" charset="0"/>
            </a:endParaRPr>
          </a:p>
          <a:p>
            <a:pPr algn="r" rtl="1"/>
            <a:r>
              <a:rPr lang="ar-SA" altLang="en-US" sz="2800" b="1" dirty="0">
                <a:solidFill>
                  <a:srgbClr val="FF0000"/>
                </a:solidFill>
                <a:latin typeface="ArialMT"/>
                <a:ea typeface="Times New Roman" panose="02020603050405020304" pitchFamily="18" charset="0"/>
              </a:rPr>
              <a:t>ترى هذه الإستراتيجية بتخصيص وقت يومي للتفكير في الأشياء التي تتداخل بين عقلك وتركيزك</a:t>
            </a:r>
            <a:r>
              <a:rPr lang="en-US" altLang="en-US" sz="2800" b="1" dirty="0">
                <a:solidFill>
                  <a:srgbClr val="FF0000"/>
                </a:solidFill>
                <a:latin typeface="ArialMT"/>
                <a:ea typeface="Times New Roman" panose="02020603050405020304" pitchFamily="18" charset="0"/>
              </a:rPr>
              <a:t>.</a:t>
            </a:r>
            <a:endParaRPr lang="en-US" altLang="en-US" sz="2800" b="1" dirty="0">
              <a:solidFill>
                <a:srgbClr val="FF0000"/>
              </a:solidFill>
              <a:ea typeface="Times New Roman" panose="02020603050405020304" pitchFamily="18" charset="0"/>
            </a:endParaRPr>
          </a:p>
          <a:p>
            <a:pPr algn="r" rtl="1"/>
            <a:endParaRPr lang="ar-EG" altLang="en-US" sz="2800" b="1" dirty="0" smtClean="0">
              <a:solidFill>
                <a:srgbClr val="A48658"/>
              </a:solidFill>
              <a:latin typeface="GESSTwoLight-Light"/>
              <a:ea typeface="Times New Roman" panose="02020603050405020304" pitchFamily="18" charset="0"/>
            </a:endParaRPr>
          </a:p>
          <a:p>
            <a:pPr algn="r" rtl="1"/>
            <a:r>
              <a:rPr lang="ar-SA" altLang="en-US" sz="2800" b="1" dirty="0" smtClean="0">
                <a:solidFill>
                  <a:srgbClr val="A48658"/>
                </a:solidFill>
                <a:latin typeface="GESSTwoLight-Light"/>
                <a:ea typeface="Times New Roman" panose="02020603050405020304" pitchFamily="18" charset="0"/>
              </a:rPr>
              <a:t>مثال</a:t>
            </a:r>
            <a:r>
              <a:rPr lang="en-US" altLang="en-US" sz="2800" b="1" dirty="0">
                <a:solidFill>
                  <a:srgbClr val="A48658"/>
                </a:solidFill>
                <a:latin typeface="GESSTwoMedium-Medium"/>
                <a:ea typeface="Times New Roman" panose="02020603050405020304" pitchFamily="18" charset="0"/>
              </a:rPr>
              <a:t>:</a:t>
            </a:r>
            <a:endParaRPr lang="en-US" altLang="en-US" sz="2800" b="1" dirty="0">
              <a:solidFill>
                <a:srgbClr val="A48658"/>
              </a:solidFill>
              <a:ea typeface="Times New Roman" panose="02020603050405020304" pitchFamily="18" charset="0"/>
            </a:endParaRPr>
          </a:p>
          <a:p>
            <a:pPr algn="r" rtl="1"/>
            <a:r>
              <a:rPr lang="ar-SA" altLang="en-US" sz="2800" b="1" dirty="0">
                <a:solidFill>
                  <a:srgbClr val="000000"/>
                </a:solidFill>
                <a:latin typeface="ArialMT"/>
                <a:ea typeface="Times New Roman" panose="02020603050405020304" pitchFamily="18" charset="0"/>
              </a:rPr>
              <a:t>اجعل هذا الوقت ما بين الساعة</a:t>
            </a:r>
            <a:r>
              <a:rPr lang="en-US" altLang="en-US" sz="2800" b="1" dirty="0">
                <a:solidFill>
                  <a:srgbClr val="000000"/>
                </a:solidFill>
                <a:latin typeface="ArialMT"/>
                <a:ea typeface="Times New Roman" panose="02020603050405020304" pitchFamily="18" charset="0"/>
              </a:rPr>
              <a:t> 4 - 4:30 </a:t>
            </a:r>
            <a:r>
              <a:rPr lang="ar-SA" altLang="en-US" sz="2800" b="1" dirty="0">
                <a:solidFill>
                  <a:srgbClr val="000000"/>
                </a:solidFill>
                <a:latin typeface="ArialMT"/>
                <a:ea typeface="Times New Roman" panose="02020603050405020304" pitchFamily="18" charset="0"/>
              </a:rPr>
              <a:t>مساءً</a:t>
            </a:r>
            <a:r>
              <a:rPr lang="en-US" altLang="en-US" sz="2800" b="1" dirty="0">
                <a:solidFill>
                  <a:srgbClr val="000000"/>
                </a:solidFill>
                <a:latin typeface="ArialMT"/>
                <a:ea typeface="Times New Roman" panose="02020603050405020304" pitchFamily="18" charset="0"/>
              </a:rPr>
              <a:t>.</a:t>
            </a:r>
            <a:endParaRPr lang="en-US" altLang="en-US" sz="2800" b="1" dirty="0">
              <a:ea typeface="Times New Roman" panose="02020603050405020304" pitchFamily="18" charset="0"/>
            </a:endParaRPr>
          </a:p>
          <a:p>
            <a:pPr algn="r" rtl="1"/>
            <a:r>
              <a:rPr lang="ar-SA" altLang="en-US" sz="2800" b="1" dirty="0">
                <a:solidFill>
                  <a:srgbClr val="000000"/>
                </a:solidFill>
                <a:latin typeface="ArialMT"/>
                <a:ea typeface="Times New Roman" panose="02020603050405020304" pitchFamily="18" charset="0"/>
              </a:rPr>
              <a:t>عندما يراودك القلق خلال يومك ذكر نفسك بأن هناك وقتاً مخصصاً لذلك</a:t>
            </a:r>
            <a:r>
              <a:rPr lang="en-US" altLang="en-US" sz="2800" b="1" dirty="0">
                <a:solidFill>
                  <a:srgbClr val="000000"/>
                </a:solidFill>
                <a:latin typeface="ArialMT"/>
                <a:ea typeface="Times New Roman" panose="02020603050405020304" pitchFamily="18" charset="0"/>
              </a:rPr>
              <a:t>.</a:t>
            </a:r>
            <a:r>
              <a:rPr lang="ar-SA" altLang="en-US" sz="2800" b="1" dirty="0">
                <a:solidFill>
                  <a:srgbClr val="000000"/>
                </a:solidFill>
                <a:latin typeface="ArialMT"/>
                <a:ea typeface="Times New Roman" panose="02020603050405020304" pitchFamily="18" charset="0"/>
              </a:rPr>
              <a:t> صدق أو لا تصدق</a:t>
            </a:r>
            <a:r>
              <a:rPr lang="en-US" altLang="en-US" sz="2800" b="1" dirty="0">
                <a:solidFill>
                  <a:srgbClr val="000000"/>
                </a:solidFill>
                <a:latin typeface="ArialMT"/>
                <a:ea typeface="Times New Roman" panose="02020603050405020304" pitchFamily="18" charset="0"/>
              </a:rPr>
              <a:t>:</a:t>
            </a:r>
            <a:endParaRPr lang="en-US" altLang="en-US" sz="2800" b="1" dirty="0">
              <a:ea typeface="Times New Roman" panose="02020603050405020304" pitchFamily="18" charset="0"/>
            </a:endParaRPr>
          </a:p>
          <a:p>
            <a:pPr algn="r" rtl="1"/>
            <a:r>
              <a:rPr lang="ar-SA" altLang="en-US" sz="2800" b="1" dirty="0">
                <a:solidFill>
                  <a:srgbClr val="000000"/>
                </a:solidFill>
                <a:latin typeface="ArialMT"/>
                <a:ea typeface="Times New Roman" panose="02020603050405020304" pitchFamily="18" charset="0"/>
              </a:rPr>
              <a:t>نتج عن بحث أجري على مجموعة من الأشخاص يستخدمون وقت القلق، أن قلقهم قل بمقدار</a:t>
            </a:r>
            <a:r>
              <a:rPr lang="en-US" altLang="en-US" sz="2800" b="1" dirty="0">
                <a:solidFill>
                  <a:srgbClr val="000000"/>
                </a:solidFill>
                <a:latin typeface="ArialMT"/>
                <a:ea typeface="Times New Roman" panose="02020603050405020304" pitchFamily="18" charset="0"/>
              </a:rPr>
              <a:t> 35 %.</a:t>
            </a:r>
            <a:endParaRPr lang="en-US" altLang="en-US" sz="2800" b="1" dirty="0">
              <a:ea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1004" y="441278"/>
            <a:ext cx="3712192" cy="5807122"/>
          </a:xfrm>
          <a:prstGeom prst="ellipse">
            <a:avLst/>
          </a:prstGeom>
          <a:ln>
            <a:noFill/>
          </a:ln>
          <a:effectLst>
            <a:softEdge rad="112500"/>
          </a:effectLst>
        </p:spPr>
      </p:pic>
    </p:spTree>
    <p:extLst>
      <p:ext uri="{BB962C8B-B14F-4D97-AF65-F5344CB8AC3E}">
        <p14:creationId xmlns:p14="http://schemas.microsoft.com/office/powerpoint/2010/main" val="19628973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4" name="camera.wav"/>
          </p:stSnd>
        </p:sndAc>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BD9851-82BF-4F9C-BE97-84AE2AAB83D2}" type="slidenum">
              <a:rPr lang="ar-SA" altLang="en-US">
                <a:solidFill>
                  <a:srgbClr val="FFFFFF"/>
                </a:solidFill>
              </a:rPr>
              <a:pPr eaLnBrk="1" hangingPunct="1"/>
              <a:t>39</a:t>
            </a:fld>
            <a:endParaRPr lang="ar-SA" altLang="en-US">
              <a:solidFill>
                <a:srgbClr val="FFFFFF"/>
              </a:solidFill>
            </a:endParaRPr>
          </a:p>
        </p:txBody>
      </p:sp>
      <p:sp>
        <p:nvSpPr>
          <p:cNvPr id="47107" name="Rectangle 1"/>
          <p:cNvSpPr>
            <a:spLocks noChangeArrowheads="1"/>
          </p:cNvSpPr>
          <p:nvPr/>
        </p:nvSpPr>
        <p:spPr bwMode="auto">
          <a:xfrm>
            <a:off x="1881189" y="-442961"/>
            <a:ext cx="10019659" cy="723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A" altLang="en-US" sz="2400" b="1" dirty="0">
              <a:solidFill>
                <a:srgbClr val="000000"/>
              </a:solidFill>
              <a:latin typeface="ArialMT"/>
              <a:ea typeface="Times New Roman" panose="02020603050405020304" pitchFamily="18" charset="0"/>
              <a:cs typeface="ArialMT"/>
            </a:endParaRPr>
          </a:p>
          <a:p>
            <a:pPr algn="r" rtl="1"/>
            <a:r>
              <a:rPr lang="ar-EG" altLang="en-US" sz="2800" b="1" u="sng" dirty="0" smtClean="0">
                <a:solidFill>
                  <a:schemeClr val="accent2">
                    <a:lumMod val="60000"/>
                    <a:lumOff val="40000"/>
                  </a:schemeClr>
                </a:solidFill>
                <a:latin typeface="GESSTwoLight-Light"/>
                <a:cs typeface="Times New Roman" panose="02020603050405020304" pitchFamily="18" charset="0"/>
              </a:rPr>
              <a:t>2- </a:t>
            </a:r>
            <a:r>
              <a:rPr lang="ar-SA" altLang="en-US" sz="2800" b="1" u="sng" dirty="0" smtClean="0">
                <a:solidFill>
                  <a:schemeClr val="accent2">
                    <a:lumMod val="60000"/>
                    <a:lumOff val="40000"/>
                  </a:schemeClr>
                </a:solidFill>
                <a:latin typeface="GESSTwoLight-Light"/>
                <a:cs typeface="Times New Roman" panose="02020603050405020304" pitchFamily="18" charset="0"/>
              </a:rPr>
              <a:t>ترتيب </a:t>
            </a:r>
            <a:r>
              <a:rPr lang="ar-SA" altLang="en-US" sz="2800" b="1" u="sng" dirty="0">
                <a:solidFill>
                  <a:schemeClr val="accent2">
                    <a:lumMod val="60000"/>
                    <a:lumOff val="40000"/>
                  </a:schemeClr>
                </a:solidFill>
                <a:latin typeface="GESSTwoLight-Light"/>
                <a:cs typeface="Times New Roman" panose="02020603050405020304" pitchFamily="18" charset="0"/>
              </a:rPr>
              <a:t>العوامل التي يستطيع المتعلم السيطرة عليها مباشرة</a:t>
            </a:r>
            <a:r>
              <a:rPr lang="en-US" altLang="en-US" sz="2800" b="1" u="sng" dirty="0">
                <a:solidFill>
                  <a:schemeClr val="accent2">
                    <a:lumMod val="60000"/>
                    <a:lumOff val="40000"/>
                  </a:schemeClr>
                </a:solidFill>
                <a:latin typeface="GESSTwoLight-Light"/>
                <a:cs typeface="Times New Roman" panose="02020603050405020304" pitchFamily="18" charset="0"/>
              </a:rPr>
              <a:t> )</a:t>
            </a:r>
            <a:r>
              <a:rPr lang="ar-SA" altLang="en-US" sz="2800" b="1" u="sng" dirty="0">
                <a:solidFill>
                  <a:schemeClr val="accent2">
                    <a:lumMod val="60000"/>
                    <a:lumOff val="40000"/>
                  </a:schemeClr>
                </a:solidFill>
                <a:latin typeface="GESSTwoLight-Light"/>
                <a:cs typeface="Times New Roman" panose="02020603050405020304" pitchFamily="18" charset="0"/>
              </a:rPr>
              <a:t>تطوير المقدرة على التركيز الذهني أثناء الدراسة</a:t>
            </a:r>
            <a:r>
              <a:rPr lang="en-US" altLang="en-US" sz="2800" b="1" u="sng" dirty="0">
                <a:solidFill>
                  <a:schemeClr val="accent2">
                    <a:lumMod val="60000"/>
                    <a:lumOff val="40000"/>
                  </a:schemeClr>
                </a:solidFill>
                <a:latin typeface="GESSTwoLight-Light"/>
                <a:cs typeface="Times New Roman" panose="02020603050405020304" pitchFamily="18" charset="0"/>
              </a:rPr>
              <a:t>(:</a:t>
            </a:r>
          </a:p>
          <a:p>
            <a:pPr algn="r" rtl="1" eaLnBrk="1" hangingPunct="1"/>
            <a:endParaRPr lang="ar-SA" altLang="en-US" sz="2400" b="1" dirty="0">
              <a:solidFill>
                <a:srgbClr val="000000"/>
              </a:solidFill>
              <a:latin typeface="ArialMT"/>
              <a:ea typeface="Times New Roman" panose="02020603050405020304" pitchFamily="18" charset="0"/>
              <a:cs typeface="ArialMT"/>
            </a:endParaRPr>
          </a:p>
          <a:p>
            <a:pPr algn="r" rtl="1" eaLnBrk="1" hangingPunct="1"/>
            <a:r>
              <a:rPr lang="en-US" altLang="en-US" sz="2400" dirty="0">
                <a:solidFill>
                  <a:schemeClr val="accent4">
                    <a:lumMod val="75000"/>
                  </a:schemeClr>
                </a:solidFill>
                <a:latin typeface="ArialMT"/>
                <a:ea typeface="Times New Roman" panose="02020603050405020304" pitchFamily="18" charset="0"/>
                <a:cs typeface="ArialMT"/>
              </a:rPr>
              <a:t>●</a:t>
            </a:r>
            <a:r>
              <a:rPr lang="en-US" altLang="en-US" sz="2400" dirty="0">
                <a:solidFill>
                  <a:schemeClr val="accent4">
                    <a:lumMod val="75000"/>
                  </a:schemeClr>
                </a:solidFill>
                <a:latin typeface="ArialMT"/>
                <a:cs typeface="Times New Roman" panose="02020603050405020304" pitchFamily="18" charset="0"/>
              </a:rPr>
              <a:t> </a:t>
            </a:r>
            <a:r>
              <a:rPr lang="ar-SA" altLang="en-US" sz="2400" dirty="0">
                <a:solidFill>
                  <a:schemeClr val="accent4">
                    <a:lumMod val="75000"/>
                  </a:schemeClr>
                </a:solidFill>
                <a:latin typeface="ArialMT"/>
                <a:cs typeface="Times New Roman" panose="02020603050405020304" pitchFamily="18" charset="0"/>
              </a:rPr>
              <a:t>أن يكون محتوى المادة مصدراً للاستمتاع</a:t>
            </a:r>
            <a:r>
              <a:rPr lang="en-US" altLang="en-US" sz="2400" dirty="0">
                <a:solidFill>
                  <a:schemeClr val="accent4">
                    <a:lumMod val="75000"/>
                  </a:schemeClr>
                </a:solidFill>
                <a:latin typeface="ArialMT"/>
                <a:cs typeface="Times New Roman" panose="02020603050405020304" pitchFamily="18" charset="0"/>
              </a:rPr>
              <a:t>.</a:t>
            </a:r>
            <a:endParaRPr lang="en-US" altLang="en-US" sz="2400" dirty="0">
              <a:solidFill>
                <a:schemeClr val="accent4">
                  <a:lumMod val="75000"/>
                </a:schemeClr>
              </a:solidFill>
              <a:cs typeface="Times New Roman" panose="02020603050405020304" pitchFamily="18" charset="0"/>
            </a:endParaRPr>
          </a:p>
          <a:p>
            <a:pPr algn="r" rtl="1"/>
            <a:r>
              <a:rPr lang="en-US" altLang="en-US" sz="2400" dirty="0">
                <a:solidFill>
                  <a:srgbClr val="009900"/>
                </a:solidFill>
                <a:latin typeface="ArialMT"/>
                <a:cs typeface="Times New Roman" panose="02020603050405020304" pitchFamily="18" charset="0"/>
              </a:rPr>
              <a:t>● </a:t>
            </a:r>
            <a:r>
              <a:rPr lang="ar-SA" altLang="en-US" sz="2400" dirty="0">
                <a:solidFill>
                  <a:srgbClr val="009900"/>
                </a:solidFill>
                <a:latin typeface="ArialMT"/>
                <a:cs typeface="Times New Roman" panose="02020603050405020304" pitchFamily="18" charset="0"/>
              </a:rPr>
              <a:t>دراسة المحتوى يوماً بيوم، وعدم ترك فاصلاً زمنياً أثناء الدراسة</a:t>
            </a:r>
            <a:r>
              <a:rPr lang="en-US" altLang="en-US" sz="2400" dirty="0">
                <a:solidFill>
                  <a:srgbClr val="009900"/>
                </a:solidFill>
                <a:latin typeface="ArialMT"/>
              </a:rPr>
              <a:t>.</a:t>
            </a:r>
            <a:endParaRPr lang="en-US" altLang="en-US" sz="2400" dirty="0">
              <a:solidFill>
                <a:srgbClr val="009900"/>
              </a:solidFill>
              <a:cs typeface="Times New Roman" panose="02020603050405020304" pitchFamily="18" charset="0"/>
            </a:endParaRPr>
          </a:p>
          <a:p>
            <a:pPr algn="r" rtl="1"/>
            <a:r>
              <a:rPr lang="en-US" altLang="en-US" sz="2400" dirty="0">
                <a:solidFill>
                  <a:schemeClr val="accent4">
                    <a:lumMod val="75000"/>
                  </a:schemeClr>
                </a:solidFill>
                <a:latin typeface="ArialMT"/>
                <a:cs typeface="Times New Roman" panose="02020603050405020304" pitchFamily="18" charset="0"/>
              </a:rPr>
              <a:t>● </a:t>
            </a:r>
            <a:r>
              <a:rPr lang="ar-SA" altLang="en-US" sz="2400" dirty="0">
                <a:solidFill>
                  <a:schemeClr val="accent4">
                    <a:lumMod val="75000"/>
                  </a:schemeClr>
                </a:solidFill>
                <a:latin typeface="ArialMT"/>
              </a:rPr>
              <a:t>ربط المعلومات الدراسية بالمعلومات العامة</a:t>
            </a:r>
            <a:r>
              <a:rPr lang="en-US" altLang="en-US" sz="2400" dirty="0">
                <a:solidFill>
                  <a:schemeClr val="accent4">
                    <a:lumMod val="75000"/>
                  </a:schemeClr>
                </a:solidFill>
                <a:latin typeface="ArialMT"/>
                <a:cs typeface="Times New Roman" panose="02020603050405020304" pitchFamily="18" charset="0"/>
              </a:rPr>
              <a:t>.</a:t>
            </a:r>
            <a:endParaRPr lang="en-US" altLang="en-US" sz="2400" dirty="0">
              <a:solidFill>
                <a:schemeClr val="accent4">
                  <a:lumMod val="75000"/>
                </a:schemeClr>
              </a:solidFill>
              <a:cs typeface="Times New Roman" panose="02020603050405020304" pitchFamily="18" charset="0"/>
            </a:endParaRPr>
          </a:p>
          <a:p>
            <a:pPr algn="r" rtl="1"/>
            <a:r>
              <a:rPr lang="en-US" altLang="en-US" sz="2400" dirty="0">
                <a:solidFill>
                  <a:srgbClr val="009900"/>
                </a:solidFill>
                <a:latin typeface="ArialMT"/>
                <a:cs typeface="Times New Roman" panose="02020603050405020304" pitchFamily="18" charset="0"/>
              </a:rPr>
              <a:t>●</a:t>
            </a:r>
            <a:r>
              <a:rPr lang="en-US" altLang="en-US" sz="2400" dirty="0">
                <a:solidFill>
                  <a:srgbClr val="009900"/>
                </a:solidFill>
                <a:latin typeface="ArialMT"/>
              </a:rPr>
              <a:t> </a:t>
            </a:r>
            <a:r>
              <a:rPr lang="ar-SA" altLang="en-US" sz="2400" dirty="0">
                <a:solidFill>
                  <a:srgbClr val="009900"/>
                </a:solidFill>
                <a:latin typeface="ArialMT"/>
                <a:cs typeface="Times New Roman" panose="02020603050405020304" pitchFamily="18" charset="0"/>
              </a:rPr>
              <a:t>تتبع أفكار المؤلف بعناية</a:t>
            </a:r>
            <a:r>
              <a:rPr lang="en-US" altLang="en-US" sz="2400" dirty="0">
                <a:solidFill>
                  <a:srgbClr val="009900"/>
                </a:solidFill>
                <a:latin typeface="ArialMT"/>
                <a:cs typeface="Times New Roman" panose="02020603050405020304" pitchFamily="18" charset="0"/>
              </a:rPr>
              <a:t>.</a:t>
            </a:r>
            <a:endParaRPr lang="en-US" altLang="en-US" sz="2400" dirty="0">
              <a:solidFill>
                <a:srgbClr val="009900"/>
              </a:solidFill>
            </a:endParaRPr>
          </a:p>
          <a:p>
            <a:pPr algn="r" rtl="1"/>
            <a:r>
              <a:rPr lang="en-US" altLang="en-US" sz="2400" dirty="0">
                <a:solidFill>
                  <a:schemeClr val="accent4">
                    <a:lumMod val="75000"/>
                  </a:schemeClr>
                </a:solidFill>
                <a:latin typeface="ArialMT"/>
                <a:ea typeface="ArialMT"/>
                <a:cs typeface="ArialMT"/>
              </a:rPr>
              <a:t>●</a:t>
            </a:r>
            <a:r>
              <a:rPr lang="en-US" altLang="en-US" sz="2400" dirty="0">
                <a:solidFill>
                  <a:schemeClr val="accent4">
                    <a:lumMod val="75000"/>
                  </a:schemeClr>
                </a:solidFill>
                <a:latin typeface="ArialMT"/>
              </a:rPr>
              <a:t> </a:t>
            </a:r>
            <a:r>
              <a:rPr lang="ar-SA" altLang="en-US" sz="2400" dirty="0">
                <a:solidFill>
                  <a:schemeClr val="accent4">
                    <a:lumMod val="75000"/>
                  </a:schemeClr>
                </a:solidFill>
                <a:latin typeface="ArialMT"/>
              </a:rPr>
              <a:t>البحث عن المبادئ العامة في الجزء المدروس من الكتاب</a:t>
            </a:r>
            <a:r>
              <a:rPr lang="en-US" altLang="en-US" sz="2400" dirty="0">
                <a:solidFill>
                  <a:schemeClr val="accent4">
                    <a:lumMod val="75000"/>
                  </a:schemeClr>
                </a:solidFill>
                <a:latin typeface="ArialMT"/>
              </a:rPr>
              <a:t>.</a:t>
            </a:r>
            <a:endParaRPr lang="en-US" altLang="en-US" sz="2400" dirty="0">
              <a:solidFill>
                <a:schemeClr val="accent4">
                  <a:lumMod val="75000"/>
                </a:schemeClr>
              </a:solidFill>
            </a:endParaRPr>
          </a:p>
          <a:p>
            <a:pPr algn="r" rtl="1"/>
            <a:r>
              <a:rPr lang="en-US" altLang="en-US" sz="2400" dirty="0">
                <a:solidFill>
                  <a:srgbClr val="009900"/>
                </a:solidFill>
                <a:latin typeface="ArialMT"/>
                <a:ea typeface="ArialMT"/>
                <a:cs typeface="ArialMT"/>
              </a:rPr>
              <a:t>●</a:t>
            </a:r>
            <a:r>
              <a:rPr lang="en-US" altLang="en-US" sz="2400" dirty="0">
                <a:solidFill>
                  <a:srgbClr val="009900"/>
                </a:solidFill>
                <a:latin typeface="ArialMT"/>
              </a:rPr>
              <a:t> </a:t>
            </a:r>
            <a:r>
              <a:rPr lang="ar-SA" altLang="en-US" sz="2400" dirty="0">
                <a:solidFill>
                  <a:srgbClr val="009900"/>
                </a:solidFill>
                <a:latin typeface="ArialMT"/>
              </a:rPr>
              <a:t>ينبغي تغيير نوع المادة باستمرار، حتى لا تصاب بالملل والإرهاق</a:t>
            </a:r>
            <a:r>
              <a:rPr lang="en-US" altLang="en-US" sz="2400" dirty="0">
                <a:solidFill>
                  <a:srgbClr val="009900"/>
                </a:solidFill>
                <a:latin typeface="ArialMT"/>
              </a:rPr>
              <a:t>.</a:t>
            </a:r>
            <a:endParaRPr lang="en-US" altLang="en-US" sz="2400" dirty="0">
              <a:solidFill>
                <a:srgbClr val="009900"/>
              </a:solidFill>
            </a:endParaRPr>
          </a:p>
          <a:p>
            <a:pPr algn="r" rtl="1"/>
            <a:r>
              <a:rPr lang="en-US" altLang="en-US" sz="2400" dirty="0">
                <a:solidFill>
                  <a:schemeClr val="accent4">
                    <a:lumMod val="75000"/>
                  </a:schemeClr>
                </a:solidFill>
                <a:latin typeface="ArialMT"/>
                <a:ea typeface="ArialMT"/>
                <a:cs typeface="ArialMT"/>
              </a:rPr>
              <a:t>●</a:t>
            </a:r>
            <a:r>
              <a:rPr lang="en-US" altLang="en-US" sz="2400" dirty="0">
                <a:solidFill>
                  <a:schemeClr val="accent4">
                    <a:lumMod val="75000"/>
                  </a:schemeClr>
                </a:solidFill>
                <a:latin typeface="ArialMT"/>
              </a:rPr>
              <a:t> </a:t>
            </a:r>
            <a:r>
              <a:rPr lang="ar-SA" altLang="en-US" sz="2400" dirty="0">
                <a:solidFill>
                  <a:schemeClr val="accent4">
                    <a:lumMod val="75000"/>
                  </a:schemeClr>
                </a:solidFill>
                <a:latin typeface="ArialMT"/>
              </a:rPr>
              <a:t>يجب تحديد أهداف قصيرة المدى للدراسة</a:t>
            </a:r>
            <a:r>
              <a:rPr lang="en-US" altLang="en-US" sz="2400" dirty="0">
                <a:solidFill>
                  <a:schemeClr val="accent4">
                    <a:lumMod val="75000"/>
                  </a:schemeClr>
                </a:solidFill>
                <a:latin typeface="ArialMT"/>
              </a:rPr>
              <a:t>.</a:t>
            </a:r>
            <a:endParaRPr lang="en-US" altLang="en-US" sz="2400" dirty="0">
              <a:solidFill>
                <a:schemeClr val="accent4">
                  <a:lumMod val="75000"/>
                </a:schemeClr>
              </a:solidFill>
            </a:endParaRPr>
          </a:p>
          <a:p>
            <a:pPr algn="r" rtl="1"/>
            <a:r>
              <a:rPr lang="en-US" altLang="en-US" sz="2400" dirty="0">
                <a:solidFill>
                  <a:srgbClr val="009900"/>
                </a:solidFill>
                <a:latin typeface="ArialMT"/>
                <a:ea typeface="ArialMT"/>
                <a:cs typeface="ArialMT"/>
              </a:rPr>
              <a:t>●</a:t>
            </a:r>
            <a:r>
              <a:rPr lang="en-US" altLang="en-US" sz="2400" dirty="0">
                <a:solidFill>
                  <a:srgbClr val="009900"/>
                </a:solidFill>
                <a:latin typeface="ArialMT"/>
              </a:rPr>
              <a:t> </a:t>
            </a:r>
            <a:r>
              <a:rPr lang="ar-SA" altLang="en-US" sz="2400" dirty="0">
                <a:solidFill>
                  <a:srgbClr val="009900"/>
                </a:solidFill>
                <a:latin typeface="ArialMT"/>
              </a:rPr>
              <a:t>اخذ فترات راحة قصيرة</a:t>
            </a:r>
            <a:r>
              <a:rPr lang="en-US" altLang="en-US" sz="2400" dirty="0">
                <a:solidFill>
                  <a:srgbClr val="009900"/>
                </a:solidFill>
                <a:latin typeface="ArialMT"/>
              </a:rPr>
              <a:t>.</a:t>
            </a:r>
            <a:endParaRPr lang="en-US" altLang="en-US" sz="2400" dirty="0">
              <a:solidFill>
                <a:srgbClr val="009900"/>
              </a:solidFill>
            </a:endParaRPr>
          </a:p>
          <a:p>
            <a:pPr algn="r" rtl="1"/>
            <a:r>
              <a:rPr lang="en-US" altLang="en-US" sz="2400" dirty="0">
                <a:solidFill>
                  <a:schemeClr val="accent4">
                    <a:lumMod val="75000"/>
                  </a:schemeClr>
                </a:solidFill>
                <a:latin typeface="ArialMT"/>
                <a:ea typeface="ArialMT"/>
                <a:cs typeface="ArialMT"/>
              </a:rPr>
              <a:t>●</a:t>
            </a:r>
            <a:r>
              <a:rPr lang="en-US" altLang="en-US" sz="2400" dirty="0">
                <a:solidFill>
                  <a:schemeClr val="accent4">
                    <a:lumMod val="75000"/>
                  </a:schemeClr>
                </a:solidFill>
                <a:latin typeface="ArialMT"/>
              </a:rPr>
              <a:t> </a:t>
            </a:r>
            <a:r>
              <a:rPr lang="ar-SA" altLang="en-US" sz="2400" dirty="0">
                <a:solidFill>
                  <a:schemeClr val="accent4">
                    <a:lumMod val="75000"/>
                  </a:schemeClr>
                </a:solidFill>
                <a:latin typeface="ArialMT"/>
              </a:rPr>
              <a:t>التعامل مع المشتتات بحكمة</a:t>
            </a:r>
            <a:r>
              <a:rPr lang="en-US" altLang="en-US" sz="2400" dirty="0">
                <a:solidFill>
                  <a:schemeClr val="accent4">
                    <a:lumMod val="75000"/>
                  </a:schemeClr>
                </a:solidFill>
                <a:latin typeface="ArialMT"/>
              </a:rPr>
              <a:t>.</a:t>
            </a:r>
            <a:endParaRPr lang="en-US" altLang="en-US" sz="2400" dirty="0">
              <a:solidFill>
                <a:schemeClr val="accent4">
                  <a:lumMod val="75000"/>
                </a:schemeClr>
              </a:solidFill>
            </a:endParaRPr>
          </a:p>
          <a:p>
            <a:pPr algn="r" rtl="1"/>
            <a:r>
              <a:rPr lang="en-US" altLang="en-US" sz="2400" dirty="0">
                <a:solidFill>
                  <a:srgbClr val="009900"/>
                </a:solidFill>
                <a:latin typeface="ArialMT"/>
                <a:ea typeface="ArialMT"/>
                <a:cs typeface="ArialMT"/>
              </a:rPr>
              <a:t>●</a:t>
            </a:r>
            <a:r>
              <a:rPr lang="en-US" altLang="en-US" sz="2400" dirty="0">
                <a:solidFill>
                  <a:srgbClr val="009900"/>
                </a:solidFill>
                <a:latin typeface="ArialMT"/>
              </a:rPr>
              <a:t> </a:t>
            </a:r>
            <a:r>
              <a:rPr lang="ar-SA" altLang="en-US" sz="2400" dirty="0">
                <a:solidFill>
                  <a:srgbClr val="009900"/>
                </a:solidFill>
                <a:latin typeface="ArialMT"/>
              </a:rPr>
              <a:t>وضع جدول زمني للدراسة</a:t>
            </a:r>
            <a:r>
              <a:rPr lang="en-US" altLang="en-US" sz="2400" dirty="0">
                <a:solidFill>
                  <a:srgbClr val="009900"/>
                </a:solidFill>
                <a:latin typeface="ArialMT"/>
              </a:rPr>
              <a:t>.</a:t>
            </a:r>
            <a:endParaRPr lang="en-US" altLang="en-US" sz="2400" dirty="0">
              <a:solidFill>
                <a:srgbClr val="009900"/>
              </a:solidFill>
            </a:endParaRPr>
          </a:p>
          <a:p>
            <a:pPr algn="r" rtl="1"/>
            <a:r>
              <a:rPr lang="en-US" altLang="en-US" sz="2400" dirty="0">
                <a:solidFill>
                  <a:schemeClr val="accent4">
                    <a:lumMod val="75000"/>
                  </a:schemeClr>
                </a:solidFill>
                <a:latin typeface="ArialMT"/>
                <a:ea typeface="ArialMT"/>
                <a:cs typeface="ArialMT"/>
              </a:rPr>
              <a:t>●</a:t>
            </a:r>
            <a:r>
              <a:rPr lang="en-US" altLang="en-US" sz="2400" dirty="0">
                <a:solidFill>
                  <a:schemeClr val="accent4">
                    <a:lumMod val="75000"/>
                  </a:schemeClr>
                </a:solidFill>
                <a:latin typeface="ArialMT"/>
              </a:rPr>
              <a:t> </a:t>
            </a:r>
            <a:r>
              <a:rPr lang="ar-SA" altLang="en-US" sz="2400" dirty="0">
                <a:solidFill>
                  <a:schemeClr val="accent4">
                    <a:lumMod val="75000"/>
                  </a:schemeClr>
                </a:solidFill>
                <a:latin typeface="ArialMT"/>
              </a:rPr>
              <a:t>ابدأ بالمادة الأصعب والأقل متعة</a:t>
            </a:r>
            <a:r>
              <a:rPr lang="en-US" altLang="en-US" sz="2400" dirty="0">
                <a:solidFill>
                  <a:schemeClr val="accent4">
                    <a:lumMod val="75000"/>
                  </a:schemeClr>
                </a:solidFill>
                <a:latin typeface="ArialMT"/>
              </a:rPr>
              <a:t>.</a:t>
            </a:r>
            <a:endParaRPr lang="en-US" altLang="en-US" sz="2400" dirty="0">
              <a:solidFill>
                <a:schemeClr val="accent4">
                  <a:lumMod val="75000"/>
                </a:schemeClr>
              </a:solidFill>
            </a:endParaRPr>
          </a:p>
          <a:p>
            <a:pPr algn="r" rtl="1"/>
            <a:r>
              <a:rPr lang="en-US" altLang="en-US" sz="2400" dirty="0">
                <a:solidFill>
                  <a:srgbClr val="009900"/>
                </a:solidFill>
                <a:latin typeface="ArialMT"/>
                <a:ea typeface="ArialMT"/>
                <a:cs typeface="ArialMT"/>
              </a:rPr>
              <a:t>●</a:t>
            </a:r>
            <a:r>
              <a:rPr lang="en-US" altLang="en-US" sz="2400" dirty="0">
                <a:solidFill>
                  <a:srgbClr val="009900"/>
                </a:solidFill>
                <a:latin typeface="ArialMT"/>
              </a:rPr>
              <a:t> </a:t>
            </a:r>
            <a:r>
              <a:rPr lang="ar-SA" altLang="en-US" sz="2400" dirty="0">
                <a:solidFill>
                  <a:srgbClr val="009900"/>
                </a:solidFill>
                <a:latin typeface="ArialMT"/>
              </a:rPr>
              <a:t>الدراسة المستمرة لمواضيع المقرر</a:t>
            </a:r>
            <a:r>
              <a:rPr lang="en-US" altLang="en-US" sz="2400" dirty="0">
                <a:solidFill>
                  <a:srgbClr val="009900"/>
                </a:solidFill>
                <a:latin typeface="ArialMT"/>
              </a:rPr>
              <a:t>.</a:t>
            </a:r>
            <a:endParaRPr lang="en-US" altLang="en-US" sz="2400" dirty="0">
              <a:solidFill>
                <a:srgbClr val="009900"/>
              </a:solidFill>
            </a:endParaRPr>
          </a:p>
          <a:p>
            <a:pPr algn="r" rtl="1"/>
            <a:r>
              <a:rPr lang="en-US" altLang="en-US" sz="2400" dirty="0">
                <a:solidFill>
                  <a:schemeClr val="accent4">
                    <a:lumMod val="75000"/>
                  </a:schemeClr>
                </a:solidFill>
                <a:latin typeface="ArialMT"/>
                <a:ea typeface="ArialMT"/>
                <a:cs typeface="ArialMT"/>
              </a:rPr>
              <a:t>●</a:t>
            </a:r>
            <a:r>
              <a:rPr lang="en-US" altLang="en-US" sz="2400" dirty="0">
                <a:solidFill>
                  <a:schemeClr val="accent4">
                    <a:lumMod val="75000"/>
                  </a:schemeClr>
                </a:solidFill>
                <a:latin typeface="ArialMT"/>
              </a:rPr>
              <a:t> </a:t>
            </a:r>
            <a:r>
              <a:rPr lang="ar-SA" altLang="en-US" sz="2400" dirty="0">
                <a:solidFill>
                  <a:schemeClr val="accent4">
                    <a:lumMod val="75000"/>
                  </a:schemeClr>
                </a:solidFill>
                <a:latin typeface="ArialMT"/>
              </a:rPr>
              <a:t>تدوين الأفكار الرئيسية للموضوع</a:t>
            </a:r>
            <a:r>
              <a:rPr lang="en-US" altLang="en-US" sz="2400" dirty="0">
                <a:solidFill>
                  <a:schemeClr val="accent4">
                    <a:lumMod val="75000"/>
                  </a:schemeClr>
                </a:solidFill>
                <a:latin typeface="ArialMT"/>
              </a:rPr>
              <a:t>.</a:t>
            </a:r>
            <a:endParaRPr lang="en-US" altLang="en-US" sz="2400" dirty="0">
              <a:solidFill>
                <a:schemeClr val="accent4">
                  <a:lumMod val="75000"/>
                </a:schemeClr>
              </a:solidFill>
            </a:endParaRPr>
          </a:p>
          <a:p>
            <a:pPr algn="r" rtl="1"/>
            <a:r>
              <a:rPr lang="en-US" altLang="en-US" sz="2400" dirty="0">
                <a:solidFill>
                  <a:srgbClr val="009900"/>
                </a:solidFill>
                <a:latin typeface="ArialMT"/>
                <a:ea typeface="ArialMT"/>
                <a:cs typeface="ArialMT"/>
              </a:rPr>
              <a:t>●</a:t>
            </a:r>
            <a:r>
              <a:rPr lang="en-US" altLang="en-US" sz="2400" dirty="0">
                <a:solidFill>
                  <a:srgbClr val="009900"/>
                </a:solidFill>
                <a:latin typeface="ArialMT"/>
              </a:rPr>
              <a:t> </a:t>
            </a:r>
            <a:r>
              <a:rPr lang="ar-SA" altLang="en-US" sz="2400" dirty="0">
                <a:solidFill>
                  <a:srgbClr val="009900"/>
                </a:solidFill>
                <a:latin typeface="ArialMT"/>
              </a:rPr>
              <a:t>الحديث مع الذات أو التسميع الذاتي</a:t>
            </a:r>
            <a:r>
              <a:rPr lang="en-US" altLang="en-US" sz="2400" dirty="0">
                <a:solidFill>
                  <a:srgbClr val="009900"/>
                </a:solidFill>
                <a:latin typeface="ArialMT"/>
              </a:rPr>
              <a:t>.</a:t>
            </a:r>
            <a:endParaRPr lang="en-US" altLang="en-US" sz="2400" dirty="0">
              <a:solidFill>
                <a:srgbClr val="009900"/>
              </a:solidFill>
            </a:endParaRPr>
          </a:p>
          <a:p>
            <a:pPr algn="r" rtl="1"/>
            <a:r>
              <a:rPr lang="en-US" altLang="en-US" sz="2400" dirty="0">
                <a:solidFill>
                  <a:schemeClr val="accent4">
                    <a:lumMod val="75000"/>
                  </a:schemeClr>
                </a:solidFill>
                <a:latin typeface="ArialMT"/>
                <a:ea typeface="ArialMT"/>
                <a:cs typeface="ArialMT"/>
              </a:rPr>
              <a:t>●</a:t>
            </a:r>
            <a:r>
              <a:rPr lang="en-US" altLang="en-US" sz="2400" dirty="0">
                <a:solidFill>
                  <a:schemeClr val="accent4">
                    <a:lumMod val="75000"/>
                  </a:schemeClr>
                </a:solidFill>
                <a:latin typeface="ArialMT"/>
              </a:rPr>
              <a:t> </a:t>
            </a:r>
            <a:r>
              <a:rPr lang="ar-SA" altLang="en-US" sz="2400" dirty="0">
                <a:solidFill>
                  <a:schemeClr val="accent4">
                    <a:lumMod val="75000"/>
                  </a:schemeClr>
                </a:solidFill>
                <a:latin typeface="ArialMT"/>
              </a:rPr>
              <a:t>استخدم المكافآت والحوافز عند انجاز المهمات والواجبات، لتشجيع ذات المتعلم</a:t>
            </a:r>
            <a:r>
              <a:rPr lang="en-US" altLang="en-US" sz="2400" b="1" dirty="0">
                <a:solidFill>
                  <a:schemeClr val="accent4">
                    <a:lumMod val="75000"/>
                  </a:schemeClr>
                </a:solidFill>
                <a:latin typeface="ArialMT"/>
              </a:rPr>
              <a:t>.</a:t>
            </a:r>
            <a:endParaRPr lang="en-US" altLang="en-US" sz="2400" b="1" dirty="0">
              <a:solidFill>
                <a:schemeClr val="accent4">
                  <a:lumMod val="75000"/>
                </a:schemeClr>
              </a:solidFill>
            </a:endParaRPr>
          </a:p>
        </p:txBody>
      </p:sp>
    </p:spTree>
    <p:extLst>
      <p:ext uri="{BB962C8B-B14F-4D97-AF65-F5344CB8AC3E}">
        <p14:creationId xmlns:p14="http://schemas.microsoft.com/office/powerpoint/2010/main" val="72445954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562971"/>
            <a:ext cx="10018713" cy="829102"/>
          </a:xfrm>
        </p:spPr>
        <p:txBody>
          <a:bodyPr/>
          <a:lstStyle/>
          <a:p>
            <a:r>
              <a:rPr lang="ar-EG" dirty="0" smtClean="0"/>
              <a:t>عناصر الوحدة</a:t>
            </a:r>
            <a:endParaRPr lang="en-US" dirty="0"/>
          </a:p>
        </p:txBody>
      </p:sp>
      <p:sp>
        <p:nvSpPr>
          <p:cNvPr id="3" name="Content Placeholder 2"/>
          <p:cNvSpPr>
            <a:spLocks noGrp="1"/>
          </p:cNvSpPr>
          <p:nvPr>
            <p:ph idx="1"/>
          </p:nvPr>
        </p:nvSpPr>
        <p:spPr>
          <a:xfrm>
            <a:off x="1484310" y="1555846"/>
            <a:ext cx="10018713" cy="4631140"/>
          </a:xfrm>
        </p:spPr>
        <p:txBody>
          <a:bodyPr>
            <a:normAutofit lnSpcReduction="10000"/>
          </a:bodyPr>
          <a:lstStyle/>
          <a:p>
            <a:pPr marL="342900" indent="-342900" algn="r" rtl="1">
              <a:buFont typeface="Arial" panose="020B0604020202020204" pitchFamily="34" charset="0"/>
              <a:buChar char="•"/>
            </a:pPr>
            <a:r>
              <a:rPr lang="ar-EG" sz="2800" dirty="0">
                <a:solidFill>
                  <a:schemeClr val="accent1"/>
                </a:solidFill>
              </a:rPr>
              <a:t>أولا</a:t>
            </a:r>
            <a:r>
              <a:rPr lang="ar-EG" sz="2800" dirty="0">
                <a:solidFill>
                  <a:schemeClr val="accent5">
                    <a:lumMod val="50000"/>
                  </a:schemeClr>
                </a:solidFill>
              </a:rPr>
              <a:t>: الاستعداد للاختبارات</a:t>
            </a:r>
            <a:endParaRPr lang="en-US" sz="2800" dirty="0">
              <a:solidFill>
                <a:schemeClr val="accent5">
                  <a:lumMod val="50000"/>
                </a:schemeClr>
              </a:solidFill>
            </a:endParaRPr>
          </a:p>
          <a:p>
            <a:pPr marL="342900" indent="-342900" algn="r" rtl="1">
              <a:buFont typeface="Arial" panose="020B0604020202020204" pitchFamily="34" charset="0"/>
              <a:buChar char="•"/>
            </a:pPr>
            <a:r>
              <a:rPr lang="ar-EG" sz="2800" dirty="0">
                <a:solidFill>
                  <a:schemeClr val="accent1"/>
                </a:solidFill>
              </a:rPr>
              <a:t>ثانياً</a:t>
            </a:r>
            <a:r>
              <a:rPr lang="ar-EG" sz="2800" dirty="0">
                <a:solidFill>
                  <a:schemeClr val="accent5">
                    <a:lumMod val="50000"/>
                  </a:schemeClr>
                </a:solidFill>
              </a:rPr>
              <a:t>: مكان الدراسة</a:t>
            </a:r>
            <a:endParaRPr lang="en-US" sz="2800" dirty="0">
              <a:solidFill>
                <a:schemeClr val="accent5">
                  <a:lumMod val="50000"/>
                </a:schemeClr>
              </a:solidFill>
            </a:endParaRPr>
          </a:p>
          <a:p>
            <a:pPr marL="342900" indent="-342900" algn="r" rtl="1">
              <a:buFont typeface="Arial" panose="020B0604020202020204" pitchFamily="34" charset="0"/>
              <a:buChar char="•"/>
            </a:pPr>
            <a:r>
              <a:rPr lang="ar-EG" sz="2800" dirty="0">
                <a:solidFill>
                  <a:schemeClr val="accent1"/>
                </a:solidFill>
              </a:rPr>
              <a:t>ثالثاً</a:t>
            </a:r>
            <a:r>
              <a:rPr lang="ar-EG" sz="2800" dirty="0">
                <a:solidFill>
                  <a:schemeClr val="accent5">
                    <a:lumMod val="50000"/>
                  </a:schemeClr>
                </a:solidFill>
              </a:rPr>
              <a:t>: كيفية الدراسة</a:t>
            </a:r>
            <a:endParaRPr lang="en-US" sz="2800" dirty="0">
              <a:solidFill>
                <a:schemeClr val="accent5">
                  <a:lumMod val="50000"/>
                </a:schemeClr>
              </a:solidFill>
            </a:endParaRPr>
          </a:p>
          <a:p>
            <a:pPr marL="342900" indent="-342900" algn="r" rtl="1">
              <a:buFont typeface="Arial" panose="020B0604020202020204" pitchFamily="34" charset="0"/>
              <a:buChar char="•"/>
            </a:pPr>
            <a:r>
              <a:rPr lang="ar-EG" sz="2800" dirty="0">
                <a:solidFill>
                  <a:schemeClr val="accent1"/>
                </a:solidFill>
              </a:rPr>
              <a:t>رابعا</a:t>
            </a:r>
            <a:r>
              <a:rPr lang="ar-EG" sz="2800" dirty="0">
                <a:solidFill>
                  <a:schemeClr val="accent5">
                    <a:lumMod val="50000"/>
                  </a:schemeClr>
                </a:solidFill>
              </a:rPr>
              <a:t>: الجدول الأسبوعي</a:t>
            </a:r>
            <a:endParaRPr lang="en-US" sz="2800" dirty="0">
              <a:solidFill>
                <a:schemeClr val="accent5">
                  <a:lumMod val="50000"/>
                </a:schemeClr>
              </a:solidFill>
            </a:endParaRPr>
          </a:p>
          <a:p>
            <a:pPr marL="342900" indent="-342900" algn="r" rtl="1">
              <a:buFont typeface="Arial" panose="020B0604020202020204" pitchFamily="34" charset="0"/>
              <a:buChar char="•"/>
            </a:pPr>
            <a:r>
              <a:rPr lang="ar-EG" sz="2800" dirty="0">
                <a:solidFill>
                  <a:schemeClr val="accent1"/>
                </a:solidFill>
              </a:rPr>
              <a:t>خامسا</a:t>
            </a:r>
            <a:r>
              <a:rPr lang="ar-EG" sz="2800" dirty="0">
                <a:solidFill>
                  <a:schemeClr val="accent5">
                    <a:lumMod val="50000"/>
                  </a:schemeClr>
                </a:solidFill>
              </a:rPr>
              <a:t>: الوسائل الفعالة للدراسة</a:t>
            </a:r>
            <a:endParaRPr lang="en-US" sz="2800" dirty="0">
              <a:solidFill>
                <a:schemeClr val="accent5">
                  <a:lumMod val="50000"/>
                </a:schemeClr>
              </a:solidFill>
            </a:endParaRPr>
          </a:p>
          <a:p>
            <a:pPr marL="342900" indent="-342900" algn="r" rtl="1">
              <a:buFont typeface="Arial" panose="020B0604020202020204" pitchFamily="34" charset="0"/>
              <a:buChar char="•"/>
            </a:pPr>
            <a:r>
              <a:rPr lang="ar-EG" sz="2800" dirty="0">
                <a:solidFill>
                  <a:schemeClr val="accent1"/>
                </a:solidFill>
              </a:rPr>
              <a:t>سادسا</a:t>
            </a:r>
            <a:r>
              <a:rPr lang="ar-EG" sz="2800" dirty="0">
                <a:solidFill>
                  <a:schemeClr val="accent5">
                    <a:lumMod val="50000"/>
                  </a:schemeClr>
                </a:solidFill>
              </a:rPr>
              <a:t>: بيئة التعلم الافتراضية</a:t>
            </a:r>
            <a:endParaRPr lang="en-US" sz="2800" dirty="0">
              <a:solidFill>
                <a:schemeClr val="accent5">
                  <a:lumMod val="50000"/>
                </a:schemeClr>
              </a:solidFill>
            </a:endParaRPr>
          </a:p>
          <a:p>
            <a:pPr marL="342900" indent="-342900" algn="r" rtl="1">
              <a:buFont typeface="Arial" panose="020B0604020202020204" pitchFamily="34" charset="0"/>
              <a:buChar char="•"/>
            </a:pPr>
            <a:r>
              <a:rPr lang="ar-EG" sz="2800" dirty="0">
                <a:solidFill>
                  <a:schemeClr val="accent1"/>
                </a:solidFill>
              </a:rPr>
              <a:t>سابعا</a:t>
            </a:r>
            <a:r>
              <a:rPr lang="ar-EG" sz="2800" dirty="0">
                <a:solidFill>
                  <a:schemeClr val="accent5">
                    <a:lumMod val="50000"/>
                  </a:schemeClr>
                </a:solidFill>
              </a:rPr>
              <a:t>: تحسين التركيز</a:t>
            </a:r>
            <a:endParaRPr lang="en-US" sz="2800" dirty="0">
              <a:solidFill>
                <a:schemeClr val="accent5">
                  <a:lumMod val="50000"/>
                </a:schemeClr>
              </a:solidFill>
            </a:endParaRPr>
          </a:p>
          <a:p>
            <a:pPr marL="342900" indent="-342900" algn="r" rtl="1">
              <a:buFont typeface="Arial" panose="020B0604020202020204" pitchFamily="34" charset="0"/>
              <a:buChar char="•"/>
            </a:pPr>
            <a:r>
              <a:rPr lang="ar-EG" sz="2800" dirty="0">
                <a:solidFill>
                  <a:schemeClr val="accent1"/>
                </a:solidFill>
              </a:rPr>
              <a:t>ثامنا</a:t>
            </a:r>
            <a:r>
              <a:rPr lang="ar-EG" sz="2800" dirty="0">
                <a:solidFill>
                  <a:schemeClr val="accent5">
                    <a:lumMod val="50000"/>
                  </a:schemeClr>
                </a:solidFill>
              </a:rPr>
              <a:t>: التذكر</a:t>
            </a:r>
            <a:endParaRPr lang="en-US" sz="2800" dirty="0">
              <a:solidFill>
                <a:schemeClr val="accent5">
                  <a:lumMod val="50000"/>
                </a:schemeClr>
              </a:solidFill>
            </a:endParaRPr>
          </a:p>
          <a:p>
            <a:pPr algn="r" rtl="1"/>
            <a:endParaRPr lang="en-US" dirty="0"/>
          </a:p>
        </p:txBody>
      </p:sp>
    </p:spTree>
    <p:extLst>
      <p:ext uri="{BB962C8B-B14F-4D97-AF65-F5344CB8AC3E}">
        <p14:creationId xmlns:p14="http://schemas.microsoft.com/office/powerpoint/2010/main" val="389470364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A1663D-ABF9-46CA-B490-05FF1BA07210}" type="slidenum">
              <a:rPr lang="ar-SA" altLang="en-US">
                <a:solidFill>
                  <a:srgbClr val="FFFFFF"/>
                </a:solidFill>
              </a:rPr>
              <a:pPr eaLnBrk="1" hangingPunct="1"/>
              <a:t>40</a:t>
            </a:fld>
            <a:endParaRPr lang="ar-SA" altLang="en-US">
              <a:solidFill>
                <a:srgbClr val="FFFFFF"/>
              </a:solidFill>
            </a:endParaRPr>
          </a:p>
        </p:txBody>
      </p:sp>
      <p:sp>
        <p:nvSpPr>
          <p:cNvPr id="48131" name="Rectangle 1"/>
          <p:cNvSpPr>
            <a:spLocks noChangeArrowheads="1"/>
          </p:cNvSpPr>
          <p:nvPr/>
        </p:nvSpPr>
        <p:spPr bwMode="auto">
          <a:xfrm>
            <a:off x="3216273" y="1198071"/>
            <a:ext cx="82867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2800" b="1" u="sng" dirty="0">
                <a:solidFill>
                  <a:schemeClr val="accent6"/>
                </a:solidFill>
                <a:latin typeface="Franklin Gothic Book" panose="020B0503020102020204" pitchFamily="34" charset="0"/>
                <a:cs typeface="Tahoma" panose="020B0604030504040204" pitchFamily="34" charset="0"/>
              </a:rPr>
              <a:t>ثامنا</a:t>
            </a:r>
            <a:r>
              <a:rPr lang="en-US" altLang="en-US" sz="2800" b="1" u="sng" dirty="0">
                <a:solidFill>
                  <a:schemeClr val="accent6"/>
                </a:solidFill>
                <a:latin typeface="Franklin Gothic Book" panose="020B0503020102020204" pitchFamily="34" charset="0"/>
                <a:cs typeface="Tahoma" panose="020B0604030504040204" pitchFamily="34" charset="0"/>
              </a:rPr>
              <a:t>: </a:t>
            </a:r>
            <a:r>
              <a:rPr lang="ar-SA" altLang="en-US" sz="2800" b="1" u="sng" dirty="0">
                <a:solidFill>
                  <a:schemeClr val="accent6"/>
                </a:solidFill>
                <a:latin typeface="Franklin Gothic Book" panose="020B0503020102020204" pitchFamily="34" charset="0"/>
                <a:cs typeface="Tahoma" panose="020B0604030504040204" pitchFamily="34" charset="0"/>
              </a:rPr>
              <a:t>التذكر</a:t>
            </a:r>
            <a:endParaRPr lang="en-US" altLang="en-US" sz="2800" b="1" u="sng" dirty="0">
              <a:solidFill>
                <a:schemeClr val="accent6"/>
              </a:solidFill>
              <a:latin typeface="Franklin Gothic Book" panose="020B0503020102020204" pitchFamily="34" charset="0"/>
              <a:cs typeface="Tahoma" panose="020B0604030504040204" pitchFamily="34" charset="0"/>
            </a:endParaRPr>
          </a:p>
          <a:p>
            <a:pPr algn="r" rtl="1"/>
            <a:endParaRPr lang="ar-EG" altLang="en-US" sz="3200" b="1" dirty="0" smtClean="0">
              <a:solidFill>
                <a:srgbClr val="009900"/>
              </a:solidFill>
              <a:latin typeface="ArialMT"/>
              <a:cs typeface="Times New Roman" panose="02020603050405020304" pitchFamily="18" charset="0"/>
            </a:endParaRPr>
          </a:p>
          <a:p>
            <a:pPr algn="r" rtl="1"/>
            <a:r>
              <a:rPr lang="ar-SA" altLang="en-US" sz="3200" b="1" dirty="0" smtClean="0">
                <a:solidFill>
                  <a:srgbClr val="009900"/>
                </a:solidFill>
                <a:latin typeface="ArialMT"/>
                <a:cs typeface="Times New Roman" panose="02020603050405020304" pitchFamily="18" charset="0"/>
              </a:rPr>
              <a:t>الذاكرة</a:t>
            </a:r>
            <a:r>
              <a:rPr lang="en-US" altLang="en-US" sz="3200" b="1" dirty="0">
                <a:solidFill>
                  <a:srgbClr val="000000"/>
                </a:solidFill>
                <a:latin typeface="ArialMT"/>
                <a:cs typeface="Times New Roman" panose="02020603050405020304" pitchFamily="18" charset="0"/>
              </a:rPr>
              <a:t>: </a:t>
            </a:r>
            <a:r>
              <a:rPr lang="ar-SA" altLang="en-US" sz="3200" b="1" dirty="0">
                <a:solidFill>
                  <a:srgbClr val="000000"/>
                </a:solidFill>
                <a:latin typeface="ArialMT"/>
                <a:cs typeface="Times New Roman" panose="02020603050405020304" pitchFamily="18" charset="0"/>
              </a:rPr>
              <a:t>هي عملية من ثلاث مراحل</a:t>
            </a:r>
            <a:r>
              <a:rPr lang="en-US" altLang="en-US" sz="3200" b="1" dirty="0">
                <a:solidFill>
                  <a:srgbClr val="000000"/>
                </a:solidFill>
                <a:latin typeface="ArialMT"/>
              </a:rPr>
              <a:t>:</a:t>
            </a:r>
            <a:endParaRPr lang="ar-SA" altLang="en-US" sz="3200" b="1" dirty="0">
              <a:solidFill>
                <a:srgbClr val="000000"/>
              </a:solidFill>
              <a:latin typeface="ArialMT"/>
            </a:endParaRPr>
          </a:p>
          <a:p>
            <a:pPr algn="r" rtl="1"/>
            <a:endParaRPr lang="en-US" altLang="en-US" sz="2400" b="1" dirty="0"/>
          </a:p>
          <a:p>
            <a:pPr marL="457200" indent="-457200" algn="r" rtl="1">
              <a:buFont typeface="+mj-lt"/>
              <a:buAutoNum type="arabicPeriod"/>
            </a:pPr>
            <a:r>
              <a:rPr lang="ar-SA" altLang="en-US" sz="2800" b="1" dirty="0" smtClean="0">
                <a:solidFill>
                  <a:srgbClr val="FF0000"/>
                </a:solidFill>
                <a:latin typeface="ArialMT"/>
              </a:rPr>
              <a:t>الترميز</a:t>
            </a:r>
            <a:r>
              <a:rPr lang="en-US" altLang="en-US" sz="2800" b="1" dirty="0">
                <a:solidFill>
                  <a:srgbClr val="FF0000"/>
                </a:solidFill>
                <a:latin typeface="ArialMT"/>
              </a:rPr>
              <a:t>: </a:t>
            </a:r>
            <a:endParaRPr lang="ar-EG" altLang="en-US" sz="2800" b="1" dirty="0" smtClean="0">
              <a:solidFill>
                <a:srgbClr val="FF0000"/>
              </a:solidFill>
              <a:latin typeface="ArialMT"/>
            </a:endParaRPr>
          </a:p>
          <a:p>
            <a:pPr marL="342900" indent="-342900" algn="r" rtl="1">
              <a:buFont typeface="Arial" panose="020B0604020202020204" pitchFamily="34" charset="0"/>
              <a:buChar char="•"/>
            </a:pPr>
            <a:r>
              <a:rPr lang="ar-SA" altLang="en-US" sz="2800" b="1" dirty="0" smtClean="0">
                <a:solidFill>
                  <a:srgbClr val="000000"/>
                </a:solidFill>
                <a:latin typeface="ArialMT"/>
              </a:rPr>
              <a:t>وهي </a:t>
            </a:r>
            <a:r>
              <a:rPr lang="ar-SA" altLang="en-US" sz="2800" b="1" dirty="0">
                <a:solidFill>
                  <a:srgbClr val="000000"/>
                </a:solidFill>
                <a:latin typeface="ArialMT"/>
              </a:rPr>
              <a:t>عملية اكتساب المعلومات</a:t>
            </a:r>
            <a:r>
              <a:rPr lang="en-US" altLang="en-US" sz="2800" b="1" dirty="0">
                <a:solidFill>
                  <a:srgbClr val="000000"/>
                </a:solidFill>
                <a:latin typeface="ArialMT"/>
              </a:rPr>
              <a:t>.</a:t>
            </a:r>
            <a:endParaRPr lang="ar-SA" altLang="en-US" sz="2800" b="1" dirty="0">
              <a:solidFill>
                <a:srgbClr val="000000"/>
              </a:solidFill>
              <a:latin typeface="ArialMT"/>
            </a:endParaRPr>
          </a:p>
          <a:p>
            <a:pPr marL="342900" indent="-342900" algn="r" rtl="1">
              <a:buFont typeface="Arial" panose="020B0604020202020204" pitchFamily="34" charset="0"/>
              <a:buChar char="•"/>
            </a:pPr>
            <a:r>
              <a:rPr lang="ar-SA" altLang="en-US" sz="2800" b="1" dirty="0" smtClean="0">
                <a:solidFill>
                  <a:srgbClr val="000000"/>
                </a:solidFill>
                <a:latin typeface="ArialMT"/>
              </a:rPr>
              <a:t>تزودنا </a:t>
            </a:r>
            <a:r>
              <a:rPr lang="ar-SA" altLang="en-US" sz="2800" b="1" dirty="0">
                <a:solidFill>
                  <a:srgbClr val="000000"/>
                </a:solidFill>
                <a:latin typeface="ArialMT"/>
              </a:rPr>
              <a:t>الحواس الخمسة بمعلومات حول العالم من حولنا ونحن نتفاعل معها</a:t>
            </a:r>
            <a:r>
              <a:rPr lang="en-US" altLang="en-US" sz="2800" b="1" dirty="0">
                <a:solidFill>
                  <a:srgbClr val="000000"/>
                </a:solidFill>
                <a:latin typeface="ArialMT"/>
              </a:rPr>
              <a:t>.</a:t>
            </a:r>
            <a:endParaRPr lang="en-US" altLang="en-US" sz="2800" b="1" dirty="0"/>
          </a:p>
          <a:p>
            <a:pPr marL="342900" indent="-342900" algn="r" rtl="1">
              <a:buFont typeface="Arial" panose="020B0604020202020204" pitchFamily="34" charset="0"/>
              <a:buChar char="•"/>
            </a:pPr>
            <a:r>
              <a:rPr lang="ar-SA" altLang="en-US" sz="2800" b="1" dirty="0" smtClean="0">
                <a:solidFill>
                  <a:srgbClr val="000000"/>
                </a:solidFill>
                <a:latin typeface="ArialMT"/>
              </a:rPr>
              <a:t>يستلم </a:t>
            </a:r>
            <a:r>
              <a:rPr lang="ar-SA" altLang="en-US" sz="2800" b="1" dirty="0">
                <a:solidFill>
                  <a:srgbClr val="000000"/>
                </a:solidFill>
                <a:latin typeface="ArialMT"/>
              </a:rPr>
              <a:t>الدماغ العديد من الإشارات في اللحظة الواحدة من البيئة المحيطة بك وينقلها لتخزن حسياً لفترة قصيرة جداً</a:t>
            </a:r>
            <a:r>
              <a:rPr lang="en-US" altLang="en-US" sz="2800" b="1" dirty="0">
                <a:solidFill>
                  <a:srgbClr val="000000"/>
                </a:solidFill>
                <a:latin typeface="ArialMT"/>
              </a:rPr>
              <a:t>.</a:t>
            </a:r>
            <a:endParaRPr lang="en-US" altLang="en-US" sz="2800" b="1" dirty="0"/>
          </a:p>
        </p:txBody>
      </p:sp>
    </p:spTree>
    <p:extLst>
      <p:ext uri="{BB962C8B-B14F-4D97-AF65-F5344CB8AC3E}">
        <p14:creationId xmlns:p14="http://schemas.microsoft.com/office/powerpoint/2010/main" val="54657386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F8BF25E-370F-4A8D-AB0B-AA77E69C400B}" type="slidenum">
              <a:rPr lang="ar-SA" altLang="en-US">
                <a:solidFill>
                  <a:srgbClr val="FFFFFF"/>
                </a:solidFill>
              </a:rPr>
              <a:pPr eaLnBrk="1" hangingPunct="1"/>
              <a:t>41</a:t>
            </a:fld>
            <a:endParaRPr lang="ar-SA" altLang="en-US">
              <a:solidFill>
                <a:srgbClr val="FFFFFF"/>
              </a:solidFill>
            </a:endParaRPr>
          </a:p>
        </p:txBody>
      </p:sp>
      <p:sp>
        <p:nvSpPr>
          <p:cNvPr id="49155" name="Rectangle 1"/>
          <p:cNvSpPr>
            <a:spLocks noChangeArrowheads="1"/>
          </p:cNvSpPr>
          <p:nvPr/>
        </p:nvSpPr>
        <p:spPr bwMode="auto">
          <a:xfrm>
            <a:off x="1189703" y="207745"/>
            <a:ext cx="10169784"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EG" altLang="en-US" sz="2800" b="1" dirty="0" smtClean="0">
                <a:solidFill>
                  <a:srgbClr val="FF0000"/>
                </a:solidFill>
                <a:latin typeface="ArialMT"/>
              </a:rPr>
              <a:t>2 - </a:t>
            </a:r>
            <a:r>
              <a:rPr lang="en-US" altLang="en-US" sz="2800" b="1" dirty="0" smtClean="0">
                <a:solidFill>
                  <a:srgbClr val="FF0000"/>
                </a:solidFill>
                <a:latin typeface="ArialMT"/>
              </a:rPr>
              <a:t> </a:t>
            </a:r>
            <a:r>
              <a:rPr lang="ar-SA" altLang="en-US" sz="2800" b="1" dirty="0">
                <a:solidFill>
                  <a:srgbClr val="FF0000"/>
                </a:solidFill>
                <a:latin typeface="ArialMT"/>
              </a:rPr>
              <a:t>التخزين</a:t>
            </a:r>
            <a:r>
              <a:rPr lang="en-US" altLang="en-US" sz="2800" b="1" dirty="0">
                <a:solidFill>
                  <a:srgbClr val="FF0000"/>
                </a:solidFill>
                <a:latin typeface="ArialMT"/>
              </a:rPr>
              <a:t>: </a:t>
            </a:r>
            <a:endParaRPr lang="ar-EG" altLang="en-US" sz="2800" b="1" dirty="0" smtClean="0">
              <a:solidFill>
                <a:srgbClr val="FF0000"/>
              </a:solidFill>
              <a:latin typeface="ArialMT"/>
            </a:endParaRPr>
          </a:p>
          <a:p>
            <a:pPr algn="r" rtl="1"/>
            <a:endParaRPr lang="ar-SA" altLang="en-US" sz="2800" b="1" dirty="0">
              <a:solidFill>
                <a:srgbClr val="FF0000"/>
              </a:solidFill>
              <a:latin typeface="ArialMT"/>
            </a:endParaRPr>
          </a:p>
          <a:p>
            <a:pPr algn="r" rtl="1" eaLnBrk="1" hangingPunct="1"/>
            <a:r>
              <a:rPr lang="ar-SA" altLang="en-US" sz="2400" dirty="0">
                <a:solidFill>
                  <a:schemeClr val="accent5">
                    <a:lumMod val="50000"/>
                  </a:schemeClr>
                </a:solidFill>
                <a:latin typeface="ArialMT"/>
                <a:ea typeface="Times New Roman" panose="02020603050405020304" pitchFamily="18" charset="0"/>
                <a:cs typeface="ArialMT"/>
              </a:rPr>
              <a:t>وتشمل وضع المعلومات في الذاكرة، وذلك كالآتي</a:t>
            </a:r>
            <a:r>
              <a:rPr lang="en-US" altLang="en-US" sz="2400" dirty="0">
                <a:solidFill>
                  <a:schemeClr val="accent5">
                    <a:lumMod val="50000"/>
                  </a:schemeClr>
                </a:solidFill>
                <a:latin typeface="ArialMT"/>
                <a:ea typeface="Times New Roman" panose="02020603050405020304" pitchFamily="18" charset="0"/>
                <a:cs typeface="ArialMT"/>
              </a:rPr>
              <a:t>:</a:t>
            </a:r>
            <a:endParaRPr lang="ar-SA" altLang="en-US" sz="2400" dirty="0">
              <a:solidFill>
                <a:schemeClr val="accent5">
                  <a:lumMod val="50000"/>
                </a:schemeClr>
              </a:solidFill>
              <a:latin typeface="ArialMT"/>
              <a:ea typeface="Times New Roman" panose="02020603050405020304" pitchFamily="18" charset="0"/>
              <a:cs typeface="ArialMT"/>
            </a:endParaRPr>
          </a:p>
          <a:p>
            <a:pPr algn="r" rtl="1" eaLnBrk="1" hangingPunct="1"/>
            <a:endParaRPr lang="en-US" altLang="en-US" sz="2400" dirty="0">
              <a:ea typeface="Times New Roman" panose="02020603050405020304" pitchFamily="18" charset="0"/>
              <a:cs typeface="ArialMT"/>
            </a:endParaRPr>
          </a:p>
          <a:p>
            <a:pPr algn="just" rtl="1"/>
            <a:r>
              <a:rPr lang="en-US" altLang="en-US" sz="2400" dirty="0">
                <a:solidFill>
                  <a:srgbClr val="000000"/>
                </a:solidFill>
                <a:latin typeface="Calibri" panose="020F0502020204030204" pitchFamily="34" charset="0"/>
                <a:ea typeface="Times New Roman" panose="02020603050405020304" pitchFamily="18" charset="0"/>
                <a:cs typeface="ArialMT"/>
              </a:rPr>
              <a:t>•</a:t>
            </a:r>
            <a:r>
              <a:rPr lang="ar-SA" altLang="en-US" sz="2400" dirty="0">
                <a:solidFill>
                  <a:srgbClr val="009900"/>
                </a:solidFill>
                <a:latin typeface="ArialMT"/>
                <a:ea typeface="Times New Roman" panose="02020603050405020304" pitchFamily="18" charset="0"/>
              </a:rPr>
              <a:t>الذاكرة الحسية</a:t>
            </a:r>
            <a:r>
              <a:rPr lang="en-US" altLang="en-US" sz="2400" dirty="0">
                <a:solidFill>
                  <a:srgbClr val="009900"/>
                </a:solidFill>
                <a:latin typeface="ArialMT"/>
                <a:ea typeface="Times New Roman" panose="02020603050405020304" pitchFamily="18" charset="0"/>
              </a:rPr>
              <a:t>: </a:t>
            </a:r>
            <a:r>
              <a:rPr lang="ar-SA" altLang="en-US" sz="2400" dirty="0">
                <a:solidFill>
                  <a:srgbClr val="000000"/>
                </a:solidFill>
                <a:latin typeface="ArialMT"/>
                <a:ea typeface="Times New Roman" panose="02020603050405020304" pitchFamily="18" charset="0"/>
              </a:rPr>
              <a:t>يتخلص الدماغ في هذا الجزء وهذه اللحظة من الإشارات غير المهمة</a:t>
            </a:r>
            <a:r>
              <a:rPr lang="en-US" altLang="en-US" sz="2400" dirty="0">
                <a:solidFill>
                  <a:srgbClr val="000000"/>
                </a:solidFill>
                <a:latin typeface="ArialMT"/>
                <a:ea typeface="Times New Roman" panose="02020603050405020304" pitchFamily="18" charset="0"/>
              </a:rPr>
              <a:t> )</a:t>
            </a:r>
            <a:r>
              <a:rPr lang="ar-SA" altLang="en-US" sz="2400" dirty="0">
                <a:solidFill>
                  <a:srgbClr val="000000"/>
                </a:solidFill>
                <a:latin typeface="ArialMT"/>
                <a:ea typeface="Times New Roman" panose="02020603050405020304" pitchFamily="18" charset="0"/>
              </a:rPr>
              <a:t>الضجيج من حولك</a:t>
            </a:r>
            <a:r>
              <a:rPr lang="en-US" altLang="en-US" sz="2400" dirty="0">
                <a:solidFill>
                  <a:srgbClr val="000000"/>
                </a:solidFill>
                <a:latin typeface="ArialMT"/>
                <a:ea typeface="Times New Roman" panose="02020603050405020304" pitchFamily="18" charset="0"/>
              </a:rPr>
              <a:t>(</a:t>
            </a:r>
            <a:r>
              <a:rPr lang="ar-SA" altLang="en-US" sz="2400" dirty="0">
                <a:solidFill>
                  <a:srgbClr val="000000"/>
                </a:solidFill>
                <a:latin typeface="ArialMT"/>
                <a:ea typeface="Times New Roman" panose="02020603050405020304" pitchFamily="18" charset="0"/>
              </a:rPr>
              <a:t>، وينقل</a:t>
            </a:r>
            <a:r>
              <a:rPr lang="ar-SA" altLang="en-US" sz="2400" dirty="0">
                <a:ea typeface="Times New Roman" panose="02020603050405020304" pitchFamily="18" charset="0"/>
              </a:rPr>
              <a:t> </a:t>
            </a:r>
            <a:r>
              <a:rPr lang="ar-SA" altLang="en-US" sz="2400" dirty="0">
                <a:solidFill>
                  <a:srgbClr val="000000"/>
                </a:solidFill>
                <a:latin typeface="ArialMT"/>
                <a:ea typeface="Times New Roman" panose="02020603050405020304" pitchFamily="18" charset="0"/>
              </a:rPr>
              <a:t>المعلومات الأخرى إلى الذاكرة قصيرة الأمد</a:t>
            </a:r>
            <a:r>
              <a:rPr lang="en-US" altLang="en-US" sz="2400" dirty="0">
                <a:solidFill>
                  <a:srgbClr val="000000"/>
                </a:solidFill>
                <a:latin typeface="ArialMT"/>
                <a:ea typeface="Times New Roman" panose="02020603050405020304" pitchFamily="18" charset="0"/>
              </a:rPr>
              <a:t>.</a:t>
            </a:r>
            <a:endParaRPr lang="ar-SA" altLang="en-US" sz="2400" dirty="0">
              <a:solidFill>
                <a:srgbClr val="000000"/>
              </a:solidFill>
              <a:latin typeface="ArialMT"/>
              <a:ea typeface="Times New Roman" panose="02020603050405020304" pitchFamily="18" charset="0"/>
            </a:endParaRPr>
          </a:p>
          <a:p>
            <a:pPr algn="just" rtl="1"/>
            <a:endParaRPr lang="en-US" altLang="en-US" sz="2400" dirty="0">
              <a:ea typeface="Times New Roman" panose="02020603050405020304" pitchFamily="18" charset="0"/>
            </a:endParaRPr>
          </a:p>
          <a:p>
            <a:pPr algn="just" rtl="1"/>
            <a:r>
              <a:rPr lang="en-US" altLang="en-US" sz="2400" dirty="0">
                <a:solidFill>
                  <a:srgbClr val="000000"/>
                </a:solidFill>
                <a:latin typeface="Calibri" panose="020F0502020204030204" pitchFamily="34" charset="0"/>
                <a:ea typeface="Times New Roman" panose="02020603050405020304" pitchFamily="18" charset="0"/>
              </a:rPr>
              <a:t>•</a:t>
            </a:r>
            <a:r>
              <a:rPr lang="ar-SA" altLang="en-US" sz="2400" dirty="0">
                <a:solidFill>
                  <a:srgbClr val="009900"/>
                </a:solidFill>
                <a:latin typeface="ArialMT"/>
                <a:ea typeface="Times New Roman" panose="02020603050405020304" pitchFamily="18" charset="0"/>
              </a:rPr>
              <a:t>الذاكرة قصيرة الأمد</a:t>
            </a:r>
            <a:r>
              <a:rPr lang="en-US" altLang="en-US" sz="2400" dirty="0">
                <a:solidFill>
                  <a:srgbClr val="009900"/>
                </a:solidFill>
                <a:latin typeface="ArialMT"/>
                <a:ea typeface="Times New Roman" panose="02020603050405020304" pitchFamily="18" charset="0"/>
              </a:rPr>
              <a:t>: </a:t>
            </a:r>
            <a:r>
              <a:rPr lang="ar-SA" altLang="en-US" sz="2400" dirty="0">
                <a:solidFill>
                  <a:srgbClr val="000000"/>
                </a:solidFill>
                <a:latin typeface="ArialMT"/>
                <a:ea typeface="Times New Roman" panose="02020603050405020304" pitchFamily="18" charset="0"/>
              </a:rPr>
              <a:t>ويتم فيها تخزين المعلومات التي تود استرجاعها لثواني قليلة مثل رقم هاتف ما</a:t>
            </a:r>
            <a:r>
              <a:rPr lang="en-US" altLang="en-US" sz="2400" dirty="0">
                <a:solidFill>
                  <a:srgbClr val="000000"/>
                </a:solidFill>
                <a:latin typeface="ArialMT"/>
                <a:ea typeface="Times New Roman" panose="02020603050405020304" pitchFamily="18" charset="0"/>
              </a:rPr>
              <a:t>.</a:t>
            </a:r>
            <a:endParaRPr lang="ar-SA" altLang="en-US" sz="2400" dirty="0">
              <a:solidFill>
                <a:srgbClr val="000000"/>
              </a:solidFill>
              <a:latin typeface="ArialMT"/>
              <a:ea typeface="Times New Roman" panose="02020603050405020304" pitchFamily="18" charset="0"/>
            </a:endParaRPr>
          </a:p>
          <a:p>
            <a:pPr algn="just" rtl="1"/>
            <a:endParaRPr lang="en-US" altLang="en-US" sz="2400" dirty="0">
              <a:ea typeface="Times New Roman" panose="02020603050405020304" pitchFamily="18" charset="0"/>
            </a:endParaRPr>
          </a:p>
          <a:p>
            <a:pPr algn="just" rtl="1"/>
            <a:r>
              <a:rPr lang="en-US" altLang="en-US" sz="2400" dirty="0">
                <a:solidFill>
                  <a:srgbClr val="000000"/>
                </a:solidFill>
                <a:latin typeface="Calibri" panose="020F0502020204030204" pitchFamily="34" charset="0"/>
                <a:ea typeface="Times New Roman" panose="02020603050405020304" pitchFamily="18" charset="0"/>
              </a:rPr>
              <a:t>•</a:t>
            </a:r>
            <a:r>
              <a:rPr lang="ar-SA" altLang="en-US" sz="2400" dirty="0">
                <a:solidFill>
                  <a:srgbClr val="009900"/>
                </a:solidFill>
                <a:latin typeface="ArialMT"/>
                <a:ea typeface="Times New Roman" panose="02020603050405020304" pitchFamily="18" charset="0"/>
              </a:rPr>
              <a:t>الذاكرة طويلة الأمد</a:t>
            </a:r>
            <a:r>
              <a:rPr lang="en-US" altLang="en-US" sz="2400" dirty="0">
                <a:solidFill>
                  <a:srgbClr val="000000"/>
                </a:solidFill>
                <a:latin typeface="ArialMT"/>
                <a:ea typeface="Times New Roman" panose="02020603050405020304" pitchFamily="18" charset="0"/>
              </a:rPr>
              <a:t>: </a:t>
            </a:r>
            <a:r>
              <a:rPr lang="ar-SA" altLang="en-US" sz="2400" dirty="0">
                <a:solidFill>
                  <a:srgbClr val="000000"/>
                </a:solidFill>
                <a:latin typeface="ArialMT"/>
                <a:ea typeface="Times New Roman" panose="02020603050405020304" pitchFamily="18" charset="0"/>
              </a:rPr>
              <a:t>هي التي تخزن المعلومات بشكل دائم، وهي غير محدودة بالسعة أو المدى</a:t>
            </a:r>
            <a:r>
              <a:rPr lang="en-US" altLang="en-US" sz="2400" dirty="0">
                <a:solidFill>
                  <a:srgbClr val="000000"/>
                </a:solidFill>
                <a:latin typeface="ArialMT"/>
                <a:ea typeface="Times New Roman" panose="02020603050405020304" pitchFamily="18" charset="0"/>
              </a:rPr>
              <a:t>.</a:t>
            </a:r>
            <a:endParaRPr lang="en-US" altLang="en-US" sz="2400" dirty="0">
              <a:ea typeface="Times New Roman" panose="02020603050405020304" pitchFamily="18" charset="0"/>
            </a:endParaRPr>
          </a:p>
          <a:p>
            <a:pPr algn="just" rtl="1"/>
            <a:r>
              <a:rPr lang="en-US" altLang="en-US" sz="2400" dirty="0">
                <a:solidFill>
                  <a:srgbClr val="000000"/>
                </a:solidFill>
                <a:latin typeface="Calibri" panose="020F0502020204030204" pitchFamily="34" charset="0"/>
                <a:ea typeface="Times New Roman" panose="02020603050405020304" pitchFamily="18" charset="0"/>
              </a:rPr>
              <a:t>•</a:t>
            </a:r>
            <a:r>
              <a:rPr lang="ar-SA" altLang="en-US" sz="2400" dirty="0">
                <a:solidFill>
                  <a:srgbClr val="009900"/>
                </a:solidFill>
                <a:latin typeface="ArialMT"/>
                <a:ea typeface="Times New Roman" panose="02020603050405020304" pitchFamily="18" charset="0"/>
              </a:rPr>
              <a:t>تخزن المعلومات فيها بثلاث </a:t>
            </a:r>
            <a:r>
              <a:rPr lang="ar-SA" altLang="en-US" sz="2400" dirty="0">
                <a:solidFill>
                  <a:srgbClr val="000000"/>
                </a:solidFill>
                <a:latin typeface="ArialMT"/>
                <a:ea typeface="Times New Roman" panose="02020603050405020304" pitchFamily="18" charset="0"/>
              </a:rPr>
              <a:t>طرق</a:t>
            </a:r>
            <a:r>
              <a:rPr lang="en-US" altLang="en-US" sz="2400" dirty="0">
                <a:solidFill>
                  <a:srgbClr val="000000"/>
                </a:solidFill>
                <a:latin typeface="ArialMT"/>
                <a:ea typeface="Times New Roman" panose="02020603050405020304" pitchFamily="18" charset="0"/>
              </a:rPr>
              <a:t>: </a:t>
            </a:r>
            <a:r>
              <a:rPr lang="ar-SA" altLang="en-US" sz="2400" dirty="0">
                <a:solidFill>
                  <a:srgbClr val="000000"/>
                </a:solidFill>
                <a:latin typeface="ArialMT"/>
                <a:ea typeface="Times New Roman" panose="02020603050405020304" pitchFamily="18" charset="0"/>
              </a:rPr>
              <a:t>لغوياً، تخيليا، جسدياً</a:t>
            </a:r>
            <a:r>
              <a:rPr lang="en-US" altLang="en-US" sz="2400" dirty="0" smtClean="0">
                <a:solidFill>
                  <a:srgbClr val="000000"/>
                </a:solidFill>
                <a:latin typeface="ArialMT"/>
                <a:ea typeface="Times New Roman" panose="02020603050405020304" pitchFamily="18" charset="0"/>
              </a:rPr>
              <a:t>.</a:t>
            </a:r>
            <a:endParaRPr lang="ar-EG" altLang="en-US" sz="2400" dirty="0" smtClean="0">
              <a:solidFill>
                <a:srgbClr val="000000"/>
              </a:solidFill>
              <a:latin typeface="ArialMT"/>
              <a:ea typeface="Times New Roman" panose="02020603050405020304" pitchFamily="18" charset="0"/>
            </a:endParaRPr>
          </a:p>
          <a:p>
            <a:pPr algn="just" rtl="1"/>
            <a:endParaRPr lang="ar-EG" altLang="en-US" sz="2400" dirty="0">
              <a:solidFill>
                <a:srgbClr val="000000"/>
              </a:solidFill>
              <a:latin typeface="ArialMT"/>
              <a:ea typeface="Times New Roman" panose="02020603050405020304" pitchFamily="18" charset="0"/>
            </a:endParaRPr>
          </a:p>
          <a:p>
            <a:pPr algn="r" rtl="1"/>
            <a:r>
              <a:rPr lang="ar-EG" altLang="en-US" sz="2800" b="1" dirty="0">
                <a:solidFill>
                  <a:srgbClr val="FF0000"/>
                </a:solidFill>
                <a:latin typeface="ArialMT"/>
              </a:rPr>
              <a:t>3- </a:t>
            </a:r>
            <a:r>
              <a:rPr lang="en-US" altLang="en-US" sz="2800" b="1" dirty="0">
                <a:solidFill>
                  <a:srgbClr val="FF0000"/>
                </a:solidFill>
                <a:latin typeface="ArialMT"/>
              </a:rPr>
              <a:t> </a:t>
            </a:r>
            <a:r>
              <a:rPr lang="ar-SA" altLang="en-US" sz="2800" b="1" dirty="0">
                <a:solidFill>
                  <a:srgbClr val="FF0000"/>
                </a:solidFill>
                <a:latin typeface="ArialMT"/>
              </a:rPr>
              <a:t>الاسترجاع</a:t>
            </a:r>
            <a:r>
              <a:rPr lang="en-US" altLang="en-US" sz="2800" b="1" dirty="0">
                <a:solidFill>
                  <a:srgbClr val="FF0000"/>
                </a:solidFill>
                <a:latin typeface="ArialMT"/>
              </a:rPr>
              <a:t>: </a:t>
            </a:r>
            <a:endParaRPr lang="ar-SA" altLang="en-US" sz="2800" b="1" dirty="0">
              <a:solidFill>
                <a:srgbClr val="FF0000"/>
              </a:solidFill>
              <a:latin typeface="ArialMT"/>
            </a:endParaRPr>
          </a:p>
          <a:p>
            <a:pPr algn="r" rtl="1" eaLnBrk="1" hangingPunct="1"/>
            <a:endParaRPr lang="ar-SA" altLang="en-US" sz="2400" b="1" dirty="0">
              <a:solidFill>
                <a:srgbClr val="000000"/>
              </a:solidFill>
              <a:latin typeface="ArialMT"/>
              <a:ea typeface="Times New Roman" panose="02020603050405020304" pitchFamily="18" charset="0"/>
              <a:cs typeface="ArialMT"/>
            </a:endParaRPr>
          </a:p>
          <a:p>
            <a:pPr algn="r" rtl="1" eaLnBrk="1" hangingPunct="1"/>
            <a:r>
              <a:rPr lang="ar-SA" altLang="en-US" sz="2400" b="1" dirty="0">
                <a:solidFill>
                  <a:schemeClr val="accent4">
                    <a:lumMod val="50000"/>
                  </a:schemeClr>
                </a:solidFill>
                <a:latin typeface="ArialMT"/>
                <a:ea typeface="Times New Roman" panose="02020603050405020304" pitchFamily="18" charset="0"/>
                <a:cs typeface="ArialMT"/>
              </a:rPr>
              <a:t>وهي عملية الحصول على المعلومات المخزنة</a:t>
            </a:r>
            <a:r>
              <a:rPr lang="en-US" altLang="en-US" sz="2400" b="1" dirty="0">
                <a:solidFill>
                  <a:schemeClr val="accent4">
                    <a:lumMod val="50000"/>
                  </a:schemeClr>
                </a:solidFill>
                <a:latin typeface="ArialMT"/>
                <a:ea typeface="Times New Roman" panose="02020603050405020304" pitchFamily="18" charset="0"/>
                <a:cs typeface="ArialMT"/>
              </a:rPr>
              <a:t>.</a:t>
            </a:r>
            <a:endParaRPr lang="ar-SA" altLang="en-US" sz="2400" b="1" dirty="0">
              <a:solidFill>
                <a:schemeClr val="accent4">
                  <a:lumMod val="50000"/>
                </a:schemeClr>
              </a:solidFill>
              <a:latin typeface="ArialMT"/>
              <a:ea typeface="Times New Roman" panose="02020603050405020304" pitchFamily="18" charset="0"/>
              <a:cs typeface="ArialMT"/>
            </a:endParaRPr>
          </a:p>
          <a:p>
            <a:pPr algn="just" rtl="1"/>
            <a:endParaRPr lang="en-US" altLang="en-US" sz="2400" dirty="0">
              <a:ea typeface="Times New Roman" panose="02020603050405020304" pitchFamily="18" charset="0"/>
            </a:endParaRPr>
          </a:p>
        </p:txBody>
      </p:sp>
    </p:spTree>
    <p:extLst>
      <p:ext uri="{BB962C8B-B14F-4D97-AF65-F5344CB8AC3E}">
        <p14:creationId xmlns:p14="http://schemas.microsoft.com/office/powerpoint/2010/main" val="2355512572"/>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1AF15E-B566-4BB6-A2A2-B0F2861ADA76}" type="slidenum">
              <a:rPr lang="ar-SA" altLang="en-US">
                <a:solidFill>
                  <a:srgbClr val="FFFFFF"/>
                </a:solidFill>
              </a:rPr>
              <a:pPr eaLnBrk="1" hangingPunct="1"/>
              <a:t>42</a:t>
            </a:fld>
            <a:endParaRPr lang="ar-SA" altLang="en-US">
              <a:solidFill>
                <a:srgbClr val="FFFFFF"/>
              </a:solidFill>
            </a:endParaRPr>
          </a:p>
        </p:txBody>
      </p:sp>
      <p:sp>
        <p:nvSpPr>
          <p:cNvPr id="50179" name="Rectangle 1"/>
          <p:cNvSpPr>
            <a:spLocks noChangeArrowheads="1"/>
          </p:cNvSpPr>
          <p:nvPr/>
        </p:nvSpPr>
        <p:spPr bwMode="auto">
          <a:xfrm>
            <a:off x="2560378" y="727821"/>
            <a:ext cx="8501063"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en-US" altLang="en-US" sz="2400" b="1" dirty="0">
              <a:ea typeface="Times New Roman" panose="02020603050405020304" pitchFamily="18" charset="0"/>
              <a:cs typeface="ArialMT"/>
            </a:endParaRPr>
          </a:p>
          <a:p>
            <a:pPr algn="ctr" rtl="1"/>
            <a:r>
              <a:rPr lang="ar-SA" altLang="en-US" sz="3200" b="1" u="sng" dirty="0">
                <a:solidFill>
                  <a:srgbClr val="FF0000"/>
                </a:solidFill>
                <a:latin typeface="GESSTwoMedium-Medium"/>
                <a:ea typeface="Times New Roman" panose="02020603050405020304" pitchFamily="18" charset="0"/>
                <a:cs typeface="ArialMT"/>
              </a:rPr>
              <a:t>استراتيجيات تحسين الترميز، والتخزين والاسترجاع</a:t>
            </a:r>
            <a:endParaRPr lang="en-US" altLang="en-US" sz="3200" b="1" u="sng" dirty="0">
              <a:solidFill>
                <a:srgbClr val="FF0000"/>
              </a:solidFill>
              <a:ea typeface="Times New Roman" panose="02020603050405020304" pitchFamily="18" charset="0"/>
              <a:cs typeface="ArialMT"/>
            </a:endParaRPr>
          </a:p>
          <a:p>
            <a:pPr algn="r" rtl="1"/>
            <a:endParaRPr lang="ar-EG" altLang="en-US" sz="2400" b="1" dirty="0" smtClean="0">
              <a:solidFill>
                <a:srgbClr val="FF0000"/>
              </a:solidFill>
              <a:latin typeface="GESSTwoLight-Light"/>
              <a:ea typeface="Times New Roman" panose="02020603050405020304" pitchFamily="18" charset="0"/>
            </a:endParaRPr>
          </a:p>
          <a:p>
            <a:pPr marL="457200" indent="-457200" algn="r" rtl="1">
              <a:buFont typeface="Wingdings" panose="05000000000000000000" pitchFamily="2" charset="2"/>
              <a:buChar char="q"/>
            </a:pPr>
            <a:r>
              <a:rPr lang="ar-SA" altLang="en-US" sz="3200" b="1" dirty="0" smtClean="0">
                <a:solidFill>
                  <a:schemeClr val="accent1"/>
                </a:solidFill>
                <a:latin typeface="GESSTwoLight-Light"/>
                <a:ea typeface="Times New Roman" panose="02020603050405020304" pitchFamily="18" charset="0"/>
              </a:rPr>
              <a:t>الترميز</a:t>
            </a:r>
            <a:r>
              <a:rPr lang="en-US" altLang="en-US" sz="3200" b="1" dirty="0" smtClean="0">
                <a:solidFill>
                  <a:schemeClr val="accent1"/>
                </a:solidFill>
                <a:latin typeface="GESSTwoLight-Light"/>
                <a:ea typeface="Times New Roman" panose="02020603050405020304" pitchFamily="18" charset="0"/>
              </a:rPr>
              <a:t>:</a:t>
            </a:r>
            <a:endParaRPr lang="ar-EG" altLang="en-US" sz="3200" b="1" dirty="0" smtClean="0">
              <a:solidFill>
                <a:schemeClr val="accent1"/>
              </a:solidFill>
              <a:latin typeface="GESSTwoLight-Light"/>
              <a:ea typeface="Times New Roman" panose="02020603050405020304" pitchFamily="18" charset="0"/>
            </a:endParaRPr>
          </a:p>
          <a:p>
            <a:pPr algn="r" rtl="1"/>
            <a:endParaRPr lang="en-US" altLang="en-US" sz="3200" b="1" dirty="0">
              <a:solidFill>
                <a:schemeClr val="accent1"/>
              </a:solidFill>
              <a:ea typeface="Times New Roman" panose="02020603050405020304" pitchFamily="18" charset="0"/>
            </a:endParaRPr>
          </a:p>
          <a:p>
            <a:pPr algn="r" rtl="1"/>
            <a:r>
              <a:rPr lang="en-US" altLang="en-US" sz="3200" dirty="0">
                <a:solidFill>
                  <a:srgbClr val="002060"/>
                </a:solidFill>
                <a:latin typeface="Calibri" panose="020F0502020204030204" pitchFamily="34" charset="0"/>
                <a:ea typeface="Times New Roman" panose="02020603050405020304" pitchFamily="18" charset="0"/>
              </a:rPr>
              <a:t>•</a:t>
            </a:r>
            <a:r>
              <a:rPr lang="ar-SA" altLang="en-US" sz="3200" dirty="0">
                <a:solidFill>
                  <a:srgbClr val="002060"/>
                </a:solidFill>
                <a:latin typeface="ArialMT"/>
                <a:ea typeface="Times New Roman" panose="02020603050405020304" pitchFamily="18" charset="0"/>
              </a:rPr>
              <a:t>استثن المحفزات الأخرى التي ليس لها علاقة</a:t>
            </a:r>
            <a:r>
              <a:rPr lang="en-US" altLang="en-US" sz="3200" dirty="0">
                <a:solidFill>
                  <a:srgbClr val="002060"/>
                </a:solidFill>
                <a:latin typeface="ArialMT"/>
                <a:ea typeface="Times New Roman" panose="02020603050405020304" pitchFamily="18" charset="0"/>
              </a:rPr>
              <a:t> )</a:t>
            </a:r>
            <a:r>
              <a:rPr lang="ar-SA" altLang="en-US" sz="3200" dirty="0">
                <a:solidFill>
                  <a:srgbClr val="002060"/>
                </a:solidFill>
                <a:latin typeface="ArialMT"/>
                <a:ea typeface="Times New Roman" panose="02020603050405020304" pitchFamily="18" charset="0"/>
              </a:rPr>
              <a:t>عندما تقرأ لا تجلس عند التلفاز</a:t>
            </a:r>
            <a:r>
              <a:rPr lang="en-US" altLang="en-US" sz="3200" dirty="0">
                <a:solidFill>
                  <a:srgbClr val="002060"/>
                </a:solidFill>
                <a:latin typeface="ArialMT"/>
                <a:ea typeface="Times New Roman" panose="02020603050405020304" pitchFamily="18" charset="0"/>
              </a:rPr>
              <a:t>(.</a:t>
            </a:r>
            <a:endParaRPr lang="en-US" altLang="en-US" sz="3200" dirty="0">
              <a:solidFill>
                <a:srgbClr val="002060"/>
              </a:solidFill>
              <a:ea typeface="Times New Roman" panose="02020603050405020304" pitchFamily="18" charset="0"/>
            </a:endParaRPr>
          </a:p>
          <a:p>
            <a:pPr algn="r" rtl="1"/>
            <a:r>
              <a:rPr lang="en-US" altLang="en-US" sz="3200" dirty="0">
                <a:solidFill>
                  <a:srgbClr val="FF9900"/>
                </a:solidFill>
                <a:latin typeface="Calibri" panose="020F0502020204030204" pitchFamily="34" charset="0"/>
                <a:ea typeface="Times New Roman" panose="02020603050405020304" pitchFamily="18" charset="0"/>
              </a:rPr>
              <a:t>•</a:t>
            </a:r>
            <a:r>
              <a:rPr lang="ar-SA" altLang="en-US" sz="3200" dirty="0">
                <a:solidFill>
                  <a:srgbClr val="FF9900"/>
                </a:solidFill>
                <a:latin typeface="ArialMT"/>
                <a:ea typeface="Times New Roman" panose="02020603050405020304" pitchFamily="18" charset="0"/>
              </a:rPr>
              <a:t>استعمل الحواس المختلفة</a:t>
            </a:r>
            <a:r>
              <a:rPr lang="en-US" altLang="en-US" sz="3200" dirty="0">
                <a:solidFill>
                  <a:srgbClr val="FF9900"/>
                </a:solidFill>
                <a:latin typeface="ArialMT"/>
                <a:ea typeface="Times New Roman" panose="02020603050405020304" pitchFamily="18" charset="0"/>
              </a:rPr>
              <a:t>.</a:t>
            </a:r>
            <a:endParaRPr lang="en-US" altLang="en-US" sz="3200" dirty="0">
              <a:solidFill>
                <a:srgbClr val="FF9900"/>
              </a:solidFill>
              <a:ea typeface="Times New Roman" panose="02020603050405020304" pitchFamily="18" charset="0"/>
            </a:endParaRPr>
          </a:p>
          <a:p>
            <a:pPr algn="r" rtl="1"/>
            <a:r>
              <a:rPr lang="en-US" altLang="en-US" sz="3200" dirty="0">
                <a:solidFill>
                  <a:srgbClr val="002060"/>
                </a:solidFill>
                <a:latin typeface="Calibri" panose="020F0502020204030204" pitchFamily="34" charset="0"/>
                <a:ea typeface="Times New Roman" panose="02020603050405020304" pitchFamily="18" charset="0"/>
              </a:rPr>
              <a:t>•</a:t>
            </a:r>
            <a:r>
              <a:rPr lang="ar-SA" altLang="en-US" sz="3200" dirty="0">
                <a:solidFill>
                  <a:srgbClr val="002060"/>
                </a:solidFill>
                <a:latin typeface="ArialMT"/>
                <a:ea typeface="Times New Roman" panose="02020603050405020304" pitchFamily="18" charset="0"/>
              </a:rPr>
              <a:t>حدد بوضوح نوع المعلومات التي تحتاجها</a:t>
            </a:r>
            <a:r>
              <a:rPr lang="en-US" altLang="en-US" sz="3200" dirty="0">
                <a:solidFill>
                  <a:srgbClr val="002060"/>
                </a:solidFill>
                <a:latin typeface="ArialMT"/>
                <a:ea typeface="Times New Roman" panose="02020603050405020304" pitchFamily="18" charset="0"/>
              </a:rPr>
              <a:t>.</a:t>
            </a:r>
            <a:endParaRPr lang="en-US" altLang="en-US" sz="3200" dirty="0">
              <a:solidFill>
                <a:srgbClr val="002060"/>
              </a:solidFill>
              <a:ea typeface="Times New Roman" panose="02020603050405020304" pitchFamily="18" charset="0"/>
            </a:endParaRPr>
          </a:p>
          <a:p>
            <a:pPr algn="r" rtl="1"/>
            <a:r>
              <a:rPr lang="en-US" altLang="en-US" sz="3200" dirty="0">
                <a:solidFill>
                  <a:srgbClr val="FF9900"/>
                </a:solidFill>
                <a:latin typeface="Calibri" panose="020F0502020204030204" pitchFamily="34" charset="0"/>
                <a:ea typeface="Times New Roman" panose="02020603050405020304" pitchFamily="18" charset="0"/>
              </a:rPr>
              <a:t>•</a:t>
            </a:r>
            <a:r>
              <a:rPr lang="ar-SA" altLang="en-US" sz="3200" dirty="0">
                <a:solidFill>
                  <a:srgbClr val="FF9900"/>
                </a:solidFill>
                <a:latin typeface="ArialMT"/>
                <a:ea typeface="Times New Roman" panose="02020603050405020304" pitchFamily="18" charset="0"/>
              </a:rPr>
              <a:t>استعرض الرسالة</a:t>
            </a:r>
            <a:r>
              <a:rPr lang="en-US" altLang="en-US" sz="3200" dirty="0">
                <a:solidFill>
                  <a:srgbClr val="FF9900"/>
                </a:solidFill>
                <a:latin typeface="ArialMT"/>
                <a:ea typeface="Times New Roman" panose="02020603050405020304" pitchFamily="18" charset="0"/>
              </a:rPr>
              <a:t> )</a:t>
            </a:r>
            <a:r>
              <a:rPr lang="ar-SA" altLang="en-US" sz="3200" dirty="0">
                <a:solidFill>
                  <a:srgbClr val="FF9900"/>
                </a:solidFill>
                <a:latin typeface="ArialMT"/>
                <a:ea typeface="Times New Roman" panose="02020603050405020304" pitchFamily="18" charset="0"/>
              </a:rPr>
              <a:t>مادة التعلم</a:t>
            </a:r>
            <a:r>
              <a:rPr lang="en-US" altLang="en-US" sz="3200" dirty="0">
                <a:solidFill>
                  <a:srgbClr val="FF9900"/>
                </a:solidFill>
                <a:latin typeface="ArialMT"/>
                <a:ea typeface="Times New Roman" panose="02020603050405020304" pitchFamily="18" charset="0"/>
              </a:rPr>
              <a:t>( </a:t>
            </a:r>
            <a:r>
              <a:rPr lang="ar-SA" altLang="en-US" sz="3200" dirty="0">
                <a:solidFill>
                  <a:srgbClr val="FF9900"/>
                </a:solidFill>
                <a:latin typeface="ArialMT"/>
                <a:ea typeface="Times New Roman" panose="02020603050405020304" pitchFamily="18" charset="0"/>
              </a:rPr>
              <a:t>القادمة إليك وتنبأ بمحتواها</a:t>
            </a:r>
            <a:r>
              <a:rPr lang="en-US" altLang="en-US" sz="3200" dirty="0">
                <a:solidFill>
                  <a:srgbClr val="FF9900"/>
                </a:solidFill>
                <a:latin typeface="ArialMT"/>
                <a:ea typeface="Times New Roman" panose="02020603050405020304" pitchFamily="18" charset="0"/>
              </a:rPr>
              <a:t>.</a:t>
            </a:r>
            <a:endParaRPr lang="en-US" altLang="en-US" sz="3200" dirty="0">
              <a:solidFill>
                <a:srgbClr val="FF9900"/>
              </a:solidFill>
              <a:ea typeface="Times New Roman" panose="02020603050405020304" pitchFamily="18" charset="0"/>
            </a:endParaRPr>
          </a:p>
        </p:txBody>
      </p:sp>
    </p:spTree>
    <p:extLst>
      <p:ext uri="{BB962C8B-B14F-4D97-AF65-F5344CB8AC3E}">
        <p14:creationId xmlns:p14="http://schemas.microsoft.com/office/powerpoint/2010/main" val="226674774"/>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7F69B1-50CB-4EA3-B779-2648F5D3128E}" type="slidenum">
              <a:rPr lang="ar-SA" altLang="en-US">
                <a:solidFill>
                  <a:srgbClr val="FFFFFF"/>
                </a:solidFill>
              </a:rPr>
              <a:pPr eaLnBrk="1" hangingPunct="1"/>
              <a:t>43</a:t>
            </a:fld>
            <a:endParaRPr lang="ar-SA" altLang="en-US">
              <a:solidFill>
                <a:srgbClr val="FFFFFF"/>
              </a:solidFill>
            </a:endParaRPr>
          </a:p>
        </p:txBody>
      </p:sp>
      <p:sp>
        <p:nvSpPr>
          <p:cNvPr id="51203" name="Rectangle 1"/>
          <p:cNvSpPr>
            <a:spLocks noChangeArrowheads="1"/>
          </p:cNvSpPr>
          <p:nvPr/>
        </p:nvSpPr>
        <p:spPr bwMode="auto">
          <a:xfrm>
            <a:off x="1881188" y="295424"/>
            <a:ext cx="8501062"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lgn="r" rtl="1">
              <a:buFont typeface="Wingdings" panose="05000000000000000000" pitchFamily="2" charset="2"/>
              <a:buChar char="q"/>
            </a:pPr>
            <a:r>
              <a:rPr lang="ar-SA" altLang="en-US" sz="3200" b="1" dirty="0">
                <a:solidFill>
                  <a:schemeClr val="accent1"/>
                </a:solidFill>
                <a:latin typeface="GESSTwoLight-Light"/>
                <a:ea typeface="Times New Roman" panose="02020603050405020304" pitchFamily="18" charset="0"/>
              </a:rPr>
              <a:t>التخزين</a:t>
            </a:r>
            <a:r>
              <a:rPr lang="en-US" altLang="en-US" sz="3200" b="1" dirty="0">
                <a:solidFill>
                  <a:schemeClr val="accent1"/>
                </a:solidFill>
                <a:latin typeface="GESSTwoLight-Light"/>
                <a:ea typeface="Times New Roman" panose="02020603050405020304" pitchFamily="18" charset="0"/>
              </a:rPr>
              <a:t>:</a:t>
            </a:r>
          </a:p>
          <a:p>
            <a:pPr marL="457200" indent="-457200" algn="r" rtl="1">
              <a:buFont typeface="+mj-lt"/>
              <a:buAutoNum type="arabicPeriod"/>
            </a:pPr>
            <a:r>
              <a:rPr lang="ar-SA" altLang="en-US" sz="2400" dirty="0" smtClean="0">
                <a:solidFill>
                  <a:srgbClr val="009900"/>
                </a:solidFill>
                <a:latin typeface="ArialMT"/>
                <a:cs typeface="Times New Roman" panose="02020603050405020304" pitchFamily="18" charset="0"/>
              </a:rPr>
              <a:t>استعمل المراجعة الفورية، من خلال ما يلي</a:t>
            </a:r>
            <a:r>
              <a:rPr lang="en-US" altLang="en-US" sz="2400" dirty="0" smtClean="0">
                <a:solidFill>
                  <a:srgbClr val="009900"/>
                </a:solidFill>
                <a:latin typeface="ArialMT"/>
                <a:cs typeface="Times New Roman" panose="02020603050405020304" pitchFamily="18" charset="0"/>
              </a:rPr>
              <a:t>:</a:t>
            </a:r>
            <a:endParaRPr lang="en-US" altLang="en-US" sz="2400" dirty="0" smtClean="0">
              <a:solidFill>
                <a:srgbClr val="009900"/>
              </a:solidFill>
              <a:cs typeface="Times New Roman" panose="02020603050405020304" pitchFamily="18" charset="0"/>
            </a:endParaRPr>
          </a:p>
          <a:p>
            <a:pPr algn="r" rtl="1"/>
            <a:r>
              <a:rPr lang="ar-EG" altLang="en-US" sz="2400" dirty="0" smtClean="0">
                <a:solidFill>
                  <a:srgbClr val="000000"/>
                </a:solidFill>
                <a:latin typeface="Calibri" panose="020F0502020204030204" pitchFamily="34" charset="0"/>
                <a:ea typeface="ArialMT"/>
                <a:cs typeface="ArialMT"/>
              </a:rPr>
              <a:t>      </a:t>
            </a:r>
            <a:r>
              <a:rPr lang="en-US" altLang="en-US" sz="2400" dirty="0" smtClean="0">
                <a:solidFill>
                  <a:srgbClr val="000000"/>
                </a:solidFill>
                <a:latin typeface="Calibri" panose="020F0502020204030204" pitchFamily="34" charset="0"/>
                <a:ea typeface="ArialMT"/>
                <a:cs typeface="ArialMT"/>
              </a:rPr>
              <a:t>•</a:t>
            </a:r>
            <a:r>
              <a:rPr lang="ar-SA" altLang="en-US" sz="2400" dirty="0">
                <a:solidFill>
                  <a:srgbClr val="000000"/>
                </a:solidFill>
                <a:latin typeface="ArialMT"/>
                <a:cs typeface="Times New Roman" panose="02020603050405020304" pitchFamily="18" charset="0"/>
              </a:rPr>
              <a:t>ابدأ بالمراجعة مباشرة بعد الانتهاء من الدراسة</a:t>
            </a:r>
            <a:r>
              <a:rPr lang="en-US" altLang="en-US" sz="2400" dirty="0">
                <a:solidFill>
                  <a:srgbClr val="000000"/>
                </a:solidFill>
                <a:latin typeface="ArialMT"/>
                <a:cs typeface="Times New Roman" panose="02020603050405020304" pitchFamily="18" charset="0"/>
              </a:rPr>
              <a:t>.</a:t>
            </a:r>
            <a:endParaRPr lang="en-US" altLang="en-US" sz="2400" dirty="0">
              <a:cs typeface="Times New Roman" panose="02020603050405020304" pitchFamily="18" charset="0"/>
            </a:endParaRPr>
          </a:p>
          <a:p>
            <a:pPr algn="r" rtl="1"/>
            <a:r>
              <a:rPr lang="ar-EG" altLang="en-US" sz="2400" dirty="0" smtClean="0">
                <a:solidFill>
                  <a:srgbClr val="000000"/>
                </a:solidFill>
                <a:latin typeface="Calibri" panose="020F0502020204030204" pitchFamily="34" charset="0"/>
                <a:ea typeface="ArialMT"/>
                <a:cs typeface="ArialMT"/>
              </a:rPr>
              <a:t>      </a:t>
            </a:r>
            <a:r>
              <a:rPr lang="en-US" altLang="en-US" sz="2400" dirty="0" smtClean="0">
                <a:solidFill>
                  <a:srgbClr val="000000"/>
                </a:solidFill>
                <a:latin typeface="Calibri" panose="020F0502020204030204" pitchFamily="34" charset="0"/>
                <a:ea typeface="ArialMT"/>
                <a:cs typeface="ArialMT"/>
              </a:rPr>
              <a:t>•</a:t>
            </a:r>
            <a:r>
              <a:rPr lang="ar-SA" altLang="en-US" sz="2400" dirty="0" smtClean="0">
                <a:solidFill>
                  <a:srgbClr val="000000"/>
                </a:solidFill>
                <a:latin typeface="ArialMT"/>
              </a:rPr>
              <a:t>ارجع </a:t>
            </a:r>
            <a:r>
              <a:rPr lang="ar-SA" altLang="en-US" sz="2400" dirty="0">
                <a:solidFill>
                  <a:srgbClr val="000000"/>
                </a:solidFill>
                <a:latin typeface="ArialMT"/>
              </a:rPr>
              <a:t>إلى البداية وراجع المسودات</a:t>
            </a:r>
            <a:r>
              <a:rPr lang="en-US" altLang="en-US" sz="2400" dirty="0">
                <a:solidFill>
                  <a:srgbClr val="000000"/>
                </a:solidFill>
                <a:latin typeface="ArialMT"/>
              </a:rPr>
              <a:t>.</a:t>
            </a:r>
            <a:endParaRPr lang="en-US" altLang="en-US" sz="2400" dirty="0"/>
          </a:p>
          <a:p>
            <a:pPr algn="r" rtl="1"/>
            <a:r>
              <a:rPr lang="ar-EG" altLang="en-US" sz="2400" dirty="0" smtClean="0">
                <a:solidFill>
                  <a:srgbClr val="000000"/>
                </a:solidFill>
                <a:latin typeface="Calibri" panose="020F0502020204030204" pitchFamily="34" charset="0"/>
                <a:ea typeface="ArialMT"/>
                <a:cs typeface="ArialMT"/>
              </a:rPr>
              <a:t>      </a:t>
            </a:r>
            <a:r>
              <a:rPr lang="en-US" altLang="en-US" sz="2400" dirty="0" smtClean="0">
                <a:solidFill>
                  <a:srgbClr val="000000"/>
                </a:solidFill>
                <a:latin typeface="Calibri" panose="020F0502020204030204" pitchFamily="34" charset="0"/>
                <a:ea typeface="ArialMT"/>
                <a:cs typeface="ArialMT"/>
              </a:rPr>
              <a:t>•</a:t>
            </a:r>
            <a:r>
              <a:rPr lang="ar-SA" altLang="en-US" sz="2400" dirty="0">
                <a:solidFill>
                  <a:srgbClr val="000000"/>
                </a:solidFill>
                <a:latin typeface="ArialMT"/>
              </a:rPr>
              <a:t>ضع سؤالاً لكل عنوان في المقرر</a:t>
            </a:r>
            <a:r>
              <a:rPr lang="en-US" altLang="en-US" sz="2400" dirty="0">
                <a:solidFill>
                  <a:srgbClr val="000000"/>
                </a:solidFill>
                <a:latin typeface="ArialMT"/>
              </a:rPr>
              <a:t>.</a:t>
            </a:r>
            <a:endParaRPr lang="en-US" altLang="en-US" sz="2400" dirty="0"/>
          </a:p>
          <a:p>
            <a:pPr algn="r" rtl="1"/>
            <a:r>
              <a:rPr lang="ar-EG" altLang="en-US" sz="2400" dirty="0" smtClean="0">
                <a:solidFill>
                  <a:srgbClr val="000000"/>
                </a:solidFill>
                <a:latin typeface="Calibri" panose="020F0502020204030204" pitchFamily="34" charset="0"/>
                <a:ea typeface="ArialMT"/>
                <a:cs typeface="ArialMT"/>
              </a:rPr>
              <a:t>      </a:t>
            </a:r>
            <a:r>
              <a:rPr lang="en-US" altLang="en-US" sz="2400" dirty="0" smtClean="0">
                <a:solidFill>
                  <a:srgbClr val="000000"/>
                </a:solidFill>
                <a:latin typeface="Calibri" panose="020F0502020204030204" pitchFamily="34" charset="0"/>
                <a:ea typeface="ArialMT"/>
                <a:cs typeface="ArialMT"/>
              </a:rPr>
              <a:t>•</a:t>
            </a:r>
            <a:r>
              <a:rPr lang="ar-SA" altLang="en-US" sz="2400" dirty="0">
                <a:solidFill>
                  <a:srgbClr val="000000"/>
                </a:solidFill>
                <a:latin typeface="ArialMT"/>
              </a:rPr>
              <a:t>حاول إجابة السؤال بدون مساعدة</a:t>
            </a:r>
            <a:r>
              <a:rPr lang="en-US" altLang="en-US" sz="2400" dirty="0">
                <a:solidFill>
                  <a:srgbClr val="000000"/>
                </a:solidFill>
                <a:latin typeface="ArialMT"/>
              </a:rPr>
              <a:t>.</a:t>
            </a:r>
            <a:endParaRPr lang="en-US" altLang="en-US" sz="2400" dirty="0"/>
          </a:p>
          <a:p>
            <a:pPr algn="r" rtl="1"/>
            <a:r>
              <a:rPr lang="ar-EG" altLang="en-US" sz="2400" dirty="0" smtClean="0">
                <a:solidFill>
                  <a:srgbClr val="000000"/>
                </a:solidFill>
                <a:latin typeface="Calibri" panose="020F0502020204030204" pitchFamily="34" charset="0"/>
                <a:ea typeface="ArialMT"/>
                <a:cs typeface="ArialMT"/>
              </a:rPr>
              <a:t>      </a:t>
            </a:r>
            <a:r>
              <a:rPr lang="en-US" altLang="en-US" sz="2400" dirty="0" smtClean="0">
                <a:solidFill>
                  <a:srgbClr val="000000"/>
                </a:solidFill>
                <a:latin typeface="Calibri" panose="020F0502020204030204" pitchFamily="34" charset="0"/>
                <a:ea typeface="ArialMT"/>
                <a:cs typeface="ArialMT"/>
              </a:rPr>
              <a:t>•</a:t>
            </a:r>
            <a:r>
              <a:rPr lang="ar-SA" altLang="en-US" sz="2400" dirty="0">
                <a:solidFill>
                  <a:srgbClr val="000000"/>
                </a:solidFill>
                <a:latin typeface="ArialMT"/>
              </a:rPr>
              <a:t>قيم إجابتك</a:t>
            </a:r>
            <a:r>
              <a:rPr lang="en-US" altLang="en-US" sz="2400" dirty="0">
                <a:solidFill>
                  <a:srgbClr val="000000"/>
                </a:solidFill>
                <a:latin typeface="ArialMT"/>
              </a:rPr>
              <a:t> )</a:t>
            </a:r>
            <a:r>
              <a:rPr lang="ar-SA" altLang="en-US" sz="2400" dirty="0">
                <a:solidFill>
                  <a:srgbClr val="000000"/>
                </a:solidFill>
                <a:latin typeface="ArialMT"/>
              </a:rPr>
              <a:t>صححها</a:t>
            </a:r>
            <a:r>
              <a:rPr lang="en-US" altLang="en-US" sz="2400" dirty="0">
                <a:solidFill>
                  <a:srgbClr val="000000"/>
                </a:solidFill>
                <a:latin typeface="ArialMT"/>
              </a:rPr>
              <a:t>(.</a:t>
            </a:r>
            <a:endParaRPr lang="en-US" altLang="en-US" sz="2400" dirty="0"/>
          </a:p>
          <a:p>
            <a:pPr algn="r" rtl="1"/>
            <a:r>
              <a:rPr lang="ar-EG" altLang="en-US" sz="2400" dirty="0" smtClean="0">
                <a:solidFill>
                  <a:srgbClr val="000000"/>
                </a:solidFill>
                <a:latin typeface="Calibri" panose="020F0502020204030204" pitchFamily="34" charset="0"/>
                <a:ea typeface="ArialMT"/>
                <a:cs typeface="ArialMT"/>
              </a:rPr>
              <a:t>      </a:t>
            </a:r>
            <a:r>
              <a:rPr lang="en-US" altLang="en-US" sz="2400" dirty="0" smtClean="0">
                <a:solidFill>
                  <a:srgbClr val="000000"/>
                </a:solidFill>
                <a:latin typeface="Calibri" panose="020F0502020204030204" pitchFamily="34" charset="0"/>
                <a:ea typeface="ArialMT"/>
                <a:cs typeface="ArialMT"/>
              </a:rPr>
              <a:t>•</a:t>
            </a:r>
            <a:r>
              <a:rPr lang="ar-SA" altLang="en-US" sz="2400" dirty="0">
                <a:solidFill>
                  <a:srgbClr val="000000"/>
                </a:solidFill>
                <a:latin typeface="ArialMT"/>
              </a:rPr>
              <a:t>أكمل بهذه الطريقة</a:t>
            </a:r>
            <a:r>
              <a:rPr lang="en-US" altLang="en-US" sz="2400" dirty="0">
                <a:solidFill>
                  <a:srgbClr val="000000"/>
                </a:solidFill>
                <a:latin typeface="ArialMT"/>
              </a:rPr>
              <a:t>.</a:t>
            </a:r>
            <a:endParaRPr lang="en-US" altLang="en-US" sz="2400" dirty="0"/>
          </a:p>
          <a:p>
            <a:pPr algn="r" rtl="1"/>
            <a:r>
              <a:rPr lang="ar-EG" altLang="en-US" sz="2400" dirty="0" smtClean="0">
                <a:solidFill>
                  <a:srgbClr val="000000"/>
                </a:solidFill>
                <a:latin typeface="Calibri" panose="020F0502020204030204" pitchFamily="34" charset="0"/>
                <a:ea typeface="ArialMT"/>
                <a:cs typeface="ArialMT"/>
              </a:rPr>
              <a:t>      </a:t>
            </a:r>
            <a:r>
              <a:rPr lang="en-US" altLang="en-US" sz="2400" dirty="0" smtClean="0">
                <a:solidFill>
                  <a:srgbClr val="000000"/>
                </a:solidFill>
                <a:latin typeface="Calibri" panose="020F0502020204030204" pitchFamily="34" charset="0"/>
                <a:ea typeface="ArialMT"/>
                <a:cs typeface="ArialMT"/>
              </a:rPr>
              <a:t>•</a:t>
            </a:r>
            <a:r>
              <a:rPr lang="ar-SA" altLang="en-US" sz="2400" dirty="0" smtClean="0">
                <a:solidFill>
                  <a:srgbClr val="000000"/>
                </a:solidFill>
                <a:latin typeface="ArialMT"/>
              </a:rPr>
              <a:t>عندما تنتهي، توقف وفكر في تنظيم ما قرأت وكيف ينتقل من فكرة لأخرى</a:t>
            </a:r>
            <a:r>
              <a:rPr lang="en-US" altLang="en-US" sz="2400" dirty="0" smtClean="0">
                <a:solidFill>
                  <a:srgbClr val="000000"/>
                </a:solidFill>
                <a:latin typeface="ArialMT"/>
              </a:rPr>
              <a:t>.</a:t>
            </a:r>
          </a:p>
          <a:p>
            <a:pPr marL="457200" indent="-457200" algn="r" rtl="1">
              <a:buFont typeface="+mj-lt"/>
              <a:buAutoNum type="arabicPeriod"/>
            </a:pPr>
            <a:r>
              <a:rPr lang="ar-SA" altLang="en-US" sz="2400" dirty="0" smtClean="0">
                <a:solidFill>
                  <a:srgbClr val="009900"/>
                </a:solidFill>
                <a:latin typeface="ArialMT"/>
                <a:cs typeface="Times New Roman" panose="02020603050405020304" pitchFamily="18" charset="0"/>
              </a:rPr>
              <a:t>استعمل قنوات الإحساس المتعددة لتخزين المعلومات</a:t>
            </a:r>
            <a:r>
              <a:rPr lang="en-US" altLang="en-US" sz="2400" dirty="0" smtClean="0">
                <a:solidFill>
                  <a:srgbClr val="009900"/>
                </a:solidFill>
                <a:latin typeface="ArialMT"/>
                <a:cs typeface="Times New Roman" panose="02020603050405020304" pitchFamily="18" charset="0"/>
              </a:rPr>
              <a:t>.</a:t>
            </a:r>
          </a:p>
          <a:p>
            <a:pPr marL="457200" indent="-457200" algn="r" rtl="1">
              <a:buFont typeface="+mj-lt"/>
              <a:buAutoNum type="arabicPeriod"/>
            </a:pPr>
            <a:r>
              <a:rPr lang="ar-SA" altLang="en-US" sz="2400" dirty="0" smtClean="0">
                <a:solidFill>
                  <a:srgbClr val="009900"/>
                </a:solidFill>
                <a:latin typeface="ArialMT"/>
              </a:rPr>
              <a:t>نظم وسجل المعلومات لتخزينها، بحيث تعامل كل مجموعة من المعلومات كقطعة واحدة</a:t>
            </a:r>
            <a:r>
              <a:rPr lang="en-US" altLang="en-US" sz="2400" dirty="0" smtClean="0">
                <a:solidFill>
                  <a:srgbClr val="009900"/>
                </a:solidFill>
                <a:latin typeface="ArialMT"/>
              </a:rPr>
              <a:t>.</a:t>
            </a:r>
          </a:p>
          <a:p>
            <a:pPr marL="457200" indent="-457200" algn="r" rtl="1">
              <a:buFont typeface="+mj-lt"/>
              <a:buAutoNum type="arabicPeriod"/>
            </a:pPr>
            <a:r>
              <a:rPr lang="ar-SA" altLang="en-US" sz="2400" dirty="0" smtClean="0">
                <a:solidFill>
                  <a:srgbClr val="009900"/>
                </a:solidFill>
                <a:latin typeface="ArialMT"/>
              </a:rPr>
              <a:t>استخدم الشرح المفصل</a:t>
            </a:r>
            <a:r>
              <a:rPr lang="en-US" altLang="en-US" sz="2400" dirty="0" smtClean="0">
                <a:solidFill>
                  <a:srgbClr val="009900"/>
                </a:solidFill>
                <a:latin typeface="ArialMT"/>
              </a:rPr>
              <a:t>.</a:t>
            </a:r>
          </a:p>
          <a:p>
            <a:pPr marL="457200" indent="-457200" algn="r" rtl="1">
              <a:buFont typeface="+mj-lt"/>
              <a:buAutoNum type="arabicPeriod"/>
            </a:pPr>
            <a:r>
              <a:rPr lang="ar-SA" altLang="en-US" sz="2400" dirty="0" smtClean="0">
                <a:solidFill>
                  <a:srgbClr val="009900"/>
                </a:solidFill>
                <a:latin typeface="ArialMT"/>
              </a:rPr>
              <a:t>اربط التعلم الجديد بالتعلم السابق</a:t>
            </a:r>
            <a:r>
              <a:rPr lang="en-US" altLang="en-US" sz="2400" dirty="0" smtClean="0">
                <a:solidFill>
                  <a:srgbClr val="009900"/>
                </a:solidFill>
                <a:latin typeface="ArialMT"/>
              </a:rPr>
              <a:t>.</a:t>
            </a:r>
            <a:endParaRPr lang="en-US" altLang="en-US" sz="2400" dirty="0">
              <a:solidFill>
                <a:srgbClr val="009900"/>
              </a:solidFill>
            </a:endParaRPr>
          </a:p>
        </p:txBody>
      </p:sp>
    </p:spTree>
    <p:extLst>
      <p:ext uri="{BB962C8B-B14F-4D97-AF65-F5344CB8AC3E}">
        <p14:creationId xmlns:p14="http://schemas.microsoft.com/office/powerpoint/2010/main" val="2246648288"/>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59BA68D-90C6-4E74-804D-0A179C5D607F}" type="slidenum">
              <a:rPr lang="ar-SA" altLang="en-US">
                <a:solidFill>
                  <a:srgbClr val="FFFFFF"/>
                </a:solidFill>
              </a:rPr>
              <a:pPr eaLnBrk="1" hangingPunct="1"/>
              <a:t>44</a:t>
            </a:fld>
            <a:endParaRPr lang="ar-SA" altLang="en-US">
              <a:solidFill>
                <a:srgbClr val="FFFFFF"/>
              </a:solidFill>
            </a:endParaRPr>
          </a:p>
        </p:txBody>
      </p:sp>
      <p:sp>
        <p:nvSpPr>
          <p:cNvPr id="52227" name="Rectangle 1"/>
          <p:cNvSpPr>
            <a:spLocks noChangeArrowheads="1"/>
          </p:cNvSpPr>
          <p:nvPr/>
        </p:nvSpPr>
        <p:spPr bwMode="auto">
          <a:xfrm>
            <a:off x="1719618" y="1604924"/>
            <a:ext cx="940366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lgn="r" rtl="1">
              <a:buFont typeface="Wingdings" panose="05000000000000000000" pitchFamily="2" charset="2"/>
              <a:buChar char="q"/>
            </a:pPr>
            <a:r>
              <a:rPr lang="ar-SA" altLang="en-US" sz="3200" b="1" dirty="0">
                <a:solidFill>
                  <a:schemeClr val="accent1"/>
                </a:solidFill>
                <a:latin typeface="GESSTwoLight-Light"/>
                <a:ea typeface="Times New Roman" panose="02020603050405020304" pitchFamily="18" charset="0"/>
              </a:rPr>
              <a:t>الاسترجاع</a:t>
            </a:r>
            <a:r>
              <a:rPr lang="en-US" altLang="en-US" sz="3200" b="1" dirty="0">
                <a:solidFill>
                  <a:schemeClr val="accent1"/>
                </a:solidFill>
                <a:latin typeface="GESSTwoLight-Light"/>
                <a:ea typeface="Times New Roman" panose="02020603050405020304" pitchFamily="18" charset="0"/>
              </a:rPr>
              <a:t>:</a:t>
            </a:r>
            <a:endParaRPr lang="ar-SA" altLang="en-US" sz="3200" b="1" dirty="0">
              <a:solidFill>
                <a:schemeClr val="accent1"/>
              </a:solidFill>
              <a:latin typeface="GESSTwoLight-Light"/>
              <a:ea typeface="Times New Roman" panose="02020603050405020304" pitchFamily="18" charset="0"/>
            </a:endParaRPr>
          </a:p>
          <a:p>
            <a:pPr algn="r" rtl="1" eaLnBrk="1" hangingPunct="1"/>
            <a:endParaRPr lang="en-US" altLang="en-US" sz="2400" b="1" dirty="0">
              <a:cs typeface="Times New Roman" panose="02020603050405020304" pitchFamily="18" charset="0"/>
            </a:endParaRPr>
          </a:p>
          <a:p>
            <a:pPr algn="just" rtl="1"/>
            <a:r>
              <a:rPr lang="en-US" altLang="en-US" sz="3200" b="1" dirty="0">
                <a:solidFill>
                  <a:schemeClr val="accent5">
                    <a:lumMod val="75000"/>
                  </a:schemeClr>
                </a:solidFill>
                <a:latin typeface="ArialMT"/>
                <a:ea typeface="Times New Roman" panose="02020603050405020304" pitchFamily="18" charset="0"/>
                <a:cs typeface="ArialMT"/>
              </a:rPr>
              <a:t>●</a:t>
            </a:r>
            <a:r>
              <a:rPr lang="en-US" altLang="en-US" sz="3200" b="1" dirty="0">
                <a:solidFill>
                  <a:schemeClr val="accent5">
                    <a:lumMod val="75000"/>
                  </a:schemeClr>
                </a:solidFill>
                <a:latin typeface="ArialMT"/>
                <a:cs typeface="Times New Roman" panose="02020603050405020304" pitchFamily="18" charset="0"/>
              </a:rPr>
              <a:t> </a:t>
            </a:r>
            <a:r>
              <a:rPr lang="ar-SA" altLang="en-US" sz="3200" b="1" dirty="0">
                <a:solidFill>
                  <a:schemeClr val="accent5">
                    <a:lumMod val="75000"/>
                  </a:schemeClr>
                </a:solidFill>
                <a:latin typeface="ArialMT"/>
                <a:cs typeface="Times New Roman" panose="02020603050405020304" pitchFamily="18" charset="0"/>
              </a:rPr>
              <a:t>استخدم التصور</a:t>
            </a:r>
            <a:r>
              <a:rPr lang="en-US" altLang="en-US" sz="3200" b="1" dirty="0">
                <a:solidFill>
                  <a:schemeClr val="accent5">
                    <a:lumMod val="75000"/>
                  </a:schemeClr>
                </a:solidFill>
                <a:latin typeface="ArialMT"/>
                <a:cs typeface="Times New Roman" panose="02020603050405020304" pitchFamily="18" charset="0"/>
              </a:rPr>
              <a:t> )</a:t>
            </a:r>
            <a:r>
              <a:rPr lang="ar-SA" altLang="en-US" sz="3200" b="1" dirty="0">
                <a:solidFill>
                  <a:schemeClr val="accent5">
                    <a:lumMod val="75000"/>
                  </a:schemeClr>
                </a:solidFill>
                <a:latin typeface="ArialMT"/>
              </a:rPr>
              <a:t>الصور، التخيل</a:t>
            </a:r>
            <a:r>
              <a:rPr lang="en-US" altLang="en-US" sz="3200" b="1" dirty="0">
                <a:solidFill>
                  <a:schemeClr val="accent5">
                    <a:lumMod val="75000"/>
                  </a:schemeClr>
                </a:solidFill>
                <a:latin typeface="ArialMT"/>
                <a:cs typeface="Times New Roman" panose="02020603050405020304" pitchFamily="18" charset="0"/>
              </a:rPr>
              <a:t>(.</a:t>
            </a:r>
            <a:endParaRPr lang="en-US" altLang="en-US" sz="3200" b="1" dirty="0">
              <a:solidFill>
                <a:schemeClr val="accent5">
                  <a:lumMod val="75000"/>
                </a:schemeClr>
              </a:solidFill>
            </a:endParaRPr>
          </a:p>
          <a:p>
            <a:pPr algn="just" rtl="1"/>
            <a:r>
              <a:rPr lang="en-US" altLang="en-US" sz="3200" b="1" dirty="0">
                <a:solidFill>
                  <a:srgbClr val="FF0000"/>
                </a:solidFill>
                <a:latin typeface="ArialMT"/>
                <a:ea typeface="ArialMT"/>
                <a:cs typeface="ArialMT"/>
              </a:rPr>
              <a:t>●</a:t>
            </a:r>
            <a:r>
              <a:rPr lang="en-US" altLang="en-US" sz="3200" b="1" dirty="0">
                <a:solidFill>
                  <a:srgbClr val="FF0000"/>
                </a:solidFill>
                <a:latin typeface="ArialMT"/>
              </a:rPr>
              <a:t> </a:t>
            </a:r>
            <a:r>
              <a:rPr lang="ar-SA" altLang="en-US" sz="3200" b="1" dirty="0">
                <a:solidFill>
                  <a:srgbClr val="FF0000"/>
                </a:solidFill>
                <a:latin typeface="ArialMT"/>
              </a:rPr>
              <a:t>طور إشارات</a:t>
            </a:r>
            <a:r>
              <a:rPr lang="en-US" altLang="en-US" sz="3200" b="1" dirty="0">
                <a:solidFill>
                  <a:srgbClr val="FF0000"/>
                </a:solidFill>
                <a:latin typeface="ArialMT"/>
              </a:rPr>
              <a:t> )</a:t>
            </a:r>
            <a:r>
              <a:rPr lang="ar-SA" altLang="en-US" sz="3200" b="1" dirty="0">
                <a:solidFill>
                  <a:srgbClr val="FF0000"/>
                </a:solidFill>
                <a:latin typeface="ArialMT"/>
              </a:rPr>
              <a:t>مفاتيح</a:t>
            </a:r>
            <a:r>
              <a:rPr lang="en-US" altLang="en-US" sz="3200" b="1" dirty="0">
                <a:solidFill>
                  <a:srgbClr val="FF0000"/>
                </a:solidFill>
                <a:latin typeface="ArialMT"/>
              </a:rPr>
              <a:t>( </a:t>
            </a:r>
            <a:r>
              <a:rPr lang="ar-SA" altLang="en-US" sz="3200" b="1" dirty="0">
                <a:solidFill>
                  <a:srgbClr val="FF0000"/>
                </a:solidFill>
                <a:latin typeface="ArialMT"/>
              </a:rPr>
              <a:t>لاسترجاع المعلومات</a:t>
            </a:r>
            <a:r>
              <a:rPr lang="en-US" altLang="en-US" sz="3200" b="1" dirty="0">
                <a:solidFill>
                  <a:srgbClr val="FF0000"/>
                </a:solidFill>
                <a:latin typeface="ArialMT"/>
              </a:rPr>
              <a:t>.</a:t>
            </a:r>
            <a:endParaRPr lang="en-US" altLang="en-US" sz="3200" b="1" dirty="0">
              <a:solidFill>
                <a:srgbClr val="FF0000"/>
              </a:solidFill>
            </a:endParaRPr>
          </a:p>
          <a:p>
            <a:pPr algn="just" rtl="1"/>
            <a:r>
              <a:rPr lang="en-US" altLang="en-US" sz="3200" b="1" dirty="0">
                <a:solidFill>
                  <a:schemeClr val="accent5">
                    <a:lumMod val="75000"/>
                  </a:schemeClr>
                </a:solidFill>
                <a:latin typeface="ArialMT"/>
                <a:ea typeface="ArialMT"/>
                <a:cs typeface="ArialMT"/>
              </a:rPr>
              <a:t>●</a:t>
            </a:r>
            <a:r>
              <a:rPr lang="en-US" altLang="en-US" sz="3200" b="1" dirty="0">
                <a:solidFill>
                  <a:schemeClr val="accent5">
                    <a:lumMod val="75000"/>
                  </a:schemeClr>
                </a:solidFill>
                <a:latin typeface="ArialMT"/>
              </a:rPr>
              <a:t> </a:t>
            </a:r>
            <a:r>
              <a:rPr lang="ar-SA" altLang="en-US" sz="3200" b="1" dirty="0">
                <a:solidFill>
                  <a:schemeClr val="accent5">
                    <a:lumMod val="75000"/>
                  </a:schemeClr>
                </a:solidFill>
                <a:latin typeface="ArialMT"/>
              </a:rPr>
              <a:t>تدرب على ظروف الاختبار</a:t>
            </a:r>
            <a:r>
              <a:rPr lang="en-US" altLang="en-US" sz="3200" b="1" dirty="0">
                <a:solidFill>
                  <a:schemeClr val="accent5">
                    <a:lumMod val="75000"/>
                  </a:schemeClr>
                </a:solidFill>
                <a:latin typeface="ArialMT"/>
              </a:rPr>
              <a:t>.</a:t>
            </a:r>
            <a:endParaRPr lang="en-US" altLang="en-US" sz="3200" b="1" dirty="0">
              <a:solidFill>
                <a:schemeClr val="accent5">
                  <a:lumMod val="75000"/>
                </a:schemeClr>
              </a:solidFill>
            </a:endParaRPr>
          </a:p>
          <a:p>
            <a:pPr algn="just" rtl="1"/>
            <a:r>
              <a:rPr lang="en-US" altLang="en-US" sz="3200" b="1" dirty="0">
                <a:solidFill>
                  <a:srgbClr val="FF0000"/>
                </a:solidFill>
                <a:latin typeface="ArialMT"/>
                <a:ea typeface="ArialMT"/>
                <a:cs typeface="ArialMT"/>
              </a:rPr>
              <a:t>●</a:t>
            </a:r>
            <a:r>
              <a:rPr lang="en-US" altLang="en-US" sz="3200" b="1" dirty="0">
                <a:solidFill>
                  <a:srgbClr val="FF0000"/>
                </a:solidFill>
                <a:latin typeface="ArialMT"/>
              </a:rPr>
              <a:t> </a:t>
            </a:r>
            <a:r>
              <a:rPr lang="ar-SA" altLang="en-US" sz="3200" b="1" dirty="0">
                <a:solidFill>
                  <a:srgbClr val="FF0000"/>
                </a:solidFill>
                <a:latin typeface="ArialMT"/>
              </a:rPr>
              <a:t>تعلم ما بعد الإتقان والإجادة، وذلك بعدم التوقف عن المراجعة عند شعورك بإتقان التعلم، بل اعمل مراجعات إضافية لتثبيت التعلم</a:t>
            </a:r>
            <a:r>
              <a:rPr lang="en-US" altLang="en-US" sz="3200" b="1" dirty="0">
                <a:solidFill>
                  <a:srgbClr val="FF0000"/>
                </a:solidFill>
                <a:latin typeface="ArialMT"/>
              </a:rPr>
              <a:t>.</a:t>
            </a:r>
            <a:endParaRPr lang="en-US" altLang="en-US" sz="3200" b="1" dirty="0">
              <a:solidFill>
                <a:srgbClr val="FF0000"/>
              </a:solidFill>
            </a:endParaRPr>
          </a:p>
          <a:p>
            <a:pPr rtl="0"/>
            <a:endParaRPr lang="en-US" altLang="en-US" sz="2400" b="1" dirty="0"/>
          </a:p>
        </p:txBody>
      </p:sp>
    </p:spTree>
    <p:extLst>
      <p:ext uri="{BB962C8B-B14F-4D97-AF65-F5344CB8AC3E}">
        <p14:creationId xmlns:p14="http://schemas.microsoft.com/office/powerpoint/2010/main" val="2348882457"/>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عنصر نائب للمحتوى 2"/>
          <p:cNvSpPr>
            <a:spLocks noGrp="1"/>
          </p:cNvSpPr>
          <p:nvPr>
            <p:ph idx="1"/>
          </p:nvPr>
        </p:nvSpPr>
        <p:spPr>
          <a:xfrm>
            <a:off x="1484308" y="602267"/>
            <a:ext cx="10018713" cy="3191811"/>
          </a:xfrm>
        </p:spPr>
        <p:txBody>
          <a:bodyPr/>
          <a:lstStyle/>
          <a:p>
            <a:pPr algn="ctr" rtl="1" eaLnBrk="1" hangingPunct="1">
              <a:buFont typeface="Arial" panose="020B0604020202020204" pitchFamily="34" charset="0"/>
              <a:buNone/>
            </a:pPr>
            <a:r>
              <a:rPr lang="ar-SA" altLang="en-US" sz="4000" b="1" dirty="0" smtClean="0">
                <a:solidFill>
                  <a:srgbClr val="009900"/>
                </a:solidFill>
              </a:rPr>
              <a:t>تم</a:t>
            </a:r>
            <a:r>
              <a:rPr lang="ar-EG" altLang="en-US" sz="4000" b="1" dirty="0" smtClean="0">
                <a:solidFill>
                  <a:srgbClr val="009900"/>
                </a:solidFill>
              </a:rPr>
              <a:t>ت المحاضرة </a:t>
            </a:r>
          </a:p>
          <a:p>
            <a:pPr algn="ctr" rtl="1" eaLnBrk="1" hangingPunct="1">
              <a:buFont typeface="Arial" panose="020B0604020202020204" pitchFamily="34" charset="0"/>
              <a:buNone/>
            </a:pPr>
            <a:r>
              <a:rPr lang="ar-SA" altLang="en-US" sz="4000" b="1" dirty="0" smtClean="0">
                <a:solidFill>
                  <a:srgbClr val="660066"/>
                </a:solidFill>
              </a:rPr>
              <a:t> </a:t>
            </a:r>
            <a:r>
              <a:rPr lang="ar-SA" altLang="en-US" sz="4000" b="1" dirty="0">
                <a:solidFill>
                  <a:srgbClr val="660066"/>
                </a:solidFill>
              </a:rPr>
              <a:t>بحمد الله تعالى</a:t>
            </a:r>
          </a:p>
          <a:p>
            <a:pPr algn="ctr" rtl="1" eaLnBrk="1" hangingPunct="1">
              <a:buFont typeface="Arial" panose="020B0604020202020204" pitchFamily="34" charset="0"/>
              <a:buNone/>
            </a:pPr>
            <a:endParaRPr lang="en-US" altLang="en-US" sz="9600" b="1" dirty="0">
              <a:solidFill>
                <a:srgbClr val="660066"/>
              </a:solidFill>
            </a:endParaRPr>
          </a:p>
        </p:txBody>
      </p:sp>
      <p:sp>
        <p:nvSpPr>
          <p:cNvPr id="44038" name="عنصر نائب لرقم الشريحة 5"/>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CD5CC7E-D77B-4162-92A6-FD518CBCDB7D}" type="slidenum">
              <a:rPr lang="en-US" altLang="en-US" sz="2000" b="1">
                <a:latin typeface="Calibri" panose="020F0502020204030204" pitchFamily="34" charset="0"/>
              </a:rPr>
              <a:pPr eaLnBrk="1" hangingPunct="1"/>
              <a:t>45</a:t>
            </a:fld>
            <a:endParaRPr lang="en-US" altLang="en-US" sz="2000" b="1">
              <a:latin typeface="Calibri" panose="020F0502020204030204" pitchFamily="34" charset="0"/>
            </a:endParaRPr>
          </a:p>
        </p:txBody>
      </p:sp>
      <p:sp>
        <p:nvSpPr>
          <p:cNvPr id="5" name="وجه ضاحك 4"/>
          <p:cNvSpPr/>
          <p:nvPr/>
        </p:nvSpPr>
        <p:spPr>
          <a:xfrm>
            <a:off x="3884123" y="2652421"/>
            <a:ext cx="5219081" cy="3214710"/>
          </a:xfrm>
          <a:prstGeom prst="smileyFace">
            <a:avLst/>
          </a:prstGeom>
          <a:solidFill>
            <a:srgbClr val="FFFF99">
              <a:alpha val="99000"/>
            </a:srgbClr>
          </a:solidFill>
          <a:ln>
            <a:solidFill>
              <a:srgbClr val="C00000"/>
            </a:solidFill>
          </a:ln>
          <a:effectLst>
            <a:glow rad="228600">
              <a:schemeClr val="accent2">
                <a:satMod val="175000"/>
                <a:alpha val="40000"/>
              </a:schemeClr>
            </a:glow>
            <a:outerShdw blurRad="152400" dist="317500" dir="5400000" sx="90000" sy="-19000" rotWithShape="0">
              <a:prstClr val="black">
                <a:alpha val="15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أعداد</a:t>
            </a:r>
            <a:endParaRPr lang="en-US"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a:p>
            <a:pPr algn="ctr">
              <a:defRPr/>
            </a:pPr>
            <a:r>
              <a:rPr lang="ar-SA"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 </a:t>
            </a:r>
          </a:p>
          <a:p>
            <a:pPr algn="ctr">
              <a:defRPr/>
            </a:pPr>
            <a:r>
              <a:rPr lang="ar-SA" sz="3600" b="1" spc="100" dirty="0" smtClean="0">
                <a:ln w="18000">
                  <a:solidFill>
                    <a:schemeClr val="accent1">
                      <a:satMod val="200000"/>
                      <a:tint val="72000"/>
                    </a:schemeClr>
                  </a:solidFill>
                  <a:prstDash val="solid"/>
                </a:ln>
                <a:solidFill>
                  <a:srgbClr val="2F0B16"/>
                </a:solidFill>
                <a:effectLst>
                  <a:outerShdw blurRad="25000" dist="20000" dir="16020000" algn="tl">
                    <a:schemeClr val="accent1">
                      <a:satMod val="200000"/>
                      <a:shade val="1000"/>
                      <a:alpha val="60000"/>
                    </a:schemeClr>
                  </a:outerShdw>
                </a:effectLst>
              </a:rPr>
              <a:t>أ/</a:t>
            </a:r>
            <a:r>
              <a:rPr lang="ar-JO" sz="3600" b="1" spc="100" smtClean="0">
                <a:ln w="18000">
                  <a:solidFill>
                    <a:schemeClr val="accent1">
                      <a:satMod val="200000"/>
                      <a:tint val="72000"/>
                    </a:schemeClr>
                  </a:solidFill>
                  <a:prstDash val="solid"/>
                </a:ln>
                <a:solidFill>
                  <a:srgbClr val="2F0B16"/>
                </a:solidFill>
                <a:effectLst>
                  <a:outerShdw blurRad="25000" dist="20000" dir="16020000" algn="tl">
                    <a:schemeClr val="accent1">
                      <a:satMod val="200000"/>
                      <a:shade val="1000"/>
                      <a:alpha val="60000"/>
                    </a:schemeClr>
                  </a:outerShdw>
                </a:effectLst>
              </a:rPr>
              <a:t>ايمن العمري</a:t>
            </a:r>
            <a:endParaRPr lang="en-US" sz="3600" b="1" spc="100" dirty="0">
              <a:ln w="18000">
                <a:solidFill>
                  <a:schemeClr val="accent1">
                    <a:satMod val="200000"/>
                    <a:tint val="72000"/>
                  </a:schemeClr>
                </a:solidFill>
                <a:prstDash val="solid"/>
              </a:ln>
              <a:solidFill>
                <a:srgbClr val="2F0B16"/>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4252941950"/>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fade">
                                      <p:cBhvr>
                                        <p:cTn id="7" dur="500"/>
                                        <p:tgtEl>
                                          <p:spTgt spid="491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4">
                                            <p:txEl>
                                              <p:pRg st="1" end="1"/>
                                            </p:txEl>
                                          </p:spTgt>
                                        </p:tgtEl>
                                        <p:attrNameLst>
                                          <p:attrName>style.visibility</p:attrName>
                                        </p:attrNameLst>
                                      </p:cBhvr>
                                      <p:to>
                                        <p:strVal val="visible"/>
                                      </p:to>
                                    </p:set>
                                    <p:animEffect transition="in" filter="fade">
                                      <p:cBhvr>
                                        <p:cTn id="12" dur="500"/>
                                        <p:tgtEl>
                                          <p:spTgt spid="491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048258-F7AD-47EE-9903-E3A6BA9E4838}" type="slidenum">
              <a:rPr lang="ar-SA" altLang="en-US">
                <a:solidFill>
                  <a:srgbClr val="FFFFFF"/>
                </a:solidFill>
              </a:rPr>
              <a:pPr eaLnBrk="1" hangingPunct="1"/>
              <a:t>5</a:t>
            </a:fld>
            <a:endParaRPr lang="ar-SA" altLang="en-US">
              <a:solidFill>
                <a:srgbClr val="FFFFFF"/>
              </a:solidFill>
            </a:endParaRPr>
          </a:p>
        </p:txBody>
      </p:sp>
      <p:sp>
        <p:nvSpPr>
          <p:cNvPr id="19459" name="مستطيل 3"/>
          <p:cNvSpPr>
            <a:spLocks noChangeArrowheads="1"/>
          </p:cNvSpPr>
          <p:nvPr/>
        </p:nvSpPr>
        <p:spPr bwMode="auto">
          <a:xfrm>
            <a:off x="3810001" y="2571751"/>
            <a:ext cx="6215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A" altLang="en-US" sz="3600">
              <a:latin typeface="Franklin Gothic Book" panose="020B0503020102020204" pitchFamily="34" charset="0"/>
              <a:cs typeface="Tahoma" panose="020B0604030504040204" pitchFamily="34" charset="0"/>
            </a:endParaRPr>
          </a:p>
        </p:txBody>
      </p:sp>
      <p:sp>
        <p:nvSpPr>
          <p:cNvPr id="19460" name="Rectangle 1"/>
          <p:cNvSpPr>
            <a:spLocks noChangeArrowheads="1"/>
          </p:cNvSpPr>
          <p:nvPr/>
        </p:nvSpPr>
        <p:spPr bwMode="auto">
          <a:xfrm>
            <a:off x="1310185" y="1752347"/>
            <a:ext cx="10192837"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sz="3200" dirty="0">
                <a:solidFill>
                  <a:schemeClr val="accent6"/>
                </a:solidFill>
                <a:latin typeface="GESSTwoMedium-Medium"/>
                <a:cs typeface="Times New Roman" panose="02020603050405020304" pitchFamily="18" charset="0"/>
              </a:rPr>
              <a:t>أهداف الوحدة</a:t>
            </a:r>
            <a:endParaRPr lang="en-US" altLang="en-US" sz="3200" dirty="0">
              <a:solidFill>
                <a:schemeClr val="accent6"/>
              </a:solidFill>
              <a:cs typeface="Times New Roman" panose="02020603050405020304" pitchFamily="18" charset="0"/>
            </a:endParaRPr>
          </a:p>
          <a:p>
            <a:pPr algn="r" rtl="1"/>
            <a:r>
              <a:rPr lang="ar-SA" altLang="en-US" sz="2400" dirty="0" smtClean="0">
                <a:solidFill>
                  <a:srgbClr val="FF0000"/>
                </a:solidFill>
                <a:latin typeface="ArialMT"/>
                <a:cs typeface="Times New Roman" panose="02020603050405020304" pitchFamily="18" charset="0"/>
              </a:rPr>
              <a:t>يتوقع منك عزيزي الطالب، بعد دراسة هذه الوحدة، أن تحقق النتاجات الآتية</a:t>
            </a:r>
            <a:r>
              <a:rPr lang="en-US" altLang="en-US" sz="2400" dirty="0" smtClean="0">
                <a:solidFill>
                  <a:srgbClr val="FF0000"/>
                </a:solidFill>
                <a:latin typeface="ArialMT"/>
                <a:cs typeface="Times New Roman" panose="02020603050405020304" pitchFamily="18" charset="0"/>
              </a:rPr>
              <a:t>:</a:t>
            </a:r>
            <a:endParaRPr lang="en-US" altLang="en-US" sz="2400" dirty="0" smtClean="0">
              <a:solidFill>
                <a:srgbClr val="FF0000"/>
              </a:solidFill>
              <a:cs typeface="Times New Roman" panose="02020603050405020304" pitchFamily="18" charset="0"/>
            </a:endParaRPr>
          </a:p>
          <a:p>
            <a:pPr algn="r" rtl="1"/>
            <a:r>
              <a:rPr lang="en-US" altLang="en-US" sz="2400" dirty="0" smtClean="0">
                <a:solidFill>
                  <a:srgbClr val="000000"/>
                </a:solidFill>
                <a:latin typeface="ArialMT"/>
                <a:cs typeface="Times New Roman" panose="02020603050405020304" pitchFamily="18" charset="0"/>
              </a:rPr>
              <a:t>● </a:t>
            </a:r>
            <a:r>
              <a:rPr lang="ar-SA" altLang="en-US" sz="2400" dirty="0" smtClean="0">
                <a:solidFill>
                  <a:srgbClr val="000000"/>
                </a:solidFill>
                <a:latin typeface="ArialMT"/>
                <a:cs typeface="Times New Roman" panose="02020603050405020304" pitchFamily="18" charset="0"/>
              </a:rPr>
              <a:t>توضح المقصود بتنظيم الوقت، مهارة تحسين التركيز ومهارة التذكر</a:t>
            </a:r>
            <a:r>
              <a:rPr lang="en-US" altLang="en-US" sz="2400" dirty="0" smtClean="0">
                <a:solidFill>
                  <a:srgbClr val="000000"/>
                </a:solidFill>
                <a:latin typeface="ArialMT"/>
              </a:rPr>
              <a:t>.</a:t>
            </a:r>
            <a:endParaRPr lang="en-US" altLang="en-US" sz="2400" dirty="0" smtClean="0">
              <a:cs typeface="Times New Roman" panose="02020603050405020304" pitchFamily="18" charset="0"/>
            </a:endParaRPr>
          </a:p>
          <a:p>
            <a:pPr algn="r" rtl="1"/>
            <a:r>
              <a:rPr lang="en-US" altLang="en-US" sz="2400" dirty="0" smtClean="0">
                <a:solidFill>
                  <a:srgbClr val="000000"/>
                </a:solidFill>
                <a:latin typeface="ArialMT"/>
                <a:cs typeface="Times New Roman" panose="02020603050405020304" pitchFamily="18" charset="0"/>
              </a:rPr>
              <a:t>● </a:t>
            </a:r>
            <a:r>
              <a:rPr lang="ar-SA" altLang="en-US" sz="2400" dirty="0">
                <a:solidFill>
                  <a:srgbClr val="000000"/>
                </a:solidFill>
                <a:latin typeface="ArialMT"/>
              </a:rPr>
              <a:t>تحدد العوامل التي تؤثر في تنظيم الوقت الدراسي</a:t>
            </a:r>
            <a:r>
              <a:rPr lang="en-US" altLang="en-US" sz="2400" dirty="0">
                <a:solidFill>
                  <a:srgbClr val="000000"/>
                </a:solidFill>
                <a:latin typeface="ArialMT"/>
                <a:cs typeface="Times New Roman" panose="02020603050405020304" pitchFamily="18" charset="0"/>
              </a:rPr>
              <a:t>.</a:t>
            </a:r>
            <a:endParaRPr lang="en-US" altLang="en-US" sz="2400" dirty="0">
              <a:cs typeface="Times New Roman" panose="02020603050405020304" pitchFamily="18" charset="0"/>
            </a:endParaRPr>
          </a:p>
          <a:p>
            <a:pPr algn="r" rtl="1"/>
            <a:r>
              <a:rPr lang="en-US" altLang="en-US" sz="2400" dirty="0">
                <a:solidFill>
                  <a:srgbClr val="000000"/>
                </a:solidFill>
                <a:latin typeface="ArialMT"/>
                <a:ea typeface="ArialMT"/>
                <a:cs typeface="ArialMT"/>
              </a:rPr>
              <a:t>●</a:t>
            </a:r>
            <a:r>
              <a:rPr lang="en-US" altLang="en-US" sz="2400" dirty="0">
                <a:solidFill>
                  <a:srgbClr val="000000"/>
                </a:solidFill>
                <a:latin typeface="ArialMT"/>
              </a:rPr>
              <a:t> </a:t>
            </a:r>
            <a:r>
              <a:rPr lang="ar-SA" altLang="en-US" sz="2400" dirty="0">
                <a:solidFill>
                  <a:srgbClr val="000000"/>
                </a:solidFill>
                <a:latin typeface="ArialMT"/>
              </a:rPr>
              <a:t>تنخرط في الممارسة العملية لتطوير الأداء الدراسي من حيث الوقت والمكان والكيفية</a:t>
            </a:r>
            <a:r>
              <a:rPr lang="en-US" altLang="en-US" sz="2400" dirty="0">
                <a:solidFill>
                  <a:srgbClr val="000000"/>
                </a:solidFill>
                <a:latin typeface="ArialMT"/>
              </a:rPr>
              <a:t>.</a:t>
            </a:r>
            <a:endParaRPr lang="en-US" altLang="en-US" sz="2400" dirty="0"/>
          </a:p>
          <a:p>
            <a:pPr algn="r" rtl="1"/>
            <a:r>
              <a:rPr lang="en-US" altLang="en-US" sz="2400" dirty="0">
                <a:solidFill>
                  <a:srgbClr val="000000"/>
                </a:solidFill>
                <a:latin typeface="ArialMT"/>
                <a:ea typeface="ArialMT"/>
                <a:cs typeface="ArialMT"/>
              </a:rPr>
              <a:t>●</a:t>
            </a:r>
            <a:r>
              <a:rPr lang="en-US" altLang="en-US" sz="2400" dirty="0">
                <a:solidFill>
                  <a:srgbClr val="000000"/>
                </a:solidFill>
                <a:latin typeface="ArialMT"/>
              </a:rPr>
              <a:t> </a:t>
            </a:r>
            <a:r>
              <a:rPr lang="ar-SA" altLang="en-US" sz="2400" dirty="0">
                <a:solidFill>
                  <a:srgbClr val="000000"/>
                </a:solidFill>
                <a:latin typeface="ArialMT"/>
              </a:rPr>
              <a:t>تنظم جدولاً أسبوعيا لدراسة احد المقررات</a:t>
            </a:r>
            <a:r>
              <a:rPr lang="en-US" altLang="en-US" sz="2400" dirty="0">
                <a:solidFill>
                  <a:srgbClr val="000000"/>
                </a:solidFill>
                <a:latin typeface="ArialMT"/>
              </a:rPr>
              <a:t>.</a:t>
            </a:r>
            <a:endParaRPr lang="en-US" altLang="en-US" sz="2400" dirty="0"/>
          </a:p>
          <a:p>
            <a:pPr algn="r" rtl="1"/>
            <a:r>
              <a:rPr lang="en-US" altLang="en-US" sz="2400" dirty="0">
                <a:solidFill>
                  <a:srgbClr val="000000"/>
                </a:solidFill>
                <a:latin typeface="ArialMT"/>
                <a:ea typeface="ArialMT"/>
                <a:cs typeface="ArialMT"/>
              </a:rPr>
              <a:t>●</a:t>
            </a:r>
            <a:r>
              <a:rPr lang="en-US" altLang="en-US" sz="2400" dirty="0">
                <a:solidFill>
                  <a:srgbClr val="000000"/>
                </a:solidFill>
                <a:latin typeface="ArialMT"/>
              </a:rPr>
              <a:t> </a:t>
            </a:r>
            <a:r>
              <a:rPr lang="ar-SA" altLang="en-US" sz="2400" dirty="0">
                <a:solidFill>
                  <a:srgbClr val="000000"/>
                </a:solidFill>
                <a:latin typeface="ArialMT"/>
              </a:rPr>
              <a:t>تدرك أهمية تطوير المهارات التكنولوجية على الصعيد الدراسي والوظيفي</a:t>
            </a:r>
            <a:r>
              <a:rPr lang="en-US" altLang="en-US" sz="2400" dirty="0">
                <a:solidFill>
                  <a:srgbClr val="000000"/>
                </a:solidFill>
                <a:latin typeface="ArialMT"/>
              </a:rPr>
              <a:t>.</a:t>
            </a:r>
            <a:endParaRPr lang="en-US" altLang="en-US" sz="2400" dirty="0"/>
          </a:p>
          <a:p>
            <a:pPr algn="r" rtl="1"/>
            <a:r>
              <a:rPr lang="en-US" altLang="en-US" sz="2400" dirty="0">
                <a:solidFill>
                  <a:srgbClr val="000000"/>
                </a:solidFill>
                <a:latin typeface="ArialMT"/>
                <a:ea typeface="ArialMT"/>
                <a:cs typeface="ArialMT"/>
              </a:rPr>
              <a:t>●</a:t>
            </a:r>
            <a:r>
              <a:rPr lang="en-US" altLang="en-US" sz="2400" dirty="0">
                <a:solidFill>
                  <a:srgbClr val="000000"/>
                </a:solidFill>
                <a:latin typeface="ArialMT"/>
              </a:rPr>
              <a:t> </a:t>
            </a:r>
            <a:r>
              <a:rPr lang="ar-SA" altLang="en-US" sz="2400" dirty="0">
                <a:solidFill>
                  <a:srgbClr val="000000"/>
                </a:solidFill>
                <a:latin typeface="ArialMT"/>
              </a:rPr>
              <a:t>تستخدم الوسائل الاجتماعية في تحسين المهارات الأكاديمية</a:t>
            </a:r>
            <a:r>
              <a:rPr lang="en-US" altLang="en-US" sz="2400" dirty="0">
                <a:solidFill>
                  <a:srgbClr val="000000"/>
                </a:solidFill>
                <a:latin typeface="ArialMT"/>
              </a:rPr>
              <a:t>.</a:t>
            </a:r>
            <a:endParaRPr lang="en-US" altLang="en-US" sz="2400" dirty="0"/>
          </a:p>
          <a:p>
            <a:pPr algn="r" rtl="1"/>
            <a:r>
              <a:rPr lang="en-US" altLang="en-US" sz="2400" dirty="0">
                <a:solidFill>
                  <a:srgbClr val="000000"/>
                </a:solidFill>
                <a:latin typeface="ArialMT"/>
                <a:ea typeface="ArialMT"/>
                <a:cs typeface="ArialMT"/>
              </a:rPr>
              <a:t>●</a:t>
            </a:r>
            <a:r>
              <a:rPr lang="en-US" altLang="en-US" sz="2400" dirty="0">
                <a:solidFill>
                  <a:srgbClr val="000000"/>
                </a:solidFill>
                <a:latin typeface="ArialMT"/>
              </a:rPr>
              <a:t> </a:t>
            </a:r>
            <a:r>
              <a:rPr lang="ar-SA" altLang="en-US" sz="2400" dirty="0">
                <a:solidFill>
                  <a:srgbClr val="000000"/>
                </a:solidFill>
                <a:latin typeface="ArialMT"/>
              </a:rPr>
              <a:t>تعرف أكثر حول بيئة التعلم الافتراضية في جامعتك</a:t>
            </a:r>
            <a:r>
              <a:rPr lang="en-US" altLang="en-US" sz="2400" dirty="0">
                <a:solidFill>
                  <a:srgbClr val="000000"/>
                </a:solidFill>
                <a:latin typeface="ArialMT"/>
              </a:rPr>
              <a:t>.</a:t>
            </a:r>
            <a:endParaRPr lang="en-US" altLang="en-US" sz="2400" dirty="0"/>
          </a:p>
          <a:p>
            <a:pPr algn="r" rtl="1"/>
            <a:r>
              <a:rPr lang="en-US" altLang="en-US" sz="2400" dirty="0">
                <a:solidFill>
                  <a:srgbClr val="000000"/>
                </a:solidFill>
                <a:latin typeface="ArialMT"/>
                <a:ea typeface="ArialMT"/>
                <a:cs typeface="ArialMT"/>
              </a:rPr>
              <a:t>●</a:t>
            </a:r>
            <a:r>
              <a:rPr lang="en-US" altLang="en-US" sz="2400" dirty="0">
                <a:solidFill>
                  <a:srgbClr val="000000"/>
                </a:solidFill>
                <a:latin typeface="ArialMT"/>
              </a:rPr>
              <a:t> </a:t>
            </a:r>
            <a:r>
              <a:rPr lang="ar-SA" altLang="en-US" sz="2400" dirty="0">
                <a:solidFill>
                  <a:srgbClr val="000000"/>
                </a:solidFill>
                <a:latin typeface="ArialMT"/>
              </a:rPr>
              <a:t>تتعرف استراتيجات تنمية مهارة التركيز وتحسينها</a:t>
            </a:r>
            <a:r>
              <a:rPr lang="en-US" altLang="en-US" sz="2400" dirty="0">
                <a:solidFill>
                  <a:srgbClr val="000000"/>
                </a:solidFill>
                <a:latin typeface="ArialMT"/>
              </a:rPr>
              <a:t>.</a:t>
            </a:r>
            <a:endParaRPr lang="en-US" altLang="en-US" sz="2400" dirty="0"/>
          </a:p>
          <a:p>
            <a:pPr algn="r" rtl="1"/>
            <a:r>
              <a:rPr lang="en-US" altLang="en-US" sz="2400" dirty="0">
                <a:solidFill>
                  <a:srgbClr val="000000"/>
                </a:solidFill>
                <a:latin typeface="ArialMT"/>
                <a:ea typeface="ArialMT"/>
                <a:cs typeface="ArialMT"/>
              </a:rPr>
              <a:t>●</a:t>
            </a:r>
            <a:r>
              <a:rPr lang="en-US" altLang="en-US" sz="2400" dirty="0">
                <a:solidFill>
                  <a:srgbClr val="000000"/>
                </a:solidFill>
                <a:latin typeface="ArialMT"/>
              </a:rPr>
              <a:t> </a:t>
            </a:r>
            <a:r>
              <a:rPr lang="ar-SA" altLang="en-US" sz="2400" dirty="0">
                <a:solidFill>
                  <a:srgbClr val="000000"/>
                </a:solidFill>
                <a:latin typeface="ArialMT"/>
              </a:rPr>
              <a:t>تُحسن إستراتيجيتك في التذكر وتوظفها بفاعلية أثناء الدراسة</a:t>
            </a:r>
            <a:r>
              <a:rPr lang="en-US" altLang="en-US" sz="2400" dirty="0">
                <a:solidFill>
                  <a:srgbClr val="000000"/>
                </a:solidFill>
                <a:latin typeface="ArialMT"/>
              </a:rPr>
              <a:t>.</a:t>
            </a:r>
            <a:endParaRPr lang="en-US" altLang="en-US" sz="2400" dirty="0"/>
          </a:p>
        </p:txBody>
      </p:sp>
    </p:spTree>
    <p:extLst>
      <p:ext uri="{BB962C8B-B14F-4D97-AF65-F5344CB8AC3E}">
        <p14:creationId xmlns:p14="http://schemas.microsoft.com/office/powerpoint/2010/main" val="2787395408"/>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5E35AC1-D250-47B4-AF9A-70D405A51136}" type="slidenum">
              <a:rPr lang="ar-SA" altLang="en-US">
                <a:solidFill>
                  <a:srgbClr val="FFFFFF"/>
                </a:solidFill>
              </a:rPr>
              <a:pPr eaLnBrk="1" hangingPunct="1"/>
              <a:t>6</a:t>
            </a:fld>
            <a:endParaRPr lang="ar-SA" altLang="en-US">
              <a:solidFill>
                <a:srgbClr val="FFFFFF"/>
              </a:solidFill>
            </a:endParaRPr>
          </a:p>
        </p:txBody>
      </p:sp>
      <p:sp>
        <p:nvSpPr>
          <p:cNvPr id="20483" name="مستطيل 3"/>
          <p:cNvSpPr>
            <a:spLocks noChangeArrowheads="1"/>
          </p:cNvSpPr>
          <p:nvPr/>
        </p:nvSpPr>
        <p:spPr bwMode="auto">
          <a:xfrm>
            <a:off x="2166938" y="1000125"/>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A" altLang="en-US" sz="3600" b="1">
              <a:solidFill>
                <a:srgbClr val="FF0000"/>
              </a:solidFill>
              <a:latin typeface="Franklin Gothic Book" panose="020B0503020102020204" pitchFamily="34" charset="0"/>
              <a:cs typeface="Tahoma" panose="020B0604030504040204" pitchFamily="34" charset="0"/>
            </a:endParaRPr>
          </a:p>
          <a:p>
            <a:pPr eaLnBrk="1" hangingPunct="1"/>
            <a:r>
              <a:rPr lang="ar-SA" altLang="en-US" sz="3600">
                <a:latin typeface="Franklin Gothic Book" panose="020B0503020102020204" pitchFamily="34" charset="0"/>
                <a:cs typeface="Tahoma" panose="020B0604030504040204" pitchFamily="34" charset="0"/>
              </a:rPr>
              <a:t>    </a:t>
            </a:r>
          </a:p>
        </p:txBody>
      </p:sp>
      <p:sp>
        <p:nvSpPr>
          <p:cNvPr id="20484" name="Rectangle 1"/>
          <p:cNvSpPr>
            <a:spLocks noChangeArrowheads="1"/>
          </p:cNvSpPr>
          <p:nvPr/>
        </p:nvSpPr>
        <p:spPr bwMode="auto">
          <a:xfrm>
            <a:off x="1768808" y="339090"/>
            <a:ext cx="1025487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EG" altLang="en-US" sz="2800" b="1" dirty="0" smtClean="0">
                <a:solidFill>
                  <a:srgbClr val="000000"/>
                </a:solidFill>
                <a:latin typeface="ArialMT"/>
                <a:cs typeface="Times New Roman" panose="02020603050405020304" pitchFamily="18" charset="0"/>
              </a:rPr>
              <a:t>مقدمه:</a:t>
            </a:r>
          </a:p>
          <a:p>
            <a:pPr algn="just" rtl="1" eaLnBrk="1" hangingPunct="1"/>
            <a:r>
              <a:rPr lang="ar-SA" altLang="en-US" sz="2800" b="1" dirty="0" smtClean="0">
                <a:solidFill>
                  <a:srgbClr val="000000"/>
                </a:solidFill>
                <a:latin typeface="ArialMT"/>
                <a:cs typeface="Times New Roman" panose="02020603050405020304" pitchFamily="18" charset="0"/>
              </a:rPr>
              <a:t>يعد </a:t>
            </a:r>
            <a:r>
              <a:rPr lang="ar-SA" altLang="en-US" sz="2800" b="1" dirty="0">
                <a:solidFill>
                  <a:srgbClr val="000000"/>
                </a:solidFill>
                <a:latin typeface="ArialMT"/>
                <a:cs typeface="Times New Roman" panose="02020603050405020304" pitchFamily="18" charset="0"/>
              </a:rPr>
              <a:t>الوقت أثمن ما نملك في الحياة، ومن البديهي أن يسعى كلّ منّا محاولاً استغلاله والاستفادة منه إلى أقصى الحدود، منطلقاً من قواعد دينيه ومتطلبات عصره، </a:t>
            </a:r>
            <a:r>
              <a:rPr lang="ar-SA" altLang="en-US" sz="2800" b="1" dirty="0">
                <a:solidFill>
                  <a:schemeClr val="accent5">
                    <a:lumMod val="75000"/>
                  </a:schemeClr>
                </a:solidFill>
                <a:latin typeface="ArialMT"/>
                <a:cs typeface="Times New Roman" panose="02020603050405020304" pitchFamily="18" charset="0"/>
              </a:rPr>
              <a:t>حيث يقول صلى الله عليه وسلم</a:t>
            </a:r>
            <a:r>
              <a:rPr lang="en-US" altLang="en-US" sz="2800" b="1" dirty="0">
                <a:solidFill>
                  <a:srgbClr val="000000"/>
                </a:solidFill>
                <a:latin typeface="ArialMT"/>
                <a:cs typeface="Times New Roman" panose="02020603050405020304" pitchFamily="18" charset="0"/>
              </a:rPr>
              <a:t>: </a:t>
            </a:r>
            <a:r>
              <a:rPr lang="ar-EG" altLang="en-US" sz="2800" b="1" dirty="0" smtClean="0">
                <a:solidFill>
                  <a:srgbClr val="000000"/>
                </a:solidFill>
                <a:latin typeface="ArialMT"/>
                <a:cs typeface="Times New Roman" panose="02020603050405020304" pitchFamily="18" charset="0"/>
              </a:rPr>
              <a:t> </a:t>
            </a:r>
            <a:r>
              <a:rPr lang="ar-EG" altLang="en-US" sz="2800" b="1" dirty="0" smtClean="0">
                <a:solidFill>
                  <a:srgbClr val="FF0000"/>
                </a:solidFill>
                <a:latin typeface="ArialMT"/>
                <a:cs typeface="Times New Roman" panose="02020603050405020304" pitchFamily="18" charset="0"/>
              </a:rPr>
              <a:t>(</a:t>
            </a:r>
            <a:r>
              <a:rPr lang="ar-EG" altLang="en-US" sz="2800" b="1" dirty="0" smtClean="0">
                <a:solidFill>
                  <a:srgbClr val="000000"/>
                </a:solidFill>
                <a:latin typeface="ArialMT"/>
                <a:cs typeface="Times New Roman" panose="02020603050405020304" pitchFamily="18" charset="0"/>
              </a:rPr>
              <a:t> </a:t>
            </a:r>
            <a:r>
              <a:rPr lang="ar-SA" altLang="en-US" sz="2800" b="1" dirty="0" smtClean="0">
                <a:solidFill>
                  <a:srgbClr val="FF0000"/>
                </a:solidFill>
                <a:latin typeface="ArialMT"/>
                <a:cs typeface="Times New Roman" panose="02020603050405020304" pitchFamily="18" charset="0"/>
              </a:rPr>
              <a:t>نعمتان </a:t>
            </a:r>
            <a:r>
              <a:rPr lang="ar-SA" altLang="en-US" sz="2800" b="1" dirty="0">
                <a:solidFill>
                  <a:srgbClr val="FF0000"/>
                </a:solidFill>
                <a:latin typeface="ArialMT"/>
                <a:cs typeface="Times New Roman" panose="02020603050405020304" pitchFamily="18" charset="0"/>
              </a:rPr>
              <a:t>مغبون فيهما كثير من الناس</a:t>
            </a:r>
            <a:r>
              <a:rPr lang="en-US" altLang="en-US" sz="2800" b="1" dirty="0">
                <a:solidFill>
                  <a:srgbClr val="FF0000"/>
                </a:solidFill>
                <a:latin typeface="ArialMT"/>
                <a:cs typeface="Times New Roman" panose="02020603050405020304" pitchFamily="18" charset="0"/>
              </a:rPr>
              <a:t>: </a:t>
            </a:r>
            <a:r>
              <a:rPr lang="ar-SA" altLang="en-US" sz="2800" b="1" dirty="0">
                <a:solidFill>
                  <a:srgbClr val="FF0000"/>
                </a:solidFill>
                <a:latin typeface="ArialMT"/>
                <a:cs typeface="Times New Roman" panose="02020603050405020304" pitchFamily="18" charset="0"/>
              </a:rPr>
              <a:t>الصحة </a:t>
            </a:r>
            <a:r>
              <a:rPr lang="ar-SA" altLang="en-US" sz="2800" b="1" dirty="0" smtClean="0">
                <a:solidFill>
                  <a:srgbClr val="FF0000"/>
                </a:solidFill>
                <a:latin typeface="ArialMT"/>
                <a:cs typeface="Times New Roman" panose="02020603050405020304" pitchFamily="18" charset="0"/>
              </a:rPr>
              <a:t>والفراغ</a:t>
            </a:r>
            <a:r>
              <a:rPr lang="ar-EG" altLang="en-US" sz="2800" b="1" dirty="0" smtClean="0">
                <a:solidFill>
                  <a:srgbClr val="FF0000"/>
                </a:solidFill>
                <a:latin typeface="ArialMT"/>
                <a:cs typeface="Times New Roman" panose="02020603050405020304" pitchFamily="18" charset="0"/>
              </a:rPr>
              <a:t>)</a:t>
            </a:r>
            <a:r>
              <a:rPr lang="ar-SA" altLang="en-US" sz="2800" b="1" dirty="0" smtClean="0">
                <a:solidFill>
                  <a:srgbClr val="FF0000"/>
                </a:solidFill>
                <a:latin typeface="ArialMT"/>
                <a:cs typeface="Times New Roman" panose="02020603050405020304" pitchFamily="18" charset="0"/>
              </a:rPr>
              <a:t> </a:t>
            </a:r>
            <a:r>
              <a:rPr lang="ar-SA" altLang="en-US" sz="2800" b="1" dirty="0" smtClean="0">
                <a:solidFill>
                  <a:srgbClr val="000000"/>
                </a:solidFill>
                <a:latin typeface="ArialMT"/>
                <a:cs typeface="Times New Roman" panose="02020603050405020304" pitchFamily="18" charset="0"/>
              </a:rPr>
              <a:t>،</a:t>
            </a:r>
            <a:r>
              <a:rPr lang="en-US" altLang="en-US" sz="2800" b="1" dirty="0" smtClean="0">
                <a:solidFill>
                  <a:srgbClr val="000000"/>
                </a:solidFill>
                <a:latin typeface="Calibri" panose="020F0502020204030204" pitchFamily="34" charset="0"/>
                <a:ea typeface="ArialMT"/>
                <a:cs typeface="ArialMT"/>
              </a:rPr>
              <a:t> </a:t>
            </a:r>
            <a:r>
              <a:rPr lang="ar-SA" altLang="en-US" sz="2800" b="1" dirty="0" smtClean="0">
                <a:solidFill>
                  <a:srgbClr val="000000"/>
                </a:solidFill>
                <a:latin typeface="ArialMT"/>
                <a:cs typeface="Times New Roman" panose="02020603050405020304" pitchFamily="18" charset="0"/>
              </a:rPr>
              <a:t>ولنعلم </a:t>
            </a:r>
            <a:r>
              <a:rPr lang="ar-SA" altLang="en-US" sz="2800" b="1" dirty="0">
                <a:solidFill>
                  <a:srgbClr val="000000"/>
                </a:solidFill>
                <a:latin typeface="ArialMT"/>
                <a:cs typeface="Times New Roman" panose="02020603050405020304" pitchFamily="18" charset="0"/>
              </a:rPr>
              <a:t>أن أيّ هدر في الوقت يمكن أن يشكّل لنا التأخّر في تحقيق أحد أهدافنا، ولا يغيب عن بالنا أنّ تخصيص الوقت لكلّ</a:t>
            </a:r>
            <a:r>
              <a:rPr lang="ar-SA" altLang="en-US" sz="2800" b="1" dirty="0">
                <a:cs typeface="Times New Roman" panose="02020603050405020304" pitchFamily="18" charset="0"/>
              </a:rPr>
              <a:t> </a:t>
            </a:r>
            <a:r>
              <a:rPr lang="ar-SA" altLang="en-US" sz="2800" b="1" dirty="0">
                <a:solidFill>
                  <a:srgbClr val="000000"/>
                </a:solidFill>
                <a:latin typeface="ArialMT"/>
                <a:cs typeface="Times New Roman" panose="02020603050405020304" pitchFamily="18" charset="0"/>
              </a:rPr>
              <a:t>عمل هو الركيزة الأساسيّة من أجل التوصّل إلى تحقيق كل ما نريده ضمن المهلة المطلوبة ومن دون الاضطرار أحياناً إلى التأجيل والتسويف بحجة </a:t>
            </a:r>
            <a:r>
              <a:rPr lang="ar-SA" altLang="en-US" sz="2800" b="1" dirty="0" smtClean="0">
                <a:solidFill>
                  <a:srgbClr val="000000"/>
                </a:solidFill>
                <a:latin typeface="ArialMT"/>
                <a:cs typeface="Times New Roman" panose="02020603050405020304" pitchFamily="18" charset="0"/>
              </a:rPr>
              <a:t>ليس </a:t>
            </a:r>
            <a:r>
              <a:rPr lang="ar-SA" altLang="en-US" sz="2800" b="1" dirty="0">
                <a:solidFill>
                  <a:srgbClr val="000000"/>
                </a:solidFill>
                <a:latin typeface="ArialMT"/>
                <a:cs typeface="Times New Roman" panose="02020603050405020304" pitchFamily="18" charset="0"/>
              </a:rPr>
              <a:t>لدي الوقت</a:t>
            </a:r>
          </a:p>
          <a:p>
            <a:pPr algn="r" rtl="1" eaLnBrk="1" hangingPunct="1"/>
            <a:endParaRPr lang="en-US" altLang="en-US" sz="2800" b="1" dirty="0">
              <a:cs typeface="Times New Roman" panose="02020603050405020304" pitchFamily="18" charset="0"/>
            </a:endParaRPr>
          </a:p>
          <a:p>
            <a:pPr algn="just" rtl="1"/>
            <a:r>
              <a:rPr lang="ar-SA" altLang="en-US" sz="2800" b="1" dirty="0">
                <a:solidFill>
                  <a:srgbClr val="000000"/>
                </a:solidFill>
                <a:latin typeface="ArialMT"/>
              </a:rPr>
              <a:t>إن من أهم </a:t>
            </a:r>
            <a:r>
              <a:rPr lang="ar-SA" altLang="en-US" sz="2800" b="1" dirty="0">
                <a:solidFill>
                  <a:srgbClr val="FF0000"/>
                </a:solidFill>
                <a:latin typeface="ArialMT"/>
              </a:rPr>
              <a:t>خصائص</a:t>
            </a:r>
            <a:r>
              <a:rPr lang="ar-SA" altLang="en-US" sz="2800" b="1" dirty="0">
                <a:solidFill>
                  <a:srgbClr val="000000"/>
                </a:solidFill>
                <a:latin typeface="ArialMT"/>
              </a:rPr>
              <a:t> </a:t>
            </a:r>
            <a:r>
              <a:rPr lang="ar-SA" altLang="en-US" sz="2800" b="1" dirty="0">
                <a:solidFill>
                  <a:srgbClr val="FF0000"/>
                </a:solidFill>
                <a:latin typeface="ArialMT"/>
              </a:rPr>
              <a:t>الوقت</a:t>
            </a:r>
            <a:r>
              <a:rPr lang="ar-SA" altLang="en-US" sz="2800" b="1" dirty="0">
                <a:solidFill>
                  <a:srgbClr val="000000"/>
                </a:solidFill>
                <a:latin typeface="ArialMT"/>
              </a:rPr>
              <a:t> </a:t>
            </a:r>
            <a:r>
              <a:rPr lang="ar-SA" altLang="en-US" sz="2800" b="1" dirty="0">
                <a:solidFill>
                  <a:srgbClr val="002060"/>
                </a:solidFill>
                <a:latin typeface="ArialMT"/>
              </a:rPr>
              <a:t>أنه لا يعوض</a:t>
            </a:r>
            <a:r>
              <a:rPr lang="ar-SA" altLang="en-US" sz="2800" b="1" dirty="0">
                <a:solidFill>
                  <a:srgbClr val="000000"/>
                </a:solidFill>
                <a:latin typeface="ArialMT"/>
              </a:rPr>
              <a:t>، </a:t>
            </a:r>
            <a:r>
              <a:rPr lang="ar-SA" altLang="en-US" sz="2800" b="1" dirty="0">
                <a:solidFill>
                  <a:schemeClr val="accent2"/>
                </a:solidFill>
                <a:latin typeface="ArialMT"/>
              </a:rPr>
              <a:t>فالوقت إذا ذهب لا يرجع</a:t>
            </a:r>
            <a:r>
              <a:rPr lang="ar-SA" altLang="en-US" sz="2800" b="1" dirty="0">
                <a:solidFill>
                  <a:srgbClr val="000000"/>
                </a:solidFill>
                <a:latin typeface="ArialMT"/>
              </a:rPr>
              <a:t>، لذا تشكل هذه الخاصية ضغطاً كبيراً على الطالب، خاصة عندما تكثر الواجبات والمهمات وتتراكم، وتقترب</a:t>
            </a:r>
            <a:r>
              <a:rPr lang="ar-SA" altLang="en-US" sz="2800" b="1" dirty="0">
                <a:solidFill>
                  <a:srgbClr val="000000"/>
                </a:solidFill>
                <a:latin typeface="Calibri" panose="020F0502020204030204" pitchFamily="34" charset="0"/>
                <a:ea typeface="ArialMT"/>
                <a:cs typeface="ArialMT"/>
              </a:rPr>
              <a:t> </a:t>
            </a:r>
            <a:r>
              <a:rPr lang="ar-SA" altLang="en-US" sz="2800" b="1" dirty="0">
                <a:solidFill>
                  <a:srgbClr val="000000"/>
                </a:solidFill>
                <a:latin typeface="ArialMT"/>
              </a:rPr>
              <a:t>الامتحانات وتتزاحم، لذا على طالبنا أن يدرك أهمية الوقت وتنظيمه واستغلاله بفعالية</a:t>
            </a:r>
            <a:r>
              <a:rPr lang="en-US" altLang="en-US" sz="2800" b="1" dirty="0">
                <a:solidFill>
                  <a:srgbClr val="000000"/>
                </a:solidFill>
                <a:latin typeface="ArialMT"/>
              </a:rPr>
              <a:t>.</a:t>
            </a:r>
            <a:endParaRPr lang="en-US" altLang="en-US" sz="2800" b="1" dirty="0"/>
          </a:p>
        </p:txBody>
      </p:sp>
    </p:spTree>
    <p:extLst>
      <p:ext uri="{BB962C8B-B14F-4D97-AF65-F5344CB8AC3E}">
        <p14:creationId xmlns:p14="http://schemas.microsoft.com/office/powerpoint/2010/main" val="548040797"/>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ar-EG" dirty="0">
                <a:solidFill>
                  <a:schemeClr val="accent6"/>
                </a:solidFill>
              </a:rPr>
              <a:t>أولا: الاستعداد للاختبارات</a:t>
            </a:r>
            <a:endParaRPr lang="en-US" dirty="0">
              <a:solidFill>
                <a:schemeClr val="accent6"/>
              </a:solidFill>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77301" y="1160059"/>
            <a:ext cx="7232731" cy="54727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313573657"/>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4" name="camera.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518615"/>
            <a:ext cx="10018713" cy="5272585"/>
          </a:xfrm>
        </p:spPr>
        <p:txBody>
          <a:bodyPr>
            <a:normAutofit/>
          </a:bodyPr>
          <a:lstStyle/>
          <a:p>
            <a:pPr algn="just" rtl="1"/>
            <a:r>
              <a:rPr lang="ar-EG" sz="3600" dirty="0" smtClean="0">
                <a:solidFill>
                  <a:srgbClr val="FF0000"/>
                </a:solidFill>
              </a:rPr>
              <a:t>يبدأ الاستعداد </a:t>
            </a:r>
            <a:r>
              <a:rPr lang="ar-EG" sz="3600" dirty="0">
                <a:solidFill>
                  <a:srgbClr val="FF0000"/>
                </a:solidFill>
              </a:rPr>
              <a:t>للاختبارات </a:t>
            </a:r>
            <a:r>
              <a:rPr lang="ar-EG" sz="3600" dirty="0" smtClean="0">
                <a:solidFill>
                  <a:srgbClr val="FF0000"/>
                </a:solidFill>
              </a:rPr>
              <a:t>من </a:t>
            </a:r>
            <a:r>
              <a:rPr lang="ar-EG" sz="3600" dirty="0">
                <a:solidFill>
                  <a:srgbClr val="FF0000"/>
                </a:solidFill>
              </a:rPr>
              <a:t>اليوم الأول للفصل الدراسي وليس في ليلة </a:t>
            </a:r>
            <a:r>
              <a:rPr lang="ar-EG" sz="3600" dirty="0" smtClean="0">
                <a:solidFill>
                  <a:srgbClr val="FF0000"/>
                </a:solidFill>
              </a:rPr>
              <a:t>الاختبار.</a:t>
            </a:r>
          </a:p>
          <a:p>
            <a:pPr algn="just" rtl="1"/>
            <a:r>
              <a:rPr lang="ar-EG" sz="3600" dirty="0" smtClean="0"/>
              <a:t> </a:t>
            </a:r>
            <a:r>
              <a:rPr lang="ar-EG" sz="3600" dirty="0" smtClean="0">
                <a:solidFill>
                  <a:schemeClr val="accent4"/>
                </a:solidFill>
              </a:rPr>
              <a:t>والطالب الذي يؤخر مراجعة المقرر والاستعداد للاختبارات </a:t>
            </a:r>
            <a:r>
              <a:rPr lang="ar-EG" sz="3600" dirty="0" smtClean="0"/>
              <a:t>إلى </a:t>
            </a:r>
            <a:r>
              <a:rPr lang="ar-EG" sz="3600" dirty="0"/>
              <a:t>اللحظات الأخيرة التي تسبق الاختبارات، يقع في العديد من المشكلات التي </a:t>
            </a:r>
            <a:r>
              <a:rPr lang="ar-EG" sz="3600" dirty="0">
                <a:solidFill>
                  <a:schemeClr val="accent4"/>
                </a:solidFill>
              </a:rPr>
              <a:t>تؤدي بنهاية </a:t>
            </a:r>
            <a:r>
              <a:rPr lang="ar-EG" sz="3600" dirty="0" smtClean="0">
                <a:solidFill>
                  <a:schemeClr val="accent4"/>
                </a:solidFill>
              </a:rPr>
              <a:t>المطاف إلى </a:t>
            </a:r>
            <a:r>
              <a:rPr lang="ar-EG" sz="3600" dirty="0">
                <a:solidFill>
                  <a:schemeClr val="accent4"/>
                </a:solidFill>
              </a:rPr>
              <a:t>فشله في فهم المقرر واجتيازه </a:t>
            </a:r>
            <a:r>
              <a:rPr lang="ar-EG" sz="3600" dirty="0" smtClean="0">
                <a:solidFill>
                  <a:schemeClr val="accent4"/>
                </a:solidFill>
              </a:rPr>
              <a:t>بنجاح.</a:t>
            </a:r>
            <a:endParaRPr lang="en-US" sz="3600" dirty="0">
              <a:solidFill>
                <a:schemeClr val="accent4"/>
              </a:solidFill>
            </a:endParaRPr>
          </a:p>
        </p:txBody>
      </p:sp>
    </p:spTree>
    <p:extLst>
      <p:ext uri="{BB962C8B-B14F-4D97-AF65-F5344CB8AC3E}">
        <p14:creationId xmlns:p14="http://schemas.microsoft.com/office/powerpoint/2010/main" val="321261009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ED510C-18ED-43A0-ADCB-254889AF5568}" type="slidenum">
              <a:rPr lang="ar-SA" altLang="en-US">
                <a:solidFill>
                  <a:srgbClr val="FFFFFF"/>
                </a:solidFill>
              </a:rPr>
              <a:pPr eaLnBrk="1" hangingPunct="1"/>
              <a:t>9</a:t>
            </a:fld>
            <a:endParaRPr lang="ar-SA" altLang="en-US">
              <a:solidFill>
                <a:srgbClr val="FFFFFF"/>
              </a:solidFill>
            </a:endParaRPr>
          </a:p>
        </p:txBody>
      </p:sp>
      <p:sp>
        <p:nvSpPr>
          <p:cNvPr id="21507" name="Rectangle 1"/>
          <p:cNvSpPr>
            <a:spLocks noChangeArrowheads="1"/>
          </p:cNvSpPr>
          <p:nvPr/>
        </p:nvSpPr>
        <p:spPr bwMode="auto">
          <a:xfrm>
            <a:off x="1881187" y="56579"/>
            <a:ext cx="1014249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EG" altLang="en-US" sz="4000" b="1" dirty="0" smtClean="0">
                <a:solidFill>
                  <a:srgbClr val="FF0000"/>
                </a:solidFill>
                <a:latin typeface="ArialMT"/>
                <a:cs typeface="Times New Roman" panose="02020603050405020304" pitchFamily="18" charset="0"/>
              </a:rPr>
              <a:t>من </a:t>
            </a:r>
            <a:r>
              <a:rPr lang="ar-SA" altLang="en-US" sz="4000" b="1" dirty="0" smtClean="0">
                <a:solidFill>
                  <a:srgbClr val="FF0000"/>
                </a:solidFill>
                <a:latin typeface="ArialMT"/>
                <a:cs typeface="Times New Roman" panose="02020603050405020304" pitchFamily="18" charset="0"/>
              </a:rPr>
              <a:t>أهم المشكلات </a:t>
            </a:r>
            <a:r>
              <a:rPr lang="ar-EG" altLang="en-US" sz="4000" b="1" dirty="0" smtClean="0">
                <a:solidFill>
                  <a:srgbClr val="FF0000"/>
                </a:solidFill>
                <a:latin typeface="ArialMT"/>
                <a:cs typeface="Times New Roman" panose="02020603050405020304" pitchFamily="18" charset="0"/>
              </a:rPr>
              <a:t>الناتجه </a:t>
            </a:r>
            <a:r>
              <a:rPr lang="ar-SA" altLang="en-US" sz="4000" b="1" dirty="0" smtClean="0">
                <a:solidFill>
                  <a:srgbClr val="FF0000"/>
                </a:solidFill>
                <a:latin typeface="ArialMT"/>
                <a:cs typeface="Times New Roman" panose="02020603050405020304" pitchFamily="18" charset="0"/>
              </a:rPr>
              <a:t>من </a:t>
            </a:r>
            <a:r>
              <a:rPr lang="ar-SA" altLang="en-US" sz="4000" b="1" dirty="0">
                <a:solidFill>
                  <a:srgbClr val="FF0000"/>
                </a:solidFill>
                <a:latin typeface="ArialMT"/>
                <a:cs typeface="Times New Roman" panose="02020603050405020304" pitchFamily="18" charset="0"/>
              </a:rPr>
              <a:t>تأجيل الاستعداد</a:t>
            </a:r>
            <a:r>
              <a:rPr lang="en-US" altLang="en-US" sz="4000" b="1" dirty="0">
                <a:solidFill>
                  <a:srgbClr val="FF0000"/>
                </a:solidFill>
                <a:latin typeface="ArialMT"/>
              </a:rPr>
              <a:t>:</a:t>
            </a:r>
            <a:endParaRPr lang="ar-SA" altLang="en-US" sz="4000" b="1" dirty="0">
              <a:solidFill>
                <a:srgbClr val="FF0000"/>
              </a:solidFill>
              <a:latin typeface="ArialMT"/>
            </a:endParaRPr>
          </a:p>
          <a:p>
            <a:pPr algn="r" rtl="1"/>
            <a:endParaRPr lang="en-US" altLang="en-US" sz="4000" b="1" dirty="0"/>
          </a:p>
          <a:p>
            <a:pPr marL="514350" indent="-514350" algn="r" rtl="1">
              <a:buFont typeface="+mj-lt"/>
              <a:buAutoNum type="arabicPeriod"/>
            </a:pPr>
            <a:r>
              <a:rPr lang="ar-SA" altLang="en-US" sz="4000" b="1" dirty="0" smtClean="0">
                <a:solidFill>
                  <a:schemeClr val="accent4"/>
                </a:solidFill>
                <a:latin typeface="ArialMT"/>
              </a:rPr>
              <a:t>عدم </a:t>
            </a:r>
            <a:r>
              <a:rPr lang="ar-SA" altLang="en-US" sz="4000" b="1" dirty="0">
                <a:solidFill>
                  <a:schemeClr val="accent4"/>
                </a:solidFill>
                <a:latin typeface="ArialMT"/>
              </a:rPr>
              <a:t>وجود الوقت الكافي لمراجعة المقرر كله</a:t>
            </a:r>
            <a:r>
              <a:rPr lang="en-US" altLang="en-US" sz="4000" b="1" dirty="0">
                <a:solidFill>
                  <a:schemeClr val="accent4"/>
                </a:solidFill>
                <a:latin typeface="ArialMT"/>
              </a:rPr>
              <a:t>.</a:t>
            </a:r>
            <a:endParaRPr lang="en-US" altLang="en-US" sz="4000" b="1" dirty="0">
              <a:solidFill>
                <a:schemeClr val="accent4"/>
              </a:solidFill>
            </a:endParaRPr>
          </a:p>
          <a:p>
            <a:pPr marL="514350" indent="-514350" algn="r" rtl="1">
              <a:buFont typeface="+mj-lt"/>
              <a:buAutoNum type="arabicPeriod"/>
            </a:pPr>
            <a:r>
              <a:rPr lang="ar-SA" altLang="en-US" sz="4000" b="1" dirty="0" smtClean="0">
                <a:solidFill>
                  <a:schemeClr val="accent6"/>
                </a:solidFill>
                <a:latin typeface="ArialMT"/>
              </a:rPr>
              <a:t>عدم </a:t>
            </a:r>
            <a:r>
              <a:rPr lang="ar-SA" altLang="en-US" sz="4000" b="1" dirty="0">
                <a:solidFill>
                  <a:schemeClr val="accent6"/>
                </a:solidFill>
                <a:latin typeface="ArialMT"/>
              </a:rPr>
              <a:t>وجود الوقت الكافي لتثبيت ما يدرسه الطالب</a:t>
            </a:r>
            <a:r>
              <a:rPr lang="ar-SA" altLang="en-US" sz="4000" b="1" dirty="0">
                <a:solidFill>
                  <a:srgbClr val="000000"/>
                </a:solidFill>
                <a:latin typeface="ArialMT"/>
              </a:rPr>
              <a:t>، فلا يستطيع الوصول بالمعلومات إلى الذاكرة طويلة المدى</a:t>
            </a:r>
            <a:r>
              <a:rPr lang="en-US" altLang="en-US" sz="4000" b="1" dirty="0">
                <a:solidFill>
                  <a:srgbClr val="000000"/>
                </a:solidFill>
                <a:latin typeface="ArialMT"/>
              </a:rPr>
              <a:t>.</a:t>
            </a:r>
            <a:endParaRPr lang="en-US" altLang="en-US" sz="4000" b="1" dirty="0"/>
          </a:p>
          <a:p>
            <a:pPr marL="514350" indent="-514350" algn="r" rtl="1">
              <a:buFont typeface="+mj-lt"/>
              <a:buAutoNum type="arabicPeriod"/>
            </a:pPr>
            <a:r>
              <a:rPr lang="ar-SA" altLang="en-US" sz="4000" b="1" dirty="0" smtClean="0">
                <a:solidFill>
                  <a:srgbClr val="00B050"/>
                </a:solidFill>
                <a:latin typeface="ArialMT"/>
              </a:rPr>
              <a:t>زيادة </a:t>
            </a:r>
            <a:r>
              <a:rPr lang="ar-SA" altLang="en-US" sz="4000" b="1" dirty="0">
                <a:solidFill>
                  <a:srgbClr val="00B050"/>
                </a:solidFill>
                <a:latin typeface="ArialMT"/>
              </a:rPr>
              <a:t>نسبة القلق والتوتر ليلة الاختبار</a:t>
            </a:r>
            <a:r>
              <a:rPr lang="ar-SA" altLang="en-US" sz="4000" b="1" dirty="0">
                <a:solidFill>
                  <a:srgbClr val="000000"/>
                </a:solidFill>
                <a:latin typeface="ArialMT"/>
              </a:rPr>
              <a:t>، فيضطر الطالب للسهر الطويل</a:t>
            </a:r>
            <a:r>
              <a:rPr lang="en-US" altLang="en-US" sz="4000" b="1" dirty="0">
                <a:solidFill>
                  <a:srgbClr val="000000"/>
                </a:solidFill>
                <a:latin typeface="ArialMT"/>
              </a:rPr>
              <a:t>.</a:t>
            </a:r>
            <a:endParaRPr lang="en-US" altLang="en-US" sz="4000" b="1" dirty="0"/>
          </a:p>
          <a:p>
            <a:pPr marL="514350" indent="-514350" algn="r" rtl="1">
              <a:buFont typeface="+mj-lt"/>
              <a:buAutoNum type="arabicPeriod"/>
            </a:pPr>
            <a:r>
              <a:rPr lang="ar-SA" altLang="en-US" sz="4000" b="1" dirty="0" smtClean="0">
                <a:solidFill>
                  <a:schemeClr val="accent2"/>
                </a:solidFill>
                <a:latin typeface="ArialMT"/>
              </a:rPr>
              <a:t>يصاب </a:t>
            </a:r>
            <a:r>
              <a:rPr lang="ar-SA" altLang="en-US" sz="4000" b="1" dirty="0">
                <a:solidFill>
                  <a:schemeClr val="accent2"/>
                </a:solidFill>
                <a:latin typeface="ArialMT"/>
              </a:rPr>
              <a:t>الطالب بأعراض قلق الاختبار عند أدائه للاختبار</a:t>
            </a:r>
            <a:r>
              <a:rPr lang="ar-SA" altLang="en-US" sz="4000" b="1" dirty="0">
                <a:solidFill>
                  <a:srgbClr val="000000"/>
                </a:solidFill>
                <a:latin typeface="ArialMT"/>
              </a:rPr>
              <a:t>، وهذا يقلل من قدرته على الأداء الجيد</a:t>
            </a:r>
            <a:r>
              <a:rPr lang="en-US" altLang="en-US" sz="2800" b="1" dirty="0">
                <a:solidFill>
                  <a:srgbClr val="000000"/>
                </a:solidFill>
                <a:latin typeface="ArialMT"/>
              </a:rPr>
              <a:t>.</a:t>
            </a:r>
            <a:endParaRPr lang="en-US" altLang="en-US" sz="2800" b="1" dirty="0"/>
          </a:p>
        </p:txBody>
      </p:sp>
    </p:spTree>
    <p:extLst>
      <p:ext uri="{BB962C8B-B14F-4D97-AF65-F5344CB8AC3E}">
        <p14:creationId xmlns:p14="http://schemas.microsoft.com/office/powerpoint/2010/main" val="2403937014"/>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3" name="camera.wav"/>
          </p:stSnd>
        </p:sndAc>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461</TotalTime>
  <Words>3439</Words>
  <Application>Microsoft Office PowerPoint</Application>
  <PresentationFormat>Custom</PresentationFormat>
  <Paragraphs>415</Paragraphs>
  <Slides>45</Slides>
  <Notes>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Parallax</vt:lpstr>
      <vt:lpstr>PowerPoint Presentation</vt:lpstr>
      <vt:lpstr>PowerPoint Presentation</vt:lpstr>
      <vt:lpstr>موضوعات الوحدة</vt:lpstr>
      <vt:lpstr>عناصر الوحدة</vt:lpstr>
      <vt:lpstr>PowerPoint Presentation</vt:lpstr>
      <vt:lpstr>PowerPoint Presentation</vt:lpstr>
      <vt:lpstr>أولا: الاستعداد للاختبارات</vt:lpstr>
      <vt:lpstr>PowerPoint Presentation</vt:lpstr>
      <vt:lpstr>PowerPoint Presentation</vt:lpstr>
      <vt:lpstr>ويمكن الحديث عن أربع مراحل يستطيع الطالب خلالها أن يعمّق فهمه لمحتويات المقرر ويراجعها ويستعدّ لأداء الاختبار،ثم يؤديه على أفضل صورة، وهذه المراحل هي: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تنفيذ المهارات النفسية:  باتباع ما يأتي:</vt:lpstr>
      <vt:lpstr>رابعا: وقت الاختبار </vt:lpstr>
      <vt:lpstr>PowerPoint Presentation</vt:lpstr>
      <vt:lpstr>PowerPoint Presentation</vt:lpstr>
      <vt:lpstr>الإجابة عن أسئلة الاختيار من متعدد:  يمكن تباع الإرشادات الآتية: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استراتيجيات تنمية مهارة التركيز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c:creator>
  <cp:lastModifiedBy>Ayman Al-omeri</cp:lastModifiedBy>
  <cp:revision>54</cp:revision>
  <dcterms:created xsi:type="dcterms:W3CDTF">2014-09-18T17:57:28Z</dcterms:created>
  <dcterms:modified xsi:type="dcterms:W3CDTF">2014-10-13T12:11:21Z</dcterms:modified>
</cp:coreProperties>
</file>