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</p:sldMasterIdLst>
  <p:notesMasterIdLst>
    <p:notesMasterId r:id="rId30"/>
  </p:notesMasterIdLst>
  <p:sldIdLst>
    <p:sldId id="408" r:id="rId5"/>
    <p:sldId id="415" r:id="rId6"/>
    <p:sldId id="371" r:id="rId7"/>
    <p:sldId id="333" r:id="rId8"/>
    <p:sldId id="261" r:id="rId9"/>
    <p:sldId id="262" r:id="rId10"/>
    <p:sldId id="417" r:id="rId11"/>
    <p:sldId id="385" r:id="rId12"/>
    <p:sldId id="369" r:id="rId13"/>
    <p:sldId id="370" r:id="rId14"/>
    <p:sldId id="373" r:id="rId15"/>
    <p:sldId id="379" r:id="rId16"/>
    <p:sldId id="346" r:id="rId17"/>
    <p:sldId id="350" r:id="rId18"/>
    <p:sldId id="375" r:id="rId19"/>
    <p:sldId id="377" r:id="rId20"/>
    <p:sldId id="374" r:id="rId21"/>
    <p:sldId id="420" r:id="rId22"/>
    <p:sldId id="418" r:id="rId23"/>
    <p:sldId id="356" r:id="rId24"/>
    <p:sldId id="391" r:id="rId25"/>
    <p:sldId id="390" r:id="rId26"/>
    <p:sldId id="349" r:id="rId27"/>
    <p:sldId id="290" r:id="rId28"/>
    <p:sldId id="363" r:id="rId29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2D050"/>
    <a:srgbClr val="10A01E"/>
    <a:srgbClr val="FF00FF"/>
    <a:srgbClr val="15AD7E"/>
    <a:srgbClr val="E2F4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نمط فاتح 2 - تمييز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نمط فاتح 3 - تميي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03447BB-5D67-496B-8E87-E561075AD55C}" styleName="نمط داكن 1 - تميي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نمط متوسط 3 - تميي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FECB4D8-DB02-4DC6-A0A2-4F2EBAE1DC90}" styleName="نمط متوسط 1 - تميي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118" autoAdjust="0"/>
    <p:restoredTop sz="94660"/>
  </p:normalViewPr>
  <p:slideViewPr>
    <p:cSldViewPr>
      <p:cViewPr varScale="1">
        <p:scale>
          <a:sx n="51" d="100"/>
          <a:sy n="51" d="100"/>
        </p:scale>
        <p:origin x="117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0C861CA-A67F-4FFB-A004-3831D6213736}" type="datetimeFigureOut">
              <a:rPr lang="ar-SA" smtClean="0"/>
              <a:t>2 جمادى الثانية، 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6D761AA-2541-42C0-A28E-DA7AF8E2810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0669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761AA-2541-42C0-A28E-DA7AF8E28102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16845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761AA-2541-42C0-A28E-DA7AF8E28102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71739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761AA-2541-42C0-A28E-DA7AF8E28102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91554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761AA-2541-42C0-A28E-DA7AF8E28102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4781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761AA-2541-42C0-A28E-DA7AF8E28102}" type="slidenum">
              <a:rPr lang="ar-SA" smtClean="0"/>
              <a:t>25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4503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2 جمادى الثانية،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1761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2 جمادى الثانية،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3037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2 جمادى الثانية،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7214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2 جمادى الثانية،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2821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2 جمادى الثانية،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4143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2 جمادى الثانية، 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9461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2 جمادى الثانية، 1444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961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2 جمادى الثانية، 1444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58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2 جمادى الثانية، 1444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9535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2 جمادى الثانية، 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4025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2 جمادى الثانية، 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75861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1DA53-A829-4F25-AE2C-80368503366B}" type="datetimeFigureOut">
              <a:rPr lang="ar-SA" smtClean="0"/>
              <a:t>2 جمادى الثانية،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7808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0.xml"/><Relationship Id="rId4" Type="http://schemas.openxmlformats.org/officeDocument/2006/relationships/slide" Target="slide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BC" TargetMode="External"/><Relationship Id="rId4" Type="http://schemas.openxmlformats.org/officeDocument/2006/relationships/slide" Target="slide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The votes are in! All 12 Quality Street chocolates ranked from ...">
            <a:extLst>
              <a:ext uri="{FF2B5EF4-FFF2-40B4-BE49-F238E27FC236}">
                <a16:creationId xmlns:a16="http://schemas.microsoft.com/office/drawing/2014/main" id="{E46549A8-B789-4B4B-B32C-24719E2A0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9" b="21104"/>
          <a:stretch/>
        </p:blipFill>
        <p:spPr bwMode="auto">
          <a:xfrm rot="2761905">
            <a:off x="722256" y="3853999"/>
            <a:ext cx="2694093" cy="234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5">
            <a:extLst>
              <a:ext uri="{FF2B5EF4-FFF2-40B4-BE49-F238E27FC236}">
                <a16:creationId xmlns:a16="http://schemas.microsoft.com/office/drawing/2014/main" id="{578300DB-C638-4B56-86C6-C406070E2E7A}"/>
              </a:ext>
            </a:extLst>
          </p:cNvPr>
          <p:cNvSpPr txBox="1"/>
          <p:nvPr/>
        </p:nvSpPr>
        <p:spPr>
          <a:xfrm>
            <a:off x="665310" y="1188041"/>
            <a:ext cx="7560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(AH) Manal Black" pitchFamily="2" charset="-78"/>
              </a:rPr>
              <a:t>من أسباب بناء الرسول </a:t>
            </a:r>
            <a:r>
              <a:rPr lang="ar-SA" sz="3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(AH) Manal Black" pitchFamily="2" charset="-78"/>
                <a:sym typeface="AGA Arabesque" panose="05010101010101010101" pitchFamily="2" charset="2"/>
              </a:rPr>
              <a:t> المسجد النبوي </a:t>
            </a:r>
            <a:endParaRPr lang="en-US" sz="32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4" name="TextBox 23">
            <a:hlinkClick r:id="rId4" action="ppaction://hlinksldjump"/>
            <a:extLst>
              <a:ext uri="{FF2B5EF4-FFF2-40B4-BE49-F238E27FC236}">
                <a16:creationId xmlns:a16="http://schemas.microsoft.com/office/drawing/2014/main" id="{5D266159-340E-46A0-81CD-B97221871239}"/>
              </a:ext>
            </a:extLst>
          </p:cNvPr>
          <p:cNvSpPr txBox="1"/>
          <p:nvPr/>
        </p:nvSpPr>
        <p:spPr>
          <a:xfrm>
            <a:off x="1691680" y="2177855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- لمراقبة تحركات الكواكب والنجوم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5" name="TextBox 23">
            <a:hlinkClick r:id="rId5" action="ppaction://hlinksldjump"/>
            <a:extLst>
              <a:ext uri="{FF2B5EF4-FFF2-40B4-BE49-F238E27FC236}">
                <a16:creationId xmlns:a16="http://schemas.microsoft.com/office/drawing/2014/main" id="{C7318519-AF03-42DA-850C-01A697928423}"/>
              </a:ext>
            </a:extLst>
          </p:cNvPr>
          <p:cNvSpPr txBox="1"/>
          <p:nvPr/>
        </p:nvSpPr>
        <p:spPr>
          <a:xfrm>
            <a:off x="1691680" y="2882270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>
                <a:solidFill>
                  <a:schemeClr val="bg1"/>
                </a:solidFill>
              </a:rPr>
              <a:t>- ليكون مركزاً للحكم والقيادة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7" name="TextBox 23">
            <a:hlinkClick r:id="rId4" action="ppaction://hlinksldjump"/>
            <a:extLst>
              <a:ext uri="{FF2B5EF4-FFF2-40B4-BE49-F238E27FC236}">
                <a16:creationId xmlns:a16="http://schemas.microsoft.com/office/drawing/2014/main" id="{2208C844-2183-42B2-8F4F-4393835A8209}"/>
              </a:ext>
            </a:extLst>
          </p:cNvPr>
          <p:cNvSpPr txBox="1"/>
          <p:nvPr/>
        </p:nvSpPr>
        <p:spPr>
          <a:xfrm>
            <a:off x="2339124" y="3608366"/>
            <a:ext cx="4213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- ليُستخدم في الدفاع والهجوم 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03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A99C78A6-32FA-48B2-B043-1D2256EEBC6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3F9"/>
              </a:clrFrom>
              <a:clrTo>
                <a:srgbClr val="F8F3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4150" y="0"/>
            <a:ext cx="6419850" cy="6857999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BC8AD41E-E8E1-45C4-96F2-02EB60CD47F9}"/>
              </a:ext>
            </a:extLst>
          </p:cNvPr>
          <p:cNvSpPr/>
          <p:nvPr/>
        </p:nvSpPr>
        <p:spPr>
          <a:xfrm>
            <a:off x="2122123" y="519703"/>
            <a:ext cx="489975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عددي أبرز غزوات الرسول </a:t>
            </a:r>
            <a:r>
              <a:rPr lang="ar-SA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  <a:sym typeface="AGA Arabesque" panose="05010101010101010101" pitchFamily="2" charset="2"/>
              </a:rPr>
              <a:t>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70C4350-6132-4273-80A2-CD91BCFC2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19703"/>
            <a:ext cx="2304256" cy="6336704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624B197-B4F6-42FA-B681-A034E8B2A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727A5671-529D-4516-9828-5CA9FF1A6CB2}"/>
              </a:ext>
            </a:extLst>
          </p:cNvPr>
          <p:cNvSpPr/>
          <p:nvPr/>
        </p:nvSpPr>
        <p:spPr>
          <a:xfrm>
            <a:off x="3707904" y="188640"/>
            <a:ext cx="2448272" cy="16561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8E9B4893-21B8-4DE2-BAB2-8D2D984E5AE9}"/>
              </a:ext>
            </a:extLst>
          </p:cNvPr>
          <p:cNvSpPr/>
          <p:nvPr/>
        </p:nvSpPr>
        <p:spPr>
          <a:xfrm>
            <a:off x="6444208" y="1772816"/>
            <a:ext cx="2448272" cy="16561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E0C91CA3-39F6-487A-94D6-F6DA476635DA}"/>
              </a:ext>
            </a:extLst>
          </p:cNvPr>
          <p:cNvSpPr/>
          <p:nvPr/>
        </p:nvSpPr>
        <p:spPr>
          <a:xfrm>
            <a:off x="6228184" y="4941168"/>
            <a:ext cx="2448272" cy="16561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83D2C769-7069-449A-B2E2-E427E11C7FB9}"/>
              </a:ext>
            </a:extLst>
          </p:cNvPr>
          <p:cNvSpPr/>
          <p:nvPr/>
        </p:nvSpPr>
        <p:spPr>
          <a:xfrm>
            <a:off x="3779912" y="1844824"/>
            <a:ext cx="2448272" cy="16561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257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8" grpId="0" animBg="1"/>
      <p:bldP spid="9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خارجي, حصان, شاطئ, أشخاص&#10;&#10;تم إنشاء الوصف تلقائياً">
            <a:extLst>
              <a:ext uri="{FF2B5EF4-FFF2-40B4-BE49-F238E27FC236}">
                <a16:creationId xmlns:a16="http://schemas.microsoft.com/office/drawing/2014/main" id="{2A7EDEB5-2FA9-494B-A562-38D8A4C58E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14" r="9552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D3AF3FC0-3E5D-4537-BFEC-ED177AAD2348}"/>
              </a:ext>
            </a:extLst>
          </p:cNvPr>
          <p:cNvSpPr txBox="1"/>
          <p:nvPr/>
        </p:nvSpPr>
        <p:spPr>
          <a:xfrm>
            <a:off x="-900608" y="0"/>
            <a:ext cx="63356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غزوة بدر الكبرى 17 رمضان 2هـ</a:t>
            </a:r>
            <a:endParaRPr lang="ar-SA" sz="3600" b="1" dirty="0"/>
          </a:p>
        </p:txBody>
      </p:sp>
    </p:spTree>
    <p:extLst>
      <p:ext uri="{BB962C8B-B14F-4D97-AF65-F5344CB8AC3E}">
        <p14:creationId xmlns:p14="http://schemas.microsoft.com/office/powerpoint/2010/main" val="27013114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C89E11C2-5EB5-47D6-8E6F-90B800AA4FF2}"/>
              </a:ext>
            </a:extLst>
          </p:cNvPr>
          <p:cNvSpPr/>
          <p:nvPr/>
        </p:nvSpPr>
        <p:spPr>
          <a:xfrm>
            <a:off x="5724636" y="116632"/>
            <a:ext cx="270298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0" u="sng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ابحثي عن إجابة ما يلي:</a:t>
            </a:r>
          </a:p>
          <a:p>
            <a:pPr algn="ctr"/>
            <a:endParaRPr lang="ar-SA" sz="4400" b="0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3A2DE2F-2B89-4B6F-A799-8922762117D0}"/>
              </a:ext>
            </a:extLst>
          </p:cNvPr>
          <p:cNvSpPr/>
          <p:nvPr/>
        </p:nvSpPr>
        <p:spPr>
          <a:xfrm>
            <a:off x="5312665" y="871915"/>
            <a:ext cx="352692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عللي </a:t>
            </a:r>
          </a:p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قيام غزوة بدر 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2B2E69C-7CD7-4462-9A2F-215718AE8874}"/>
              </a:ext>
            </a:extLst>
          </p:cNvPr>
          <p:cNvSpPr txBox="1"/>
          <p:nvPr/>
        </p:nvSpPr>
        <p:spPr>
          <a:xfrm>
            <a:off x="3779912" y="4437112"/>
            <a:ext cx="518356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أراد </a:t>
            </a:r>
            <a:r>
              <a:rPr lang="ar-SA" sz="3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النبي </a:t>
            </a:r>
            <a:r>
              <a:rPr lang="ar-SA" sz="3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  <a:sym typeface="AGA Arabesque" panose="05010101010101010101" pitchFamily="2" charset="2"/>
              </a:rPr>
              <a:t> </a:t>
            </a:r>
            <a:r>
              <a:rPr lang="ar-SA" sz="32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  <a:sym typeface="AGA Arabesque" panose="05010101010101010101" pitchFamily="2" charset="2"/>
              </a:rPr>
              <a:t>أن يعترض قافلة أبي سفيان التي جزء منها مأخوذ من أموال المهاجرين ليعيد للمسلمين ما سُلب منهم  , فاستنجد أبو سفيان بقريش</a:t>
            </a:r>
            <a:endParaRPr lang="ar-SA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41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7A46E284-A331-4123-B0B6-BDC1AF3483D0}"/>
              </a:ext>
            </a:extLst>
          </p:cNvPr>
          <p:cNvSpPr/>
          <p:nvPr/>
        </p:nvSpPr>
        <p:spPr>
          <a:xfrm rot="10800000" flipV="1">
            <a:off x="4788024" y="2204864"/>
            <a:ext cx="4104456" cy="81837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السبب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E10F1AA0-4894-41D1-BF3B-69F17997C35A}"/>
              </a:ext>
            </a:extLst>
          </p:cNvPr>
          <p:cNvSpPr/>
          <p:nvPr/>
        </p:nvSpPr>
        <p:spPr>
          <a:xfrm rot="10800000" flipV="1">
            <a:off x="467544" y="2250583"/>
            <a:ext cx="4248472" cy="81837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النتيجة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03473C9F-EAF3-4004-BB95-B38BB353FD02}"/>
              </a:ext>
            </a:extLst>
          </p:cNvPr>
          <p:cNvSpPr/>
          <p:nvPr/>
        </p:nvSpPr>
        <p:spPr>
          <a:xfrm>
            <a:off x="4910782" y="3967443"/>
            <a:ext cx="385893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لأن أبو سفيان غيّر طريق سير القافلة إلى الساحل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726FA40-B862-479D-A4A6-8EB61695A783}"/>
              </a:ext>
            </a:extLst>
          </p:cNvPr>
          <p:cNvSpPr txBox="1"/>
          <p:nvPr/>
        </p:nvSpPr>
        <p:spPr>
          <a:xfrm>
            <a:off x="1116124" y="1155010"/>
            <a:ext cx="69117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لم يتمكن المسلمون من الاستيلاء على قافلة المشركين 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040E6FD-D284-49A4-B7F0-9418281B3DFA}"/>
              </a:ext>
            </a:extLst>
          </p:cNvPr>
          <p:cNvSpPr/>
          <p:nvPr/>
        </p:nvSpPr>
        <p:spPr>
          <a:xfrm>
            <a:off x="526935" y="3518202"/>
            <a:ext cx="4397421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ar-S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نجا أبو سفيان بالقافلة</a:t>
            </a:r>
          </a:p>
          <a:p>
            <a:pPr marL="457200" indent="-457200" algn="ctr">
              <a:buFontTx/>
              <a:buChar char="-"/>
            </a:pPr>
            <a:r>
              <a:rPr lang="ar-S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أخبر قريش أن لا حاجة لتحركهم </a:t>
            </a:r>
          </a:p>
          <a:p>
            <a:pPr marL="457200" indent="-457200" algn="ctr">
              <a:buFontTx/>
              <a:buChar char="-"/>
            </a:pPr>
            <a:r>
              <a:rPr lang="ar-S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لكن أبو جهل أصر على متابعة السير</a:t>
            </a:r>
          </a:p>
          <a:p>
            <a:pPr marL="457200" indent="-457200" algn="ctr">
              <a:buFontTx/>
              <a:buChar char="-"/>
            </a:pPr>
            <a:r>
              <a:rPr lang="ar-S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استشار النبي </a:t>
            </a:r>
            <a:r>
              <a:rPr lang="ar-S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  <a:sym typeface="AGA Arabesque" panose="05010101010101010101" pitchFamily="2" charset="2"/>
              </a:rPr>
              <a:t> أصحابه في قتال المشركين أو العودة , فأيدوه في قتالهم </a:t>
            </a:r>
            <a:r>
              <a:rPr lang="ar-S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78037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2B8A9C9B-059A-4AEC-9F75-C0AF48436EFC}"/>
              </a:ext>
            </a:extLst>
          </p:cNvPr>
          <p:cNvSpPr txBox="1"/>
          <p:nvPr/>
        </p:nvSpPr>
        <p:spPr>
          <a:xfrm>
            <a:off x="3995936" y="2564904"/>
            <a:ext cx="374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اكملي الفراغات التالية بإجابات صحيحة  </a:t>
            </a:r>
            <a:endParaRPr lang="ar-SA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59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4">
            <a:extLst>
              <a:ext uri="{FF2B5EF4-FFF2-40B4-BE49-F238E27FC236}">
                <a16:creationId xmlns:a16="http://schemas.microsoft.com/office/drawing/2014/main" id="{29BEADA9-CDBF-4EA5-B6B4-E278C88C8B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963137"/>
              </p:ext>
            </p:extLst>
          </p:nvPr>
        </p:nvGraphicFramePr>
        <p:xfrm>
          <a:off x="0" y="116632"/>
          <a:ext cx="6700599" cy="3116584"/>
        </p:xfrm>
        <a:graphic>
          <a:graphicData uri="http://schemas.openxmlformats.org/drawingml/2006/table">
            <a:tbl>
              <a:tblPr rtl="1" firstRow="1" bandRow="1">
                <a:tableStyleId>{1FECB4D8-DB02-4DC6-A0A2-4F2EBAE1DC90}</a:tableStyleId>
              </a:tblPr>
              <a:tblGrid>
                <a:gridCol w="2233533">
                  <a:extLst>
                    <a:ext uri="{9D8B030D-6E8A-4147-A177-3AD203B41FA5}">
                      <a16:colId xmlns:a16="http://schemas.microsoft.com/office/drawing/2014/main" val="1574032641"/>
                    </a:ext>
                  </a:extLst>
                </a:gridCol>
                <a:gridCol w="2233533">
                  <a:extLst>
                    <a:ext uri="{9D8B030D-6E8A-4147-A177-3AD203B41FA5}">
                      <a16:colId xmlns:a16="http://schemas.microsoft.com/office/drawing/2014/main" val="423707767"/>
                    </a:ext>
                  </a:extLst>
                </a:gridCol>
                <a:gridCol w="2233533">
                  <a:extLst>
                    <a:ext uri="{9D8B030D-6E8A-4147-A177-3AD203B41FA5}">
                      <a16:colId xmlns:a16="http://schemas.microsoft.com/office/drawing/2014/main" val="2440982676"/>
                    </a:ext>
                  </a:extLst>
                </a:gridCol>
              </a:tblGrid>
              <a:tr h="448739"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المطلوب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جيش المسلمين</a:t>
                      </a:r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جيش كفار قريش</a:t>
                      </a:r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5043903"/>
                  </a:ext>
                </a:extLst>
              </a:tr>
              <a:tr h="448739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solidFill>
                            <a:srgbClr val="FF0000"/>
                          </a:solidFill>
                        </a:rPr>
                        <a:t>القائد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14598058"/>
                  </a:ext>
                </a:extLst>
              </a:tr>
              <a:tr h="448739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solidFill>
                            <a:srgbClr val="FF0000"/>
                          </a:solidFill>
                        </a:rPr>
                        <a:t>عدد الجيش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2614178"/>
                  </a:ext>
                </a:extLst>
              </a:tr>
              <a:tr h="1770367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solidFill>
                            <a:srgbClr val="FF0000"/>
                          </a:solidFill>
                        </a:rPr>
                        <a:t>النتائج 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endParaRPr lang="ar-SA" dirty="0"/>
                    </a:p>
                    <a:p>
                      <a:pPr algn="ctr" rtl="1"/>
                      <a:endParaRPr lang="ar-SA" dirty="0"/>
                    </a:p>
                    <a:p>
                      <a:pPr algn="ctr" rtl="1"/>
                      <a:endParaRPr lang="ar-SA" dirty="0"/>
                    </a:p>
                    <a:p>
                      <a:pPr algn="ctr" rtl="1"/>
                      <a:endParaRPr lang="ar-SA" dirty="0"/>
                    </a:p>
                    <a:p>
                      <a:pPr algn="ctr"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3930598"/>
                  </a:ext>
                </a:extLst>
              </a:tr>
            </a:tbl>
          </a:graphicData>
        </a:graphic>
      </p:graphicFrame>
      <p:pic>
        <p:nvPicPr>
          <p:cNvPr id="14" name="صورة 13">
            <a:extLst>
              <a:ext uri="{FF2B5EF4-FFF2-40B4-BE49-F238E27FC236}">
                <a16:creationId xmlns:a16="http://schemas.microsoft.com/office/drawing/2014/main" id="{33DB9871-B65B-4363-9993-02868C122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7" y="128922"/>
            <a:ext cx="1907704" cy="2724014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38EA96D-1CD1-492F-86CF-22773175E005}"/>
              </a:ext>
            </a:extLst>
          </p:cNvPr>
          <p:cNvSpPr txBox="1"/>
          <p:nvPr/>
        </p:nvSpPr>
        <p:spPr>
          <a:xfrm>
            <a:off x="6516216" y="2229552"/>
            <a:ext cx="3364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فجوة المعلومات </a:t>
            </a:r>
            <a:endParaRPr lang="ar-SA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CBCD6467-CAAB-43BC-ADB7-0E72CE32581B}"/>
              </a:ext>
            </a:extLst>
          </p:cNvPr>
          <p:cNvSpPr txBox="1"/>
          <p:nvPr/>
        </p:nvSpPr>
        <p:spPr>
          <a:xfrm>
            <a:off x="3059832" y="620688"/>
            <a:ext cx="10592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النبي </a:t>
            </a:r>
            <a:r>
              <a:rPr lang="ar-SA" sz="2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  <a:sym typeface="AGA Arabesque" panose="05010101010101010101" pitchFamily="2" charset="2"/>
              </a:rPr>
              <a:t> </a:t>
            </a:r>
            <a:endParaRPr lang="ar-SA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22C34EC-CD56-44F9-A0BA-7639AEA215E7}"/>
              </a:ext>
            </a:extLst>
          </p:cNvPr>
          <p:cNvSpPr txBox="1"/>
          <p:nvPr/>
        </p:nvSpPr>
        <p:spPr>
          <a:xfrm>
            <a:off x="1115616" y="620688"/>
            <a:ext cx="10592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>
                <a:solidFill>
                  <a:schemeClr val="tx2">
                    <a:lumMod val="75000"/>
                  </a:schemeClr>
                </a:solidFill>
              </a:rPr>
              <a:t>أبو جهل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FE8338A4-9B4A-4EA6-B43C-089C3369ADA4}"/>
              </a:ext>
            </a:extLst>
          </p:cNvPr>
          <p:cNvSpPr txBox="1"/>
          <p:nvPr/>
        </p:nvSpPr>
        <p:spPr>
          <a:xfrm>
            <a:off x="2987824" y="1124744"/>
            <a:ext cx="10592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319 مقاتل</a:t>
            </a:r>
            <a:endParaRPr lang="ar-SA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0407E856-75B5-40C9-8FC0-C8A7D2C095F9}"/>
              </a:ext>
            </a:extLst>
          </p:cNvPr>
          <p:cNvSpPr txBox="1"/>
          <p:nvPr/>
        </p:nvSpPr>
        <p:spPr>
          <a:xfrm>
            <a:off x="1043608" y="1052736"/>
            <a:ext cx="10592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1000 مقاتل</a:t>
            </a:r>
            <a:endParaRPr lang="ar-SA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C44B6C86-9051-4C2A-9C69-F726F9272BD6}"/>
              </a:ext>
            </a:extLst>
          </p:cNvPr>
          <p:cNvSpPr txBox="1"/>
          <p:nvPr/>
        </p:nvSpPr>
        <p:spPr>
          <a:xfrm>
            <a:off x="755576" y="1628800"/>
            <a:ext cx="35367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ar-SA" sz="24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انتصر المسلمون</a:t>
            </a:r>
          </a:p>
          <a:p>
            <a:pPr marL="342900" indent="-342900" algn="ctr">
              <a:buFontTx/>
              <a:buChar char="-"/>
            </a:pPr>
            <a:r>
              <a:rPr lang="ar-SA" sz="24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استشهد 14 صحابي</a:t>
            </a:r>
          </a:p>
          <a:p>
            <a:pPr marL="342900" indent="-342900" algn="ctr">
              <a:buFontTx/>
              <a:buChar char="-"/>
            </a:pPr>
            <a:r>
              <a:rPr lang="ar-SA" sz="24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قُتل من المشركين 70 رجلاً</a:t>
            </a:r>
          </a:p>
          <a:p>
            <a:pPr marL="342900" indent="-342900" algn="ctr">
              <a:buFontTx/>
              <a:buChar char="-"/>
            </a:pPr>
            <a:r>
              <a:rPr lang="ar-SA" sz="24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و أُسر من المشركين 70 رجلاً </a:t>
            </a:r>
            <a:endParaRPr lang="ar-SA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2A9858A0-3ECD-4E0F-AA74-6A406E6A3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56993"/>
            <a:ext cx="9144000" cy="3510116"/>
          </a:xfrm>
          <a:prstGeom prst="rect">
            <a:avLst/>
          </a:prstGeom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A1CD069A-891C-4AAC-8B77-AFE8C7187343}"/>
              </a:ext>
            </a:extLst>
          </p:cNvPr>
          <p:cNvSpPr/>
          <p:nvPr/>
        </p:nvSpPr>
        <p:spPr>
          <a:xfrm>
            <a:off x="2699792" y="4221088"/>
            <a:ext cx="165618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0308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89A7B6FC-2572-4CC0-B24E-E31A67FB6E6B}"/>
              </a:ext>
            </a:extLst>
          </p:cNvPr>
          <p:cNvSpPr/>
          <p:nvPr/>
        </p:nvSpPr>
        <p:spPr>
          <a:xfrm>
            <a:off x="1310530" y="1104546"/>
            <a:ext cx="6522940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khbar MT" pitchFamily="2" charset="-78"/>
              </a:rPr>
              <a:t>بالاطلاع على مخطط غزوة بدر يجيب الطلبة عن السؤالين التاليين :</a:t>
            </a:r>
          </a:p>
          <a:p>
            <a:pPr algn="ctr"/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khbar MT" pitchFamily="2" charset="-78"/>
              </a:rPr>
              <a:t>أ) ما سبب اتجاه أبي سفيان بالقافلة نحو طريق الساحل ؟</a:t>
            </a:r>
            <a:endParaRPr lang="ar-SA" sz="2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khbar MT" pitchFamily="2" charset="-78"/>
            </a:endParaRPr>
          </a:p>
          <a:p>
            <a:pPr algn="ctr"/>
            <a:endParaRPr lang="ar-SA" sz="2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khbar MT" pitchFamily="2" charset="-78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E3382F4D-5086-43B8-9D0F-61E6822AEB1E}"/>
              </a:ext>
            </a:extLst>
          </p:cNvPr>
          <p:cNvSpPr/>
          <p:nvPr/>
        </p:nvSpPr>
        <p:spPr>
          <a:xfrm>
            <a:off x="1310530" y="2608504"/>
            <a:ext cx="640111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khbar MT" pitchFamily="2" charset="-78"/>
              </a:rPr>
              <a:t>ب) ما الذي يميز موقع جيش المسلمين  عن موقع جيش المشركين ؟</a:t>
            </a:r>
          </a:p>
          <a:p>
            <a:pPr algn="ctr"/>
            <a:endParaRPr lang="ar-SA" sz="2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khbar MT" pitchFamily="2" charset="-78"/>
            </a:endParaRPr>
          </a:p>
        </p:txBody>
      </p:sp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3A7888C-74F2-4877-A87C-F0AB6CB9D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56792"/>
            <a:ext cx="1914792" cy="828791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007A4EFA-BC8F-425F-A0FE-74F2F57EE733}"/>
              </a:ext>
            </a:extLst>
          </p:cNvPr>
          <p:cNvSpPr/>
          <p:nvPr/>
        </p:nvSpPr>
        <p:spPr>
          <a:xfrm>
            <a:off x="7092280" y="160183"/>
            <a:ext cx="574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EE51A66-018A-410B-B556-5A7825E32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3861048"/>
            <a:ext cx="6912768" cy="2062869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64E5189-9893-4734-8AC6-F134EC9FAC4A}"/>
              </a:ext>
            </a:extLst>
          </p:cNvPr>
          <p:cNvSpPr txBox="1"/>
          <p:nvPr/>
        </p:nvSpPr>
        <p:spPr>
          <a:xfrm>
            <a:off x="1620180" y="1962173"/>
            <a:ext cx="5903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خوفاً من ملاقاة المسلمين , ولينجو بالقافلة </a:t>
            </a:r>
            <a:endParaRPr lang="ar-SA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4739886-9C43-43CD-8B12-8BCD2A82773B}"/>
              </a:ext>
            </a:extLst>
          </p:cNvPr>
          <p:cNvSpPr txBox="1"/>
          <p:nvPr/>
        </p:nvSpPr>
        <p:spPr>
          <a:xfrm>
            <a:off x="1762835" y="3188610"/>
            <a:ext cx="5903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القرب من البئر</a:t>
            </a:r>
            <a:endParaRPr lang="ar-SA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95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406743BD-40A3-4EFF-9147-6D8AF005F195}"/>
              </a:ext>
            </a:extLst>
          </p:cNvPr>
          <p:cNvSpPr txBox="1"/>
          <p:nvPr/>
        </p:nvSpPr>
        <p:spPr>
          <a:xfrm>
            <a:off x="5400600" y="4293096"/>
            <a:ext cx="374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عللي</a:t>
            </a:r>
          </a:p>
          <a:p>
            <a:pPr algn="ctr"/>
            <a:r>
              <a:rPr lang="ar-SA" sz="36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قيام غزوة أحد</a:t>
            </a:r>
            <a:endParaRPr lang="ar-SA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AB194E4-1A58-46AA-BF0F-49F70D95ACA8}"/>
              </a:ext>
            </a:extLst>
          </p:cNvPr>
          <p:cNvSpPr txBox="1"/>
          <p:nvPr/>
        </p:nvSpPr>
        <p:spPr>
          <a:xfrm>
            <a:off x="550319" y="3732603"/>
            <a:ext cx="48502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انتقام قريش من المسلمين  لهزيمتهم في  معركة بدر</a:t>
            </a:r>
            <a:endParaRPr lang="ar-SA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72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0D5ADA3-319D-4DBF-9F9C-A0416A54B2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7A0034A-7ED2-4C70-9978-02CF8B071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6" y="1"/>
            <a:ext cx="9252520" cy="5373216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0DAC3A8-C0F2-4799-8EA3-D19D3DC09C14}"/>
              </a:ext>
            </a:extLst>
          </p:cNvPr>
          <p:cNvSpPr txBox="1"/>
          <p:nvPr/>
        </p:nvSpPr>
        <p:spPr>
          <a:xfrm>
            <a:off x="2123728" y="5445224"/>
            <a:ext cx="70118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khbar MT" pitchFamily="2" charset="-78"/>
                <a:sym typeface="AGA Arabesque" panose="05010101010101010101" pitchFamily="2" charset="2"/>
              </a:rPr>
              <a:t>عللي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khbar MT" pitchFamily="2" charset="-78"/>
                <a:sym typeface="AGA Arabesque" panose="05010101010101010101" pitchFamily="2" charset="2"/>
              </a:rPr>
              <a:t>وضع النبي  50   رامياً على الجبل ؟</a:t>
            </a:r>
            <a:endParaRPr lang="ar-SA" sz="2000" dirty="0">
              <a:solidFill>
                <a:srgbClr val="FF0000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B29D57F-D818-4C0A-A67F-145942676D0A}"/>
              </a:ext>
            </a:extLst>
          </p:cNvPr>
          <p:cNvSpPr txBox="1"/>
          <p:nvPr/>
        </p:nvSpPr>
        <p:spPr>
          <a:xfrm>
            <a:off x="5364088" y="6021288"/>
            <a:ext cx="3240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Akhbar MT" pitchFamily="2" charset="-78"/>
                <a:sym typeface="AGA Arabesque" panose="05010101010101010101" pitchFamily="2" charset="2"/>
              </a:rPr>
              <a:t>لحماية ظهور المسلمين</a:t>
            </a:r>
            <a:r>
              <a:rPr kumimoji="0" lang="ar-SA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/>
                <a:cs typeface="Akhbar MT" pitchFamily="2" charset="-78"/>
                <a:sym typeface="AGA Arabesque" panose="05010101010101010101" pitchFamily="2" charset="2"/>
              </a:rPr>
              <a:t> </a:t>
            </a:r>
            <a:endParaRPr lang="ar-SA" sz="3600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2A8324F-12DA-44B7-8EBD-6D3FC31CDEE6}"/>
              </a:ext>
            </a:extLst>
          </p:cNvPr>
          <p:cNvSpPr txBox="1"/>
          <p:nvPr/>
        </p:nvSpPr>
        <p:spPr>
          <a:xfrm>
            <a:off x="5580112" y="2780928"/>
            <a:ext cx="12961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50 رامياً</a:t>
            </a:r>
          </a:p>
        </p:txBody>
      </p:sp>
      <p:cxnSp>
        <p:nvCxnSpPr>
          <p:cNvPr id="9" name="رابط كسهم مستقيم 8">
            <a:extLst>
              <a:ext uri="{FF2B5EF4-FFF2-40B4-BE49-F238E27FC236}">
                <a16:creationId xmlns:a16="http://schemas.microsoft.com/office/drawing/2014/main" id="{779646F5-B85E-4F17-9816-B969652335FF}"/>
              </a:ext>
            </a:extLst>
          </p:cNvPr>
          <p:cNvCxnSpPr/>
          <p:nvPr/>
        </p:nvCxnSpPr>
        <p:spPr>
          <a:xfrm flipH="1">
            <a:off x="6300192" y="3068960"/>
            <a:ext cx="432048" cy="28803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39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2F1EDABB-8F62-405A-B440-055A8254E374}"/>
              </a:ext>
            </a:extLst>
          </p:cNvPr>
          <p:cNvSpPr txBox="1"/>
          <p:nvPr/>
        </p:nvSpPr>
        <p:spPr>
          <a:xfrm>
            <a:off x="5004048" y="3861048"/>
            <a:ext cx="3600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Akhbar MT" pitchFamily="2" charset="-78"/>
                <a:sym typeface="AGA Arabesque" panose="05010101010101010101" pitchFamily="2" charset="2"/>
              </a:rPr>
              <a:t>ظنوا أن الكفار قد انهزموا فتركوا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/>
                <a:cs typeface="Akhbar MT" pitchFamily="2" charset="-78"/>
                <a:sym typeface="AGA Arabesque" panose="05010101010101010101" pitchFamily="2" charset="2"/>
              </a:rPr>
              <a:t> مواقعهم للمشاركة في جمع الغنائم </a:t>
            </a:r>
            <a:endParaRPr lang="ar-SA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AA26BA22-920F-4E81-B5A8-07D611AF7A98}"/>
              </a:ext>
            </a:extLst>
          </p:cNvPr>
          <p:cNvSpPr txBox="1"/>
          <p:nvPr/>
        </p:nvSpPr>
        <p:spPr>
          <a:xfrm>
            <a:off x="1115616" y="1196752"/>
            <a:ext cx="637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khbar MT" pitchFamily="2" charset="-78"/>
                <a:sym typeface="AGA Arabesque" panose="05010101010101010101" pitchFamily="2" charset="2"/>
              </a:rPr>
              <a:t>ترك الرماة مواقعهم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khbar MT" pitchFamily="2" charset="-78"/>
                <a:sym typeface="AGA Arabesque" panose="05010101010101010101" pitchFamily="2" charset="2"/>
              </a:rPr>
              <a:t> على الجبل و خالفوا أمر الرسول 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ADF17B03-5FEA-4A10-BF28-2FA7DA70B3D9}"/>
              </a:ext>
            </a:extLst>
          </p:cNvPr>
          <p:cNvSpPr txBox="1"/>
          <p:nvPr/>
        </p:nvSpPr>
        <p:spPr>
          <a:xfrm>
            <a:off x="971600" y="3845366"/>
            <a:ext cx="36004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Akhbar MT" pitchFamily="2" charset="-78"/>
                <a:sym typeface="AGA Arabesque" panose="05010101010101010101" pitchFamily="2" charset="2"/>
              </a:rPr>
              <a:t>احدث ذلك ثغرة في جيش المسلمين , فاستغل خالد بن الوليد ذلك , والتف حول الجبل ثم هاجم المسلمين وهزمهم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4131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86CC078B-08CB-4D41-A732-ADBE19C44CB1}"/>
              </a:ext>
            </a:extLst>
          </p:cNvPr>
          <p:cNvSpPr txBox="1"/>
          <p:nvPr/>
        </p:nvSpPr>
        <p:spPr>
          <a:xfrm>
            <a:off x="2258837" y="933980"/>
            <a:ext cx="44468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b="1" u="sng" dirty="0">
                <a:solidFill>
                  <a:schemeClr val="bg1"/>
                </a:solidFill>
              </a:rPr>
              <a:t>نال شرف مصاحبة  الرسول </a:t>
            </a:r>
            <a:r>
              <a:rPr lang="ar-SA" sz="2800" b="1" u="sng" dirty="0">
                <a:solidFill>
                  <a:schemeClr val="bg1"/>
                </a:solidFill>
                <a:sym typeface="AGA Arabesque" panose="05010101010101010101" pitchFamily="2" charset="2"/>
              </a:rPr>
              <a:t> في هجرته إلى المدينة </a:t>
            </a:r>
            <a:endParaRPr lang="en-US" sz="2800" b="1" u="sng" dirty="0">
              <a:solidFill>
                <a:schemeClr val="bg1"/>
              </a:solidFill>
            </a:endParaRPr>
          </a:p>
        </p:txBody>
      </p:sp>
      <p:sp>
        <p:nvSpPr>
          <p:cNvPr id="7" name="TextBox 23">
            <a:hlinkClick r:id="rId3" action="ppaction://hlinksldjump"/>
            <a:extLst>
              <a:ext uri="{FF2B5EF4-FFF2-40B4-BE49-F238E27FC236}">
                <a16:creationId xmlns:a16="http://schemas.microsoft.com/office/drawing/2014/main" id="{02BDAEC8-10A9-4A47-9221-E1ABFBCD4FCE}"/>
              </a:ext>
            </a:extLst>
          </p:cNvPr>
          <p:cNvSpPr txBox="1"/>
          <p:nvPr/>
        </p:nvSpPr>
        <p:spPr>
          <a:xfrm>
            <a:off x="2808312" y="3800508"/>
            <a:ext cx="3347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b="1" dirty="0">
                <a:solidFill>
                  <a:schemeClr val="bg1"/>
                </a:solidFill>
              </a:rPr>
              <a:t>- </a:t>
            </a:r>
            <a:r>
              <a:rPr lang="ar-SA" sz="3200" b="1" dirty="0">
                <a:solidFill>
                  <a:schemeClr val="bg1"/>
                </a:solidFill>
              </a:rPr>
              <a:t>عثمان بن عفان </a:t>
            </a:r>
            <a:r>
              <a:rPr lang="ar-SA" sz="3200" b="1" dirty="0">
                <a:solidFill>
                  <a:schemeClr val="bg1"/>
                </a:solidFill>
                <a:sym typeface="AGA Arabesque" panose="05010101010101010101" pitchFamily="2" charset="2"/>
              </a:rPr>
              <a:t>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TextBox 23">
            <a:hlinkClick r:id="rId3" action="ppaction://hlinksldjump"/>
            <a:extLst>
              <a:ext uri="{FF2B5EF4-FFF2-40B4-BE49-F238E27FC236}">
                <a16:creationId xmlns:a16="http://schemas.microsoft.com/office/drawing/2014/main" id="{E7FD20FF-B90B-4770-889E-6C5CFAB2B20B}"/>
              </a:ext>
            </a:extLst>
          </p:cNvPr>
          <p:cNvSpPr txBox="1"/>
          <p:nvPr/>
        </p:nvSpPr>
        <p:spPr>
          <a:xfrm>
            <a:off x="2808312" y="3009146"/>
            <a:ext cx="3347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- عمر بن الخطاب </a:t>
            </a:r>
            <a:r>
              <a:rPr lang="ar-SA" sz="3200" b="1" dirty="0">
                <a:solidFill>
                  <a:schemeClr val="bg1"/>
                </a:solidFill>
                <a:sym typeface="AGA Arabesque" panose="05010101010101010101" pitchFamily="2" charset="2"/>
              </a:rPr>
              <a:t>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TextBox 23">
            <a:hlinkClick r:id="rId4" action="ppaction://hlinksldjump"/>
            <a:extLst>
              <a:ext uri="{FF2B5EF4-FFF2-40B4-BE49-F238E27FC236}">
                <a16:creationId xmlns:a16="http://schemas.microsoft.com/office/drawing/2014/main" id="{F595AC46-BC03-4604-8E99-CDB4B2B7EA0E}"/>
              </a:ext>
            </a:extLst>
          </p:cNvPr>
          <p:cNvSpPr txBox="1"/>
          <p:nvPr/>
        </p:nvSpPr>
        <p:spPr>
          <a:xfrm>
            <a:off x="2808312" y="2321077"/>
            <a:ext cx="3347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- أبو بكر الصديق </a:t>
            </a:r>
            <a:r>
              <a:rPr lang="ar-SA" sz="3200" b="1" dirty="0">
                <a:solidFill>
                  <a:schemeClr val="bg1"/>
                </a:solidFill>
                <a:sym typeface="AGA Arabesque" panose="05010101010101010101" pitchFamily="2" charset="2"/>
              </a:rPr>
              <a:t></a:t>
            </a:r>
            <a:r>
              <a:rPr lang="ar-SA" sz="3200" b="1" dirty="0">
                <a:solidFill>
                  <a:schemeClr val="bg1"/>
                </a:solidFill>
              </a:rPr>
              <a:t> 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0" name="Picture 16" descr="The votes are in! All 12 Quality Street chocolates ranked from ...">
            <a:hlinkClick r:id="rId5"/>
            <a:extLst>
              <a:ext uri="{FF2B5EF4-FFF2-40B4-BE49-F238E27FC236}">
                <a16:creationId xmlns:a16="http://schemas.microsoft.com/office/drawing/2014/main" id="{6E6BC063-7407-4C57-BEE6-4013565BA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2" t="1977" r="22548" b="20760"/>
          <a:stretch/>
        </p:blipFill>
        <p:spPr bwMode="auto">
          <a:xfrm>
            <a:off x="867358" y="4742594"/>
            <a:ext cx="2782957" cy="176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209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CDCDC93-6E7E-4CA0-8B92-2BFA0D7BE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036496" cy="52292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74888A86-151B-4654-B2E7-46F7E9890AE0}"/>
              </a:ext>
            </a:extLst>
          </p:cNvPr>
          <p:cNvSpPr txBox="1"/>
          <p:nvPr/>
        </p:nvSpPr>
        <p:spPr>
          <a:xfrm>
            <a:off x="2915816" y="620688"/>
            <a:ext cx="374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قارني بين معركتي </a:t>
            </a:r>
            <a:endParaRPr lang="ar-SA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E86F620-CA92-4D15-85EB-F3B8765B5B4C}"/>
              </a:ext>
            </a:extLst>
          </p:cNvPr>
          <p:cNvSpPr txBox="1"/>
          <p:nvPr/>
        </p:nvSpPr>
        <p:spPr>
          <a:xfrm>
            <a:off x="5076056" y="1916832"/>
            <a:ext cx="3743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بدر</a:t>
            </a:r>
            <a:endParaRPr lang="ar-SA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3E6AA6C-6C3D-4B6C-9576-D7140A3FA7F4}"/>
              </a:ext>
            </a:extLst>
          </p:cNvPr>
          <p:cNvSpPr txBox="1"/>
          <p:nvPr/>
        </p:nvSpPr>
        <p:spPr>
          <a:xfrm>
            <a:off x="2646548" y="1916832"/>
            <a:ext cx="3743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و</a:t>
            </a:r>
            <a:endParaRPr lang="ar-SA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5A7AC3E-071D-420F-9049-C6CCBCA96009}"/>
              </a:ext>
            </a:extLst>
          </p:cNvPr>
          <p:cNvSpPr txBox="1"/>
          <p:nvPr/>
        </p:nvSpPr>
        <p:spPr>
          <a:xfrm>
            <a:off x="117902" y="1888714"/>
            <a:ext cx="3743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أحد </a:t>
            </a:r>
            <a:endParaRPr lang="ar-SA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181524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3F60468-56BC-4D0C-9EE7-ECE6707447F9}"/>
              </a:ext>
            </a:extLst>
          </p:cNvPr>
          <p:cNvSpPr/>
          <p:nvPr/>
        </p:nvSpPr>
        <p:spPr>
          <a:xfrm>
            <a:off x="3353983" y="1023119"/>
            <a:ext cx="114967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غزوة أحد</a:t>
            </a:r>
            <a:endParaRPr lang="ar-SA" sz="2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8368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">
            <a:hlinkClick r:id="" action="ppaction://media"/>
            <a:extLst>
              <a:ext uri="{FF2B5EF4-FFF2-40B4-BE49-F238E27FC236}">
                <a16:creationId xmlns:a16="http://schemas.microsoft.com/office/drawing/2014/main" id="{A6174F34-A55C-4679-96E7-DFCBB7AFE5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836712"/>
            <a:ext cx="8064896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9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4BF7219-7DED-44E1-9F9C-83B303C7BA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4563"/>
          <a:stretch/>
        </p:blipFill>
        <p:spPr>
          <a:xfrm>
            <a:off x="0" y="0"/>
            <a:ext cx="8964488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940510A0-8C48-4DFA-AF3C-3F77377F6E99}"/>
              </a:ext>
            </a:extLst>
          </p:cNvPr>
          <p:cNvSpPr txBox="1"/>
          <p:nvPr/>
        </p:nvSpPr>
        <p:spPr>
          <a:xfrm>
            <a:off x="6423060" y="1240693"/>
            <a:ext cx="12879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بدر </a:t>
            </a:r>
            <a:endParaRPr lang="ar-SA" sz="3600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1F578C7-2E68-4F92-84A4-2FB18C691512}"/>
              </a:ext>
            </a:extLst>
          </p:cNvPr>
          <p:cNvSpPr txBox="1"/>
          <p:nvPr/>
        </p:nvSpPr>
        <p:spPr>
          <a:xfrm>
            <a:off x="639583" y="1372231"/>
            <a:ext cx="1403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أحد </a:t>
            </a:r>
            <a:endParaRPr lang="ar-SA" sz="3600" b="1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B40D926-B632-4676-846B-E5C669A3B185}"/>
              </a:ext>
            </a:extLst>
          </p:cNvPr>
          <p:cNvSpPr txBox="1"/>
          <p:nvPr/>
        </p:nvSpPr>
        <p:spPr>
          <a:xfrm>
            <a:off x="5365766" y="2234526"/>
            <a:ext cx="140364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القادة</a:t>
            </a:r>
          </a:p>
          <a:p>
            <a:pPr algn="ctr"/>
            <a:endParaRPr lang="ar-SA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  <a:p>
            <a:pPr algn="ctr"/>
            <a:r>
              <a:rPr lang="ar-SA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العدد</a:t>
            </a:r>
          </a:p>
          <a:p>
            <a:pPr algn="ctr"/>
            <a:endParaRPr lang="ar-SA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  <a:p>
            <a:pPr algn="ctr"/>
            <a:r>
              <a:rPr lang="ar-SA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النتائج</a:t>
            </a:r>
          </a:p>
          <a:p>
            <a:pPr algn="ctr"/>
            <a:endParaRPr lang="ar-SA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  <a:p>
            <a:pPr algn="ctr"/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5FEFC52-2D4D-4FAB-A8CE-7AA5F3170336}"/>
              </a:ext>
            </a:extLst>
          </p:cNvPr>
          <p:cNvSpPr txBox="1"/>
          <p:nvPr/>
        </p:nvSpPr>
        <p:spPr>
          <a:xfrm>
            <a:off x="2183439" y="2234526"/>
            <a:ext cx="140364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القادة</a:t>
            </a:r>
          </a:p>
          <a:p>
            <a:pPr algn="ctr"/>
            <a:endParaRPr lang="ar-SA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  <a:p>
            <a:pPr algn="ctr"/>
            <a:r>
              <a:rPr lang="ar-SA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العدد</a:t>
            </a:r>
          </a:p>
          <a:p>
            <a:pPr algn="ctr"/>
            <a:endParaRPr lang="ar-SA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  <a:p>
            <a:pPr algn="ctr"/>
            <a:r>
              <a:rPr lang="ar-SA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النتائج</a:t>
            </a:r>
          </a:p>
          <a:p>
            <a:pPr algn="ctr"/>
            <a:endParaRPr lang="ar-SA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  <a:p>
            <a:pPr algn="ctr"/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909953F-C8DC-45D6-AC2E-ECF3D63530CC}"/>
              </a:ext>
            </a:extLst>
          </p:cNvPr>
          <p:cNvSpPr txBox="1"/>
          <p:nvPr/>
        </p:nvSpPr>
        <p:spPr>
          <a:xfrm>
            <a:off x="4962607" y="2773774"/>
            <a:ext cx="1869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cs typeface="Akhbar MT" pitchFamily="2" charset="-78"/>
                <a:sym typeface="AGA Arabesque" panose="05010101010101010101" pitchFamily="2" charset="2"/>
              </a:rPr>
              <a:t>المسلمين الرسول  ,</a:t>
            </a:r>
          </a:p>
          <a:p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cs typeface="Akhbar MT" pitchFamily="2" charset="-78"/>
                <a:sym typeface="AGA Arabesque" panose="05010101010101010101" pitchFamily="2" charset="2"/>
              </a:rPr>
              <a:t> المشركين أبو جهل </a:t>
            </a:r>
            <a:endParaRPr lang="ar-SA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73883AB-1CD5-48CA-A1EC-35F458AFCE5D}"/>
              </a:ext>
            </a:extLst>
          </p:cNvPr>
          <p:cNvSpPr txBox="1"/>
          <p:nvPr/>
        </p:nvSpPr>
        <p:spPr>
          <a:xfrm>
            <a:off x="1794977" y="2735534"/>
            <a:ext cx="1869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cs typeface="Akhbar MT" pitchFamily="2" charset="-78"/>
                <a:sym typeface="AGA Arabesque" panose="05010101010101010101" pitchFamily="2" charset="2"/>
              </a:rPr>
              <a:t>المسلمين الرسول  ,</a:t>
            </a:r>
          </a:p>
          <a:p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cs typeface="Akhbar MT" pitchFamily="2" charset="-78"/>
                <a:sym typeface="AGA Arabesque" panose="05010101010101010101" pitchFamily="2" charset="2"/>
              </a:rPr>
              <a:t> المشركين أبو سفيان </a:t>
            </a:r>
            <a:endParaRPr lang="ar-SA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EB457E4-9408-4242-905F-E83E8BA363C2}"/>
              </a:ext>
            </a:extLst>
          </p:cNvPr>
          <p:cNvSpPr txBox="1"/>
          <p:nvPr/>
        </p:nvSpPr>
        <p:spPr>
          <a:xfrm>
            <a:off x="5132807" y="3794594"/>
            <a:ext cx="1869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cs typeface="Akhbar MT" pitchFamily="2" charset="-78"/>
                <a:sym typeface="AGA Arabesque" panose="05010101010101010101" pitchFamily="2" charset="2"/>
              </a:rPr>
              <a:t>المسلمين 319 مقاتل</a:t>
            </a:r>
          </a:p>
          <a:p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cs typeface="Akhbar MT" pitchFamily="2" charset="-78"/>
                <a:sym typeface="AGA Arabesque" panose="05010101010101010101" pitchFamily="2" charset="2"/>
              </a:rPr>
              <a:t> المشركين 1000</a:t>
            </a:r>
            <a:r>
              <a:rPr kumimoji="0" lang="ar-SA" sz="20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cs typeface="Akhbar MT" pitchFamily="2" charset="-78"/>
                <a:sym typeface="AGA Arabesque" panose="05010101010101010101" pitchFamily="2" charset="2"/>
              </a:rPr>
              <a:t> مقاتل</a:t>
            </a:r>
            <a:endParaRPr lang="ar-SA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2E3B7A9-A21B-4517-BAE5-6759A9ECF64F}"/>
              </a:ext>
            </a:extLst>
          </p:cNvPr>
          <p:cNvSpPr txBox="1"/>
          <p:nvPr/>
        </p:nvSpPr>
        <p:spPr>
          <a:xfrm>
            <a:off x="1672078" y="3865742"/>
            <a:ext cx="1869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cs typeface="Akhbar MT" pitchFamily="2" charset="-78"/>
                <a:sym typeface="AGA Arabesque" panose="05010101010101010101" pitchFamily="2" charset="2"/>
              </a:rPr>
              <a:t>المسلمين 700مقاتل</a:t>
            </a:r>
          </a:p>
          <a:p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cs typeface="Akhbar MT" pitchFamily="2" charset="-78"/>
                <a:sym typeface="AGA Arabesque" panose="05010101010101010101" pitchFamily="2" charset="2"/>
              </a:rPr>
              <a:t> المشركين 3000</a:t>
            </a:r>
            <a:r>
              <a:rPr kumimoji="0" lang="ar-SA" sz="20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cs typeface="Akhbar MT" pitchFamily="2" charset="-78"/>
                <a:sym typeface="AGA Arabesque" panose="05010101010101010101" pitchFamily="2" charset="2"/>
              </a:rPr>
              <a:t> مقاتل</a:t>
            </a:r>
            <a:endParaRPr lang="ar-SA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22EB750-BEFA-45E4-9D0F-A91D75CB5224}"/>
              </a:ext>
            </a:extLst>
          </p:cNvPr>
          <p:cNvSpPr txBox="1"/>
          <p:nvPr/>
        </p:nvSpPr>
        <p:spPr>
          <a:xfrm>
            <a:off x="4822327" y="4857441"/>
            <a:ext cx="28887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ar-SA" sz="2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انتصر المسلمون</a:t>
            </a:r>
          </a:p>
          <a:p>
            <a:pPr marL="342900" indent="-342900" algn="ctr">
              <a:buFontTx/>
              <a:buChar char="-"/>
            </a:pPr>
            <a:r>
              <a:rPr lang="ar-SA" sz="2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استشهد 14 صحابي</a:t>
            </a:r>
          </a:p>
          <a:p>
            <a:pPr marL="342900" indent="-342900" algn="ctr">
              <a:buFontTx/>
              <a:buChar char="-"/>
            </a:pPr>
            <a:r>
              <a:rPr lang="ar-SA" sz="2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قُتل من المشركين 70 رجلاً</a:t>
            </a:r>
          </a:p>
          <a:p>
            <a:pPr marL="342900" indent="-342900" algn="ctr">
              <a:buFontTx/>
              <a:buChar char="-"/>
            </a:pPr>
            <a:r>
              <a:rPr lang="ar-SA" sz="2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و أُسر من المشركين 70 رجلاً </a:t>
            </a:r>
            <a:endParaRPr lang="ar-SA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861D3B6-91E3-4A6E-92A6-24FFBE01CE5C}"/>
              </a:ext>
            </a:extLst>
          </p:cNvPr>
          <p:cNvSpPr txBox="1"/>
          <p:nvPr/>
        </p:nvSpPr>
        <p:spPr>
          <a:xfrm>
            <a:off x="1567055" y="5035293"/>
            <a:ext cx="28887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ar-SA" sz="2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انتصر المسلمون في أول المعركة ثم انهزموا عندما خالفوا  أوامر الرسول </a:t>
            </a:r>
            <a:r>
              <a:rPr lang="ar-SA" sz="2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  <a:sym typeface="AGA Arabesque" panose="05010101010101010101" pitchFamily="2" charset="2"/>
              </a:rPr>
              <a:t></a:t>
            </a:r>
            <a:endParaRPr lang="ar-SA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7430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5789363" y="327004"/>
            <a:ext cx="292967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</a:t>
            </a:r>
          </a:p>
        </p:txBody>
      </p:sp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88EA6A8-20A6-4164-B126-A6AF51A45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713" y="174218"/>
            <a:ext cx="1914792" cy="828791"/>
          </a:xfrm>
          <a:prstGeom prst="rect">
            <a:avLst/>
          </a:prstGeom>
        </p:spPr>
      </p:pic>
      <p:sp>
        <p:nvSpPr>
          <p:cNvPr id="5" name="Rectangle 38">
            <a:extLst>
              <a:ext uri="{FF2B5EF4-FFF2-40B4-BE49-F238E27FC236}">
                <a16:creationId xmlns:a16="http://schemas.microsoft.com/office/drawing/2014/main" id="{13F54665-0E42-43D8-AA01-73AA142FDA02}"/>
              </a:ext>
            </a:extLst>
          </p:cNvPr>
          <p:cNvSpPr/>
          <p:nvPr/>
        </p:nvSpPr>
        <p:spPr>
          <a:xfrm>
            <a:off x="827584" y="1700808"/>
            <a:ext cx="72015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SA" sz="2000" b="1" dirty="0">
                <a:solidFill>
                  <a:srgbClr val="C00000"/>
                </a:solidFill>
                <a:cs typeface="+mj-cs"/>
              </a:rPr>
              <a:t>س) في رأيك ما الدروس المستفادة من خسارة المسلمين في غزوة أحد .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7BA6CAD-43D7-41F1-AE11-40B28F98345C}"/>
              </a:ext>
            </a:extLst>
          </p:cNvPr>
          <p:cNvSpPr/>
          <p:nvPr/>
        </p:nvSpPr>
        <p:spPr>
          <a:xfrm>
            <a:off x="2390954" y="2708262"/>
            <a:ext cx="43620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 algn="ctr">
              <a:buAutoNum type="arabicParenR"/>
            </a:pPr>
            <a:r>
              <a:rPr lang="ar-SA" sz="24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ضرورة عدم مخالفة أوامر الرسول </a:t>
            </a:r>
            <a:r>
              <a:rPr lang="ar-SA" sz="24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AGA Arabesque" panose="05010101010101010101" pitchFamily="2" charset="2"/>
              </a:rPr>
              <a:t></a:t>
            </a:r>
          </a:p>
          <a:p>
            <a:pPr marL="457200" indent="-457200" algn="ctr">
              <a:buAutoNum type="arabicParenR"/>
            </a:pPr>
            <a:r>
              <a:rPr lang="ar-SA" sz="24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AGA Arabesque" panose="05010101010101010101" pitchFamily="2" charset="2"/>
              </a:rPr>
              <a:t>ضرورة الأخذ بالأسباب</a:t>
            </a:r>
            <a:endParaRPr lang="ar-SA" sz="24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3200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EAF02FD7-20F3-4E30-B834-BB16B86F2D42}"/>
              </a:ext>
            </a:extLst>
          </p:cNvPr>
          <p:cNvSpPr/>
          <p:nvPr/>
        </p:nvSpPr>
        <p:spPr>
          <a:xfrm>
            <a:off x="5148064" y="2708920"/>
            <a:ext cx="1680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واجب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C0B9528-5E14-4DDC-B1C9-DBD101F4C936}"/>
              </a:ext>
            </a:extLst>
          </p:cNvPr>
          <p:cNvSpPr/>
          <p:nvPr/>
        </p:nvSpPr>
        <p:spPr>
          <a:xfrm>
            <a:off x="3923928" y="1628800"/>
            <a:ext cx="40831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عبري برسالة شكر وتقدير</a:t>
            </a:r>
          </a:p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لأبطالنا على الحد الجنوبي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6EDB5699-081E-4BA2-ACC1-99876AD735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r="6452"/>
          <a:stretch/>
        </p:blipFill>
        <p:spPr>
          <a:xfrm>
            <a:off x="4553314" y="4130279"/>
            <a:ext cx="4176463" cy="1923222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5BAD9824-2A6E-44D7-A873-F857BEC8DAF1}"/>
              </a:ext>
            </a:extLst>
          </p:cNvPr>
          <p:cNvSpPr/>
          <p:nvPr/>
        </p:nvSpPr>
        <p:spPr>
          <a:xfrm>
            <a:off x="4932040" y="3429000"/>
            <a:ext cx="23615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منصة مدرستي</a:t>
            </a:r>
          </a:p>
        </p:txBody>
      </p:sp>
    </p:spTree>
    <p:extLst>
      <p:ext uri="{BB962C8B-B14F-4D97-AF65-F5344CB8AC3E}">
        <p14:creationId xmlns:p14="http://schemas.microsoft.com/office/powerpoint/2010/main" val="791362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238B6CBF-2CF8-4116-A35F-DA6D2A69DB98}"/>
              </a:ext>
            </a:extLst>
          </p:cNvPr>
          <p:cNvSpPr/>
          <p:nvPr/>
        </p:nvSpPr>
        <p:spPr>
          <a:xfrm>
            <a:off x="5436096" y="1340768"/>
            <a:ext cx="13901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في رحاب آية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3838FF5B-F748-4A55-A90D-5CEC6173FE51}"/>
              </a:ext>
            </a:extLst>
          </p:cNvPr>
          <p:cNvSpPr/>
          <p:nvPr/>
        </p:nvSpPr>
        <p:spPr>
          <a:xfrm>
            <a:off x="1691680" y="2032770"/>
            <a:ext cx="421782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ما الرابط بين الآية الكريمة و درس اليوم ؟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AB5F5F5-F56D-4336-B900-CD604F144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924944"/>
            <a:ext cx="8212024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2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3C4DBAE2-AF9A-464B-BD20-074A7E26D18E}"/>
              </a:ext>
            </a:extLst>
          </p:cNvPr>
          <p:cNvSpPr/>
          <p:nvPr/>
        </p:nvSpPr>
        <p:spPr>
          <a:xfrm>
            <a:off x="4211961" y="1988840"/>
            <a:ext cx="343395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غزوات النبي </a:t>
            </a:r>
            <a:r>
              <a:rPr lang="ar-SA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  <a:sym typeface="AGA Arabesque" panose="05010101010101010101" pitchFamily="2" charset="2"/>
              </a:rPr>
              <a:t></a:t>
            </a:r>
          </a:p>
          <a:p>
            <a:pPr algn="ctr"/>
            <a:r>
              <a:rPr lang="ar-SA" sz="2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  <a:sym typeface="AGA Arabesque" panose="05010101010101010101" pitchFamily="2" charset="2"/>
              </a:rPr>
              <a:t>(غزوة </a:t>
            </a:r>
            <a:r>
              <a:rPr lang="ar-S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  <a:sym typeface="AGA Arabesque" panose="05010101010101010101" pitchFamily="2" charset="2"/>
              </a:rPr>
              <a:t>بدر </a:t>
            </a:r>
            <a:r>
              <a:rPr lang="ar-SA" sz="2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  <a:sym typeface="AGA Arabesque" panose="05010101010101010101" pitchFamily="2" charset="2"/>
              </a:rPr>
              <a:t>وغزوة أُحد)</a:t>
            </a:r>
            <a:endParaRPr lang="ar-SA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79897882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212976"/>
            <a:ext cx="1868612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36952"/>
            <a:ext cx="1868612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25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60648"/>
            <a:ext cx="360040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0"/>
            <a:ext cx="5580112" cy="70294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3995936" y="2348880"/>
            <a:ext cx="4298776" cy="3887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2">
                    <a:lumMod val="75000"/>
                  </a:schemeClr>
                </a:solidFill>
              </a:rPr>
              <a:t>يتوقع من الطالبة بنهاية الدرس أن :</a:t>
            </a:r>
          </a:p>
          <a:p>
            <a:pPr marL="342900" indent="-342900" algn="ctr">
              <a:buAutoNum type="arabicParenR"/>
            </a:pPr>
            <a:endParaRPr lang="ar-SA" sz="2000" b="1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 algn="ctr">
              <a:buAutoNum type="arabicParenR"/>
            </a:pPr>
            <a:r>
              <a:rPr lang="ar-SA" sz="2000" b="1" dirty="0">
                <a:solidFill>
                  <a:schemeClr val="tx2">
                    <a:lumMod val="75000"/>
                  </a:schemeClr>
                </a:solidFill>
              </a:rPr>
              <a:t>تفرق بين الغزوة والسرية </a:t>
            </a:r>
          </a:p>
          <a:p>
            <a:pPr marL="457200" indent="-457200" algn="ctr">
              <a:buAutoNum type="arabicParenR"/>
            </a:pPr>
            <a:r>
              <a:rPr lang="ar-SA" sz="2000" b="1" dirty="0">
                <a:solidFill>
                  <a:schemeClr val="tx2">
                    <a:lumMod val="75000"/>
                  </a:schemeClr>
                </a:solidFill>
              </a:rPr>
              <a:t>تعلل قيام غزوة بدر</a:t>
            </a:r>
          </a:p>
          <a:p>
            <a:pPr marL="457200" indent="-457200" algn="ctr">
              <a:buAutoNum type="arabicParenR"/>
            </a:pPr>
            <a:r>
              <a:rPr lang="ar-SA" sz="2000" b="1" dirty="0">
                <a:solidFill>
                  <a:schemeClr val="tx2">
                    <a:lumMod val="75000"/>
                  </a:schemeClr>
                </a:solidFill>
              </a:rPr>
              <a:t>تصمم خارطة مفاهيم لغزوة بدر</a:t>
            </a:r>
          </a:p>
          <a:p>
            <a:pPr marL="457200" indent="-457200" algn="ctr">
              <a:buAutoNum type="arabicParenR"/>
            </a:pPr>
            <a:r>
              <a:rPr lang="ar-SA" sz="2000" b="1" dirty="0">
                <a:solidFill>
                  <a:schemeClr val="tx2">
                    <a:lumMod val="75000"/>
                  </a:schemeClr>
                </a:solidFill>
              </a:rPr>
              <a:t>تقارن بين غزوتي بدر و أحد</a:t>
            </a:r>
          </a:p>
          <a:p>
            <a:pPr marL="457200" indent="-457200" algn="ctr">
              <a:buAutoNum type="arabicParenR"/>
            </a:pPr>
            <a:r>
              <a:rPr lang="ar-SA" sz="2000" b="1" dirty="0">
                <a:solidFill>
                  <a:schemeClr val="tx2">
                    <a:lumMod val="75000"/>
                  </a:schemeClr>
                </a:solidFill>
              </a:rPr>
              <a:t>تشعر بالتضحيات التي قدمها الرسول </a:t>
            </a:r>
            <a:r>
              <a:rPr lang="ar-SA" sz="2000" b="1" dirty="0">
                <a:solidFill>
                  <a:schemeClr val="tx2">
                    <a:lumMod val="75000"/>
                  </a:schemeClr>
                </a:solidFill>
                <a:sym typeface="AGA Arabesque" panose="05010101010101010101" pitchFamily="2" charset="2"/>
              </a:rPr>
              <a:t> والمسلمون الأوائل في سبيل نشر الإسلام </a:t>
            </a:r>
            <a:r>
              <a:rPr lang="ar-SA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marL="457200" indent="-457200" algn="ctr">
              <a:buAutoNum type="arabicParenR"/>
            </a:pPr>
            <a:endParaRPr lang="ar-SA" sz="20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ar-SA" sz="2000" b="1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 algn="ctr">
              <a:buAutoNum type="arabicParenR"/>
            </a:pPr>
            <a:endParaRPr lang="ar-SA" sz="2000" b="1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 algn="ctr">
              <a:buAutoNum type="arabicParenR"/>
            </a:pPr>
            <a:endParaRPr lang="ar-SA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34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CFDE1FE-80CF-4AC5-8437-38DF8DDE4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263190"/>
            <a:ext cx="2674823" cy="6675699"/>
          </a:xfrm>
          <a:prstGeom prst="rect">
            <a:avLst/>
          </a:prstGeom>
        </p:spPr>
      </p:pic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7D4AE04A-97F7-4E90-811C-B85A7D3749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25189"/>
              </p:ext>
            </p:extLst>
          </p:nvPr>
        </p:nvGraphicFramePr>
        <p:xfrm>
          <a:off x="2627784" y="1396999"/>
          <a:ext cx="5928320" cy="28651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392568">
                  <a:extLst>
                    <a:ext uri="{9D8B030D-6E8A-4147-A177-3AD203B41FA5}">
                      <a16:colId xmlns:a16="http://schemas.microsoft.com/office/drawing/2014/main" val="1427164927"/>
                    </a:ext>
                  </a:extLst>
                </a:gridCol>
                <a:gridCol w="4535752">
                  <a:extLst>
                    <a:ext uri="{9D8B030D-6E8A-4147-A177-3AD203B41FA5}">
                      <a16:colId xmlns:a16="http://schemas.microsoft.com/office/drawing/2014/main" val="19645165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الكلمة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معناها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178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147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5622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611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009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709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4387863"/>
                  </a:ext>
                </a:extLst>
              </a:tr>
            </a:tbl>
          </a:graphicData>
        </a:graphic>
      </p:graphicFrame>
      <p:sp>
        <p:nvSpPr>
          <p:cNvPr id="6" name="مستطيل 5">
            <a:extLst>
              <a:ext uri="{FF2B5EF4-FFF2-40B4-BE49-F238E27FC236}">
                <a16:creationId xmlns:a16="http://schemas.microsoft.com/office/drawing/2014/main" id="{EFB65746-B94B-4F82-98E1-7F919F593F8A}"/>
              </a:ext>
            </a:extLst>
          </p:cNvPr>
          <p:cNvSpPr/>
          <p:nvPr/>
        </p:nvSpPr>
        <p:spPr>
          <a:xfrm>
            <a:off x="7524328" y="1722426"/>
            <a:ext cx="78418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التصدي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4D92457-1E73-4981-A4A7-1B90FA795D0A}"/>
              </a:ext>
            </a:extLst>
          </p:cNvPr>
          <p:cNvSpPr/>
          <p:nvPr/>
        </p:nvSpPr>
        <p:spPr>
          <a:xfrm>
            <a:off x="7627322" y="2115973"/>
            <a:ext cx="6270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قافلة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20CC37A-5B5B-46C6-A3B5-4C1B45AFFEC2}"/>
              </a:ext>
            </a:extLst>
          </p:cNvPr>
          <p:cNvSpPr/>
          <p:nvPr/>
        </p:nvSpPr>
        <p:spPr>
          <a:xfrm>
            <a:off x="7628523" y="2478389"/>
            <a:ext cx="57579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سُلب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CFB41A9-5822-41A7-82C8-0EC007047E4B}"/>
              </a:ext>
            </a:extLst>
          </p:cNvPr>
          <p:cNvSpPr/>
          <p:nvPr/>
        </p:nvSpPr>
        <p:spPr>
          <a:xfrm>
            <a:off x="7564402" y="2789534"/>
            <a:ext cx="70404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عسكر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A1D736B-4E6F-442D-8EEC-D347075991AD}"/>
              </a:ext>
            </a:extLst>
          </p:cNvPr>
          <p:cNvSpPr/>
          <p:nvPr/>
        </p:nvSpPr>
        <p:spPr>
          <a:xfrm>
            <a:off x="7625316" y="3183081"/>
            <a:ext cx="5822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ثغرة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A9B0497-E4C0-4692-8B78-3FAEBFDA502A}"/>
              </a:ext>
            </a:extLst>
          </p:cNvPr>
          <p:cNvSpPr txBox="1"/>
          <p:nvPr/>
        </p:nvSpPr>
        <p:spPr>
          <a:xfrm>
            <a:off x="2537192" y="3635125"/>
            <a:ext cx="4663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i="0" dirty="0">
                <a:effectLst/>
                <a:latin typeface="DroidArabicKufi-Regular"/>
              </a:rPr>
              <a:t>سُمّيَ جبل أحد بهذا الاسم بسبب بُعدِه وتوحُّده وانقطاعه عن بقية الجبال من حوله</a:t>
            </a:r>
            <a:endParaRPr lang="ar-SA" b="1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E4FB956-B488-4547-90DE-1338C9CD4963}"/>
              </a:ext>
            </a:extLst>
          </p:cNvPr>
          <p:cNvSpPr/>
          <p:nvPr/>
        </p:nvSpPr>
        <p:spPr>
          <a:xfrm>
            <a:off x="7368838" y="3560872"/>
            <a:ext cx="108876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جبل أحد 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64047B7-2BC8-4912-B42C-AEB95BD63AE8}"/>
              </a:ext>
            </a:extLst>
          </p:cNvPr>
          <p:cNvSpPr txBox="1"/>
          <p:nvPr/>
        </p:nvSpPr>
        <p:spPr>
          <a:xfrm>
            <a:off x="3779912" y="1777708"/>
            <a:ext cx="3408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i="0" dirty="0">
                <a:effectLst/>
                <a:latin typeface="HelveticaNeue"/>
              </a:rPr>
              <a:t>تعرض له، تحداه</a:t>
            </a:r>
            <a:endParaRPr lang="ar-SA" b="1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F1C1BC8-088C-4266-BAFB-8C7DF5FF70F9}"/>
              </a:ext>
            </a:extLst>
          </p:cNvPr>
          <p:cNvSpPr txBox="1"/>
          <p:nvPr/>
        </p:nvSpPr>
        <p:spPr>
          <a:xfrm>
            <a:off x="2560702" y="2115973"/>
            <a:ext cx="4661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i="0" dirty="0">
                <a:solidFill>
                  <a:srgbClr val="202124"/>
                </a:solidFill>
                <a:effectLst/>
                <a:latin typeface="HelveticaNeue"/>
              </a:rPr>
              <a:t>جماعة مسافرين يترافقون لاجتياز طريق صَعْب أو خَطِر</a:t>
            </a:r>
            <a:endParaRPr lang="ar-SA" b="1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15BCA4C-2E30-48B4-91F1-EC370054352C}"/>
              </a:ext>
            </a:extLst>
          </p:cNvPr>
          <p:cNvSpPr txBox="1"/>
          <p:nvPr/>
        </p:nvSpPr>
        <p:spPr>
          <a:xfrm>
            <a:off x="2660155" y="2485305"/>
            <a:ext cx="4661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i="0" dirty="0">
                <a:effectLst/>
                <a:latin typeface="HelveticaNeue"/>
              </a:rPr>
              <a:t>اِنتزع مُمْتَلكات بالقُوَّة وأَخذها غنيمة، نهَب.</a:t>
            </a:r>
            <a:endParaRPr lang="ar-SA" b="1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CFCA19F1-9881-447A-9C72-F16C689115CD}"/>
              </a:ext>
            </a:extLst>
          </p:cNvPr>
          <p:cNvSpPr txBox="1"/>
          <p:nvPr/>
        </p:nvSpPr>
        <p:spPr>
          <a:xfrm>
            <a:off x="3616937" y="2893312"/>
            <a:ext cx="3408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i="0" dirty="0">
                <a:effectLst/>
                <a:latin typeface="HelveticaNeue"/>
              </a:rPr>
              <a:t>أقام </a:t>
            </a:r>
            <a:endParaRPr lang="ar-SA" b="1" dirty="0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9D201EE-1A9D-4A1A-BA30-226061682DB5}"/>
              </a:ext>
            </a:extLst>
          </p:cNvPr>
          <p:cNvSpPr txBox="1"/>
          <p:nvPr/>
        </p:nvSpPr>
        <p:spPr>
          <a:xfrm>
            <a:off x="2736601" y="3197349"/>
            <a:ext cx="4264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i="0" dirty="0">
                <a:effectLst/>
                <a:latin typeface="HelveticaNeue"/>
              </a:rPr>
              <a:t>فُتْحة أو ثُلْمة، مَمَرّ في مَوضِع مسدود.</a:t>
            </a:r>
            <a:endParaRPr lang="ar-SA" b="1" dirty="0"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181A16B5-19F2-4A3C-B5DD-B620C3200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4412464"/>
            <a:ext cx="6651104" cy="22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1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D737D829-D375-4766-B536-59E488D23C03}"/>
              </a:ext>
            </a:extLst>
          </p:cNvPr>
          <p:cNvSpPr/>
          <p:nvPr/>
        </p:nvSpPr>
        <p:spPr>
          <a:xfrm>
            <a:off x="3573970" y="-7814"/>
            <a:ext cx="199605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فرقي بين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CDC887E-CB11-4027-9072-527476A0EF63}"/>
              </a:ext>
            </a:extLst>
          </p:cNvPr>
          <p:cNvSpPr txBox="1"/>
          <p:nvPr/>
        </p:nvSpPr>
        <p:spPr>
          <a:xfrm>
            <a:off x="6444208" y="836712"/>
            <a:ext cx="12879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الغزوة</a:t>
            </a:r>
            <a:endParaRPr lang="ar-SA" sz="3600" b="1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D7E0D7A-5D95-4897-A1C2-8E9F560F6FD6}"/>
              </a:ext>
            </a:extLst>
          </p:cNvPr>
          <p:cNvSpPr txBox="1"/>
          <p:nvPr/>
        </p:nvSpPr>
        <p:spPr>
          <a:xfrm>
            <a:off x="1159285" y="812334"/>
            <a:ext cx="1403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والسرية </a:t>
            </a:r>
            <a:endParaRPr lang="ar-SA" sz="3600" b="1" dirty="0"/>
          </a:p>
        </p:txBody>
      </p:sp>
    </p:spTree>
    <p:extLst>
      <p:ext uri="{BB962C8B-B14F-4D97-AF65-F5344CB8AC3E}">
        <p14:creationId xmlns:p14="http://schemas.microsoft.com/office/powerpoint/2010/main" val="3958874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A4AE9B66-732D-498A-A89E-753BD8DFCD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CA8E005A-4D00-475E-932F-B2CE7CA7CCE5}"/>
              </a:ext>
            </a:extLst>
          </p:cNvPr>
          <p:cNvSpPr txBox="1"/>
          <p:nvPr/>
        </p:nvSpPr>
        <p:spPr>
          <a:xfrm>
            <a:off x="6212694" y="1026218"/>
            <a:ext cx="12879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الغزوة</a:t>
            </a:r>
            <a:endParaRPr lang="ar-SA" sz="3600" b="1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09F4CBD-E5A2-46A6-8446-0C2CA981E954}"/>
              </a:ext>
            </a:extLst>
          </p:cNvPr>
          <p:cNvSpPr txBox="1"/>
          <p:nvPr/>
        </p:nvSpPr>
        <p:spPr>
          <a:xfrm>
            <a:off x="1547664" y="1214554"/>
            <a:ext cx="1403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السرية </a:t>
            </a:r>
            <a:endParaRPr lang="ar-SA" sz="3600" b="1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A95AAD4-DD91-4C2C-8D32-FF0AD3B13019}"/>
              </a:ext>
            </a:extLst>
          </p:cNvPr>
          <p:cNvSpPr txBox="1"/>
          <p:nvPr/>
        </p:nvSpPr>
        <p:spPr>
          <a:xfrm>
            <a:off x="6228184" y="3345099"/>
            <a:ext cx="20152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هي التي قادها النبي </a:t>
            </a:r>
            <a:r>
              <a:rPr lang="ar-SA" sz="36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  <a:sym typeface="AGA Arabesque" panose="05010101010101010101" pitchFamily="2" charset="2"/>
              </a:rPr>
              <a:t></a:t>
            </a:r>
          </a:p>
          <a:p>
            <a:pPr algn="ctr"/>
            <a:r>
              <a:rPr lang="ar-SA" sz="36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  <a:sym typeface="AGA Arabesque" panose="05010101010101010101" pitchFamily="2" charset="2"/>
              </a:rPr>
              <a:t>بنفسه</a:t>
            </a:r>
            <a:endParaRPr lang="ar-SA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4DD2154-7A17-4E16-A1B2-E81E7A931E1F}"/>
              </a:ext>
            </a:extLst>
          </p:cNvPr>
          <p:cNvSpPr txBox="1"/>
          <p:nvPr/>
        </p:nvSpPr>
        <p:spPr>
          <a:xfrm>
            <a:off x="1152128" y="3068960"/>
            <a:ext cx="248376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هي الحملات التي وجهها النبي </a:t>
            </a:r>
            <a:r>
              <a:rPr lang="ar-SA" sz="36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  <a:sym typeface="AGA Arabesque" panose="05010101010101010101" pitchFamily="2" charset="2"/>
              </a:rPr>
              <a:t> ولم يحضرها </a:t>
            </a:r>
          </a:p>
          <a:p>
            <a:pPr algn="ctr"/>
            <a:r>
              <a:rPr lang="ar-SA" sz="36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  <a:sym typeface="AGA Arabesque" panose="05010101010101010101" pitchFamily="2" charset="2"/>
              </a:rPr>
              <a:t>بنفسه</a:t>
            </a:r>
            <a:endParaRPr lang="ar-SA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E90011A-9F7C-4F00-940D-866479E121FF}"/>
              </a:ext>
            </a:extLst>
          </p:cNvPr>
          <p:cNvSpPr txBox="1"/>
          <p:nvPr/>
        </p:nvSpPr>
        <p:spPr>
          <a:xfrm>
            <a:off x="3893042" y="1031513"/>
            <a:ext cx="1403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و</a:t>
            </a:r>
            <a:endParaRPr lang="ar-SA" sz="3600" b="1" dirty="0"/>
          </a:p>
        </p:txBody>
      </p:sp>
    </p:spTree>
    <p:extLst>
      <p:ext uri="{BB962C8B-B14F-4D97-AF65-F5344CB8AC3E}">
        <p14:creationId xmlns:p14="http://schemas.microsoft.com/office/powerpoint/2010/main" val="3055874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B760D8BAEF1F49882A8D1738A544D3" ma:contentTypeVersion="13" ma:contentTypeDescription="Create a new document." ma:contentTypeScope="" ma:versionID="1be2bbfc660369004a5f3190e07022a4">
  <xsd:schema xmlns:xsd="http://www.w3.org/2001/XMLSchema" xmlns:xs="http://www.w3.org/2001/XMLSchema" xmlns:p="http://schemas.microsoft.com/office/2006/metadata/properties" xmlns:ns3="0b59da2f-1869-4114-8fc3-4131a85d086c" xmlns:ns4="5ce11bf0-0177-478c-a04f-89fd5a760d14" targetNamespace="http://schemas.microsoft.com/office/2006/metadata/properties" ma:root="true" ma:fieldsID="6823b9bd588ea8d2fc902e0e952a274c" ns3:_="" ns4:_="">
    <xsd:import namespace="0b59da2f-1869-4114-8fc3-4131a85d086c"/>
    <xsd:import namespace="5ce11bf0-0177-478c-a04f-89fd5a760d1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59da2f-1869-4114-8fc3-4131a85d08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e11bf0-0177-478c-a04f-89fd5a760d1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149D8C9-DDD6-4721-8D37-2762FA2651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60E927-2E18-4D8A-9D0A-2E031B83CDF6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0b59da2f-1869-4114-8fc3-4131a85d086c"/>
    <ds:schemaRef ds:uri="5ce11bf0-0177-478c-a04f-89fd5a760d14"/>
  </ds:schemaRefs>
</ds:datastoreItem>
</file>

<file path=customXml/itemProps3.xml><?xml version="1.0" encoding="utf-8"?>
<ds:datastoreItem xmlns:ds="http://schemas.openxmlformats.org/officeDocument/2006/customXml" ds:itemID="{79AE97DC-99FE-41B3-A6DC-14BF582BD298}">
  <ds:schemaRefs>
    <ds:schemaRef ds:uri="http://schemas.microsoft.com/office/2006/metadata/propertie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3145</TotalTime>
  <Words>545</Words>
  <Application>Microsoft Office PowerPoint</Application>
  <PresentationFormat>عرض على الشاشة (4:3)</PresentationFormat>
  <Paragraphs>136</Paragraphs>
  <Slides>25</Slides>
  <Notes>5</Notes>
  <HiddenSlides>0</HiddenSlides>
  <MMClips>1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26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acer</dc:creator>
  <cp:lastModifiedBy>فاطمة بنت الدمجاني</cp:lastModifiedBy>
  <cp:revision>307</cp:revision>
  <dcterms:created xsi:type="dcterms:W3CDTF">2019-10-30T14:15:05Z</dcterms:created>
  <dcterms:modified xsi:type="dcterms:W3CDTF">2022-12-25T11:52:39Z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0x0101006CB760D8BAEF1F49882A8D1738A544D3</vt:lpwstr>
  </property>
</Properties>
</file>