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6"/>
  </p:notesMasterIdLst>
  <p:sldIdLst>
    <p:sldId id="257" r:id="rId2"/>
    <p:sldId id="285" r:id="rId3"/>
    <p:sldId id="300" r:id="rId4"/>
    <p:sldId id="282" r:id="rId5"/>
    <p:sldId id="274" r:id="rId6"/>
    <p:sldId id="258" r:id="rId7"/>
    <p:sldId id="273" r:id="rId8"/>
    <p:sldId id="261" r:id="rId9"/>
    <p:sldId id="262" r:id="rId10"/>
    <p:sldId id="303" r:id="rId11"/>
    <p:sldId id="314" r:id="rId12"/>
    <p:sldId id="309" r:id="rId13"/>
    <p:sldId id="305" r:id="rId14"/>
    <p:sldId id="302" r:id="rId15"/>
    <p:sldId id="299" r:id="rId16"/>
    <p:sldId id="301" r:id="rId17"/>
    <p:sldId id="279" r:id="rId18"/>
    <p:sldId id="277" r:id="rId19"/>
    <p:sldId id="306" r:id="rId20"/>
    <p:sldId id="304" r:id="rId21"/>
    <p:sldId id="295" r:id="rId22"/>
    <p:sldId id="263" r:id="rId23"/>
    <p:sldId id="311" r:id="rId24"/>
    <p:sldId id="308" r:id="rId25"/>
    <p:sldId id="313" r:id="rId26"/>
    <p:sldId id="312" r:id="rId27"/>
    <p:sldId id="288" r:id="rId28"/>
    <p:sldId id="316" r:id="rId29"/>
    <p:sldId id="290" r:id="rId30"/>
    <p:sldId id="315" r:id="rId31"/>
    <p:sldId id="317" r:id="rId32"/>
    <p:sldId id="284" r:id="rId33"/>
    <p:sldId id="259" r:id="rId34"/>
    <p:sldId id="272" r:id="rId3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isal hbk" initials="fh" lastIdx="2" clrIdx="0">
    <p:extLst>
      <p:ext uri="{19B8F6BF-5375-455C-9EA6-DF929625EA0E}">
        <p15:presenceInfo xmlns:p15="http://schemas.microsoft.com/office/powerpoint/2012/main" userId="79a5235e8715189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104" d="100"/>
          <a:sy n="104" d="100"/>
        </p:scale>
        <p:origin x="174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9EBFB69-9F3A-42EA-8A7D-22152420FAB1}" type="datetimeFigureOut">
              <a:rPr lang="ar-SA" smtClean="0"/>
              <a:t>20/01/1443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6DBD702-EF95-4F78-B89B-E2A2D38F8801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69255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BD702-EF95-4F78-B89B-E2A2D38F8801}" type="slidenum">
              <a:rPr lang="ar-SA" smtClean="0"/>
              <a:t>14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02574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BD702-EF95-4F78-B89B-E2A2D38F8801}" type="slidenum">
              <a:rPr lang="ar-SA" smtClean="0"/>
              <a:t>17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10447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BD702-EF95-4F78-B89B-E2A2D38F8801}" type="slidenum">
              <a:rPr lang="ar-SA" smtClean="0"/>
              <a:t>21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61263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BD702-EF95-4F78-B89B-E2A2D38F8801}" type="slidenum">
              <a:rPr lang="ar-SA" smtClean="0"/>
              <a:t>27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3643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EB876-AF2A-48B9-B616-EDA74B1619B2}" type="datetimeFigureOut">
              <a:rPr lang="ar-SA" smtClean="0"/>
              <a:t>20/01/1443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6129-813D-4D2E-8465-757F5EEE4892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2118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EB876-AF2A-48B9-B616-EDA74B1619B2}" type="datetimeFigureOut">
              <a:rPr lang="ar-SA" smtClean="0"/>
              <a:t>20/01/1443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6129-813D-4D2E-8465-757F5EEE4892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68255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EB876-AF2A-48B9-B616-EDA74B1619B2}" type="datetimeFigureOut">
              <a:rPr lang="ar-SA" smtClean="0"/>
              <a:t>20/01/1443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6129-813D-4D2E-8465-757F5EEE4892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09523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EB876-AF2A-48B9-B616-EDA74B1619B2}" type="datetimeFigureOut">
              <a:rPr lang="ar-SA" smtClean="0"/>
              <a:t>20/01/1443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6129-813D-4D2E-8465-757F5EEE4892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2345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EB876-AF2A-48B9-B616-EDA74B1619B2}" type="datetimeFigureOut">
              <a:rPr lang="ar-SA" smtClean="0"/>
              <a:t>20/01/1443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6129-813D-4D2E-8465-757F5EEE4892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05860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EB876-AF2A-48B9-B616-EDA74B1619B2}" type="datetimeFigureOut">
              <a:rPr lang="ar-SA" smtClean="0"/>
              <a:t>20/01/1443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6129-813D-4D2E-8465-757F5EEE4892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96651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EB876-AF2A-48B9-B616-EDA74B1619B2}" type="datetimeFigureOut">
              <a:rPr lang="ar-SA" smtClean="0"/>
              <a:t>20/01/1443</a:t>
            </a:fld>
            <a:endParaRPr lang="ar-SA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6129-813D-4D2E-8465-757F5EEE4892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64550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EB876-AF2A-48B9-B616-EDA74B1619B2}" type="datetimeFigureOut">
              <a:rPr lang="ar-SA" smtClean="0"/>
              <a:t>20/01/1443</a:t>
            </a:fld>
            <a:endParaRPr lang="ar-SA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6129-813D-4D2E-8465-757F5EEE4892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31919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EB876-AF2A-48B9-B616-EDA74B1619B2}" type="datetimeFigureOut">
              <a:rPr lang="ar-SA" smtClean="0"/>
              <a:t>20/01/1443</a:t>
            </a:fld>
            <a:endParaRPr lang="ar-SA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6129-813D-4D2E-8465-757F5EEE4892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211622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EB876-AF2A-48B9-B616-EDA74B1619B2}" type="datetimeFigureOut">
              <a:rPr lang="ar-SA" smtClean="0"/>
              <a:t>20/01/1443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6129-813D-4D2E-8465-757F5EEE4892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61320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EB876-AF2A-48B9-B616-EDA74B1619B2}" type="datetimeFigureOut">
              <a:rPr lang="ar-SA" smtClean="0"/>
              <a:t>20/01/1443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6129-813D-4D2E-8465-757F5EEE4892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7041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EB876-AF2A-48B9-B616-EDA74B1619B2}" type="datetimeFigureOut">
              <a:rPr lang="ar-SA" smtClean="0"/>
              <a:t>20/01/1443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D6129-813D-4D2E-8465-757F5EEE4892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0431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F99E7CB-D440-4985-B6E9-B3DD864D02E3}"/>
              </a:ext>
            </a:extLst>
          </p:cNvPr>
          <p:cNvSpPr/>
          <p:nvPr/>
        </p:nvSpPr>
        <p:spPr>
          <a:xfrm>
            <a:off x="179512" y="6269250"/>
            <a:ext cx="632965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cap="none" spc="0" dirty="0">
                <a:ln w="190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تنفيذ : المعلمة حنان الثبيتي و المعلمة عائشة الحارثي / متوسطة الخيزران </a:t>
            </a:r>
          </a:p>
        </p:txBody>
      </p:sp>
    </p:spTree>
    <p:extLst>
      <p:ext uri="{BB962C8B-B14F-4D97-AF65-F5344CB8AC3E}">
        <p14:creationId xmlns:p14="http://schemas.microsoft.com/office/powerpoint/2010/main" val="1322465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04F0DD24-8FD4-446A-94FF-4E194CEEF2BD}"/>
              </a:ext>
            </a:extLst>
          </p:cNvPr>
          <p:cNvSpPr/>
          <p:nvPr/>
        </p:nvSpPr>
        <p:spPr>
          <a:xfrm>
            <a:off x="3851920" y="1268760"/>
            <a:ext cx="4504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Akhbar MT" pitchFamily="2" charset="-78"/>
              </a:rPr>
              <a:t>اعيدي ترتيب الكلمات  المبعثرة , لتحصلي على تعريف المغول</a:t>
            </a:r>
            <a:endParaRPr lang="ar-SA" sz="2400" dirty="0">
              <a:solidFill>
                <a:srgbClr val="FF0000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F82D4F3-DBCD-435C-83A4-990097DC779F}"/>
              </a:ext>
            </a:extLst>
          </p:cNvPr>
          <p:cNvSpPr/>
          <p:nvPr/>
        </p:nvSpPr>
        <p:spPr>
          <a:xfrm>
            <a:off x="3635896" y="1824349"/>
            <a:ext cx="45044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00B050"/>
                </a:solidFill>
                <a:cs typeface="Akhbar MT" pitchFamily="2" charset="-78"/>
              </a:rPr>
              <a:t>سكنت , سماوية , هم , آسيا </a:t>
            </a:r>
          </a:p>
          <a:p>
            <a:pPr algn="ctr"/>
            <a:r>
              <a:rPr lang="ar-SA" sz="3200" b="1" dirty="0">
                <a:solidFill>
                  <a:srgbClr val="00B050"/>
                </a:solidFill>
                <a:cs typeface="Akhbar MT" pitchFamily="2" charset="-78"/>
              </a:rPr>
              <a:t>أواسط , قبائل , برسالة , ولا </a:t>
            </a:r>
          </a:p>
          <a:p>
            <a:pPr algn="ctr"/>
            <a:r>
              <a:rPr lang="ar-SA" sz="3200" b="1" dirty="0">
                <a:solidFill>
                  <a:srgbClr val="00B050"/>
                </a:solidFill>
                <a:cs typeface="Akhbar MT" pitchFamily="2" charset="-78"/>
              </a:rPr>
              <a:t>تدين ,( منغوليا </a:t>
            </a:r>
            <a:r>
              <a:rPr lang="ar-SA" sz="3200" dirty="0">
                <a:solidFill>
                  <a:srgbClr val="00B050"/>
                </a:solidFill>
              </a:rPr>
              <a:t>)</a:t>
            </a:r>
            <a:endParaRPr lang="ar-SA" sz="3200" b="1" dirty="0">
              <a:solidFill>
                <a:srgbClr val="00B050"/>
              </a:solidFill>
              <a:cs typeface="Akhbar MT" pitchFamily="2" charset="-78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56F96F8-D85A-4D0E-A3BB-7AB61EBB741C}"/>
              </a:ext>
            </a:extLst>
          </p:cNvPr>
          <p:cNvSpPr/>
          <p:nvPr/>
        </p:nvSpPr>
        <p:spPr>
          <a:xfrm>
            <a:off x="3913895" y="1644984"/>
            <a:ext cx="39484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Akhbar MT" pitchFamily="2" charset="-78"/>
              </a:rPr>
              <a:t>هم قبائل سكنت في أواسط آسيا ( منغوليا )</a:t>
            </a:r>
          </a:p>
          <a:p>
            <a:pPr algn="ctr"/>
            <a:r>
              <a:rPr lang="ar-SA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Akhbar MT" pitchFamily="2" charset="-78"/>
              </a:rPr>
              <a:t>ولا تدين برسالة سماوية</a:t>
            </a:r>
            <a:endParaRPr lang="ar-SA" sz="3600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2568865-6C01-4F49-AE3D-999653DCE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838" t="13241" r="11653" b="13241"/>
          <a:stretch/>
        </p:blipFill>
        <p:spPr>
          <a:xfrm>
            <a:off x="3419872" y="3429000"/>
            <a:ext cx="4936476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1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7BD019B-A9E8-4542-B5E3-1C7C2077607A}"/>
              </a:ext>
            </a:extLst>
          </p:cNvPr>
          <p:cNvSpPr/>
          <p:nvPr/>
        </p:nvSpPr>
        <p:spPr>
          <a:xfrm>
            <a:off x="2483768" y="4797152"/>
            <a:ext cx="60279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عددي مراحل اجتياح المغول للعالم الإسلامي</a:t>
            </a:r>
            <a:endParaRPr lang="ar-SA" sz="3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B0604020202020204" pitchFamily="2" charset="-79"/>
              <a:cs typeface="Akhbar MT" pitchFamily="2" charset="-78"/>
            </a:endParaRPr>
          </a:p>
          <a:p>
            <a:pPr algn="ctr"/>
            <a:endParaRPr lang="ar-SA" sz="3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B0604020202020204" pitchFamily="2" charset="-79"/>
              <a:cs typeface="Akhbar MT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DABB4D77-71E4-469C-A098-204A350C1851}"/>
              </a:ext>
            </a:extLst>
          </p:cNvPr>
          <p:cNvSpPr/>
          <p:nvPr/>
        </p:nvSpPr>
        <p:spPr>
          <a:xfrm>
            <a:off x="467544" y="1858776"/>
            <a:ext cx="237626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من الأسرع ؟</a:t>
            </a:r>
            <a:endParaRPr lang="ar-SA" sz="3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B0604020202020204" pitchFamily="2" charset="-79"/>
              <a:cs typeface="Akhbar MT" pitchFamily="2" charset="-78"/>
            </a:endParaRPr>
          </a:p>
          <a:p>
            <a:pPr algn="ctr"/>
            <a:endParaRPr lang="ar-SA" sz="3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B0604020202020204" pitchFamily="2" charset="-79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285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litter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1B0D17F-D943-4893-9B45-4E010365ECA1}"/>
              </a:ext>
            </a:extLst>
          </p:cNvPr>
          <p:cNvSpPr/>
          <p:nvPr/>
        </p:nvSpPr>
        <p:spPr>
          <a:xfrm>
            <a:off x="1547664" y="692696"/>
            <a:ext cx="59046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khbar MT" pitchFamily="2" charset="-78"/>
              </a:rPr>
              <a:t>مراحل اجتياح المغول لبلاد المسلمين</a:t>
            </a:r>
            <a:endParaRPr lang="ar-SA" sz="32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khbar MT" pitchFamily="2" charset="-78"/>
            </a:endParaRPr>
          </a:p>
        </p:txBody>
      </p: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C7888169-A556-4E0A-AB71-09075C417C96}"/>
              </a:ext>
            </a:extLst>
          </p:cNvPr>
          <p:cNvCxnSpPr/>
          <p:nvPr/>
        </p:nvCxnSpPr>
        <p:spPr>
          <a:xfrm>
            <a:off x="6372199" y="1196752"/>
            <a:ext cx="0" cy="20731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مستطيل 6">
            <a:extLst>
              <a:ext uri="{FF2B5EF4-FFF2-40B4-BE49-F238E27FC236}">
                <a16:creationId xmlns:a16="http://schemas.microsoft.com/office/drawing/2014/main" id="{8CE43158-8C2C-4C4A-81FC-8FDB27413122}"/>
              </a:ext>
            </a:extLst>
          </p:cNvPr>
          <p:cNvSpPr/>
          <p:nvPr/>
        </p:nvSpPr>
        <p:spPr>
          <a:xfrm>
            <a:off x="5148065" y="1484784"/>
            <a:ext cx="2448269" cy="52322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khbar MT" pitchFamily="2" charset="-78"/>
              </a:rPr>
              <a:t>المرحلة الأولى</a:t>
            </a:r>
            <a:endParaRPr lang="ar-SA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khbar MT" pitchFamily="2" charset="-78"/>
            </a:endParaRPr>
          </a:p>
        </p:txBody>
      </p: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3A9F2225-1E35-454D-9F25-308FED78E6F2}"/>
              </a:ext>
            </a:extLst>
          </p:cNvPr>
          <p:cNvCxnSpPr/>
          <p:nvPr/>
        </p:nvCxnSpPr>
        <p:spPr>
          <a:xfrm>
            <a:off x="2699790" y="1196752"/>
            <a:ext cx="0" cy="20731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ستطيل 8">
            <a:extLst>
              <a:ext uri="{FF2B5EF4-FFF2-40B4-BE49-F238E27FC236}">
                <a16:creationId xmlns:a16="http://schemas.microsoft.com/office/drawing/2014/main" id="{6D200C9D-F091-4796-A073-7BDF6CC805A7}"/>
              </a:ext>
            </a:extLst>
          </p:cNvPr>
          <p:cNvSpPr/>
          <p:nvPr/>
        </p:nvSpPr>
        <p:spPr>
          <a:xfrm>
            <a:off x="1475657" y="1484784"/>
            <a:ext cx="2448269" cy="52322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khbar MT" pitchFamily="2" charset="-78"/>
              </a:rPr>
              <a:t>المرحلة الثانية</a:t>
            </a:r>
            <a:endParaRPr lang="ar-SA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khbar MT" pitchFamily="2" charset="-78"/>
            </a:endParaRPr>
          </a:p>
        </p:txBody>
      </p: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D6528290-96AB-43FD-998F-441393C74705}"/>
              </a:ext>
            </a:extLst>
          </p:cNvPr>
          <p:cNvCxnSpPr/>
          <p:nvPr/>
        </p:nvCxnSpPr>
        <p:spPr>
          <a:xfrm>
            <a:off x="6430140" y="2069559"/>
            <a:ext cx="0" cy="20731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A40C99C-70E8-46AB-9CA2-0421C80BAB94}"/>
              </a:ext>
            </a:extLst>
          </p:cNvPr>
          <p:cNvSpPr/>
          <p:nvPr/>
        </p:nvSpPr>
        <p:spPr>
          <a:xfrm>
            <a:off x="5176447" y="2329716"/>
            <a:ext cx="2448269" cy="52322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khbar MT" pitchFamily="2" charset="-78"/>
              </a:rPr>
              <a:t>بقيادة جنكيز خان</a:t>
            </a:r>
            <a:endParaRPr lang="ar-SA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khbar MT" pitchFamily="2" charset="-78"/>
            </a:endParaRPr>
          </a:p>
        </p:txBody>
      </p: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1DBCC7CA-5681-4E97-A7B4-19AECAC7DEF3}"/>
              </a:ext>
            </a:extLst>
          </p:cNvPr>
          <p:cNvCxnSpPr/>
          <p:nvPr/>
        </p:nvCxnSpPr>
        <p:spPr>
          <a:xfrm>
            <a:off x="2699792" y="2060848"/>
            <a:ext cx="0" cy="20731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30A08BB-A6BE-4A3A-ACA7-A63230E735B5}"/>
              </a:ext>
            </a:extLst>
          </p:cNvPr>
          <p:cNvSpPr/>
          <p:nvPr/>
        </p:nvSpPr>
        <p:spPr>
          <a:xfrm>
            <a:off x="1475656" y="2348880"/>
            <a:ext cx="2448269" cy="52322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khbar MT" pitchFamily="2" charset="-78"/>
              </a:rPr>
              <a:t>بقيادة هولاكو</a:t>
            </a:r>
            <a:endParaRPr lang="ar-SA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0302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60B5E8C1-0963-4280-B52A-EFC0C315B7F4}"/>
              </a:ext>
            </a:extLst>
          </p:cNvPr>
          <p:cNvSpPr/>
          <p:nvPr/>
        </p:nvSpPr>
        <p:spPr>
          <a:xfrm>
            <a:off x="6821906" y="3903439"/>
            <a:ext cx="8627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فسري: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C588C52-AD38-4687-A62F-AEA5F24BBAFA}"/>
              </a:ext>
            </a:extLst>
          </p:cNvPr>
          <p:cNvSpPr/>
          <p:nvPr/>
        </p:nvSpPr>
        <p:spPr>
          <a:xfrm>
            <a:off x="539552" y="3038032"/>
            <a:ext cx="471601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بسبب طبيعة المغول الحربية التي تعتمد على الهجوم والتوسع , حيث أرسلوا مجموعة من الجواسيس متخفين بزي التجار , لكن المسلمين اكتشفوا أمرهم وحاربوهم , فهجم المغول على البلاد الإسلامية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358064E-03EC-468C-80F8-8C92E69B412D}"/>
              </a:ext>
            </a:extLst>
          </p:cNvPr>
          <p:cNvSpPr/>
          <p:nvPr/>
        </p:nvSpPr>
        <p:spPr>
          <a:xfrm>
            <a:off x="5615346" y="4376860"/>
            <a:ext cx="327585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هجوم المغول على البلاد الإسلامية</a:t>
            </a:r>
          </a:p>
        </p:txBody>
      </p:sp>
    </p:spTree>
    <p:extLst>
      <p:ext uri="{BB962C8B-B14F-4D97-AF65-F5344CB8AC3E}">
        <p14:creationId xmlns:p14="http://schemas.microsoft.com/office/powerpoint/2010/main" val="362742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B12A99A-B95C-4DF2-8827-180B30364C1B}"/>
              </a:ext>
            </a:extLst>
          </p:cNvPr>
          <p:cNvSpPr/>
          <p:nvPr/>
        </p:nvSpPr>
        <p:spPr>
          <a:xfrm flipH="1">
            <a:off x="503548" y="476672"/>
            <a:ext cx="8136903" cy="2016224"/>
          </a:xfrm>
          <a:custGeom>
            <a:avLst/>
            <a:gdLst>
              <a:gd name="connsiteX0" fmla="*/ 0 w 8136903"/>
              <a:gd name="connsiteY0" fmla="*/ 336044 h 2016224"/>
              <a:gd name="connsiteX1" fmla="*/ 336044 w 8136903"/>
              <a:gd name="connsiteY1" fmla="*/ 0 h 2016224"/>
              <a:gd name="connsiteX2" fmla="*/ 760964 w 8136903"/>
              <a:gd name="connsiteY2" fmla="*/ 0 h 2016224"/>
              <a:gd name="connsiteX3" fmla="*/ 1409829 w 8136903"/>
              <a:gd name="connsiteY3" fmla="*/ 0 h 2016224"/>
              <a:gd name="connsiteX4" fmla="*/ 2058694 w 8136903"/>
              <a:gd name="connsiteY4" fmla="*/ 0 h 2016224"/>
              <a:gd name="connsiteX5" fmla="*/ 2632910 w 8136903"/>
              <a:gd name="connsiteY5" fmla="*/ 0 h 2016224"/>
              <a:gd name="connsiteX6" fmla="*/ 3057830 w 8136903"/>
              <a:gd name="connsiteY6" fmla="*/ 0 h 2016224"/>
              <a:gd name="connsiteX7" fmla="*/ 3408102 w 8136903"/>
              <a:gd name="connsiteY7" fmla="*/ 0 h 2016224"/>
              <a:gd name="connsiteX8" fmla="*/ 4131615 w 8136903"/>
              <a:gd name="connsiteY8" fmla="*/ 0 h 2016224"/>
              <a:gd name="connsiteX9" fmla="*/ 4705832 w 8136903"/>
              <a:gd name="connsiteY9" fmla="*/ 0 h 2016224"/>
              <a:gd name="connsiteX10" fmla="*/ 5130752 w 8136903"/>
              <a:gd name="connsiteY10" fmla="*/ 0 h 2016224"/>
              <a:gd name="connsiteX11" fmla="*/ 5630320 w 8136903"/>
              <a:gd name="connsiteY11" fmla="*/ 0 h 2016224"/>
              <a:gd name="connsiteX12" fmla="*/ 6055241 w 8136903"/>
              <a:gd name="connsiteY12" fmla="*/ 0 h 2016224"/>
              <a:gd name="connsiteX13" fmla="*/ 6704105 w 8136903"/>
              <a:gd name="connsiteY13" fmla="*/ 0 h 2016224"/>
              <a:gd name="connsiteX14" fmla="*/ 7278322 w 8136903"/>
              <a:gd name="connsiteY14" fmla="*/ 0 h 2016224"/>
              <a:gd name="connsiteX15" fmla="*/ 7800859 w 8136903"/>
              <a:gd name="connsiteY15" fmla="*/ 0 h 2016224"/>
              <a:gd name="connsiteX16" fmla="*/ 8136903 w 8136903"/>
              <a:gd name="connsiteY16" fmla="*/ 336044 h 2016224"/>
              <a:gd name="connsiteX17" fmla="*/ 8136903 w 8136903"/>
              <a:gd name="connsiteY17" fmla="*/ 797531 h 2016224"/>
              <a:gd name="connsiteX18" fmla="*/ 8136903 w 8136903"/>
              <a:gd name="connsiteY18" fmla="*/ 1205252 h 2016224"/>
              <a:gd name="connsiteX19" fmla="*/ 8136903 w 8136903"/>
              <a:gd name="connsiteY19" fmla="*/ 1680180 h 2016224"/>
              <a:gd name="connsiteX20" fmla="*/ 7800859 w 8136903"/>
              <a:gd name="connsiteY20" fmla="*/ 2016224 h 2016224"/>
              <a:gd name="connsiteX21" fmla="*/ 7301291 w 8136903"/>
              <a:gd name="connsiteY21" fmla="*/ 2016224 h 2016224"/>
              <a:gd name="connsiteX22" fmla="*/ 6801722 w 8136903"/>
              <a:gd name="connsiteY22" fmla="*/ 2016224 h 2016224"/>
              <a:gd name="connsiteX23" fmla="*/ 6376802 w 8136903"/>
              <a:gd name="connsiteY23" fmla="*/ 2016224 h 2016224"/>
              <a:gd name="connsiteX24" fmla="*/ 5727937 w 8136903"/>
              <a:gd name="connsiteY24" fmla="*/ 2016224 h 2016224"/>
              <a:gd name="connsiteX25" fmla="*/ 5303017 w 8136903"/>
              <a:gd name="connsiteY25" fmla="*/ 2016224 h 2016224"/>
              <a:gd name="connsiteX26" fmla="*/ 4579504 w 8136903"/>
              <a:gd name="connsiteY26" fmla="*/ 2016224 h 2016224"/>
              <a:gd name="connsiteX27" fmla="*/ 3930640 w 8136903"/>
              <a:gd name="connsiteY27" fmla="*/ 2016224 h 2016224"/>
              <a:gd name="connsiteX28" fmla="*/ 3580367 w 8136903"/>
              <a:gd name="connsiteY28" fmla="*/ 2016224 h 2016224"/>
              <a:gd name="connsiteX29" fmla="*/ 3006151 w 8136903"/>
              <a:gd name="connsiteY29" fmla="*/ 2016224 h 2016224"/>
              <a:gd name="connsiteX30" fmla="*/ 2655879 w 8136903"/>
              <a:gd name="connsiteY30" fmla="*/ 2016224 h 2016224"/>
              <a:gd name="connsiteX31" fmla="*/ 2156310 w 8136903"/>
              <a:gd name="connsiteY31" fmla="*/ 2016224 h 2016224"/>
              <a:gd name="connsiteX32" fmla="*/ 1731390 w 8136903"/>
              <a:gd name="connsiteY32" fmla="*/ 2016224 h 2016224"/>
              <a:gd name="connsiteX33" fmla="*/ 1381118 w 8136903"/>
              <a:gd name="connsiteY33" fmla="*/ 2016224 h 2016224"/>
              <a:gd name="connsiteX34" fmla="*/ 881550 w 8136903"/>
              <a:gd name="connsiteY34" fmla="*/ 2016224 h 2016224"/>
              <a:gd name="connsiteX35" fmla="*/ 336044 w 8136903"/>
              <a:gd name="connsiteY35" fmla="*/ 2016224 h 2016224"/>
              <a:gd name="connsiteX36" fmla="*/ 0 w 8136903"/>
              <a:gd name="connsiteY36" fmla="*/ 1680180 h 2016224"/>
              <a:gd name="connsiteX37" fmla="*/ 0 w 8136903"/>
              <a:gd name="connsiteY37" fmla="*/ 1259017 h 2016224"/>
              <a:gd name="connsiteX38" fmla="*/ 0 w 8136903"/>
              <a:gd name="connsiteY38" fmla="*/ 837855 h 2016224"/>
              <a:gd name="connsiteX39" fmla="*/ 0 w 8136903"/>
              <a:gd name="connsiteY39" fmla="*/ 336044 h 201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136903" h="2016224" extrusionOk="0">
                <a:moveTo>
                  <a:pt x="0" y="336044"/>
                </a:moveTo>
                <a:cubicBezTo>
                  <a:pt x="22453" y="123458"/>
                  <a:pt x="154060" y="53223"/>
                  <a:pt x="336044" y="0"/>
                </a:cubicBezTo>
                <a:cubicBezTo>
                  <a:pt x="502821" y="-23599"/>
                  <a:pt x="581278" y="42954"/>
                  <a:pt x="760964" y="0"/>
                </a:cubicBezTo>
                <a:cubicBezTo>
                  <a:pt x="940650" y="-42954"/>
                  <a:pt x="1093717" y="30831"/>
                  <a:pt x="1409829" y="0"/>
                </a:cubicBezTo>
                <a:cubicBezTo>
                  <a:pt x="1725941" y="-30831"/>
                  <a:pt x="1772537" y="36947"/>
                  <a:pt x="2058694" y="0"/>
                </a:cubicBezTo>
                <a:cubicBezTo>
                  <a:pt x="2344851" y="-36947"/>
                  <a:pt x="2424318" y="11106"/>
                  <a:pt x="2632910" y="0"/>
                </a:cubicBezTo>
                <a:cubicBezTo>
                  <a:pt x="2841502" y="-11106"/>
                  <a:pt x="2965429" y="10168"/>
                  <a:pt x="3057830" y="0"/>
                </a:cubicBezTo>
                <a:cubicBezTo>
                  <a:pt x="3150231" y="-10168"/>
                  <a:pt x="3327168" y="41285"/>
                  <a:pt x="3408102" y="0"/>
                </a:cubicBezTo>
                <a:cubicBezTo>
                  <a:pt x="3489036" y="-41285"/>
                  <a:pt x="3858332" y="3189"/>
                  <a:pt x="4131615" y="0"/>
                </a:cubicBezTo>
                <a:cubicBezTo>
                  <a:pt x="4404898" y="-3189"/>
                  <a:pt x="4501303" y="68133"/>
                  <a:pt x="4705832" y="0"/>
                </a:cubicBezTo>
                <a:cubicBezTo>
                  <a:pt x="4910361" y="-68133"/>
                  <a:pt x="4936286" y="29826"/>
                  <a:pt x="5130752" y="0"/>
                </a:cubicBezTo>
                <a:cubicBezTo>
                  <a:pt x="5325218" y="-29826"/>
                  <a:pt x="5403690" y="48949"/>
                  <a:pt x="5630320" y="0"/>
                </a:cubicBezTo>
                <a:cubicBezTo>
                  <a:pt x="5856950" y="-48949"/>
                  <a:pt x="5910531" y="20224"/>
                  <a:pt x="6055241" y="0"/>
                </a:cubicBezTo>
                <a:cubicBezTo>
                  <a:pt x="6199951" y="-20224"/>
                  <a:pt x="6531915" y="20819"/>
                  <a:pt x="6704105" y="0"/>
                </a:cubicBezTo>
                <a:cubicBezTo>
                  <a:pt x="6876295" y="-20819"/>
                  <a:pt x="7045415" y="35581"/>
                  <a:pt x="7278322" y="0"/>
                </a:cubicBezTo>
                <a:cubicBezTo>
                  <a:pt x="7511229" y="-35581"/>
                  <a:pt x="7650329" y="57164"/>
                  <a:pt x="7800859" y="0"/>
                </a:cubicBezTo>
                <a:cubicBezTo>
                  <a:pt x="7965280" y="-26059"/>
                  <a:pt x="8108675" y="115488"/>
                  <a:pt x="8136903" y="336044"/>
                </a:cubicBezTo>
                <a:cubicBezTo>
                  <a:pt x="8173512" y="466998"/>
                  <a:pt x="8106237" y="621977"/>
                  <a:pt x="8136903" y="797531"/>
                </a:cubicBezTo>
                <a:cubicBezTo>
                  <a:pt x="8167569" y="973085"/>
                  <a:pt x="8121700" y="1002371"/>
                  <a:pt x="8136903" y="1205252"/>
                </a:cubicBezTo>
                <a:cubicBezTo>
                  <a:pt x="8152106" y="1408133"/>
                  <a:pt x="8107289" y="1559234"/>
                  <a:pt x="8136903" y="1680180"/>
                </a:cubicBezTo>
                <a:cubicBezTo>
                  <a:pt x="8125729" y="1846594"/>
                  <a:pt x="7999077" y="2032097"/>
                  <a:pt x="7800859" y="2016224"/>
                </a:cubicBezTo>
                <a:cubicBezTo>
                  <a:pt x="7577686" y="2018704"/>
                  <a:pt x="7442794" y="1990688"/>
                  <a:pt x="7301291" y="2016224"/>
                </a:cubicBezTo>
                <a:cubicBezTo>
                  <a:pt x="7159788" y="2041760"/>
                  <a:pt x="7016121" y="2001545"/>
                  <a:pt x="6801722" y="2016224"/>
                </a:cubicBezTo>
                <a:cubicBezTo>
                  <a:pt x="6587323" y="2030903"/>
                  <a:pt x="6482256" y="1979995"/>
                  <a:pt x="6376802" y="2016224"/>
                </a:cubicBezTo>
                <a:cubicBezTo>
                  <a:pt x="6271348" y="2052453"/>
                  <a:pt x="6023197" y="2012097"/>
                  <a:pt x="5727937" y="2016224"/>
                </a:cubicBezTo>
                <a:cubicBezTo>
                  <a:pt x="5432677" y="2020351"/>
                  <a:pt x="5472737" y="1967065"/>
                  <a:pt x="5303017" y="2016224"/>
                </a:cubicBezTo>
                <a:cubicBezTo>
                  <a:pt x="5133297" y="2065383"/>
                  <a:pt x="4799745" y="1941814"/>
                  <a:pt x="4579504" y="2016224"/>
                </a:cubicBezTo>
                <a:cubicBezTo>
                  <a:pt x="4359263" y="2090634"/>
                  <a:pt x="4233863" y="2002635"/>
                  <a:pt x="3930640" y="2016224"/>
                </a:cubicBezTo>
                <a:cubicBezTo>
                  <a:pt x="3627417" y="2029813"/>
                  <a:pt x="3687255" y="2011636"/>
                  <a:pt x="3580367" y="2016224"/>
                </a:cubicBezTo>
                <a:cubicBezTo>
                  <a:pt x="3473479" y="2020812"/>
                  <a:pt x="3246811" y="1974615"/>
                  <a:pt x="3006151" y="2016224"/>
                </a:cubicBezTo>
                <a:cubicBezTo>
                  <a:pt x="2765491" y="2057833"/>
                  <a:pt x="2829061" y="2008267"/>
                  <a:pt x="2655879" y="2016224"/>
                </a:cubicBezTo>
                <a:cubicBezTo>
                  <a:pt x="2482697" y="2024181"/>
                  <a:pt x="2272718" y="1977059"/>
                  <a:pt x="2156310" y="2016224"/>
                </a:cubicBezTo>
                <a:cubicBezTo>
                  <a:pt x="2039902" y="2055389"/>
                  <a:pt x="1896636" y="2013432"/>
                  <a:pt x="1731390" y="2016224"/>
                </a:cubicBezTo>
                <a:cubicBezTo>
                  <a:pt x="1566144" y="2019016"/>
                  <a:pt x="1519089" y="1995418"/>
                  <a:pt x="1381118" y="2016224"/>
                </a:cubicBezTo>
                <a:cubicBezTo>
                  <a:pt x="1243147" y="2037030"/>
                  <a:pt x="1038829" y="1989927"/>
                  <a:pt x="881550" y="2016224"/>
                </a:cubicBezTo>
                <a:cubicBezTo>
                  <a:pt x="724271" y="2042521"/>
                  <a:pt x="547032" y="1958556"/>
                  <a:pt x="336044" y="2016224"/>
                </a:cubicBezTo>
                <a:cubicBezTo>
                  <a:pt x="150647" y="2029781"/>
                  <a:pt x="21221" y="1854923"/>
                  <a:pt x="0" y="1680180"/>
                </a:cubicBezTo>
                <a:cubicBezTo>
                  <a:pt x="-45786" y="1475263"/>
                  <a:pt x="34772" y="1442491"/>
                  <a:pt x="0" y="1259017"/>
                </a:cubicBezTo>
                <a:cubicBezTo>
                  <a:pt x="-34772" y="1075543"/>
                  <a:pt x="23461" y="995108"/>
                  <a:pt x="0" y="837855"/>
                </a:cubicBezTo>
                <a:cubicBezTo>
                  <a:pt x="-23461" y="680602"/>
                  <a:pt x="3041" y="463093"/>
                  <a:pt x="0" y="336044"/>
                </a:cubicBezTo>
                <a:close/>
              </a:path>
            </a:pathLst>
          </a:custGeom>
          <a:noFill/>
          <a:ln w="57150">
            <a:noFill/>
            <a:extLst>
              <a:ext uri="{C807C97D-BFC1-408E-A445-0C87EB9F89A2}">
                <ask:lineSketchStyleProps xmlns:ask="http://schemas.microsoft.com/office/drawing/2018/sketchyshapes" sd="247874988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75000"/>
                    <a:lumOff val="25000"/>
                  </a:schemeClr>
                </a:solidFill>
                <a:cs typeface="Akhbar MT" pitchFamily="2" charset="-78"/>
              </a:rPr>
              <a:t>ونجح المغول في اجتياح البلاد الإسلامية الشرقية !!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D05D27F-AE9D-45B1-A46F-F19629C94841}"/>
              </a:ext>
            </a:extLst>
          </p:cNvPr>
          <p:cNvSpPr/>
          <p:nvPr/>
        </p:nvSpPr>
        <p:spPr>
          <a:xfrm>
            <a:off x="5307347" y="3895976"/>
            <a:ext cx="24272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>
                <a:solidFill>
                  <a:srgbClr val="FF0000"/>
                </a:solidFill>
                <a:cs typeface="Akhbar MT" pitchFamily="2" charset="-78"/>
              </a:rPr>
              <a:t>لتفرق المسلمين </a:t>
            </a:r>
            <a:endParaRPr lang="ar-SA" sz="4400" dirty="0">
              <a:solidFill>
                <a:srgbClr val="FF0000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C5D4114-CE28-4E55-B7EA-E8E655BC43CA}"/>
              </a:ext>
            </a:extLst>
          </p:cNvPr>
          <p:cNvSpPr/>
          <p:nvPr/>
        </p:nvSpPr>
        <p:spPr>
          <a:xfrm>
            <a:off x="107504" y="3634366"/>
            <a:ext cx="44644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arenR"/>
            </a:pPr>
            <a:r>
              <a:rPr lang="ar-SA" sz="3200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قتلوا السكان</a:t>
            </a:r>
          </a:p>
          <a:p>
            <a:pPr marL="514350" indent="-514350">
              <a:buAutoNum type="arabicParenR"/>
            </a:pPr>
            <a:r>
              <a:rPr lang="ar-SA" sz="3200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هدموا المساجد والمنازل</a:t>
            </a:r>
          </a:p>
          <a:p>
            <a:pPr marL="514350" indent="-514350">
              <a:buAutoNum type="arabicParenR"/>
            </a:pPr>
            <a:r>
              <a:rPr lang="ar-SA" sz="3200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قضوا على معظم مظاهر الحضارة</a:t>
            </a:r>
          </a:p>
          <a:p>
            <a:pPr marL="514350" indent="-514350">
              <a:buAutoNum type="arabicParenR"/>
            </a:pPr>
            <a:r>
              <a:rPr lang="ar-SA" sz="3200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ثم واصلوا زحفهم نحو بغداد ...</a:t>
            </a:r>
          </a:p>
          <a:p>
            <a:pPr marL="514350" indent="-514350">
              <a:buAutoNum type="arabicParenR"/>
            </a:pPr>
            <a:endParaRPr lang="ar-SA" sz="3200" b="1" dirty="0">
              <a:solidFill>
                <a:schemeClr val="tx2">
                  <a:lumMod val="75000"/>
                </a:schemeClr>
              </a:solidFill>
              <a:cs typeface="Akhbar MT" pitchFamily="2" charset="-78"/>
            </a:endParaRPr>
          </a:p>
          <a:p>
            <a:endParaRPr lang="ar-SA" sz="3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1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F05A1CE-850B-4FC4-B55A-65E18DB1EEED}"/>
              </a:ext>
            </a:extLst>
          </p:cNvPr>
          <p:cNvSpPr/>
          <p:nvPr/>
        </p:nvSpPr>
        <p:spPr>
          <a:xfrm>
            <a:off x="3275856" y="404664"/>
            <a:ext cx="285560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خلال المقطع المرئي</a:t>
            </a:r>
          </a:p>
        </p:txBody>
      </p:sp>
    </p:spTree>
    <p:extLst>
      <p:ext uri="{BB962C8B-B14F-4D97-AF65-F5344CB8AC3E}">
        <p14:creationId xmlns:p14="http://schemas.microsoft.com/office/powerpoint/2010/main" val="1349357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>
            <a:extLst>
              <a:ext uri="{FF2B5EF4-FFF2-40B4-BE49-F238E27FC236}">
                <a16:creationId xmlns:a16="http://schemas.microsoft.com/office/drawing/2014/main" id="{0F5D94CC-2263-4D01-8C21-1B5A9C975225}"/>
              </a:ext>
            </a:extLst>
          </p:cNvPr>
          <p:cNvSpPr/>
          <p:nvPr/>
        </p:nvSpPr>
        <p:spPr>
          <a:xfrm rot="21165957">
            <a:off x="4988687" y="2461538"/>
            <a:ext cx="280831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اجتاح هولاكو بغداد ودمرها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049E935-6D73-4EC4-BF5C-74238393BD6E}"/>
              </a:ext>
            </a:extLst>
          </p:cNvPr>
          <p:cNvSpPr/>
          <p:nvPr/>
        </p:nvSpPr>
        <p:spPr>
          <a:xfrm rot="20640828">
            <a:off x="1382297" y="1218781"/>
            <a:ext cx="291656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اسقط الخلافة العباسية عام 656هـ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3CFF6EC-F7A1-411B-AEDE-B07B7355B22D}"/>
              </a:ext>
            </a:extLst>
          </p:cNvPr>
          <p:cNvSpPr/>
          <p:nvPr/>
        </p:nvSpPr>
        <p:spPr>
          <a:xfrm rot="920221">
            <a:off x="1849408" y="4263267"/>
            <a:ext cx="318644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قتل آخر خلفائها المستعصم بالله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2FF0949-1C71-4062-815D-31085A2BB884}"/>
              </a:ext>
            </a:extLst>
          </p:cNvPr>
          <p:cNvSpPr/>
          <p:nvPr/>
        </p:nvSpPr>
        <p:spPr>
          <a:xfrm>
            <a:off x="6215316" y="-57144"/>
            <a:ext cx="26180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اجتياح بغداد 656هـ</a:t>
            </a:r>
          </a:p>
        </p:txBody>
      </p:sp>
    </p:spTree>
    <p:extLst>
      <p:ext uri="{BB962C8B-B14F-4D97-AF65-F5344CB8AC3E}">
        <p14:creationId xmlns:p14="http://schemas.microsoft.com/office/powerpoint/2010/main" val="25545221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DAC2A051-03C0-4679-B7DD-507128578DF0}"/>
              </a:ext>
            </a:extLst>
          </p:cNvPr>
          <p:cNvSpPr/>
          <p:nvPr/>
        </p:nvSpPr>
        <p:spPr>
          <a:xfrm flipH="1">
            <a:off x="1115616" y="-459432"/>
            <a:ext cx="8136903" cy="2016224"/>
          </a:xfrm>
          <a:custGeom>
            <a:avLst/>
            <a:gdLst>
              <a:gd name="connsiteX0" fmla="*/ 0 w 8136903"/>
              <a:gd name="connsiteY0" fmla="*/ 336044 h 2016224"/>
              <a:gd name="connsiteX1" fmla="*/ 336044 w 8136903"/>
              <a:gd name="connsiteY1" fmla="*/ 0 h 2016224"/>
              <a:gd name="connsiteX2" fmla="*/ 760964 w 8136903"/>
              <a:gd name="connsiteY2" fmla="*/ 0 h 2016224"/>
              <a:gd name="connsiteX3" fmla="*/ 1409829 w 8136903"/>
              <a:gd name="connsiteY3" fmla="*/ 0 h 2016224"/>
              <a:gd name="connsiteX4" fmla="*/ 2058694 w 8136903"/>
              <a:gd name="connsiteY4" fmla="*/ 0 h 2016224"/>
              <a:gd name="connsiteX5" fmla="*/ 2632910 w 8136903"/>
              <a:gd name="connsiteY5" fmla="*/ 0 h 2016224"/>
              <a:gd name="connsiteX6" fmla="*/ 3057830 w 8136903"/>
              <a:gd name="connsiteY6" fmla="*/ 0 h 2016224"/>
              <a:gd name="connsiteX7" fmla="*/ 3408102 w 8136903"/>
              <a:gd name="connsiteY7" fmla="*/ 0 h 2016224"/>
              <a:gd name="connsiteX8" fmla="*/ 4131615 w 8136903"/>
              <a:gd name="connsiteY8" fmla="*/ 0 h 2016224"/>
              <a:gd name="connsiteX9" fmla="*/ 4705832 w 8136903"/>
              <a:gd name="connsiteY9" fmla="*/ 0 h 2016224"/>
              <a:gd name="connsiteX10" fmla="*/ 5130752 w 8136903"/>
              <a:gd name="connsiteY10" fmla="*/ 0 h 2016224"/>
              <a:gd name="connsiteX11" fmla="*/ 5630320 w 8136903"/>
              <a:gd name="connsiteY11" fmla="*/ 0 h 2016224"/>
              <a:gd name="connsiteX12" fmla="*/ 6055241 w 8136903"/>
              <a:gd name="connsiteY12" fmla="*/ 0 h 2016224"/>
              <a:gd name="connsiteX13" fmla="*/ 6704105 w 8136903"/>
              <a:gd name="connsiteY13" fmla="*/ 0 h 2016224"/>
              <a:gd name="connsiteX14" fmla="*/ 7278322 w 8136903"/>
              <a:gd name="connsiteY14" fmla="*/ 0 h 2016224"/>
              <a:gd name="connsiteX15" fmla="*/ 7800859 w 8136903"/>
              <a:gd name="connsiteY15" fmla="*/ 0 h 2016224"/>
              <a:gd name="connsiteX16" fmla="*/ 8136903 w 8136903"/>
              <a:gd name="connsiteY16" fmla="*/ 336044 h 2016224"/>
              <a:gd name="connsiteX17" fmla="*/ 8136903 w 8136903"/>
              <a:gd name="connsiteY17" fmla="*/ 797531 h 2016224"/>
              <a:gd name="connsiteX18" fmla="*/ 8136903 w 8136903"/>
              <a:gd name="connsiteY18" fmla="*/ 1205252 h 2016224"/>
              <a:gd name="connsiteX19" fmla="*/ 8136903 w 8136903"/>
              <a:gd name="connsiteY19" fmla="*/ 1680180 h 2016224"/>
              <a:gd name="connsiteX20" fmla="*/ 7800859 w 8136903"/>
              <a:gd name="connsiteY20" fmla="*/ 2016224 h 2016224"/>
              <a:gd name="connsiteX21" fmla="*/ 7301291 w 8136903"/>
              <a:gd name="connsiteY21" fmla="*/ 2016224 h 2016224"/>
              <a:gd name="connsiteX22" fmla="*/ 6801722 w 8136903"/>
              <a:gd name="connsiteY22" fmla="*/ 2016224 h 2016224"/>
              <a:gd name="connsiteX23" fmla="*/ 6376802 w 8136903"/>
              <a:gd name="connsiteY23" fmla="*/ 2016224 h 2016224"/>
              <a:gd name="connsiteX24" fmla="*/ 5727937 w 8136903"/>
              <a:gd name="connsiteY24" fmla="*/ 2016224 h 2016224"/>
              <a:gd name="connsiteX25" fmla="*/ 5303017 w 8136903"/>
              <a:gd name="connsiteY25" fmla="*/ 2016224 h 2016224"/>
              <a:gd name="connsiteX26" fmla="*/ 4579504 w 8136903"/>
              <a:gd name="connsiteY26" fmla="*/ 2016224 h 2016224"/>
              <a:gd name="connsiteX27" fmla="*/ 3930640 w 8136903"/>
              <a:gd name="connsiteY27" fmla="*/ 2016224 h 2016224"/>
              <a:gd name="connsiteX28" fmla="*/ 3580367 w 8136903"/>
              <a:gd name="connsiteY28" fmla="*/ 2016224 h 2016224"/>
              <a:gd name="connsiteX29" fmla="*/ 3006151 w 8136903"/>
              <a:gd name="connsiteY29" fmla="*/ 2016224 h 2016224"/>
              <a:gd name="connsiteX30" fmla="*/ 2655879 w 8136903"/>
              <a:gd name="connsiteY30" fmla="*/ 2016224 h 2016224"/>
              <a:gd name="connsiteX31" fmla="*/ 2156310 w 8136903"/>
              <a:gd name="connsiteY31" fmla="*/ 2016224 h 2016224"/>
              <a:gd name="connsiteX32" fmla="*/ 1731390 w 8136903"/>
              <a:gd name="connsiteY32" fmla="*/ 2016224 h 2016224"/>
              <a:gd name="connsiteX33" fmla="*/ 1381118 w 8136903"/>
              <a:gd name="connsiteY33" fmla="*/ 2016224 h 2016224"/>
              <a:gd name="connsiteX34" fmla="*/ 881550 w 8136903"/>
              <a:gd name="connsiteY34" fmla="*/ 2016224 h 2016224"/>
              <a:gd name="connsiteX35" fmla="*/ 336044 w 8136903"/>
              <a:gd name="connsiteY35" fmla="*/ 2016224 h 2016224"/>
              <a:gd name="connsiteX36" fmla="*/ 0 w 8136903"/>
              <a:gd name="connsiteY36" fmla="*/ 1680180 h 2016224"/>
              <a:gd name="connsiteX37" fmla="*/ 0 w 8136903"/>
              <a:gd name="connsiteY37" fmla="*/ 1259017 h 2016224"/>
              <a:gd name="connsiteX38" fmla="*/ 0 w 8136903"/>
              <a:gd name="connsiteY38" fmla="*/ 837855 h 2016224"/>
              <a:gd name="connsiteX39" fmla="*/ 0 w 8136903"/>
              <a:gd name="connsiteY39" fmla="*/ 336044 h 201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136903" h="2016224" extrusionOk="0">
                <a:moveTo>
                  <a:pt x="0" y="336044"/>
                </a:moveTo>
                <a:cubicBezTo>
                  <a:pt x="22453" y="123458"/>
                  <a:pt x="154060" y="53223"/>
                  <a:pt x="336044" y="0"/>
                </a:cubicBezTo>
                <a:cubicBezTo>
                  <a:pt x="502821" y="-23599"/>
                  <a:pt x="581278" y="42954"/>
                  <a:pt x="760964" y="0"/>
                </a:cubicBezTo>
                <a:cubicBezTo>
                  <a:pt x="940650" y="-42954"/>
                  <a:pt x="1093717" y="30831"/>
                  <a:pt x="1409829" y="0"/>
                </a:cubicBezTo>
                <a:cubicBezTo>
                  <a:pt x="1725941" y="-30831"/>
                  <a:pt x="1772537" y="36947"/>
                  <a:pt x="2058694" y="0"/>
                </a:cubicBezTo>
                <a:cubicBezTo>
                  <a:pt x="2344851" y="-36947"/>
                  <a:pt x="2424318" y="11106"/>
                  <a:pt x="2632910" y="0"/>
                </a:cubicBezTo>
                <a:cubicBezTo>
                  <a:pt x="2841502" y="-11106"/>
                  <a:pt x="2965429" y="10168"/>
                  <a:pt x="3057830" y="0"/>
                </a:cubicBezTo>
                <a:cubicBezTo>
                  <a:pt x="3150231" y="-10168"/>
                  <a:pt x="3327168" y="41285"/>
                  <a:pt x="3408102" y="0"/>
                </a:cubicBezTo>
                <a:cubicBezTo>
                  <a:pt x="3489036" y="-41285"/>
                  <a:pt x="3858332" y="3189"/>
                  <a:pt x="4131615" y="0"/>
                </a:cubicBezTo>
                <a:cubicBezTo>
                  <a:pt x="4404898" y="-3189"/>
                  <a:pt x="4501303" y="68133"/>
                  <a:pt x="4705832" y="0"/>
                </a:cubicBezTo>
                <a:cubicBezTo>
                  <a:pt x="4910361" y="-68133"/>
                  <a:pt x="4936286" y="29826"/>
                  <a:pt x="5130752" y="0"/>
                </a:cubicBezTo>
                <a:cubicBezTo>
                  <a:pt x="5325218" y="-29826"/>
                  <a:pt x="5403690" y="48949"/>
                  <a:pt x="5630320" y="0"/>
                </a:cubicBezTo>
                <a:cubicBezTo>
                  <a:pt x="5856950" y="-48949"/>
                  <a:pt x="5910531" y="20224"/>
                  <a:pt x="6055241" y="0"/>
                </a:cubicBezTo>
                <a:cubicBezTo>
                  <a:pt x="6199951" y="-20224"/>
                  <a:pt x="6531915" y="20819"/>
                  <a:pt x="6704105" y="0"/>
                </a:cubicBezTo>
                <a:cubicBezTo>
                  <a:pt x="6876295" y="-20819"/>
                  <a:pt x="7045415" y="35581"/>
                  <a:pt x="7278322" y="0"/>
                </a:cubicBezTo>
                <a:cubicBezTo>
                  <a:pt x="7511229" y="-35581"/>
                  <a:pt x="7650329" y="57164"/>
                  <a:pt x="7800859" y="0"/>
                </a:cubicBezTo>
                <a:cubicBezTo>
                  <a:pt x="7965280" y="-26059"/>
                  <a:pt x="8108675" y="115488"/>
                  <a:pt x="8136903" y="336044"/>
                </a:cubicBezTo>
                <a:cubicBezTo>
                  <a:pt x="8173512" y="466998"/>
                  <a:pt x="8106237" y="621977"/>
                  <a:pt x="8136903" y="797531"/>
                </a:cubicBezTo>
                <a:cubicBezTo>
                  <a:pt x="8167569" y="973085"/>
                  <a:pt x="8121700" y="1002371"/>
                  <a:pt x="8136903" y="1205252"/>
                </a:cubicBezTo>
                <a:cubicBezTo>
                  <a:pt x="8152106" y="1408133"/>
                  <a:pt x="8107289" y="1559234"/>
                  <a:pt x="8136903" y="1680180"/>
                </a:cubicBezTo>
                <a:cubicBezTo>
                  <a:pt x="8125729" y="1846594"/>
                  <a:pt x="7999077" y="2032097"/>
                  <a:pt x="7800859" y="2016224"/>
                </a:cubicBezTo>
                <a:cubicBezTo>
                  <a:pt x="7577686" y="2018704"/>
                  <a:pt x="7442794" y="1990688"/>
                  <a:pt x="7301291" y="2016224"/>
                </a:cubicBezTo>
                <a:cubicBezTo>
                  <a:pt x="7159788" y="2041760"/>
                  <a:pt x="7016121" y="2001545"/>
                  <a:pt x="6801722" y="2016224"/>
                </a:cubicBezTo>
                <a:cubicBezTo>
                  <a:pt x="6587323" y="2030903"/>
                  <a:pt x="6482256" y="1979995"/>
                  <a:pt x="6376802" y="2016224"/>
                </a:cubicBezTo>
                <a:cubicBezTo>
                  <a:pt x="6271348" y="2052453"/>
                  <a:pt x="6023197" y="2012097"/>
                  <a:pt x="5727937" y="2016224"/>
                </a:cubicBezTo>
                <a:cubicBezTo>
                  <a:pt x="5432677" y="2020351"/>
                  <a:pt x="5472737" y="1967065"/>
                  <a:pt x="5303017" y="2016224"/>
                </a:cubicBezTo>
                <a:cubicBezTo>
                  <a:pt x="5133297" y="2065383"/>
                  <a:pt x="4799745" y="1941814"/>
                  <a:pt x="4579504" y="2016224"/>
                </a:cubicBezTo>
                <a:cubicBezTo>
                  <a:pt x="4359263" y="2090634"/>
                  <a:pt x="4233863" y="2002635"/>
                  <a:pt x="3930640" y="2016224"/>
                </a:cubicBezTo>
                <a:cubicBezTo>
                  <a:pt x="3627417" y="2029813"/>
                  <a:pt x="3687255" y="2011636"/>
                  <a:pt x="3580367" y="2016224"/>
                </a:cubicBezTo>
                <a:cubicBezTo>
                  <a:pt x="3473479" y="2020812"/>
                  <a:pt x="3246811" y="1974615"/>
                  <a:pt x="3006151" y="2016224"/>
                </a:cubicBezTo>
                <a:cubicBezTo>
                  <a:pt x="2765491" y="2057833"/>
                  <a:pt x="2829061" y="2008267"/>
                  <a:pt x="2655879" y="2016224"/>
                </a:cubicBezTo>
                <a:cubicBezTo>
                  <a:pt x="2482697" y="2024181"/>
                  <a:pt x="2272718" y="1977059"/>
                  <a:pt x="2156310" y="2016224"/>
                </a:cubicBezTo>
                <a:cubicBezTo>
                  <a:pt x="2039902" y="2055389"/>
                  <a:pt x="1896636" y="2013432"/>
                  <a:pt x="1731390" y="2016224"/>
                </a:cubicBezTo>
                <a:cubicBezTo>
                  <a:pt x="1566144" y="2019016"/>
                  <a:pt x="1519089" y="1995418"/>
                  <a:pt x="1381118" y="2016224"/>
                </a:cubicBezTo>
                <a:cubicBezTo>
                  <a:pt x="1243147" y="2037030"/>
                  <a:pt x="1038829" y="1989927"/>
                  <a:pt x="881550" y="2016224"/>
                </a:cubicBezTo>
                <a:cubicBezTo>
                  <a:pt x="724271" y="2042521"/>
                  <a:pt x="547032" y="1958556"/>
                  <a:pt x="336044" y="2016224"/>
                </a:cubicBezTo>
                <a:cubicBezTo>
                  <a:pt x="150647" y="2029781"/>
                  <a:pt x="21221" y="1854923"/>
                  <a:pt x="0" y="1680180"/>
                </a:cubicBezTo>
                <a:cubicBezTo>
                  <a:pt x="-45786" y="1475263"/>
                  <a:pt x="34772" y="1442491"/>
                  <a:pt x="0" y="1259017"/>
                </a:cubicBezTo>
                <a:cubicBezTo>
                  <a:pt x="-34772" y="1075543"/>
                  <a:pt x="23461" y="995108"/>
                  <a:pt x="0" y="837855"/>
                </a:cubicBezTo>
                <a:cubicBezTo>
                  <a:pt x="-23461" y="680602"/>
                  <a:pt x="3041" y="463093"/>
                  <a:pt x="0" y="336044"/>
                </a:cubicBezTo>
                <a:close/>
              </a:path>
            </a:pathLst>
          </a:custGeom>
          <a:noFill/>
          <a:ln w="57150">
            <a:noFill/>
            <a:extLst>
              <a:ext uri="{C807C97D-BFC1-408E-A445-0C87EB9F89A2}">
                <ask:lineSketchStyleProps xmlns:ask="http://schemas.microsoft.com/office/drawing/2018/sketchyshapes" sd="247874988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  <a:cs typeface="Akhbar MT" pitchFamily="2" charset="-78"/>
              </a:rPr>
              <a:t>ما نتائج سقوط بغداد عاصمة </a:t>
            </a:r>
          </a:p>
          <a:p>
            <a:pPr algn="ctr"/>
            <a:r>
              <a:rPr lang="ar-SA" sz="3200" b="1" dirty="0">
                <a:solidFill>
                  <a:srgbClr val="FF0000"/>
                </a:solidFill>
                <a:cs typeface="Akhbar MT" pitchFamily="2" charset="-78"/>
              </a:rPr>
              <a:t>الدولة الإسلامية ؟</a:t>
            </a:r>
          </a:p>
        </p:txBody>
      </p:sp>
    </p:spTree>
    <p:extLst>
      <p:ext uri="{BB962C8B-B14F-4D97-AF65-F5344CB8AC3E}">
        <p14:creationId xmlns:p14="http://schemas.microsoft.com/office/powerpoint/2010/main" val="53442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fractur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>
            <a:extLst>
              <a:ext uri="{FF2B5EF4-FFF2-40B4-BE49-F238E27FC236}">
                <a16:creationId xmlns:a16="http://schemas.microsoft.com/office/drawing/2014/main" id="{8B53C701-819A-43FA-BDFF-89C0D9D03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005" r="17534" b="7352"/>
          <a:stretch/>
        </p:blipFill>
        <p:spPr>
          <a:xfrm>
            <a:off x="7047893" y="118301"/>
            <a:ext cx="1916595" cy="82163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0FF2D70-69C8-4F73-9BA8-C329E1F0DA4E}"/>
              </a:ext>
            </a:extLst>
          </p:cNvPr>
          <p:cNvSpPr/>
          <p:nvPr/>
        </p:nvSpPr>
        <p:spPr>
          <a:xfrm>
            <a:off x="7164288" y="116632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C910E18-4B01-4E21-B71C-889F32F02BB2}"/>
              </a:ext>
            </a:extLst>
          </p:cNvPr>
          <p:cNvSpPr/>
          <p:nvPr/>
        </p:nvSpPr>
        <p:spPr>
          <a:xfrm>
            <a:off x="1477685" y="4149080"/>
            <a:ext cx="626854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ضعف الوازع الديني – ضعف الخليفة العباسي- الانقسامات السياسية والمذهبية – التنازع حول السلطة – خيانة ابن العلقمي وزير الخليفة العباسي- الانغماس في حياة الترف والمجون</a:t>
            </a:r>
            <a:endParaRPr lang="ar-SA" sz="20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208F5D1-83ED-4B9E-AEB6-797C64372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767" y="1039962"/>
            <a:ext cx="645012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0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C4FFFF6-A6D1-4498-8A77-987187A82377}"/>
              </a:ext>
            </a:extLst>
          </p:cNvPr>
          <p:cNvSpPr/>
          <p:nvPr/>
        </p:nvSpPr>
        <p:spPr>
          <a:xfrm>
            <a:off x="1547664" y="116632"/>
            <a:ext cx="3278462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ar-SA" sz="2800" b="1" cap="none" spc="0" dirty="0">
              <a:ln w="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ar-SA" sz="2800" b="1" dirty="0">
              <a:ln w="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SA" sz="2800" b="1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لماذا توقف زحف المغول </a:t>
            </a:r>
          </a:p>
          <a:p>
            <a:pPr algn="ctr"/>
            <a:r>
              <a:rPr lang="ar-SA" sz="2800" b="1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بعد الاستيلاء على دمشق ؟</a:t>
            </a:r>
          </a:p>
        </p:txBody>
      </p:sp>
    </p:spTree>
    <p:extLst>
      <p:ext uri="{BB962C8B-B14F-4D97-AF65-F5344CB8AC3E}">
        <p14:creationId xmlns:p14="http://schemas.microsoft.com/office/powerpoint/2010/main" val="155648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206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38C7862-DE34-4164-BE42-84072671CE79}"/>
              </a:ext>
            </a:extLst>
          </p:cNvPr>
          <p:cNvSpPr/>
          <p:nvPr/>
        </p:nvSpPr>
        <p:spPr>
          <a:xfrm>
            <a:off x="359024" y="4907340"/>
            <a:ext cx="87849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2400" b="1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ar-SA" sz="2400" b="1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01A2334-9E4E-4629-8402-A28576504450}"/>
              </a:ext>
            </a:extLst>
          </p:cNvPr>
          <p:cNvSpPr/>
          <p:nvPr/>
        </p:nvSpPr>
        <p:spPr>
          <a:xfrm>
            <a:off x="6660232" y="2551837"/>
            <a:ext cx="201622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موقف سيف الدين قطز من رسالة هولاكو </a:t>
            </a:r>
            <a:endParaRPr lang="ar-SA" sz="3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2058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F27124AA-0B6A-42CD-AF8E-DEC3FC85D960}"/>
              </a:ext>
            </a:extLst>
          </p:cNvPr>
          <p:cNvSpPr/>
          <p:nvPr/>
        </p:nvSpPr>
        <p:spPr>
          <a:xfrm flipH="1">
            <a:off x="3851920" y="3212976"/>
            <a:ext cx="1145698" cy="2664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23A4F2E-91A0-40B9-8F3D-CE74C3B21291}"/>
              </a:ext>
            </a:extLst>
          </p:cNvPr>
          <p:cNvSpPr/>
          <p:nvPr/>
        </p:nvSpPr>
        <p:spPr>
          <a:xfrm>
            <a:off x="4788024" y="2397368"/>
            <a:ext cx="403244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قارني بين</a:t>
            </a:r>
          </a:p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معركة المنصورة ومعركة عين جالوت</a:t>
            </a:r>
            <a:endParaRPr lang="ar-SA" sz="2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119D4F1-284F-4719-A0DD-3BEE5BB0C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429000"/>
            <a:ext cx="5040560" cy="286493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A076CB8-120B-476E-9577-4FEF01C6D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3573016"/>
            <a:ext cx="1530229" cy="6828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FF21558-1E8A-4748-8ABD-44CA167CC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5734" y="3573015"/>
            <a:ext cx="1347333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9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3F02F603-4B9A-4458-AD4C-339FE836E2D0}"/>
              </a:ext>
            </a:extLst>
          </p:cNvPr>
          <p:cNvSpPr/>
          <p:nvPr/>
        </p:nvSpPr>
        <p:spPr>
          <a:xfrm>
            <a:off x="2660573" y="3457947"/>
            <a:ext cx="382285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معارك حاسمة </a:t>
            </a:r>
          </a:p>
          <a:p>
            <a:pPr algn="ctr"/>
            <a:r>
              <a:rPr lang="ar-SA" sz="24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خاضها </a:t>
            </a:r>
          </a:p>
          <a:p>
            <a:pPr algn="ctr"/>
            <a:r>
              <a:rPr lang="ar-SA" sz="2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المسلمون</a:t>
            </a:r>
          </a:p>
          <a:p>
            <a:pPr algn="ctr"/>
            <a:r>
              <a:rPr lang="ar-SA" sz="24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ضد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5891AF4-3B7E-4A03-B584-30EC2E464BEB}"/>
              </a:ext>
            </a:extLst>
          </p:cNvPr>
          <p:cNvSpPr/>
          <p:nvPr/>
        </p:nvSpPr>
        <p:spPr>
          <a:xfrm>
            <a:off x="6300192" y="1484783"/>
            <a:ext cx="1795472" cy="372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المنصورة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E804359-9110-4DE7-8AD3-772D3664576C}"/>
              </a:ext>
            </a:extLst>
          </p:cNvPr>
          <p:cNvSpPr/>
          <p:nvPr/>
        </p:nvSpPr>
        <p:spPr>
          <a:xfrm>
            <a:off x="1434961" y="1484784"/>
            <a:ext cx="1045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عين جالوت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E5EE97D-1E13-41A8-951B-E5CF8288603F}"/>
              </a:ext>
            </a:extLst>
          </p:cNvPr>
          <p:cNvSpPr/>
          <p:nvPr/>
        </p:nvSpPr>
        <p:spPr>
          <a:xfrm>
            <a:off x="6016811" y="3215635"/>
            <a:ext cx="973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الصليبيين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A4452AB5-F7D5-44B8-9EA3-2570845F1EC1}"/>
              </a:ext>
            </a:extLst>
          </p:cNvPr>
          <p:cNvSpPr/>
          <p:nvPr/>
        </p:nvSpPr>
        <p:spPr>
          <a:xfrm>
            <a:off x="1294228" y="3077135"/>
            <a:ext cx="24598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المغول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B171FCD-2561-40CE-8EE5-BEC73E57A2EF}"/>
              </a:ext>
            </a:extLst>
          </p:cNvPr>
          <p:cNvSpPr/>
          <p:nvPr/>
        </p:nvSpPr>
        <p:spPr>
          <a:xfrm>
            <a:off x="5199384" y="3571302"/>
            <a:ext cx="2664296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انتهت </a:t>
            </a:r>
          </a:p>
          <a:p>
            <a:pPr algn="ctr"/>
            <a:r>
              <a:rPr lang="ar-SA" sz="24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بانتصار المسلمين</a:t>
            </a:r>
          </a:p>
          <a:p>
            <a:pPr algn="ctr"/>
            <a:r>
              <a:rPr lang="ar-SA" sz="24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B0604020202020204" pitchFamily="2" charset="-79"/>
                <a:cs typeface="Akhbar MT" pitchFamily="2" charset="-78"/>
              </a:rPr>
              <a:t>و أسروا لويس التاسع</a:t>
            </a:r>
          </a:p>
          <a:p>
            <a:pPr algn="ctr"/>
            <a:r>
              <a:rPr lang="ar-SA" sz="24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B0604020202020204" pitchFamily="2" charset="-79"/>
                <a:cs typeface="Akhbar MT" pitchFamily="2" charset="-78"/>
              </a:rPr>
              <a:t>ففدى نفسه بمبلغ من المال</a:t>
            </a:r>
          </a:p>
          <a:p>
            <a:pPr algn="ctr"/>
            <a:r>
              <a:rPr lang="ar-SA" sz="24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B0604020202020204" pitchFamily="2" charset="-79"/>
                <a:cs typeface="Akhbar MT" pitchFamily="2" charset="-78"/>
              </a:rPr>
              <a:t>وانسحبت الحملة</a:t>
            </a:r>
          </a:p>
          <a:p>
            <a:pPr algn="ctr"/>
            <a:r>
              <a:rPr lang="ar-SA" sz="24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B0604020202020204" pitchFamily="2" charset="-79"/>
                <a:cs typeface="Akhbar MT" pitchFamily="2" charset="-78"/>
              </a:rPr>
              <a:t> من دمياط </a:t>
            </a:r>
          </a:p>
          <a:p>
            <a:pPr algn="ctr"/>
            <a:endParaRPr lang="ar-SA" sz="24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B0604020202020204" pitchFamily="2" charset="-79"/>
              <a:cs typeface="Akhbar MT" pitchFamily="2" charset="-78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34A3000-3742-4AA3-B13C-34AC94BE5329}"/>
              </a:ext>
            </a:extLst>
          </p:cNvPr>
          <p:cNvSpPr/>
          <p:nvPr/>
        </p:nvSpPr>
        <p:spPr>
          <a:xfrm>
            <a:off x="1185049" y="3457947"/>
            <a:ext cx="2664296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انتهت </a:t>
            </a:r>
          </a:p>
          <a:p>
            <a:pPr algn="ctr"/>
            <a:r>
              <a:rPr lang="ar-SA" sz="24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بانتصار المسلمين</a:t>
            </a:r>
          </a:p>
          <a:p>
            <a:pPr algn="ctr"/>
            <a:r>
              <a:rPr lang="ar-SA" sz="24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B0604020202020204" pitchFamily="2" charset="-79"/>
                <a:cs typeface="Akhbar MT" pitchFamily="2" charset="-78"/>
              </a:rPr>
              <a:t>و أوقفت الزحف المغولي على العالم الإسلامي والعالم أجمع</a:t>
            </a:r>
          </a:p>
          <a:p>
            <a:pPr algn="ctr"/>
            <a:r>
              <a:rPr lang="ar-SA" sz="24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B0604020202020204" pitchFamily="2" charset="-79"/>
                <a:cs typeface="Akhbar MT" pitchFamily="2" charset="-78"/>
              </a:rPr>
              <a:t>- كانت عامل لدخول عدد كبير من المغول الإسلام</a:t>
            </a:r>
            <a:endParaRPr lang="ar-SA" sz="24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B0604020202020204" pitchFamily="2" charset="-79"/>
              <a:cs typeface="Akhbar MT" pitchFamily="2" charset="-78"/>
            </a:endParaRPr>
          </a:p>
          <a:p>
            <a:pPr algn="ctr"/>
            <a:endParaRPr lang="ar-SA" sz="24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B0604020202020204" pitchFamily="2" charset="-79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939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9CE7E7F-253E-40A9-AA4D-9ECB04CEEB94}"/>
              </a:ext>
            </a:extLst>
          </p:cNvPr>
          <p:cNvSpPr/>
          <p:nvPr/>
        </p:nvSpPr>
        <p:spPr>
          <a:xfrm>
            <a:off x="1259632" y="2348880"/>
            <a:ext cx="7268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تعتبر معركة عين جالوت من المعارك الحاسمة في التاريخ </a:t>
            </a: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B48CD4DE-7A61-401D-ABF2-1D39DDC158F5}"/>
              </a:ext>
            </a:extLst>
          </p:cNvPr>
          <p:cNvSpPr/>
          <p:nvPr/>
        </p:nvSpPr>
        <p:spPr>
          <a:xfrm flipH="1">
            <a:off x="4211960" y="3429000"/>
            <a:ext cx="2140810" cy="10801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4034E3EC-0366-40F8-8416-741A967C6954}"/>
              </a:ext>
            </a:extLst>
          </p:cNvPr>
          <p:cNvSpPr/>
          <p:nvPr/>
        </p:nvSpPr>
        <p:spPr>
          <a:xfrm>
            <a:off x="179512" y="5445224"/>
            <a:ext cx="7268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لأنها حافظت على العالم أجمع من تدمير المغول</a:t>
            </a:r>
          </a:p>
        </p:txBody>
      </p:sp>
    </p:spTree>
    <p:extLst>
      <p:ext uri="{BB962C8B-B14F-4D97-AF65-F5344CB8AC3E}">
        <p14:creationId xmlns:p14="http://schemas.microsoft.com/office/powerpoint/2010/main" val="42788116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D56AE3D-3201-4A45-A5D5-27CB05534D52}"/>
              </a:ext>
            </a:extLst>
          </p:cNvPr>
          <p:cNvSpPr/>
          <p:nvPr/>
        </p:nvSpPr>
        <p:spPr>
          <a:xfrm>
            <a:off x="1259632" y="1732911"/>
            <a:ext cx="626854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رفع راية الجهاد , وقتال المغول</a:t>
            </a:r>
            <a:endParaRPr lang="ar-SA" sz="20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70B2204-8361-42D0-9877-60B6BA25D014}"/>
              </a:ext>
            </a:extLst>
          </p:cNvPr>
          <p:cNvSpPr/>
          <p:nvPr/>
        </p:nvSpPr>
        <p:spPr>
          <a:xfrm>
            <a:off x="1437729" y="2668850"/>
            <a:ext cx="626854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على مشورة من يثق برأيهم من العلماء ورجال الدولة </a:t>
            </a:r>
            <a:endParaRPr lang="ar-SA" sz="20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C76F962-CB55-437F-8636-3246F35FB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8847" b="41386"/>
          <a:stretch/>
        </p:blipFill>
        <p:spPr>
          <a:xfrm>
            <a:off x="611560" y="2066397"/>
            <a:ext cx="5931922" cy="72548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3EB24D2-34E0-412F-97B8-49257B801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052736"/>
            <a:ext cx="5938019" cy="72548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3D0377F-117A-4697-A7C6-7B2B3B7FF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0026"/>
          <a:stretch/>
        </p:blipFill>
        <p:spPr>
          <a:xfrm>
            <a:off x="1259632" y="3080058"/>
            <a:ext cx="6552727" cy="110007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2E7DC8D-0595-44C0-B833-806F0D1A7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6878" y="4077072"/>
            <a:ext cx="5718544" cy="195088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FBD8E04-E3B0-41B3-9491-0A5814087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8713" y="92770"/>
            <a:ext cx="1920406" cy="823031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E7A17859-7DE3-4D57-8071-66C5D6D43FF8}"/>
              </a:ext>
            </a:extLst>
          </p:cNvPr>
          <p:cNvSpPr/>
          <p:nvPr/>
        </p:nvSpPr>
        <p:spPr>
          <a:xfrm>
            <a:off x="7092280" y="140037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5254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خارجي, رجل, علامة, كعكة&#10;&#10;تم إنشاء الوصف تلقائياً">
            <a:extLst>
              <a:ext uri="{FF2B5EF4-FFF2-40B4-BE49-F238E27FC236}">
                <a16:creationId xmlns:a16="http://schemas.microsoft.com/office/drawing/2014/main" id="{5CB35C23-9B60-4C1A-9BCA-EDD879A33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43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3416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9985B38A-0F3B-495B-92AD-CFC57F07A91E}"/>
              </a:ext>
            </a:extLst>
          </p:cNvPr>
          <p:cNvSpPr/>
          <p:nvPr/>
        </p:nvSpPr>
        <p:spPr>
          <a:xfrm>
            <a:off x="3779912" y="1674674"/>
            <a:ext cx="4443808" cy="175432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خلال دقيقة واحدة </a:t>
            </a:r>
            <a:r>
              <a:rPr lang="ar-SA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استنتجي</a:t>
            </a:r>
            <a:r>
              <a:rPr lang="ar-SA" sz="36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آثار الهجوم المغولي على بلاد المسلمين</a:t>
            </a:r>
            <a:endParaRPr lang="ar-SA" sz="36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B0604020202020204" pitchFamily="2" charset="-79"/>
              <a:cs typeface="Akhbar MT" pitchFamily="2" charset="-78"/>
            </a:endParaRPr>
          </a:p>
          <a:p>
            <a:pPr algn="ctr"/>
            <a:endParaRPr lang="ar-SA" sz="36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B0604020202020204" pitchFamily="2" charset="-79"/>
              <a:cs typeface="Akhbar MT" pitchFamily="2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F4373A0-5822-4EF4-B836-98BB792D1A7E}"/>
              </a:ext>
            </a:extLst>
          </p:cNvPr>
          <p:cNvSpPr/>
          <p:nvPr/>
        </p:nvSpPr>
        <p:spPr>
          <a:xfrm>
            <a:off x="301097" y="519063"/>
            <a:ext cx="742511" cy="4616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جماعي</a:t>
            </a:r>
          </a:p>
        </p:txBody>
      </p:sp>
    </p:spTree>
    <p:extLst>
      <p:ext uri="{BB962C8B-B14F-4D97-AF65-F5344CB8AC3E}">
        <p14:creationId xmlns:p14="http://schemas.microsoft.com/office/powerpoint/2010/main" val="4096026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E0A91111-65C8-446A-B5A8-A0925D069F38}"/>
              </a:ext>
            </a:extLst>
          </p:cNvPr>
          <p:cNvSpPr/>
          <p:nvPr/>
        </p:nvSpPr>
        <p:spPr>
          <a:xfrm>
            <a:off x="6997867" y="1124744"/>
            <a:ext cx="20386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سقوط الخلافة العباسية</a:t>
            </a:r>
            <a:endParaRPr lang="ar-SA" sz="2000" dirty="0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7E6F324C-D4CE-4307-AEE4-F020FD77B606}"/>
              </a:ext>
            </a:extLst>
          </p:cNvPr>
          <p:cNvSpPr/>
          <p:nvPr/>
        </p:nvSpPr>
        <p:spPr>
          <a:xfrm>
            <a:off x="-252536" y="1988840"/>
            <a:ext cx="20386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تدمير بغداد عاصمة </a:t>
            </a:r>
          </a:p>
          <a:p>
            <a:pPr algn="ctr"/>
            <a:r>
              <a:rPr lang="ar-SA" sz="2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الدولة العباسية</a:t>
            </a:r>
            <a:endParaRPr lang="ar-SA" sz="2000" dirty="0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227EDFC7-7F1B-4C43-90C4-A93C6AB682D1}"/>
              </a:ext>
            </a:extLst>
          </p:cNvPr>
          <p:cNvSpPr/>
          <p:nvPr/>
        </p:nvSpPr>
        <p:spPr>
          <a:xfrm>
            <a:off x="6981201" y="2685108"/>
            <a:ext cx="20386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تدمير مراكز الحضارة الإسلامية , واتلاف</a:t>
            </a:r>
          </a:p>
          <a:p>
            <a:pPr algn="ctr"/>
            <a:r>
              <a:rPr lang="ar-SA" sz="2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كثير من العلوم والمعارف</a:t>
            </a:r>
            <a:endParaRPr lang="ar-SA" sz="2000" dirty="0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B00668FE-150C-46F2-BAB1-0B16BBFB333D}"/>
              </a:ext>
            </a:extLst>
          </p:cNvPr>
          <p:cNvSpPr/>
          <p:nvPr/>
        </p:nvSpPr>
        <p:spPr>
          <a:xfrm>
            <a:off x="-108520" y="3807332"/>
            <a:ext cx="20386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اتحاد كلمة المسلمين </a:t>
            </a:r>
          </a:p>
          <a:p>
            <a:pPr algn="ctr"/>
            <a:r>
              <a:rPr lang="ar-SA" sz="2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وترك الخلافات</a:t>
            </a:r>
            <a:endParaRPr lang="ar-SA" sz="2000" dirty="0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42AC47C6-8E3A-4AA3-9CF2-81255917B2B5}"/>
              </a:ext>
            </a:extLst>
          </p:cNvPr>
          <p:cNvSpPr/>
          <p:nvPr/>
        </p:nvSpPr>
        <p:spPr>
          <a:xfrm>
            <a:off x="6732240" y="4725144"/>
            <a:ext cx="20386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دخول عدد كبير </a:t>
            </a:r>
          </a:p>
          <a:p>
            <a:pPr algn="ctr"/>
            <a:r>
              <a:rPr lang="ar-SA" sz="2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المغول الإسلام</a:t>
            </a:r>
            <a:endParaRPr lang="ar-SA" sz="2000" dirty="0"/>
          </a:p>
        </p:txBody>
      </p:sp>
    </p:spTree>
    <p:extLst>
      <p:ext uri="{BB962C8B-B14F-4D97-AF65-F5344CB8AC3E}">
        <p14:creationId xmlns:p14="http://schemas.microsoft.com/office/powerpoint/2010/main" val="1393015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23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">
            <a:extLst>
              <a:ext uri="{FF2B5EF4-FFF2-40B4-BE49-F238E27FC236}">
                <a16:creationId xmlns:a16="http://schemas.microsoft.com/office/drawing/2014/main" id="{3534590B-9709-405B-A408-B65F1A8100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005" r="17534" b="7352"/>
          <a:stretch/>
        </p:blipFill>
        <p:spPr>
          <a:xfrm>
            <a:off x="7047893" y="118301"/>
            <a:ext cx="1916595" cy="821636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446C19D-397F-42FB-B40E-A649A203B933}"/>
              </a:ext>
            </a:extLst>
          </p:cNvPr>
          <p:cNvSpPr/>
          <p:nvPr/>
        </p:nvSpPr>
        <p:spPr>
          <a:xfrm>
            <a:off x="7236296" y="118301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2FB2A9B5-D68B-41E7-B5B3-2445193CE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627899"/>
              </p:ext>
            </p:extLst>
          </p:nvPr>
        </p:nvGraphicFramePr>
        <p:xfrm>
          <a:off x="1524000" y="2464785"/>
          <a:ext cx="6096000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91416395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69073179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8711888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solidFill>
                            <a:srgbClr val="002060"/>
                          </a:solidFill>
                        </a:rPr>
                        <a:t>ابتداء الدولة العباسية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solidFill>
                            <a:srgbClr val="002060"/>
                          </a:solidFill>
                        </a:rPr>
                        <a:t>نهاية حكم العباسيين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solidFill>
                            <a:srgbClr val="002060"/>
                          </a:solidFill>
                        </a:rPr>
                        <a:t>مدة حكم العباسيين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4145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5409858"/>
                  </a:ext>
                </a:extLst>
              </a:tr>
            </a:tbl>
          </a:graphicData>
        </a:graphic>
      </p:graphicFrame>
      <p:pic>
        <p:nvPicPr>
          <p:cNvPr id="7" name="صورة 6">
            <a:extLst>
              <a:ext uri="{FF2B5EF4-FFF2-40B4-BE49-F238E27FC236}">
                <a16:creationId xmlns:a16="http://schemas.microsoft.com/office/drawing/2014/main" id="{EA0AA15C-3485-4E36-9888-773B39666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052" y="1412776"/>
            <a:ext cx="5986791" cy="57917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7833FF34-182E-4AD6-A7EC-5FE857065F01}"/>
              </a:ext>
            </a:extLst>
          </p:cNvPr>
          <p:cNvSpPr/>
          <p:nvPr/>
        </p:nvSpPr>
        <p:spPr>
          <a:xfrm>
            <a:off x="6147582" y="2808282"/>
            <a:ext cx="900311" cy="4767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132هـ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0DD3991-4DF4-4091-8F66-2B981D484064}"/>
              </a:ext>
            </a:extLst>
          </p:cNvPr>
          <p:cNvSpPr/>
          <p:nvPr/>
        </p:nvSpPr>
        <p:spPr>
          <a:xfrm>
            <a:off x="4135822" y="2835625"/>
            <a:ext cx="8723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656هـ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0CB5894-D287-49AC-8A4E-635B6FE1D534}"/>
              </a:ext>
            </a:extLst>
          </p:cNvPr>
          <p:cNvSpPr/>
          <p:nvPr/>
        </p:nvSpPr>
        <p:spPr>
          <a:xfrm>
            <a:off x="2111597" y="2815800"/>
            <a:ext cx="100700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524عام</a:t>
            </a:r>
          </a:p>
        </p:txBody>
      </p:sp>
    </p:spTree>
    <p:extLst>
      <p:ext uri="{BB962C8B-B14F-4D97-AF65-F5344CB8AC3E}">
        <p14:creationId xmlns:p14="http://schemas.microsoft.com/office/powerpoint/2010/main" val="427314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9CC4AF58-663D-467C-9B0F-7F1E31CBD5CF}"/>
              </a:ext>
            </a:extLst>
          </p:cNvPr>
          <p:cNvSpPr/>
          <p:nvPr/>
        </p:nvSpPr>
        <p:spPr>
          <a:xfrm flipH="1">
            <a:off x="1475654" y="5733257"/>
            <a:ext cx="5688633" cy="8446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D7D423F-5754-43A5-8B71-8A19AFEBB71C}"/>
              </a:ext>
            </a:extLst>
          </p:cNvPr>
          <p:cNvSpPr/>
          <p:nvPr/>
        </p:nvSpPr>
        <p:spPr>
          <a:xfrm>
            <a:off x="4860031" y="1772816"/>
            <a:ext cx="2304255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صممي خارطة مفاهيم </a:t>
            </a:r>
          </a:p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لأسباب نهاية الدولة العباسية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DF49788-B9A6-4FCE-B411-30DAEBE559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772816"/>
            <a:ext cx="1854092" cy="224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84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 invX="1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62392BF-52D8-4029-BE4C-BDFE2E85C82D}"/>
              </a:ext>
            </a:extLst>
          </p:cNvPr>
          <p:cNvSpPr/>
          <p:nvPr/>
        </p:nvSpPr>
        <p:spPr>
          <a:xfrm>
            <a:off x="6012160" y="44624"/>
            <a:ext cx="307007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عددي أسباب ضعف الدولة العباسية</a:t>
            </a:r>
          </a:p>
        </p:txBody>
      </p:sp>
    </p:spTree>
    <p:extLst>
      <p:ext uri="{BB962C8B-B14F-4D97-AF65-F5344CB8AC3E}">
        <p14:creationId xmlns:p14="http://schemas.microsoft.com/office/powerpoint/2010/main" val="88171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hred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6341873-9939-4B08-93EA-7E78E188C847}"/>
              </a:ext>
            </a:extLst>
          </p:cNvPr>
          <p:cNvSpPr/>
          <p:nvPr/>
        </p:nvSpPr>
        <p:spPr>
          <a:xfrm>
            <a:off x="395536" y="2060848"/>
            <a:ext cx="144015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أ</a:t>
            </a:r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سباب نهاية الدولة العباسية </a:t>
            </a:r>
            <a:endParaRPr lang="ar-SA" sz="40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5EFA217-2C2A-4DCE-9C40-E8FC38281AED}"/>
              </a:ext>
            </a:extLst>
          </p:cNvPr>
          <p:cNvSpPr/>
          <p:nvPr/>
        </p:nvSpPr>
        <p:spPr>
          <a:xfrm>
            <a:off x="3851920" y="1700808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9AB253C-8294-40D2-A937-A26707AE0080}"/>
              </a:ext>
            </a:extLst>
          </p:cNvPr>
          <p:cNvSpPr/>
          <p:nvPr/>
        </p:nvSpPr>
        <p:spPr>
          <a:xfrm>
            <a:off x="3851920" y="2967335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E3E725E-2CD6-41C3-A903-98458F515E75}"/>
              </a:ext>
            </a:extLst>
          </p:cNvPr>
          <p:cNvSpPr/>
          <p:nvPr/>
        </p:nvSpPr>
        <p:spPr>
          <a:xfrm>
            <a:off x="3851920" y="4365104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AD0ED32-99CD-41D3-8E15-9CFDD70489BE}"/>
              </a:ext>
            </a:extLst>
          </p:cNvPr>
          <p:cNvSpPr/>
          <p:nvPr/>
        </p:nvSpPr>
        <p:spPr>
          <a:xfrm>
            <a:off x="3992817" y="1772816"/>
            <a:ext cx="518457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تسلط القادة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D38C60E-998B-4F22-BE60-633A6C075084}"/>
              </a:ext>
            </a:extLst>
          </p:cNvPr>
          <p:cNvSpPr/>
          <p:nvPr/>
        </p:nvSpPr>
        <p:spPr>
          <a:xfrm>
            <a:off x="3851920" y="3134260"/>
            <a:ext cx="518457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اتساع رقعة الدولة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64237A9-02A1-4F3D-ACFF-6CC0E73BBAC7}"/>
              </a:ext>
            </a:extLst>
          </p:cNvPr>
          <p:cNvSpPr/>
          <p:nvPr/>
        </p:nvSpPr>
        <p:spPr>
          <a:xfrm>
            <a:off x="4124770" y="4449306"/>
            <a:ext cx="518457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انفصال الأقاليم</a:t>
            </a:r>
          </a:p>
        </p:txBody>
      </p:sp>
    </p:spTree>
    <p:extLst>
      <p:ext uri="{BB962C8B-B14F-4D97-AF65-F5344CB8AC3E}">
        <p14:creationId xmlns:p14="http://schemas.microsoft.com/office/powerpoint/2010/main" val="184893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">
            <a:extLst>
              <a:ext uri="{FF2B5EF4-FFF2-40B4-BE49-F238E27FC236}">
                <a16:creationId xmlns:a16="http://schemas.microsoft.com/office/drawing/2014/main" id="{6681C278-6E37-4ACB-B823-53FAEA326E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005" r="17534" b="7352"/>
          <a:stretch/>
        </p:blipFill>
        <p:spPr>
          <a:xfrm>
            <a:off x="7047893" y="118301"/>
            <a:ext cx="1916595" cy="821636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3A07CCB-2EAC-40BB-AB1E-40A05F7C7A5F}"/>
              </a:ext>
            </a:extLst>
          </p:cNvPr>
          <p:cNvSpPr/>
          <p:nvPr/>
        </p:nvSpPr>
        <p:spPr>
          <a:xfrm>
            <a:off x="7164288" y="138869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6CF4C17-64B9-4FC4-9E06-D39A4297A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659" y="1082767"/>
            <a:ext cx="6383065" cy="1591194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C873A09-BF14-44D4-A1B0-97E73872804A}"/>
              </a:ext>
            </a:extLst>
          </p:cNvPr>
          <p:cNvSpPr/>
          <p:nvPr/>
        </p:nvSpPr>
        <p:spPr>
          <a:xfrm>
            <a:off x="1380467" y="2809810"/>
            <a:ext cx="638306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عندما ضعف الخلفاء العباسيين عجزوا عن السيطرة على الدولة المتسعة , مما ساهم في انفصال الأقاليم , وبالتالي ضعف الدولة و سقوطها </a:t>
            </a:r>
          </a:p>
        </p:txBody>
      </p:sp>
    </p:spTree>
    <p:extLst>
      <p:ext uri="{BB962C8B-B14F-4D97-AF65-F5344CB8AC3E}">
        <p14:creationId xmlns:p14="http://schemas.microsoft.com/office/powerpoint/2010/main" val="182130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086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fractur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42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4748873" y="620688"/>
            <a:ext cx="381226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واجب إثرائي</a:t>
            </a:r>
          </a:p>
          <a:p>
            <a:pPr algn="ctr"/>
            <a:r>
              <a:rPr lang="ar-SA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في غرفة النقاش</a:t>
            </a:r>
          </a:p>
          <a:p>
            <a:pPr algn="ctr"/>
            <a:r>
              <a:rPr lang="ar-SA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مناقشة الصعوبات التي واجهتك أثناء مذاكرة</a:t>
            </a:r>
          </a:p>
          <a:p>
            <a:pPr algn="ctr"/>
            <a:r>
              <a:rPr lang="ar-SA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الدولة العباسية </a:t>
            </a:r>
          </a:p>
        </p:txBody>
      </p:sp>
    </p:spTree>
    <p:extLst>
      <p:ext uri="{BB962C8B-B14F-4D97-AF65-F5344CB8AC3E}">
        <p14:creationId xmlns:p14="http://schemas.microsoft.com/office/powerpoint/2010/main" val="26267826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F22C1190-EAF5-464D-A7E0-79BD4224DD85}"/>
              </a:ext>
            </a:extLst>
          </p:cNvPr>
          <p:cNvSpPr/>
          <p:nvPr/>
        </p:nvSpPr>
        <p:spPr>
          <a:xfrm flipH="1">
            <a:off x="1475654" y="5733257"/>
            <a:ext cx="5688633" cy="8446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7E9C764E-13BE-4F72-9DD6-C8FF1C9A7E9F}"/>
              </a:ext>
            </a:extLst>
          </p:cNvPr>
          <p:cNvSpPr/>
          <p:nvPr/>
        </p:nvSpPr>
        <p:spPr>
          <a:xfrm>
            <a:off x="5506755" y="1340768"/>
            <a:ext cx="13901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في رحاب آية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3FF6E2BD-DC34-4847-AFDE-1A9D7EA3EF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51" t="12127" r="9838" b="12127"/>
          <a:stretch/>
        </p:blipFill>
        <p:spPr>
          <a:xfrm>
            <a:off x="863588" y="2780928"/>
            <a:ext cx="741682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48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airplane" invX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458A67E-3562-4389-9373-D28932ACC2F0}"/>
              </a:ext>
            </a:extLst>
          </p:cNvPr>
          <p:cNvSpPr/>
          <p:nvPr/>
        </p:nvSpPr>
        <p:spPr>
          <a:xfrm>
            <a:off x="3707904" y="1412776"/>
            <a:ext cx="4320480" cy="2952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نهاية حكم الدولة العباسية</a:t>
            </a:r>
          </a:p>
        </p:txBody>
      </p:sp>
    </p:spTree>
    <p:extLst>
      <p:ext uri="{BB962C8B-B14F-4D97-AF65-F5344CB8AC3E}">
        <p14:creationId xmlns:p14="http://schemas.microsoft.com/office/powerpoint/2010/main" val="1465239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2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A4662D6-1308-41EC-92CF-5B34E4ED9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1853"/>
            <a:ext cx="2450804" cy="633429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5C3ED9C-EA6F-4401-84D6-AEA170318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073" y="116632"/>
            <a:ext cx="6429747" cy="6858000"/>
          </a:xfrm>
          <a:prstGeom prst="rect">
            <a:avLst/>
          </a:prstGeom>
        </p:spPr>
      </p:pic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6142BC4B-9862-409D-B22D-76FC02C156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493667"/>
              </p:ext>
            </p:extLst>
          </p:nvPr>
        </p:nvGraphicFramePr>
        <p:xfrm>
          <a:off x="2843808" y="1916832"/>
          <a:ext cx="5400600" cy="3827590"/>
        </p:xfrm>
        <a:graphic>
          <a:graphicData uri="http://schemas.openxmlformats.org/drawingml/2006/table">
            <a:tbl>
              <a:tblPr rtl="1" firstRow="1" firstCol="1" lastRow="1" lastCol="1" bandRow="1" bandCol="1"/>
              <a:tblGrid>
                <a:gridCol w="5400600">
                  <a:extLst>
                    <a:ext uri="{9D8B030D-6E8A-4147-A177-3AD203B41FA5}">
                      <a16:colId xmlns:a16="http://schemas.microsoft.com/office/drawing/2014/main" val="3354007089"/>
                    </a:ext>
                  </a:extLst>
                </a:gridCol>
              </a:tblGrid>
              <a:tr h="159937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يتوقع من الطالبة أن :</a:t>
                      </a:r>
                    </a:p>
                    <a:p>
                      <a:pPr marL="457200" indent="-4572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ar-SA" sz="200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تعرف المغول</a:t>
                      </a:r>
                    </a:p>
                    <a:p>
                      <a:pPr marL="457200" indent="-4572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ar-SA" sz="200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تبين مراحل اجتياح المغول للعالم الإسلامي</a:t>
                      </a:r>
                    </a:p>
                    <a:p>
                      <a:pPr marL="457200" indent="-4572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ar-SA" sz="200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تفسر  اجتياح المغول للعالم الإسلامي</a:t>
                      </a:r>
                    </a:p>
                    <a:p>
                      <a:pPr marL="457200" indent="-4572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ar-SA" sz="200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تصف اجتياح المغول لبغداد عام 656هـ</a:t>
                      </a:r>
                    </a:p>
                    <a:p>
                      <a:pPr marL="457200" indent="-4572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ar-SA" sz="200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تقارن بين معركة المنصورة ومعركة عين جالوت </a:t>
                      </a:r>
                    </a:p>
                    <a:p>
                      <a:pPr marL="457200" indent="-4572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ar-SA" sz="200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تدلي برأيها في اعتبار عين جالوت معركة حاسمة في التاريخ</a:t>
                      </a:r>
                    </a:p>
                    <a:p>
                      <a:pPr marL="457200" indent="-4572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ar-SA" sz="200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تستنتج آثار الغزو المغولي على بلاد المسلمين </a:t>
                      </a:r>
                    </a:p>
                    <a:p>
                      <a:pPr marL="457200" indent="-4572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ar-SA" sz="200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تصمم خارطة مفاهيم لأسباب ضعف الدولة العباسية</a:t>
                      </a:r>
                    </a:p>
                    <a:p>
                      <a:pPr marL="457200" indent="-4572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ar-SA" sz="200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تدرك خطورة التفرق والتناحر على تماسك الدول</a:t>
                      </a:r>
                    </a:p>
                  </a:txBody>
                  <a:tcPr marL="114300" marR="11430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4210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4972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835696" y="980728"/>
            <a:ext cx="18533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تصفحي الدرس</a:t>
            </a:r>
          </a:p>
          <a:p>
            <a:pPr algn="ctr"/>
            <a:r>
              <a:rPr lang="ar-SA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واستخرجي  الكلمات</a:t>
            </a:r>
          </a:p>
          <a:p>
            <a:pPr algn="ctr"/>
            <a:r>
              <a:rPr lang="ar-SA" sz="2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التي تريدين فهم </a:t>
            </a:r>
          </a:p>
          <a:p>
            <a:pPr algn="ctr"/>
            <a:r>
              <a:rPr lang="ar-SA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معناها </a:t>
            </a:r>
            <a:endParaRPr lang="ar-SA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695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136" y="7257"/>
            <a:ext cx="2204864" cy="6858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205031" y="764704"/>
            <a:ext cx="3478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معاني الكلمات </a:t>
            </a:r>
            <a:endParaRPr lang="ar-SA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923AD17-04C9-46E4-BBE1-D01C277FAA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967535"/>
              </p:ext>
            </p:extLst>
          </p:nvPr>
        </p:nvGraphicFramePr>
        <p:xfrm>
          <a:off x="860967" y="1844824"/>
          <a:ext cx="6096000" cy="40792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4375686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874564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الكلمة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92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أقاليم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456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المغول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034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الصمود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18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تحرشات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818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قطز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353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إتلاف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299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بيبرس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جنكيز خان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01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منغوليا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682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الخراج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430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949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508</Words>
  <Application>Microsoft Office PowerPoint</Application>
  <PresentationFormat>عرض على الشاشة (4:3)</PresentationFormat>
  <Paragraphs>128</Paragraphs>
  <Slides>34</Slides>
  <Notes>4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39" baseType="lpstr">
      <vt:lpstr>Aharoni</vt:lpstr>
      <vt:lpstr>Arial</vt:lpstr>
      <vt:lpstr>Calibri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faisal hbk</dc:creator>
  <cp:lastModifiedBy>حمود حاتم الناصر</cp:lastModifiedBy>
  <cp:revision>6</cp:revision>
  <dcterms:created xsi:type="dcterms:W3CDTF">2020-06-28T17:39:02Z</dcterms:created>
  <dcterms:modified xsi:type="dcterms:W3CDTF">2021-08-28T17:16:05Z</dcterms:modified>
</cp:coreProperties>
</file>