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257" r:id="rId3"/>
    <p:sldId id="280" r:id="rId4"/>
    <p:sldId id="281" r:id="rId5"/>
    <p:sldId id="282" r:id="rId6"/>
    <p:sldId id="260" r:id="rId7"/>
    <p:sldId id="277" r:id="rId8"/>
    <p:sldId id="288" r:id="rId9"/>
    <p:sldId id="262" r:id="rId10"/>
    <p:sldId id="284" r:id="rId11"/>
    <p:sldId id="285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FF99"/>
    <a:srgbClr val="A4EF41"/>
    <a:srgbClr val="CCCCFF"/>
    <a:srgbClr val="FFCCCC"/>
    <a:srgbClr val="FF66CC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6A08CC-894A-4C79-BBB7-DA5B471115CE}" type="datetimeFigureOut">
              <a:rPr lang="ar-BH" smtClean="0"/>
              <a:pPr/>
              <a:t>12/08/1441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99994C-82ED-44FE-A06D-E53827077113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183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3D56-1DCC-41DB-8417-CB4F91BDFB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3D56-1DCC-41DB-8417-CB4F91BDFB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3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1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2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89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0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7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4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84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0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0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21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amad%2095\Desktop\&#1575;&#1604;&#1583;&#1585;&#1608;&#1587;%20&#1575;&#1604;&#1580;&#1583;&#1610;&#1583;&#1577;%20&#1605;&#1593;%20&#1575;&#1604;&#1575;&#1589;&#1608;&#1575;&#1578;\&#1571;&#1606;&#1575;%20&#1589;&#1583;&#1610;&#1602;&#1578;&#1603;&#1605;\10.m4a" TargetMode="External"/><Relationship Id="rId1" Type="http://schemas.microsoft.com/office/2007/relationships/media" Target="file:///C:\Users\hamad%2095\Desktop\&#1575;&#1604;&#1583;&#1585;&#1608;&#1587;%20&#1575;&#1604;&#1580;&#1583;&#1610;&#1583;&#1577;%20&#1605;&#1593;%20&#1575;&#1604;&#1575;&#1589;&#1608;&#1575;&#1578;\&#1571;&#1606;&#1575;%20&#1589;&#1583;&#1610;&#1602;&#1578;&#1603;&#1605;\10.m4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amad%2095\Desktop\&#1575;&#1604;&#1583;&#1585;&#1608;&#1587;%20&#1575;&#1604;&#1580;&#1583;&#1610;&#1583;&#1577;%20&#1605;&#1593;%20&#1575;&#1604;&#1575;&#1589;&#1608;&#1575;&#1578;\&#1571;&#1606;&#1575;%20&#1589;&#1583;&#1610;&#1602;&#1578;&#1603;&#1605;\11.m4a" TargetMode="External"/><Relationship Id="rId1" Type="http://schemas.microsoft.com/office/2007/relationships/media" Target="file:///C:\Users\hamad%2095\Desktop\&#1575;&#1604;&#1583;&#1585;&#1608;&#1587;%20&#1575;&#1604;&#1580;&#1583;&#1610;&#1583;&#1577;%20&#1605;&#1593;%20&#1575;&#1604;&#1575;&#1589;&#1608;&#1575;&#1578;\&#1571;&#1606;&#1575;%20&#1589;&#1583;&#1610;&#1602;&#1578;&#1603;&#1605;\11.m4a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C:\Users\user\Desktop\&#1575;&#1604;&#1579;&#1575;&#1606;&#1610;\&#1571;&#1606;&#1575;%20&#1589;&#1583;&#1610;&#1602;&#1578;&#1603;&#1605;\2.m4a" TargetMode="External"/><Relationship Id="rId1" Type="http://schemas.microsoft.com/office/2007/relationships/media" Target="file:///C:\Users\user\Desktop\&#1575;&#1604;&#1579;&#1575;&#1606;&#1610;\&#1571;&#1606;&#1575;%20&#1589;&#1583;&#1610;&#1602;&#1578;&#1603;&#1605;\2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Users\user\Desktop\&#1575;&#1604;&#1579;&#1575;&#1606;&#1610;\&#1571;&#1606;&#1575;%20&#1589;&#1583;&#1610;&#1602;&#1578;&#1603;&#1605;\3.m4a" TargetMode="External"/><Relationship Id="rId1" Type="http://schemas.microsoft.com/office/2007/relationships/media" Target="file:///C:\Users\user\Desktop\&#1575;&#1604;&#1579;&#1575;&#1606;&#1610;\&#1571;&#1606;&#1575;%20&#1589;&#1583;&#1610;&#1602;&#1578;&#1603;&#1605;\3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1;&#1606;&#1575;%20&#1589;&#1583;&#1610;&#1602;&#1578;&#1603;&#1605;\5.m4a" TargetMode="External"/><Relationship Id="rId1" Type="http://schemas.microsoft.com/office/2007/relationships/media" Target="file:///C:\Users\hamad%2095\Desktop\&#1603;&#1578;&#1576;%20&#1575;&#1604;&#1589;&#1601;%20&#1575;&#1604;&#1579;&#1575;&#1604;&#1579;%20&#1575;&#1604;&#1575;&#1576;&#1578;&#1583;&#1575;&#1574;&#1610;\&#1587;&#1581;&#1585;%20&#1575;&#1604;&#1587;&#1576;&#1578;%2028%20&#1605;&#1575;&#1585;&#1587;\&#1575;&#1604;&#1589;&#1601;%20&#1575;&#1604;&#1579;&#1575;&#1606;&#1610;%20&#1605;&#1606;%20&#1575;&#1604;&#1571;&#1589;&#1608;&#1575;&#1578;\&#1571;&#1606;&#1575;%20&#1589;&#1583;&#1610;&#1602;&#1578;&#1603;&#1605;\5.m4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1;&#1606;&#1575;%20&#1589;&#1583;&#1610;&#1602;&#1578;&#1603;&#1605;\6.m4a" TargetMode="External"/><Relationship Id="rId1" Type="http://schemas.microsoft.com/office/2007/relationships/media" Target="file:///C:\Users\user\Desktop\&#1575;&#1604;&#1579;&#1575;&#1606;&#1610;\&#1571;&#1606;&#1575;%20&#1589;&#1583;&#1610;&#1602;&#1578;&#1603;&#1605;\6.m4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user\Desktop\&#1575;&#1604;&#1579;&#1575;&#1606;&#1610;\&#1571;&#1606;&#1575;%20&#1589;&#1583;&#1610;&#1602;&#1578;&#1603;&#1605;\7.m4a" TargetMode="External"/><Relationship Id="rId1" Type="http://schemas.microsoft.com/office/2007/relationships/media" Target="file:///C:\Users\user\Desktop\&#1575;&#1604;&#1579;&#1575;&#1606;&#1610;\&#1571;&#1606;&#1575;%20&#1589;&#1583;&#1610;&#1602;&#1578;&#1603;&#1605;\7.m4a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1;&#1606;&#1575;%20&#1589;&#1583;&#1610;&#1602;&#1578;&#1603;&#1605;\8.m4a" TargetMode="External"/><Relationship Id="rId1" Type="http://schemas.microsoft.com/office/2007/relationships/media" Target="file:///C:\Users\user\Desktop\&#1575;&#1604;&#1579;&#1575;&#1606;&#1610;\&#1571;&#1606;&#1575;%20&#1589;&#1583;&#1610;&#1602;&#1578;&#1603;&#1605;\8.m4a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040203" y="381000"/>
            <a:ext cx="1905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/>
              <a:t>الدَّرْسُ25</a:t>
            </a:r>
            <a:endParaRPr lang="ar-BH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5379" y="2280169"/>
            <a:ext cx="6684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اللُّغةُ العَربيّةُ – الحَلَقَةُ الأُولى – الصَّفُ الثَّانيّ</a:t>
            </a:r>
            <a:r>
              <a:rPr lang="ar-BH" sz="2800" b="1" dirty="0" smtClean="0"/>
              <a:t> 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الابْتِدائيّ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1413" y="3400534"/>
            <a:ext cx="5470635" cy="11666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dirty="0" smtClean="0"/>
              <a:t>أنا صَديقَتُكُمْ</a:t>
            </a:r>
            <a:endParaRPr lang="en-US" sz="6600" dirty="0"/>
          </a:p>
        </p:txBody>
      </p:sp>
      <p:sp>
        <p:nvSpPr>
          <p:cNvPr id="14" name="Rounded Rectangle 13"/>
          <p:cNvSpPr/>
          <p:nvPr/>
        </p:nvSpPr>
        <p:spPr>
          <a:xfrm>
            <a:off x="467706" y="6136443"/>
            <a:ext cx="1905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صفحة 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44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171" y="4978059"/>
            <a:ext cx="843487" cy="11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312"/>
            <a:ext cx="3137338" cy="534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3869" y="107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59" y="879694"/>
            <a:ext cx="10515600" cy="5079672"/>
          </a:xfrm>
        </p:spPr>
        <p:txBody>
          <a:bodyPr>
            <a:normAutofit/>
          </a:bodyPr>
          <a:lstStyle/>
          <a:p>
            <a:r>
              <a:rPr lang="ar-BH" sz="3600" b="1" dirty="0" smtClean="0">
                <a:solidFill>
                  <a:srgbClr val="FF0000"/>
                </a:solidFill>
              </a:rPr>
              <a:t>أَصِلُ الجُمْلَةَ في العَمودِ (أ) بما يُناسِبُها من (ب) كَما فِي الْمِثالِ: </a:t>
            </a:r>
          </a:p>
          <a:p>
            <a:pPr>
              <a:buNone/>
            </a:pPr>
            <a:r>
              <a:rPr lang="ar-BH" sz="3600" b="1" dirty="0" smtClean="0"/>
              <a:t> </a:t>
            </a:r>
          </a:p>
          <a:p>
            <a:pPr algn="ctr">
              <a:buNone/>
            </a:pPr>
            <a:endParaRPr lang="ar-BH" sz="3600" dirty="0" smtClean="0"/>
          </a:p>
          <a:p>
            <a:pPr algn="ctr">
              <a:buNone/>
            </a:pPr>
            <a:endParaRPr lang="ar-BH" sz="3600" dirty="0" smtClean="0"/>
          </a:p>
          <a:p>
            <a:pPr algn="ctr">
              <a:buNone/>
            </a:pPr>
            <a:endParaRPr lang="ar-BH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27434" y="4382813"/>
            <a:ext cx="122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15" name="Hexagon 14"/>
          <p:cNvSpPr/>
          <p:nvPr/>
        </p:nvSpPr>
        <p:spPr>
          <a:xfrm>
            <a:off x="7410204" y="2125683"/>
            <a:ext cx="3515096" cy="3515096"/>
          </a:xfrm>
          <a:prstGeom prst="hexagon">
            <a:avLst>
              <a:gd name="adj" fmla="val 337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en-US" sz="2800" dirty="0" smtClean="0"/>
          </a:p>
          <a:p>
            <a:pPr algn="r" rtl="1"/>
            <a:r>
              <a:rPr lang="ar-BH" sz="2800" dirty="0" smtClean="0"/>
              <a:t>- عِندما تَهُبُّ الرِّيحُ</a:t>
            </a:r>
          </a:p>
          <a:p>
            <a:pPr algn="r" rtl="1"/>
            <a:r>
              <a:rPr lang="ar-BH" sz="2800" dirty="0" smtClean="0"/>
              <a:t>- عِنْدما تَتَلوَّثُ البِحارُ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عِنْدما تَكْثُرُ الأَشْجارُ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عِنْدما تَتَغذّى جَيدًا</a:t>
            </a:r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</p:txBody>
      </p:sp>
      <p:sp>
        <p:nvSpPr>
          <p:cNvPr id="16" name="Hexagon 15"/>
          <p:cNvSpPr/>
          <p:nvPr/>
        </p:nvSpPr>
        <p:spPr>
          <a:xfrm>
            <a:off x="1995054" y="2125682"/>
            <a:ext cx="3524993" cy="3515097"/>
          </a:xfrm>
          <a:prstGeom prst="hexagon">
            <a:avLst>
              <a:gd name="adj" fmla="val 337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r>
              <a:rPr lang="ar-BH" sz="2800" dirty="0" smtClean="0"/>
              <a:t>- تُحافِظُ عَلى صِحَّتِكَ.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تَتمايلُ الأَغْصانُ.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 تَموتُ الأَسْماكُ.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يَنْقى الهَواءُ.</a:t>
            </a:r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023263" y="3218213"/>
            <a:ext cx="3408218" cy="190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189517" y="3740727"/>
            <a:ext cx="3135086" cy="118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165767" y="3028208"/>
            <a:ext cx="3325091" cy="154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130141" y="4132612"/>
            <a:ext cx="3194463" cy="201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45" y="0"/>
            <a:ext cx="1947092" cy="901338"/>
          </a:xfrm>
          <a:prstGeom prst="rect">
            <a:avLst/>
          </a:prstGeom>
        </p:spPr>
      </p:pic>
      <p:pic>
        <p:nvPicPr>
          <p:cNvPr id="11" name="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6202" y="5215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96" y="388876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BH" b="1" dirty="0" smtClean="0">
                <a:solidFill>
                  <a:srgbClr val="FF0000"/>
                </a:solidFill>
              </a:rPr>
              <a:t>أَقْرَاُ الكَلِماتِ الآتِيةَ، وأَنْتَبِهُ إلى لَفْظِ </a:t>
            </a:r>
            <a:r>
              <a:rPr lang="ar-BH" b="1" dirty="0" smtClean="0">
                <a:solidFill>
                  <a:schemeClr val="tx1"/>
                </a:solidFill>
              </a:rPr>
              <a:t>(ظـ ) </a:t>
            </a:r>
            <a:r>
              <a:rPr lang="ar-BH" b="1" dirty="0" smtClean="0">
                <a:solidFill>
                  <a:srgbClr val="FF0000"/>
                </a:solidFill>
              </a:rPr>
              <a:t>أو </a:t>
            </a:r>
            <a:r>
              <a:rPr lang="ar-BH" b="1" dirty="0" smtClean="0">
                <a:solidFill>
                  <a:schemeClr val="tx1"/>
                </a:solidFill>
              </a:rPr>
              <a:t>( ض) </a:t>
            </a:r>
            <a:r>
              <a:rPr lang="ar-BH" b="1" dirty="0" smtClean="0">
                <a:solidFill>
                  <a:srgbClr val="FF0000"/>
                </a:solidFill>
              </a:rPr>
              <a:t>فيها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2043033" y="2072721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مِ</a:t>
            </a:r>
            <a:r>
              <a:rPr lang="ar-BH" sz="3200" b="1" dirty="0" smtClean="0">
                <a:solidFill>
                  <a:srgbClr val="FF0000"/>
                </a:solidFill>
              </a:rPr>
              <a:t>ظ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لَّة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8426498" y="1893432"/>
            <a:ext cx="2585545" cy="72521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</a:rPr>
              <a:t>ض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ِفْدَع</a:t>
            </a:r>
            <a:endParaRPr lang="ar-B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781" y="2885704"/>
            <a:ext cx="967839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أَضَعُ </a:t>
            </a:r>
            <a:r>
              <a:rPr lang="ar-BH" sz="2800" b="1" dirty="0" smtClean="0">
                <a:solidFill>
                  <a:srgbClr val="FF0000"/>
                </a:solidFill>
              </a:rPr>
              <a:t>(ض) 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ar-BH" sz="2800" b="1" dirty="0" smtClean="0">
                <a:solidFill>
                  <a:srgbClr val="FF0000"/>
                </a:solidFill>
              </a:rPr>
              <a:t>(ظـ) 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</a:rPr>
              <a:t>في المَكانِ المُناسِبِ: </a:t>
            </a:r>
          </a:p>
          <a:p>
            <a:pPr algn="r" rtl="1"/>
            <a:endParaRPr lang="ar-BH" sz="2800" b="1" dirty="0" smtClean="0"/>
          </a:p>
          <a:p>
            <a:pPr algn="r" rtl="1"/>
            <a:r>
              <a:rPr lang="ar-BH" sz="2800" b="1" dirty="0" smtClean="0"/>
              <a:t>خَرَجَ الفَلاحُ في الصَّباحِ الباكِرِ إِلى حَقْلِهِ؛ لِيَرْوِي زَرْعَهُ، وَيَغْرِسَ الشُّجيراتِ </a:t>
            </a:r>
          </a:p>
          <a:p>
            <a:pPr algn="r" rtl="1"/>
            <a:endParaRPr lang="ar-BH" sz="2800" b="1" dirty="0" smtClean="0"/>
          </a:p>
          <a:p>
            <a:pPr algn="r" rtl="1"/>
            <a:r>
              <a:rPr lang="ar-BH" sz="2800" b="1" dirty="0" smtClean="0"/>
              <a:t>الصَّغيرَةَ في صُفوفٍ مُنْتَـ .....ــ</a:t>
            </a:r>
            <a:r>
              <a:rPr lang="ar-BH" sz="2800" b="1" dirty="0" err="1" smtClean="0"/>
              <a:t>مة</a:t>
            </a:r>
            <a:r>
              <a:rPr lang="ar-BH" sz="2800" b="1" dirty="0" smtClean="0"/>
              <a:t>، وَواصَلَ العمَلِ حتى الــ ....ــهْرِ، وعِنْدما تَعِبَ </a:t>
            </a:r>
          </a:p>
          <a:p>
            <a:pPr algn="r" rtl="1"/>
            <a:endParaRPr lang="ar-BH" sz="2800" b="1" dirty="0" smtClean="0"/>
          </a:p>
          <a:p>
            <a:pPr algn="r" rtl="1"/>
            <a:r>
              <a:rPr lang="ar-BH" sz="2800" b="1" dirty="0" smtClean="0"/>
              <a:t>جَلَسَ تَحْتَ ....ــــلِّ شَجَرَةٍ كَبيرَةٍ، وأَخَذَ ينــ .....ـــرُ إلى أَرْ...ــــهِ  الخَــ.....ـــراءِ الجَميلَةِ بإِعْجابٍ وَحُبٍّ.</a:t>
            </a:r>
          </a:p>
          <a:p>
            <a:pPr algn="r" rtl="1"/>
            <a:endParaRPr lang="ar-BH" sz="2800" b="1" dirty="0" smtClean="0"/>
          </a:p>
          <a:p>
            <a:pPr algn="r" rtl="1"/>
            <a:endParaRPr lang="ar-BH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20198" y="4595751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err="1" smtClean="0">
                <a:solidFill>
                  <a:srgbClr val="FF0000"/>
                </a:solidFill>
              </a:rPr>
              <a:t>ــظــ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740" y="4593772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err="1" smtClean="0">
                <a:solidFill>
                  <a:srgbClr val="FF0000"/>
                </a:solidFill>
              </a:rPr>
              <a:t>ــظُــ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1387" y="5436919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 smtClean="0">
                <a:solidFill>
                  <a:srgbClr val="FF0000"/>
                </a:solidFill>
              </a:rPr>
              <a:t> </a:t>
            </a:r>
            <a:r>
              <a:rPr lang="ar-BH" sz="2800" b="1" dirty="0" err="1" smtClean="0">
                <a:solidFill>
                  <a:srgbClr val="FF0000"/>
                </a:solidFill>
              </a:rPr>
              <a:t>ظِـــ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5038" y="5448793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err="1" smtClean="0">
                <a:solidFill>
                  <a:srgbClr val="FF0000"/>
                </a:solidFill>
              </a:rPr>
              <a:t>ـــظُــ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8743" y="5460671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err="1" smtClean="0">
                <a:solidFill>
                  <a:srgbClr val="FF0000"/>
                </a:solidFill>
              </a:rPr>
              <a:t>ضِـ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04" y="5436919"/>
            <a:ext cx="7956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err="1" smtClean="0">
                <a:solidFill>
                  <a:srgbClr val="FF0000"/>
                </a:solidFill>
              </a:rPr>
              <a:t>ــضْـ</a:t>
            </a:r>
            <a:endParaRPr lang="ar-BH" sz="2800" b="1" dirty="0">
              <a:solidFill>
                <a:srgbClr val="FF0000"/>
              </a:solidFill>
            </a:endParaRPr>
          </a:p>
        </p:txBody>
      </p:sp>
      <p:pic>
        <p:nvPicPr>
          <p:cNvPr id="13" name="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085" y="9134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وَفَّقَكَ الله</a:t>
            </a:r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2745" y="305734"/>
            <a:ext cx="5396949" cy="9397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BH" b="1" dirty="0" smtClean="0"/>
              <a:t>أَذْكِرُ دَوْرَةَ حَياةِ شَجَرَةِ الرُّمانِ</a:t>
            </a:r>
            <a:endParaRPr lang="ar-BH" b="1" dirty="0"/>
          </a:p>
        </p:txBody>
      </p:sp>
      <p:sp>
        <p:nvSpPr>
          <p:cNvPr id="9" name="Oval 8"/>
          <p:cNvSpPr/>
          <p:nvPr/>
        </p:nvSpPr>
        <p:spPr>
          <a:xfrm>
            <a:off x="1802675" y="1593669"/>
            <a:ext cx="2076994" cy="10450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01" y="177800"/>
            <a:ext cx="2932699" cy="13253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59976" t="46012" r="30936" b="40410"/>
          <a:stretch>
            <a:fillRect/>
          </a:stretch>
        </p:blipFill>
        <p:spPr bwMode="auto">
          <a:xfrm>
            <a:off x="8466083" y="2443654"/>
            <a:ext cx="1340069" cy="12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29805" t="47952" r="59896" b="28987"/>
          <a:stretch>
            <a:fillRect/>
          </a:stretch>
        </p:blipFill>
        <p:spPr bwMode="auto">
          <a:xfrm>
            <a:off x="2569781" y="2501340"/>
            <a:ext cx="1229710" cy="134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l="44015" t="29202" r="48151" b="54418"/>
          <a:stretch>
            <a:fillRect/>
          </a:stretch>
        </p:blipFill>
        <p:spPr bwMode="auto">
          <a:xfrm>
            <a:off x="5391806" y="1513490"/>
            <a:ext cx="1198180" cy="11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57553" t="55064" r="31542" b="22522"/>
          <a:stretch>
            <a:fillRect/>
          </a:stretch>
        </p:blipFill>
        <p:spPr bwMode="auto">
          <a:xfrm>
            <a:off x="7488621" y="4981906"/>
            <a:ext cx="1308537" cy="11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35500" t="62176" r="56382" b="22953"/>
          <a:stretch>
            <a:fillRect/>
          </a:stretch>
        </p:blipFill>
        <p:spPr bwMode="auto">
          <a:xfrm>
            <a:off x="3504426" y="4871545"/>
            <a:ext cx="1398650" cy="13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urved Down Arrow 18"/>
          <p:cNvSpPr/>
          <p:nvPr/>
        </p:nvSpPr>
        <p:spPr>
          <a:xfrm rot="836105">
            <a:off x="6810703" y="1418897"/>
            <a:ext cx="2175642" cy="8040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069133">
            <a:off x="9207062" y="3925616"/>
            <a:ext cx="977462" cy="21125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9079063">
            <a:off x="2609632" y="4006095"/>
            <a:ext cx="700060" cy="14827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20904077">
            <a:off x="3169399" y="1378057"/>
            <a:ext cx="2129665" cy="8762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5400000">
            <a:off x="5688147" y="4458439"/>
            <a:ext cx="857747" cy="25540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5013434" y="2837793"/>
            <a:ext cx="1939159" cy="7252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تَتَكَوَّنُ البُذورُ داخِلَ الثِّمارِ</a:t>
            </a:r>
            <a:endParaRPr lang="ar-BH" sz="2000" b="1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9958551" y="2722179"/>
            <a:ext cx="1939159" cy="7252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بادِرَةٌ</a:t>
            </a:r>
            <a:endParaRPr lang="ar-BH" sz="2000" b="1" dirty="0"/>
          </a:p>
        </p:txBody>
      </p:sp>
      <p:sp>
        <p:nvSpPr>
          <p:cNvPr id="28" name="Round Diagonal Corner Rectangle 27"/>
          <p:cNvSpPr/>
          <p:nvPr/>
        </p:nvSpPr>
        <p:spPr>
          <a:xfrm>
            <a:off x="9958552" y="5575738"/>
            <a:ext cx="1939159" cy="7252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شَجَرَةُ الرُّمانِ</a:t>
            </a:r>
            <a:endParaRPr lang="ar-BH" sz="2000" b="1" dirty="0"/>
          </a:p>
        </p:txBody>
      </p:sp>
      <p:sp>
        <p:nvSpPr>
          <p:cNvPr id="30" name="Round Diagonal Corner Rectangle 29"/>
          <p:cNvSpPr/>
          <p:nvPr/>
        </p:nvSpPr>
        <p:spPr>
          <a:xfrm>
            <a:off x="467710" y="2801007"/>
            <a:ext cx="1939159" cy="7252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ثِمارُ الرُّمانِ </a:t>
            </a:r>
            <a:endParaRPr lang="ar-BH" sz="2000" b="1" dirty="0"/>
          </a:p>
        </p:txBody>
      </p:sp>
      <p:sp>
        <p:nvSpPr>
          <p:cNvPr id="31" name="Round Diagonal Corner Rectangle 30"/>
          <p:cNvSpPr/>
          <p:nvPr/>
        </p:nvSpPr>
        <p:spPr>
          <a:xfrm>
            <a:off x="1177158" y="5449614"/>
            <a:ext cx="1939159" cy="72521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أَزْهارُ الرُّمانِ </a:t>
            </a:r>
            <a:endParaRPr lang="ar-BH" sz="2000" b="1" dirty="0"/>
          </a:p>
        </p:txBody>
      </p:sp>
      <p:pic>
        <p:nvPicPr>
          <p:cNvPr id="21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1864" y="16378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nana trees background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98" l="0" r="99750">
                        <a14:foregroundMark x1="23750" y1="21890" x2="23750" y2="21890"/>
                        <a14:foregroundMark x1="24000" y1="7244" x2="24000" y2="7244"/>
                        <a14:foregroundMark x1="15375" y1="6457" x2="15375" y2="6457"/>
                        <a14:foregroundMark x1="7875" y1="30551" x2="7875" y2="30551"/>
                        <a14:foregroundMark x1="7125" y1="47717" x2="7125" y2="47717"/>
                        <a14:foregroundMark x1="7250" y1="59370" x2="7250" y2="59370"/>
                        <a14:foregroundMark x1="8250" y1="65512" x2="8250" y2="65512"/>
                        <a14:foregroundMark x1="6625" y1="76063" x2="6625" y2="76063"/>
                        <a14:foregroundMark x1="8625" y1="79685" x2="9250" y2="78898"/>
                        <a14:foregroundMark x1="9875" y1="78898" x2="9875" y2="78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497" cy="64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5" y="2543502"/>
            <a:ext cx="2525110" cy="38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1277008"/>
            <a:ext cx="6164317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3200" dirty="0" smtClean="0"/>
              <a:t>فاطِمَةُ طِفْلَةٌ صَغيرَةٌ تُحِبُّ الجُلوسَ مَعَ أُسْرَتِها أَمامَ شاشِةِ التِّلْفازِ فِي أَوْقاتِ فَراغِها؛ لِتشاهِدَ أَفْلامَ (الرُّسومِ المُتَحَرِّكَةِ) وَبَعْضَ البَرامِجِ العِلْمِيَّةِ الَّتي تَتَحدَّثُ عَنِ الحيَواناتِ والنَّباتاتِ في البيئَةِ.</a:t>
            </a:r>
          </a:p>
          <a:p>
            <a:pPr algn="r" rtl="1"/>
            <a:r>
              <a:rPr lang="ar-BH" sz="3200" dirty="0" smtClean="0"/>
              <a:t>وَفي يَوْمٍ عَرَضَتْ قَناةُ البَحْرَيْنِ الفَضائيِّةِ إِعْلانًا عَنِ احْتِفالاتِ المَمْلَكَةِ بِمُناسَبَةِ يَوْمِ الشَّجَرَةِ، فَخَطَرَ عَلى بالِ فاطِمَةَ فِكْرَةُ إِعْدادِ كَلِمَةٍ حَوْلَ هَذهِ المُناسَبَةِ، تُقَدِّمُها في الإذاعَةِ المَدْرَسيَّةِ، </a:t>
            </a:r>
            <a:endParaRPr lang="ar-BH" sz="3200" dirty="0"/>
          </a:p>
        </p:txBody>
      </p:sp>
      <p:pic>
        <p:nvPicPr>
          <p:cNvPr id="7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8716" y="84215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890" cy="65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1261243"/>
            <a:ext cx="6164317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/>
              <a:t>فَفَكَّرَتْ لَوْ كانَتْ مَكانَ الشَّجَرةِ، فَماذا سَتَقولُ؟</a:t>
            </a:r>
          </a:p>
          <a:p>
            <a:pPr algn="r" rtl="1"/>
            <a:r>
              <a:rPr lang="ar-BH" sz="3200" dirty="0" smtClean="0"/>
              <a:t>أنا صَديقَتُكُم الدّائِمَةُ.</a:t>
            </a:r>
          </a:p>
          <a:p>
            <a:pPr algn="r" rtl="1"/>
            <a:r>
              <a:rPr lang="ar-BH" sz="3200" dirty="0" smtClean="0"/>
              <a:t>بُوجودي تُصْبِحُ الدُّنْيا أَجْمَلَ.</a:t>
            </a:r>
          </a:p>
          <a:p>
            <a:pPr algn="r" rtl="1"/>
            <a:r>
              <a:rPr lang="ar-BH" sz="3200" dirty="0" smtClean="0"/>
              <a:t>بُوجودي تُصْبِحُ الدُّنْيا أَفْضَلَ.</a:t>
            </a:r>
          </a:p>
          <a:p>
            <a:pPr algn="r" rtl="1"/>
            <a:r>
              <a:rPr lang="ar-BH" sz="3200" dirty="0" smtClean="0"/>
              <a:t>رأسي يَعْلوهُ تاجٌ أَخْضَرُ.</a:t>
            </a:r>
          </a:p>
          <a:p>
            <a:pPr algn="r" rtl="1"/>
            <a:r>
              <a:rPr lang="ar-BH" sz="3200" dirty="0" smtClean="0"/>
              <a:t>تاجٌ منْ وَرَقٍ غَضٍّ أَخْضَرَ.</a:t>
            </a:r>
          </a:p>
          <a:p>
            <a:pPr algn="r" rtl="1"/>
            <a:r>
              <a:rPr lang="ar-BH" sz="3200" dirty="0" smtClean="0"/>
              <a:t>جِذْعي سَميكٌ و غُصوني مُتَفَرِعَةٌ.</a:t>
            </a:r>
          </a:p>
          <a:p>
            <a:pPr algn="r" rtl="1"/>
            <a:r>
              <a:rPr lang="ar-BH" sz="3200" dirty="0" smtClean="0"/>
              <a:t>عِنْدما تَهُبُّ الرِّيحُ تَتَمايلُ أغْصاني، لَكِنِّي أَظَلُّ ثاِبِتَة</a:t>
            </a:r>
            <a:r>
              <a:rPr lang="ar-SA" sz="3200" dirty="0"/>
              <a:t>ً</a:t>
            </a:r>
            <a:r>
              <a:rPr lang="ar-BH" sz="3200" dirty="0" smtClean="0"/>
              <a:t> في مَكاني.</a:t>
            </a:r>
          </a:p>
          <a:p>
            <a:pPr algn="r" rtl="1"/>
            <a:r>
              <a:rPr lang="ar-BH" sz="3200" dirty="0" smtClean="0"/>
              <a:t>تَشُدُّني إلى الأَرْضِ جُذورٌ مُمْتَدَّةٌ قَويَّةٌ.</a:t>
            </a:r>
          </a:p>
          <a:p>
            <a:pPr algn="r" rtl="1"/>
            <a:endParaRPr lang="ar-BH" sz="3200" dirty="0" smtClean="0"/>
          </a:p>
          <a:p>
            <a:pPr algn="r" rtl="1"/>
            <a:endParaRPr lang="ar-BH" sz="3200" dirty="0" smtClean="0"/>
          </a:p>
          <a:p>
            <a:pPr algn="r" rtl="1"/>
            <a:endParaRPr lang="ar-BH" sz="3200" dirty="0"/>
          </a:p>
        </p:txBody>
      </p:sp>
      <p:pic>
        <p:nvPicPr>
          <p:cNvPr id="3" name="AUD-20200405-WA0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400" y="605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384402" cy="64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2900856"/>
            <a:ext cx="2805176" cy="35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1261243"/>
            <a:ext cx="6164317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/>
              <a:t>أَنا مَسْكَنُ الطُّيورِ </a:t>
            </a:r>
            <a:r>
              <a:rPr lang="ar-BH" sz="3200" dirty="0" err="1" smtClean="0"/>
              <a:t>و</a:t>
            </a:r>
            <a:r>
              <a:rPr lang="ar-BH" sz="3200" dirty="0" smtClean="0"/>
              <a:t> النَّحْلِ </a:t>
            </a:r>
            <a:r>
              <a:rPr lang="ar-BH" sz="3200" dirty="0" err="1" smtClean="0"/>
              <a:t>و</a:t>
            </a:r>
            <a:r>
              <a:rPr lang="ar-BH" sz="3200" dirty="0" smtClean="0"/>
              <a:t> العَناكِبِ.</a:t>
            </a:r>
          </a:p>
          <a:p>
            <a:pPr algn="r" rtl="1"/>
            <a:r>
              <a:rPr lang="ar-BH" sz="3200" dirty="0" smtClean="0"/>
              <a:t>أَنا مِظَلَّتُكُمْ الخَضْراءُ الَّتي تَلْعَبونَ تَحْتَ ظِلالِها.</a:t>
            </a:r>
          </a:p>
          <a:p>
            <a:pPr algn="r" rtl="1"/>
            <a:r>
              <a:rPr lang="ar-BH" sz="3200" dirty="0" smtClean="0"/>
              <a:t>أنا ... أنا... أنا... </a:t>
            </a:r>
          </a:p>
          <a:p>
            <a:pPr algn="r" rtl="1"/>
            <a:r>
              <a:rPr lang="ar-BH" sz="3200" dirty="0" smtClean="0"/>
              <a:t>فَهَلْ عَرَفْتُموني؟</a:t>
            </a:r>
          </a:p>
          <a:p>
            <a:pPr algn="r" rtl="1"/>
            <a:r>
              <a:rPr lang="ar-BH" sz="3200" dirty="0" smtClean="0"/>
              <a:t>أنا صَديقَتُكُمْ الخَضْراءُ الشَّجَرَةُ.</a:t>
            </a:r>
          </a:p>
          <a:p>
            <a:pPr algn="r" rtl="1"/>
            <a:r>
              <a:rPr lang="ar-BH" sz="3200" dirty="0" smtClean="0"/>
              <a:t>إنْ كُنْتُمْ تُحِبُّونَني لا تَقْطَعوني، ولا تُهمِلوني.</a:t>
            </a:r>
          </a:p>
          <a:p>
            <a:pPr algn="r" rtl="1"/>
            <a:r>
              <a:rPr lang="ar-BH" sz="3200" dirty="0" smtClean="0"/>
              <a:t>و كُلَّما اسْتَطَعْتُمْ ضَعوا بَذْرَةً ، واغْرِسوا شُجَيْرَةً.</a:t>
            </a:r>
          </a:p>
          <a:p>
            <a:pPr algn="r" rtl="1"/>
            <a:endParaRPr lang="ar-BH" sz="3200" dirty="0" smtClean="0"/>
          </a:p>
          <a:p>
            <a:pPr algn="r" rtl="1"/>
            <a:endParaRPr lang="ar-BH" sz="3200" dirty="0"/>
          </a:p>
        </p:txBody>
      </p:sp>
      <p:pic>
        <p:nvPicPr>
          <p:cNvPr id="8" name="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6208" y="7234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ar-BH" sz="3200" b="1" dirty="0" smtClean="0"/>
              <a:t>1- أَضَعُ عَلامَةَ (</a:t>
            </a:r>
            <a:r>
              <a:rPr lang="ar-SA" sz="3200" b="1" dirty="0" smtClean="0"/>
              <a:t>✓</a:t>
            </a:r>
            <a:r>
              <a:rPr lang="ar-BH" sz="3200" b="1" dirty="0" smtClean="0"/>
              <a:t>) أمامَ الإِجابَةِ الصَّحيحَةِ:</a:t>
            </a:r>
          </a:p>
          <a:p>
            <a:pPr>
              <a:buFont typeface="Wingdings" pitchFamily="2" charset="2"/>
              <a:buChar char="v"/>
            </a:pPr>
            <a:r>
              <a:rPr lang="ar-BH" sz="3200" dirty="0" smtClean="0">
                <a:solidFill>
                  <a:srgbClr val="FF0000"/>
                </a:solidFill>
              </a:rPr>
              <a:t>عَرَضَتْ قَناةُ البَحْرَيْنِ الفَضائيِّةُ إِعْلانًا عَنِ احْتِفالاتِ المَمْلَكَةِ بِمُناسَبَةِ</a:t>
            </a:r>
            <a:endParaRPr lang="ar-BH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BH" sz="3200" b="1" dirty="0" smtClean="0"/>
              <a:t>      يَوْمُ العُمَّالِ.                       يَوْمُ الشَجَرَةِ.                يَوْمُ الأُسْرَةِ.</a:t>
            </a:r>
          </a:p>
          <a:p>
            <a:pPr>
              <a:buFont typeface="Wingdings" pitchFamily="2" charset="2"/>
              <a:buChar char="v"/>
            </a:pPr>
            <a:r>
              <a:rPr lang="ar-BH" sz="3200" dirty="0" smtClean="0">
                <a:solidFill>
                  <a:srgbClr val="FF0000"/>
                </a:solidFill>
              </a:rPr>
              <a:t>فَكَّرَتْ فاطَمَةُ ماذا سَتَقولُ، لَوْ كانَتْ مَكانَ الشَّجَرةِ؟</a:t>
            </a:r>
          </a:p>
          <a:p>
            <a:pPr>
              <a:buNone/>
            </a:pPr>
            <a:r>
              <a:rPr lang="ar-BH" sz="3200" b="1" dirty="0" smtClean="0"/>
              <a:t>      أَنا أُخْتُكُمْ.                        أَنا أُمُّكُمْ.                     أَنا صَديقَتُكُمْ.</a:t>
            </a:r>
          </a:p>
          <a:p>
            <a:pPr>
              <a:buFont typeface="Wingdings" pitchFamily="2" charset="2"/>
              <a:buChar char="v"/>
            </a:pPr>
            <a:r>
              <a:rPr lang="ar-BH" sz="3200" b="1" dirty="0" smtClean="0">
                <a:solidFill>
                  <a:srgbClr val="FF0000"/>
                </a:solidFill>
              </a:rPr>
              <a:t> </a:t>
            </a:r>
            <a:r>
              <a:rPr lang="ar-BH" sz="3200" dirty="0" smtClean="0">
                <a:solidFill>
                  <a:srgbClr val="FF0000"/>
                </a:solidFill>
              </a:rPr>
              <a:t>جِذْعُ الشَّجَرَةِ يَكُونُ: </a:t>
            </a:r>
          </a:p>
          <a:p>
            <a:pPr>
              <a:buNone/>
            </a:pPr>
            <a:r>
              <a:rPr lang="ar-BH" sz="3200" b="1" dirty="0" smtClean="0"/>
              <a:t>     سَمِيكٌ.                           ضَعيفٌ.                     صَغيرٌ.</a:t>
            </a:r>
          </a:p>
          <a:p>
            <a:pPr>
              <a:buNone/>
            </a:pPr>
            <a:endParaRPr lang="ar-BH" b="1" dirty="0" smtClean="0"/>
          </a:p>
          <a:p>
            <a:pPr>
              <a:buNone/>
            </a:pPr>
            <a:endParaRPr lang="ar-BH" b="1" dirty="0"/>
          </a:p>
        </p:txBody>
      </p:sp>
      <p:sp>
        <p:nvSpPr>
          <p:cNvPr id="7" name="Oval 6"/>
          <p:cNvSpPr/>
          <p:nvPr/>
        </p:nvSpPr>
        <p:spPr>
          <a:xfrm>
            <a:off x="10749148" y="3032166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/>
          <p:cNvSpPr/>
          <p:nvPr/>
        </p:nvSpPr>
        <p:spPr>
          <a:xfrm>
            <a:off x="3502726" y="3062019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Oval 11"/>
          <p:cNvSpPr/>
          <p:nvPr/>
        </p:nvSpPr>
        <p:spPr>
          <a:xfrm>
            <a:off x="6947065" y="4146467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Oval 13"/>
          <p:cNvSpPr/>
          <p:nvPr/>
        </p:nvSpPr>
        <p:spPr>
          <a:xfrm>
            <a:off x="10840192" y="4156363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Oval 14"/>
          <p:cNvSpPr/>
          <p:nvPr/>
        </p:nvSpPr>
        <p:spPr>
          <a:xfrm>
            <a:off x="6911439" y="5262748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Oval 15"/>
          <p:cNvSpPr/>
          <p:nvPr/>
        </p:nvSpPr>
        <p:spPr>
          <a:xfrm>
            <a:off x="3550722" y="5227121"/>
            <a:ext cx="4191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Oval 16"/>
          <p:cNvSpPr/>
          <p:nvPr/>
        </p:nvSpPr>
        <p:spPr>
          <a:xfrm>
            <a:off x="6773849" y="2990329"/>
            <a:ext cx="599089" cy="6148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✓</a:t>
            </a:r>
            <a:endParaRPr lang="ar-BH" sz="32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1257" y="4059108"/>
            <a:ext cx="599089" cy="6148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✓</a:t>
            </a:r>
            <a:endParaRPr lang="ar-BH" sz="3200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740207" y="5163514"/>
            <a:ext cx="599089" cy="6148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✓</a:t>
            </a:r>
            <a:endParaRPr lang="ar-BH" sz="3200" dirty="0">
              <a:solidFill>
                <a:srgbClr val="0070C0"/>
              </a:solidFill>
            </a:endParaRPr>
          </a:p>
        </p:txBody>
      </p:sp>
      <p:pic>
        <p:nvPicPr>
          <p:cNvPr id="20" name="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8083" y="8896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ar-BH" sz="3200" b="1" dirty="0" smtClean="0"/>
              <a:t>2- أَضَعُ كَلِمَةَ ( سَميكٌ ) أَوْ ( سَميكَةٌ) فِي الفَراغِ: </a:t>
            </a:r>
          </a:p>
          <a:p>
            <a:pPr>
              <a:buNone/>
            </a:pPr>
            <a:r>
              <a:rPr lang="ar-BH" sz="3200" dirty="0" smtClean="0"/>
              <a:t>هذا جِذْعُ شَجَرَةٍ          .</a:t>
            </a:r>
          </a:p>
          <a:p>
            <a:pPr>
              <a:buNone/>
            </a:pPr>
            <a:r>
              <a:rPr lang="ar-BH" sz="3200" dirty="0" smtClean="0"/>
              <a:t>هَذهِ الصُّخورُ          . </a:t>
            </a:r>
          </a:p>
          <a:p>
            <a:pPr>
              <a:buNone/>
            </a:pPr>
            <a:endParaRPr lang="ar-BH" sz="3200" b="1" dirty="0" smtClean="0"/>
          </a:p>
          <a:p>
            <a:pPr>
              <a:buNone/>
            </a:pPr>
            <a:r>
              <a:rPr lang="ar-BH" sz="3200" b="1" dirty="0" smtClean="0"/>
              <a:t>3- أَضَعُ كَلِمَةَ (غَضٌّ) أَوْ (غَضَّةً) فِي الفَراغِ: </a:t>
            </a:r>
          </a:p>
          <a:p>
            <a:pPr>
              <a:buNone/>
            </a:pPr>
            <a:r>
              <a:rPr lang="ar-BH" sz="3200" dirty="0" smtClean="0"/>
              <a:t>أَكَلْتُ وَرَقَةَ نِعْناعٍ          .</a:t>
            </a:r>
          </a:p>
          <a:p>
            <a:pPr>
              <a:buNone/>
            </a:pPr>
            <a:r>
              <a:rPr lang="ar-BH" sz="3200" dirty="0" smtClean="0"/>
              <a:t>جَناحُ الفَراشَةِ        .</a:t>
            </a:r>
          </a:p>
          <a:p>
            <a:pPr>
              <a:buNone/>
            </a:pPr>
            <a:r>
              <a:rPr lang="ar-BH" sz="3200" b="1" dirty="0" smtClean="0"/>
              <a:t>                                     </a:t>
            </a:r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/>
          </a:p>
        </p:txBody>
      </p:sp>
      <p:pic>
        <p:nvPicPr>
          <p:cNvPr id="7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b="62407"/>
          <a:stretch/>
        </p:blipFill>
        <p:spPr bwMode="auto">
          <a:xfrm>
            <a:off x="10561863" y="5137878"/>
            <a:ext cx="1172937" cy="1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52980" b="29046"/>
          <a:stretch/>
        </p:blipFill>
        <p:spPr bwMode="auto">
          <a:xfrm>
            <a:off x="9715725" y="5693575"/>
            <a:ext cx="1320576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34978" b="50000"/>
          <a:stretch/>
        </p:blipFill>
        <p:spPr bwMode="auto">
          <a:xfrm>
            <a:off x="8806087" y="5753100"/>
            <a:ext cx="1194669" cy="4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20182" t="57112" r="61712" b="18326"/>
          <a:stretch>
            <a:fillRect/>
          </a:stretch>
        </p:blipFill>
        <p:spPr bwMode="auto">
          <a:xfrm>
            <a:off x="1876301" y="4296855"/>
            <a:ext cx="1092529" cy="83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 l="40589" t="62024" r="45908" b="21601"/>
          <a:stretch>
            <a:fillRect/>
          </a:stretch>
        </p:blipFill>
        <p:spPr bwMode="auto">
          <a:xfrm>
            <a:off x="1876301" y="5391398"/>
            <a:ext cx="1045028" cy="7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1" y="1864426"/>
            <a:ext cx="1230118" cy="121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/>
          <a:srcRect l="42891" t="39918" r="36855" b="29789"/>
          <a:stretch>
            <a:fillRect/>
          </a:stretch>
        </p:blipFill>
        <p:spPr bwMode="auto">
          <a:xfrm>
            <a:off x="1923803" y="3313216"/>
            <a:ext cx="988539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849590" y="2268187"/>
            <a:ext cx="1377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</a:rPr>
              <a:t>سَميكٌ</a:t>
            </a:r>
            <a:endParaRPr lang="ar-BH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7379" y="2785866"/>
            <a:ext cx="1377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</a:rPr>
              <a:t>سَميكَةٌ</a:t>
            </a:r>
            <a:endParaRPr lang="ar-BH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8187" y="4846175"/>
            <a:ext cx="1377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</a:rPr>
              <a:t>غَضُّ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4306785"/>
            <a:ext cx="1377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</a:rPr>
              <a:t>غَضَّةً</a:t>
            </a:r>
            <a:endParaRPr lang="ar-BH" sz="3200" dirty="0">
              <a:solidFill>
                <a:srgbClr val="FF0000"/>
              </a:solidFill>
            </a:endParaRPr>
          </a:p>
        </p:txBody>
      </p:sp>
      <p:pic>
        <p:nvPicPr>
          <p:cNvPr id="19" name="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1210" y="83028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pPr algn="r"/>
            <a:r>
              <a:rPr lang="ar-BH" dirty="0" smtClean="0"/>
              <a:t>3-أَقْرأُ الفِقْرَةَ الآتِيةَ ، ثُمَّ أَمْلأُ الخَريطَةَ:</a:t>
            </a:r>
            <a:endParaRPr lang="ar-B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21328" y="1219983"/>
            <a:ext cx="10515600" cy="1012578"/>
          </a:xfrm>
          <a:solidFill>
            <a:srgbClr val="CC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BH" b="1" dirty="0" smtClean="0"/>
              <a:t>البيئَةُ هِي كُلُّ ما يُحيطُ بنا مِنْ سَماءٍ، وشَمْسٍ وأقْمارٍ وهواءٍ، وأَرْضٍ واسِعَةٍ، بِها أَنْهارٌ وبِحارٌ وجِبالٌ وأَشْجارٌ وَنباتاتٌ مُخْتَلِفَةٌ، وَحَيَواناتٌ مُتنَوِّعَةٌ. </a:t>
            </a:r>
            <a:endParaRPr lang="ar-BH" b="1" dirty="0"/>
          </a:p>
        </p:txBody>
      </p:sp>
      <p:sp>
        <p:nvSpPr>
          <p:cNvPr id="4" name="Oval 3"/>
          <p:cNvSpPr/>
          <p:nvPr/>
        </p:nvSpPr>
        <p:spPr>
          <a:xfrm>
            <a:off x="4892634" y="3598223"/>
            <a:ext cx="1341911" cy="1104406"/>
          </a:xfrm>
          <a:prstGeom prst="ellipse">
            <a:avLst/>
          </a:prstGeom>
          <a:solidFill>
            <a:srgbClr val="A4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 smtClean="0">
                <a:solidFill>
                  <a:schemeClr val="tx1"/>
                </a:solidFill>
              </a:rPr>
              <a:t>في البيئة الطبيعية</a:t>
            </a:r>
            <a:endParaRPr lang="ar-BH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10795" y="3515096"/>
            <a:ext cx="1009402" cy="391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10794" y="4310742"/>
            <a:ext cx="1128157" cy="463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809511" y="5225145"/>
            <a:ext cx="1175657" cy="3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001984" y="4310741"/>
            <a:ext cx="926278" cy="558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061361" y="3598223"/>
            <a:ext cx="950026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572000" y="2921330"/>
            <a:ext cx="890650" cy="558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628904" y="3004458"/>
            <a:ext cx="878774" cy="40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800099" y="4731319"/>
            <a:ext cx="743626" cy="552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62701" y="3277590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سماء</a:t>
            </a:r>
            <a:endParaRPr lang="ar-BH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91942" y="2420588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إنسان</a:t>
            </a:r>
            <a:endParaRPr lang="ar-BH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85506" y="2477984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بحار</a:t>
            </a:r>
            <a:endParaRPr lang="ar-BH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9137" y="3568535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أنهار</a:t>
            </a:r>
            <a:endParaRPr lang="ar-BH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72790" y="4955970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أرض</a:t>
            </a:r>
            <a:endParaRPr lang="ar-BH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85854" y="5915891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هواء</a:t>
            </a:r>
            <a:endParaRPr lang="ar-BH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34545" y="5522026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أقمار</a:t>
            </a:r>
            <a:endParaRPr lang="ar-BH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53844" y="4819403"/>
            <a:ext cx="12825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2000" b="1" dirty="0" smtClean="0"/>
              <a:t>شمس</a:t>
            </a:r>
            <a:endParaRPr lang="ar-BH" sz="2000" b="1" dirty="0"/>
          </a:p>
        </p:txBody>
      </p:sp>
      <p:pic>
        <p:nvPicPr>
          <p:cNvPr id="22" name="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107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9634"/>
            <a:ext cx="1947092" cy="901338"/>
          </a:xfrm>
          <a:prstGeom prst="rect">
            <a:avLst/>
          </a:prstGeom>
        </p:spPr>
      </p:pic>
      <p:pic>
        <p:nvPicPr>
          <p:cNvPr id="12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b="62407"/>
          <a:stretch/>
        </p:blipFill>
        <p:spPr bwMode="auto">
          <a:xfrm>
            <a:off x="10561863" y="5137878"/>
            <a:ext cx="1172937" cy="1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52980" b="29046"/>
          <a:stretch/>
        </p:blipFill>
        <p:spPr bwMode="auto">
          <a:xfrm>
            <a:off x="9715725" y="5693575"/>
            <a:ext cx="1320576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kid with book shelf clipart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34" b="97876" l="64216" r="99673">
                        <a14:foregroundMark x1="88562" y1="44281" x2="88562" y2="44281"/>
                        <a14:foregroundMark x1="73693" y1="45098" x2="73693" y2="45098"/>
                        <a14:foregroundMark x1="73039" y1="48529" x2="73039" y2="48529"/>
                        <a14:foregroundMark x1="77451" y1="44608" x2="77451" y2="44608"/>
                        <a14:foregroundMark x1="83007" y1="46895" x2="83007" y2="46895"/>
                        <a14:foregroundMark x1="84314" y1="60131" x2="84314" y2="60131"/>
                        <a14:foregroundMark x1="69771" y1="64052" x2="69771" y2="64052"/>
                        <a14:foregroundMark x1="82026" y1="82516" x2="82680" y2="82190"/>
                        <a14:foregroundMark x1="75817" y1="75654" x2="75817" y2="75654"/>
                        <a14:foregroundMark x1="85131" y1="75817" x2="85131" y2="7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34978" b="50000"/>
          <a:stretch/>
        </p:blipFill>
        <p:spPr bwMode="auto">
          <a:xfrm>
            <a:off x="8806087" y="5753100"/>
            <a:ext cx="1194669" cy="4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4395" y="629393"/>
            <a:ext cx="92390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 smtClean="0"/>
              <a:t>أَضَعُ الصِّفَةَ المُناسِبَةَ تَحْتَ كُلِّ جُزْءٍ مِنْ أَجْزاءِ الشَّجَرَةِ، بِحَسَبِ النَّصِّ: </a:t>
            </a:r>
          </a:p>
          <a:p>
            <a:pPr algn="r" rtl="1"/>
            <a:endParaRPr lang="ar-BH" sz="2800" dirty="0"/>
          </a:p>
        </p:txBody>
      </p:sp>
      <p:sp>
        <p:nvSpPr>
          <p:cNvPr id="17" name="Flowchart: Decision 16"/>
          <p:cNvSpPr/>
          <p:nvPr/>
        </p:nvSpPr>
        <p:spPr>
          <a:xfrm>
            <a:off x="9559636" y="1425038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أَخْضَرٌ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18" name="Flowchart: Decision 17"/>
          <p:cNvSpPr/>
          <p:nvPr/>
        </p:nvSpPr>
        <p:spPr>
          <a:xfrm>
            <a:off x="2432463" y="1399308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غَضٍّ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188032" y="1397329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سَميكٌ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5967351" y="1407225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مُتَفَرِّعَةٍ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7770421" y="1417122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مُمْتَدَّةٌ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23" name="Flowchart: Decision 22"/>
          <p:cNvSpPr/>
          <p:nvPr/>
        </p:nvSpPr>
        <p:spPr>
          <a:xfrm>
            <a:off x="615538" y="1423060"/>
            <a:ext cx="1674421" cy="641267"/>
          </a:xfrm>
          <a:prstGeom prst="flowChartDecisi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قويَّةٌ</a:t>
            </a:r>
            <a:endParaRPr lang="ar-BH" sz="2000" b="1" dirty="0">
              <a:solidFill>
                <a:schemeClr val="tx1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45" y="2069583"/>
            <a:ext cx="2805176" cy="35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urved Connector 25"/>
          <p:cNvCxnSpPr/>
          <p:nvPr/>
        </p:nvCxnSpPr>
        <p:spPr>
          <a:xfrm>
            <a:off x="6234545" y="5498275"/>
            <a:ext cx="665019" cy="34438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5907975" y="5622966"/>
            <a:ext cx="475013" cy="29688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5403274" y="5438898"/>
            <a:ext cx="534389" cy="40376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6187044" y="5712031"/>
            <a:ext cx="534390" cy="10687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5676405" y="5581402"/>
            <a:ext cx="415637" cy="32063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6483928" y="5415148"/>
            <a:ext cx="546265" cy="34438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305797" y="4999512"/>
            <a:ext cx="1520042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882742" y="4833257"/>
            <a:ext cx="6531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جذعي </a:t>
            </a:r>
            <a:endParaRPr lang="ar-BH" dirty="0"/>
          </a:p>
        </p:txBody>
      </p:sp>
      <p:sp>
        <p:nvSpPr>
          <p:cNvPr id="40" name="TextBox 39"/>
          <p:cNvSpPr txBox="1"/>
          <p:nvPr/>
        </p:nvSpPr>
        <p:spPr>
          <a:xfrm>
            <a:off x="8180119" y="4819402"/>
            <a:ext cx="6531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سميكٌ </a:t>
            </a:r>
            <a:endParaRPr lang="ar-BH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3348843" y="2802576"/>
            <a:ext cx="2161309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62546" y="2658093"/>
            <a:ext cx="1624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رأسي يعلوه تاجٌ مِنْ </a:t>
            </a:r>
            <a:endParaRPr lang="ar-BH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2588820" y="3123210"/>
            <a:ext cx="486888" cy="36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131622" y="3129148"/>
            <a:ext cx="534389" cy="40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58093" y="3643746"/>
            <a:ext cx="916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أغصان </a:t>
            </a:r>
            <a:endParaRPr lang="ar-BH" dirty="0"/>
          </a:p>
        </p:txBody>
      </p:sp>
      <p:sp>
        <p:nvSpPr>
          <p:cNvPr id="49" name="TextBox 48"/>
          <p:cNvSpPr txBox="1"/>
          <p:nvPr/>
        </p:nvSpPr>
        <p:spPr>
          <a:xfrm>
            <a:off x="1755567" y="3631870"/>
            <a:ext cx="6531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ورقٍ </a:t>
            </a:r>
            <a:endParaRPr lang="ar-BH" dirty="0"/>
          </a:p>
        </p:txBody>
      </p:sp>
      <p:sp>
        <p:nvSpPr>
          <p:cNvPr id="50" name="TextBox 49"/>
          <p:cNvSpPr txBox="1"/>
          <p:nvPr/>
        </p:nvSpPr>
        <p:spPr>
          <a:xfrm>
            <a:off x="2921328" y="4417620"/>
            <a:ext cx="76002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dirty="0" smtClean="0"/>
              <a:t>مُتَفَرِعةٍ</a:t>
            </a:r>
            <a:endParaRPr lang="ar-BH" dirty="0"/>
          </a:p>
        </p:txBody>
      </p:sp>
      <p:cxnSp>
        <p:nvCxnSpPr>
          <p:cNvPr id="52" name="Straight Arrow Connector 51"/>
          <p:cNvCxnSpPr>
            <a:endCxn id="50" idx="0"/>
          </p:cNvCxnSpPr>
          <p:nvPr/>
        </p:nvCxnSpPr>
        <p:spPr>
          <a:xfrm rot="5400000">
            <a:off x="3087585" y="4191989"/>
            <a:ext cx="439386" cy="11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2024743" y="4114799"/>
            <a:ext cx="475013" cy="36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1638796" y="4096987"/>
            <a:ext cx="498763" cy="40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25683" y="4641273"/>
            <a:ext cx="700644" cy="369332"/>
          </a:xfrm>
          <a:prstGeom prst="rect">
            <a:avLst/>
          </a:prstGeom>
          <a:solidFill>
            <a:srgbClr val="CCFF33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أَخْضَرٌ </a:t>
            </a:r>
            <a:endParaRPr lang="ar-BH" dirty="0"/>
          </a:p>
        </p:txBody>
      </p:sp>
      <p:sp>
        <p:nvSpPr>
          <p:cNvPr id="59" name="TextBox 58"/>
          <p:cNvSpPr txBox="1"/>
          <p:nvPr/>
        </p:nvSpPr>
        <p:spPr>
          <a:xfrm>
            <a:off x="1328056" y="4641272"/>
            <a:ext cx="653143" cy="369332"/>
          </a:xfrm>
          <a:prstGeom prst="rect">
            <a:avLst/>
          </a:prstGeom>
          <a:solidFill>
            <a:srgbClr val="CCFF33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غَضٍّ </a:t>
            </a:r>
            <a:endParaRPr lang="ar-BH" dirty="0"/>
          </a:p>
        </p:txBody>
      </p:sp>
      <p:cxnSp>
        <p:nvCxnSpPr>
          <p:cNvPr id="61" name="Straight Arrow Connector 60"/>
          <p:cNvCxnSpPr/>
          <p:nvPr/>
        </p:nvCxnSpPr>
        <p:spPr>
          <a:xfrm rot="10800000" flipV="1">
            <a:off x="4120739" y="5652654"/>
            <a:ext cx="1484415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19298" y="5900057"/>
            <a:ext cx="6531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قويَّةٌ </a:t>
            </a:r>
            <a:endParaRPr lang="ar-BH" dirty="0"/>
          </a:p>
        </p:txBody>
      </p:sp>
      <p:sp>
        <p:nvSpPr>
          <p:cNvPr id="63" name="TextBox 62"/>
          <p:cNvSpPr txBox="1"/>
          <p:nvPr/>
        </p:nvSpPr>
        <p:spPr>
          <a:xfrm>
            <a:off x="1931719" y="5482441"/>
            <a:ext cx="6531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مُمْتدَّةٌ </a:t>
            </a:r>
            <a:endParaRPr lang="ar-BH" dirty="0"/>
          </a:p>
        </p:txBody>
      </p:sp>
      <p:sp>
        <p:nvSpPr>
          <p:cNvPr id="64" name="TextBox 63"/>
          <p:cNvSpPr txBox="1"/>
          <p:nvPr/>
        </p:nvSpPr>
        <p:spPr>
          <a:xfrm>
            <a:off x="3040083" y="5444836"/>
            <a:ext cx="9915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dirty="0" smtClean="0"/>
              <a:t>جُذوري </a:t>
            </a:r>
            <a:endParaRPr lang="ar-BH" dirty="0"/>
          </a:p>
        </p:txBody>
      </p:sp>
      <p:cxnSp>
        <p:nvCxnSpPr>
          <p:cNvPr id="66" name="Straight Arrow Connector 65"/>
          <p:cNvCxnSpPr>
            <a:endCxn id="63" idx="3"/>
          </p:cNvCxnSpPr>
          <p:nvPr/>
        </p:nvCxnSpPr>
        <p:spPr>
          <a:xfrm rot="10800000" flipV="1">
            <a:off x="2584862" y="5652655"/>
            <a:ext cx="657102" cy="14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1793174" y="5807034"/>
            <a:ext cx="2006930" cy="28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391" y="609204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 animBg="1"/>
      <p:bldP spid="50" grpId="0" animBg="1"/>
      <p:bldP spid="58" grpId="0" animBg="1"/>
      <p:bldP spid="59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1455</TotalTime>
  <Words>529</Words>
  <Application>Microsoft Office PowerPoint</Application>
  <PresentationFormat>ملء الشاشة</PresentationFormat>
  <Paragraphs>123</Paragraphs>
  <Slides>12</Slides>
  <Notes>2</Notes>
  <HiddenSlides>0</HiddenSlides>
  <MMClips>12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قالب الدروس</vt:lpstr>
      <vt:lpstr>عرض تقديمي في PowerPoint</vt:lpstr>
      <vt:lpstr>أَذْكِرُ دَوْرَةَ حَياةِ شَجَرَةِ الرُّمانِ</vt:lpstr>
      <vt:lpstr>عرض تقديمي في PowerPoint</vt:lpstr>
      <vt:lpstr>عرض تقديمي في PowerPoint</vt:lpstr>
      <vt:lpstr>عرض تقديمي في PowerPoint</vt:lpstr>
      <vt:lpstr>أَفْهَمُ النَّصَّ</vt:lpstr>
      <vt:lpstr>أَفْهَمُ النَّصَّ</vt:lpstr>
      <vt:lpstr>3-أَقْرأُ الفِقْرَةَ الآتِيةَ ، ثُمَّ أَمْلأُ الخَريطَةَ:</vt:lpstr>
      <vt:lpstr>عرض تقديمي في PowerPoint</vt:lpstr>
      <vt:lpstr>عرض تقديمي في PowerPoint</vt:lpstr>
      <vt:lpstr>أَقْرَاُ الكَلِماتِ الآتِيةَ، وأَنْتَبِهُ إلى لَفْظِ (ظـ ) أو ( ض) فيها</vt:lpstr>
      <vt:lpstr>عرض تقديمي في PowerPoint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hamad 95</cp:lastModifiedBy>
  <cp:revision>105</cp:revision>
  <dcterms:created xsi:type="dcterms:W3CDTF">2020-03-04T09:58:57Z</dcterms:created>
  <dcterms:modified xsi:type="dcterms:W3CDTF">2020-04-05T09:21:13Z</dcterms:modified>
</cp:coreProperties>
</file>