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9" r:id="rId2"/>
    <p:sldId id="257" r:id="rId3"/>
    <p:sldId id="280" r:id="rId4"/>
    <p:sldId id="281" r:id="rId5"/>
    <p:sldId id="282" r:id="rId6"/>
    <p:sldId id="260" r:id="rId7"/>
    <p:sldId id="277" r:id="rId8"/>
    <p:sldId id="288" r:id="rId9"/>
    <p:sldId id="262" r:id="rId10"/>
    <p:sldId id="284" r:id="rId11"/>
    <p:sldId id="285" r:id="rId12"/>
    <p:sldId id="28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CCFF99"/>
    <a:srgbClr val="A4EF41"/>
    <a:srgbClr val="CCCCFF"/>
    <a:srgbClr val="FFCCCC"/>
    <a:srgbClr val="FF66CC"/>
    <a:srgbClr val="EAEAEA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56A08CC-894A-4C79-BBB7-DA5B471115CE}" type="datetimeFigureOut">
              <a:rPr lang="ar-BH" smtClean="0"/>
              <a:pPr/>
              <a:t>12/08/1441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399994C-82ED-44FE-A06D-E53827077113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18379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C3D56-1DCC-41DB-8417-CB4F91BDFB0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00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C3D56-1DCC-41DB-8417-CB4F91BDFB0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0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3384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013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6206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9898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0028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3716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649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084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98014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102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3213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8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hamad%2095\Desktop\&#1575;&#1604;&#1583;&#1585;&#1608;&#1587;%20&#1575;&#1604;&#1580;&#1583;&#1610;&#1583;&#1577;%20&#1605;&#1593;%20&#1575;&#1604;&#1575;&#1589;&#1608;&#1575;&#1578;\&#1571;&#1606;&#1575;%20&#1589;&#1583;&#1610;&#1602;&#1578;&#1603;&#1605;\10.m4a" TargetMode="External"/><Relationship Id="rId1" Type="http://schemas.microsoft.com/office/2007/relationships/media" Target="file:///C:\Users\hamad%2095\Desktop\&#1575;&#1604;&#1583;&#1585;&#1608;&#1587;%20&#1575;&#1604;&#1580;&#1583;&#1610;&#1583;&#1577;%20&#1605;&#1593;%20&#1575;&#1604;&#1575;&#1589;&#1608;&#1575;&#1578;\&#1571;&#1606;&#1575;%20&#1589;&#1583;&#1610;&#1602;&#1578;&#1603;&#1605;\10.m4a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hamad%2095\Desktop\&#1575;&#1604;&#1583;&#1585;&#1608;&#1587;%20&#1575;&#1604;&#1580;&#1583;&#1610;&#1583;&#1577;%20&#1605;&#1593;%20&#1575;&#1604;&#1575;&#1589;&#1608;&#1575;&#1578;\&#1571;&#1606;&#1575;%20&#1589;&#1583;&#1610;&#1602;&#1578;&#1603;&#1605;\11.m4a" TargetMode="External"/><Relationship Id="rId1" Type="http://schemas.microsoft.com/office/2007/relationships/media" Target="file:///C:\Users\hamad%2095\Desktop\&#1575;&#1604;&#1583;&#1585;&#1608;&#1587;%20&#1575;&#1604;&#1580;&#1583;&#1610;&#1583;&#1577;%20&#1605;&#1593;%20&#1575;&#1604;&#1575;&#1589;&#1608;&#1575;&#1578;\&#1571;&#1606;&#1575;%20&#1589;&#1583;&#1610;&#1602;&#1578;&#1603;&#1605;\11.m4a" TargetMode="Externa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file:///C:\Users\user\Desktop\&#1575;&#1604;&#1579;&#1575;&#1606;&#1610;\&#1571;&#1606;&#1575;%20&#1589;&#1583;&#1610;&#1602;&#1578;&#1603;&#1605;\2.m4a" TargetMode="External"/><Relationship Id="rId1" Type="http://schemas.microsoft.com/office/2007/relationships/media" Target="file:///C:\Users\user\Desktop\&#1575;&#1604;&#1579;&#1575;&#1606;&#1610;\&#1571;&#1606;&#1575;%20&#1589;&#1583;&#1610;&#1602;&#1578;&#1603;&#1605;\2.m4a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file:///C:\Users\user\Desktop\&#1575;&#1604;&#1579;&#1575;&#1606;&#1610;\&#1571;&#1606;&#1575;%20&#1589;&#1583;&#1610;&#1602;&#1578;&#1603;&#1605;\3.m4a" TargetMode="External"/><Relationship Id="rId1" Type="http://schemas.microsoft.com/office/2007/relationships/media" Target="file:///C:\Users\user\Desktop\&#1575;&#1604;&#1579;&#1575;&#1606;&#1610;\&#1571;&#1606;&#1575;%20&#1589;&#1583;&#1610;&#1602;&#1578;&#1603;&#1605;\3.m4a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571;&#1606;&#1575;%20&#1589;&#1583;&#1610;&#1602;&#1578;&#1603;&#1605;\5.m4a" TargetMode="External"/><Relationship Id="rId1" Type="http://schemas.microsoft.com/office/2007/relationships/media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571;&#1606;&#1575;%20&#1589;&#1583;&#1610;&#1602;&#1578;&#1603;&#1605;\5.m4a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1;&#1606;&#1575;%20&#1589;&#1583;&#1610;&#1602;&#1578;&#1603;&#1605;\6.m4a" TargetMode="External"/><Relationship Id="rId1" Type="http://schemas.microsoft.com/office/2007/relationships/media" Target="file:///C:\Users\user\Desktop\&#1575;&#1604;&#1579;&#1575;&#1606;&#1610;\&#1571;&#1606;&#1575;%20&#1589;&#1583;&#1610;&#1602;&#1578;&#1603;&#1605;\6.m4a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file:///C:\Users\user\Desktop\&#1575;&#1604;&#1579;&#1575;&#1606;&#1610;\&#1571;&#1606;&#1575;%20&#1589;&#1583;&#1610;&#1602;&#1578;&#1603;&#1605;\7.m4a" TargetMode="External"/><Relationship Id="rId1" Type="http://schemas.microsoft.com/office/2007/relationships/media" Target="file:///C:\Users\user\Desktop\&#1575;&#1604;&#1579;&#1575;&#1606;&#1610;\&#1571;&#1606;&#1575;%20&#1589;&#1583;&#1610;&#1602;&#1578;&#1603;&#1605;\7.m4a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15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1;&#1606;&#1575;%20&#1589;&#1583;&#1610;&#1602;&#1578;&#1603;&#1605;\8.m4a" TargetMode="External"/><Relationship Id="rId1" Type="http://schemas.microsoft.com/office/2007/relationships/media" Target="file:///C:\Users\user\Desktop\&#1575;&#1604;&#1579;&#1575;&#1606;&#1610;\&#1571;&#1606;&#1575;%20&#1589;&#1583;&#1610;&#1602;&#1578;&#1603;&#1605;\8.m4a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040203" y="381000"/>
            <a:ext cx="1905000" cy="533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800" b="1" dirty="0" smtClean="0"/>
              <a:t>الدَّرْسُ25</a:t>
            </a:r>
            <a:endParaRPr lang="ar-BH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925379" y="2280169"/>
            <a:ext cx="66844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اللُّغةُ العَربيّةُ – الحَلَقَةُ الأُولى – الصَّفُ الثَّانيّ</a:t>
            </a:r>
            <a:r>
              <a:rPr lang="ar-BH" sz="2800" b="1" dirty="0" smtClean="0"/>
              <a:t>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الابْتِدائيّ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 </a:t>
            </a:r>
            <a:endParaRPr lang="ar-B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41413" y="3400534"/>
            <a:ext cx="5470635" cy="116664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 smtClean="0"/>
              <a:t>أنا صَديقَتُكُمْ</a:t>
            </a:r>
            <a:endParaRPr lang="en-US" sz="6600" dirty="0"/>
          </a:p>
        </p:txBody>
      </p:sp>
      <p:sp>
        <p:nvSpPr>
          <p:cNvPr id="14" name="Rounded Rectangle 13"/>
          <p:cNvSpPr/>
          <p:nvPr/>
        </p:nvSpPr>
        <p:spPr>
          <a:xfrm>
            <a:off x="467706" y="6136443"/>
            <a:ext cx="1905000" cy="533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صفحة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44</a:t>
            </a:r>
            <a:endParaRPr lang="ar-B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9" name="Picture 8" descr="imag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171" y="4978059"/>
            <a:ext cx="843487" cy="115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6312"/>
            <a:ext cx="3137338" cy="534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3869" y="1072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559" y="879694"/>
            <a:ext cx="10515600" cy="5079672"/>
          </a:xfrm>
        </p:spPr>
        <p:txBody>
          <a:bodyPr>
            <a:normAutofit/>
          </a:bodyPr>
          <a:lstStyle/>
          <a:p>
            <a:r>
              <a:rPr lang="ar-BH" sz="3600" b="1" dirty="0" smtClean="0">
                <a:solidFill>
                  <a:srgbClr val="FF0000"/>
                </a:solidFill>
              </a:rPr>
              <a:t>أَصِلُ الجُمْلَةَ في العَمودِ (أ) بما يُناسِبُها من (ب) كَما فِي الْمِثالِ: </a:t>
            </a:r>
          </a:p>
          <a:p>
            <a:pPr>
              <a:buNone/>
            </a:pPr>
            <a:r>
              <a:rPr lang="ar-BH" sz="3600" b="1" dirty="0" smtClean="0"/>
              <a:t> </a:t>
            </a:r>
          </a:p>
          <a:p>
            <a:pPr algn="ctr">
              <a:buNone/>
            </a:pPr>
            <a:endParaRPr lang="ar-BH" sz="3600" dirty="0" smtClean="0"/>
          </a:p>
          <a:p>
            <a:pPr algn="ctr">
              <a:buNone/>
            </a:pPr>
            <a:endParaRPr lang="ar-BH" sz="3600" dirty="0" smtClean="0"/>
          </a:p>
          <a:p>
            <a:pPr algn="ctr">
              <a:buNone/>
            </a:pPr>
            <a:endParaRPr lang="ar-BH" sz="36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727434" y="4382813"/>
            <a:ext cx="122971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BH" dirty="0"/>
          </a:p>
        </p:txBody>
      </p:sp>
      <p:sp>
        <p:nvSpPr>
          <p:cNvPr id="15" name="Hexagon 14"/>
          <p:cNvSpPr/>
          <p:nvPr/>
        </p:nvSpPr>
        <p:spPr>
          <a:xfrm>
            <a:off x="7410204" y="2125683"/>
            <a:ext cx="3515096" cy="3515096"/>
          </a:xfrm>
          <a:prstGeom prst="hexagon">
            <a:avLst>
              <a:gd name="adj" fmla="val 337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endParaRPr lang="en-US" sz="2800" dirty="0" smtClean="0"/>
          </a:p>
          <a:p>
            <a:pPr algn="r" rtl="1"/>
            <a:r>
              <a:rPr lang="ar-BH" sz="2800" dirty="0" smtClean="0"/>
              <a:t>- عِندما تَهُبُّ الرِّيحُ</a:t>
            </a:r>
          </a:p>
          <a:p>
            <a:pPr algn="r" rtl="1"/>
            <a:r>
              <a:rPr lang="ar-BH" sz="2800" dirty="0" smtClean="0"/>
              <a:t>- عِنْدما تَتَلوَّثُ البِحارُ</a:t>
            </a:r>
          </a:p>
          <a:p>
            <a:pPr algn="r" rtl="1">
              <a:buFontTx/>
              <a:buChar char="-"/>
            </a:pPr>
            <a:r>
              <a:rPr lang="ar-BH" sz="2800" dirty="0" smtClean="0"/>
              <a:t>عِنْدما تَكْثُرُ الأَشْجارُ</a:t>
            </a:r>
          </a:p>
          <a:p>
            <a:pPr algn="r" rtl="1">
              <a:buFontTx/>
              <a:buChar char="-"/>
            </a:pPr>
            <a:r>
              <a:rPr lang="ar-BH" sz="2800" dirty="0" smtClean="0"/>
              <a:t>عِنْدما تَتَغذّى جَيدًا</a:t>
            </a:r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</p:txBody>
      </p:sp>
      <p:sp>
        <p:nvSpPr>
          <p:cNvPr id="16" name="Hexagon 15"/>
          <p:cNvSpPr/>
          <p:nvPr/>
        </p:nvSpPr>
        <p:spPr>
          <a:xfrm>
            <a:off x="1995054" y="2125682"/>
            <a:ext cx="3524993" cy="3515097"/>
          </a:xfrm>
          <a:prstGeom prst="hexagon">
            <a:avLst>
              <a:gd name="adj" fmla="val 337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r>
              <a:rPr lang="ar-BH" sz="2800" dirty="0" smtClean="0"/>
              <a:t>- تُحافِظُ عَلى صِحَّتِكَ.</a:t>
            </a:r>
          </a:p>
          <a:p>
            <a:pPr algn="r" rtl="1">
              <a:buFontTx/>
              <a:buChar char="-"/>
            </a:pPr>
            <a:r>
              <a:rPr lang="ar-BH" sz="2800" dirty="0" smtClean="0"/>
              <a:t>تَتمايلُ الأَغْصانُ.</a:t>
            </a:r>
          </a:p>
          <a:p>
            <a:pPr algn="r" rtl="1">
              <a:buFontTx/>
              <a:buChar char="-"/>
            </a:pPr>
            <a:r>
              <a:rPr lang="ar-BH" sz="2800" dirty="0" smtClean="0"/>
              <a:t> تَموتُ الأَسْماكُ.</a:t>
            </a:r>
          </a:p>
          <a:p>
            <a:pPr algn="r" rtl="1">
              <a:buFontTx/>
              <a:buChar char="-"/>
            </a:pPr>
            <a:r>
              <a:rPr lang="ar-BH" sz="2800" dirty="0" smtClean="0"/>
              <a:t>يَنْقى الهَواءُ.</a:t>
            </a:r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  <a:p>
            <a:pPr algn="r" rtl="1"/>
            <a:endParaRPr lang="ar-BH" sz="2800" dirty="0" smtClean="0"/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5023263" y="3218213"/>
            <a:ext cx="3408218" cy="1900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 flipV="1">
            <a:off x="5189517" y="3740727"/>
            <a:ext cx="3135086" cy="1187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5165767" y="3028208"/>
            <a:ext cx="3325091" cy="15437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0800000" flipV="1">
            <a:off x="5130141" y="4132612"/>
            <a:ext cx="3194463" cy="2018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145" y="0"/>
            <a:ext cx="1947092" cy="901338"/>
          </a:xfrm>
          <a:prstGeom prst="rect">
            <a:avLst/>
          </a:prstGeom>
        </p:spPr>
      </p:pic>
      <p:pic>
        <p:nvPicPr>
          <p:cNvPr id="11" name="1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96202" y="5215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696" y="388876"/>
            <a:ext cx="10515600" cy="132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ar-BH" b="1" dirty="0" smtClean="0">
                <a:solidFill>
                  <a:srgbClr val="FF0000"/>
                </a:solidFill>
              </a:rPr>
              <a:t>أَقْرَاُ الكَلِماتِ الآتِيةَ، وأَنْتَبِهُ إلى لَفْظِ </a:t>
            </a:r>
            <a:r>
              <a:rPr lang="ar-BH" b="1" dirty="0" smtClean="0">
                <a:solidFill>
                  <a:schemeClr val="tx1"/>
                </a:solidFill>
              </a:rPr>
              <a:t>(ظـ ) </a:t>
            </a:r>
            <a:r>
              <a:rPr lang="ar-BH" b="1" dirty="0" smtClean="0">
                <a:solidFill>
                  <a:srgbClr val="FF0000"/>
                </a:solidFill>
              </a:rPr>
              <a:t>أو </a:t>
            </a:r>
            <a:r>
              <a:rPr lang="ar-BH" b="1" dirty="0" smtClean="0">
                <a:solidFill>
                  <a:schemeClr val="tx1"/>
                </a:solidFill>
              </a:rPr>
              <a:t>( ض) </a:t>
            </a:r>
            <a:r>
              <a:rPr lang="ar-BH" b="1" dirty="0" smtClean="0">
                <a:solidFill>
                  <a:srgbClr val="FF0000"/>
                </a:solidFill>
              </a:rPr>
              <a:t>فيها</a:t>
            </a:r>
            <a:endParaRPr lang="ar-BH" b="1" dirty="0">
              <a:solidFill>
                <a:srgbClr val="FF0000"/>
              </a:solidFill>
            </a:endParaRPr>
          </a:p>
        </p:txBody>
      </p:sp>
      <p:sp>
        <p:nvSpPr>
          <p:cNvPr id="25" name="Flowchart: Terminator 24"/>
          <p:cNvSpPr/>
          <p:nvPr/>
        </p:nvSpPr>
        <p:spPr>
          <a:xfrm>
            <a:off x="2043033" y="2072721"/>
            <a:ext cx="2585545" cy="725214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مِ</a:t>
            </a:r>
            <a:r>
              <a:rPr lang="ar-BH" sz="3200" b="1" dirty="0" smtClean="0">
                <a:solidFill>
                  <a:srgbClr val="FF0000"/>
                </a:solidFill>
              </a:rPr>
              <a:t>ظ</a:t>
            </a:r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لَّة</a:t>
            </a:r>
            <a:endParaRPr lang="ar-BH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Flowchart: Terminator 25"/>
          <p:cNvSpPr/>
          <p:nvPr/>
        </p:nvSpPr>
        <p:spPr>
          <a:xfrm>
            <a:off x="8426498" y="1893432"/>
            <a:ext cx="2585545" cy="725214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 smtClean="0">
                <a:solidFill>
                  <a:srgbClr val="FF0000"/>
                </a:solidFill>
              </a:rPr>
              <a:t>ض</a:t>
            </a:r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ِفْدَع</a:t>
            </a:r>
            <a:endParaRPr lang="ar-BH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63781" y="2885704"/>
            <a:ext cx="9678390" cy="44012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أَضَعُ </a:t>
            </a:r>
            <a:r>
              <a:rPr lang="ar-BH" sz="2800" b="1" dirty="0" smtClean="0">
                <a:solidFill>
                  <a:srgbClr val="FF0000"/>
                </a:solidFill>
              </a:rPr>
              <a:t>(ض) </a:t>
            </a:r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أو </a:t>
            </a:r>
            <a:r>
              <a:rPr lang="ar-BH" sz="2800" b="1" dirty="0" smtClean="0">
                <a:solidFill>
                  <a:srgbClr val="FF0000"/>
                </a:solidFill>
              </a:rPr>
              <a:t>(ظـ) </a:t>
            </a:r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في المَكانِ المُناسِبِ: </a:t>
            </a:r>
          </a:p>
          <a:p>
            <a:pPr algn="r" rtl="1"/>
            <a:endParaRPr lang="ar-BH" sz="2800" b="1" dirty="0" smtClean="0"/>
          </a:p>
          <a:p>
            <a:pPr algn="r" rtl="1"/>
            <a:r>
              <a:rPr lang="ar-BH" sz="2800" b="1" dirty="0" smtClean="0"/>
              <a:t>خَرَجَ الفَلاحُ في الصَّباحِ الباكِرِ إِلى حَقْلِهِ؛ لِيَرْوِي زَرْعَهُ، وَيَغْرِسَ الشُّجيراتِ </a:t>
            </a:r>
          </a:p>
          <a:p>
            <a:pPr algn="r" rtl="1"/>
            <a:endParaRPr lang="ar-BH" sz="2800" b="1" dirty="0" smtClean="0"/>
          </a:p>
          <a:p>
            <a:pPr algn="r" rtl="1"/>
            <a:r>
              <a:rPr lang="ar-BH" sz="2800" b="1" dirty="0" smtClean="0"/>
              <a:t>الصَّغيرَةَ في صُفوفٍ مُنْتَـ .....ــ</a:t>
            </a:r>
            <a:r>
              <a:rPr lang="ar-BH" sz="2800" b="1" dirty="0" err="1" smtClean="0"/>
              <a:t>مة</a:t>
            </a:r>
            <a:r>
              <a:rPr lang="ar-BH" sz="2800" b="1" dirty="0" smtClean="0"/>
              <a:t>، وَواصَلَ العمَلِ حتى الــ ....ــهْرِ، وعِنْدما تَعِبَ </a:t>
            </a:r>
          </a:p>
          <a:p>
            <a:pPr algn="r" rtl="1"/>
            <a:endParaRPr lang="ar-BH" sz="2800" b="1" dirty="0" smtClean="0"/>
          </a:p>
          <a:p>
            <a:pPr algn="r" rtl="1"/>
            <a:r>
              <a:rPr lang="ar-BH" sz="2800" b="1" dirty="0" smtClean="0"/>
              <a:t>جَلَسَ تَحْتَ ....ــــلِّ شَجَرَةٍ كَبيرَةٍ، وأَخَذَ ينــ .....ـــرُ إلى أَرْ...ــــهِ  الخَــ.....ـــراءِ الجَميلَةِ بإِعْجابٍ وَحُبٍّ.</a:t>
            </a:r>
          </a:p>
          <a:p>
            <a:pPr algn="r" rtl="1"/>
            <a:endParaRPr lang="ar-BH" sz="2800" b="1" dirty="0" smtClean="0"/>
          </a:p>
          <a:p>
            <a:pPr algn="r" rtl="1"/>
            <a:endParaRPr lang="ar-BH" sz="2800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7220198" y="4595751"/>
            <a:ext cx="79564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err="1" smtClean="0">
                <a:solidFill>
                  <a:srgbClr val="FF0000"/>
                </a:solidFill>
              </a:rPr>
              <a:t>ــظــ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53740" y="4593772"/>
            <a:ext cx="79564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err="1" smtClean="0">
                <a:solidFill>
                  <a:srgbClr val="FF0000"/>
                </a:solidFill>
              </a:rPr>
              <a:t>ــظُــ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21387" y="5436919"/>
            <a:ext cx="79564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dirty="0" smtClean="0">
                <a:solidFill>
                  <a:srgbClr val="FF0000"/>
                </a:solidFill>
              </a:rPr>
              <a:t> </a:t>
            </a:r>
            <a:r>
              <a:rPr lang="ar-BH" sz="2800" b="1" dirty="0" err="1" smtClean="0">
                <a:solidFill>
                  <a:srgbClr val="FF0000"/>
                </a:solidFill>
              </a:rPr>
              <a:t>ظِـــ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35038" y="5448793"/>
            <a:ext cx="79564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err="1" smtClean="0">
                <a:solidFill>
                  <a:srgbClr val="FF0000"/>
                </a:solidFill>
              </a:rPr>
              <a:t>ـــظُــ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48743" y="5460671"/>
            <a:ext cx="79564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err="1" smtClean="0">
                <a:solidFill>
                  <a:srgbClr val="FF0000"/>
                </a:solidFill>
              </a:rPr>
              <a:t>ضِـ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23704" y="5436919"/>
            <a:ext cx="79564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err="1" smtClean="0">
                <a:solidFill>
                  <a:srgbClr val="FF0000"/>
                </a:solidFill>
              </a:rPr>
              <a:t>ــضْـ</a:t>
            </a:r>
            <a:endParaRPr lang="ar-BH" sz="2800" b="1" dirty="0">
              <a:solidFill>
                <a:srgbClr val="FF0000"/>
              </a:solidFill>
            </a:endParaRPr>
          </a:p>
        </p:txBody>
      </p:sp>
      <p:pic>
        <p:nvPicPr>
          <p:cNvPr id="13" name="1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085" y="91341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5" grpId="0" animBg="1"/>
      <p:bldP spid="26" grpId="0" animBg="1"/>
      <p:bldP spid="12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وَفَّقَكَ الله</a:t>
            </a:r>
          </a:p>
        </p:txBody>
      </p:sp>
      <p:pic>
        <p:nvPicPr>
          <p:cNvPr id="2" name="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02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529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2745" y="305734"/>
            <a:ext cx="5396949" cy="93978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ar-BH" b="1" dirty="0" smtClean="0"/>
              <a:t>أَذْكِرُ دَوْرَةَ حَياةِ شَجَرَةِ الرُّمانِ</a:t>
            </a:r>
            <a:endParaRPr lang="ar-BH" b="1" dirty="0"/>
          </a:p>
        </p:txBody>
      </p:sp>
      <p:sp>
        <p:nvSpPr>
          <p:cNvPr id="9" name="Oval 8"/>
          <p:cNvSpPr/>
          <p:nvPr/>
        </p:nvSpPr>
        <p:spPr>
          <a:xfrm>
            <a:off x="1802675" y="1593669"/>
            <a:ext cx="2076994" cy="104502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801" y="177800"/>
            <a:ext cx="2932699" cy="132535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 l="59976" t="46012" r="30936" b="40410"/>
          <a:stretch>
            <a:fillRect/>
          </a:stretch>
        </p:blipFill>
        <p:spPr bwMode="auto">
          <a:xfrm>
            <a:off x="8466083" y="2443654"/>
            <a:ext cx="1340069" cy="1245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 l="29805" t="47952" r="59896" b="28987"/>
          <a:stretch>
            <a:fillRect/>
          </a:stretch>
        </p:blipFill>
        <p:spPr bwMode="auto">
          <a:xfrm>
            <a:off x="2569781" y="2501340"/>
            <a:ext cx="1229710" cy="1345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 l="44015" t="29202" r="48151" b="54418"/>
          <a:stretch>
            <a:fillRect/>
          </a:stretch>
        </p:blipFill>
        <p:spPr bwMode="auto">
          <a:xfrm>
            <a:off x="5391806" y="1513490"/>
            <a:ext cx="1198180" cy="1198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 l="57553" t="55064" r="31542" b="22522"/>
          <a:stretch>
            <a:fillRect/>
          </a:stretch>
        </p:blipFill>
        <p:spPr bwMode="auto">
          <a:xfrm>
            <a:off x="7488621" y="4981906"/>
            <a:ext cx="1308537" cy="119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 l="35500" t="62176" r="56382" b="22953"/>
          <a:stretch>
            <a:fillRect/>
          </a:stretch>
        </p:blipFill>
        <p:spPr bwMode="auto">
          <a:xfrm>
            <a:off x="3504426" y="4871545"/>
            <a:ext cx="1398650" cy="1355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Curved Down Arrow 18"/>
          <p:cNvSpPr/>
          <p:nvPr/>
        </p:nvSpPr>
        <p:spPr>
          <a:xfrm rot="836105">
            <a:off x="6810703" y="1418897"/>
            <a:ext cx="2175642" cy="80404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0" name="Curved Left Arrow 19"/>
          <p:cNvSpPr/>
          <p:nvPr/>
        </p:nvSpPr>
        <p:spPr>
          <a:xfrm rot="1069133">
            <a:off x="9207062" y="3925616"/>
            <a:ext cx="977462" cy="211257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3" name="Curved Left Arrow 22"/>
          <p:cNvSpPr/>
          <p:nvPr/>
        </p:nvSpPr>
        <p:spPr>
          <a:xfrm rot="9079063">
            <a:off x="2609632" y="4006095"/>
            <a:ext cx="700060" cy="148272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4" name="Curved Down Arrow 23"/>
          <p:cNvSpPr/>
          <p:nvPr/>
        </p:nvSpPr>
        <p:spPr>
          <a:xfrm rot="20904077">
            <a:off x="3169399" y="1378057"/>
            <a:ext cx="2129665" cy="87621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5" name="Curved Left Arrow 24"/>
          <p:cNvSpPr/>
          <p:nvPr/>
        </p:nvSpPr>
        <p:spPr>
          <a:xfrm rot="5400000">
            <a:off x="5688147" y="4458439"/>
            <a:ext cx="857747" cy="255401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5013434" y="2837793"/>
            <a:ext cx="1939159" cy="725214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 smtClean="0"/>
              <a:t>تَتَكَوَّنُ البُذورُ داخِلَ الثِّمارِ</a:t>
            </a:r>
            <a:endParaRPr lang="ar-BH" sz="2000" b="1" dirty="0"/>
          </a:p>
        </p:txBody>
      </p:sp>
      <p:sp>
        <p:nvSpPr>
          <p:cNvPr id="27" name="Round Diagonal Corner Rectangle 26"/>
          <p:cNvSpPr/>
          <p:nvPr/>
        </p:nvSpPr>
        <p:spPr>
          <a:xfrm>
            <a:off x="9958551" y="2722179"/>
            <a:ext cx="1939159" cy="725214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 smtClean="0"/>
              <a:t>بادِرَةٌ</a:t>
            </a:r>
            <a:endParaRPr lang="ar-BH" sz="2000" b="1" dirty="0"/>
          </a:p>
        </p:txBody>
      </p:sp>
      <p:sp>
        <p:nvSpPr>
          <p:cNvPr id="28" name="Round Diagonal Corner Rectangle 27"/>
          <p:cNvSpPr/>
          <p:nvPr/>
        </p:nvSpPr>
        <p:spPr>
          <a:xfrm>
            <a:off x="9958552" y="5575738"/>
            <a:ext cx="1939159" cy="725214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 smtClean="0"/>
              <a:t>شَجَرَةُ الرُّمانِ</a:t>
            </a:r>
            <a:endParaRPr lang="ar-BH" sz="2000" b="1" dirty="0"/>
          </a:p>
        </p:txBody>
      </p:sp>
      <p:sp>
        <p:nvSpPr>
          <p:cNvPr id="30" name="Round Diagonal Corner Rectangle 29"/>
          <p:cNvSpPr/>
          <p:nvPr/>
        </p:nvSpPr>
        <p:spPr>
          <a:xfrm>
            <a:off x="467710" y="2801007"/>
            <a:ext cx="1939159" cy="725214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 smtClean="0"/>
              <a:t>ثِمارُ الرُّمانِ </a:t>
            </a:r>
            <a:endParaRPr lang="ar-BH" sz="2000" b="1" dirty="0"/>
          </a:p>
        </p:txBody>
      </p:sp>
      <p:sp>
        <p:nvSpPr>
          <p:cNvPr id="31" name="Round Diagonal Corner Rectangle 30"/>
          <p:cNvSpPr/>
          <p:nvPr/>
        </p:nvSpPr>
        <p:spPr>
          <a:xfrm>
            <a:off x="1177158" y="5449614"/>
            <a:ext cx="1939159" cy="725214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 smtClean="0"/>
              <a:t>أَزْهارُ الرُّمانِ </a:t>
            </a:r>
            <a:endParaRPr lang="ar-BH" sz="2000" b="1" dirty="0"/>
          </a:p>
        </p:txBody>
      </p:sp>
      <p:pic>
        <p:nvPicPr>
          <p:cNvPr id="21" name="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61864" y="163780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 animBg="1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banana trees background carto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8898" l="0" r="99750">
                        <a14:foregroundMark x1="23750" y1="21890" x2="23750" y2="21890"/>
                        <a14:foregroundMark x1="24000" y1="7244" x2="24000" y2="7244"/>
                        <a14:foregroundMark x1="15375" y1="6457" x2="15375" y2="6457"/>
                        <a14:foregroundMark x1="7875" y1="30551" x2="7875" y2="30551"/>
                        <a14:foregroundMark x1="7125" y1="47717" x2="7125" y2="47717"/>
                        <a14:foregroundMark x1="7250" y1="59370" x2="7250" y2="59370"/>
                        <a14:foregroundMark x1="8250" y1="65512" x2="8250" y2="65512"/>
                        <a14:foregroundMark x1="6625" y1="76063" x2="6625" y2="76063"/>
                        <a14:foregroundMark x1="8625" y1="79685" x2="9250" y2="78898"/>
                        <a14:foregroundMark x1="9875" y1="78898" x2="9875" y2="78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76497" cy="647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145" y="2543502"/>
            <a:ext cx="2525110" cy="3888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486400" y="1277008"/>
            <a:ext cx="6164317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ar-BH" sz="3200" dirty="0" smtClean="0"/>
              <a:t>فاطِمَةُ طِفْلَةٌ صَغيرَةٌ تُحِبُّ الجُلوسَ مَعَ أُسْرَتِها أَمامَ شاشِةِ التِّلْفازِ فِي أَوْقاتِ فَراغِها؛ لِتشاهِدَ أَفْلامَ (الرُّسومِ المُتَحَرِّكَةِ) وَبَعْضَ البَرامِجِ العِلْمِيَّةِ الَّتي تَتَحدَّثُ عَنِ الحيَواناتِ والنَّباتاتِ في البيئَةِ.</a:t>
            </a:r>
          </a:p>
          <a:p>
            <a:pPr algn="r" rtl="1"/>
            <a:r>
              <a:rPr lang="ar-BH" sz="3200" dirty="0" smtClean="0"/>
              <a:t>وَفي يَوْمٍ عَرَضَتْ قَناةُ البَحْرَيْنِ الفَضائيِّةِ إِعْلانًا عَنِ احْتِفالاتِ المَمْلَكَةِ بِمُناسَبَةِ يَوْمِ الشَّجَرَةِ، فَخَطَرَ عَلى بالِ فاطِمَةَ فِكْرَةُ إِعْدادِ كَلِمَةٍ حَوْلَ هَذهِ المُناسَبَةِ، تُقَدِّمُها في الإذاعَةِ المَدْرَسيَّةِ، </a:t>
            </a:r>
            <a:endParaRPr lang="ar-BH" sz="3200" dirty="0"/>
          </a:p>
        </p:txBody>
      </p:sp>
      <p:pic>
        <p:nvPicPr>
          <p:cNvPr id="7" name="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18716" y="84215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776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3890" cy="654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486400" y="1261243"/>
            <a:ext cx="6164317" cy="64940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dirty="0" smtClean="0"/>
              <a:t>فَفَكَّرَتْ لَوْ كانَتْ مَكانَ الشَّجَرةِ، فَماذا سَتَقولُ؟</a:t>
            </a:r>
          </a:p>
          <a:p>
            <a:pPr algn="r" rtl="1"/>
            <a:r>
              <a:rPr lang="ar-BH" sz="3200" dirty="0" smtClean="0"/>
              <a:t>أنا صَديقَتُكُم الدّائِمَةُ.</a:t>
            </a:r>
          </a:p>
          <a:p>
            <a:pPr algn="r" rtl="1"/>
            <a:r>
              <a:rPr lang="ar-BH" sz="3200" dirty="0" smtClean="0"/>
              <a:t>بُوجودي تُصْبِحُ الدُّنْيا أَجْمَلَ.</a:t>
            </a:r>
          </a:p>
          <a:p>
            <a:pPr algn="r" rtl="1"/>
            <a:r>
              <a:rPr lang="ar-BH" sz="3200" dirty="0" smtClean="0"/>
              <a:t>بُوجودي تُصْبِحُ الدُّنْيا أَفْضَلَ.</a:t>
            </a:r>
          </a:p>
          <a:p>
            <a:pPr algn="r" rtl="1"/>
            <a:r>
              <a:rPr lang="ar-BH" sz="3200" dirty="0" smtClean="0"/>
              <a:t>رأسي يَعْلوهُ تاجٌ أَخْضَرُ.</a:t>
            </a:r>
          </a:p>
          <a:p>
            <a:pPr algn="r" rtl="1"/>
            <a:r>
              <a:rPr lang="ar-BH" sz="3200" dirty="0" smtClean="0"/>
              <a:t>تاجٌ منْ وَرَقٍ غَضٍّ أَخْضَرَ.</a:t>
            </a:r>
          </a:p>
          <a:p>
            <a:pPr algn="r" rtl="1"/>
            <a:r>
              <a:rPr lang="ar-BH" sz="3200" dirty="0" smtClean="0"/>
              <a:t>جِذْعي سَميكٌ و غُصوني مُتَفَرِعَةٌ.</a:t>
            </a:r>
          </a:p>
          <a:p>
            <a:pPr algn="r" rtl="1"/>
            <a:r>
              <a:rPr lang="ar-BH" sz="3200" dirty="0" smtClean="0"/>
              <a:t>عِنْدما تَهُبُّ الرِّيحُ تَتَمايلُ أغْصاني، لَكِنِّي أَظَلُّ ثاِبِتَة</a:t>
            </a:r>
            <a:r>
              <a:rPr lang="ar-SA" sz="3200" dirty="0"/>
              <a:t>ً</a:t>
            </a:r>
            <a:r>
              <a:rPr lang="ar-BH" sz="3200" dirty="0" smtClean="0"/>
              <a:t> في مَكاني.</a:t>
            </a:r>
          </a:p>
          <a:p>
            <a:pPr algn="r" rtl="1"/>
            <a:r>
              <a:rPr lang="ar-BH" sz="3200" dirty="0" smtClean="0"/>
              <a:t>تَشُدُّني إلى الأَرْضِ جُذورٌ مُمْتَدَّةٌ قَويَّةٌ.</a:t>
            </a:r>
          </a:p>
          <a:p>
            <a:pPr algn="r" rtl="1"/>
            <a:endParaRPr lang="ar-BH" sz="3200" dirty="0" smtClean="0"/>
          </a:p>
          <a:p>
            <a:pPr algn="r" rtl="1"/>
            <a:endParaRPr lang="ar-BH" sz="3200" dirty="0" smtClean="0"/>
          </a:p>
          <a:p>
            <a:pPr algn="r" rtl="1"/>
            <a:endParaRPr lang="ar-BH" sz="3200" dirty="0"/>
          </a:p>
        </p:txBody>
      </p:sp>
      <p:pic>
        <p:nvPicPr>
          <p:cNvPr id="3" name="AUD-20200405-WA00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6400" y="6057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08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4384402" cy="644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83" y="2900856"/>
            <a:ext cx="2805176" cy="351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86400" y="1261243"/>
            <a:ext cx="6164317" cy="5016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dirty="0" smtClean="0"/>
              <a:t>أَنا مَسْكَنُ الطُّيورِ </a:t>
            </a:r>
            <a:r>
              <a:rPr lang="ar-BH" sz="3200" dirty="0" err="1" smtClean="0"/>
              <a:t>و</a:t>
            </a:r>
            <a:r>
              <a:rPr lang="ar-BH" sz="3200" dirty="0" smtClean="0"/>
              <a:t> النَّحْلِ </a:t>
            </a:r>
            <a:r>
              <a:rPr lang="ar-BH" sz="3200" dirty="0" err="1" smtClean="0"/>
              <a:t>و</a:t>
            </a:r>
            <a:r>
              <a:rPr lang="ar-BH" sz="3200" dirty="0" smtClean="0"/>
              <a:t> العَناكِبِ.</a:t>
            </a:r>
          </a:p>
          <a:p>
            <a:pPr algn="r" rtl="1"/>
            <a:r>
              <a:rPr lang="ar-BH" sz="3200" dirty="0" smtClean="0"/>
              <a:t>أَنا مِظَلَّتُكُمْ الخَضْراءُ الَّتي تَلْعَبونَ تَحْتَ ظِلالِها.</a:t>
            </a:r>
          </a:p>
          <a:p>
            <a:pPr algn="r" rtl="1"/>
            <a:r>
              <a:rPr lang="ar-BH" sz="3200" dirty="0" smtClean="0"/>
              <a:t>أنا ... أنا... أنا... </a:t>
            </a:r>
          </a:p>
          <a:p>
            <a:pPr algn="r" rtl="1"/>
            <a:r>
              <a:rPr lang="ar-BH" sz="3200" dirty="0" smtClean="0"/>
              <a:t>فَهَلْ عَرَفْتُموني؟</a:t>
            </a:r>
          </a:p>
          <a:p>
            <a:pPr algn="r" rtl="1"/>
            <a:r>
              <a:rPr lang="ar-BH" sz="3200" dirty="0" smtClean="0"/>
              <a:t>أنا صَديقَتُكُمْ الخَضْراءُ الشَّجَرَةُ.</a:t>
            </a:r>
          </a:p>
          <a:p>
            <a:pPr algn="r" rtl="1"/>
            <a:r>
              <a:rPr lang="ar-BH" sz="3200" dirty="0" smtClean="0"/>
              <a:t>إنْ كُنْتُمْ تُحِبُّونَني لا تَقْطَعوني، ولا تُهمِلوني.</a:t>
            </a:r>
          </a:p>
          <a:p>
            <a:pPr algn="r" rtl="1"/>
            <a:r>
              <a:rPr lang="ar-BH" sz="3200" dirty="0" smtClean="0"/>
              <a:t>و كُلَّما اسْتَطَعْتُمْ ضَعوا بَذْرَةً ، واغْرِسوا شُجَيْرَةً.</a:t>
            </a:r>
          </a:p>
          <a:p>
            <a:pPr algn="r" rtl="1"/>
            <a:endParaRPr lang="ar-BH" sz="3200" dirty="0" smtClean="0"/>
          </a:p>
          <a:p>
            <a:pPr algn="r" rtl="1"/>
            <a:endParaRPr lang="ar-BH" sz="3200" dirty="0"/>
          </a:p>
        </p:txBody>
      </p:sp>
      <p:pic>
        <p:nvPicPr>
          <p:cNvPr id="8" name="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86208" y="72340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970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16406" y="365125"/>
            <a:ext cx="4763070" cy="113612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 rtl="1"/>
            <a:r>
              <a:rPr lang="ar-BH" b="1" smtClean="0"/>
              <a:t>أَفْهَمُ النَّصَّ</a:t>
            </a:r>
            <a:endParaRPr lang="ar-BH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ar-BH" sz="3200" b="1" dirty="0" smtClean="0"/>
              <a:t>1- أَضَعُ عَلامَةَ (</a:t>
            </a:r>
            <a:r>
              <a:rPr lang="ar-SA" sz="3200" b="1" dirty="0" smtClean="0"/>
              <a:t>✓</a:t>
            </a:r>
            <a:r>
              <a:rPr lang="ar-BH" sz="3200" b="1" dirty="0" smtClean="0"/>
              <a:t>) أمامَ الإِجابَةِ الصَّحيحَةِ:</a:t>
            </a:r>
          </a:p>
          <a:p>
            <a:pPr>
              <a:buFont typeface="Wingdings" pitchFamily="2" charset="2"/>
              <a:buChar char="v"/>
            </a:pPr>
            <a:r>
              <a:rPr lang="ar-BH" sz="3200" dirty="0" smtClean="0">
                <a:solidFill>
                  <a:srgbClr val="FF0000"/>
                </a:solidFill>
              </a:rPr>
              <a:t>عَرَضَتْ قَناةُ البَحْرَيْنِ الفَضائيِّةُ إِعْلانًا عَنِ احْتِفالاتِ المَمْلَكَةِ بِمُناسَبَةِ</a:t>
            </a:r>
            <a:endParaRPr lang="ar-BH" sz="32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ar-BH" sz="3200" b="1" dirty="0" smtClean="0"/>
              <a:t>      يَوْمُ العُمَّالِ.                       يَوْمُ الشَجَرَةِ.                يَوْمُ الأُسْرَةِ.</a:t>
            </a:r>
          </a:p>
          <a:p>
            <a:pPr>
              <a:buFont typeface="Wingdings" pitchFamily="2" charset="2"/>
              <a:buChar char="v"/>
            </a:pPr>
            <a:r>
              <a:rPr lang="ar-BH" sz="3200" dirty="0" smtClean="0">
                <a:solidFill>
                  <a:srgbClr val="FF0000"/>
                </a:solidFill>
              </a:rPr>
              <a:t>فَكَّرَتْ فاطَمَةُ ماذا سَتَقولُ، لَوْ كانَتْ مَكانَ الشَّجَرةِ؟</a:t>
            </a:r>
          </a:p>
          <a:p>
            <a:pPr>
              <a:buNone/>
            </a:pPr>
            <a:r>
              <a:rPr lang="ar-BH" sz="3200" b="1" dirty="0" smtClean="0"/>
              <a:t>      أَنا أُخْتُكُمْ.                        أَنا أُمُّكُمْ.                     أَنا صَديقَتُكُمْ.</a:t>
            </a:r>
          </a:p>
          <a:p>
            <a:pPr>
              <a:buFont typeface="Wingdings" pitchFamily="2" charset="2"/>
              <a:buChar char="v"/>
            </a:pPr>
            <a:r>
              <a:rPr lang="ar-BH" sz="3200" b="1" dirty="0" smtClean="0">
                <a:solidFill>
                  <a:srgbClr val="FF0000"/>
                </a:solidFill>
              </a:rPr>
              <a:t> </a:t>
            </a:r>
            <a:r>
              <a:rPr lang="ar-BH" sz="3200" dirty="0" smtClean="0">
                <a:solidFill>
                  <a:srgbClr val="FF0000"/>
                </a:solidFill>
              </a:rPr>
              <a:t>جِذْعُ الشَّجَرَةِ يَكُونُ: </a:t>
            </a:r>
          </a:p>
          <a:p>
            <a:pPr>
              <a:buNone/>
            </a:pPr>
            <a:r>
              <a:rPr lang="ar-BH" sz="3200" b="1" dirty="0" smtClean="0"/>
              <a:t>     سَمِيكٌ.                           ضَعيفٌ.                     صَغيرٌ.</a:t>
            </a:r>
          </a:p>
          <a:p>
            <a:pPr>
              <a:buNone/>
            </a:pPr>
            <a:endParaRPr lang="ar-BH" b="1" dirty="0" smtClean="0"/>
          </a:p>
          <a:p>
            <a:pPr>
              <a:buNone/>
            </a:pPr>
            <a:endParaRPr lang="ar-BH" b="1" dirty="0"/>
          </a:p>
        </p:txBody>
      </p:sp>
      <p:sp>
        <p:nvSpPr>
          <p:cNvPr id="7" name="Oval 6"/>
          <p:cNvSpPr/>
          <p:nvPr/>
        </p:nvSpPr>
        <p:spPr>
          <a:xfrm>
            <a:off x="10749148" y="3032166"/>
            <a:ext cx="419100" cy="431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" name="Oval 7"/>
          <p:cNvSpPr/>
          <p:nvPr/>
        </p:nvSpPr>
        <p:spPr>
          <a:xfrm>
            <a:off x="3502726" y="3062019"/>
            <a:ext cx="419100" cy="431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Oval 11"/>
          <p:cNvSpPr/>
          <p:nvPr/>
        </p:nvSpPr>
        <p:spPr>
          <a:xfrm>
            <a:off x="6947065" y="4146467"/>
            <a:ext cx="419100" cy="431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Oval 13"/>
          <p:cNvSpPr/>
          <p:nvPr/>
        </p:nvSpPr>
        <p:spPr>
          <a:xfrm>
            <a:off x="10840192" y="4156363"/>
            <a:ext cx="419100" cy="431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5" name="Oval 14"/>
          <p:cNvSpPr/>
          <p:nvPr/>
        </p:nvSpPr>
        <p:spPr>
          <a:xfrm>
            <a:off x="6911439" y="5262748"/>
            <a:ext cx="419100" cy="431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" name="Oval 15"/>
          <p:cNvSpPr/>
          <p:nvPr/>
        </p:nvSpPr>
        <p:spPr>
          <a:xfrm>
            <a:off x="3550722" y="5227121"/>
            <a:ext cx="419100" cy="431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7" name="Oval 16"/>
          <p:cNvSpPr/>
          <p:nvPr/>
        </p:nvSpPr>
        <p:spPr>
          <a:xfrm>
            <a:off x="6773849" y="2990329"/>
            <a:ext cx="599089" cy="61485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0070C0"/>
                </a:solidFill>
              </a:rPr>
              <a:t>✓</a:t>
            </a:r>
            <a:endParaRPr lang="ar-BH" sz="3200" dirty="0">
              <a:solidFill>
                <a:srgbClr val="0070C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401257" y="4059108"/>
            <a:ext cx="599089" cy="61485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0070C0"/>
                </a:solidFill>
              </a:rPr>
              <a:t>✓</a:t>
            </a:r>
            <a:endParaRPr lang="ar-BH" sz="3200" dirty="0">
              <a:solidFill>
                <a:srgbClr val="0070C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740207" y="5163514"/>
            <a:ext cx="599089" cy="61485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0070C0"/>
                </a:solidFill>
              </a:rPr>
              <a:t>✓</a:t>
            </a:r>
            <a:endParaRPr lang="ar-BH" sz="3200" dirty="0">
              <a:solidFill>
                <a:srgbClr val="0070C0"/>
              </a:solidFill>
            </a:endParaRPr>
          </a:p>
        </p:txBody>
      </p:sp>
      <p:pic>
        <p:nvPicPr>
          <p:cNvPr id="20" name="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98083" y="88966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16406" y="365125"/>
            <a:ext cx="4763070" cy="113612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 rtl="1"/>
            <a:r>
              <a:rPr lang="ar-BH" b="1" smtClean="0"/>
              <a:t>أَفْهَمُ النَّصَّ</a:t>
            </a:r>
            <a:endParaRPr lang="ar-BH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ar-BH" sz="3200" b="1" dirty="0" smtClean="0"/>
              <a:t>2- أَضَعُ كَلِمَةَ ( سَميكٌ ) أَوْ ( سَميكَةٌ) فِي الفَراغِ: </a:t>
            </a:r>
          </a:p>
          <a:p>
            <a:pPr>
              <a:buNone/>
            </a:pPr>
            <a:r>
              <a:rPr lang="ar-BH" sz="3200" dirty="0" smtClean="0"/>
              <a:t>هذا جِذْعُ شَجَرَةٍ          .</a:t>
            </a:r>
          </a:p>
          <a:p>
            <a:pPr>
              <a:buNone/>
            </a:pPr>
            <a:r>
              <a:rPr lang="ar-BH" sz="3200" dirty="0" smtClean="0"/>
              <a:t>هَذهِ الصُّخورُ          . </a:t>
            </a:r>
          </a:p>
          <a:p>
            <a:pPr>
              <a:buNone/>
            </a:pPr>
            <a:endParaRPr lang="ar-BH" sz="3200" b="1" dirty="0" smtClean="0"/>
          </a:p>
          <a:p>
            <a:pPr>
              <a:buNone/>
            </a:pPr>
            <a:r>
              <a:rPr lang="ar-BH" sz="3200" b="1" dirty="0" smtClean="0"/>
              <a:t>3- أَضَعُ كَلِمَةَ (غَضٌّ) أَوْ (غَضَّةً) فِي الفَراغِ: </a:t>
            </a:r>
          </a:p>
          <a:p>
            <a:pPr>
              <a:buNone/>
            </a:pPr>
            <a:r>
              <a:rPr lang="ar-BH" sz="3200" dirty="0" smtClean="0"/>
              <a:t>أَكَلْتُ وَرَقَةَ نِعْناعٍ          .</a:t>
            </a:r>
          </a:p>
          <a:p>
            <a:pPr>
              <a:buNone/>
            </a:pPr>
            <a:r>
              <a:rPr lang="ar-BH" sz="3200" dirty="0" smtClean="0"/>
              <a:t>جَناحُ الفَراشَةِ        .</a:t>
            </a:r>
          </a:p>
          <a:p>
            <a:pPr>
              <a:buNone/>
            </a:pPr>
            <a:r>
              <a:rPr lang="ar-BH" sz="3200" b="1" dirty="0" smtClean="0"/>
              <a:t>                                     </a:t>
            </a:r>
          </a:p>
          <a:p>
            <a:pPr>
              <a:buNone/>
            </a:pPr>
            <a:endParaRPr lang="ar-BH" dirty="0" smtClean="0"/>
          </a:p>
          <a:p>
            <a:pPr>
              <a:buNone/>
            </a:pPr>
            <a:endParaRPr lang="ar-BH" dirty="0" smtClean="0"/>
          </a:p>
          <a:p>
            <a:pPr>
              <a:buNone/>
            </a:pPr>
            <a:endParaRPr lang="ar-BH" dirty="0" smtClean="0"/>
          </a:p>
          <a:p>
            <a:pPr>
              <a:buNone/>
            </a:pPr>
            <a:endParaRPr lang="ar-BH" dirty="0"/>
          </a:p>
        </p:txBody>
      </p:sp>
      <p:pic>
        <p:nvPicPr>
          <p:cNvPr id="7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b="62407"/>
          <a:stretch/>
        </p:blipFill>
        <p:spPr bwMode="auto">
          <a:xfrm>
            <a:off x="10561863" y="5137878"/>
            <a:ext cx="1172937" cy="120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t="52980" b="29046"/>
          <a:stretch/>
        </p:blipFill>
        <p:spPr bwMode="auto">
          <a:xfrm>
            <a:off x="9715725" y="5693575"/>
            <a:ext cx="1320576" cy="64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t="34978" b="50000"/>
          <a:stretch/>
        </p:blipFill>
        <p:spPr bwMode="auto">
          <a:xfrm>
            <a:off x="8806087" y="5753100"/>
            <a:ext cx="1194669" cy="48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/>
          <a:srcRect l="20182" t="57112" r="61712" b="18326"/>
          <a:stretch>
            <a:fillRect/>
          </a:stretch>
        </p:blipFill>
        <p:spPr bwMode="auto">
          <a:xfrm>
            <a:off x="1876301" y="4296855"/>
            <a:ext cx="1092529" cy="833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/>
          <a:srcRect l="40589" t="62024" r="45908" b="21601"/>
          <a:stretch>
            <a:fillRect/>
          </a:stretch>
        </p:blipFill>
        <p:spPr bwMode="auto">
          <a:xfrm>
            <a:off x="1876301" y="5391398"/>
            <a:ext cx="1045028" cy="71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841" y="1864426"/>
            <a:ext cx="1230118" cy="1211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9"/>
          <a:srcRect l="42891" t="39918" r="36855" b="29789"/>
          <a:stretch>
            <a:fillRect/>
          </a:stretch>
        </p:blipFill>
        <p:spPr bwMode="auto">
          <a:xfrm>
            <a:off x="1923803" y="3313216"/>
            <a:ext cx="988539" cy="83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7849590" y="2268187"/>
            <a:ext cx="137753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 smtClean="0">
                <a:solidFill>
                  <a:srgbClr val="FF0000"/>
                </a:solidFill>
              </a:rPr>
              <a:t>سَميكٌ</a:t>
            </a:r>
            <a:endParaRPr lang="ar-BH" sz="32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87379" y="2785866"/>
            <a:ext cx="137753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 smtClean="0">
                <a:solidFill>
                  <a:srgbClr val="FF0000"/>
                </a:solidFill>
              </a:rPr>
              <a:t>سَميكَةٌ</a:t>
            </a:r>
            <a:endParaRPr lang="ar-BH" sz="3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38187" y="4846175"/>
            <a:ext cx="137753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 smtClean="0">
                <a:solidFill>
                  <a:srgbClr val="FF0000"/>
                </a:solidFill>
              </a:rPr>
              <a:t>غَضُّ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00" y="4306785"/>
            <a:ext cx="137753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 smtClean="0">
                <a:solidFill>
                  <a:srgbClr val="FF0000"/>
                </a:solidFill>
              </a:rPr>
              <a:t>غَضَّةً</a:t>
            </a:r>
            <a:endParaRPr lang="ar-BH" sz="3200" dirty="0">
              <a:solidFill>
                <a:srgbClr val="FF0000"/>
              </a:solidFill>
            </a:endParaRPr>
          </a:p>
        </p:txBody>
      </p:sp>
      <p:pic>
        <p:nvPicPr>
          <p:cNvPr id="19" name="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81210" y="83028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652"/>
          </a:xfrm>
        </p:spPr>
        <p:txBody>
          <a:bodyPr>
            <a:normAutofit fontScale="90000"/>
          </a:bodyPr>
          <a:lstStyle/>
          <a:p>
            <a:pPr algn="r"/>
            <a:r>
              <a:rPr lang="ar-BH" dirty="0" smtClean="0"/>
              <a:t>3-أَقْرأُ الفِقْرَةَ الآتِيةَ ، ثُمَّ أَمْلأُ الخَريطَةَ:</a:t>
            </a:r>
            <a:endParaRPr lang="ar-BH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921328" y="1219983"/>
            <a:ext cx="10515600" cy="1012578"/>
          </a:xfrm>
          <a:solidFill>
            <a:srgbClr val="CC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ar-BH" b="1" dirty="0" smtClean="0"/>
              <a:t>البيئَةُ هِي كُلُّ ما يُحيطُ بنا مِنْ سَماءٍ، وشَمْسٍ وأقْمارٍ وهواءٍ، وأَرْضٍ واسِعَةٍ، بِها أَنْهارٌ وبِحارٌ وجِبالٌ وأَشْجارٌ وَنباتاتٌ مُخْتَلِفَةٌ، وَحَيَواناتٌ مُتنَوِّعَةٌ. </a:t>
            </a:r>
            <a:endParaRPr lang="ar-BH" b="1" dirty="0"/>
          </a:p>
        </p:txBody>
      </p:sp>
      <p:sp>
        <p:nvSpPr>
          <p:cNvPr id="4" name="Oval 3"/>
          <p:cNvSpPr/>
          <p:nvPr/>
        </p:nvSpPr>
        <p:spPr>
          <a:xfrm>
            <a:off x="4892634" y="3598223"/>
            <a:ext cx="1341911" cy="1104406"/>
          </a:xfrm>
          <a:prstGeom prst="ellipse">
            <a:avLst/>
          </a:prstGeom>
          <a:solidFill>
            <a:srgbClr val="A4EF4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 smtClean="0">
                <a:solidFill>
                  <a:schemeClr val="tx1"/>
                </a:solidFill>
              </a:rPr>
              <a:t>في البيئة الطبيعية</a:t>
            </a:r>
            <a:endParaRPr lang="ar-BH" sz="2000" b="1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210795" y="3515096"/>
            <a:ext cx="1009402" cy="3918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210794" y="4310742"/>
            <a:ext cx="1128157" cy="463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4809511" y="5225145"/>
            <a:ext cx="1175657" cy="356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0800000" flipV="1">
            <a:off x="4001984" y="4310741"/>
            <a:ext cx="926278" cy="5581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>
            <a:off x="4061361" y="3598223"/>
            <a:ext cx="950026" cy="2612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V="1">
            <a:off x="4572000" y="2921330"/>
            <a:ext cx="890650" cy="5581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 flipH="1" flipV="1">
            <a:off x="5628904" y="3004458"/>
            <a:ext cx="878774" cy="4037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6200000" flipH="1">
            <a:off x="5800099" y="4731319"/>
            <a:ext cx="743626" cy="5527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362701" y="3277590"/>
            <a:ext cx="1282535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2000" b="1" dirty="0" smtClean="0"/>
              <a:t>سماء</a:t>
            </a:r>
            <a:endParaRPr lang="ar-BH" sz="2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291942" y="2420588"/>
            <a:ext cx="1282535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2000" b="1" dirty="0" smtClean="0"/>
              <a:t>إنسان</a:t>
            </a:r>
            <a:endParaRPr lang="ar-BH" sz="20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285506" y="2477984"/>
            <a:ext cx="1282535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2000" b="1" dirty="0" smtClean="0"/>
              <a:t>بحار</a:t>
            </a:r>
            <a:endParaRPr lang="ar-BH" sz="2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749137" y="3568535"/>
            <a:ext cx="1282535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2000" b="1" dirty="0" smtClean="0"/>
              <a:t>أنهار</a:t>
            </a:r>
            <a:endParaRPr lang="ar-BH" sz="2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2972790" y="4955970"/>
            <a:ext cx="1282535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2000" b="1" dirty="0" smtClean="0"/>
              <a:t>أرض</a:t>
            </a:r>
            <a:endParaRPr lang="ar-BH" sz="20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585854" y="5915891"/>
            <a:ext cx="1282535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2000" b="1" dirty="0" smtClean="0"/>
              <a:t>هواء</a:t>
            </a:r>
            <a:endParaRPr lang="ar-BH" sz="20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6234545" y="5522026"/>
            <a:ext cx="1282535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2000" b="1" dirty="0" smtClean="0"/>
              <a:t>أقمار</a:t>
            </a:r>
            <a:endParaRPr lang="ar-BH" sz="20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7253844" y="4819403"/>
            <a:ext cx="1282535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BH" sz="2000" b="1" dirty="0" smtClean="0"/>
              <a:t>شمس</a:t>
            </a:r>
            <a:endParaRPr lang="ar-BH" sz="2000" b="1" dirty="0"/>
          </a:p>
        </p:txBody>
      </p:sp>
      <p:pic>
        <p:nvPicPr>
          <p:cNvPr id="22" name="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51070" y="533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pic>
        <p:nvPicPr>
          <p:cNvPr id="12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b="62407"/>
          <a:stretch/>
        </p:blipFill>
        <p:spPr bwMode="auto">
          <a:xfrm>
            <a:off x="10561863" y="5137878"/>
            <a:ext cx="1172937" cy="120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t="52980" b="29046"/>
          <a:stretch/>
        </p:blipFill>
        <p:spPr bwMode="auto">
          <a:xfrm>
            <a:off x="9715725" y="5693575"/>
            <a:ext cx="1320576" cy="64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t="34978" b="50000"/>
          <a:stretch/>
        </p:blipFill>
        <p:spPr bwMode="auto">
          <a:xfrm>
            <a:off x="8806087" y="5753100"/>
            <a:ext cx="1194669" cy="48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24395" y="629393"/>
            <a:ext cx="923900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dirty="0" smtClean="0"/>
              <a:t>أَضَعُ الصِّفَةَ المُناسِبَةَ تَحْتَ كُلِّ جُزْءٍ مِنْ أَجْزاءِ الشَّجَرَةِ، بِحَسَبِ النَّصِّ: </a:t>
            </a:r>
          </a:p>
          <a:p>
            <a:pPr algn="r" rtl="1"/>
            <a:endParaRPr lang="ar-BH" sz="2800" dirty="0"/>
          </a:p>
        </p:txBody>
      </p:sp>
      <p:sp>
        <p:nvSpPr>
          <p:cNvPr id="17" name="Flowchart: Decision 16"/>
          <p:cNvSpPr/>
          <p:nvPr/>
        </p:nvSpPr>
        <p:spPr>
          <a:xfrm>
            <a:off x="9559636" y="1425038"/>
            <a:ext cx="1674421" cy="641267"/>
          </a:xfrm>
          <a:prstGeom prst="flowChartDecision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</a:rPr>
              <a:t>أَخْضَرٌ</a:t>
            </a:r>
            <a:endParaRPr lang="ar-BH" sz="2000" b="1" dirty="0">
              <a:solidFill>
                <a:schemeClr val="tx1"/>
              </a:solidFill>
            </a:endParaRPr>
          </a:p>
        </p:txBody>
      </p:sp>
      <p:sp>
        <p:nvSpPr>
          <p:cNvPr id="18" name="Flowchart: Decision 17"/>
          <p:cNvSpPr/>
          <p:nvPr/>
        </p:nvSpPr>
        <p:spPr>
          <a:xfrm>
            <a:off x="2432463" y="1399308"/>
            <a:ext cx="1674421" cy="641267"/>
          </a:xfrm>
          <a:prstGeom prst="flowChartDecision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</a:rPr>
              <a:t>غَضٍّ</a:t>
            </a:r>
            <a:endParaRPr lang="ar-BH" sz="2000" b="1" dirty="0">
              <a:solidFill>
                <a:schemeClr val="tx1"/>
              </a:solidFill>
            </a:endParaRPr>
          </a:p>
        </p:txBody>
      </p:sp>
      <p:sp>
        <p:nvSpPr>
          <p:cNvPr id="20" name="Flowchart: Decision 19"/>
          <p:cNvSpPr/>
          <p:nvPr/>
        </p:nvSpPr>
        <p:spPr>
          <a:xfrm>
            <a:off x="4188032" y="1397329"/>
            <a:ext cx="1674421" cy="641267"/>
          </a:xfrm>
          <a:prstGeom prst="flowChartDecision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</a:rPr>
              <a:t>سَميكٌ</a:t>
            </a:r>
            <a:endParaRPr lang="ar-BH" sz="2000" b="1" dirty="0">
              <a:solidFill>
                <a:schemeClr val="tx1"/>
              </a:solidFill>
            </a:endParaRPr>
          </a:p>
        </p:txBody>
      </p:sp>
      <p:sp>
        <p:nvSpPr>
          <p:cNvPr id="21" name="Flowchart: Decision 20"/>
          <p:cNvSpPr/>
          <p:nvPr/>
        </p:nvSpPr>
        <p:spPr>
          <a:xfrm>
            <a:off x="5967351" y="1407225"/>
            <a:ext cx="1674421" cy="641267"/>
          </a:xfrm>
          <a:prstGeom prst="flowChartDecision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</a:rPr>
              <a:t>مُتَفَرِّعَةٍ</a:t>
            </a:r>
            <a:endParaRPr lang="ar-BH" sz="2000" b="1" dirty="0">
              <a:solidFill>
                <a:schemeClr val="tx1"/>
              </a:solidFill>
            </a:endParaRPr>
          </a:p>
        </p:txBody>
      </p:sp>
      <p:sp>
        <p:nvSpPr>
          <p:cNvPr id="22" name="Flowchart: Decision 21"/>
          <p:cNvSpPr/>
          <p:nvPr/>
        </p:nvSpPr>
        <p:spPr>
          <a:xfrm>
            <a:off x="7770421" y="1417122"/>
            <a:ext cx="1674421" cy="641267"/>
          </a:xfrm>
          <a:prstGeom prst="flowChartDecision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</a:rPr>
              <a:t>مُمْتَدَّةٌ</a:t>
            </a:r>
            <a:endParaRPr lang="ar-BH" sz="2000" b="1" dirty="0">
              <a:solidFill>
                <a:schemeClr val="tx1"/>
              </a:solidFill>
            </a:endParaRPr>
          </a:p>
        </p:txBody>
      </p:sp>
      <p:sp>
        <p:nvSpPr>
          <p:cNvPr id="23" name="Flowchart: Decision 22"/>
          <p:cNvSpPr/>
          <p:nvPr/>
        </p:nvSpPr>
        <p:spPr>
          <a:xfrm>
            <a:off x="615538" y="1423060"/>
            <a:ext cx="1674421" cy="641267"/>
          </a:xfrm>
          <a:prstGeom prst="flowChartDecision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</a:rPr>
              <a:t>قويَّةٌ</a:t>
            </a:r>
            <a:endParaRPr lang="ar-BH" sz="2000" b="1" dirty="0">
              <a:solidFill>
                <a:schemeClr val="tx1"/>
              </a:solidFill>
            </a:endParaRP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045" y="2069583"/>
            <a:ext cx="2805176" cy="351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6" name="Curved Connector 25"/>
          <p:cNvCxnSpPr/>
          <p:nvPr/>
        </p:nvCxnSpPr>
        <p:spPr>
          <a:xfrm>
            <a:off x="6234545" y="5498275"/>
            <a:ext cx="665019" cy="344385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Curved Connector 27"/>
          <p:cNvCxnSpPr/>
          <p:nvPr/>
        </p:nvCxnSpPr>
        <p:spPr>
          <a:xfrm rot="5400000">
            <a:off x="5907975" y="5622966"/>
            <a:ext cx="475013" cy="296883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Curved Connector 29"/>
          <p:cNvCxnSpPr/>
          <p:nvPr/>
        </p:nvCxnSpPr>
        <p:spPr>
          <a:xfrm rot="10800000" flipV="1">
            <a:off x="5403274" y="5438898"/>
            <a:ext cx="534389" cy="403761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Curved Connector 31"/>
          <p:cNvCxnSpPr/>
          <p:nvPr/>
        </p:nvCxnSpPr>
        <p:spPr>
          <a:xfrm rot="16200000" flipH="1">
            <a:off x="6187044" y="5712031"/>
            <a:ext cx="534390" cy="106878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Curved Connector 33"/>
          <p:cNvCxnSpPr/>
          <p:nvPr/>
        </p:nvCxnSpPr>
        <p:spPr>
          <a:xfrm rot="5400000">
            <a:off x="5676405" y="5581402"/>
            <a:ext cx="415637" cy="320634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Curved Connector 35"/>
          <p:cNvCxnSpPr/>
          <p:nvPr/>
        </p:nvCxnSpPr>
        <p:spPr>
          <a:xfrm>
            <a:off x="6483928" y="5415148"/>
            <a:ext cx="546265" cy="344384"/>
          </a:xfrm>
          <a:prstGeom prst="curved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6305797" y="4999512"/>
            <a:ext cx="1520042" cy="11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8882742" y="4833257"/>
            <a:ext cx="65314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جذعي </a:t>
            </a:r>
            <a:endParaRPr lang="ar-BH" dirty="0"/>
          </a:p>
        </p:txBody>
      </p:sp>
      <p:sp>
        <p:nvSpPr>
          <p:cNvPr id="40" name="TextBox 39"/>
          <p:cNvSpPr txBox="1"/>
          <p:nvPr/>
        </p:nvSpPr>
        <p:spPr>
          <a:xfrm>
            <a:off x="8180119" y="4819402"/>
            <a:ext cx="653143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سميكٌ </a:t>
            </a:r>
            <a:endParaRPr lang="ar-BH" dirty="0"/>
          </a:p>
        </p:txBody>
      </p:sp>
      <p:cxnSp>
        <p:nvCxnSpPr>
          <p:cNvPr id="42" name="Straight Arrow Connector 41"/>
          <p:cNvCxnSpPr/>
          <p:nvPr/>
        </p:nvCxnSpPr>
        <p:spPr>
          <a:xfrm rot="10800000" flipV="1">
            <a:off x="3348843" y="2802576"/>
            <a:ext cx="2161309" cy="11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662546" y="2658093"/>
            <a:ext cx="16249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رأسي يعلوه تاجٌ مِنْ </a:t>
            </a:r>
            <a:endParaRPr lang="ar-BH" dirty="0"/>
          </a:p>
        </p:txBody>
      </p:sp>
      <p:cxnSp>
        <p:nvCxnSpPr>
          <p:cNvPr id="45" name="Straight Arrow Connector 44"/>
          <p:cNvCxnSpPr/>
          <p:nvPr/>
        </p:nvCxnSpPr>
        <p:spPr>
          <a:xfrm rot="16200000" flipH="1">
            <a:off x="2588820" y="3123210"/>
            <a:ext cx="486888" cy="3681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>
            <a:off x="2131622" y="3129148"/>
            <a:ext cx="534389" cy="4037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658093" y="3643746"/>
            <a:ext cx="9163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أغصان </a:t>
            </a:r>
            <a:endParaRPr lang="ar-BH" dirty="0"/>
          </a:p>
        </p:txBody>
      </p:sp>
      <p:sp>
        <p:nvSpPr>
          <p:cNvPr id="49" name="TextBox 48"/>
          <p:cNvSpPr txBox="1"/>
          <p:nvPr/>
        </p:nvSpPr>
        <p:spPr>
          <a:xfrm>
            <a:off x="1755567" y="3631870"/>
            <a:ext cx="65314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ورقٍ </a:t>
            </a:r>
            <a:endParaRPr lang="ar-BH" dirty="0"/>
          </a:p>
        </p:txBody>
      </p:sp>
      <p:sp>
        <p:nvSpPr>
          <p:cNvPr id="50" name="TextBox 49"/>
          <p:cNvSpPr txBox="1"/>
          <p:nvPr/>
        </p:nvSpPr>
        <p:spPr>
          <a:xfrm>
            <a:off x="2921328" y="4417620"/>
            <a:ext cx="760021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r"/>
            <a:r>
              <a:rPr lang="ar-BH" dirty="0" smtClean="0"/>
              <a:t>مُتَفَرِعةٍ</a:t>
            </a:r>
            <a:endParaRPr lang="ar-BH" dirty="0"/>
          </a:p>
        </p:txBody>
      </p:sp>
      <p:cxnSp>
        <p:nvCxnSpPr>
          <p:cNvPr id="52" name="Straight Arrow Connector 51"/>
          <p:cNvCxnSpPr>
            <a:endCxn id="50" idx="0"/>
          </p:cNvCxnSpPr>
          <p:nvPr/>
        </p:nvCxnSpPr>
        <p:spPr>
          <a:xfrm rot="5400000">
            <a:off x="3087585" y="4191989"/>
            <a:ext cx="439386" cy="118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6200000" flipH="1">
            <a:off x="2024743" y="4114799"/>
            <a:ext cx="475013" cy="3681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rot="5400000">
            <a:off x="1638796" y="4096987"/>
            <a:ext cx="498763" cy="4037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125683" y="4641273"/>
            <a:ext cx="700644" cy="369332"/>
          </a:xfrm>
          <a:prstGeom prst="rect">
            <a:avLst/>
          </a:prstGeom>
          <a:solidFill>
            <a:srgbClr val="CCFF33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أَخْضَرٌ </a:t>
            </a:r>
            <a:endParaRPr lang="ar-BH" dirty="0"/>
          </a:p>
        </p:txBody>
      </p:sp>
      <p:sp>
        <p:nvSpPr>
          <p:cNvPr id="59" name="TextBox 58"/>
          <p:cNvSpPr txBox="1"/>
          <p:nvPr/>
        </p:nvSpPr>
        <p:spPr>
          <a:xfrm>
            <a:off x="1328056" y="4641272"/>
            <a:ext cx="653143" cy="369332"/>
          </a:xfrm>
          <a:prstGeom prst="rect">
            <a:avLst/>
          </a:prstGeom>
          <a:solidFill>
            <a:srgbClr val="CCFF33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غَضٍّ </a:t>
            </a:r>
            <a:endParaRPr lang="ar-BH" dirty="0"/>
          </a:p>
        </p:txBody>
      </p:sp>
      <p:cxnSp>
        <p:nvCxnSpPr>
          <p:cNvPr id="61" name="Straight Arrow Connector 60"/>
          <p:cNvCxnSpPr/>
          <p:nvPr/>
        </p:nvCxnSpPr>
        <p:spPr>
          <a:xfrm rot="10800000" flipV="1">
            <a:off x="4120739" y="5652654"/>
            <a:ext cx="1484415" cy="11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1019298" y="5900057"/>
            <a:ext cx="653143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قويَّةٌ </a:t>
            </a:r>
            <a:endParaRPr lang="ar-BH" dirty="0"/>
          </a:p>
        </p:txBody>
      </p:sp>
      <p:sp>
        <p:nvSpPr>
          <p:cNvPr id="63" name="TextBox 62"/>
          <p:cNvSpPr txBox="1"/>
          <p:nvPr/>
        </p:nvSpPr>
        <p:spPr>
          <a:xfrm>
            <a:off x="1931719" y="5482441"/>
            <a:ext cx="653143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مُمْتدَّةٌ </a:t>
            </a:r>
            <a:endParaRPr lang="ar-BH" dirty="0"/>
          </a:p>
        </p:txBody>
      </p:sp>
      <p:sp>
        <p:nvSpPr>
          <p:cNvPr id="64" name="TextBox 63"/>
          <p:cNvSpPr txBox="1"/>
          <p:nvPr/>
        </p:nvSpPr>
        <p:spPr>
          <a:xfrm>
            <a:off x="3040083" y="5444836"/>
            <a:ext cx="99158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جُذوري </a:t>
            </a:r>
            <a:endParaRPr lang="ar-BH" dirty="0"/>
          </a:p>
        </p:txBody>
      </p:sp>
      <p:cxnSp>
        <p:nvCxnSpPr>
          <p:cNvPr id="66" name="Straight Arrow Connector 65"/>
          <p:cNvCxnSpPr>
            <a:endCxn id="63" idx="3"/>
          </p:cNvCxnSpPr>
          <p:nvPr/>
        </p:nvCxnSpPr>
        <p:spPr>
          <a:xfrm rot="10800000" flipV="1">
            <a:off x="2584862" y="5652655"/>
            <a:ext cx="657102" cy="144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rot="10800000" flipV="1">
            <a:off x="1793174" y="5807034"/>
            <a:ext cx="2006930" cy="285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3391" y="609204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0" grpId="0" animBg="1"/>
      <p:bldP spid="50" grpId="0" animBg="1"/>
      <p:bldP spid="58" grpId="0" animBg="1"/>
      <p:bldP spid="59" grpId="0" animBg="1"/>
      <p:bldP spid="62" grpId="0" animBg="1"/>
      <p:bldP spid="63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1455</TotalTime>
  <Words>529</Words>
  <Application>Microsoft Office PowerPoint</Application>
  <PresentationFormat>ملء الشاشة</PresentationFormat>
  <Paragraphs>123</Paragraphs>
  <Slides>12</Slides>
  <Notes>2</Notes>
  <HiddenSlides>0</HiddenSlides>
  <MMClips>12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قالب الدروس</vt:lpstr>
      <vt:lpstr>عرض تقديمي في PowerPoint</vt:lpstr>
      <vt:lpstr>أَذْكِرُ دَوْرَةَ حَياةِ شَجَرَةِ الرُّمانِ</vt:lpstr>
      <vt:lpstr>عرض تقديمي في PowerPoint</vt:lpstr>
      <vt:lpstr>عرض تقديمي في PowerPoint</vt:lpstr>
      <vt:lpstr>عرض تقديمي في PowerPoint</vt:lpstr>
      <vt:lpstr>أَفْهَمُ النَّصَّ</vt:lpstr>
      <vt:lpstr>أَفْهَمُ النَّصَّ</vt:lpstr>
      <vt:lpstr>3-أَقْرأُ الفِقْرَةَ الآتِيةَ ، ثُمَّ أَمْلأُ الخَريطَةَ:</vt:lpstr>
      <vt:lpstr>عرض تقديمي في PowerPoint</vt:lpstr>
      <vt:lpstr>عرض تقديمي في PowerPoint</vt:lpstr>
      <vt:lpstr>أَقْرَاُ الكَلِماتِ الآتِيةَ، وأَنْتَبِهُ إلى لَفْظِ (ظـ ) أو ( ض) فيها</vt:lpstr>
      <vt:lpstr>عرض تقديمي في PowerPoint</vt:lpstr>
    </vt:vector>
  </TitlesOfParts>
  <Company>Ahmed-Under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hamad 95</cp:lastModifiedBy>
  <cp:revision>105</cp:revision>
  <dcterms:created xsi:type="dcterms:W3CDTF">2020-03-04T09:58:57Z</dcterms:created>
  <dcterms:modified xsi:type="dcterms:W3CDTF">2020-04-05T09:21:13Z</dcterms:modified>
</cp:coreProperties>
</file>