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90" r:id="rId2"/>
    <p:sldId id="304" r:id="rId3"/>
    <p:sldId id="305" r:id="rId4"/>
    <p:sldId id="306" r:id="rId5"/>
    <p:sldId id="307" r:id="rId6"/>
    <p:sldId id="327" r:id="rId7"/>
    <p:sldId id="308" r:id="rId8"/>
    <p:sldId id="309" r:id="rId9"/>
    <p:sldId id="328" r:id="rId10"/>
    <p:sldId id="310" r:id="rId11"/>
    <p:sldId id="311" r:id="rId12"/>
    <p:sldId id="312" r:id="rId13"/>
    <p:sldId id="313" r:id="rId14"/>
    <p:sldId id="315" r:id="rId15"/>
    <p:sldId id="316" r:id="rId16"/>
    <p:sldId id="317" r:id="rId17"/>
    <p:sldId id="319" r:id="rId18"/>
    <p:sldId id="320" r:id="rId19"/>
    <p:sldId id="322" r:id="rId20"/>
    <p:sldId id="323" r:id="rId21"/>
    <p:sldId id="325" r:id="rId22"/>
    <p:sldId id="326" r:id="rId23"/>
    <p:sldId id="263" r:id="rId24"/>
    <p:sldId id="332" r:id="rId25"/>
    <p:sldId id="264" r:id="rId26"/>
    <p:sldId id="294" r:id="rId27"/>
    <p:sldId id="266" r:id="rId28"/>
    <p:sldId id="298" r:id="rId29"/>
    <p:sldId id="297" r:id="rId30"/>
    <p:sldId id="333" r:id="rId31"/>
    <p:sldId id="268" r:id="rId32"/>
    <p:sldId id="269" r:id="rId33"/>
    <p:sldId id="299" r:id="rId34"/>
    <p:sldId id="300" r:id="rId35"/>
    <p:sldId id="286" r:id="rId36"/>
    <p:sldId id="337" r:id="rId37"/>
    <p:sldId id="287" r:id="rId38"/>
    <p:sldId id="329" r:id="rId39"/>
    <p:sldId id="335" r:id="rId40"/>
    <p:sldId id="336" r:id="rId41"/>
    <p:sldId id="293" r:id="rId42"/>
    <p:sldId id="334" r:id="rId43"/>
    <p:sldId id="272" r:id="rId44"/>
    <p:sldId id="338" r:id="rId45"/>
    <p:sldId id="291" r:id="rId46"/>
    <p:sldId id="292" r:id="rId47"/>
    <p:sldId id="288" r:id="rId48"/>
    <p:sldId id="339"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ABA5471E-B156-49E1-8FCA-6012EEFC4842}" type="datetimeFigureOut">
              <a:rPr lang="en-US" smtClean="0"/>
              <a:pPr/>
              <a:t>3/1/2020</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C9F569AC-9FD7-47FD-8392-4B3E6FF5F9B6}"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A5471E-B156-49E1-8FCA-6012EEFC4842}" type="datetimeFigureOut">
              <a:rPr lang="en-US" smtClean="0"/>
              <a:pPr/>
              <a:t>3/1/2020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9F569AC-9FD7-47FD-8392-4B3E6FF5F9B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A5471E-B156-49E1-8FCA-6012EEFC4842}" type="datetimeFigureOut">
              <a:rPr lang="en-US" smtClean="0"/>
              <a:pPr/>
              <a:t>3/1/2020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9F569AC-9FD7-47FD-8392-4B3E6FF5F9B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A5471E-B156-49E1-8FCA-6012EEFC4842}" type="datetimeFigureOut">
              <a:rPr lang="en-US" smtClean="0"/>
              <a:pPr/>
              <a:t>3/1/2020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9F569AC-9FD7-47FD-8392-4B3E6FF5F9B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BA5471E-B156-49E1-8FCA-6012EEFC4842}" type="datetimeFigureOut">
              <a:rPr lang="en-US" smtClean="0"/>
              <a:pPr/>
              <a:t>3/1/2020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9F569AC-9FD7-47FD-8392-4B3E6FF5F9B6}"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BA5471E-B156-49E1-8FCA-6012EEFC4842}" type="datetimeFigureOut">
              <a:rPr lang="en-US" smtClean="0"/>
              <a:pPr/>
              <a:t>3/1/2020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9F569AC-9FD7-47FD-8392-4B3E6FF5F9B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BA5471E-B156-49E1-8FCA-6012EEFC4842}" type="datetimeFigureOut">
              <a:rPr lang="en-US" smtClean="0"/>
              <a:pPr/>
              <a:t>3/1/2020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9F569AC-9FD7-47FD-8392-4B3E6FF5F9B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BA5471E-B156-49E1-8FCA-6012EEFC4842}" type="datetimeFigureOut">
              <a:rPr lang="en-US" smtClean="0"/>
              <a:pPr/>
              <a:t>3/1/2020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9F569AC-9FD7-47FD-8392-4B3E6FF5F9B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ABA5471E-B156-49E1-8FCA-6012EEFC4842}" type="datetimeFigureOut">
              <a:rPr lang="en-US" smtClean="0"/>
              <a:pPr/>
              <a:t>3/1/2020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9F569AC-9FD7-47FD-8392-4B3E6FF5F9B6}"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BA5471E-B156-49E1-8FCA-6012EEFC4842}" type="datetimeFigureOut">
              <a:rPr lang="en-US" smtClean="0"/>
              <a:pPr/>
              <a:t>3/1/2020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9F569AC-9FD7-47FD-8392-4B3E6FF5F9B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ABA5471E-B156-49E1-8FCA-6012EEFC4842}" type="datetimeFigureOut">
              <a:rPr lang="en-US" smtClean="0"/>
              <a:pPr/>
              <a:t>3/1/2020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9F569AC-9FD7-47FD-8392-4B3E6FF5F9B6}"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BA5471E-B156-49E1-8FCA-6012EEFC4842}" type="datetimeFigureOut">
              <a:rPr lang="en-US" smtClean="0"/>
              <a:pPr/>
              <a:t>3/1/2020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9F569AC-9FD7-47FD-8392-4B3E6FF5F9B6}"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00325"/>
            <a:ext cx="7010400" cy="2286000"/>
          </a:xfrm>
        </p:spPr>
        <p:txBody>
          <a:bodyPr/>
          <a:lstStyle/>
          <a:p>
            <a:pPr algn="ctr"/>
            <a:r>
              <a:rPr lang="ar-AE" dirty="0" smtClean="0">
                <a:solidFill>
                  <a:srgbClr val="7030A0"/>
                </a:solidFill>
              </a:rPr>
              <a:t>مبادئ التامين و</a:t>
            </a:r>
            <a:r>
              <a:rPr lang="ar-SA" dirty="0" smtClean="0">
                <a:solidFill>
                  <a:srgbClr val="7030A0"/>
                </a:solidFill>
              </a:rPr>
              <a:t>إدارة المخاطر المالية</a:t>
            </a:r>
            <a:br>
              <a:rPr lang="ar-SA" dirty="0" smtClean="0">
                <a:solidFill>
                  <a:srgbClr val="7030A0"/>
                </a:solidFill>
              </a:rPr>
            </a:br>
            <a:r>
              <a:rPr lang="ar-SA" dirty="0" smtClean="0">
                <a:solidFill>
                  <a:srgbClr val="7030A0"/>
                </a:solidFill>
              </a:rPr>
              <a:t>(</a:t>
            </a:r>
            <a:r>
              <a:rPr lang="ar-AE" dirty="0" smtClean="0">
                <a:solidFill>
                  <a:srgbClr val="7030A0"/>
                </a:solidFill>
              </a:rPr>
              <a:t>4</a:t>
            </a:r>
            <a:r>
              <a:rPr lang="ar-SA" dirty="0" smtClean="0">
                <a:solidFill>
                  <a:srgbClr val="7030A0"/>
                </a:solidFill>
              </a:rPr>
              <a:t>)</a:t>
            </a:r>
            <a:endParaRPr lang="en-US" dirty="0"/>
          </a:p>
        </p:txBody>
      </p:sp>
      <p:sp>
        <p:nvSpPr>
          <p:cNvPr id="3" name="Text Placeholder 2"/>
          <p:cNvSpPr>
            <a:spLocks noGrp="1"/>
          </p:cNvSpPr>
          <p:nvPr>
            <p:ph type="body" idx="1"/>
          </p:nvPr>
        </p:nvSpPr>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85800" y="1447800"/>
            <a:ext cx="7848600" cy="4800600"/>
          </a:xfrm>
        </p:spPr>
        <p:txBody>
          <a:bodyPr>
            <a:normAutofit lnSpcReduction="10000"/>
          </a:bodyPr>
          <a:lstStyle/>
          <a:p>
            <a:pPr algn="r"/>
            <a:r>
              <a:rPr lang="ar-AE" b="1" u="sng" dirty="0" smtClean="0">
                <a:solidFill>
                  <a:srgbClr val="7030A0"/>
                </a:solidFill>
              </a:rPr>
              <a:t>2- تحليل المخاطر:</a:t>
            </a:r>
            <a:endParaRPr lang="en-US" b="1" u="sng" dirty="0" smtClean="0">
              <a:solidFill>
                <a:srgbClr val="7030A0"/>
              </a:solidFill>
            </a:endParaRPr>
          </a:p>
          <a:p>
            <a:pPr algn="r">
              <a:buNone/>
            </a:pPr>
            <a:r>
              <a:rPr lang="ar-AE" b="1" dirty="0" smtClean="0"/>
              <a:t>ويتم في هذه المرحلة تصنيف الخطر والوقوف على مصادره الأصلية، وفي هذه المرحلة تقسم المخاطر المتوقع ان تتعرض لها المشروعات الإستثمارية الى الآتي:</a:t>
            </a:r>
          </a:p>
          <a:p>
            <a:pPr algn="r"/>
            <a:r>
              <a:rPr lang="ar-AE" b="1" u="sng" dirty="0" smtClean="0">
                <a:solidFill>
                  <a:srgbClr val="0070C0"/>
                </a:solidFill>
              </a:rPr>
              <a:t>أ- المخاطر الخارجية غير المتوقعة: </a:t>
            </a:r>
            <a:r>
              <a:rPr lang="ar-AE" b="1" dirty="0" smtClean="0"/>
              <a:t>وهى المخاطر التي تكون خارج سيطرة ادارة المشروع وهى غير متوقعة بالمرة، ويمكن جمعها في قائمة لكن يصعب تحديد ايا منها سوف يواجه المشروع وهى قد تحدث نتيجة لتغير السياسات الحكومية او الكوارث الطبيعية مثلا</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09600" y="1447800"/>
            <a:ext cx="8077200" cy="4800600"/>
          </a:xfrm>
        </p:spPr>
        <p:txBody>
          <a:bodyPr/>
          <a:lstStyle/>
          <a:p>
            <a:pPr algn="r"/>
            <a:r>
              <a:rPr lang="ar-AE" b="1" u="sng" dirty="0" smtClean="0">
                <a:solidFill>
                  <a:srgbClr val="0070C0"/>
                </a:solidFill>
              </a:rPr>
              <a:t>ب- المخاطرة الخارجية المتوقعة وغير المؤكدة: </a:t>
            </a:r>
            <a:r>
              <a:rPr lang="ar-AE" b="1" dirty="0" smtClean="0"/>
              <a:t>وهى المخاطر المتوقع حدوثها ولكن لا يعرف مدى تاثيرها على المشروع الاستثماري، مثل نقص المواد الخام، السياسات المالية والنقدية، التضخم ، الضرائب</a:t>
            </a:r>
          </a:p>
          <a:p>
            <a:pPr algn="r"/>
            <a:r>
              <a:rPr lang="ar-AE" b="1" u="sng" dirty="0" smtClean="0">
                <a:solidFill>
                  <a:srgbClr val="0070C0"/>
                </a:solidFill>
              </a:rPr>
              <a:t>ج- المخاطر الفنية الداخلية: </a:t>
            </a:r>
            <a:r>
              <a:rPr lang="ar-AE" b="1" dirty="0" smtClean="0"/>
              <a:t>وهى التي تنشأ من التكنولوجيا المستخدمة في المشروع من تصميم او بناء المشروع او تصميم المنتج النهائي، وهى تحتوي على مخاطر عدم تحقيق مستويات الاداء المطلوب</a:t>
            </a:r>
            <a:endParaRPr lang="en-US" b="1" dirty="0" smtClean="0"/>
          </a:p>
          <a:p>
            <a:endParaRPr lang="en-US" dirty="0"/>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85800" y="1447800"/>
            <a:ext cx="7924800" cy="4800600"/>
          </a:xfrm>
        </p:spPr>
        <p:txBody>
          <a:bodyPr>
            <a:normAutofit lnSpcReduction="10000"/>
          </a:bodyPr>
          <a:lstStyle/>
          <a:p>
            <a:pPr algn="r"/>
            <a:r>
              <a:rPr lang="ar-AE" b="1" u="sng" dirty="0" smtClean="0">
                <a:solidFill>
                  <a:srgbClr val="0070C0"/>
                </a:solidFill>
              </a:rPr>
              <a:t>د- المخاطر غير الفنية الداخلية: </a:t>
            </a:r>
            <a:r>
              <a:rPr lang="ar-AE" b="1" dirty="0" smtClean="0"/>
              <a:t>وهى مخاطر تنجم عن عدم السيطرة الجيدة من المديرين المسؤولين عن المشروع، اي فشل الادارة على مستوى العمل والرقابة والاشراف</a:t>
            </a:r>
          </a:p>
          <a:p>
            <a:pPr algn="r"/>
            <a:r>
              <a:rPr lang="ar-AE" b="1" u="sng" dirty="0" smtClean="0">
                <a:solidFill>
                  <a:srgbClr val="0070C0"/>
                </a:solidFill>
              </a:rPr>
              <a:t>هـ - المخاطر القانونية: </a:t>
            </a:r>
            <a:r>
              <a:rPr lang="ar-AE" b="1" dirty="0" smtClean="0"/>
              <a:t>وهى تقع تحت طائلة القانون المدني والجنائي، كالعقود القانونية مع العميل وتصاريح العمل فيما يتعلق بالقانون المدني، اما القانون الجنائي فهو كلما يتعلق بالجوانب الصحية وطرق الأمن والسلامة العامة سواءا على البيئة اوالعاملين في المشروع الاستثماري</a:t>
            </a:r>
            <a:endParaRPr lang="en-US" b="1"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33400" y="1447800"/>
            <a:ext cx="8229600" cy="4800600"/>
          </a:xfrm>
        </p:spPr>
        <p:txBody>
          <a:bodyPr>
            <a:normAutofit fontScale="85000" lnSpcReduction="20000"/>
          </a:bodyPr>
          <a:lstStyle/>
          <a:p>
            <a:pPr algn="r">
              <a:buNone/>
            </a:pPr>
            <a:r>
              <a:rPr lang="ar-AE" sz="3300" b="1" u="sng" dirty="0" smtClean="0">
                <a:solidFill>
                  <a:srgbClr val="0070C0"/>
                </a:solidFill>
                <a:latin typeface="Arial" pitchFamily="34" charset="0"/>
                <a:cs typeface="Arial" pitchFamily="34" charset="0"/>
              </a:rPr>
              <a:t>و- مخاطر الاتصال: </a:t>
            </a:r>
            <a:r>
              <a:rPr lang="ar-AE" sz="3300" b="1" dirty="0" smtClean="0">
                <a:latin typeface="Arial" pitchFamily="34" charset="0"/>
                <a:cs typeface="Arial" pitchFamily="34" charset="0"/>
              </a:rPr>
              <a:t>وتتمثل هذه المخاطر في عدم وجود اتصال وتواصل بين كل الاطراف المعنية في المشروع الإستثماري. مثل:</a:t>
            </a:r>
          </a:p>
          <a:p>
            <a:pPr algn="r">
              <a:buNone/>
            </a:pPr>
            <a:r>
              <a:rPr lang="ar-AE" sz="3300" b="1" dirty="0" smtClean="0">
                <a:latin typeface="Arial" pitchFamily="34" charset="0"/>
                <a:cs typeface="Arial" pitchFamily="34" charset="0"/>
              </a:rPr>
              <a:t>1- مالكي المشروع، لكي يوفروا إحتياجات المشروع في الوقت المناسب</a:t>
            </a:r>
          </a:p>
          <a:p>
            <a:pPr algn="r"/>
            <a:r>
              <a:rPr lang="ar-AE" sz="3300" b="1" dirty="0" smtClean="0">
                <a:latin typeface="Arial" pitchFamily="34" charset="0"/>
                <a:cs typeface="Arial" pitchFamily="34" charset="0"/>
              </a:rPr>
              <a:t>2- المديرين القائمين على تنفيذ المشروع لكي يستطيعوا ان يطوروا السياسات الخاصة به</a:t>
            </a:r>
          </a:p>
          <a:p>
            <a:pPr algn="r"/>
            <a:r>
              <a:rPr lang="ar-AE" sz="3300" b="1" dirty="0" smtClean="0">
                <a:latin typeface="Arial" pitchFamily="34" charset="0"/>
                <a:cs typeface="Arial" pitchFamily="34" charset="0"/>
              </a:rPr>
              <a:t>3- القائمين على تنفيذ المشروع لتمكينهم من ادارة المخاطر التي تظهر اثناء التنفيذ</a:t>
            </a:r>
          </a:p>
          <a:p>
            <a:pPr algn="r">
              <a:buNone/>
            </a:pPr>
            <a:r>
              <a:rPr lang="ar-AE" sz="3300" b="1" dirty="0" smtClean="0">
                <a:latin typeface="Arial" pitchFamily="34" charset="0"/>
                <a:cs typeface="Arial" pitchFamily="34" charset="0"/>
              </a:rPr>
              <a:t>4- العاملين الذين يلتحقون بالمشروع اثناء التنفيذ حيث يجب اطلاعهم على سياسات التنفيذ ودورهم في المرحلة التي التحقوا فيها بالمشروع</a:t>
            </a:r>
          </a:p>
          <a:p>
            <a:pPr algn="r"/>
            <a:r>
              <a:rPr lang="ar-AE" sz="3300" b="1" dirty="0" smtClean="0">
                <a:latin typeface="Arial" pitchFamily="34" charset="0"/>
                <a:cs typeface="Arial" pitchFamily="34" charset="0"/>
              </a:rPr>
              <a:t>5- العملاء والموردين</a:t>
            </a:r>
            <a:endParaRPr lang="en-US" sz="3300" b="1"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76488" cy="1143000"/>
          </a:xfrm>
        </p:spPr>
        <p:txBody>
          <a:bodyPr>
            <a:noAutofit/>
          </a:bodyPr>
          <a:lstStyle/>
          <a:p>
            <a:pPr algn="ctr"/>
            <a:r>
              <a:rPr lang="ar-SA" sz="3600" b="1" dirty="0" smtClean="0">
                <a:solidFill>
                  <a:srgbClr val="C00000"/>
                </a:solidFill>
                <a:latin typeface="Arial" pitchFamily="34" charset="0"/>
                <a:cs typeface="Arial" pitchFamily="34" charset="0"/>
              </a:rPr>
              <a:t>تصنيف المستثمرون حسب مقدرتهم على تحمل المخاطر</a:t>
            </a:r>
            <a:endParaRPr lang="en-US" sz="3600" dirty="0">
              <a:latin typeface="Arial" pitchFamily="34" charset="0"/>
              <a:cs typeface="Arial" pitchFamily="34" charset="0"/>
            </a:endParaRPr>
          </a:p>
        </p:txBody>
      </p:sp>
      <p:sp>
        <p:nvSpPr>
          <p:cNvPr id="3" name="Content Placeholder 2"/>
          <p:cNvSpPr>
            <a:spLocks noGrp="1"/>
          </p:cNvSpPr>
          <p:nvPr>
            <p:ph idx="1"/>
          </p:nvPr>
        </p:nvSpPr>
        <p:spPr>
          <a:xfrm>
            <a:off x="838200" y="1447800"/>
            <a:ext cx="7696200" cy="4800600"/>
          </a:xfrm>
        </p:spPr>
        <p:txBody>
          <a:bodyPr>
            <a:normAutofit fontScale="25000" lnSpcReduction="20000"/>
          </a:bodyPr>
          <a:lstStyle/>
          <a:p>
            <a:pPr algn="r">
              <a:buNone/>
            </a:pPr>
            <a:r>
              <a:rPr lang="ar-SA" sz="12800" b="1" dirty="0" smtClean="0">
                <a:solidFill>
                  <a:srgbClr val="7030A0"/>
                </a:solidFill>
                <a:latin typeface="Arial" pitchFamily="34" charset="0"/>
                <a:cs typeface="Arial" pitchFamily="34" charset="0"/>
              </a:rPr>
              <a:t>يصنف المستثمرون الى ثلاثة انواع وفقا لمقدرتهم فى مواجهة المخاطر كما يلى:</a:t>
            </a:r>
          </a:p>
          <a:p>
            <a:pPr algn="r"/>
            <a:r>
              <a:rPr lang="ar-SA" sz="12800" b="1" dirty="0" smtClean="0">
                <a:solidFill>
                  <a:srgbClr val="C00000"/>
                </a:solidFill>
                <a:latin typeface="Arial" pitchFamily="34" charset="0"/>
                <a:cs typeface="Arial" pitchFamily="34" charset="0"/>
              </a:rPr>
              <a:t>أ- المستثمر المتحفظ:</a:t>
            </a:r>
          </a:p>
          <a:p>
            <a:pPr algn="r">
              <a:buNone/>
            </a:pPr>
            <a:r>
              <a:rPr lang="ar-SA" sz="12800" b="1" dirty="0" smtClean="0">
                <a:latin typeface="Arial" pitchFamily="34" charset="0"/>
                <a:cs typeface="Arial" pitchFamily="34" charset="0"/>
              </a:rPr>
              <a:t>وهو مستثمر يعطى عنصر الامان الاولوية على ماعداه، وبالتالى ينعكس نمطه على قراراته الاستثمارية فيكون حساسا جدا تجاه المخاطرة</a:t>
            </a:r>
          </a:p>
          <a:p>
            <a:pPr algn="r">
              <a:buNone/>
            </a:pPr>
            <a:r>
              <a:rPr lang="ar-SA" sz="12800" b="1" dirty="0" smtClean="0">
                <a:solidFill>
                  <a:srgbClr val="C00000"/>
                </a:solidFill>
                <a:latin typeface="Arial" pitchFamily="34" charset="0"/>
                <a:cs typeface="Arial" pitchFamily="34" charset="0"/>
              </a:rPr>
              <a:t>ب- المستثمر المضارب:</a:t>
            </a:r>
            <a:r>
              <a:rPr lang="ar-AE" sz="12800" b="1" dirty="0" smtClean="0">
                <a:solidFill>
                  <a:srgbClr val="C00000"/>
                </a:solidFill>
                <a:latin typeface="Arial" pitchFamily="34" charset="0"/>
                <a:cs typeface="Arial" pitchFamily="34" charset="0"/>
              </a:rPr>
              <a:t> </a:t>
            </a:r>
            <a:r>
              <a:rPr lang="ar-SA" sz="12800" b="1" dirty="0" smtClean="0">
                <a:latin typeface="Arial" pitchFamily="34" charset="0"/>
                <a:cs typeface="Arial" pitchFamily="34" charset="0"/>
              </a:rPr>
              <a:t>وهذا النمط يعطى الاولوية لعنصر الربحية على ماعداه، ولذلك</a:t>
            </a:r>
            <a:r>
              <a:rPr lang="en-US" sz="12800" b="1" dirty="0" smtClean="0">
                <a:latin typeface="Arial" pitchFamily="34" charset="0"/>
                <a:cs typeface="Arial" pitchFamily="34" charset="0"/>
              </a:rPr>
              <a:t> </a:t>
            </a:r>
            <a:r>
              <a:rPr lang="ar-SA" sz="12800" b="1" dirty="0" smtClean="0">
                <a:latin typeface="Arial" pitchFamily="34" charset="0"/>
                <a:cs typeface="Arial" pitchFamily="34" charset="0"/>
              </a:rPr>
              <a:t>تكون حساسيته </a:t>
            </a:r>
            <a:r>
              <a:rPr lang="ar-AE" sz="12800" b="1" dirty="0" smtClean="0">
                <a:latin typeface="Arial" pitchFamily="34" charset="0"/>
                <a:cs typeface="Arial" pitchFamily="34" charset="0"/>
              </a:rPr>
              <a:t>حساسيته </a:t>
            </a:r>
            <a:r>
              <a:rPr lang="ar-SA" sz="12800" b="1" dirty="0" smtClean="0">
                <a:latin typeface="Arial" pitchFamily="34" charset="0"/>
                <a:cs typeface="Arial" pitchFamily="34" charset="0"/>
              </a:rPr>
              <a:t>تجاه عنصر المخاطرة متدنية فيكون على استعداد لدخول مجالات استثمارية خطرة، املا فى الحصول على معدلات مرتفعة من العائد على هذه الاستثمارات</a:t>
            </a:r>
            <a:endParaRPr lang="en-US" sz="12800" b="1"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09600" y="1447800"/>
            <a:ext cx="8001000" cy="4800600"/>
          </a:xfrm>
        </p:spPr>
        <p:txBody>
          <a:bodyPr>
            <a:normAutofit/>
          </a:bodyPr>
          <a:lstStyle/>
          <a:p>
            <a:pPr algn="r"/>
            <a:r>
              <a:rPr lang="ar-SA" b="1" dirty="0" smtClean="0">
                <a:solidFill>
                  <a:srgbClr val="C00000"/>
                </a:solidFill>
              </a:rPr>
              <a:t>ج- المستثمر المتوازن:</a:t>
            </a:r>
          </a:p>
          <a:p>
            <a:pPr algn="r"/>
            <a:r>
              <a:rPr lang="ar-SA" b="1" dirty="0" smtClean="0"/>
              <a:t>وهو المستثمر الرشيد او العقلانى والذي يوجه لعنصري العائد والمخاطرة قدر متوازن، فيعمل على المبادلة بين هذين العنصرين </a:t>
            </a:r>
          </a:p>
          <a:p>
            <a:pPr algn="r"/>
            <a:r>
              <a:rPr lang="ar-SA" b="1" dirty="0" smtClean="0">
                <a:solidFill>
                  <a:srgbClr val="7030A0"/>
                </a:solidFill>
              </a:rPr>
              <a:t>وهكذا تكون حساسيته تجاه المخاطرة فى حدود معقولة تمكنه من اتخاذ قرارات استثمارية مدروسة بعناية تراعى توزيع الاستثمارات بكيفية تعظم العائد وتدنى درجة المخاطرة</a:t>
            </a:r>
          </a:p>
          <a:p>
            <a:pPr algn="r"/>
            <a:r>
              <a:rPr lang="ar-SA" b="1" dirty="0" smtClean="0"/>
              <a:t>ويندرج تحت هذا النمط الغالبية العظمى من المستثمرين</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92162"/>
          </a:xfrm>
        </p:spPr>
        <p:txBody>
          <a:bodyPr/>
          <a:lstStyle/>
          <a:p>
            <a:pPr algn="ctr"/>
            <a:r>
              <a:rPr lang="ar-SA" b="1" dirty="0" smtClean="0">
                <a:solidFill>
                  <a:srgbClr val="C00000"/>
                </a:solidFill>
              </a:rPr>
              <a:t>تصنيف المخاطر الاستثمارية</a:t>
            </a:r>
            <a:endParaRPr lang="en-US" dirty="0"/>
          </a:p>
        </p:txBody>
      </p:sp>
      <p:sp>
        <p:nvSpPr>
          <p:cNvPr id="3" name="Content Placeholder 2"/>
          <p:cNvSpPr>
            <a:spLocks noGrp="1"/>
          </p:cNvSpPr>
          <p:nvPr>
            <p:ph idx="1"/>
          </p:nvPr>
        </p:nvSpPr>
        <p:spPr>
          <a:xfrm>
            <a:off x="685800" y="1143000"/>
            <a:ext cx="7924800" cy="5105400"/>
          </a:xfrm>
        </p:spPr>
        <p:txBody>
          <a:bodyPr>
            <a:normAutofit fontScale="77500" lnSpcReduction="20000"/>
          </a:bodyPr>
          <a:lstStyle/>
          <a:p>
            <a:pPr algn="r">
              <a:buNone/>
            </a:pPr>
            <a:r>
              <a:rPr lang="ar-AE" sz="3800" b="1" dirty="0" smtClean="0">
                <a:solidFill>
                  <a:srgbClr val="7030A0"/>
                </a:solidFill>
              </a:rPr>
              <a:t>وبصورة عامة </a:t>
            </a:r>
            <a:r>
              <a:rPr lang="ar-SA" sz="3800" b="1" dirty="0" smtClean="0">
                <a:solidFill>
                  <a:srgbClr val="7030A0"/>
                </a:solidFill>
              </a:rPr>
              <a:t>تصنف المخاطر الكلية المرتبطة بالاستثمار الى عنصرين هما:</a:t>
            </a:r>
          </a:p>
          <a:p>
            <a:pPr algn="r">
              <a:buNone/>
            </a:pPr>
            <a:r>
              <a:rPr lang="ar-SA" sz="3800" b="1" dirty="0" smtClean="0">
                <a:solidFill>
                  <a:srgbClr val="C00000"/>
                </a:solidFill>
              </a:rPr>
              <a:t>اولا: المخاطر النظامية:</a:t>
            </a:r>
            <a:r>
              <a:rPr lang="ar-AE" sz="3800" b="1" dirty="0" smtClean="0">
                <a:solidFill>
                  <a:srgbClr val="C00000"/>
                </a:solidFill>
              </a:rPr>
              <a:t> </a:t>
            </a:r>
            <a:r>
              <a:rPr lang="ar-SA" sz="3800" b="1" dirty="0" smtClean="0"/>
              <a:t>وهى المخاطر التى تعود الى حركة السوق ويطلق عليها المخاطر العامة</a:t>
            </a:r>
            <a:r>
              <a:rPr lang="ar-AE" sz="3800" b="1" dirty="0" smtClean="0"/>
              <a:t> </a:t>
            </a:r>
            <a:r>
              <a:rPr lang="ar-SA" sz="3800" b="1" dirty="0" smtClean="0">
                <a:solidFill>
                  <a:srgbClr val="002060"/>
                </a:solidFill>
              </a:rPr>
              <a:t>وتعد التغيرات التى تطرأ على البيئة الاقتصادية والاجتماعية والسياسية ، مصدرا مهما لهذه المخاطر، بمعنى ان هذه المخاطر تؤثر على كآفة القطاعات ولكن بدرجات متفاوتة</a:t>
            </a:r>
            <a:endParaRPr lang="ar-AE" sz="3800" b="1" dirty="0" smtClean="0">
              <a:solidFill>
                <a:srgbClr val="002060"/>
              </a:solidFill>
            </a:endParaRPr>
          </a:p>
          <a:p>
            <a:pPr algn="r">
              <a:buNone/>
            </a:pPr>
            <a:r>
              <a:rPr lang="ar-SA" sz="3800" b="1" dirty="0" smtClean="0"/>
              <a:t>وبما ان المخاطر النظامية تصيب كآفة القطاعات نظرا لان مصدرها ظروف السوق عامة </a:t>
            </a:r>
            <a:r>
              <a:rPr lang="ar-SA" sz="3800" b="1" dirty="0" smtClean="0">
                <a:solidFill>
                  <a:srgbClr val="002060"/>
                </a:solidFill>
              </a:rPr>
              <a:t>فانه لا يمكن تجنبها نهائيا بالتنويع ( بمعنى ان التنويع بزيادة عدد الاستثمارات لا يفيد فى الحد من هذه المخاطر)</a:t>
            </a:r>
          </a:p>
          <a:p>
            <a:pPr algn="r"/>
            <a:r>
              <a:rPr lang="ar-SA" sz="3800" b="1" dirty="0" smtClean="0"/>
              <a:t>ولهذا يطلق بعضهم على هذه المخاطر ، اسم المخاطر التى لا</a:t>
            </a:r>
            <a:r>
              <a:rPr lang="ar-AE" sz="3800" b="1" dirty="0" smtClean="0"/>
              <a:t> </a:t>
            </a:r>
            <a:r>
              <a:rPr lang="ar-SA" sz="3800" b="1" dirty="0" smtClean="0"/>
              <a:t>يمكن تجنبها بالتنويع </a:t>
            </a:r>
            <a:endParaRPr lang="en-US" sz="3800" b="1" dirty="0" smtClean="0"/>
          </a:p>
          <a:p>
            <a:pPr algn="r">
              <a:buNone/>
            </a:pPr>
            <a:endParaRPr lang="ar-SA" b="1" dirty="0" smtClean="0">
              <a:solidFill>
                <a:srgbClr val="002060"/>
              </a:solidFill>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447800"/>
            <a:ext cx="7620000" cy="4800600"/>
          </a:xfrm>
        </p:spPr>
        <p:txBody>
          <a:bodyPr/>
          <a:lstStyle/>
          <a:p>
            <a:pPr algn="r">
              <a:buNone/>
            </a:pPr>
            <a:r>
              <a:rPr lang="ar-AE" b="1" dirty="0" smtClean="0">
                <a:solidFill>
                  <a:srgbClr val="C00000"/>
                </a:solidFill>
              </a:rPr>
              <a:t>و</a:t>
            </a:r>
            <a:r>
              <a:rPr lang="ar-SA" b="1" dirty="0" smtClean="0">
                <a:solidFill>
                  <a:srgbClr val="C00000"/>
                </a:solidFill>
              </a:rPr>
              <a:t>تتسم المخاطر النظامية بالخصائص التالية:</a:t>
            </a:r>
          </a:p>
          <a:p>
            <a:pPr algn="r">
              <a:buNone/>
            </a:pPr>
            <a:r>
              <a:rPr lang="ar-SA" b="1" dirty="0" smtClean="0"/>
              <a:t>1- تنشأ بفعل عوامل مشتركة تشمل النظام الاقتصادي باكمله</a:t>
            </a:r>
          </a:p>
          <a:p>
            <a:pPr algn="r">
              <a:buNone/>
            </a:pPr>
            <a:r>
              <a:rPr lang="ar-SA" b="1" dirty="0" smtClean="0"/>
              <a:t>2- تؤثر فى جميع الاعمال ، لذلك فانها تصيب كل انواع الاستثمارات</a:t>
            </a:r>
          </a:p>
          <a:p>
            <a:pPr algn="r">
              <a:buNone/>
            </a:pPr>
            <a:r>
              <a:rPr lang="ar-SA" b="1" dirty="0" smtClean="0"/>
              <a:t>3- لا يمكن تجنبها بالتنويع ولكن يمكن الحد من شدتها من خلال دراسة وتقدير العائد المتوقع</a:t>
            </a:r>
            <a:endParaRPr lang="en-US" b="1"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762000"/>
            <a:ext cx="7620000" cy="5486400"/>
          </a:xfrm>
        </p:spPr>
        <p:txBody>
          <a:bodyPr>
            <a:normAutofit lnSpcReduction="10000"/>
          </a:bodyPr>
          <a:lstStyle/>
          <a:p>
            <a:pPr algn="r"/>
            <a:r>
              <a:rPr lang="ar-SA" b="1" dirty="0" smtClean="0">
                <a:solidFill>
                  <a:srgbClr val="7030A0"/>
                </a:solidFill>
              </a:rPr>
              <a:t>وتشمل المخاطر النظامية المكونات التالية:</a:t>
            </a:r>
          </a:p>
          <a:p>
            <a:pPr algn="r">
              <a:buNone/>
            </a:pPr>
            <a:r>
              <a:rPr lang="ar-SA" sz="3600" b="1" dirty="0" smtClean="0">
                <a:solidFill>
                  <a:srgbClr val="C00000"/>
                </a:solidFill>
              </a:rPr>
              <a:t>أ- مخاطر سعر الفائدة:</a:t>
            </a:r>
            <a:r>
              <a:rPr lang="ar-AE" sz="3600" b="1" dirty="0" smtClean="0">
                <a:solidFill>
                  <a:srgbClr val="C00000"/>
                </a:solidFill>
              </a:rPr>
              <a:t> </a:t>
            </a:r>
            <a:r>
              <a:rPr lang="ar-AE" b="1" dirty="0" smtClean="0">
                <a:solidFill>
                  <a:srgbClr val="7030A0"/>
                </a:solidFill>
              </a:rPr>
              <a:t>ويقصد بها: </a:t>
            </a:r>
            <a:r>
              <a:rPr lang="ar-SA" b="1" dirty="0" smtClean="0"/>
              <a:t>قابلية التباين فى العائد الناتج عن حدوث تغيرات فى مستوي اسعار الفائدة السائدة فى السوق، والتى تؤثر بدرجة او باخري على قرارات المستثمرين</a:t>
            </a:r>
            <a:endParaRPr lang="ar-AE" b="1" dirty="0" smtClean="0"/>
          </a:p>
          <a:p>
            <a:pPr algn="r"/>
            <a:r>
              <a:rPr lang="ar-SA" b="1" dirty="0" smtClean="0">
                <a:solidFill>
                  <a:srgbClr val="C00000"/>
                </a:solidFill>
              </a:rPr>
              <a:t>ب- مخاطر القوى الشرائية( او مخاطر التضخم):</a:t>
            </a:r>
          </a:p>
          <a:p>
            <a:pPr algn="r">
              <a:buNone/>
            </a:pPr>
            <a:r>
              <a:rPr lang="ar-AE" b="1" dirty="0" smtClean="0">
                <a:solidFill>
                  <a:srgbClr val="7030A0"/>
                </a:solidFill>
              </a:rPr>
              <a:t>ويقصد بها: </a:t>
            </a:r>
            <a:r>
              <a:rPr lang="ar-SA" b="1" dirty="0" smtClean="0"/>
              <a:t>تراجع القوى الشرائية للمدخرات او الثروة المستثمرة بسبب التضخم </a:t>
            </a:r>
            <a:r>
              <a:rPr lang="ar-SA" b="1" u="sng" dirty="0" smtClean="0">
                <a:solidFill>
                  <a:srgbClr val="C00000"/>
                </a:solidFill>
              </a:rPr>
              <a:t>اي انها عدم التأكد بشأن القوي الشرائية المستقبلية للاموال المستثمرة</a:t>
            </a:r>
            <a:r>
              <a:rPr lang="ar-AE" b="1" u="sng" dirty="0" smtClean="0">
                <a:solidFill>
                  <a:srgbClr val="C00000"/>
                </a:solidFill>
              </a:rPr>
              <a:t> </a:t>
            </a:r>
            <a:r>
              <a:rPr lang="ar-SA" b="1" dirty="0" smtClean="0">
                <a:solidFill>
                  <a:srgbClr val="002060"/>
                </a:solidFill>
              </a:rPr>
              <a:t>وتصل هذه المخاطر اقصاها فى الاستثمارات ذات الدخل الثابت مثل السندات.</a:t>
            </a:r>
          </a:p>
          <a:p>
            <a:pPr algn="r"/>
            <a:endParaRPr lang="ar-SA" b="1"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62000" y="1447800"/>
            <a:ext cx="7772400" cy="4800600"/>
          </a:xfrm>
        </p:spPr>
        <p:txBody>
          <a:bodyPr/>
          <a:lstStyle/>
          <a:p>
            <a:pPr algn="r"/>
            <a:r>
              <a:rPr lang="ar-SA" sz="3600" b="1" dirty="0" smtClean="0">
                <a:solidFill>
                  <a:srgbClr val="C00000"/>
                </a:solidFill>
              </a:rPr>
              <a:t>ج- مخاطر السوق:</a:t>
            </a:r>
          </a:p>
          <a:p>
            <a:pPr algn="r"/>
            <a:r>
              <a:rPr lang="ar-SA" b="1" dirty="0" smtClean="0"/>
              <a:t>تنشأ مخاطر السوق نتيجة لتغير الاسعار فى الاسواق، وذلك نتيجة لاسباب اقتصادية او سياسية او اجتماعية</a:t>
            </a:r>
          </a:p>
          <a:p>
            <a:pPr algn="r"/>
            <a:r>
              <a:rPr lang="ar-SA" b="1" dirty="0" smtClean="0">
                <a:solidFill>
                  <a:srgbClr val="002060"/>
                </a:solidFill>
              </a:rPr>
              <a:t>وان عدم الاستقرار او التباين يحمل فى طياته مخاطر مصدرها عدم التأكد بالنسبة للمستوي الذي سوف تؤول اليه الاسعار فى المستقبل</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74638"/>
            <a:ext cx="8171688" cy="1143000"/>
          </a:xfrm>
        </p:spPr>
        <p:txBody>
          <a:bodyPr>
            <a:noAutofit/>
          </a:bodyPr>
          <a:lstStyle/>
          <a:p>
            <a:pPr algn="ctr"/>
            <a:r>
              <a:rPr lang="ar-SA" sz="3600" b="1" dirty="0" smtClean="0">
                <a:solidFill>
                  <a:srgbClr val="C00000"/>
                </a:solidFill>
                <a:latin typeface="Arial" pitchFamily="34" charset="0"/>
                <a:cs typeface="Arial" pitchFamily="34" charset="0"/>
              </a:rPr>
              <a:t>متوقع بنهاية هذه الوحدة ان تجيب عن الاسئلة التالية:</a:t>
            </a:r>
            <a:endParaRPr lang="en-US" sz="3600" dirty="0">
              <a:latin typeface="Arial" pitchFamily="34" charset="0"/>
              <a:cs typeface="Arial" pitchFamily="34" charset="0"/>
            </a:endParaRPr>
          </a:p>
        </p:txBody>
      </p:sp>
      <p:sp>
        <p:nvSpPr>
          <p:cNvPr id="3" name="Content Placeholder 2"/>
          <p:cNvSpPr>
            <a:spLocks noGrp="1"/>
          </p:cNvSpPr>
          <p:nvPr>
            <p:ph idx="1"/>
          </p:nvPr>
        </p:nvSpPr>
        <p:spPr>
          <a:xfrm>
            <a:off x="609600" y="1219200"/>
            <a:ext cx="8001000" cy="5029200"/>
          </a:xfrm>
        </p:spPr>
        <p:txBody>
          <a:bodyPr>
            <a:normAutofit fontScale="85000" lnSpcReduction="20000"/>
          </a:bodyPr>
          <a:lstStyle/>
          <a:p>
            <a:pPr algn="r"/>
            <a:r>
              <a:rPr lang="ar-SA" sz="3500" b="1" dirty="0" smtClean="0">
                <a:latin typeface="Arial" pitchFamily="34" charset="0"/>
                <a:cs typeface="Arial" pitchFamily="34" charset="0"/>
              </a:rPr>
              <a:t>1- </a:t>
            </a:r>
            <a:r>
              <a:rPr lang="ar-SA" sz="3500" b="1" dirty="0" smtClean="0">
                <a:latin typeface="Arial" pitchFamily="34" charset="0"/>
                <a:cs typeface="Arial" pitchFamily="34" charset="0"/>
              </a:rPr>
              <a:t>عرف المخاطر الإستثمارية</a:t>
            </a:r>
            <a:r>
              <a:rPr lang="ar-SA" sz="3500" b="1" dirty="0" smtClean="0">
                <a:latin typeface="Arial" pitchFamily="34" charset="0"/>
                <a:cs typeface="Arial" pitchFamily="34" charset="0"/>
              </a:rPr>
              <a:t>؟</a:t>
            </a:r>
            <a:endParaRPr lang="ar-AE" sz="3500" b="1" dirty="0" smtClean="0">
              <a:latin typeface="Arial" pitchFamily="34" charset="0"/>
              <a:cs typeface="Arial" pitchFamily="34" charset="0"/>
            </a:endParaRPr>
          </a:p>
          <a:p>
            <a:pPr algn="r"/>
            <a:r>
              <a:rPr lang="ar-AE" sz="3500" b="1" dirty="0" smtClean="0">
                <a:latin typeface="Arial" pitchFamily="34" charset="0"/>
                <a:cs typeface="Arial" pitchFamily="34" charset="0"/>
              </a:rPr>
              <a:t>2- تناول بالشرح خطوات إدارة المخاطر الإستثمارية؟</a:t>
            </a:r>
            <a:endParaRPr lang="ar-SA" sz="3500" b="1" dirty="0" smtClean="0">
              <a:latin typeface="Arial" pitchFamily="34" charset="0"/>
              <a:cs typeface="Arial" pitchFamily="34" charset="0"/>
            </a:endParaRPr>
          </a:p>
          <a:p>
            <a:pPr algn="r"/>
            <a:r>
              <a:rPr lang="ar-AE" sz="3500" b="1" dirty="0" smtClean="0">
                <a:latin typeface="Arial" pitchFamily="34" charset="0"/>
                <a:cs typeface="Arial" pitchFamily="34" charset="0"/>
              </a:rPr>
              <a:t>3- </a:t>
            </a:r>
            <a:r>
              <a:rPr lang="ar-SA" sz="3500" b="1" dirty="0" smtClean="0">
                <a:latin typeface="Arial" pitchFamily="34" charset="0"/>
                <a:cs typeface="Arial" pitchFamily="34" charset="0"/>
              </a:rPr>
              <a:t>يصنف </a:t>
            </a:r>
            <a:r>
              <a:rPr lang="ar-SA" sz="3500" b="1" dirty="0" smtClean="0">
                <a:latin typeface="Arial" pitchFamily="34" charset="0"/>
                <a:cs typeface="Arial" pitchFamily="34" charset="0"/>
              </a:rPr>
              <a:t>المستثمرون وفقا لمفاضلتهم بين العائد والمخاطرة لعدة انواع، وضح ذلك بالتفصيل؟</a:t>
            </a:r>
          </a:p>
          <a:p>
            <a:pPr algn="r"/>
            <a:r>
              <a:rPr lang="ar-AE" sz="3500" b="1" dirty="0" smtClean="0">
                <a:latin typeface="Arial" pitchFamily="34" charset="0"/>
                <a:cs typeface="Arial" pitchFamily="34" charset="0"/>
              </a:rPr>
              <a:t>4- </a:t>
            </a:r>
            <a:r>
              <a:rPr lang="ar-SA" sz="3500" b="1" dirty="0" smtClean="0">
                <a:latin typeface="Arial" pitchFamily="34" charset="0"/>
                <a:cs typeface="Arial" pitchFamily="34" charset="0"/>
              </a:rPr>
              <a:t>عرف </a:t>
            </a:r>
            <a:r>
              <a:rPr lang="ar-SA" sz="3500" b="1" dirty="0" smtClean="0">
                <a:latin typeface="Arial" pitchFamily="34" charset="0"/>
                <a:cs typeface="Arial" pitchFamily="34" charset="0"/>
              </a:rPr>
              <a:t>المخاطر النظامية المرتبطة بالاستثمار ومن ثم عدد خصائصها ؟</a:t>
            </a:r>
          </a:p>
          <a:p>
            <a:pPr algn="r"/>
            <a:r>
              <a:rPr lang="ar-AE" sz="3500" b="1" dirty="0" smtClean="0">
                <a:latin typeface="Arial" pitchFamily="34" charset="0"/>
                <a:cs typeface="Arial" pitchFamily="34" charset="0"/>
              </a:rPr>
              <a:t>5- </a:t>
            </a:r>
            <a:r>
              <a:rPr lang="ar-SA" sz="3500" b="1" dirty="0" smtClean="0">
                <a:latin typeface="Arial" pitchFamily="34" charset="0"/>
                <a:cs typeface="Arial" pitchFamily="34" charset="0"/>
              </a:rPr>
              <a:t>تشمل </a:t>
            </a:r>
            <a:r>
              <a:rPr lang="ar-SA" sz="3500" b="1" dirty="0" smtClean="0">
                <a:latin typeface="Arial" pitchFamily="34" charset="0"/>
                <a:cs typeface="Arial" pitchFamily="34" charset="0"/>
              </a:rPr>
              <a:t>المخاطر النظامية المرتبطة بالاستثمار عدة مكونات، تناولها بالشرح؟</a:t>
            </a:r>
          </a:p>
          <a:p>
            <a:pPr algn="r"/>
            <a:r>
              <a:rPr lang="ar-AE" sz="3500" b="1" dirty="0" smtClean="0">
                <a:latin typeface="Arial" pitchFamily="34" charset="0"/>
                <a:cs typeface="Arial" pitchFamily="34" charset="0"/>
              </a:rPr>
              <a:t>6- </a:t>
            </a:r>
            <a:r>
              <a:rPr lang="ar-SA" sz="3500" b="1" dirty="0" smtClean="0">
                <a:latin typeface="Arial" pitchFamily="34" charset="0"/>
                <a:cs typeface="Arial" pitchFamily="34" charset="0"/>
              </a:rPr>
              <a:t>عرف </a:t>
            </a:r>
            <a:r>
              <a:rPr lang="ar-SA" sz="3500" b="1" dirty="0" smtClean="0">
                <a:latin typeface="Arial" pitchFamily="34" charset="0"/>
                <a:cs typeface="Arial" pitchFamily="34" charset="0"/>
              </a:rPr>
              <a:t>المخاطر غير النظامية المرتبطة بالاستثمار ومن ثم عدد خصائصها ؟</a:t>
            </a:r>
          </a:p>
          <a:p>
            <a:pPr algn="r"/>
            <a:r>
              <a:rPr lang="ar-AE" sz="3500" b="1" dirty="0" smtClean="0">
                <a:latin typeface="Arial" pitchFamily="34" charset="0"/>
                <a:cs typeface="Arial" pitchFamily="34" charset="0"/>
              </a:rPr>
              <a:t>7- </a:t>
            </a:r>
            <a:r>
              <a:rPr lang="ar-SA" sz="3500" b="1" dirty="0" smtClean="0">
                <a:latin typeface="Arial" pitchFamily="34" charset="0"/>
                <a:cs typeface="Arial" pitchFamily="34" charset="0"/>
              </a:rPr>
              <a:t>تتمثل </a:t>
            </a:r>
            <a:r>
              <a:rPr lang="ar-SA" sz="3500" b="1" dirty="0" smtClean="0">
                <a:latin typeface="Arial" pitchFamily="34" charset="0"/>
                <a:cs typeface="Arial" pitchFamily="34" charset="0"/>
              </a:rPr>
              <a:t>المخاطر غير النظامية المرتبطة بالاستثمار عدة مصادر، تناولها بالشرح؟</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9"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50"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990600" y="1447800"/>
            <a:ext cx="7467600" cy="4800600"/>
          </a:xfrm>
        </p:spPr>
        <p:txBody>
          <a:bodyPr/>
          <a:lstStyle/>
          <a:p>
            <a:pPr algn="r"/>
            <a:r>
              <a:rPr lang="ar-SA" sz="3600" b="1" dirty="0" smtClean="0">
                <a:solidFill>
                  <a:srgbClr val="C00000"/>
                </a:solidFill>
              </a:rPr>
              <a:t>ثانيا: المخاطر غير النظامية:</a:t>
            </a:r>
            <a:r>
              <a:rPr lang="ar-AE" sz="3600" b="1" dirty="0" smtClean="0">
                <a:solidFill>
                  <a:srgbClr val="C00000"/>
                </a:solidFill>
              </a:rPr>
              <a:t> </a:t>
            </a:r>
            <a:r>
              <a:rPr lang="ar-SA" b="1" dirty="0" smtClean="0"/>
              <a:t>وهى عبارة عن حالات عدم التأكد التى تنشأ بسبب ظروف او عوامل خاصة متعلقة باستثمار معين او قطاع معين حيث انها تكون مستقلة عن مخاطر النشاط الاقتصادي </a:t>
            </a:r>
            <a:r>
              <a:rPr lang="ar-AE" b="1" dirty="0" smtClean="0"/>
              <a:t>و </a:t>
            </a:r>
            <a:r>
              <a:rPr lang="ar-SA" b="1" dirty="0" smtClean="0">
                <a:solidFill>
                  <a:srgbClr val="002060"/>
                </a:solidFill>
              </a:rPr>
              <a:t>تسمى بالمخاطر الاستثنائية او المخاطر غير السوقية او المخاطر التى يمكن تجنبها بالتنويع</a:t>
            </a:r>
            <a:endParaRPr lang="ar-AE" b="1" dirty="0" smtClean="0">
              <a:solidFill>
                <a:srgbClr val="002060"/>
              </a:solidFill>
            </a:endParaRPr>
          </a:p>
          <a:p>
            <a:pPr algn="r"/>
            <a:r>
              <a:rPr lang="ar-SA" b="1" dirty="0" smtClean="0"/>
              <a:t>وهذا يعنى ان المخاطر غير النظامية:</a:t>
            </a:r>
            <a:r>
              <a:rPr lang="ar-AE" b="1" dirty="0" smtClean="0"/>
              <a:t> </a:t>
            </a:r>
            <a:r>
              <a:rPr lang="ar-SA" b="1" dirty="0" smtClean="0">
                <a:solidFill>
                  <a:srgbClr val="C00000"/>
                </a:solidFill>
              </a:rPr>
              <a:t>تقيس درجة التقلب فى عوائد استثمار معين بفعل عوامل خاصة به</a:t>
            </a:r>
            <a:endParaRPr lang="en-US" dirty="0" smtClean="0"/>
          </a:p>
          <a:p>
            <a:pPr algn="r"/>
            <a:endParaRPr lang="en-US" b="1"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447800"/>
            <a:ext cx="7772400" cy="4800600"/>
          </a:xfrm>
        </p:spPr>
        <p:txBody>
          <a:bodyPr>
            <a:normAutofit fontScale="92500" lnSpcReduction="20000"/>
          </a:bodyPr>
          <a:lstStyle/>
          <a:p>
            <a:pPr algn="r"/>
            <a:r>
              <a:rPr lang="ar-SA" b="1" dirty="0" smtClean="0">
                <a:solidFill>
                  <a:srgbClr val="C00000"/>
                </a:solidFill>
              </a:rPr>
              <a:t>وتمتاز المخاطر غير النظامية بعدة خصائص اهمها:</a:t>
            </a:r>
          </a:p>
          <a:p>
            <a:pPr algn="r"/>
            <a:r>
              <a:rPr lang="ar-SA" b="1" dirty="0" smtClean="0"/>
              <a:t>1- انها تنشأ بفعل عوامل تخص الاستثمار ذاته</a:t>
            </a:r>
          </a:p>
          <a:p>
            <a:pPr algn="r"/>
            <a:r>
              <a:rPr lang="ar-SA" b="1" dirty="0" smtClean="0"/>
              <a:t>2- انها تؤثر فقط فى الاستثمار المعنى</a:t>
            </a:r>
          </a:p>
          <a:p>
            <a:pPr algn="r">
              <a:buNone/>
            </a:pPr>
            <a:r>
              <a:rPr lang="ar-SA" b="1" dirty="0" smtClean="0"/>
              <a:t>3- يمكن تجنبها عن طريق التنويع وذلك بالاستثمار فى عدة بدائل استثمارية</a:t>
            </a:r>
          </a:p>
          <a:p>
            <a:pPr algn="r"/>
            <a:r>
              <a:rPr lang="ar-SA" b="1" dirty="0" smtClean="0">
                <a:solidFill>
                  <a:srgbClr val="7030A0"/>
                </a:solidFill>
              </a:rPr>
              <a:t>وتتمثل مصادر المخاطر غير النظامية فى الآتى:</a:t>
            </a:r>
          </a:p>
          <a:p>
            <a:pPr algn="r"/>
            <a:r>
              <a:rPr lang="ar-SA" b="1" dirty="0" smtClean="0">
                <a:solidFill>
                  <a:srgbClr val="C00000"/>
                </a:solidFill>
              </a:rPr>
              <a:t>أ- مخاطر الادارة:</a:t>
            </a:r>
            <a:r>
              <a:rPr lang="ar-AE" b="1" dirty="0" smtClean="0">
                <a:solidFill>
                  <a:srgbClr val="C00000"/>
                </a:solidFill>
              </a:rPr>
              <a:t> </a:t>
            </a:r>
            <a:r>
              <a:rPr lang="ar-SA" b="1" dirty="0" smtClean="0"/>
              <a:t>القرارات الخاطئة والتى تتمثل فى:</a:t>
            </a:r>
          </a:p>
          <a:p>
            <a:pPr algn="r"/>
            <a:r>
              <a:rPr lang="ar-SA" b="1" dirty="0" smtClean="0"/>
              <a:t>- عدم التحوط للاحداث غير المتوقعة</a:t>
            </a:r>
          </a:p>
          <a:p>
            <a:pPr algn="r"/>
            <a:r>
              <a:rPr lang="ar-SA" b="1" dirty="0" smtClean="0"/>
              <a:t>- تقادم المنتجات ( بسبب ظهور منتج جديد متطور)</a:t>
            </a:r>
          </a:p>
          <a:p>
            <a:pPr algn="r"/>
            <a:r>
              <a:rPr lang="ar-SA" b="1" dirty="0" smtClean="0"/>
              <a:t>- الارتباط بعميل واحد</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9"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50"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9"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1000" fill="hold"/>
                                        <p:tgtEl>
                                          <p:spTgt spid="3">
                                            <p:txEl>
                                              <p:pRg st="7" end="7"/>
                                            </p:txEl>
                                          </p:spTgt>
                                        </p:tgtEl>
                                        <p:attrNameLst>
                                          <p:attrName>ppt_x</p:attrName>
                                        </p:attrNameLst>
                                      </p:cBhvr>
                                      <p:tavLst>
                                        <p:tav tm="0">
                                          <p:val>
                                            <p:strVal val="#ppt_x-.2"/>
                                          </p:val>
                                        </p:tav>
                                        <p:tav tm="100000">
                                          <p:val>
                                            <p:strVal val="#ppt_x"/>
                                          </p:val>
                                        </p:tav>
                                      </p:tavLst>
                                    </p:anim>
                                    <p:anim calcmode="lin" valueType="num">
                                      <p:cBhvr>
                                        <p:cTn id="57" dur="1000" fill="hold"/>
                                        <p:tgtEl>
                                          <p:spTgt spid="3">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58" dur="10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29"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1000" fill="hold"/>
                                        <p:tgtEl>
                                          <p:spTgt spid="3">
                                            <p:txEl>
                                              <p:pRg st="8" end="8"/>
                                            </p:txEl>
                                          </p:spTgt>
                                        </p:tgtEl>
                                        <p:attrNameLst>
                                          <p:attrName>ppt_x</p:attrName>
                                        </p:attrNameLst>
                                      </p:cBhvr>
                                      <p:tavLst>
                                        <p:tav tm="0">
                                          <p:val>
                                            <p:strVal val="#ppt_x-.2"/>
                                          </p:val>
                                        </p:tav>
                                        <p:tav tm="100000">
                                          <p:val>
                                            <p:strVal val="#ppt_x"/>
                                          </p:val>
                                        </p:tav>
                                      </p:tavLst>
                                    </p:anim>
                                    <p:anim calcmode="lin" valueType="num">
                                      <p:cBhvr>
                                        <p:cTn id="64" dur="1000" fill="hold"/>
                                        <p:tgtEl>
                                          <p:spTgt spid="3">
                                            <p:txEl>
                                              <p:pRg st="8" end="8"/>
                                            </p:txEl>
                                          </p:spTgt>
                                        </p:tgtEl>
                                        <p:attrNameLst>
                                          <p:attrName>ppt_y</p:attrName>
                                        </p:attrNameLst>
                                      </p:cBhvr>
                                      <p:tavLst>
                                        <p:tav tm="0">
                                          <p:val>
                                            <p:strVal val="#ppt_y"/>
                                          </p:val>
                                        </p:tav>
                                        <p:tav tm="100000">
                                          <p:val>
                                            <p:strVal val="#ppt_y"/>
                                          </p:val>
                                        </p:tav>
                                      </p:tavLst>
                                    </p:anim>
                                    <p:animEffect transition="in" filter="wipe(right)" prLst="gradientSize: 0.1">
                                      <p:cBhvr>
                                        <p:cTn id="65"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85800" y="1447800"/>
            <a:ext cx="7924800" cy="4800600"/>
          </a:xfrm>
        </p:spPr>
        <p:txBody>
          <a:bodyPr>
            <a:normAutofit/>
          </a:bodyPr>
          <a:lstStyle/>
          <a:p>
            <a:pPr algn="r"/>
            <a:r>
              <a:rPr lang="ar-SA" b="1" dirty="0" smtClean="0">
                <a:solidFill>
                  <a:srgbClr val="C00000"/>
                </a:solidFill>
              </a:rPr>
              <a:t>ب- مخاطر الصناعة:</a:t>
            </a:r>
            <a:r>
              <a:rPr lang="ar-AE" b="1" dirty="0" smtClean="0">
                <a:solidFill>
                  <a:srgbClr val="C00000"/>
                </a:solidFill>
              </a:rPr>
              <a:t> </a:t>
            </a:r>
            <a:r>
              <a:rPr lang="ar-SA" b="1" dirty="0" smtClean="0"/>
              <a:t>احيانا تتعرض كل المشروعات الاستثمارية العاملة فى صناعة واحدة او بضع صناعات قليلة </a:t>
            </a:r>
            <a:r>
              <a:rPr lang="ar-AE" b="1" dirty="0" smtClean="0"/>
              <a:t>لمخاطر </a:t>
            </a:r>
            <a:r>
              <a:rPr lang="ar-SA" b="1" dirty="0" smtClean="0"/>
              <a:t>معينة لا تؤثر فى غالبية المشروعات العاملة خارج تلك الصناعة </a:t>
            </a:r>
            <a:r>
              <a:rPr lang="ar-SA" b="1" dirty="0" smtClean="0">
                <a:solidFill>
                  <a:srgbClr val="002060"/>
                </a:solidFill>
              </a:rPr>
              <a:t>يطلق عليها اسم مخاطر الصناعة ( انعدام المواد الخام فى قطاع صناعى معين)</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ar-SA" sz="4400" b="1" dirty="0" smtClean="0">
                <a:solidFill>
                  <a:srgbClr val="C00000"/>
                </a:solidFill>
              </a:rPr>
              <a:t> </a:t>
            </a:r>
            <a:r>
              <a:rPr lang="ar-SA" sz="4400" b="1" dirty="0" smtClean="0">
                <a:solidFill>
                  <a:srgbClr val="7030A0"/>
                </a:solidFill>
              </a:rPr>
              <a:t>قياس </a:t>
            </a:r>
            <a:r>
              <a:rPr lang="ar-AE" sz="4400" b="1" dirty="0" smtClean="0">
                <a:solidFill>
                  <a:srgbClr val="7030A0"/>
                </a:solidFill>
              </a:rPr>
              <a:t>مخاطر </a:t>
            </a:r>
            <a:r>
              <a:rPr lang="ar-SA" sz="4400" b="1" dirty="0" smtClean="0">
                <a:solidFill>
                  <a:srgbClr val="7030A0"/>
                </a:solidFill>
              </a:rPr>
              <a:t>الاستثمار</a:t>
            </a:r>
            <a:r>
              <a:rPr lang="ar-AE" sz="4400" b="1" dirty="0" smtClean="0">
                <a:solidFill>
                  <a:srgbClr val="C00000"/>
                </a:solidFill>
              </a:rPr>
              <a:t/>
            </a:r>
            <a:br>
              <a:rPr lang="ar-AE" sz="4400" b="1" dirty="0" smtClean="0">
                <a:solidFill>
                  <a:srgbClr val="C00000"/>
                </a:solidFill>
              </a:rPr>
            </a:br>
            <a:r>
              <a:rPr lang="ar-AE" sz="4400" b="1" dirty="0" smtClean="0">
                <a:solidFill>
                  <a:srgbClr val="C00000"/>
                </a:solidFill>
              </a:rPr>
              <a:t>اولا: </a:t>
            </a:r>
            <a:r>
              <a:rPr lang="ar-SA" sz="4400" b="1" dirty="0" smtClean="0">
                <a:solidFill>
                  <a:srgbClr val="C00000"/>
                </a:solidFill>
              </a:rPr>
              <a:t>قياس </a:t>
            </a:r>
            <a:r>
              <a:rPr lang="ar-AE" sz="4400" b="1" dirty="0" smtClean="0">
                <a:solidFill>
                  <a:srgbClr val="C00000"/>
                </a:solidFill>
              </a:rPr>
              <a:t>مخاطر</a:t>
            </a:r>
            <a:r>
              <a:rPr lang="ar-SA" sz="4400" b="1" dirty="0" smtClean="0">
                <a:solidFill>
                  <a:srgbClr val="C00000"/>
                </a:solidFill>
              </a:rPr>
              <a:t>الإستثمار</a:t>
            </a:r>
            <a:r>
              <a:rPr lang="ar-AE" sz="4400" b="1" dirty="0" smtClean="0">
                <a:solidFill>
                  <a:srgbClr val="C00000"/>
                </a:solidFill>
              </a:rPr>
              <a:t> الحقيقي</a:t>
            </a:r>
            <a:endParaRPr lang="en-US" sz="4400" b="1" dirty="0">
              <a:solidFill>
                <a:srgbClr val="C00000"/>
              </a:solidFill>
            </a:endParaRPr>
          </a:p>
        </p:txBody>
      </p:sp>
      <p:sp>
        <p:nvSpPr>
          <p:cNvPr id="3" name="Content Placeholder 2"/>
          <p:cNvSpPr>
            <a:spLocks noGrp="1"/>
          </p:cNvSpPr>
          <p:nvPr>
            <p:ph idx="1"/>
          </p:nvPr>
        </p:nvSpPr>
        <p:spPr>
          <a:xfrm>
            <a:off x="381000" y="1447800"/>
            <a:ext cx="8324088" cy="4724400"/>
          </a:xfrm>
        </p:spPr>
        <p:txBody>
          <a:bodyPr>
            <a:normAutofit/>
          </a:bodyPr>
          <a:lstStyle/>
          <a:p>
            <a:pPr algn="r">
              <a:buFont typeface="Arial" charset="0"/>
              <a:buChar char="•"/>
            </a:pPr>
            <a:r>
              <a:rPr lang="ar-SA" sz="3500" b="1" dirty="0" smtClean="0">
                <a:latin typeface="Arial" pitchFamily="34" charset="0"/>
                <a:cs typeface="Arial" pitchFamily="34" charset="0"/>
              </a:rPr>
              <a:t>كقاعدة عامة تزداد المخاطر كلما زادت درجة تشتت (تقلب) التدفقات النقدية المصاحبة للتغيرات فى الظروف الاقتصادية .</a:t>
            </a:r>
            <a:r>
              <a:rPr lang="ar-AE" sz="3500" b="1" dirty="0" smtClean="0">
                <a:solidFill>
                  <a:srgbClr val="0070C0"/>
                </a:solidFill>
                <a:latin typeface="Arial" pitchFamily="34" charset="0"/>
                <a:cs typeface="Arial" pitchFamily="34" charset="0"/>
              </a:rPr>
              <a:t> </a:t>
            </a:r>
          </a:p>
          <a:p>
            <a:pPr algn="r">
              <a:buFont typeface="Arial" charset="0"/>
              <a:buChar char="•"/>
            </a:pPr>
            <a:r>
              <a:rPr lang="ar-SA" sz="3500" b="1" dirty="0" smtClean="0">
                <a:latin typeface="Arial" pitchFamily="34" charset="0"/>
                <a:cs typeface="Arial" pitchFamily="34" charset="0"/>
              </a:rPr>
              <a:t>وتقاس مخاطر الاقتراح الاستثماري</a:t>
            </a:r>
            <a:r>
              <a:rPr lang="ar-AE" sz="3500" b="1" dirty="0" smtClean="0">
                <a:latin typeface="Arial" pitchFamily="34" charset="0"/>
                <a:cs typeface="Arial" pitchFamily="34" charset="0"/>
              </a:rPr>
              <a:t> الحقيقي</a:t>
            </a:r>
            <a:r>
              <a:rPr lang="ar-SA" sz="3500" b="1" dirty="0" smtClean="0">
                <a:latin typeface="Arial" pitchFamily="34" charset="0"/>
                <a:cs typeface="Arial" pitchFamily="34" charset="0"/>
              </a:rPr>
              <a:t> اي مدى تقلب </a:t>
            </a:r>
            <a:r>
              <a:rPr lang="ar-AE" sz="3500" b="1" dirty="0" smtClean="0">
                <a:latin typeface="Arial" pitchFamily="34" charset="0"/>
                <a:cs typeface="Arial" pitchFamily="34" charset="0"/>
              </a:rPr>
              <a:t>عوائده </a:t>
            </a:r>
            <a:r>
              <a:rPr lang="ar-SA" sz="3500" b="1" dirty="0" smtClean="0">
                <a:latin typeface="Arial" pitchFamily="34" charset="0"/>
                <a:cs typeface="Arial" pitchFamily="34" charset="0"/>
              </a:rPr>
              <a:t>النقدية بطريقتين هما :</a:t>
            </a:r>
          </a:p>
          <a:p>
            <a:pPr algn="r"/>
            <a:r>
              <a:rPr lang="ar-AE" sz="3500" b="1" dirty="0" smtClean="0">
                <a:solidFill>
                  <a:srgbClr val="C00000"/>
                </a:solidFill>
                <a:latin typeface="Arial" pitchFamily="34" charset="0"/>
                <a:cs typeface="Arial" pitchFamily="34" charset="0"/>
              </a:rPr>
              <a:t>1-</a:t>
            </a:r>
            <a:r>
              <a:rPr lang="ar-SA" sz="3500" b="1" dirty="0" smtClean="0">
                <a:solidFill>
                  <a:srgbClr val="C00000"/>
                </a:solidFill>
                <a:latin typeface="Arial" pitchFamily="34" charset="0"/>
                <a:cs typeface="Arial" pitchFamily="34" charset="0"/>
              </a:rPr>
              <a:t> الاسلوب البياني لقياس المخاطر الاستثمارية :</a:t>
            </a:r>
            <a:endParaRPr lang="ar-SA" b="1" dirty="0" smtClean="0">
              <a:solidFill>
                <a:srgbClr val="C00000"/>
              </a:solidFill>
              <a:latin typeface="Arial" pitchFamily="34" charset="0"/>
              <a:cs typeface="Arial" pitchFamily="34" charset="0"/>
            </a:endParaRPr>
          </a:p>
          <a:p>
            <a:pPr algn="r">
              <a:buFont typeface="Arial" charset="0"/>
              <a:buChar char="•"/>
            </a:pPr>
            <a:endParaRPr lang="ar-SA" b="1" dirty="0" smtClean="0">
              <a:solidFill>
                <a:srgbClr val="0070C0"/>
              </a:solidFill>
            </a:endParaRPr>
          </a:p>
          <a:p>
            <a:pPr algn="r">
              <a:buFont typeface="Arial" charset="0"/>
              <a:buChar char="•"/>
            </a:pPr>
            <a:endParaRPr lang="ar-SA" b="1" dirty="0" smtClean="0">
              <a:solidFill>
                <a:srgbClr val="0070C0"/>
              </a:solidFill>
            </a:endParaRPr>
          </a:p>
          <a:p>
            <a:pPr algn="r"/>
            <a:endParaRPr lang="en-US" b="1" dirty="0"/>
          </a:p>
        </p:txBody>
      </p:sp>
    </p:spTree>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62000" y="1447800"/>
            <a:ext cx="7848600" cy="4800600"/>
          </a:xfrm>
        </p:spPr>
        <p:txBody>
          <a:bodyPr/>
          <a:lstStyle/>
          <a:p>
            <a:pPr algn="r">
              <a:buNone/>
            </a:pPr>
            <a:r>
              <a:rPr lang="ar-AE" b="1" dirty="0" smtClean="0"/>
              <a:t>يتم حساب العائد المتوقع للمشروع الاستثماري وفقا للمعادلة التالية:</a:t>
            </a:r>
            <a:endParaRPr lang="en-US" b="1" dirty="0" smtClean="0"/>
          </a:p>
          <a:p>
            <a:pPr algn="ctr"/>
            <a:r>
              <a:rPr lang="en-US" b="1" dirty="0" err="1" smtClean="0">
                <a:solidFill>
                  <a:srgbClr val="C00000"/>
                </a:solidFill>
              </a:rPr>
              <a:t>ERi</a:t>
            </a:r>
            <a:r>
              <a:rPr lang="en-US" b="1" dirty="0" smtClean="0">
                <a:solidFill>
                  <a:srgbClr val="C00000"/>
                </a:solidFill>
              </a:rPr>
              <a:t> = ∑ P </a:t>
            </a:r>
            <a:r>
              <a:rPr lang="en-US" b="1" baseline="-25000" dirty="0" smtClean="0">
                <a:solidFill>
                  <a:srgbClr val="C00000"/>
                </a:solidFill>
              </a:rPr>
              <a:t>X </a:t>
            </a:r>
            <a:r>
              <a:rPr lang="en-US" b="1" dirty="0" err="1" smtClean="0">
                <a:solidFill>
                  <a:srgbClr val="C00000"/>
                </a:solidFill>
              </a:rPr>
              <a:t>Rp</a:t>
            </a:r>
            <a:endParaRPr lang="en-US" b="1" dirty="0" smtClean="0">
              <a:solidFill>
                <a:srgbClr val="C00000"/>
              </a:solidFill>
            </a:endParaRPr>
          </a:p>
          <a:p>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533400" y="914400"/>
            <a:ext cx="8153400" cy="5715000"/>
          </a:xfrm>
        </p:spPr>
        <p:txBody>
          <a:bodyPr>
            <a:normAutofit/>
          </a:bodyPr>
          <a:lstStyle/>
          <a:p>
            <a:pPr algn="r"/>
            <a:r>
              <a:rPr lang="ar-AE" b="1" u="sng" dirty="0" smtClean="0">
                <a:solidFill>
                  <a:srgbClr val="C00000"/>
                </a:solidFill>
                <a:latin typeface="Arial" pitchFamily="34" charset="0"/>
                <a:cs typeface="Arial" pitchFamily="34" charset="0"/>
              </a:rPr>
              <a:t>تطبيق</a:t>
            </a:r>
            <a:r>
              <a:rPr lang="ar-SA" b="1" u="sng" dirty="0" smtClean="0">
                <a:solidFill>
                  <a:srgbClr val="C00000"/>
                </a:solidFill>
                <a:latin typeface="Arial" pitchFamily="34" charset="0"/>
                <a:cs typeface="Arial" pitchFamily="34" charset="0"/>
              </a:rPr>
              <a:t>(1)</a:t>
            </a:r>
            <a:r>
              <a:rPr lang="ar-SA" b="1" dirty="0" smtClean="0">
                <a:latin typeface="Arial" pitchFamily="34" charset="0"/>
                <a:cs typeface="Arial" pitchFamily="34" charset="0"/>
              </a:rPr>
              <a:t> : </a:t>
            </a:r>
          </a:p>
          <a:p>
            <a:pPr algn="r">
              <a:buNone/>
            </a:pPr>
            <a:r>
              <a:rPr lang="ar-SA" b="1" dirty="0" smtClean="0">
                <a:latin typeface="Arial" pitchFamily="34" charset="0"/>
                <a:cs typeface="Arial" pitchFamily="34" charset="0"/>
              </a:rPr>
              <a:t>يبين الجدول التالي </a:t>
            </a:r>
            <a:r>
              <a:rPr lang="ar-AE" b="1" dirty="0" smtClean="0">
                <a:latin typeface="Arial" pitchFamily="34" charset="0"/>
                <a:cs typeface="Arial" pitchFamily="34" charset="0"/>
              </a:rPr>
              <a:t>العوائد المتوقعة لمشروعين </a:t>
            </a:r>
            <a:r>
              <a:rPr lang="ar-SA" b="1" dirty="0" smtClean="0">
                <a:latin typeface="Arial" pitchFamily="34" charset="0"/>
                <a:cs typeface="Arial" pitchFamily="34" charset="0"/>
              </a:rPr>
              <a:t>استثماريين واحتمالات حدوثها في الظروف الاقتصادية المبينة ادناه . </a:t>
            </a:r>
          </a:p>
          <a:p>
            <a:pPr algn="r"/>
            <a:r>
              <a:rPr lang="ar-SA" b="1" u="sng" dirty="0" smtClean="0">
                <a:solidFill>
                  <a:srgbClr val="7030A0"/>
                </a:solidFill>
                <a:latin typeface="Arial" pitchFamily="34" charset="0"/>
                <a:cs typeface="Arial" pitchFamily="34" charset="0"/>
              </a:rPr>
              <a:t>المطلوب:  </a:t>
            </a:r>
            <a:endParaRPr lang="en-US" b="1" u="sng" dirty="0" smtClean="0">
              <a:solidFill>
                <a:srgbClr val="7030A0"/>
              </a:solidFill>
              <a:latin typeface="Arial" pitchFamily="34" charset="0"/>
              <a:cs typeface="Arial" pitchFamily="34" charset="0"/>
            </a:endParaRPr>
          </a:p>
          <a:p>
            <a:pPr marL="596646" indent="-514350" algn="r">
              <a:buNone/>
            </a:pPr>
            <a:r>
              <a:rPr lang="ar-AE" b="1" dirty="0" smtClean="0">
                <a:latin typeface="Arial" pitchFamily="34" charset="0"/>
                <a:cs typeface="Arial" pitchFamily="34" charset="0"/>
              </a:rPr>
              <a:t>أ-</a:t>
            </a:r>
            <a:r>
              <a:rPr lang="ar-AE" b="1" dirty="0" smtClean="0">
                <a:solidFill>
                  <a:srgbClr val="7030A0"/>
                </a:solidFill>
                <a:latin typeface="Arial" pitchFamily="34" charset="0"/>
                <a:cs typeface="Arial" pitchFamily="34" charset="0"/>
              </a:rPr>
              <a:t> </a:t>
            </a:r>
            <a:r>
              <a:rPr lang="ar-AE" b="1" dirty="0" smtClean="0">
                <a:latin typeface="Arial" pitchFamily="34" charset="0"/>
                <a:cs typeface="Arial" pitchFamily="34" charset="0"/>
              </a:rPr>
              <a:t>احسب </a:t>
            </a:r>
            <a:r>
              <a:rPr lang="ar-SA" b="1" dirty="0" smtClean="0">
                <a:latin typeface="Arial" pitchFamily="34" charset="0"/>
                <a:cs typeface="Arial" pitchFamily="34" charset="0"/>
              </a:rPr>
              <a:t>ال</a:t>
            </a:r>
            <a:r>
              <a:rPr lang="ar-AE" b="1" dirty="0" smtClean="0">
                <a:latin typeface="Arial" pitchFamily="34" charset="0"/>
                <a:cs typeface="Arial" pitchFamily="34" charset="0"/>
              </a:rPr>
              <a:t>عائد المتوقع لكل مشروع </a:t>
            </a:r>
            <a:r>
              <a:rPr lang="ar-SA" b="1" dirty="0" smtClean="0">
                <a:latin typeface="Arial" pitchFamily="34" charset="0"/>
                <a:cs typeface="Arial" pitchFamily="34" charset="0"/>
              </a:rPr>
              <a:t>وتوضيح اي المشروعين اكثر ربحية؟</a:t>
            </a:r>
            <a:endParaRPr lang="ar-AE" b="1" dirty="0" smtClean="0">
              <a:latin typeface="Arial" pitchFamily="34" charset="0"/>
              <a:cs typeface="Arial" pitchFamily="34" charset="0"/>
            </a:endParaRPr>
          </a:p>
          <a:p>
            <a:pPr marL="596646" indent="-514350" algn="r">
              <a:buNone/>
            </a:pPr>
            <a:r>
              <a:rPr lang="ar-SA" b="1" dirty="0" smtClean="0">
                <a:latin typeface="Arial" pitchFamily="34" charset="0"/>
                <a:cs typeface="Arial" pitchFamily="34" charset="0"/>
              </a:rPr>
              <a:t> ب- وضح بيانيا اي المشروعين أعلى درجة مخاطرة؟</a:t>
            </a:r>
          </a:p>
          <a:p>
            <a:pPr algn="r">
              <a:buNone/>
            </a:pPr>
            <a:r>
              <a:rPr lang="ar-SA" b="1" dirty="0" smtClean="0">
                <a:latin typeface="Arial" pitchFamily="34" charset="0"/>
                <a:cs typeface="Arial" pitchFamily="34" charset="0"/>
              </a:rPr>
              <a:t>ج- ما هو </a:t>
            </a:r>
            <a:r>
              <a:rPr lang="ar-AE" b="1" dirty="0" smtClean="0">
                <a:latin typeface="Arial" pitchFamily="34" charset="0"/>
                <a:cs typeface="Arial" pitchFamily="34" charset="0"/>
              </a:rPr>
              <a:t>المشروع </a:t>
            </a:r>
            <a:r>
              <a:rPr lang="ar-SA" b="1" dirty="0" smtClean="0">
                <a:latin typeface="Arial" pitchFamily="34" charset="0"/>
                <a:cs typeface="Arial" pitchFamily="34" charset="0"/>
              </a:rPr>
              <a:t>الذي يمكن ان يختاره المستثمر؟</a:t>
            </a:r>
          </a:p>
          <a:p>
            <a:pPr algn="r"/>
            <a:endParaRPr lang="en-US" sz="2800" b="1" dirty="0"/>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graphicFrame>
        <p:nvGraphicFramePr>
          <p:cNvPr id="4" name="Content Placeholder 3"/>
          <p:cNvGraphicFramePr>
            <a:graphicFrameLocks noGrp="1"/>
          </p:cNvGraphicFramePr>
          <p:nvPr>
            <p:ph idx="1"/>
          </p:nvPr>
        </p:nvGraphicFramePr>
        <p:xfrm>
          <a:off x="1066801" y="1828799"/>
          <a:ext cx="7467599" cy="3854336"/>
        </p:xfrm>
        <a:graphic>
          <a:graphicData uri="http://schemas.openxmlformats.org/drawingml/2006/table">
            <a:tbl>
              <a:tblPr firstRow="1" bandRow="1">
                <a:tableStyleId>{5940675A-B579-460E-94D1-54222C63F5DA}</a:tableStyleId>
              </a:tblPr>
              <a:tblGrid>
                <a:gridCol w="1244600"/>
                <a:gridCol w="1244600"/>
                <a:gridCol w="1244600"/>
                <a:gridCol w="1447799"/>
                <a:gridCol w="2286000"/>
              </a:tblGrid>
              <a:tr h="519546">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SA" sz="2800" b="1" dirty="0" smtClean="0"/>
                        <a:t>المشروع</a:t>
                      </a:r>
                      <a:endParaRPr lang="en-US" sz="2800" b="1"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n-US" sz="2800" b="1" dirty="0" smtClean="0"/>
                        <a:t>(B)</a:t>
                      </a:r>
                    </a:p>
                  </a:txBody>
                  <a:tcPr/>
                </a:tc>
                <a:tc hMerge="1">
                  <a:txBody>
                    <a:bodyPr/>
                    <a:lstStyle/>
                    <a:p>
                      <a:endParaRPr lang="en-US"/>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SA" sz="2800" b="1" dirty="0" smtClean="0"/>
                        <a:t>المشروع</a:t>
                      </a:r>
                      <a:endParaRPr lang="ar-AE" sz="2800" b="1"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n-US" sz="2800" b="1" dirty="0" smtClean="0"/>
                        <a:t>(A)</a:t>
                      </a:r>
                    </a:p>
                  </a:txBody>
                  <a:tcPr/>
                </a:tc>
                <a:tc hMerge="1">
                  <a:txBody>
                    <a:bodyPr/>
                    <a:lstStyle/>
                    <a:p>
                      <a:endParaRPr lang="en-US"/>
                    </a:p>
                  </a:txBody>
                  <a:tcPr/>
                </a:tc>
                <a:tc>
                  <a:txBody>
                    <a:bodyPr/>
                    <a:lstStyle/>
                    <a:p>
                      <a:pPr algn="ctr"/>
                      <a:r>
                        <a:rPr lang="ar-SA" sz="2800" b="1" dirty="0" smtClean="0"/>
                        <a:t>الاحداث الممكنة</a:t>
                      </a:r>
                      <a:endParaRPr lang="en-US" sz="2800" b="1" dirty="0"/>
                    </a:p>
                  </a:txBody>
                  <a:tcPr/>
                </a:tc>
              </a:tr>
              <a:tr h="1350818">
                <a:tc>
                  <a:txBody>
                    <a:bodyPr/>
                    <a:lstStyle/>
                    <a:p>
                      <a:pPr algn="ctr"/>
                      <a:r>
                        <a:rPr lang="ar-SA" sz="2800" b="1" dirty="0" smtClean="0"/>
                        <a:t>احتمال</a:t>
                      </a:r>
                      <a:r>
                        <a:rPr lang="ar-AE" sz="2800" b="1" dirty="0" smtClean="0"/>
                        <a:t>ية</a:t>
                      </a:r>
                      <a:r>
                        <a:rPr lang="ar-SA" sz="2800" b="1" dirty="0" smtClean="0"/>
                        <a:t> الحدوث</a:t>
                      </a:r>
                      <a:endParaRPr lang="en-US" sz="2800" b="1" dirty="0" smtClean="0"/>
                    </a:p>
                  </a:txBody>
                  <a:tcPr/>
                </a:tc>
                <a:tc>
                  <a:txBody>
                    <a:bodyPr/>
                    <a:lstStyle/>
                    <a:p>
                      <a:pPr algn="ctr"/>
                      <a:r>
                        <a:rPr lang="ar-AE" sz="2800" b="1" dirty="0" smtClean="0"/>
                        <a:t>العائد المحتمل</a:t>
                      </a:r>
                      <a:endParaRPr lang="en-US" sz="2800" b="1" dirty="0">
                        <a:solidFill>
                          <a:srgbClr val="C00000"/>
                        </a:solidFill>
                      </a:endParaRPr>
                    </a:p>
                  </a:txBody>
                  <a:tcPr/>
                </a:tc>
                <a:tc>
                  <a:txBody>
                    <a:bodyPr/>
                    <a:lstStyle/>
                    <a:p>
                      <a:pPr algn="ctr"/>
                      <a:r>
                        <a:rPr lang="ar-SA" sz="2800" b="1" dirty="0" smtClean="0"/>
                        <a:t>احتمال</a:t>
                      </a:r>
                      <a:r>
                        <a:rPr lang="ar-AE" sz="2800" b="1" dirty="0" smtClean="0"/>
                        <a:t>ية</a:t>
                      </a:r>
                      <a:r>
                        <a:rPr lang="ar-SA" sz="2800" b="1" dirty="0" smtClean="0"/>
                        <a:t> الحدوث</a:t>
                      </a:r>
                      <a:endParaRPr lang="ar-AE" sz="2800" b="1" dirty="0" smtClean="0"/>
                    </a:p>
                  </a:txBody>
                  <a:tcPr/>
                </a:tc>
                <a:tc>
                  <a:txBody>
                    <a:bodyPr/>
                    <a:lstStyle/>
                    <a:p>
                      <a:pPr algn="ctr"/>
                      <a:r>
                        <a:rPr lang="ar-AE" sz="2800" b="1" dirty="0" smtClean="0"/>
                        <a:t>العائد المحتمل</a:t>
                      </a:r>
                      <a:endParaRPr lang="en-US" sz="2800" b="1" dirty="0">
                        <a:solidFill>
                          <a:srgbClr val="C00000"/>
                        </a:solidFill>
                      </a:endParaRPr>
                    </a:p>
                  </a:txBody>
                  <a:tcPr/>
                </a:tc>
                <a:tc>
                  <a:txBody>
                    <a:bodyPr/>
                    <a:lstStyle/>
                    <a:p>
                      <a:pPr algn="ctr"/>
                      <a:r>
                        <a:rPr lang="ar-SA" sz="2800" b="1" dirty="0" smtClean="0"/>
                        <a:t>الظروف الاقتصادية </a:t>
                      </a:r>
                      <a:endParaRPr lang="en-US" sz="2800" b="1" dirty="0"/>
                    </a:p>
                  </a:txBody>
                  <a:tcPr/>
                </a:tc>
              </a:tr>
              <a:tr h="519546">
                <a:tc>
                  <a:txBody>
                    <a:bodyPr/>
                    <a:lstStyle/>
                    <a:p>
                      <a:pPr algn="ctr"/>
                      <a:r>
                        <a:rPr lang="en-US" sz="2400" b="1" dirty="0" smtClean="0"/>
                        <a:t>%0.60</a:t>
                      </a:r>
                      <a:endParaRPr lang="en-US" sz="2400" b="1" dirty="0"/>
                    </a:p>
                  </a:txBody>
                  <a:tcPr/>
                </a:tc>
                <a:tc>
                  <a:txBody>
                    <a:bodyPr/>
                    <a:lstStyle/>
                    <a:p>
                      <a:pPr algn="ctr"/>
                      <a:r>
                        <a:rPr lang="en-US" sz="2800" b="1" dirty="0" smtClean="0"/>
                        <a:t>8%</a:t>
                      </a:r>
                      <a:endParaRPr lang="en-US" sz="2800" b="1" dirty="0"/>
                    </a:p>
                  </a:txBody>
                  <a:tcPr/>
                </a:tc>
                <a:tc>
                  <a:txBody>
                    <a:bodyPr/>
                    <a:lstStyle/>
                    <a:p>
                      <a:pPr algn="ctr"/>
                      <a:r>
                        <a:rPr lang="en-US" sz="2400" b="1" dirty="0" smtClean="0"/>
                        <a:t>%0.60</a:t>
                      </a:r>
                      <a:endParaRPr lang="en-US" sz="2400" b="1" dirty="0"/>
                    </a:p>
                  </a:txBody>
                  <a:tcPr/>
                </a:tc>
                <a:tc>
                  <a:txBody>
                    <a:bodyPr/>
                    <a:lstStyle/>
                    <a:p>
                      <a:pPr algn="ctr"/>
                      <a:r>
                        <a:rPr lang="en-US" sz="2800" b="1" dirty="0" smtClean="0"/>
                        <a:t>18%</a:t>
                      </a:r>
                      <a:endParaRPr lang="en-US" sz="2800" b="1" dirty="0"/>
                    </a:p>
                  </a:txBody>
                  <a:tcPr/>
                </a:tc>
                <a:tc>
                  <a:txBody>
                    <a:bodyPr/>
                    <a:lstStyle/>
                    <a:p>
                      <a:pPr algn="ctr"/>
                      <a:r>
                        <a:rPr lang="ar-SA" sz="2800" b="1" dirty="0" smtClean="0"/>
                        <a:t>رواج</a:t>
                      </a:r>
                      <a:endParaRPr lang="en-US" sz="2800" b="1" dirty="0"/>
                    </a:p>
                  </a:txBody>
                  <a:tcPr/>
                </a:tc>
              </a:tr>
              <a:tr h="519546">
                <a:tc>
                  <a:txBody>
                    <a:bodyPr/>
                    <a:lstStyle/>
                    <a:p>
                      <a:pPr algn="ctr"/>
                      <a:r>
                        <a:rPr lang="en-US" sz="2400" b="1" dirty="0" smtClean="0"/>
                        <a:t>%0.10</a:t>
                      </a:r>
                      <a:endParaRPr lang="en-US" sz="2400" b="1" dirty="0"/>
                    </a:p>
                  </a:txBody>
                  <a:tcPr/>
                </a:tc>
                <a:tc>
                  <a:txBody>
                    <a:bodyPr/>
                    <a:lstStyle/>
                    <a:p>
                      <a:pPr algn="ctr"/>
                      <a:r>
                        <a:rPr lang="en-US" sz="2800" b="1" dirty="0" smtClean="0"/>
                        <a:t>4%</a:t>
                      </a:r>
                      <a:endParaRPr lang="en-US" sz="2800" b="1" dirty="0"/>
                    </a:p>
                  </a:txBody>
                  <a:tcPr/>
                </a:tc>
                <a:tc>
                  <a:txBody>
                    <a:bodyPr/>
                    <a:lstStyle/>
                    <a:p>
                      <a:pPr algn="ctr"/>
                      <a:r>
                        <a:rPr lang="en-US" sz="2400" b="1" dirty="0" smtClean="0"/>
                        <a:t>%0.10</a:t>
                      </a:r>
                      <a:endParaRPr lang="en-US" sz="2400" b="1" dirty="0"/>
                    </a:p>
                  </a:txBody>
                  <a:tcPr/>
                </a:tc>
                <a:tc>
                  <a:txBody>
                    <a:bodyPr/>
                    <a:lstStyle/>
                    <a:p>
                      <a:pPr algn="ctr"/>
                      <a:r>
                        <a:rPr lang="en-US" sz="2800" b="1" dirty="0" smtClean="0"/>
                        <a:t>12%</a:t>
                      </a:r>
                      <a:endParaRPr lang="en-US" sz="2800" b="1" dirty="0"/>
                    </a:p>
                  </a:txBody>
                  <a:tcPr/>
                </a:tc>
                <a:tc>
                  <a:txBody>
                    <a:bodyPr/>
                    <a:lstStyle/>
                    <a:p>
                      <a:pPr algn="ctr"/>
                      <a:r>
                        <a:rPr lang="ar-SA" sz="2800" b="1" dirty="0" smtClean="0"/>
                        <a:t>ظروف طبيعية</a:t>
                      </a:r>
                      <a:endParaRPr lang="en-US" sz="2800" b="1" dirty="0"/>
                    </a:p>
                  </a:txBody>
                  <a:tcPr/>
                </a:tc>
              </a:tr>
              <a:tr h="519546">
                <a:tc>
                  <a:txBody>
                    <a:bodyPr/>
                    <a:lstStyle/>
                    <a:p>
                      <a:pPr algn="ctr"/>
                      <a:r>
                        <a:rPr lang="en-US" sz="2400" b="1" dirty="0" smtClean="0"/>
                        <a:t>%0.30</a:t>
                      </a:r>
                      <a:endParaRPr lang="en-US" sz="2400" b="1" dirty="0"/>
                    </a:p>
                  </a:txBody>
                  <a:tcPr/>
                </a:tc>
                <a:tc>
                  <a:txBody>
                    <a:bodyPr/>
                    <a:lstStyle/>
                    <a:p>
                      <a:pPr algn="ctr"/>
                      <a:r>
                        <a:rPr lang="en-US" sz="2800" b="1" dirty="0" smtClean="0"/>
                        <a:t>6%</a:t>
                      </a:r>
                      <a:endParaRPr lang="en-US" sz="2800" b="1" dirty="0"/>
                    </a:p>
                  </a:txBody>
                  <a:tcPr/>
                </a:tc>
                <a:tc>
                  <a:txBody>
                    <a:bodyPr/>
                    <a:lstStyle/>
                    <a:p>
                      <a:pPr algn="ctr"/>
                      <a:r>
                        <a:rPr lang="en-US" sz="2400" b="1" dirty="0" smtClean="0"/>
                        <a:t>%0.30</a:t>
                      </a:r>
                      <a:endParaRPr lang="en-US" sz="2400" b="1" dirty="0"/>
                    </a:p>
                  </a:txBody>
                  <a:tcPr/>
                </a:tc>
                <a:tc>
                  <a:txBody>
                    <a:bodyPr/>
                    <a:lstStyle/>
                    <a:p>
                      <a:pPr algn="ctr"/>
                      <a:r>
                        <a:rPr lang="en-US" sz="2800" b="1" dirty="0" smtClean="0"/>
                        <a:t>5%</a:t>
                      </a:r>
                      <a:endParaRPr lang="en-US" sz="2800" b="1" dirty="0"/>
                    </a:p>
                  </a:txBody>
                  <a:tcPr/>
                </a:tc>
                <a:tc>
                  <a:txBody>
                    <a:bodyPr/>
                    <a:lstStyle/>
                    <a:p>
                      <a:pPr algn="ctr"/>
                      <a:r>
                        <a:rPr lang="ar-SA" sz="2800" b="1" dirty="0" smtClean="0"/>
                        <a:t>كساد</a:t>
                      </a:r>
                      <a:endParaRPr lang="en-US" sz="2800" b="1"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endParaRPr lang="en-US" sz="4400" b="1" dirty="0">
              <a:solidFill>
                <a:srgbClr val="C00000"/>
              </a:solidFill>
            </a:endParaRPr>
          </a:p>
        </p:txBody>
      </p:sp>
      <p:sp>
        <p:nvSpPr>
          <p:cNvPr id="3" name="Content Placeholder 2"/>
          <p:cNvSpPr>
            <a:spLocks noGrp="1"/>
          </p:cNvSpPr>
          <p:nvPr>
            <p:ph idx="1"/>
          </p:nvPr>
        </p:nvSpPr>
        <p:spPr>
          <a:xfrm>
            <a:off x="304800" y="838200"/>
            <a:ext cx="8382000" cy="5410200"/>
          </a:xfrm>
        </p:spPr>
        <p:txBody>
          <a:bodyPr>
            <a:normAutofit fontScale="25000" lnSpcReduction="20000"/>
          </a:bodyPr>
          <a:lstStyle/>
          <a:p>
            <a:pPr algn="r">
              <a:lnSpc>
                <a:spcPct val="150000"/>
              </a:lnSpc>
              <a:buNone/>
            </a:pPr>
            <a:r>
              <a:rPr lang="ar-SA" sz="2800" b="1" dirty="0" smtClean="0">
                <a:solidFill>
                  <a:srgbClr val="C00000"/>
                </a:solidFill>
              </a:rPr>
              <a:t> </a:t>
            </a:r>
            <a:r>
              <a:rPr lang="ar-AE" sz="11200" b="1" dirty="0" smtClean="0">
                <a:solidFill>
                  <a:srgbClr val="C00000"/>
                </a:solidFill>
                <a:latin typeface="Arial" pitchFamily="34" charset="0"/>
                <a:cs typeface="Arial" pitchFamily="34" charset="0"/>
              </a:rPr>
              <a:t>2- </a:t>
            </a:r>
            <a:r>
              <a:rPr lang="ar-SA" sz="11200" b="1" dirty="0" smtClean="0">
                <a:solidFill>
                  <a:srgbClr val="C00000"/>
                </a:solidFill>
                <a:latin typeface="Arial" pitchFamily="34" charset="0"/>
                <a:cs typeface="Arial" pitchFamily="34" charset="0"/>
              </a:rPr>
              <a:t>الأدوات الإحصائية لقياس المخاطر الاستثمارية:</a:t>
            </a:r>
            <a:r>
              <a:rPr lang="ar-AE" sz="11200" b="1" dirty="0" smtClean="0">
                <a:solidFill>
                  <a:srgbClr val="C00000"/>
                </a:solidFill>
                <a:latin typeface="Arial" pitchFamily="34" charset="0"/>
                <a:cs typeface="Arial" pitchFamily="34" charset="0"/>
              </a:rPr>
              <a:t> </a:t>
            </a:r>
            <a:r>
              <a:rPr lang="ar-SA" sz="11200" b="1" dirty="0" smtClean="0">
                <a:latin typeface="Arial" pitchFamily="34" charset="0"/>
                <a:cs typeface="Arial" pitchFamily="34" charset="0"/>
              </a:rPr>
              <a:t>ومن اهم الادوات الاحصائية التي تقيس المخاطر الكلية هي:</a:t>
            </a:r>
          </a:p>
          <a:p>
            <a:pPr algn="r">
              <a:buNone/>
            </a:pPr>
            <a:r>
              <a:rPr lang="ar-AE" sz="11200" b="1" u="sng" dirty="0" smtClean="0">
                <a:solidFill>
                  <a:srgbClr val="7030A0"/>
                </a:solidFill>
                <a:latin typeface="Arial" pitchFamily="34" charset="0"/>
                <a:cs typeface="Arial" pitchFamily="34" charset="0"/>
              </a:rPr>
              <a:t>أ- إستخدام </a:t>
            </a:r>
            <a:r>
              <a:rPr lang="ar-SA" sz="11200" b="1" u="sng" dirty="0" smtClean="0">
                <a:solidFill>
                  <a:srgbClr val="7030A0"/>
                </a:solidFill>
                <a:latin typeface="Arial" pitchFamily="34" charset="0"/>
                <a:cs typeface="Arial" pitchFamily="34" charset="0"/>
              </a:rPr>
              <a:t>المدى</a:t>
            </a:r>
            <a:r>
              <a:rPr lang="ar-AE" sz="11200" b="1" u="sng" dirty="0" smtClean="0">
                <a:solidFill>
                  <a:srgbClr val="7030A0"/>
                </a:solidFill>
                <a:latin typeface="Arial" pitchFamily="34" charset="0"/>
                <a:cs typeface="Arial" pitchFamily="34" charset="0"/>
              </a:rPr>
              <a:t> لقياس المخاطر الإستثمارية</a:t>
            </a:r>
            <a:r>
              <a:rPr lang="ar-SA" sz="11200" b="1" u="sng" dirty="0" smtClean="0">
                <a:solidFill>
                  <a:srgbClr val="7030A0"/>
                </a:solidFill>
                <a:latin typeface="Arial" pitchFamily="34" charset="0"/>
                <a:cs typeface="Arial" pitchFamily="34" charset="0"/>
              </a:rPr>
              <a:t>:</a:t>
            </a:r>
          </a:p>
          <a:p>
            <a:pPr algn="r"/>
            <a:r>
              <a:rPr lang="ar-SA" sz="11200" b="1" dirty="0" smtClean="0">
                <a:latin typeface="Arial" pitchFamily="34" charset="0"/>
                <a:cs typeface="Arial" pitchFamily="34" charset="0"/>
              </a:rPr>
              <a:t>المدى هو عبارة عن الفرق بين أعلى قيمة وأدنى قيمة للتدفقات النقدية، ويمكن استخدام المدى كمؤشر</a:t>
            </a:r>
            <a:r>
              <a:rPr lang="ar-AE" sz="11200" b="1" dirty="0" smtClean="0">
                <a:latin typeface="Arial" pitchFamily="34" charset="0"/>
                <a:cs typeface="Arial" pitchFamily="34" charset="0"/>
              </a:rPr>
              <a:t> </a:t>
            </a:r>
            <a:r>
              <a:rPr lang="ar-SA" sz="11200" b="1" dirty="0" smtClean="0">
                <a:latin typeface="Arial" pitchFamily="34" charset="0"/>
                <a:cs typeface="Arial" pitchFamily="34" charset="0"/>
              </a:rPr>
              <a:t>للحكم على المستوى النسبي للخطر، ويعد المدى أبسط مقاييس المخاطر </a:t>
            </a:r>
            <a:r>
              <a:rPr lang="ar-AE" sz="11200" b="1" dirty="0" smtClean="0">
                <a:latin typeface="Arial" pitchFamily="34" charset="0"/>
                <a:cs typeface="Arial" pitchFamily="34" charset="0"/>
              </a:rPr>
              <a:t>الاستثمارية</a:t>
            </a:r>
            <a:r>
              <a:rPr lang="ar-SA" sz="11200" b="1" dirty="0" smtClean="0">
                <a:latin typeface="Arial" pitchFamily="34" charset="0"/>
                <a:cs typeface="Arial" pitchFamily="34" charset="0"/>
              </a:rPr>
              <a:t>، حيث كلما زادت قيمة</a:t>
            </a:r>
            <a:r>
              <a:rPr lang="ar-AE" sz="11200" b="1" dirty="0" smtClean="0">
                <a:latin typeface="Arial" pitchFamily="34" charset="0"/>
                <a:cs typeface="Arial" pitchFamily="34" charset="0"/>
              </a:rPr>
              <a:t> </a:t>
            </a:r>
            <a:r>
              <a:rPr lang="ar-SA" sz="11200" b="1" dirty="0" smtClean="0">
                <a:latin typeface="Arial" pitchFamily="34" charset="0"/>
                <a:cs typeface="Arial" pitchFamily="34" charset="0"/>
              </a:rPr>
              <a:t>المدى كان ذلك مؤشرا على ارتفاع مستوى الخطر المالي المرتبط بتنفيذ الاقتراح الاستثماري.</a:t>
            </a:r>
            <a:endParaRPr lang="ar-AE" sz="11200" b="1" dirty="0" smtClean="0">
              <a:latin typeface="Arial" pitchFamily="34" charset="0"/>
              <a:cs typeface="Arial" pitchFamily="34" charset="0"/>
            </a:endParaRPr>
          </a:p>
          <a:p>
            <a:pPr algn="r"/>
            <a:r>
              <a:rPr lang="ar-AE" sz="11200" b="1" dirty="0" smtClean="0">
                <a:latin typeface="Arial" pitchFamily="34" charset="0"/>
                <a:cs typeface="Arial" pitchFamily="34" charset="0"/>
              </a:rPr>
              <a:t>ف</a:t>
            </a:r>
            <a:r>
              <a:rPr lang="ar-SA" sz="11200" b="1" dirty="0" smtClean="0">
                <a:latin typeface="Arial" pitchFamily="34" charset="0"/>
                <a:cs typeface="Arial" pitchFamily="34" charset="0"/>
              </a:rPr>
              <a:t>كلما زاد الفرق بين هاتين القيمتين ، كان ذلك اشارة الي زيادة تشتت التوزيع الاحتمالي ، الامر الذي يعني زيادة حجم المخاطر التي ينطوى عليها الاقتراح الاستثماري</a:t>
            </a:r>
            <a:r>
              <a:rPr lang="ar-AE" sz="11200" b="1" dirty="0" smtClean="0">
                <a:latin typeface="Arial" pitchFamily="34" charset="0"/>
                <a:cs typeface="Arial" pitchFamily="34" charset="0"/>
              </a:rPr>
              <a:t>. وفق القانون التالي:</a:t>
            </a:r>
          </a:p>
          <a:p>
            <a:pPr algn="ctr"/>
            <a:r>
              <a:rPr lang="en-US" sz="11200" b="1" dirty="0" smtClean="0">
                <a:solidFill>
                  <a:srgbClr val="C00000"/>
                </a:solidFill>
              </a:rPr>
              <a:t>Range = max (x</a:t>
            </a:r>
            <a:r>
              <a:rPr lang="en-US" sz="11200" b="1" baseline="-25000" dirty="0" smtClean="0">
                <a:solidFill>
                  <a:srgbClr val="C00000"/>
                </a:solidFill>
              </a:rPr>
              <a:t>i</a:t>
            </a:r>
            <a:r>
              <a:rPr lang="en-US" sz="11200" b="1" dirty="0" smtClean="0">
                <a:solidFill>
                  <a:srgbClr val="C00000"/>
                </a:solidFill>
              </a:rPr>
              <a:t>) − min (x</a:t>
            </a:r>
            <a:r>
              <a:rPr lang="en-US" sz="11200" b="1" baseline="-25000" dirty="0" smtClean="0">
                <a:solidFill>
                  <a:srgbClr val="C00000"/>
                </a:solidFill>
              </a:rPr>
              <a:t>i</a:t>
            </a:r>
            <a:r>
              <a:rPr lang="en-US" sz="11200" b="1" dirty="0" smtClean="0">
                <a:solidFill>
                  <a:srgbClr val="C00000"/>
                </a:solidFill>
              </a:rPr>
              <a:t>)</a:t>
            </a:r>
            <a:endParaRPr lang="ar-AE" sz="11200" b="1" dirty="0" smtClean="0">
              <a:solidFill>
                <a:srgbClr val="C00000"/>
              </a:solidFill>
              <a:latin typeface="Arial" pitchFamily="34" charset="0"/>
              <a:cs typeface="Arial" pitchFamily="34" charset="0"/>
            </a:endParaRPr>
          </a:p>
          <a:p>
            <a:pPr algn="r"/>
            <a:endParaRPr lang="en-US" sz="11200" dirty="0" smtClean="0"/>
          </a:p>
          <a:p>
            <a:pPr algn="r"/>
            <a:endParaRPr lang="ar-AE" sz="12800" b="1" dirty="0" smtClean="0">
              <a:latin typeface="Arial" pitchFamily="34" charset="0"/>
              <a:cs typeface="Arial" pitchFamily="34" charset="0"/>
            </a:endParaRPr>
          </a:p>
          <a:p>
            <a:pPr algn="r"/>
            <a:r>
              <a:rPr lang="ar-DZ" sz="2800" dirty="0" smtClean="0"/>
              <a:t>,</a:t>
            </a:r>
            <a:endParaRPr lang="en-US" sz="2800" dirty="0" smtClean="0"/>
          </a:p>
          <a:p>
            <a:pPr algn="r"/>
            <a:endParaRPr lang="en-US" sz="12800" b="1" dirty="0" smtClean="0">
              <a:latin typeface="Arial" pitchFamily="34" charset="0"/>
              <a:cs typeface="Arial" pitchFamily="34" charset="0"/>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 calcmode="lin" valueType="num">
                                      <p:cBhvr>
                                        <p:cTn id="42" dur="1000" fill="hold"/>
                                        <p:tgtEl>
                                          <p:spTgt spid="3">
                                            <p:txEl>
                                              <p:pRg st="7" end="7"/>
                                            </p:txEl>
                                          </p:spTgt>
                                        </p:tgtEl>
                                        <p:attrNameLst>
                                          <p:attrName>ppt_x</p:attrName>
                                        </p:attrNameLst>
                                      </p:cBhvr>
                                      <p:tavLst>
                                        <p:tav tm="0">
                                          <p:val>
                                            <p:strVal val="#ppt_x-.2"/>
                                          </p:val>
                                        </p:tav>
                                        <p:tav tm="100000">
                                          <p:val>
                                            <p:strVal val="#ppt_x"/>
                                          </p:val>
                                        </p:tav>
                                      </p:tavLst>
                                    </p:anim>
                                    <p:anim calcmode="lin" valueType="num">
                                      <p:cBhvr>
                                        <p:cTn id="43" dur="1000" fill="hold"/>
                                        <p:tgtEl>
                                          <p:spTgt spid="3">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https://almerja.com/medea/images/%D8%B7%D8%B1%D9%82%20%D9%82%D9%8A%D8%A7%D8%B3%20%D8%A7%D9%84%D9%85%D8%AE%D8%A7%D8%B7%D8%B1%D8%A91.png"/>
          <p:cNvPicPr>
            <a:picLocks noGrp="1"/>
          </p:cNvPicPr>
          <p:nvPr>
            <p:ph idx="1"/>
          </p:nvPr>
        </p:nvPicPr>
        <p:blipFill>
          <a:blip r:embed="rId2"/>
          <a:srcRect/>
          <a:stretch>
            <a:fillRect/>
          </a:stretch>
        </p:blipFill>
        <p:spPr bwMode="auto">
          <a:xfrm>
            <a:off x="533400" y="609600"/>
            <a:ext cx="8153400" cy="5105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81000" y="914400"/>
            <a:ext cx="8552688" cy="5334000"/>
          </a:xfrm>
        </p:spPr>
        <p:txBody>
          <a:bodyPr/>
          <a:lstStyle/>
          <a:p>
            <a:pPr algn="r"/>
            <a:r>
              <a:rPr lang="ar-AE" sz="2800" b="1" u="sng" dirty="0" smtClean="0">
                <a:solidFill>
                  <a:srgbClr val="C00000"/>
                </a:solidFill>
              </a:rPr>
              <a:t>تطبيق ( 2):</a:t>
            </a:r>
          </a:p>
          <a:p>
            <a:pPr algn="r"/>
            <a:r>
              <a:rPr lang="ar-SA" sz="2800" b="1" dirty="0" smtClean="0">
                <a:latin typeface="Arial" pitchFamily="34" charset="0"/>
                <a:cs typeface="Arial" pitchFamily="34" charset="0"/>
              </a:rPr>
              <a:t>تسعى شركة المنتجات الزراعية لاختيار مشروع استثماري من بين مشروعين استثماريين. وفيما يلي بيانات عن العوائد المتوقعة </a:t>
            </a:r>
            <a:r>
              <a:rPr lang="ar-AE" sz="2800" b="1" dirty="0" smtClean="0">
                <a:latin typeface="Arial" pitchFamily="34" charset="0"/>
                <a:cs typeface="Arial" pitchFamily="34" charset="0"/>
              </a:rPr>
              <a:t>ل</a:t>
            </a:r>
            <a:r>
              <a:rPr lang="ar-SA" sz="2800" b="1" dirty="0" smtClean="0">
                <a:latin typeface="Arial" pitchFamily="34" charset="0"/>
                <a:cs typeface="Arial" pitchFamily="34" charset="0"/>
              </a:rPr>
              <a:t>لمشروعين. والمطلوب تقييم </a:t>
            </a:r>
            <a:r>
              <a:rPr lang="ar-AE" sz="2800" b="1" dirty="0" smtClean="0">
                <a:latin typeface="Arial" pitchFamily="34" charset="0"/>
                <a:cs typeface="Arial" pitchFamily="34" charset="0"/>
              </a:rPr>
              <a:t> </a:t>
            </a:r>
            <a:r>
              <a:rPr lang="ar-SA" sz="2800" b="1" dirty="0" smtClean="0">
                <a:latin typeface="Arial" pitchFamily="34" charset="0"/>
                <a:cs typeface="Arial" pitchFamily="34" charset="0"/>
              </a:rPr>
              <a:t>مخاطرة كلا المشروعين باستخدام المدى، وتحديد أي المشروعين</a:t>
            </a:r>
            <a:r>
              <a:rPr lang="ar-AE" sz="2800" b="1" dirty="0" smtClean="0">
                <a:latin typeface="Arial" pitchFamily="34" charset="0"/>
                <a:cs typeface="Arial" pitchFamily="34" charset="0"/>
              </a:rPr>
              <a:t> أ/ الأكبر مخاطرة ب/</a:t>
            </a:r>
            <a:r>
              <a:rPr lang="ar-SA" sz="2800" b="1" dirty="0" smtClean="0">
                <a:latin typeface="Arial" pitchFamily="34" charset="0"/>
                <a:cs typeface="Arial" pitchFamily="34" charset="0"/>
              </a:rPr>
              <a:t> </a:t>
            </a:r>
            <a:r>
              <a:rPr lang="ar-AE" sz="2800" b="1" dirty="0" smtClean="0">
                <a:latin typeface="Arial" pitchFamily="34" charset="0"/>
                <a:cs typeface="Arial" pitchFamily="34" charset="0"/>
              </a:rPr>
              <a:t>الأفضل للشركة</a:t>
            </a:r>
            <a:endParaRPr lang="en-US" sz="2800" b="1" dirty="0" smtClean="0">
              <a:latin typeface="Arial" pitchFamily="34" charset="0"/>
              <a:cs typeface="Arial" pitchFamily="34" charset="0"/>
            </a:endParaRPr>
          </a:p>
          <a:p>
            <a:endParaRPr lang="en-US" dirty="0"/>
          </a:p>
        </p:txBody>
      </p:sp>
      <p:pic>
        <p:nvPicPr>
          <p:cNvPr id="4" name="Picture 3" descr="https://almerja.com/medea/images/%D8%B7%D8%B1%D9%82%20%D9%82%D9%8A%D8%A7%D8%B3%20%D8%A7%D9%84%D9%85%D8%AE%D8%A7%D8%B7%D8%B1%D8%A92.png"/>
          <p:cNvPicPr/>
          <p:nvPr/>
        </p:nvPicPr>
        <p:blipFill>
          <a:blip r:embed="rId2"/>
          <a:srcRect/>
          <a:stretch>
            <a:fillRect/>
          </a:stretch>
        </p:blipFill>
        <p:spPr bwMode="auto">
          <a:xfrm>
            <a:off x="990600" y="3352800"/>
            <a:ext cx="7620000" cy="2895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1000" fill="hold"/>
                                        <p:tgtEl>
                                          <p:spTgt spid="4"/>
                                        </p:tgtEl>
                                        <p:attrNameLst>
                                          <p:attrName>ppt_w</p:attrName>
                                        </p:attrNameLst>
                                      </p:cBhvr>
                                      <p:tavLst>
                                        <p:tav tm="0">
                                          <p:val>
                                            <p:strVal val="#ppt_w*0.70"/>
                                          </p:val>
                                        </p:tav>
                                        <p:tav tm="100000">
                                          <p:val>
                                            <p:strVal val="#ppt_w"/>
                                          </p:val>
                                        </p:tav>
                                      </p:tavLst>
                                    </p:anim>
                                    <p:anim calcmode="lin" valueType="num">
                                      <p:cBhvr>
                                        <p:cTn id="15" dur="1000" fill="hold"/>
                                        <p:tgtEl>
                                          <p:spTgt spid="4"/>
                                        </p:tgtEl>
                                        <p:attrNameLst>
                                          <p:attrName>ppt_h</p:attrName>
                                        </p:attrNameLst>
                                      </p:cBhvr>
                                      <p:tavLst>
                                        <p:tav tm="0">
                                          <p:val>
                                            <p:strVal val="#ppt_h"/>
                                          </p:val>
                                        </p:tav>
                                        <p:tav tm="100000">
                                          <p:val>
                                            <p:strVal val="#ppt_h"/>
                                          </p:val>
                                        </p:tav>
                                      </p:tavLst>
                                    </p:anim>
                                    <p:animEffect transition="in" filter="fade">
                                      <p:cBhvr>
                                        <p:cTn id="16"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AE" b="1" dirty="0" smtClean="0">
                <a:solidFill>
                  <a:srgbClr val="C00000"/>
                </a:solidFill>
              </a:rPr>
              <a:t>أولا: مخاطر الإستثمار</a:t>
            </a:r>
            <a:endParaRPr lang="en-US" dirty="0"/>
          </a:p>
        </p:txBody>
      </p:sp>
      <p:sp>
        <p:nvSpPr>
          <p:cNvPr id="3" name="Content Placeholder 2"/>
          <p:cNvSpPr>
            <a:spLocks noGrp="1"/>
          </p:cNvSpPr>
          <p:nvPr>
            <p:ph idx="1"/>
          </p:nvPr>
        </p:nvSpPr>
        <p:spPr>
          <a:xfrm>
            <a:off x="762000" y="1447800"/>
            <a:ext cx="7924800" cy="4800600"/>
          </a:xfrm>
        </p:spPr>
        <p:txBody>
          <a:bodyPr/>
          <a:lstStyle/>
          <a:p>
            <a:pPr algn="r"/>
            <a:r>
              <a:rPr lang="ar-AE" b="1" dirty="0" smtClean="0">
                <a:latin typeface="Arial" pitchFamily="34" charset="0"/>
                <a:cs typeface="Arial" pitchFamily="34" charset="0"/>
              </a:rPr>
              <a:t>يعتبر الخطر من أهم المشاكل التي تؤثر على المشاريع الإستثمارية، وحيث ان كل المشاريع تتعرض الى المخاطر، فيمكن تحديدها بشكل اكثر دقة في الآتي:</a:t>
            </a:r>
          </a:p>
          <a:p>
            <a:pPr algn="r">
              <a:buNone/>
            </a:pPr>
            <a:r>
              <a:rPr lang="ar-AE" b="1" dirty="0" smtClean="0">
                <a:latin typeface="Arial" pitchFamily="34" charset="0"/>
                <a:cs typeface="Arial" pitchFamily="34" charset="0"/>
              </a:rPr>
              <a:t>1- بعض المخاطر تعتبر بسيطة وتتلاشى ولا تؤثر على سير المشروع الإستثماري</a:t>
            </a:r>
          </a:p>
          <a:p>
            <a:pPr algn="r">
              <a:buNone/>
            </a:pPr>
            <a:r>
              <a:rPr lang="ar-AE" b="1" dirty="0" smtClean="0">
                <a:latin typeface="Arial" pitchFamily="34" charset="0"/>
                <a:cs typeface="Arial" pitchFamily="34" charset="0"/>
              </a:rPr>
              <a:t>2- بعض المخاطر يتطور ويتحول الى مشكلة لها ابعادها ويجب وضع خطة لمعالجتها سريعا</a:t>
            </a:r>
          </a:p>
          <a:p>
            <a:pPr algn="r">
              <a:buNone/>
            </a:pPr>
            <a:r>
              <a:rPr lang="ar-AE" b="1" dirty="0" smtClean="0">
                <a:latin typeface="Arial" pitchFamily="34" charset="0"/>
                <a:cs typeface="Arial" pitchFamily="34" charset="0"/>
              </a:rPr>
              <a:t>3- نسبة من المخاطر الإستثمارية تتحول الى ازمات قد تعصف بالمشروع بالكامل</a:t>
            </a:r>
            <a:endParaRPr lang="en-US"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371600"/>
            <a:ext cx="7772400" cy="4800600"/>
          </a:xfrm>
        </p:spPr>
        <p:txBody>
          <a:bodyPr>
            <a:normAutofit/>
          </a:bodyPr>
          <a:lstStyle/>
          <a:p>
            <a:pPr algn="r"/>
            <a:r>
              <a:rPr lang="ar-AE" b="1" u="sng" dirty="0" smtClean="0">
                <a:solidFill>
                  <a:srgbClr val="C00000"/>
                </a:solidFill>
                <a:latin typeface="Arial" pitchFamily="34" charset="0"/>
                <a:cs typeface="Arial" pitchFamily="34" charset="0"/>
              </a:rPr>
              <a:t>تطبيق (3</a:t>
            </a:r>
            <a:r>
              <a:rPr lang="ar-SA" b="1" u="sng" dirty="0" smtClean="0">
                <a:solidFill>
                  <a:srgbClr val="C00000"/>
                </a:solidFill>
                <a:latin typeface="Arial" pitchFamily="34" charset="0"/>
                <a:cs typeface="Arial" pitchFamily="34" charset="0"/>
              </a:rPr>
              <a:t>)</a:t>
            </a:r>
            <a:r>
              <a:rPr lang="ar-SA" b="1" dirty="0" smtClean="0">
                <a:latin typeface="Arial" pitchFamily="34" charset="0"/>
                <a:cs typeface="Arial" pitchFamily="34" charset="0"/>
              </a:rPr>
              <a:t> : </a:t>
            </a:r>
          </a:p>
          <a:p>
            <a:pPr algn="r">
              <a:buNone/>
            </a:pPr>
            <a:r>
              <a:rPr lang="ar-SA" b="1" dirty="0" smtClean="0"/>
              <a:t> </a:t>
            </a:r>
            <a:r>
              <a:rPr lang="ar-AE" b="1" dirty="0" smtClean="0"/>
              <a:t>يوضح </a:t>
            </a:r>
            <a:r>
              <a:rPr lang="ar-SA" b="1" dirty="0" smtClean="0"/>
              <a:t>الجدول التالي</a:t>
            </a:r>
            <a:r>
              <a:rPr lang="ar-AE" b="1" dirty="0" smtClean="0"/>
              <a:t> العوائد المحتملة لعدد من المشروعات الاستثمارية</a:t>
            </a:r>
          </a:p>
          <a:p>
            <a:pPr algn="r">
              <a:buNone/>
            </a:pPr>
            <a:r>
              <a:rPr lang="ar-AE" b="1" u="sng" dirty="0" smtClean="0">
                <a:solidFill>
                  <a:srgbClr val="C00000"/>
                </a:solidFill>
              </a:rPr>
              <a:t>المطلوب:</a:t>
            </a:r>
          </a:p>
          <a:p>
            <a:pPr algn="r">
              <a:buNone/>
            </a:pPr>
            <a:r>
              <a:rPr lang="ar-SA" b="1" dirty="0" smtClean="0"/>
              <a:t> </a:t>
            </a:r>
            <a:r>
              <a:rPr lang="ar-AE" b="1" dirty="0" smtClean="0"/>
              <a:t>1- رتب المشروعات الاستثمارية حسب توقع تعرضها </a:t>
            </a:r>
            <a:r>
              <a:rPr lang="ar-SA" b="1" dirty="0" smtClean="0"/>
              <a:t>لدرجة مخاطر اعلي باستخدام المدى ؟</a:t>
            </a:r>
            <a:endParaRPr lang="ar-AE" b="1" dirty="0" smtClean="0"/>
          </a:p>
          <a:p>
            <a:pPr algn="r" rtl="1">
              <a:buNone/>
            </a:pPr>
            <a:r>
              <a:rPr lang="ar-AE" b="1" dirty="0" smtClean="0"/>
              <a:t>2</a:t>
            </a:r>
            <a:r>
              <a:rPr lang="ar-SA" b="1" dirty="0" smtClean="0"/>
              <a:t>- إذا لم يستطيع المستثمر إختيار اكثر من </a:t>
            </a:r>
            <a:r>
              <a:rPr lang="ar-AE" b="1" dirty="0" smtClean="0"/>
              <a:t>مشروع </a:t>
            </a:r>
            <a:r>
              <a:rPr lang="ar-SA" b="1" dirty="0" smtClean="0"/>
              <a:t>واحد فاي </a:t>
            </a:r>
            <a:r>
              <a:rPr lang="ar-AE" b="1" dirty="0" smtClean="0"/>
              <a:t>مشروع </a:t>
            </a:r>
            <a:r>
              <a:rPr lang="ar-SA" b="1" dirty="0" smtClean="0"/>
              <a:t>يختار؟ ولماذا؟</a:t>
            </a:r>
            <a:endParaRPr lang="en-US" b="1"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a:bodyPr>
          <a:lstStyle/>
          <a:p>
            <a:pPr algn="r"/>
            <a:endParaRPr lang="ar-SA" sz="2800" b="1" dirty="0" smtClean="0"/>
          </a:p>
          <a:p>
            <a:pPr algn="r"/>
            <a:endParaRPr lang="en-US" sz="2800" b="1" dirty="0"/>
          </a:p>
        </p:txBody>
      </p:sp>
      <p:graphicFrame>
        <p:nvGraphicFramePr>
          <p:cNvPr id="5" name="Table 4"/>
          <p:cNvGraphicFramePr>
            <a:graphicFrameLocks noGrp="1"/>
          </p:cNvGraphicFramePr>
          <p:nvPr/>
        </p:nvGraphicFramePr>
        <p:xfrm>
          <a:off x="1524000" y="1219200"/>
          <a:ext cx="6096000" cy="4572001"/>
        </p:xfrm>
        <a:graphic>
          <a:graphicData uri="http://schemas.openxmlformats.org/drawingml/2006/table">
            <a:tbl>
              <a:tblPr firstRow="1" bandRow="1">
                <a:tableStyleId>{5940675A-B579-460E-94D1-54222C63F5DA}</a:tableStyleId>
              </a:tblPr>
              <a:tblGrid>
                <a:gridCol w="1524000"/>
                <a:gridCol w="1524000"/>
                <a:gridCol w="1524000"/>
                <a:gridCol w="1524000"/>
              </a:tblGrid>
              <a:tr h="653143">
                <a:tc>
                  <a:txBody>
                    <a:bodyPr/>
                    <a:lstStyle/>
                    <a:p>
                      <a:pPr algn="ctr"/>
                      <a:r>
                        <a:rPr lang="en-US" sz="2400" b="1" dirty="0" smtClean="0">
                          <a:solidFill>
                            <a:srgbClr val="C00000"/>
                          </a:solidFill>
                        </a:rPr>
                        <a:t>A</a:t>
                      </a:r>
                      <a:endParaRPr lang="en-US" sz="2400" b="1" dirty="0">
                        <a:solidFill>
                          <a:srgbClr val="C00000"/>
                        </a:solidFill>
                      </a:endParaRPr>
                    </a:p>
                  </a:txBody>
                  <a:tcPr/>
                </a:tc>
                <a:tc>
                  <a:txBody>
                    <a:bodyPr/>
                    <a:lstStyle/>
                    <a:p>
                      <a:pPr algn="ctr"/>
                      <a:r>
                        <a:rPr lang="en-US" sz="2400" b="1" dirty="0" smtClean="0">
                          <a:solidFill>
                            <a:srgbClr val="C00000"/>
                          </a:solidFill>
                        </a:rPr>
                        <a:t>B</a:t>
                      </a:r>
                      <a:endParaRPr lang="en-US" sz="2400" b="1" dirty="0">
                        <a:solidFill>
                          <a:srgbClr val="C00000"/>
                        </a:solidFill>
                      </a:endParaRPr>
                    </a:p>
                  </a:txBody>
                  <a:tcPr/>
                </a:tc>
                <a:tc>
                  <a:txBody>
                    <a:bodyPr/>
                    <a:lstStyle/>
                    <a:p>
                      <a:pPr algn="ctr"/>
                      <a:r>
                        <a:rPr lang="en-US" sz="2400" b="1" dirty="0" smtClean="0">
                          <a:solidFill>
                            <a:srgbClr val="C00000"/>
                          </a:solidFill>
                        </a:rPr>
                        <a:t>C</a:t>
                      </a:r>
                      <a:endParaRPr lang="en-US" sz="2400" b="1" dirty="0">
                        <a:solidFill>
                          <a:srgbClr val="C00000"/>
                        </a:solidFill>
                      </a:endParaRPr>
                    </a:p>
                  </a:txBody>
                  <a:tcPr/>
                </a:tc>
                <a:tc>
                  <a:txBody>
                    <a:bodyPr/>
                    <a:lstStyle/>
                    <a:p>
                      <a:pPr algn="ctr"/>
                      <a:r>
                        <a:rPr lang="en-US" sz="2400" b="1" dirty="0" smtClean="0">
                          <a:solidFill>
                            <a:srgbClr val="C00000"/>
                          </a:solidFill>
                        </a:rPr>
                        <a:t>D</a:t>
                      </a:r>
                      <a:endParaRPr lang="en-US" sz="2400" b="1" dirty="0">
                        <a:solidFill>
                          <a:srgbClr val="C00000"/>
                        </a:solidFill>
                      </a:endParaRPr>
                    </a:p>
                  </a:txBody>
                  <a:tcPr/>
                </a:tc>
              </a:tr>
              <a:tr h="653143">
                <a:tc>
                  <a:txBody>
                    <a:bodyPr/>
                    <a:lstStyle/>
                    <a:p>
                      <a:pPr algn="ctr"/>
                      <a:r>
                        <a:rPr kumimoji="0" lang="en-US" sz="2400" b="1" kern="1200" baseline="0" dirty="0" smtClean="0">
                          <a:solidFill>
                            <a:schemeClr val="tx1"/>
                          </a:solidFill>
                          <a:latin typeface="+mn-lt"/>
                          <a:ea typeface="+mn-ea"/>
                          <a:cs typeface="+mn-cs"/>
                        </a:rPr>
                        <a:t>-5.2%</a:t>
                      </a:r>
                      <a:endParaRPr lang="en-US" sz="2400" b="1" dirty="0"/>
                    </a:p>
                  </a:txBody>
                  <a:tcPr/>
                </a:tc>
                <a:tc>
                  <a:txBody>
                    <a:bodyPr/>
                    <a:lstStyle/>
                    <a:p>
                      <a:pPr algn="ctr"/>
                      <a:r>
                        <a:rPr lang="en-US" sz="2400" b="1" dirty="0" smtClean="0"/>
                        <a:t>6.4%</a:t>
                      </a:r>
                      <a:endParaRPr lang="en-US" sz="2400" b="1" dirty="0"/>
                    </a:p>
                  </a:txBody>
                  <a:tcPr/>
                </a:tc>
                <a:tc>
                  <a:txBody>
                    <a:bodyPr/>
                    <a:lstStyle/>
                    <a:p>
                      <a:pPr algn="ctr"/>
                      <a:r>
                        <a:rPr lang="en-US" sz="2400" b="1" dirty="0" smtClean="0"/>
                        <a:t>-10.2%</a:t>
                      </a:r>
                      <a:endParaRPr lang="en-US" sz="2400" b="1" dirty="0"/>
                    </a:p>
                  </a:txBody>
                  <a:tcPr/>
                </a:tc>
                <a:tc>
                  <a:txBody>
                    <a:bodyPr/>
                    <a:lstStyle/>
                    <a:p>
                      <a:pPr algn="ctr"/>
                      <a:r>
                        <a:rPr lang="en-US" sz="2400" b="1" dirty="0" smtClean="0"/>
                        <a:t>1.1%</a:t>
                      </a:r>
                      <a:endParaRPr lang="en-US" sz="2400" b="1" dirty="0"/>
                    </a:p>
                  </a:txBody>
                  <a:tcPr/>
                </a:tc>
              </a:tr>
              <a:tr h="653143">
                <a:tc>
                  <a:txBody>
                    <a:bodyPr/>
                    <a:lstStyle/>
                    <a:p>
                      <a:pPr algn="ctr"/>
                      <a:r>
                        <a:rPr lang="en-US" sz="2400" b="1" dirty="0" smtClean="0"/>
                        <a:t>-4.9%</a:t>
                      </a:r>
                      <a:endParaRPr lang="en-US" sz="2400" b="1" dirty="0"/>
                    </a:p>
                  </a:txBody>
                  <a:tcPr/>
                </a:tc>
                <a:tc>
                  <a:txBody>
                    <a:bodyPr/>
                    <a:lstStyle/>
                    <a:p>
                      <a:pPr algn="ctr"/>
                      <a:r>
                        <a:rPr lang="en-US" sz="2400" b="1" dirty="0" smtClean="0"/>
                        <a:t>-6.4%</a:t>
                      </a:r>
                      <a:endParaRPr lang="en-US" sz="2400" b="1" dirty="0"/>
                    </a:p>
                  </a:txBody>
                  <a:tcPr/>
                </a:tc>
                <a:tc>
                  <a:txBody>
                    <a:bodyPr/>
                    <a:lstStyle/>
                    <a:p>
                      <a:pPr algn="ctr"/>
                      <a:r>
                        <a:rPr lang="en-US" sz="2400" b="1" dirty="0" smtClean="0"/>
                        <a:t>-0.5%</a:t>
                      </a:r>
                      <a:endParaRPr lang="en-US" sz="2400" b="1" dirty="0"/>
                    </a:p>
                  </a:txBody>
                  <a:tcPr/>
                </a:tc>
                <a:tc>
                  <a:txBody>
                    <a:bodyPr/>
                    <a:lstStyle/>
                    <a:p>
                      <a:pPr algn="ctr"/>
                      <a:r>
                        <a:rPr lang="en-US" sz="2400" b="1" dirty="0" smtClean="0"/>
                        <a:t>-2.6%</a:t>
                      </a:r>
                      <a:endParaRPr lang="en-US" sz="2400" b="1" dirty="0"/>
                    </a:p>
                  </a:txBody>
                  <a:tcPr/>
                </a:tc>
              </a:tr>
              <a:tr h="653143">
                <a:tc>
                  <a:txBody>
                    <a:bodyPr/>
                    <a:lstStyle/>
                    <a:p>
                      <a:pPr algn="ctr"/>
                      <a:r>
                        <a:rPr lang="en-US" sz="2400" b="1" dirty="0" smtClean="0"/>
                        <a:t>5.5%</a:t>
                      </a:r>
                      <a:endParaRPr lang="en-US" sz="2400" b="1" dirty="0"/>
                    </a:p>
                  </a:txBody>
                  <a:tcPr/>
                </a:tc>
                <a:tc>
                  <a:txBody>
                    <a:bodyPr/>
                    <a:lstStyle/>
                    <a:p>
                      <a:pPr algn="ctr"/>
                      <a:r>
                        <a:rPr lang="en-US" sz="2400" b="1" dirty="0" smtClean="0"/>
                        <a:t>1.6%</a:t>
                      </a:r>
                      <a:endParaRPr lang="en-US" sz="2400" b="1" dirty="0"/>
                    </a:p>
                  </a:txBody>
                  <a:tcPr/>
                </a:tc>
                <a:tc>
                  <a:txBody>
                    <a:bodyPr/>
                    <a:lstStyle/>
                    <a:p>
                      <a:pPr algn="ctr"/>
                      <a:r>
                        <a:rPr lang="en-US" sz="2400" b="1" dirty="0" smtClean="0"/>
                        <a:t>4.4%</a:t>
                      </a:r>
                      <a:endParaRPr lang="en-US" sz="2400" b="1" dirty="0"/>
                    </a:p>
                  </a:txBody>
                  <a:tcPr/>
                </a:tc>
                <a:tc>
                  <a:txBody>
                    <a:bodyPr/>
                    <a:lstStyle/>
                    <a:p>
                      <a:pPr algn="ctr"/>
                      <a:r>
                        <a:rPr lang="en-US" sz="2400" b="1" dirty="0" smtClean="0"/>
                        <a:t>2.8%</a:t>
                      </a:r>
                      <a:endParaRPr lang="en-US" sz="2400" b="1" dirty="0"/>
                    </a:p>
                  </a:txBody>
                  <a:tcPr/>
                </a:tc>
              </a:tr>
              <a:tr h="653143">
                <a:tc>
                  <a:txBody>
                    <a:bodyPr/>
                    <a:lstStyle/>
                    <a:p>
                      <a:pPr algn="ctr"/>
                      <a:r>
                        <a:rPr lang="en-US" sz="2400" b="1" dirty="0" smtClean="0"/>
                        <a:t>-6.4%</a:t>
                      </a:r>
                      <a:endParaRPr lang="en-US" sz="2400" b="1" dirty="0"/>
                    </a:p>
                  </a:txBody>
                  <a:tcPr/>
                </a:tc>
                <a:tc>
                  <a:txBody>
                    <a:bodyPr/>
                    <a:lstStyle/>
                    <a:p>
                      <a:pPr algn="ctr"/>
                      <a:r>
                        <a:rPr lang="en-US" sz="2400" b="1" dirty="0" smtClean="0"/>
                        <a:t>11.6%</a:t>
                      </a:r>
                      <a:endParaRPr lang="en-US" sz="2400" b="1" dirty="0"/>
                    </a:p>
                  </a:txBody>
                  <a:tcPr/>
                </a:tc>
                <a:tc>
                  <a:txBody>
                    <a:bodyPr/>
                    <a:lstStyle/>
                    <a:p>
                      <a:pPr algn="ctr"/>
                      <a:r>
                        <a:rPr lang="en-US" sz="2400" b="1" dirty="0" smtClean="0"/>
                        <a:t>6.9%</a:t>
                      </a:r>
                      <a:endParaRPr lang="en-US" sz="2400" b="1" dirty="0"/>
                    </a:p>
                  </a:txBody>
                  <a:tcPr/>
                </a:tc>
                <a:tc>
                  <a:txBody>
                    <a:bodyPr/>
                    <a:lstStyle/>
                    <a:p>
                      <a:pPr algn="ctr"/>
                      <a:r>
                        <a:rPr lang="en-US" sz="2400" b="1" dirty="0" smtClean="0"/>
                        <a:t>16.0%</a:t>
                      </a:r>
                      <a:endParaRPr lang="en-US" sz="2400" b="1" dirty="0"/>
                    </a:p>
                  </a:txBody>
                  <a:tcPr/>
                </a:tc>
              </a:tr>
              <a:tr h="653143">
                <a:tc>
                  <a:txBody>
                    <a:bodyPr/>
                    <a:lstStyle/>
                    <a:p>
                      <a:pPr algn="ctr"/>
                      <a:r>
                        <a:rPr lang="en-US" sz="2400" b="1" dirty="0" smtClean="0"/>
                        <a:t>2.2%</a:t>
                      </a:r>
                      <a:endParaRPr lang="en-US" sz="2400" b="1" dirty="0"/>
                    </a:p>
                  </a:txBody>
                  <a:tcPr/>
                </a:tc>
                <a:tc>
                  <a:txBody>
                    <a:bodyPr/>
                    <a:lstStyle/>
                    <a:p>
                      <a:pPr algn="ctr"/>
                      <a:r>
                        <a:rPr lang="en-US" sz="2400" b="1" dirty="0" smtClean="0"/>
                        <a:t>23.1%</a:t>
                      </a:r>
                      <a:endParaRPr lang="en-US" sz="2400" b="1" dirty="0"/>
                    </a:p>
                  </a:txBody>
                  <a:tcPr/>
                </a:tc>
                <a:tc>
                  <a:txBody>
                    <a:bodyPr/>
                    <a:lstStyle/>
                    <a:p>
                      <a:pPr algn="ctr"/>
                      <a:r>
                        <a:rPr lang="en-US" sz="2400" b="1" dirty="0" smtClean="0"/>
                        <a:t>28.1%</a:t>
                      </a:r>
                      <a:endParaRPr lang="en-US" sz="2400" b="1" dirty="0"/>
                    </a:p>
                  </a:txBody>
                  <a:tcPr/>
                </a:tc>
                <a:tc>
                  <a:txBody>
                    <a:bodyPr/>
                    <a:lstStyle/>
                    <a:p>
                      <a:pPr algn="ctr"/>
                      <a:r>
                        <a:rPr lang="en-US" sz="2400" b="1" dirty="0" smtClean="0"/>
                        <a:t>31.9%</a:t>
                      </a:r>
                      <a:endParaRPr lang="en-US" sz="2400" b="1" dirty="0"/>
                    </a:p>
                  </a:txBody>
                  <a:tcPr/>
                </a:tc>
              </a:tr>
              <a:tr h="653143">
                <a:tc>
                  <a:txBody>
                    <a:bodyPr/>
                    <a:lstStyle/>
                    <a:p>
                      <a:pPr algn="ctr"/>
                      <a:r>
                        <a:rPr lang="en-US" sz="2400" b="1" dirty="0" smtClean="0"/>
                        <a:t>7.0%</a:t>
                      </a:r>
                      <a:endParaRPr lang="en-US" sz="2400" b="1" dirty="0"/>
                    </a:p>
                  </a:txBody>
                  <a:tcPr/>
                </a:tc>
                <a:tc>
                  <a:txBody>
                    <a:bodyPr/>
                    <a:lstStyle/>
                    <a:p>
                      <a:pPr algn="ctr"/>
                      <a:r>
                        <a:rPr lang="en-US" sz="2400" b="1" dirty="0" smtClean="0"/>
                        <a:t>-1.5%</a:t>
                      </a:r>
                      <a:endParaRPr lang="en-US" sz="2400" b="1" dirty="0"/>
                    </a:p>
                  </a:txBody>
                  <a:tcPr/>
                </a:tc>
                <a:tc>
                  <a:txBody>
                    <a:bodyPr/>
                    <a:lstStyle/>
                    <a:p>
                      <a:pPr algn="ctr"/>
                      <a:r>
                        <a:rPr lang="en-US" sz="2400" b="1" dirty="0" smtClean="0"/>
                        <a:t>11.4%</a:t>
                      </a:r>
                      <a:endParaRPr lang="en-US" sz="2400" b="1" dirty="0"/>
                    </a:p>
                  </a:txBody>
                  <a:tcPr/>
                </a:tc>
                <a:tc>
                  <a:txBody>
                    <a:bodyPr/>
                    <a:lstStyle/>
                    <a:p>
                      <a:pPr algn="ctr"/>
                      <a:r>
                        <a:rPr lang="en-US" sz="2400" b="1" dirty="0" smtClean="0"/>
                        <a:t>2.3%</a:t>
                      </a:r>
                      <a:endParaRPr lang="en-US" sz="2400" b="1" dirty="0"/>
                    </a:p>
                  </a:txBody>
                  <a:tcPr/>
                </a:tc>
              </a:tr>
            </a:tbl>
          </a:graphicData>
        </a:graphic>
      </p:graphicFrame>
    </p:spTree>
  </p:cSld>
  <p:clrMapOvr>
    <a:masterClrMapping/>
  </p:clrMapOvr>
  <p:transition>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1219200"/>
            <a:ext cx="8229600" cy="4906963"/>
          </a:xfrm>
        </p:spPr>
        <p:txBody>
          <a:bodyPr>
            <a:normAutofit/>
          </a:bodyPr>
          <a:lstStyle/>
          <a:p>
            <a:pPr algn="r">
              <a:buNone/>
            </a:pPr>
            <a:r>
              <a:rPr lang="ar-AE" b="1" u="sng" dirty="0" smtClean="0">
                <a:solidFill>
                  <a:srgbClr val="7030A0"/>
                </a:solidFill>
                <a:latin typeface="Arial" pitchFamily="34" charset="0"/>
                <a:cs typeface="Arial" pitchFamily="34" charset="0"/>
              </a:rPr>
              <a:t>ب- إستخدام الإنحراف المعياري لقياس المخاطر الإستثمارية</a:t>
            </a:r>
            <a:r>
              <a:rPr lang="ar-SA" b="1" u="sng" dirty="0" smtClean="0">
                <a:solidFill>
                  <a:srgbClr val="7030A0"/>
                </a:solidFill>
                <a:latin typeface="Arial" pitchFamily="34" charset="0"/>
                <a:cs typeface="Arial" pitchFamily="34" charset="0"/>
              </a:rPr>
              <a:t>:</a:t>
            </a:r>
          </a:p>
          <a:p>
            <a:pPr algn="r">
              <a:buNone/>
            </a:pPr>
            <a:r>
              <a:rPr lang="ar-SA" b="1" dirty="0" smtClean="0">
                <a:latin typeface="Arial" pitchFamily="34" charset="0"/>
                <a:cs typeface="Arial" pitchFamily="34" charset="0"/>
              </a:rPr>
              <a:t>يعتبر الانحراف المعياري أحد أكثر المقاييس الإحصائية شيوعاً واستخداما لقياس المخاطرة المتعلقة بالمتغيرات المالية</a:t>
            </a:r>
            <a:r>
              <a:rPr lang="ar-AE" b="1" dirty="0" smtClean="0">
                <a:latin typeface="Arial" pitchFamily="34" charset="0"/>
                <a:cs typeface="Arial" pitchFamily="34" charset="0"/>
              </a:rPr>
              <a:t> للمشروعات الاستثمارية</a:t>
            </a:r>
            <a:r>
              <a:rPr lang="ar-SA" b="1" dirty="0" smtClean="0">
                <a:latin typeface="Arial" pitchFamily="34" charset="0"/>
                <a:cs typeface="Arial" pitchFamily="34" charset="0"/>
              </a:rPr>
              <a:t>. </a:t>
            </a:r>
            <a:endParaRPr lang="ar-AE" b="1" dirty="0" smtClean="0">
              <a:latin typeface="Arial" pitchFamily="34" charset="0"/>
              <a:cs typeface="Arial" pitchFamily="34" charset="0"/>
            </a:endParaRPr>
          </a:p>
          <a:p>
            <a:pPr algn="r">
              <a:buNone/>
            </a:pPr>
            <a:r>
              <a:rPr lang="ar-SA" b="1" dirty="0" smtClean="0">
                <a:latin typeface="Arial" pitchFamily="34" charset="0"/>
                <a:cs typeface="Arial" pitchFamily="34" charset="0"/>
              </a:rPr>
              <a:t>و</a:t>
            </a:r>
            <a:r>
              <a:rPr lang="ar-AE" b="1" dirty="0" smtClean="0">
                <a:latin typeface="Arial" pitchFamily="34" charset="0"/>
                <a:cs typeface="Arial" pitchFamily="34" charset="0"/>
              </a:rPr>
              <a:t> هو </a:t>
            </a:r>
            <a:r>
              <a:rPr lang="ar-SA" b="1" dirty="0" smtClean="0">
                <a:latin typeface="Arial" pitchFamily="34" charset="0"/>
                <a:cs typeface="Arial" pitchFamily="34" charset="0"/>
              </a:rPr>
              <a:t>أحد مقاييس التشتت التي تقيس تشتت البيانات وابتعادها عن وسطها الحسابي، حيث يعرف الانحراف المعيا ري على أنه انحراف القيم عن وسطها الحسابي.</a:t>
            </a:r>
            <a:endParaRPr lang="ar-AE" b="1" dirty="0" smtClean="0">
              <a:latin typeface="Arial" pitchFamily="34" charset="0"/>
              <a:cs typeface="Arial" pitchFamily="34" charset="0"/>
            </a:endParaRPr>
          </a:p>
          <a:p>
            <a:pPr algn="r" rtl="1">
              <a:buNone/>
            </a:pPr>
            <a:r>
              <a:rPr lang="ar-SA" b="1" dirty="0" smtClean="0">
                <a:latin typeface="Arial" pitchFamily="34" charset="0"/>
                <a:cs typeface="Arial" pitchFamily="34" charset="0"/>
              </a:rPr>
              <a:t> </a:t>
            </a:r>
            <a:r>
              <a:rPr lang="ar-AE" b="1" dirty="0" smtClean="0">
                <a:latin typeface="Arial" pitchFamily="34" charset="0"/>
                <a:cs typeface="Arial" pitchFamily="34" charset="0"/>
              </a:rPr>
              <a:t> </a:t>
            </a:r>
            <a:endParaRPr lang="en-US" b="1" dirty="0">
              <a:latin typeface="Arial" pitchFamily="34" charset="0"/>
              <a:cs typeface="Arial" pitchFamily="34" charset="0"/>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https://almerja.com/medea/images/%D8%B7%D8%B1%D9%82%20%D9%82%D9%8A%D8%A7%D8%B3%20%D8%A7%D9%84%D9%85%D8%AE%D8%A7%D8%B7%D8%B1%D8%A93.png"/>
          <p:cNvPicPr>
            <a:picLocks noGrp="1"/>
          </p:cNvPicPr>
          <p:nvPr>
            <p:ph idx="1"/>
          </p:nvPr>
        </p:nvPicPr>
        <p:blipFill>
          <a:blip r:embed="rId2"/>
          <a:srcRect/>
          <a:stretch>
            <a:fillRect/>
          </a:stretch>
        </p:blipFill>
        <p:spPr bwMode="auto">
          <a:xfrm>
            <a:off x="533400" y="1066800"/>
            <a:ext cx="8153400" cy="470557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914400" y="609600"/>
            <a:ext cx="8019288" cy="5638800"/>
          </a:xfrm>
        </p:spPr>
        <p:txBody>
          <a:bodyPr>
            <a:normAutofit fontScale="25000" lnSpcReduction="20000"/>
          </a:bodyPr>
          <a:lstStyle/>
          <a:p>
            <a:pPr algn="r" rtl="1"/>
            <a:r>
              <a:rPr lang="ar-SA" sz="11200" b="1" dirty="0" smtClean="0">
                <a:latin typeface="Arial" pitchFamily="34" charset="0"/>
                <a:cs typeface="Arial" pitchFamily="34" charset="0"/>
              </a:rPr>
              <a:t>وتختلف طريقة حساب الانحراف المعياري حسب طبيعة البيانات المتوفرة، حيث أن هناك معادلة خاصة بالانحراف المعياري في حال البيانات التاريخية، وهناك معادلة أخرى تستخدم في حال توفر معلومات احتمالية عن المتغير المالي وليس بيانات تاريخية.</a:t>
            </a:r>
            <a:endParaRPr lang="en-US" sz="11200" dirty="0" smtClean="0">
              <a:latin typeface="Arial" pitchFamily="34" charset="0"/>
              <a:cs typeface="Arial" pitchFamily="34" charset="0"/>
            </a:endParaRPr>
          </a:p>
          <a:p>
            <a:pPr algn="r" rtl="1"/>
            <a:r>
              <a:rPr lang="ar-SA" sz="11200" b="1" dirty="0" smtClean="0">
                <a:latin typeface="Arial" pitchFamily="34" charset="0"/>
                <a:cs typeface="Arial" pitchFamily="34" charset="0"/>
              </a:rPr>
              <a:t>وفي السياق التالي سنوضح كيفية احتساب الانحراف المعياري في حال توفر بيانات تاريخية وفي حال توفر بيانات احتمالية.</a:t>
            </a:r>
            <a:endParaRPr lang="en-US" sz="11200" dirty="0" smtClean="0">
              <a:latin typeface="Arial" pitchFamily="34" charset="0"/>
              <a:cs typeface="Arial" pitchFamily="34" charset="0"/>
            </a:endParaRPr>
          </a:p>
          <a:p>
            <a:pPr algn="r" rtl="1"/>
            <a:r>
              <a:rPr lang="ar-SA" sz="11200" b="1" u="sng" dirty="0" smtClean="0">
                <a:solidFill>
                  <a:srgbClr val="C00000"/>
                </a:solidFill>
                <a:latin typeface="Arial" pitchFamily="34" charset="0"/>
                <a:cs typeface="Arial" pitchFamily="34" charset="0"/>
              </a:rPr>
              <a:t>أولاً: الانحراف المعياري لبيانات تاريخية</a:t>
            </a:r>
            <a:endParaRPr lang="ar-AE" sz="11200" b="1" u="sng" dirty="0" smtClean="0">
              <a:solidFill>
                <a:srgbClr val="C00000"/>
              </a:solidFill>
              <a:latin typeface="Arial" pitchFamily="34" charset="0"/>
              <a:cs typeface="Arial" pitchFamily="34" charset="0"/>
            </a:endParaRPr>
          </a:p>
          <a:p>
            <a:pPr algn="r" rtl="1"/>
            <a:r>
              <a:rPr lang="ar-SA" sz="11200" b="1" dirty="0" smtClean="0">
                <a:latin typeface="Arial" pitchFamily="34" charset="0"/>
                <a:cs typeface="Arial" pitchFamily="34" charset="0"/>
              </a:rPr>
              <a:t> البيانات التاريخية هي بيانات المتغير المالي في الماضي والتي يمكن الحصول عليها من التقارير المالية وسجلات </a:t>
            </a:r>
            <a:r>
              <a:rPr lang="ar-AE" sz="11200" b="1" dirty="0" smtClean="0">
                <a:latin typeface="Arial" pitchFamily="34" charset="0"/>
                <a:cs typeface="Arial" pitchFamily="34" charset="0"/>
              </a:rPr>
              <a:t>المشروع الاستثماري</a:t>
            </a:r>
            <a:r>
              <a:rPr lang="ar-SA" sz="11200" b="1" dirty="0" smtClean="0">
                <a:latin typeface="Arial" pitchFamily="34" charset="0"/>
                <a:cs typeface="Arial" pitchFamily="34" charset="0"/>
              </a:rPr>
              <a:t>. وفي حال توفر بيانات تاريخية عن قيم المتغير المالي، فيمكن احتساب الانحراف المعياري لهذا المتغير والتي تعبر عن مستوى مخاطرته من خلال تطبيق قانون الانحراف المعياري </a:t>
            </a:r>
            <a:endParaRPr lang="ar-AE" sz="11200" b="1"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990600"/>
            <a:ext cx="8229600" cy="5257800"/>
          </a:xfrm>
        </p:spPr>
        <p:txBody>
          <a:bodyPr>
            <a:normAutofit fontScale="92500" lnSpcReduction="10000"/>
          </a:bodyPr>
          <a:lstStyle/>
          <a:p>
            <a:pPr algn="r">
              <a:buNone/>
            </a:pPr>
            <a:endParaRPr lang="ar-AE" sz="3300" b="1" dirty="0" smtClean="0">
              <a:solidFill>
                <a:srgbClr val="002060"/>
              </a:solidFill>
              <a:latin typeface="Arial" pitchFamily="34" charset="0"/>
              <a:cs typeface="Arial" pitchFamily="34" charset="0"/>
            </a:endParaRPr>
          </a:p>
          <a:p>
            <a:pPr algn="r">
              <a:lnSpc>
                <a:spcPct val="150000"/>
              </a:lnSpc>
            </a:pPr>
            <a:r>
              <a:rPr lang="ar-AE" sz="3300" b="1" dirty="0" smtClean="0">
                <a:solidFill>
                  <a:srgbClr val="C00000"/>
                </a:solidFill>
                <a:latin typeface="Arial" pitchFamily="34" charset="0"/>
                <a:cs typeface="Arial" pitchFamily="34" charset="0"/>
              </a:rPr>
              <a:t>ويتم </a:t>
            </a:r>
            <a:r>
              <a:rPr lang="ar-SA" sz="3300" b="1" dirty="0" smtClean="0">
                <a:solidFill>
                  <a:srgbClr val="C00000"/>
                </a:solidFill>
                <a:latin typeface="Arial" pitchFamily="34" charset="0"/>
                <a:cs typeface="Arial" pitchFamily="34" charset="0"/>
              </a:rPr>
              <a:t>ايجاد الانحراف المعياري </a:t>
            </a:r>
            <a:r>
              <a:rPr lang="ar-AE" sz="3300" b="1" dirty="0" smtClean="0">
                <a:solidFill>
                  <a:srgbClr val="C00000"/>
                </a:solidFill>
                <a:latin typeface="Arial" pitchFamily="34" charset="0"/>
                <a:cs typeface="Arial" pitchFamily="34" charset="0"/>
              </a:rPr>
              <a:t>لبيانات تاريخية </a:t>
            </a:r>
            <a:r>
              <a:rPr lang="ar-SA" sz="3300" b="1" dirty="0" smtClean="0">
                <a:solidFill>
                  <a:srgbClr val="C00000"/>
                </a:solidFill>
                <a:latin typeface="Arial" pitchFamily="34" charset="0"/>
                <a:cs typeface="Arial" pitchFamily="34" charset="0"/>
              </a:rPr>
              <a:t>من المعادلة التالية : </a:t>
            </a:r>
          </a:p>
          <a:p>
            <a:pPr algn="ctr" rtl="1"/>
            <a:r>
              <a:rPr lang="en-US" sz="3300" b="1" dirty="0" smtClean="0">
                <a:solidFill>
                  <a:srgbClr val="7030A0"/>
                </a:solidFill>
                <a:latin typeface="Arial" pitchFamily="34" charset="0"/>
                <a:cs typeface="Arial" pitchFamily="34" charset="0"/>
              </a:rPr>
              <a:t> SD= √∑(</a:t>
            </a:r>
            <a:r>
              <a:rPr lang="en-US" sz="3300" b="1" dirty="0" err="1" smtClean="0">
                <a:solidFill>
                  <a:srgbClr val="7030A0"/>
                </a:solidFill>
                <a:latin typeface="Arial" pitchFamily="34" charset="0"/>
                <a:cs typeface="Arial" pitchFamily="34" charset="0"/>
              </a:rPr>
              <a:t>Rt</a:t>
            </a:r>
            <a:r>
              <a:rPr lang="en-US" sz="3300" b="1" dirty="0" smtClean="0">
                <a:solidFill>
                  <a:srgbClr val="7030A0"/>
                </a:solidFill>
                <a:latin typeface="Arial" pitchFamily="34" charset="0"/>
                <a:cs typeface="Arial" pitchFamily="34" charset="0"/>
              </a:rPr>
              <a:t>- R</a:t>
            </a:r>
            <a:r>
              <a:rPr lang="en-US" sz="3300" b="1" baseline="30000" dirty="0" smtClean="0">
                <a:solidFill>
                  <a:srgbClr val="7030A0"/>
                </a:solidFill>
                <a:latin typeface="Arial" pitchFamily="34" charset="0"/>
                <a:cs typeface="Arial" pitchFamily="34" charset="0"/>
              </a:rPr>
              <a:t>-</a:t>
            </a:r>
            <a:r>
              <a:rPr lang="en-US" sz="3300" b="1" dirty="0" smtClean="0">
                <a:solidFill>
                  <a:srgbClr val="7030A0"/>
                </a:solidFill>
                <a:latin typeface="Arial" pitchFamily="34" charset="0"/>
                <a:cs typeface="Arial" pitchFamily="34" charset="0"/>
              </a:rPr>
              <a:t>)² / n</a:t>
            </a:r>
            <a:endParaRPr lang="ar-AE" sz="3300" b="1" dirty="0" smtClean="0">
              <a:solidFill>
                <a:srgbClr val="7030A0"/>
              </a:solidFill>
              <a:latin typeface="Arial" pitchFamily="34" charset="0"/>
              <a:cs typeface="Arial" pitchFamily="34" charset="0"/>
            </a:endParaRPr>
          </a:p>
          <a:p>
            <a:pPr algn="r"/>
            <a:r>
              <a:rPr lang="ar-AE" sz="3300" b="1" dirty="0" smtClean="0">
                <a:latin typeface="Arial" pitchFamily="34" charset="0"/>
                <a:cs typeface="Arial" pitchFamily="34" charset="0"/>
              </a:rPr>
              <a:t>حيث ان </a:t>
            </a:r>
            <a:r>
              <a:rPr lang="ar-SA" sz="3300" b="1" dirty="0" smtClean="0">
                <a:latin typeface="Arial" pitchFamily="34" charset="0"/>
                <a:cs typeface="Arial" pitchFamily="34" charset="0"/>
              </a:rPr>
              <a:t>:</a:t>
            </a:r>
          </a:p>
          <a:p>
            <a:pPr algn="r"/>
            <a:r>
              <a:rPr lang="ar-AE" sz="3300" b="1" dirty="0" smtClean="0">
                <a:latin typeface="Arial" pitchFamily="34" charset="0"/>
                <a:cs typeface="Arial" pitchFamily="34" charset="0"/>
              </a:rPr>
              <a:t> = </a:t>
            </a:r>
            <a:r>
              <a:rPr lang="ar-SA" sz="3300" b="1" dirty="0" smtClean="0">
                <a:latin typeface="Arial" pitchFamily="34" charset="0"/>
                <a:cs typeface="Arial" pitchFamily="34" charset="0"/>
              </a:rPr>
              <a:t>تمثل الانح</a:t>
            </a:r>
            <a:r>
              <a:rPr lang="ar-AE" sz="3300" b="1" dirty="0" smtClean="0">
                <a:latin typeface="Arial" pitchFamily="34" charset="0"/>
                <a:cs typeface="Arial" pitchFamily="34" charset="0"/>
              </a:rPr>
              <a:t>را</a:t>
            </a:r>
            <a:r>
              <a:rPr lang="ar-SA" sz="3300" b="1" dirty="0" smtClean="0">
                <a:latin typeface="Arial" pitchFamily="34" charset="0"/>
                <a:cs typeface="Arial" pitchFamily="34" charset="0"/>
              </a:rPr>
              <a:t>ف المعیاري </a:t>
            </a:r>
            <a:r>
              <a:rPr lang="en-US" sz="3300" b="1" dirty="0" smtClean="0">
                <a:latin typeface="Arial" pitchFamily="34" charset="0"/>
                <a:cs typeface="Arial" pitchFamily="34" charset="0"/>
              </a:rPr>
              <a:t>SD</a:t>
            </a:r>
          </a:p>
          <a:p>
            <a:pPr algn="r"/>
            <a:r>
              <a:rPr lang="ar-AE" sz="3300" b="1" dirty="0" smtClean="0">
                <a:latin typeface="Arial" pitchFamily="34" charset="0"/>
                <a:cs typeface="Arial" pitchFamily="34" charset="0"/>
              </a:rPr>
              <a:t> </a:t>
            </a:r>
            <a:r>
              <a:rPr lang="ar-SA" sz="3300" b="1" dirty="0" smtClean="0">
                <a:latin typeface="Arial" pitchFamily="34" charset="0"/>
                <a:cs typeface="Arial" pitchFamily="34" charset="0"/>
              </a:rPr>
              <a:t>تمثل معدل العائد السنوي </a:t>
            </a:r>
            <a:r>
              <a:rPr lang="en-US" sz="3300" b="1" dirty="0" err="1" smtClean="0">
                <a:latin typeface="Arial" pitchFamily="34" charset="0"/>
                <a:cs typeface="Arial" pitchFamily="34" charset="0"/>
              </a:rPr>
              <a:t>Rt</a:t>
            </a:r>
            <a:endParaRPr lang="en-US" sz="3300" b="1" dirty="0" smtClean="0">
              <a:latin typeface="Arial" pitchFamily="34" charset="0"/>
              <a:cs typeface="Arial" pitchFamily="34" charset="0"/>
            </a:endParaRPr>
          </a:p>
          <a:p>
            <a:pPr algn="r"/>
            <a:r>
              <a:rPr lang="en-US" sz="3300" b="1" dirty="0" smtClean="0">
                <a:latin typeface="Arial" pitchFamily="34" charset="0"/>
                <a:cs typeface="Arial" pitchFamily="34" charset="0"/>
              </a:rPr>
              <a:t> </a:t>
            </a:r>
            <a:r>
              <a:rPr lang="ar-AE" sz="3300" b="1" dirty="0" smtClean="0">
                <a:latin typeface="Arial" pitchFamily="34" charset="0"/>
                <a:cs typeface="Arial" pitchFamily="34" charset="0"/>
              </a:rPr>
              <a:t> </a:t>
            </a:r>
            <a:r>
              <a:rPr lang="ar-SA" sz="3300" b="1" dirty="0" smtClean="0">
                <a:latin typeface="Arial" pitchFamily="34" charset="0"/>
                <a:cs typeface="Arial" pitchFamily="34" charset="0"/>
              </a:rPr>
              <a:t>تمثل الوسط الحسابي للعائد </a:t>
            </a:r>
            <a:r>
              <a:rPr lang="en-US" sz="3300" b="1" dirty="0" smtClean="0">
                <a:latin typeface="Arial" pitchFamily="34" charset="0"/>
                <a:cs typeface="Arial" pitchFamily="34" charset="0"/>
              </a:rPr>
              <a:t>R</a:t>
            </a:r>
            <a:r>
              <a:rPr lang="en-US" sz="3300" b="1" baseline="30000" dirty="0" smtClean="0">
                <a:latin typeface="Arial" pitchFamily="34" charset="0"/>
                <a:cs typeface="Arial" pitchFamily="34" charset="0"/>
              </a:rPr>
              <a:t>-</a:t>
            </a:r>
          </a:p>
          <a:p>
            <a:pPr algn="r"/>
            <a:r>
              <a:rPr lang="en-US" sz="3300" b="1" dirty="0" smtClean="0">
                <a:latin typeface="Arial" pitchFamily="34" charset="0"/>
                <a:cs typeface="Arial" pitchFamily="34" charset="0"/>
              </a:rPr>
              <a:t> </a:t>
            </a:r>
            <a:r>
              <a:rPr lang="ar-AE" sz="3300" b="1" dirty="0" smtClean="0">
                <a:latin typeface="Arial" pitchFamily="34" charset="0"/>
                <a:cs typeface="Arial" pitchFamily="34" charset="0"/>
              </a:rPr>
              <a:t> </a:t>
            </a:r>
            <a:r>
              <a:rPr lang="ar-SA" sz="3300" b="1" dirty="0" smtClean="0">
                <a:latin typeface="Arial" pitchFamily="34" charset="0"/>
                <a:cs typeface="Arial" pitchFamily="34" charset="0"/>
              </a:rPr>
              <a:t>عدد السنوات التي تتوافر فیها بیانات عن العائد </a:t>
            </a:r>
            <a:r>
              <a:rPr lang="en-US" sz="3300" b="1" dirty="0" smtClean="0">
                <a:latin typeface="Arial" pitchFamily="34" charset="0"/>
                <a:cs typeface="Arial" pitchFamily="34" charset="0"/>
              </a:rPr>
              <a:t>n</a:t>
            </a:r>
          </a:p>
          <a:p>
            <a:pPr algn="r"/>
            <a:endParaRPr lang="en-US" dirty="0">
              <a:solidFill>
                <a:srgbClr val="002060"/>
              </a:solidFill>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9"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1000" fill="hold"/>
                                        <p:tgtEl>
                                          <p:spTgt spid="3">
                                            <p:txEl>
                                              <p:pRg st="7" end="7"/>
                                            </p:txEl>
                                          </p:spTgt>
                                        </p:tgtEl>
                                        <p:attrNameLst>
                                          <p:attrName>ppt_x</p:attrName>
                                        </p:attrNameLst>
                                      </p:cBhvr>
                                      <p:tavLst>
                                        <p:tav tm="0">
                                          <p:val>
                                            <p:strVal val="#ppt_x-.2"/>
                                          </p:val>
                                        </p:tav>
                                        <p:tav tm="100000">
                                          <p:val>
                                            <p:strVal val="#ppt_x"/>
                                          </p:val>
                                        </p:tav>
                                      </p:tavLst>
                                    </p:anim>
                                    <p:anim calcmode="lin" valueType="num">
                                      <p:cBhvr>
                                        <p:cTn id="50" dur="1000" fill="hold"/>
                                        <p:tgtEl>
                                          <p:spTgt spid="3">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914400"/>
            <a:ext cx="7848600" cy="5334000"/>
          </a:xfrm>
        </p:spPr>
        <p:txBody>
          <a:bodyPr/>
          <a:lstStyle/>
          <a:p>
            <a:pPr algn="r"/>
            <a:r>
              <a:rPr lang="ar-AE" sz="2800" b="1" u="sng" dirty="0" smtClean="0">
                <a:solidFill>
                  <a:srgbClr val="C00000"/>
                </a:solidFill>
              </a:rPr>
              <a:t>تطبيق ( 4 ):</a:t>
            </a:r>
          </a:p>
          <a:p>
            <a:pPr algn="r"/>
            <a:r>
              <a:rPr lang="ar-AE" sz="2800" b="1" dirty="0" smtClean="0"/>
              <a:t>اذا توفرت لديك المعلزمات التالية عن العوائد الفعلية لاحد المشروعات الاستثمارية</a:t>
            </a:r>
          </a:p>
          <a:p>
            <a:pPr algn="r">
              <a:buNone/>
            </a:pPr>
            <a:r>
              <a:rPr lang="ar-SA" sz="2800" b="1" u="sng" dirty="0" smtClean="0">
                <a:solidFill>
                  <a:srgbClr val="7030A0"/>
                </a:solidFill>
              </a:rPr>
              <a:t>المطلوب:</a:t>
            </a:r>
            <a:r>
              <a:rPr lang="ar-AE" sz="2800" b="1" u="sng" dirty="0" smtClean="0">
                <a:solidFill>
                  <a:srgbClr val="7030A0"/>
                </a:solidFill>
              </a:rPr>
              <a:t> </a:t>
            </a:r>
            <a:r>
              <a:rPr lang="ar-AE" sz="2800" b="1" dirty="0" smtClean="0"/>
              <a:t>كيف يمكنك قياس مخاطر المشروع الاستثماري باستخدام الانحراف المعياري؟</a:t>
            </a:r>
          </a:p>
          <a:p>
            <a:pPr algn="r">
              <a:buNone/>
            </a:pPr>
            <a:endParaRPr lang="ar-AE" b="1" dirty="0" smtClean="0"/>
          </a:p>
        </p:txBody>
      </p:sp>
      <p:graphicFrame>
        <p:nvGraphicFramePr>
          <p:cNvPr id="4" name="Table 3"/>
          <p:cNvGraphicFramePr>
            <a:graphicFrameLocks noGrp="1"/>
          </p:cNvGraphicFramePr>
          <p:nvPr/>
        </p:nvGraphicFramePr>
        <p:xfrm>
          <a:off x="1524000" y="4343400"/>
          <a:ext cx="6096000" cy="1447800"/>
        </p:xfrm>
        <a:graphic>
          <a:graphicData uri="http://schemas.openxmlformats.org/drawingml/2006/table">
            <a:tbl>
              <a:tblPr firstRow="1" bandRow="1">
                <a:tableStyleId>{5940675A-B579-460E-94D1-54222C63F5DA}</a:tableStyleId>
              </a:tblPr>
              <a:tblGrid>
                <a:gridCol w="1524000"/>
                <a:gridCol w="1524000"/>
                <a:gridCol w="1524000"/>
                <a:gridCol w="1524000"/>
              </a:tblGrid>
              <a:tr h="723900">
                <a:tc>
                  <a:txBody>
                    <a:bodyPr/>
                    <a:lstStyle/>
                    <a:p>
                      <a:pPr algn="ctr"/>
                      <a:r>
                        <a:rPr lang="ar-AE" sz="2400" b="1" dirty="0" smtClean="0"/>
                        <a:t>السنة</a:t>
                      </a:r>
                      <a:endParaRPr lang="en-US" sz="2400" b="1" dirty="0"/>
                    </a:p>
                  </a:txBody>
                  <a:tcPr/>
                </a:tc>
                <a:tc>
                  <a:txBody>
                    <a:bodyPr/>
                    <a:lstStyle/>
                    <a:p>
                      <a:pPr algn="ctr"/>
                      <a:r>
                        <a:rPr lang="en-US" sz="2400" b="1" dirty="0" smtClean="0"/>
                        <a:t>1</a:t>
                      </a:r>
                      <a:endParaRPr lang="en-US" sz="2400" b="1" dirty="0"/>
                    </a:p>
                  </a:txBody>
                  <a:tcPr/>
                </a:tc>
                <a:tc>
                  <a:txBody>
                    <a:bodyPr/>
                    <a:lstStyle/>
                    <a:p>
                      <a:pPr algn="ctr"/>
                      <a:r>
                        <a:rPr lang="en-US" sz="2400" b="1" dirty="0" smtClean="0"/>
                        <a:t>2</a:t>
                      </a:r>
                      <a:endParaRPr lang="en-US" sz="2400" b="1" dirty="0"/>
                    </a:p>
                  </a:txBody>
                  <a:tcPr/>
                </a:tc>
                <a:tc>
                  <a:txBody>
                    <a:bodyPr/>
                    <a:lstStyle/>
                    <a:p>
                      <a:pPr algn="ctr"/>
                      <a:r>
                        <a:rPr lang="en-US" sz="2400" b="1" dirty="0" smtClean="0"/>
                        <a:t>3</a:t>
                      </a:r>
                      <a:endParaRPr lang="en-US" sz="2400" b="1" dirty="0"/>
                    </a:p>
                  </a:txBody>
                  <a:tcPr/>
                </a:tc>
              </a:tr>
              <a:tr h="723900">
                <a:tc>
                  <a:txBody>
                    <a:bodyPr/>
                    <a:lstStyle/>
                    <a:p>
                      <a:pPr algn="ctr"/>
                      <a:r>
                        <a:rPr lang="ar-AE" sz="2400" b="1" dirty="0" smtClean="0"/>
                        <a:t>العائد الفعلي</a:t>
                      </a:r>
                      <a:endParaRPr lang="en-US" sz="2400" b="1" dirty="0"/>
                    </a:p>
                  </a:txBody>
                  <a:tcPr/>
                </a:tc>
                <a:tc>
                  <a:txBody>
                    <a:bodyPr/>
                    <a:lstStyle/>
                    <a:p>
                      <a:pPr algn="ctr"/>
                      <a:r>
                        <a:rPr lang="en-US" sz="2400" b="1" dirty="0" smtClean="0"/>
                        <a:t>2.5%</a:t>
                      </a:r>
                      <a:endParaRPr lang="en-US" sz="2400" b="1" dirty="0"/>
                    </a:p>
                  </a:txBody>
                  <a:tcPr/>
                </a:tc>
                <a:tc>
                  <a:txBody>
                    <a:bodyPr/>
                    <a:lstStyle/>
                    <a:p>
                      <a:pPr algn="ctr"/>
                      <a:r>
                        <a:rPr lang="en-US" sz="2400" b="1" dirty="0" smtClean="0"/>
                        <a:t>6%</a:t>
                      </a:r>
                      <a:endParaRPr lang="en-US" sz="2400" b="1" dirty="0"/>
                    </a:p>
                  </a:txBody>
                  <a:tcPr/>
                </a:tc>
                <a:tc>
                  <a:txBody>
                    <a:bodyPr/>
                    <a:lstStyle/>
                    <a:p>
                      <a:pPr algn="ctr"/>
                      <a:r>
                        <a:rPr lang="en-US" sz="2400" b="1" dirty="0" smtClean="0"/>
                        <a:t>3.5%</a:t>
                      </a:r>
                      <a:endParaRPr lang="en-US" sz="2400" b="1"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0"/>
                                        <p:tgtEl>
                                          <p:spTgt spid="4"/>
                                        </p:tgtEl>
                                      </p:cBhvr>
                                    </p:animEffect>
                                    <p:anim calcmode="lin" valueType="num">
                                      <p:cBhvr>
                                        <p:cTn id="29" dur="1000" fill="hold"/>
                                        <p:tgtEl>
                                          <p:spTgt spid="4"/>
                                        </p:tgtEl>
                                        <p:attrNameLst>
                                          <p:attrName>ppt_x</p:attrName>
                                        </p:attrNameLst>
                                      </p:cBhvr>
                                      <p:tavLst>
                                        <p:tav tm="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476488" cy="5943600"/>
          </a:xfrm>
        </p:spPr>
        <p:txBody>
          <a:bodyPr>
            <a:normAutofit/>
          </a:bodyPr>
          <a:lstStyle/>
          <a:p>
            <a:pPr algn="r">
              <a:buNone/>
            </a:pPr>
            <a:r>
              <a:rPr lang="ar-AE" sz="2400" b="1" u="sng" dirty="0" smtClean="0">
                <a:solidFill>
                  <a:srgbClr val="C00000"/>
                </a:solidFill>
                <a:latin typeface="Arial" pitchFamily="34" charset="0"/>
                <a:cs typeface="Arial" pitchFamily="34" charset="0"/>
              </a:rPr>
              <a:t>تطبيق (5</a:t>
            </a:r>
            <a:r>
              <a:rPr lang="ar-SA" sz="2400" b="1" u="sng" dirty="0" smtClean="0">
                <a:solidFill>
                  <a:srgbClr val="C00000"/>
                </a:solidFill>
                <a:latin typeface="Arial" pitchFamily="34" charset="0"/>
                <a:cs typeface="Arial" pitchFamily="34" charset="0"/>
              </a:rPr>
              <a:t>)</a:t>
            </a:r>
            <a:r>
              <a:rPr lang="ar-SA" sz="2400" b="1" dirty="0" smtClean="0">
                <a:latin typeface="Arial" pitchFamily="34" charset="0"/>
                <a:cs typeface="Arial" pitchFamily="34" charset="0"/>
              </a:rPr>
              <a:t> : </a:t>
            </a:r>
          </a:p>
          <a:p>
            <a:pPr algn="r">
              <a:buNone/>
            </a:pPr>
            <a:r>
              <a:rPr lang="ar-SA" sz="2800" b="1" dirty="0" smtClean="0"/>
              <a:t>يبين الجدول التالى ا</a:t>
            </a:r>
            <a:r>
              <a:rPr lang="ar-AE" sz="2800" b="1" dirty="0" smtClean="0"/>
              <a:t>لعوائد الفعلية لمشروعين </a:t>
            </a:r>
            <a:r>
              <a:rPr lang="ar-SA" sz="2800" b="1" dirty="0" smtClean="0"/>
              <a:t>استثماريين بالالف ريال . </a:t>
            </a:r>
            <a:endParaRPr lang="en-US" sz="2800" b="1" dirty="0" smtClean="0"/>
          </a:p>
          <a:p>
            <a:pPr algn="r">
              <a:buNone/>
            </a:pPr>
            <a:r>
              <a:rPr lang="ar-SA" sz="2800" b="1" u="sng" dirty="0" smtClean="0">
                <a:solidFill>
                  <a:srgbClr val="7030A0"/>
                </a:solidFill>
              </a:rPr>
              <a:t>المطلوب:</a:t>
            </a:r>
          </a:p>
          <a:p>
            <a:pPr algn="r" rtl="1">
              <a:buNone/>
            </a:pPr>
            <a:r>
              <a:rPr lang="ar-AE" sz="2800" b="1" dirty="0" smtClean="0"/>
              <a:t>1- </a:t>
            </a:r>
            <a:r>
              <a:rPr lang="ar-SA" sz="2800" b="1" dirty="0" smtClean="0"/>
              <a:t>اوجد الإنحراف المعياري </a:t>
            </a:r>
            <a:r>
              <a:rPr lang="ar-AE" sz="2800" b="1" dirty="0" smtClean="0"/>
              <a:t>للمشروعين</a:t>
            </a:r>
            <a:r>
              <a:rPr lang="ar-SA" sz="2800" b="1" dirty="0" smtClean="0"/>
              <a:t>؟</a:t>
            </a:r>
            <a:endParaRPr lang="en-US" sz="2800" b="1" dirty="0" smtClean="0"/>
          </a:p>
          <a:p>
            <a:pPr algn="r"/>
            <a:r>
              <a:rPr lang="ar-AE" sz="2800" b="1" dirty="0" smtClean="0"/>
              <a:t>2- </a:t>
            </a:r>
            <a:r>
              <a:rPr lang="ar-SA" sz="2800" b="1" dirty="0" smtClean="0"/>
              <a:t>وضح اي </a:t>
            </a:r>
            <a:r>
              <a:rPr lang="ar-AE" sz="2800" b="1" dirty="0" smtClean="0"/>
              <a:t>المشروعين </a:t>
            </a:r>
            <a:r>
              <a:rPr lang="ar-SA" sz="2800" b="1" dirty="0" smtClean="0"/>
              <a:t>اكبر مخاطرة بإستخدام الإنحراف المعياري؟</a:t>
            </a:r>
            <a:endParaRPr lang="ar-AE" sz="2800" b="1" dirty="0" smtClean="0"/>
          </a:p>
          <a:p>
            <a:pPr algn="r"/>
            <a:r>
              <a:rPr lang="ar-AE" sz="2800" b="1" dirty="0" smtClean="0"/>
              <a:t>3</a:t>
            </a:r>
            <a:r>
              <a:rPr lang="ar-SA" sz="2800" b="1" dirty="0" smtClean="0"/>
              <a:t>- إذا لم يستطيع المستثمر إختيار اكثر من </a:t>
            </a:r>
            <a:r>
              <a:rPr lang="ar-AE" sz="2800" b="1" dirty="0" smtClean="0"/>
              <a:t>مشروع </a:t>
            </a:r>
            <a:r>
              <a:rPr lang="ar-SA" sz="2800" b="1" dirty="0" smtClean="0"/>
              <a:t>واحد فاي </a:t>
            </a:r>
            <a:r>
              <a:rPr lang="ar-AE" sz="2800" b="1" dirty="0" smtClean="0"/>
              <a:t>مشروع </a:t>
            </a:r>
            <a:r>
              <a:rPr lang="ar-SA" sz="2800" b="1" dirty="0" smtClean="0"/>
              <a:t>يختار؟ ولماذا؟</a:t>
            </a:r>
            <a:endParaRPr lang="en-US" sz="2800" b="1" dirty="0" smtClean="0"/>
          </a:p>
          <a:p>
            <a:pPr algn="r"/>
            <a:endParaRPr lang="en-US" sz="2800" b="1" dirty="0" smtClean="0"/>
          </a:p>
          <a:p>
            <a:pPr algn="r"/>
            <a:endParaRPr lang="en-US" sz="3600" b="1" dirty="0"/>
          </a:p>
        </p:txBody>
      </p:sp>
      <p:graphicFrame>
        <p:nvGraphicFramePr>
          <p:cNvPr id="4" name="Table 3"/>
          <p:cNvGraphicFramePr>
            <a:graphicFrameLocks noGrp="1"/>
          </p:cNvGraphicFramePr>
          <p:nvPr/>
        </p:nvGraphicFramePr>
        <p:xfrm>
          <a:off x="990598" y="4343400"/>
          <a:ext cx="7391403" cy="1905000"/>
        </p:xfrm>
        <a:graphic>
          <a:graphicData uri="http://schemas.openxmlformats.org/drawingml/2006/table">
            <a:tbl>
              <a:tblPr firstRow="1" bandRow="1">
                <a:tableStyleId>{5940675A-B579-460E-94D1-54222C63F5DA}</a:tableStyleId>
              </a:tblPr>
              <a:tblGrid>
                <a:gridCol w="1145954"/>
                <a:gridCol w="1145954"/>
                <a:gridCol w="1145954"/>
                <a:gridCol w="1145954"/>
                <a:gridCol w="1145954"/>
                <a:gridCol w="1661633"/>
              </a:tblGrid>
              <a:tr h="635000">
                <a:tc>
                  <a:txBody>
                    <a:bodyPr/>
                    <a:lstStyle/>
                    <a:p>
                      <a:pPr algn="ctr"/>
                      <a:r>
                        <a:rPr lang="ar-SA" sz="2400" b="1" dirty="0" smtClean="0"/>
                        <a:t>السنوات</a:t>
                      </a:r>
                      <a:endParaRPr lang="en-US" sz="2400" b="1" dirty="0">
                        <a:latin typeface="Arial" pitchFamily="34" charset="0"/>
                        <a:cs typeface="Arial" pitchFamily="34" charset="0"/>
                      </a:endParaRPr>
                    </a:p>
                  </a:txBody>
                  <a:tcPr/>
                </a:tc>
                <a:tc>
                  <a:txBody>
                    <a:bodyPr/>
                    <a:lstStyle/>
                    <a:p>
                      <a:pPr algn="ctr"/>
                      <a:r>
                        <a:rPr lang="en-US" sz="2400" b="1" dirty="0" smtClean="0"/>
                        <a:t>1</a:t>
                      </a:r>
                      <a:endParaRPr lang="en-US" sz="2400" b="1" dirty="0">
                        <a:latin typeface="Arial" pitchFamily="34" charset="0"/>
                        <a:cs typeface="Arial" pitchFamily="34" charset="0"/>
                      </a:endParaRPr>
                    </a:p>
                  </a:txBody>
                  <a:tcPr/>
                </a:tc>
                <a:tc>
                  <a:txBody>
                    <a:bodyPr/>
                    <a:lstStyle/>
                    <a:p>
                      <a:pPr algn="ctr"/>
                      <a:r>
                        <a:rPr lang="en-US" sz="2400" b="1" dirty="0" smtClean="0"/>
                        <a:t>2</a:t>
                      </a:r>
                      <a:endParaRPr lang="en-US" sz="2400" b="1" dirty="0">
                        <a:latin typeface="Arial" pitchFamily="34" charset="0"/>
                        <a:cs typeface="Arial" pitchFamily="34" charset="0"/>
                      </a:endParaRPr>
                    </a:p>
                  </a:txBody>
                  <a:tcPr/>
                </a:tc>
                <a:tc>
                  <a:txBody>
                    <a:bodyPr/>
                    <a:lstStyle/>
                    <a:p>
                      <a:pPr algn="ctr"/>
                      <a:r>
                        <a:rPr lang="en-US" sz="2400" b="1" dirty="0" smtClean="0"/>
                        <a:t>3</a:t>
                      </a:r>
                      <a:endParaRPr lang="en-US" sz="2400" b="1" dirty="0">
                        <a:latin typeface="Arial" pitchFamily="34" charset="0"/>
                        <a:cs typeface="Arial" pitchFamily="34" charset="0"/>
                      </a:endParaRPr>
                    </a:p>
                  </a:txBody>
                  <a:tcPr/>
                </a:tc>
                <a:tc>
                  <a:txBody>
                    <a:bodyPr/>
                    <a:lstStyle/>
                    <a:p>
                      <a:pPr algn="ctr"/>
                      <a:r>
                        <a:rPr lang="en-US" sz="2400" b="1" dirty="0" smtClean="0"/>
                        <a:t>4</a:t>
                      </a:r>
                      <a:endParaRPr lang="en-US" sz="2400" b="1" dirty="0">
                        <a:latin typeface="Arial" pitchFamily="34" charset="0"/>
                        <a:cs typeface="Arial" pitchFamily="34" charset="0"/>
                      </a:endParaRPr>
                    </a:p>
                  </a:txBody>
                  <a:tcPr/>
                </a:tc>
                <a:tc>
                  <a:txBody>
                    <a:bodyPr/>
                    <a:lstStyle/>
                    <a:p>
                      <a:pPr algn="ctr"/>
                      <a:r>
                        <a:rPr lang="en-US" sz="2400" b="1" dirty="0" smtClean="0"/>
                        <a:t>5</a:t>
                      </a:r>
                      <a:endParaRPr lang="en-US" sz="2400" b="1" dirty="0">
                        <a:latin typeface="Arial" pitchFamily="34" charset="0"/>
                        <a:cs typeface="Arial" pitchFamily="34" charset="0"/>
                      </a:endParaRPr>
                    </a:p>
                  </a:txBody>
                  <a:tcPr/>
                </a:tc>
              </a:tr>
              <a:tr h="635000">
                <a:tc>
                  <a:txBody>
                    <a:bodyPr/>
                    <a:lstStyle/>
                    <a:p>
                      <a:pPr algn="ctr"/>
                      <a:r>
                        <a:rPr lang="en-US" sz="2400" b="1" dirty="0" smtClean="0"/>
                        <a:t>A</a:t>
                      </a:r>
                      <a:endParaRPr lang="en-US" sz="2400" b="1" dirty="0">
                        <a:latin typeface="Arial" pitchFamily="34" charset="0"/>
                        <a:cs typeface="Arial" pitchFamily="34" charset="0"/>
                      </a:endParaRPr>
                    </a:p>
                  </a:txBody>
                  <a:tcPr/>
                </a:tc>
                <a:tc>
                  <a:txBody>
                    <a:bodyPr/>
                    <a:lstStyle/>
                    <a:p>
                      <a:pPr algn="ctr"/>
                      <a:r>
                        <a:rPr lang="en-US" sz="2400" b="1" dirty="0" smtClean="0"/>
                        <a:t>15%</a:t>
                      </a:r>
                      <a:endParaRPr lang="en-US" sz="2400" b="1" dirty="0">
                        <a:latin typeface="Arial" pitchFamily="34" charset="0"/>
                        <a:cs typeface="Arial" pitchFamily="34" charset="0"/>
                      </a:endParaRPr>
                    </a:p>
                  </a:txBody>
                  <a:tcPr/>
                </a:tc>
                <a:tc>
                  <a:txBody>
                    <a:bodyPr/>
                    <a:lstStyle/>
                    <a:p>
                      <a:pPr algn="ctr"/>
                      <a:r>
                        <a:rPr lang="en-US" sz="2400" b="1" dirty="0" smtClean="0"/>
                        <a:t>25%</a:t>
                      </a:r>
                      <a:endParaRPr lang="en-US" sz="2400" b="1" dirty="0">
                        <a:latin typeface="Arial" pitchFamily="34" charset="0"/>
                        <a:cs typeface="Arial" pitchFamily="34" charset="0"/>
                      </a:endParaRPr>
                    </a:p>
                  </a:txBody>
                  <a:tcPr/>
                </a:tc>
                <a:tc>
                  <a:txBody>
                    <a:bodyPr/>
                    <a:lstStyle/>
                    <a:p>
                      <a:pPr algn="ctr"/>
                      <a:r>
                        <a:rPr lang="en-US" sz="2400" b="1" dirty="0" smtClean="0"/>
                        <a:t>30%</a:t>
                      </a:r>
                      <a:endParaRPr lang="en-US" sz="2400" b="1" dirty="0">
                        <a:latin typeface="Arial" pitchFamily="34" charset="0"/>
                        <a:cs typeface="Arial" pitchFamily="34" charset="0"/>
                      </a:endParaRPr>
                    </a:p>
                  </a:txBody>
                  <a:tcPr/>
                </a:tc>
                <a:tc>
                  <a:txBody>
                    <a:bodyPr/>
                    <a:lstStyle/>
                    <a:p>
                      <a:pPr algn="ctr"/>
                      <a:r>
                        <a:rPr lang="en-US" sz="2400" b="1" dirty="0" smtClean="0"/>
                        <a:t>30%</a:t>
                      </a:r>
                      <a:endParaRPr lang="en-US" sz="2400" b="1" dirty="0">
                        <a:latin typeface="Arial" pitchFamily="34" charset="0"/>
                        <a:cs typeface="Arial" pitchFamily="34" charset="0"/>
                      </a:endParaRPr>
                    </a:p>
                  </a:txBody>
                  <a:tcPr/>
                </a:tc>
                <a:tc>
                  <a:txBody>
                    <a:bodyPr/>
                    <a:lstStyle/>
                    <a:p>
                      <a:pPr algn="ctr"/>
                      <a:r>
                        <a:rPr lang="en-US" sz="2400" b="1" dirty="0" smtClean="0"/>
                        <a:t>35%</a:t>
                      </a:r>
                      <a:endParaRPr lang="en-US" sz="2400" b="1" dirty="0">
                        <a:latin typeface="Arial" pitchFamily="34" charset="0"/>
                        <a:cs typeface="Arial" pitchFamily="34" charset="0"/>
                      </a:endParaRPr>
                    </a:p>
                  </a:txBody>
                  <a:tcPr/>
                </a:tc>
              </a:tr>
              <a:tr h="635000">
                <a:tc>
                  <a:txBody>
                    <a:bodyPr/>
                    <a:lstStyle/>
                    <a:p>
                      <a:pPr algn="ctr"/>
                      <a:r>
                        <a:rPr lang="en-US" sz="2400" b="1" dirty="0" smtClean="0"/>
                        <a:t>B</a:t>
                      </a:r>
                      <a:endParaRPr lang="en-US" sz="2400" b="1" dirty="0">
                        <a:latin typeface="Arial" pitchFamily="34" charset="0"/>
                        <a:cs typeface="Arial" pitchFamily="34" charset="0"/>
                      </a:endParaRPr>
                    </a:p>
                  </a:txBody>
                  <a:tcPr/>
                </a:tc>
                <a:tc>
                  <a:txBody>
                    <a:bodyPr/>
                    <a:lstStyle/>
                    <a:p>
                      <a:pPr algn="ctr"/>
                      <a:r>
                        <a:rPr lang="en-US" sz="2400" b="1" dirty="0" smtClean="0"/>
                        <a:t>14%</a:t>
                      </a:r>
                      <a:endParaRPr lang="en-US" sz="2400" b="1" dirty="0">
                        <a:latin typeface="Arial" pitchFamily="34" charset="0"/>
                        <a:cs typeface="Arial" pitchFamily="34" charset="0"/>
                      </a:endParaRPr>
                    </a:p>
                  </a:txBody>
                  <a:tcPr/>
                </a:tc>
                <a:tc>
                  <a:txBody>
                    <a:bodyPr/>
                    <a:lstStyle/>
                    <a:p>
                      <a:pPr algn="ctr"/>
                      <a:r>
                        <a:rPr lang="en-US" sz="2400" b="1" dirty="0" smtClean="0"/>
                        <a:t>10%</a:t>
                      </a:r>
                      <a:endParaRPr lang="en-US" sz="2400" b="1" dirty="0">
                        <a:latin typeface="Arial" pitchFamily="34" charset="0"/>
                        <a:cs typeface="Arial" pitchFamily="34" charset="0"/>
                      </a:endParaRPr>
                    </a:p>
                  </a:txBody>
                  <a:tcPr/>
                </a:tc>
                <a:tc>
                  <a:txBody>
                    <a:bodyPr/>
                    <a:lstStyle/>
                    <a:p>
                      <a:pPr algn="ctr"/>
                      <a:r>
                        <a:rPr lang="en-US" sz="2400" b="1" dirty="0" smtClean="0"/>
                        <a:t>8%</a:t>
                      </a:r>
                      <a:endParaRPr lang="en-US" sz="2400" b="1" dirty="0">
                        <a:latin typeface="Arial" pitchFamily="34" charset="0"/>
                        <a:cs typeface="Arial" pitchFamily="34" charset="0"/>
                      </a:endParaRPr>
                    </a:p>
                  </a:txBody>
                  <a:tcPr/>
                </a:tc>
                <a:tc>
                  <a:txBody>
                    <a:bodyPr/>
                    <a:lstStyle/>
                    <a:p>
                      <a:pPr algn="ctr"/>
                      <a:r>
                        <a:rPr lang="en-US" sz="2400" b="1" dirty="0" smtClean="0"/>
                        <a:t>23%</a:t>
                      </a:r>
                      <a:endParaRPr lang="en-US" sz="2400" b="1" dirty="0">
                        <a:latin typeface="Arial" pitchFamily="34" charset="0"/>
                        <a:cs typeface="Arial" pitchFamily="34" charset="0"/>
                      </a:endParaRPr>
                    </a:p>
                  </a:txBody>
                  <a:tcPr/>
                </a:tc>
                <a:tc>
                  <a:txBody>
                    <a:bodyPr/>
                    <a:lstStyle/>
                    <a:p>
                      <a:pPr algn="ctr"/>
                      <a:r>
                        <a:rPr lang="en-US" sz="2400" b="1" dirty="0" smtClean="0"/>
                        <a:t>45%</a:t>
                      </a:r>
                      <a:endParaRPr lang="en-US" sz="2400" b="1" dirty="0">
                        <a:latin typeface="Arial" pitchFamily="34" charset="0"/>
                        <a:cs typeface="Arial" pitchFamily="34" charset="0"/>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nodeType="clickEffect">
                                  <p:stCondLst>
                                    <p:cond delay="0"/>
                                  </p:stCondLst>
                                  <p:childTnLst>
                                    <p:set>
                                      <p:cBhvr>
                                        <p:cTn id="48" dur="1" fill="hold">
                                          <p:stCondLst>
                                            <p:cond delay="0"/>
                                          </p:stCondLst>
                                        </p:cTn>
                                        <p:tgtEl>
                                          <p:spTgt spid="4"/>
                                        </p:tgtEl>
                                        <p:attrNameLst>
                                          <p:attrName>style.visibility</p:attrName>
                                        </p:attrNameLst>
                                      </p:cBhvr>
                                      <p:to>
                                        <p:strVal val="visible"/>
                                      </p:to>
                                    </p:set>
                                    <p:animEffect transition="in" filter="fade">
                                      <p:cBhvr>
                                        <p:cTn id="49" dur="1000"/>
                                        <p:tgtEl>
                                          <p:spTgt spid="4"/>
                                        </p:tgtEl>
                                      </p:cBhvr>
                                    </p:animEffect>
                                    <p:anim calcmode="lin" valueType="num">
                                      <p:cBhvr>
                                        <p:cTn id="50" dur="1000" fill="hold"/>
                                        <p:tgtEl>
                                          <p:spTgt spid="4"/>
                                        </p:tgtEl>
                                        <p:attrNameLst>
                                          <p:attrName>ppt_x</p:attrName>
                                        </p:attrNameLst>
                                      </p:cBhvr>
                                      <p:tavLst>
                                        <p:tav tm="0">
                                          <p:val>
                                            <p:strVal val="#ppt_x"/>
                                          </p:val>
                                        </p:tav>
                                        <p:tav tm="100000">
                                          <p:val>
                                            <p:strVal val="#ppt_x"/>
                                          </p:val>
                                        </p:tav>
                                      </p:tavLst>
                                    </p:anim>
                                    <p:anim calcmode="lin" valueType="num">
                                      <p:cBhvr>
                                        <p:cTn id="5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143000" y="1066800"/>
            <a:ext cx="7315200" cy="5181600"/>
          </a:xfrm>
        </p:spPr>
        <p:txBody>
          <a:bodyPr>
            <a:normAutofit lnSpcReduction="10000"/>
          </a:bodyPr>
          <a:lstStyle/>
          <a:p>
            <a:pPr algn="r"/>
            <a:r>
              <a:rPr lang="ar-AE" b="1" dirty="0" smtClean="0">
                <a:solidFill>
                  <a:srgbClr val="C00000"/>
                </a:solidFill>
              </a:rPr>
              <a:t>ثانيا: الانحراف المعياري لل</a:t>
            </a:r>
            <a:r>
              <a:rPr lang="ar-SA" b="1" dirty="0" smtClean="0">
                <a:solidFill>
                  <a:srgbClr val="C00000"/>
                </a:solidFill>
              </a:rPr>
              <a:t>توزيع</a:t>
            </a:r>
            <a:r>
              <a:rPr lang="ar-AE" b="1" dirty="0" smtClean="0">
                <a:solidFill>
                  <a:srgbClr val="C00000"/>
                </a:solidFill>
              </a:rPr>
              <a:t>ات</a:t>
            </a:r>
            <a:r>
              <a:rPr lang="ar-SA" b="1" dirty="0" smtClean="0">
                <a:solidFill>
                  <a:srgbClr val="C00000"/>
                </a:solidFill>
              </a:rPr>
              <a:t> </a:t>
            </a:r>
            <a:r>
              <a:rPr lang="ar-AE" b="1" dirty="0" smtClean="0">
                <a:solidFill>
                  <a:srgbClr val="C00000"/>
                </a:solidFill>
              </a:rPr>
              <a:t>الاحتمالية:</a:t>
            </a:r>
          </a:p>
          <a:p>
            <a:pPr algn="r">
              <a:lnSpc>
                <a:spcPct val="150000"/>
              </a:lnSpc>
              <a:buFont typeface="Arial" charset="0"/>
              <a:buChar char="•"/>
            </a:pPr>
            <a:r>
              <a:rPr lang="ar-SA" b="1" dirty="0" smtClean="0"/>
              <a:t>وفي حالة وجود توزيع احتمالي للتدفقات النقدية </a:t>
            </a:r>
            <a:r>
              <a:rPr lang="ar-AE" b="1" dirty="0" smtClean="0"/>
              <a:t>المحتملة </a:t>
            </a:r>
            <a:r>
              <a:rPr lang="ar-SA" b="1" dirty="0" smtClean="0"/>
              <a:t>فان معادلة الانحراف المعياري تاخذ الشكل التالي :</a:t>
            </a:r>
          </a:p>
          <a:p>
            <a:pPr algn="ctr" rtl="1"/>
            <a:r>
              <a:rPr lang="en-US" sz="2400" b="1" dirty="0" smtClean="0">
                <a:solidFill>
                  <a:srgbClr val="7030A0"/>
                </a:solidFill>
              </a:rPr>
              <a:t> SD= √∑P (</a:t>
            </a:r>
            <a:r>
              <a:rPr lang="en-US" sz="2400" b="1" dirty="0" err="1" smtClean="0">
                <a:solidFill>
                  <a:srgbClr val="7030A0"/>
                </a:solidFill>
              </a:rPr>
              <a:t>Rt</a:t>
            </a:r>
            <a:r>
              <a:rPr lang="en-US" sz="2400" b="1" dirty="0" smtClean="0">
                <a:solidFill>
                  <a:srgbClr val="7030A0"/>
                </a:solidFill>
              </a:rPr>
              <a:t>- R</a:t>
            </a:r>
            <a:r>
              <a:rPr lang="en-US" sz="2400" b="1" baseline="30000" dirty="0" smtClean="0">
                <a:solidFill>
                  <a:srgbClr val="7030A0"/>
                </a:solidFill>
              </a:rPr>
              <a:t>-</a:t>
            </a:r>
            <a:r>
              <a:rPr lang="en-US" sz="2400" b="1" dirty="0" smtClean="0">
                <a:solidFill>
                  <a:srgbClr val="7030A0"/>
                </a:solidFill>
              </a:rPr>
              <a:t>)²</a:t>
            </a:r>
            <a:endParaRPr lang="ar-AE" sz="2400" b="1" dirty="0" smtClean="0">
              <a:solidFill>
                <a:srgbClr val="7030A0"/>
              </a:solidFill>
            </a:endParaRPr>
          </a:p>
          <a:p>
            <a:pPr algn="r"/>
            <a:r>
              <a:rPr lang="ar-AE" sz="2400" b="1" dirty="0" smtClean="0">
                <a:latin typeface="Arial" pitchFamily="34" charset="0"/>
                <a:cs typeface="Arial" pitchFamily="34" charset="0"/>
              </a:rPr>
              <a:t>حيث ان </a:t>
            </a:r>
            <a:r>
              <a:rPr lang="ar-SA" sz="2400" b="1" dirty="0" smtClean="0">
                <a:latin typeface="Arial" pitchFamily="34" charset="0"/>
                <a:cs typeface="Arial" pitchFamily="34" charset="0"/>
              </a:rPr>
              <a:t>:</a:t>
            </a:r>
          </a:p>
          <a:p>
            <a:pPr algn="r"/>
            <a:r>
              <a:rPr lang="ar-AE" sz="2400" b="1" dirty="0" smtClean="0">
                <a:latin typeface="Arial" pitchFamily="34" charset="0"/>
                <a:cs typeface="Arial" pitchFamily="34" charset="0"/>
              </a:rPr>
              <a:t> = </a:t>
            </a:r>
            <a:r>
              <a:rPr lang="ar-SA" sz="2400" b="1" dirty="0" smtClean="0">
                <a:latin typeface="Arial" pitchFamily="34" charset="0"/>
                <a:cs typeface="Arial" pitchFamily="34" charset="0"/>
              </a:rPr>
              <a:t>تمثل الانح</a:t>
            </a:r>
            <a:r>
              <a:rPr lang="ar-AE" sz="2400" b="1" dirty="0" smtClean="0">
                <a:latin typeface="Arial" pitchFamily="34" charset="0"/>
                <a:cs typeface="Arial" pitchFamily="34" charset="0"/>
              </a:rPr>
              <a:t>را</a:t>
            </a:r>
            <a:r>
              <a:rPr lang="ar-SA" sz="2400" b="1" dirty="0" smtClean="0">
                <a:latin typeface="Arial" pitchFamily="34" charset="0"/>
                <a:cs typeface="Arial" pitchFamily="34" charset="0"/>
              </a:rPr>
              <a:t>ف المعیاري </a:t>
            </a:r>
            <a:r>
              <a:rPr lang="en-US" sz="2400" b="1" dirty="0" smtClean="0">
                <a:latin typeface="Arial" pitchFamily="34" charset="0"/>
                <a:cs typeface="Arial" pitchFamily="34" charset="0"/>
              </a:rPr>
              <a:t>SD</a:t>
            </a:r>
          </a:p>
          <a:p>
            <a:pPr algn="r"/>
            <a:r>
              <a:rPr lang="ar-AE" sz="2400" b="1" dirty="0" smtClean="0">
                <a:latin typeface="Arial" pitchFamily="34" charset="0"/>
                <a:cs typeface="Arial" pitchFamily="34" charset="0"/>
              </a:rPr>
              <a:t> </a:t>
            </a:r>
            <a:r>
              <a:rPr lang="ar-SA" sz="2400" b="1" dirty="0" smtClean="0">
                <a:latin typeface="Arial" pitchFamily="34" charset="0"/>
                <a:cs typeface="Arial" pitchFamily="34" charset="0"/>
              </a:rPr>
              <a:t>تمثل معدل العائد السنوي </a:t>
            </a:r>
            <a:r>
              <a:rPr lang="en-US" sz="2400" b="1" dirty="0" err="1" smtClean="0">
                <a:latin typeface="Arial" pitchFamily="34" charset="0"/>
                <a:cs typeface="Arial" pitchFamily="34" charset="0"/>
              </a:rPr>
              <a:t>Rt</a:t>
            </a:r>
            <a:endParaRPr lang="en-US" sz="2400" b="1" dirty="0" smtClean="0">
              <a:latin typeface="Arial" pitchFamily="34" charset="0"/>
              <a:cs typeface="Arial" pitchFamily="34" charset="0"/>
            </a:endParaRPr>
          </a:p>
          <a:p>
            <a:pPr algn="r"/>
            <a:r>
              <a:rPr lang="en-US" sz="2400" b="1" dirty="0" smtClean="0">
                <a:latin typeface="Arial" pitchFamily="34" charset="0"/>
                <a:cs typeface="Arial" pitchFamily="34" charset="0"/>
              </a:rPr>
              <a:t> </a:t>
            </a:r>
            <a:r>
              <a:rPr lang="ar-AE" sz="2400" b="1" dirty="0" smtClean="0">
                <a:latin typeface="Arial" pitchFamily="34" charset="0"/>
                <a:cs typeface="Arial" pitchFamily="34" charset="0"/>
              </a:rPr>
              <a:t> </a:t>
            </a:r>
            <a:r>
              <a:rPr lang="ar-SA" sz="2400" b="1" dirty="0" smtClean="0">
                <a:latin typeface="Arial" pitchFamily="34" charset="0"/>
                <a:cs typeface="Arial" pitchFamily="34" charset="0"/>
              </a:rPr>
              <a:t>تمثل </a:t>
            </a:r>
            <a:r>
              <a:rPr lang="ar-AE" sz="2400" b="1" dirty="0" smtClean="0">
                <a:latin typeface="Arial" pitchFamily="34" charset="0"/>
                <a:cs typeface="Arial" pitchFamily="34" charset="0"/>
              </a:rPr>
              <a:t>متوسط العائد ( العائد المرجح)</a:t>
            </a:r>
            <a:r>
              <a:rPr lang="en-US" sz="2400" b="1" dirty="0" smtClean="0">
                <a:latin typeface="Arial" pitchFamily="34" charset="0"/>
                <a:cs typeface="Arial" pitchFamily="34" charset="0"/>
              </a:rPr>
              <a:t>R</a:t>
            </a:r>
            <a:r>
              <a:rPr lang="en-US" sz="2400" b="1" baseline="30000" dirty="0" smtClean="0">
                <a:latin typeface="Arial" pitchFamily="34" charset="0"/>
                <a:cs typeface="Arial" pitchFamily="34" charset="0"/>
              </a:rPr>
              <a:t>-</a:t>
            </a:r>
          </a:p>
          <a:p>
            <a:pPr algn="r"/>
            <a:r>
              <a:rPr lang="ar-AE" sz="2400" b="1" dirty="0" smtClean="0">
                <a:latin typeface="Arial" pitchFamily="34" charset="0"/>
                <a:cs typeface="Arial" pitchFamily="34" charset="0"/>
              </a:rPr>
              <a:t> تمثل احتمالية الحدوث</a:t>
            </a:r>
            <a:r>
              <a:rPr lang="en-US" sz="2400" b="1" dirty="0" smtClean="0">
                <a:latin typeface="Arial" pitchFamily="34" charset="0"/>
                <a:cs typeface="Arial" pitchFamily="34" charset="0"/>
              </a:rPr>
              <a:t>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9"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50"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9"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1000" fill="hold"/>
                                        <p:tgtEl>
                                          <p:spTgt spid="3">
                                            <p:txEl>
                                              <p:pRg st="7" end="7"/>
                                            </p:txEl>
                                          </p:spTgt>
                                        </p:tgtEl>
                                        <p:attrNameLst>
                                          <p:attrName>ppt_x</p:attrName>
                                        </p:attrNameLst>
                                      </p:cBhvr>
                                      <p:tavLst>
                                        <p:tav tm="0">
                                          <p:val>
                                            <p:strVal val="#ppt_x-.2"/>
                                          </p:val>
                                        </p:tav>
                                        <p:tav tm="100000">
                                          <p:val>
                                            <p:strVal val="#ppt_x"/>
                                          </p:val>
                                        </p:tav>
                                      </p:tavLst>
                                    </p:anim>
                                    <p:anim calcmode="lin" valueType="num">
                                      <p:cBhvr>
                                        <p:cTn id="57" dur="1000" fill="hold"/>
                                        <p:tgtEl>
                                          <p:spTgt spid="3">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58"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33400" y="1447800"/>
            <a:ext cx="8001000" cy="4800600"/>
          </a:xfrm>
        </p:spPr>
        <p:txBody>
          <a:bodyPr>
            <a:normAutofit/>
          </a:bodyPr>
          <a:lstStyle/>
          <a:p>
            <a:pPr algn="r"/>
            <a:r>
              <a:rPr lang="ar-AE" b="1" dirty="0" smtClean="0">
                <a:solidFill>
                  <a:srgbClr val="C00000"/>
                </a:solidFill>
              </a:rPr>
              <a:t>تطبيق (6):</a:t>
            </a:r>
          </a:p>
          <a:p>
            <a:pPr algn="r"/>
            <a:r>
              <a:rPr lang="ar-AE" b="1" dirty="0" smtClean="0"/>
              <a:t>اذا توفرت لديك البيانات التالية للعوائد المتوقعة لاحد المشروعات الإستثمارية في ظل الظروف الاقتصادية المبينة</a:t>
            </a:r>
          </a:p>
          <a:p>
            <a:pPr algn="r">
              <a:buNone/>
            </a:pPr>
            <a:r>
              <a:rPr lang="ar-SA" b="1" u="sng" dirty="0" smtClean="0">
                <a:solidFill>
                  <a:srgbClr val="7030A0"/>
                </a:solidFill>
              </a:rPr>
              <a:t>المطلوب:</a:t>
            </a:r>
            <a:r>
              <a:rPr lang="ar-AE" b="1" u="sng" dirty="0" smtClean="0">
                <a:solidFill>
                  <a:srgbClr val="7030A0"/>
                </a:solidFill>
              </a:rPr>
              <a:t> </a:t>
            </a:r>
            <a:r>
              <a:rPr lang="ar-AE" b="1" dirty="0" smtClean="0"/>
              <a:t>كيف يمكنك قياس مخاطر المشروع الاستثماري باستخدام الانحراف المعياري؟</a:t>
            </a:r>
          </a:p>
          <a:p>
            <a:pPr algn="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85800" y="1447800"/>
            <a:ext cx="7848600" cy="4800600"/>
          </a:xfrm>
        </p:spPr>
        <p:txBody>
          <a:bodyPr/>
          <a:lstStyle/>
          <a:p>
            <a:pPr algn="r"/>
            <a:r>
              <a:rPr lang="ar-AE" b="1" dirty="0" smtClean="0"/>
              <a:t>و</a:t>
            </a:r>
            <a:r>
              <a:rPr lang="ar-SA" b="1" dirty="0" smtClean="0">
                <a:latin typeface="Arial" pitchFamily="34" charset="0"/>
                <a:cs typeface="Arial" pitchFamily="34" charset="0"/>
              </a:rPr>
              <a:t>يتعرض المستثمر عموما الى نوع من المخاطر تتباين درجتها وقوتها وفقا لنوع الاستثمار وزمنه، وشكل الاداة الاستثمارية.</a:t>
            </a:r>
            <a:r>
              <a:rPr lang="ar-AE" b="1" dirty="0" smtClean="0">
                <a:latin typeface="Arial" pitchFamily="34" charset="0"/>
                <a:cs typeface="Arial" pitchFamily="34" charset="0"/>
              </a:rPr>
              <a:t> </a:t>
            </a:r>
          </a:p>
          <a:p>
            <a:pPr algn="r"/>
            <a:r>
              <a:rPr lang="ar-SA" b="1" dirty="0" smtClean="0">
                <a:solidFill>
                  <a:srgbClr val="002060"/>
                </a:solidFill>
                <a:latin typeface="Arial" pitchFamily="34" charset="0"/>
                <a:cs typeface="Arial" pitchFamily="34" charset="0"/>
              </a:rPr>
              <a:t>ان قناعة المستثمر فى تحمل هذه المخاطر ناتجة عن رغبته فى تحقيق عائد متوقع نتيجة عملية الاستثمار، فالعلاقة طردية بين العائد المتوقع ودرجة المخاطرة</a:t>
            </a:r>
            <a:r>
              <a:rPr lang="ar-AE" b="1" dirty="0" smtClean="0">
                <a:solidFill>
                  <a:srgbClr val="002060"/>
                </a:solidFill>
                <a:latin typeface="Arial" pitchFamily="34" charset="0"/>
                <a:cs typeface="Arial" pitchFamily="34" charset="0"/>
              </a:rPr>
              <a:t> </a:t>
            </a:r>
          </a:p>
          <a:p>
            <a:pPr algn="r"/>
            <a:r>
              <a:rPr lang="ar-SA" b="1" dirty="0" smtClean="0">
                <a:latin typeface="Arial" pitchFamily="34" charset="0"/>
                <a:cs typeface="Arial" pitchFamily="34" charset="0"/>
              </a:rPr>
              <a:t>ولذلك اصبحت المبادلة بين العائد والمخاطرة ودرجتها وتحليها جوهر القرار الاستثماري بشكل عام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nvPr>
        </p:nvGraphicFramePr>
        <p:xfrm>
          <a:off x="609599" y="1447800"/>
          <a:ext cx="8324850" cy="1828800"/>
        </p:xfrm>
        <a:graphic>
          <a:graphicData uri="http://schemas.openxmlformats.org/drawingml/2006/table">
            <a:tbl>
              <a:tblPr firstRow="1" bandRow="1">
                <a:tableStyleId>{5940675A-B579-460E-94D1-54222C63F5DA}</a:tableStyleId>
              </a:tblPr>
              <a:tblGrid>
                <a:gridCol w="2774950"/>
                <a:gridCol w="2774950"/>
                <a:gridCol w="2774950"/>
              </a:tblGrid>
              <a:tr h="370840">
                <a:tc>
                  <a:txBody>
                    <a:bodyPr/>
                    <a:lstStyle/>
                    <a:p>
                      <a:pPr algn="ctr"/>
                      <a:r>
                        <a:rPr lang="ar-AE" sz="2400" b="1" dirty="0" smtClean="0"/>
                        <a:t>العائد المتوقع للمشروع</a:t>
                      </a:r>
                      <a:endParaRPr lang="en-US" sz="2400" b="1" dirty="0"/>
                    </a:p>
                  </a:txBody>
                  <a:tcPr/>
                </a:tc>
                <a:tc>
                  <a:txBody>
                    <a:bodyPr/>
                    <a:lstStyle/>
                    <a:p>
                      <a:pPr algn="ctr"/>
                      <a:r>
                        <a:rPr lang="ar-AE" sz="2400" b="1" dirty="0" smtClean="0"/>
                        <a:t>احتمال الحدوث</a:t>
                      </a:r>
                      <a:endParaRPr lang="en-US" sz="2400" b="1" dirty="0"/>
                    </a:p>
                  </a:txBody>
                  <a:tcPr/>
                </a:tc>
                <a:tc>
                  <a:txBody>
                    <a:bodyPr/>
                    <a:lstStyle/>
                    <a:p>
                      <a:pPr algn="ctr"/>
                      <a:r>
                        <a:rPr lang="ar-AE" sz="2400" b="1" dirty="0" smtClean="0"/>
                        <a:t>الحالة الاقتصادية</a:t>
                      </a:r>
                      <a:endParaRPr lang="en-US" sz="2400" b="1" dirty="0"/>
                    </a:p>
                  </a:txBody>
                  <a:tcPr/>
                </a:tc>
              </a:tr>
              <a:tr h="370840">
                <a:tc>
                  <a:txBody>
                    <a:bodyPr/>
                    <a:lstStyle/>
                    <a:p>
                      <a:pPr algn="ctr"/>
                      <a:r>
                        <a:rPr lang="en-US" sz="2400" b="1" dirty="0" smtClean="0"/>
                        <a:t>20%</a:t>
                      </a:r>
                      <a:endParaRPr lang="en-US" sz="2400" b="1" dirty="0"/>
                    </a:p>
                  </a:txBody>
                  <a:tcPr/>
                </a:tc>
                <a:tc>
                  <a:txBody>
                    <a:bodyPr/>
                    <a:lstStyle/>
                    <a:p>
                      <a:pPr algn="ctr"/>
                      <a:r>
                        <a:rPr lang="en-US" sz="2400" b="1" dirty="0" smtClean="0"/>
                        <a:t>30%</a:t>
                      </a:r>
                      <a:endParaRPr lang="en-US" sz="2400" b="1" dirty="0"/>
                    </a:p>
                  </a:txBody>
                  <a:tcPr/>
                </a:tc>
                <a:tc>
                  <a:txBody>
                    <a:bodyPr/>
                    <a:lstStyle/>
                    <a:p>
                      <a:pPr algn="ctr"/>
                      <a:r>
                        <a:rPr lang="ar-AE" sz="2400" b="1" dirty="0" smtClean="0"/>
                        <a:t>الرواج</a:t>
                      </a:r>
                      <a:endParaRPr lang="en-US" sz="2400" b="1" dirty="0"/>
                    </a:p>
                  </a:txBody>
                  <a:tcPr/>
                </a:tc>
              </a:tr>
              <a:tr h="370840">
                <a:tc>
                  <a:txBody>
                    <a:bodyPr/>
                    <a:lstStyle/>
                    <a:p>
                      <a:pPr algn="ctr"/>
                      <a:r>
                        <a:rPr lang="en-US" sz="2400" b="1" dirty="0" smtClean="0"/>
                        <a:t>10%</a:t>
                      </a:r>
                      <a:endParaRPr lang="en-US" sz="2400" b="1" dirty="0"/>
                    </a:p>
                  </a:txBody>
                  <a:tcPr/>
                </a:tc>
                <a:tc>
                  <a:txBody>
                    <a:bodyPr/>
                    <a:lstStyle/>
                    <a:p>
                      <a:pPr algn="ctr"/>
                      <a:r>
                        <a:rPr lang="en-US" sz="2400" b="1" dirty="0" smtClean="0"/>
                        <a:t>50%</a:t>
                      </a:r>
                      <a:endParaRPr lang="en-US" sz="2400" b="1" dirty="0"/>
                    </a:p>
                  </a:txBody>
                  <a:tcPr/>
                </a:tc>
                <a:tc>
                  <a:txBody>
                    <a:bodyPr/>
                    <a:lstStyle/>
                    <a:p>
                      <a:pPr algn="ctr"/>
                      <a:r>
                        <a:rPr lang="ar-AE" sz="2400" b="1" dirty="0" smtClean="0"/>
                        <a:t>الركود</a:t>
                      </a:r>
                      <a:endParaRPr lang="en-US" sz="2400" b="1" dirty="0"/>
                    </a:p>
                  </a:txBody>
                  <a:tcPr/>
                </a:tc>
              </a:tr>
              <a:tr h="370840">
                <a:tc>
                  <a:txBody>
                    <a:bodyPr/>
                    <a:lstStyle/>
                    <a:p>
                      <a:pPr algn="ctr"/>
                      <a:r>
                        <a:rPr lang="en-US" sz="2400" b="1" dirty="0" smtClean="0"/>
                        <a:t>30%</a:t>
                      </a:r>
                      <a:endParaRPr lang="en-US" sz="2400" b="1" dirty="0"/>
                    </a:p>
                  </a:txBody>
                  <a:tcPr/>
                </a:tc>
                <a:tc>
                  <a:txBody>
                    <a:bodyPr/>
                    <a:lstStyle/>
                    <a:p>
                      <a:pPr algn="ctr"/>
                      <a:r>
                        <a:rPr lang="en-US" sz="2400" b="1" dirty="0" smtClean="0"/>
                        <a:t>20%</a:t>
                      </a:r>
                      <a:endParaRPr lang="en-US" sz="2400" b="1" dirty="0"/>
                    </a:p>
                  </a:txBody>
                  <a:tcPr/>
                </a:tc>
                <a:tc>
                  <a:txBody>
                    <a:bodyPr/>
                    <a:lstStyle/>
                    <a:p>
                      <a:pPr algn="ctr"/>
                      <a:r>
                        <a:rPr lang="ar-AE" sz="2400" b="1" dirty="0" smtClean="0"/>
                        <a:t>الكساد</a:t>
                      </a:r>
                      <a:endParaRPr lang="en-US" sz="2400" b="1"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endParaRPr lang="en-US" sz="3600" dirty="0"/>
          </a:p>
        </p:txBody>
      </p:sp>
      <p:sp>
        <p:nvSpPr>
          <p:cNvPr id="3" name="Content Placeholder 2"/>
          <p:cNvSpPr>
            <a:spLocks noGrp="1"/>
          </p:cNvSpPr>
          <p:nvPr>
            <p:ph idx="1"/>
          </p:nvPr>
        </p:nvSpPr>
        <p:spPr>
          <a:xfrm>
            <a:off x="685800" y="1447800"/>
            <a:ext cx="8019288" cy="4800600"/>
          </a:xfrm>
        </p:spPr>
        <p:txBody>
          <a:bodyPr>
            <a:normAutofit fontScale="92500"/>
          </a:bodyPr>
          <a:lstStyle/>
          <a:p>
            <a:pPr algn="r"/>
            <a:r>
              <a:rPr lang="ar-AE" b="1" u="sng" dirty="0" smtClean="0">
                <a:solidFill>
                  <a:srgbClr val="C00000"/>
                </a:solidFill>
                <a:latin typeface="Arial" pitchFamily="34" charset="0"/>
                <a:cs typeface="Arial" pitchFamily="34" charset="0"/>
              </a:rPr>
              <a:t>تطبيق (7</a:t>
            </a:r>
            <a:r>
              <a:rPr lang="ar-SA" b="1" u="sng" dirty="0" smtClean="0">
                <a:solidFill>
                  <a:srgbClr val="C00000"/>
                </a:solidFill>
                <a:latin typeface="Arial" pitchFamily="34" charset="0"/>
                <a:cs typeface="Arial" pitchFamily="34" charset="0"/>
              </a:rPr>
              <a:t>)</a:t>
            </a:r>
            <a:r>
              <a:rPr lang="ar-SA" b="1" dirty="0" smtClean="0">
                <a:latin typeface="Arial" pitchFamily="34" charset="0"/>
                <a:cs typeface="Arial" pitchFamily="34" charset="0"/>
              </a:rPr>
              <a:t> : </a:t>
            </a:r>
          </a:p>
          <a:p>
            <a:pPr algn="r">
              <a:buNone/>
            </a:pPr>
            <a:r>
              <a:rPr lang="ar-SA" b="1" dirty="0" smtClean="0"/>
              <a:t>يبين الجدول التالي ال</a:t>
            </a:r>
            <a:r>
              <a:rPr lang="ar-AE" b="1" dirty="0" smtClean="0"/>
              <a:t>عوائد المتوقعة</a:t>
            </a:r>
            <a:r>
              <a:rPr lang="ar-SA" b="1" dirty="0" smtClean="0"/>
              <a:t>، </a:t>
            </a:r>
            <a:r>
              <a:rPr lang="ar-AE" b="1" dirty="0" smtClean="0"/>
              <a:t>لمشروعين </a:t>
            </a:r>
            <a:r>
              <a:rPr lang="ar-SA" b="1" dirty="0" smtClean="0"/>
              <a:t>استثماريين واحتمالات حدوثها في الظروف الاقتصادية المبينة .</a:t>
            </a:r>
          </a:p>
          <a:p>
            <a:pPr algn="r">
              <a:buNone/>
            </a:pPr>
            <a:r>
              <a:rPr lang="ar-SA" b="1" u="sng" dirty="0" smtClean="0">
                <a:solidFill>
                  <a:srgbClr val="7030A0"/>
                </a:solidFill>
              </a:rPr>
              <a:t>المطلوب:</a:t>
            </a:r>
          </a:p>
          <a:p>
            <a:pPr algn="r" rtl="1">
              <a:buNone/>
            </a:pPr>
            <a:r>
              <a:rPr lang="ar-AE" b="1" dirty="0" smtClean="0"/>
              <a:t>1- </a:t>
            </a:r>
            <a:r>
              <a:rPr lang="ar-SA" b="1" dirty="0" smtClean="0"/>
              <a:t>اوجد الإنحراف المعياري </a:t>
            </a:r>
            <a:r>
              <a:rPr lang="ar-AE" b="1" dirty="0" smtClean="0"/>
              <a:t>للمشروعين</a:t>
            </a:r>
            <a:r>
              <a:rPr lang="ar-SA" b="1" dirty="0" smtClean="0"/>
              <a:t>؟</a:t>
            </a:r>
            <a:endParaRPr lang="en-US" b="1" dirty="0" smtClean="0"/>
          </a:p>
          <a:p>
            <a:pPr algn="r"/>
            <a:r>
              <a:rPr lang="ar-AE" b="1" dirty="0" smtClean="0"/>
              <a:t>2- </a:t>
            </a:r>
            <a:r>
              <a:rPr lang="ar-SA" b="1" dirty="0" smtClean="0"/>
              <a:t>وضح اي </a:t>
            </a:r>
            <a:r>
              <a:rPr lang="ar-AE" b="1" dirty="0" smtClean="0"/>
              <a:t>المشروعين </a:t>
            </a:r>
            <a:r>
              <a:rPr lang="ar-SA" b="1" dirty="0" smtClean="0"/>
              <a:t>اكبر مخاطرة بإستخدام</a:t>
            </a:r>
            <a:r>
              <a:rPr lang="ar-AE" b="1" dirty="0" smtClean="0"/>
              <a:t> </a:t>
            </a:r>
            <a:r>
              <a:rPr lang="ar-SA" b="1" dirty="0" smtClean="0"/>
              <a:t>الإنحراف المعياري ؟</a:t>
            </a:r>
            <a:endParaRPr lang="ar-AE" b="1" dirty="0" smtClean="0"/>
          </a:p>
          <a:p>
            <a:pPr algn="r"/>
            <a:r>
              <a:rPr lang="ar-AE" b="1" dirty="0" smtClean="0"/>
              <a:t>3- </a:t>
            </a:r>
            <a:r>
              <a:rPr lang="ar-SA" b="1" dirty="0" smtClean="0"/>
              <a:t>- إذا لم يستطيع المستثمر إختيار اكثر من </a:t>
            </a:r>
            <a:r>
              <a:rPr lang="ar-AE" b="1" dirty="0" smtClean="0"/>
              <a:t>مشروع </a:t>
            </a:r>
            <a:r>
              <a:rPr lang="ar-SA" b="1" dirty="0" smtClean="0"/>
              <a:t>واحد فاي </a:t>
            </a:r>
            <a:r>
              <a:rPr lang="ar-AE" b="1" dirty="0" smtClean="0"/>
              <a:t>مشروع </a:t>
            </a:r>
            <a:r>
              <a:rPr lang="ar-SA" b="1" dirty="0" smtClean="0"/>
              <a:t>يختار؟ ولماذا؟</a:t>
            </a:r>
            <a:endParaRPr lang="en-US" b="1"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nvPr>
        </p:nvGraphicFramePr>
        <p:xfrm>
          <a:off x="914398" y="1447800"/>
          <a:ext cx="7239002" cy="4061460"/>
        </p:xfrm>
        <a:graphic>
          <a:graphicData uri="http://schemas.openxmlformats.org/drawingml/2006/table">
            <a:tbl>
              <a:tblPr firstRow="1" bandRow="1">
                <a:tableStyleId>{5940675A-B579-460E-94D1-54222C63F5DA}</a:tableStyleId>
              </a:tblPr>
              <a:tblGrid>
                <a:gridCol w="1828802"/>
                <a:gridCol w="2057400"/>
                <a:gridCol w="1295400"/>
                <a:gridCol w="2057400"/>
              </a:tblGrid>
              <a:tr h="571500">
                <a:tc>
                  <a:txBody>
                    <a:bodyPr/>
                    <a:lstStyle/>
                    <a:p>
                      <a:pPr algn="ctr"/>
                      <a:r>
                        <a:rPr lang="en-US" sz="2400" b="1" dirty="0" smtClean="0">
                          <a:latin typeface="Arial" pitchFamily="34" charset="0"/>
                          <a:cs typeface="Arial" pitchFamily="34" charset="0"/>
                        </a:rPr>
                        <a:t>B</a:t>
                      </a:r>
                      <a:endParaRPr lang="en-US" sz="2400" b="1"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latin typeface="Arial" pitchFamily="34" charset="0"/>
                          <a:cs typeface="Arial" pitchFamily="34" charset="0"/>
                        </a:rPr>
                        <a:t>A</a:t>
                      </a:r>
                    </a:p>
                    <a:p>
                      <a:pPr algn="ctr"/>
                      <a:endParaRPr lang="en-US" sz="2400" b="1"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SA" sz="2400" b="1" dirty="0" smtClean="0">
                          <a:latin typeface="Arial" pitchFamily="34" charset="0"/>
                          <a:cs typeface="Arial" pitchFamily="34" charset="0"/>
                        </a:rPr>
                        <a:t>إحتمال الحدوث</a:t>
                      </a:r>
                      <a:endParaRPr lang="en-US" sz="2400" b="1" dirty="0" smtClean="0">
                        <a:latin typeface="Arial" pitchFamily="34" charset="0"/>
                        <a:cs typeface="Arial" pitchFamily="34" charset="0"/>
                      </a:endParaRPr>
                    </a:p>
                    <a:p>
                      <a:pPr algn="ctr"/>
                      <a:endParaRPr lang="en-US" sz="2400" b="1"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SA" sz="2400" b="1" dirty="0" smtClean="0">
                          <a:latin typeface="Arial" pitchFamily="34" charset="0"/>
                          <a:cs typeface="Arial" pitchFamily="34" charset="0"/>
                        </a:rPr>
                        <a:t>حالة الإقتصاد</a:t>
                      </a:r>
                      <a:endParaRPr lang="en-US" sz="2400" b="1" dirty="0" smtClean="0">
                        <a:latin typeface="Arial" pitchFamily="34" charset="0"/>
                        <a:cs typeface="Arial" pitchFamily="34" charset="0"/>
                      </a:endParaRPr>
                    </a:p>
                  </a:txBody>
                  <a:tcPr/>
                </a:tc>
              </a:tr>
              <a:tr h="1095375">
                <a:tc>
                  <a:txBody>
                    <a:bodyPr/>
                    <a:lstStyle/>
                    <a:p>
                      <a:pPr algn="ctr"/>
                      <a:r>
                        <a:rPr lang="ar-AE" sz="2400" b="1" dirty="0" smtClean="0">
                          <a:latin typeface="Arial" pitchFamily="34" charset="0"/>
                          <a:cs typeface="Arial" pitchFamily="34" charset="0"/>
                        </a:rPr>
                        <a:t>العائد المتوقع</a:t>
                      </a:r>
                      <a:endParaRPr lang="en-US" sz="2400" b="1"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ar-AE" sz="2400" b="1" dirty="0" smtClean="0">
                          <a:latin typeface="Arial" pitchFamily="34" charset="0"/>
                          <a:cs typeface="Arial" pitchFamily="34" charset="0"/>
                        </a:rPr>
                        <a:t>العائد المتوقع</a:t>
                      </a:r>
                      <a:endParaRPr lang="en-US" sz="2400" b="1"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vMerge="1">
                  <a:txBody>
                    <a:bodyPr/>
                    <a:lstStyle/>
                    <a:p>
                      <a:endParaRPr lang="en-US"/>
                    </a:p>
                  </a:txBody>
                  <a:tcPr/>
                </a:tc>
                <a:tc vMerge="1">
                  <a:txBody>
                    <a:bodyPr/>
                    <a:lstStyle/>
                    <a:p>
                      <a:endParaRPr lang="en-US"/>
                    </a:p>
                  </a:txBody>
                  <a:tcPr/>
                </a:tc>
              </a:tr>
              <a:tr h="714375">
                <a:tc>
                  <a:txBody>
                    <a:bodyPr/>
                    <a:lstStyle/>
                    <a:p>
                      <a:pPr algn="ctr"/>
                      <a:r>
                        <a:rPr lang="en-US" sz="2400" b="1" dirty="0" smtClean="0">
                          <a:latin typeface="Arial" pitchFamily="34" charset="0"/>
                          <a:cs typeface="Arial" pitchFamily="34" charset="0"/>
                        </a:rPr>
                        <a:t>40%</a:t>
                      </a:r>
                      <a:endParaRPr lang="en-US" sz="2400" b="1"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sz="2400" b="1" dirty="0" smtClean="0">
                          <a:latin typeface="Arial" pitchFamily="34" charset="0"/>
                          <a:cs typeface="Arial" pitchFamily="34" charset="0"/>
                        </a:rPr>
                        <a:t>25%</a:t>
                      </a:r>
                      <a:endParaRPr lang="en-US" sz="2400" b="1"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latin typeface="Arial" pitchFamily="34" charset="0"/>
                          <a:cs typeface="Arial" pitchFamily="34" charset="0"/>
                        </a:rPr>
                        <a:t>0.25%</a:t>
                      </a:r>
                    </a:p>
                  </a:txBody>
                  <a:tcPr>
                    <a:lnL w="12700" cap="flat" cmpd="sng" algn="ctr">
                      <a:solidFill>
                        <a:schemeClr val="tx1"/>
                      </a:solidFill>
                      <a:prstDash val="solid"/>
                      <a:round/>
                      <a:headEnd type="none" w="med" len="med"/>
                      <a:tailEnd type="none" w="med" len="med"/>
                    </a:lnL>
                  </a:tcPr>
                </a:tc>
                <a:tc>
                  <a:txBody>
                    <a:bodyPr/>
                    <a:lstStyle/>
                    <a:p>
                      <a:pPr algn="ctr"/>
                      <a:r>
                        <a:rPr lang="ar-SA" sz="2400" b="1" dirty="0" smtClean="0">
                          <a:latin typeface="Arial" pitchFamily="34" charset="0"/>
                          <a:cs typeface="Arial" pitchFamily="34" charset="0"/>
                        </a:rPr>
                        <a:t>رواج</a:t>
                      </a:r>
                      <a:endParaRPr lang="en-US" sz="2400" b="1" dirty="0">
                        <a:latin typeface="Arial" pitchFamily="34" charset="0"/>
                        <a:cs typeface="Arial" pitchFamily="34" charset="0"/>
                      </a:endParaRPr>
                    </a:p>
                  </a:txBody>
                  <a:tcPr/>
                </a:tc>
              </a:tr>
              <a:tr h="714375">
                <a:tc>
                  <a:txBody>
                    <a:bodyPr/>
                    <a:lstStyle/>
                    <a:p>
                      <a:pPr algn="ctr"/>
                      <a:r>
                        <a:rPr lang="en-US" sz="2400" b="1" dirty="0" smtClean="0">
                          <a:latin typeface="Arial" pitchFamily="34" charset="0"/>
                          <a:cs typeface="Arial" pitchFamily="34" charset="0"/>
                        </a:rPr>
                        <a:t>10%</a:t>
                      </a:r>
                      <a:endParaRPr lang="en-US" sz="2400" b="1"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sz="2400" b="1" dirty="0" smtClean="0">
                          <a:latin typeface="Arial" pitchFamily="34" charset="0"/>
                          <a:cs typeface="Arial" pitchFamily="34" charset="0"/>
                        </a:rPr>
                        <a:t>20%</a:t>
                      </a:r>
                      <a:endParaRPr lang="en-US" sz="2400" b="1"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latin typeface="Arial" pitchFamily="34" charset="0"/>
                          <a:cs typeface="Arial" pitchFamily="34" charset="0"/>
                        </a:rPr>
                        <a:t>0.50%</a:t>
                      </a:r>
                    </a:p>
                  </a:txBody>
                  <a:tcPr>
                    <a:lnL w="12700" cap="flat" cmpd="sng" algn="ctr">
                      <a:solidFill>
                        <a:schemeClr val="tx1"/>
                      </a:solidFill>
                      <a:prstDash val="solid"/>
                      <a:round/>
                      <a:headEnd type="none" w="med" len="med"/>
                      <a:tailEnd type="none" w="med" len="med"/>
                    </a:lnL>
                  </a:tcPr>
                </a:tc>
                <a:tc>
                  <a:txBody>
                    <a:bodyPr/>
                    <a:lstStyle/>
                    <a:p>
                      <a:pPr algn="ctr"/>
                      <a:r>
                        <a:rPr lang="ar-SA" sz="2400" b="1" dirty="0" smtClean="0">
                          <a:latin typeface="Arial" pitchFamily="34" charset="0"/>
                          <a:cs typeface="Arial" pitchFamily="34" charset="0"/>
                        </a:rPr>
                        <a:t>ظروف طبيعية</a:t>
                      </a:r>
                      <a:endParaRPr lang="en-US" sz="2400" b="1" dirty="0">
                        <a:latin typeface="Arial" pitchFamily="34" charset="0"/>
                        <a:cs typeface="Arial" pitchFamily="34" charset="0"/>
                      </a:endParaRPr>
                    </a:p>
                  </a:txBody>
                  <a:tcPr/>
                </a:tc>
              </a:tr>
              <a:tr h="714375">
                <a:tc>
                  <a:txBody>
                    <a:bodyPr/>
                    <a:lstStyle/>
                    <a:p>
                      <a:pPr algn="ctr"/>
                      <a:r>
                        <a:rPr lang="en-US" sz="2400" b="1" dirty="0" smtClean="0">
                          <a:latin typeface="Arial" pitchFamily="34" charset="0"/>
                          <a:cs typeface="Arial" pitchFamily="34" charset="0"/>
                        </a:rPr>
                        <a:t>20%</a:t>
                      </a:r>
                      <a:endParaRPr lang="en-US" sz="2400" b="1"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sz="2400" b="1" dirty="0" smtClean="0">
                          <a:latin typeface="Arial" pitchFamily="34" charset="0"/>
                          <a:cs typeface="Arial" pitchFamily="34" charset="0"/>
                        </a:rPr>
                        <a:t>15%</a:t>
                      </a:r>
                      <a:endParaRPr lang="en-US" sz="2400" b="1"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latin typeface="Arial" pitchFamily="34" charset="0"/>
                          <a:cs typeface="Arial" pitchFamily="34" charset="0"/>
                        </a:rPr>
                        <a:t>0.25%</a:t>
                      </a:r>
                    </a:p>
                  </a:txBody>
                  <a:tcPr>
                    <a:lnL w="12700" cap="flat" cmpd="sng" algn="ctr">
                      <a:solidFill>
                        <a:schemeClr val="tx1"/>
                      </a:solidFill>
                      <a:prstDash val="solid"/>
                      <a:round/>
                      <a:headEnd type="none" w="med" len="med"/>
                      <a:tailEnd type="none" w="med" len="med"/>
                    </a:lnL>
                  </a:tcPr>
                </a:tc>
                <a:tc>
                  <a:txBody>
                    <a:bodyPr/>
                    <a:lstStyle/>
                    <a:p>
                      <a:pPr algn="ctr"/>
                      <a:r>
                        <a:rPr lang="ar-SA" sz="2400" b="1" dirty="0" smtClean="0">
                          <a:latin typeface="Arial" pitchFamily="34" charset="0"/>
                          <a:cs typeface="Arial" pitchFamily="34" charset="0"/>
                        </a:rPr>
                        <a:t>كساد</a:t>
                      </a:r>
                      <a:endParaRPr lang="en-US" sz="2400" b="1" dirty="0">
                        <a:latin typeface="Arial" pitchFamily="34" charset="0"/>
                        <a:cs typeface="Arial" pitchFamily="34" charset="0"/>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1143000"/>
            <a:ext cx="8229600" cy="4983163"/>
          </a:xfrm>
        </p:spPr>
        <p:txBody>
          <a:bodyPr>
            <a:normAutofit/>
          </a:bodyPr>
          <a:lstStyle/>
          <a:p>
            <a:pPr algn="r"/>
            <a:r>
              <a:rPr lang="ar-AE" sz="2800" b="1" dirty="0" smtClean="0">
                <a:solidFill>
                  <a:srgbClr val="C00000"/>
                </a:solidFill>
              </a:rPr>
              <a:t>ثالثا: إستخدام </a:t>
            </a:r>
            <a:r>
              <a:rPr lang="ar-SA" sz="2800" b="1" dirty="0" smtClean="0">
                <a:solidFill>
                  <a:srgbClr val="C00000"/>
                </a:solidFill>
              </a:rPr>
              <a:t>معامل الاختلاف</a:t>
            </a:r>
            <a:r>
              <a:rPr lang="ar-AE" sz="2800" b="1" dirty="0" smtClean="0">
                <a:solidFill>
                  <a:srgbClr val="C00000"/>
                </a:solidFill>
              </a:rPr>
              <a:t> لقياس المخاطر الإستثمارية</a:t>
            </a:r>
            <a:r>
              <a:rPr lang="ar-SA" sz="2800" b="1" dirty="0" smtClean="0">
                <a:solidFill>
                  <a:srgbClr val="C00000"/>
                </a:solidFill>
              </a:rPr>
              <a:t> :</a:t>
            </a:r>
          </a:p>
          <a:p>
            <a:pPr algn="r"/>
            <a:r>
              <a:rPr lang="ar-SA" b="1" dirty="0" smtClean="0"/>
              <a:t>يكون الانحراف المعياري مقبولا كمقياس للمخاطر في حالة واحدة فقط وهي عندما</a:t>
            </a:r>
            <a:r>
              <a:rPr lang="ar-AE" b="1" dirty="0" smtClean="0"/>
              <a:t> يكون</a:t>
            </a:r>
            <a:r>
              <a:rPr lang="ar-SA" b="1" dirty="0" smtClean="0"/>
              <a:t> </a:t>
            </a:r>
            <a:r>
              <a:rPr lang="ar-AE" b="1" dirty="0" smtClean="0"/>
              <a:t>متوسط العائد للمشروعات </a:t>
            </a:r>
            <a:r>
              <a:rPr lang="ar-SA" b="1" dirty="0" smtClean="0"/>
              <a:t>المعروضة متساوية.</a:t>
            </a:r>
          </a:p>
          <a:p>
            <a:pPr algn="r"/>
            <a:r>
              <a:rPr lang="ar-SA" b="1" dirty="0" smtClean="0"/>
              <a:t>اما عندما </a:t>
            </a:r>
            <a:r>
              <a:rPr lang="ar-AE" b="1" dirty="0" smtClean="0"/>
              <a:t>يختلف متوسط العائد للمشروعات </a:t>
            </a:r>
            <a:r>
              <a:rPr lang="ar-SA" b="1" dirty="0" smtClean="0"/>
              <a:t>، فانه يكون من الصعب الادعاء بان </a:t>
            </a:r>
            <a:r>
              <a:rPr lang="ar-AE" b="1" dirty="0" smtClean="0"/>
              <a:t>المشروع </a:t>
            </a:r>
            <a:r>
              <a:rPr lang="ar-SA" b="1" dirty="0" smtClean="0"/>
              <a:t>الذي يتميز بصغر حجم انحرافه المعياري بالمقارنه مع </a:t>
            </a:r>
            <a:r>
              <a:rPr lang="ar-AE" b="1" dirty="0" smtClean="0"/>
              <a:t>مشروعات </a:t>
            </a:r>
            <a:r>
              <a:rPr lang="ar-SA" b="1" dirty="0" smtClean="0"/>
              <a:t>اخري هو اقلها تعرضا للمخاطر .</a:t>
            </a:r>
          </a:p>
          <a:p>
            <a:pPr algn="r"/>
            <a:r>
              <a:rPr lang="ar-SA" sz="2800" b="1" dirty="0" smtClean="0"/>
              <a:t> </a:t>
            </a:r>
            <a:endParaRPr lang="ar-SA" sz="2800" b="1" dirty="0" smtClean="0">
              <a:solidFill>
                <a:srgbClr val="7030A0"/>
              </a:solidFill>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62000" y="1219200"/>
            <a:ext cx="7848600" cy="5029200"/>
          </a:xfrm>
        </p:spPr>
        <p:txBody>
          <a:bodyPr>
            <a:normAutofit fontScale="92500" lnSpcReduction="10000"/>
          </a:bodyPr>
          <a:lstStyle/>
          <a:p>
            <a:pPr algn="r"/>
            <a:r>
              <a:rPr lang="ar-AE" b="1" dirty="0" smtClean="0"/>
              <a:t>و </a:t>
            </a:r>
            <a:r>
              <a:rPr lang="ar-SA" b="1" dirty="0" smtClean="0"/>
              <a:t>یعد معامل الاختلاف مقیاسا نسبیا للمخاطر ، اذ یتم قیاس مخاطر</a:t>
            </a:r>
            <a:r>
              <a:rPr lang="ar-AE" b="1" dirty="0" smtClean="0"/>
              <a:t> </a:t>
            </a:r>
            <a:r>
              <a:rPr lang="ar-SA" b="1" dirty="0" smtClean="0"/>
              <a:t>الاستثمار على ضوء العائد المتولد عنه ، وتوضح المعادلة </a:t>
            </a:r>
            <a:r>
              <a:rPr lang="ar-AE" b="1" dirty="0" smtClean="0"/>
              <a:t>ادناه </a:t>
            </a:r>
            <a:r>
              <a:rPr lang="ar-SA" b="1" dirty="0" smtClean="0"/>
              <a:t>كیفیة احتساب هذا</a:t>
            </a:r>
            <a:r>
              <a:rPr lang="ar-AE" b="1" dirty="0" smtClean="0"/>
              <a:t> </a:t>
            </a:r>
            <a:r>
              <a:rPr lang="ar-SA" b="1" dirty="0" smtClean="0"/>
              <a:t>المعامل :</a:t>
            </a:r>
          </a:p>
          <a:p>
            <a:pPr algn="ctr"/>
            <a:r>
              <a:rPr lang="en-US" b="1" dirty="0" smtClean="0">
                <a:solidFill>
                  <a:srgbClr val="C00000"/>
                </a:solidFill>
              </a:rPr>
              <a:t>CV </a:t>
            </a:r>
            <a:r>
              <a:rPr lang="ar-AE" b="1" dirty="0" smtClean="0">
                <a:solidFill>
                  <a:srgbClr val="C00000"/>
                </a:solidFill>
              </a:rPr>
              <a:t>=</a:t>
            </a:r>
            <a:r>
              <a:rPr lang="en-US" b="1" dirty="0" smtClean="0">
                <a:solidFill>
                  <a:srgbClr val="C00000"/>
                </a:solidFill>
              </a:rPr>
              <a:t> SD /</a:t>
            </a:r>
            <a:r>
              <a:rPr lang="en-US" b="1" dirty="0" smtClean="0">
                <a:solidFill>
                  <a:srgbClr val="C00000"/>
                </a:solidFill>
                <a:latin typeface="Arial" pitchFamily="34" charset="0"/>
                <a:cs typeface="Arial" pitchFamily="34" charset="0"/>
              </a:rPr>
              <a:t> R</a:t>
            </a:r>
            <a:r>
              <a:rPr lang="en-US" b="1" baseline="30000" dirty="0" smtClean="0">
                <a:solidFill>
                  <a:srgbClr val="C00000"/>
                </a:solidFill>
                <a:latin typeface="Arial" pitchFamily="34" charset="0"/>
                <a:cs typeface="Arial" pitchFamily="34" charset="0"/>
              </a:rPr>
              <a:t>-</a:t>
            </a:r>
            <a:r>
              <a:rPr lang="en-US" b="1" dirty="0" smtClean="0">
                <a:solidFill>
                  <a:srgbClr val="C00000"/>
                </a:solidFill>
              </a:rPr>
              <a:t> </a:t>
            </a:r>
          </a:p>
          <a:p>
            <a:pPr algn="r"/>
            <a:r>
              <a:rPr lang="ar-SA" b="1" u="sng" dirty="0" smtClean="0">
                <a:solidFill>
                  <a:srgbClr val="7030A0"/>
                </a:solidFill>
              </a:rPr>
              <a:t>اذ أن :</a:t>
            </a:r>
          </a:p>
          <a:p>
            <a:pPr algn="r"/>
            <a:r>
              <a:rPr lang="ar-AE" b="1" dirty="0" smtClean="0"/>
              <a:t> </a:t>
            </a:r>
            <a:r>
              <a:rPr lang="ar-SA" b="1" dirty="0" smtClean="0"/>
              <a:t>تمثل معامل الاختلاف </a:t>
            </a:r>
            <a:r>
              <a:rPr lang="ar-AE" b="1" dirty="0" smtClean="0"/>
              <a:t> </a:t>
            </a:r>
            <a:r>
              <a:rPr lang="en-US" b="1" dirty="0" smtClean="0"/>
              <a:t>CV</a:t>
            </a:r>
          </a:p>
          <a:p>
            <a:pPr algn="r"/>
            <a:r>
              <a:rPr lang="ar-SA" b="1" dirty="0" smtClean="0"/>
              <a:t>تمثل الانح</a:t>
            </a:r>
            <a:r>
              <a:rPr lang="ar-AE" b="1" dirty="0" smtClean="0"/>
              <a:t>را</a:t>
            </a:r>
            <a:r>
              <a:rPr lang="ar-SA" b="1" dirty="0" smtClean="0"/>
              <a:t>ف المعیاري </a:t>
            </a:r>
            <a:r>
              <a:rPr lang="ar-AE" b="1" dirty="0" smtClean="0"/>
              <a:t>  </a:t>
            </a:r>
            <a:r>
              <a:rPr lang="en-US" b="1" dirty="0" smtClean="0"/>
              <a:t> SD</a:t>
            </a:r>
          </a:p>
          <a:p>
            <a:pPr algn="r"/>
            <a:r>
              <a:rPr lang="ar-AE" sz="2800" b="1" dirty="0" smtClean="0"/>
              <a:t> </a:t>
            </a:r>
            <a:r>
              <a:rPr lang="ar-SA" sz="2800" b="1" dirty="0" smtClean="0"/>
              <a:t>تمثل الوسط الحسابي للعائد </a:t>
            </a:r>
            <a:r>
              <a:rPr lang="ar-AE" sz="2800" b="1" dirty="0" smtClean="0"/>
              <a:t>او</a:t>
            </a:r>
            <a:r>
              <a:rPr lang="ar-AE" sz="2800" b="1" dirty="0" smtClean="0">
                <a:latin typeface="Arial" pitchFamily="34" charset="0"/>
                <a:cs typeface="Arial" pitchFamily="34" charset="0"/>
              </a:rPr>
              <a:t>متوسط العائد ( العائد المرجح) </a:t>
            </a:r>
            <a:r>
              <a:rPr lang="en-US" sz="2800" b="1" dirty="0" smtClean="0">
                <a:latin typeface="Arial" pitchFamily="34" charset="0"/>
                <a:cs typeface="Arial" pitchFamily="34" charset="0"/>
              </a:rPr>
              <a:t>R</a:t>
            </a:r>
            <a:r>
              <a:rPr lang="en-US" sz="2800" b="1" baseline="30000" dirty="0" smtClean="0">
                <a:latin typeface="Arial" pitchFamily="34" charset="0"/>
                <a:cs typeface="Arial" pitchFamily="34" charset="0"/>
              </a:rPr>
              <a:t>-</a:t>
            </a:r>
            <a:r>
              <a:rPr lang="en-US" sz="2800" b="1" dirty="0" smtClean="0"/>
              <a:t> </a:t>
            </a:r>
          </a:p>
          <a:p>
            <a:pPr algn="r"/>
            <a:r>
              <a:rPr lang="ar-AE" b="1" dirty="0" smtClean="0"/>
              <a:t>و </a:t>
            </a:r>
            <a:r>
              <a:rPr lang="ar-SA" b="1" dirty="0" smtClean="0"/>
              <a:t>معامل الاختلاف یحسب حجم المخاطر لكل (% 1</a:t>
            </a:r>
            <a:r>
              <a:rPr lang="ar-AE" b="1" dirty="0" smtClean="0"/>
              <a:t> </a:t>
            </a:r>
            <a:r>
              <a:rPr lang="ar-SA" b="1" dirty="0" smtClean="0"/>
              <a:t>من متوسط العائد على الاستثمار ، أي انه ینسب المخاطر إلى العائد</a:t>
            </a:r>
            <a:r>
              <a:rPr lang="ar-AE" b="1" dirty="0" smtClean="0"/>
              <a:t>)</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9"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50"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85800" y="1447800"/>
            <a:ext cx="8247888" cy="4800600"/>
          </a:xfrm>
        </p:spPr>
        <p:txBody>
          <a:bodyPr>
            <a:normAutofit fontScale="92500" lnSpcReduction="10000"/>
          </a:bodyPr>
          <a:lstStyle/>
          <a:p>
            <a:pPr algn="r"/>
            <a:r>
              <a:rPr lang="ar-AE" b="1" u="sng" dirty="0" smtClean="0">
                <a:solidFill>
                  <a:srgbClr val="C00000"/>
                </a:solidFill>
              </a:rPr>
              <a:t>تطبيق </a:t>
            </a:r>
            <a:r>
              <a:rPr lang="ar-SA" b="1" u="sng" dirty="0" smtClean="0">
                <a:solidFill>
                  <a:srgbClr val="C00000"/>
                </a:solidFill>
              </a:rPr>
              <a:t>(</a:t>
            </a:r>
            <a:r>
              <a:rPr lang="ar-AE" b="1" u="sng" dirty="0" smtClean="0">
                <a:solidFill>
                  <a:srgbClr val="C00000"/>
                </a:solidFill>
              </a:rPr>
              <a:t>6</a:t>
            </a:r>
            <a:r>
              <a:rPr lang="ar-SA" b="1" u="sng" dirty="0" smtClean="0">
                <a:solidFill>
                  <a:srgbClr val="C00000"/>
                </a:solidFill>
              </a:rPr>
              <a:t>):</a:t>
            </a:r>
            <a:endParaRPr lang="en-US" b="1" u="sng" dirty="0" smtClean="0">
              <a:solidFill>
                <a:srgbClr val="C00000"/>
              </a:solidFill>
            </a:endParaRPr>
          </a:p>
          <a:p>
            <a:pPr algn="r" rtl="1"/>
            <a:r>
              <a:rPr lang="ar-SA" b="1" dirty="0" smtClean="0"/>
              <a:t>يبين الجدول التالى ال</a:t>
            </a:r>
            <a:r>
              <a:rPr lang="ar-AE" b="1" dirty="0" smtClean="0"/>
              <a:t>عوائد الفعلية </a:t>
            </a:r>
            <a:r>
              <a:rPr lang="ar-SA" b="1" dirty="0" smtClean="0"/>
              <a:t>(بالالف ريال) </a:t>
            </a:r>
            <a:r>
              <a:rPr lang="ar-AE" b="1" dirty="0" smtClean="0"/>
              <a:t>لمشروعين </a:t>
            </a:r>
            <a:r>
              <a:rPr lang="ar-SA" b="1" dirty="0" smtClean="0"/>
              <a:t>استثماريين </a:t>
            </a:r>
            <a:r>
              <a:rPr lang="ar-AE" b="1" dirty="0" smtClean="0"/>
              <a:t> (</a:t>
            </a:r>
            <a:r>
              <a:rPr lang="en-US" b="1" dirty="0" smtClean="0"/>
              <a:t> A </a:t>
            </a:r>
            <a:r>
              <a:rPr lang="ar-AE" b="1" dirty="0" smtClean="0"/>
              <a:t>و </a:t>
            </a:r>
            <a:r>
              <a:rPr lang="en-US" b="1" dirty="0" smtClean="0"/>
              <a:t>B</a:t>
            </a:r>
            <a:r>
              <a:rPr lang="ar-AE" b="1" dirty="0" smtClean="0"/>
              <a:t>).</a:t>
            </a:r>
            <a:endParaRPr lang="en-US" b="1" dirty="0" smtClean="0"/>
          </a:p>
          <a:p>
            <a:pPr algn="r" rtl="1"/>
            <a:r>
              <a:rPr lang="ar-SA" b="1" u="sng" dirty="0" smtClean="0">
                <a:solidFill>
                  <a:srgbClr val="7030A0"/>
                </a:solidFill>
              </a:rPr>
              <a:t>المطلوب:</a:t>
            </a:r>
            <a:endParaRPr lang="en-US" b="1" u="sng" dirty="0" smtClean="0">
              <a:solidFill>
                <a:srgbClr val="7030A0"/>
              </a:solidFill>
            </a:endParaRPr>
          </a:p>
          <a:p>
            <a:pPr algn="r" rtl="1"/>
            <a:r>
              <a:rPr lang="ar-AE" b="1" dirty="0" smtClean="0"/>
              <a:t>1- </a:t>
            </a:r>
            <a:r>
              <a:rPr lang="ar-SA" b="1" dirty="0" smtClean="0"/>
              <a:t>اوجد الإنحراف المعياري </a:t>
            </a:r>
            <a:r>
              <a:rPr lang="ar-AE" b="1" dirty="0" smtClean="0"/>
              <a:t>للمشروعين</a:t>
            </a:r>
            <a:r>
              <a:rPr lang="ar-SA" b="1" dirty="0" smtClean="0"/>
              <a:t>؟</a:t>
            </a:r>
            <a:endParaRPr lang="en-US" b="1" dirty="0" smtClean="0"/>
          </a:p>
          <a:p>
            <a:pPr algn="r" rtl="1"/>
            <a:r>
              <a:rPr lang="ar-AE" b="1" dirty="0" smtClean="0"/>
              <a:t>2- </a:t>
            </a:r>
            <a:r>
              <a:rPr lang="ar-SA" b="1" dirty="0" smtClean="0"/>
              <a:t>اوجد معامل الاختلاف </a:t>
            </a:r>
            <a:r>
              <a:rPr lang="ar-AE" b="1" dirty="0" smtClean="0"/>
              <a:t>للمشروعين</a:t>
            </a:r>
            <a:r>
              <a:rPr lang="ar-SA" b="1" dirty="0" smtClean="0"/>
              <a:t>؟</a:t>
            </a:r>
            <a:endParaRPr lang="en-US" b="1" dirty="0" smtClean="0"/>
          </a:p>
          <a:p>
            <a:pPr algn="r" rtl="1"/>
            <a:r>
              <a:rPr lang="ar-AE" b="1" dirty="0" smtClean="0"/>
              <a:t>3- </a:t>
            </a:r>
            <a:r>
              <a:rPr lang="ar-SA" b="1" dirty="0" smtClean="0"/>
              <a:t>وضح اي </a:t>
            </a:r>
            <a:r>
              <a:rPr lang="ar-AE" b="1" dirty="0" smtClean="0"/>
              <a:t>المشروعين </a:t>
            </a:r>
            <a:r>
              <a:rPr lang="ar-SA" b="1" dirty="0" smtClean="0"/>
              <a:t>اكبر مخاطرة بإستخدام الإنحراف المعياري ومعامل الاختلاف؟</a:t>
            </a:r>
            <a:endParaRPr lang="en-US" b="1" dirty="0" smtClean="0"/>
          </a:p>
          <a:p>
            <a:pPr algn="r" rtl="1"/>
            <a:r>
              <a:rPr lang="ar-AE" b="1" dirty="0" smtClean="0"/>
              <a:t>4- </a:t>
            </a:r>
            <a:r>
              <a:rPr lang="ar-SA" b="1" dirty="0" smtClean="0"/>
              <a:t>إذا لم يستطيع المستثمر إختيار اكثر من </a:t>
            </a:r>
            <a:r>
              <a:rPr lang="ar-AE" b="1" dirty="0" smtClean="0"/>
              <a:t>مشروع </a:t>
            </a:r>
            <a:r>
              <a:rPr lang="ar-SA" b="1" dirty="0" smtClean="0"/>
              <a:t>واحد فاي </a:t>
            </a:r>
            <a:r>
              <a:rPr lang="ar-AE" b="1" dirty="0" smtClean="0"/>
              <a:t>مشروع </a:t>
            </a:r>
            <a:r>
              <a:rPr lang="ar-SA" b="1" dirty="0" smtClean="0"/>
              <a:t>يختار؟ ولماذا؟</a:t>
            </a:r>
            <a:endParaRPr lang="en-US" b="1"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9"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50"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nvPr>
        </p:nvGraphicFramePr>
        <p:xfrm>
          <a:off x="609600" y="1752600"/>
          <a:ext cx="8077199" cy="2819400"/>
        </p:xfrm>
        <a:graphic>
          <a:graphicData uri="http://schemas.openxmlformats.org/drawingml/2006/table">
            <a:tbl>
              <a:tblPr firstRow="1" bandRow="1">
                <a:tableStyleId>{5940675A-B579-460E-94D1-54222C63F5DA}</a:tableStyleId>
              </a:tblPr>
              <a:tblGrid>
                <a:gridCol w="3031260"/>
                <a:gridCol w="1108998"/>
                <a:gridCol w="1330797"/>
                <a:gridCol w="813265"/>
                <a:gridCol w="961131"/>
                <a:gridCol w="831748"/>
              </a:tblGrid>
              <a:tr h="939800">
                <a:tc>
                  <a:txBody>
                    <a:bodyPr/>
                    <a:lstStyle/>
                    <a:p>
                      <a:pPr algn="ctr"/>
                      <a:r>
                        <a:rPr lang="ar-SA" sz="2400" b="1" dirty="0" smtClean="0"/>
                        <a:t>السنوات</a:t>
                      </a:r>
                      <a:endParaRPr lang="en-US" sz="2400" b="1" dirty="0"/>
                    </a:p>
                  </a:txBody>
                  <a:tcPr/>
                </a:tc>
                <a:tc>
                  <a:txBody>
                    <a:bodyPr/>
                    <a:lstStyle/>
                    <a:p>
                      <a:pPr algn="ctr"/>
                      <a:r>
                        <a:rPr lang="en-US" sz="2400" b="1" dirty="0" smtClean="0"/>
                        <a:t>1</a:t>
                      </a:r>
                      <a:endParaRPr lang="en-US" sz="2400" b="1" dirty="0"/>
                    </a:p>
                  </a:txBody>
                  <a:tcPr/>
                </a:tc>
                <a:tc>
                  <a:txBody>
                    <a:bodyPr/>
                    <a:lstStyle/>
                    <a:p>
                      <a:pPr algn="ctr"/>
                      <a:r>
                        <a:rPr lang="en-US" sz="2400" b="1" dirty="0" smtClean="0"/>
                        <a:t>2</a:t>
                      </a:r>
                      <a:endParaRPr lang="en-US" sz="2400" b="1" dirty="0"/>
                    </a:p>
                  </a:txBody>
                  <a:tcPr/>
                </a:tc>
                <a:tc>
                  <a:txBody>
                    <a:bodyPr/>
                    <a:lstStyle/>
                    <a:p>
                      <a:pPr algn="ctr"/>
                      <a:r>
                        <a:rPr lang="en-US" sz="2400" b="1" dirty="0" smtClean="0"/>
                        <a:t>3</a:t>
                      </a:r>
                      <a:endParaRPr lang="en-US" sz="2400" b="1" dirty="0"/>
                    </a:p>
                  </a:txBody>
                  <a:tcPr/>
                </a:tc>
                <a:tc>
                  <a:txBody>
                    <a:bodyPr/>
                    <a:lstStyle/>
                    <a:p>
                      <a:pPr algn="ctr"/>
                      <a:r>
                        <a:rPr lang="en-US" sz="2400" b="1" dirty="0" smtClean="0"/>
                        <a:t>4</a:t>
                      </a:r>
                      <a:endParaRPr lang="en-US" sz="2400" b="1" dirty="0"/>
                    </a:p>
                  </a:txBody>
                  <a:tcPr/>
                </a:tc>
                <a:tc>
                  <a:txBody>
                    <a:bodyPr/>
                    <a:lstStyle/>
                    <a:p>
                      <a:pPr algn="ctr"/>
                      <a:r>
                        <a:rPr lang="en-US" sz="2400" b="1" dirty="0" smtClean="0"/>
                        <a:t>5</a:t>
                      </a:r>
                      <a:endParaRPr lang="en-US" sz="2400" b="1" dirty="0"/>
                    </a:p>
                  </a:txBody>
                  <a:tcPr/>
                </a:tc>
              </a:tr>
              <a:tr h="9398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t>A</a:t>
                      </a:r>
                      <a:r>
                        <a:rPr lang="en-US" sz="2400" b="1" baseline="0" dirty="0" smtClean="0"/>
                        <a:t> </a:t>
                      </a:r>
                      <a:r>
                        <a:rPr lang="ar-SA" sz="2400" b="1" dirty="0" smtClean="0"/>
                        <a:t>ال</a:t>
                      </a:r>
                      <a:r>
                        <a:rPr lang="ar-AE" sz="2400" b="1" dirty="0" smtClean="0"/>
                        <a:t>عوائد</a:t>
                      </a:r>
                      <a:r>
                        <a:rPr lang="ar-AE" sz="2400" b="1" baseline="0" dirty="0" smtClean="0"/>
                        <a:t> الفعلية </a:t>
                      </a:r>
                      <a:r>
                        <a:rPr lang="ar-AE" sz="2400" b="1" dirty="0" smtClean="0"/>
                        <a:t>للمشروع</a:t>
                      </a:r>
                      <a:endParaRPr lang="en-US" sz="2400" b="1" dirty="0" smtClean="0"/>
                    </a:p>
                  </a:txBody>
                  <a:tcPr/>
                </a:tc>
                <a:tc>
                  <a:txBody>
                    <a:bodyPr/>
                    <a:lstStyle/>
                    <a:p>
                      <a:pPr algn="ctr"/>
                      <a:r>
                        <a:rPr lang="en-US" sz="2400" b="1" dirty="0" smtClean="0"/>
                        <a:t>18%</a:t>
                      </a:r>
                      <a:endParaRPr lang="en-US" sz="2400" b="1" dirty="0"/>
                    </a:p>
                  </a:txBody>
                  <a:tcPr/>
                </a:tc>
                <a:tc>
                  <a:txBody>
                    <a:bodyPr/>
                    <a:lstStyle/>
                    <a:p>
                      <a:pPr algn="ctr"/>
                      <a:r>
                        <a:rPr lang="en-US" sz="2400" b="1" dirty="0" smtClean="0"/>
                        <a:t>14%</a:t>
                      </a:r>
                      <a:endParaRPr lang="en-US" sz="2400" b="1" dirty="0"/>
                    </a:p>
                  </a:txBody>
                  <a:tcPr/>
                </a:tc>
                <a:tc>
                  <a:txBody>
                    <a:bodyPr/>
                    <a:lstStyle/>
                    <a:p>
                      <a:pPr algn="ctr"/>
                      <a:r>
                        <a:rPr lang="en-US" sz="2400" b="1" dirty="0" smtClean="0"/>
                        <a:t>16%</a:t>
                      </a:r>
                      <a:endParaRPr lang="en-US" sz="2400" b="1" dirty="0"/>
                    </a:p>
                  </a:txBody>
                  <a:tcPr/>
                </a:tc>
                <a:tc>
                  <a:txBody>
                    <a:bodyPr/>
                    <a:lstStyle/>
                    <a:p>
                      <a:pPr algn="ctr"/>
                      <a:r>
                        <a:rPr lang="en-US" sz="2400" b="1" dirty="0" smtClean="0"/>
                        <a:t>12%</a:t>
                      </a:r>
                      <a:endParaRPr lang="en-US" sz="2400" b="1" dirty="0"/>
                    </a:p>
                  </a:txBody>
                  <a:tcPr/>
                </a:tc>
                <a:tc>
                  <a:txBody>
                    <a:bodyPr/>
                    <a:lstStyle/>
                    <a:p>
                      <a:pPr algn="ctr"/>
                      <a:r>
                        <a:rPr lang="en-US" sz="2400" b="1" dirty="0" smtClean="0"/>
                        <a:t>20%</a:t>
                      </a:r>
                      <a:endParaRPr lang="en-US" sz="2400" b="1" dirty="0"/>
                    </a:p>
                  </a:txBody>
                  <a:tcPr/>
                </a:tc>
              </a:tr>
              <a:tr h="9398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t>B </a:t>
                      </a:r>
                      <a:r>
                        <a:rPr lang="ar-SA" sz="2400" b="1" dirty="0" smtClean="0"/>
                        <a:t>ال</a:t>
                      </a:r>
                      <a:r>
                        <a:rPr lang="ar-AE" sz="2400" b="1" dirty="0" smtClean="0"/>
                        <a:t>عوائد</a:t>
                      </a:r>
                      <a:r>
                        <a:rPr lang="ar-AE" sz="2400" b="1" baseline="0" dirty="0" smtClean="0"/>
                        <a:t> الفعلية </a:t>
                      </a:r>
                      <a:r>
                        <a:rPr lang="ar-AE" sz="2400" b="1" dirty="0" smtClean="0"/>
                        <a:t>للمشروع</a:t>
                      </a:r>
                      <a:endParaRPr lang="en-US" sz="2400" b="1" dirty="0" smtClean="0"/>
                    </a:p>
                  </a:txBody>
                  <a:tcPr/>
                </a:tc>
                <a:tc>
                  <a:txBody>
                    <a:bodyPr/>
                    <a:lstStyle/>
                    <a:p>
                      <a:pPr algn="ctr"/>
                      <a:r>
                        <a:rPr lang="en-US" sz="2400" b="1" dirty="0" smtClean="0"/>
                        <a:t>10%</a:t>
                      </a:r>
                      <a:endParaRPr lang="en-US" sz="2400" b="1" dirty="0"/>
                    </a:p>
                  </a:txBody>
                  <a:tcPr/>
                </a:tc>
                <a:tc>
                  <a:txBody>
                    <a:bodyPr/>
                    <a:lstStyle/>
                    <a:p>
                      <a:pPr algn="ctr"/>
                      <a:r>
                        <a:rPr lang="en-US" sz="2400" b="1" dirty="0" smtClean="0"/>
                        <a:t>14%</a:t>
                      </a:r>
                      <a:endParaRPr lang="en-US" sz="2400" b="1" dirty="0"/>
                    </a:p>
                  </a:txBody>
                  <a:tcPr/>
                </a:tc>
                <a:tc>
                  <a:txBody>
                    <a:bodyPr/>
                    <a:lstStyle/>
                    <a:p>
                      <a:pPr algn="ctr"/>
                      <a:r>
                        <a:rPr lang="en-US" sz="2400" b="1" dirty="0" smtClean="0"/>
                        <a:t>15%</a:t>
                      </a:r>
                      <a:endParaRPr lang="en-US" sz="2400" b="1" dirty="0"/>
                    </a:p>
                  </a:txBody>
                  <a:tcPr/>
                </a:tc>
                <a:tc>
                  <a:txBody>
                    <a:bodyPr/>
                    <a:lstStyle/>
                    <a:p>
                      <a:pPr algn="ctr"/>
                      <a:r>
                        <a:rPr lang="en-US" sz="2400" b="1" dirty="0" smtClean="0"/>
                        <a:t>9%</a:t>
                      </a:r>
                      <a:endParaRPr lang="en-US" sz="2400" b="1" dirty="0"/>
                    </a:p>
                  </a:txBody>
                  <a:tcPr/>
                </a:tc>
                <a:tc>
                  <a:txBody>
                    <a:bodyPr/>
                    <a:lstStyle/>
                    <a:p>
                      <a:pPr algn="ctr"/>
                      <a:r>
                        <a:rPr lang="en-US" sz="2400" b="1" dirty="0" smtClean="0"/>
                        <a:t>12%</a:t>
                      </a:r>
                      <a:endParaRPr lang="en-US" sz="2400" b="1"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533400"/>
            <a:ext cx="8476488" cy="5715000"/>
          </a:xfrm>
        </p:spPr>
        <p:txBody>
          <a:bodyPr>
            <a:noAutofit/>
          </a:bodyPr>
          <a:lstStyle/>
          <a:p>
            <a:pPr algn="r"/>
            <a:r>
              <a:rPr lang="ar-AE" sz="2800" b="1" u="sng" dirty="0" smtClean="0">
                <a:solidFill>
                  <a:srgbClr val="C00000"/>
                </a:solidFill>
              </a:rPr>
              <a:t>تطبيق </a:t>
            </a:r>
            <a:r>
              <a:rPr lang="ar-SA" sz="2800" b="1" u="sng" dirty="0" smtClean="0">
                <a:solidFill>
                  <a:srgbClr val="C00000"/>
                </a:solidFill>
              </a:rPr>
              <a:t>(</a:t>
            </a:r>
            <a:r>
              <a:rPr lang="ar-AE" sz="2800" b="1" u="sng" dirty="0" smtClean="0">
                <a:solidFill>
                  <a:srgbClr val="C00000"/>
                </a:solidFill>
              </a:rPr>
              <a:t>7</a:t>
            </a:r>
            <a:r>
              <a:rPr lang="ar-SA" sz="2800" b="1" u="sng" dirty="0" smtClean="0">
                <a:solidFill>
                  <a:srgbClr val="C00000"/>
                </a:solidFill>
              </a:rPr>
              <a:t>):</a:t>
            </a:r>
            <a:endParaRPr lang="en-US" sz="2800" b="1" u="sng" dirty="0" smtClean="0">
              <a:solidFill>
                <a:srgbClr val="C00000"/>
              </a:solidFill>
            </a:endParaRPr>
          </a:p>
          <a:p>
            <a:pPr algn="r" rtl="1"/>
            <a:r>
              <a:rPr lang="ar-SA" sz="2800" b="1" dirty="0" smtClean="0"/>
              <a:t>يبين الجدول التالى ال</a:t>
            </a:r>
            <a:r>
              <a:rPr lang="ar-AE" sz="2800" b="1" dirty="0" smtClean="0"/>
              <a:t>عوائد المتوقعة </a:t>
            </a:r>
            <a:r>
              <a:rPr lang="ar-SA" sz="2800" b="1" dirty="0" smtClean="0"/>
              <a:t> (بالالف ريال) </a:t>
            </a:r>
            <a:r>
              <a:rPr lang="ar-AE" sz="2800" b="1" dirty="0" smtClean="0"/>
              <a:t>للمشروعات الاستثمارية (</a:t>
            </a:r>
            <a:r>
              <a:rPr lang="en-US" sz="2800" b="1" dirty="0" smtClean="0"/>
              <a:t> A </a:t>
            </a:r>
            <a:r>
              <a:rPr lang="ar-AE" sz="2800" b="1" dirty="0" smtClean="0"/>
              <a:t>و</a:t>
            </a:r>
            <a:r>
              <a:rPr lang="en-US" sz="2800" b="1" dirty="0" smtClean="0"/>
              <a:t>  B</a:t>
            </a:r>
            <a:r>
              <a:rPr lang="ar-AE" sz="2800" b="1" dirty="0" smtClean="0"/>
              <a:t>و </a:t>
            </a:r>
            <a:r>
              <a:rPr lang="en-US" sz="2800" b="1" dirty="0" smtClean="0"/>
              <a:t>C</a:t>
            </a:r>
            <a:r>
              <a:rPr lang="ar-AE" sz="2800" b="1" dirty="0" smtClean="0"/>
              <a:t>).</a:t>
            </a:r>
            <a:r>
              <a:rPr lang="ar-SA" sz="2800" b="1" dirty="0" smtClean="0"/>
              <a:t> واحتمالات حدوثها في الظروف الاقتصادية المبينة.</a:t>
            </a:r>
            <a:endParaRPr lang="en-US" sz="2800" b="1" dirty="0" smtClean="0"/>
          </a:p>
          <a:p>
            <a:pPr algn="r" rtl="1"/>
            <a:r>
              <a:rPr lang="ar-SA" sz="2800" b="1" u="sng" dirty="0" smtClean="0">
                <a:solidFill>
                  <a:srgbClr val="7030A0"/>
                </a:solidFill>
              </a:rPr>
              <a:t>المطلوب:</a:t>
            </a:r>
            <a:endParaRPr lang="en-US" sz="2800" b="1" u="sng" dirty="0" smtClean="0">
              <a:solidFill>
                <a:srgbClr val="7030A0"/>
              </a:solidFill>
            </a:endParaRPr>
          </a:p>
          <a:p>
            <a:pPr algn="r" rtl="1"/>
            <a:r>
              <a:rPr lang="ar-AE" sz="2800" b="1" dirty="0" smtClean="0"/>
              <a:t>1- </a:t>
            </a:r>
            <a:r>
              <a:rPr lang="ar-SA" sz="2800" b="1" dirty="0" smtClean="0"/>
              <a:t>اوجد الإنحراف المعياري </a:t>
            </a:r>
            <a:r>
              <a:rPr lang="ar-AE" sz="2800" b="1" dirty="0" smtClean="0"/>
              <a:t>للمشروعات</a:t>
            </a:r>
            <a:r>
              <a:rPr lang="ar-SA" sz="2800" b="1" dirty="0" smtClean="0"/>
              <a:t>؟</a:t>
            </a:r>
            <a:endParaRPr lang="en-US" sz="2800" b="1" dirty="0" smtClean="0"/>
          </a:p>
          <a:p>
            <a:pPr algn="r" rtl="1"/>
            <a:r>
              <a:rPr lang="ar-AE" sz="2800" b="1" dirty="0" smtClean="0"/>
              <a:t>2- </a:t>
            </a:r>
            <a:r>
              <a:rPr lang="ar-SA" sz="2800" b="1" dirty="0" smtClean="0"/>
              <a:t>اوجد معامل الاختلاف </a:t>
            </a:r>
            <a:r>
              <a:rPr lang="ar-AE" sz="2800" b="1" dirty="0" smtClean="0"/>
              <a:t>للمشروعات</a:t>
            </a:r>
            <a:r>
              <a:rPr lang="ar-SA" sz="2800" b="1" dirty="0" smtClean="0"/>
              <a:t>؟</a:t>
            </a:r>
            <a:endParaRPr lang="en-US" sz="2800" b="1" dirty="0" smtClean="0"/>
          </a:p>
          <a:p>
            <a:pPr algn="r" rtl="1"/>
            <a:r>
              <a:rPr lang="ar-AE" sz="2800" b="1" dirty="0" smtClean="0"/>
              <a:t>3- رتب المشروعات على اساس </a:t>
            </a:r>
            <a:r>
              <a:rPr lang="ar-SA" sz="2800" b="1" dirty="0" smtClean="0"/>
              <a:t>اكبر</a:t>
            </a:r>
            <a:r>
              <a:rPr lang="ar-AE" sz="2800" b="1" dirty="0" smtClean="0"/>
              <a:t>ها</a:t>
            </a:r>
            <a:r>
              <a:rPr lang="ar-SA" sz="2800" b="1" dirty="0" smtClean="0"/>
              <a:t> مخاطر بإستخدام الإنحراف المعياري ومعامل الاختلاف؟</a:t>
            </a:r>
            <a:endParaRPr lang="en-US" sz="2800" b="1" dirty="0" smtClean="0"/>
          </a:p>
          <a:p>
            <a:pPr algn="r" rtl="1">
              <a:buNone/>
            </a:pPr>
            <a:r>
              <a:rPr lang="ar-AE" sz="2800" b="1" dirty="0" smtClean="0"/>
              <a:t>4- </a:t>
            </a:r>
            <a:r>
              <a:rPr lang="ar-SA" sz="2800" b="1" dirty="0" smtClean="0"/>
              <a:t>إذا لم يستطيع المستثمر إختيار اكثر من </a:t>
            </a:r>
            <a:r>
              <a:rPr lang="ar-AE" sz="2800" b="1" dirty="0" smtClean="0"/>
              <a:t>مشروع </a:t>
            </a:r>
            <a:r>
              <a:rPr lang="ar-SA" sz="2800" b="1" dirty="0" smtClean="0"/>
              <a:t>واحد فاي </a:t>
            </a:r>
            <a:r>
              <a:rPr lang="ar-AE" sz="2800" b="1" dirty="0" smtClean="0"/>
              <a:t>مشروع </a:t>
            </a:r>
            <a:r>
              <a:rPr lang="ar-SA" sz="2800" b="1" dirty="0" smtClean="0"/>
              <a:t>يختار؟ ولماذا؟</a:t>
            </a:r>
            <a:endParaRPr lang="en-US" sz="28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9"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10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50" dur="1000" fill="hold"/>
                                        <p:tgtEl>
                                          <p:spTgt spid="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nvPr>
        </p:nvGraphicFramePr>
        <p:xfrm>
          <a:off x="1435100" y="1447800"/>
          <a:ext cx="7175500" cy="2344711"/>
        </p:xfrm>
        <a:graphic>
          <a:graphicData uri="http://schemas.openxmlformats.org/drawingml/2006/table">
            <a:tbl>
              <a:tblPr firstRow="1" bandRow="1">
                <a:tableStyleId>{5940675A-B579-460E-94D1-54222C63F5DA}</a:tableStyleId>
              </a:tblPr>
              <a:tblGrid>
                <a:gridCol w="1155700"/>
                <a:gridCol w="1219200"/>
                <a:gridCol w="1066800"/>
                <a:gridCol w="1557866"/>
                <a:gridCol w="2175934"/>
              </a:tblGrid>
              <a:tr h="515911">
                <a:tc gridSpan="3">
                  <a:txBody>
                    <a:bodyPr/>
                    <a:lstStyle/>
                    <a:p>
                      <a:pPr algn="ctr"/>
                      <a:r>
                        <a:rPr lang="ar-AE" sz="2400" b="1" dirty="0" smtClean="0">
                          <a:latin typeface="Arial" pitchFamily="34" charset="0"/>
                          <a:cs typeface="Arial" pitchFamily="34" charset="0"/>
                        </a:rPr>
                        <a:t>العائد المتوقع من المشروع</a:t>
                      </a:r>
                      <a:endParaRPr lang="en-US" sz="2400" b="1" dirty="0">
                        <a:latin typeface="Arial" pitchFamily="34" charset="0"/>
                        <a:cs typeface="Arial" pitchFamily="34" charset="0"/>
                      </a:endParaRPr>
                    </a:p>
                  </a:txBody>
                  <a:tcPr>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rowSpan="2">
                  <a:txBody>
                    <a:bodyPr/>
                    <a:lstStyle/>
                    <a:p>
                      <a:pPr algn="ctr"/>
                      <a:r>
                        <a:rPr lang="ar-AE" sz="2400" b="1" dirty="0" smtClean="0">
                          <a:latin typeface="Arial" pitchFamily="34" charset="0"/>
                          <a:cs typeface="Arial" pitchFamily="34" charset="0"/>
                        </a:rPr>
                        <a:t>إحتمال الحدوث</a:t>
                      </a:r>
                      <a:endParaRPr lang="en-US" sz="2400" b="1" dirty="0">
                        <a:latin typeface="Arial" pitchFamily="34" charset="0"/>
                        <a:cs typeface="Arial" pitchFamily="34" charset="0"/>
                      </a:endParaRPr>
                    </a:p>
                  </a:txBody>
                  <a:tcPr/>
                </a:tc>
                <a:tc rowSpan="2">
                  <a:txBody>
                    <a:bodyPr/>
                    <a:lstStyle/>
                    <a:p>
                      <a:pPr algn="ctr"/>
                      <a:r>
                        <a:rPr lang="ar-AE" sz="2400" b="1" dirty="0" smtClean="0">
                          <a:latin typeface="Arial" pitchFamily="34" charset="0"/>
                          <a:cs typeface="Arial" pitchFamily="34" charset="0"/>
                        </a:rPr>
                        <a:t>حالة الإقتصاد</a:t>
                      </a:r>
                      <a:endParaRPr lang="en-US" sz="2400" b="1" dirty="0">
                        <a:latin typeface="Arial" pitchFamily="34" charset="0"/>
                        <a:cs typeface="Arial" pitchFamily="34" charset="0"/>
                      </a:endParaRPr>
                    </a:p>
                  </a:txBody>
                  <a:tcPr/>
                </a:tc>
              </a:tr>
              <a:tr h="307049">
                <a:tc>
                  <a:txBody>
                    <a:bodyPr/>
                    <a:lstStyle/>
                    <a:p>
                      <a:pPr algn="ctr"/>
                      <a:r>
                        <a:rPr lang="en-US" sz="2400" b="1" dirty="0" smtClean="0">
                          <a:latin typeface="Arial" pitchFamily="34" charset="0"/>
                          <a:cs typeface="Arial" pitchFamily="34" charset="0"/>
                        </a:rPr>
                        <a:t>C</a:t>
                      </a:r>
                      <a:endParaRPr lang="en-US" sz="2400" b="1" dirty="0">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sz="2400" b="1" dirty="0" smtClean="0">
                          <a:latin typeface="Arial" pitchFamily="34" charset="0"/>
                          <a:cs typeface="Arial" pitchFamily="34" charset="0"/>
                        </a:rPr>
                        <a:t>B</a:t>
                      </a:r>
                      <a:endParaRPr lang="en-US" sz="2400" b="1"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sz="2400" b="1" dirty="0" smtClean="0">
                          <a:latin typeface="Arial" pitchFamily="34" charset="0"/>
                          <a:cs typeface="Arial" pitchFamily="34" charset="0"/>
                        </a:rPr>
                        <a:t>A</a:t>
                      </a:r>
                      <a:endParaRPr lang="en-US" sz="2400" b="1"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r>
              <a:tr h="370840">
                <a:tc>
                  <a:txBody>
                    <a:bodyPr/>
                    <a:lstStyle/>
                    <a:p>
                      <a:pPr algn="ctr"/>
                      <a:r>
                        <a:rPr lang="en-US" sz="2400" b="1" dirty="0" smtClean="0">
                          <a:latin typeface="Arial" pitchFamily="34" charset="0"/>
                          <a:cs typeface="Arial" pitchFamily="34" charset="0"/>
                        </a:rPr>
                        <a:t>25%</a:t>
                      </a:r>
                      <a:endParaRPr lang="en-US" sz="2400" b="1" dirty="0">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tcPr>
                </a:tc>
                <a:tc>
                  <a:txBody>
                    <a:bodyPr/>
                    <a:lstStyle/>
                    <a:p>
                      <a:pPr algn="ctr"/>
                      <a:r>
                        <a:rPr lang="en-US" sz="2400" b="1" dirty="0" smtClean="0">
                          <a:latin typeface="Arial" pitchFamily="34" charset="0"/>
                          <a:cs typeface="Arial" pitchFamily="34" charset="0"/>
                        </a:rPr>
                        <a:t>40%</a:t>
                      </a:r>
                      <a:endParaRPr lang="en-US" sz="2400" b="1"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sz="2400" b="1" dirty="0" smtClean="0">
                          <a:latin typeface="Arial" pitchFamily="34" charset="0"/>
                          <a:cs typeface="Arial" pitchFamily="34" charset="0"/>
                        </a:rPr>
                        <a:t>20%</a:t>
                      </a:r>
                      <a:endParaRPr lang="en-US" sz="2400" b="1"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en-US" sz="2400" b="1" dirty="0" smtClean="0">
                          <a:latin typeface="Arial" pitchFamily="34" charset="0"/>
                          <a:cs typeface="Arial" pitchFamily="34" charset="0"/>
                        </a:rPr>
                        <a:t>0.3%</a:t>
                      </a:r>
                      <a:endParaRPr lang="en-US" sz="2400" b="1" dirty="0">
                        <a:latin typeface="Arial" pitchFamily="34" charset="0"/>
                        <a:cs typeface="Arial" pitchFamily="34" charset="0"/>
                      </a:endParaRPr>
                    </a:p>
                  </a:txBody>
                  <a:tcPr/>
                </a:tc>
                <a:tc>
                  <a:txBody>
                    <a:bodyPr/>
                    <a:lstStyle/>
                    <a:p>
                      <a:pPr algn="ctr"/>
                      <a:r>
                        <a:rPr lang="ar-AE" sz="2400" b="1" dirty="0" smtClean="0">
                          <a:latin typeface="Arial" pitchFamily="34" charset="0"/>
                          <a:cs typeface="Arial" pitchFamily="34" charset="0"/>
                        </a:rPr>
                        <a:t>ازدهار</a:t>
                      </a:r>
                      <a:endParaRPr lang="en-US" sz="2400" b="1" dirty="0">
                        <a:latin typeface="Arial" pitchFamily="34" charset="0"/>
                        <a:cs typeface="Arial" pitchFamily="34" charset="0"/>
                      </a:endParaRPr>
                    </a:p>
                  </a:txBody>
                  <a:tcPr/>
                </a:tc>
              </a:tr>
              <a:tr h="370840">
                <a:tc>
                  <a:txBody>
                    <a:bodyPr/>
                    <a:lstStyle/>
                    <a:p>
                      <a:pPr algn="ctr"/>
                      <a:r>
                        <a:rPr lang="en-US" sz="2400" b="1" dirty="0" smtClean="0">
                          <a:latin typeface="Arial" pitchFamily="34" charset="0"/>
                          <a:cs typeface="Arial" pitchFamily="34" charset="0"/>
                        </a:rPr>
                        <a:t>20%</a:t>
                      </a:r>
                      <a:endParaRPr lang="en-US" sz="2400" b="1" dirty="0">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tcPr>
                </a:tc>
                <a:tc>
                  <a:txBody>
                    <a:bodyPr/>
                    <a:lstStyle/>
                    <a:p>
                      <a:pPr algn="ctr"/>
                      <a:r>
                        <a:rPr lang="en-US" sz="2400" b="1" dirty="0" smtClean="0">
                          <a:latin typeface="Arial" pitchFamily="34" charset="0"/>
                          <a:cs typeface="Arial" pitchFamily="34" charset="0"/>
                        </a:rPr>
                        <a:t>15%</a:t>
                      </a:r>
                      <a:endParaRPr lang="en-US" sz="2400" b="1"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sz="2400" b="1" dirty="0" smtClean="0">
                          <a:latin typeface="Arial" pitchFamily="34" charset="0"/>
                          <a:cs typeface="Arial" pitchFamily="34" charset="0"/>
                        </a:rPr>
                        <a:t>10%</a:t>
                      </a:r>
                      <a:endParaRPr lang="en-US" sz="2400" b="1"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tcPr>
                </a:tc>
                <a:tc>
                  <a:txBody>
                    <a:bodyPr/>
                    <a:lstStyle/>
                    <a:p>
                      <a:pPr algn="ctr"/>
                      <a:r>
                        <a:rPr lang="en-US" sz="2400" b="1" dirty="0" smtClean="0">
                          <a:latin typeface="Arial" pitchFamily="34" charset="0"/>
                          <a:cs typeface="Arial" pitchFamily="34" charset="0"/>
                        </a:rPr>
                        <a:t>0.4%</a:t>
                      </a:r>
                      <a:endParaRPr lang="en-US" sz="2400" b="1" dirty="0">
                        <a:latin typeface="Arial" pitchFamily="34" charset="0"/>
                        <a:cs typeface="Arial" pitchFamily="34" charset="0"/>
                      </a:endParaRPr>
                    </a:p>
                  </a:txBody>
                  <a:tcPr/>
                </a:tc>
                <a:tc>
                  <a:txBody>
                    <a:bodyPr/>
                    <a:lstStyle/>
                    <a:p>
                      <a:pPr algn="ctr"/>
                      <a:r>
                        <a:rPr lang="ar-AE" sz="2400" b="1" dirty="0" smtClean="0">
                          <a:latin typeface="Arial" pitchFamily="34" charset="0"/>
                          <a:cs typeface="Arial" pitchFamily="34" charset="0"/>
                        </a:rPr>
                        <a:t>عادية</a:t>
                      </a:r>
                      <a:endParaRPr lang="en-US" sz="2400" b="1" dirty="0">
                        <a:latin typeface="Arial" pitchFamily="34" charset="0"/>
                        <a:cs typeface="Arial" pitchFamily="34" charset="0"/>
                      </a:endParaRPr>
                    </a:p>
                  </a:txBody>
                  <a:tcPr/>
                </a:tc>
              </a:tr>
              <a:tr h="370840">
                <a:tc>
                  <a:txBody>
                    <a:bodyPr/>
                    <a:lstStyle/>
                    <a:p>
                      <a:pPr algn="ctr"/>
                      <a:r>
                        <a:rPr lang="en-US" sz="2400" b="1" dirty="0" smtClean="0">
                          <a:latin typeface="Arial" pitchFamily="34" charset="0"/>
                          <a:cs typeface="Arial" pitchFamily="34" charset="0"/>
                        </a:rPr>
                        <a:t>5%</a:t>
                      </a:r>
                      <a:endParaRPr lang="en-US" sz="2400" b="1" dirty="0">
                        <a:latin typeface="Arial" pitchFamily="34" charset="0"/>
                        <a:cs typeface="Arial" pitchFamily="34" charset="0"/>
                      </a:endParaRPr>
                    </a:p>
                  </a:txBody>
                  <a:tcPr>
                    <a:lnR w="12700" cap="flat" cmpd="sng" algn="ctr">
                      <a:solidFill>
                        <a:schemeClr val="tx1"/>
                      </a:solidFill>
                      <a:prstDash val="solid"/>
                      <a:round/>
                      <a:headEnd type="none" w="med" len="med"/>
                      <a:tailEnd type="none" w="med" len="med"/>
                    </a:lnR>
                  </a:tcPr>
                </a:tc>
                <a:tc>
                  <a:txBody>
                    <a:bodyPr/>
                    <a:lstStyle/>
                    <a:p>
                      <a:pPr algn="ctr"/>
                      <a:r>
                        <a:rPr lang="en-US" sz="2400" b="1" dirty="0" smtClean="0">
                          <a:latin typeface="Arial" pitchFamily="34" charset="0"/>
                          <a:cs typeface="Arial" pitchFamily="34" charset="0"/>
                        </a:rPr>
                        <a:t>10%</a:t>
                      </a:r>
                      <a:endParaRPr lang="en-US" sz="2400" b="1"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sz="2400" b="1" dirty="0" smtClean="0">
                          <a:latin typeface="Arial" pitchFamily="34" charset="0"/>
                          <a:cs typeface="Arial" pitchFamily="34" charset="0"/>
                        </a:rPr>
                        <a:t>30%</a:t>
                      </a:r>
                      <a:endParaRPr lang="en-US" sz="2400" b="1"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tcPr>
                </a:tc>
                <a:tc>
                  <a:txBody>
                    <a:bodyPr/>
                    <a:lstStyle/>
                    <a:p>
                      <a:pPr algn="ctr"/>
                      <a:r>
                        <a:rPr lang="en-US" sz="2400" b="1" dirty="0" smtClean="0">
                          <a:latin typeface="Arial" pitchFamily="34" charset="0"/>
                          <a:cs typeface="Arial" pitchFamily="34" charset="0"/>
                        </a:rPr>
                        <a:t>0.3%</a:t>
                      </a:r>
                      <a:endParaRPr lang="en-US" sz="2400" b="1" dirty="0">
                        <a:latin typeface="Arial" pitchFamily="34" charset="0"/>
                        <a:cs typeface="Arial" pitchFamily="34" charset="0"/>
                      </a:endParaRPr>
                    </a:p>
                  </a:txBody>
                  <a:tcPr/>
                </a:tc>
                <a:tc>
                  <a:txBody>
                    <a:bodyPr/>
                    <a:lstStyle/>
                    <a:p>
                      <a:pPr algn="ctr"/>
                      <a:r>
                        <a:rPr lang="ar-AE" sz="2400" b="1" dirty="0" smtClean="0">
                          <a:latin typeface="Arial" pitchFamily="34" charset="0"/>
                          <a:cs typeface="Arial" pitchFamily="34" charset="0"/>
                        </a:rPr>
                        <a:t>كساد</a:t>
                      </a:r>
                      <a:endParaRPr lang="en-US" sz="2400" b="1" dirty="0">
                        <a:latin typeface="Arial" pitchFamily="34" charset="0"/>
                        <a:cs typeface="Arial" pitchFamily="34" charset="0"/>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33400" y="1447800"/>
            <a:ext cx="8171688" cy="4800600"/>
          </a:xfrm>
        </p:spPr>
        <p:txBody>
          <a:bodyPr/>
          <a:lstStyle/>
          <a:p>
            <a:pPr algn="r">
              <a:buNone/>
            </a:pPr>
            <a:r>
              <a:rPr lang="ar-SA" b="1" dirty="0" smtClean="0"/>
              <a:t>وان مضمون العلاقة السابقة مرجعه ان العائد المتوقع يتاثر بمجموعة من العوامل الاقتصادية والسياسية والاجتماعية والادارية</a:t>
            </a:r>
          </a:p>
          <a:p>
            <a:pPr algn="r">
              <a:buNone/>
            </a:pPr>
            <a:r>
              <a:rPr lang="ar-SA" b="1" dirty="0" smtClean="0">
                <a:solidFill>
                  <a:srgbClr val="002060"/>
                </a:solidFill>
              </a:rPr>
              <a:t>لذلك فان حدوث هذه المجموعة من العوامل ينتج عنه تشتت فى تقدير العائد المتوقع تحقيقه، او عدم تحقيق عائدا اصلا، او فقدان  رأس المال المستثمر فى المستقبل</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85800" y="1447800"/>
            <a:ext cx="8247888" cy="4800600"/>
          </a:xfrm>
        </p:spPr>
        <p:txBody>
          <a:bodyPr/>
          <a:lstStyle/>
          <a:p>
            <a:pPr algn="r"/>
            <a:r>
              <a:rPr lang="ar-AE" b="1" dirty="0" smtClean="0">
                <a:solidFill>
                  <a:srgbClr val="C00000"/>
                </a:solidFill>
              </a:rPr>
              <a:t>و</a:t>
            </a:r>
            <a:r>
              <a:rPr lang="ar-SA" b="1" dirty="0" smtClean="0">
                <a:solidFill>
                  <a:srgbClr val="C00000"/>
                </a:solidFill>
              </a:rPr>
              <a:t>تعرف المخاطر الاستثمارية بانها: </a:t>
            </a:r>
            <a:endParaRPr lang="en-US" b="1" dirty="0" smtClean="0">
              <a:solidFill>
                <a:srgbClr val="C00000"/>
              </a:solidFill>
            </a:endParaRPr>
          </a:p>
          <a:p>
            <a:pPr algn="r">
              <a:buNone/>
            </a:pPr>
            <a:r>
              <a:rPr lang="ar-SA" b="1" dirty="0" smtClean="0"/>
              <a:t>إنعكاس او تعبير عن عدم التاكد الذي ينطوي عليه المستقبل فى استرداد رأس المال المستثمر او تحقيق عائد، او تحقيق عائد غير منتظم</a:t>
            </a:r>
            <a:endParaRPr lang="en-US" b="1" dirty="0" smtClean="0"/>
          </a:p>
          <a:p>
            <a:pPr algn="r">
              <a:buNone/>
            </a:pPr>
            <a:r>
              <a:rPr lang="ar-SA" b="1" dirty="0" smtClean="0">
                <a:solidFill>
                  <a:srgbClr val="7030A0"/>
                </a:solidFill>
              </a:rPr>
              <a:t>وكلما حدث تشتت كبير فى القيم المتوقعة للنتائج كلما انطوي القرار الاستثماري على مخاطرة كبيرة</a:t>
            </a:r>
            <a:endParaRPr lang="en-US" dirty="0" smtClean="0"/>
          </a:p>
          <a:p>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219200"/>
            <a:ext cx="8077200" cy="5029200"/>
          </a:xfrm>
        </p:spPr>
        <p:txBody>
          <a:bodyPr>
            <a:normAutofit fontScale="92500" lnSpcReduction="20000"/>
          </a:bodyPr>
          <a:lstStyle/>
          <a:p>
            <a:pPr algn="r"/>
            <a:r>
              <a:rPr lang="ar-AE" b="1" u="sng" dirty="0" smtClean="0">
                <a:solidFill>
                  <a:srgbClr val="C00000"/>
                </a:solidFill>
              </a:rPr>
              <a:t>خطوات إدارة المخاطر الإستثمارية:</a:t>
            </a:r>
          </a:p>
          <a:p>
            <a:pPr algn="r"/>
            <a:r>
              <a:rPr lang="ar-AE" b="1" dirty="0" smtClean="0"/>
              <a:t>تمر إدارة المخاطر في المشاريع الإسنثمارية بالخطوات التالية:</a:t>
            </a:r>
          </a:p>
          <a:p>
            <a:pPr algn="r"/>
            <a:r>
              <a:rPr lang="ar-AE" b="1" u="sng" dirty="0" smtClean="0">
                <a:solidFill>
                  <a:srgbClr val="7030A0"/>
                </a:solidFill>
              </a:rPr>
              <a:t>1- تعريف المخاطر:</a:t>
            </a:r>
            <a:endParaRPr lang="en-US" b="1" u="sng" dirty="0" smtClean="0">
              <a:solidFill>
                <a:srgbClr val="7030A0"/>
              </a:solidFill>
            </a:endParaRPr>
          </a:p>
          <a:p>
            <a:pPr algn="r"/>
            <a:r>
              <a:rPr lang="ar-AE" b="1" dirty="0" smtClean="0"/>
              <a:t>وهى الخطوة الأساسية الأولى للتعرف على المخاطر المحيطة بالمشروع الإستثماري. وتوجد عدة وسائل لتعريف المخاطر الإستثمارية منها:</a:t>
            </a:r>
          </a:p>
          <a:p>
            <a:pPr algn="r"/>
            <a:r>
              <a:rPr lang="ar-AE" b="1" u="sng" dirty="0" smtClean="0">
                <a:solidFill>
                  <a:srgbClr val="0070C0"/>
                </a:solidFill>
              </a:rPr>
              <a:t>أ- آراء الخبراء: </a:t>
            </a:r>
            <a:r>
              <a:rPr lang="ar-AE" b="1" dirty="0" smtClean="0"/>
              <a:t>وتعتمد على وعي الخبير وإداركه لمدى حجم الخطر، وهى تعتبر اسهل الطرق للتعريف، ولكن يجب التاكيد على ان آراء الخبراء وحدها لا تكفي الا في حالة المشروعات الاستثمارية الصغيرة والتى لا تحتاج الى دراسات جدوى اقتصادية متعمقة</a:t>
            </a:r>
            <a:endParaRPr lang="en-US" b="1"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09600" y="1143000"/>
            <a:ext cx="8001000" cy="5105400"/>
          </a:xfrm>
        </p:spPr>
        <p:txBody>
          <a:bodyPr>
            <a:normAutofit fontScale="92500"/>
          </a:bodyPr>
          <a:lstStyle/>
          <a:p>
            <a:pPr algn="r">
              <a:buNone/>
            </a:pPr>
            <a:r>
              <a:rPr lang="ar-AE" b="1" u="sng" dirty="0" smtClean="0">
                <a:solidFill>
                  <a:srgbClr val="0070C0"/>
                </a:solidFill>
              </a:rPr>
              <a:t>ب- </a:t>
            </a:r>
            <a:r>
              <a:rPr lang="ar-AE" sz="3300" b="1" u="sng" dirty="0" smtClean="0">
                <a:solidFill>
                  <a:srgbClr val="0070C0"/>
                </a:solidFill>
                <a:latin typeface="Arial" pitchFamily="34" charset="0"/>
                <a:cs typeface="Arial" pitchFamily="34" charset="0"/>
              </a:rPr>
              <a:t>تقسيم الخطة: </a:t>
            </a:r>
            <a:r>
              <a:rPr lang="ar-AE" sz="3300" b="1" dirty="0" smtClean="0">
                <a:latin typeface="Arial" pitchFamily="34" charset="0"/>
                <a:cs typeface="Arial" pitchFamily="34" charset="0"/>
              </a:rPr>
              <a:t>وهى تعالج المخاطر الكامنة داخل المشروع</a:t>
            </a:r>
          </a:p>
          <a:p>
            <a:pPr algn="r">
              <a:buNone/>
            </a:pPr>
            <a:r>
              <a:rPr lang="en-US" sz="3300" b="1" dirty="0" smtClean="0">
                <a:latin typeface="Arial" pitchFamily="34" charset="0"/>
                <a:cs typeface="Arial" pitchFamily="34" charset="0"/>
              </a:rPr>
              <a:t> </a:t>
            </a:r>
            <a:r>
              <a:rPr lang="ar-AE" sz="3300" b="1" dirty="0" smtClean="0">
                <a:latin typeface="Arial" pitchFamily="34" charset="0"/>
                <a:cs typeface="Arial" pitchFamily="34" charset="0"/>
              </a:rPr>
              <a:t>الاستثماري، عن طريق تقسيم خطة عمل المشروع الاستثماري ودراسة المخاطر في كل جزء على حدة</a:t>
            </a:r>
          </a:p>
          <a:p>
            <a:pPr algn="r"/>
            <a:r>
              <a:rPr lang="ar-AE" sz="3300" b="1" u="sng" dirty="0" smtClean="0">
                <a:solidFill>
                  <a:srgbClr val="0070C0"/>
                </a:solidFill>
                <a:latin typeface="Arial" pitchFamily="34" charset="0"/>
                <a:cs typeface="Arial" pitchFamily="34" charset="0"/>
              </a:rPr>
              <a:t>ج- تحليل الفروض: </a:t>
            </a:r>
            <a:r>
              <a:rPr lang="ar-AE" sz="3300" b="1" dirty="0" smtClean="0">
                <a:latin typeface="Arial" pitchFamily="34" charset="0"/>
                <a:cs typeface="Arial" pitchFamily="34" charset="0"/>
              </a:rPr>
              <a:t>وهى تحليل فروض المكسب والخسارة في كل من الحالتين التاليتين: الاولى هى احداث نريدها ان تقع اثناء العمر الافتراضي للمشروع لكنها لا تقع ( فترة اقل لاسترداد راس المال، تحقيق عائد، تحقيق عائد منتظم..الخ)، والثانية هى احداث لا نريدها ان تقع ولكنها تقع اثناء التنفيذ ( نقص المواد الخام، عدم توفر العمالة الماهرة، مؤشرات اداء الاقتصاد الكلي...الخ)</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990600"/>
            <a:ext cx="7848600" cy="5257800"/>
          </a:xfrm>
        </p:spPr>
        <p:txBody>
          <a:bodyPr>
            <a:normAutofit lnSpcReduction="10000"/>
          </a:bodyPr>
          <a:lstStyle/>
          <a:p>
            <a:pPr algn="r"/>
            <a:r>
              <a:rPr lang="ar-AE" b="1" u="sng" dirty="0" smtClean="0">
                <a:solidFill>
                  <a:srgbClr val="0070C0"/>
                </a:solidFill>
                <a:latin typeface="Arial" pitchFamily="34" charset="0"/>
                <a:cs typeface="Arial" pitchFamily="34" charset="0"/>
              </a:rPr>
              <a:t>د- إستنباط القرارات: </a:t>
            </a:r>
            <a:r>
              <a:rPr lang="ar-AE" b="1" dirty="0" smtClean="0">
                <a:latin typeface="Arial" pitchFamily="34" charset="0"/>
                <a:cs typeface="Arial" pitchFamily="34" charset="0"/>
              </a:rPr>
              <a:t>وهى التاثيرات التي تشير الى ان امرا ما سيحدث ( داخل او خارج المشروع الاستثماري). ويمكن استخدام تحليل المكسب والخسارة لاستنباط القرارات، مع الاخذ في الاعتبار ان ذلك قد يؤدي الى قرارات خاطئة في حالة استنباط القرار على اساس مختلف لما وضع له التحليل. وهناك عدة اوجه قد تكون متضادة في هذا الامر مثل: المدى القصير والمدى الطويل، الجانب الفني وسياسة التنفيذ</a:t>
            </a:r>
          </a:p>
          <a:p>
            <a:pPr algn="r"/>
            <a:r>
              <a:rPr lang="ar-AE" b="1" u="sng" dirty="0" smtClean="0">
                <a:solidFill>
                  <a:srgbClr val="0070C0"/>
                </a:solidFill>
              </a:rPr>
              <a:t>هـ- تداول الأفكار: </a:t>
            </a:r>
            <a:r>
              <a:rPr lang="ar-AE" b="1" dirty="0" smtClean="0"/>
              <a:t>وهى تستخدم لعمل توليفة من جميع التعريفات السابقة للوصول الى افضل النتائج اثناء الاجتماعات.</a:t>
            </a:r>
          </a:p>
          <a:p>
            <a:pPr algn="r"/>
            <a:endParaRPr lang="en-US" b="1"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1854</TotalTime>
  <Words>2731</Words>
  <Application>Microsoft Office PowerPoint</Application>
  <PresentationFormat>On-screen Show (4:3)</PresentationFormat>
  <Paragraphs>325</Paragraphs>
  <Slides>48</Slides>
  <Notes>0</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Solstice</vt:lpstr>
      <vt:lpstr>مبادئ التامين وإدارة المخاطر المالية (4)</vt:lpstr>
      <vt:lpstr>متوقع بنهاية هذه الوحدة ان تجيب عن الاسئلة التالية:</vt:lpstr>
      <vt:lpstr>أولا: مخاطر الإستثمار</vt:lpstr>
      <vt:lpstr>Slide 4</vt:lpstr>
      <vt:lpstr>Slide 5</vt:lpstr>
      <vt:lpstr>Slide 6</vt:lpstr>
      <vt:lpstr>Slide 7</vt:lpstr>
      <vt:lpstr>Slide 8</vt:lpstr>
      <vt:lpstr>Slide 9</vt:lpstr>
      <vt:lpstr>Slide 10</vt:lpstr>
      <vt:lpstr>Slide 11</vt:lpstr>
      <vt:lpstr>Slide 12</vt:lpstr>
      <vt:lpstr>Slide 13</vt:lpstr>
      <vt:lpstr>تصنيف المستثمرون حسب مقدرتهم على تحمل المخاطر</vt:lpstr>
      <vt:lpstr>Slide 15</vt:lpstr>
      <vt:lpstr>تصنيف المخاطر الاستثمارية</vt:lpstr>
      <vt:lpstr>Slide 17</vt:lpstr>
      <vt:lpstr>Slide 18</vt:lpstr>
      <vt:lpstr>Slide 19</vt:lpstr>
      <vt:lpstr>Slide 20</vt:lpstr>
      <vt:lpstr>Slide 21</vt:lpstr>
      <vt:lpstr>Slide 22</vt:lpstr>
      <vt:lpstr> قياس مخاطر الاستثمار اولا: قياس مخاطرالإستثمار الحقيقي</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قرارات الأستثمار</dc:title>
  <dc:creator>TOSHIBA</dc:creator>
  <cp:lastModifiedBy>TOSHIBA</cp:lastModifiedBy>
  <cp:revision>282</cp:revision>
  <dcterms:created xsi:type="dcterms:W3CDTF">2014-12-04T15:40:17Z</dcterms:created>
  <dcterms:modified xsi:type="dcterms:W3CDTF">2020-03-01T08:12:26Z</dcterms:modified>
</cp:coreProperties>
</file>