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Default Extension="doc" ContentType="application/msword"/>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4" r:id="rId1"/>
  </p:sldMasterIdLst>
  <p:notesMasterIdLst>
    <p:notesMasterId r:id="rId29"/>
  </p:notesMasterIdLst>
  <p:handoutMasterIdLst>
    <p:handoutMasterId r:id="rId30"/>
  </p:handoutMasterIdLst>
  <p:sldIdLst>
    <p:sldId id="257" r:id="rId2"/>
    <p:sldId id="332" r:id="rId3"/>
    <p:sldId id="334" r:id="rId4"/>
    <p:sldId id="336" r:id="rId5"/>
    <p:sldId id="337" r:id="rId6"/>
    <p:sldId id="344" r:id="rId7"/>
    <p:sldId id="338" r:id="rId8"/>
    <p:sldId id="339" r:id="rId9"/>
    <p:sldId id="340" r:id="rId10"/>
    <p:sldId id="341" r:id="rId11"/>
    <p:sldId id="342" r:id="rId12"/>
    <p:sldId id="343" r:id="rId13"/>
    <p:sldId id="346" r:id="rId14"/>
    <p:sldId id="347" r:id="rId15"/>
    <p:sldId id="345" r:id="rId16"/>
    <p:sldId id="355" r:id="rId17"/>
    <p:sldId id="356" r:id="rId18"/>
    <p:sldId id="348" r:id="rId19"/>
    <p:sldId id="349" r:id="rId20"/>
    <p:sldId id="350" r:id="rId21"/>
    <p:sldId id="351" r:id="rId22"/>
    <p:sldId id="352" r:id="rId23"/>
    <p:sldId id="353" r:id="rId24"/>
    <p:sldId id="354" r:id="rId25"/>
    <p:sldId id="357" r:id="rId26"/>
    <p:sldId id="358" r:id="rId27"/>
    <p:sldId id="359" r:id="rId28"/>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9900"/>
    <a:srgbClr val="CC0000"/>
    <a:srgbClr val="FFFFC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84" autoAdjust="0"/>
    <p:restoredTop sz="94714" autoAdjust="0"/>
  </p:normalViewPr>
  <p:slideViewPr>
    <p:cSldViewPr>
      <p:cViewPr varScale="1">
        <p:scale>
          <a:sx n="69" d="100"/>
          <a:sy n="69" d="100"/>
        </p:scale>
        <p:origin x="-141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72.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image" Target="../media/image23.wmf"/><Relationship Id="rId7" Type="http://schemas.openxmlformats.org/officeDocument/2006/relationships/image" Target="../media/image27.wmf"/><Relationship Id="rId2" Type="http://schemas.openxmlformats.org/officeDocument/2006/relationships/image" Target="../media/image22.wmf"/><Relationship Id="rId1" Type="http://schemas.openxmlformats.org/officeDocument/2006/relationships/image" Target="../media/image21.wmf"/><Relationship Id="rId6" Type="http://schemas.openxmlformats.org/officeDocument/2006/relationships/image" Target="../media/image26.wmf"/><Relationship Id="rId5" Type="http://schemas.openxmlformats.org/officeDocument/2006/relationships/image" Target="../media/image25.wmf"/><Relationship Id="rId4" Type="http://schemas.openxmlformats.org/officeDocument/2006/relationships/image" Target="../media/image24.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image" Target="../media/image5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6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719E15E-59A4-4F67-9048-0A7EFBA05EF7}" type="datetimeFigureOut">
              <a:rPr lang="en-US" smtClean="0"/>
              <a:pPr/>
              <a:t>7/2/2018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0861CC-8AEF-4A83-9F13-4405BC974B05}" type="slidenum">
              <a:rPr lang="en-US" smtClean="0"/>
              <a:pPr/>
              <a:t>‹#›</a:t>
            </a:fld>
            <a:endParaRPr lang="en-US"/>
          </a:p>
        </p:txBody>
      </p:sp>
    </p:spTree>
    <p:extLst>
      <p:ext uri="{BB962C8B-B14F-4D97-AF65-F5344CB8AC3E}">
        <p14:creationId xmlns:p14="http://schemas.microsoft.com/office/powerpoint/2010/main" xmlns="" val="31501902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065275F-A06F-4B98-922A-08B9B00293F5}" type="datetimeFigureOut">
              <a:rPr lang="ar-EG" smtClean="0"/>
              <a:pPr/>
              <a:t>19/10/1439</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FDD7DD4-FF04-45F7-88CF-18D1CE5CB8B7}" type="slidenum">
              <a:rPr lang="ar-EG" smtClean="0"/>
              <a:pPr/>
              <a:t>‹#›</a:t>
            </a:fld>
            <a:endParaRPr lang="ar-EG"/>
          </a:p>
        </p:txBody>
      </p:sp>
    </p:spTree>
    <p:extLst>
      <p:ext uri="{BB962C8B-B14F-4D97-AF65-F5344CB8AC3E}">
        <p14:creationId xmlns:p14="http://schemas.microsoft.com/office/powerpoint/2010/main" xmlns="" val="1879844620"/>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defTabSz="955675"/>
            <a:fld id="{A9FDB9DD-774A-4114-8448-0EABE7E8B2EB}" type="slidenum">
              <a:rPr lang="ar-SA" smtClean="0">
                <a:latin typeface="Arial" pitchFamily="34" charset="0"/>
                <a:cs typeface="Arial" pitchFamily="34" charset="0"/>
              </a:rPr>
              <a:pPr defTabSz="955675"/>
              <a:t>1</a:t>
            </a:fld>
            <a:endParaRPr lang="en-US" smtClean="0">
              <a:latin typeface="Arial" pitchFamily="34" charset="0"/>
              <a:cs typeface="Arial" pitchFamily="34"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xmlns="" val="13992843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r>
              <a:rPr lang="en-US" smtClean="0"/>
              <a:t>P 105 G. Phys. (2) </a:t>
            </a:r>
            <a:endParaRPr lang="ar-EG"/>
          </a:p>
        </p:txBody>
      </p:sp>
      <p:sp>
        <p:nvSpPr>
          <p:cNvPr id="17" name="Footer Placeholder 16"/>
          <p:cNvSpPr>
            <a:spLocks noGrp="1"/>
          </p:cNvSpPr>
          <p:nvPr>
            <p:ph type="ftr" sz="quarter" idx="11"/>
          </p:nvPr>
        </p:nvSpPr>
        <p:spPr bwMode="auto">
          <a:xfrm rot="5400000">
            <a:off x="7077269" y="4181669"/>
            <a:ext cx="3657600" cy="384048"/>
          </a:xfrm>
        </p:spPr>
        <p:txBody>
          <a:bodyPr/>
          <a:lstStyle/>
          <a:p>
            <a:r>
              <a:rPr lang="en-US" smtClean="0"/>
              <a:t>Dr. Naglaa fathy. General Physics,PHY 103</a:t>
            </a:r>
            <a:endParaRPr lang="ar-EG"/>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0146CA9A-EBF9-47B3-8809-22AEF34BB537}" type="slidenum">
              <a:rPr lang="ar-EG" smtClean="0"/>
              <a:pPr/>
              <a:t>‹#›</a:t>
            </a:fld>
            <a:endParaRPr lang="ar-EG"/>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P 105 G. Phys. (2) </a:t>
            </a:r>
            <a:endParaRPr lang="ar-EG"/>
          </a:p>
        </p:txBody>
      </p:sp>
      <p:sp>
        <p:nvSpPr>
          <p:cNvPr id="5" name="Footer Placeholder 4"/>
          <p:cNvSpPr>
            <a:spLocks noGrp="1"/>
          </p:cNvSpPr>
          <p:nvPr>
            <p:ph type="ftr" sz="quarter" idx="11"/>
          </p:nvPr>
        </p:nvSpPr>
        <p:spPr/>
        <p:txBody>
          <a:bodyPr/>
          <a:lstStyle/>
          <a:p>
            <a:r>
              <a:rPr lang="en-US" smtClean="0"/>
              <a:t>Dr. Naglaa fathy. General Physics,PHY 103</a:t>
            </a:r>
            <a:endParaRPr lang="ar-EG"/>
          </a:p>
        </p:txBody>
      </p:sp>
      <p:sp>
        <p:nvSpPr>
          <p:cNvPr id="6" name="Slide Number Placeholder 5"/>
          <p:cNvSpPr>
            <a:spLocks noGrp="1"/>
          </p:cNvSpPr>
          <p:nvPr>
            <p:ph type="sldNum" sz="quarter" idx="12"/>
          </p:nvPr>
        </p:nvSpPr>
        <p:spPr/>
        <p:txBody>
          <a:bodyPr/>
          <a:lstStyle/>
          <a:p>
            <a:fld id="{0146CA9A-EBF9-47B3-8809-22AEF34BB537}" type="slidenum">
              <a:rPr lang="ar-EG" smtClean="0"/>
              <a:pPr/>
              <a:t>‹#›</a:t>
            </a:fld>
            <a:endParaRPr lang="ar-E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smtClean="0"/>
              <a:t>P 105 G. Phys. (2) </a:t>
            </a:r>
            <a:endParaRPr lang="ar-EG"/>
          </a:p>
        </p:txBody>
      </p:sp>
      <p:sp>
        <p:nvSpPr>
          <p:cNvPr id="5" name="Footer Placeholder 4"/>
          <p:cNvSpPr>
            <a:spLocks noGrp="1"/>
          </p:cNvSpPr>
          <p:nvPr>
            <p:ph type="ftr" sz="quarter" idx="11"/>
          </p:nvPr>
        </p:nvSpPr>
        <p:spPr/>
        <p:txBody>
          <a:bodyPr/>
          <a:lstStyle/>
          <a:p>
            <a:r>
              <a:rPr lang="en-US" smtClean="0"/>
              <a:t>Dr. Naglaa fathy. General Physics,PHY 103</a:t>
            </a:r>
            <a:endParaRPr lang="ar-EG"/>
          </a:p>
        </p:txBody>
      </p:sp>
      <p:sp>
        <p:nvSpPr>
          <p:cNvPr id="6" name="Slide Number Placeholder 5"/>
          <p:cNvSpPr>
            <a:spLocks noGrp="1"/>
          </p:cNvSpPr>
          <p:nvPr>
            <p:ph type="sldNum" sz="quarter" idx="12"/>
          </p:nvPr>
        </p:nvSpPr>
        <p:spPr/>
        <p:txBody>
          <a:bodyPr/>
          <a:lstStyle/>
          <a:p>
            <a:fld id="{0146CA9A-EBF9-47B3-8809-22AEF34BB537}" type="slidenum">
              <a:rPr lang="ar-EG" smtClean="0"/>
              <a:pPr/>
              <a:t>‹#›</a:t>
            </a:fld>
            <a:endParaRPr lang="ar-EG"/>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vl1pPr>
          </a:lstStyle>
          <a:p>
            <a:pPr>
              <a:defRPr/>
            </a:pPr>
            <a:r>
              <a:rPr lang="en-US" smtClean="0"/>
              <a:t>P 105 G. Phys. (2) </a:t>
            </a: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en-US" smtClean="0"/>
              <a:t>Dr. Naglaa fathy. General Physics,PHY 103</a:t>
            </a:r>
            <a:endParaRPr lang="en-US"/>
          </a:p>
        </p:txBody>
      </p:sp>
      <p:sp>
        <p:nvSpPr>
          <p:cNvPr id="5" name="Rectangle 6"/>
          <p:cNvSpPr>
            <a:spLocks noGrp="1" noChangeArrowheads="1"/>
          </p:cNvSpPr>
          <p:nvPr>
            <p:ph type="sldNum" sz="quarter" idx="12"/>
          </p:nvPr>
        </p:nvSpPr>
        <p:spPr/>
        <p:txBody>
          <a:bodyPr/>
          <a:lstStyle>
            <a:lvl1pPr>
              <a:defRPr/>
            </a:lvl1pPr>
          </a:lstStyle>
          <a:p>
            <a:pPr>
              <a:defRPr/>
            </a:pPr>
            <a:fld id="{AC58D185-09D6-43F8-B3F2-2D273329840C}" type="slidenum">
              <a:rPr lang="ar-EG"/>
              <a:pPr>
                <a:defRPr/>
              </a:pPr>
              <a:t>‹#›</a:t>
            </a:fld>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r>
              <a:rPr lang="en-US" smtClean="0"/>
              <a:t>P 105 G. Phys. (2) </a:t>
            </a:r>
            <a:endParaRPr lang="ar-EG"/>
          </a:p>
        </p:txBody>
      </p:sp>
      <p:sp>
        <p:nvSpPr>
          <p:cNvPr id="9" name="Slide Number Placeholder 8"/>
          <p:cNvSpPr>
            <a:spLocks noGrp="1"/>
          </p:cNvSpPr>
          <p:nvPr>
            <p:ph type="sldNum" sz="quarter" idx="15"/>
          </p:nvPr>
        </p:nvSpPr>
        <p:spPr/>
        <p:txBody>
          <a:bodyPr rtlCol="0"/>
          <a:lstStyle/>
          <a:p>
            <a:fld id="{0146CA9A-EBF9-47B3-8809-22AEF34BB537}" type="slidenum">
              <a:rPr lang="ar-EG" smtClean="0"/>
              <a:pPr/>
              <a:t>‹#›</a:t>
            </a:fld>
            <a:endParaRPr lang="ar-EG"/>
          </a:p>
        </p:txBody>
      </p:sp>
      <p:sp>
        <p:nvSpPr>
          <p:cNvPr id="10" name="Footer Placeholder 9"/>
          <p:cNvSpPr>
            <a:spLocks noGrp="1"/>
          </p:cNvSpPr>
          <p:nvPr>
            <p:ph type="ftr" sz="quarter" idx="16"/>
          </p:nvPr>
        </p:nvSpPr>
        <p:spPr/>
        <p:txBody>
          <a:bodyPr rtlCol="0"/>
          <a:lstStyle/>
          <a:p>
            <a:r>
              <a:rPr lang="en-US" smtClean="0"/>
              <a:t>Dr. Naglaa fathy. General Physics,PHY 103</a:t>
            </a:r>
            <a:endParaRPr lang="ar-E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r>
              <a:rPr lang="en-US" smtClean="0"/>
              <a:t>P 105 G. Phys. (2) </a:t>
            </a:r>
            <a:endParaRPr lang="ar-EG"/>
          </a:p>
        </p:txBody>
      </p:sp>
      <p:sp>
        <p:nvSpPr>
          <p:cNvPr id="5" name="Footer Placeholder 4"/>
          <p:cNvSpPr>
            <a:spLocks noGrp="1"/>
          </p:cNvSpPr>
          <p:nvPr>
            <p:ph type="ftr" sz="quarter" idx="11"/>
          </p:nvPr>
        </p:nvSpPr>
        <p:spPr bwMode="auto">
          <a:xfrm rot="5400000">
            <a:off x="7077456" y="4178808"/>
            <a:ext cx="3657600" cy="384048"/>
          </a:xfrm>
        </p:spPr>
        <p:txBody>
          <a:bodyPr/>
          <a:lstStyle/>
          <a:p>
            <a:r>
              <a:rPr lang="en-US" smtClean="0"/>
              <a:t>Dr. Naglaa fathy. General Physics,PHY 103</a:t>
            </a:r>
            <a:endParaRPr lang="ar-EG"/>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0146CA9A-EBF9-47B3-8809-22AEF34BB537}" type="slidenum">
              <a:rPr lang="ar-EG" smtClean="0"/>
              <a:pPr/>
              <a:t>‹#›</a:t>
            </a:fld>
            <a:endParaRPr lang="ar-EG"/>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r>
              <a:rPr lang="en-US" smtClean="0"/>
              <a:t>P 105 G. Phys. (2) </a:t>
            </a:r>
            <a:endParaRPr lang="ar-EG"/>
          </a:p>
        </p:txBody>
      </p:sp>
      <p:sp>
        <p:nvSpPr>
          <p:cNvPr id="6" name="Footer Placeholder 5"/>
          <p:cNvSpPr>
            <a:spLocks noGrp="1"/>
          </p:cNvSpPr>
          <p:nvPr>
            <p:ph type="ftr" sz="quarter" idx="11"/>
          </p:nvPr>
        </p:nvSpPr>
        <p:spPr/>
        <p:txBody>
          <a:bodyPr/>
          <a:lstStyle/>
          <a:p>
            <a:r>
              <a:rPr lang="en-US" smtClean="0"/>
              <a:t>Dr. Naglaa fathy. General Physics,PHY 103</a:t>
            </a:r>
            <a:endParaRPr lang="ar-EG"/>
          </a:p>
        </p:txBody>
      </p:sp>
      <p:sp>
        <p:nvSpPr>
          <p:cNvPr id="7" name="Slide Number Placeholder 6"/>
          <p:cNvSpPr>
            <a:spLocks noGrp="1"/>
          </p:cNvSpPr>
          <p:nvPr>
            <p:ph type="sldNum" sz="quarter" idx="12"/>
          </p:nvPr>
        </p:nvSpPr>
        <p:spPr/>
        <p:txBody>
          <a:bodyPr/>
          <a:lstStyle/>
          <a:p>
            <a:fld id="{0146CA9A-EBF9-47B3-8809-22AEF34BB537}" type="slidenum">
              <a:rPr lang="ar-EG" smtClean="0"/>
              <a:pPr/>
              <a:t>‹#›</a:t>
            </a:fld>
            <a:endParaRPr lang="ar-EG"/>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r>
              <a:rPr lang="en-US" smtClean="0"/>
              <a:t>P 105 G. Phys. (2) </a:t>
            </a:r>
            <a:endParaRPr lang="ar-EG"/>
          </a:p>
        </p:txBody>
      </p:sp>
      <p:sp>
        <p:nvSpPr>
          <p:cNvPr id="8" name="Footer Placeholder 7"/>
          <p:cNvSpPr>
            <a:spLocks noGrp="1"/>
          </p:cNvSpPr>
          <p:nvPr>
            <p:ph type="ftr" sz="quarter" idx="11"/>
          </p:nvPr>
        </p:nvSpPr>
        <p:spPr/>
        <p:txBody>
          <a:bodyPr/>
          <a:lstStyle/>
          <a:p>
            <a:r>
              <a:rPr lang="en-US" smtClean="0"/>
              <a:t>Dr. Naglaa fathy. General Physics,PHY 103</a:t>
            </a:r>
            <a:endParaRPr lang="ar-EG"/>
          </a:p>
        </p:txBody>
      </p:sp>
      <p:sp>
        <p:nvSpPr>
          <p:cNvPr id="9" name="Slide Number Placeholder 8"/>
          <p:cNvSpPr>
            <a:spLocks noGrp="1"/>
          </p:cNvSpPr>
          <p:nvPr>
            <p:ph type="sldNum" sz="quarter" idx="12"/>
          </p:nvPr>
        </p:nvSpPr>
        <p:spPr/>
        <p:txBody>
          <a:bodyPr/>
          <a:lstStyle/>
          <a:p>
            <a:fld id="{0146CA9A-EBF9-47B3-8809-22AEF34BB537}" type="slidenum">
              <a:rPr lang="ar-EG" smtClean="0"/>
              <a:pPr/>
              <a:t>‹#›</a:t>
            </a:fld>
            <a:endParaRPr lang="ar-EG"/>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r>
              <a:rPr lang="en-US" smtClean="0"/>
              <a:t>P 105 G. Phys. (2) </a:t>
            </a:r>
            <a:endParaRPr lang="ar-EG"/>
          </a:p>
        </p:txBody>
      </p:sp>
      <p:sp>
        <p:nvSpPr>
          <p:cNvPr id="7" name="Slide Number Placeholder 6"/>
          <p:cNvSpPr>
            <a:spLocks noGrp="1"/>
          </p:cNvSpPr>
          <p:nvPr>
            <p:ph type="sldNum" sz="quarter" idx="11"/>
          </p:nvPr>
        </p:nvSpPr>
        <p:spPr/>
        <p:txBody>
          <a:bodyPr rtlCol="0"/>
          <a:lstStyle/>
          <a:p>
            <a:fld id="{0146CA9A-EBF9-47B3-8809-22AEF34BB537}" type="slidenum">
              <a:rPr lang="ar-EG" smtClean="0"/>
              <a:pPr/>
              <a:t>‹#›</a:t>
            </a:fld>
            <a:endParaRPr lang="ar-EG"/>
          </a:p>
        </p:txBody>
      </p:sp>
      <p:sp>
        <p:nvSpPr>
          <p:cNvPr id="8" name="Footer Placeholder 7"/>
          <p:cNvSpPr>
            <a:spLocks noGrp="1"/>
          </p:cNvSpPr>
          <p:nvPr>
            <p:ph type="ftr" sz="quarter" idx="12"/>
          </p:nvPr>
        </p:nvSpPr>
        <p:spPr/>
        <p:txBody>
          <a:bodyPr rtlCol="0"/>
          <a:lstStyle/>
          <a:p>
            <a:r>
              <a:rPr lang="en-US" smtClean="0"/>
              <a:t>Dr. Naglaa fathy. General Physics,PHY 103</a:t>
            </a:r>
            <a:endParaRPr lang="ar-E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P 105 G. Phys. (2) </a:t>
            </a:r>
            <a:endParaRPr lang="ar-EG"/>
          </a:p>
        </p:txBody>
      </p:sp>
      <p:sp>
        <p:nvSpPr>
          <p:cNvPr id="3" name="Footer Placeholder 2"/>
          <p:cNvSpPr>
            <a:spLocks noGrp="1"/>
          </p:cNvSpPr>
          <p:nvPr>
            <p:ph type="ftr" sz="quarter" idx="11"/>
          </p:nvPr>
        </p:nvSpPr>
        <p:spPr/>
        <p:txBody>
          <a:bodyPr/>
          <a:lstStyle/>
          <a:p>
            <a:r>
              <a:rPr lang="en-US" smtClean="0"/>
              <a:t>Dr. Naglaa fathy. General Physics,PHY 103</a:t>
            </a:r>
            <a:endParaRPr lang="ar-EG"/>
          </a:p>
        </p:txBody>
      </p:sp>
      <p:sp>
        <p:nvSpPr>
          <p:cNvPr id="4" name="Slide Number Placeholder 3"/>
          <p:cNvSpPr>
            <a:spLocks noGrp="1"/>
          </p:cNvSpPr>
          <p:nvPr>
            <p:ph type="sldNum" sz="quarter" idx="12"/>
          </p:nvPr>
        </p:nvSpPr>
        <p:spPr/>
        <p:txBody>
          <a:bodyPr/>
          <a:lstStyle/>
          <a:p>
            <a:fld id="{0146CA9A-EBF9-47B3-8809-22AEF34BB537}" type="slidenum">
              <a:rPr lang="ar-EG" smtClean="0"/>
              <a:pPr/>
              <a:t>‹#›</a:t>
            </a:fld>
            <a:endParaRPr lang="ar-E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r>
              <a:rPr lang="en-US" smtClean="0"/>
              <a:t>P 105 G. Phys. (2) </a:t>
            </a:r>
            <a:endParaRPr lang="ar-EG"/>
          </a:p>
        </p:txBody>
      </p:sp>
      <p:sp>
        <p:nvSpPr>
          <p:cNvPr id="22" name="Slide Number Placeholder 21"/>
          <p:cNvSpPr>
            <a:spLocks noGrp="1"/>
          </p:cNvSpPr>
          <p:nvPr>
            <p:ph type="sldNum" sz="quarter" idx="15"/>
          </p:nvPr>
        </p:nvSpPr>
        <p:spPr/>
        <p:txBody>
          <a:bodyPr rtlCol="0"/>
          <a:lstStyle/>
          <a:p>
            <a:fld id="{0146CA9A-EBF9-47B3-8809-22AEF34BB537}" type="slidenum">
              <a:rPr lang="ar-EG" smtClean="0"/>
              <a:pPr/>
              <a:t>‹#›</a:t>
            </a:fld>
            <a:endParaRPr lang="ar-EG"/>
          </a:p>
        </p:txBody>
      </p:sp>
      <p:sp>
        <p:nvSpPr>
          <p:cNvPr id="23" name="Footer Placeholder 22"/>
          <p:cNvSpPr>
            <a:spLocks noGrp="1"/>
          </p:cNvSpPr>
          <p:nvPr>
            <p:ph type="ftr" sz="quarter" idx="16"/>
          </p:nvPr>
        </p:nvSpPr>
        <p:spPr/>
        <p:txBody>
          <a:bodyPr rtlCol="0"/>
          <a:lstStyle/>
          <a:p>
            <a:r>
              <a:rPr lang="en-US" smtClean="0"/>
              <a:t>Dr. Naglaa fathy. General Physics,PHY 103</a:t>
            </a:r>
            <a:endParaRPr lang="ar-EG"/>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r>
              <a:rPr lang="en-US" smtClean="0"/>
              <a:t>P 105 G. Phys. (2) </a:t>
            </a:r>
            <a:endParaRPr lang="ar-EG"/>
          </a:p>
        </p:txBody>
      </p:sp>
      <p:sp>
        <p:nvSpPr>
          <p:cNvPr id="18" name="Slide Number Placeholder 17"/>
          <p:cNvSpPr>
            <a:spLocks noGrp="1"/>
          </p:cNvSpPr>
          <p:nvPr>
            <p:ph type="sldNum" sz="quarter" idx="11"/>
          </p:nvPr>
        </p:nvSpPr>
        <p:spPr/>
        <p:txBody>
          <a:bodyPr rtlCol="0"/>
          <a:lstStyle/>
          <a:p>
            <a:fld id="{0146CA9A-EBF9-47B3-8809-22AEF34BB537}" type="slidenum">
              <a:rPr lang="ar-EG" smtClean="0"/>
              <a:pPr/>
              <a:t>‹#›</a:t>
            </a:fld>
            <a:endParaRPr lang="ar-EG"/>
          </a:p>
        </p:txBody>
      </p:sp>
      <p:sp>
        <p:nvSpPr>
          <p:cNvPr id="21" name="Footer Placeholder 20"/>
          <p:cNvSpPr>
            <a:spLocks noGrp="1"/>
          </p:cNvSpPr>
          <p:nvPr>
            <p:ph type="ftr" sz="quarter" idx="12"/>
          </p:nvPr>
        </p:nvSpPr>
        <p:spPr/>
        <p:txBody>
          <a:bodyPr rtlCol="0"/>
          <a:lstStyle/>
          <a:p>
            <a:r>
              <a:rPr lang="en-US" smtClean="0"/>
              <a:t>Dr. Naglaa fathy. General Physics,PHY 103</a:t>
            </a:r>
            <a:endParaRPr lang="ar-E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r>
              <a:rPr lang="en-US" smtClean="0"/>
              <a:t>P 105 G. Phys. (2) </a:t>
            </a:r>
            <a:endParaRPr lang="ar-EG"/>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en-US" smtClean="0"/>
              <a:t>Dr. Naglaa fathy. General Physics,PHY 103</a:t>
            </a:r>
            <a:endParaRPr lang="ar-EG"/>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0146CA9A-EBF9-47B3-8809-22AEF34BB537}" type="slidenum">
              <a:rPr lang="ar-EG" smtClean="0"/>
              <a:pPr/>
              <a:t>‹#›</a:t>
            </a:fld>
            <a:endParaRPr lang="ar-EG"/>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Lst>
  <p:hf hdr="0" dt="0"/>
  <p:txStyles>
    <p:titleStyle>
      <a:lvl1pPr algn="l" rtl="1"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r" rtl="1"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r" rtl="1"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r" rtl="1"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r" rtl="1"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r" rtl="1"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r" rtl="1"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r" rtl="1"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r" rtl="1"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r" rtl="1"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oleObject" Target="../embeddings/oleObject14.bin"/></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7.bin"/><Relationship Id="rId5" Type="http://schemas.openxmlformats.org/officeDocument/2006/relationships/oleObject" Target="../embeddings/oleObject16.bin"/><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 Id="rId9" Type="http://schemas.openxmlformats.org/officeDocument/2006/relationships/oleObject" Target="../embeddings/Microsoft_Office_Word_97_-_2003_Document1.doc"/></Relationships>
</file>

<file path=ppt/slides/_rels/slide1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7.xml"/><Relationship Id="rId1" Type="http://schemas.openxmlformats.org/officeDocument/2006/relationships/vmlDrawing" Target="../drawings/vmlDrawing7.vml"/><Relationship Id="rId5" Type="http://schemas.openxmlformats.org/officeDocument/2006/relationships/image" Target="../media/image50.pn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1.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7.xml"/><Relationship Id="rId1" Type="http://schemas.openxmlformats.org/officeDocument/2006/relationships/vmlDrawing" Target="../drawings/vmlDrawing8.vml"/><Relationship Id="rId5" Type="http://schemas.openxmlformats.org/officeDocument/2006/relationships/oleObject" Target="../embeddings/oleObject20.bin"/><Relationship Id="rId4" Type="http://schemas.openxmlformats.org/officeDocument/2006/relationships/image" Target="../media/image61.png"/></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9.vml"/><Relationship Id="rId5" Type="http://schemas.openxmlformats.org/officeDocument/2006/relationships/image" Target="../media/image64.png"/><Relationship Id="rId4" Type="http://schemas.openxmlformats.org/officeDocument/2006/relationships/image" Target="../media/image63.png"/></Relationships>
</file>

<file path=ppt/slides/_rels/slide24.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6.jpeg"/><Relationship Id="rId7" Type="http://schemas.openxmlformats.org/officeDocument/2006/relationships/image" Target="../media/image69.png"/><Relationship Id="rId2" Type="http://schemas.openxmlformats.org/officeDocument/2006/relationships/slideLayout" Target="../slideLayouts/slideLayout7.xml"/><Relationship Id="rId1" Type="http://schemas.openxmlformats.org/officeDocument/2006/relationships/vmlDrawing" Target="../drawings/vmlDrawing10.v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oleObject" Target="../embeddings/oleObject22.bin"/></Relationships>
</file>

<file path=ppt/slides/_rels/slide25.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7.xml"/><Relationship Id="rId1" Type="http://schemas.openxmlformats.org/officeDocument/2006/relationships/vmlDrawing" Target="../drawings/vmlDrawing11.vml"/></Relationships>
</file>

<file path=ppt/slides/_rels/slide27.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6.xml"/><Relationship Id="rId5" Type="http://schemas.openxmlformats.org/officeDocument/2006/relationships/image" Target="../media/image6.wm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9.jpeg"/><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12.jpeg"/><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6.xml"/><Relationship Id="rId6" Type="http://schemas.openxmlformats.org/officeDocument/2006/relationships/image" Target="../media/image17.wmf"/><Relationship Id="rId5" Type="http://schemas.openxmlformats.org/officeDocument/2006/relationships/image" Target="../media/image16.wmf"/><Relationship Id="rId4" Type="http://schemas.openxmlformats.org/officeDocument/2006/relationships/image" Target="../media/image15.wmf"/></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oleObject" Target="../embeddings/oleObject5.bin"/><Relationship Id="rId7"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3.vml"/><Relationship Id="rId6" Type="http://schemas.openxmlformats.org/officeDocument/2006/relationships/oleObject" Target="../embeddings/oleObject8.bin"/><Relationship Id="rId5" Type="http://schemas.openxmlformats.org/officeDocument/2006/relationships/oleObject" Target="../embeddings/oleObject7.bin"/><Relationship Id="rId10" Type="http://schemas.openxmlformats.org/officeDocument/2006/relationships/oleObject" Target="../embeddings/oleObject12.bin"/><Relationship Id="rId4" Type="http://schemas.openxmlformats.org/officeDocument/2006/relationships/oleObject" Target="../embeddings/oleObject6.bin"/><Relationship Id="rId9" Type="http://schemas.openxmlformats.org/officeDocument/2006/relationships/oleObject" Target="../embeddings/oleObject11.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Slide Number Placeholder 10"/>
          <p:cNvSpPr>
            <a:spLocks noGrp="1"/>
          </p:cNvSpPr>
          <p:nvPr>
            <p:ph type="sldNum" sz="quarter" idx="12"/>
          </p:nvPr>
        </p:nvSpPr>
        <p:spPr>
          <a:xfrm>
            <a:off x="6553200" y="6553200"/>
            <a:ext cx="1905000" cy="304800"/>
          </a:xfrm>
        </p:spPr>
        <p:txBody>
          <a:bodyPr>
            <a:normAutofit/>
          </a:bodyPr>
          <a:lstStyle/>
          <a:p>
            <a:pPr>
              <a:defRPr/>
            </a:pPr>
            <a:fld id="{AF2376DF-062C-4C9E-9B22-705BE929881A}" type="slidenum">
              <a:rPr lang="ar-EG" smtClean="0"/>
              <a:pPr>
                <a:defRPr/>
              </a:pPr>
              <a:t>1</a:t>
            </a:fld>
            <a:endParaRPr lang="en-US" smtClean="0"/>
          </a:p>
        </p:txBody>
      </p:sp>
      <p:sp>
        <p:nvSpPr>
          <p:cNvPr id="11" name="WordArt 3" descr="Paper bag"/>
          <p:cNvSpPr>
            <a:spLocks noChangeArrowheads="1" noChangeShapeType="1" noTextEdit="1"/>
          </p:cNvSpPr>
          <p:nvPr/>
        </p:nvSpPr>
        <p:spPr bwMode="auto">
          <a:xfrm>
            <a:off x="1043608" y="2277616"/>
            <a:ext cx="6477000" cy="1295400"/>
          </a:xfrm>
          <a:prstGeom prst="rect">
            <a:avLst/>
          </a:prstGeom>
        </p:spPr>
        <p:txBody>
          <a:bodyPr wrap="none" fromWordArt="1">
            <a:prstTxWarp prst="textPlain">
              <a:avLst>
                <a:gd name="adj" fmla="val 50000"/>
              </a:avLst>
            </a:prstTxWarp>
          </a:bodyPr>
          <a:lstStyle/>
          <a:p>
            <a:pPr algn="ctr"/>
            <a:r>
              <a:rPr lang="en-US" sz="7200" kern="10" dirty="0" smtClean="0">
                <a:ln w="9525">
                  <a:solidFill>
                    <a:srgbClr val="008000"/>
                  </a:solidFill>
                  <a:round/>
                  <a:headEnd/>
                  <a:tailEnd/>
                </a:ln>
                <a:solidFill>
                  <a:srgbClr val="C00000"/>
                </a:solidFill>
                <a:latin typeface="Baskerville Old Face" pitchFamily="18" charset="0"/>
              </a:rPr>
              <a:t>General Physics </a:t>
            </a:r>
          </a:p>
          <a:p>
            <a:pPr algn="ctr"/>
            <a:r>
              <a:rPr lang="en-US" sz="7200" kern="10" dirty="0" smtClean="0">
                <a:ln w="9525">
                  <a:solidFill>
                    <a:srgbClr val="008000"/>
                  </a:solidFill>
                  <a:round/>
                  <a:headEnd/>
                  <a:tailEnd/>
                </a:ln>
                <a:solidFill>
                  <a:srgbClr val="C00000"/>
                </a:solidFill>
                <a:latin typeface="Baskerville Old Face" pitchFamily="18" charset="0"/>
              </a:rPr>
              <a:t>(104 Phys)</a:t>
            </a:r>
            <a:endParaRPr lang="ar-EG" sz="7200" kern="10" dirty="0" smtClean="0">
              <a:ln w="9525">
                <a:solidFill>
                  <a:srgbClr val="008000"/>
                </a:solidFill>
                <a:round/>
                <a:headEnd/>
                <a:tailEnd/>
              </a:ln>
              <a:solidFill>
                <a:srgbClr val="C00000"/>
              </a:solidFill>
              <a:latin typeface="Baskerville Old Face" pitchFamily="18" charset="0"/>
            </a:endParaRPr>
          </a:p>
        </p:txBody>
      </p:sp>
      <p:sp>
        <p:nvSpPr>
          <p:cNvPr id="15" name="TextBox 14"/>
          <p:cNvSpPr txBox="1"/>
          <p:nvPr/>
        </p:nvSpPr>
        <p:spPr>
          <a:xfrm>
            <a:off x="2952486" y="4714884"/>
            <a:ext cx="2672526" cy="461665"/>
          </a:xfrm>
          <a:prstGeom prst="rect">
            <a:avLst/>
          </a:prstGeom>
          <a:solidFill>
            <a:schemeClr val="accent1">
              <a:lumMod val="60000"/>
              <a:lumOff val="40000"/>
            </a:schemeClr>
          </a:solidFill>
          <a:ln>
            <a:noFill/>
          </a:ln>
        </p:spPr>
        <p:style>
          <a:lnRef idx="2">
            <a:schemeClr val="accent1"/>
          </a:lnRef>
          <a:fillRef idx="1">
            <a:schemeClr val="lt1"/>
          </a:fillRef>
          <a:effectRef idx="0">
            <a:schemeClr val="accent1"/>
          </a:effectRef>
          <a:fontRef idx="minor">
            <a:schemeClr val="dk1"/>
          </a:fontRef>
        </p:style>
        <p:txBody>
          <a:bodyPr wrap="none">
            <a:spAutoFit/>
          </a:bodyPr>
          <a:lstStyle/>
          <a:p>
            <a:pPr algn="ctr" fontAlgn="auto">
              <a:spcBef>
                <a:spcPts val="0"/>
              </a:spcBef>
              <a:spcAft>
                <a:spcPts val="0"/>
              </a:spcAft>
              <a:defRPr/>
            </a:pPr>
            <a:r>
              <a:rPr lang="en-US" sz="2400" b="1" i="1" dirty="0" err="1" smtClean="0">
                <a:solidFill>
                  <a:srgbClr val="002060"/>
                </a:solidFill>
                <a:latin typeface="Bookman Old Style" pitchFamily="18" charset="0"/>
                <a:cs typeface="Times New Roman" pitchFamily="18" charset="0"/>
              </a:rPr>
              <a:t>Dr</a:t>
            </a:r>
            <a:r>
              <a:rPr lang="en-US" sz="2400" b="1" i="1" dirty="0" smtClean="0">
                <a:solidFill>
                  <a:srgbClr val="002060"/>
                </a:solidFill>
                <a:latin typeface="Bookman Old Style" pitchFamily="18" charset="0"/>
                <a:cs typeface="Times New Roman" pitchFamily="18" charset="0"/>
              </a:rPr>
              <a:t> Nargis Bano</a:t>
            </a:r>
            <a:endParaRPr lang="en-US" sz="2200" i="1" dirty="0">
              <a:solidFill>
                <a:srgbClr val="002060"/>
              </a:solidFill>
              <a:latin typeface="Bookman Old Style" pitchFamily="18" charset="0"/>
              <a:cs typeface="Times New Roman" pitchFamily="18" charset="0"/>
            </a:endParaRPr>
          </a:p>
        </p:txBody>
      </p:sp>
      <p:pic>
        <p:nvPicPr>
          <p:cNvPr id="125953" name="Picture 1" descr="C:\Users\Mohamed Zahana\Desktop\ksu logo.jpg"/>
          <p:cNvPicPr>
            <a:picLocks noChangeAspect="1" noChangeArrowheads="1"/>
          </p:cNvPicPr>
          <p:nvPr/>
        </p:nvPicPr>
        <p:blipFill>
          <a:blip r:embed="rId3" cstate="print"/>
          <a:srcRect/>
          <a:stretch>
            <a:fillRect/>
          </a:stretch>
        </p:blipFill>
        <p:spPr bwMode="auto">
          <a:xfrm>
            <a:off x="3643306" y="285728"/>
            <a:ext cx="1943102" cy="744053"/>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282" y="714356"/>
            <a:ext cx="8534400" cy="758952"/>
          </a:xfrm>
        </p:spPr>
        <p:txBody>
          <a:bodyPr>
            <a:normAutofit fontScale="90000"/>
          </a:bodyPr>
          <a:lstStyle/>
          <a:p>
            <a:pPr algn="l">
              <a:spcBef>
                <a:spcPct val="20000"/>
              </a:spcBef>
            </a:pPr>
            <a:r>
              <a:rPr lang="en-US" sz="3100" dirty="0" smtClean="0">
                <a:latin typeface="Georgia" pitchFamily="18" charset="0"/>
                <a:cs typeface="+mn-cs"/>
              </a:rPr>
              <a:t>Gauss’ Law</a:t>
            </a:r>
            <a:r>
              <a:rPr lang="en-US" sz="2200" dirty="0" smtClean="0">
                <a:latin typeface="Georgia" pitchFamily="18" charset="0"/>
                <a:cs typeface="+mn-cs"/>
              </a:rPr>
              <a:t/>
            </a:r>
            <a:br>
              <a:rPr lang="en-US" sz="2200" dirty="0" smtClean="0">
                <a:latin typeface="Georgia" pitchFamily="18" charset="0"/>
                <a:cs typeface="+mn-cs"/>
              </a:rPr>
            </a:br>
            <a:r>
              <a:rPr lang="en-US" sz="2200" dirty="0" smtClean="0">
                <a:solidFill>
                  <a:schemeClr val="tx1"/>
                </a:solidFill>
                <a:latin typeface="Times New Roman" pitchFamily="18" charset="0"/>
              </a:rPr>
              <a:t>The flux of electric field through a closed surface is proportional to the charge enclosed</a:t>
            </a:r>
            <a:r>
              <a:rPr lang="en-US" dirty="0" smtClean="0">
                <a:latin typeface="Georgia" pitchFamily="18" charset="0"/>
              </a:rPr>
              <a:t>.</a:t>
            </a:r>
            <a:endParaRPr lang="en-US" dirty="0">
              <a:latin typeface="Georgia" pitchFamily="18" charset="0"/>
            </a:endParaRPr>
          </a:p>
        </p:txBody>
      </p:sp>
      <p:sp>
        <p:nvSpPr>
          <p:cNvPr id="5" name="Rectangle 4"/>
          <p:cNvSpPr txBox="1">
            <a:spLocks noChangeArrowheads="1"/>
          </p:cNvSpPr>
          <p:nvPr/>
        </p:nvSpPr>
        <p:spPr>
          <a:xfrm>
            <a:off x="214282" y="1857364"/>
            <a:ext cx="5786478" cy="4000528"/>
          </a:xfrm>
          <a:prstGeom prst="rect">
            <a:avLst/>
          </a:prstGeom>
        </p:spPr>
        <p:txBody>
          <a:bodyPr rtlCol="0">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Arial Narrow" pitchFamily="34" charset="0"/>
                <a:ea typeface="+mn-ea"/>
              </a:rPr>
              <a:t>Gaussian surfaces of </a:t>
            </a:r>
            <a:r>
              <a:rPr kumimoji="0" lang="en-US" sz="2000" b="0" i="0" u="none" strike="noStrike" kern="1200" cap="none" spc="0" normalizeH="0" baseline="0" noProof="0" dirty="0" smtClean="0">
                <a:ln>
                  <a:noFill/>
                </a:ln>
                <a:solidFill>
                  <a:schemeClr val="hlink"/>
                </a:solidFill>
                <a:effectLst/>
                <a:uLnTx/>
                <a:uFillTx/>
                <a:latin typeface="Arial Narrow" pitchFamily="34" charset="0"/>
                <a:ea typeface="+mn-ea"/>
              </a:rPr>
              <a:t>various shapes</a:t>
            </a:r>
            <a:r>
              <a:rPr kumimoji="0" lang="en-US" sz="2000" b="0" i="0" u="none" strike="noStrike" kern="1200" cap="none" spc="0" normalizeH="0" baseline="0" noProof="0" dirty="0" smtClean="0">
                <a:ln>
                  <a:noFill/>
                </a:ln>
                <a:solidFill>
                  <a:schemeClr val="tx1"/>
                </a:solidFill>
                <a:effectLst/>
                <a:uLnTx/>
                <a:uFillTx/>
                <a:latin typeface="Arial Narrow" pitchFamily="34" charset="0"/>
                <a:ea typeface="+mn-ea"/>
              </a:rPr>
              <a:t> can surround the charge (only S</a:t>
            </a:r>
            <a:r>
              <a:rPr kumimoji="0" lang="en-US" sz="2000" b="0" i="0" u="none" strike="noStrike" kern="1200" cap="none" spc="0" normalizeH="0" baseline="-25000" noProof="0" dirty="0" smtClean="0">
                <a:ln>
                  <a:noFill/>
                </a:ln>
                <a:solidFill>
                  <a:schemeClr val="tx1"/>
                </a:solidFill>
                <a:effectLst/>
                <a:uLnTx/>
                <a:uFillTx/>
                <a:latin typeface="Arial Narrow" pitchFamily="34" charset="0"/>
                <a:ea typeface="+mn-ea"/>
              </a:rPr>
              <a:t>1</a:t>
            </a:r>
            <a:r>
              <a:rPr kumimoji="0" lang="en-US" sz="2000" b="0" i="0" u="none" strike="noStrike" kern="1200" cap="none" spc="0" normalizeH="0" baseline="0" noProof="0" dirty="0" smtClean="0">
                <a:ln>
                  <a:noFill/>
                </a:ln>
                <a:solidFill>
                  <a:schemeClr val="tx1"/>
                </a:solidFill>
                <a:effectLst/>
                <a:uLnTx/>
                <a:uFillTx/>
                <a:latin typeface="Arial Narrow" pitchFamily="34" charset="0"/>
                <a:ea typeface="+mn-ea"/>
              </a:rPr>
              <a:t> is spherical)</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Tx/>
              <a:buNone/>
              <a:tabLst/>
              <a:defRPr/>
            </a:pPr>
            <a:endParaRPr kumimoji="0" lang="en-US" sz="2000" b="0" i="0" u="none" strike="noStrike" kern="1200" cap="none" spc="0" normalizeH="0" baseline="0" noProof="0" dirty="0" smtClean="0">
              <a:ln>
                <a:noFill/>
              </a:ln>
              <a:solidFill>
                <a:schemeClr val="tx1"/>
              </a:solidFill>
              <a:effectLst/>
              <a:uLnTx/>
              <a:uFillTx/>
              <a:latin typeface="Arial Narrow" pitchFamily="34" charset="0"/>
              <a:ea typeface="+mn-ea"/>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Arial Narrow" pitchFamily="34" charset="0"/>
                <a:ea typeface="+mn-ea"/>
              </a:rPr>
              <a:t>The electric flux is proportional to the </a:t>
            </a:r>
            <a:r>
              <a:rPr kumimoji="0" lang="en-US" sz="2000" b="0" i="0" u="none" strike="noStrike" kern="1200" cap="none" spc="0" normalizeH="0" baseline="0" noProof="0" dirty="0" smtClean="0">
                <a:ln>
                  <a:noFill/>
                </a:ln>
                <a:solidFill>
                  <a:schemeClr val="hlink"/>
                </a:solidFill>
                <a:effectLst/>
                <a:uLnTx/>
                <a:uFillTx/>
                <a:latin typeface="Arial Narrow" pitchFamily="34" charset="0"/>
                <a:ea typeface="+mn-ea"/>
              </a:rPr>
              <a:t>number of electric field lines</a:t>
            </a:r>
            <a:r>
              <a:rPr kumimoji="0" lang="en-US" sz="2000" b="0" i="0" u="none" strike="noStrike" kern="1200" cap="none" spc="0" normalizeH="0" baseline="0" noProof="0" dirty="0" smtClean="0">
                <a:ln>
                  <a:noFill/>
                </a:ln>
                <a:solidFill>
                  <a:schemeClr val="tx1"/>
                </a:solidFill>
                <a:effectLst/>
                <a:uLnTx/>
                <a:uFillTx/>
                <a:latin typeface="Arial Narrow" pitchFamily="34" charset="0"/>
                <a:ea typeface="+mn-ea"/>
              </a:rPr>
              <a:t> penetrating these surfaces, and this number is </a:t>
            </a:r>
            <a:r>
              <a:rPr kumimoji="0" lang="en-US" sz="2000" b="0" i="0" u="none" strike="noStrike" kern="1200" cap="none" spc="0" normalizeH="0" baseline="0" noProof="0" dirty="0" smtClean="0">
                <a:ln>
                  <a:noFill/>
                </a:ln>
                <a:solidFill>
                  <a:schemeClr val="hlink"/>
                </a:solidFill>
                <a:effectLst/>
                <a:uLnTx/>
                <a:uFillTx/>
                <a:latin typeface="Arial Narrow" pitchFamily="34" charset="0"/>
                <a:ea typeface="+mn-ea"/>
              </a:rPr>
              <a:t>the same</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Tx/>
              <a:buNone/>
              <a:tabLst/>
              <a:defRPr/>
            </a:pPr>
            <a:endParaRPr kumimoji="0" lang="en-US" sz="2000" b="0" i="0" u="none" strike="noStrike" kern="1200" cap="none" spc="0" normalizeH="0" baseline="0" noProof="0" dirty="0" smtClean="0">
              <a:ln>
                <a:noFill/>
              </a:ln>
              <a:solidFill>
                <a:schemeClr val="tx1"/>
              </a:solidFill>
              <a:effectLst/>
              <a:uLnTx/>
              <a:uFillTx/>
              <a:latin typeface="Arial Narrow" pitchFamily="34" charset="0"/>
              <a:ea typeface="+mn-ea"/>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Arial Narrow" pitchFamily="34" charset="0"/>
                <a:ea typeface="+mn-ea"/>
              </a:rPr>
              <a:t>Thus the net flux through any closed surface surrounding a point charge q is given by</a:t>
            </a:r>
            <a:r>
              <a:rPr kumimoji="0" lang="en-US" sz="2000" b="0" i="0" u="none" strike="noStrike" kern="1200" cap="none" spc="0" normalizeH="0" baseline="0" noProof="0" dirty="0" smtClean="0">
                <a:ln>
                  <a:noFill/>
                </a:ln>
                <a:solidFill>
                  <a:srgbClr val="FF0000"/>
                </a:solidFill>
                <a:effectLst/>
                <a:uLnTx/>
                <a:uFillTx/>
                <a:latin typeface="Arial Narrow" pitchFamily="34" charset="0"/>
                <a:ea typeface="+mn-ea"/>
              </a:rPr>
              <a:t> q/</a:t>
            </a:r>
            <a:r>
              <a:rPr kumimoji="0" lang="el-GR" sz="2000" b="0" i="0" u="none" strike="noStrike" kern="1200" cap="none" spc="0" normalizeH="0" baseline="0" noProof="0" dirty="0" smtClean="0">
                <a:ln>
                  <a:noFill/>
                </a:ln>
                <a:solidFill>
                  <a:srgbClr val="FF0000"/>
                </a:solidFill>
                <a:effectLst/>
                <a:uLnTx/>
                <a:uFillTx/>
                <a:latin typeface="Arial Narrow" pitchFamily="34" charset="0"/>
                <a:ea typeface="+mn-ea"/>
              </a:rPr>
              <a:t>ε</a:t>
            </a:r>
            <a:r>
              <a:rPr kumimoji="0" lang="en-US" sz="2000" b="0" i="0" u="none" strike="noStrike" kern="1200" cap="none" spc="0" normalizeH="0" baseline="-25000" noProof="0" dirty="0" smtClean="0">
                <a:ln>
                  <a:noFill/>
                </a:ln>
                <a:solidFill>
                  <a:srgbClr val="FF0000"/>
                </a:solidFill>
                <a:effectLst/>
                <a:uLnTx/>
                <a:uFillTx/>
                <a:latin typeface="Arial Narrow" pitchFamily="34" charset="0"/>
                <a:ea typeface="+mn-ea"/>
              </a:rPr>
              <a:t>o</a:t>
            </a:r>
            <a:r>
              <a:rPr kumimoji="0" lang="en-US" sz="2000" b="0" i="0" u="none" strike="noStrike" kern="1200" cap="none" spc="0" normalizeH="0" baseline="0" noProof="0" dirty="0" smtClean="0">
                <a:ln>
                  <a:noFill/>
                </a:ln>
                <a:solidFill>
                  <a:srgbClr val="FF0000"/>
                </a:solidFill>
                <a:effectLst/>
                <a:uLnTx/>
                <a:uFillTx/>
                <a:latin typeface="Arial Narrow" pitchFamily="34" charset="0"/>
                <a:ea typeface="+mn-ea"/>
              </a:rPr>
              <a:t> </a:t>
            </a:r>
            <a:r>
              <a:rPr kumimoji="0" lang="en-US" sz="2000" b="0" i="0" u="none" strike="noStrike" kern="1200" cap="none" spc="0" normalizeH="0" baseline="0" noProof="0" dirty="0" smtClean="0">
                <a:ln>
                  <a:noFill/>
                </a:ln>
                <a:solidFill>
                  <a:schemeClr val="tx1"/>
                </a:solidFill>
                <a:effectLst/>
                <a:uLnTx/>
                <a:uFillTx/>
                <a:latin typeface="Arial Narrow" pitchFamily="34" charset="0"/>
                <a:ea typeface="+mn-ea"/>
              </a:rPr>
              <a:t>and is </a:t>
            </a:r>
            <a:r>
              <a:rPr kumimoji="0" lang="en-US" sz="2000" b="0" i="0" u="none" strike="noStrike" kern="1200" cap="none" spc="0" normalizeH="0" baseline="0" noProof="0" dirty="0" smtClean="0">
                <a:ln>
                  <a:noFill/>
                </a:ln>
                <a:solidFill>
                  <a:schemeClr val="hlink"/>
                </a:solidFill>
                <a:effectLst/>
                <a:uLnTx/>
                <a:uFillTx/>
                <a:latin typeface="Arial Narrow" pitchFamily="34" charset="0"/>
                <a:ea typeface="+mn-ea"/>
              </a:rPr>
              <a:t>independent</a:t>
            </a:r>
            <a:r>
              <a:rPr kumimoji="0" lang="en-US" sz="2000" b="0" i="0" u="none" strike="noStrike" kern="1200" cap="none" spc="0" normalizeH="0" baseline="0" noProof="0" dirty="0" smtClean="0">
                <a:ln>
                  <a:noFill/>
                </a:ln>
                <a:solidFill>
                  <a:schemeClr val="tx1"/>
                </a:solidFill>
                <a:effectLst/>
                <a:uLnTx/>
                <a:uFillTx/>
                <a:latin typeface="Arial Narrow" pitchFamily="34" charset="0"/>
                <a:ea typeface="+mn-ea"/>
              </a:rPr>
              <a:t> of the shape of the surface</a:t>
            </a:r>
          </a:p>
        </p:txBody>
      </p:sp>
      <p:pic>
        <p:nvPicPr>
          <p:cNvPr id="6" name="Picture 12" descr="2407"/>
          <p:cNvPicPr>
            <a:picLocks noChangeAspect="1" noChangeArrowheads="1"/>
          </p:cNvPicPr>
          <p:nvPr/>
        </p:nvPicPr>
        <p:blipFill>
          <a:blip r:embed="rId2" cstate="print"/>
          <a:srcRect/>
          <a:stretch>
            <a:fillRect/>
          </a:stretch>
        </p:blipFill>
        <p:spPr bwMode="auto">
          <a:xfrm>
            <a:off x="6096000" y="2000240"/>
            <a:ext cx="3048000"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normAutofit/>
          </a:bodyPr>
          <a:lstStyle/>
          <a:p>
            <a:fld id="{0146CA9A-EBF9-47B3-8809-22AEF34BB537}" type="slidenum">
              <a:rPr lang="ar-EG" smtClean="0"/>
              <a:pPr/>
              <a:t>11</a:t>
            </a:fld>
            <a:endParaRPr lang="ar-EG"/>
          </a:p>
        </p:txBody>
      </p:sp>
      <p:sp>
        <p:nvSpPr>
          <p:cNvPr id="5" name="Rectangle 4"/>
          <p:cNvSpPr txBox="1">
            <a:spLocks noChangeArrowheads="1"/>
          </p:cNvSpPr>
          <p:nvPr/>
        </p:nvSpPr>
        <p:spPr>
          <a:xfrm>
            <a:off x="357158" y="1500174"/>
            <a:ext cx="5943600" cy="2205038"/>
          </a:xfrm>
          <a:prstGeom prst="rect">
            <a:avLst/>
          </a:prstGeom>
        </p:spPr>
        <p:txBody>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rPr>
              <a:t>If the charge is </a:t>
            </a:r>
            <a:r>
              <a:rPr kumimoji="0" lang="en-US" sz="2000" b="0" i="0" u="none" strike="noStrike" kern="1200" cap="none" spc="0" normalizeH="0" baseline="0" noProof="0" dirty="0" smtClean="0">
                <a:ln>
                  <a:noFill/>
                </a:ln>
                <a:solidFill>
                  <a:schemeClr val="hlink"/>
                </a:solidFill>
                <a:effectLst/>
                <a:uLnTx/>
                <a:uFillTx/>
                <a:latin typeface="+mn-lt"/>
                <a:ea typeface="+mn-ea"/>
              </a:rPr>
              <a:t>outside</a:t>
            </a:r>
            <a:r>
              <a:rPr kumimoji="0" lang="en-US" sz="2000" b="0" i="0" u="none" strike="noStrike" kern="1200" cap="none" spc="0" normalizeH="0" baseline="0" noProof="0" dirty="0" smtClean="0">
                <a:ln>
                  <a:noFill/>
                </a:ln>
                <a:solidFill>
                  <a:schemeClr val="tx1"/>
                </a:solidFill>
                <a:effectLst/>
                <a:uLnTx/>
                <a:uFillTx/>
                <a:latin typeface="+mn-lt"/>
                <a:ea typeface="+mn-ea"/>
              </a:rPr>
              <a:t> the closed surface of an arbitrary shape, then any field line entering the surface leaves at another point</a:t>
            </a:r>
          </a:p>
          <a:p>
            <a:pPr marL="274320" marR="0" lvl="0" indent="-274320" algn="l" defTabSz="914400" rtl="0" eaLnBrk="1" fontAlgn="auto" latinLnBrk="0" hangingPunct="1">
              <a:lnSpc>
                <a:spcPct val="100000"/>
              </a:lnSpc>
              <a:spcBef>
                <a:spcPct val="20000"/>
              </a:spcBef>
              <a:spcAft>
                <a:spcPts val="0"/>
              </a:spcAft>
              <a:buClr>
                <a:schemeClr val="accent1"/>
              </a:buClr>
              <a:buSzPct val="85000"/>
              <a:buFontTx/>
              <a:buNone/>
              <a:tabLst/>
              <a:defRPr/>
            </a:pPr>
            <a:endParaRPr kumimoji="0" lang="en-US" sz="2000" b="0" i="0" u="none" strike="noStrike" kern="1200" cap="none" spc="0" normalizeH="0" baseline="0" noProof="0" dirty="0" smtClean="0">
              <a:ln>
                <a:noFill/>
              </a:ln>
              <a:solidFill>
                <a:schemeClr val="tx1"/>
              </a:solidFill>
              <a:effectLst/>
              <a:uLnTx/>
              <a:uFillTx/>
              <a:latin typeface="+mn-lt"/>
              <a:ea typeface="+mn-ea"/>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rPr>
              <a:t>Thus the electric flux through a closed surface that surrounds no charge is </a:t>
            </a:r>
            <a:r>
              <a:rPr kumimoji="0" lang="en-US" sz="2000" b="0" i="0" u="none" strike="noStrike" kern="1200" cap="none" spc="0" normalizeH="0" baseline="0" noProof="0" dirty="0" smtClean="0">
                <a:ln>
                  <a:noFill/>
                </a:ln>
                <a:solidFill>
                  <a:schemeClr val="hlink"/>
                </a:solidFill>
                <a:effectLst/>
                <a:uLnTx/>
                <a:uFillTx/>
                <a:latin typeface="+mn-lt"/>
                <a:ea typeface="+mn-ea"/>
              </a:rPr>
              <a:t>zero</a:t>
            </a:r>
          </a:p>
        </p:txBody>
      </p:sp>
      <p:pic>
        <p:nvPicPr>
          <p:cNvPr id="6" name="Picture 5" descr="2408"/>
          <p:cNvPicPr>
            <a:picLocks noChangeAspect="1" noChangeArrowheads="1"/>
          </p:cNvPicPr>
          <p:nvPr/>
        </p:nvPicPr>
        <p:blipFill>
          <a:blip r:embed="rId2" cstate="print"/>
          <a:srcRect/>
          <a:stretch>
            <a:fillRect/>
          </a:stretch>
        </p:blipFill>
        <p:spPr bwMode="auto">
          <a:xfrm>
            <a:off x="6286512" y="1643050"/>
            <a:ext cx="2500298" cy="341113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normAutofit/>
          </a:bodyPr>
          <a:lstStyle/>
          <a:p>
            <a:fld id="{0146CA9A-EBF9-47B3-8809-22AEF34BB537}" type="slidenum">
              <a:rPr lang="ar-EG" smtClean="0"/>
              <a:pPr/>
              <a:t>12</a:t>
            </a:fld>
            <a:endParaRPr lang="ar-EG"/>
          </a:p>
        </p:txBody>
      </p:sp>
      <p:sp>
        <p:nvSpPr>
          <p:cNvPr id="5" name="Rectangle 4"/>
          <p:cNvSpPr txBox="1">
            <a:spLocks noChangeArrowheads="1"/>
          </p:cNvSpPr>
          <p:nvPr/>
        </p:nvSpPr>
        <p:spPr>
          <a:xfrm>
            <a:off x="428596" y="428604"/>
            <a:ext cx="8143932" cy="5643602"/>
          </a:xfrm>
          <a:prstGeom prst="rect">
            <a:avLst/>
          </a:prstGeom>
        </p:spPr>
        <p:txBody>
          <a:bodyPr vert="horz" rtlCol="0">
            <a:normAutofit/>
          </a:bodyPr>
          <a:lstStyle/>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700" b="0" i="0" u="none" strike="noStrike" kern="1200" cap="none" spc="0" normalizeH="0" baseline="0" noProof="0" dirty="0" smtClean="0">
                <a:ln>
                  <a:noFill/>
                </a:ln>
                <a:effectLst/>
                <a:uLnTx/>
                <a:uFillTx/>
                <a:latin typeface="Arial Narrow" pitchFamily="34" charset="0"/>
                <a:ea typeface="+mn-ea"/>
                <a:cs typeface="+mn-cs"/>
              </a:rPr>
              <a:t>Since the electric field due to many charges is the vector sum of the electric fields produced by the individual charges, the flux through any closed surface can be expressed as</a:t>
            </a:r>
            <a:endParaRPr kumimoji="0" lang="en-US" sz="2700" b="0" i="1" u="none" strike="noStrike" kern="1200" cap="none" spc="0" normalizeH="0" baseline="0" noProof="0" dirty="0" smtClean="0">
              <a:ln>
                <a:noFill/>
              </a:ln>
              <a:effectLst/>
              <a:uLnTx/>
              <a:uFillTx/>
              <a:latin typeface="Arial Narrow" pitchFamily="34" charset="0"/>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Tx/>
              <a:buNone/>
              <a:tabLst/>
              <a:defRPr/>
            </a:pPr>
            <a:endParaRPr kumimoji="0" lang="en-US" sz="2700" b="0" i="1" u="none" strike="noStrike" kern="1200" cap="none" spc="0" normalizeH="0" baseline="0" noProof="0" dirty="0" smtClean="0">
              <a:ln>
                <a:noFill/>
              </a:ln>
              <a:solidFill>
                <a:schemeClr val="tx1"/>
              </a:solidFill>
              <a:effectLst/>
              <a:uLnTx/>
              <a:uFillTx/>
              <a:latin typeface="Arial Narrow" pitchFamily="34" charset="0"/>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Tx/>
              <a:buNone/>
              <a:tabLst/>
              <a:defRPr/>
            </a:pPr>
            <a:endParaRPr kumimoji="0" lang="en-US" sz="2700" b="0" i="1" u="none" strike="noStrike" kern="1200" cap="none" spc="0" normalizeH="0" baseline="0" noProof="0" dirty="0" smtClean="0">
              <a:ln>
                <a:noFill/>
              </a:ln>
              <a:solidFill>
                <a:schemeClr val="tx1"/>
              </a:solidFill>
              <a:effectLst/>
              <a:uLnTx/>
              <a:uFillTx/>
              <a:latin typeface="Arial Narrow" pitchFamily="34" charset="0"/>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700" b="0" i="0" u="none" strike="noStrike" kern="1200" cap="none" spc="0" normalizeH="0" baseline="0" noProof="0" dirty="0" smtClean="0">
                <a:ln>
                  <a:noFill/>
                </a:ln>
                <a:solidFill>
                  <a:schemeClr val="tx1"/>
                </a:solidFill>
                <a:effectLst/>
                <a:uLnTx/>
                <a:uFillTx/>
                <a:latin typeface="Arial Narrow" pitchFamily="34" charset="0"/>
                <a:ea typeface="+mn-ea"/>
                <a:cs typeface="+mn-cs"/>
              </a:rPr>
              <a:t>Although Gauss’s law can, in theory, be solved to find </a:t>
            </a:r>
            <a:r>
              <a:rPr lang="en-US" sz="2700" b="1" i="1" dirty="0" smtClean="0">
                <a:latin typeface="Arial Narrow" pitchFamily="34" charset="0"/>
              </a:rPr>
              <a:t>E</a:t>
            </a:r>
            <a:r>
              <a:rPr lang="en-US" sz="2700" dirty="0" smtClean="0">
                <a:latin typeface="Arial Narrow" pitchFamily="34" charset="0"/>
              </a:rPr>
              <a:t> </a:t>
            </a:r>
            <a:r>
              <a:rPr kumimoji="0" lang="en-US" sz="2700" b="0" i="0" u="none" strike="noStrike" kern="1200" cap="none" spc="0" normalizeH="0" baseline="0" noProof="0" dirty="0" smtClean="0">
                <a:ln>
                  <a:noFill/>
                </a:ln>
                <a:solidFill>
                  <a:schemeClr val="tx1"/>
                </a:solidFill>
                <a:effectLst/>
                <a:uLnTx/>
                <a:uFillTx/>
                <a:latin typeface="Arial Narrow" pitchFamily="34" charset="0"/>
                <a:ea typeface="+mn-ea"/>
                <a:cs typeface="+mn-cs"/>
              </a:rPr>
              <a:t>for any charge configuration.</a:t>
            </a:r>
            <a:endParaRPr kumimoji="0" lang="en-US" sz="2700" b="0" i="0" u="none" strike="noStrike" kern="1200" cap="none" spc="0" normalizeH="0" baseline="0" noProof="0" dirty="0" smtClean="0">
              <a:ln>
                <a:noFill/>
              </a:ln>
              <a:effectLst/>
              <a:uLnTx/>
              <a:uFillTx/>
              <a:latin typeface="Arial Narrow" pitchFamily="34" charset="0"/>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Tx/>
              <a:buNone/>
              <a:tabLst/>
              <a:defRPr/>
            </a:pPr>
            <a:endParaRPr kumimoji="0" lang="en-US" sz="2700" b="0" i="0" u="none" strike="noStrike" kern="1200" cap="none" spc="0" normalizeH="0" baseline="0" noProof="0" dirty="0" smtClean="0">
              <a:ln>
                <a:noFill/>
              </a:ln>
              <a:solidFill>
                <a:schemeClr val="hlink"/>
              </a:solidFill>
              <a:effectLst/>
              <a:uLnTx/>
              <a:uFillTx/>
              <a:latin typeface="Arial Narrow" pitchFamily="34" charset="0"/>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1"/>
              </a:buClr>
              <a:buSzPct val="85000"/>
              <a:buFont typeface="Wingdings 2"/>
              <a:buChar char=""/>
              <a:tabLst/>
              <a:defRPr/>
            </a:pPr>
            <a:r>
              <a:rPr kumimoji="0" lang="en-US" sz="2700" b="0" i="0" u="none" strike="noStrike" kern="1200" cap="none" spc="0" normalizeH="0" baseline="0" noProof="0" dirty="0" smtClean="0">
                <a:ln>
                  <a:noFill/>
                </a:ln>
                <a:effectLst/>
                <a:uLnTx/>
                <a:uFillTx/>
                <a:latin typeface="Arial Narrow" pitchFamily="34" charset="0"/>
                <a:ea typeface="+mn-ea"/>
                <a:cs typeface="+mn-cs"/>
              </a:rPr>
              <a:t>One should choose a Gaussian surface over which the surface integral can be simplified and the electric field determined.</a:t>
            </a:r>
          </a:p>
        </p:txBody>
      </p:sp>
      <p:graphicFrame>
        <p:nvGraphicFramePr>
          <p:cNvPr id="246788" name="Object 4"/>
          <p:cNvGraphicFramePr>
            <a:graphicFrameLocks noChangeAspect="1"/>
          </p:cNvGraphicFramePr>
          <p:nvPr/>
        </p:nvGraphicFramePr>
        <p:xfrm>
          <a:off x="1963738" y="1857375"/>
          <a:ext cx="1900237" cy="642938"/>
        </p:xfrm>
        <a:graphic>
          <a:graphicData uri="http://schemas.openxmlformats.org/presentationml/2006/ole">
            <p:oleObj spid="_x0000_s154628" name="Equation" r:id="rId3" imgW="863225" imgH="279279" progId="">
              <p:embed/>
            </p:oleObj>
          </a:graphicData>
        </a:graphic>
      </p:graphicFrame>
      <p:graphicFrame>
        <p:nvGraphicFramePr>
          <p:cNvPr id="3" name="Object 13"/>
          <p:cNvGraphicFramePr>
            <a:graphicFrameLocks noChangeAspect="1"/>
          </p:cNvGraphicFramePr>
          <p:nvPr/>
        </p:nvGraphicFramePr>
        <p:xfrm>
          <a:off x="4000496" y="1857364"/>
          <a:ext cx="3005539" cy="673723"/>
        </p:xfrm>
        <a:graphic>
          <a:graphicData uri="http://schemas.openxmlformats.org/presentationml/2006/ole">
            <p:oleObj spid="_x0000_s154629" name="Equation" r:id="rId4" imgW="1244600" imgH="279400" progId="">
              <p:embed/>
            </p:oleObj>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146CA9A-EBF9-47B3-8809-22AEF34BB537}" type="slidenum">
              <a:rPr lang="ar-EG" smtClean="0"/>
              <a:pPr/>
              <a:t>13</a:t>
            </a:fld>
            <a:endParaRPr lang="ar-EG"/>
          </a:p>
        </p:txBody>
      </p:sp>
      <p:sp>
        <p:nvSpPr>
          <p:cNvPr id="4" name="TextBox 3"/>
          <p:cNvSpPr txBox="1"/>
          <p:nvPr/>
        </p:nvSpPr>
        <p:spPr>
          <a:xfrm>
            <a:off x="500034" y="285729"/>
            <a:ext cx="8001056" cy="1200329"/>
          </a:xfrm>
          <a:prstGeom prst="rect">
            <a:avLst/>
          </a:prstGeom>
          <a:noFill/>
        </p:spPr>
        <p:txBody>
          <a:bodyPr wrap="square" rtlCol="1">
            <a:spAutoFit/>
          </a:bodyPr>
          <a:lstStyle/>
          <a:p>
            <a:pPr algn="l" rtl="0"/>
            <a:r>
              <a:rPr lang="en-US" dirty="0" smtClean="0"/>
              <a:t>Example :  </a:t>
            </a:r>
            <a:r>
              <a:rPr lang="en-US" dirty="0" smtClean="0">
                <a:solidFill>
                  <a:srgbClr val="FF0000"/>
                </a:solidFill>
                <a:latin typeface="Century Schoolbook" pitchFamily="18" charset="0"/>
              </a:rPr>
              <a:t>Consider the system of charges shown in Figure, Find the net flux.</a:t>
            </a:r>
          </a:p>
          <a:p>
            <a:pPr algn="l" rtl="0"/>
            <a:endParaRPr lang="en-US" dirty="0" smtClean="0">
              <a:solidFill>
                <a:srgbClr val="0070C0"/>
              </a:solidFill>
              <a:latin typeface="Century Schoolbook" pitchFamily="18" charset="0"/>
            </a:endParaRPr>
          </a:p>
          <a:p>
            <a:pPr algn="l" rtl="0"/>
            <a:endParaRPr lang="ar-EG" dirty="0"/>
          </a:p>
        </p:txBody>
      </p:sp>
      <p:sp>
        <p:nvSpPr>
          <p:cNvPr id="5" name="TextBox 4"/>
          <p:cNvSpPr txBox="1"/>
          <p:nvPr/>
        </p:nvSpPr>
        <p:spPr>
          <a:xfrm>
            <a:off x="357158" y="1142984"/>
            <a:ext cx="7929618" cy="923330"/>
          </a:xfrm>
          <a:prstGeom prst="rect">
            <a:avLst/>
          </a:prstGeom>
          <a:noFill/>
        </p:spPr>
        <p:txBody>
          <a:bodyPr wrap="square" rtlCol="1">
            <a:spAutoFit/>
          </a:bodyPr>
          <a:lstStyle/>
          <a:p>
            <a:pPr algn="l" rtl="0"/>
            <a:r>
              <a:rPr lang="en-US" dirty="0" smtClean="0">
                <a:latin typeface="Century Schoolbook" pitchFamily="18" charset="0"/>
              </a:rPr>
              <a:t>The net electric flux through any closed surface depends only on the charge </a:t>
            </a:r>
            <a:r>
              <a:rPr lang="en-US" i="1" dirty="0" smtClean="0">
                <a:latin typeface="Century Schoolbook" pitchFamily="18" charset="0"/>
              </a:rPr>
              <a:t>inside that surface.</a:t>
            </a:r>
            <a:endParaRPr lang="en-US" dirty="0" smtClean="0">
              <a:latin typeface="Century Schoolbook" pitchFamily="18" charset="0"/>
            </a:endParaRPr>
          </a:p>
          <a:p>
            <a:pPr algn="l" rtl="0"/>
            <a:endParaRPr lang="ar-EG" dirty="0"/>
          </a:p>
        </p:txBody>
      </p:sp>
      <p:sp>
        <p:nvSpPr>
          <p:cNvPr id="6" name="Rectangle 5"/>
          <p:cNvSpPr/>
          <p:nvPr/>
        </p:nvSpPr>
        <p:spPr>
          <a:xfrm>
            <a:off x="571472" y="2000240"/>
            <a:ext cx="6643734" cy="369332"/>
          </a:xfrm>
          <a:prstGeom prst="rect">
            <a:avLst/>
          </a:prstGeom>
        </p:spPr>
        <p:txBody>
          <a:bodyPr wrap="square">
            <a:spAutoFit/>
          </a:bodyPr>
          <a:lstStyle/>
          <a:p>
            <a:pPr algn="l" rtl="0">
              <a:buFont typeface="Arial" pitchFamily="34" charset="0"/>
              <a:buChar char="•"/>
            </a:pPr>
            <a:r>
              <a:rPr lang="en-US" dirty="0" smtClean="0">
                <a:latin typeface="Century Schoolbook" pitchFamily="18" charset="0"/>
              </a:rPr>
              <a:t> The flux through S due to charge q1 only</a:t>
            </a:r>
            <a:endParaRPr lang="en-US" dirty="0">
              <a:latin typeface="Century Schoolbook" pitchFamily="18" charset="0"/>
            </a:endParaRPr>
          </a:p>
        </p:txBody>
      </p:sp>
      <p:sp>
        <p:nvSpPr>
          <p:cNvPr id="7" name="مستطيل 9"/>
          <p:cNvSpPr>
            <a:spLocks noChangeArrowheads="1"/>
          </p:cNvSpPr>
          <p:nvPr/>
        </p:nvSpPr>
        <p:spPr bwMode="auto">
          <a:xfrm>
            <a:off x="500034" y="2500306"/>
            <a:ext cx="5105400" cy="369888"/>
          </a:xfrm>
          <a:prstGeom prst="rect">
            <a:avLst/>
          </a:prstGeom>
          <a:noFill/>
          <a:ln w="9525">
            <a:noFill/>
            <a:miter lim="800000"/>
            <a:headEnd/>
            <a:tailEnd/>
          </a:ln>
        </p:spPr>
        <p:txBody>
          <a:bodyPr>
            <a:spAutoFit/>
          </a:bodyPr>
          <a:lstStyle/>
          <a:p>
            <a:pPr algn="l" rtl="0"/>
            <a:r>
              <a:rPr lang="en-US" dirty="0" smtClean="0">
                <a:latin typeface="Century Schoolbook" pitchFamily="18" charset="0"/>
              </a:rPr>
              <a:t>→  The </a:t>
            </a:r>
            <a:r>
              <a:rPr lang="en-US" dirty="0">
                <a:latin typeface="Century Schoolbook" pitchFamily="18" charset="0"/>
              </a:rPr>
              <a:t>net flux through surface </a:t>
            </a:r>
            <a:r>
              <a:rPr lang="en-US" i="1" dirty="0">
                <a:latin typeface="Century Schoolbook" pitchFamily="18" charset="0"/>
              </a:rPr>
              <a:t>S </a:t>
            </a:r>
            <a:r>
              <a:rPr lang="en-US" i="1" dirty="0" smtClean="0">
                <a:latin typeface="Century Schoolbook" pitchFamily="18" charset="0"/>
              </a:rPr>
              <a:t>is </a:t>
            </a:r>
            <a:endParaRPr lang="en-US" dirty="0">
              <a:latin typeface="Century Schoolbook" pitchFamily="18" charset="0"/>
            </a:endParaRPr>
          </a:p>
        </p:txBody>
      </p:sp>
      <p:sp>
        <p:nvSpPr>
          <p:cNvPr id="8" name="Rectangle 7"/>
          <p:cNvSpPr/>
          <p:nvPr/>
        </p:nvSpPr>
        <p:spPr>
          <a:xfrm>
            <a:off x="571472" y="3000372"/>
            <a:ext cx="6572296" cy="369332"/>
          </a:xfrm>
          <a:prstGeom prst="rect">
            <a:avLst/>
          </a:prstGeom>
        </p:spPr>
        <p:txBody>
          <a:bodyPr wrap="square">
            <a:spAutoFit/>
          </a:bodyPr>
          <a:lstStyle/>
          <a:p>
            <a:pPr algn="l" rtl="0">
              <a:buFont typeface="Arial" pitchFamily="34" charset="0"/>
              <a:buChar char="•"/>
            </a:pPr>
            <a:r>
              <a:rPr lang="en-US" dirty="0" smtClean="0">
                <a:latin typeface="Century Schoolbook" pitchFamily="18" charset="0"/>
              </a:rPr>
              <a:t> The flux through S’ due to charges q2 and q3</a:t>
            </a:r>
            <a:endParaRPr lang="en-US" dirty="0">
              <a:latin typeface="Century Schoolbook" pitchFamily="18" charset="0"/>
            </a:endParaRPr>
          </a:p>
        </p:txBody>
      </p:sp>
      <p:sp>
        <p:nvSpPr>
          <p:cNvPr id="9" name="Rectangle 8"/>
          <p:cNvSpPr/>
          <p:nvPr/>
        </p:nvSpPr>
        <p:spPr>
          <a:xfrm>
            <a:off x="571472" y="3500438"/>
            <a:ext cx="5857916" cy="369332"/>
          </a:xfrm>
          <a:prstGeom prst="rect">
            <a:avLst/>
          </a:prstGeom>
        </p:spPr>
        <p:txBody>
          <a:bodyPr wrap="square">
            <a:spAutoFit/>
          </a:bodyPr>
          <a:lstStyle/>
          <a:p>
            <a:pPr algn="l" rtl="0"/>
            <a:r>
              <a:rPr lang="en-US" dirty="0" smtClean="0">
                <a:latin typeface="Century Schoolbook" pitchFamily="18" charset="0"/>
              </a:rPr>
              <a:t> →  The flux through S’ is </a:t>
            </a:r>
            <a:endParaRPr lang="en-US" dirty="0">
              <a:latin typeface="Century Schoolbook" pitchFamily="18" charset="0"/>
            </a:endParaRPr>
          </a:p>
        </p:txBody>
      </p:sp>
      <p:sp>
        <p:nvSpPr>
          <p:cNvPr id="10" name="مستطيل 14"/>
          <p:cNvSpPr>
            <a:spLocks noChangeArrowheads="1"/>
          </p:cNvSpPr>
          <p:nvPr/>
        </p:nvSpPr>
        <p:spPr bwMode="auto">
          <a:xfrm>
            <a:off x="214282" y="4500570"/>
            <a:ext cx="7339034" cy="646113"/>
          </a:xfrm>
          <a:prstGeom prst="rect">
            <a:avLst/>
          </a:prstGeom>
          <a:noFill/>
          <a:ln w="9525">
            <a:noFill/>
            <a:miter lim="800000"/>
            <a:headEnd/>
            <a:tailEnd/>
          </a:ln>
        </p:spPr>
        <p:txBody>
          <a:bodyPr wrap="square">
            <a:spAutoFit/>
          </a:bodyPr>
          <a:lstStyle/>
          <a:p>
            <a:pPr algn="l" rtl="0">
              <a:buFont typeface="Arial" pitchFamily="34" charset="0"/>
              <a:buChar char="•"/>
            </a:pPr>
            <a:r>
              <a:rPr lang="en-US" dirty="0" smtClean="0">
                <a:latin typeface="Century Schoolbook" pitchFamily="18" charset="0"/>
              </a:rPr>
              <a:t> Finally</a:t>
            </a:r>
            <a:r>
              <a:rPr lang="en-US" dirty="0">
                <a:latin typeface="Century Schoolbook" pitchFamily="18" charset="0"/>
              </a:rPr>
              <a:t>, the net flux through surface </a:t>
            </a:r>
            <a:r>
              <a:rPr lang="en-US" dirty="0" smtClean="0">
                <a:latin typeface="Century Schoolbook" pitchFamily="18" charset="0"/>
              </a:rPr>
              <a:t>     </a:t>
            </a:r>
            <a:r>
              <a:rPr lang="en-US" i="1" dirty="0" smtClean="0">
                <a:latin typeface="Century Schoolbook" pitchFamily="18" charset="0"/>
              </a:rPr>
              <a:t>is </a:t>
            </a:r>
            <a:r>
              <a:rPr lang="en-US" i="1" dirty="0">
                <a:latin typeface="Century Schoolbook" pitchFamily="18" charset="0"/>
              </a:rPr>
              <a:t>zero because there is no charge </a:t>
            </a:r>
            <a:r>
              <a:rPr lang="en-US" dirty="0">
                <a:latin typeface="Century Schoolbook" pitchFamily="18" charset="0"/>
              </a:rPr>
              <a:t>inside this surface</a:t>
            </a:r>
          </a:p>
        </p:txBody>
      </p:sp>
      <p:graphicFrame>
        <p:nvGraphicFramePr>
          <p:cNvPr id="246788" name="Object 4"/>
          <p:cNvGraphicFramePr>
            <a:graphicFrameLocks noChangeAspect="1"/>
          </p:cNvGraphicFramePr>
          <p:nvPr/>
        </p:nvGraphicFramePr>
        <p:xfrm>
          <a:off x="4357686" y="4500570"/>
          <a:ext cx="319087" cy="381348"/>
        </p:xfrm>
        <a:graphic>
          <a:graphicData uri="http://schemas.openxmlformats.org/presentationml/2006/ole">
            <p:oleObj spid="_x0000_s155653" name="Equation" r:id="rId3" imgW="177569" imgH="202936" progId="">
              <p:embed/>
            </p:oleObj>
          </a:graphicData>
        </a:graphic>
      </p:graphicFrame>
      <p:pic>
        <p:nvPicPr>
          <p:cNvPr id="13" name="Picture 2"/>
          <p:cNvPicPr>
            <a:picLocks noChangeAspect="1" noChangeArrowheads="1"/>
          </p:cNvPicPr>
          <p:nvPr/>
        </p:nvPicPr>
        <p:blipFill>
          <a:blip r:embed="rId4" cstate="print"/>
          <a:srcRect/>
          <a:stretch>
            <a:fillRect/>
          </a:stretch>
        </p:blipFill>
        <p:spPr bwMode="auto">
          <a:xfrm>
            <a:off x="5572132" y="1714488"/>
            <a:ext cx="2962275" cy="2649538"/>
          </a:xfrm>
          <a:prstGeom prst="rect">
            <a:avLst/>
          </a:prstGeom>
          <a:noFill/>
          <a:ln w="9525">
            <a:noFill/>
            <a:miter lim="800000"/>
            <a:headEnd/>
            <a:tailEnd/>
          </a:ln>
        </p:spPr>
      </p:pic>
      <p:graphicFrame>
        <p:nvGraphicFramePr>
          <p:cNvPr id="2" name="Object 4"/>
          <p:cNvGraphicFramePr>
            <a:graphicFrameLocks noChangeAspect="1"/>
          </p:cNvGraphicFramePr>
          <p:nvPr/>
        </p:nvGraphicFramePr>
        <p:xfrm>
          <a:off x="4500562" y="2357430"/>
          <a:ext cx="299611" cy="642942"/>
        </p:xfrm>
        <a:graphic>
          <a:graphicData uri="http://schemas.openxmlformats.org/presentationml/2006/ole">
            <p:oleObj spid="_x0000_s155654" name="Equation" r:id="rId5" imgW="215713" imgH="444114" progId="">
              <p:embed/>
            </p:oleObj>
          </a:graphicData>
        </a:graphic>
      </p:graphicFrame>
      <p:graphicFrame>
        <p:nvGraphicFramePr>
          <p:cNvPr id="12" name="Object 4"/>
          <p:cNvGraphicFramePr>
            <a:graphicFrameLocks noChangeAspect="1"/>
          </p:cNvGraphicFramePr>
          <p:nvPr/>
        </p:nvGraphicFramePr>
        <p:xfrm>
          <a:off x="3428992" y="3429000"/>
          <a:ext cx="704850" cy="642938"/>
        </p:xfrm>
        <a:graphic>
          <a:graphicData uri="http://schemas.openxmlformats.org/presentationml/2006/ole">
            <p:oleObj spid="_x0000_s155655" name="Equation" r:id="rId6" imgW="507780" imgH="444307" progId="">
              <p:embed/>
            </p:oleObj>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146CA9A-EBF9-47B3-8809-22AEF34BB537}" type="slidenum">
              <a:rPr lang="ar-EG" smtClean="0"/>
              <a:pPr/>
              <a:t>14</a:t>
            </a:fld>
            <a:endParaRPr lang="ar-EG"/>
          </a:p>
        </p:txBody>
      </p:sp>
      <p:sp>
        <p:nvSpPr>
          <p:cNvPr id="4" name="Rectangle 3"/>
          <p:cNvSpPr/>
          <p:nvPr/>
        </p:nvSpPr>
        <p:spPr>
          <a:xfrm>
            <a:off x="285720" y="357166"/>
            <a:ext cx="6072214" cy="369332"/>
          </a:xfrm>
          <a:prstGeom prst="rect">
            <a:avLst/>
          </a:prstGeom>
        </p:spPr>
        <p:txBody>
          <a:bodyPr wrap="square">
            <a:spAutoFit/>
          </a:bodyPr>
          <a:lstStyle/>
          <a:p>
            <a:pPr algn="l" rtl="0"/>
            <a:r>
              <a:rPr lang="en-US" dirty="0" smtClean="0">
                <a:solidFill>
                  <a:srgbClr val="00B0F0"/>
                </a:solidFill>
              </a:rPr>
              <a:t>Example 24.3 </a:t>
            </a:r>
            <a:r>
              <a:rPr lang="en-US" b="1" dirty="0" smtClean="0">
                <a:solidFill>
                  <a:srgbClr val="00B0F0"/>
                </a:solidFill>
              </a:rPr>
              <a:t>Flux Due to a Point Charge</a:t>
            </a:r>
            <a:endParaRPr lang="ar-EG" dirty="0">
              <a:solidFill>
                <a:srgbClr val="00B0F0"/>
              </a:solidFill>
            </a:endParaRPr>
          </a:p>
        </p:txBody>
      </p:sp>
      <p:sp>
        <p:nvSpPr>
          <p:cNvPr id="5" name="Rectangle 4"/>
          <p:cNvSpPr/>
          <p:nvPr/>
        </p:nvSpPr>
        <p:spPr>
          <a:xfrm>
            <a:off x="357158" y="1071546"/>
            <a:ext cx="7858180" cy="2031325"/>
          </a:xfrm>
          <a:prstGeom prst="rect">
            <a:avLst/>
          </a:prstGeom>
        </p:spPr>
        <p:txBody>
          <a:bodyPr wrap="square">
            <a:spAutoFit/>
          </a:bodyPr>
          <a:lstStyle/>
          <a:p>
            <a:pPr algn="l" rtl="0"/>
            <a:r>
              <a:rPr lang="en-US" b="1" dirty="0" smtClean="0">
                <a:latin typeface="Century Schoolbook" pitchFamily="18" charset="0"/>
              </a:rPr>
              <a:t>A spherical Gaussian surface surrounds a point charge </a:t>
            </a:r>
            <a:r>
              <a:rPr lang="en-US" b="1" i="1" dirty="0" smtClean="0">
                <a:latin typeface="Century Schoolbook" pitchFamily="18" charset="0"/>
              </a:rPr>
              <a:t>q. </a:t>
            </a:r>
            <a:r>
              <a:rPr lang="en-US" b="1" dirty="0" smtClean="0">
                <a:latin typeface="Century Schoolbook" pitchFamily="18" charset="0"/>
              </a:rPr>
              <a:t>Describe what happens to the total flux through the surface if</a:t>
            </a:r>
          </a:p>
          <a:p>
            <a:pPr algn="l" rtl="0"/>
            <a:endParaRPr lang="en-US" dirty="0" smtClean="0">
              <a:latin typeface="Century Schoolbook" pitchFamily="18" charset="0"/>
            </a:endParaRPr>
          </a:p>
          <a:p>
            <a:pPr algn="l" rtl="0"/>
            <a:r>
              <a:rPr lang="en-US" dirty="0" smtClean="0">
                <a:solidFill>
                  <a:srgbClr val="00B0F0"/>
                </a:solidFill>
                <a:latin typeface="Century Schoolbook" pitchFamily="18" charset="0"/>
              </a:rPr>
              <a:t>(A) the charge is tripled,</a:t>
            </a:r>
          </a:p>
          <a:p>
            <a:pPr algn="l" rtl="0"/>
            <a:r>
              <a:rPr lang="en-US" dirty="0" smtClean="0">
                <a:solidFill>
                  <a:srgbClr val="00B0F0"/>
                </a:solidFill>
                <a:latin typeface="Century Schoolbook" pitchFamily="18" charset="0"/>
              </a:rPr>
              <a:t>(B) the radius of the sphere is doubled,</a:t>
            </a:r>
          </a:p>
          <a:p>
            <a:pPr algn="l" rtl="0"/>
            <a:r>
              <a:rPr lang="en-US" dirty="0" smtClean="0">
                <a:solidFill>
                  <a:srgbClr val="00B0F0"/>
                </a:solidFill>
                <a:latin typeface="Century Schoolbook" pitchFamily="18" charset="0"/>
              </a:rPr>
              <a:t>(C) the surface is changed to a cube, and</a:t>
            </a:r>
          </a:p>
          <a:p>
            <a:pPr algn="l" rtl="0"/>
            <a:r>
              <a:rPr lang="en-US" dirty="0" smtClean="0">
                <a:solidFill>
                  <a:srgbClr val="00B0F0"/>
                </a:solidFill>
                <a:latin typeface="Century Schoolbook" pitchFamily="18" charset="0"/>
              </a:rPr>
              <a:t>(D) the charge is moved to another location inside the surface.</a:t>
            </a:r>
            <a:endParaRPr lang="en-US" dirty="0">
              <a:solidFill>
                <a:srgbClr val="00B0F0"/>
              </a:solidFill>
              <a:latin typeface="Century Schoolbook" pitchFamily="18" charset="0"/>
            </a:endParaRPr>
          </a:p>
        </p:txBody>
      </p:sp>
      <p:sp>
        <p:nvSpPr>
          <p:cNvPr id="6" name="TextBox 5"/>
          <p:cNvSpPr txBox="1"/>
          <p:nvPr/>
        </p:nvSpPr>
        <p:spPr>
          <a:xfrm>
            <a:off x="571472" y="3643314"/>
            <a:ext cx="7000924" cy="1754326"/>
          </a:xfrm>
          <a:prstGeom prst="rect">
            <a:avLst/>
          </a:prstGeom>
          <a:noFill/>
        </p:spPr>
        <p:txBody>
          <a:bodyPr wrap="square" rtlCol="1">
            <a:spAutoFit/>
          </a:bodyPr>
          <a:lstStyle/>
          <a:p>
            <a:pPr marL="342900" indent="-342900" algn="l" rtl="0">
              <a:buAutoNum type="alphaUcPeriod"/>
            </a:pPr>
            <a:r>
              <a:rPr lang="en-US" dirty="0" smtClean="0"/>
              <a:t>The flux will triple. </a:t>
            </a:r>
          </a:p>
          <a:p>
            <a:pPr marL="342900" indent="-342900" algn="l" rtl="0">
              <a:buAutoNum type="alphaUcPeriod"/>
            </a:pPr>
            <a:r>
              <a:rPr lang="en-US" dirty="0" smtClean="0"/>
              <a:t>The flux remains the same as it is not a function of r.</a:t>
            </a:r>
          </a:p>
          <a:p>
            <a:pPr marL="342900" indent="-342900" algn="l" rtl="0">
              <a:buAutoNum type="alphaUcPeriod"/>
            </a:pPr>
            <a:r>
              <a:rPr lang="en-US" dirty="0" smtClean="0"/>
              <a:t>The flux will stay the same as it is not a function of surface shape.</a:t>
            </a:r>
          </a:p>
          <a:p>
            <a:pPr marL="342900" indent="-342900" algn="l" rtl="0">
              <a:buAutoNum type="alphaUcPeriod"/>
            </a:pPr>
            <a:r>
              <a:rPr lang="en-US" dirty="0" smtClean="0"/>
              <a:t>It remains the same.</a:t>
            </a:r>
          </a:p>
          <a:p>
            <a:pPr marL="342900" indent="-342900" algn="l" rtl="0">
              <a:buAutoNum type="alphaUcPeriod"/>
            </a:pP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5786" y="214290"/>
            <a:ext cx="7467600" cy="1143000"/>
          </a:xfrm>
        </p:spPr>
        <p:txBody>
          <a:bodyPr>
            <a:normAutofit/>
          </a:bodyPr>
          <a:lstStyle/>
          <a:p>
            <a:pPr algn="ctr"/>
            <a:r>
              <a:rPr lang="en-US" sz="2400" b="1" u="sng" dirty="0" smtClean="0">
                <a:solidFill>
                  <a:srgbClr val="00B050"/>
                </a:solidFill>
              </a:rPr>
              <a:t>24.3 Application of Gauss’s Law to Various</a:t>
            </a:r>
            <a:br>
              <a:rPr lang="en-US" sz="2400" b="1" u="sng" dirty="0" smtClean="0">
                <a:solidFill>
                  <a:srgbClr val="00B050"/>
                </a:solidFill>
              </a:rPr>
            </a:br>
            <a:r>
              <a:rPr lang="en-US" sz="2400" b="1" u="sng" dirty="0" smtClean="0">
                <a:solidFill>
                  <a:srgbClr val="00B050"/>
                </a:solidFill>
              </a:rPr>
              <a:t>Charge Distributions</a:t>
            </a:r>
            <a:endParaRPr lang="ar-EG" sz="2400" u="sng" dirty="0">
              <a:solidFill>
                <a:srgbClr val="00B050"/>
              </a:solidFill>
            </a:endParaRPr>
          </a:p>
        </p:txBody>
      </p:sp>
      <p:sp>
        <p:nvSpPr>
          <p:cNvPr id="3" name="Slide Number Placeholder 2"/>
          <p:cNvSpPr>
            <a:spLocks noGrp="1"/>
          </p:cNvSpPr>
          <p:nvPr>
            <p:ph type="sldNum" sz="quarter" idx="11"/>
          </p:nvPr>
        </p:nvSpPr>
        <p:spPr/>
        <p:txBody>
          <a:bodyPr/>
          <a:lstStyle/>
          <a:p>
            <a:fld id="{0146CA9A-EBF9-47B3-8809-22AEF34BB537}" type="slidenum">
              <a:rPr lang="ar-EG" smtClean="0"/>
              <a:pPr/>
              <a:t>15</a:t>
            </a:fld>
            <a:endParaRPr lang="ar-EG"/>
          </a:p>
        </p:txBody>
      </p:sp>
      <p:sp>
        <p:nvSpPr>
          <p:cNvPr id="6" name="TextBox 5"/>
          <p:cNvSpPr txBox="1"/>
          <p:nvPr/>
        </p:nvSpPr>
        <p:spPr>
          <a:xfrm>
            <a:off x="642910" y="1785926"/>
            <a:ext cx="7643866" cy="369332"/>
          </a:xfrm>
          <a:prstGeom prst="rect">
            <a:avLst/>
          </a:prstGeom>
          <a:noFill/>
        </p:spPr>
        <p:txBody>
          <a:bodyPr wrap="square" rtlCol="1">
            <a:spAutoFit/>
          </a:bodyPr>
          <a:lstStyle/>
          <a:p>
            <a:pPr algn="l" rtl="0"/>
            <a:endParaRPr lang="ar-EG" dirty="0"/>
          </a:p>
        </p:txBody>
      </p:sp>
      <p:sp>
        <p:nvSpPr>
          <p:cNvPr id="7" name="Rectangle 6"/>
          <p:cNvSpPr/>
          <p:nvPr/>
        </p:nvSpPr>
        <p:spPr>
          <a:xfrm>
            <a:off x="285720" y="1571612"/>
            <a:ext cx="8215370" cy="646331"/>
          </a:xfrm>
          <a:prstGeom prst="rect">
            <a:avLst/>
          </a:prstGeom>
        </p:spPr>
        <p:txBody>
          <a:bodyPr wrap="square">
            <a:spAutoFit/>
          </a:bodyPr>
          <a:lstStyle/>
          <a:p>
            <a:pPr algn="l" rtl="0">
              <a:defRPr/>
            </a:pPr>
            <a:r>
              <a:rPr lang="en-US" dirty="0" smtClean="0">
                <a:solidFill>
                  <a:schemeClr val="accent1">
                    <a:lumMod val="75000"/>
                  </a:schemeClr>
                </a:solidFill>
              </a:rPr>
              <a:t>The goal in this type of calculation is to determine a surface that satisfies one or more of the following conditions:</a:t>
            </a:r>
            <a:endParaRPr lang="en-US" dirty="0">
              <a:solidFill>
                <a:schemeClr val="accent1">
                  <a:lumMod val="75000"/>
                </a:schemeClr>
              </a:solidFill>
            </a:endParaRPr>
          </a:p>
        </p:txBody>
      </p:sp>
      <p:sp>
        <p:nvSpPr>
          <p:cNvPr id="8" name="Rectangle 7"/>
          <p:cNvSpPr/>
          <p:nvPr/>
        </p:nvSpPr>
        <p:spPr>
          <a:xfrm>
            <a:off x="357158" y="2500306"/>
            <a:ext cx="8215370" cy="2031325"/>
          </a:xfrm>
          <a:prstGeom prst="rect">
            <a:avLst/>
          </a:prstGeom>
        </p:spPr>
        <p:txBody>
          <a:bodyPr wrap="square">
            <a:spAutoFit/>
          </a:bodyPr>
          <a:lstStyle/>
          <a:p>
            <a:pPr algn="l"/>
            <a:r>
              <a:rPr lang="en-US" dirty="0" smtClean="0"/>
              <a:t>1. The value of the electric field can be argued by symmetry to be constant over the surface.</a:t>
            </a:r>
          </a:p>
          <a:p>
            <a:pPr algn="l"/>
            <a:r>
              <a:rPr lang="en-US" dirty="0" smtClean="0"/>
              <a:t>2. The dot product in Equation 24.6 can be expressed as a simple algebraic product </a:t>
            </a:r>
            <a:r>
              <a:rPr lang="it-IT" dirty="0" smtClean="0"/>
              <a:t>E dA because E and dA are parallel.</a:t>
            </a:r>
          </a:p>
          <a:p>
            <a:pPr algn="l"/>
            <a:r>
              <a:rPr lang="en-US" dirty="0" smtClean="0"/>
              <a:t>3. The dot product in Equation 24.6 is zero because E and d A are perpendicular.</a:t>
            </a:r>
          </a:p>
          <a:p>
            <a:pPr algn="l"/>
            <a:r>
              <a:rPr lang="en-US" dirty="0" smtClean="0"/>
              <a:t>4. The field can be argued to be zero over the surface.</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146CA9A-EBF9-47B3-8809-22AEF34BB537}" type="slidenum">
              <a:rPr lang="ar-EG" smtClean="0"/>
              <a:pPr/>
              <a:t>16</a:t>
            </a:fld>
            <a:endParaRPr lang="ar-EG"/>
          </a:p>
        </p:txBody>
      </p:sp>
      <p:sp>
        <p:nvSpPr>
          <p:cNvPr id="5" name="Rectangle 4"/>
          <p:cNvSpPr/>
          <p:nvPr/>
        </p:nvSpPr>
        <p:spPr>
          <a:xfrm>
            <a:off x="1000100" y="1214422"/>
            <a:ext cx="6319359" cy="523220"/>
          </a:xfrm>
          <a:prstGeom prst="rect">
            <a:avLst/>
          </a:prstGeom>
        </p:spPr>
        <p:txBody>
          <a:bodyPr wrap="none">
            <a:spAutoFit/>
          </a:bodyPr>
          <a:lstStyle/>
          <a:p>
            <a:pPr algn="ctr">
              <a:defRPr/>
            </a:pPr>
            <a:r>
              <a:rPr lang="en-US" altLang="zh-TW" sz="2800" dirty="0" smtClean="0">
                <a:solidFill>
                  <a:schemeClr val="accent3">
                    <a:shade val="75000"/>
                  </a:schemeClr>
                </a:solidFill>
              </a:rPr>
              <a:t>Problem solving guide for Gauss’ law</a:t>
            </a:r>
            <a:endParaRPr lang="en-US" altLang="zh-TW" sz="2800" dirty="0">
              <a:solidFill>
                <a:schemeClr val="accent3">
                  <a:shade val="75000"/>
                </a:schemeClr>
              </a:solidFill>
            </a:endParaRPr>
          </a:p>
        </p:txBody>
      </p:sp>
      <p:sp>
        <p:nvSpPr>
          <p:cNvPr id="6" name="Rectangle 5"/>
          <p:cNvSpPr/>
          <p:nvPr/>
        </p:nvSpPr>
        <p:spPr>
          <a:xfrm>
            <a:off x="642910" y="2285992"/>
            <a:ext cx="7715304" cy="2142125"/>
          </a:xfrm>
          <a:prstGeom prst="rect">
            <a:avLst/>
          </a:prstGeom>
        </p:spPr>
        <p:txBody>
          <a:bodyPr wrap="square">
            <a:spAutoFit/>
          </a:bodyPr>
          <a:lstStyle/>
          <a:p>
            <a:pPr marL="273050" indent="-273050" algn="l" rtl="0">
              <a:spcBef>
                <a:spcPct val="20000"/>
              </a:spcBef>
              <a:buClr>
                <a:schemeClr val="accent1"/>
              </a:buClr>
              <a:buSzPct val="85000"/>
              <a:buFont typeface="Wingdings 2" pitchFamily="18" charset="2"/>
              <a:buChar char=""/>
            </a:pPr>
            <a:r>
              <a:rPr lang="en-US" altLang="zh-TW" dirty="0" smtClean="0">
                <a:solidFill>
                  <a:srgbClr val="009900"/>
                </a:solidFill>
                <a:latin typeface="Georgia" pitchFamily="18" charset="0"/>
              </a:rPr>
              <a:t>Use the symmetry of the charge distribution to determine the pattern of the field lines.</a:t>
            </a:r>
          </a:p>
          <a:p>
            <a:pPr marL="273050" indent="-273050" algn="l" rtl="0">
              <a:spcBef>
                <a:spcPct val="20000"/>
              </a:spcBef>
              <a:buClr>
                <a:schemeClr val="accent1"/>
              </a:buClr>
              <a:buSzPct val="85000"/>
              <a:buFont typeface="Wingdings 2" pitchFamily="18" charset="2"/>
              <a:buChar char=""/>
            </a:pPr>
            <a:r>
              <a:rPr lang="en-US" altLang="zh-TW" dirty="0" smtClean="0">
                <a:solidFill>
                  <a:srgbClr val="008000"/>
                </a:solidFill>
                <a:latin typeface="Georgia" pitchFamily="18" charset="0"/>
              </a:rPr>
              <a:t>Choose a Gaussian surface for which </a:t>
            </a:r>
            <a:r>
              <a:rPr lang="en-US" altLang="zh-TW" b="1" i="1" dirty="0" smtClean="0">
                <a:solidFill>
                  <a:srgbClr val="008000"/>
                </a:solidFill>
                <a:latin typeface="Times New Roman" pitchFamily="18" charset="0"/>
              </a:rPr>
              <a:t>E</a:t>
            </a:r>
            <a:r>
              <a:rPr lang="en-US" altLang="zh-TW" dirty="0" smtClean="0">
                <a:solidFill>
                  <a:srgbClr val="008000"/>
                </a:solidFill>
                <a:latin typeface="Georgia" pitchFamily="18" charset="0"/>
              </a:rPr>
              <a:t>  is either parallel to or perpendicular to </a:t>
            </a:r>
            <a:r>
              <a:rPr lang="en-US" altLang="zh-TW" i="1" dirty="0" err="1" smtClean="0">
                <a:solidFill>
                  <a:srgbClr val="008000"/>
                </a:solidFill>
                <a:latin typeface="Times New Roman" pitchFamily="18" charset="0"/>
              </a:rPr>
              <a:t>d</a:t>
            </a:r>
            <a:r>
              <a:rPr lang="en-US" altLang="zh-TW" b="1" i="1" dirty="0" err="1" smtClean="0">
                <a:solidFill>
                  <a:srgbClr val="008000"/>
                </a:solidFill>
                <a:latin typeface="Times New Roman" pitchFamily="18" charset="0"/>
              </a:rPr>
              <a:t>A</a:t>
            </a:r>
            <a:r>
              <a:rPr lang="en-US" altLang="zh-TW" dirty="0" smtClean="0">
                <a:solidFill>
                  <a:srgbClr val="008000"/>
                </a:solidFill>
                <a:latin typeface="Georgia" pitchFamily="18" charset="0"/>
              </a:rPr>
              <a:t>.</a:t>
            </a:r>
          </a:p>
          <a:p>
            <a:pPr marL="273050" indent="-273050" algn="l" rtl="0">
              <a:spcBef>
                <a:spcPct val="20000"/>
              </a:spcBef>
              <a:buClr>
                <a:schemeClr val="accent1"/>
              </a:buClr>
              <a:buSzPct val="85000"/>
              <a:buFont typeface="Wingdings 2" pitchFamily="18" charset="2"/>
              <a:buChar char=""/>
            </a:pPr>
            <a:r>
              <a:rPr lang="en-US" altLang="zh-TW" dirty="0" smtClean="0">
                <a:solidFill>
                  <a:srgbClr val="008000"/>
                </a:solidFill>
                <a:latin typeface="Georgia" pitchFamily="18" charset="0"/>
              </a:rPr>
              <a:t>If </a:t>
            </a:r>
            <a:r>
              <a:rPr lang="en-US" altLang="zh-TW" b="1" i="1" dirty="0" smtClean="0">
                <a:solidFill>
                  <a:srgbClr val="008000"/>
                </a:solidFill>
                <a:latin typeface="Times New Roman" pitchFamily="18" charset="0"/>
              </a:rPr>
              <a:t>E</a:t>
            </a:r>
            <a:r>
              <a:rPr lang="en-US" altLang="zh-TW" dirty="0" smtClean="0">
                <a:solidFill>
                  <a:srgbClr val="008000"/>
                </a:solidFill>
                <a:latin typeface="Georgia" pitchFamily="18" charset="0"/>
              </a:rPr>
              <a:t>  is parallel to </a:t>
            </a:r>
            <a:r>
              <a:rPr lang="en-US" altLang="zh-TW" i="1" dirty="0" err="1" smtClean="0">
                <a:solidFill>
                  <a:srgbClr val="008000"/>
                </a:solidFill>
                <a:latin typeface="Times New Roman" pitchFamily="18" charset="0"/>
              </a:rPr>
              <a:t>d</a:t>
            </a:r>
            <a:r>
              <a:rPr lang="en-US" altLang="zh-TW" b="1" i="1" dirty="0" err="1" smtClean="0">
                <a:solidFill>
                  <a:srgbClr val="008000"/>
                </a:solidFill>
                <a:latin typeface="Times New Roman" pitchFamily="18" charset="0"/>
              </a:rPr>
              <a:t>A</a:t>
            </a:r>
            <a:r>
              <a:rPr lang="en-US" altLang="zh-TW" dirty="0" smtClean="0">
                <a:solidFill>
                  <a:srgbClr val="008000"/>
                </a:solidFill>
                <a:latin typeface="Georgia" pitchFamily="18" charset="0"/>
              </a:rPr>
              <a:t>, then the magnitude of </a:t>
            </a:r>
            <a:r>
              <a:rPr lang="en-US" altLang="zh-TW" b="1" i="1" dirty="0" smtClean="0">
                <a:solidFill>
                  <a:srgbClr val="008000"/>
                </a:solidFill>
                <a:latin typeface="Times New Roman" pitchFamily="18" charset="0"/>
              </a:rPr>
              <a:t>E</a:t>
            </a:r>
            <a:r>
              <a:rPr lang="en-US" altLang="zh-TW" dirty="0" smtClean="0">
                <a:solidFill>
                  <a:srgbClr val="008000"/>
                </a:solidFill>
                <a:latin typeface="Georgia" pitchFamily="18" charset="0"/>
              </a:rPr>
              <a:t>  should be constant over this part of the surface. The integral then reduces to a sum over area elements. </a:t>
            </a:r>
            <a:endParaRPr lang="en-US" altLang="zh-TW" dirty="0">
              <a:solidFill>
                <a:srgbClr val="008000"/>
              </a:solidFill>
              <a:latin typeface="Georgi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146CA9A-EBF9-47B3-8809-22AEF34BB537}" type="slidenum">
              <a:rPr lang="ar-EG" smtClean="0"/>
              <a:pPr/>
              <a:t>17</a:t>
            </a:fld>
            <a:endParaRPr lang="ar-EG"/>
          </a:p>
        </p:txBody>
      </p:sp>
      <p:sp>
        <p:nvSpPr>
          <p:cNvPr id="5" name="Rectangle 4"/>
          <p:cNvSpPr/>
          <p:nvPr/>
        </p:nvSpPr>
        <p:spPr>
          <a:xfrm>
            <a:off x="214282" y="857232"/>
            <a:ext cx="8643998" cy="646331"/>
          </a:xfrm>
          <a:prstGeom prst="rect">
            <a:avLst/>
          </a:prstGeom>
        </p:spPr>
        <p:txBody>
          <a:bodyPr wrap="square">
            <a:spAutoFit/>
          </a:bodyPr>
          <a:lstStyle/>
          <a:p>
            <a:pPr algn="l" rtl="0">
              <a:defRPr/>
            </a:pPr>
            <a:r>
              <a:rPr lang="en-US" dirty="0" smtClean="0"/>
              <a:t>We will use a </a:t>
            </a:r>
            <a:r>
              <a:rPr lang="en-US" i="1" dirty="0" smtClean="0">
                <a:effectLst>
                  <a:outerShdw blurRad="38100" dist="38100" dir="2700000" algn="tl">
                    <a:srgbClr val="C0C0C0"/>
                  </a:outerShdw>
                </a:effectLst>
              </a:rPr>
              <a:t>charge density </a:t>
            </a:r>
            <a:r>
              <a:rPr lang="en-US" dirty="0" smtClean="0"/>
              <a:t>to describe the distribution of charge.</a:t>
            </a:r>
          </a:p>
          <a:p>
            <a:pPr algn="l" rtl="0">
              <a:defRPr/>
            </a:pPr>
            <a:r>
              <a:rPr lang="en-US" dirty="0" smtClean="0"/>
              <a:t>This charge density will be different depending on the geometry</a:t>
            </a:r>
            <a:endParaRPr lang="en-US" dirty="0"/>
          </a:p>
        </p:txBody>
      </p:sp>
      <p:sp>
        <p:nvSpPr>
          <p:cNvPr id="6" name="Rectangle 5"/>
          <p:cNvSpPr/>
          <p:nvPr/>
        </p:nvSpPr>
        <p:spPr>
          <a:xfrm>
            <a:off x="428596" y="357166"/>
            <a:ext cx="2411238" cy="461665"/>
          </a:xfrm>
          <a:prstGeom prst="rect">
            <a:avLst/>
          </a:prstGeom>
        </p:spPr>
        <p:txBody>
          <a:bodyPr wrap="none">
            <a:spAutoFit/>
          </a:bodyPr>
          <a:lstStyle/>
          <a:p>
            <a:r>
              <a:rPr lang="en-US" sz="2400" dirty="0" smtClean="0">
                <a:solidFill>
                  <a:srgbClr val="00B050"/>
                </a:solidFill>
                <a:effectLst>
                  <a:outerShdw blurRad="38100" dist="38100" dir="2700000" algn="tl">
                    <a:srgbClr val="C0C0C0"/>
                  </a:outerShdw>
                </a:effectLst>
                <a:cs typeface="+mj-cs"/>
              </a:rPr>
              <a:t>Charge Density</a:t>
            </a:r>
            <a:endParaRPr lang="ar-EG" sz="2400" dirty="0">
              <a:solidFill>
                <a:srgbClr val="00B050"/>
              </a:solidFill>
              <a:cs typeface="+mj-cs"/>
            </a:endParaRPr>
          </a:p>
        </p:txBody>
      </p:sp>
      <p:pic>
        <p:nvPicPr>
          <p:cNvPr id="7" name="Picture 5"/>
          <p:cNvPicPr>
            <a:picLocks noChangeAspect="1" noChangeArrowheads="1"/>
          </p:cNvPicPr>
          <p:nvPr/>
        </p:nvPicPr>
        <p:blipFill>
          <a:blip r:embed="rId3" cstate="print"/>
          <a:srcRect/>
          <a:stretch>
            <a:fillRect/>
          </a:stretch>
        </p:blipFill>
        <p:spPr bwMode="auto">
          <a:xfrm>
            <a:off x="357158" y="1571612"/>
            <a:ext cx="7848600" cy="690563"/>
          </a:xfrm>
          <a:prstGeom prst="rect">
            <a:avLst/>
          </a:prstGeom>
          <a:noFill/>
          <a:ln w="9525">
            <a:noFill/>
            <a:miter lim="800000"/>
            <a:headEnd/>
            <a:tailEnd/>
          </a:ln>
        </p:spPr>
      </p:pic>
      <p:pic>
        <p:nvPicPr>
          <p:cNvPr id="8" name="Picture 7"/>
          <p:cNvPicPr>
            <a:picLocks noChangeAspect="1" noChangeArrowheads="1"/>
          </p:cNvPicPr>
          <p:nvPr/>
        </p:nvPicPr>
        <p:blipFill>
          <a:blip r:embed="rId4" cstate="print"/>
          <a:srcRect/>
          <a:stretch>
            <a:fillRect/>
          </a:stretch>
        </p:blipFill>
        <p:spPr bwMode="auto">
          <a:xfrm>
            <a:off x="428596" y="2285992"/>
            <a:ext cx="7010400" cy="381000"/>
          </a:xfrm>
          <a:prstGeom prst="rect">
            <a:avLst/>
          </a:prstGeom>
          <a:noFill/>
          <a:ln w="9525">
            <a:noFill/>
            <a:miter lim="800000"/>
            <a:headEnd/>
            <a:tailEnd/>
          </a:ln>
        </p:spPr>
      </p:pic>
      <p:pic>
        <p:nvPicPr>
          <p:cNvPr id="9" name="Picture 8"/>
          <p:cNvPicPr>
            <a:picLocks noChangeAspect="1" noChangeArrowheads="1"/>
          </p:cNvPicPr>
          <p:nvPr/>
        </p:nvPicPr>
        <p:blipFill>
          <a:blip r:embed="rId5" cstate="print"/>
          <a:srcRect/>
          <a:stretch>
            <a:fillRect/>
          </a:stretch>
        </p:blipFill>
        <p:spPr bwMode="auto">
          <a:xfrm>
            <a:off x="285720" y="2714620"/>
            <a:ext cx="8077200" cy="614363"/>
          </a:xfrm>
          <a:prstGeom prst="rect">
            <a:avLst/>
          </a:prstGeom>
          <a:noFill/>
          <a:ln w="9525">
            <a:noFill/>
            <a:miter lim="800000"/>
            <a:headEnd/>
            <a:tailEnd/>
          </a:ln>
        </p:spPr>
      </p:pic>
      <p:pic>
        <p:nvPicPr>
          <p:cNvPr id="10" name="Picture 10"/>
          <p:cNvPicPr>
            <a:picLocks noChangeAspect="1" noChangeArrowheads="1"/>
          </p:cNvPicPr>
          <p:nvPr/>
        </p:nvPicPr>
        <p:blipFill>
          <a:blip r:embed="rId6" cstate="print"/>
          <a:srcRect/>
          <a:stretch>
            <a:fillRect/>
          </a:stretch>
        </p:blipFill>
        <p:spPr bwMode="auto">
          <a:xfrm>
            <a:off x="571472" y="3429000"/>
            <a:ext cx="6153150" cy="357188"/>
          </a:xfrm>
          <a:prstGeom prst="rect">
            <a:avLst/>
          </a:prstGeom>
          <a:noFill/>
          <a:ln w="9525">
            <a:noFill/>
            <a:miter lim="800000"/>
            <a:headEnd/>
            <a:tailEnd/>
          </a:ln>
        </p:spPr>
      </p:pic>
      <p:pic>
        <p:nvPicPr>
          <p:cNvPr id="11" name="Picture 11"/>
          <p:cNvPicPr>
            <a:picLocks noChangeAspect="1" noChangeArrowheads="1"/>
          </p:cNvPicPr>
          <p:nvPr/>
        </p:nvPicPr>
        <p:blipFill>
          <a:blip r:embed="rId7" cstate="print"/>
          <a:srcRect/>
          <a:stretch>
            <a:fillRect/>
          </a:stretch>
        </p:blipFill>
        <p:spPr bwMode="auto">
          <a:xfrm>
            <a:off x="357158" y="3929066"/>
            <a:ext cx="7329487" cy="609600"/>
          </a:xfrm>
          <a:prstGeom prst="rect">
            <a:avLst/>
          </a:prstGeom>
          <a:noFill/>
          <a:ln w="9525">
            <a:noFill/>
            <a:miter lim="800000"/>
            <a:headEnd/>
            <a:tailEnd/>
          </a:ln>
        </p:spPr>
      </p:pic>
      <p:pic>
        <p:nvPicPr>
          <p:cNvPr id="12" name="Picture 12"/>
          <p:cNvPicPr>
            <a:picLocks noChangeAspect="1" noChangeArrowheads="1"/>
          </p:cNvPicPr>
          <p:nvPr/>
        </p:nvPicPr>
        <p:blipFill>
          <a:blip r:embed="rId8" cstate="print"/>
          <a:srcRect/>
          <a:stretch>
            <a:fillRect/>
          </a:stretch>
        </p:blipFill>
        <p:spPr bwMode="auto">
          <a:xfrm>
            <a:off x="2857488" y="4214818"/>
            <a:ext cx="1543050" cy="457200"/>
          </a:xfrm>
          <a:prstGeom prst="rect">
            <a:avLst/>
          </a:prstGeom>
          <a:noFill/>
          <a:ln w="9525">
            <a:noFill/>
            <a:miter lim="800000"/>
            <a:headEnd/>
            <a:tailEnd/>
          </a:ln>
        </p:spPr>
      </p:pic>
      <p:graphicFrame>
        <p:nvGraphicFramePr>
          <p:cNvPr id="13" name="Object 2"/>
          <p:cNvGraphicFramePr>
            <a:graphicFrameLocks noChangeAspect="1"/>
          </p:cNvGraphicFramePr>
          <p:nvPr/>
        </p:nvGraphicFramePr>
        <p:xfrm>
          <a:off x="214282" y="4857760"/>
          <a:ext cx="8610600" cy="1676400"/>
        </p:xfrm>
        <a:graphic>
          <a:graphicData uri="http://schemas.openxmlformats.org/presentationml/2006/ole">
            <p:oleObj spid="_x0000_s159747" name="Document" r:id="rId9" imgW="5754095" imgH="958612" progId="Word.Document.8">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146CA9A-EBF9-47B3-8809-22AEF34BB537}" type="slidenum">
              <a:rPr lang="ar-EG" smtClean="0"/>
              <a:pPr/>
              <a:t>18</a:t>
            </a:fld>
            <a:endParaRPr lang="ar-EG"/>
          </a:p>
        </p:txBody>
      </p:sp>
      <p:sp>
        <p:nvSpPr>
          <p:cNvPr id="4" name="Rectangle 3"/>
          <p:cNvSpPr/>
          <p:nvPr/>
        </p:nvSpPr>
        <p:spPr>
          <a:xfrm>
            <a:off x="571472" y="428604"/>
            <a:ext cx="7143800" cy="369332"/>
          </a:xfrm>
          <a:prstGeom prst="rect">
            <a:avLst/>
          </a:prstGeom>
        </p:spPr>
        <p:txBody>
          <a:bodyPr wrap="square">
            <a:spAutoFit/>
          </a:bodyPr>
          <a:lstStyle/>
          <a:p>
            <a:pPr algn="l" rtl="0">
              <a:defRPr/>
            </a:pPr>
            <a:r>
              <a:rPr lang="en-US" u="sng" dirty="0" smtClean="0">
                <a:solidFill>
                  <a:srgbClr val="00B0F0"/>
                </a:solidFill>
              </a:rPr>
              <a:t>Example 24.4  </a:t>
            </a:r>
            <a:r>
              <a:rPr lang="en-US" b="1" dirty="0" smtClean="0">
                <a:solidFill>
                  <a:srgbClr val="00B0F0"/>
                </a:solidFill>
              </a:rPr>
              <a:t>The Electric Field Due to a Point Charge</a:t>
            </a:r>
            <a:endParaRPr lang="en-US" dirty="0">
              <a:solidFill>
                <a:srgbClr val="00B0F0"/>
              </a:solidFill>
            </a:endParaRPr>
          </a:p>
        </p:txBody>
      </p:sp>
      <p:sp>
        <p:nvSpPr>
          <p:cNvPr id="5" name="Rectangle 4"/>
          <p:cNvSpPr/>
          <p:nvPr/>
        </p:nvSpPr>
        <p:spPr>
          <a:xfrm>
            <a:off x="928662" y="2071678"/>
            <a:ext cx="2052164" cy="369332"/>
          </a:xfrm>
          <a:prstGeom prst="rect">
            <a:avLst/>
          </a:prstGeom>
        </p:spPr>
        <p:txBody>
          <a:bodyPr wrap="none">
            <a:spAutoFit/>
          </a:bodyPr>
          <a:lstStyle/>
          <a:p>
            <a:r>
              <a:rPr lang="en-US" dirty="0" smtClean="0"/>
              <a:t>Gauss’s law gives</a:t>
            </a:r>
            <a:endParaRPr lang="en-US" dirty="0"/>
          </a:p>
        </p:txBody>
      </p:sp>
      <p:pic>
        <p:nvPicPr>
          <p:cNvPr id="6" name="Picture 3"/>
          <p:cNvPicPr>
            <a:picLocks noChangeAspect="1" noChangeArrowheads="1"/>
          </p:cNvPicPr>
          <p:nvPr/>
        </p:nvPicPr>
        <p:blipFill>
          <a:blip r:embed="rId2" cstate="print"/>
          <a:srcRect/>
          <a:stretch>
            <a:fillRect/>
          </a:stretch>
        </p:blipFill>
        <p:spPr bwMode="auto">
          <a:xfrm>
            <a:off x="500034" y="2643182"/>
            <a:ext cx="3368675" cy="838200"/>
          </a:xfrm>
          <a:prstGeom prst="rect">
            <a:avLst/>
          </a:prstGeom>
          <a:noFill/>
          <a:ln w="9525">
            <a:noFill/>
            <a:miter lim="800000"/>
            <a:headEnd/>
            <a:tailEnd/>
          </a:ln>
        </p:spPr>
      </p:pic>
      <p:pic>
        <p:nvPicPr>
          <p:cNvPr id="7" name="Picture 4"/>
          <p:cNvPicPr>
            <a:picLocks noChangeAspect="1" noChangeArrowheads="1"/>
          </p:cNvPicPr>
          <p:nvPr/>
        </p:nvPicPr>
        <p:blipFill>
          <a:blip r:embed="rId3" cstate="print"/>
          <a:srcRect/>
          <a:stretch>
            <a:fillRect/>
          </a:stretch>
        </p:blipFill>
        <p:spPr bwMode="auto">
          <a:xfrm>
            <a:off x="571472" y="3500438"/>
            <a:ext cx="3444875" cy="762000"/>
          </a:xfrm>
          <a:prstGeom prst="rect">
            <a:avLst/>
          </a:prstGeom>
          <a:noFill/>
          <a:ln w="9525">
            <a:noFill/>
            <a:miter lim="800000"/>
            <a:headEnd/>
            <a:tailEnd/>
          </a:ln>
        </p:spPr>
      </p:pic>
      <p:sp>
        <p:nvSpPr>
          <p:cNvPr id="8" name="مستطيل 9"/>
          <p:cNvSpPr>
            <a:spLocks noChangeArrowheads="1"/>
          </p:cNvSpPr>
          <p:nvPr/>
        </p:nvSpPr>
        <p:spPr bwMode="auto">
          <a:xfrm>
            <a:off x="642910" y="4572008"/>
            <a:ext cx="1865313" cy="369888"/>
          </a:xfrm>
          <a:prstGeom prst="rect">
            <a:avLst/>
          </a:prstGeom>
          <a:noFill/>
          <a:ln w="9525">
            <a:noFill/>
            <a:miter lim="800000"/>
            <a:headEnd/>
            <a:tailEnd/>
          </a:ln>
        </p:spPr>
        <p:txBody>
          <a:bodyPr wrap="none">
            <a:spAutoFit/>
          </a:bodyPr>
          <a:lstStyle/>
          <a:p>
            <a:r>
              <a:rPr lang="en-US" dirty="0"/>
              <a:t>The electric field</a:t>
            </a:r>
          </a:p>
        </p:txBody>
      </p:sp>
      <p:pic>
        <p:nvPicPr>
          <p:cNvPr id="9" name="Picture 5"/>
          <p:cNvPicPr>
            <a:picLocks noChangeAspect="1" noChangeArrowheads="1"/>
          </p:cNvPicPr>
          <p:nvPr/>
        </p:nvPicPr>
        <p:blipFill>
          <a:blip r:embed="rId4" cstate="print"/>
          <a:srcRect/>
          <a:stretch>
            <a:fillRect/>
          </a:stretch>
        </p:blipFill>
        <p:spPr bwMode="auto">
          <a:xfrm>
            <a:off x="1071538" y="5143512"/>
            <a:ext cx="2971800" cy="895350"/>
          </a:xfrm>
          <a:prstGeom prst="rect">
            <a:avLst/>
          </a:prstGeom>
          <a:noFill/>
          <a:ln w="9525">
            <a:noFill/>
            <a:miter lim="800000"/>
            <a:headEnd/>
            <a:tailEnd/>
          </a:ln>
        </p:spPr>
      </p:pic>
      <p:pic>
        <p:nvPicPr>
          <p:cNvPr id="10" name="Picture 2"/>
          <p:cNvPicPr>
            <a:picLocks noChangeAspect="1" noChangeArrowheads="1"/>
          </p:cNvPicPr>
          <p:nvPr/>
        </p:nvPicPr>
        <p:blipFill>
          <a:blip r:embed="rId5" cstate="print"/>
          <a:srcRect/>
          <a:stretch>
            <a:fillRect/>
          </a:stretch>
        </p:blipFill>
        <p:spPr bwMode="auto">
          <a:xfrm>
            <a:off x="5867400" y="2743200"/>
            <a:ext cx="2057400" cy="1638300"/>
          </a:xfrm>
          <a:prstGeom prst="rect">
            <a:avLst/>
          </a:prstGeom>
          <a:noFill/>
          <a:ln w="9525">
            <a:noFill/>
            <a:miter lim="800000"/>
            <a:headEnd/>
            <a:tailEnd/>
          </a:ln>
        </p:spPr>
      </p:pic>
      <p:sp>
        <p:nvSpPr>
          <p:cNvPr id="11" name="TextBox 10"/>
          <p:cNvSpPr txBox="1"/>
          <p:nvPr/>
        </p:nvSpPr>
        <p:spPr>
          <a:xfrm>
            <a:off x="357158" y="1000108"/>
            <a:ext cx="8072494" cy="707886"/>
          </a:xfrm>
          <a:prstGeom prst="rect">
            <a:avLst/>
          </a:prstGeom>
          <a:noFill/>
        </p:spPr>
        <p:txBody>
          <a:bodyPr wrap="square" rtlCol="1">
            <a:spAutoFit/>
          </a:bodyPr>
          <a:lstStyle/>
          <a:p>
            <a:pPr algn="l" rtl="0"/>
            <a:r>
              <a:rPr lang="en-US" sz="2000" dirty="0" smtClean="0">
                <a:solidFill>
                  <a:srgbClr val="00B050"/>
                </a:solidFill>
                <a:cs typeface="+mj-cs"/>
              </a:rPr>
              <a:t>Starting with Gauss’s law, calculate the electric field due to</a:t>
            </a:r>
          </a:p>
          <a:p>
            <a:pPr algn="l" rtl="0"/>
            <a:r>
              <a:rPr lang="en-US" sz="2000" dirty="0" smtClean="0">
                <a:solidFill>
                  <a:srgbClr val="00B050"/>
                </a:solidFill>
                <a:cs typeface="+mj-cs"/>
              </a:rPr>
              <a:t>an isolated point charge </a:t>
            </a:r>
            <a:r>
              <a:rPr lang="en-US" sz="2000" i="1" dirty="0" smtClean="0">
                <a:solidFill>
                  <a:srgbClr val="00B050"/>
                </a:solidFill>
                <a:cs typeface="+mj-cs"/>
              </a:rPr>
              <a:t>q.</a:t>
            </a:r>
            <a:endParaRPr lang="ar-EG" sz="2000" dirty="0">
              <a:solidFill>
                <a:srgbClr val="00B050"/>
              </a:solidFill>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146CA9A-EBF9-47B3-8809-22AEF34BB537}" type="slidenum">
              <a:rPr lang="ar-EG" smtClean="0"/>
              <a:pPr/>
              <a:t>19</a:t>
            </a:fld>
            <a:endParaRPr lang="ar-EG"/>
          </a:p>
        </p:txBody>
      </p:sp>
      <p:sp>
        <p:nvSpPr>
          <p:cNvPr id="4" name="Rectangle 3"/>
          <p:cNvSpPr/>
          <p:nvPr/>
        </p:nvSpPr>
        <p:spPr>
          <a:xfrm>
            <a:off x="357158" y="428604"/>
            <a:ext cx="7643866" cy="369332"/>
          </a:xfrm>
          <a:prstGeom prst="rect">
            <a:avLst/>
          </a:prstGeom>
        </p:spPr>
        <p:txBody>
          <a:bodyPr wrap="square">
            <a:spAutoFit/>
          </a:bodyPr>
          <a:lstStyle/>
          <a:p>
            <a:pPr algn="l" rtl="0">
              <a:defRPr/>
            </a:pPr>
            <a:r>
              <a:rPr lang="en-US" u="sng" dirty="0" smtClean="0">
                <a:solidFill>
                  <a:srgbClr val="00B0F0"/>
                </a:solidFill>
              </a:rPr>
              <a:t>Example 24.5  </a:t>
            </a:r>
            <a:r>
              <a:rPr lang="en-US" b="1" dirty="0" smtClean="0">
                <a:solidFill>
                  <a:srgbClr val="00B0F0"/>
                </a:solidFill>
              </a:rPr>
              <a:t>A Spherically Symmetric Charge Distribution</a:t>
            </a:r>
            <a:endParaRPr lang="en-US" dirty="0">
              <a:solidFill>
                <a:srgbClr val="00B0F0"/>
              </a:solidFill>
            </a:endParaRPr>
          </a:p>
        </p:txBody>
      </p:sp>
      <p:sp>
        <p:nvSpPr>
          <p:cNvPr id="5" name="Rectangle 4"/>
          <p:cNvSpPr/>
          <p:nvPr/>
        </p:nvSpPr>
        <p:spPr>
          <a:xfrm>
            <a:off x="428596" y="1071546"/>
            <a:ext cx="9072626" cy="646331"/>
          </a:xfrm>
          <a:prstGeom prst="rect">
            <a:avLst/>
          </a:prstGeom>
        </p:spPr>
        <p:txBody>
          <a:bodyPr wrap="square">
            <a:spAutoFit/>
          </a:bodyPr>
          <a:lstStyle/>
          <a:p>
            <a:pPr algn="l" rtl="0"/>
            <a:r>
              <a:rPr lang="en-US" dirty="0" smtClean="0"/>
              <a:t>An insulating solid sphere of radius </a:t>
            </a:r>
            <a:r>
              <a:rPr lang="en-US" i="1" dirty="0" smtClean="0"/>
              <a:t>a has a uniform volume</a:t>
            </a:r>
          </a:p>
          <a:p>
            <a:pPr algn="l" rtl="0"/>
            <a:r>
              <a:rPr lang="en-US" dirty="0" smtClean="0"/>
              <a:t>charge density </a:t>
            </a:r>
            <a:r>
              <a:rPr lang="el-GR" dirty="0" smtClean="0">
                <a:solidFill>
                  <a:srgbClr val="FF0000"/>
                </a:solidFill>
              </a:rPr>
              <a:t>ρ</a:t>
            </a:r>
            <a:r>
              <a:rPr lang="en-US" dirty="0" smtClean="0"/>
              <a:t> and carries a total positive charge </a:t>
            </a:r>
            <a:r>
              <a:rPr lang="en-US" i="1" dirty="0" smtClean="0"/>
              <a:t>Q</a:t>
            </a:r>
            <a:endParaRPr lang="en-US" dirty="0"/>
          </a:p>
        </p:txBody>
      </p:sp>
      <p:sp>
        <p:nvSpPr>
          <p:cNvPr id="6" name="Rectangle 5"/>
          <p:cNvSpPr/>
          <p:nvPr/>
        </p:nvSpPr>
        <p:spPr>
          <a:xfrm>
            <a:off x="285720" y="1857364"/>
            <a:ext cx="8429684" cy="646331"/>
          </a:xfrm>
          <a:prstGeom prst="rect">
            <a:avLst/>
          </a:prstGeom>
        </p:spPr>
        <p:txBody>
          <a:bodyPr wrap="square">
            <a:spAutoFit/>
          </a:bodyPr>
          <a:lstStyle/>
          <a:p>
            <a:pPr algn="l" rtl="0">
              <a:defRPr/>
            </a:pPr>
            <a:r>
              <a:rPr lang="en-US" dirty="0" smtClean="0">
                <a:solidFill>
                  <a:schemeClr val="accent2">
                    <a:lumMod val="75000"/>
                  </a:schemeClr>
                </a:solidFill>
              </a:rPr>
              <a:t>(A) Calculate the magnitude of the electric field at a point</a:t>
            </a:r>
          </a:p>
          <a:p>
            <a:pPr algn="l" rtl="0">
              <a:defRPr/>
            </a:pPr>
            <a:r>
              <a:rPr lang="en-US" dirty="0" smtClean="0">
                <a:solidFill>
                  <a:schemeClr val="accent2">
                    <a:lumMod val="75000"/>
                  </a:schemeClr>
                </a:solidFill>
              </a:rPr>
              <a:t>outside the sphere.</a:t>
            </a:r>
            <a:endParaRPr lang="en-US" dirty="0">
              <a:solidFill>
                <a:schemeClr val="accent2">
                  <a:lumMod val="75000"/>
                </a:schemeClr>
              </a:solidFill>
            </a:endParaRPr>
          </a:p>
        </p:txBody>
      </p:sp>
      <p:sp>
        <p:nvSpPr>
          <p:cNvPr id="7" name="Rectangle 6"/>
          <p:cNvSpPr/>
          <p:nvPr/>
        </p:nvSpPr>
        <p:spPr>
          <a:xfrm>
            <a:off x="500034" y="2643182"/>
            <a:ext cx="6643734" cy="369332"/>
          </a:xfrm>
          <a:prstGeom prst="rect">
            <a:avLst/>
          </a:prstGeom>
        </p:spPr>
        <p:txBody>
          <a:bodyPr wrap="square">
            <a:spAutoFit/>
          </a:bodyPr>
          <a:lstStyle/>
          <a:p>
            <a:pPr algn="l" rtl="0"/>
            <a:r>
              <a:rPr lang="en-US" dirty="0" smtClean="0"/>
              <a:t>select a spherical </a:t>
            </a:r>
            <a:r>
              <a:rPr lang="en-US" dirty="0" err="1" smtClean="0"/>
              <a:t>gaussian</a:t>
            </a:r>
            <a:r>
              <a:rPr lang="en-US" dirty="0" smtClean="0"/>
              <a:t> surface of radius </a:t>
            </a:r>
            <a:r>
              <a:rPr lang="en-US" i="1" dirty="0" smtClean="0"/>
              <a:t>r, where</a:t>
            </a:r>
            <a:endParaRPr lang="en-US" dirty="0"/>
          </a:p>
        </p:txBody>
      </p:sp>
      <p:graphicFrame>
        <p:nvGraphicFramePr>
          <p:cNvPr id="246788" name="Object 4"/>
          <p:cNvGraphicFramePr>
            <a:graphicFrameLocks noChangeAspect="1"/>
          </p:cNvGraphicFramePr>
          <p:nvPr/>
        </p:nvGraphicFramePr>
        <p:xfrm>
          <a:off x="6215074" y="2714620"/>
          <a:ext cx="630341" cy="282567"/>
        </p:xfrm>
        <a:graphic>
          <a:graphicData uri="http://schemas.openxmlformats.org/presentationml/2006/ole">
            <p:oleObj spid="_x0000_s156675" name="Equation" r:id="rId3" imgW="355292" imgH="152268" progId="">
              <p:embed/>
            </p:oleObj>
          </a:graphicData>
        </a:graphic>
      </p:graphicFrame>
      <p:pic>
        <p:nvPicPr>
          <p:cNvPr id="10" name="Picture 3"/>
          <p:cNvPicPr>
            <a:picLocks noChangeAspect="1" noChangeArrowheads="1"/>
          </p:cNvPicPr>
          <p:nvPr/>
        </p:nvPicPr>
        <p:blipFill>
          <a:blip r:embed="rId4" cstate="print"/>
          <a:srcRect/>
          <a:stretch>
            <a:fillRect/>
          </a:stretch>
        </p:blipFill>
        <p:spPr bwMode="auto">
          <a:xfrm>
            <a:off x="1214414" y="3286124"/>
            <a:ext cx="3794125" cy="766763"/>
          </a:xfrm>
          <a:prstGeom prst="rect">
            <a:avLst/>
          </a:prstGeom>
          <a:noFill/>
          <a:ln w="9525">
            <a:noFill/>
            <a:miter lim="800000"/>
            <a:headEnd/>
            <a:tailEnd/>
          </a:ln>
        </p:spPr>
      </p:pic>
      <p:sp>
        <p:nvSpPr>
          <p:cNvPr id="11" name="Rectangle 10"/>
          <p:cNvSpPr/>
          <p:nvPr/>
        </p:nvSpPr>
        <p:spPr>
          <a:xfrm>
            <a:off x="285720" y="5000636"/>
            <a:ext cx="8429684" cy="646331"/>
          </a:xfrm>
          <a:prstGeom prst="rect">
            <a:avLst/>
          </a:prstGeom>
        </p:spPr>
        <p:txBody>
          <a:bodyPr wrap="square">
            <a:spAutoFit/>
          </a:bodyPr>
          <a:lstStyle/>
          <a:p>
            <a:pPr algn="l" rtl="0"/>
            <a:r>
              <a:rPr lang="en-US" dirty="0" smtClean="0"/>
              <a:t>For a uniformly charged sphere, the field in the region external to the sphere is equivalent to that of a point charge located at the center of the sphere.</a:t>
            </a:r>
            <a:endParaRPr lang="en-US" dirty="0"/>
          </a:p>
        </p:txBody>
      </p:sp>
      <p:pic>
        <p:nvPicPr>
          <p:cNvPr id="12" name="Picture 2"/>
          <p:cNvPicPr>
            <a:picLocks noChangeAspect="1" noChangeArrowheads="1"/>
          </p:cNvPicPr>
          <p:nvPr/>
        </p:nvPicPr>
        <p:blipFill>
          <a:blip r:embed="rId5" cstate="print"/>
          <a:srcRect/>
          <a:stretch>
            <a:fillRect/>
          </a:stretch>
        </p:blipFill>
        <p:spPr bwMode="auto">
          <a:xfrm>
            <a:off x="6643702" y="3071810"/>
            <a:ext cx="1876425" cy="1724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rtl="0">
              <a:spcBef>
                <a:spcPts val="0"/>
              </a:spcBef>
              <a:defRPr/>
            </a:pPr>
            <a:r>
              <a:rPr lang="en-US" sz="3600" b="1" dirty="0" smtClean="0">
                <a:solidFill>
                  <a:srgbClr val="CC0000"/>
                </a:solidFill>
                <a:latin typeface="Times New Roman" pitchFamily="18" charset="0"/>
                <a:cs typeface="Times New Roman" pitchFamily="18" charset="0"/>
              </a:rPr>
              <a:t>Chapter 24  </a:t>
            </a:r>
            <a:r>
              <a:rPr lang="en-US" sz="3600" b="1" dirty="0" smtClean="0">
                <a:solidFill>
                  <a:schemeClr val="tx1"/>
                </a:solidFill>
                <a:latin typeface="Times New Roman" pitchFamily="18" charset="0"/>
                <a:cs typeface="Times New Roman" pitchFamily="18" charset="0"/>
              </a:rPr>
              <a:t>Electric Flux</a:t>
            </a:r>
            <a:endParaRPr lang="en-US" sz="3600" b="1" dirty="0">
              <a:solidFill>
                <a:schemeClr val="tx1"/>
              </a:solidFill>
              <a:latin typeface="Times New Roman" pitchFamily="18" charset="0"/>
              <a:cs typeface="Times New Roman" pitchFamily="18" charset="0"/>
            </a:endParaRPr>
          </a:p>
        </p:txBody>
      </p:sp>
      <p:sp>
        <p:nvSpPr>
          <p:cNvPr id="4" name="Slide Number Placeholder 3"/>
          <p:cNvSpPr>
            <a:spLocks noGrp="1"/>
          </p:cNvSpPr>
          <p:nvPr>
            <p:ph type="sldNum" sz="quarter" idx="11"/>
          </p:nvPr>
        </p:nvSpPr>
        <p:spPr/>
        <p:txBody>
          <a:bodyPr>
            <a:normAutofit/>
          </a:bodyPr>
          <a:lstStyle/>
          <a:p>
            <a:fld id="{0146CA9A-EBF9-47B3-8809-22AEF34BB537}" type="slidenum">
              <a:rPr lang="ar-EG" smtClean="0"/>
              <a:pPr/>
              <a:t>2</a:t>
            </a:fld>
            <a:endParaRPr lang="ar-EG"/>
          </a:p>
        </p:txBody>
      </p:sp>
      <p:sp>
        <p:nvSpPr>
          <p:cNvPr id="5" name="TextBox 4"/>
          <p:cNvSpPr txBox="1"/>
          <p:nvPr/>
        </p:nvSpPr>
        <p:spPr>
          <a:xfrm>
            <a:off x="428596" y="1785926"/>
            <a:ext cx="4786346" cy="646331"/>
          </a:xfrm>
          <a:prstGeom prst="rect">
            <a:avLst/>
          </a:prstGeom>
          <a:noFill/>
        </p:spPr>
        <p:txBody>
          <a:bodyPr wrap="square" rtlCol="1">
            <a:spAutoFit/>
          </a:bodyPr>
          <a:lstStyle/>
          <a:p>
            <a:pPr algn="l"/>
            <a:r>
              <a:rPr lang="en-US" sz="3600" b="1" dirty="0" smtClean="0">
                <a:solidFill>
                  <a:srgbClr val="C00000"/>
                </a:solidFill>
                <a:latin typeface="Times New Roman" pitchFamily="18" charset="0"/>
                <a:cs typeface="Times New Roman" pitchFamily="18" charset="0"/>
              </a:rPr>
              <a:t>Chapter Outline</a:t>
            </a:r>
            <a:endParaRPr lang="ar-EG" sz="3600" dirty="0"/>
          </a:p>
        </p:txBody>
      </p:sp>
      <p:sp>
        <p:nvSpPr>
          <p:cNvPr id="7" name="Text Box 3"/>
          <p:cNvSpPr txBox="1">
            <a:spLocks noChangeArrowheads="1"/>
          </p:cNvSpPr>
          <p:nvPr/>
        </p:nvSpPr>
        <p:spPr bwMode="auto">
          <a:xfrm>
            <a:off x="357158" y="2428868"/>
            <a:ext cx="8467724" cy="2812872"/>
          </a:xfrm>
          <a:prstGeom prst="rect">
            <a:avLst/>
          </a:prstGeom>
          <a:solidFill>
            <a:schemeClr val="bg1"/>
          </a:solidFill>
          <a:ln w="9525">
            <a:solidFill>
              <a:schemeClr val="tx1"/>
            </a:solidFill>
            <a:miter lim="800000"/>
            <a:headEnd/>
            <a:tailEnd/>
          </a:ln>
          <a:effectLst/>
        </p:spPr>
        <p:txBody>
          <a:bodyPr anchor="ctr"/>
          <a:lstStyle/>
          <a:p>
            <a:pPr algn="l"/>
            <a:r>
              <a:rPr lang="en-US" sz="2800" dirty="0" smtClean="0">
                <a:latin typeface="Times New Roman" pitchFamily="18" charset="0"/>
                <a:cs typeface="Times New Roman" pitchFamily="18" charset="0"/>
              </a:rPr>
              <a:t>24.1 Electric Flux</a:t>
            </a:r>
          </a:p>
          <a:p>
            <a:pPr algn="l"/>
            <a:r>
              <a:rPr lang="en-US" sz="2800" dirty="0" smtClean="0">
                <a:latin typeface="Times New Roman" pitchFamily="18" charset="0"/>
                <a:cs typeface="Times New Roman" pitchFamily="18" charset="0"/>
              </a:rPr>
              <a:t>24.2 Gauss’s Law</a:t>
            </a:r>
          </a:p>
          <a:p>
            <a:pPr algn="l"/>
            <a:r>
              <a:rPr lang="en-US" sz="2800" dirty="0" smtClean="0">
                <a:latin typeface="Times New Roman" pitchFamily="18" charset="0"/>
                <a:cs typeface="Times New Roman" pitchFamily="18" charset="0"/>
              </a:rPr>
              <a:t>24.3 Application of Gauss’s Law to Various Charge Distributions</a:t>
            </a:r>
          </a:p>
          <a:p>
            <a:pPr algn="l"/>
            <a:r>
              <a:rPr lang="en-US" sz="2800" dirty="0" smtClean="0">
                <a:latin typeface="Times New Roman" pitchFamily="18" charset="0"/>
                <a:cs typeface="Times New Roman" pitchFamily="18" charset="0"/>
              </a:rPr>
              <a:t>Equilibrium</a:t>
            </a:r>
            <a:r>
              <a:rPr lang="ar-EG"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24.4 Conductors in Electrostatic</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146CA9A-EBF9-47B3-8809-22AEF34BB537}" type="slidenum">
              <a:rPr lang="ar-EG" smtClean="0"/>
              <a:pPr/>
              <a:t>20</a:t>
            </a:fld>
            <a:endParaRPr lang="ar-EG"/>
          </a:p>
        </p:txBody>
      </p:sp>
      <p:sp>
        <p:nvSpPr>
          <p:cNvPr id="4" name="Rectangle 3"/>
          <p:cNvSpPr/>
          <p:nvPr/>
        </p:nvSpPr>
        <p:spPr>
          <a:xfrm>
            <a:off x="357158" y="428604"/>
            <a:ext cx="7858180" cy="369332"/>
          </a:xfrm>
          <a:prstGeom prst="rect">
            <a:avLst/>
          </a:prstGeom>
        </p:spPr>
        <p:txBody>
          <a:bodyPr wrap="square">
            <a:spAutoFit/>
          </a:bodyPr>
          <a:lstStyle/>
          <a:p>
            <a:pPr algn="l" rtl="0">
              <a:defRPr/>
            </a:pPr>
            <a:r>
              <a:rPr lang="en-US" dirty="0" smtClean="0">
                <a:solidFill>
                  <a:schemeClr val="accent3">
                    <a:lumMod val="60000"/>
                    <a:lumOff val="40000"/>
                  </a:schemeClr>
                </a:solidFill>
              </a:rPr>
              <a:t>(B) Find the magnitude of the electric field at a point inside the sphere.</a:t>
            </a:r>
            <a:endParaRPr lang="en-US" dirty="0">
              <a:solidFill>
                <a:schemeClr val="accent3">
                  <a:lumMod val="60000"/>
                  <a:lumOff val="40000"/>
                </a:schemeClr>
              </a:solidFill>
            </a:endParaRPr>
          </a:p>
        </p:txBody>
      </p:sp>
      <p:sp>
        <p:nvSpPr>
          <p:cNvPr id="5" name="Rectangle 4"/>
          <p:cNvSpPr/>
          <p:nvPr/>
        </p:nvSpPr>
        <p:spPr>
          <a:xfrm>
            <a:off x="428596" y="1000108"/>
            <a:ext cx="6500842" cy="369332"/>
          </a:xfrm>
          <a:prstGeom prst="rect">
            <a:avLst/>
          </a:prstGeom>
        </p:spPr>
        <p:txBody>
          <a:bodyPr wrap="square">
            <a:spAutoFit/>
          </a:bodyPr>
          <a:lstStyle/>
          <a:p>
            <a:pPr algn="l" rtl="0"/>
            <a:r>
              <a:rPr lang="en-US" dirty="0" smtClean="0"/>
              <a:t>select a spherical Gaussian surface having radius </a:t>
            </a:r>
            <a:r>
              <a:rPr lang="en-US" i="1" dirty="0" smtClean="0"/>
              <a:t>r </a:t>
            </a:r>
            <a:r>
              <a:rPr lang="ar-SA" i="1" dirty="0" smtClean="0"/>
              <a:t>&gt;</a:t>
            </a:r>
            <a:r>
              <a:rPr lang="en-US" i="1" dirty="0" smtClean="0"/>
              <a:t>a,</a:t>
            </a:r>
            <a:endParaRPr lang="en-US" dirty="0"/>
          </a:p>
        </p:txBody>
      </p:sp>
      <p:sp>
        <p:nvSpPr>
          <p:cNvPr id="6" name="Rectangle 5"/>
          <p:cNvSpPr/>
          <p:nvPr/>
        </p:nvSpPr>
        <p:spPr>
          <a:xfrm>
            <a:off x="142844" y="1428736"/>
            <a:ext cx="8786874" cy="369332"/>
          </a:xfrm>
          <a:prstGeom prst="rect">
            <a:avLst/>
          </a:prstGeom>
        </p:spPr>
        <p:txBody>
          <a:bodyPr wrap="square">
            <a:spAutoFit/>
          </a:bodyPr>
          <a:lstStyle/>
          <a:p>
            <a:pPr algn="l" rtl="0"/>
            <a:r>
              <a:rPr lang="en-US" dirty="0" smtClean="0"/>
              <a:t>Here the charge </a:t>
            </a:r>
            <a:r>
              <a:rPr lang="en-US" i="1" dirty="0" smtClean="0"/>
              <a:t>q in within the Gaussian</a:t>
            </a:r>
            <a:r>
              <a:rPr lang="ar-SA" i="1" dirty="0" smtClean="0"/>
              <a:t> </a:t>
            </a:r>
            <a:r>
              <a:rPr lang="en-US" dirty="0" smtClean="0"/>
              <a:t>surface of volume </a:t>
            </a:r>
            <a:r>
              <a:rPr lang="en-US" i="1" dirty="0" smtClean="0"/>
              <a:t>V’ is less than Q</a:t>
            </a:r>
            <a:endParaRPr lang="en-US" dirty="0"/>
          </a:p>
        </p:txBody>
      </p:sp>
      <p:pic>
        <p:nvPicPr>
          <p:cNvPr id="7" name="Picture 3"/>
          <p:cNvPicPr>
            <a:picLocks noChangeAspect="1" noChangeArrowheads="1"/>
          </p:cNvPicPr>
          <p:nvPr/>
        </p:nvPicPr>
        <p:blipFill>
          <a:blip r:embed="rId2" cstate="print"/>
          <a:srcRect/>
          <a:stretch>
            <a:fillRect/>
          </a:stretch>
        </p:blipFill>
        <p:spPr bwMode="auto">
          <a:xfrm>
            <a:off x="2643174" y="1857364"/>
            <a:ext cx="1195388" cy="404813"/>
          </a:xfrm>
          <a:prstGeom prst="rect">
            <a:avLst/>
          </a:prstGeom>
          <a:noFill/>
          <a:ln w="9525">
            <a:noFill/>
            <a:miter lim="800000"/>
            <a:headEnd/>
            <a:tailEnd/>
          </a:ln>
        </p:spPr>
      </p:pic>
      <p:pic>
        <p:nvPicPr>
          <p:cNvPr id="9" name="Picture 4"/>
          <p:cNvPicPr>
            <a:picLocks noChangeAspect="1" noChangeArrowheads="1"/>
          </p:cNvPicPr>
          <p:nvPr/>
        </p:nvPicPr>
        <p:blipFill>
          <a:blip r:embed="rId3" cstate="print"/>
          <a:srcRect/>
          <a:stretch>
            <a:fillRect/>
          </a:stretch>
        </p:blipFill>
        <p:spPr bwMode="auto">
          <a:xfrm>
            <a:off x="2000232" y="2357430"/>
            <a:ext cx="2206625" cy="482600"/>
          </a:xfrm>
          <a:prstGeom prst="rect">
            <a:avLst/>
          </a:prstGeom>
          <a:noFill/>
          <a:ln w="9525">
            <a:noFill/>
            <a:miter lim="800000"/>
            <a:headEnd/>
            <a:tailEnd/>
          </a:ln>
        </p:spPr>
      </p:pic>
      <p:pic>
        <p:nvPicPr>
          <p:cNvPr id="10" name="Picture 5"/>
          <p:cNvPicPr>
            <a:picLocks noChangeAspect="1" noChangeArrowheads="1"/>
          </p:cNvPicPr>
          <p:nvPr/>
        </p:nvPicPr>
        <p:blipFill>
          <a:blip r:embed="rId4" cstate="print"/>
          <a:srcRect/>
          <a:stretch>
            <a:fillRect/>
          </a:stretch>
        </p:blipFill>
        <p:spPr bwMode="auto">
          <a:xfrm>
            <a:off x="1571604" y="2857496"/>
            <a:ext cx="3292475" cy="685800"/>
          </a:xfrm>
          <a:prstGeom prst="rect">
            <a:avLst/>
          </a:prstGeom>
          <a:noFill/>
          <a:ln w="9525">
            <a:noFill/>
            <a:miter lim="800000"/>
            <a:headEnd/>
            <a:tailEnd/>
          </a:ln>
        </p:spPr>
      </p:pic>
      <p:pic>
        <p:nvPicPr>
          <p:cNvPr id="11" name="Picture 6"/>
          <p:cNvPicPr>
            <a:picLocks noChangeAspect="1" noChangeArrowheads="1"/>
          </p:cNvPicPr>
          <p:nvPr/>
        </p:nvPicPr>
        <p:blipFill>
          <a:blip r:embed="rId5" cstate="print"/>
          <a:srcRect/>
          <a:stretch>
            <a:fillRect/>
          </a:stretch>
        </p:blipFill>
        <p:spPr bwMode="auto">
          <a:xfrm>
            <a:off x="1357290" y="3714752"/>
            <a:ext cx="3414713" cy="685800"/>
          </a:xfrm>
          <a:prstGeom prst="rect">
            <a:avLst/>
          </a:prstGeom>
          <a:noFill/>
          <a:ln w="9525">
            <a:noFill/>
            <a:miter lim="800000"/>
            <a:headEnd/>
            <a:tailEnd/>
          </a:ln>
        </p:spPr>
      </p:pic>
      <p:pic>
        <p:nvPicPr>
          <p:cNvPr id="12" name="Picture 7"/>
          <p:cNvPicPr>
            <a:picLocks noChangeAspect="1" noChangeArrowheads="1"/>
          </p:cNvPicPr>
          <p:nvPr/>
        </p:nvPicPr>
        <p:blipFill>
          <a:blip r:embed="rId6" cstate="print"/>
          <a:srcRect/>
          <a:stretch>
            <a:fillRect/>
          </a:stretch>
        </p:blipFill>
        <p:spPr bwMode="auto">
          <a:xfrm>
            <a:off x="2071670" y="4500570"/>
            <a:ext cx="1227138" cy="333375"/>
          </a:xfrm>
          <a:prstGeom prst="rect">
            <a:avLst/>
          </a:prstGeom>
          <a:noFill/>
          <a:ln w="9525">
            <a:noFill/>
            <a:miter lim="800000"/>
            <a:headEnd/>
            <a:tailEnd/>
          </a:ln>
        </p:spPr>
      </p:pic>
      <p:pic>
        <p:nvPicPr>
          <p:cNvPr id="13" name="Picture 8"/>
          <p:cNvPicPr>
            <a:picLocks noChangeAspect="1" noChangeArrowheads="1"/>
          </p:cNvPicPr>
          <p:nvPr/>
        </p:nvPicPr>
        <p:blipFill>
          <a:blip r:embed="rId7" cstate="print"/>
          <a:srcRect/>
          <a:stretch>
            <a:fillRect/>
          </a:stretch>
        </p:blipFill>
        <p:spPr bwMode="auto">
          <a:xfrm>
            <a:off x="928662" y="5143512"/>
            <a:ext cx="4370388" cy="685800"/>
          </a:xfrm>
          <a:prstGeom prst="rect">
            <a:avLst/>
          </a:prstGeom>
          <a:noFill/>
          <a:ln w="9525">
            <a:noFill/>
            <a:miter lim="800000"/>
            <a:headEnd/>
            <a:tailEnd/>
          </a:ln>
        </p:spPr>
      </p:pic>
      <p:pic>
        <p:nvPicPr>
          <p:cNvPr id="14" name="Picture 2"/>
          <p:cNvPicPr>
            <a:picLocks noChangeAspect="1" noChangeArrowheads="1"/>
          </p:cNvPicPr>
          <p:nvPr/>
        </p:nvPicPr>
        <p:blipFill>
          <a:blip r:embed="rId8" cstate="print"/>
          <a:srcRect/>
          <a:stretch>
            <a:fillRect/>
          </a:stretch>
        </p:blipFill>
        <p:spPr bwMode="auto">
          <a:xfrm>
            <a:off x="6019800" y="3276600"/>
            <a:ext cx="2047875" cy="1600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146CA9A-EBF9-47B3-8809-22AEF34BB537}" type="slidenum">
              <a:rPr lang="ar-EG" smtClean="0"/>
              <a:pPr/>
              <a:t>21</a:t>
            </a:fld>
            <a:endParaRPr lang="ar-EG"/>
          </a:p>
        </p:txBody>
      </p:sp>
      <p:sp>
        <p:nvSpPr>
          <p:cNvPr id="4" name="Rectangle 3"/>
          <p:cNvSpPr/>
          <p:nvPr/>
        </p:nvSpPr>
        <p:spPr>
          <a:xfrm>
            <a:off x="214282" y="285728"/>
            <a:ext cx="8501122" cy="461665"/>
          </a:xfrm>
          <a:prstGeom prst="rect">
            <a:avLst/>
          </a:prstGeom>
        </p:spPr>
        <p:txBody>
          <a:bodyPr wrap="square">
            <a:spAutoFit/>
          </a:bodyPr>
          <a:lstStyle/>
          <a:p>
            <a:pPr algn="l" rtl="0"/>
            <a:r>
              <a:rPr lang="en-US" sz="2400" dirty="0" smtClean="0">
                <a:solidFill>
                  <a:srgbClr val="00B0F0"/>
                </a:solidFill>
              </a:rPr>
              <a:t>Field Due to a Spherically Symmetric Charge Distribution</a:t>
            </a:r>
            <a:endParaRPr lang="ar-EG" sz="2400" dirty="0">
              <a:solidFill>
                <a:srgbClr val="00B0F0"/>
              </a:solidFill>
            </a:endParaRPr>
          </a:p>
        </p:txBody>
      </p:sp>
      <p:sp>
        <p:nvSpPr>
          <p:cNvPr id="5" name="Rectangle 4"/>
          <p:cNvSpPr/>
          <p:nvPr/>
        </p:nvSpPr>
        <p:spPr>
          <a:xfrm>
            <a:off x="428596" y="785794"/>
            <a:ext cx="7929618" cy="1200329"/>
          </a:xfrm>
          <a:prstGeom prst="rect">
            <a:avLst/>
          </a:prstGeom>
        </p:spPr>
        <p:txBody>
          <a:bodyPr wrap="square">
            <a:spAutoFit/>
          </a:bodyPr>
          <a:lstStyle/>
          <a:p>
            <a:pPr algn="l" rtl="0">
              <a:buFont typeface="Arial" pitchFamily="34" charset="0"/>
              <a:buChar char="•"/>
              <a:defRPr/>
            </a:pPr>
            <a:r>
              <a:rPr lang="en-US" dirty="0" smtClean="0"/>
              <a:t> Inside the sphere, </a:t>
            </a:r>
            <a:r>
              <a:rPr lang="en-US" i="1" dirty="0" smtClean="0"/>
              <a:t>E</a:t>
            </a:r>
            <a:r>
              <a:rPr lang="en-US" dirty="0" smtClean="0"/>
              <a:t> varies linearly with </a:t>
            </a:r>
            <a:r>
              <a:rPr lang="en-US" i="1" dirty="0" smtClean="0"/>
              <a:t>r </a:t>
            </a:r>
            <a:r>
              <a:rPr lang="en-US" dirty="0" smtClean="0"/>
              <a:t>(</a:t>
            </a:r>
            <a:r>
              <a:rPr lang="en-US" i="1" dirty="0" smtClean="0"/>
              <a:t>E</a:t>
            </a:r>
            <a:r>
              <a:rPr lang="en-US" dirty="0" smtClean="0"/>
              <a:t> → 0 as </a:t>
            </a:r>
            <a:r>
              <a:rPr lang="en-US" i="1" dirty="0" smtClean="0"/>
              <a:t>r</a:t>
            </a:r>
            <a:r>
              <a:rPr lang="en-US" dirty="0" smtClean="0"/>
              <a:t> → 0)</a:t>
            </a:r>
          </a:p>
          <a:p>
            <a:pPr algn="l" rtl="0">
              <a:defRPr/>
            </a:pPr>
            <a:endParaRPr lang="en-US" dirty="0" smtClean="0"/>
          </a:p>
          <a:p>
            <a:pPr algn="l" rtl="0">
              <a:buFont typeface="Arial" pitchFamily="34" charset="0"/>
              <a:buChar char="•"/>
              <a:defRPr/>
            </a:pPr>
            <a:r>
              <a:rPr lang="en-US" dirty="0" smtClean="0"/>
              <a:t>  The field outside the sphere is equivalent to that of a point charge located at the center of the sphere</a:t>
            </a:r>
          </a:p>
        </p:txBody>
      </p:sp>
      <p:pic>
        <p:nvPicPr>
          <p:cNvPr id="6" name="Picture 21" descr="24-12"/>
          <p:cNvPicPr>
            <a:picLocks noChangeAspect="1" noChangeArrowheads="1"/>
          </p:cNvPicPr>
          <p:nvPr/>
        </p:nvPicPr>
        <p:blipFill>
          <a:blip r:embed="rId2" cstate="print"/>
          <a:srcRect/>
          <a:stretch>
            <a:fillRect/>
          </a:stretch>
        </p:blipFill>
        <p:spPr bwMode="auto">
          <a:xfrm>
            <a:off x="4572000" y="3071810"/>
            <a:ext cx="3028971" cy="3429024"/>
          </a:xfrm>
          <a:prstGeom prst="rect">
            <a:avLst/>
          </a:prstGeom>
          <a:noFill/>
          <a:ln w="9525">
            <a:noFill/>
            <a:miter lim="800000"/>
            <a:headEnd/>
            <a:tailEnd/>
          </a:ln>
        </p:spPr>
      </p:pic>
      <p:sp>
        <p:nvSpPr>
          <p:cNvPr id="7" name="TextBox 6"/>
          <p:cNvSpPr txBox="1"/>
          <p:nvPr/>
        </p:nvSpPr>
        <p:spPr>
          <a:xfrm>
            <a:off x="357158" y="2285992"/>
            <a:ext cx="5715040" cy="923330"/>
          </a:xfrm>
          <a:prstGeom prst="rect">
            <a:avLst/>
          </a:prstGeom>
          <a:noFill/>
        </p:spPr>
        <p:txBody>
          <a:bodyPr wrap="square" rtlCol="1">
            <a:spAutoFit/>
          </a:bodyPr>
          <a:lstStyle/>
          <a:p>
            <a:pPr algn="l" rtl="0"/>
            <a:r>
              <a:rPr lang="en-US" dirty="0" smtClean="0">
                <a:solidFill>
                  <a:srgbClr val="008000"/>
                </a:solidFill>
              </a:rPr>
              <a:t>If </a:t>
            </a:r>
            <a:r>
              <a:rPr lang="en-US" b="1" dirty="0" smtClean="0">
                <a:solidFill>
                  <a:srgbClr val="008000"/>
                </a:solidFill>
              </a:rPr>
              <a:t>r = a </a:t>
            </a:r>
            <a:r>
              <a:rPr lang="en-US" dirty="0" smtClean="0">
                <a:solidFill>
                  <a:srgbClr val="008000"/>
                </a:solidFill>
              </a:rPr>
              <a:t>from inside the sphere and from outside. Do we measure the same value of the electric field from both directions?  </a:t>
            </a:r>
            <a:r>
              <a:rPr lang="en-US" dirty="0" smtClean="0"/>
              <a:t>Yes</a:t>
            </a:r>
            <a:r>
              <a:rPr lang="en-US" dirty="0" smtClean="0">
                <a:solidFill>
                  <a:srgbClr val="008000"/>
                </a:solidFill>
              </a:rPr>
              <a:t> </a:t>
            </a:r>
            <a:endParaRPr lang="ar-EG" dirty="0">
              <a:solidFill>
                <a:srgbClr val="008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146CA9A-EBF9-47B3-8809-22AEF34BB537}" type="slidenum">
              <a:rPr lang="ar-EG" smtClean="0"/>
              <a:pPr/>
              <a:t>22</a:t>
            </a:fld>
            <a:endParaRPr lang="ar-EG"/>
          </a:p>
        </p:txBody>
      </p:sp>
      <p:sp>
        <p:nvSpPr>
          <p:cNvPr id="4" name="Rectangle 3"/>
          <p:cNvSpPr/>
          <p:nvPr/>
        </p:nvSpPr>
        <p:spPr>
          <a:xfrm>
            <a:off x="285720" y="357166"/>
            <a:ext cx="7643834" cy="369332"/>
          </a:xfrm>
          <a:prstGeom prst="rect">
            <a:avLst/>
          </a:prstGeom>
        </p:spPr>
        <p:txBody>
          <a:bodyPr wrap="square">
            <a:spAutoFit/>
          </a:bodyPr>
          <a:lstStyle/>
          <a:p>
            <a:r>
              <a:rPr lang="en-US" u="sng" dirty="0" smtClean="0">
                <a:solidFill>
                  <a:srgbClr val="00B0F0"/>
                </a:solidFill>
              </a:rPr>
              <a:t>Example 24.6</a:t>
            </a:r>
            <a:r>
              <a:rPr lang="en-US" dirty="0" smtClean="0">
                <a:solidFill>
                  <a:srgbClr val="00B0F0"/>
                </a:solidFill>
              </a:rPr>
              <a:t>  </a:t>
            </a:r>
            <a:r>
              <a:rPr lang="en-US" b="1" dirty="0" smtClean="0">
                <a:solidFill>
                  <a:srgbClr val="00B0F0"/>
                </a:solidFill>
              </a:rPr>
              <a:t>The Electric Field Due to a Thin Spherical Shell</a:t>
            </a:r>
            <a:endParaRPr lang="en-US" dirty="0">
              <a:solidFill>
                <a:srgbClr val="00B0F0"/>
              </a:solidFill>
            </a:endParaRPr>
          </a:p>
        </p:txBody>
      </p:sp>
      <p:sp>
        <p:nvSpPr>
          <p:cNvPr id="5" name="Rectangle 4"/>
          <p:cNvSpPr/>
          <p:nvPr/>
        </p:nvSpPr>
        <p:spPr>
          <a:xfrm>
            <a:off x="214282" y="785794"/>
            <a:ext cx="8501122" cy="646331"/>
          </a:xfrm>
          <a:prstGeom prst="rect">
            <a:avLst/>
          </a:prstGeom>
        </p:spPr>
        <p:txBody>
          <a:bodyPr wrap="square">
            <a:spAutoFit/>
          </a:bodyPr>
          <a:lstStyle/>
          <a:p>
            <a:pPr algn="l" rtl="0"/>
            <a:r>
              <a:rPr lang="en-US" dirty="0" smtClean="0">
                <a:latin typeface="Times New Roman" pitchFamily="18" charset="0"/>
                <a:cs typeface="Times New Roman" pitchFamily="18" charset="0"/>
              </a:rPr>
              <a:t>A thin spherical shell of radius a has a total charge Q distributed uniformly over its surface (Fig.). Find the electric field at points</a:t>
            </a:r>
            <a:endParaRPr lang="en-US" dirty="0">
              <a:latin typeface="Times New Roman" pitchFamily="18" charset="0"/>
              <a:cs typeface="Times New Roman" pitchFamily="18" charset="0"/>
            </a:endParaRPr>
          </a:p>
        </p:txBody>
      </p:sp>
      <p:sp>
        <p:nvSpPr>
          <p:cNvPr id="6" name="Rectangle 5"/>
          <p:cNvSpPr/>
          <p:nvPr/>
        </p:nvSpPr>
        <p:spPr>
          <a:xfrm>
            <a:off x="500034" y="1571612"/>
            <a:ext cx="1489510" cy="369332"/>
          </a:xfrm>
          <a:prstGeom prst="rect">
            <a:avLst/>
          </a:prstGeom>
        </p:spPr>
        <p:txBody>
          <a:bodyPr wrap="none">
            <a:spAutoFit/>
          </a:bodyPr>
          <a:lstStyle/>
          <a:p>
            <a:r>
              <a:rPr lang="en-US" b="1" dirty="0" smtClean="0">
                <a:solidFill>
                  <a:srgbClr val="00B0F0"/>
                </a:solidFill>
              </a:rPr>
              <a:t>(A) outside</a:t>
            </a:r>
            <a:endParaRPr lang="en-US" dirty="0">
              <a:solidFill>
                <a:srgbClr val="00B0F0"/>
              </a:solidFill>
            </a:endParaRPr>
          </a:p>
        </p:txBody>
      </p:sp>
      <p:sp>
        <p:nvSpPr>
          <p:cNvPr id="8" name="Rectangle 7"/>
          <p:cNvSpPr/>
          <p:nvPr/>
        </p:nvSpPr>
        <p:spPr>
          <a:xfrm>
            <a:off x="214282" y="2071678"/>
            <a:ext cx="8786842" cy="369332"/>
          </a:xfrm>
          <a:prstGeom prst="rect">
            <a:avLst/>
          </a:prstGeom>
        </p:spPr>
        <p:txBody>
          <a:bodyPr wrap="square">
            <a:spAutoFit/>
          </a:bodyPr>
          <a:lstStyle/>
          <a:p>
            <a:pPr marL="274320" indent="-274320" algn="l" rtl="0">
              <a:spcBef>
                <a:spcPct val="20000"/>
              </a:spcBef>
              <a:buClr>
                <a:schemeClr val="accent1"/>
              </a:buClr>
              <a:buSzPct val="85000"/>
              <a:buFont typeface="Wingdings 2"/>
              <a:buChar char=""/>
              <a:defRPr/>
            </a:pPr>
            <a:r>
              <a:rPr lang="en-US" dirty="0" smtClean="0">
                <a:cs typeface="+mj-cs"/>
              </a:rPr>
              <a:t>Let’s start with the Gaussian surface outside the sphere of charge,  r &gt; a</a:t>
            </a:r>
          </a:p>
        </p:txBody>
      </p:sp>
      <p:graphicFrame>
        <p:nvGraphicFramePr>
          <p:cNvPr id="11" name="Object 2"/>
          <p:cNvGraphicFramePr>
            <a:graphicFrameLocks noChangeAspect="1"/>
          </p:cNvGraphicFramePr>
          <p:nvPr/>
        </p:nvGraphicFramePr>
        <p:xfrm>
          <a:off x="442913" y="3114675"/>
          <a:ext cx="3443287" cy="828675"/>
        </p:xfrm>
        <a:graphic>
          <a:graphicData uri="http://schemas.openxmlformats.org/presentationml/2006/ole">
            <p:oleObj spid="_x0000_s157701" name="Equation" r:id="rId3" imgW="2006600" imgH="482600" progId="">
              <p:embed/>
            </p:oleObj>
          </a:graphicData>
        </a:graphic>
      </p:graphicFrame>
      <p:sp>
        <p:nvSpPr>
          <p:cNvPr id="10" name="Rectangle 9"/>
          <p:cNvSpPr/>
          <p:nvPr/>
        </p:nvSpPr>
        <p:spPr>
          <a:xfrm>
            <a:off x="571472" y="4500570"/>
            <a:ext cx="2576346" cy="369332"/>
          </a:xfrm>
          <a:prstGeom prst="rect">
            <a:avLst/>
          </a:prstGeom>
        </p:spPr>
        <p:txBody>
          <a:bodyPr wrap="none">
            <a:spAutoFit/>
          </a:bodyPr>
          <a:lstStyle/>
          <a:p>
            <a:pPr algn="l" rtl="0">
              <a:buFont typeface="Arial" pitchFamily="34" charset="0"/>
              <a:buChar char="•"/>
            </a:pPr>
            <a:r>
              <a:rPr lang="en-US" dirty="0" smtClean="0">
                <a:effectLst>
                  <a:outerShdw blurRad="38100" dist="38100" dir="2700000" algn="tl">
                    <a:srgbClr val="C0C0C0"/>
                  </a:outerShdw>
                </a:effectLst>
                <a:cs typeface="+mj-cs"/>
              </a:rPr>
              <a:t> so the electric field is</a:t>
            </a:r>
            <a:endParaRPr lang="ar-EG" dirty="0">
              <a:cs typeface="+mj-cs"/>
            </a:endParaRPr>
          </a:p>
        </p:txBody>
      </p:sp>
      <p:pic>
        <p:nvPicPr>
          <p:cNvPr id="13" name="Picture 4"/>
          <p:cNvPicPr>
            <a:picLocks noChangeAspect="1" noChangeArrowheads="1"/>
          </p:cNvPicPr>
          <p:nvPr/>
        </p:nvPicPr>
        <p:blipFill>
          <a:blip r:embed="rId4" cstate="print"/>
          <a:srcRect/>
          <a:stretch>
            <a:fillRect/>
          </a:stretch>
        </p:blipFill>
        <p:spPr bwMode="auto">
          <a:xfrm>
            <a:off x="5286380" y="3714752"/>
            <a:ext cx="2584352" cy="2462226"/>
          </a:xfrm>
          <a:prstGeom prst="rect">
            <a:avLst/>
          </a:prstGeom>
          <a:noFill/>
          <a:ln w="9525">
            <a:noFill/>
            <a:miter lim="800000"/>
            <a:headEnd/>
            <a:tailEnd/>
          </a:ln>
        </p:spPr>
      </p:pic>
      <p:graphicFrame>
        <p:nvGraphicFramePr>
          <p:cNvPr id="2" name="Object 2"/>
          <p:cNvGraphicFramePr>
            <a:graphicFrameLocks noChangeAspect="1"/>
          </p:cNvGraphicFramePr>
          <p:nvPr/>
        </p:nvGraphicFramePr>
        <p:xfrm>
          <a:off x="1214414" y="4929198"/>
          <a:ext cx="1460500" cy="1090613"/>
        </p:xfrm>
        <a:graphic>
          <a:graphicData uri="http://schemas.openxmlformats.org/presentationml/2006/ole">
            <p:oleObj spid="_x0000_s157702" name="Equation" r:id="rId5" imgW="850531" imgH="634725" progId="">
              <p:embed/>
            </p:oleObj>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146CA9A-EBF9-47B3-8809-22AEF34BB537}" type="slidenum">
              <a:rPr lang="ar-EG" smtClean="0"/>
              <a:pPr/>
              <a:t>23</a:t>
            </a:fld>
            <a:endParaRPr lang="ar-EG"/>
          </a:p>
        </p:txBody>
      </p:sp>
      <p:sp>
        <p:nvSpPr>
          <p:cNvPr id="4" name="Rectangle 3"/>
          <p:cNvSpPr/>
          <p:nvPr/>
        </p:nvSpPr>
        <p:spPr>
          <a:xfrm>
            <a:off x="285720" y="285728"/>
            <a:ext cx="2432076" cy="369332"/>
          </a:xfrm>
          <a:prstGeom prst="rect">
            <a:avLst/>
          </a:prstGeom>
        </p:spPr>
        <p:txBody>
          <a:bodyPr wrap="none">
            <a:spAutoFit/>
          </a:bodyPr>
          <a:lstStyle/>
          <a:p>
            <a:r>
              <a:rPr lang="en-US" b="1" dirty="0" smtClean="0">
                <a:solidFill>
                  <a:srgbClr val="00B0F0"/>
                </a:solidFill>
              </a:rPr>
              <a:t>(B) inside the shell</a:t>
            </a:r>
            <a:endParaRPr lang="ar-EG" dirty="0">
              <a:solidFill>
                <a:srgbClr val="00B0F0"/>
              </a:solidFill>
            </a:endParaRPr>
          </a:p>
        </p:txBody>
      </p:sp>
      <p:sp>
        <p:nvSpPr>
          <p:cNvPr id="6" name="Rectangle 5"/>
          <p:cNvSpPr/>
          <p:nvPr/>
        </p:nvSpPr>
        <p:spPr>
          <a:xfrm>
            <a:off x="214282" y="928671"/>
            <a:ext cx="7572428" cy="4004173"/>
          </a:xfrm>
          <a:prstGeom prst="rect">
            <a:avLst/>
          </a:prstGeom>
        </p:spPr>
        <p:txBody>
          <a:bodyPr wrap="square">
            <a:spAutoFit/>
          </a:bodyPr>
          <a:lstStyle/>
          <a:p>
            <a:pPr marL="273050" indent="-273050" algn="l" rtl="0">
              <a:lnSpc>
                <a:spcPct val="90000"/>
              </a:lnSpc>
              <a:spcBef>
                <a:spcPct val="20000"/>
              </a:spcBef>
              <a:buClr>
                <a:schemeClr val="accent1"/>
              </a:buClr>
              <a:buSzPct val="85000"/>
              <a:buFont typeface="Wingdings 2" pitchFamily="18" charset="2"/>
              <a:buChar char=""/>
            </a:pPr>
            <a:r>
              <a:rPr lang="en-US" dirty="0" smtClean="0">
                <a:latin typeface="Georgia" pitchFamily="18" charset="0"/>
              </a:rPr>
              <a:t>We know that the enclosed charge is zero so</a:t>
            </a:r>
            <a:br>
              <a:rPr lang="en-US" dirty="0" smtClean="0">
                <a:latin typeface="Georgia" pitchFamily="18" charset="0"/>
              </a:rPr>
            </a:br>
            <a:r>
              <a:rPr lang="en-US" dirty="0" smtClean="0">
                <a:latin typeface="Georgia" pitchFamily="18" charset="0"/>
              </a:rPr>
              <a:t/>
            </a:r>
            <a:br>
              <a:rPr lang="en-US" dirty="0" smtClean="0">
                <a:latin typeface="Georgia" pitchFamily="18" charset="0"/>
              </a:rPr>
            </a:br>
            <a:r>
              <a:rPr lang="en-US" dirty="0" smtClean="0">
                <a:latin typeface="Georgia" pitchFamily="18" charset="0"/>
              </a:rPr>
              <a:t/>
            </a:r>
            <a:br>
              <a:rPr lang="en-US" dirty="0" smtClean="0">
                <a:latin typeface="Georgia" pitchFamily="18" charset="0"/>
              </a:rPr>
            </a:br>
            <a:endParaRPr lang="en-US" dirty="0" smtClean="0">
              <a:latin typeface="Georgia" pitchFamily="18" charset="0"/>
            </a:endParaRPr>
          </a:p>
          <a:p>
            <a:pPr marL="273050" indent="-273050" algn="l" rtl="0">
              <a:lnSpc>
                <a:spcPct val="90000"/>
              </a:lnSpc>
              <a:spcBef>
                <a:spcPct val="20000"/>
              </a:spcBef>
              <a:buClr>
                <a:schemeClr val="accent1"/>
              </a:buClr>
              <a:buSzPct val="85000"/>
              <a:buFont typeface="Wingdings 2" pitchFamily="18" charset="2"/>
              <a:buChar char=""/>
            </a:pPr>
            <a:r>
              <a:rPr lang="en-US" dirty="0" smtClean="0">
                <a:latin typeface="Georgia" pitchFamily="18" charset="0"/>
              </a:rPr>
              <a:t> We find that the electric field is zero everywhere inside </a:t>
            </a:r>
          </a:p>
          <a:p>
            <a:pPr marL="273050" indent="-273050" algn="l" rtl="0">
              <a:lnSpc>
                <a:spcPct val="90000"/>
              </a:lnSpc>
              <a:spcBef>
                <a:spcPct val="20000"/>
              </a:spcBef>
              <a:buClr>
                <a:schemeClr val="accent1"/>
              </a:buClr>
              <a:buSzPct val="85000"/>
              <a:buFont typeface="Wingdings 2" pitchFamily="18" charset="2"/>
              <a:buChar char=""/>
            </a:pPr>
            <a:r>
              <a:rPr lang="en-US" dirty="0" smtClean="0">
                <a:latin typeface="Georgia" pitchFamily="18" charset="0"/>
              </a:rPr>
              <a:t>spherical shell of charge     </a:t>
            </a:r>
          </a:p>
          <a:p>
            <a:pPr marL="273050" indent="-273050" algn="l" rtl="0">
              <a:lnSpc>
                <a:spcPct val="90000"/>
              </a:lnSpc>
              <a:spcBef>
                <a:spcPct val="20000"/>
              </a:spcBef>
              <a:buClr>
                <a:schemeClr val="accent1"/>
              </a:buClr>
              <a:buSzPct val="85000"/>
            </a:pPr>
            <a:r>
              <a:rPr lang="en-US" sz="2000" i="1" dirty="0" smtClean="0">
                <a:latin typeface="Georgia" pitchFamily="18" charset="0"/>
              </a:rPr>
              <a:t>                                      E=0</a:t>
            </a:r>
            <a:r>
              <a:rPr lang="en-US" dirty="0" smtClean="0">
                <a:latin typeface="Georgia" pitchFamily="18" charset="0"/>
              </a:rPr>
              <a:t> </a:t>
            </a:r>
          </a:p>
          <a:p>
            <a:pPr marL="273050" indent="-273050" algn="l" rtl="0">
              <a:lnSpc>
                <a:spcPct val="90000"/>
              </a:lnSpc>
              <a:spcBef>
                <a:spcPct val="20000"/>
              </a:spcBef>
              <a:buClr>
                <a:schemeClr val="accent1"/>
              </a:buClr>
              <a:buSzPct val="85000"/>
            </a:pPr>
            <a:r>
              <a:rPr lang="en-US" dirty="0" smtClean="0">
                <a:latin typeface="Georgia" pitchFamily="18" charset="0"/>
              </a:rPr>
              <a:t> </a:t>
            </a:r>
          </a:p>
          <a:p>
            <a:pPr marL="273050" indent="-273050" algn="l" rtl="0">
              <a:lnSpc>
                <a:spcPct val="90000"/>
              </a:lnSpc>
              <a:spcBef>
                <a:spcPct val="20000"/>
              </a:spcBef>
              <a:buClr>
                <a:schemeClr val="accent1"/>
              </a:buClr>
              <a:buSzPct val="85000"/>
            </a:pPr>
            <a:r>
              <a:rPr lang="en-US" dirty="0" smtClean="0">
                <a:latin typeface="Georgia" pitchFamily="18" charset="0"/>
              </a:rPr>
              <a:t>        </a:t>
            </a:r>
            <a:br>
              <a:rPr lang="en-US" dirty="0" smtClean="0">
                <a:latin typeface="Georgia" pitchFamily="18" charset="0"/>
              </a:rPr>
            </a:br>
            <a:r>
              <a:rPr lang="en-US" dirty="0" smtClean="0">
                <a:latin typeface="Georgia" pitchFamily="18" charset="0"/>
              </a:rPr>
              <a:t/>
            </a:r>
            <a:br>
              <a:rPr lang="en-US" dirty="0" smtClean="0">
                <a:latin typeface="Georgia" pitchFamily="18" charset="0"/>
              </a:rPr>
            </a:br>
            <a:r>
              <a:rPr lang="en-US" dirty="0" smtClean="0">
                <a:latin typeface="Georgia" pitchFamily="18" charset="0"/>
              </a:rPr>
              <a:t/>
            </a:r>
            <a:br>
              <a:rPr lang="en-US" dirty="0" smtClean="0">
                <a:latin typeface="Georgia" pitchFamily="18" charset="0"/>
              </a:rPr>
            </a:br>
            <a:endParaRPr lang="en-US" dirty="0" smtClean="0">
              <a:latin typeface="Georgia" pitchFamily="18" charset="0"/>
            </a:endParaRPr>
          </a:p>
          <a:p>
            <a:pPr marL="273050" indent="-273050" algn="l" rtl="0">
              <a:lnSpc>
                <a:spcPct val="90000"/>
              </a:lnSpc>
              <a:spcBef>
                <a:spcPct val="20000"/>
              </a:spcBef>
              <a:buClr>
                <a:schemeClr val="accent1"/>
              </a:buClr>
              <a:buSzPct val="85000"/>
              <a:buFont typeface="Wingdings 2" pitchFamily="18" charset="2"/>
              <a:buChar char=""/>
            </a:pPr>
            <a:endParaRPr lang="en-US" dirty="0" smtClean="0">
              <a:latin typeface="Georgia" pitchFamily="18" charset="0"/>
            </a:endParaRPr>
          </a:p>
          <a:p>
            <a:pPr marL="273050" indent="-273050" algn="l" rtl="0">
              <a:lnSpc>
                <a:spcPct val="90000"/>
              </a:lnSpc>
              <a:spcBef>
                <a:spcPct val="20000"/>
              </a:spcBef>
              <a:buClr>
                <a:schemeClr val="accent1"/>
              </a:buClr>
              <a:buSzPct val="85000"/>
            </a:pPr>
            <a:endParaRPr lang="en-US" dirty="0">
              <a:latin typeface="Georgia" pitchFamily="18" charset="0"/>
            </a:endParaRPr>
          </a:p>
        </p:txBody>
      </p:sp>
      <p:graphicFrame>
        <p:nvGraphicFramePr>
          <p:cNvPr id="36869" name="Object 5"/>
          <p:cNvGraphicFramePr>
            <a:graphicFrameLocks noChangeAspect="1"/>
          </p:cNvGraphicFramePr>
          <p:nvPr/>
        </p:nvGraphicFramePr>
        <p:xfrm>
          <a:off x="1071538" y="1357298"/>
          <a:ext cx="2184422" cy="388213"/>
        </p:xfrm>
        <a:graphic>
          <a:graphicData uri="http://schemas.openxmlformats.org/presentationml/2006/ole">
            <p:oleObj spid="_x0000_s158723" name="Equation" r:id="rId3" imgW="1282700" imgH="241300" progId="">
              <p:embed/>
            </p:oleObj>
          </a:graphicData>
        </a:graphic>
      </p:graphicFrame>
      <p:sp>
        <p:nvSpPr>
          <p:cNvPr id="12" name="TextBox 11"/>
          <p:cNvSpPr txBox="1"/>
          <p:nvPr/>
        </p:nvSpPr>
        <p:spPr>
          <a:xfrm>
            <a:off x="357158" y="3857628"/>
            <a:ext cx="5214974" cy="2154436"/>
          </a:xfrm>
          <a:prstGeom prst="rect">
            <a:avLst/>
          </a:prstGeom>
          <a:noFill/>
        </p:spPr>
        <p:txBody>
          <a:bodyPr wrap="square" rtlCol="1">
            <a:spAutoFit/>
          </a:bodyPr>
          <a:lstStyle/>
          <a:p>
            <a:pPr marL="273050" indent="-273050" algn="l" rtl="0">
              <a:lnSpc>
                <a:spcPct val="90000"/>
              </a:lnSpc>
              <a:spcBef>
                <a:spcPct val="20000"/>
              </a:spcBef>
              <a:buClr>
                <a:schemeClr val="accent1"/>
              </a:buClr>
              <a:buSzPct val="85000"/>
              <a:buFont typeface="Wingdings 2" pitchFamily="18" charset="2"/>
              <a:buChar char=""/>
            </a:pPr>
            <a:r>
              <a:rPr lang="en-US" sz="2000" dirty="0" smtClean="0">
                <a:latin typeface="Georgia" pitchFamily="18" charset="0"/>
                <a:cs typeface="+mj-cs"/>
              </a:rPr>
              <a:t>Thus we obtain two results</a:t>
            </a:r>
          </a:p>
          <a:p>
            <a:pPr marL="547688" lvl="1" indent="-273050" algn="l" rtl="0">
              <a:lnSpc>
                <a:spcPct val="90000"/>
              </a:lnSpc>
              <a:spcBef>
                <a:spcPct val="20000"/>
              </a:spcBef>
              <a:buClr>
                <a:schemeClr val="accent2"/>
              </a:buClr>
              <a:buSzPct val="70000"/>
              <a:buFont typeface="Wingdings" pitchFamily="2" charset="2"/>
              <a:buChar char=""/>
            </a:pPr>
            <a:r>
              <a:rPr lang="en-US" sz="2000" dirty="0" smtClean="0">
                <a:solidFill>
                  <a:schemeClr val="tx2"/>
                </a:solidFill>
                <a:latin typeface="Georgia" pitchFamily="18" charset="0"/>
                <a:cs typeface="+mj-cs"/>
              </a:rPr>
              <a:t>The electric field outside a spherical shell of charge is the same as that of a point charge.</a:t>
            </a:r>
          </a:p>
          <a:p>
            <a:pPr marL="547688" lvl="1" indent="-273050" algn="l" rtl="0">
              <a:lnSpc>
                <a:spcPct val="90000"/>
              </a:lnSpc>
              <a:spcBef>
                <a:spcPct val="20000"/>
              </a:spcBef>
              <a:buClr>
                <a:schemeClr val="accent2"/>
              </a:buClr>
              <a:buSzPct val="70000"/>
              <a:buFont typeface="Wingdings" pitchFamily="2" charset="2"/>
              <a:buChar char=""/>
            </a:pPr>
            <a:r>
              <a:rPr lang="en-US" sz="2000" dirty="0" smtClean="0">
                <a:solidFill>
                  <a:schemeClr val="tx2"/>
                </a:solidFill>
                <a:latin typeface="Georgia" pitchFamily="18" charset="0"/>
                <a:cs typeface="+mj-cs"/>
              </a:rPr>
              <a:t>The electric field inside a spherical shell of charge is zero.</a:t>
            </a:r>
          </a:p>
          <a:p>
            <a:pPr algn="l" rtl="0"/>
            <a:endParaRPr lang="ar-EG" dirty="0"/>
          </a:p>
        </p:txBody>
      </p:sp>
      <p:pic>
        <p:nvPicPr>
          <p:cNvPr id="13" name="Picture 4"/>
          <p:cNvPicPr>
            <a:picLocks noChangeAspect="1" noChangeArrowheads="1"/>
          </p:cNvPicPr>
          <p:nvPr/>
        </p:nvPicPr>
        <p:blipFill>
          <a:blip r:embed="rId4" cstate="print"/>
          <a:srcRect/>
          <a:stretch>
            <a:fillRect/>
          </a:stretch>
        </p:blipFill>
        <p:spPr bwMode="auto">
          <a:xfrm>
            <a:off x="6643702" y="428604"/>
            <a:ext cx="1991294" cy="2571768"/>
          </a:xfrm>
          <a:prstGeom prst="rect">
            <a:avLst/>
          </a:prstGeom>
          <a:noFill/>
          <a:ln w="9525">
            <a:noFill/>
            <a:miter lim="800000"/>
            <a:headEnd/>
            <a:tailEnd/>
          </a:ln>
        </p:spPr>
      </p:pic>
      <p:pic>
        <p:nvPicPr>
          <p:cNvPr id="14" name="Picture 2"/>
          <p:cNvPicPr>
            <a:picLocks noChangeAspect="1" noChangeArrowheads="1"/>
          </p:cNvPicPr>
          <p:nvPr/>
        </p:nvPicPr>
        <p:blipFill>
          <a:blip r:embed="rId5" cstate="print"/>
          <a:srcRect/>
          <a:stretch>
            <a:fillRect/>
          </a:stretch>
        </p:blipFill>
        <p:spPr bwMode="auto">
          <a:xfrm>
            <a:off x="6286512" y="3286124"/>
            <a:ext cx="2214578" cy="221457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146CA9A-EBF9-47B3-8809-22AEF34BB537}" type="slidenum">
              <a:rPr lang="ar-EG" smtClean="0"/>
              <a:pPr/>
              <a:t>24</a:t>
            </a:fld>
            <a:endParaRPr lang="ar-EG"/>
          </a:p>
        </p:txBody>
      </p:sp>
      <p:sp>
        <p:nvSpPr>
          <p:cNvPr id="4" name="Rectangle 3"/>
          <p:cNvSpPr/>
          <p:nvPr/>
        </p:nvSpPr>
        <p:spPr>
          <a:xfrm>
            <a:off x="214282" y="285728"/>
            <a:ext cx="8501106" cy="369332"/>
          </a:xfrm>
          <a:prstGeom prst="rect">
            <a:avLst/>
          </a:prstGeom>
        </p:spPr>
        <p:txBody>
          <a:bodyPr wrap="square">
            <a:spAutoFit/>
          </a:bodyPr>
          <a:lstStyle/>
          <a:p>
            <a:pPr algn="l" rtl="0"/>
            <a:r>
              <a:rPr lang="en-US" u="sng" dirty="0" smtClean="0">
                <a:solidFill>
                  <a:srgbClr val="00B0F0"/>
                </a:solidFill>
              </a:rPr>
              <a:t>Example 24.7</a:t>
            </a:r>
            <a:r>
              <a:rPr lang="en-US" dirty="0" smtClean="0">
                <a:solidFill>
                  <a:srgbClr val="00B0F0"/>
                </a:solidFill>
              </a:rPr>
              <a:t>   </a:t>
            </a:r>
            <a:r>
              <a:rPr lang="en-US" b="1" dirty="0" smtClean="0">
                <a:solidFill>
                  <a:srgbClr val="00B0F0"/>
                </a:solidFill>
              </a:rPr>
              <a:t>A Cylindrically Symmetric Charge Distribution</a:t>
            </a:r>
            <a:endParaRPr lang="en-US" dirty="0">
              <a:solidFill>
                <a:srgbClr val="00B0F0"/>
              </a:solidFill>
            </a:endParaRPr>
          </a:p>
        </p:txBody>
      </p:sp>
      <p:sp>
        <p:nvSpPr>
          <p:cNvPr id="5" name="Rectangle 4"/>
          <p:cNvSpPr/>
          <p:nvPr/>
        </p:nvSpPr>
        <p:spPr>
          <a:xfrm>
            <a:off x="214282" y="714356"/>
            <a:ext cx="8501122" cy="646331"/>
          </a:xfrm>
          <a:prstGeom prst="rect">
            <a:avLst/>
          </a:prstGeom>
        </p:spPr>
        <p:txBody>
          <a:bodyPr wrap="square">
            <a:spAutoFit/>
          </a:bodyPr>
          <a:lstStyle/>
          <a:p>
            <a:pPr algn="l" rtl="0"/>
            <a:r>
              <a:rPr lang="en-US" b="1" dirty="0" smtClean="0"/>
              <a:t>Find the electric field a distance r from a line of positive</a:t>
            </a:r>
            <a:r>
              <a:rPr lang="ar-SA" b="1" dirty="0" smtClean="0"/>
              <a:t> </a:t>
            </a:r>
            <a:r>
              <a:rPr lang="en-US" b="1" dirty="0" smtClean="0"/>
              <a:t>charge of infinite length and constant charge per unit</a:t>
            </a:r>
            <a:r>
              <a:rPr lang="ar-SA" b="1" dirty="0" smtClean="0"/>
              <a:t> </a:t>
            </a:r>
            <a:r>
              <a:rPr lang="en-US" b="1" dirty="0" smtClean="0"/>
              <a:t>length </a:t>
            </a:r>
            <a:r>
              <a:rPr lang="el-GR" b="1" dirty="0" smtClean="0"/>
              <a:t>λ</a:t>
            </a:r>
            <a:endParaRPr lang="ar-EG" b="1" dirty="0"/>
          </a:p>
        </p:txBody>
      </p:sp>
      <p:sp>
        <p:nvSpPr>
          <p:cNvPr id="6" name="Rectangle 5"/>
          <p:cNvSpPr/>
          <p:nvPr/>
        </p:nvSpPr>
        <p:spPr>
          <a:xfrm>
            <a:off x="214282" y="1571612"/>
            <a:ext cx="7215238" cy="1538883"/>
          </a:xfrm>
          <a:prstGeom prst="rect">
            <a:avLst/>
          </a:prstGeom>
        </p:spPr>
        <p:txBody>
          <a:bodyPr wrap="square">
            <a:spAutoFit/>
          </a:bodyPr>
          <a:lstStyle/>
          <a:p>
            <a:pPr marL="342900" indent="-342900" algn="l" rtl="0">
              <a:lnSpc>
                <a:spcPct val="90000"/>
              </a:lnSpc>
              <a:spcBef>
                <a:spcPct val="20000"/>
              </a:spcBef>
              <a:buFont typeface="Arial" pitchFamily="34" charset="0"/>
              <a:buChar char="•"/>
            </a:pPr>
            <a:r>
              <a:rPr lang="en-US" altLang="zh-CN" sz="2000" dirty="0" smtClean="0">
                <a:latin typeface="Calibri" pitchFamily="34" charset="0"/>
                <a:cs typeface="+mj-cs"/>
              </a:rPr>
              <a:t>Select a cylinder as Gaussian surface. The cylinder has a radius of </a:t>
            </a:r>
            <a:r>
              <a:rPr lang="en-US" altLang="zh-CN" sz="2000" i="1" dirty="0" smtClean="0">
                <a:latin typeface="Calibri" pitchFamily="34" charset="0"/>
                <a:cs typeface="+mj-cs"/>
              </a:rPr>
              <a:t>r</a:t>
            </a:r>
            <a:r>
              <a:rPr lang="en-US" altLang="zh-CN" sz="2000" dirty="0" smtClean="0">
                <a:latin typeface="Calibri" pitchFamily="34" charset="0"/>
                <a:cs typeface="+mj-cs"/>
              </a:rPr>
              <a:t> and a length of </a:t>
            </a:r>
            <a:r>
              <a:rPr lang="en-US" altLang="zh-CN" sz="2000" i="1" dirty="0" smtClean="0">
                <a:latin typeface="Calibri" pitchFamily="34" charset="0"/>
                <a:cs typeface="+mj-cs"/>
              </a:rPr>
              <a:t>ℓ</a:t>
            </a:r>
          </a:p>
          <a:p>
            <a:pPr marL="342900" indent="-342900" algn="l" rtl="0">
              <a:lnSpc>
                <a:spcPct val="90000"/>
              </a:lnSpc>
              <a:spcBef>
                <a:spcPct val="20000"/>
              </a:spcBef>
              <a:buFont typeface="Arial" pitchFamily="34" charset="0"/>
              <a:buChar char="•"/>
            </a:pPr>
            <a:r>
              <a:rPr lang="en-US" altLang="zh-CN" sz="2000" b="1" dirty="0" smtClean="0">
                <a:latin typeface="Calibri" pitchFamily="34" charset="0"/>
                <a:cs typeface="+mj-cs"/>
              </a:rPr>
              <a:t> </a:t>
            </a:r>
            <a:r>
              <a:rPr lang="en-US" altLang="zh-CN" sz="2000" b="1" i="1" dirty="0" smtClean="0">
                <a:latin typeface="Calibri" pitchFamily="34" charset="0"/>
                <a:cs typeface="+mj-cs"/>
              </a:rPr>
              <a:t>E</a:t>
            </a:r>
            <a:r>
              <a:rPr lang="en-US" altLang="zh-CN" sz="2000" dirty="0" smtClean="0">
                <a:latin typeface="Calibri" pitchFamily="34" charset="0"/>
                <a:cs typeface="+mj-cs"/>
              </a:rPr>
              <a:t> is constant in magnitude and parallel to the surface (the direction of a surface is its normal!) at every point on the curved part of the surface (the body of the cylinder.</a:t>
            </a:r>
            <a:endParaRPr lang="en-US" altLang="zh-CN" sz="2000" dirty="0">
              <a:latin typeface="Calibri" pitchFamily="34" charset="0"/>
              <a:cs typeface="+mj-cs"/>
            </a:endParaRPr>
          </a:p>
        </p:txBody>
      </p:sp>
      <p:pic>
        <p:nvPicPr>
          <p:cNvPr id="7" name="Picture 11" descr="2412a"/>
          <p:cNvPicPr>
            <a:picLocks noChangeAspect="1" noChangeArrowheads="1"/>
          </p:cNvPicPr>
          <p:nvPr/>
        </p:nvPicPr>
        <p:blipFill>
          <a:blip r:embed="rId3" cstate="print"/>
          <a:srcRect t="4955" b="10805"/>
          <a:stretch>
            <a:fillRect/>
          </a:stretch>
        </p:blipFill>
        <p:spPr bwMode="auto">
          <a:xfrm>
            <a:off x="5929322" y="2857496"/>
            <a:ext cx="2685593" cy="2905140"/>
          </a:xfrm>
          <a:prstGeom prst="rect">
            <a:avLst/>
          </a:prstGeom>
          <a:noFill/>
          <a:ln w="9525">
            <a:noFill/>
            <a:miter lim="800000"/>
            <a:headEnd/>
            <a:tailEnd/>
          </a:ln>
        </p:spPr>
      </p:pic>
      <p:graphicFrame>
        <p:nvGraphicFramePr>
          <p:cNvPr id="8" name="Object 2"/>
          <p:cNvGraphicFramePr>
            <a:graphicFrameLocks noChangeAspect="1"/>
          </p:cNvGraphicFramePr>
          <p:nvPr/>
        </p:nvGraphicFramePr>
        <p:xfrm>
          <a:off x="1785918" y="3143248"/>
          <a:ext cx="938900" cy="571504"/>
        </p:xfrm>
        <a:graphic>
          <a:graphicData uri="http://schemas.openxmlformats.org/presentationml/2006/ole">
            <p:oleObj spid="_x0000_s160771" name="Equation" r:id="rId4" imgW="419100" imgH="393700" progId="">
              <p:embed/>
            </p:oleObj>
          </a:graphicData>
        </a:graphic>
      </p:graphicFrame>
      <p:pic>
        <p:nvPicPr>
          <p:cNvPr id="9" name="Picture 6"/>
          <p:cNvPicPr>
            <a:picLocks noChangeAspect="1" noChangeArrowheads="1"/>
          </p:cNvPicPr>
          <p:nvPr/>
        </p:nvPicPr>
        <p:blipFill>
          <a:blip r:embed="rId5" cstate="print"/>
          <a:srcRect/>
          <a:stretch>
            <a:fillRect/>
          </a:stretch>
        </p:blipFill>
        <p:spPr bwMode="auto">
          <a:xfrm>
            <a:off x="285720" y="3714752"/>
            <a:ext cx="5334000" cy="381000"/>
          </a:xfrm>
          <a:prstGeom prst="rect">
            <a:avLst/>
          </a:prstGeom>
          <a:noFill/>
          <a:ln w="9525">
            <a:noFill/>
            <a:miter lim="800000"/>
            <a:headEnd/>
            <a:tailEnd/>
          </a:ln>
        </p:spPr>
      </p:pic>
      <p:pic>
        <p:nvPicPr>
          <p:cNvPr id="10" name="Picture 3"/>
          <p:cNvPicPr>
            <a:picLocks noChangeAspect="1" noChangeArrowheads="1"/>
          </p:cNvPicPr>
          <p:nvPr/>
        </p:nvPicPr>
        <p:blipFill>
          <a:blip r:embed="rId6" cstate="print"/>
          <a:srcRect/>
          <a:stretch>
            <a:fillRect/>
          </a:stretch>
        </p:blipFill>
        <p:spPr bwMode="auto">
          <a:xfrm>
            <a:off x="500034" y="4071942"/>
            <a:ext cx="3976688" cy="709613"/>
          </a:xfrm>
          <a:prstGeom prst="rect">
            <a:avLst/>
          </a:prstGeom>
          <a:noFill/>
          <a:ln w="9525">
            <a:noFill/>
            <a:miter lim="800000"/>
            <a:headEnd/>
            <a:tailEnd/>
          </a:ln>
        </p:spPr>
      </p:pic>
      <p:pic>
        <p:nvPicPr>
          <p:cNvPr id="11" name="Picture 4"/>
          <p:cNvPicPr>
            <a:picLocks noChangeAspect="1" noChangeArrowheads="1"/>
          </p:cNvPicPr>
          <p:nvPr/>
        </p:nvPicPr>
        <p:blipFill>
          <a:blip r:embed="rId7" cstate="print"/>
          <a:srcRect/>
          <a:stretch>
            <a:fillRect/>
          </a:stretch>
        </p:blipFill>
        <p:spPr bwMode="auto">
          <a:xfrm>
            <a:off x="2214546" y="4714884"/>
            <a:ext cx="1736725" cy="762000"/>
          </a:xfrm>
          <a:prstGeom prst="rect">
            <a:avLst/>
          </a:prstGeom>
          <a:noFill/>
          <a:ln w="9525">
            <a:noFill/>
            <a:miter lim="800000"/>
            <a:headEnd/>
            <a:tailEnd/>
          </a:ln>
        </p:spPr>
      </p:pic>
      <p:pic>
        <p:nvPicPr>
          <p:cNvPr id="12" name="Picture 5"/>
          <p:cNvPicPr>
            <a:picLocks noChangeAspect="1" noChangeArrowheads="1"/>
          </p:cNvPicPr>
          <p:nvPr/>
        </p:nvPicPr>
        <p:blipFill>
          <a:blip r:embed="rId8" cstate="print"/>
          <a:srcRect/>
          <a:stretch>
            <a:fillRect/>
          </a:stretch>
        </p:blipFill>
        <p:spPr bwMode="auto">
          <a:xfrm>
            <a:off x="2000232" y="5643578"/>
            <a:ext cx="2085975" cy="739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146CA9A-EBF9-47B3-8809-22AEF34BB537}" type="slidenum">
              <a:rPr lang="ar-EG" smtClean="0"/>
              <a:pPr/>
              <a:t>25</a:t>
            </a:fld>
            <a:endParaRPr lang="ar-EG"/>
          </a:p>
        </p:txBody>
      </p:sp>
      <p:sp>
        <p:nvSpPr>
          <p:cNvPr id="4" name="Rectangle 3"/>
          <p:cNvSpPr/>
          <p:nvPr/>
        </p:nvSpPr>
        <p:spPr>
          <a:xfrm>
            <a:off x="214282" y="285728"/>
            <a:ext cx="3935693" cy="369332"/>
          </a:xfrm>
          <a:prstGeom prst="rect">
            <a:avLst/>
          </a:prstGeom>
        </p:spPr>
        <p:txBody>
          <a:bodyPr wrap="none">
            <a:spAutoFit/>
          </a:bodyPr>
          <a:lstStyle/>
          <a:p>
            <a:r>
              <a:rPr lang="en-US" u="sng" dirty="0" smtClean="0">
                <a:solidFill>
                  <a:srgbClr val="00B0F0"/>
                </a:solidFill>
              </a:rPr>
              <a:t>Example 24.8</a:t>
            </a:r>
            <a:r>
              <a:rPr lang="en-US" dirty="0" smtClean="0">
                <a:solidFill>
                  <a:srgbClr val="00B0F0"/>
                </a:solidFill>
              </a:rPr>
              <a:t>  </a:t>
            </a:r>
            <a:r>
              <a:rPr lang="en-US" b="1" dirty="0" smtClean="0">
                <a:solidFill>
                  <a:srgbClr val="00B0F0"/>
                </a:solidFill>
              </a:rPr>
              <a:t>A Plane of Charge</a:t>
            </a:r>
            <a:endParaRPr lang="en-US" dirty="0">
              <a:solidFill>
                <a:srgbClr val="00B0F0"/>
              </a:solidFill>
            </a:endParaRPr>
          </a:p>
        </p:txBody>
      </p:sp>
      <p:sp>
        <p:nvSpPr>
          <p:cNvPr id="5" name="Rectangle 4"/>
          <p:cNvSpPr/>
          <p:nvPr/>
        </p:nvSpPr>
        <p:spPr>
          <a:xfrm>
            <a:off x="285720" y="785794"/>
            <a:ext cx="7572428" cy="646331"/>
          </a:xfrm>
          <a:prstGeom prst="rect">
            <a:avLst/>
          </a:prstGeom>
        </p:spPr>
        <p:txBody>
          <a:bodyPr wrap="square">
            <a:spAutoFit/>
          </a:bodyPr>
          <a:lstStyle/>
          <a:p>
            <a:pPr algn="l" rtl="0"/>
            <a:r>
              <a:rPr lang="en-US" b="1" dirty="0" smtClean="0"/>
              <a:t>Find the electric field due to an infinite plane of positive</a:t>
            </a:r>
          </a:p>
          <a:p>
            <a:pPr algn="l" rtl="0"/>
            <a:r>
              <a:rPr lang="en-US" b="1" dirty="0" smtClean="0"/>
              <a:t>charge with uniform surface charge density </a:t>
            </a:r>
            <a:r>
              <a:rPr lang="el-GR" b="1" dirty="0" smtClean="0"/>
              <a:t>σ</a:t>
            </a:r>
            <a:endParaRPr lang="ar-EG" b="1" dirty="0"/>
          </a:p>
        </p:txBody>
      </p:sp>
      <p:sp>
        <p:nvSpPr>
          <p:cNvPr id="6" name="Rectangle 5"/>
          <p:cNvSpPr/>
          <p:nvPr/>
        </p:nvSpPr>
        <p:spPr>
          <a:xfrm>
            <a:off x="285720" y="1571612"/>
            <a:ext cx="8286808" cy="2003625"/>
          </a:xfrm>
          <a:prstGeom prst="rect">
            <a:avLst/>
          </a:prstGeom>
        </p:spPr>
        <p:txBody>
          <a:bodyPr wrap="square">
            <a:spAutoFit/>
          </a:bodyPr>
          <a:lstStyle/>
          <a:p>
            <a:pPr marL="273050" indent="-273050" algn="l" rtl="0">
              <a:lnSpc>
                <a:spcPct val="90000"/>
              </a:lnSpc>
              <a:spcBef>
                <a:spcPct val="20000"/>
              </a:spcBef>
              <a:buClr>
                <a:schemeClr val="accent1"/>
              </a:buClr>
              <a:buSzPct val="85000"/>
              <a:buFont typeface="Wingdings 2" pitchFamily="18" charset="2"/>
              <a:buChar char=""/>
            </a:pPr>
            <a:r>
              <a:rPr lang="en-US" dirty="0" smtClean="0">
                <a:latin typeface="Georgia" pitchFamily="18" charset="0"/>
              </a:rPr>
              <a:t>Assume that we have a thin, infinite non-conducting sheet of positive charge</a:t>
            </a:r>
            <a:br>
              <a:rPr lang="en-US" dirty="0" smtClean="0">
                <a:latin typeface="Georgia" pitchFamily="18" charset="0"/>
              </a:rPr>
            </a:br>
            <a:endParaRPr lang="en-US" dirty="0" smtClean="0">
              <a:latin typeface="Georgia" pitchFamily="18" charset="0"/>
            </a:endParaRPr>
          </a:p>
          <a:p>
            <a:pPr marL="273050" indent="-273050" algn="l" rtl="0">
              <a:lnSpc>
                <a:spcPct val="90000"/>
              </a:lnSpc>
              <a:spcBef>
                <a:spcPct val="20000"/>
              </a:spcBef>
              <a:buClr>
                <a:schemeClr val="accent1"/>
              </a:buClr>
              <a:buSzPct val="85000"/>
              <a:buFont typeface="Wingdings 2" pitchFamily="18" charset="2"/>
              <a:buChar char=""/>
            </a:pPr>
            <a:r>
              <a:rPr lang="en-US" dirty="0" smtClean="0">
                <a:latin typeface="Georgia" pitchFamily="18" charset="0"/>
              </a:rPr>
              <a:t>The charge density in this case  is the charge per unit area,</a:t>
            </a:r>
            <a:r>
              <a:rPr lang="en-US" i="1" dirty="0" smtClean="0">
                <a:latin typeface="Georgia" pitchFamily="18" charset="0"/>
                <a:sym typeface="Symbol" pitchFamily="18" charset="2"/>
              </a:rPr>
              <a:t></a:t>
            </a:r>
            <a:br>
              <a:rPr lang="en-US" i="1" dirty="0" smtClean="0">
                <a:latin typeface="Georgia" pitchFamily="18" charset="0"/>
                <a:sym typeface="Symbol" pitchFamily="18" charset="2"/>
              </a:rPr>
            </a:br>
            <a:endParaRPr lang="en-US" i="1" dirty="0" smtClean="0">
              <a:latin typeface="Georgia" pitchFamily="18" charset="0"/>
              <a:sym typeface="Symbol" pitchFamily="18" charset="2"/>
            </a:endParaRPr>
          </a:p>
          <a:p>
            <a:pPr marL="273050" indent="-273050" algn="l" rtl="0">
              <a:lnSpc>
                <a:spcPct val="90000"/>
              </a:lnSpc>
              <a:spcBef>
                <a:spcPct val="20000"/>
              </a:spcBef>
              <a:buClr>
                <a:schemeClr val="accent1"/>
              </a:buClr>
              <a:buSzPct val="85000"/>
              <a:buFont typeface="Arial" pitchFamily="34" charset="0"/>
              <a:buChar char="•"/>
            </a:pPr>
            <a:r>
              <a:rPr lang="en-US" dirty="0" smtClean="0">
                <a:latin typeface="Georgia" pitchFamily="18" charset="0"/>
                <a:sym typeface="Symbol" pitchFamily="18" charset="2"/>
              </a:rPr>
              <a:t>From symmetry, we can see  that the electric field will be perpendicular to the surface of the sheet</a:t>
            </a:r>
            <a:endParaRPr lang="ar-EG" dirty="0" smtClean="0"/>
          </a:p>
          <a:p>
            <a:pPr marL="273050" indent="-273050" algn="l" rtl="0">
              <a:lnSpc>
                <a:spcPct val="90000"/>
              </a:lnSpc>
              <a:spcBef>
                <a:spcPct val="20000"/>
              </a:spcBef>
              <a:buClr>
                <a:schemeClr val="accent1"/>
              </a:buClr>
              <a:buSzPct val="85000"/>
              <a:buFont typeface="Wingdings 2" pitchFamily="18" charset="2"/>
              <a:buChar char=""/>
            </a:pPr>
            <a:endParaRPr lang="en-US" i="1" dirty="0" smtClean="0">
              <a:latin typeface="Georgia" pitchFamily="18" charset="0"/>
              <a:sym typeface="Symbol" pitchFamily="18" charset="2"/>
            </a:endParaRPr>
          </a:p>
        </p:txBody>
      </p:sp>
      <p:pic>
        <p:nvPicPr>
          <p:cNvPr id="7" name="Picture 2"/>
          <p:cNvPicPr>
            <a:picLocks noChangeAspect="1" noChangeArrowheads="1"/>
          </p:cNvPicPr>
          <p:nvPr/>
        </p:nvPicPr>
        <p:blipFill>
          <a:blip r:embed="rId2" cstate="print"/>
          <a:srcRect/>
          <a:stretch>
            <a:fillRect/>
          </a:stretch>
        </p:blipFill>
        <p:spPr bwMode="auto">
          <a:xfrm>
            <a:off x="6429388" y="3143248"/>
            <a:ext cx="2495550" cy="2085975"/>
          </a:xfrm>
          <a:prstGeom prst="rect">
            <a:avLst/>
          </a:prstGeom>
          <a:noFill/>
          <a:ln w="9525">
            <a:noFill/>
            <a:miter lim="800000"/>
            <a:headEnd/>
            <a:tailEnd/>
          </a:ln>
        </p:spPr>
      </p:pic>
      <p:sp>
        <p:nvSpPr>
          <p:cNvPr id="8" name="Rectangle 7"/>
          <p:cNvSpPr/>
          <p:nvPr/>
        </p:nvSpPr>
        <p:spPr>
          <a:xfrm>
            <a:off x="428596" y="3500438"/>
            <a:ext cx="6072198" cy="2363724"/>
          </a:xfrm>
          <a:prstGeom prst="rect">
            <a:avLst/>
          </a:prstGeom>
        </p:spPr>
        <p:txBody>
          <a:bodyPr wrap="square">
            <a:spAutoFit/>
          </a:bodyPr>
          <a:lstStyle/>
          <a:p>
            <a:pPr marL="273050" indent="-273050" algn="l" rtl="0">
              <a:spcBef>
                <a:spcPct val="20000"/>
              </a:spcBef>
              <a:buClr>
                <a:schemeClr val="accent1"/>
              </a:buClr>
              <a:buSzPct val="85000"/>
              <a:buFont typeface="Wingdings 2" pitchFamily="18" charset="2"/>
              <a:buChar char=""/>
            </a:pPr>
            <a:r>
              <a:rPr lang="en-US" dirty="0" smtClean="0">
                <a:latin typeface="Times New Roman" pitchFamily="18" charset="0"/>
                <a:cs typeface="Times New Roman" pitchFamily="18" charset="0"/>
              </a:rPr>
              <a:t>To calculate the electric field using Gauss’ s Law, we assume a Gaussian surface in the form of a right cylinder with cross sectional area </a:t>
            </a:r>
            <a:r>
              <a:rPr lang="en-US" i="1" dirty="0" smtClean="0">
                <a:latin typeface="Times New Roman" pitchFamily="18" charset="0"/>
                <a:cs typeface="Times New Roman" pitchFamily="18" charset="0"/>
              </a:rPr>
              <a:t>A</a:t>
            </a:r>
            <a:r>
              <a:rPr lang="en-US" dirty="0" smtClean="0">
                <a:latin typeface="Times New Roman" pitchFamily="18" charset="0"/>
                <a:cs typeface="Times New Roman" pitchFamily="18" charset="0"/>
              </a:rPr>
              <a:t>, chosen to cut through the plane perpendicularly.</a:t>
            </a:r>
            <a:br>
              <a:rPr lang="en-US" dirty="0" smtClean="0">
                <a:latin typeface="Times New Roman" pitchFamily="18" charset="0"/>
                <a:cs typeface="Times New Roman" pitchFamily="18" charset="0"/>
              </a:rPr>
            </a:br>
            <a:endParaRPr lang="en-US" dirty="0" smtClean="0">
              <a:latin typeface="Times New Roman" pitchFamily="18" charset="0"/>
              <a:cs typeface="Times New Roman" pitchFamily="18" charset="0"/>
            </a:endParaRPr>
          </a:p>
          <a:p>
            <a:pPr marL="273050" indent="-273050" algn="l" rtl="0">
              <a:spcBef>
                <a:spcPct val="20000"/>
              </a:spcBef>
              <a:buClr>
                <a:schemeClr val="accent1"/>
              </a:buClr>
              <a:buSzPct val="85000"/>
              <a:buFont typeface="Wingdings 2" pitchFamily="18" charset="2"/>
              <a:buChar char=""/>
            </a:pPr>
            <a:r>
              <a:rPr lang="en-US" dirty="0" smtClean="0">
                <a:latin typeface="Times New Roman" pitchFamily="18" charset="0"/>
                <a:cs typeface="Times New Roman" pitchFamily="18" charset="0"/>
              </a:rPr>
              <a:t>Because the electric field is perpendicular to the plane</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everywhere, the electric field will be parallel to the walls of the cylinder and perpendicular to the ends of the cylinder.</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0146CA9A-EBF9-47B3-8809-22AEF34BB537}" type="slidenum">
              <a:rPr lang="ar-EG" smtClean="0"/>
              <a:pPr/>
              <a:t>26</a:t>
            </a:fld>
            <a:endParaRPr lang="ar-EG"/>
          </a:p>
        </p:txBody>
      </p:sp>
      <p:sp>
        <p:nvSpPr>
          <p:cNvPr id="4" name="Rectangle 3"/>
          <p:cNvSpPr/>
          <p:nvPr/>
        </p:nvSpPr>
        <p:spPr>
          <a:xfrm>
            <a:off x="642910" y="857232"/>
            <a:ext cx="2659254" cy="400110"/>
          </a:xfrm>
          <a:prstGeom prst="rect">
            <a:avLst/>
          </a:prstGeom>
        </p:spPr>
        <p:txBody>
          <a:bodyPr wrap="none">
            <a:spAutoFit/>
          </a:bodyPr>
          <a:lstStyle/>
          <a:p>
            <a:pPr marL="273050" indent="-273050" algn="l" rtl="0">
              <a:spcBef>
                <a:spcPct val="20000"/>
              </a:spcBef>
              <a:buClr>
                <a:schemeClr val="accent1"/>
              </a:buClr>
              <a:buSzPct val="85000"/>
            </a:pPr>
            <a:r>
              <a:rPr lang="en-US" sz="2000" dirty="0" smtClean="0">
                <a:latin typeface="Arial Narrow" pitchFamily="34" charset="0"/>
                <a:cs typeface="+mj-cs"/>
              </a:rPr>
              <a:t>Using Gauss’s Law we get</a:t>
            </a:r>
            <a:endParaRPr lang="en-US" sz="2000" dirty="0">
              <a:latin typeface="Arial Narrow" pitchFamily="34" charset="0"/>
              <a:cs typeface="+mj-cs"/>
            </a:endParaRPr>
          </a:p>
        </p:txBody>
      </p:sp>
      <p:graphicFrame>
        <p:nvGraphicFramePr>
          <p:cNvPr id="5" name="Object 4"/>
          <p:cNvGraphicFramePr>
            <a:graphicFrameLocks noChangeAspect="1"/>
          </p:cNvGraphicFramePr>
          <p:nvPr/>
        </p:nvGraphicFramePr>
        <p:xfrm>
          <a:off x="1314450" y="1571625"/>
          <a:ext cx="5119688" cy="1731963"/>
        </p:xfrm>
        <a:graphic>
          <a:graphicData uri="http://schemas.openxmlformats.org/presentationml/2006/ole">
            <p:oleObj spid="_x0000_s161795" name="Equation" r:id="rId3" imgW="3009900" imgH="990600" progId="">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2800" b="1" u="sng" dirty="0" smtClean="0">
                <a:solidFill>
                  <a:srgbClr val="00B050"/>
                </a:solidFill>
              </a:rPr>
              <a:t>24.4 Conductors in Electrostatic Equilibrium</a:t>
            </a:r>
            <a:endParaRPr lang="en-US" sz="2800" u="sng" dirty="0">
              <a:solidFill>
                <a:srgbClr val="00B050"/>
              </a:solidFill>
            </a:endParaRPr>
          </a:p>
        </p:txBody>
      </p:sp>
      <p:sp>
        <p:nvSpPr>
          <p:cNvPr id="3" name="Slide Number Placeholder 2"/>
          <p:cNvSpPr>
            <a:spLocks noGrp="1"/>
          </p:cNvSpPr>
          <p:nvPr>
            <p:ph type="sldNum" sz="quarter" idx="11"/>
          </p:nvPr>
        </p:nvSpPr>
        <p:spPr/>
        <p:txBody>
          <a:bodyPr/>
          <a:lstStyle/>
          <a:p>
            <a:fld id="{0146CA9A-EBF9-47B3-8809-22AEF34BB537}" type="slidenum">
              <a:rPr lang="ar-EG" smtClean="0"/>
              <a:pPr/>
              <a:t>27</a:t>
            </a:fld>
            <a:endParaRPr lang="ar-EG"/>
          </a:p>
        </p:txBody>
      </p:sp>
      <p:sp>
        <p:nvSpPr>
          <p:cNvPr id="5" name="Rectangle 4"/>
          <p:cNvSpPr/>
          <p:nvPr/>
        </p:nvSpPr>
        <p:spPr>
          <a:xfrm>
            <a:off x="714348" y="1500174"/>
            <a:ext cx="7858180" cy="4247317"/>
          </a:xfrm>
          <a:prstGeom prst="rect">
            <a:avLst/>
          </a:prstGeom>
        </p:spPr>
        <p:txBody>
          <a:bodyPr wrap="square">
            <a:spAutoFit/>
          </a:bodyPr>
          <a:lstStyle/>
          <a:p>
            <a:pPr algn="l" rtl="0"/>
            <a:r>
              <a:rPr lang="en-US" dirty="0" smtClean="0">
                <a:solidFill>
                  <a:srgbClr val="C00000"/>
                </a:solidFill>
              </a:rPr>
              <a:t>A conductor in electrostatic equilibrium has the following</a:t>
            </a:r>
          </a:p>
          <a:p>
            <a:pPr algn="l" rtl="0"/>
            <a:r>
              <a:rPr lang="en-US" dirty="0" smtClean="0">
                <a:solidFill>
                  <a:srgbClr val="C00000"/>
                </a:solidFill>
              </a:rPr>
              <a:t>properties:</a:t>
            </a:r>
          </a:p>
          <a:p>
            <a:pPr algn="l" rtl="0"/>
            <a:endParaRPr lang="en-US" dirty="0" smtClean="0"/>
          </a:p>
          <a:p>
            <a:pPr marL="342900" indent="-342900" algn="l" rtl="0">
              <a:buAutoNum type="arabicPeriod"/>
            </a:pPr>
            <a:r>
              <a:rPr lang="en-US" sz="2000" dirty="0" smtClean="0"/>
              <a:t>The electric field is zero everywhere inside the conductor.</a:t>
            </a:r>
          </a:p>
          <a:p>
            <a:pPr marL="342900" indent="-342900" algn="l" rtl="0"/>
            <a:r>
              <a:rPr lang="en-US" dirty="0" smtClean="0">
                <a:solidFill>
                  <a:srgbClr val="00B0F0"/>
                </a:solidFill>
                <a:cs typeface="+mj-cs"/>
              </a:rPr>
              <a:t>Because </a:t>
            </a:r>
            <a:r>
              <a:rPr lang="en-US" dirty="0" smtClean="0">
                <a:solidFill>
                  <a:srgbClr val="00B0F0"/>
                </a:solidFill>
                <a:latin typeface="Arial Unicode MS" pitchFamily="34" charset="-128"/>
                <a:cs typeface="+mj-cs"/>
              </a:rPr>
              <a:t>the charges in the conductor move creating an internal electric field that cancels the applied field on the inside of the conductor</a:t>
            </a:r>
          </a:p>
          <a:p>
            <a:pPr marL="342900" indent="-342900" algn="l" rtl="0"/>
            <a:endParaRPr lang="en-US" dirty="0" smtClean="0"/>
          </a:p>
          <a:p>
            <a:pPr algn="l" rtl="0"/>
            <a:r>
              <a:rPr lang="en-US" dirty="0" smtClean="0"/>
              <a:t>2. If an isolated conductor carries a charge, the charge resides on its surface.</a:t>
            </a:r>
          </a:p>
          <a:p>
            <a:pPr algn="l" rtl="0"/>
            <a:r>
              <a:rPr lang="en-US" dirty="0" smtClean="0"/>
              <a:t>3. The electric field just outside a charged conductor is perpendicular to the surface of the conductor and has a magnitude           , where </a:t>
            </a:r>
            <a:r>
              <a:rPr lang="el-GR" dirty="0" smtClean="0"/>
              <a:t>σ</a:t>
            </a:r>
            <a:r>
              <a:rPr lang="en-US" dirty="0" smtClean="0"/>
              <a:t> is the surface charge density at that point.</a:t>
            </a:r>
          </a:p>
          <a:p>
            <a:pPr algn="l" rtl="0"/>
            <a:r>
              <a:rPr lang="en-US" dirty="0" smtClean="0"/>
              <a:t>4. On an irregularly shaped conductor, the surface charge density is greatest at locations where the radius of curvature of the surface is smallest.</a:t>
            </a:r>
            <a:endParaRPr lang="en-US" dirty="0"/>
          </a:p>
        </p:txBody>
      </p:sp>
      <p:pic>
        <p:nvPicPr>
          <p:cNvPr id="6" name="Picture 2"/>
          <p:cNvPicPr>
            <a:picLocks noChangeAspect="1" noChangeArrowheads="1"/>
          </p:cNvPicPr>
          <p:nvPr/>
        </p:nvPicPr>
        <p:blipFill>
          <a:blip r:embed="rId2" cstate="print"/>
          <a:srcRect/>
          <a:stretch>
            <a:fillRect/>
          </a:stretch>
        </p:blipFill>
        <p:spPr bwMode="auto">
          <a:xfrm>
            <a:off x="6072198" y="4286256"/>
            <a:ext cx="558800" cy="304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4414" y="214290"/>
            <a:ext cx="5757874" cy="560406"/>
          </a:xfrm>
        </p:spPr>
        <p:txBody>
          <a:bodyPr/>
          <a:lstStyle/>
          <a:p>
            <a:pPr algn="ctr"/>
            <a:r>
              <a:rPr lang="en-US" b="1" u="sng" dirty="0" smtClean="0">
                <a:solidFill>
                  <a:srgbClr val="00B050"/>
                </a:solidFill>
                <a:latin typeface="Times New Roman" pitchFamily="18" charset="0"/>
                <a:cs typeface="Times New Roman" pitchFamily="18" charset="0"/>
              </a:rPr>
              <a:t>24.1 Electric Flux</a:t>
            </a:r>
            <a:endParaRPr lang="ar-EG" b="1" u="sng" dirty="0">
              <a:solidFill>
                <a:srgbClr val="00B050"/>
              </a:solidFill>
              <a:latin typeface="Times New Roman" pitchFamily="18" charset="0"/>
              <a:cs typeface="Times New Roman" pitchFamily="18" charset="0"/>
            </a:endParaRPr>
          </a:p>
        </p:txBody>
      </p:sp>
      <p:sp>
        <p:nvSpPr>
          <p:cNvPr id="4" name="Slide Number Placeholder 3"/>
          <p:cNvSpPr>
            <a:spLocks noGrp="1"/>
          </p:cNvSpPr>
          <p:nvPr>
            <p:ph type="sldNum" sz="quarter" idx="11"/>
          </p:nvPr>
        </p:nvSpPr>
        <p:spPr/>
        <p:txBody>
          <a:bodyPr>
            <a:normAutofit/>
          </a:bodyPr>
          <a:lstStyle/>
          <a:p>
            <a:fld id="{0146CA9A-EBF9-47B3-8809-22AEF34BB537}" type="slidenum">
              <a:rPr lang="ar-EG" smtClean="0"/>
              <a:pPr/>
              <a:t>3</a:t>
            </a:fld>
            <a:endParaRPr lang="ar-EG"/>
          </a:p>
        </p:txBody>
      </p:sp>
      <p:sp>
        <p:nvSpPr>
          <p:cNvPr id="5" name="TextBox 4"/>
          <p:cNvSpPr txBox="1"/>
          <p:nvPr/>
        </p:nvSpPr>
        <p:spPr>
          <a:xfrm>
            <a:off x="214282" y="928670"/>
            <a:ext cx="8286808" cy="707886"/>
          </a:xfrm>
          <a:prstGeom prst="rect">
            <a:avLst/>
          </a:prstGeom>
          <a:noFill/>
        </p:spPr>
        <p:txBody>
          <a:bodyPr wrap="square" rtlCol="1">
            <a:spAutoFit/>
          </a:bodyPr>
          <a:lstStyle/>
          <a:p>
            <a:pPr algn="l"/>
            <a:r>
              <a:rPr lang="en-US" sz="2000" dirty="0" smtClean="0">
                <a:latin typeface="Times New Roman" pitchFamily="18" charset="0"/>
                <a:cs typeface="Times New Roman" pitchFamily="18" charset="0"/>
              </a:rPr>
              <a:t>* Electric flux is proportional to the number of electric</a:t>
            </a:r>
          </a:p>
          <a:p>
            <a:pPr algn="l">
              <a:buFont typeface="Arial" pitchFamily="34" charset="0"/>
              <a:buChar char="•"/>
            </a:pPr>
            <a:r>
              <a:rPr lang="en-US" sz="2000" dirty="0" smtClean="0">
                <a:latin typeface="Times New Roman" pitchFamily="18" charset="0"/>
                <a:cs typeface="Times New Roman" pitchFamily="18" charset="0"/>
              </a:rPr>
              <a:t> field lines that penetrate a surface</a:t>
            </a:r>
            <a:endParaRPr lang="ar-EG" sz="2000" dirty="0">
              <a:latin typeface="Times New Roman" pitchFamily="18" charset="0"/>
              <a:cs typeface="Times New Roman" pitchFamily="18" charset="0"/>
            </a:endParaRPr>
          </a:p>
        </p:txBody>
      </p:sp>
      <p:sp>
        <p:nvSpPr>
          <p:cNvPr id="8" name="TextBox 7"/>
          <p:cNvSpPr txBox="1"/>
          <p:nvPr/>
        </p:nvSpPr>
        <p:spPr>
          <a:xfrm>
            <a:off x="6000760" y="2571744"/>
            <a:ext cx="2500330" cy="369332"/>
          </a:xfrm>
          <a:prstGeom prst="rect">
            <a:avLst/>
          </a:prstGeom>
          <a:noFill/>
        </p:spPr>
        <p:txBody>
          <a:bodyPr wrap="square" rtlCol="1">
            <a:spAutoFit/>
          </a:bodyPr>
          <a:lstStyle/>
          <a:p>
            <a:endParaRPr lang="ar-EG" dirty="0"/>
          </a:p>
        </p:txBody>
      </p:sp>
      <p:pic>
        <p:nvPicPr>
          <p:cNvPr id="9" name="Picture 11"/>
          <p:cNvPicPr>
            <a:picLocks noChangeAspect="1" noChangeArrowheads="1"/>
          </p:cNvPicPr>
          <p:nvPr/>
        </p:nvPicPr>
        <p:blipFill>
          <a:blip r:embed="rId2" cstate="print"/>
          <a:srcRect/>
          <a:stretch>
            <a:fillRect/>
          </a:stretch>
        </p:blipFill>
        <p:spPr bwMode="auto">
          <a:xfrm>
            <a:off x="6000760" y="357166"/>
            <a:ext cx="2743190" cy="2357454"/>
          </a:xfrm>
          <a:prstGeom prst="rect">
            <a:avLst/>
          </a:prstGeom>
          <a:noFill/>
          <a:ln w="9525">
            <a:noFill/>
            <a:miter lim="800000"/>
            <a:headEnd/>
            <a:tailEnd/>
          </a:ln>
          <a:effectLst/>
        </p:spPr>
      </p:pic>
      <p:sp>
        <p:nvSpPr>
          <p:cNvPr id="10" name="Rectangle 9"/>
          <p:cNvSpPr/>
          <p:nvPr/>
        </p:nvSpPr>
        <p:spPr>
          <a:xfrm>
            <a:off x="3962235" y="1357298"/>
            <a:ext cx="1204176" cy="369332"/>
          </a:xfrm>
          <a:prstGeom prst="rect">
            <a:avLst/>
          </a:prstGeom>
        </p:spPr>
        <p:txBody>
          <a:bodyPr wrap="none">
            <a:spAutoFit/>
          </a:bodyPr>
          <a:lstStyle/>
          <a:p>
            <a:r>
              <a:rPr lang="en-US" dirty="0" smtClean="0">
                <a:cs typeface="Tahoma" pitchFamily="34" charset="0"/>
              </a:rPr>
              <a:t> </a:t>
            </a:r>
            <a:r>
              <a:rPr lang="en-US" dirty="0" smtClean="0">
                <a:latin typeface="Lucida Grande" pitchFamily="1" charset="0"/>
                <a:cs typeface="Arial" pitchFamily="34" charset="0"/>
              </a:rPr>
              <a:t>Φ</a:t>
            </a:r>
            <a:r>
              <a:rPr lang="en-US" i="1" baseline="-25000" dirty="0" smtClean="0"/>
              <a:t>E</a:t>
            </a:r>
            <a:r>
              <a:rPr lang="en-US" dirty="0" smtClean="0"/>
              <a:t> = </a:t>
            </a:r>
            <a:r>
              <a:rPr lang="en-US" i="1" dirty="0" smtClean="0"/>
              <a:t>E.A</a:t>
            </a:r>
            <a:endParaRPr lang="ar-EG" dirty="0"/>
          </a:p>
        </p:txBody>
      </p:sp>
      <p:sp>
        <p:nvSpPr>
          <p:cNvPr id="13" name="TextBox 12"/>
          <p:cNvSpPr txBox="1"/>
          <p:nvPr/>
        </p:nvSpPr>
        <p:spPr>
          <a:xfrm>
            <a:off x="214282" y="1928802"/>
            <a:ext cx="6786610" cy="984885"/>
          </a:xfrm>
          <a:prstGeom prst="rect">
            <a:avLst/>
          </a:prstGeom>
          <a:noFill/>
        </p:spPr>
        <p:txBody>
          <a:bodyPr wrap="square" rtlCol="1">
            <a:spAutoFit/>
          </a:bodyPr>
          <a:lstStyle/>
          <a:p>
            <a:pPr algn="l" rtl="0"/>
            <a:r>
              <a:rPr lang="en-US" sz="2000" dirty="0" smtClean="0">
                <a:latin typeface="Lucida Grande" pitchFamily="1" charset="0"/>
                <a:cs typeface="Arial" pitchFamily="34" charset="0"/>
              </a:rPr>
              <a:t>Φ</a:t>
            </a:r>
            <a:r>
              <a:rPr lang="en-US" sz="2000" i="1" baseline="-25000" dirty="0" smtClean="0"/>
              <a:t>E  </a:t>
            </a:r>
            <a:r>
              <a:rPr lang="en-US" sz="2000" dirty="0" smtClean="0">
                <a:latin typeface="Times New Roman" pitchFamily="18" charset="0"/>
                <a:cs typeface="Times New Roman" pitchFamily="18" charset="0"/>
              </a:rPr>
              <a:t>has units of </a:t>
            </a:r>
            <a:r>
              <a:rPr lang="en-US" sz="2000" dirty="0" err="1" smtClean="0">
                <a:latin typeface="Times New Roman" pitchFamily="18" charset="0"/>
                <a:cs typeface="Times New Roman" pitchFamily="18" charset="0"/>
              </a:rPr>
              <a:t>newton</a:t>
            </a:r>
            <a:r>
              <a:rPr lang="en-US" sz="2000" dirty="0" smtClean="0">
                <a:latin typeface="Times New Roman" pitchFamily="18" charset="0"/>
                <a:cs typeface="Times New Roman" pitchFamily="18" charset="0"/>
              </a:rPr>
              <a:t>-meters squared per coulomb</a:t>
            </a:r>
          </a:p>
          <a:p>
            <a:pPr algn="l" rtl="0"/>
            <a:endParaRPr lang="en-US" sz="2000" dirty="0" smtClean="0">
              <a:latin typeface="Times New Roman" pitchFamily="18" charset="0"/>
              <a:cs typeface="Times New Roman" pitchFamily="18" charset="0"/>
            </a:endParaRPr>
          </a:p>
          <a:p>
            <a:pPr algn="l" rtl="0"/>
            <a:endParaRPr lang="ar-EG" dirty="0"/>
          </a:p>
        </p:txBody>
      </p:sp>
      <p:pic>
        <p:nvPicPr>
          <p:cNvPr id="14" name="Picture 9"/>
          <p:cNvPicPr>
            <a:picLocks noChangeAspect="1" noChangeArrowheads="1"/>
          </p:cNvPicPr>
          <p:nvPr/>
        </p:nvPicPr>
        <p:blipFill>
          <a:blip r:embed="rId3" cstate="print"/>
          <a:srcRect/>
          <a:stretch>
            <a:fillRect/>
          </a:stretch>
        </p:blipFill>
        <p:spPr bwMode="auto">
          <a:xfrm>
            <a:off x="2643174" y="2428868"/>
            <a:ext cx="1439862" cy="384175"/>
          </a:xfrm>
          <a:prstGeom prst="rect">
            <a:avLst/>
          </a:prstGeom>
          <a:noFill/>
          <a:ln w="9525">
            <a:noFill/>
            <a:miter lim="800000"/>
            <a:headEnd/>
            <a:tailEnd/>
          </a:ln>
          <a:effectLst/>
        </p:spPr>
      </p:pic>
      <p:sp>
        <p:nvSpPr>
          <p:cNvPr id="11" name="TextBox 10"/>
          <p:cNvSpPr txBox="1"/>
          <p:nvPr/>
        </p:nvSpPr>
        <p:spPr>
          <a:xfrm>
            <a:off x="214282" y="2857496"/>
            <a:ext cx="7072362" cy="1292662"/>
          </a:xfrm>
          <a:prstGeom prst="rect">
            <a:avLst/>
          </a:prstGeom>
          <a:noFill/>
        </p:spPr>
        <p:txBody>
          <a:bodyPr wrap="square" rtlCol="1">
            <a:spAutoFit/>
          </a:bodyPr>
          <a:lstStyle/>
          <a:p>
            <a:pPr algn="l">
              <a:buFont typeface="Arial" pitchFamily="34" charset="0"/>
              <a:buChar char="•"/>
              <a:defRPr/>
            </a:pPr>
            <a:r>
              <a:rPr lang="en-US" sz="2000" dirty="0" smtClean="0">
                <a:latin typeface="Times New Roman" pitchFamily="18" charset="0"/>
                <a:cs typeface="Times New Roman" pitchFamily="18" charset="0"/>
              </a:rPr>
              <a:t>* The field lines may make some angle </a:t>
            </a:r>
            <a:r>
              <a:rPr lang="en-US" sz="2000" i="1" dirty="0" smtClean="0">
                <a:latin typeface="Times New Roman" pitchFamily="18" charset="0"/>
                <a:cs typeface="Times New Roman" pitchFamily="18" charset="0"/>
              </a:rPr>
              <a:t>θ</a:t>
            </a:r>
            <a:r>
              <a:rPr lang="en-US" sz="2000" dirty="0" smtClean="0">
                <a:latin typeface="Times New Roman" pitchFamily="18" charset="0"/>
                <a:cs typeface="Times New Roman" pitchFamily="18" charset="0"/>
              </a:rPr>
              <a:t> with the perpendicular to the surface</a:t>
            </a:r>
          </a:p>
          <a:p>
            <a:pPr algn="l">
              <a:defRPr/>
            </a:pPr>
            <a:r>
              <a:rPr lang="en-US" sz="2000" dirty="0" smtClean="0">
                <a:latin typeface="Times New Roman" pitchFamily="18" charset="0"/>
                <a:cs typeface="Times New Roman" pitchFamily="18" charset="0"/>
              </a:rPr>
              <a:t>Then       Φ</a:t>
            </a:r>
            <a:r>
              <a:rPr lang="en-US" sz="2000" i="1" baseline="-25000" dirty="0" smtClean="0">
                <a:latin typeface="Times New Roman" pitchFamily="18" charset="0"/>
                <a:cs typeface="Times New Roman" pitchFamily="18" charset="0"/>
              </a:rPr>
              <a:t>E</a:t>
            </a:r>
            <a:r>
              <a:rPr lang="en-US" sz="2000" dirty="0" smtClean="0">
                <a:latin typeface="Times New Roman" pitchFamily="18" charset="0"/>
                <a:cs typeface="Times New Roman" pitchFamily="18" charset="0"/>
              </a:rPr>
              <a:t> = </a:t>
            </a:r>
            <a:r>
              <a:rPr lang="en-US" sz="2000" i="1" dirty="0" smtClean="0">
                <a:latin typeface="Times New Roman" pitchFamily="18" charset="0"/>
                <a:cs typeface="Times New Roman" pitchFamily="18" charset="0"/>
              </a:rPr>
              <a:t>EA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cos</a:t>
            </a:r>
            <a:r>
              <a:rPr lang="en-US"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θ</a:t>
            </a:r>
            <a:endParaRPr lang="en-US" sz="2000" dirty="0" smtClean="0">
              <a:latin typeface="Times New Roman" pitchFamily="18" charset="0"/>
              <a:cs typeface="Times New Roman" pitchFamily="18" charset="0"/>
            </a:endParaRPr>
          </a:p>
          <a:p>
            <a:pPr algn="l"/>
            <a:endParaRPr lang="ar-EG" dirty="0"/>
          </a:p>
        </p:txBody>
      </p:sp>
      <p:pic>
        <p:nvPicPr>
          <p:cNvPr id="12" name="Picture 11"/>
          <p:cNvPicPr>
            <a:picLocks noChangeAspect="1" noChangeArrowheads="1"/>
          </p:cNvPicPr>
          <p:nvPr/>
        </p:nvPicPr>
        <p:blipFill>
          <a:blip r:embed="rId4" cstate="print"/>
          <a:srcRect/>
          <a:stretch>
            <a:fillRect/>
          </a:stretch>
        </p:blipFill>
        <p:spPr bwMode="auto">
          <a:xfrm>
            <a:off x="5572132" y="3214686"/>
            <a:ext cx="3308344" cy="1989283"/>
          </a:xfrm>
          <a:prstGeom prst="rect">
            <a:avLst/>
          </a:prstGeom>
          <a:noFill/>
          <a:ln w="9525">
            <a:noFill/>
            <a:miter lim="800000"/>
            <a:headEnd/>
            <a:tailEnd/>
          </a:ln>
          <a:effectLst/>
        </p:spPr>
      </p:pic>
      <p:pic>
        <p:nvPicPr>
          <p:cNvPr id="15" name="Picture 8"/>
          <p:cNvPicPr>
            <a:picLocks noChangeAspect="1" noChangeArrowheads="1"/>
          </p:cNvPicPr>
          <p:nvPr/>
        </p:nvPicPr>
        <p:blipFill>
          <a:blip r:embed="rId5" cstate="print"/>
          <a:srcRect/>
          <a:stretch>
            <a:fillRect/>
          </a:stretch>
        </p:blipFill>
        <p:spPr bwMode="auto">
          <a:xfrm>
            <a:off x="6786578" y="5429264"/>
            <a:ext cx="1281125" cy="216066"/>
          </a:xfrm>
          <a:prstGeom prst="rect">
            <a:avLst/>
          </a:prstGeom>
          <a:noFill/>
          <a:ln w="9525">
            <a:noFill/>
            <a:miter lim="800000"/>
            <a:headEnd/>
            <a:tailEnd/>
          </a:ln>
          <a:effectLst/>
        </p:spPr>
      </p:pic>
      <p:sp>
        <p:nvSpPr>
          <p:cNvPr id="16" name="TextBox 15"/>
          <p:cNvSpPr txBox="1"/>
          <p:nvPr/>
        </p:nvSpPr>
        <p:spPr>
          <a:xfrm>
            <a:off x="214282" y="4071942"/>
            <a:ext cx="5929354" cy="1477328"/>
          </a:xfrm>
          <a:prstGeom prst="rect">
            <a:avLst/>
          </a:prstGeom>
          <a:noFill/>
        </p:spPr>
        <p:txBody>
          <a:bodyPr wrap="square" rtlCol="1">
            <a:spAutoFit/>
          </a:bodyPr>
          <a:lstStyle/>
          <a:p>
            <a:pPr algn="l" rtl="0">
              <a:defRPr/>
            </a:pPr>
            <a:r>
              <a:rPr lang="ar-EG"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flux is a maximum when the surface is perpendicular to the field</a:t>
            </a:r>
          </a:p>
          <a:p>
            <a:pPr algn="l" rtl="0">
              <a:defRPr/>
            </a:pPr>
            <a:r>
              <a:rPr lang="ar-EG"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The flux is a minimum  (zero) when the surface is (parallel) to the field</a:t>
            </a:r>
            <a:endParaRPr lang="en-US" i="1" dirty="0" smtClean="0">
              <a:latin typeface="Times New Roman" pitchFamily="18" charset="0"/>
              <a:cs typeface="Times New Roman" pitchFamily="18" charset="0"/>
            </a:endParaRPr>
          </a:p>
          <a:p>
            <a:pPr algn="l" rtl="0"/>
            <a:endParaRPr lang="ar-EG"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normAutofit/>
          </a:bodyPr>
          <a:lstStyle/>
          <a:p>
            <a:fld id="{0146CA9A-EBF9-47B3-8809-22AEF34BB537}" type="slidenum">
              <a:rPr lang="ar-EG" smtClean="0"/>
              <a:pPr/>
              <a:t>4</a:t>
            </a:fld>
            <a:endParaRPr lang="ar-EG"/>
          </a:p>
        </p:txBody>
      </p:sp>
      <p:sp>
        <p:nvSpPr>
          <p:cNvPr id="5" name="TextBox 4"/>
          <p:cNvSpPr txBox="1"/>
          <p:nvPr/>
        </p:nvSpPr>
        <p:spPr>
          <a:xfrm>
            <a:off x="142844" y="642918"/>
            <a:ext cx="8715436" cy="3693319"/>
          </a:xfrm>
          <a:prstGeom prst="rect">
            <a:avLst/>
          </a:prstGeom>
          <a:noFill/>
        </p:spPr>
        <p:txBody>
          <a:bodyPr wrap="square" rtlCol="1">
            <a:spAutoFit/>
          </a:bodyPr>
          <a:lstStyle/>
          <a:p>
            <a:pPr algn="l" rtl="0">
              <a:buFont typeface="Arial" pitchFamily="34" charset="0"/>
              <a:buChar char="•"/>
            </a:pPr>
            <a:r>
              <a:rPr lang="en-US" sz="2000" dirty="0" smtClean="0">
                <a:latin typeface="Times New Roman" pitchFamily="18" charset="0"/>
                <a:cs typeface="Times New Roman" pitchFamily="18" charset="0"/>
              </a:rPr>
              <a:t> If the field varies over the surface, Φ = </a:t>
            </a:r>
            <a:r>
              <a:rPr lang="en-US" sz="2000" i="1" dirty="0" smtClean="0">
                <a:latin typeface="Times New Roman" pitchFamily="18" charset="0"/>
                <a:cs typeface="Times New Roman" pitchFamily="18" charset="0"/>
              </a:rPr>
              <a:t>EA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cos</a:t>
            </a:r>
            <a:r>
              <a:rPr lang="en-US" sz="2000" dirty="0" smtClean="0">
                <a:latin typeface="Times New Roman" pitchFamily="18" charset="0"/>
                <a:cs typeface="Times New Roman" pitchFamily="18" charset="0"/>
              </a:rPr>
              <a:t> </a:t>
            </a:r>
            <a:r>
              <a:rPr lang="en-US" sz="2000" i="1" dirty="0" smtClean="0">
                <a:latin typeface="Times New Roman" pitchFamily="18" charset="0"/>
                <a:cs typeface="Times New Roman" pitchFamily="18" charset="0"/>
              </a:rPr>
              <a:t>θ</a:t>
            </a:r>
            <a:r>
              <a:rPr lang="en-US" sz="2000" dirty="0" smtClean="0">
                <a:latin typeface="Times New Roman" pitchFamily="18" charset="0"/>
                <a:cs typeface="Times New Roman" pitchFamily="18" charset="0"/>
              </a:rPr>
              <a:t> is valid for only a small element of the area</a:t>
            </a:r>
            <a:br>
              <a:rPr lang="en-US" sz="2000" dirty="0" smtClean="0">
                <a:latin typeface="Times New Roman" pitchFamily="18" charset="0"/>
                <a:cs typeface="Times New Roman" pitchFamily="18" charset="0"/>
              </a:rPr>
            </a:br>
            <a:endParaRPr lang="en-US" sz="2000" dirty="0" smtClean="0">
              <a:latin typeface="Times New Roman" pitchFamily="18" charset="0"/>
              <a:cs typeface="Times New Roman" pitchFamily="18" charset="0"/>
            </a:endParaRPr>
          </a:p>
          <a:p>
            <a:pPr algn="l" rtl="0">
              <a:buFont typeface="Arial" pitchFamily="34" charset="0"/>
              <a:buChar char="•"/>
            </a:pPr>
            <a:r>
              <a:rPr lang="en-US" sz="2000" dirty="0" smtClean="0">
                <a:latin typeface="Times New Roman" pitchFamily="18" charset="0"/>
                <a:cs typeface="Times New Roman" pitchFamily="18" charset="0"/>
              </a:rPr>
              <a:t>In the more general case, look at a small area element</a:t>
            </a:r>
          </a:p>
          <a:p>
            <a:pPr algn="l" rtl="0"/>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endParaRPr lang="en-US" sz="2000" dirty="0" smtClean="0">
              <a:latin typeface="Times New Roman" pitchFamily="18" charset="0"/>
              <a:cs typeface="Times New Roman" pitchFamily="18" charset="0"/>
            </a:endParaRPr>
          </a:p>
          <a:p>
            <a:pPr algn="l" rtl="0">
              <a:buFont typeface="Arial" pitchFamily="34" charset="0"/>
              <a:buChar char="•"/>
            </a:pPr>
            <a:r>
              <a:rPr lang="en-US" sz="2000" dirty="0" smtClean="0"/>
              <a:t> </a:t>
            </a:r>
            <a:r>
              <a:rPr lang="en-US" sz="2000" dirty="0" smtClean="0">
                <a:latin typeface="Times New Roman" pitchFamily="18" charset="0"/>
                <a:cs typeface="Times New Roman" pitchFamily="18" charset="0"/>
              </a:rPr>
              <a:t>In general, this becomes</a:t>
            </a:r>
          </a:p>
          <a:p>
            <a:pPr algn="l" rtl="0"/>
            <a:endParaRPr lang="en-US" sz="2000" dirty="0" smtClean="0"/>
          </a:p>
          <a:p>
            <a:pPr algn="l" rtl="0">
              <a:buFont typeface="Arial" pitchFamily="34" charset="0"/>
              <a:buChar char="•"/>
            </a:pPr>
            <a:endParaRPr lang="en-US" sz="2000" dirty="0" smtClean="0">
              <a:latin typeface="Times New Roman" pitchFamily="18" charset="0"/>
              <a:cs typeface="Times New Roman" pitchFamily="18" charset="0"/>
            </a:endParaRPr>
          </a:p>
          <a:p>
            <a:endParaRPr lang="en-US" dirty="0" smtClean="0"/>
          </a:p>
          <a:p>
            <a:endParaRPr lang="en-US" dirty="0" smtClean="0"/>
          </a:p>
          <a:p>
            <a:endParaRPr lang="ar-EG" dirty="0"/>
          </a:p>
        </p:txBody>
      </p:sp>
      <p:graphicFrame>
        <p:nvGraphicFramePr>
          <p:cNvPr id="243720" name="Object 8"/>
          <p:cNvGraphicFramePr>
            <a:graphicFrameLocks noChangeAspect="1"/>
          </p:cNvGraphicFramePr>
          <p:nvPr/>
        </p:nvGraphicFramePr>
        <p:xfrm>
          <a:off x="1071538" y="2000240"/>
          <a:ext cx="3433784" cy="457586"/>
        </p:xfrm>
        <a:graphic>
          <a:graphicData uri="http://schemas.openxmlformats.org/presentationml/2006/ole">
            <p:oleObj spid="_x0000_s145412" name="Equation" r:id="rId3" imgW="1905000" imgH="254000" progId="">
              <p:embed/>
            </p:oleObj>
          </a:graphicData>
        </a:graphic>
      </p:graphicFrame>
      <p:graphicFrame>
        <p:nvGraphicFramePr>
          <p:cNvPr id="243721" name="Object 9"/>
          <p:cNvGraphicFramePr>
            <a:graphicFrameLocks noChangeAspect="1"/>
          </p:cNvGraphicFramePr>
          <p:nvPr/>
        </p:nvGraphicFramePr>
        <p:xfrm>
          <a:off x="1142976" y="3000372"/>
          <a:ext cx="2714644" cy="1071569"/>
        </p:xfrm>
        <a:graphic>
          <a:graphicData uri="http://schemas.openxmlformats.org/presentationml/2006/ole">
            <p:oleObj spid="_x0000_s145413" name="Equation" r:id="rId4" imgW="1358310" imgH="710891" progId="">
              <p:embed/>
            </p:oleObj>
          </a:graphicData>
        </a:graphic>
      </p:graphicFrame>
      <p:pic>
        <p:nvPicPr>
          <p:cNvPr id="8" name="Picture 7" descr="2403"/>
          <p:cNvPicPr>
            <a:picLocks noChangeAspect="1" noChangeArrowheads="1"/>
          </p:cNvPicPr>
          <p:nvPr/>
        </p:nvPicPr>
        <p:blipFill>
          <a:blip r:embed="rId5" cstate="print"/>
          <a:srcRect/>
          <a:stretch>
            <a:fillRect/>
          </a:stretch>
        </p:blipFill>
        <p:spPr bwMode="auto">
          <a:xfrm>
            <a:off x="5857884" y="1428736"/>
            <a:ext cx="2777015" cy="2571768"/>
          </a:xfrm>
          <a:prstGeom prst="rect">
            <a:avLst/>
          </a:prstGeom>
          <a:noFill/>
          <a:ln w="9525">
            <a:noFill/>
            <a:miter lim="800000"/>
            <a:headEnd/>
            <a:tailEnd/>
          </a:ln>
        </p:spPr>
      </p:pic>
      <p:sp>
        <p:nvSpPr>
          <p:cNvPr id="11" name="TextBox 10"/>
          <p:cNvSpPr txBox="1"/>
          <p:nvPr/>
        </p:nvSpPr>
        <p:spPr>
          <a:xfrm>
            <a:off x="285720" y="4286256"/>
            <a:ext cx="8358246" cy="2215991"/>
          </a:xfrm>
          <a:prstGeom prst="rect">
            <a:avLst/>
          </a:prstGeom>
          <a:noFill/>
        </p:spPr>
        <p:txBody>
          <a:bodyPr wrap="square" rtlCol="1">
            <a:spAutoFit/>
          </a:bodyPr>
          <a:lstStyle/>
          <a:p>
            <a:pPr algn="l" rtl="0">
              <a:buFont typeface="Arial" pitchFamily="34" charset="0"/>
              <a:buChar char="•"/>
            </a:pPr>
            <a:r>
              <a:rPr lang="en-US" sz="2000" dirty="0" smtClean="0">
                <a:latin typeface="Times New Roman" pitchFamily="18" charset="0"/>
                <a:cs typeface="Times New Roman" pitchFamily="18" charset="0"/>
              </a:rPr>
              <a:t> The surface integral means the integral must be evaluated over the surface in question</a:t>
            </a:r>
            <a:br>
              <a:rPr lang="en-US" sz="2000" dirty="0" smtClean="0">
                <a:latin typeface="Times New Roman" pitchFamily="18" charset="0"/>
                <a:cs typeface="Times New Roman" pitchFamily="18" charset="0"/>
              </a:rPr>
            </a:br>
            <a:endParaRPr lang="en-US" sz="2000" dirty="0" smtClean="0">
              <a:latin typeface="Times New Roman" pitchFamily="18" charset="0"/>
              <a:cs typeface="Times New Roman" pitchFamily="18" charset="0"/>
            </a:endParaRPr>
          </a:p>
          <a:p>
            <a:pPr algn="l" rtl="0">
              <a:buFont typeface="Arial" pitchFamily="34" charset="0"/>
              <a:buChar char="•"/>
            </a:pPr>
            <a:r>
              <a:rPr lang="en-US" sz="2000" dirty="0" smtClean="0">
                <a:latin typeface="Times New Roman" pitchFamily="18" charset="0"/>
                <a:cs typeface="Times New Roman" pitchFamily="18" charset="0"/>
              </a:rPr>
              <a:t> The value of the flux depends both on the field pattern and on the surface</a:t>
            </a:r>
            <a:br>
              <a:rPr lang="en-US" sz="2000" dirty="0" smtClean="0">
                <a:latin typeface="Times New Roman" pitchFamily="18" charset="0"/>
                <a:cs typeface="Times New Roman" pitchFamily="18" charset="0"/>
              </a:rPr>
            </a:br>
            <a:endParaRPr lang="en-US" sz="2000" dirty="0" smtClean="0">
              <a:latin typeface="Times New Roman" pitchFamily="18" charset="0"/>
              <a:cs typeface="Times New Roman" pitchFamily="18" charset="0"/>
            </a:endParaRPr>
          </a:p>
          <a:p>
            <a:pPr algn="l" rtl="0">
              <a:buFont typeface="Arial" pitchFamily="34" charset="0"/>
              <a:buChar char="•"/>
            </a:pPr>
            <a:r>
              <a:rPr lang="en-US" sz="2000" dirty="0" smtClean="0">
                <a:latin typeface="Times New Roman" pitchFamily="18" charset="0"/>
                <a:cs typeface="Times New Roman" pitchFamily="18" charset="0"/>
              </a:rPr>
              <a:t> SI units: N</a:t>
            </a:r>
            <a:r>
              <a:rPr lang="en-US" sz="2000" baseline="30000"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m</a:t>
            </a:r>
            <a:r>
              <a:rPr lang="en-US" sz="2000" baseline="30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/C</a:t>
            </a:r>
            <a:endParaRPr lang="en-US" sz="2000" baseline="30000" dirty="0" smtClean="0">
              <a:latin typeface="Times New Roman" pitchFamily="18" charset="0"/>
              <a:cs typeface="Times New Roman" pitchFamily="18" charset="0"/>
            </a:endParaRPr>
          </a:p>
          <a:p>
            <a:pPr algn="r" rtl="0"/>
            <a:endParaRPr lang="ar-EG"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latin typeface="Baskerville Old Face" pitchFamily="18" charset="0"/>
              </a:rPr>
              <a:t>Electric Flux, Closed Surface</a:t>
            </a:r>
            <a:endParaRPr lang="ar-EG" sz="4000" dirty="0">
              <a:latin typeface="Baskerville Old Face" pitchFamily="18" charset="0"/>
            </a:endParaRPr>
          </a:p>
        </p:txBody>
      </p:sp>
      <p:sp>
        <p:nvSpPr>
          <p:cNvPr id="4" name="Slide Number Placeholder 3"/>
          <p:cNvSpPr>
            <a:spLocks noGrp="1"/>
          </p:cNvSpPr>
          <p:nvPr>
            <p:ph type="sldNum" sz="quarter" idx="11"/>
          </p:nvPr>
        </p:nvSpPr>
        <p:spPr/>
        <p:txBody>
          <a:bodyPr>
            <a:normAutofit/>
          </a:bodyPr>
          <a:lstStyle/>
          <a:p>
            <a:fld id="{0146CA9A-EBF9-47B3-8809-22AEF34BB537}" type="slidenum">
              <a:rPr lang="ar-EG" smtClean="0"/>
              <a:pPr/>
              <a:t>5</a:t>
            </a:fld>
            <a:endParaRPr lang="ar-EG"/>
          </a:p>
        </p:txBody>
      </p:sp>
      <p:sp>
        <p:nvSpPr>
          <p:cNvPr id="6" name="Rectangle 4"/>
          <p:cNvSpPr txBox="1">
            <a:spLocks noChangeArrowheads="1"/>
          </p:cNvSpPr>
          <p:nvPr/>
        </p:nvSpPr>
        <p:spPr>
          <a:xfrm>
            <a:off x="142844" y="1500174"/>
            <a:ext cx="8763000" cy="2286000"/>
          </a:xfrm>
          <a:prstGeom prst="rect">
            <a:avLst/>
          </a:prstGeom>
        </p:spPr>
        <p:txBody>
          <a:bodyPr/>
          <a:lstStyle/>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For a </a:t>
            </a:r>
            <a:r>
              <a:rPr kumimoji="0" lang="en-US" sz="2000" b="0" i="0" u="none" strike="noStrike" kern="1200" cap="none" spc="0" normalizeH="0" baseline="0" noProof="0" dirty="0" smtClean="0">
                <a:ln>
                  <a:noFill/>
                </a:ln>
                <a:solidFill>
                  <a:schemeClr val="hlink"/>
                </a:solidFill>
                <a:effectLst/>
                <a:uLnTx/>
                <a:uFillTx/>
                <a:latin typeface="Times New Roman" pitchFamily="18" charset="0"/>
                <a:cs typeface="Times New Roman" pitchFamily="18" charset="0"/>
              </a:rPr>
              <a:t>closed surface</a:t>
            </a: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by convention, the A vectors are perpendicular to the surface at each point and point </a:t>
            </a:r>
            <a:r>
              <a:rPr kumimoji="0" lang="en-US" sz="2000" b="0" i="0" u="none" strike="noStrike" kern="1200" cap="none" spc="0" normalizeH="0" baseline="0" noProof="0" dirty="0" smtClean="0">
                <a:ln>
                  <a:noFill/>
                </a:ln>
                <a:solidFill>
                  <a:schemeClr val="hlink"/>
                </a:solidFill>
                <a:effectLst/>
                <a:uLnTx/>
                <a:uFillTx/>
                <a:latin typeface="Times New Roman" pitchFamily="18" charset="0"/>
                <a:cs typeface="Times New Roman" pitchFamily="18" charset="0"/>
              </a:rPr>
              <a:t>outward</a:t>
            </a:r>
            <a:endPar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(1) </a:t>
            </a:r>
            <a:r>
              <a:rPr kumimoji="0" lang="en-US" sz="2000" b="0" i="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θ</a:t>
            </a: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&lt; 90</a:t>
            </a:r>
            <a:r>
              <a:rPr kumimoji="0" lang="en-US" sz="2000" b="0" i="0" u="none" strike="noStrike" kern="1200" cap="none" spc="0" normalizeH="0" baseline="30000" noProof="0" dirty="0" smtClean="0">
                <a:ln>
                  <a:noFill/>
                </a:ln>
                <a:solidFill>
                  <a:schemeClr val="tx1"/>
                </a:solidFill>
                <a:effectLst/>
                <a:uLnTx/>
                <a:uFillTx/>
                <a:latin typeface="Times New Roman" pitchFamily="18" charset="0"/>
                <a:cs typeface="Times New Roman" pitchFamily="18" charset="0"/>
              </a:rPr>
              <a:t>o</a:t>
            </a: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Φ &gt; 0</a:t>
            </a: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(2) </a:t>
            </a:r>
            <a:r>
              <a:rPr kumimoji="0" lang="en-US" sz="2000" b="0" i="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θ</a:t>
            </a: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 90</a:t>
            </a:r>
            <a:r>
              <a:rPr kumimoji="0" lang="en-US" sz="2000" b="0" i="0" u="none" strike="noStrike" kern="1200" cap="none" spc="0" normalizeH="0" baseline="30000" noProof="0" dirty="0" smtClean="0">
                <a:ln>
                  <a:noFill/>
                </a:ln>
                <a:solidFill>
                  <a:schemeClr val="tx1"/>
                </a:solidFill>
                <a:effectLst/>
                <a:uLnTx/>
                <a:uFillTx/>
                <a:latin typeface="Times New Roman" pitchFamily="18" charset="0"/>
                <a:cs typeface="Times New Roman" pitchFamily="18" charset="0"/>
              </a:rPr>
              <a:t>o</a:t>
            </a: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Φ = 0</a:t>
            </a:r>
          </a:p>
          <a:p>
            <a:pPr marL="320040" indent="-320040" algn="l" rtl="0">
              <a:spcBef>
                <a:spcPts val="700"/>
              </a:spcBef>
              <a:buClr>
                <a:schemeClr val="accent2"/>
              </a:buClr>
              <a:buSzPct val="60000"/>
              <a:buFont typeface="Wingdings"/>
              <a:buChar char=""/>
            </a:pP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(3) 180</a:t>
            </a:r>
            <a:r>
              <a:rPr kumimoji="0" lang="en-US" sz="2000" b="0" i="0" u="none" strike="noStrike" kern="1200" cap="none" spc="0" normalizeH="0" baseline="30000" noProof="0" dirty="0" smtClean="0">
                <a:ln>
                  <a:noFill/>
                </a:ln>
                <a:solidFill>
                  <a:schemeClr val="tx1"/>
                </a:solidFill>
                <a:effectLst/>
                <a:uLnTx/>
                <a:uFillTx/>
                <a:latin typeface="Times New Roman" pitchFamily="18" charset="0"/>
                <a:cs typeface="Times New Roman" pitchFamily="18" charset="0"/>
              </a:rPr>
              <a:t>o</a:t>
            </a: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&gt; </a:t>
            </a:r>
            <a:r>
              <a:rPr kumimoji="0" lang="en-US" sz="2000" b="0" i="1"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θ</a:t>
            </a: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&gt; 90</a:t>
            </a:r>
            <a:r>
              <a:rPr kumimoji="0" lang="en-US" sz="2000" b="0" i="0" u="none" strike="noStrike" kern="1200" cap="none" spc="0" normalizeH="0" baseline="30000" noProof="0" dirty="0" smtClean="0">
                <a:ln>
                  <a:noFill/>
                </a:ln>
                <a:solidFill>
                  <a:schemeClr val="tx1"/>
                </a:solidFill>
                <a:effectLst/>
                <a:uLnTx/>
                <a:uFillTx/>
                <a:latin typeface="Times New Roman" pitchFamily="18" charset="0"/>
                <a:cs typeface="Times New Roman" pitchFamily="18" charset="0"/>
              </a:rPr>
              <a:t>o</a:t>
            </a:r>
            <a:r>
              <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rPr>
              <a:t>, Φ &lt; 0</a:t>
            </a:r>
          </a:p>
          <a:p>
            <a:pPr marL="320040" indent="-320040" algn="l" rtl="0">
              <a:spcBef>
                <a:spcPts val="700"/>
              </a:spcBef>
              <a:buClr>
                <a:schemeClr val="accent2"/>
              </a:buClr>
              <a:buSzPct val="60000"/>
              <a:buFont typeface="Wingdings"/>
              <a:buChar char=""/>
            </a:pPr>
            <a:r>
              <a:rPr kumimoji="0" lang="en-US" b="0" i="0" u="none" strike="noStrike" kern="1200" cap="none" spc="0" normalizeH="0" baseline="0" noProof="0" dirty="0" smtClean="0">
                <a:ln>
                  <a:noFill/>
                </a:ln>
                <a:solidFill>
                  <a:schemeClr val="tx1"/>
                </a:solidFill>
                <a:effectLst/>
                <a:uLnTx/>
                <a:uFillTx/>
                <a:latin typeface="Times New Roman" pitchFamily="18" charset="0"/>
              </a:rPr>
              <a:t>So , </a:t>
            </a:r>
            <a:r>
              <a:rPr lang="en-US" dirty="0" smtClean="0"/>
              <a:t>The flux through an area element can be</a:t>
            </a:r>
          </a:p>
          <a:p>
            <a:pPr marL="320040" indent="-320040" algn="l" rtl="0">
              <a:spcBef>
                <a:spcPts val="700"/>
              </a:spcBef>
              <a:buClr>
                <a:schemeClr val="accent2"/>
              </a:buClr>
              <a:buSzPct val="60000"/>
            </a:pPr>
            <a:r>
              <a:rPr lang="en-US" dirty="0" smtClean="0"/>
              <a:t>   positive (element 1), zero (element 2), </a:t>
            </a:r>
          </a:p>
          <a:p>
            <a:pPr marL="320040" indent="-320040" algn="l" rtl="0">
              <a:spcBef>
                <a:spcPts val="700"/>
              </a:spcBef>
              <a:buClr>
                <a:schemeClr val="accent2"/>
              </a:buClr>
              <a:buSzPct val="60000"/>
            </a:pPr>
            <a:r>
              <a:rPr lang="en-US" dirty="0" smtClean="0"/>
              <a:t>       or negative (element 3).</a:t>
            </a:r>
          </a:p>
          <a:p>
            <a:pPr marL="320040" indent="-320040" algn="l" rtl="0">
              <a:spcBef>
                <a:spcPts val="700"/>
              </a:spcBef>
              <a:buClr>
                <a:schemeClr val="accent2"/>
              </a:buClr>
              <a:buSzPct val="60000"/>
              <a:buFont typeface="Wingdings"/>
              <a:buChar char=""/>
            </a:pPr>
            <a:r>
              <a:rPr lang="en-US" sz="2000" dirty="0" smtClean="0">
                <a:latin typeface="Times New Roman" pitchFamily="18" charset="0"/>
                <a:cs typeface="Times New Roman" pitchFamily="18" charset="0"/>
              </a:rPr>
              <a:t>The </a:t>
            </a:r>
            <a:r>
              <a:rPr lang="en-US" sz="2000" dirty="0" smtClean="0">
                <a:solidFill>
                  <a:schemeClr val="hlink"/>
                </a:solidFill>
                <a:latin typeface="Times New Roman" pitchFamily="18" charset="0"/>
                <a:cs typeface="Times New Roman" pitchFamily="18" charset="0"/>
              </a:rPr>
              <a:t>net</a:t>
            </a:r>
            <a:r>
              <a:rPr lang="en-US" sz="2000" dirty="0" smtClean="0">
                <a:latin typeface="Times New Roman" pitchFamily="18" charset="0"/>
                <a:cs typeface="Times New Roman" pitchFamily="18" charset="0"/>
              </a:rPr>
              <a:t> flux through the surface is proportional to</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the number of lines leaving the surface</a:t>
            </a:r>
            <a:br>
              <a:rPr lang="en-US" sz="2000" dirty="0" smtClean="0">
                <a:latin typeface="Times New Roman" pitchFamily="18" charset="0"/>
                <a:cs typeface="Times New Roman" pitchFamily="18" charset="0"/>
              </a:rPr>
            </a:br>
            <a:r>
              <a:rPr lang="en-US" sz="2000" dirty="0" smtClean="0">
                <a:latin typeface="Times New Roman" pitchFamily="18" charset="0"/>
                <a:cs typeface="Times New Roman" pitchFamily="18" charset="0"/>
              </a:rPr>
              <a:t> minus the number entering the surface</a:t>
            </a:r>
          </a:p>
          <a:p>
            <a:pPr marL="320040" indent="-320040" algn="l" rtl="0">
              <a:spcBef>
                <a:spcPts val="700"/>
              </a:spcBef>
              <a:buClr>
                <a:schemeClr val="accent2"/>
              </a:buClr>
              <a:buSzPct val="60000"/>
            </a:pPr>
            <a:endParaRPr lang="en-US" sz="2000" dirty="0" smtClean="0"/>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endParaRPr lang="en-US" sz="2000" dirty="0" smtClean="0">
              <a:latin typeface="Times New Roman" pitchFamily="18" charset="0"/>
              <a:cs typeface="Times New Roman" pitchFamily="18" charset="0"/>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tabLst/>
              <a:defRPr/>
            </a:pPr>
            <a:endParaRPr kumimoji="0" lang="en-US" sz="2000" b="0" i="0" u="none" strike="noStrike" kern="1200" cap="none" spc="0" normalizeH="0" baseline="0" noProof="0" dirty="0" smtClean="0">
              <a:ln>
                <a:noFill/>
              </a:ln>
              <a:solidFill>
                <a:schemeClr val="tx1"/>
              </a:solidFill>
              <a:effectLst/>
              <a:uLnTx/>
              <a:uFillTx/>
              <a:latin typeface="Times New Roman" pitchFamily="18" charset="0"/>
              <a:cs typeface="Times New Roman" pitchFamily="18" charset="0"/>
            </a:endParaRPr>
          </a:p>
          <a:p>
            <a:pPr marL="320040" marR="0" lvl="0" indent="-320040" algn="l" defTabSz="914400" rtl="0" eaLnBrk="1" fontAlgn="auto" latinLnBrk="0" hangingPunct="1">
              <a:lnSpc>
                <a:spcPct val="100000"/>
              </a:lnSpc>
              <a:spcBef>
                <a:spcPts val="700"/>
              </a:spcBef>
              <a:spcAft>
                <a:spcPts val="0"/>
              </a:spcAft>
              <a:buClr>
                <a:schemeClr val="accent2"/>
              </a:buClr>
              <a:buSzPct val="60000"/>
              <a:buFont typeface="Wingdings"/>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p:txBody>
      </p:sp>
      <p:graphicFrame>
        <p:nvGraphicFramePr>
          <p:cNvPr id="9" name="Object 4"/>
          <p:cNvGraphicFramePr>
            <a:graphicFrameLocks noChangeAspect="1"/>
          </p:cNvGraphicFramePr>
          <p:nvPr/>
        </p:nvGraphicFramePr>
        <p:xfrm>
          <a:off x="428596" y="5500702"/>
          <a:ext cx="2122514" cy="706588"/>
        </p:xfrm>
        <a:graphic>
          <a:graphicData uri="http://schemas.openxmlformats.org/presentationml/2006/ole">
            <p:oleObj spid="_x0000_s146436" name="Equation" r:id="rId3" imgW="838200" imgH="279400" progId="">
              <p:embed/>
            </p:oleObj>
          </a:graphicData>
        </a:graphic>
      </p:graphicFrame>
      <p:graphicFrame>
        <p:nvGraphicFramePr>
          <p:cNvPr id="10" name="Object 6"/>
          <p:cNvGraphicFramePr>
            <a:graphicFrameLocks noChangeAspect="1"/>
          </p:cNvGraphicFramePr>
          <p:nvPr/>
        </p:nvGraphicFramePr>
        <p:xfrm>
          <a:off x="2714612" y="5500702"/>
          <a:ext cx="1498610" cy="732211"/>
        </p:xfrm>
        <a:graphic>
          <a:graphicData uri="http://schemas.openxmlformats.org/presentationml/2006/ole">
            <p:oleObj spid="_x0000_s146437" name="Equation" r:id="rId4" imgW="571252" imgH="279279" progId="">
              <p:embed/>
            </p:oleObj>
          </a:graphicData>
        </a:graphic>
      </p:graphicFrame>
      <p:pic>
        <p:nvPicPr>
          <p:cNvPr id="11" name="Picture 7" descr="2404"/>
          <p:cNvPicPr>
            <a:picLocks noChangeAspect="1" noChangeArrowheads="1"/>
          </p:cNvPicPr>
          <p:nvPr/>
        </p:nvPicPr>
        <p:blipFill>
          <a:blip r:embed="rId5" cstate="print"/>
          <a:srcRect/>
          <a:stretch>
            <a:fillRect/>
          </a:stretch>
        </p:blipFill>
        <p:spPr bwMode="auto">
          <a:xfrm>
            <a:off x="5643570" y="2214554"/>
            <a:ext cx="3143272" cy="38195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normAutofit/>
          </a:bodyPr>
          <a:lstStyle/>
          <a:p>
            <a:fld id="{0146CA9A-EBF9-47B3-8809-22AEF34BB537}" type="slidenum">
              <a:rPr lang="ar-EG" smtClean="0"/>
              <a:pPr/>
              <a:t>6</a:t>
            </a:fld>
            <a:endParaRPr lang="ar-EG"/>
          </a:p>
        </p:txBody>
      </p:sp>
      <p:pic>
        <p:nvPicPr>
          <p:cNvPr id="6" name="Picture 5"/>
          <p:cNvPicPr>
            <a:picLocks noChangeAspect="1" noChangeArrowheads="1"/>
          </p:cNvPicPr>
          <p:nvPr/>
        </p:nvPicPr>
        <p:blipFill>
          <a:blip r:embed="rId2" cstate="print"/>
          <a:srcRect/>
          <a:stretch>
            <a:fillRect/>
          </a:stretch>
        </p:blipFill>
        <p:spPr bwMode="auto">
          <a:xfrm>
            <a:off x="357158" y="1571612"/>
            <a:ext cx="8358246" cy="785817"/>
          </a:xfrm>
          <a:prstGeom prst="rect">
            <a:avLst/>
          </a:prstGeom>
          <a:noFill/>
          <a:ln w="9525">
            <a:noFill/>
            <a:miter lim="800000"/>
            <a:headEnd/>
            <a:tailEnd/>
          </a:ln>
          <a:effectLst/>
        </p:spPr>
      </p:pic>
      <p:sp>
        <p:nvSpPr>
          <p:cNvPr id="7" name="TextBox 6"/>
          <p:cNvSpPr txBox="1"/>
          <p:nvPr/>
        </p:nvSpPr>
        <p:spPr>
          <a:xfrm>
            <a:off x="357158" y="2571744"/>
            <a:ext cx="8001056" cy="646331"/>
          </a:xfrm>
          <a:prstGeom prst="rect">
            <a:avLst/>
          </a:prstGeom>
          <a:noFill/>
        </p:spPr>
        <p:txBody>
          <a:bodyPr wrap="square" rtlCol="1">
            <a:spAutoFit/>
          </a:bodyPr>
          <a:lstStyle/>
          <a:p>
            <a:pPr algn="l" rtl="0"/>
            <a:r>
              <a:rPr lang="en-US" dirty="0" smtClean="0">
                <a:solidFill>
                  <a:schemeClr val="folHlink"/>
                </a:solidFill>
              </a:rPr>
              <a:t>The magnitude of the electric field</a:t>
            </a:r>
          </a:p>
          <a:p>
            <a:pPr algn="l" rtl="0"/>
            <a:endParaRPr lang="ar-EG" dirty="0"/>
          </a:p>
        </p:txBody>
      </p:sp>
      <p:pic>
        <p:nvPicPr>
          <p:cNvPr id="8" name="Picture 6"/>
          <p:cNvPicPr>
            <a:picLocks noChangeAspect="1" noChangeArrowheads="1"/>
          </p:cNvPicPr>
          <p:nvPr/>
        </p:nvPicPr>
        <p:blipFill>
          <a:blip r:embed="rId3" cstate="print"/>
          <a:srcRect/>
          <a:stretch>
            <a:fillRect/>
          </a:stretch>
        </p:blipFill>
        <p:spPr bwMode="auto">
          <a:xfrm>
            <a:off x="571472" y="2928934"/>
            <a:ext cx="7143800" cy="1000132"/>
          </a:xfrm>
          <a:prstGeom prst="rect">
            <a:avLst/>
          </a:prstGeom>
          <a:noFill/>
          <a:ln w="9525">
            <a:noFill/>
            <a:miter lim="800000"/>
            <a:headEnd/>
            <a:tailEnd/>
          </a:ln>
          <a:effectLst/>
        </p:spPr>
      </p:pic>
      <p:sp>
        <p:nvSpPr>
          <p:cNvPr id="11" name="TextBox 10"/>
          <p:cNvSpPr txBox="1"/>
          <p:nvPr/>
        </p:nvSpPr>
        <p:spPr>
          <a:xfrm>
            <a:off x="642910" y="3857628"/>
            <a:ext cx="1500198" cy="646331"/>
          </a:xfrm>
          <a:prstGeom prst="rect">
            <a:avLst/>
          </a:prstGeom>
          <a:noFill/>
        </p:spPr>
        <p:txBody>
          <a:bodyPr wrap="square" rtlCol="1">
            <a:spAutoFit/>
          </a:bodyPr>
          <a:lstStyle/>
          <a:p>
            <a:pPr algn="l" rtl="0"/>
            <a:r>
              <a:rPr lang="en-US" dirty="0" smtClean="0">
                <a:solidFill>
                  <a:schemeClr val="accent2">
                    <a:lumMod val="50000"/>
                  </a:schemeClr>
                </a:solidFill>
              </a:rPr>
              <a:t>Surface area</a:t>
            </a:r>
          </a:p>
          <a:p>
            <a:pPr algn="l" rtl="0"/>
            <a:endParaRPr lang="ar-EG" dirty="0">
              <a:solidFill>
                <a:schemeClr val="accent2">
                  <a:lumMod val="50000"/>
                </a:schemeClr>
              </a:solidFill>
            </a:endParaRPr>
          </a:p>
        </p:txBody>
      </p:sp>
      <p:pic>
        <p:nvPicPr>
          <p:cNvPr id="12" name="Picture 11"/>
          <p:cNvPicPr>
            <a:picLocks noChangeAspect="1" noChangeArrowheads="1"/>
          </p:cNvPicPr>
          <p:nvPr/>
        </p:nvPicPr>
        <p:blipFill>
          <a:blip r:embed="rId4" cstate="print"/>
          <a:srcRect/>
          <a:stretch>
            <a:fillRect/>
          </a:stretch>
        </p:blipFill>
        <p:spPr bwMode="auto">
          <a:xfrm>
            <a:off x="500034" y="4143380"/>
            <a:ext cx="1800225" cy="412750"/>
          </a:xfrm>
          <a:prstGeom prst="rect">
            <a:avLst/>
          </a:prstGeom>
          <a:noFill/>
          <a:ln w="9525">
            <a:noFill/>
            <a:miter lim="800000"/>
            <a:headEnd/>
            <a:tailEnd/>
          </a:ln>
          <a:effectLst/>
        </p:spPr>
      </p:pic>
      <p:pic>
        <p:nvPicPr>
          <p:cNvPr id="13" name="Picture 9"/>
          <p:cNvPicPr>
            <a:picLocks noChangeAspect="1" noChangeArrowheads="1"/>
          </p:cNvPicPr>
          <p:nvPr/>
        </p:nvPicPr>
        <p:blipFill>
          <a:blip r:embed="rId5" cstate="print"/>
          <a:srcRect/>
          <a:stretch>
            <a:fillRect/>
          </a:stretch>
        </p:blipFill>
        <p:spPr bwMode="auto">
          <a:xfrm>
            <a:off x="2214546" y="4143380"/>
            <a:ext cx="1079500" cy="508000"/>
          </a:xfrm>
          <a:prstGeom prst="rect">
            <a:avLst/>
          </a:prstGeom>
          <a:noFill/>
          <a:ln w="9525">
            <a:noFill/>
            <a:miter lim="800000"/>
            <a:headEnd/>
            <a:tailEnd/>
          </a:ln>
          <a:effectLst/>
        </p:spPr>
      </p:pic>
      <p:sp>
        <p:nvSpPr>
          <p:cNvPr id="14" name="TextBox 13"/>
          <p:cNvSpPr txBox="1"/>
          <p:nvPr/>
        </p:nvSpPr>
        <p:spPr>
          <a:xfrm>
            <a:off x="357158" y="4572008"/>
            <a:ext cx="8358246" cy="646331"/>
          </a:xfrm>
          <a:prstGeom prst="rect">
            <a:avLst/>
          </a:prstGeom>
          <a:noFill/>
        </p:spPr>
        <p:txBody>
          <a:bodyPr wrap="square" rtlCol="1">
            <a:spAutoFit/>
          </a:bodyPr>
          <a:lstStyle/>
          <a:p>
            <a:pPr algn="l" rtl="0"/>
            <a:r>
              <a:rPr lang="en-US" dirty="0" smtClean="0">
                <a:solidFill>
                  <a:schemeClr val="folHlink"/>
                </a:solidFill>
              </a:rPr>
              <a:t>So the flux through the sphere</a:t>
            </a:r>
          </a:p>
          <a:p>
            <a:pPr algn="l" rtl="0"/>
            <a:endParaRPr lang="ar-EG" dirty="0"/>
          </a:p>
        </p:txBody>
      </p:sp>
      <p:pic>
        <p:nvPicPr>
          <p:cNvPr id="15" name="Picture 4"/>
          <p:cNvPicPr>
            <a:picLocks noChangeAspect="1" noChangeArrowheads="1"/>
          </p:cNvPicPr>
          <p:nvPr/>
        </p:nvPicPr>
        <p:blipFill>
          <a:blip r:embed="rId6" cstate="print"/>
          <a:srcRect/>
          <a:stretch>
            <a:fillRect/>
          </a:stretch>
        </p:blipFill>
        <p:spPr bwMode="auto">
          <a:xfrm>
            <a:off x="928662" y="5072074"/>
            <a:ext cx="5400675" cy="1079500"/>
          </a:xfrm>
          <a:prstGeom prst="rect">
            <a:avLst/>
          </a:prstGeom>
          <a:noFill/>
          <a:ln w="9525">
            <a:noFill/>
            <a:miter lim="800000"/>
            <a:headEnd/>
            <a:tailEnd/>
          </a:ln>
          <a:effectLst/>
        </p:spPr>
      </p:pic>
      <p:sp>
        <p:nvSpPr>
          <p:cNvPr id="18" name="TextBox 17"/>
          <p:cNvSpPr txBox="1"/>
          <p:nvPr/>
        </p:nvSpPr>
        <p:spPr>
          <a:xfrm>
            <a:off x="714348" y="642918"/>
            <a:ext cx="7286676" cy="400110"/>
          </a:xfrm>
          <a:prstGeom prst="rect">
            <a:avLst/>
          </a:prstGeom>
          <a:noFill/>
        </p:spPr>
        <p:txBody>
          <a:bodyPr wrap="square" rtlCol="1">
            <a:spAutoFit/>
          </a:bodyPr>
          <a:lstStyle/>
          <a:p>
            <a:pPr algn="l" rtl="0"/>
            <a:r>
              <a:rPr lang="en-US" sz="2000" u="sng" dirty="0" smtClean="0">
                <a:solidFill>
                  <a:srgbClr val="00B0F0"/>
                </a:solidFill>
                <a:latin typeface="Times New Roman" pitchFamily="18" charset="0"/>
                <a:cs typeface="Times New Roman" pitchFamily="18" charset="0"/>
              </a:rPr>
              <a:t>Example 24.1</a:t>
            </a:r>
            <a:r>
              <a:rPr lang="en-US" sz="2000" dirty="0" smtClean="0">
                <a:solidFill>
                  <a:srgbClr val="00B0F0"/>
                </a:solidFill>
                <a:latin typeface="Times New Roman" pitchFamily="18" charset="0"/>
                <a:cs typeface="Times New Roman" pitchFamily="18" charset="0"/>
              </a:rPr>
              <a:t>  </a:t>
            </a:r>
            <a:r>
              <a:rPr lang="en-US" sz="2000" b="1" dirty="0" smtClean="0">
                <a:solidFill>
                  <a:srgbClr val="00B0F0"/>
                </a:solidFill>
                <a:latin typeface="Times New Roman" pitchFamily="18" charset="0"/>
                <a:cs typeface="Times New Roman" pitchFamily="18" charset="0"/>
              </a:rPr>
              <a:t>Electric Flux Through a Sphere</a:t>
            </a:r>
            <a:endParaRPr lang="ar-EG" sz="2000" dirty="0">
              <a:solidFill>
                <a:srgbClr val="00B0F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normAutofit/>
          </a:bodyPr>
          <a:lstStyle/>
          <a:p>
            <a:fld id="{0146CA9A-EBF9-47B3-8809-22AEF34BB537}" type="slidenum">
              <a:rPr lang="ar-EG" smtClean="0"/>
              <a:pPr/>
              <a:t>7</a:t>
            </a:fld>
            <a:endParaRPr lang="ar-EG"/>
          </a:p>
        </p:txBody>
      </p:sp>
      <p:pic>
        <p:nvPicPr>
          <p:cNvPr id="5" name="Picture 2"/>
          <p:cNvPicPr>
            <a:picLocks noChangeAspect="1" noChangeArrowheads="1"/>
          </p:cNvPicPr>
          <p:nvPr/>
        </p:nvPicPr>
        <p:blipFill>
          <a:blip r:embed="rId2" cstate="print"/>
          <a:srcRect/>
          <a:stretch>
            <a:fillRect/>
          </a:stretch>
        </p:blipFill>
        <p:spPr bwMode="auto">
          <a:xfrm>
            <a:off x="285720" y="1071546"/>
            <a:ext cx="8534400" cy="1600200"/>
          </a:xfrm>
          <a:prstGeom prst="rect">
            <a:avLst/>
          </a:prstGeom>
          <a:noFill/>
          <a:ln w="9525">
            <a:noFill/>
            <a:miter lim="800000"/>
            <a:headEnd/>
            <a:tailEnd/>
          </a:ln>
        </p:spPr>
      </p:pic>
      <p:pic>
        <p:nvPicPr>
          <p:cNvPr id="6" name="Picture 7" descr="2405"/>
          <p:cNvPicPr>
            <a:picLocks noChangeAspect="1" noChangeArrowheads="1"/>
          </p:cNvPicPr>
          <p:nvPr/>
        </p:nvPicPr>
        <p:blipFill>
          <a:blip r:embed="rId3" cstate="print"/>
          <a:srcRect/>
          <a:stretch>
            <a:fillRect/>
          </a:stretch>
        </p:blipFill>
        <p:spPr bwMode="auto">
          <a:xfrm>
            <a:off x="4929190" y="2928934"/>
            <a:ext cx="3328993" cy="2928958"/>
          </a:xfrm>
          <a:prstGeom prst="rect">
            <a:avLst/>
          </a:prstGeom>
          <a:noFill/>
          <a:ln w="9525">
            <a:noFill/>
            <a:miter lim="800000"/>
            <a:headEnd/>
            <a:tailEnd/>
          </a:ln>
        </p:spPr>
      </p:pic>
      <p:sp>
        <p:nvSpPr>
          <p:cNvPr id="7" name="TextBox 6"/>
          <p:cNvSpPr txBox="1"/>
          <p:nvPr/>
        </p:nvSpPr>
        <p:spPr>
          <a:xfrm>
            <a:off x="285720" y="3071810"/>
            <a:ext cx="4929222" cy="2893100"/>
          </a:xfrm>
          <a:prstGeom prst="rect">
            <a:avLst/>
          </a:prstGeom>
          <a:noFill/>
        </p:spPr>
        <p:txBody>
          <a:bodyPr wrap="square" rtlCol="1">
            <a:spAutoFit/>
          </a:bodyPr>
          <a:lstStyle/>
          <a:p>
            <a:pPr marL="273050" indent="-273050" algn="l" rtl="0">
              <a:lnSpc>
                <a:spcPct val="90000"/>
              </a:lnSpc>
              <a:spcBef>
                <a:spcPct val="20000"/>
              </a:spcBef>
              <a:buClr>
                <a:schemeClr val="accent1"/>
              </a:buClr>
              <a:buSzPct val="85000"/>
              <a:buFont typeface="Wingdings 2" pitchFamily="18" charset="2"/>
              <a:buChar char=""/>
            </a:pPr>
            <a:r>
              <a:rPr lang="en-US" altLang="zh-CN" sz="2000" dirty="0" smtClean="0">
                <a:latin typeface="Georgia" pitchFamily="18" charset="0"/>
              </a:rPr>
              <a:t>The field lines pass through two surfaces perpendicularly and are parallel to the other four surfaces</a:t>
            </a:r>
          </a:p>
          <a:p>
            <a:pPr marL="273050" indent="-273050" algn="l" rtl="0">
              <a:lnSpc>
                <a:spcPct val="90000"/>
              </a:lnSpc>
              <a:spcBef>
                <a:spcPct val="20000"/>
              </a:spcBef>
              <a:buClr>
                <a:schemeClr val="accent1"/>
              </a:buClr>
              <a:buSzPct val="85000"/>
              <a:buFont typeface="Wingdings 2" pitchFamily="18" charset="2"/>
              <a:buChar char=""/>
            </a:pPr>
            <a:r>
              <a:rPr lang="en-US" altLang="zh-CN" sz="2000" dirty="0" smtClean="0">
                <a:latin typeface="Georgia" pitchFamily="18" charset="0"/>
              </a:rPr>
              <a:t>For side 1, </a:t>
            </a:r>
            <a:r>
              <a:rPr lang="en-US" altLang="zh-CN" sz="2000" dirty="0" smtClean="0">
                <a:latin typeface="Lucida Grande" pitchFamily="1" charset="0"/>
              </a:rPr>
              <a:t>Φ</a:t>
            </a:r>
            <a:r>
              <a:rPr lang="en-US" altLang="zh-CN" sz="2000" i="1" baseline="-25000" dirty="0" smtClean="0">
                <a:latin typeface="Georgia" pitchFamily="18" charset="0"/>
              </a:rPr>
              <a:t>E</a:t>
            </a:r>
            <a:r>
              <a:rPr lang="en-US" altLang="zh-CN" sz="2000" i="1" dirty="0" smtClean="0">
                <a:latin typeface="Georgia" pitchFamily="18" charset="0"/>
              </a:rPr>
              <a:t> = -E</a:t>
            </a:r>
            <a:r>
              <a:rPr lang="en-US" altLang="zh-CN" sz="2000" b="1" i="1" dirty="0" smtClean="0">
                <a:latin typeface="Script MT Bold" pitchFamily="66" charset="0"/>
              </a:rPr>
              <a:t>l </a:t>
            </a:r>
            <a:r>
              <a:rPr lang="en-US" altLang="zh-CN" sz="2000" b="1" i="1" baseline="30000" dirty="0" smtClean="0">
                <a:latin typeface="Georgia" pitchFamily="18" charset="0"/>
              </a:rPr>
              <a:t>2</a:t>
            </a:r>
          </a:p>
          <a:p>
            <a:pPr marL="273050" indent="-273050" algn="l" rtl="0">
              <a:lnSpc>
                <a:spcPct val="90000"/>
              </a:lnSpc>
              <a:spcBef>
                <a:spcPct val="20000"/>
              </a:spcBef>
              <a:buClr>
                <a:schemeClr val="accent1"/>
              </a:buClr>
              <a:buSzPct val="85000"/>
              <a:buFont typeface="Wingdings 2" pitchFamily="18" charset="2"/>
              <a:buChar char=""/>
            </a:pPr>
            <a:r>
              <a:rPr lang="en-US" altLang="zh-CN" sz="2000" dirty="0" smtClean="0">
                <a:latin typeface="Georgia" pitchFamily="18" charset="0"/>
              </a:rPr>
              <a:t>For side 2, </a:t>
            </a:r>
            <a:r>
              <a:rPr lang="en-US" altLang="zh-CN" sz="2000" dirty="0" smtClean="0">
                <a:latin typeface="Lucida Grande" pitchFamily="1" charset="0"/>
              </a:rPr>
              <a:t>Φ</a:t>
            </a:r>
            <a:r>
              <a:rPr lang="en-US" altLang="zh-CN" sz="2000" i="1" baseline="-25000" dirty="0" smtClean="0">
                <a:latin typeface="Georgia" pitchFamily="18" charset="0"/>
              </a:rPr>
              <a:t>E</a:t>
            </a:r>
            <a:r>
              <a:rPr lang="en-US" altLang="zh-CN" sz="2000" i="1" dirty="0" smtClean="0">
                <a:latin typeface="Georgia" pitchFamily="18" charset="0"/>
              </a:rPr>
              <a:t> = E</a:t>
            </a:r>
            <a:r>
              <a:rPr lang="en-US" altLang="zh-CN" sz="2000" b="1" i="1" dirty="0" smtClean="0">
                <a:latin typeface="Script MT Bold" pitchFamily="66" charset="0"/>
              </a:rPr>
              <a:t>l </a:t>
            </a:r>
            <a:r>
              <a:rPr lang="en-US" altLang="zh-CN" sz="2000" b="1" i="1" baseline="30000" dirty="0" smtClean="0">
                <a:latin typeface="Georgia" pitchFamily="18" charset="0"/>
              </a:rPr>
              <a:t>2</a:t>
            </a:r>
          </a:p>
          <a:p>
            <a:pPr marL="273050" indent="-273050" algn="l" rtl="0">
              <a:lnSpc>
                <a:spcPct val="90000"/>
              </a:lnSpc>
              <a:spcBef>
                <a:spcPct val="20000"/>
              </a:spcBef>
              <a:buClr>
                <a:schemeClr val="accent1"/>
              </a:buClr>
              <a:buSzPct val="85000"/>
              <a:buFont typeface="Wingdings 2" pitchFamily="18" charset="2"/>
              <a:buChar char=""/>
            </a:pPr>
            <a:r>
              <a:rPr lang="en-US" altLang="zh-CN" sz="2000" dirty="0" smtClean="0">
                <a:latin typeface="Georgia" pitchFamily="18" charset="0"/>
              </a:rPr>
              <a:t>For the other sides, </a:t>
            </a:r>
          </a:p>
          <a:p>
            <a:pPr marL="273050" indent="-273050" algn="l" rtl="0">
              <a:lnSpc>
                <a:spcPct val="90000"/>
              </a:lnSpc>
              <a:spcBef>
                <a:spcPct val="20000"/>
              </a:spcBef>
              <a:buClr>
                <a:schemeClr val="accent1"/>
              </a:buClr>
              <a:buSzPct val="85000"/>
            </a:pPr>
            <a:r>
              <a:rPr lang="en-US" altLang="zh-CN" sz="2000" dirty="0" smtClean="0">
                <a:latin typeface="Lucida Grande" pitchFamily="1" charset="0"/>
              </a:rPr>
              <a:t>	Φ</a:t>
            </a:r>
            <a:r>
              <a:rPr lang="en-US" altLang="zh-CN" sz="2000" i="1" baseline="-25000" dirty="0" smtClean="0">
                <a:latin typeface="Georgia" pitchFamily="18" charset="0"/>
              </a:rPr>
              <a:t>E</a:t>
            </a:r>
            <a:r>
              <a:rPr lang="en-US" altLang="zh-CN" sz="2000" dirty="0" smtClean="0">
                <a:latin typeface="Georgia" pitchFamily="18" charset="0"/>
              </a:rPr>
              <a:t> = 0</a:t>
            </a:r>
          </a:p>
          <a:p>
            <a:pPr marL="273050" indent="-273050" algn="l" rtl="0">
              <a:lnSpc>
                <a:spcPct val="90000"/>
              </a:lnSpc>
              <a:spcBef>
                <a:spcPct val="20000"/>
              </a:spcBef>
              <a:buClr>
                <a:schemeClr val="accent1"/>
              </a:buClr>
              <a:buSzPct val="85000"/>
              <a:buFont typeface="Wingdings 2" pitchFamily="18" charset="2"/>
              <a:buChar char=""/>
            </a:pPr>
            <a:r>
              <a:rPr lang="en-US" altLang="zh-CN" sz="2000" dirty="0" smtClean="0">
                <a:latin typeface="Georgia" pitchFamily="18" charset="0"/>
              </a:rPr>
              <a:t>Therefore, </a:t>
            </a:r>
            <a:r>
              <a:rPr lang="en-US" altLang="zh-CN" sz="2000" dirty="0" err="1" smtClean="0">
                <a:latin typeface="Lucida Grande" pitchFamily="1" charset="0"/>
              </a:rPr>
              <a:t>Φ</a:t>
            </a:r>
            <a:r>
              <a:rPr lang="en-US" altLang="zh-CN" sz="2000" i="1" baseline="-25000" dirty="0" err="1" smtClean="0">
                <a:latin typeface="Georgia" pitchFamily="18" charset="0"/>
              </a:rPr>
              <a:t>total</a:t>
            </a:r>
            <a:r>
              <a:rPr lang="en-US" altLang="zh-CN" sz="2000" i="1" dirty="0" smtClean="0">
                <a:latin typeface="Georgia" pitchFamily="18" charset="0"/>
              </a:rPr>
              <a:t> = 0</a:t>
            </a:r>
            <a:endParaRPr lang="en-US" altLang="zh-CN" sz="2000" dirty="0" smtClean="0">
              <a:latin typeface="Georgia" pitchFamily="18" charset="0"/>
            </a:endParaRPr>
          </a:p>
          <a:p>
            <a:pPr algn="l" rtl="0"/>
            <a:endParaRPr lang="ar-EG" dirty="0"/>
          </a:p>
        </p:txBody>
      </p:sp>
      <p:sp>
        <p:nvSpPr>
          <p:cNvPr id="10" name="Rectangle 9"/>
          <p:cNvSpPr/>
          <p:nvPr/>
        </p:nvSpPr>
        <p:spPr>
          <a:xfrm>
            <a:off x="214282" y="285728"/>
            <a:ext cx="8001056" cy="369332"/>
          </a:xfrm>
          <a:prstGeom prst="rect">
            <a:avLst/>
          </a:prstGeom>
        </p:spPr>
        <p:txBody>
          <a:bodyPr wrap="square">
            <a:spAutoFit/>
          </a:bodyPr>
          <a:lstStyle/>
          <a:p>
            <a:pPr algn="l" rtl="0"/>
            <a:r>
              <a:rPr lang="en-US" u="sng" dirty="0" smtClean="0">
                <a:solidFill>
                  <a:srgbClr val="00B0F0"/>
                </a:solidFill>
              </a:rPr>
              <a:t>Example 24.2 </a:t>
            </a:r>
            <a:r>
              <a:rPr lang="en-US" dirty="0" smtClean="0">
                <a:solidFill>
                  <a:srgbClr val="00B0F0"/>
                </a:solidFill>
              </a:rPr>
              <a:t> </a:t>
            </a:r>
            <a:r>
              <a:rPr lang="en-US" b="1" dirty="0" smtClean="0">
                <a:solidFill>
                  <a:srgbClr val="00B0F0"/>
                </a:solidFill>
              </a:rPr>
              <a:t>Flux Through a Cube </a:t>
            </a:r>
            <a:r>
              <a:rPr lang="en-US" altLang="zh-CN" dirty="0" smtClean="0">
                <a:solidFill>
                  <a:srgbClr val="00B0F0"/>
                </a:solidFill>
              </a:rPr>
              <a:t>of  a uniform electric field</a:t>
            </a:r>
            <a:endParaRPr lang="ar-EG"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normAutofit/>
          </a:bodyPr>
          <a:lstStyle/>
          <a:p>
            <a:fld id="{0146CA9A-EBF9-47B3-8809-22AEF34BB537}" type="slidenum">
              <a:rPr lang="ar-EG" smtClean="0"/>
              <a:pPr/>
              <a:t>8</a:t>
            </a:fld>
            <a:endParaRPr lang="ar-EG"/>
          </a:p>
        </p:txBody>
      </p:sp>
      <p:pic>
        <p:nvPicPr>
          <p:cNvPr id="5" name="Picture 4"/>
          <p:cNvPicPr>
            <a:picLocks noChangeAspect="1" noChangeArrowheads="1"/>
          </p:cNvPicPr>
          <p:nvPr/>
        </p:nvPicPr>
        <p:blipFill>
          <a:blip r:embed="rId2" cstate="print"/>
          <a:srcRect/>
          <a:stretch>
            <a:fillRect/>
          </a:stretch>
        </p:blipFill>
        <p:spPr bwMode="auto">
          <a:xfrm>
            <a:off x="1571604" y="571480"/>
            <a:ext cx="6169046" cy="56602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0"/>
            <a:ext cx="7467600" cy="1143000"/>
          </a:xfrm>
        </p:spPr>
        <p:txBody>
          <a:bodyPr/>
          <a:lstStyle/>
          <a:p>
            <a:pPr algn="ctr"/>
            <a:r>
              <a:rPr lang="en-US" b="1" u="sng" dirty="0" smtClean="0">
                <a:solidFill>
                  <a:srgbClr val="00B050"/>
                </a:solidFill>
              </a:rPr>
              <a:t>24.2 Gauss’s Law</a:t>
            </a:r>
            <a:endParaRPr lang="ar-EG" u="sng" dirty="0">
              <a:solidFill>
                <a:srgbClr val="00B050"/>
              </a:solidFill>
            </a:endParaRPr>
          </a:p>
        </p:txBody>
      </p:sp>
      <p:sp>
        <p:nvSpPr>
          <p:cNvPr id="4" name="Slide Number Placeholder 3"/>
          <p:cNvSpPr>
            <a:spLocks noGrp="1"/>
          </p:cNvSpPr>
          <p:nvPr>
            <p:ph type="sldNum" sz="quarter" idx="11"/>
          </p:nvPr>
        </p:nvSpPr>
        <p:spPr/>
        <p:txBody>
          <a:bodyPr>
            <a:normAutofit/>
          </a:bodyPr>
          <a:lstStyle/>
          <a:p>
            <a:fld id="{0146CA9A-EBF9-47B3-8809-22AEF34BB537}" type="slidenum">
              <a:rPr lang="ar-EG" smtClean="0"/>
              <a:pPr/>
              <a:t>9</a:t>
            </a:fld>
            <a:endParaRPr lang="ar-EG"/>
          </a:p>
        </p:txBody>
      </p:sp>
      <p:sp>
        <p:nvSpPr>
          <p:cNvPr id="5" name="TextBox 4"/>
          <p:cNvSpPr txBox="1"/>
          <p:nvPr/>
        </p:nvSpPr>
        <p:spPr>
          <a:xfrm>
            <a:off x="357158" y="1571612"/>
            <a:ext cx="8286808" cy="1261884"/>
          </a:xfrm>
          <a:prstGeom prst="rect">
            <a:avLst/>
          </a:prstGeom>
          <a:noFill/>
        </p:spPr>
        <p:txBody>
          <a:bodyPr wrap="square" rtlCol="1">
            <a:spAutoFit/>
          </a:bodyPr>
          <a:lstStyle/>
          <a:p>
            <a:pPr algn="l" rtl="0">
              <a:buFont typeface="Arial" pitchFamily="34" charset="0"/>
              <a:buChar char="•"/>
            </a:pPr>
            <a:r>
              <a:rPr lang="en-US" dirty="0" smtClean="0">
                <a:latin typeface="Arial Narrow" pitchFamily="34" charset="0"/>
                <a:sym typeface="Symbol" pitchFamily="18" charset="2"/>
              </a:rPr>
              <a:t> </a:t>
            </a:r>
            <a:r>
              <a:rPr lang="en-US" sz="2000" dirty="0" smtClean="0">
                <a:solidFill>
                  <a:srgbClr val="CC0000"/>
                </a:solidFill>
                <a:latin typeface="Arial Narrow" pitchFamily="34" charset="0"/>
                <a:sym typeface="Symbol" pitchFamily="18" charset="2"/>
              </a:rPr>
              <a:t>Consider a sphere drawn around a positive point charge. Evaluate the net flux through the closed surface</a:t>
            </a:r>
            <a:r>
              <a:rPr lang="en-US" dirty="0" smtClean="0">
                <a:latin typeface="Arial Narrow" pitchFamily="34" charset="0"/>
                <a:sym typeface="Symbol" pitchFamily="18" charset="2"/>
              </a:rPr>
              <a:t>.</a:t>
            </a:r>
          </a:p>
          <a:p>
            <a:pPr algn="l" rtl="0"/>
            <a:endParaRPr lang="en-US" dirty="0" smtClean="0">
              <a:latin typeface="Arial Narrow" pitchFamily="34" charset="0"/>
              <a:sym typeface="Symbol" pitchFamily="18" charset="2"/>
            </a:endParaRPr>
          </a:p>
          <a:p>
            <a:pPr algn="l" rtl="0"/>
            <a:endParaRPr lang="ar-EG" dirty="0"/>
          </a:p>
        </p:txBody>
      </p:sp>
      <p:sp>
        <p:nvSpPr>
          <p:cNvPr id="6" name="Text Box 8"/>
          <p:cNvSpPr txBox="1">
            <a:spLocks noChangeArrowheads="1"/>
          </p:cNvSpPr>
          <p:nvPr/>
        </p:nvSpPr>
        <p:spPr bwMode="auto">
          <a:xfrm>
            <a:off x="642910" y="2214554"/>
            <a:ext cx="1295400" cy="366713"/>
          </a:xfrm>
          <a:prstGeom prst="rect">
            <a:avLst/>
          </a:prstGeom>
          <a:noFill/>
          <a:ln w="9525">
            <a:noFill/>
            <a:miter lim="800000"/>
            <a:headEnd/>
            <a:tailEnd/>
          </a:ln>
        </p:spPr>
        <p:txBody>
          <a:bodyPr wrap="none">
            <a:spAutoFit/>
          </a:bodyPr>
          <a:lstStyle/>
          <a:p>
            <a:pPr eaLnBrk="1" hangingPunct="1"/>
            <a:r>
              <a:rPr lang="en-US" dirty="0"/>
              <a:t>Net Flux = </a:t>
            </a:r>
          </a:p>
        </p:txBody>
      </p:sp>
      <p:graphicFrame>
        <p:nvGraphicFramePr>
          <p:cNvPr id="9" name="Object 2"/>
          <p:cNvGraphicFramePr>
            <a:graphicFrameLocks noChangeAspect="1"/>
          </p:cNvGraphicFramePr>
          <p:nvPr/>
        </p:nvGraphicFramePr>
        <p:xfrm>
          <a:off x="1952625" y="2119313"/>
          <a:ext cx="1541463" cy="538162"/>
        </p:xfrm>
        <a:graphic>
          <a:graphicData uri="http://schemas.openxmlformats.org/presentationml/2006/ole">
            <p:oleObj spid="_x0000_s147466" name="Equation" r:id="rId3" imgW="800100" imgH="279400" progId="">
              <p:embed/>
            </p:oleObj>
          </a:graphicData>
        </a:graphic>
      </p:graphicFrame>
      <p:graphicFrame>
        <p:nvGraphicFramePr>
          <p:cNvPr id="13" name="Object 3"/>
          <p:cNvGraphicFramePr>
            <a:graphicFrameLocks noChangeAspect="1"/>
          </p:cNvGraphicFramePr>
          <p:nvPr/>
        </p:nvGraphicFramePr>
        <p:xfrm>
          <a:off x="3705225" y="2119313"/>
          <a:ext cx="2616200" cy="538162"/>
        </p:xfrm>
        <a:graphic>
          <a:graphicData uri="http://schemas.openxmlformats.org/presentationml/2006/ole">
            <p:oleObj spid="_x0000_s147467" name="Equation" r:id="rId4" imgW="1358900" imgH="279400" progId="">
              <p:embed/>
            </p:oleObj>
          </a:graphicData>
        </a:graphic>
      </p:graphicFrame>
      <p:sp>
        <p:nvSpPr>
          <p:cNvPr id="10" name="TextBox 9"/>
          <p:cNvSpPr txBox="1"/>
          <p:nvPr/>
        </p:nvSpPr>
        <p:spPr>
          <a:xfrm>
            <a:off x="642910" y="2786058"/>
            <a:ext cx="3571900" cy="369332"/>
          </a:xfrm>
          <a:prstGeom prst="rect">
            <a:avLst/>
          </a:prstGeom>
          <a:noFill/>
        </p:spPr>
        <p:txBody>
          <a:bodyPr wrap="square" rtlCol="1">
            <a:spAutoFit/>
          </a:bodyPr>
          <a:lstStyle/>
          <a:p>
            <a:pPr algn="l" rtl="0"/>
            <a:r>
              <a:rPr lang="en-US" dirty="0" smtClean="0">
                <a:solidFill>
                  <a:srgbClr val="00B0F0"/>
                </a:solidFill>
              </a:rPr>
              <a:t>For a Point charge  </a:t>
            </a:r>
            <a:endParaRPr lang="ar-EG" dirty="0">
              <a:solidFill>
                <a:srgbClr val="00B0F0"/>
              </a:solidFill>
            </a:endParaRPr>
          </a:p>
        </p:txBody>
      </p:sp>
      <p:graphicFrame>
        <p:nvGraphicFramePr>
          <p:cNvPr id="7" name="Object 2"/>
          <p:cNvGraphicFramePr>
            <a:graphicFrameLocks noChangeAspect="1"/>
          </p:cNvGraphicFramePr>
          <p:nvPr/>
        </p:nvGraphicFramePr>
        <p:xfrm>
          <a:off x="2982913" y="2532063"/>
          <a:ext cx="1003300" cy="758825"/>
        </p:xfrm>
        <a:graphic>
          <a:graphicData uri="http://schemas.openxmlformats.org/presentationml/2006/ole">
            <p:oleObj spid="_x0000_s147468" name="Equation" r:id="rId5" imgW="520474" imgH="393529" progId="">
              <p:embed/>
            </p:oleObj>
          </a:graphicData>
        </a:graphic>
      </p:graphicFrame>
      <p:graphicFrame>
        <p:nvGraphicFramePr>
          <p:cNvPr id="16" name="Object 4"/>
          <p:cNvGraphicFramePr>
            <a:graphicFrameLocks noChangeAspect="1"/>
          </p:cNvGraphicFramePr>
          <p:nvPr/>
        </p:nvGraphicFramePr>
        <p:xfrm>
          <a:off x="666750" y="3262313"/>
          <a:ext cx="2838450" cy="536575"/>
        </p:xfrm>
        <a:graphic>
          <a:graphicData uri="http://schemas.openxmlformats.org/presentationml/2006/ole">
            <p:oleObj spid="_x0000_s147469" name="Equation" r:id="rId6" imgW="1473200" imgH="279400" progId="">
              <p:embed/>
            </p:oleObj>
          </a:graphicData>
        </a:graphic>
      </p:graphicFrame>
      <p:graphicFrame>
        <p:nvGraphicFramePr>
          <p:cNvPr id="17" name="Object 5"/>
          <p:cNvGraphicFramePr>
            <a:graphicFrameLocks noChangeAspect="1"/>
          </p:cNvGraphicFramePr>
          <p:nvPr/>
        </p:nvGraphicFramePr>
        <p:xfrm>
          <a:off x="563563" y="3798888"/>
          <a:ext cx="3697287" cy="536575"/>
        </p:xfrm>
        <a:graphic>
          <a:graphicData uri="http://schemas.openxmlformats.org/presentationml/2006/ole">
            <p:oleObj spid="_x0000_s147470" name="Equation" r:id="rId7" imgW="1917700" imgH="279400" progId="">
              <p:embed/>
            </p:oleObj>
          </a:graphicData>
        </a:graphic>
      </p:graphicFrame>
      <p:graphicFrame>
        <p:nvGraphicFramePr>
          <p:cNvPr id="18" name="Object 6"/>
          <p:cNvGraphicFramePr>
            <a:graphicFrameLocks noChangeAspect="1"/>
          </p:cNvGraphicFramePr>
          <p:nvPr/>
        </p:nvGraphicFramePr>
        <p:xfrm>
          <a:off x="620713" y="4468813"/>
          <a:ext cx="1174750" cy="341312"/>
        </p:xfrm>
        <a:graphic>
          <a:graphicData uri="http://schemas.openxmlformats.org/presentationml/2006/ole">
            <p:oleObj spid="_x0000_s147471" name="Equation" r:id="rId8" imgW="609600" imgH="177800" progId="">
              <p:embed/>
            </p:oleObj>
          </a:graphicData>
        </a:graphic>
      </p:graphicFrame>
      <p:graphicFrame>
        <p:nvGraphicFramePr>
          <p:cNvPr id="19" name="Object 7"/>
          <p:cNvGraphicFramePr>
            <a:graphicFrameLocks noChangeAspect="1"/>
          </p:cNvGraphicFramePr>
          <p:nvPr/>
        </p:nvGraphicFramePr>
        <p:xfrm>
          <a:off x="665163" y="4772025"/>
          <a:ext cx="4502150" cy="755650"/>
        </p:xfrm>
        <a:graphic>
          <a:graphicData uri="http://schemas.openxmlformats.org/presentationml/2006/ole">
            <p:oleObj spid="_x0000_s147472" name="Equation" r:id="rId9" imgW="2336800" imgH="393700" progId="">
              <p:embed/>
            </p:oleObj>
          </a:graphicData>
        </a:graphic>
      </p:graphicFrame>
      <p:graphicFrame>
        <p:nvGraphicFramePr>
          <p:cNvPr id="20" name="Object 8"/>
          <p:cNvGraphicFramePr>
            <a:graphicFrameLocks noChangeAspect="1"/>
          </p:cNvGraphicFramePr>
          <p:nvPr/>
        </p:nvGraphicFramePr>
        <p:xfrm>
          <a:off x="571500" y="5387975"/>
          <a:ext cx="1547813" cy="928688"/>
        </p:xfrm>
        <a:graphic>
          <a:graphicData uri="http://schemas.openxmlformats.org/presentationml/2006/ole">
            <p:oleObj spid="_x0000_s147473" name="Equation" r:id="rId10" imgW="673100" imgH="406400" progId="">
              <p:embed/>
            </p:oleObj>
          </a:graphicData>
        </a:graphic>
      </p:graphicFrame>
      <p:sp>
        <p:nvSpPr>
          <p:cNvPr id="21" name="Rectangle 20"/>
          <p:cNvSpPr/>
          <p:nvPr/>
        </p:nvSpPr>
        <p:spPr>
          <a:xfrm>
            <a:off x="2300620" y="5643578"/>
            <a:ext cx="1463862" cy="400110"/>
          </a:xfrm>
          <a:prstGeom prst="rect">
            <a:avLst/>
          </a:prstGeom>
        </p:spPr>
        <p:txBody>
          <a:bodyPr wrap="none">
            <a:spAutoFit/>
          </a:bodyPr>
          <a:lstStyle/>
          <a:p>
            <a:r>
              <a:rPr lang="en-US" sz="2000" dirty="0" smtClean="0">
                <a:solidFill>
                  <a:srgbClr val="CC0000"/>
                </a:solidFill>
              </a:rPr>
              <a:t>Gauss’ Law</a:t>
            </a:r>
            <a:endParaRPr lang="en-US" sz="2000" dirty="0">
              <a:solidFill>
                <a:srgbClr val="CC0000"/>
              </a:solidFill>
              <a:latin typeface="Georgia" pitchFamily="18"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2454</TotalTime>
  <Words>1613</Words>
  <Application>Microsoft Office PowerPoint</Application>
  <PresentationFormat>On-screen Show (4:3)</PresentationFormat>
  <Paragraphs>187</Paragraphs>
  <Slides>27</Slides>
  <Notes>1</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27</vt:i4>
      </vt:variant>
    </vt:vector>
  </HeadingPairs>
  <TitlesOfParts>
    <vt:vector size="30" baseType="lpstr">
      <vt:lpstr>Oriel</vt:lpstr>
      <vt:lpstr>Equation</vt:lpstr>
      <vt:lpstr>Document</vt:lpstr>
      <vt:lpstr>Slide 1</vt:lpstr>
      <vt:lpstr>Chapter 24  Electric Flux</vt:lpstr>
      <vt:lpstr>24.1 Electric Flux</vt:lpstr>
      <vt:lpstr>Slide 4</vt:lpstr>
      <vt:lpstr>Electric Flux, Closed Surface</vt:lpstr>
      <vt:lpstr>Slide 6</vt:lpstr>
      <vt:lpstr>Slide 7</vt:lpstr>
      <vt:lpstr>Slide 8</vt:lpstr>
      <vt:lpstr>24.2 Gauss’s Law</vt:lpstr>
      <vt:lpstr>Gauss’ Law The flux of electric field through a closed surface is proportional to the charge enclosed.</vt:lpstr>
      <vt:lpstr>Slide 11</vt:lpstr>
      <vt:lpstr>Slide 12</vt:lpstr>
      <vt:lpstr>Slide 13</vt:lpstr>
      <vt:lpstr>Slide 14</vt:lpstr>
      <vt:lpstr>24.3 Application of Gauss’s Law to Various Charge Distributions</vt:lpstr>
      <vt:lpstr>Slide 16</vt:lpstr>
      <vt:lpstr>Slide 17</vt:lpstr>
      <vt:lpstr>Slide 18</vt:lpstr>
      <vt:lpstr>Slide 19</vt:lpstr>
      <vt:lpstr>Slide 20</vt:lpstr>
      <vt:lpstr>Slide 21</vt:lpstr>
      <vt:lpstr>Slide 22</vt:lpstr>
      <vt:lpstr>Slide 23</vt:lpstr>
      <vt:lpstr>Slide 24</vt:lpstr>
      <vt:lpstr>Slide 25</vt:lpstr>
      <vt:lpstr>Slide 26</vt:lpstr>
      <vt:lpstr>24.4 Conductors in Electrostatic Equilibrium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Mkamel</dc:creator>
  <cp:lastModifiedBy>ijaz Hussain</cp:lastModifiedBy>
  <cp:revision>177</cp:revision>
  <dcterms:created xsi:type="dcterms:W3CDTF">2012-09-08T22:38:57Z</dcterms:created>
  <dcterms:modified xsi:type="dcterms:W3CDTF">2018-07-02T05:26:37Z</dcterms:modified>
</cp:coreProperties>
</file>