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14" r:id="rId1"/>
  </p:sldMasterIdLst>
  <p:notesMasterIdLst>
    <p:notesMasterId r:id="rId34"/>
  </p:notesMasterIdLst>
  <p:sldIdLst>
    <p:sldId id="265" r:id="rId2"/>
    <p:sldId id="454" r:id="rId3"/>
    <p:sldId id="467" r:id="rId4"/>
    <p:sldId id="466" r:id="rId5"/>
    <p:sldId id="469" r:id="rId6"/>
    <p:sldId id="455" r:id="rId7"/>
    <p:sldId id="471" r:id="rId8"/>
    <p:sldId id="472" r:id="rId9"/>
    <p:sldId id="473" r:id="rId10"/>
    <p:sldId id="474" r:id="rId11"/>
    <p:sldId id="475" r:id="rId12"/>
    <p:sldId id="476" r:id="rId13"/>
    <p:sldId id="477" r:id="rId14"/>
    <p:sldId id="478" r:id="rId15"/>
    <p:sldId id="479" r:id="rId16"/>
    <p:sldId id="480" r:id="rId17"/>
    <p:sldId id="481" r:id="rId18"/>
    <p:sldId id="482" r:id="rId19"/>
    <p:sldId id="483" r:id="rId20"/>
    <p:sldId id="484" r:id="rId21"/>
    <p:sldId id="485" r:id="rId22"/>
    <p:sldId id="486" r:id="rId23"/>
    <p:sldId id="487" r:id="rId24"/>
    <p:sldId id="488" r:id="rId25"/>
    <p:sldId id="489" r:id="rId26"/>
    <p:sldId id="490" r:id="rId27"/>
    <p:sldId id="491" r:id="rId28"/>
    <p:sldId id="492" r:id="rId29"/>
    <p:sldId id="493" r:id="rId30"/>
    <p:sldId id="494" r:id="rId31"/>
    <p:sldId id="496" r:id="rId32"/>
    <p:sldId id="465" r:id="rId33"/>
  </p:sldIdLst>
  <p:sldSz cx="12192000" cy="6858000"/>
  <p:notesSz cx="6858000" cy="9144000"/>
  <p:custShowLst>
    <p:custShow name="Custom Show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216"/>
    <p:restoredTop sz="94671" autoAdjust="0"/>
  </p:normalViewPr>
  <p:slideViewPr>
    <p:cSldViewPr snapToGrid="0" snapToObjects="1">
      <p:cViewPr varScale="1">
        <p:scale>
          <a:sx n="62" d="100"/>
          <a:sy n="62" d="100"/>
        </p:scale>
        <p:origin x="72" y="2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4" d="100"/>
          <a:sy n="74" d="100"/>
        </p:scale>
        <p:origin x="3528"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10D095-076D-430B-81B3-CACB5D979BE9}" type="doc">
      <dgm:prSet loTypeId="urn:microsoft.com/office/officeart/2005/8/layout/cycle2" loCatId="cycle" qsTypeId="urn:microsoft.com/office/officeart/2005/8/quickstyle/simple1" qsCatId="simple" csTypeId="urn:microsoft.com/office/officeart/2005/8/colors/accent1_1" csCatId="accent1" phldr="1"/>
      <dgm:spPr/>
      <dgm:t>
        <a:bodyPr/>
        <a:lstStyle/>
        <a:p>
          <a:endParaRPr lang="en-US"/>
        </a:p>
      </dgm:t>
    </dgm:pt>
    <dgm:pt modelId="{735BC4E0-8984-43B3-9710-99B0117FE867}">
      <dgm:prSet phldrT="[Text]" custT="1"/>
      <dgm:spPr/>
      <dgm:t>
        <a:bodyPr/>
        <a:lstStyle/>
        <a:p>
          <a:r>
            <a:rPr lang="ar-SA" sz="1200" dirty="0">
              <a:latin typeface="ae_AlMohanad" panose="02060603050605020204" pitchFamily="18" charset="-78"/>
              <a:cs typeface="ae_AlMohanad" panose="02060603050605020204" pitchFamily="18" charset="-78"/>
            </a:rPr>
            <a:t>كتابة الفرضيات </a:t>
          </a:r>
          <a:r>
            <a:rPr lang="ar-SA" sz="1200" dirty="0" smtClean="0">
              <a:latin typeface="ae_AlMohanad" panose="02060603050605020204" pitchFamily="18" charset="-78"/>
              <a:cs typeface="ae_AlMohanad" panose="02060603050605020204" pitchFamily="18" charset="-78"/>
            </a:rPr>
            <a:t>وتعبئة </a:t>
          </a:r>
          <a:r>
            <a:rPr lang="ar-SA" sz="1200" dirty="0">
              <a:latin typeface="ae_AlMohanad" panose="02060603050605020204" pitchFamily="18" charset="-78"/>
              <a:cs typeface="ae_AlMohanad" panose="02060603050605020204" pitchFamily="18" charset="-78"/>
            </a:rPr>
            <a:t>مخطط نموج العمل التجاري</a:t>
          </a:r>
          <a:endParaRPr lang="en-US" sz="1200" dirty="0">
            <a:latin typeface="ae_AlMohanad" panose="02060603050605020204" pitchFamily="18" charset="-78"/>
            <a:cs typeface="ae_AlMohanad" panose="02060603050605020204" pitchFamily="18" charset="-78"/>
          </a:endParaRPr>
        </a:p>
      </dgm:t>
    </dgm:pt>
    <dgm:pt modelId="{A81FBD5F-1CF5-47F4-B5EB-C1B85A8FB900}" type="parTrans" cxnId="{4ADD7EC9-54DD-4E0B-8B39-B261A004FEBE}">
      <dgm:prSet/>
      <dgm:spPr/>
      <dgm:t>
        <a:bodyPr/>
        <a:lstStyle/>
        <a:p>
          <a:endParaRPr lang="en-US"/>
        </a:p>
      </dgm:t>
    </dgm:pt>
    <dgm:pt modelId="{75E7C1CF-362A-4501-8E83-B0946D0624A8}" type="sibTrans" cxnId="{4ADD7EC9-54DD-4E0B-8B39-B261A004FEBE}">
      <dgm:prSet/>
      <dgm:spPr/>
      <dgm:t>
        <a:bodyPr/>
        <a:lstStyle/>
        <a:p>
          <a:endParaRPr lang="en-US"/>
        </a:p>
      </dgm:t>
    </dgm:pt>
    <dgm:pt modelId="{83BE6565-AD77-425E-A96A-93468E2871AF}">
      <dgm:prSet phldrT="[Text]" custT="1"/>
      <dgm:spPr/>
      <dgm:t>
        <a:bodyPr/>
        <a:lstStyle/>
        <a:p>
          <a:r>
            <a:rPr lang="ar-SA" sz="1200" dirty="0">
              <a:latin typeface="ae_AlMohanad" panose="02060603050605020204" pitchFamily="18" charset="-78"/>
              <a:cs typeface="ae_AlMohanad" panose="02060603050605020204" pitchFamily="18" charset="-78"/>
            </a:rPr>
            <a:t>اختبار </a:t>
          </a:r>
          <a:r>
            <a:rPr lang="ar-SA" sz="1200" dirty="0" smtClean="0">
              <a:latin typeface="ae_AlMohanad" panose="02060603050605020204" pitchFamily="18" charset="-78"/>
              <a:cs typeface="ae_AlMohanad" panose="02060603050605020204" pitchFamily="18" charset="-78"/>
            </a:rPr>
            <a:t>المشكلات</a:t>
          </a:r>
          <a:endParaRPr lang="en-US" sz="1200" dirty="0">
            <a:latin typeface="ae_AlMohanad" panose="02060603050605020204" pitchFamily="18" charset="-78"/>
            <a:cs typeface="ae_AlMohanad" panose="02060603050605020204" pitchFamily="18" charset="-78"/>
          </a:endParaRPr>
        </a:p>
      </dgm:t>
    </dgm:pt>
    <dgm:pt modelId="{DE9421CB-E1B8-4D2B-8FB8-073BA00D74A7}" type="parTrans" cxnId="{C0ABFCB4-5A5A-473F-8671-73890FD88D04}">
      <dgm:prSet/>
      <dgm:spPr/>
      <dgm:t>
        <a:bodyPr/>
        <a:lstStyle/>
        <a:p>
          <a:endParaRPr lang="en-US"/>
        </a:p>
      </dgm:t>
    </dgm:pt>
    <dgm:pt modelId="{C2D96748-ED58-4E7B-BFD1-5244C1865E83}" type="sibTrans" cxnId="{C0ABFCB4-5A5A-473F-8671-73890FD88D04}">
      <dgm:prSet/>
      <dgm:spPr/>
      <dgm:t>
        <a:bodyPr/>
        <a:lstStyle/>
        <a:p>
          <a:endParaRPr lang="en-US"/>
        </a:p>
      </dgm:t>
    </dgm:pt>
    <dgm:pt modelId="{1A252021-897F-41EB-B7A8-81939F9390D5}">
      <dgm:prSet phldrT="[Text]" custT="1"/>
      <dgm:spPr/>
      <dgm:t>
        <a:bodyPr/>
        <a:lstStyle/>
        <a:p>
          <a:r>
            <a:rPr lang="ar-SA" sz="1200">
              <a:latin typeface="ae_AlMohanad" panose="02060603050605020204" pitchFamily="18" charset="-78"/>
              <a:cs typeface="ae_AlMohanad" panose="02060603050605020204" pitchFamily="18" charset="-78"/>
            </a:rPr>
            <a:t>اختبار الحل</a:t>
          </a:r>
          <a:endParaRPr lang="en-US" sz="1200">
            <a:latin typeface="ae_AlMohanad" panose="02060603050605020204" pitchFamily="18" charset="-78"/>
            <a:cs typeface="ae_AlMohanad" panose="02060603050605020204" pitchFamily="18" charset="-78"/>
          </a:endParaRPr>
        </a:p>
      </dgm:t>
    </dgm:pt>
    <dgm:pt modelId="{6640AD0C-C1F2-4965-9462-6DE7832A6C8B}" type="parTrans" cxnId="{350A9410-7D84-46B1-99D2-D2DBF3D83E7B}">
      <dgm:prSet/>
      <dgm:spPr/>
      <dgm:t>
        <a:bodyPr/>
        <a:lstStyle/>
        <a:p>
          <a:endParaRPr lang="en-US"/>
        </a:p>
      </dgm:t>
    </dgm:pt>
    <dgm:pt modelId="{896E98F7-C2A9-48BD-BD8E-6E59A679FDE1}" type="sibTrans" cxnId="{350A9410-7D84-46B1-99D2-D2DBF3D83E7B}">
      <dgm:prSet/>
      <dgm:spPr/>
      <dgm:t>
        <a:bodyPr/>
        <a:lstStyle/>
        <a:p>
          <a:endParaRPr lang="en-US"/>
        </a:p>
      </dgm:t>
    </dgm:pt>
    <dgm:pt modelId="{20015D38-FB10-4DC6-AE49-E1C2BE34E1FD}">
      <dgm:prSet phldrT="[Text]" custT="1"/>
      <dgm:spPr/>
      <dgm:t>
        <a:bodyPr/>
        <a:lstStyle/>
        <a:p>
          <a:r>
            <a:rPr lang="ar-SA" sz="1200">
              <a:latin typeface="ae_AlMohanad" panose="02060603050605020204" pitchFamily="18" charset="-78"/>
              <a:cs typeface="ae_AlMohanad" panose="02060603050605020204" pitchFamily="18" charset="-78"/>
            </a:rPr>
            <a:t>الإستمرار أو التعديل</a:t>
          </a:r>
          <a:endParaRPr lang="en-US" sz="1200">
            <a:latin typeface="ae_AlMohanad" panose="02060603050605020204" pitchFamily="18" charset="-78"/>
            <a:cs typeface="ae_AlMohanad" panose="02060603050605020204" pitchFamily="18" charset="-78"/>
          </a:endParaRPr>
        </a:p>
      </dgm:t>
    </dgm:pt>
    <dgm:pt modelId="{8E17A2E2-6544-424B-BD5E-4B81A883BDF8}" type="parTrans" cxnId="{FF405E4F-A860-47C6-9C8D-6D4C9AD5D60F}">
      <dgm:prSet/>
      <dgm:spPr/>
      <dgm:t>
        <a:bodyPr/>
        <a:lstStyle/>
        <a:p>
          <a:endParaRPr lang="en-US"/>
        </a:p>
      </dgm:t>
    </dgm:pt>
    <dgm:pt modelId="{D41D5D44-B38E-4411-89C2-0DD6F80A71C5}" type="sibTrans" cxnId="{FF405E4F-A860-47C6-9C8D-6D4C9AD5D60F}">
      <dgm:prSet/>
      <dgm:spPr/>
      <dgm:t>
        <a:bodyPr/>
        <a:lstStyle/>
        <a:p>
          <a:endParaRPr lang="en-US"/>
        </a:p>
      </dgm:t>
    </dgm:pt>
    <dgm:pt modelId="{1983CC68-8877-4294-A8DE-C29D8786FE9A}" type="pres">
      <dgm:prSet presAssocID="{F310D095-076D-430B-81B3-CACB5D979BE9}" presName="cycle" presStyleCnt="0">
        <dgm:presLayoutVars>
          <dgm:dir/>
          <dgm:resizeHandles val="exact"/>
        </dgm:presLayoutVars>
      </dgm:prSet>
      <dgm:spPr/>
      <dgm:t>
        <a:bodyPr/>
        <a:lstStyle/>
        <a:p>
          <a:endParaRPr lang="en-US"/>
        </a:p>
      </dgm:t>
    </dgm:pt>
    <dgm:pt modelId="{64549208-8236-4C16-AAC4-5EEE958E2043}" type="pres">
      <dgm:prSet presAssocID="{735BC4E0-8984-43B3-9710-99B0117FE867}" presName="node" presStyleLbl="node1" presStyleIdx="0" presStyleCnt="4">
        <dgm:presLayoutVars>
          <dgm:bulletEnabled val="1"/>
        </dgm:presLayoutVars>
      </dgm:prSet>
      <dgm:spPr/>
      <dgm:t>
        <a:bodyPr/>
        <a:lstStyle/>
        <a:p>
          <a:endParaRPr lang="en-US"/>
        </a:p>
      </dgm:t>
    </dgm:pt>
    <dgm:pt modelId="{E73610D1-735F-4C6C-8298-EEC3A81AB4A1}" type="pres">
      <dgm:prSet presAssocID="{75E7C1CF-362A-4501-8E83-B0946D0624A8}" presName="sibTrans" presStyleLbl="sibTrans2D1" presStyleIdx="0" presStyleCnt="4"/>
      <dgm:spPr/>
      <dgm:t>
        <a:bodyPr/>
        <a:lstStyle/>
        <a:p>
          <a:endParaRPr lang="en-US"/>
        </a:p>
      </dgm:t>
    </dgm:pt>
    <dgm:pt modelId="{45507AF5-2053-4BBC-91CD-357C46838725}" type="pres">
      <dgm:prSet presAssocID="{75E7C1CF-362A-4501-8E83-B0946D0624A8}" presName="connectorText" presStyleLbl="sibTrans2D1" presStyleIdx="0" presStyleCnt="4"/>
      <dgm:spPr/>
      <dgm:t>
        <a:bodyPr/>
        <a:lstStyle/>
        <a:p>
          <a:endParaRPr lang="en-US"/>
        </a:p>
      </dgm:t>
    </dgm:pt>
    <dgm:pt modelId="{055B2C0E-A0DE-4095-A5AC-40180558A8FD}" type="pres">
      <dgm:prSet presAssocID="{83BE6565-AD77-425E-A96A-93468E2871AF}" presName="node" presStyleLbl="node1" presStyleIdx="1" presStyleCnt="4">
        <dgm:presLayoutVars>
          <dgm:bulletEnabled val="1"/>
        </dgm:presLayoutVars>
      </dgm:prSet>
      <dgm:spPr/>
      <dgm:t>
        <a:bodyPr/>
        <a:lstStyle/>
        <a:p>
          <a:endParaRPr lang="en-US"/>
        </a:p>
      </dgm:t>
    </dgm:pt>
    <dgm:pt modelId="{FBF13254-D3A4-4700-8F08-3689DF75D9D4}" type="pres">
      <dgm:prSet presAssocID="{C2D96748-ED58-4E7B-BFD1-5244C1865E83}" presName="sibTrans" presStyleLbl="sibTrans2D1" presStyleIdx="1" presStyleCnt="4"/>
      <dgm:spPr/>
      <dgm:t>
        <a:bodyPr/>
        <a:lstStyle/>
        <a:p>
          <a:endParaRPr lang="en-US"/>
        </a:p>
      </dgm:t>
    </dgm:pt>
    <dgm:pt modelId="{5A0CF142-020E-48D8-B5B3-1A1840A0725C}" type="pres">
      <dgm:prSet presAssocID="{C2D96748-ED58-4E7B-BFD1-5244C1865E83}" presName="connectorText" presStyleLbl="sibTrans2D1" presStyleIdx="1" presStyleCnt="4"/>
      <dgm:spPr/>
      <dgm:t>
        <a:bodyPr/>
        <a:lstStyle/>
        <a:p>
          <a:endParaRPr lang="en-US"/>
        </a:p>
      </dgm:t>
    </dgm:pt>
    <dgm:pt modelId="{F7C78F20-D2AC-4EC2-A800-1E06910FE0B6}" type="pres">
      <dgm:prSet presAssocID="{1A252021-897F-41EB-B7A8-81939F9390D5}" presName="node" presStyleLbl="node1" presStyleIdx="2" presStyleCnt="4">
        <dgm:presLayoutVars>
          <dgm:bulletEnabled val="1"/>
        </dgm:presLayoutVars>
      </dgm:prSet>
      <dgm:spPr/>
      <dgm:t>
        <a:bodyPr/>
        <a:lstStyle/>
        <a:p>
          <a:endParaRPr lang="en-US"/>
        </a:p>
      </dgm:t>
    </dgm:pt>
    <dgm:pt modelId="{E70B07F6-40FA-48B7-B8D6-2FAF1FE7C660}" type="pres">
      <dgm:prSet presAssocID="{896E98F7-C2A9-48BD-BD8E-6E59A679FDE1}" presName="sibTrans" presStyleLbl="sibTrans2D1" presStyleIdx="2" presStyleCnt="4"/>
      <dgm:spPr/>
      <dgm:t>
        <a:bodyPr/>
        <a:lstStyle/>
        <a:p>
          <a:endParaRPr lang="en-US"/>
        </a:p>
      </dgm:t>
    </dgm:pt>
    <dgm:pt modelId="{F121B944-A753-4C0F-B83A-A91B32E90594}" type="pres">
      <dgm:prSet presAssocID="{896E98F7-C2A9-48BD-BD8E-6E59A679FDE1}" presName="connectorText" presStyleLbl="sibTrans2D1" presStyleIdx="2" presStyleCnt="4"/>
      <dgm:spPr/>
      <dgm:t>
        <a:bodyPr/>
        <a:lstStyle/>
        <a:p>
          <a:endParaRPr lang="en-US"/>
        </a:p>
      </dgm:t>
    </dgm:pt>
    <dgm:pt modelId="{037C91E0-425C-44B3-B1F4-B7AD62D0CE1A}" type="pres">
      <dgm:prSet presAssocID="{20015D38-FB10-4DC6-AE49-E1C2BE34E1FD}" presName="node" presStyleLbl="node1" presStyleIdx="3" presStyleCnt="4">
        <dgm:presLayoutVars>
          <dgm:bulletEnabled val="1"/>
        </dgm:presLayoutVars>
      </dgm:prSet>
      <dgm:spPr/>
      <dgm:t>
        <a:bodyPr/>
        <a:lstStyle/>
        <a:p>
          <a:endParaRPr lang="en-US"/>
        </a:p>
      </dgm:t>
    </dgm:pt>
    <dgm:pt modelId="{42E5F4FB-DAF8-47B8-9F09-ED49FB141F97}" type="pres">
      <dgm:prSet presAssocID="{D41D5D44-B38E-4411-89C2-0DD6F80A71C5}" presName="sibTrans" presStyleLbl="sibTrans2D1" presStyleIdx="3" presStyleCnt="4"/>
      <dgm:spPr/>
      <dgm:t>
        <a:bodyPr/>
        <a:lstStyle/>
        <a:p>
          <a:endParaRPr lang="en-US"/>
        </a:p>
      </dgm:t>
    </dgm:pt>
    <dgm:pt modelId="{285338FE-C815-4EB3-924F-DC7204A32C2C}" type="pres">
      <dgm:prSet presAssocID="{D41D5D44-B38E-4411-89C2-0DD6F80A71C5}" presName="connectorText" presStyleLbl="sibTrans2D1" presStyleIdx="3" presStyleCnt="4"/>
      <dgm:spPr/>
      <dgm:t>
        <a:bodyPr/>
        <a:lstStyle/>
        <a:p>
          <a:endParaRPr lang="en-US"/>
        </a:p>
      </dgm:t>
    </dgm:pt>
  </dgm:ptLst>
  <dgm:cxnLst>
    <dgm:cxn modelId="{95A99C0C-9293-4685-9E62-FABEB746223F}" type="presOf" srcId="{C2D96748-ED58-4E7B-BFD1-5244C1865E83}" destId="{5A0CF142-020E-48D8-B5B3-1A1840A0725C}" srcOrd="1" destOrd="0" presId="urn:microsoft.com/office/officeart/2005/8/layout/cycle2"/>
    <dgm:cxn modelId="{F5B57208-5C3C-4058-8CA7-952E47C26F42}" type="presOf" srcId="{896E98F7-C2A9-48BD-BD8E-6E59A679FDE1}" destId="{E70B07F6-40FA-48B7-B8D6-2FAF1FE7C660}" srcOrd="0" destOrd="0" presId="urn:microsoft.com/office/officeart/2005/8/layout/cycle2"/>
    <dgm:cxn modelId="{B23292C1-0826-40AC-813A-A65749A28F7D}" type="presOf" srcId="{F310D095-076D-430B-81B3-CACB5D979BE9}" destId="{1983CC68-8877-4294-A8DE-C29D8786FE9A}" srcOrd="0" destOrd="0" presId="urn:microsoft.com/office/officeart/2005/8/layout/cycle2"/>
    <dgm:cxn modelId="{5BC2361B-9B0B-4146-9541-846FDFCD65A6}" type="presOf" srcId="{75E7C1CF-362A-4501-8E83-B0946D0624A8}" destId="{E73610D1-735F-4C6C-8298-EEC3A81AB4A1}" srcOrd="0" destOrd="0" presId="urn:microsoft.com/office/officeart/2005/8/layout/cycle2"/>
    <dgm:cxn modelId="{A880DBD0-BE33-4F24-9548-C1638CA8CDA9}" type="presOf" srcId="{C2D96748-ED58-4E7B-BFD1-5244C1865E83}" destId="{FBF13254-D3A4-4700-8F08-3689DF75D9D4}" srcOrd="0" destOrd="0" presId="urn:microsoft.com/office/officeart/2005/8/layout/cycle2"/>
    <dgm:cxn modelId="{4E4CCB0C-256A-441C-B04C-F6A2CDB8BB8A}" type="presOf" srcId="{896E98F7-C2A9-48BD-BD8E-6E59A679FDE1}" destId="{F121B944-A753-4C0F-B83A-A91B32E90594}" srcOrd="1" destOrd="0" presId="urn:microsoft.com/office/officeart/2005/8/layout/cycle2"/>
    <dgm:cxn modelId="{EBE699AA-D8BF-4059-89CF-F8F1DB00D658}" type="presOf" srcId="{1A252021-897F-41EB-B7A8-81939F9390D5}" destId="{F7C78F20-D2AC-4EC2-A800-1E06910FE0B6}" srcOrd="0" destOrd="0" presId="urn:microsoft.com/office/officeart/2005/8/layout/cycle2"/>
    <dgm:cxn modelId="{350A9410-7D84-46B1-99D2-D2DBF3D83E7B}" srcId="{F310D095-076D-430B-81B3-CACB5D979BE9}" destId="{1A252021-897F-41EB-B7A8-81939F9390D5}" srcOrd="2" destOrd="0" parTransId="{6640AD0C-C1F2-4965-9462-6DE7832A6C8B}" sibTransId="{896E98F7-C2A9-48BD-BD8E-6E59A679FDE1}"/>
    <dgm:cxn modelId="{2EF7D9B7-0773-4E31-8BC7-021BBA40A395}" type="presOf" srcId="{D41D5D44-B38E-4411-89C2-0DD6F80A71C5}" destId="{42E5F4FB-DAF8-47B8-9F09-ED49FB141F97}" srcOrd="0" destOrd="0" presId="urn:microsoft.com/office/officeart/2005/8/layout/cycle2"/>
    <dgm:cxn modelId="{4ADD7EC9-54DD-4E0B-8B39-B261A004FEBE}" srcId="{F310D095-076D-430B-81B3-CACB5D979BE9}" destId="{735BC4E0-8984-43B3-9710-99B0117FE867}" srcOrd="0" destOrd="0" parTransId="{A81FBD5F-1CF5-47F4-B5EB-C1B85A8FB900}" sibTransId="{75E7C1CF-362A-4501-8E83-B0946D0624A8}"/>
    <dgm:cxn modelId="{C0ABFCB4-5A5A-473F-8671-73890FD88D04}" srcId="{F310D095-076D-430B-81B3-CACB5D979BE9}" destId="{83BE6565-AD77-425E-A96A-93468E2871AF}" srcOrd="1" destOrd="0" parTransId="{DE9421CB-E1B8-4D2B-8FB8-073BA00D74A7}" sibTransId="{C2D96748-ED58-4E7B-BFD1-5244C1865E83}"/>
    <dgm:cxn modelId="{D3D36D91-2A49-425F-AFE8-268D99868C2C}" type="presOf" srcId="{75E7C1CF-362A-4501-8E83-B0946D0624A8}" destId="{45507AF5-2053-4BBC-91CD-357C46838725}" srcOrd="1" destOrd="0" presId="urn:microsoft.com/office/officeart/2005/8/layout/cycle2"/>
    <dgm:cxn modelId="{48D588C5-EA36-499B-BCC6-86CF5DD0723E}" type="presOf" srcId="{20015D38-FB10-4DC6-AE49-E1C2BE34E1FD}" destId="{037C91E0-425C-44B3-B1F4-B7AD62D0CE1A}" srcOrd="0" destOrd="0" presId="urn:microsoft.com/office/officeart/2005/8/layout/cycle2"/>
    <dgm:cxn modelId="{D946E35D-83F4-47FF-A2A3-D3F2CB66AB9D}" type="presOf" srcId="{D41D5D44-B38E-4411-89C2-0DD6F80A71C5}" destId="{285338FE-C815-4EB3-924F-DC7204A32C2C}" srcOrd="1" destOrd="0" presId="urn:microsoft.com/office/officeart/2005/8/layout/cycle2"/>
    <dgm:cxn modelId="{FEB30090-BB57-4FA6-8CE1-C8257CA6C485}" type="presOf" srcId="{83BE6565-AD77-425E-A96A-93468E2871AF}" destId="{055B2C0E-A0DE-4095-A5AC-40180558A8FD}" srcOrd="0" destOrd="0" presId="urn:microsoft.com/office/officeart/2005/8/layout/cycle2"/>
    <dgm:cxn modelId="{B40E0710-BC73-457B-ACB1-703350C64B39}" type="presOf" srcId="{735BC4E0-8984-43B3-9710-99B0117FE867}" destId="{64549208-8236-4C16-AAC4-5EEE958E2043}" srcOrd="0" destOrd="0" presId="urn:microsoft.com/office/officeart/2005/8/layout/cycle2"/>
    <dgm:cxn modelId="{FF405E4F-A860-47C6-9C8D-6D4C9AD5D60F}" srcId="{F310D095-076D-430B-81B3-CACB5D979BE9}" destId="{20015D38-FB10-4DC6-AE49-E1C2BE34E1FD}" srcOrd="3" destOrd="0" parTransId="{8E17A2E2-6544-424B-BD5E-4B81A883BDF8}" sibTransId="{D41D5D44-B38E-4411-89C2-0DD6F80A71C5}"/>
    <dgm:cxn modelId="{4772A1E2-A480-4862-A6B0-53EEDEB6952F}" type="presParOf" srcId="{1983CC68-8877-4294-A8DE-C29D8786FE9A}" destId="{64549208-8236-4C16-AAC4-5EEE958E2043}" srcOrd="0" destOrd="0" presId="urn:microsoft.com/office/officeart/2005/8/layout/cycle2"/>
    <dgm:cxn modelId="{1B52971C-BAF1-452E-B099-89919EEAB4D9}" type="presParOf" srcId="{1983CC68-8877-4294-A8DE-C29D8786FE9A}" destId="{E73610D1-735F-4C6C-8298-EEC3A81AB4A1}" srcOrd="1" destOrd="0" presId="urn:microsoft.com/office/officeart/2005/8/layout/cycle2"/>
    <dgm:cxn modelId="{261BD047-FC03-4173-A60D-8E7814EA352F}" type="presParOf" srcId="{E73610D1-735F-4C6C-8298-EEC3A81AB4A1}" destId="{45507AF5-2053-4BBC-91CD-357C46838725}" srcOrd="0" destOrd="0" presId="urn:microsoft.com/office/officeart/2005/8/layout/cycle2"/>
    <dgm:cxn modelId="{829332B7-7BAD-4D08-A109-C5ADF12A9680}" type="presParOf" srcId="{1983CC68-8877-4294-A8DE-C29D8786FE9A}" destId="{055B2C0E-A0DE-4095-A5AC-40180558A8FD}" srcOrd="2" destOrd="0" presId="urn:microsoft.com/office/officeart/2005/8/layout/cycle2"/>
    <dgm:cxn modelId="{38B08A0D-C8D3-4D04-8489-28479655F845}" type="presParOf" srcId="{1983CC68-8877-4294-A8DE-C29D8786FE9A}" destId="{FBF13254-D3A4-4700-8F08-3689DF75D9D4}" srcOrd="3" destOrd="0" presId="urn:microsoft.com/office/officeart/2005/8/layout/cycle2"/>
    <dgm:cxn modelId="{9CB9DE44-4850-422E-9A8D-8676124C771E}" type="presParOf" srcId="{FBF13254-D3A4-4700-8F08-3689DF75D9D4}" destId="{5A0CF142-020E-48D8-B5B3-1A1840A0725C}" srcOrd="0" destOrd="0" presId="urn:microsoft.com/office/officeart/2005/8/layout/cycle2"/>
    <dgm:cxn modelId="{5749234B-16B3-4995-AF0E-E49DF1DD71A3}" type="presParOf" srcId="{1983CC68-8877-4294-A8DE-C29D8786FE9A}" destId="{F7C78F20-D2AC-4EC2-A800-1E06910FE0B6}" srcOrd="4" destOrd="0" presId="urn:microsoft.com/office/officeart/2005/8/layout/cycle2"/>
    <dgm:cxn modelId="{40FBEE7D-B881-4B10-B127-2D401B38A8FC}" type="presParOf" srcId="{1983CC68-8877-4294-A8DE-C29D8786FE9A}" destId="{E70B07F6-40FA-48B7-B8D6-2FAF1FE7C660}" srcOrd="5" destOrd="0" presId="urn:microsoft.com/office/officeart/2005/8/layout/cycle2"/>
    <dgm:cxn modelId="{71A77939-6D4E-4CFF-A8C1-01D78AE2F7CD}" type="presParOf" srcId="{E70B07F6-40FA-48B7-B8D6-2FAF1FE7C660}" destId="{F121B944-A753-4C0F-B83A-A91B32E90594}" srcOrd="0" destOrd="0" presId="urn:microsoft.com/office/officeart/2005/8/layout/cycle2"/>
    <dgm:cxn modelId="{B029FBA9-D570-4D98-B04E-10344388BF32}" type="presParOf" srcId="{1983CC68-8877-4294-A8DE-C29D8786FE9A}" destId="{037C91E0-425C-44B3-B1F4-B7AD62D0CE1A}" srcOrd="6" destOrd="0" presId="urn:microsoft.com/office/officeart/2005/8/layout/cycle2"/>
    <dgm:cxn modelId="{3DCF0D24-CD70-40B7-85EF-4EB0CFFA33FF}" type="presParOf" srcId="{1983CC68-8877-4294-A8DE-C29D8786FE9A}" destId="{42E5F4FB-DAF8-47B8-9F09-ED49FB141F97}" srcOrd="7" destOrd="0" presId="urn:microsoft.com/office/officeart/2005/8/layout/cycle2"/>
    <dgm:cxn modelId="{A129AE92-1929-4128-BA6A-30AF96EEEB50}" type="presParOf" srcId="{42E5F4FB-DAF8-47B8-9F09-ED49FB141F97}" destId="{285338FE-C815-4EB3-924F-DC7204A32C2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49208-8236-4C16-AAC4-5EEE958E2043}">
      <dsp:nvSpPr>
        <dsp:cNvPr id="0" name=""/>
        <dsp:cNvSpPr/>
      </dsp:nvSpPr>
      <dsp:spPr>
        <a:xfrm>
          <a:off x="3676938" y="1091"/>
          <a:ext cx="1242435" cy="1242435"/>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SA" sz="1200" kern="1200" dirty="0">
              <a:latin typeface="ae_AlMohanad" panose="02060603050605020204" pitchFamily="18" charset="-78"/>
              <a:cs typeface="ae_AlMohanad" panose="02060603050605020204" pitchFamily="18" charset="-78"/>
            </a:rPr>
            <a:t>كتابة الفرضيات </a:t>
          </a:r>
          <a:r>
            <a:rPr lang="ar-SA" sz="1200" kern="1200" dirty="0" smtClean="0">
              <a:latin typeface="ae_AlMohanad" panose="02060603050605020204" pitchFamily="18" charset="-78"/>
              <a:cs typeface="ae_AlMohanad" panose="02060603050605020204" pitchFamily="18" charset="-78"/>
            </a:rPr>
            <a:t>وتعبئة </a:t>
          </a:r>
          <a:r>
            <a:rPr lang="ar-SA" sz="1200" kern="1200" dirty="0">
              <a:latin typeface="ae_AlMohanad" panose="02060603050605020204" pitchFamily="18" charset="-78"/>
              <a:cs typeface="ae_AlMohanad" panose="02060603050605020204" pitchFamily="18" charset="-78"/>
            </a:rPr>
            <a:t>مخطط نموج العمل التجاري</a:t>
          </a:r>
          <a:endParaRPr lang="en-US" sz="1200" kern="1200" dirty="0">
            <a:latin typeface="ae_AlMohanad" panose="02060603050605020204" pitchFamily="18" charset="-78"/>
            <a:cs typeface="ae_AlMohanad" panose="02060603050605020204" pitchFamily="18" charset="-78"/>
          </a:endParaRPr>
        </a:p>
      </dsp:txBody>
      <dsp:txXfrm>
        <a:off x="3858888" y="183041"/>
        <a:ext cx="878535" cy="878535"/>
      </dsp:txXfrm>
    </dsp:sp>
    <dsp:sp modelId="{E73610D1-735F-4C6C-8298-EEC3A81AB4A1}">
      <dsp:nvSpPr>
        <dsp:cNvPr id="0" name=""/>
        <dsp:cNvSpPr/>
      </dsp:nvSpPr>
      <dsp:spPr>
        <a:xfrm rot="2700000">
          <a:off x="4785912" y="1065254"/>
          <a:ext cx="329700" cy="4193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800397" y="1114148"/>
        <a:ext cx="230790" cy="251594"/>
      </dsp:txXfrm>
    </dsp:sp>
    <dsp:sp modelId="{055B2C0E-A0DE-4095-A5AC-40180558A8FD}">
      <dsp:nvSpPr>
        <dsp:cNvPr id="0" name=""/>
        <dsp:cNvSpPr/>
      </dsp:nvSpPr>
      <dsp:spPr>
        <a:xfrm>
          <a:off x="4995347" y="1319500"/>
          <a:ext cx="1242435" cy="1242435"/>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SA" sz="1200" kern="1200" dirty="0">
              <a:latin typeface="ae_AlMohanad" panose="02060603050605020204" pitchFamily="18" charset="-78"/>
              <a:cs typeface="ae_AlMohanad" panose="02060603050605020204" pitchFamily="18" charset="-78"/>
            </a:rPr>
            <a:t>اختبار </a:t>
          </a:r>
          <a:r>
            <a:rPr lang="ar-SA" sz="1200" kern="1200" dirty="0" smtClean="0">
              <a:latin typeface="ae_AlMohanad" panose="02060603050605020204" pitchFamily="18" charset="-78"/>
              <a:cs typeface="ae_AlMohanad" panose="02060603050605020204" pitchFamily="18" charset="-78"/>
            </a:rPr>
            <a:t>المشكلات</a:t>
          </a:r>
          <a:endParaRPr lang="en-US" sz="1200" kern="1200" dirty="0">
            <a:latin typeface="ae_AlMohanad" panose="02060603050605020204" pitchFamily="18" charset="-78"/>
            <a:cs typeface="ae_AlMohanad" panose="02060603050605020204" pitchFamily="18" charset="-78"/>
          </a:endParaRPr>
        </a:p>
      </dsp:txBody>
      <dsp:txXfrm>
        <a:off x="5177297" y="1501450"/>
        <a:ext cx="878535" cy="878535"/>
      </dsp:txXfrm>
    </dsp:sp>
    <dsp:sp modelId="{FBF13254-D3A4-4700-8F08-3689DF75D9D4}">
      <dsp:nvSpPr>
        <dsp:cNvPr id="0" name=""/>
        <dsp:cNvSpPr/>
      </dsp:nvSpPr>
      <dsp:spPr>
        <a:xfrm rot="8100000">
          <a:off x="4799108" y="2383663"/>
          <a:ext cx="329700" cy="4193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883533" y="2432557"/>
        <a:ext cx="230790" cy="251594"/>
      </dsp:txXfrm>
    </dsp:sp>
    <dsp:sp modelId="{F7C78F20-D2AC-4EC2-A800-1E06910FE0B6}">
      <dsp:nvSpPr>
        <dsp:cNvPr id="0" name=""/>
        <dsp:cNvSpPr/>
      </dsp:nvSpPr>
      <dsp:spPr>
        <a:xfrm>
          <a:off x="3676938" y="2637909"/>
          <a:ext cx="1242435" cy="1242435"/>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SA" sz="1200" kern="1200">
              <a:latin typeface="ae_AlMohanad" panose="02060603050605020204" pitchFamily="18" charset="-78"/>
              <a:cs typeface="ae_AlMohanad" panose="02060603050605020204" pitchFamily="18" charset="-78"/>
            </a:rPr>
            <a:t>اختبار الحل</a:t>
          </a:r>
          <a:endParaRPr lang="en-US" sz="1200" kern="1200">
            <a:latin typeface="ae_AlMohanad" panose="02060603050605020204" pitchFamily="18" charset="-78"/>
            <a:cs typeface="ae_AlMohanad" panose="02060603050605020204" pitchFamily="18" charset="-78"/>
          </a:endParaRPr>
        </a:p>
      </dsp:txBody>
      <dsp:txXfrm>
        <a:off x="3858888" y="2819859"/>
        <a:ext cx="878535" cy="878535"/>
      </dsp:txXfrm>
    </dsp:sp>
    <dsp:sp modelId="{E70B07F6-40FA-48B7-B8D6-2FAF1FE7C660}">
      <dsp:nvSpPr>
        <dsp:cNvPr id="0" name=""/>
        <dsp:cNvSpPr/>
      </dsp:nvSpPr>
      <dsp:spPr>
        <a:xfrm rot="13500000">
          <a:off x="3480699" y="2396860"/>
          <a:ext cx="329700" cy="4193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565124" y="2515694"/>
        <a:ext cx="230790" cy="251594"/>
      </dsp:txXfrm>
    </dsp:sp>
    <dsp:sp modelId="{037C91E0-425C-44B3-B1F4-B7AD62D0CE1A}">
      <dsp:nvSpPr>
        <dsp:cNvPr id="0" name=""/>
        <dsp:cNvSpPr/>
      </dsp:nvSpPr>
      <dsp:spPr>
        <a:xfrm>
          <a:off x="2358529" y="1319500"/>
          <a:ext cx="1242435" cy="1242435"/>
        </a:xfrm>
        <a:prstGeom prst="ellipse">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SA" sz="1200" kern="1200">
              <a:latin typeface="ae_AlMohanad" panose="02060603050605020204" pitchFamily="18" charset="-78"/>
              <a:cs typeface="ae_AlMohanad" panose="02060603050605020204" pitchFamily="18" charset="-78"/>
            </a:rPr>
            <a:t>الإستمرار أو التعديل</a:t>
          </a:r>
          <a:endParaRPr lang="en-US" sz="1200" kern="1200">
            <a:latin typeface="ae_AlMohanad" panose="02060603050605020204" pitchFamily="18" charset="-78"/>
            <a:cs typeface="ae_AlMohanad" panose="02060603050605020204" pitchFamily="18" charset="-78"/>
          </a:endParaRPr>
        </a:p>
      </dsp:txBody>
      <dsp:txXfrm>
        <a:off x="2540479" y="1501450"/>
        <a:ext cx="878535" cy="878535"/>
      </dsp:txXfrm>
    </dsp:sp>
    <dsp:sp modelId="{42E5F4FB-DAF8-47B8-9F09-ED49FB141F97}">
      <dsp:nvSpPr>
        <dsp:cNvPr id="0" name=""/>
        <dsp:cNvSpPr/>
      </dsp:nvSpPr>
      <dsp:spPr>
        <a:xfrm rot="18900000">
          <a:off x="3467503" y="1078451"/>
          <a:ext cx="329700" cy="4193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3481988" y="1197285"/>
        <a:ext cx="230790" cy="25159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DE93D-476B-9348-BF64-99C81CF33187}" type="datetimeFigureOut">
              <a:rPr lang="en-US" smtClean="0"/>
              <a:t>9/16/2018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7D2F98-8C49-F845-AD28-994E1F4E6DB6}" type="slidenum">
              <a:rPr lang="en-US" smtClean="0"/>
              <a:t>‹#›</a:t>
            </a:fld>
            <a:endParaRPr lang="en-US"/>
          </a:p>
        </p:txBody>
      </p:sp>
    </p:spTree>
    <p:extLst>
      <p:ext uri="{BB962C8B-B14F-4D97-AF65-F5344CB8AC3E}">
        <p14:creationId xmlns:p14="http://schemas.microsoft.com/office/powerpoint/2010/main" val="188404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7D2F98-8C49-F845-AD28-994E1F4E6DB6}" type="slidenum">
              <a:rPr lang="en-US" smtClean="0"/>
              <a:t>1</a:t>
            </a:fld>
            <a:endParaRPr lang="en-US"/>
          </a:p>
        </p:txBody>
      </p:sp>
    </p:spTree>
    <p:extLst>
      <p:ext uri="{BB962C8B-B14F-4D97-AF65-F5344CB8AC3E}">
        <p14:creationId xmlns:p14="http://schemas.microsoft.com/office/powerpoint/2010/main" val="16381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EC59A-E0C5-F848-AFD2-B45E46A42F9E}"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2EC59A-E0C5-F848-AFD2-B45E46A42F9E}" type="datetimeFigureOut">
              <a:rPr lang="en-US" smtClean="0"/>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2EC59A-E0C5-F848-AFD2-B45E46A42F9E}" type="datetimeFigureOut">
              <a:rPr lang="en-US" smtClean="0"/>
              <a:t>9/16/2018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2EC59A-E0C5-F848-AFD2-B45E46A42F9E}" type="datetimeFigureOut">
              <a:rPr lang="en-US" smtClean="0"/>
              <a:t>9/16/2018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EC59A-E0C5-F848-AFD2-B45E46A42F9E}" type="datetimeFigureOut">
              <a:rPr lang="en-US" smtClean="0"/>
              <a:t>9/16/2018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EC59A-E0C5-F848-AFD2-B45E46A42F9E}" type="datetimeFigureOut">
              <a:rPr lang="en-US" smtClean="0"/>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FAD677-50B8-194F-AC04-642FCDDCFE77}" type="slidenum">
              <a:rPr lang="en-US" smtClean="0"/>
              <a:t>‹#›</a:t>
            </a:fld>
            <a:endParaRPr lang="en-US"/>
          </a:p>
        </p:txBody>
      </p:sp>
      <p:sp>
        <p:nvSpPr>
          <p:cNvPr id="5" name="Date Placeholder 4"/>
          <p:cNvSpPr>
            <a:spLocks noGrp="1"/>
          </p:cNvSpPr>
          <p:nvPr>
            <p:ph type="dt" sz="half" idx="10"/>
          </p:nvPr>
        </p:nvSpPr>
        <p:spPr/>
        <p:txBody>
          <a:bodyPr/>
          <a:lstStyle/>
          <a:p>
            <a:fld id="{382EC59A-E0C5-F848-AFD2-B45E46A42F9E}" type="datetimeFigureOut">
              <a:rPr lang="en-US" smtClean="0"/>
              <a:t>9/16/2018</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82EC59A-E0C5-F848-AFD2-B45E46A42F9E}" type="datetimeFigureOut">
              <a:rPr lang="en-US" smtClean="0"/>
              <a:t>9/16/2018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5FAD677-50B8-194F-AC04-642FCDDCFE77}" type="slidenum">
              <a:rPr lang="en-US" smtClean="0"/>
              <a:t>‹#›</a:t>
            </a:fld>
            <a:endParaRPr lang="en-US"/>
          </a:p>
        </p:txBody>
      </p:sp>
    </p:spTree>
    <p:extLst>
      <p:ext uri="{BB962C8B-B14F-4D97-AF65-F5344CB8AC3E}">
        <p14:creationId xmlns:p14="http://schemas.microsoft.com/office/powerpoint/2010/main" val="211237250"/>
      </p:ext>
    </p:extLst>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21" r:id="rId7"/>
    <p:sldLayoutId id="2147484222" r:id="rId8"/>
    <p:sldLayoutId id="2147484223" r:id="rId9"/>
    <p:sldLayoutId id="2147484224" r:id="rId10"/>
    <p:sldLayoutId id="2147484225" r:id="rId11"/>
    <p:sldLayoutId id="2147484226" r:id="rId12"/>
    <p:sldLayoutId id="2147484227" r:id="rId13"/>
    <p:sldLayoutId id="2147484228" r:id="rId14"/>
    <p:sldLayoutId id="2147484229" r:id="rId15"/>
    <p:sldLayoutId id="2147484230" r:id="rId16"/>
  </p:sldLayoutIdLs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rtl="1" eaLnBrk="1" latinLnBrk="0" hangingPunct="1">
              <a:lnSpc>
                <a:spcPct val="90000"/>
              </a:lnSpc>
              <a:spcBef>
                <a:spcPct val="0"/>
              </a:spcBef>
              <a:buNone/>
            </a:pPr>
            <a:endParaRPr lang="en-US" dirty="0"/>
          </a:p>
        </p:txBody>
      </p:sp>
      <p:sp>
        <p:nvSpPr>
          <p:cNvPr id="3" name="Content Placeholder 2"/>
          <p:cNvSpPr>
            <a:spLocks noGrp="1"/>
          </p:cNvSpPr>
          <p:nvPr>
            <p:ph idx="1"/>
          </p:nvPr>
        </p:nvSpPr>
        <p:spPr/>
        <p:txBody>
          <a:bodyPr anchor="ctr"/>
          <a:lstStyle/>
          <a:p>
            <a:pPr marL="0" indent="0" algn="ctr" defTabSz="914400" rtl="1" eaLnBrk="1" latinLnBrk="0" hangingPunct="1">
              <a:lnSpc>
                <a:spcPct val="90000"/>
              </a:lnSpc>
              <a:spcBef>
                <a:spcPts val="1000"/>
              </a:spcBef>
              <a:buNone/>
            </a:pPr>
            <a:endParaRPr lang="ar-SA" dirty="0" smtClean="0"/>
          </a:p>
          <a:p>
            <a:pPr marL="0" indent="0" algn="ctr" defTabSz="914400" rtl="1" eaLnBrk="1" latinLnBrk="0" hangingPunct="1">
              <a:lnSpc>
                <a:spcPct val="90000"/>
              </a:lnSpc>
              <a:spcBef>
                <a:spcPts val="1000"/>
              </a:spcBef>
              <a:buNone/>
            </a:pPr>
            <a:endParaRPr lang="ar-SA" dirty="0"/>
          </a:p>
          <a:p>
            <a:pPr marL="0" indent="0" algn="ctr" defTabSz="914400" rtl="1" eaLnBrk="1" latinLnBrk="0" hangingPunct="1">
              <a:lnSpc>
                <a:spcPct val="90000"/>
              </a:lnSpc>
              <a:spcBef>
                <a:spcPts val="1000"/>
              </a:spcBef>
              <a:buNone/>
            </a:pPr>
            <a:r>
              <a:rPr lang="ar-SA" sz="2400" b="1" dirty="0" smtClean="0">
                <a:solidFill>
                  <a:schemeClr val="tx1">
                    <a:lumMod val="65000"/>
                    <a:lumOff val="35000"/>
                  </a:schemeClr>
                </a:solidFill>
              </a:rPr>
              <a:t>جامعة جدة</a:t>
            </a:r>
          </a:p>
          <a:p>
            <a:pPr marL="0" indent="0" algn="ctr" defTabSz="914400" rtl="1" eaLnBrk="1" latinLnBrk="0" hangingPunct="1">
              <a:lnSpc>
                <a:spcPct val="90000"/>
              </a:lnSpc>
              <a:spcBef>
                <a:spcPts val="1000"/>
              </a:spcBef>
              <a:buNone/>
            </a:pPr>
            <a:r>
              <a:rPr lang="ar-SA" sz="2400" b="1" dirty="0" smtClean="0">
                <a:solidFill>
                  <a:schemeClr val="tx1">
                    <a:lumMod val="65000"/>
                    <a:lumOff val="35000"/>
                  </a:schemeClr>
                </a:solidFill>
              </a:rPr>
              <a:t>مهارات ريادة الأعمال</a:t>
            </a:r>
          </a:p>
          <a:p>
            <a:pPr marL="0" indent="0" algn="ctr" defTabSz="914400" rtl="1" eaLnBrk="1" latinLnBrk="0" hangingPunct="1">
              <a:lnSpc>
                <a:spcPct val="90000"/>
              </a:lnSpc>
              <a:spcBef>
                <a:spcPts val="1000"/>
              </a:spcBef>
              <a:buNone/>
            </a:pPr>
            <a:r>
              <a:rPr lang="en-US" sz="2400" b="1" dirty="0" smtClean="0">
                <a:solidFill>
                  <a:schemeClr val="tx1">
                    <a:lumMod val="65000"/>
                    <a:lumOff val="35000"/>
                  </a:schemeClr>
                </a:solidFill>
              </a:rPr>
              <a:t>BUS 100</a:t>
            </a:r>
            <a:endParaRPr lang="en-US" sz="2400" b="1" dirty="0">
              <a:solidFill>
                <a:schemeClr val="tx1">
                  <a:lumMod val="65000"/>
                  <a:lumOff val="35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2873" y="57150"/>
            <a:ext cx="5417127" cy="3746500"/>
          </a:xfrm>
          <a:prstGeom prst="rect">
            <a:avLst/>
          </a:prstGeom>
        </p:spPr>
      </p:pic>
      <p:sp>
        <p:nvSpPr>
          <p:cNvPr id="7" name="Slide Number Placeholder 6"/>
          <p:cNvSpPr>
            <a:spLocks noGrp="1"/>
          </p:cNvSpPr>
          <p:nvPr>
            <p:ph type="sldNum" sz="quarter" idx="12"/>
          </p:nvPr>
        </p:nvSpPr>
        <p:spPr/>
        <p:txBody>
          <a:bodyPr/>
          <a:lstStyle/>
          <a:p>
            <a:fld id="{95FAD677-50B8-194F-AC04-642FCDDCFE77}" type="slidenum">
              <a:rPr lang="en-US" smtClean="0"/>
              <a:t>1</a:t>
            </a:fld>
            <a:endParaRPr lang="en-US"/>
          </a:p>
        </p:txBody>
      </p:sp>
    </p:spTree>
    <p:extLst>
      <p:ext uri="{BB962C8B-B14F-4D97-AF65-F5344CB8AC3E}">
        <p14:creationId xmlns:p14="http://schemas.microsoft.com/office/powerpoint/2010/main" val="2000101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مراحل </a:t>
            </a:r>
            <a:r>
              <a:rPr lang="ar-SA" dirty="0"/>
              <a:t>نموذج تطوير العميل</a:t>
            </a:r>
            <a:endParaRPr lang="en-US" dirty="0"/>
          </a:p>
        </p:txBody>
      </p:sp>
      <p:sp>
        <p:nvSpPr>
          <p:cNvPr id="3" name="Content Placeholder 2"/>
          <p:cNvSpPr>
            <a:spLocks noGrp="1"/>
          </p:cNvSpPr>
          <p:nvPr>
            <p:ph idx="1"/>
          </p:nvPr>
        </p:nvSpPr>
        <p:spPr/>
        <p:txBody>
          <a:bodyPr>
            <a:normAutofit fontScale="92500"/>
          </a:bodyPr>
          <a:lstStyle/>
          <a:p>
            <a:pPr algn="r" rtl="1"/>
            <a:r>
              <a:rPr lang="ar-SA" dirty="0"/>
              <a:t>يتكون نموذج تطوير العملاء من أربع مراحل أساسيَّة هي</a:t>
            </a:r>
            <a:r>
              <a:rPr lang="ar-SA" dirty="0" smtClean="0"/>
              <a:t>:</a:t>
            </a:r>
            <a:endParaRPr lang="ar-SA" baseline="30000" dirty="0"/>
          </a:p>
          <a:p>
            <a:pPr marL="400050" algn="r" rtl="1">
              <a:buFont typeface="+mj-lt"/>
              <a:buAutoNum type="arabicPeriod"/>
            </a:pPr>
            <a:r>
              <a:rPr lang="ar-SA" b="1" u="sng" dirty="0"/>
              <a:t>اكتشاف العميل:</a:t>
            </a:r>
            <a:endParaRPr lang="en-US" b="1" u="sng" dirty="0"/>
          </a:p>
          <a:p>
            <a:pPr lvl="1" algn="r" rtl="1"/>
            <a:r>
              <a:rPr lang="ar-SA" dirty="0"/>
              <a:t>الهدف الأساس في مرحلة اكتشاف العميل هو التأكُّد من أنَّ المنتجات المقترحة تلبي رغبات، أو تحل مشكلات لدى مجموعة محدَّدة من العملاء </a:t>
            </a:r>
            <a:r>
              <a:rPr lang="ar-SA" dirty="0" smtClean="0"/>
              <a:t>المستهدفين.</a:t>
            </a:r>
            <a:endParaRPr lang="ar-SA" baseline="30000" dirty="0"/>
          </a:p>
          <a:p>
            <a:pPr lvl="1" algn="r" rtl="1"/>
            <a:r>
              <a:rPr lang="ar-SA" dirty="0" smtClean="0"/>
              <a:t>يقوم </a:t>
            </a:r>
            <a:r>
              <a:rPr lang="ar-SA" dirty="0"/>
              <a:t>رائد الأعمال بدراسة العملاء، وإجراء المقابلات الشخصيَّة للتعرُّف على احتياجاتهم ومشكلاتهم. </a:t>
            </a:r>
            <a:endParaRPr lang="ar-SA" dirty="0" smtClean="0"/>
          </a:p>
          <a:p>
            <a:pPr lvl="1" algn="r" rtl="1"/>
            <a:r>
              <a:rPr lang="ar-SA" dirty="0" smtClean="0"/>
              <a:t>لا </a:t>
            </a:r>
            <a:r>
              <a:rPr lang="ar-SA" dirty="0"/>
              <a:t>يطرح الريادي الحل (المنتج/الخدمة) التي يعمل على تطويرها، بل يكتفي بالاستماع إلى العملاء، وتجميع وتحليل أكبر قدر ممكن من المعلومات. </a:t>
            </a:r>
            <a:endParaRPr lang="ar-SA" dirty="0" smtClean="0"/>
          </a:p>
          <a:p>
            <a:pPr lvl="1" algn="r" rtl="1"/>
            <a:r>
              <a:rPr lang="ar-SA" dirty="0" smtClean="0"/>
              <a:t>أهميَّة </a:t>
            </a:r>
            <a:r>
              <a:rPr lang="ar-SA" dirty="0"/>
              <a:t>خروج فريق العمل من المبنى (مكان عمل الفريق) إلى مواقع العملاء ومقابلتهم للحصول على الحقائق. </a:t>
            </a:r>
            <a:endParaRPr lang="ar-SA" dirty="0" smtClean="0"/>
          </a:p>
          <a:p>
            <a:pPr lvl="1" algn="r" rtl="1"/>
            <a:r>
              <a:rPr lang="ar-SA" dirty="0" smtClean="0"/>
              <a:t>بعض </a:t>
            </a:r>
            <a:r>
              <a:rPr lang="ar-SA" dirty="0"/>
              <a:t>المشروعات الرياديَّة تستهدف منظَّمات الأعمال (</a:t>
            </a:r>
            <a:r>
              <a:rPr lang="en-US" dirty="0"/>
              <a:t>Business to business</a:t>
            </a:r>
            <a:r>
              <a:rPr lang="ar-SA" dirty="0"/>
              <a:t>) وليس المستهلك النهائي. لذلك قد يكون من الضروري التعرُّف على حاجة عملاء العملاء (</a:t>
            </a:r>
            <a:r>
              <a:rPr lang="en-US" dirty="0"/>
              <a:t>Customer’s customers</a:t>
            </a:r>
            <a:r>
              <a:rPr lang="ar-SA" dirty="0"/>
              <a:t>)، وهم المستهلكون، أو المستخدمون النهائيون للمنظَّمات المستهدفة بمنتجات المشروع الريادي</a:t>
            </a:r>
            <a:r>
              <a:rPr lang="ar-SA" dirty="0" smtClean="0"/>
              <a:t>.</a:t>
            </a:r>
            <a:endParaRPr lang="en-US" dirty="0"/>
          </a:p>
        </p:txBody>
      </p:sp>
    </p:spTree>
    <p:extLst>
      <p:ext uri="{BB962C8B-B14F-4D97-AF65-F5344CB8AC3E}">
        <p14:creationId xmlns:p14="http://schemas.microsoft.com/office/powerpoint/2010/main" val="3226735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t>مراحل نموذج تطوير العميل</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dirty="0"/>
              <a:t>يتكون نموذج تطوير العملاء من أربع مراحل أساسيَّة هي</a:t>
            </a:r>
            <a:r>
              <a:rPr lang="ar-SA" dirty="0" smtClean="0"/>
              <a:t>:</a:t>
            </a:r>
          </a:p>
          <a:p>
            <a:pPr algn="r" rtl="1">
              <a:buFont typeface="+mj-lt"/>
              <a:buAutoNum type="arabicPeriod" startAt="2"/>
            </a:pPr>
            <a:r>
              <a:rPr lang="ar-SA" b="1" u="sng" dirty="0"/>
              <a:t>تأكيد العميل:</a:t>
            </a:r>
            <a:endParaRPr lang="en-US" b="1" u="sng" dirty="0"/>
          </a:p>
          <a:p>
            <a:pPr lvl="1" algn="r" rtl="1"/>
            <a:r>
              <a:rPr lang="ar-SA" dirty="0" smtClean="0"/>
              <a:t>التأكد </a:t>
            </a:r>
            <a:r>
              <a:rPr lang="ar-SA" dirty="0"/>
              <a:t>من إمكانيَّة التوسُّع في السوق المستهدف، وأن حجم السوق كبير كفاية لاستمراريَّة </a:t>
            </a:r>
            <a:r>
              <a:rPr lang="ar-SA" dirty="0" smtClean="0"/>
              <a:t>المشروع.</a:t>
            </a:r>
          </a:p>
          <a:p>
            <a:pPr lvl="1" algn="r" rtl="1"/>
            <a:r>
              <a:rPr lang="ar-SA" dirty="0" smtClean="0"/>
              <a:t>يطرح </a:t>
            </a:r>
            <a:r>
              <a:rPr lang="ar-SA" dirty="0"/>
              <a:t>رائد الأعمال المنتج أو الخدمة التي يعتقد أنَّها تلبي احتياجات العملاء، وتحل المشكلات التي طرحوها في مرحلة اكتشاف العميل، وقياس مدى تقبل العملاء للمنتج/الخدمة</a:t>
            </a:r>
            <a:r>
              <a:rPr lang="ar-SA" dirty="0" smtClean="0"/>
              <a:t>.</a:t>
            </a:r>
          </a:p>
          <a:p>
            <a:pPr lvl="1" algn="r" rtl="1"/>
            <a:r>
              <a:rPr lang="ar-SA" dirty="0" smtClean="0"/>
              <a:t>معرفة </a:t>
            </a:r>
            <a:r>
              <a:rPr lang="ar-SA" dirty="0"/>
              <a:t>إستراتيجيَّة التَّسعير المناسبة للمنتج/الخدمة من وجهة نظر العملاء. </a:t>
            </a:r>
            <a:endParaRPr lang="ar-SA" dirty="0" smtClean="0"/>
          </a:p>
          <a:p>
            <a:pPr lvl="1" algn="r" rtl="1"/>
            <a:r>
              <a:rPr lang="ar-SA" dirty="0" smtClean="0"/>
              <a:t>دراسة </a:t>
            </a:r>
            <a:r>
              <a:rPr lang="ar-SA" dirty="0"/>
              <a:t>تقبُّل العملاء للمنتج/الخدمة مع ربطها </a:t>
            </a:r>
            <a:r>
              <a:rPr lang="ar-SA" dirty="0" smtClean="0"/>
              <a:t>بـ</a:t>
            </a:r>
          </a:p>
          <a:p>
            <a:pPr lvl="2" algn="r" rtl="1"/>
            <a:r>
              <a:rPr lang="ar-SA" dirty="0" smtClean="0"/>
              <a:t>السعر المستقبلي </a:t>
            </a:r>
            <a:r>
              <a:rPr lang="ar-SA" dirty="0"/>
              <a:t>لها يعطي الريادي فكرة واضحة عن سياسة التَّسعير في المستقبل (هل السعر مناسب/مرتفع/منخفض</a:t>
            </a:r>
            <a:r>
              <a:rPr lang="ar-SA" dirty="0" smtClean="0"/>
              <a:t>)،</a:t>
            </a:r>
          </a:p>
          <a:p>
            <a:pPr lvl="2" algn="r" rtl="1"/>
            <a:r>
              <a:rPr lang="ar-SA" dirty="0" smtClean="0"/>
              <a:t> سياسة </a:t>
            </a:r>
            <a:r>
              <a:rPr lang="ar-SA" dirty="0"/>
              <a:t>التسويق (مَن هم العملاء المبادرون؟ كيف يمكن الوصول لهم؟ ما هي وسائل الترويج المناسبة؟) </a:t>
            </a:r>
            <a:endParaRPr lang="ar-SA" dirty="0" smtClean="0"/>
          </a:p>
          <a:p>
            <a:pPr lvl="2" algn="r" rtl="1"/>
            <a:r>
              <a:rPr lang="ar-SA" dirty="0" smtClean="0"/>
              <a:t>سياسة </a:t>
            </a:r>
            <a:r>
              <a:rPr lang="ar-SA" dirty="0"/>
              <a:t>البيع (كيفيَّة الوصول للعملاء؟ كيفيَّة الدفع للحصول على المنتج/الخدمة؟ وكيفيَّة توصيل المنتج/الخدمة للعملاء). </a:t>
            </a:r>
            <a:endParaRPr lang="en-US" dirty="0"/>
          </a:p>
          <a:p>
            <a:pPr algn="r" rtl="1">
              <a:buFont typeface="+mj-lt"/>
              <a:buAutoNum type="arabicPeriod" startAt="2"/>
            </a:pPr>
            <a:endParaRPr lang="ar-SA" baseline="30000" dirty="0" smtClean="0"/>
          </a:p>
          <a:p>
            <a:pPr algn="r" rtl="1">
              <a:buFont typeface="+mj-lt"/>
              <a:buAutoNum type="arabicPeriod" startAt="2"/>
            </a:pPr>
            <a:endParaRPr lang="en-US" dirty="0"/>
          </a:p>
        </p:txBody>
      </p:sp>
    </p:spTree>
    <p:extLst>
      <p:ext uri="{BB962C8B-B14F-4D97-AF65-F5344CB8AC3E}">
        <p14:creationId xmlns:p14="http://schemas.microsoft.com/office/powerpoint/2010/main" val="761668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t>مراحل نموذج تطوير العميل</a:t>
            </a:r>
            <a:endParaRPr lang="en-US" dirty="0"/>
          </a:p>
        </p:txBody>
      </p:sp>
      <p:sp>
        <p:nvSpPr>
          <p:cNvPr id="3" name="Content Placeholder 2"/>
          <p:cNvSpPr>
            <a:spLocks noGrp="1"/>
          </p:cNvSpPr>
          <p:nvPr>
            <p:ph idx="1"/>
          </p:nvPr>
        </p:nvSpPr>
        <p:spPr/>
        <p:txBody>
          <a:bodyPr>
            <a:normAutofit/>
          </a:bodyPr>
          <a:lstStyle/>
          <a:p>
            <a:pPr algn="r" rtl="1"/>
            <a:r>
              <a:rPr lang="ar-SA" dirty="0"/>
              <a:t>يتكون نموذج تطوير العملاء من أربع مراحل أساسيَّة هي</a:t>
            </a:r>
            <a:r>
              <a:rPr lang="ar-SA" dirty="0" smtClean="0"/>
              <a:t>:</a:t>
            </a:r>
          </a:p>
          <a:p>
            <a:pPr algn="r" rtl="1">
              <a:buFont typeface="+mj-lt"/>
              <a:buAutoNum type="arabicPeriod" startAt="3"/>
            </a:pPr>
            <a:r>
              <a:rPr lang="ar-SA" b="1" u="sng" dirty="0"/>
              <a:t>تكوين العميل:</a:t>
            </a:r>
            <a:endParaRPr lang="en-US" b="1" u="sng" dirty="0"/>
          </a:p>
          <a:p>
            <a:pPr lvl="1" algn="r" rtl="1"/>
            <a:r>
              <a:rPr lang="ar-SA" dirty="0" smtClean="0"/>
              <a:t>التأكُّد </a:t>
            </a:r>
            <a:r>
              <a:rPr lang="ar-SA" dirty="0"/>
              <a:t>من أن المشروع الريادي قابل للتوسُّع والنمو من خلال قنوات تسويق وبيع مستقرة </a:t>
            </a:r>
            <a:r>
              <a:rPr lang="ar-SA" dirty="0" smtClean="0"/>
              <a:t>ومتكررة.</a:t>
            </a:r>
            <a:endParaRPr lang="ar-SA" baseline="30000" dirty="0"/>
          </a:p>
          <a:p>
            <a:pPr lvl="1" algn="r" rtl="1"/>
            <a:r>
              <a:rPr lang="ar-SA" dirty="0" smtClean="0"/>
              <a:t>يكون </a:t>
            </a:r>
            <a:r>
              <a:rPr lang="ar-SA" dirty="0"/>
              <a:t>التصوُّر واضحاً عن مشكلات العملاء، ومدى ملاءمة المنتج لحل هذه المشكلات، وعن سياسة التسويق والتسعير والبيع </a:t>
            </a:r>
            <a:r>
              <a:rPr lang="ar-SA" dirty="0" smtClean="0"/>
              <a:t>المناسبة</a:t>
            </a:r>
          </a:p>
          <a:p>
            <a:pPr lvl="1" algn="r" rtl="1"/>
            <a:r>
              <a:rPr lang="ar-SA" dirty="0" smtClean="0"/>
              <a:t>الانتقال </a:t>
            </a:r>
            <a:r>
              <a:rPr lang="ar-SA" dirty="0"/>
              <a:t>إلى مرحلة التنفيذ ببدء البيع الفعلي للمنتج/الخدمة. </a:t>
            </a:r>
            <a:endParaRPr lang="ar-SA" dirty="0" smtClean="0"/>
          </a:p>
          <a:p>
            <a:pPr lvl="1" algn="r" rtl="1"/>
            <a:r>
              <a:rPr lang="ar-SA" dirty="0" smtClean="0"/>
              <a:t>تساعد </a:t>
            </a:r>
            <a:r>
              <a:rPr lang="ar-SA" dirty="0"/>
              <a:t>المعلومات في المرحلتين السابقتين في تحديد العديد من الجوانب في هذه المرحلة.</a:t>
            </a:r>
            <a:endParaRPr lang="en-US" dirty="0"/>
          </a:p>
          <a:p>
            <a:pPr lvl="1" algn="r" rtl="1">
              <a:buFont typeface="+mj-lt"/>
              <a:buAutoNum type="arabicPeriod" startAt="2"/>
            </a:pPr>
            <a:endParaRPr lang="ar-SA" baseline="30000" dirty="0" smtClean="0"/>
          </a:p>
          <a:p>
            <a:pPr algn="r" rtl="1">
              <a:buFont typeface="+mj-lt"/>
              <a:buAutoNum type="arabicPeriod" startAt="2"/>
            </a:pPr>
            <a:endParaRPr lang="en-US" dirty="0"/>
          </a:p>
        </p:txBody>
      </p:sp>
    </p:spTree>
    <p:extLst>
      <p:ext uri="{BB962C8B-B14F-4D97-AF65-F5344CB8AC3E}">
        <p14:creationId xmlns:p14="http://schemas.microsoft.com/office/powerpoint/2010/main" val="1681522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t>مراحل نموذج تطوير العميل</a:t>
            </a:r>
            <a:endParaRPr lang="en-US" dirty="0"/>
          </a:p>
        </p:txBody>
      </p:sp>
      <p:sp>
        <p:nvSpPr>
          <p:cNvPr id="3" name="Content Placeholder 2"/>
          <p:cNvSpPr>
            <a:spLocks noGrp="1"/>
          </p:cNvSpPr>
          <p:nvPr>
            <p:ph idx="1"/>
          </p:nvPr>
        </p:nvSpPr>
        <p:spPr/>
        <p:txBody>
          <a:bodyPr>
            <a:normAutofit/>
          </a:bodyPr>
          <a:lstStyle/>
          <a:p>
            <a:pPr algn="r" rtl="1"/>
            <a:r>
              <a:rPr lang="ar-SA" dirty="0"/>
              <a:t>يتكون نموذج تطوير العملاء من أربع مراحل أساسيَّة هي</a:t>
            </a:r>
            <a:r>
              <a:rPr lang="ar-SA" dirty="0" smtClean="0"/>
              <a:t>:</a:t>
            </a:r>
          </a:p>
          <a:p>
            <a:pPr algn="r" rtl="1">
              <a:buFont typeface="+mj-lt"/>
              <a:buAutoNum type="arabicPeriod" startAt="4"/>
            </a:pPr>
            <a:r>
              <a:rPr lang="ar-SA" b="1" u="sng" dirty="0" smtClean="0"/>
              <a:t>بناء الشركة:</a:t>
            </a:r>
            <a:endParaRPr lang="en-US" b="1" u="sng" dirty="0"/>
          </a:p>
          <a:p>
            <a:pPr lvl="1" algn="r" rtl="1"/>
            <a:r>
              <a:rPr lang="ar-SA" dirty="0" smtClean="0"/>
              <a:t>تكوين </a:t>
            </a:r>
            <a:r>
              <a:rPr lang="ar-SA" dirty="0"/>
              <a:t>الأقسام الإداريَّة، مثل التسويق والعمليات وغيرها، وتصميم العمليَّات الإداريَّة المختلفة؛ بهدف تنمية المشروع وتوسُّعه.</a:t>
            </a:r>
            <a:r>
              <a:rPr lang="ar-SA" baseline="30000" dirty="0"/>
              <a:t> </a:t>
            </a:r>
          </a:p>
          <a:p>
            <a:pPr lvl="1" algn="r" rtl="1"/>
            <a:r>
              <a:rPr lang="ar-SA" dirty="0"/>
              <a:t>ا</a:t>
            </a:r>
            <a:r>
              <a:rPr lang="ar-SA" dirty="0" smtClean="0"/>
              <a:t>نتقال </a:t>
            </a:r>
            <a:r>
              <a:rPr lang="ar-SA" dirty="0"/>
              <a:t>المشروع إلى مستوى أعلى بتحويلها إلى شركة (مساهمة، مساهمة مغلقة، محدودة،...) تقوم على أسس مهنيَّة، وأقسام إداريَّة مستقلة، ومدير تنفيذي، ومجلس إدارة</a:t>
            </a:r>
            <a:r>
              <a:rPr lang="ar-SA" dirty="0" smtClean="0"/>
              <a:t>.</a:t>
            </a:r>
          </a:p>
          <a:p>
            <a:pPr algn="r" rtl="1"/>
            <a:endParaRPr lang="ar-SA" dirty="0"/>
          </a:p>
          <a:p>
            <a:pPr algn="r" rtl="1"/>
            <a:endParaRPr lang="en-US" dirty="0"/>
          </a:p>
        </p:txBody>
      </p:sp>
      <p:sp>
        <p:nvSpPr>
          <p:cNvPr id="4" name="Rounded Rectangle 3"/>
          <p:cNvSpPr/>
          <p:nvPr/>
        </p:nvSpPr>
        <p:spPr>
          <a:xfrm>
            <a:off x="1766807" y="4757980"/>
            <a:ext cx="6617776" cy="10848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t>يركِّز هذا الكتاب على المرحلة الأولى بمزيد من التفاصيل، وذلك لأهميَّة إتقانها، والتمكُّن منها قبل الانتقال إلى المراحل الثلاث التالية. </a:t>
            </a:r>
            <a:endParaRPr lang="en-US"/>
          </a:p>
        </p:txBody>
      </p:sp>
    </p:spTree>
    <p:extLst>
      <p:ext uri="{BB962C8B-B14F-4D97-AF65-F5344CB8AC3E}">
        <p14:creationId xmlns:p14="http://schemas.microsoft.com/office/powerpoint/2010/main" val="1554464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مرحلة </a:t>
            </a:r>
            <a:r>
              <a:rPr lang="ar-SA" dirty="0"/>
              <a:t>اكتشاف العملاء</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250202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1221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lstStyle/>
          <a:p>
            <a:pPr algn="r" rtl="1"/>
            <a:r>
              <a:rPr lang="ar-SA" dirty="0"/>
              <a:t>في بداية المشروع يقوم فريق العمل بكتابة ملخص للفرضيَّات عبارة عن صفحة واحدة تحتوي كل الفرضيَّات المتعلِّقة بكلِّ مكوِّن من المكوِّنات التسعة لمخطط نموذج الأعمال، بالإضافة إلى الاختبارات أو التجارب التي يحتاجونها لإثبات الفرضيَّات، أو نفيها، أو تعديلها</a:t>
            </a:r>
            <a:r>
              <a:rPr lang="ar-SA" dirty="0" smtClean="0"/>
              <a:t>.</a:t>
            </a:r>
          </a:p>
          <a:p>
            <a:pPr algn="r" rtl="1"/>
            <a:r>
              <a:rPr lang="ar-SA" dirty="0" smtClean="0"/>
              <a:t> </a:t>
            </a:r>
            <a:r>
              <a:rPr lang="ar-SA" dirty="0"/>
              <a:t>في هذه المرحلة تكون مكوِّنات ملخص الفرضيَّات حول المكوِّنات التسعة للمشروع بناءً على ما يعتقده الفريق حول مشروعاتهم ومكوِّناته التسعة. </a:t>
            </a:r>
            <a:r>
              <a:rPr lang="ar-SA" dirty="0" smtClean="0"/>
              <a:t>(توقعات)</a:t>
            </a:r>
          </a:p>
          <a:p>
            <a:pPr algn="r" rtl="1"/>
            <a:r>
              <a:rPr lang="ar-SA" dirty="0" smtClean="0"/>
              <a:t>يقوم </a:t>
            </a:r>
            <a:r>
              <a:rPr lang="ar-SA" dirty="0"/>
              <a:t>الفريق بتحديث مخطط نموذج العمل كل أسبوع، بناءً على المعلومات التي تؤكِّد، تغيِّر، تعدِّل أحد المكوِّنات التسعة لمخطط نموذج الأعمال. </a:t>
            </a:r>
            <a:endParaRPr lang="ar-SA" dirty="0" smtClean="0"/>
          </a:p>
          <a:p>
            <a:pPr algn="r" rtl="1"/>
            <a:r>
              <a:rPr lang="ar-SA" dirty="0" smtClean="0"/>
              <a:t>من </a:t>
            </a:r>
            <a:r>
              <a:rPr lang="ar-SA" dirty="0"/>
              <a:t>المهم كتابة الفرضيَّات بلغة واضحة وبسيطة، بحيث يمكن للجميع فهمها، والأهم من ذلك اختبارها والتأكُّد من صحتها من عدمه لاحقًا. </a:t>
            </a:r>
            <a:endParaRPr lang="ar-SA" dirty="0" smtClean="0"/>
          </a:p>
          <a:p>
            <a:pPr algn="r" rtl="1"/>
            <a:r>
              <a:rPr lang="ar-SA" dirty="0" smtClean="0"/>
              <a:t>تدوين </a:t>
            </a:r>
            <a:r>
              <a:rPr lang="ar-SA" dirty="0"/>
              <a:t>فرضيَّات المشروع الريادي على شكل نقاط أفضل من أنْ تكون على شكل جُمل، أو حتَّى فقرات</a:t>
            </a:r>
            <a:r>
              <a:rPr lang="ar-SA" dirty="0" smtClean="0"/>
              <a:t>.</a:t>
            </a:r>
            <a:endParaRPr lang="en-US" dirty="0"/>
          </a:p>
          <a:p>
            <a:pPr algn="r" rtl="1"/>
            <a:endParaRPr lang="en-US" dirty="0"/>
          </a:p>
        </p:txBody>
      </p:sp>
    </p:spTree>
    <p:extLst>
      <p:ext uri="{BB962C8B-B14F-4D97-AF65-F5344CB8AC3E}">
        <p14:creationId xmlns:p14="http://schemas.microsoft.com/office/powerpoint/2010/main" val="25847948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السوق</a:t>
            </a:r>
          </a:p>
          <a:p>
            <a:pPr lvl="1" algn="r" rtl="1"/>
            <a:r>
              <a:rPr lang="ar-SA" dirty="0" smtClean="0"/>
              <a:t>التعرَّف </a:t>
            </a:r>
            <a:r>
              <a:rPr lang="ar-SA" dirty="0"/>
              <a:t>على حجم ومواصفات السوق الحاليَّة </a:t>
            </a:r>
            <a:r>
              <a:rPr lang="ar-SA" dirty="0" smtClean="0"/>
              <a:t>والمستقبليَّة.</a:t>
            </a:r>
            <a:endParaRPr lang="ar-SA" baseline="30000" dirty="0"/>
          </a:p>
          <a:p>
            <a:pPr lvl="1" algn="r" rtl="1"/>
            <a:r>
              <a:rPr lang="ar-SA" dirty="0" smtClean="0"/>
              <a:t> </a:t>
            </a:r>
            <a:r>
              <a:rPr lang="ar-SA" dirty="0"/>
              <a:t>يمكن تقسيم السوق إلى ثلاثة أقسام هي: </a:t>
            </a:r>
            <a:endParaRPr lang="ar-SA" dirty="0" smtClean="0"/>
          </a:p>
          <a:p>
            <a:pPr lvl="2" algn="r" rtl="1"/>
            <a:r>
              <a:rPr lang="ar-SA" b="1" dirty="0" smtClean="0"/>
              <a:t>السوق الإجماليَّة</a:t>
            </a:r>
            <a:r>
              <a:rPr lang="ar-SA" dirty="0" smtClean="0"/>
              <a:t>: </a:t>
            </a:r>
            <a:r>
              <a:rPr lang="ar-SA" dirty="0"/>
              <a:t>الحجم الكلي لسوق معيَّنة مثل سوق التجارة الإلكترونيَّة في السعوديَّة</a:t>
            </a:r>
            <a:endParaRPr lang="ar-SA" dirty="0" smtClean="0"/>
          </a:p>
          <a:p>
            <a:pPr lvl="2" algn="r" rtl="1"/>
            <a:r>
              <a:rPr lang="ar-SA" b="1" dirty="0" smtClean="0"/>
              <a:t>السوق </a:t>
            </a:r>
            <a:r>
              <a:rPr lang="ar-SA" b="1" dirty="0"/>
              <a:t>الممكن </a:t>
            </a:r>
            <a:r>
              <a:rPr lang="ar-SA" b="1" dirty="0" smtClean="0"/>
              <a:t>خدمتها</a:t>
            </a:r>
            <a:r>
              <a:rPr lang="ar-SA" dirty="0" smtClean="0"/>
              <a:t>: </a:t>
            </a:r>
            <a:r>
              <a:rPr lang="ar-SA" dirty="0"/>
              <a:t>التقسيم الفرعي للسوق الكلي، بناءً على عدَّة عوامل جغرافيَّة، أو العملاء، أو غيرها مثل تقسيم سوق التجارة الإلكترونيَّة في السعوديَّة جغرافيًا (منطقة مكَّة المكرَّمة، المنطقة الوسطى، المنطقة الشرقيَّة،..) أو بناءً على نوع العملاء (الأفراد، الشركات،...، الخ) أو طريقة الدفع (بطاقات ائتمانيَّة، الدفع عند الاستلام،...) </a:t>
            </a:r>
            <a:endParaRPr lang="ar-SA" dirty="0" smtClean="0"/>
          </a:p>
          <a:p>
            <a:pPr lvl="2" algn="r" rtl="1"/>
            <a:r>
              <a:rPr lang="ar-SA" b="1" dirty="0" smtClean="0"/>
              <a:t>السوق المستهدفة</a:t>
            </a:r>
            <a:r>
              <a:rPr lang="ar-SA" dirty="0" smtClean="0"/>
              <a:t>: </a:t>
            </a:r>
            <a:r>
              <a:rPr lang="ar-SA" dirty="0"/>
              <a:t>مثل أنْ يستهدف مشروع ما التجارة الإلكترونيَّة في منطقة مكَّة المكرَّمة، بحيث يكون العملاء هم الشركات، ويكون الدفع عن طريق البطاقات الائتمانيَّة</a:t>
            </a:r>
            <a:r>
              <a:rPr lang="ar-SA" dirty="0" smtClean="0"/>
              <a:t>.</a:t>
            </a:r>
            <a:endParaRPr lang="en-US" dirty="0"/>
          </a:p>
        </p:txBody>
      </p:sp>
    </p:spTree>
    <p:extLst>
      <p:ext uri="{BB962C8B-B14F-4D97-AF65-F5344CB8AC3E}">
        <p14:creationId xmlns:p14="http://schemas.microsoft.com/office/powerpoint/2010/main" val="3983729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lnSpcReduction="10000"/>
          </a:bodyPr>
          <a:lstStyle/>
          <a:p>
            <a:pPr algn="r" rtl="1"/>
            <a:r>
              <a:rPr lang="ar-SA" b="1" dirty="0" smtClean="0"/>
              <a:t>فرضيات شريحة العملاء</a:t>
            </a:r>
          </a:p>
          <a:p>
            <a:pPr lvl="1" algn="r" rtl="1"/>
            <a:r>
              <a:rPr lang="ar-SA" dirty="0" smtClean="0"/>
              <a:t>أولى </a:t>
            </a:r>
            <a:r>
              <a:rPr lang="ar-SA" dirty="0"/>
              <a:t>وأهمّ الخطوات، وذلك كونها تحدِّد مَن هم العملاء المستهدفون بمنتجات المشروع الريادي. </a:t>
            </a:r>
            <a:endParaRPr lang="ar-SA" dirty="0" smtClean="0"/>
          </a:p>
          <a:p>
            <a:pPr lvl="1" algn="r" rtl="1"/>
            <a:r>
              <a:rPr lang="ar-SA" dirty="0" smtClean="0"/>
              <a:t>من </a:t>
            </a:r>
            <a:r>
              <a:rPr lang="ar-SA" dirty="0"/>
              <a:t>الأخطاء الشائعة </a:t>
            </a:r>
            <a:r>
              <a:rPr lang="ar-SA" dirty="0" smtClean="0"/>
              <a:t>هو </a:t>
            </a:r>
            <a:r>
              <a:rPr lang="ar-SA" dirty="0"/>
              <a:t>التركيز على شرائح عديدة من العملاء، لهم احتياجات ومشكلات مختلفة بشكل كبير، مثل أنْ يحاول المشروع تقديم منتجًا يخدم المستهلك النهائي، والشركات في الوقت </a:t>
            </a:r>
            <a:r>
              <a:rPr lang="ar-SA" dirty="0" smtClean="0"/>
              <a:t>نفسه </a:t>
            </a:r>
          </a:p>
          <a:p>
            <a:pPr lvl="1" algn="r" rtl="1"/>
            <a:r>
              <a:rPr lang="ar-SA" dirty="0" smtClean="0"/>
              <a:t>على </a:t>
            </a:r>
            <a:r>
              <a:rPr lang="ar-SA" dirty="0"/>
              <a:t>فريق العمل الأخذ بعين الاعتبار عدَّة اعتبارات عند الاعتماد على دراسات تحديد حجم السوق، </a:t>
            </a:r>
            <a:r>
              <a:rPr lang="ar-SA" dirty="0" smtClean="0"/>
              <a:t>مثل</a:t>
            </a:r>
          </a:p>
          <a:p>
            <a:pPr lvl="2" algn="r" rtl="1"/>
            <a:r>
              <a:rPr lang="ar-SA" dirty="0" smtClean="0"/>
              <a:t> </a:t>
            </a:r>
            <a:r>
              <a:rPr lang="ar-SA" dirty="0"/>
              <a:t>مدى خبرة ومعرفة الجهة المصدرة للدراسة</a:t>
            </a:r>
            <a:r>
              <a:rPr lang="ar-SA" dirty="0" smtClean="0"/>
              <a:t>،</a:t>
            </a:r>
          </a:p>
          <a:p>
            <a:pPr lvl="2" algn="r" rtl="1"/>
            <a:r>
              <a:rPr lang="ar-SA" dirty="0" smtClean="0"/>
              <a:t> </a:t>
            </a:r>
            <a:r>
              <a:rPr lang="ar-SA" dirty="0"/>
              <a:t>أسلوب الدراسة، </a:t>
            </a:r>
            <a:endParaRPr lang="ar-SA" dirty="0" smtClean="0"/>
          </a:p>
          <a:p>
            <a:pPr lvl="2" algn="r" rtl="1"/>
            <a:r>
              <a:rPr lang="ar-SA" dirty="0" smtClean="0"/>
              <a:t>مكان </a:t>
            </a:r>
            <a:r>
              <a:rPr lang="ar-SA" dirty="0"/>
              <a:t>وزمان الدراسة، وغيرها من العوامل. </a:t>
            </a:r>
            <a:endParaRPr lang="ar-SA" dirty="0" smtClean="0"/>
          </a:p>
          <a:p>
            <a:pPr lvl="1" algn="r" rtl="1"/>
            <a:r>
              <a:rPr lang="ar-SA" dirty="0" smtClean="0"/>
              <a:t>من </a:t>
            </a:r>
            <a:r>
              <a:rPr lang="ar-SA" dirty="0"/>
              <a:t>المهم عدم الاعتماد بشكل رئيس على شركات أبحاث التسويق، وذلك للانتقادات الموجهة ضدها بأنَّها تجيد دراسة الماضي، وليس لها القدرة على التنبؤ بالمستقبل</a:t>
            </a:r>
            <a:r>
              <a:rPr lang="ar-SA" dirty="0" smtClean="0"/>
              <a:t>.</a:t>
            </a:r>
            <a:endParaRPr lang="en-US" dirty="0"/>
          </a:p>
          <a:p>
            <a:pPr algn="r" rtl="1"/>
            <a:endParaRPr lang="ar-SA" dirty="0" smtClean="0"/>
          </a:p>
        </p:txBody>
      </p:sp>
    </p:spTree>
    <p:extLst>
      <p:ext uri="{BB962C8B-B14F-4D97-AF65-F5344CB8AC3E}">
        <p14:creationId xmlns:p14="http://schemas.microsoft.com/office/powerpoint/2010/main" val="1835253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القيمة المقترحة</a:t>
            </a:r>
          </a:p>
          <a:p>
            <a:pPr lvl="1" algn="r" rtl="1"/>
            <a:r>
              <a:rPr lang="ar-SA" dirty="0" smtClean="0"/>
              <a:t>يهتم </a:t>
            </a:r>
            <a:r>
              <a:rPr lang="ar-SA" dirty="0"/>
              <a:t>هذا الجانب بتحديد القيمة التي سيحصل عليها العملاء من المنتج، والتي تتطلَّب تحديد مواصفات وخصائص المنتج الحاليَّة </a:t>
            </a:r>
            <a:r>
              <a:rPr lang="ar-SA" dirty="0" smtClean="0"/>
              <a:t>والمستقبليَّة</a:t>
            </a:r>
          </a:p>
          <a:p>
            <a:pPr lvl="1" algn="r" rtl="1"/>
            <a:r>
              <a:rPr lang="ar-SA" dirty="0" smtClean="0"/>
              <a:t>من </a:t>
            </a:r>
            <a:r>
              <a:rPr lang="ar-SA" dirty="0"/>
              <a:t>المهم جدًّا التأكيد على أنَّ القيمة المقترحة يتمُّ تعريفها وتحديدها من وجهة نظر العملاء وليس فريق العمل الريادي. </a:t>
            </a:r>
            <a:endParaRPr lang="ar-SA" dirty="0" smtClean="0"/>
          </a:p>
          <a:p>
            <a:pPr lvl="1" algn="r" rtl="1"/>
            <a:r>
              <a:rPr lang="ar-SA" dirty="0" smtClean="0"/>
              <a:t>فرضيَّات </a:t>
            </a:r>
            <a:r>
              <a:rPr lang="ar-SA" dirty="0"/>
              <a:t>القيمة المقترحة تدور حول تحديد المنافع التي يتطلَّع إليها العملاء، وكيف سيعمل المنتج على تقديم هذه المنافع، وحل المشكلات، أو إشباع الحاجات عن طريق تقديم منتج يتميَّز بسهولة الاستخدام، أو سرعة الأداء أو انخفاض التكلفة.</a:t>
            </a:r>
            <a:r>
              <a:rPr lang="ar-SA" baseline="30000" dirty="0"/>
              <a:t> </a:t>
            </a:r>
            <a:endParaRPr lang="en-US" dirty="0"/>
          </a:p>
          <a:p>
            <a:pPr lvl="1" algn="r" rtl="1"/>
            <a:endParaRPr lang="ar-SA" b="1" dirty="0" smtClean="0"/>
          </a:p>
          <a:p>
            <a:pPr algn="r" rtl="1"/>
            <a:endParaRPr lang="ar-SA" b="1" dirty="0" smtClean="0"/>
          </a:p>
        </p:txBody>
      </p:sp>
    </p:spTree>
    <p:extLst>
      <p:ext uri="{BB962C8B-B14F-4D97-AF65-F5344CB8AC3E}">
        <p14:creationId xmlns:p14="http://schemas.microsoft.com/office/powerpoint/2010/main" val="14411743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قنوات التوزيع</a:t>
            </a:r>
          </a:p>
          <a:p>
            <a:pPr lvl="1" algn="r" rtl="1"/>
            <a:r>
              <a:rPr lang="ar-SA" dirty="0" smtClean="0"/>
              <a:t>كيف </a:t>
            </a:r>
            <a:r>
              <a:rPr lang="ar-SA" dirty="0"/>
              <a:t>سيتمُّ نقل أو توصيل المنتج إلى العميل النهائي، ومن المهم التفرقة بين المنتجات الماديَّة والمنتجات الرقميَّة عند تحديد قنوات التوزيع</a:t>
            </a:r>
            <a:r>
              <a:rPr lang="ar-SA" dirty="0" smtClean="0"/>
              <a:t>.</a:t>
            </a:r>
            <a:endParaRPr lang="ar-SA" baseline="30000" dirty="0"/>
          </a:p>
          <a:p>
            <a:pPr lvl="1" algn="r" rtl="1"/>
            <a:r>
              <a:rPr lang="ar-SA" dirty="0" smtClean="0"/>
              <a:t> </a:t>
            </a:r>
            <a:r>
              <a:rPr lang="ar-SA" dirty="0"/>
              <a:t>غالبًا ما تمرُّ المنتجات الماديَّة بعدَّة قنوات بداية من مكان التصنيع، مرورًا بتجَّار الجملة، وتجَّار التجزئة، إلى أنْ تصل إلى المستهلك النهائي. </a:t>
            </a:r>
            <a:endParaRPr lang="ar-SA" dirty="0" smtClean="0"/>
          </a:p>
          <a:p>
            <a:pPr lvl="1" algn="r" rtl="1"/>
            <a:r>
              <a:rPr lang="ar-SA" dirty="0" smtClean="0"/>
              <a:t>بالمقابل </a:t>
            </a:r>
            <a:r>
              <a:rPr lang="ar-SA" dirty="0"/>
              <a:t>يمكن نقل المنتجات الرقميَّة بشكل مباشر من المشروع الريادي إلى المستهلك النهائي. </a:t>
            </a:r>
            <a:endParaRPr lang="ar-SA" dirty="0" smtClean="0"/>
          </a:p>
          <a:p>
            <a:pPr lvl="1" algn="r" rtl="1"/>
            <a:r>
              <a:rPr lang="ar-SA" dirty="0" smtClean="0"/>
              <a:t>بعض </a:t>
            </a:r>
            <a:r>
              <a:rPr lang="ar-SA" dirty="0"/>
              <a:t>المشروعات الرياديَّة تستخدم القنوات الماديَّة والرقميَّة لنقل منتجاتها، مثل أنْ يتمَّ بيع برامج الكمبيوتر، أو الألعاب الإلكترونيَّة عن طريق تجَّار التجزئة في صورة ماديَّة، بالإضافة إلى توفير خيار شراء وتحميل البرنامج أو اللعبة من موقع الشركة البائعة مباشرة. </a:t>
            </a:r>
            <a:endParaRPr lang="ar-SA" dirty="0" smtClean="0"/>
          </a:p>
          <a:p>
            <a:pPr lvl="1" algn="r" rtl="1"/>
            <a:r>
              <a:rPr lang="ar-SA" dirty="0" smtClean="0"/>
              <a:t>من </a:t>
            </a:r>
            <a:r>
              <a:rPr lang="ar-SA" dirty="0"/>
              <a:t>أهم القنوات الماديَّة البيع المباشر، بائعو الجملة، بائعو التجزئة، كما تمَّ التطرُّق لها بمزيد من التفاصيل في الفصل التاسع</a:t>
            </a:r>
            <a:r>
              <a:rPr lang="ar-SA" dirty="0" smtClean="0"/>
              <a:t>.</a:t>
            </a:r>
            <a:endParaRPr lang="ar-SA" b="1" dirty="0" smtClean="0"/>
          </a:p>
          <a:p>
            <a:pPr algn="r" rtl="1"/>
            <a:endParaRPr lang="ar-SA" b="1" dirty="0" smtClean="0"/>
          </a:p>
        </p:txBody>
      </p:sp>
    </p:spTree>
    <p:extLst>
      <p:ext uri="{BB962C8B-B14F-4D97-AF65-F5344CB8AC3E}">
        <p14:creationId xmlns:p14="http://schemas.microsoft.com/office/powerpoint/2010/main" val="1996896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1905000" y="1676400"/>
            <a:ext cx="8229600" cy="3200400"/>
          </a:xfrm>
        </p:spPr>
        <p:txBody>
          <a:bodyPr rtlCol="0">
            <a:normAutofit/>
          </a:bodyPr>
          <a:lstStyle/>
          <a:p>
            <a:pPr marL="365760" indent="-256032" algn="ctr">
              <a:buNone/>
              <a:defRPr/>
            </a:pPr>
            <a:endParaRPr lang="en-US" b="1" dirty="0" smtClean="0">
              <a:solidFill>
                <a:schemeClr val="accent1">
                  <a:lumMod val="75000"/>
                </a:schemeClr>
              </a:solidFill>
            </a:endParaRPr>
          </a:p>
          <a:p>
            <a:pPr marL="365760" indent="-256032" algn="ctr">
              <a:buNone/>
              <a:defRPr/>
            </a:pPr>
            <a:r>
              <a:rPr lang="ar-SA" b="1" dirty="0" smtClean="0">
                <a:solidFill>
                  <a:schemeClr val="accent1">
                    <a:lumMod val="75000"/>
                  </a:schemeClr>
                </a:solidFill>
              </a:rPr>
              <a:t>الفصل الخامس </a:t>
            </a:r>
          </a:p>
          <a:p>
            <a:pPr marL="365760" indent="-256032" algn="ctr">
              <a:buNone/>
              <a:defRPr/>
            </a:pPr>
            <a:r>
              <a:rPr lang="ar-SA" sz="4400" b="1" dirty="0">
                <a:solidFill>
                  <a:schemeClr val="accent1">
                    <a:lumMod val="75000"/>
                  </a:schemeClr>
                </a:solidFill>
              </a:rPr>
              <a:t>مفهومُ تنميةِ العميلِ</a:t>
            </a:r>
            <a:endParaRPr lang="en-US" sz="4400" b="1" dirty="0">
              <a:solidFill>
                <a:schemeClr val="accent1">
                  <a:lumMod val="75000"/>
                </a:schemeClr>
              </a:solidFill>
            </a:endParaRPr>
          </a:p>
        </p:txBody>
      </p:sp>
    </p:spTree>
    <p:extLst>
      <p:ext uri="{BB962C8B-B14F-4D97-AF65-F5344CB8AC3E}">
        <p14:creationId xmlns:p14="http://schemas.microsoft.com/office/powerpoint/2010/main" val="33885770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lnSpcReduction="10000"/>
          </a:bodyPr>
          <a:lstStyle/>
          <a:p>
            <a:pPr algn="r" rtl="1"/>
            <a:r>
              <a:rPr lang="ar-SA" b="1" dirty="0" smtClean="0"/>
              <a:t>فرضيات العلاقات مع العملاء</a:t>
            </a:r>
          </a:p>
          <a:p>
            <a:pPr lvl="1" algn="r" rtl="1"/>
            <a:r>
              <a:rPr lang="ar-SA" dirty="0" smtClean="0"/>
              <a:t>تحديد </a:t>
            </a:r>
            <a:r>
              <a:rPr lang="ar-SA" dirty="0"/>
              <a:t>كيفيَّة الوصول إلى العملاء، والاحتفاظ بهم، وتنميتهم</a:t>
            </a:r>
            <a:r>
              <a:rPr lang="ar-SA" dirty="0" smtClean="0"/>
              <a:t>.</a:t>
            </a:r>
            <a:endParaRPr lang="ar-SA" baseline="30000" dirty="0"/>
          </a:p>
          <a:p>
            <a:pPr lvl="1" algn="r" rtl="1"/>
            <a:r>
              <a:rPr lang="ar-SA" dirty="0" smtClean="0"/>
              <a:t>هناك </a:t>
            </a:r>
            <a:r>
              <a:rPr lang="ar-SA" dirty="0"/>
              <a:t>اختلافاً هاماً بين المنتجات الماديَّة مثل شاحن للجوال، والمنتجات الرقميَّة، مثل الألعاب أو برامج الكمبيوتر. </a:t>
            </a:r>
            <a:endParaRPr lang="ar-SA" dirty="0" smtClean="0"/>
          </a:p>
          <a:p>
            <a:pPr lvl="1" algn="r" rtl="1"/>
            <a:r>
              <a:rPr lang="ar-SA" dirty="0" smtClean="0"/>
              <a:t>يمر </a:t>
            </a:r>
            <a:r>
              <a:rPr lang="ar-SA" dirty="0"/>
              <a:t>العميل بعدة مراحل خلال عمليَّة تبني المنتجات الجديدة، </a:t>
            </a:r>
            <a:r>
              <a:rPr lang="ar-SA" dirty="0" smtClean="0"/>
              <a:t>هي</a:t>
            </a:r>
          </a:p>
          <a:p>
            <a:pPr lvl="2" algn="r" rtl="1"/>
            <a:r>
              <a:rPr lang="ar-SA" dirty="0" smtClean="0"/>
              <a:t> </a:t>
            </a:r>
            <a:r>
              <a:rPr lang="ar-SA" dirty="0"/>
              <a:t>الانتباه إلى وجود المنتج في السوق</a:t>
            </a:r>
            <a:r>
              <a:rPr lang="ar-SA" dirty="0" smtClean="0"/>
              <a:t>،</a:t>
            </a:r>
          </a:p>
          <a:p>
            <a:pPr lvl="2" algn="r" rtl="1"/>
            <a:r>
              <a:rPr lang="ar-SA" dirty="0" smtClean="0"/>
              <a:t> </a:t>
            </a:r>
            <a:r>
              <a:rPr lang="ar-SA" dirty="0"/>
              <a:t>الاهتمام بوجود المنتج، </a:t>
            </a:r>
            <a:endParaRPr lang="ar-SA" dirty="0" smtClean="0"/>
          </a:p>
          <a:p>
            <a:pPr lvl="2" algn="r" rtl="1"/>
            <a:r>
              <a:rPr lang="ar-SA" dirty="0" smtClean="0"/>
              <a:t>تقييم </a:t>
            </a:r>
            <a:r>
              <a:rPr lang="ar-SA" dirty="0"/>
              <a:t>المنتج، </a:t>
            </a:r>
            <a:endParaRPr lang="ar-SA" dirty="0" smtClean="0"/>
          </a:p>
          <a:p>
            <a:pPr lvl="2" algn="r" rtl="1"/>
            <a:r>
              <a:rPr lang="ar-SA" dirty="0" smtClean="0"/>
              <a:t>شراء </a:t>
            </a:r>
            <a:r>
              <a:rPr lang="ar-SA" dirty="0"/>
              <a:t>المنتج </a:t>
            </a:r>
            <a:endParaRPr lang="ar-SA" dirty="0" smtClean="0"/>
          </a:p>
          <a:p>
            <a:pPr lvl="2" algn="r" rtl="1"/>
            <a:r>
              <a:rPr lang="ar-SA" dirty="0" smtClean="0"/>
              <a:t>وأخيرًا </a:t>
            </a:r>
            <a:r>
              <a:rPr lang="ar-SA" dirty="0"/>
              <a:t>تبنِّي المنتج. </a:t>
            </a:r>
            <a:endParaRPr lang="ar-SA" dirty="0" smtClean="0"/>
          </a:p>
          <a:p>
            <a:pPr lvl="1" algn="r" rtl="1"/>
            <a:r>
              <a:rPr lang="ar-SA" dirty="0" smtClean="0"/>
              <a:t>يمكن </a:t>
            </a:r>
            <a:r>
              <a:rPr lang="ar-SA" dirty="0"/>
              <a:t>أنْ يعمل فريق المشروع الريادي على تحديد الوسائل التسويقيَّة المناسبة، بناءً على طبيعة المنتج، والعملاء المستهدفين، وموارد المشروع وغيرها من العوامل الأخرى.</a:t>
            </a:r>
            <a:endParaRPr lang="en-US" dirty="0"/>
          </a:p>
          <a:p>
            <a:pPr lvl="1" algn="r" rtl="1"/>
            <a:endParaRPr lang="ar-SA" b="1" dirty="0" smtClean="0"/>
          </a:p>
          <a:p>
            <a:pPr algn="r" rtl="1"/>
            <a:endParaRPr lang="ar-SA" b="1" dirty="0" smtClean="0"/>
          </a:p>
        </p:txBody>
      </p:sp>
    </p:spTree>
    <p:extLst>
      <p:ext uri="{BB962C8B-B14F-4D97-AF65-F5344CB8AC3E}">
        <p14:creationId xmlns:p14="http://schemas.microsoft.com/office/powerpoint/2010/main" val="4106043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الموارد</a:t>
            </a:r>
          </a:p>
          <a:p>
            <a:pPr lvl="1" algn="r" rtl="1"/>
            <a:r>
              <a:rPr lang="ar-SA" dirty="0" smtClean="0"/>
              <a:t>التعرُّف </a:t>
            </a:r>
            <a:r>
              <a:rPr lang="ar-SA" dirty="0"/>
              <a:t>على أهم الموارد اللازمة لنجاح المشروع الريادي، وأي من هذه الموارد متوفر لدى المشروع حاليًّا؟ وكيف سيقوم الفريق بتأمين الموارد اللازمة التي لا تتوفر لديه حاليًّا</a:t>
            </a:r>
            <a:r>
              <a:rPr lang="ar-SA" dirty="0" smtClean="0"/>
              <a:t>؟</a:t>
            </a:r>
            <a:endParaRPr lang="ar-SA" baseline="30000" dirty="0"/>
          </a:p>
          <a:p>
            <a:pPr lvl="1" algn="r" rtl="1"/>
            <a:r>
              <a:rPr lang="ar-SA" dirty="0" smtClean="0"/>
              <a:t> </a:t>
            </a:r>
            <a:r>
              <a:rPr lang="ar-SA" dirty="0"/>
              <a:t>تصنف الموارد إلى أربعة أنواع رئيسة هي</a:t>
            </a:r>
            <a:r>
              <a:rPr lang="ar-SA" dirty="0" smtClean="0"/>
              <a:t>:</a:t>
            </a:r>
            <a:endParaRPr lang="en-US" dirty="0"/>
          </a:p>
          <a:p>
            <a:pPr lvl="2" algn="r" rtl="1"/>
            <a:r>
              <a:rPr lang="ar-SA" dirty="0"/>
              <a:t>الموارد الماديَّة: تنقسم إلى الموارد الماديَّة للمشروع الريادي ومصادر المنتجات.</a:t>
            </a:r>
            <a:endParaRPr lang="en-US" dirty="0"/>
          </a:p>
          <a:p>
            <a:pPr lvl="2" algn="r" rtl="1"/>
            <a:r>
              <a:rPr lang="ar-SA" dirty="0"/>
              <a:t>الموارد الماليَّة: تنقسم المصادر الماليَّة إلى المصادر الماليَّة الداخليَّة (أموال فريق العمل) والمصادر الخارجيَّة مثل التمويل الحكومي، وتمويل المنظَّمات مثل البنوك، وتمويل الأفراد مثل المستثمرين النبلاء، والمستثمرين المغامرين.</a:t>
            </a:r>
            <a:endParaRPr lang="en-US" dirty="0"/>
          </a:p>
          <a:p>
            <a:pPr lvl="2" algn="r" rtl="1"/>
            <a:r>
              <a:rPr lang="ar-SA" dirty="0"/>
              <a:t>الموارد البشريَّة: تنقسم إلى الموارد البشريَّة الداخليَّة وهم موظفو المشروع الريادي، وإلى موارد بشريَّة خارجيَّة قد تكون موجهة لأعضاء الفريق الريادي مثل الموجهين، والمستشارين، والمدربين. وقد تكون موجهة للمشروع الريادي نفسه مثل مجلس المستشارين.</a:t>
            </a:r>
            <a:endParaRPr lang="en-US" dirty="0"/>
          </a:p>
          <a:p>
            <a:pPr lvl="2" algn="r" rtl="1"/>
            <a:r>
              <a:rPr lang="ar-SA" dirty="0"/>
              <a:t>موارد الملكيَّة الفكريَّة: تنقسم موارد الحقوق الفكريَّة إلى العلامات التجاريَّة، وحقوق النسخ، والخلطات السريَّة (مثل كوكا كولا والبيك) والعقود التجاريَّة وبراءات الاختراع.</a:t>
            </a:r>
            <a:endParaRPr lang="en-US" dirty="0"/>
          </a:p>
          <a:p>
            <a:pPr lvl="1" algn="r" rtl="1"/>
            <a:endParaRPr lang="ar-SA" b="1" dirty="0" smtClean="0"/>
          </a:p>
          <a:p>
            <a:pPr algn="r" rtl="1"/>
            <a:endParaRPr lang="ar-SA" b="1" dirty="0" smtClean="0"/>
          </a:p>
        </p:txBody>
      </p:sp>
    </p:spTree>
    <p:extLst>
      <p:ext uri="{BB962C8B-B14F-4D97-AF65-F5344CB8AC3E}">
        <p14:creationId xmlns:p14="http://schemas.microsoft.com/office/powerpoint/2010/main" val="28748176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الأنشطة</a:t>
            </a:r>
          </a:p>
          <a:p>
            <a:pPr lvl="1" algn="r" rtl="1"/>
            <a:r>
              <a:rPr lang="ar-SA" dirty="0" smtClean="0"/>
              <a:t>تحديد </a:t>
            </a:r>
            <a:r>
              <a:rPr lang="ar-SA" dirty="0"/>
              <a:t>أهم الأنشطة التي يتطلّبها عمل المشروع الريادي، والتي تختلف من مشروع إلى </a:t>
            </a:r>
            <a:r>
              <a:rPr lang="ar-SA" dirty="0" smtClean="0"/>
              <a:t>آخر.</a:t>
            </a:r>
            <a:endParaRPr lang="ar-SA" baseline="30000" dirty="0"/>
          </a:p>
          <a:p>
            <a:pPr lvl="1" algn="r" rtl="1"/>
            <a:r>
              <a:rPr lang="ar-SA" dirty="0" smtClean="0"/>
              <a:t>بشكل </a:t>
            </a:r>
            <a:r>
              <a:rPr lang="ar-SA" dirty="0"/>
              <a:t>عام يمكن تصنيف الأنشطة الرئيسة </a:t>
            </a:r>
            <a:r>
              <a:rPr lang="ar-SA" dirty="0" smtClean="0"/>
              <a:t>إلى</a:t>
            </a:r>
          </a:p>
          <a:p>
            <a:pPr lvl="2" algn="r" rtl="1"/>
            <a:r>
              <a:rPr lang="ar-SA" dirty="0" smtClean="0"/>
              <a:t> </a:t>
            </a:r>
            <a:r>
              <a:rPr lang="ar-SA" dirty="0"/>
              <a:t>أنشطة الإنتاج، سواء للمنتجات الماديَّة، وحتَّى للرقميَّة أو الخدميَّة</a:t>
            </a:r>
            <a:r>
              <a:rPr lang="ar-SA" dirty="0" smtClean="0"/>
              <a:t>،</a:t>
            </a:r>
          </a:p>
          <a:p>
            <a:pPr lvl="2" algn="r" rtl="1"/>
            <a:r>
              <a:rPr lang="ar-SA" dirty="0" smtClean="0"/>
              <a:t> </a:t>
            </a:r>
            <a:r>
              <a:rPr lang="ar-SA" dirty="0"/>
              <a:t>وأنشطة التشغيل مثل إدارة علاقات العملاء، استلام الطلبات وتنفيذها، صيانة الخوادم للمنصات الإلكترونيَّة.</a:t>
            </a:r>
            <a:r>
              <a:rPr lang="ar-SA" baseline="30000" dirty="0"/>
              <a:t> </a:t>
            </a:r>
          </a:p>
          <a:p>
            <a:pPr lvl="2" algn="r" rtl="1"/>
            <a:r>
              <a:rPr lang="ar-SA" dirty="0" smtClean="0"/>
              <a:t>بعض </a:t>
            </a:r>
            <a:r>
              <a:rPr lang="ar-SA" dirty="0"/>
              <a:t>الأنشطة الثانويَّة، والتي يمكن تأمينها عن طريق منظَّمات أو أفراد خارجيَّة، مثل الحسابات الماليَّة، إدارة مواقع التواصل الاجتماعي، السكرتاريَّة وغيرها من الأنشطة.</a:t>
            </a:r>
            <a:endParaRPr lang="en-US" dirty="0"/>
          </a:p>
          <a:p>
            <a:pPr lvl="1" algn="r" rtl="1"/>
            <a:endParaRPr lang="ar-SA" b="1" dirty="0" smtClean="0"/>
          </a:p>
          <a:p>
            <a:pPr algn="r" rtl="1"/>
            <a:endParaRPr lang="ar-SA" b="1" dirty="0" smtClean="0"/>
          </a:p>
        </p:txBody>
      </p:sp>
    </p:spTree>
    <p:extLst>
      <p:ext uri="{BB962C8B-B14F-4D97-AF65-F5344CB8AC3E}">
        <p14:creationId xmlns:p14="http://schemas.microsoft.com/office/powerpoint/2010/main" val="267865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الشركاء </a:t>
            </a:r>
          </a:p>
          <a:p>
            <a:pPr lvl="1" algn="r" rtl="1"/>
            <a:r>
              <a:rPr lang="ar-SA" dirty="0"/>
              <a:t>يهتم هذا الجانب بتحديد الجهات الخارجيَّة التي يحتاج المشروع الريادي إلى تكوين شراكات عمل معها لنجاح المشروع. </a:t>
            </a:r>
            <a:endParaRPr lang="en-US" dirty="0"/>
          </a:p>
          <a:p>
            <a:pPr lvl="1" algn="r" rtl="1"/>
            <a:r>
              <a:rPr lang="ar-SA" dirty="0"/>
              <a:t>ينقسم الشركاء إلى أربعة أقسام رئيسة هي</a:t>
            </a:r>
            <a:r>
              <a:rPr lang="ar-SA" dirty="0" smtClean="0"/>
              <a:t>:</a:t>
            </a:r>
            <a:endParaRPr lang="en-US" dirty="0"/>
          </a:p>
          <a:p>
            <a:pPr lvl="2" algn="r" rtl="1"/>
            <a:r>
              <a:rPr lang="ar-SA" dirty="0"/>
              <a:t>التحالفات الإستراتيجيَّة.</a:t>
            </a:r>
            <a:endParaRPr lang="en-US" dirty="0"/>
          </a:p>
          <a:p>
            <a:pPr lvl="2" algn="r" rtl="1"/>
            <a:r>
              <a:rPr lang="ar-SA" dirty="0"/>
              <a:t>شركات التعاون بين المنافسين.</a:t>
            </a:r>
            <a:endParaRPr lang="en-US" dirty="0"/>
          </a:p>
          <a:p>
            <a:pPr lvl="2" algn="r" rtl="1"/>
            <a:r>
              <a:rPr lang="ar-SA" dirty="0"/>
              <a:t>شراكات التطوير المشتركة.</a:t>
            </a:r>
            <a:endParaRPr lang="en-US" dirty="0"/>
          </a:p>
          <a:p>
            <a:pPr lvl="2" algn="r" rtl="1"/>
            <a:r>
              <a:rPr lang="ar-SA" dirty="0"/>
              <a:t>الموردون الرئيسون</a:t>
            </a:r>
            <a:r>
              <a:rPr lang="ar-SA" dirty="0" smtClean="0"/>
              <a:t>.</a:t>
            </a:r>
            <a:endParaRPr lang="en-US" dirty="0"/>
          </a:p>
        </p:txBody>
      </p:sp>
    </p:spTree>
    <p:extLst>
      <p:ext uri="{BB962C8B-B14F-4D97-AF65-F5344CB8AC3E}">
        <p14:creationId xmlns:p14="http://schemas.microsoft.com/office/powerpoint/2010/main" val="9386986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الإيرادات</a:t>
            </a:r>
          </a:p>
          <a:p>
            <a:pPr lvl="1" algn="r" rtl="1"/>
            <a:r>
              <a:rPr lang="ar-SA" dirty="0" smtClean="0"/>
              <a:t>التعرُّف </a:t>
            </a:r>
            <a:r>
              <a:rPr lang="ar-SA" dirty="0"/>
              <a:t>على كيف سيحقق المشروع الريادي إيرادات، سواء في بداية المشروع أو بعد مدَّة معيَّنة من بدء عمل المشروع</a:t>
            </a:r>
            <a:r>
              <a:rPr lang="ar-SA" dirty="0" smtClean="0"/>
              <a:t>.</a:t>
            </a:r>
          </a:p>
          <a:p>
            <a:pPr lvl="1" algn="r" rtl="1"/>
            <a:r>
              <a:rPr lang="ar-SA" dirty="0" smtClean="0"/>
              <a:t> </a:t>
            </a:r>
            <a:r>
              <a:rPr lang="ar-SA" dirty="0"/>
              <a:t>على فريق المشروع الريادي تكوين تصوُّر </a:t>
            </a:r>
            <a:r>
              <a:rPr lang="ar-SA" dirty="0" smtClean="0"/>
              <a:t>واضحة </a:t>
            </a:r>
            <a:r>
              <a:rPr lang="ar-SA" dirty="0"/>
              <a:t>عن أسعار المنتجات التي يقدِّمها المشروع، وعدد المنتجات التي يتوقع المشروع أنْ يبيعها خلال حياة المشروع. </a:t>
            </a:r>
            <a:endParaRPr lang="ar-SA" dirty="0" smtClean="0"/>
          </a:p>
          <a:p>
            <a:pPr lvl="1" algn="r" rtl="1"/>
            <a:r>
              <a:rPr lang="ar-SA" dirty="0" smtClean="0"/>
              <a:t>كذلك </a:t>
            </a:r>
            <a:r>
              <a:rPr lang="ar-SA" dirty="0"/>
              <a:t>يجب على فريق المشروع الريادي أنْ يحدد نموذج الإيرادات المتبع للمشروع مثل البيع المباشر، أو الاشتراكات، أو الإعلانات، أو العمولة، أو أي نموذج آخر، أو مزيح من أكثر من مورد إيرادات</a:t>
            </a:r>
            <a:r>
              <a:rPr lang="ar-SA" dirty="0" smtClean="0"/>
              <a:t>.</a:t>
            </a:r>
          </a:p>
          <a:p>
            <a:pPr lvl="1" algn="r" rtl="1"/>
            <a:r>
              <a:rPr lang="ar-SA" dirty="0" smtClean="0"/>
              <a:t> </a:t>
            </a:r>
            <a:r>
              <a:rPr lang="ar-SA" dirty="0"/>
              <a:t>إيرادات المشروع مقارنة بتكاليفه ستحدد لفريق المشروع الريادي هل المشروع له جدوى ماليَّة لتنفيذه أم لا</a:t>
            </a:r>
            <a:r>
              <a:rPr lang="ar-SA" dirty="0" smtClean="0"/>
              <a:t>؟.</a:t>
            </a:r>
            <a:endParaRPr lang="ar-SA" b="1" dirty="0" smtClean="0"/>
          </a:p>
        </p:txBody>
      </p:sp>
    </p:spTree>
    <p:extLst>
      <p:ext uri="{BB962C8B-B14F-4D97-AF65-F5344CB8AC3E}">
        <p14:creationId xmlns:p14="http://schemas.microsoft.com/office/powerpoint/2010/main" val="7520722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تدوين </a:t>
            </a:r>
            <a:r>
              <a:rPr lang="ar-SA" dirty="0"/>
              <a:t>الفرضيَّات وتعبئة مخطط نموذج العمل</a:t>
            </a:r>
            <a:endParaRPr lang="en-US" dirty="0"/>
          </a:p>
        </p:txBody>
      </p:sp>
      <p:sp>
        <p:nvSpPr>
          <p:cNvPr id="3" name="Content Placeholder 2"/>
          <p:cNvSpPr>
            <a:spLocks noGrp="1"/>
          </p:cNvSpPr>
          <p:nvPr>
            <p:ph idx="1"/>
          </p:nvPr>
        </p:nvSpPr>
        <p:spPr/>
        <p:txBody>
          <a:bodyPr>
            <a:normAutofit/>
          </a:bodyPr>
          <a:lstStyle/>
          <a:p>
            <a:pPr algn="r" rtl="1"/>
            <a:r>
              <a:rPr lang="ar-SA" b="1" dirty="0" smtClean="0"/>
              <a:t>فرضيات التكاليف</a:t>
            </a:r>
          </a:p>
          <a:p>
            <a:pPr lvl="1" algn="r" rtl="1"/>
            <a:r>
              <a:rPr lang="ar-SA" dirty="0" smtClean="0"/>
              <a:t>كيفيَّة </a:t>
            </a:r>
            <a:r>
              <a:rPr lang="ar-SA" dirty="0"/>
              <a:t>تحديد التكاليف الثابتة والمتغيِّرة والتي تحدِّد التكاليف الكليَّة</a:t>
            </a:r>
            <a:r>
              <a:rPr lang="ar-SA" dirty="0" smtClean="0"/>
              <a:t>.</a:t>
            </a:r>
          </a:p>
          <a:p>
            <a:pPr lvl="1" algn="r" rtl="1"/>
            <a:r>
              <a:rPr lang="ar-SA" dirty="0" smtClean="0"/>
              <a:t> </a:t>
            </a:r>
            <a:r>
              <a:rPr lang="ar-SA" dirty="0"/>
              <a:t>تحدّد التكاليف الكليَّة والإيرادات متى يصل المشروع إلى نقطة التعادل، وهي تساوي إيرادات المشروع مع تكاليفه الكليَّة</a:t>
            </a:r>
            <a:r>
              <a:rPr lang="ar-SA" dirty="0" smtClean="0"/>
              <a:t>.</a:t>
            </a:r>
          </a:p>
          <a:p>
            <a:pPr lvl="1" algn="r" rtl="1"/>
            <a:r>
              <a:rPr lang="ar-SA" dirty="0" smtClean="0"/>
              <a:t> </a:t>
            </a:r>
            <a:r>
              <a:rPr lang="ar-SA" dirty="0"/>
              <a:t>من المهم تحديد ما إذا كان المشروع الريادي يركِّز على تخفيض التكاليف؛ بهدف تقديم منتج منخفض التكلفة، مثل خطوط الطيران الاقتصاديَّة، أو أنْ يركِّز المشروع على تقديم قيمة عالية بالدرجة الأولى، وبالتالي لا يحرص على تقليل التكاليف مقابل تقديم خدمة أفضل.</a:t>
            </a:r>
            <a:r>
              <a:rPr lang="ar-SA" baseline="30000" dirty="0"/>
              <a:t> </a:t>
            </a:r>
            <a:endParaRPr lang="ar-SA" b="1" dirty="0" smtClean="0"/>
          </a:p>
          <a:p>
            <a:pPr algn="r" rtl="1"/>
            <a:endParaRPr lang="ar-SA" b="1" dirty="0" smtClean="0"/>
          </a:p>
        </p:txBody>
      </p:sp>
    </p:spTree>
    <p:extLst>
      <p:ext uri="{BB962C8B-B14F-4D97-AF65-F5344CB8AC3E}">
        <p14:creationId xmlns:p14="http://schemas.microsoft.com/office/powerpoint/2010/main" val="28631215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lstStyle/>
          <a:p>
            <a:pPr algn="r" rtl="1"/>
            <a:r>
              <a:rPr lang="ar-SA" b="1" dirty="0"/>
              <a:t>فرضيَّات السوق المستهدفة:</a:t>
            </a:r>
          </a:p>
          <a:p>
            <a:pPr lvl="1" algn="r" rtl="1"/>
            <a:r>
              <a:rPr lang="ar-SA" dirty="0"/>
              <a:t>السوق الكليَّة لمشروعنا هي ______________________________________________________________.</a:t>
            </a:r>
          </a:p>
          <a:p>
            <a:pPr lvl="1" algn="r" rtl="1"/>
            <a:r>
              <a:rPr lang="ar-SA" dirty="0"/>
              <a:t>السوق المخدوم لمشروعنا هي ____________________________________________________________.</a:t>
            </a:r>
          </a:p>
          <a:p>
            <a:pPr lvl="1" algn="r" rtl="1"/>
            <a:r>
              <a:rPr lang="ar-SA" dirty="0"/>
              <a:t>السوق المستهدف لمشروعنا هي __________________________________________________________.</a:t>
            </a:r>
          </a:p>
          <a:p>
            <a:pPr lvl="1" algn="r" rtl="1"/>
            <a:endParaRPr lang="en-US" dirty="0"/>
          </a:p>
        </p:txBody>
      </p:sp>
    </p:spTree>
    <p:extLst>
      <p:ext uri="{BB962C8B-B14F-4D97-AF65-F5344CB8AC3E}">
        <p14:creationId xmlns:p14="http://schemas.microsoft.com/office/powerpoint/2010/main" val="1749271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lstStyle/>
          <a:p>
            <a:pPr algn="r" rtl="1"/>
            <a:r>
              <a:rPr lang="ar-SA" b="1" dirty="0"/>
              <a:t>فرضيَّات شريحة العملاء:</a:t>
            </a:r>
          </a:p>
          <a:p>
            <a:pPr lvl="1" algn="r" rtl="1"/>
            <a:r>
              <a:rPr lang="ar-SA" dirty="0"/>
              <a:t>مشكلة/حاجة العملاء تتمثَّل في _________________________________________________________.</a:t>
            </a:r>
          </a:p>
          <a:p>
            <a:pPr lvl="1" algn="r" rtl="1"/>
            <a:r>
              <a:rPr lang="ar-SA" dirty="0"/>
              <a:t>يستخدم العملاء حاليًّا _______________________ لحل مشكلاتهم/تلبية احتياجاتهم.</a:t>
            </a:r>
          </a:p>
          <a:p>
            <a:pPr lvl="1" algn="r" rtl="1"/>
            <a:r>
              <a:rPr lang="ar-SA" dirty="0"/>
              <a:t>إذا لم يستخدم العملاء منتجنا، فإنَّهم سيستخدمون منتج _____________________.</a:t>
            </a:r>
          </a:p>
          <a:p>
            <a:pPr lvl="1" algn="r" rtl="1"/>
            <a:r>
              <a:rPr lang="ar-SA" dirty="0"/>
              <a:t>يرغب العملاء في استثمار ______________________________ لحل هذه المشكلة.</a:t>
            </a:r>
          </a:p>
          <a:p>
            <a:pPr lvl="1" algn="r" rtl="1"/>
            <a:r>
              <a:rPr lang="ar-SA" dirty="0"/>
              <a:t>يتأثر قرار العملاء لشراء منتجنا بـ __________________________.</a:t>
            </a:r>
          </a:p>
          <a:p>
            <a:pPr lvl="1" algn="r" rtl="1"/>
            <a:endParaRPr lang="en-US" dirty="0"/>
          </a:p>
        </p:txBody>
      </p:sp>
    </p:spTree>
    <p:extLst>
      <p:ext uri="{BB962C8B-B14F-4D97-AF65-F5344CB8AC3E}">
        <p14:creationId xmlns:p14="http://schemas.microsoft.com/office/powerpoint/2010/main" val="378921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lstStyle/>
          <a:p>
            <a:pPr algn="r" rtl="1"/>
            <a:r>
              <a:rPr lang="ar-SA" b="1" dirty="0"/>
              <a:t>فرضيَّات القيمة المقترحة: </a:t>
            </a:r>
          </a:p>
          <a:p>
            <a:pPr lvl="1" algn="r" rtl="1"/>
            <a:r>
              <a:rPr lang="ar-SA" dirty="0"/>
              <a:t>القيمة الرئيسة التي يقدِّمها منتجنا للعملاء تتمثَّل في _________________________________________.</a:t>
            </a:r>
          </a:p>
          <a:p>
            <a:pPr lvl="1" algn="r" rtl="1"/>
            <a:r>
              <a:rPr lang="ar-SA" dirty="0"/>
              <a:t>القيم الأخرى التي يقدِّمها منتجنا للعملاء تتمثَّل في __________________________________________.</a:t>
            </a:r>
          </a:p>
          <a:p>
            <a:pPr algn="r" rtl="1"/>
            <a:r>
              <a:rPr lang="ar-SA" b="1" dirty="0"/>
              <a:t>فرضيَّات القنوات: </a:t>
            </a:r>
          </a:p>
          <a:p>
            <a:pPr lvl="1" algn="r" rtl="1"/>
            <a:r>
              <a:rPr lang="ar-SA" dirty="0"/>
              <a:t>سوف نصل إلى عملائنا المحتملين عن طريق ________________________________________________.</a:t>
            </a:r>
          </a:p>
          <a:p>
            <a:pPr lvl="1" algn="r" rtl="1"/>
            <a:r>
              <a:rPr lang="ar-SA" dirty="0"/>
              <a:t>سوف نستثمر ___________________________ للحصول على ___________________ عميل.</a:t>
            </a:r>
          </a:p>
          <a:p>
            <a:pPr algn="r" rtl="1"/>
            <a:endParaRPr lang="en-US" dirty="0"/>
          </a:p>
        </p:txBody>
      </p:sp>
    </p:spTree>
    <p:extLst>
      <p:ext uri="{BB962C8B-B14F-4D97-AF65-F5344CB8AC3E}">
        <p14:creationId xmlns:p14="http://schemas.microsoft.com/office/powerpoint/2010/main" val="2906402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b="1" dirty="0"/>
              <a:t>فرضيَّات العلاقات مع العملاء: </a:t>
            </a:r>
          </a:p>
          <a:p>
            <a:pPr lvl="1" algn="r" rtl="1"/>
            <a:r>
              <a:rPr lang="ar-SA" dirty="0"/>
              <a:t>سوف تكون علاقتنا مع العملاء ______________________________________________________.</a:t>
            </a:r>
          </a:p>
          <a:p>
            <a:pPr lvl="1" algn="r" rtl="1"/>
            <a:r>
              <a:rPr lang="ar-SA" dirty="0"/>
              <a:t>سوف نحافظ على علاقتنا مع العملاء من خلال ___________________________________________.</a:t>
            </a:r>
          </a:p>
          <a:p>
            <a:pPr algn="r" rtl="1"/>
            <a:endParaRPr lang="ar-SA" dirty="0"/>
          </a:p>
          <a:p>
            <a:pPr algn="r" rtl="1"/>
            <a:r>
              <a:rPr lang="ar-SA" b="1" dirty="0"/>
              <a:t>فرضيَّات الموارد: </a:t>
            </a:r>
          </a:p>
          <a:p>
            <a:pPr lvl="1" algn="r" rtl="1"/>
            <a:r>
              <a:rPr lang="ar-SA" dirty="0"/>
              <a:t>أهم الموارد التي يملكها للمشروع حاليًّا هي ______________________________________________.</a:t>
            </a:r>
          </a:p>
          <a:p>
            <a:pPr lvl="1" algn="r" rtl="1"/>
            <a:r>
              <a:rPr lang="ar-SA" dirty="0"/>
              <a:t>أهم الموارد التي يحتاجها للمشروع في المستقبل هي ________________________________________.</a:t>
            </a:r>
          </a:p>
          <a:p>
            <a:pPr lvl="1" algn="r" rtl="1"/>
            <a:r>
              <a:rPr lang="ar-SA" dirty="0"/>
              <a:t>سيتم الحصول على الموارد المطلوبة عن طريق ___________________________________________.</a:t>
            </a:r>
          </a:p>
          <a:p>
            <a:pPr algn="r" rtl="1"/>
            <a:endParaRPr lang="en-US" dirty="0"/>
          </a:p>
        </p:txBody>
      </p:sp>
    </p:spTree>
    <p:extLst>
      <p:ext uri="{BB962C8B-B14F-4D97-AF65-F5344CB8AC3E}">
        <p14:creationId xmlns:p14="http://schemas.microsoft.com/office/powerpoint/2010/main" val="460502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أهداف الفصل </a:t>
            </a:r>
            <a:endParaRPr lang="en-US" dirty="0"/>
          </a:p>
        </p:txBody>
      </p:sp>
      <p:sp>
        <p:nvSpPr>
          <p:cNvPr id="3" name="Content Placeholder 2"/>
          <p:cNvSpPr>
            <a:spLocks noGrp="1"/>
          </p:cNvSpPr>
          <p:nvPr>
            <p:ph idx="1"/>
          </p:nvPr>
        </p:nvSpPr>
        <p:spPr/>
        <p:txBody>
          <a:bodyPr/>
          <a:lstStyle/>
          <a:p>
            <a:pPr algn="r" rtl="1"/>
            <a:r>
              <a:rPr lang="ar-SA" dirty="0" smtClean="0"/>
              <a:t>إدراك الطالب بتعريف </a:t>
            </a:r>
            <a:r>
              <a:rPr lang="ar-SA" dirty="0"/>
              <a:t>نموذج تطوير </a:t>
            </a:r>
            <a:r>
              <a:rPr lang="ar-SA" dirty="0" smtClean="0"/>
              <a:t>العميل</a:t>
            </a:r>
            <a:endParaRPr lang="ar-SA" dirty="0"/>
          </a:p>
          <a:p>
            <a:pPr algn="r" rtl="1"/>
            <a:r>
              <a:rPr lang="ar-SA" dirty="0" smtClean="0"/>
              <a:t>القدرة على معرفة الفرق </a:t>
            </a:r>
            <a:r>
              <a:rPr lang="ar-SA" dirty="0"/>
              <a:t>بين تطوير العميل وتطوير </a:t>
            </a:r>
            <a:r>
              <a:rPr lang="ar-SA" dirty="0" smtClean="0"/>
              <a:t>المنتج</a:t>
            </a:r>
            <a:endParaRPr lang="ar-SA" dirty="0"/>
          </a:p>
          <a:p>
            <a:pPr algn="r" rtl="1"/>
            <a:r>
              <a:rPr lang="ar-SA" dirty="0" smtClean="0"/>
              <a:t>معرفة مراحل </a:t>
            </a:r>
            <a:r>
              <a:rPr lang="ar-SA" dirty="0"/>
              <a:t>نموذج تطوير </a:t>
            </a:r>
            <a:r>
              <a:rPr lang="ar-SA" dirty="0" smtClean="0"/>
              <a:t>العميل</a:t>
            </a:r>
          </a:p>
          <a:p>
            <a:pPr algn="r" rtl="1"/>
            <a:r>
              <a:rPr lang="ar-SA" dirty="0" smtClean="0"/>
              <a:t> تمكين الطالب من التعامل مع مرحلة </a:t>
            </a:r>
            <a:r>
              <a:rPr lang="ar-SA" dirty="0"/>
              <a:t>اكتشاف </a:t>
            </a:r>
            <a:r>
              <a:rPr lang="ar-SA" dirty="0" smtClean="0"/>
              <a:t>العملاء</a:t>
            </a:r>
            <a:endParaRPr lang="ar-SA" dirty="0"/>
          </a:p>
          <a:p>
            <a:pPr algn="r" rtl="1"/>
            <a:r>
              <a:rPr lang="ar-SA" dirty="0" smtClean="0"/>
              <a:t>إكساب الطالب مهارات تدوين </a:t>
            </a:r>
            <a:r>
              <a:rPr lang="ar-SA" dirty="0"/>
              <a:t>الفرضيَّات وتعبئة مخطط نموذج </a:t>
            </a:r>
            <a:r>
              <a:rPr lang="ar-SA" dirty="0" smtClean="0"/>
              <a:t>العمل</a:t>
            </a:r>
            <a:endParaRPr lang="ar-SA" dirty="0"/>
          </a:p>
          <a:p>
            <a:pPr algn="r" rtl="1"/>
            <a:r>
              <a:rPr lang="ar-SA" dirty="0" smtClean="0"/>
              <a:t>القدرة على تطبيق نموذج </a:t>
            </a:r>
            <a:r>
              <a:rPr lang="ar-SA" dirty="0"/>
              <a:t>فرضيَّات المشروع </a:t>
            </a:r>
            <a:r>
              <a:rPr lang="ar-SA" dirty="0" smtClean="0"/>
              <a:t>الريادي</a:t>
            </a:r>
            <a:endParaRPr lang="en-US" dirty="0"/>
          </a:p>
        </p:txBody>
      </p:sp>
    </p:spTree>
    <p:extLst>
      <p:ext uri="{BB962C8B-B14F-4D97-AF65-F5344CB8AC3E}">
        <p14:creationId xmlns:p14="http://schemas.microsoft.com/office/powerpoint/2010/main" val="3182398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normAutofit/>
          </a:bodyPr>
          <a:lstStyle/>
          <a:p>
            <a:pPr algn="r" rtl="1"/>
            <a:r>
              <a:rPr lang="ar-SA" b="1" dirty="0"/>
              <a:t>فرضيَّات الأنشطة: </a:t>
            </a:r>
            <a:endParaRPr lang="en-US" dirty="0"/>
          </a:p>
          <a:p>
            <a:pPr lvl="1" algn="r" rtl="1"/>
            <a:r>
              <a:rPr lang="ar-SA" dirty="0"/>
              <a:t>الأنشطة الرئيسة للمشروع تتمثَّل في ____________________________________________________.</a:t>
            </a:r>
            <a:endParaRPr lang="en-US" dirty="0"/>
          </a:p>
          <a:p>
            <a:pPr lvl="1" algn="r" rtl="1"/>
            <a:r>
              <a:rPr lang="ar-SA" dirty="0"/>
              <a:t>الأنشطة المساعدة للمشروع تتمثَّل في ____________________________________________________.</a:t>
            </a:r>
            <a:endParaRPr lang="en-US" dirty="0"/>
          </a:p>
          <a:p>
            <a:pPr algn="r" rtl="1"/>
            <a:r>
              <a:rPr lang="ar-SA" b="1" dirty="0"/>
              <a:t>فرضيَّات الشركاء: </a:t>
            </a:r>
            <a:endParaRPr lang="en-US" dirty="0"/>
          </a:p>
          <a:p>
            <a:pPr lvl="1" algn="r" rtl="1"/>
            <a:r>
              <a:rPr lang="ar-SA" dirty="0"/>
              <a:t>الشركاء الرئيسون للمشروع هم _______________________________________________________.</a:t>
            </a:r>
            <a:endParaRPr lang="en-US" dirty="0"/>
          </a:p>
          <a:p>
            <a:pPr lvl="1" algn="r" rtl="1"/>
            <a:r>
              <a:rPr lang="ar-SA" dirty="0"/>
              <a:t>ستكون علاقتنا مع شركائنا حول ________________________________________________________.</a:t>
            </a:r>
            <a:endParaRPr lang="en-US" dirty="0"/>
          </a:p>
          <a:p>
            <a:pPr lvl="1" algn="r" rtl="1"/>
            <a:r>
              <a:rPr lang="ar-SA" dirty="0"/>
              <a:t>أهم ما سيقدِّمه الشركاء للمشروع هو ____________________________________________________.</a:t>
            </a:r>
            <a:endParaRPr lang="en-US" dirty="0"/>
          </a:p>
        </p:txBody>
      </p:sp>
    </p:spTree>
    <p:extLst>
      <p:ext uri="{BB962C8B-B14F-4D97-AF65-F5344CB8AC3E}">
        <p14:creationId xmlns:p14="http://schemas.microsoft.com/office/powerpoint/2010/main" val="2947632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نموذج فرضيَّات المشروع </a:t>
            </a:r>
            <a:r>
              <a:rPr lang="ar-SA" b="1" dirty="0" smtClean="0"/>
              <a:t>الريادي</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b="1" dirty="0"/>
              <a:t>فرضيَّات الإيرادات والتسعير: </a:t>
            </a:r>
            <a:endParaRPr lang="en-US" dirty="0"/>
          </a:p>
          <a:p>
            <a:pPr lvl="1" algn="r" rtl="1"/>
            <a:r>
              <a:rPr lang="ar-SA" dirty="0"/>
              <a:t>مصدر الإيرادات الرئيس للمشروع هو ____________________________________________________.</a:t>
            </a:r>
            <a:endParaRPr lang="en-US" dirty="0"/>
          </a:p>
          <a:p>
            <a:pPr lvl="1" algn="r" rtl="1"/>
            <a:r>
              <a:rPr lang="ar-SA" dirty="0"/>
              <a:t>مصادر الإيرادات الأخرى للمشروع هي ____________________________________________________.</a:t>
            </a:r>
            <a:endParaRPr lang="en-US" dirty="0"/>
          </a:p>
          <a:p>
            <a:pPr lvl="1" algn="r" rtl="1"/>
            <a:r>
              <a:rPr lang="ar-SA" dirty="0"/>
              <a:t>إستراتيجيَّة التَّسعير لمنتجات المشروع هي _________________________________________________.</a:t>
            </a:r>
            <a:endParaRPr lang="en-US" dirty="0"/>
          </a:p>
          <a:p>
            <a:pPr algn="r" rtl="1"/>
            <a:r>
              <a:rPr lang="ar-SA" b="1" dirty="0"/>
              <a:t>فرضيَّات التكاليف: </a:t>
            </a:r>
            <a:endParaRPr lang="en-US" dirty="0"/>
          </a:p>
          <a:p>
            <a:pPr lvl="1" algn="r" rtl="1"/>
            <a:r>
              <a:rPr lang="ar-SA" dirty="0"/>
              <a:t>أهم التكاليف الثابتة للمشروع هي _______________________________________________________.</a:t>
            </a:r>
            <a:endParaRPr lang="en-US" dirty="0"/>
          </a:p>
          <a:p>
            <a:pPr lvl="1" algn="r" rtl="1"/>
            <a:r>
              <a:rPr lang="ar-SA" dirty="0"/>
              <a:t>أهم التكاليف المتغيِّرة للمشروع هي ______________________________________________________.</a:t>
            </a:r>
            <a:endParaRPr lang="en-US" dirty="0"/>
          </a:p>
          <a:p>
            <a:pPr lvl="1" algn="r" rtl="1"/>
            <a:r>
              <a:rPr lang="ar-SA" dirty="0"/>
              <a:t>نتوقَّع أنْ يصل المشروع إلى نقطة التعادل (لا ربح ولا خسارة) خلال </a:t>
            </a:r>
            <a:r>
              <a:rPr lang="ar-SA" dirty="0" smtClean="0"/>
              <a:t>_______________________________.</a:t>
            </a:r>
            <a:endParaRPr lang="en-US" dirty="0"/>
          </a:p>
          <a:p>
            <a:pPr algn="r" rtl="1"/>
            <a:endParaRPr lang="en-US" dirty="0"/>
          </a:p>
        </p:txBody>
      </p:sp>
    </p:spTree>
    <p:extLst>
      <p:ext uri="{BB962C8B-B14F-4D97-AF65-F5344CB8AC3E}">
        <p14:creationId xmlns:p14="http://schemas.microsoft.com/office/powerpoint/2010/main" val="3241761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rtl="1"/>
            <a:endParaRPr lang="ar-SA" dirty="0" smtClean="0"/>
          </a:p>
          <a:p>
            <a:pPr algn="ctr" rtl="1"/>
            <a:endParaRPr lang="ar-SA" dirty="0"/>
          </a:p>
          <a:p>
            <a:pPr algn="ctr" rtl="1"/>
            <a:endParaRPr lang="ar-SA" dirty="0" smtClean="0"/>
          </a:p>
          <a:p>
            <a:pPr algn="ctr" rtl="1"/>
            <a:endParaRPr lang="ar-SA" dirty="0"/>
          </a:p>
          <a:p>
            <a:pPr algn="ctr" rtl="1"/>
            <a:endParaRPr lang="ar-SA" dirty="0" smtClean="0"/>
          </a:p>
          <a:p>
            <a:pPr marL="0" indent="0" algn="ctr" rtl="1">
              <a:buNone/>
            </a:pPr>
            <a:r>
              <a:rPr lang="ar-SA" sz="4000" dirty="0" smtClean="0"/>
              <a:t>شكرا جزيلا</a:t>
            </a:r>
          </a:p>
          <a:p>
            <a:endParaRPr lang="ar-SA" dirty="0"/>
          </a:p>
          <a:p>
            <a:endParaRPr lang="en-US" dirty="0"/>
          </a:p>
        </p:txBody>
      </p:sp>
    </p:spTree>
    <p:extLst>
      <p:ext uri="{BB962C8B-B14F-4D97-AF65-F5344CB8AC3E}">
        <p14:creationId xmlns:p14="http://schemas.microsoft.com/office/powerpoint/2010/main" val="2230024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مقدمة</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dirty="0"/>
              <a:t>في الفصول السابقة تعرَّفنا على كيفيَّة </a:t>
            </a:r>
            <a:r>
              <a:rPr lang="ar-SA" b="1" dirty="0"/>
              <a:t>اكتشاف واقتناص الفرص التجاريَّة</a:t>
            </a:r>
            <a:r>
              <a:rPr lang="ar-SA" dirty="0"/>
              <a:t>، </a:t>
            </a:r>
            <a:r>
              <a:rPr lang="ar-SA" b="1" dirty="0"/>
              <a:t>وتطوير الأفكار الرياديَّة لإنشاء مشروعات رياديَّة</a:t>
            </a:r>
            <a:r>
              <a:rPr lang="ar-SA" dirty="0"/>
              <a:t>، بالإضافة إلى التعرُّف على </a:t>
            </a:r>
            <a:r>
              <a:rPr lang="ar-SA" b="1" dirty="0"/>
              <a:t>نماذج الأعمال التجاريَّة ومكوِّناتها</a:t>
            </a:r>
            <a:r>
              <a:rPr lang="ar-SA" b="1" dirty="0" smtClean="0"/>
              <a:t>.</a:t>
            </a:r>
          </a:p>
          <a:p>
            <a:pPr algn="r" rtl="1"/>
            <a:r>
              <a:rPr lang="ar-SA" b="1" dirty="0"/>
              <a:t>في هذا الفصل </a:t>
            </a:r>
            <a:r>
              <a:rPr lang="ar-SA" dirty="0"/>
              <a:t>سنتعرَّف على مفهوم مهم وأساس للمشروعات الرياديَّة وهو "</a:t>
            </a:r>
            <a:r>
              <a:rPr lang="ar-SA" b="1" dirty="0"/>
              <a:t>نموذج تنمية العميل". </a:t>
            </a:r>
            <a:endParaRPr lang="en-US" b="1" dirty="0"/>
          </a:p>
          <a:p>
            <a:pPr algn="r" rtl="1"/>
            <a:r>
              <a:rPr lang="ar-SA" dirty="0"/>
              <a:t>يساعد اتباع </a:t>
            </a:r>
            <a:r>
              <a:rPr lang="ar-SA" b="1" dirty="0"/>
              <a:t>نموذج ومراحل تنمية العميل </a:t>
            </a:r>
            <a:r>
              <a:rPr lang="ar-SA" dirty="0"/>
              <a:t>في </a:t>
            </a:r>
            <a:endParaRPr lang="en-US" dirty="0" smtClean="0"/>
          </a:p>
          <a:p>
            <a:pPr lvl="1" algn="r" rtl="1"/>
            <a:r>
              <a:rPr lang="ar-SA" b="1" dirty="0" smtClean="0"/>
              <a:t>اختبار </a:t>
            </a:r>
            <a:r>
              <a:rPr lang="ar-SA" b="1" dirty="0"/>
              <a:t>نموذج العمل </a:t>
            </a:r>
            <a:r>
              <a:rPr lang="ar-SA" dirty="0"/>
              <a:t>التجاري المشروح في الفصل السابق، </a:t>
            </a:r>
            <a:endParaRPr lang="en-US" dirty="0" smtClean="0"/>
          </a:p>
          <a:p>
            <a:pPr lvl="1" algn="r" rtl="1"/>
            <a:r>
              <a:rPr lang="ar-SA" dirty="0" smtClean="0"/>
              <a:t>والتأكُّد </a:t>
            </a:r>
            <a:r>
              <a:rPr lang="ar-SA" dirty="0"/>
              <a:t>بشكل أفضل من أنَّ </a:t>
            </a:r>
            <a:r>
              <a:rPr lang="ar-SA" b="1" dirty="0"/>
              <a:t>فكرة المشروع الريادي يمكن تحويلها إلى نموذج عمل تجاري ناجح</a:t>
            </a:r>
            <a:r>
              <a:rPr lang="ar-SA" b="1" dirty="0" smtClean="0"/>
              <a:t>.</a:t>
            </a:r>
          </a:p>
          <a:p>
            <a:pPr algn="r" rtl="1"/>
            <a:r>
              <a:rPr lang="ar-SA" dirty="0"/>
              <a:t>من أهم </a:t>
            </a:r>
            <a:r>
              <a:rPr lang="ar-SA" b="1" dirty="0"/>
              <a:t>المشكلات</a:t>
            </a:r>
            <a:r>
              <a:rPr lang="ar-SA" dirty="0"/>
              <a:t> التي تواجه فريق العمل هي </a:t>
            </a:r>
            <a:r>
              <a:rPr lang="ar-SA" b="1" dirty="0"/>
              <a:t>التأكُّد من أنَّ الفكرة الأساسيَّة </a:t>
            </a:r>
            <a:r>
              <a:rPr lang="ar-SA" dirty="0"/>
              <a:t>للمشروع </a:t>
            </a:r>
            <a:r>
              <a:rPr lang="ar-SA" b="1" dirty="0"/>
              <a:t>يمكن أنْ تتحوَّل إلى منتج / </a:t>
            </a:r>
            <a:r>
              <a:rPr lang="ar-SA" b="1" dirty="0" smtClean="0"/>
              <a:t>خدمة</a:t>
            </a:r>
            <a:r>
              <a:rPr lang="en-US" dirty="0" smtClean="0"/>
              <a:t>:</a:t>
            </a:r>
            <a:endParaRPr lang="ar-SA" dirty="0" smtClean="0"/>
          </a:p>
          <a:p>
            <a:pPr lvl="1" algn="r" rtl="1"/>
            <a:r>
              <a:rPr lang="ar-SA" dirty="0" smtClean="0"/>
              <a:t> </a:t>
            </a:r>
            <a:r>
              <a:rPr lang="ar-SA" b="1" dirty="0"/>
              <a:t>تقدِّم قيمة </a:t>
            </a:r>
            <a:r>
              <a:rPr lang="ar-SA" dirty="0"/>
              <a:t>حقيقيَّة للعملاء (إشباع الاحتياجات، أو حل مشكلة) </a:t>
            </a:r>
            <a:endParaRPr lang="ar-SA" dirty="0" smtClean="0"/>
          </a:p>
          <a:p>
            <a:pPr lvl="1" algn="r" rtl="1"/>
            <a:r>
              <a:rPr lang="ar-SA" dirty="0" smtClean="0"/>
              <a:t>قادرة </a:t>
            </a:r>
            <a:r>
              <a:rPr lang="ar-SA" dirty="0"/>
              <a:t>على </a:t>
            </a:r>
            <a:r>
              <a:rPr lang="ar-SA" b="1" dirty="0"/>
              <a:t>تغطية تكاليفها الأساسيَّة </a:t>
            </a:r>
            <a:r>
              <a:rPr lang="ar-SA" dirty="0"/>
              <a:t>في بداية المشروع أو على المدى القريب، </a:t>
            </a:r>
            <a:endParaRPr lang="ar-SA" dirty="0" smtClean="0"/>
          </a:p>
          <a:p>
            <a:pPr lvl="1" algn="r" rtl="1"/>
            <a:r>
              <a:rPr lang="ar-SA" b="1" dirty="0" smtClean="0"/>
              <a:t>تحقيق </a:t>
            </a:r>
            <a:r>
              <a:rPr lang="ar-SA" b="1" dirty="0"/>
              <a:t>الأرباح </a:t>
            </a:r>
            <a:r>
              <a:rPr lang="ar-SA" dirty="0"/>
              <a:t>على المدى البعيد.</a:t>
            </a:r>
            <a:endParaRPr lang="en-US" dirty="0"/>
          </a:p>
        </p:txBody>
      </p:sp>
    </p:spTree>
    <p:extLst>
      <p:ext uri="{BB962C8B-B14F-4D97-AF65-F5344CB8AC3E}">
        <p14:creationId xmlns:p14="http://schemas.microsoft.com/office/powerpoint/2010/main" val="2750291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t>دراسات السوق التقليدية ونموذج تنمية العميل</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4743853"/>
              </p:ext>
            </p:extLst>
          </p:nvPr>
        </p:nvGraphicFramePr>
        <p:xfrm>
          <a:off x="677863" y="2160588"/>
          <a:ext cx="8596312" cy="4434840"/>
        </p:xfrm>
        <a:graphic>
          <a:graphicData uri="http://schemas.openxmlformats.org/drawingml/2006/table">
            <a:tbl>
              <a:tblPr firstRow="1" bandRow="1">
                <a:tableStyleId>{5C22544A-7EE6-4342-B048-85BDC9FD1C3A}</a:tableStyleId>
              </a:tblPr>
              <a:tblGrid>
                <a:gridCol w="4298156"/>
                <a:gridCol w="4298156"/>
              </a:tblGrid>
              <a:tr h="268216">
                <a:tc>
                  <a:txBody>
                    <a:bodyPr/>
                    <a:lstStyle/>
                    <a:p>
                      <a:pPr algn="r" rtl="1"/>
                      <a:r>
                        <a:rPr lang="ar-SA" dirty="0" smtClean="0"/>
                        <a:t>نموذج تنمية العميل</a:t>
                      </a:r>
                      <a:endParaRPr lang="en-US" dirty="0"/>
                    </a:p>
                  </a:txBody>
                  <a:tcPr/>
                </a:tc>
                <a:tc>
                  <a:txBody>
                    <a:bodyPr/>
                    <a:lstStyle/>
                    <a:p>
                      <a:pPr algn="r" rtl="1"/>
                      <a:r>
                        <a:rPr lang="ar-SA" dirty="0" smtClean="0"/>
                        <a:t>دراسات السوق التقليدية</a:t>
                      </a:r>
                      <a:endParaRPr lang="en-US" dirty="0"/>
                    </a:p>
                  </a:txBody>
                  <a:tcPr/>
                </a:tc>
              </a:tr>
              <a:tr h="2480996">
                <a:tc>
                  <a:txBody>
                    <a:bodyPr/>
                    <a:lstStyle/>
                    <a:p>
                      <a:pPr algn="r" rtl="1"/>
                      <a:r>
                        <a:rPr lang="ar-SA" sz="1500" dirty="0" smtClean="0"/>
                        <a:t>بالإضافة الى ما تقوم به دراسات السوق، يتم</a:t>
                      </a:r>
                      <a:r>
                        <a:rPr lang="ar-SA" sz="1500" baseline="0" dirty="0" smtClean="0"/>
                        <a:t> استخدام </a:t>
                      </a:r>
                      <a:r>
                        <a:rPr lang="ar-SA" sz="1500" dirty="0" smtClean="0"/>
                        <a:t>الأسلوب العملي في التعرُّف على حاجات العملاء، من خلال </a:t>
                      </a:r>
                    </a:p>
                    <a:p>
                      <a:pPr marL="742950" lvl="1" indent="-285750" algn="r" rtl="1">
                        <a:buFont typeface="Arial" panose="020B0604020202020204" pitchFamily="34" charset="0"/>
                        <a:buChar char="•"/>
                      </a:pPr>
                      <a:r>
                        <a:rPr lang="ar-SA" sz="1500" dirty="0" smtClean="0"/>
                        <a:t>المقابلات الشخصيَّة،</a:t>
                      </a:r>
                    </a:p>
                    <a:p>
                      <a:pPr marL="742950" lvl="1" indent="-285750" algn="r" rtl="1">
                        <a:buFont typeface="Arial" panose="020B0604020202020204" pitchFamily="34" charset="0"/>
                        <a:buChar char="•"/>
                      </a:pPr>
                      <a:r>
                        <a:rPr lang="ar-SA" sz="1500" dirty="0" smtClean="0"/>
                        <a:t> الملاحظة، </a:t>
                      </a:r>
                    </a:p>
                    <a:p>
                      <a:pPr marL="742950" lvl="1" indent="-285750" algn="r" rtl="1">
                        <a:buFont typeface="Arial" panose="020B0604020202020204" pitchFamily="34" charset="0"/>
                        <a:buChar char="•"/>
                      </a:pPr>
                      <a:r>
                        <a:rPr lang="ar-SA" sz="1500" dirty="0" smtClean="0"/>
                        <a:t>العمل على تصميم اختبارات معيَّنة للتعلُّم بشكل أفضل عن مشكلات وحاجات العملاء، </a:t>
                      </a:r>
                    </a:p>
                    <a:p>
                      <a:pPr marL="742950" lvl="1" indent="-285750" algn="r" rtl="1">
                        <a:buFont typeface="Arial" panose="020B0604020202020204" pitchFamily="34" charset="0"/>
                        <a:buChar char="•"/>
                      </a:pPr>
                      <a:r>
                        <a:rPr lang="ar-SA" sz="1500" dirty="0" smtClean="0"/>
                        <a:t>قياس بعض الجوانب المهمَّة للمشروع الريادي، مثل التسعير، وقنوات التسويق وغيرها.</a:t>
                      </a:r>
                      <a:endParaRPr lang="ar-SA" sz="1500" baseline="30000" dirty="0" smtClean="0"/>
                    </a:p>
                    <a:p>
                      <a:pPr algn="r" rtl="1"/>
                      <a:endParaRPr lang="en-US" sz="1500" dirty="0"/>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500" dirty="0" smtClean="0"/>
                        <a:t>التعرُّف على حاجات المستهلكين، وكيف يستخدمون المنتجات الحاليَّة؟ وما هي تطلعاتهم في المنتجات المستقبليَّة؟</a:t>
                      </a:r>
                    </a:p>
                  </a:txBody>
                  <a:tcPr/>
                </a:tc>
              </a:tr>
              <a:tr h="1274025">
                <a:tc>
                  <a:txBody>
                    <a:bodyPr/>
                    <a:lstStyle/>
                    <a:p>
                      <a:pPr algn="r" rtl="1"/>
                      <a:r>
                        <a:rPr lang="ar-SA" sz="1500" kern="1200" dirty="0" smtClean="0">
                          <a:solidFill>
                            <a:schemeClr val="dk1"/>
                          </a:solidFill>
                          <a:effectLst/>
                          <a:latin typeface="+mn-lt"/>
                          <a:ea typeface="+mn-ea"/>
                          <a:cs typeface="+mn-cs"/>
                        </a:rPr>
                        <a:t>يركِّز على استمراريَّة التفاعل مع العملاء خلال جميع مراحل المشروع الأربع، بداية من </a:t>
                      </a:r>
                    </a:p>
                    <a:p>
                      <a:pPr marL="285750" indent="-285750" algn="r" rtl="1">
                        <a:buFont typeface="Arial" panose="020B0604020202020204" pitchFamily="34" charset="0"/>
                        <a:buChar char="•"/>
                      </a:pPr>
                      <a:r>
                        <a:rPr lang="ar-SA" sz="1500" kern="1200" dirty="0" smtClean="0">
                          <a:solidFill>
                            <a:schemeClr val="dk1"/>
                          </a:solidFill>
                          <a:effectLst/>
                          <a:latin typeface="+mn-lt"/>
                          <a:ea typeface="+mn-ea"/>
                          <a:cs typeface="+mn-cs"/>
                        </a:rPr>
                        <a:t>التعرُّف على حاجات ومشكلات العملاء</a:t>
                      </a:r>
                    </a:p>
                    <a:p>
                      <a:pPr marL="285750" indent="-285750" algn="r" rtl="1">
                        <a:buFont typeface="Arial" panose="020B0604020202020204" pitchFamily="34" charset="0"/>
                        <a:buChar char="•"/>
                      </a:pPr>
                      <a:r>
                        <a:rPr lang="ar-SA" sz="1500" kern="1200" dirty="0" smtClean="0">
                          <a:solidFill>
                            <a:schemeClr val="dk1"/>
                          </a:solidFill>
                          <a:effectLst/>
                          <a:latin typeface="+mn-lt"/>
                          <a:ea typeface="+mn-ea"/>
                          <a:cs typeface="+mn-cs"/>
                        </a:rPr>
                        <a:t>مراحل تطوير الحل، وتطوير المنتج الأوَّلي</a:t>
                      </a:r>
                    </a:p>
                    <a:p>
                      <a:pPr marL="285750" indent="-285750" algn="r" rtl="1">
                        <a:buFont typeface="Arial" panose="020B0604020202020204" pitchFamily="34" charset="0"/>
                        <a:buChar char="•"/>
                      </a:pPr>
                      <a:r>
                        <a:rPr lang="ar-SA" sz="1500" kern="1200" dirty="0" smtClean="0">
                          <a:solidFill>
                            <a:schemeClr val="dk1"/>
                          </a:solidFill>
                          <a:effectLst/>
                          <a:latin typeface="+mn-lt"/>
                          <a:ea typeface="+mn-ea"/>
                          <a:cs typeface="+mn-cs"/>
                        </a:rPr>
                        <a:t>مرحلة تأكيد العملاء</a:t>
                      </a:r>
                    </a:p>
                    <a:p>
                      <a:pPr marL="285750" indent="-285750" algn="r" rtl="1">
                        <a:buFont typeface="Arial" panose="020B0604020202020204" pitchFamily="34" charset="0"/>
                        <a:buChar char="•"/>
                      </a:pPr>
                      <a:r>
                        <a:rPr lang="ar-SA" sz="1500" kern="1200" dirty="0" smtClean="0">
                          <a:solidFill>
                            <a:schemeClr val="dk1"/>
                          </a:solidFill>
                          <a:effectLst/>
                          <a:latin typeface="+mn-lt"/>
                          <a:ea typeface="+mn-ea"/>
                          <a:cs typeface="+mn-cs"/>
                        </a:rPr>
                        <a:t>مرحلة</a:t>
                      </a:r>
                      <a:r>
                        <a:rPr lang="ar-SA" sz="1500" kern="1200" baseline="0" dirty="0" smtClean="0">
                          <a:solidFill>
                            <a:schemeClr val="dk1"/>
                          </a:solidFill>
                          <a:effectLst/>
                          <a:latin typeface="+mn-lt"/>
                          <a:ea typeface="+mn-ea"/>
                          <a:cs typeface="+mn-cs"/>
                        </a:rPr>
                        <a:t> </a:t>
                      </a:r>
                      <a:r>
                        <a:rPr lang="ar-SA" sz="1500" kern="1200" dirty="0" smtClean="0">
                          <a:solidFill>
                            <a:schemeClr val="dk1"/>
                          </a:solidFill>
                          <a:effectLst/>
                          <a:latin typeface="+mn-lt"/>
                          <a:ea typeface="+mn-ea"/>
                          <a:cs typeface="+mn-cs"/>
                        </a:rPr>
                        <a:t>تكوين العملاء.</a:t>
                      </a:r>
                      <a:endParaRPr lang="en-US" sz="1500" dirty="0"/>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500" dirty="0" smtClean="0"/>
                        <a:t>يكون التفاعل مع العملاء خلال مرحلة الدراسة الأوليَّة، ثمَّ يتمُّ تطوير المنتج بمعزل عن العملاء، ثمَّ يعود التفاعل مع العملاء عند طرح المنتج في الأسواق</a:t>
                      </a:r>
                    </a:p>
                  </a:txBody>
                  <a:tcPr/>
                </a:tc>
              </a:tr>
            </a:tbl>
          </a:graphicData>
        </a:graphic>
      </p:graphicFrame>
    </p:spTree>
    <p:extLst>
      <p:ext uri="{BB962C8B-B14F-4D97-AF65-F5344CB8AC3E}">
        <p14:creationId xmlns:p14="http://schemas.microsoft.com/office/powerpoint/2010/main" val="284407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692832" y="2160589"/>
            <a:ext cx="8596668" cy="4348699"/>
          </a:xfrm>
        </p:spPr>
        <p:txBody>
          <a:bodyPr rtlCol="0">
            <a:noAutofit/>
          </a:bodyPr>
          <a:lstStyle/>
          <a:p>
            <a:pPr marL="566928" indent="-457200" algn="just" rtl="1">
              <a:defRPr/>
            </a:pPr>
            <a:r>
              <a:rPr lang="ar-SA" dirty="0" smtClean="0">
                <a:solidFill>
                  <a:schemeClr val="tx1"/>
                </a:solidFill>
              </a:rPr>
              <a:t>عرف </a:t>
            </a:r>
            <a:r>
              <a:rPr lang="ar-SA" dirty="0">
                <a:solidFill>
                  <a:schemeClr val="tx1"/>
                </a:solidFill>
              </a:rPr>
              <a:t>نموذج </a:t>
            </a:r>
            <a:r>
              <a:rPr lang="ar-SA" dirty="0" smtClean="0">
                <a:solidFill>
                  <a:schemeClr val="tx1"/>
                </a:solidFill>
              </a:rPr>
              <a:t>تنمية العميل بأنَّه </a:t>
            </a:r>
            <a:r>
              <a:rPr lang="ar-SA" dirty="0">
                <a:solidFill>
                  <a:schemeClr val="tx1"/>
                </a:solidFill>
              </a:rPr>
              <a:t>"</a:t>
            </a:r>
            <a:r>
              <a:rPr lang="ar-SA" b="1" dirty="0">
                <a:solidFill>
                  <a:schemeClr val="tx1"/>
                </a:solidFill>
              </a:rPr>
              <a:t>إجراء من أربع خطوات </a:t>
            </a:r>
            <a:r>
              <a:rPr lang="ar-SA" b="1" dirty="0" smtClean="0">
                <a:solidFill>
                  <a:schemeClr val="tx1"/>
                </a:solidFill>
              </a:rPr>
              <a:t>لتنظيم</a:t>
            </a:r>
            <a:r>
              <a:rPr lang="en-US" b="1" dirty="0">
                <a:solidFill>
                  <a:schemeClr val="tx1"/>
                </a:solidFill>
              </a:rPr>
              <a:t> </a:t>
            </a:r>
            <a:r>
              <a:rPr lang="ar-SA" b="1" dirty="0" smtClean="0">
                <a:solidFill>
                  <a:schemeClr val="tx1"/>
                </a:solidFill>
              </a:rPr>
              <a:t>البحث </a:t>
            </a:r>
            <a:r>
              <a:rPr lang="ar-SA" b="1" dirty="0">
                <a:solidFill>
                  <a:schemeClr val="tx1"/>
                </a:solidFill>
              </a:rPr>
              <a:t>عن نموذج عمل قابل للتكرار </a:t>
            </a:r>
            <a:r>
              <a:rPr lang="ar-SA" b="1" dirty="0" smtClean="0">
                <a:solidFill>
                  <a:schemeClr val="tx1"/>
                </a:solidFill>
              </a:rPr>
              <a:t>والتوسُّع</a:t>
            </a:r>
            <a:r>
              <a:rPr lang="ar-SA" dirty="0" smtClean="0">
                <a:solidFill>
                  <a:schemeClr val="tx1"/>
                </a:solidFill>
              </a:rPr>
              <a:t>"</a:t>
            </a:r>
            <a:r>
              <a:rPr lang="ar-SA" b="1" dirty="0" smtClean="0">
                <a:solidFill>
                  <a:schemeClr val="tx1"/>
                </a:solidFill>
              </a:rPr>
              <a:t>.</a:t>
            </a:r>
            <a:endParaRPr lang="ar-SA" b="1" dirty="0">
              <a:solidFill>
                <a:schemeClr val="tx1"/>
              </a:solidFill>
            </a:endParaRPr>
          </a:p>
          <a:p>
            <a:pPr marL="566928" indent="-457200" algn="just" rtl="1">
              <a:defRPr/>
            </a:pPr>
            <a:r>
              <a:rPr lang="ar-SA" dirty="0" smtClean="0">
                <a:solidFill>
                  <a:schemeClr val="tx1"/>
                </a:solidFill>
              </a:rPr>
              <a:t>نموذج </a:t>
            </a:r>
            <a:r>
              <a:rPr lang="ar-SA" dirty="0">
                <a:solidFill>
                  <a:schemeClr val="tx1"/>
                </a:solidFill>
              </a:rPr>
              <a:t>تطوير العملاء هو إطار يتكوَّن من أربع مراحل </a:t>
            </a:r>
            <a:r>
              <a:rPr lang="ar-SA" b="1" dirty="0">
                <a:solidFill>
                  <a:schemeClr val="tx1"/>
                </a:solidFill>
              </a:rPr>
              <a:t>لاكتشاف وتأكيد </a:t>
            </a:r>
            <a:r>
              <a:rPr lang="ar-SA" b="1" dirty="0" smtClean="0">
                <a:solidFill>
                  <a:schemeClr val="tx1"/>
                </a:solidFill>
              </a:rPr>
              <a:t>أنَّ</a:t>
            </a:r>
          </a:p>
          <a:p>
            <a:pPr marL="966978" lvl="1" indent="-457200" algn="just" rtl="1">
              <a:defRPr/>
            </a:pPr>
            <a:r>
              <a:rPr lang="ar-SA" dirty="0" smtClean="0">
                <a:solidFill>
                  <a:schemeClr val="tx1"/>
                </a:solidFill>
              </a:rPr>
              <a:t> </a:t>
            </a:r>
            <a:r>
              <a:rPr lang="ar-SA" dirty="0">
                <a:solidFill>
                  <a:schemeClr val="tx1"/>
                </a:solidFill>
              </a:rPr>
              <a:t>المشروع الريادي </a:t>
            </a:r>
            <a:r>
              <a:rPr lang="ar-SA" b="1" dirty="0">
                <a:solidFill>
                  <a:schemeClr val="tx1"/>
                </a:solidFill>
              </a:rPr>
              <a:t>حدَّد السوق المستهدف </a:t>
            </a:r>
            <a:r>
              <a:rPr lang="ar-SA" dirty="0">
                <a:solidFill>
                  <a:schemeClr val="tx1"/>
                </a:solidFill>
              </a:rPr>
              <a:t>لمنتجاته</a:t>
            </a:r>
            <a:r>
              <a:rPr lang="ar-SA" dirty="0" smtClean="0">
                <a:solidFill>
                  <a:schemeClr val="tx1"/>
                </a:solidFill>
              </a:rPr>
              <a:t>،</a:t>
            </a:r>
          </a:p>
          <a:p>
            <a:pPr marL="966978" lvl="1" indent="-457200" algn="just" rtl="1">
              <a:defRPr/>
            </a:pPr>
            <a:r>
              <a:rPr lang="ar-SA" dirty="0" smtClean="0">
                <a:solidFill>
                  <a:schemeClr val="tx1"/>
                </a:solidFill>
              </a:rPr>
              <a:t> </a:t>
            </a:r>
            <a:r>
              <a:rPr lang="ar-SA" dirty="0">
                <a:solidFill>
                  <a:schemeClr val="tx1"/>
                </a:solidFill>
              </a:rPr>
              <a:t>وقام ببناء المنتج المناسب </a:t>
            </a:r>
            <a:r>
              <a:rPr lang="ar-SA" b="1" dirty="0">
                <a:solidFill>
                  <a:schemeClr val="tx1"/>
                </a:solidFill>
              </a:rPr>
              <a:t>لتلبية احتياجات العملاء، وحل مشكلاتهم</a:t>
            </a:r>
            <a:r>
              <a:rPr lang="ar-SA" dirty="0">
                <a:solidFill>
                  <a:schemeClr val="tx1"/>
                </a:solidFill>
              </a:rPr>
              <a:t>، </a:t>
            </a:r>
            <a:endParaRPr lang="ar-SA" dirty="0" smtClean="0">
              <a:solidFill>
                <a:schemeClr val="tx1"/>
              </a:solidFill>
            </a:endParaRPr>
          </a:p>
          <a:p>
            <a:pPr marL="966978" lvl="1" indent="-457200" algn="just" rtl="1">
              <a:defRPr/>
            </a:pPr>
            <a:r>
              <a:rPr lang="ar-SA" dirty="0" smtClean="0">
                <a:solidFill>
                  <a:schemeClr val="tx1"/>
                </a:solidFill>
              </a:rPr>
              <a:t>والتأكُّد </a:t>
            </a:r>
            <a:r>
              <a:rPr lang="ar-SA" dirty="0">
                <a:solidFill>
                  <a:schemeClr val="tx1"/>
                </a:solidFill>
              </a:rPr>
              <a:t>من </a:t>
            </a:r>
            <a:r>
              <a:rPr lang="ar-SA" b="1" dirty="0">
                <a:solidFill>
                  <a:schemeClr val="tx1"/>
                </a:solidFill>
              </a:rPr>
              <a:t>كيفيَّة الحصول على العملاء، والحفاظ عليهم، </a:t>
            </a:r>
            <a:endParaRPr lang="ar-SA" b="1" dirty="0" smtClean="0">
              <a:solidFill>
                <a:schemeClr val="tx1"/>
              </a:solidFill>
            </a:endParaRPr>
          </a:p>
          <a:p>
            <a:pPr marL="966978" lvl="1" indent="-457200" algn="just" rtl="1">
              <a:defRPr/>
            </a:pPr>
            <a:r>
              <a:rPr lang="ar-SA" dirty="0" smtClean="0">
                <a:solidFill>
                  <a:schemeClr val="tx1"/>
                </a:solidFill>
              </a:rPr>
              <a:t>بالإضافة </a:t>
            </a:r>
            <a:r>
              <a:rPr lang="ar-SA" b="1" dirty="0" smtClean="0">
                <a:solidFill>
                  <a:schemeClr val="tx1"/>
                </a:solidFill>
              </a:rPr>
              <a:t>إلى</a:t>
            </a:r>
            <a:r>
              <a:rPr lang="en-US" b="1" dirty="0" smtClean="0">
                <a:solidFill>
                  <a:schemeClr val="tx1"/>
                </a:solidFill>
              </a:rPr>
              <a:t>  </a:t>
            </a:r>
            <a:r>
              <a:rPr lang="ar-SA" b="1" dirty="0">
                <a:solidFill>
                  <a:schemeClr val="tx1"/>
                </a:solidFill>
              </a:rPr>
              <a:t>تأمين الموارد اللازمة </a:t>
            </a:r>
            <a:r>
              <a:rPr lang="ar-SA" dirty="0">
                <a:solidFill>
                  <a:schemeClr val="tx1"/>
                </a:solidFill>
              </a:rPr>
              <a:t>لتنمية المشروع الريادي</a:t>
            </a:r>
            <a:r>
              <a:rPr lang="ar-SA" dirty="0" smtClean="0">
                <a:solidFill>
                  <a:schemeClr val="tx1"/>
                </a:solidFill>
              </a:rPr>
              <a:t>.</a:t>
            </a:r>
          </a:p>
          <a:p>
            <a:pPr marL="566928" indent="-457200" algn="just" rtl="1">
              <a:defRPr/>
            </a:pPr>
            <a:r>
              <a:rPr lang="ar-SA" dirty="0">
                <a:solidFill>
                  <a:schemeClr val="tx1"/>
                </a:solidFill>
              </a:rPr>
              <a:t>تطبيق مفاهيم </a:t>
            </a:r>
            <a:r>
              <a:rPr lang="ar-SA" b="1" dirty="0">
                <a:solidFill>
                  <a:schemeClr val="tx1"/>
                </a:solidFill>
              </a:rPr>
              <a:t>الأسلوب العلمي على ما يُعتبر غير علميٍّ</a:t>
            </a:r>
            <a:r>
              <a:rPr lang="ar-SA" dirty="0">
                <a:solidFill>
                  <a:schemeClr val="tx1"/>
                </a:solidFill>
              </a:rPr>
              <a:t>، وهو </a:t>
            </a:r>
            <a:r>
              <a:rPr lang="ar-SA" dirty="0" smtClean="0">
                <a:solidFill>
                  <a:schemeClr val="tx1"/>
                </a:solidFill>
              </a:rPr>
              <a:t>إنشاء </a:t>
            </a:r>
            <a:r>
              <a:rPr lang="ar-SA" dirty="0">
                <a:solidFill>
                  <a:schemeClr val="tx1"/>
                </a:solidFill>
              </a:rPr>
              <a:t>المشروعات الرياديَّة، وذلك من خلال </a:t>
            </a:r>
            <a:endParaRPr lang="ar-SA" dirty="0" smtClean="0">
              <a:solidFill>
                <a:schemeClr val="tx1"/>
              </a:solidFill>
            </a:endParaRPr>
          </a:p>
          <a:p>
            <a:pPr marL="966978" lvl="1" indent="-457200" algn="just" rtl="1">
              <a:defRPr/>
            </a:pPr>
            <a:r>
              <a:rPr lang="ar-SA" b="1" dirty="0" smtClean="0">
                <a:solidFill>
                  <a:schemeClr val="tx1"/>
                </a:solidFill>
              </a:rPr>
              <a:t>تكوين </a:t>
            </a:r>
            <a:r>
              <a:rPr lang="ar-SA" b="1" dirty="0">
                <a:solidFill>
                  <a:schemeClr val="tx1"/>
                </a:solidFill>
              </a:rPr>
              <a:t>فرضيَّات </a:t>
            </a:r>
            <a:r>
              <a:rPr lang="ar-SA" dirty="0">
                <a:solidFill>
                  <a:schemeClr val="tx1"/>
                </a:solidFill>
              </a:rPr>
              <a:t>عن المشروع </a:t>
            </a:r>
            <a:r>
              <a:rPr lang="ar-SA" dirty="0" smtClean="0">
                <a:solidFill>
                  <a:schemeClr val="tx1"/>
                </a:solidFill>
              </a:rPr>
              <a:t>الريادي</a:t>
            </a:r>
          </a:p>
          <a:p>
            <a:pPr marL="966978" lvl="1" indent="-457200" algn="just" rtl="1">
              <a:defRPr/>
            </a:pPr>
            <a:r>
              <a:rPr lang="ar-SA" b="1" dirty="0" smtClean="0">
                <a:solidFill>
                  <a:schemeClr val="tx1"/>
                </a:solidFill>
              </a:rPr>
              <a:t>استخدام الأسلوب </a:t>
            </a:r>
            <a:r>
              <a:rPr lang="ar-SA" b="1" dirty="0">
                <a:solidFill>
                  <a:schemeClr val="tx1"/>
                </a:solidFill>
              </a:rPr>
              <a:t>العلمي</a:t>
            </a:r>
            <a:r>
              <a:rPr lang="ar-SA" dirty="0">
                <a:solidFill>
                  <a:schemeClr val="tx1"/>
                </a:solidFill>
              </a:rPr>
              <a:t> القائم على </a:t>
            </a:r>
            <a:r>
              <a:rPr lang="ar-SA" u="sng" dirty="0">
                <a:solidFill>
                  <a:schemeClr val="tx1"/>
                </a:solidFill>
              </a:rPr>
              <a:t>الملاحظة</a:t>
            </a:r>
            <a:r>
              <a:rPr lang="ar-SA" dirty="0">
                <a:solidFill>
                  <a:schemeClr val="tx1"/>
                </a:solidFill>
              </a:rPr>
              <a:t> </a:t>
            </a:r>
            <a:r>
              <a:rPr lang="ar-SA" u="sng" dirty="0">
                <a:solidFill>
                  <a:schemeClr val="tx1"/>
                </a:solidFill>
              </a:rPr>
              <a:t>والاختبارات</a:t>
            </a:r>
            <a:r>
              <a:rPr lang="ar-SA" dirty="0">
                <a:solidFill>
                  <a:schemeClr val="tx1"/>
                </a:solidFill>
              </a:rPr>
              <a:t> </a:t>
            </a:r>
            <a:r>
              <a:rPr lang="ar-SA" u="sng" dirty="0">
                <a:solidFill>
                  <a:schemeClr val="tx1"/>
                </a:solidFill>
              </a:rPr>
              <a:t>والمقابلات</a:t>
            </a:r>
            <a:r>
              <a:rPr lang="ar-SA" dirty="0">
                <a:solidFill>
                  <a:schemeClr val="tx1"/>
                </a:solidFill>
              </a:rPr>
              <a:t> </a:t>
            </a:r>
            <a:r>
              <a:rPr lang="ar-SA" u="sng" dirty="0">
                <a:solidFill>
                  <a:schemeClr val="tx1"/>
                </a:solidFill>
              </a:rPr>
              <a:t>مع</a:t>
            </a:r>
            <a:r>
              <a:rPr lang="ar-SA" dirty="0">
                <a:solidFill>
                  <a:schemeClr val="tx1"/>
                </a:solidFill>
              </a:rPr>
              <a:t> </a:t>
            </a:r>
            <a:r>
              <a:rPr lang="ar-SA" u="sng" dirty="0">
                <a:solidFill>
                  <a:schemeClr val="tx1"/>
                </a:solidFill>
              </a:rPr>
              <a:t>العملا،ء</a:t>
            </a:r>
            <a:r>
              <a:rPr lang="ar-SA" dirty="0">
                <a:solidFill>
                  <a:schemeClr val="tx1"/>
                </a:solidFill>
              </a:rPr>
              <a:t> لمحاولة قياس ومعرفة احتياجات العميل، ومواصفات المنتج</a:t>
            </a:r>
            <a:r>
              <a:rPr lang="ar-SA" dirty="0" smtClean="0">
                <a:solidFill>
                  <a:schemeClr val="tx1"/>
                </a:solidFill>
              </a:rPr>
              <a:t>.</a:t>
            </a:r>
            <a:endParaRPr lang="en-US" dirty="0">
              <a:solidFill>
                <a:schemeClr val="tx1"/>
              </a:solidFill>
            </a:endParaRPr>
          </a:p>
          <a:p>
            <a:pPr marL="966978" lvl="1" indent="-457200" algn="just" rtl="1">
              <a:defRPr/>
            </a:pPr>
            <a:endParaRPr lang="en-GB" dirty="0">
              <a:solidFill>
                <a:schemeClr val="tx1"/>
              </a:solidFill>
            </a:endParaRPr>
          </a:p>
          <a:p>
            <a:pPr marL="365760" indent="-256032" algn="just" rtl="1">
              <a:buFont typeface="Wingdings" pitchFamily="2" charset="2"/>
              <a:buChar char="Ø"/>
              <a:defRPr/>
            </a:pPr>
            <a:endParaRPr lang="en-US" sz="2000" dirty="0">
              <a:solidFill>
                <a:schemeClr val="tx1"/>
              </a:solidFill>
            </a:endParaRPr>
          </a:p>
          <a:p>
            <a:pPr marL="365760" indent="-256032" algn="just" rtl="1">
              <a:buFont typeface="Wingdings" pitchFamily="2" charset="2"/>
              <a:buChar char="Ø"/>
              <a:defRPr/>
            </a:pPr>
            <a:endParaRPr lang="en-US" sz="2000" dirty="0" smtClean="0">
              <a:solidFill>
                <a:schemeClr val="tx1"/>
              </a:solidFill>
            </a:endParaRPr>
          </a:p>
        </p:txBody>
      </p:sp>
      <p:sp>
        <p:nvSpPr>
          <p:cNvPr id="3" name="Title 2"/>
          <p:cNvSpPr>
            <a:spLocks noGrp="1"/>
          </p:cNvSpPr>
          <p:nvPr>
            <p:ph type="title"/>
          </p:nvPr>
        </p:nvSpPr>
        <p:spPr/>
        <p:txBody>
          <a:bodyPr>
            <a:normAutofit/>
          </a:bodyPr>
          <a:lstStyle/>
          <a:p>
            <a:pPr algn="ctr">
              <a:defRPr/>
            </a:pPr>
            <a:r>
              <a:rPr lang="ar-SA" dirty="0">
                <a:solidFill>
                  <a:schemeClr val="accent1">
                    <a:lumMod val="75000"/>
                  </a:schemeClr>
                </a:solidFill>
                <a:latin typeface="Times New Roman" pitchFamily="18" charset="0"/>
                <a:cs typeface="Times New Roman" pitchFamily="18" charset="0"/>
              </a:rPr>
              <a:t>	تعريف نموذج تطوير العميل</a:t>
            </a:r>
            <a:r>
              <a:rPr lang="en-US" dirty="0" smtClean="0">
                <a:solidFill>
                  <a:schemeClr val="accent1">
                    <a:lumMod val="75000"/>
                  </a:schemeClr>
                </a:solidFill>
              </a:rPr>
              <a:t/>
            </a:r>
            <a:br>
              <a:rPr lang="en-US" dirty="0" smtClean="0">
                <a:solidFill>
                  <a:schemeClr val="accent1">
                    <a:lumMod val="75000"/>
                  </a:schemeClr>
                </a:solidFill>
              </a:rPr>
            </a:br>
            <a:endParaRPr lang="en-US" dirty="0">
              <a:solidFill>
                <a:schemeClr val="accent1">
                  <a:lumMod val="75000"/>
                </a:schemeClr>
              </a:solidFill>
            </a:endParaRPr>
          </a:p>
        </p:txBody>
      </p:sp>
    </p:spTree>
    <p:extLst>
      <p:ext uri="{BB962C8B-B14F-4D97-AF65-F5344CB8AC3E}">
        <p14:creationId xmlns:p14="http://schemas.microsoft.com/office/powerpoint/2010/main" val="948176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بعض النقاط الهامَّة حول نموذج تنمية العميل</a:t>
            </a:r>
            <a:endParaRPr lang="en-US" dirty="0"/>
          </a:p>
        </p:txBody>
      </p:sp>
      <p:sp>
        <p:nvSpPr>
          <p:cNvPr id="3" name="Content Placeholder 2"/>
          <p:cNvSpPr>
            <a:spLocks noGrp="1"/>
          </p:cNvSpPr>
          <p:nvPr>
            <p:ph idx="1"/>
          </p:nvPr>
        </p:nvSpPr>
        <p:spPr/>
        <p:txBody>
          <a:bodyPr/>
          <a:lstStyle/>
          <a:p>
            <a:pPr lvl="0" algn="r" rtl="1"/>
            <a:r>
              <a:rPr lang="ar-SA" dirty="0"/>
              <a:t>الهدف العام لنموذج تطوير العميل هو </a:t>
            </a:r>
            <a:r>
              <a:rPr lang="ar-SA" b="1" dirty="0"/>
              <a:t>(إثبات أنَّ هناك مشروعاً تجارياً مربحاً وقابلاً للنمو والتوسُّع).</a:t>
            </a:r>
            <a:endParaRPr lang="en-US" b="1" dirty="0"/>
          </a:p>
          <a:p>
            <a:pPr lvl="0" algn="r" rtl="1"/>
            <a:r>
              <a:rPr lang="ar-SA" dirty="0"/>
              <a:t>عندما تقوم </a:t>
            </a:r>
            <a:r>
              <a:rPr lang="ar-SA" u="sng" dirty="0"/>
              <a:t>الشركات الكبيرة </a:t>
            </a:r>
            <a:r>
              <a:rPr lang="ar-SA" dirty="0"/>
              <a:t>بتطوير المنتجات، فإنَّها غالباً لديها معرفة ببعض مكوِّنات نموذج العمل التجاري، مثل معرفة العملاء المستهدفين، واحتياجاتهم، والأسواق الحاليَّة أو المستهدفة. </a:t>
            </a:r>
            <a:endParaRPr lang="en-US" dirty="0" smtClean="0"/>
          </a:p>
          <a:p>
            <a:pPr lvl="0" algn="r" rtl="1"/>
            <a:r>
              <a:rPr lang="ar-SA" dirty="0" smtClean="0"/>
              <a:t>بالمقابل </a:t>
            </a:r>
            <a:r>
              <a:rPr lang="ar-SA" dirty="0"/>
              <a:t>فإنَّ فريق </a:t>
            </a:r>
            <a:r>
              <a:rPr lang="ar-SA" u="sng" dirty="0"/>
              <a:t>المشروع الريادي </a:t>
            </a:r>
            <a:r>
              <a:rPr lang="ar-SA" dirty="0"/>
              <a:t>يكون لديهم -في الغالب- </a:t>
            </a:r>
            <a:r>
              <a:rPr lang="ar-SA" u="sng" dirty="0"/>
              <a:t>توقُّعات أو افتراضات </a:t>
            </a:r>
            <a:r>
              <a:rPr lang="ar-SA" dirty="0"/>
              <a:t>(غير مؤكَّدة) عن العملاء المحتملين للمنتج، واحتياجاتهم، وعن طبيعة الأسواق التي يستهدفونها. بشكل عام جميع مكوِّنات المشروع الريادي غير مؤكَّدة باستثناء رؤية الفريق الريادي لمشروعاتهم.</a:t>
            </a:r>
            <a:r>
              <a:rPr lang="ar-SA" baseline="30000" dirty="0"/>
              <a:t> </a:t>
            </a:r>
            <a:endParaRPr lang="en-US" dirty="0"/>
          </a:p>
          <a:p>
            <a:pPr lvl="0" algn="r" rtl="1"/>
            <a:r>
              <a:rPr lang="ar-SA" dirty="0"/>
              <a:t>من الأشياء المهمَّة التي يؤكِّد عليها نموذج تنمية العميل هي أنَّ </a:t>
            </a:r>
            <a:r>
              <a:rPr lang="ar-SA" u="sng" dirty="0"/>
              <a:t>الشركات الكبيرة تقوم على تحديد مواصفات المنتجات </a:t>
            </a:r>
            <a:r>
              <a:rPr lang="ar-SA" dirty="0"/>
              <a:t>بناءً على احتياجات السوق، بينما </a:t>
            </a:r>
            <a:r>
              <a:rPr lang="ar-SA" u="sng" dirty="0"/>
              <a:t>المشروعات الناشئة تقوم بتحديد الأسواق بناءً على مواصفات المنتجات.</a:t>
            </a:r>
            <a:endParaRPr lang="en-US" u="sng" dirty="0"/>
          </a:p>
          <a:p>
            <a:pPr algn="r" rtl="1"/>
            <a:endParaRPr lang="en-US" dirty="0"/>
          </a:p>
        </p:txBody>
      </p:sp>
    </p:spTree>
    <p:extLst>
      <p:ext uri="{BB962C8B-B14F-4D97-AF65-F5344CB8AC3E}">
        <p14:creationId xmlns:p14="http://schemas.microsoft.com/office/powerpoint/2010/main" val="2104809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smtClean="0"/>
              <a:t>الفرق </a:t>
            </a:r>
            <a:r>
              <a:rPr lang="ar-SA" dirty="0"/>
              <a:t>بين تطوير العميل وتطوير المنتج</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SA" dirty="0"/>
              <a:t>نموذج تطوير العميل </a:t>
            </a:r>
            <a:r>
              <a:rPr lang="ar-SA" b="1" dirty="0"/>
              <a:t>ليس مرادفًا </a:t>
            </a:r>
            <a:r>
              <a:rPr lang="ar-SA" dirty="0"/>
              <a:t>لعمليَّة تطوير المنتج في المشروعات الرياديَّة، وكذلك </a:t>
            </a:r>
            <a:r>
              <a:rPr lang="ar-SA" b="1" dirty="0"/>
              <a:t>ليس بديلاً </a:t>
            </a:r>
            <a:r>
              <a:rPr lang="ar-SA" dirty="0" smtClean="0"/>
              <a:t>لعميلة </a:t>
            </a:r>
            <a:r>
              <a:rPr lang="ar-SA" dirty="0"/>
              <a:t>تطوير المنتج</a:t>
            </a:r>
            <a:r>
              <a:rPr lang="ar-SA" dirty="0" smtClean="0"/>
              <a:t>.</a:t>
            </a:r>
          </a:p>
          <a:p>
            <a:pPr algn="r" rtl="1"/>
            <a:r>
              <a:rPr lang="ar-SA" dirty="0"/>
              <a:t>يهتم نموذج </a:t>
            </a:r>
            <a:r>
              <a:rPr lang="ar-SA" b="1" dirty="0"/>
              <a:t>تطوير العميل</a:t>
            </a:r>
            <a:r>
              <a:rPr lang="ar-SA" dirty="0"/>
              <a:t> بالدرجة الأولى بالتأكُّد من أنَّ </a:t>
            </a:r>
            <a:r>
              <a:rPr lang="ar-SA" b="1" dirty="0"/>
              <a:t>المشروع التجاري له سوق واعد</a:t>
            </a:r>
            <a:r>
              <a:rPr lang="ar-SA" dirty="0"/>
              <a:t>، وأنَّ هناك </a:t>
            </a:r>
            <a:r>
              <a:rPr lang="ar-SA" b="1" dirty="0"/>
              <a:t>عملاء</a:t>
            </a:r>
            <a:r>
              <a:rPr lang="ar-SA" dirty="0"/>
              <a:t> </a:t>
            </a:r>
            <a:r>
              <a:rPr lang="ar-SA" b="1" dirty="0"/>
              <a:t>محتملين</a:t>
            </a:r>
            <a:r>
              <a:rPr lang="ar-SA" dirty="0"/>
              <a:t> لديهم مشكلة يقدِّم المشروع الريادي حلاَّ لها، وهم </a:t>
            </a:r>
            <a:r>
              <a:rPr lang="ar-SA" b="1" dirty="0"/>
              <a:t>مستعدون</a:t>
            </a:r>
            <a:r>
              <a:rPr lang="ar-SA" dirty="0"/>
              <a:t> </a:t>
            </a:r>
            <a:r>
              <a:rPr lang="ar-SA" b="1" dirty="0"/>
              <a:t>لاستخدام</a:t>
            </a:r>
            <a:r>
              <a:rPr lang="ar-SA" dirty="0"/>
              <a:t> </a:t>
            </a:r>
            <a:r>
              <a:rPr lang="ar-SA" b="1" dirty="0"/>
              <a:t>المنتج</a:t>
            </a:r>
            <a:r>
              <a:rPr lang="ar-SA" dirty="0"/>
              <a:t> المقترح وحتَّى </a:t>
            </a:r>
            <a:r>
              <a:rPr lang="ar-SA" b="1" dirty="0"/>
              <a:t>الدفع</a:t>
            </a:r>
            <a:r>
              <a:rPr lang="ar-SA" dirty="0"/>
              <a:t> </a:t>
            </a:r>
            <a:r>
              <a:rPr lang="ar-SA" b="1" dirty="0"/>
              <a:t>مقابل</a:t>
            </a:r>
            <a:r>
              <a:rPr lang="ar-SA" dirty="0"/>
              <a:t> </a:t>
            </a:r>
            <a:r>
              <a:rPr lang="ar-SA" b="1" dirty="0" smtClean="0"/>
              <a:t>ذلك</a:t>
            </a:r>
            <a:r>
              <a:rPr lang="ar-SA" dirty="0" smtClean="0"/>
              <a:t>.</a:t>
            </a:r>
          </a:p>
          <a:p>
            <a:pPr algn="r" rtl="1"/>
            <a:r>
              <a:rPr lang="ar-SA" dirty="0"/>
              <a:t>تهتم </a:t>
            </a:r>
            <a:r>
              <a:rPr lang="ar-SA" b="1" dirty="0"/>
              <a:t>نماذج تطوير المنتجات </a:t>
            </a:r>
            <a:r>
              <a:rPr lang="ar-SA" dirty="0"/>
              <a:t>بالإجابة عن السؤال </a:t>
            </a:r>
            <a:r>
              <a:rPr lang="ar-SA" b="1" dirty="0"/>
              <a:t>(متى؟ وماذا سيشتري العملاء؟)</a:t>
            </a:r>
            <a:r>
              <a:rPr lang="ar-SA" dirty="0"/>
              <a:t> أيّ ما هو المنتج الذي سيشتريه العملاء، ومواصفاته، ووظائفه وغيرها، وكذلك متى سيكون المنتج متوفرًا في السوق؟ </a:t>
            </a:r>
            <a:endParaRPr lang="ar-SA" dirty="0" smtClean="0"/>
          </a:p>
          <a:p>
            <a:pPr algn="r" rtl="1"/>
            <a:r>
              <a:rPr lang="ar-SA" dirty="0"/>
              <a:t>يهتم </a:t>
            </a:r>
            <a:r>
              <a:rPr lang="ar-SA" b="1" dirty="0"/>
              <a:t>نموذج تطوير العملاء </a:t>
            </a:r>
            <a:r>
              <a:rPr lang="ar-SA" dirty="0"/>
              <a:t>بالإجابة عن السؤال الأهم </a:t>
            </a:r>
            <a:r>
              <a:rPr lang="ar-SA" b="1" dirty="0"/>
              <a:t>وهو (هل سيشتري العملاء المنتج أو لا؟)</a:t>
            </a:r>
            <a:r>
              <a:rPr lang="ar-SA" b="1" baseline="30000" dirty="0"/>
              <a:t>(</a:t>
            </a:r>
            <a:r>
              <a:rPr lang="ar-SA" baseline="30000" dirty="0"/>
              <a:t>1)</a:t>
            </a:r>
            <a:endParaRPr lang="en-US" dirty="0"/>
          </a:p>
          <a:p>
            <a:pPr algn="r" rtl="1"/>
            <a:r>
              <a:rPr lang="ar-SA" b="1" dirty="0"/>
              <a:t>نموذج تطوير العميل لا يقدِّم إجابات عن جميع الأسئلة الهامَّة حول تطوير منتج المشروع الريادي</a:t>
            </a:r>
            <a:r>
              <a:rPr lang="ar-SA" dirty="0"/>
              <a:t>، وتبقى هناك حاجة ملحَّة لفريق العمل الريادي </a:t>
            </a:r>
            <a:r>
              <a:rPr lang="ar-SA" b="1" dirty="0"/>
              <a:t>للاستفادة من المعلومات المتوفرة خلال مرحلة تطوير العملاء</a:t>
            </a:r>
            <a:r>
              <a:rPr lang="ar-SA" dirty="0"/>
              <a:t> في تحديد خصائص ومواصفات المنتج، وكيف يمكن تحويلها إلى منتج يقدِّم القيمة المطلوبة من العملاء</a:t>
            </a:r>
            <a:r>
              <a:rPr lang="ar-SA" dirty="0" smtClean="0"/>
              <a:t>.</a:t>
            </a:r>
          </a:p>
          <a:p>
            <a:pPr algn="r" rtl="1"/>
            <a:r>
              <a:rPr lang="ar-SA" b="1" dirty="0"/>
              <a:t>نموذج تطوير العملاء كذلك ليس (عمليَّة تسويق)، أو (عمليَّة بيع)، </a:t>
            </a:r>
            <a:r>
              <a:rPr lang="ar-SA" dirty="0"/>
              <a:t>وإنَّما هو طريقة لمساعدة روَّاد الأعمال على </a:t>
            </a:r>
            <a:r>
              <a:rPr lang="ar-SA" b="1" dirty="0"/>
              <a:t>التعلُّم واكتشاف أنَّ هناك سوقاً محتملاً</a:t>
            </a:r>
            <a:r>
              <a:rPr lang="ar-SA" dirty="0"/>
              <a:t> لمنتجات المشرع الريادي، وأن العملاء سيدفعون مقابل الحصول على منتجات الشركة</a:t>
            </a:r>
            <a:r>
              <a:rPr lang="ar-SA" dirty="0" smtClean="0"/>
              <a:t>.</a:t>
            </a:r>
            <a:endParaRPr lang="en-US" dirty="0"/>
          </a:p>
        </p:txBody>
      </p:sp>
    </p:spTree>
    <p:extLst>
      <p:ext uri="{BB962C8B-B14F-4D97-AF65-F5344CB8AC3E}">
        <p14:creationId xmlns:p14="http://schemas.microsoft.com/office/powerpoint/2010/main" val="1229169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t>الفرق بين تطوير العميل وتطوير المنتج</a:t>
            </a:r>
            <a:endParaRPr lang="en-US" dirty="0"/>
          </a:p>
        </p:txBody>
      </p:sp>
      <p:sp>
        <p:nvSpPr>
          <p:cNvPr id="3" name="Content Placeholder 2"/>
          <p:cNvSpPr>
            <a:spLocks noGrp="1"/>
          </p:cNvSpPr>
          <p:nvPr>
            <p:ph idx="1"/>
          </p:nvPr>
        </p:nvSpPr>
        <p:spPr/>
        <p:txBody>
          <a:bodyPr/>
          <a:lstStyle/>
          <a:p>
            <a:pPr algn="r" rtl="1"/>
            <a:r>
              <a:rPr lang="ar-SA" dirty="0"/>
              <a:t>على فريق المشروع الريادي العمل على اتِّباع </a:t>
            </a:r>
            <a:r>
              <a:rPr lang="ar-SA" b="1" dirty="0"/>
              <a:t>نموذج تطوير العميل بالتزامن مع الأساليب المختلفة لتطوير المنتجات خلال مراحل تطوير المشروع الريادي</a:t>
            </a:r>
            <a:r>
              <a:rPr lang="ar-SA" dirty="0"/>
              <a:t>. يمكن أنْ يعمل فريق المشروع الريادي على المزامنة بين تطوير العميل وتطوير المنتجات من خلال الوسائل التالية:</a:t>
            </a:r>
            <a:r>
              <a:rPr lang="ar-SA" baseline="30000" dirty="0"/>
              <a:t> </a:t>
            </a:r>
            <a:endParaRPr lang="en-US" dirty="0"/>
          </a:p>
          <a:p>
            <a:pPr lvl="1" algn="r" rtl="1"/>
            <a:r>
              <a:rPr lang="ar-SA" dirty="0"/>
              <a:t>عقد اجتماعات بين فريق تطوير المنتجات وفريق تطوير العميل بشكل دوري.</a:t>
            </a:r>
            <a:endParaRPr lang="en-US" dirty="0"/>
          </a:p>
          <a:p>
            <a:pPr lvl="1" algn="r" rtl="1"/>
            <a:r>
              <a:rPr lang="ar-SA" b="1" dirty="0"/>
              <a:t>خلال مرحلة اكتشاف العملاء </a:t>
            </a:r>
            <a:r>
              <a:rPr lang="ar-SA" dirty="0"/>
              <a:t>يكون هدف فريق </a:t>
            </a:r>
            <a:r>
              <a:rPr lang="ar-SA" b="1" dirty="0"/>
              <a:t>تطوير العملاء </a:t>
            </a:r>
            <a:r>
              <a:rPr lang="ar-SA" dirty="0"/>
              <a:t>هو التأكُّد من مناسبة مواصفات المنتج الحاليَّة للعملاء المستهدفين، </a:t>
            </a:r>
            <a:r>
              <a:rPr lang="ar-SA" b="1" dirty="0"/>
              <a:t>وليس البحث عن مواصفات وخصائص جديدة للمنتجات</a:t>
            </a:r>
            <a:r>
              <a:rPr lang="ar-SA" dirty="0"/>
              <a:t>.</a:t>
            </a:r>
            <a:endParaRPr lang="en-US" dirty="0"/>
          </a:p>
          <a:p>
            <a:pPr lvl="1" algn="r" rtl="1"/>
            <a:r>
              <a:rPr lang="ar-SA" b="1" dirty="0"/>
              <a:t>عند طلب العملاء </a:t>
            </a:r>
            <a:r>
              <a:rPr lang="ar-SA" dirty="0"/>
              <a:t>خلال مرحلة اكتشاف العميل لخصائص ومواصفات جديدة، </a:t>
            </a:r>
            <a:r>
              <a:rPr lang="ar-SA" b="1" dirty="0"/>
              <a:t>يجب إشراك فريق تطوير المنتجات في مقابلة العملاء</a:t>
            </a:r>
            <a:r>
              <a:rPr lang="ar-SA" dirty="0"/>
              <a:t> قبل العمل على إضافة المواصفات والخصائص الجديدة للمنتج.</a:t>
            </a:r>
            <a:endParaRPr lang="en-US" dirty="0"/>
          </a:p>
          <a:p>
            <a:pPr algn="r" rtl="1"/>
            <a:endParaRPr lang="en-US" dirty="0"/>
          </a:p>
        </p:txBody>
      </p:sp>
    </p:spTree>
    <p:extLst>
      <p:ext uri="{BB962C8B-B14F-4D97-AF65-F5344CB8AC3E}">
        <p14:creationId xmlns:p14="http://schemas.microsoft.com/office/powerpoint/2010/main" val="3763771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2267</TotalTime>
  <Words>2831</Words>
  <Application>Microsoft Office PowerPoint</Application>
  <PresentationFormat>Widescreen</PresentationFormat>
  <Paragraphs>236</Paragraphs>
  <Slides>32</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Slide Titles</vt:lpstr>
      </vt:variant>
      <vt:variant>
        <vt:i4>32</vt:i4>
      </vt:variant>
      <vt:variant>
        <vt:lpstr>Custom Shows</vt:lpstr>
      </vt:variant>
      <vt:variant>
        <vt:i4>1</vt:i4>
      </vt:variant>
    </vt:vector>
  </HeadingPairs>
  <TitlesOfParts>
    <vt:vector size="42" baseType="lpstr">
      <vt:lpstr>ae_AlMohanad</vt:lpstr>
      <vt:lpstr>Arial</vt:lpstr>
      <vt:lpstr>Calibri</vt:lpstr>
      <vt:lpstr>Tahoma</vt:lpstr>
      <vt:lpstr>Times New Roman</vt:lpstr>
      <vt:lpstr>Trebuchet MS</vt:lpstr>
      <vt:lpstr>Wingdings</vt:lpstr>
      <vt:lpstr>Wingdings 3</vt:lpstr>
      <vt:lpstr>Facet</vt:lpstr>
      <vt:lpstr>PowerPoint Presentation</vt:lpstr>
      <vt:lpstr>PowerPoint Presentation</vt:lpstr>
      <vt:lpstr>أهداف الفصل </vt:lpstr>
      <vt:lpstr>مقدمة</vt:lpstr>
      <vt:lpstr>دراسات السوق التقليدية ونموذج تنمية العميل</vt:lpstr>
      <vt:lpstr> تعريف نموذج تطوير العميل </vt:lpstr>
      <vt:lpstr>بعض النقاط الهامَّة حول نموذج تنمية العميل</vt:lpstr>
      <vt:lpstr>الفرق بين تطوير العميل وتطوير المنتج</vt:lpstr>
      <vt:lpstr>الفرق بين تطوير العميل وتطوير المنتج</vt:lpstr>
      <vt:lpstr>مراحل نموذج تطوير العميل</vt:lpstr>
      <vt:lpstr>مراحل نموذج تطوير العميل</vt:lpstr>
      <vt:lpstr>مراحل نموذج تطوير العميل</vt:lpstr>
      <vt:lpstr>مراحل نموذج تطوير العميل</vt:lpstr>
      <vt:lpstr>مرحلة اكتشاف العملاء</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تدوين الفرضيَّات وتعبئة مخطط نموذج العمل</vt:lpstr>
      <vt:lpstr>نموذج فرضيَّات المشروع الريادي</vt:lpstr>
      <vt:lpstr>نموذج فرضيَّات المشروع الريادي</vt:lpstr>
      <vt:lpstr>نموذج فرضيَّات المشروع الريادي</vt:lpstr>
      <vt:lpstr>نموذج فرضيَّات المشروع الريادي</vt:lpstr>
      <vt:lpstr>نموذج فرضيَّات المشروع الريادي</vt:lpstr>
      <vt:lpstr>نموذج فرضيَّات المشروع الريادي</vt:lpstr>
      <vt:lpstr>PowerPoint Presentation</vt:lpstr>
      <vt:lpstr>Custom Show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مبادئ ريادة الأعمال</dc:title>
  <dc:creator>Microsoft Office User</dc:creator>
  <cp:lastModifiedBy>Mohammad Jamil</cp:lastModifiedBy>
  <cp:revision>121</cp:revision>
  <dcterms:created xsi:type="dcterms:W3CDTF">2017-09-16T13:52:17Z</dcterms:created>
  <dcterms:modified xsi:type="dcterms:W3CDTF">2018-09-16T07:49:04Z</dcterms:modified>
</cp:coreProperties>
</file>