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56" r:id="rId2"/>
    <p:sldId id="381" r:id="rId3"/>
    <p:sldId id="386" r:id="rId4"/>
    <p:sldId id="387" r:id="rId5"/>
    <p:sldId id="380" r:id="rId6"/>
    <p:sldId id="388" r:id="rId7"/>
    <p:sldId id="376" r:id="rId8"/>
    <p:sldId id="382" r:id="rId9"/>
    <p:sldId id="383" r:id="rId10"/>
    <p:sldId id="357" r:id="rId11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381"/>
            <p14:sldId id="386"/>
            <p14:sldId id="387"/>
            <p14:sldId id="380"/>
            <p14:sldId id="388"/>
            <p14:sldId id="376"/>
          </p14:sldIdLst>
        </p14:section>
        <p14:section name="Untitled Section" id="{89BFF00F-E535-48D6-BC35-E4793DAC5BCD}">
          <p14:sldIdLst/>
        </p14:section>
        <p14:section name="Untitled Section" id="{C1862C4A-4081-40D7-85AF-4011F2043171}">
          <p14:sldIdLst>
            <p14:sldId id="382"/>
            <p14:sldId id="383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1B94"/>
    <a:srgbClr val="FBE5F6"/>
    <a:srgbClr val="FFFF00"/>
    <a:srgbClr val="F58FE2"/>
    <a:srgbClr val="F79B99"/>
    <a:srgbClr val="86146E"/>
    <a:srgbClr val="F9D7F2"/>
    <a:srgbClr val="B2D7F8"/>
    <a:srgbClr val="FAF0F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309" autoAdjust="0"/>
    <p:restoredTop sz="99290" autoAdjust="0"/>
  </p:normalViewPr>
  <p:slideViewPr>
    <p:cSldViewPr snapToGrid="0">
      <p:cViewPr varScale="1">
        <p:scale>
          <a:sx n="74" d="100"/>
          <a:sy n="74" d="100"/>
        </p:scale>
        <p:origin x="510" y="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4.xml"/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2112471"/>
            <a:ext cx="9144000" cy="1403616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2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307911" y="3429000"/>
            <a:ext cx="9576178" cy="1785258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(3 – 6): الطرح بوجود الأصفار</a:t>
            </a:r>
          </a:p>
          <a:p>
            <a:endParaRPr lang="ar-BH" sz="14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79)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61F14274-7136-4A87-B049-5DA36A148AF6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8ED962ED-748A-485A-A8F2-69AC1CF8DCBE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="" xmlns:a16="http://schemas.microsoft.com/office/drawing/2014/main" id="{E2A7A73F-8BBE-4E27-AD62-489ECE562E4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="" xmlns:a16="http://schemas.microsoft.com/office/drawing/2014/main" id="{5C8F7D65-EF7F-455E-A7C3-60CAA01C081B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8E443F65-F996-49F4-871B-97C0DA056B7D}"/>
                </a:ext>
              </a:extLst>
            </p:cNvPr>
            <p:cNvSpPr/>
            <p:nvPr/>
          </p:nvSpPr>
          <p:spPr>
            <a:xfrm>
              <a:off x="4752495" y="2770006"/>
              <a:ext cx="271901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5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6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الطرح بوجود الأصفار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87" y="0"/>
            <a:ext cx="1646183" cy="1268068"/>
          </a:xfrm>
          <a:prstGeom prst="rect">
            <a:avLst/>
          </a:prstGeom>
        </p:spPr>
      </p:pic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=""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91" r="50000" b="15473"/>
          <a:stretch/>
        </p:blipFill>
        <p:spPr bwMode="auto">
          <a:xfrm>
            <a:off x="-39627" y="1688122"/>
            <a:ext cx="1918001" cy="3133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=""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9992" b="15472"/>
          <a:stretch/>
        </p:blipFill>
        <p:spPr bwMode="auto">
          <a:xfrm>
            <a:off x="10265622" y="1688123"/>
            <a:ext cx="1918001" cy="31335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Up Ribbon 7"/>
          <p:cNvSpPr/>
          <p:nvPr/>
        </p:nvSpPr>
        <p:spPr>
          <a:xfrm>
            <a:off x="2192507" y="2396830"/>
            <a:ext cx="7832745" cy="2092036"/>
          </a:xfrm>
          <a:prstGeom prst="ribbon2">
            <a:avLst>
              <a:gd name="adj1" fmla="val 7577"/>
              <a:gd name="adj2" fmla="val 66626"/>
            </a:avLst>
          </a:prstGeom>
          <a:solidFill>
            <a:srgbClr val="FFEBAB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3490366" y="2660075"/>
            <a:ext cx="52370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في هذا الدرس </a:t>
            </a:r>
          </a:p>
          <a:p>
            <a:pPr algn="ctr"/>
            <a:endParaRPr lang="ar-BH" sz="1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طرح أعداد بوجود الأصفار</a:t>
            </a:r>
            <a:endParaRPr lang="ar-SA" sz="36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147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4073A59A-BC2B-4A99-A30F-E945D7EFCE34}"/>
              </a:ext>
            </a:extLst>
          </p:cNvPr>
          <p:cNvGrpSpPr/>
          <p:nvPr/>
        </p:nvGrpSpPr>
        <p:grpSpPr>
          <a:xfrm>
            <a:off x="9809823" y="141301"/>
            <a:ext cx="2231685" cy="700133"/>
            <a:chOff x="5013056" y="4895503"/>
            <a:chExt cx="2712121" cy="700133"/>
          </a:xfrm>
        </p:grpSpPr>
        <p:sp>
          <p:nvSpPr>
            <p:cNvPr id="38" name="Rectangle: Rounded Corners 2">
              <a:extLst>
                <a:ext uri="{FF2B5EF4-FFF2-40B4-BE49-F238E27FC236}">
                  <a16:creationId xmlns="" xmlns:a16="http://schemas.microsoft.com/office/drawing/2014/main" id="{5506909E-048B-40E0-A11E-55761A8C3EC6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FB827BAD-5EEC-4BE3-902A-97A25977F386}"/>
                </a:ext>
              </a:extLst>
            </p:cNvPr>
            <p:cNvSpPr txBox="1"/>
            <p:nvPr/>
          </p:nvSpPr>
          <p:spPr>
            <a:xfrm>
              <a:off x="5624379" y="4949305"/>
              <a:ext cx="118483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أسْتَعِدُّ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="" xmlns:a16="http://schemas.microsoft.com/office/drawing/2014/main" id="{5F56FEBD-213E-48AA-BEBC-800B7F34BBBB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</a:endParaRPr>
            </a:p>
          </p:txBody>
        </p:sp>
      </p:grpSp>
      <p:grpSp>
        <p:nvGrpSpPr>
          <p:cNvPr id="61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62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الطرح بوجود الأصفار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65" name="Picture 64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16" t="12760" r="50000" b="24598"/>
          <a:stretch/>
        </p:blipFill>
        <p:spPr>
          <a:xfrm>
            <a:off x="0" y="55185"/>
            <a:ext cx="2060812" cy="1881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3105798" y="216671"/>
            <a:ext cx="6002081" cy="930746"/>
            <a:chOff x="6344684" y="980929"/>
            <a:chExt cx="5696824" cy="930746"/>
          </a:xfrm>
        </p:grpSpPr>
        <p:sp>
          <p:nvSpPr>
            <p:cNvPr id="66" name="Round Diagonal Corner Rectangle 65"/>
            <p:cNvSpPr/>
            <p:nvPr/>
          </p:nvSpPr>
          <p:spPr>
            <a:xfrm>
              <a:off x="6344684" y="980929"/>
              <a:ext cx="5696824" cy="930745"/>
            </a:xfrm>
            <a:prstGeom prst="round2DiagRect">
              <a:avLst/>
            </a:prstGeom>
            <a:solidFill>
              <a:srgbClr val="F3E9E9"/>
            </a:solidFill>
            <a:ln>
              <a:solidFill>
                <a:srgbClr val="AD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="" xmlns:a16="http://schemas.microsoft.com/office/drawing/2014/main" id="{1A139080-F1FB-4331-81C2-A8B70495BDB4}"/>
                </a:ext>
              </a:extLst>
            </p:cNvPr>
            <p:cNvSpPr/>
            <p:nvPr/>
          </p:nvSpPr>
          <p:spPr>
            <a:xfrm>
              <a:off x="6632082" y="1019123"/>
              <a:ext cx="5194274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600" b="1" dirty="0">
                  <a:solidFill>
                    <a:srgbClr val="934B4B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إذا كان </a:t>
              </a:r>
              <a:r>
                <a:rPr lang="ar-SA" sz="2600" b="1" dirty="0">
                  <a:solidFill>
                    <a:srgbClr val="934B4B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وزن </a:t>
              </a:r>
              <a:r>
                <a:rPr lang="ar-BH" sz="2600" b="1" dirty="0">
                  <a:solidFill>
                    <a:srgbClr val="934B4B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صندوق البطيخ الكبير 300 كجم، و صندوق البطيخ الصغير 134 كجم. فما الفرق بين وزنيهما؟</a:t>
              </a:r>
              <a:endParaRPr lang="ar-SA" sz="2600" b="1" dirty="0">
                <a:solidFill>
                  <a:srgbClr val="934B4B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6249273" y="1233646"/>
            <a:ext cx="5696824" cy="892552"/>
            <a:chOff x="6344684" y="971623"/>
            <a:chExt cx="5696824" cy="892552"/>
          </a:xfrm>
        </p:grpSpPr>
        <p:sp>
          <p:nvSpPr>
            <p:cNvPr id="70" name="Round Diagonal Corner Rectangle 69"/>
            <p:cNvSpPr/>
            <p:nvPr/>
          </p:nvSpPr>
          <p:spPr>
            <a:xfrm>
              <a:off x="6344684" y="980930"/>
              <a:ext cx="5696824" cy="801956"/>
            </a:xfrm>
            <a:prstGeom prst="round2DiagRect">
              <a:avLst/>
            </a:prstGeom>
            <a:solidFill>
              <a:srgbClr val="F3E9E9"/>
            </a:solidFill>
            <a:ln>
              <a:solidFill>
                <a:srgbClr val="AD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="" xmlns:a16="http://schemas.microsoft.com/office/drawing/2014/main" id="{1A139080-F1FB-4331-81C2-A8B70495BDB4}"/>
                </a:ext>
              </a:extLst>
            </p:cNvPr>
            <p:cNvSpPr/>
            <p:nvPr/>
          </p:nvSpPr>
          <p:spPr>
            <a:xfrm>
              <a:off x="6344684" y="971623"/>
              <a:ext cx="5696824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600" b="1" dirty="0">
                  <a:solidFill>
                    <a:srgbClr val="934B4B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يجب عَليَّ أحيانًا قبل أن أبدأ الطرح</a:t>
              </a:r>
              <a:endParaRPr lang="en-US" sz="2600" b="1" dirty="0">
                <a:solidFill>
                  <a:srgbClr val="934B4B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600" b="1" dirty="0">
                  <a:solidFill>
                    <a:srgbClr val="934B4B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أن أعيد التجميع أكثر من مرة</a:t>
              </a:r>
              <a:endParaRPr lang="ar-SA" sz="2600" b="1" dirty="0">
                <a:solidFill>
                  <a:srgbClr val="934B4B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3751006" y="597992"/>
            <a:ext cx="2292823" cy="4776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77" name="Group 76"/>
          <p:cNvGrpSpPr/>
          <p:nvPr/>
        </p:nvGrpSpPr>
        <p:grpSpPr>
          <a:xfrm>
            <a:off x="2359817" y="1265379"/>
            <a:ext cx="3707401" cy="792000"/>
            <a:chOff x="6344684" y="883462"/>
            <a:chExt cx="3707401" cy="792000"/>
          </a:xfrm>
        </p:grpSpPr>
        <p:sp>
          <p:nvSpPr>
            <p:cNvPr id="78" name="Round Diagonal Corner Rectangle 77"/>
            <p:cNvSpPr/>
            <p:nvPr/>
          </p:nvSpPr>
          <p:spPr>
            <a:xfrm>
              <a:off x="6344684" y="883462"/>
              <a:ext cx="3707401" cy="792000"/>
            </a:xfrm>
            <a:prstGeom prst="round2DiagRect">
              <a:avLst/>
            </a:prstGeom>
            <a:solidFill>
              <a:srgbClr val="F3E9E9"/>
            </a:solidFill>
            <a:ln>
              <a:solidFill>
                <a:srgbClr val="AD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="" xmlns:a16="http://schemas.microsoft.com/office/drawing/2014/main" id="{1A139080-F1FB-4331-81C2-A8B70495BDB4}"/>
                </a:ext>
              </a:extLst>
            </p:cNvPr>
            <p:cNvSpPr/>
            <p:nvPr/>
          </p:nvSpPr>
          <p:spPr>
            <a:xfrm>
              <a:off x="6344684" y="953860"/>
              <a:ext cx="37074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3200" b="1" dirty="0">
                  <a:solidFill>
                    <a:srgbClr val="934B4B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أجد ناتج الطرح  300  -  134</a:t>
              </a:r>
              <a:endParaRPr lang="ar-SA" sz="3200" b="1" dirty="0">
                <a:solidFill>
                  <a:srgbClr val="934B4B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579256" y="2505630"/>
            <a:ext cx="5541183" cy="3404028"/>
            <a:chOff x="3330054" y="2232497"/>
            <a:chExt cx="5541183" cy="3404028"/>
          </a:xfrm>
        </p:grpSpPr>
        <p:sp>
          <p:nvSpPr>
            <p:cNvPr id="2" name="Round Diagonal Corner Rectangle 1"/>
            <p:cNvSpPr/>
            <p:nvPr/>
          </p:nvSpPr>
          <p:spPr>
            <a:xfrm>
              <a:off x="3330054" y="2232497"/>
              <a:ext cx="5353091" cy="3404028"/>
            </a:xfrm>
            <a:prstGeom prst="round2DiagRect">
              <a:avLst/>
            </a:prstGeom>
            <a:solidFill>
              <a:srgbClr val="EBFBFB"/>
            </a:solidFill>
            <a:ln>
              <a:solidFill>
                <a:srgbClr val="28AE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BH" sz="2400" b="1" dirty="0">
                  <a:solidFill>
                    <a:schemeClr val="accent1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الخطوة  1: أعيد التجميع</a:t>
              </a:r>
            </a:p>
            <a:p>
              <a:endParaRPr lang="ar-BH" sz="2400" b="1" dirty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endParaRPr lang="ar-BH" sz="24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endParaRPr lang="ar-BH" sz="24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endParaRPr lang="ar-BH" sz="24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endParaRPr lang="ar-BH" sz="24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endParaRPr lang="ar-BH" sz="24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endParaRPr lang="ar-BH" sz="24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endParaRPr lang="ar-BH" sz="24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7279134" y="2862024"/>
              <a:ext cx="1592103" cy="954107"/>
              <a:chOff x="10445610" y="2759323"/>
              <a:chExt cx="1592103" cy="954107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10445610" y="2759323"/>
                <a:ext cx="1592103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2800" b="1" dirty="0">
                    <a:ln>
                      <a:solidFill>
                        <a:srgbClr val="1D7F7D"/>
                      </a:solidFill>
                    </a:ln>
                    <a:solidFill>
                      <a:srgbClr val="1D7F7D"/>
                    </a:solidFill>
                    <a:latin typeface="Sakkal Majalla" pitchFamily="2" charset="-78"/>
                    <a:cs typeface="Sakkal Majalla" pitchFamily="2" charset="-78"/>
                  </a:rPr>
                  <a:t>           0  </a:t>
                </a:r>
                <a:r>
                  <a:rPr lang="ar-BH" sz="2800" b="1" dirty="0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0</a:t>
                </a:r>
                <a:r>
                  <a:rPr lang="ar-BH" sz="2800" b="1" dirty="0">
                    <a:ln>
                      <a:solidFill>
                        <a:srgbClr val="1D7F7D"/>
                      </a:solidFill>
                    </a:ln>
                    <a:solidFill>
                      <a:srgbClr val="1D7F7D"/>
                    </a:solidFill>
                    <a:latin typeface="Sakkal Majalla" pitchFamily="2" charset="-78"/>
                    <a:cs typeface="Sakkal Majalla" pitchFamily="2" charset="-78"/>
                  </a:rPr>
                  <a:t>  </a:t>
                </a:r>
                <a:r>
                  <a:rPr lang="ar-BH" sz="2800" b="1" dirty="0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3</a:t>
                </a:r>
                <a:r>
                  <a:rPr lang="ar-BH" sz="2800" b="1" dirty="0">
                    <a:ln>
                      <a:solidFill>
                        <a:srgbClr val="1D7F7D"/>
                      </a:solidFill>
                    </a:ln>
                    <a:solidFill>
                      <a:srgbClr val="1D7F7D"/>
                    </a:solidFill>
                    <a:latin typeface="Sakkal Majalla" pitchFamily="2" charset="-78"/>
                    <a:cs typeface="Sakkal Majalla" pitchFamily="2" charset="-78"/>
                  </a:rPr>
                  <a:t>  </a:t>
                </a:r>
              </a:p>
              <a:p>
                <a:r>
                  <a:rPr lang="ar-BH" sz="2800" b="1" dirty="0">
                    <a:ln>
                      <a:solidFill>
                        <a:srgbClr val="1D7F7D"/>
                      </a:solidFill>
                    </a:ln>
                    <a:solidFill>
                      <a:srgbClr val="1D7F7D"/>
                    </a:solidFill>
                    <a:latin typeface="Sakkal Majalla" pitchFamily="2" charset="-78"/>
                    <a:cs typeface="Sakkal Majalla" pitchFamily="2" charset="-78"/>
                  </a:rPr>
                  <a:t>        -  4  3  1  </a:t>
                </a:r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>
                <a:off x="10632396" y="3582633"/>
                <a:ext cx="921331" cy="0"/>
              </a:xfrm>
              <a:prstGeom prst="line">
                <a:avLst/>
              </a:prstGeom>
              <a:ln w="19050">
                <a:solidFill>
                  <a:srgbClr val="1D7F7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Rectangle 29"/>
            <p:cNvSpPr/>
            <p:nvPr/>
          </p:nvSpPr>
          <p:spPr>
            <a:xfrm>
              <a:off x="3691622" y="2716020"/>
              <a:ext cx="304602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b="1" dirty="0"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لا أستطيع أن أطرح 4 </a:t>
              </a:r>
              <a:r>
                <a:rPr lang="ar-SA" b="1" dirty="0"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حاد من 0 </a:t>
              </a:r>
              <a:r>
                <a:rPr lang="ar-SA" b="1" dirty="0"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حاد </a:t>
              </a:r>
            </a:p>
            <a:p>
              <a:r>
                <a:rPr lang="ar-BH" b="1" dirty="0"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أعيد </a:t>
              </a:r>
              <a:r>
                <a:rPr lang="ar-SA" b="1" dirty="0"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ال</a:t>
              </a:r>
              <a:r>
                <a:rPr lang="ar-BH" b="1" dirty="0"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تجميع</a:t>
              </a:r>
            </a:p>
            <a:p>
              <a:r>
                <a:rPr lang="ar-BH" b="1" dirty="0"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لا يوجد عشرات لكي أعيد تجميعها</a:t>
              </a:r>
            </a:p>
            <a:p>
              <a:r>
                <a:rPr lang="ar-BH" b="1" dirty="0"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أعيد تجميع 3 مئات إلى 10 عشرات و 2مئات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 flipH="1">
              <a:off x="7775300" y="3042785"/>
              <a:ext cx="163548" cy="16825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cxnSpLocks/>
            </p:cNvCxnSpPr>
            <p:nvPr/>
          </p:nvCxnSpPr>
          <p:spPr>
            <a:xfrm flipH="1">
              <a:off x="7541314" y="3012466"/>
              <a:ext cx="163548" cy="16825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7591351" y="2627232"/>
              <a:ext cx="4026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000" b="1" dirty="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10</a:t>
              </a:r>
              <a:endParaRPr lang="ar-BH" sz="2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442219" y="2627232"/>
              <a:ext cx="2936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000" b="1" dirty="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2</a:t>
              </a:r>
              <a:endParaRPr lang="ar-BH" sz="2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3389086" y="3945144"/>
              <a:ext cx="5230261" cy="1661072"/>
              <a:chOff x="4055001" y="3661917"/>
              <a:chExt cx="4471828" cy="1296786"/>
            </a:xfrm>
          </p:grpSpPr>
          <p:pic>
            <p:nvPicPr>
              <p:cNvPr id="388" name="Picture 387">
                <a:extLst>
                  <a:ext uri="{FF2B5EF4-FFF2-40B4-BE49-F238E27FC236}">
                    <a16:creationId xmlns="" xmlns:a16="http://schemas.microsoft.com/office/drawing/2014/main" id="{811D8D16-86D1-453F-9BA7-05FCA18D94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30333" t="13279" r="46497" b="15012"/>
              <a:stretch/>
            </p:blipFill>
            <p:spPr>
              <a:xfrm>
                <a:off x="4055001" y="3662526"/>
                <a:ext cx="997417" cy="1050345"/>
              </a:xfrm>
              <a:prstGeom prst="rect">
                <a:avLst/>
              </a:prstGeom>
            </p:spPr>
          </p:pic>
          <p:pic>
            <p:nvPicPr>
              <p:cNvPr id="389" name="Picture 388">
                <a:extLst>
                  <a:ext uri="{FF2B5EF4-FFF2-40B4-BE49-F238E27FC236}">
                    <a16:creationId xmlns="" xmlns:a16="http://schemas.microsoft.com/office/drawing/2014/main" id="{811D8D16-86D1-453F-9BA7-05FCA18D94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30333" t="13279" r="46497" b="15012"/>
              <a:stretch/>
            </p:blipFill>
            <p:spPr>
              <a:xfrm>
                <a:off x="5052468" y="3662526"/>
                <a:ext cx="997417" cy="1050345"/>
              </a:xfrm>
              <a:prstGeom prst="rect">
                <a:avLst/>
              </a:prstGeom>
            </p:spPr>
          </p:pic>
          <p:pic>
            <p:nvPicPr>
              <p:cNvPr id="390" name="Picture 389">
                <a:extLst>
                  <a:ext uri="{FF2B5EF4-FFF2-40B4-BE49-F238E27FC236}">
                    <a16:creationId xmlns="" xmlns:a16="http://schemas.microsoft.com/office/drawing/2014/main" id="{811D8D16-86D1-453F-9BA7-05FCA18D94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30333" t="13279" r="46497" b="15012"/>
              <a:stretch/>
            </p:blipFill>
            <p:spPr>
              <a:xfrm>
                <a:off x="6049885" y="3662526"/>
                <a:ext cx="997417" cy="1050345"/>
              </a:xfrm>
              <a:prstGeom prst="rect">
                <a:avLst/>
              </a:prstGeom>
            </p:spPr>
          </p:pic>
          <p:grpSp>
            <p:nvGrpSpPr>
              <p:cNvPr id="16" name="Group 15"/>
              <p:cNvGrpSpPr/>
              <p:nvPr/>
            </p:nvGrpSpPr>
            <p:grpSpPr>
              <a:xfrm>
                <a:off x="7117278" y="3661917"/>
                <a:ext cx="1392299" cy="1050953"/>
                <a:chOff x="1409685" y="2069532"/>
                <a:chExt cx="5034045" cy="2248989"/>
              </a:xfrm>
            </p:grpSpPr>
            <p:pic>
              <p:nvPicPr>
                <p:cNvPr id="387" name="Picture 386">
                  <a:extLst>
                    <a:ext uri="{FF2B5EF4-FFF2-40B4-BE49-F238E27FC236}">
                      <a16:creationId xmlns="" xmlns:a16="http://schemas.microsoft.com/office/drawing/2014/main" id="{284629F1-0047-4BCC-BC52-B37C1F03D5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sharpenSoften amount="500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 l="59924" t="31998" r="15165" b="52380"/>
                <a:stretch/>
              </p:blipFill>
              <p:spPr>
                <a:xfrm rot="16200000">
                  <a:off x="1537173" y="2954077"/>
                  <a:ext cx="2248988" cy="479900"/>
                </a:xfrm>
                <a:prstGeom prst="rect">
                  <a:avLst/>
                </a:prstGeom>
              </p:spPr>
            </p:pic>
            <p:pic>
              <p:nvPicPr>
                <p:cNvPr id="391" name="Picture 390">
                  <a:extLst>
                    <a:ext uri="{FF2B5EF4-FFF2-40B4-BE49-F238E27FC236}">
                      <a16:creationId xmlns="" xmlns:a16="http://schemas.microsoft.com/office/drawing/2014/main" id="{284629F1-0047-4BCC-BC52-B37C1F03D5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sharpenSoften amount="500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 l="59924" t="31998" r="15165" b="52380"/>
                <a:stretch/>
              </p:blipFill>
              <p:spPr>
                <a:xfrm rot="16200000">
                  <a:off x="2043189" y="2954077"/>
                  <a:ext cx="2248988" cy="479900"/>
                </a:xfrm>
                <a:prstGeom prst="rect">
                  <a:avLst/>
                </a:prstGeom>
              </p:spPr>
            </p:pic>
            <p:pic>
              <p:nvPicPr>
                <p:cNvPr id="392" name="Picture 391">
                  <a:extLst>
                    <a:ext uri="{FF2B5EF4-FFF2-40B4-BE49-F238E27FC236}">
                      <a16:creationId xmlns="" xmlns:a16="http://schemas.microsoft.com/office/drawing/2014/main" id="{284629F1-0047-4BCC-BC52-B37C1F03D5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sharpenSoften amount="500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 l="59924" t="31998" r="15165" b="52380"/>
                <a:stretch/>
              </p:blipFill>
              <p:spPr>
                <a:xfrm rot="16200000">
                  <a:off x="1031157" y="2954077"/>
                  <a:ext cx="2248988" cy="479900"/>
                </a:xfrm>
                <a:prstGeom prst="rect">
                  <a:avLst/>
                </a:prstGeom>
              </p:spPr>
            </p:pic>
            <p:pic>
              <p:nvPicPr>
                <p:cNvPr id="393" name="Picture 392">
                  <a:extLst>
                    <a:ext uri="{FF2B5EF4-FFF2-40B4-BE49-F238E27FC236}">
                      <a16:creationId xmlns="" xmlns:a16="http://schemas.microsoft.com/office/drawing/2014/main" id="{284629F1-0047-4BCC-BC52-B37C1F03D5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sharpenSoften amount="500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 l="59924" t="31998" r="15165" b="52380"/>
                <a:stretch/>
              </p:blipFill>
              <p:spPr>
                <a:xfrm rot="16200000">
                  <a:off x="525141" y="2954076"/>
                  <a:ext cx="2248988" cy="479900"/>
                </a:xfrm>
                <a:prstGeom prst="rect">
                  <a:avLst/>
                </a:prstGeom>
              </p:spPr>
            </p:pic>
            <p:pic>
              <p:nvPicPr>
                <p:cNvPr id="394" name="Picture 393">
                  <a:extLst>
                    <a:ext uri="{FF2B5EF4-FFF2-40B4-BE49-F238E27FC236}">
                      <a16:creationId xmlns="" xmlns:a16="http://schemas.microsoft.com/office/drawing/2014/main" id="{284629F1-0047-4BCC-BC52-B37C1F03D5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sharpenSoften amount="500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 l="59924" t="31998" r="15165" b="52380"/>
                <a:stretch/>
              </p:blipFill>
              <p:spPr>
                <a:xfrm rot="16200000">
                  <a:off x="2549205" y="2954077"/>
                  <a:ext cx="2248988" cy="479900"/>
                </a:xfrm>
                <a:prstGeom prst="rect">
                  <a:avLst/>
                </a:prstGeom>
              </p:spPr>
            </p:pic>
            <p:pic>
              <p:nvPicPr>
                <p:cNvPr id="395" name="Picture 394">
                  <a:extLst>
                    <a:ext uri="{FF2B5EF4-FFF2-40B4-BE49-F238E27FC236}">
                      <a16:creationId xmlns="" xmlns:a16="http://schemas.microsoft.com/office/drawing/2014/main" id="{284629F1-0047-4BCC-BC52-B37C1F03D5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sharpenSoften amount="500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 l="59924" t="31998" r="15165" b="52380"/>
                <a:stretch/>
              </p:blipFill>
              <p:spPr>
                <a:xfrm rot="16200000">
                  <a:off x="3055221" y="2954077"/>
                  <a:ext cx="2248988" cy="479900"/>
                </a:xfrm>
                <a:prstGeom prst="rect">
                  <a:avLst/>
                </a:prstGeom>
              </p:spPr>
            </p:pic>
            <p:pic>
              <p:nvPicPr>
                <p:cNvPr id="396" name="Picture 395">
                  <a:extLst>
                    <a:ext uri="{FF2B5EF4-FFF2-40B4-BE49-F238E27FC236}">
                      <a16:creationId xmlns="" xmlns:a16="http://schemas.microsoft.com/office/drawing/2014/main" id="{284629F1-0047-4BCC-BC52-B37C1F03D5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sharpenSoften amount="500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 l="59924" t="31998" r="15165" b="52380"/>
                <a:stretch/>
              </p:blipFill>
              <p:spPr>
                <a:xfrm rot="16200000">
                  <a:off x="3561237" y="2954076"/>
                  <a:ext cx="2248988" cy="479900"/>
                </a:xfrm>
                <a:prstGeom prst="rect">
                  <a:avLst/>
                </a:prstGeom>
              </p:spPr>
            </p:pic>
            <p:pic>
              <p:nvPicPr>
                <p:cNvPr id="397" name="Picture 396">
                  <a:extLst>
                    <a:ext uri="{FF2B5EF4-FFF2-40B4-BE49-F238E27FC236}">
                      <a16:creationId xmlns="" xmlns:a16="http://schemas.microsoft.com/office/drawing/2014/main" id="{284629F1-0047-4BCC-BC52-B37C1F03D5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sharpenSoften amount="500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 l="59924" t="31998" r="15165" b="52380"/>
                <a:stretch/>
              </p:blipFill>
              <p:spPr>
                <a:xfrm rot="16200000">
                  <a:off x="4067253" y="2954077"/>
                  <a:ext cx="2248988" cy="479900"/>
                </a:xfrm>
                <a:prstGeom prst="rect">
                  <a:avLst/>
                </a:prstGeom>
              </p:spPr>
            </p:pic>
            <p:pic>
              <p:nvPicPr>
                <p:cNvPr id="398" name="Picture 397">
                  <a:extLst>
                    <a:ext uri="{FF2B5EF4-FFF2-40B4-BE49-F238E27FC236}">
                      <a16:creationId xmlns="" xmlns:a16="http://schemas.microsoft.com/office/drawing/2014/main" id="{284629F1-0047-4BCC-BC52-B37C1F03D5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sharpenSoften amount="500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 l="59924" t="31998" r="15165" b="52380"/>
                <a:stretch/>
              </p:blipFill>
              <p:spPr>
                <a:xfrm rot="16200000">
                  <a:off x="4573269" y="2954077"/>
                  <a:ext cx="2248988" cy="479900"/>
                </a:xfrm>
                <a:prstGeom prst="rect">
                  <a:avLst/>
                </a:prstGeom>
              </p:spPr>
            </p:pic>
            <p:pic>
              <p:nvPicPr>
                <p:cNvPr id="399" name="Picture 398">
                  <a:extLst>
                    <a:ext uri="{FF2B5EF4-FFF2-40B4-BE49-F238E27FC236}">
                      <a16:creationId xmlns="" xmlns:a16="http://schemas.microsoft.com/office/drawing/2014/main" id="{284629F1-0047-4BCC-BC52-B37C1F03D5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sharpenSoften amount="500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 l="59924" t="31998" r="15165" b="52380"/>
                <a:stretch/>
              </p:blipFill>
              <p:spPr>
                <a:xfrm rot="16200000">
                  <a:off x="5079286" y="2954077"/>
                  <a:ext cx="2248988" cy="479900"/>
                </a:xfrm>
                <a:prstGeom prst="rect">
                  <a:avLst/>
                </a:prstGeom>
              </p:spPr>
            </p:pic>
          </p:grpSp>
          <p:sp>
            <p:nvSpPr>
              <p:cNvPr id="17" name="Right Bracket 16"/>
              <p:cNvSpPr/>
              <p:nvPr/>
            </p:nvSpPr>
            <p:spPr>
              <a:xfrm rot="5400000">
                <a:off x="7690875" y="3877339"/>
                <a:ext cx="253887" cy="1418021"/>
              </a:xfrm>
              <a:prstGeom prst="rightBracket">
                <a:avLst>
                  <a:gd name="adj" fmla="val 0"/>
                </a:avLst>
              </a:prstGeom>
              <a:ln w="190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8" name="Multiply 17"/>
              <p:cNvSpPr/>
              <p:nvPr/>
            </p:nvSpPr>
            <p:spPr>
              <a:xfrm>
                <a:off x="6111718" y="3720635"/>
                <a:ext cx="810770" cy="933516"/>
              </a:xfrm>
              <a:prstGeom prst="mathMultiply">
                <a:avLst>
                  <a:gd name="adj1" fmla="val 4895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grpSp>
            <p:nvGrpSpPr>
              <p:cNvPr id="409" name="Group 408"/>
              <p:cNvGrpSpPr/>
              <p:nvPr/>
            </p:nvGrpSpPr>
            <p:grpSpPr>
              <a:xfrm>
                <a:off x="6548592" y="4759301"/>
                <a:ext cx="1299378" cy="199402"/>
                <a:chOff x="9906140" y="4677398"/>
                <a:chExt cx="1299378" cy="199402"/>
              </a:xfrm>
            </p:grpSpPr>
            <p:cxnSp>
              <p:nvCxnSpPr>
                <p:cNvPr id="37" name="Straight Arrow Connector 36"/>
                <p:cNvCxnSpPr/>
                <p:nvPr/>
              </p:nvCxnSpPr>
              <p:spPr>
                <a:xfrm flipV="1">
                  <a:off x="11205518" y="4677398"/>
                  <a:ext cx="0" cy="199402"/>
                </a:xfrm>
                <a:prstGeom prst="straightConnector1">
                  <a:avLst/>
                </a:prstGeom>
                <a:ln>
                  <a:prstDash val="sysDash"/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2" name="Straight Connector 401"/>
                <p:cNvCxnSpPr/>
                <p:nvPr/>
              </p:nvCxnSpPr>
              <p:spPr>
                <a:xfrm>
                  <a:off x="9906141" y="4700402"/>
                  <a:ext cx="0" cy="176398"/>
                </a:xfrm>
                <a:prstGeom prst="line">
                  <a:avLst/>
                </a:prstGeom>
                <a:ln>
                  <a:prstDash val="sysDash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4" name="Straight Connector 403"/>
                <p:cNvCxnSpPr/>
                <p:nvPr/>
              </p:nvCxnSpPr>
              <p:spPr>
                <a:xfrm>
                  <a:off x="9906140" y="4871049"/>
                  <a:ext cx="1293627" cy="0"/>
                </a:xfrm>
                <a:prstGeom prst="line">
                  <a:avLst/>
                </a:prstGeom>
                <a:ln>
                  <a:prstDash val="sysDash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158759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62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الطرح بوجود الأصفار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Round Diagonal Corner Rectangle 1"/>
          <p:cNvSpPr/>
          <p:nvPr/>
        </p:nvSpPr>
        <p:spPr>
          <a:xfrm>
            <a:off x="6517968" y="2443136"/>
            <a:ext cx="5353091" cy="3404028"/>
          </a:xfrm>
          <a:prstGeom prst="round2DiagRect">
            <a:avLst/>
          </a:prstGeom>
          <a:solidFill>
            <a:srgbClr val="EBFBFB"/>
          </a:solidFill>
          <a:ln>
            <a:solidFill>
              <a:srgbClr val="28AE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الخطوة  2: أعيد التجميع</a:t>
            </a:r>
          </a:p>
          <a:p>
            <a:endParaRPr lang="ar-BH" sz="2400" b="1" dirty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0467048" y="3072663"/>
            <a:ext cx="1592103" cy="954107"/>
            <a:chOff x="10445610" y="2759323"/>
            <a:chExt cx="1592103" cy="954107"/>
          </a:xfrm>
        </p:grpSpPr>
        <p:sp>
          <p:nvSpPr>
            <p:cNvPr id="5" name="Rectangle 4"/>
            <p:cNvSpPr/>
            <p:nvPr/>
          </p:nvSpPr>
          <p:spPr>
            <a:xfrm>
              <a:off x="10445610" y="2759323"/>
              <a:ext cx="1592103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800" b="1" dirty="0">
                  <a:ln>
                    <a:solidFill>
                      <a:srgbClr val="28AEAE"/>
                    </a:solidFill>
                  </a:ln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           0  0  3  </a:t>
              </a:r>
            </a:p>
            <a:p>
              <a:r>
                <a:rPr lang="ar-BH" sz="2800" b="1" dirty="0">
                  <a:ln>
                    <a:solidFill>
                      <a:srgbClr val="28AEAE"/>
                    </a:solidFill>
                  </a:ln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        -  4  3  1  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10632396" y="3582633"/>
              <a:ext cx="921331" cy="0"/>
            </a:xfrm>
            <a:prstGeom prst="line">
              <a:avLst/>
            </a:prstGeom>
            <a:ln w="19050">
              <a:solidFill>
                <a:srgbClr val="1D7F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6489410" y="3297552"/>
            <a:ext cx="37657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rPr>
              <a:t>أعيد تجميع 10 عشرات إلى 10 </a:t>
            </a:r>
            <a:r>
              <a:rPr lang="ar-SA" sz="20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sz="20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rPr>
              <a:t>حاد و 9</a:t>
            </a:r>
            <a:r>
              <a:rPr lang="ar-SA" sz="20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0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rPr>
              <a:t>عشرات</a:t>
            </a:r>
          </a:p>
        </p:txBody>
      </p:sp>
      <p:cxnSp>
        <p:nvCxnSpPr>
          <p:cNvPr id="11" name="Straight Connector 10"/>
          <p:cNvCxnSpPr>
            <a:cxnSpLocks/>
          </p:cNvCxnSpPr>
          <p:nvPr/>
        </p:nvCxnSpPr>
        <p:spPr>
          <a:xfrm flipH="1">
            <a:off x="10963214" y="3253424"/>
            <a:ext cx="163548" cy="168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cxnSpLocks/>
          </p:cNvCxnSpPr>
          <p:nvPr/>
        </p:nvCxnSpPr>
        <p:spPr>
          <a:xfrm flipH="1">
            <a:off x="10726950" y="3223422"/>
            <a:ext cx="163548" cy="168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0822846" y="2845592"/>
            <a:ext cx="4026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10</a:t>
            </a:r>
            <a:endParaRPr lang="ar-BH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0630133" y="2845592"/>
            <a:ext cx="2936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2</a:t>
            </a:r>
            <a:endParaRPr lang="ar-BH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388" name="Picture 387">
            <a:extLst>
              <a:ext uri="{FF2B5EF4-FFF2-40B4-BE49-F238E27FC236}">
                <a16:creationId xmlns="" xmlns:a16="http://schemas.microsoft.com/office/drawing/2014/main" id="{811D8D16-86D1-453F-9BA7-05FCA18D94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0333" t="13279" r="46497" b="15012"/>
          <a:stretch/>
        </p:blipFill>
        <p:spPr>
          <a:xfrm>
            <a:off x="6577000" y="4156563"/>
            <a:ext cx="1166581" cy="1345402"/>
          </a:xfrm>
          <a:prstGeom prst="rect">
            <a:avLst/>
          </a:prstGeom>
        </p:spPr>
      </p:pic>
      <p:pic>
        <p:nvPicPr>
          <p:cNvPr id="389" name="Picture 388">
            <a:extLst>
              <a:ext uri="{FF2B5EF4-FFF2-40B4-BE49-F238E27FC236}">
                <a16:creationId xmlns="" xmlns:a16="http://schemas.microsoft.com/office/drawing/2014/main" id="{811D8D16-86D1-453F-9BA7-05FCA18D94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0333" t="13279" r="46497" b="15012"/>
          <a:stretch/>
        </p:blipFill>
        <p:spPr>
          <a:xfrm>
            <a:off x="7743640" y="4156563"/>
            <a:ext cx="1166581" cy="134540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8938342" y="4126988"/>
            <a:ext cx="1628436" cy="1346181"/>
            <a:chOff x="1409685" y="2069532"/>
            <a:chExt cx="5034045" cy="2248989"/>
          </a:xfrm>
        </p:grpSpPr>
        <p:pic>
          <p:nvPicPr>
            <p:cNvPr id="387" name="Picture 386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1537173" y="2954077"/>
              <a:ext cx="2248988" cy="479900"/>
            </a:xfrm>
            <a:prstGeom prst="rect">
              <a:avLst/>
            </a:prstGeom>
          </p:spPr>
        </p:pic>
        <p:pic>
          <p:nvPicPr>
            <p:cNvPr id="391" name="Picture 390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2043189" y="2954077"/>
              <a:ext cx="2248988" cy="479900"/>
            </a:xfrm>
            <a:prstGeom prst="rect">
              <a:avLst/>
            </a:prstGeom>
          </p:spPr>
        </p:pic>
        <p:pic>
          <p:nvPicPr>
            <p:cNvPr id="392" name="Picture 391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1031157" y="2954077"/>
              <a:ext cx="2248988" cy="479900"/>
            </a:xfrm>
            <a:prstGeom prst="rect">
              <a:avLst/>
            </a:prstGeom>
          </p:spPr>
        </p:pic>
        <p:pic>
          <p:nvPicPr>
            <p:cNvPr id="393" name="Picture 392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525141" y="2954076"/>
              <a:ext cx="2248988" cy="479900"/>
            </a:xfrm>
            <a:prstGeom prst="rect">
              <a:avLst/>
            </a:prstGeom>
          </p:spPr>
        </p:pic>
        <p:pic>
          <p:nvPicPr>
            <p:cNvPr id="394" name="Picture 393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2549205" y="2954077"/>
              <a:ext cx="2248988" cy="479900"/>
            </a:xfrm>
            <a:prstGeom prst="rect">
              <a:avLst/>
            </a:prstGeom>
          </p:spPr>
        </p:pic>
        <p:pic>
          <p:nvPicPr>
            <p:cNvPr id="395" name="Picture 394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3055221" y="2954077"/>
              <a:ext cx="2248988" cy="479900"/>
            </a:xfrm>
            <a:prstGeom prst="rect">
              <a:avLst/>
            </a:prstGeom>
          </p:spPr>
        </p:pic>
        <p:pic>
          <p:nvPicPr>
            <p:cNvPr id="396" name="Picture 395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3561237" y="2954076"/>
              <a:ext cx="2248988" cy="479900"/>
            </a:xfrm>
            <a:prstGeom prst="rect">
              <a:avLst/>
            </a:prstGeom>
          </p:spPr>
        </p:pic>
        <p:pic>
          <p:nvPicPr>
            <p:cNvPr id="397" name="Picture 396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4067253" y="2954077"/>
              <a:ext cx="2248988" cy="479900"/>
            </a:xfrm>
            <a:prstGeom prst="rect">
              <a:avLst/>
            </a:prstGeom>
          </p:spPr>
        </p:pic>
        <p:pic>
          <p:nvPicPr>
            <p:cNvPr id="398" name="Picture 397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4573269" y="2954077"/>
              <a:ext cx="2248988" cy="479900"/>
            </a:xfrm>
            <a:prstGeom prst="rect">
              <a:avLst/>
            </a:prstGeom>
          </p:spPr>
        </p:pic>
        <p:pic>
          <p:nvPicPr>
            <p:cNvPr id="399" name="Picture 398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5079286" y="2954077"/>
              <a:ext cx="2248988" cy="479900"/>
            </a:xfrm>
            <a:prstGeom prst="rect">
              <a:avLst/>
            </a:prstGeom>
          </p:spPr>
        </p:pic>
      </p:grpSp>
      <p:sp>
        <p:nvSpPr>
          <p:cNvPr id="17" name="Right Bracket 16"/>
          <p:cNvSpPr/>
          <p:nvPr/>
        </p:nvSpPr>
        <p:spPr>
          <a:xfrm rot="5400000">
            <a:off x="10789362" y="5004069"/>
            <a:ext cx="325208" cy="671668"/>
          </a:xfrm>
          <a:prstGeom prst="rightBracket">
            <a:avLst>
              <a:gd name="adj" fmla="val 0"/>
            </a:avLst>
          </a:prstGeom>
          <a:ln w="190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Multiply 17"/>
          <p:cNvSpPr/>
          <p:nvPr/>
        </p:nvSpPr>
        <p:spPr>
          <a:xfrm>
            <a:off x="10411538" y="4579421"/>
            <a:ext cx="144907" cy="597877"/>
          </a:xfrm>
          <a:prstGeom prst="mathMultiply">
            <a:avLst>
              <a:gd name="adj1" fmla="val 4895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409" name="Group 408"/>
          <p:cNvGrpSpPr/>
          <p:nvPr/>
        </p:nvGrpSpPr>
        <p:grpSpPr>
          <a:xfrm>
            <a:off x="10493663" y="5551916"/>
            <a:ext cx="512890" cy="264942"/>
            <a:chOff x="10761252" y="4669962"/>
            <a:chExt cx="438516" cy="206838"/>
          </a:xfrm>
        </p:grpSpPr>
        <p:cxnSp>
          <p:nvCxnSpPr>
            <p:cNvPr id="37" name="Straight Arrow Connector 36"/>
            <p:cNvCxnSpPr/>
            <p:nvPr/>
          </p:nvCxnSpPr>
          <p:spPr>
            <a:xfrm flipV="1">
              <a:off x="11197374" y="4669962"/>
              <a:ext cx="0" cy="199402"/>
            </a:xfrm>
            <a:prstGeom prst="straightConnector1">
              <a:avLst/>
            </a:prstGeom>
            <a:ln>
              <a:prstDash val="sysDash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2" name="Straight Connector 401"/>
            <p:cNvCxnSpPr/>
            <p:nvPr/>
          </p:nvCxnSpPr>
          <p:spPr>
            <a:xfrm>
              <a:off x="10761252" y="4700402"/>
              <a:ext cx="0" cy="176398"/>
            </a:xfrm>
            <a:prstGeom prst="line">
              <a:avLst/>
            </a:prstGeom>
            <a:ln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4" name="Straight Connector 403"/>
            <p:cNvCxnSpPr/>
            <p:nvPr/>
          </p:nvCxnSpPr>
          <p:spPr>
            <a:xfrm>
              <a:off x="10761252" y="4863613"/>
              <a:ext cx="438516" cy="0"/>
            </a:xfrm>
            <a:prstGeom prst="line">
              <a:avLst/>
            </a:prstGeom>
            <a:ln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5" name="Rectangle 94"/>
          <p:cNvSpPr/>
          <p:nvPr/>
        </p:nvSpPr>
        <p:spPr>
          <a:xfrm>
            <a:off x="11086463" y="2845592"/>
            <a:ext cx="4026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10</a:t>
            </a:r>
            <a:endParaRPr lang="ar-BH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0857572" y="2663028"/>
            <a:ext cx="2936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9</a:t>
            </a:r>
            <a:endParaRPr lang="ar-BH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97" name="Straight Connector 96"/>
          <p:cNvCxnSpPr>
            <a:cxnSpLocks/>
          </p:cNvCxnSpPr>
          <p:nvPr/>
        </p:nvCxnSpPr>
        <p:spPr>
          <a:xfrm flipH="1">
            <a:off x="10910219" y="2961522"/>
            <a:ext cx="163548" cy="168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8" name="Straight Connector 97"/>
          <p:cNvCxnSpPr>
            <a:cxnSpLocks/>
          </p:cNvCxnSpPr>
          <p:nvPr/>
        </p:nvCxnSpPr>
        <p:spPr>
          <a:xfrm flipV="1">
            <a:off x="11225520" y="3253424"/>
            <a:ext cx="163548" cy="168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10630133" y="4156563"/>
            <a:ext cx="568930" cy="1316605"/>
            <a:chOff x="7497502" y="1639137"/>
            <a:chExt cx="728285" cy="1535627"/>
          </a:xfrm>
        </p:grpSpPr>
        <p:grpSp>
          <p:nvGrpSpPr>
            <p:cNvPr id="12" name="Group 11"/>
            <p:cNvGrpSpPr/>
            <p:nvPr/>
          </p:nvGrpSpPr>
          <p:grpSpPr>
            <a:xfrm>
              <a:off x="7907077" y="1639137"/>
              <a:ext cx="318710" cy="1535627"/>
              <a:chOff x="7907077" y="1643930"/>
              <a:chExt cx="318710" cy="1535627"/>
            </a:xfrm>
          </p:grpSpPr>
          <p:pic>
            <p:nvPicPr>
              <p:cNvPr id="99" name="Picture 98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1968589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00" name="Picture 99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2293248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01" name="Picture 100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1643930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02" name="Picture 101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2617907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03" name="Picture 102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2942567"/>
                <a:ext cx="318710" cy="236990"/>
              </a:xfrm>
              <a:prstGeom prst="rect">
                <a:avLst/>
              </a:prstGeom>
            </p:spPr>
          </p:pic>
        </p:grpSp>
        <p:grpSp>
          <p:nvGrpSpPr>
            <p:cNvPr id="104" name="Group 103"/>
            <p:cNvGrpSpPr/>
            <p:nvPr/>
          </p:nvGrpSpPr>
          <p:grpSpPr>
            <a:xfrm>
              <a:off x="7497502" y="1639137"/>
              <a:ext cx="318710" cy="1535627"/>
              <a:chOff x="7907077" y="1643930"/>
              <a:chExt cx="318710" cy="1535627"/>
            </a:xfrm>
          </p:grpSpPr>
          <p:pic>
            <p:nvPicPr>
              <p:cNvPr id="105" name="Picture 104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1968589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06" name="Picture 105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2293248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07" name="Picture 106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1643930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08" name="Picture 107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2617907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09" name="Picture 108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2942567"/>
                <a:ext cx="318710" cy="236990"/>
              </a:xfrm>
              <a:prstGeom prst="rect">
                <a:avLst/>
              </a:prstGeom>
            </p:spPr>
          </p:pic>
        </p:grpSp>
      </p:grpSp>
      <p:sp>
        <p:nvSpPr>
          <p:cNvPr id="113" name="Round Diagonal Corner Rectangle 112"/>
          <p:cNvSpPr/>
          <p:nvPr/>
        </p:nvSpPr>
        <p:spPr>
          <a:xfrm>
            <a:off x="802686" y="2443136"/>
            <a:ext cx="5353091" cy="3404028"/>
          </a:xfrm>
          <a:prstGeom prst="round2DiagRect">
            <a:avLst/>
          </a:prstGeom>
          <a:solidFill>
            <a:srgbClr val="EBFBFB"/>
          </a:solidFill>
          <a:ln>
            <a:solidFill>
              <a:srgbClr val="28AE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الخطوة  3: أطرح</a:t>
            </a:r>
          </a:p>
          <a:p>
            <a:endParaRPr lang="ar-BH" sz="2400" b="1" dirty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rgbClr val="1D7F7D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14" name="Group 113"/>
          <p:cNvGrpSpPr/>
          <p:nvPr/>
        </p:nvGrpSpPr>
        <p:grpSpPr>
          <a:xfrm>
            <a:off x="4751766" y="3072663"/>
            <a:ext cx="1592103" cy="954107"/>
            <a:chOff x="10445610" y="2759323"/>
            <a:chExt cx="1592103" cy="954107"/>
          </a:xfrm>
        </p:grpSpPr>
        <p:sp>
          <p:nvSpPr>
            <p:cNvPr id="156" name="Rectangle 155"/>
            <p:cNvSpPr/>
            <p:nvPr/>
          </p:nvSpPr>
          <p:spPr>
            <a:xfrm>
              <a:off x="10445610" y="2759323"/>
              <a:ext cx="1592103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800" b="1" dirty="0">
                  <a:ln>
                    <a:solidFill>
                      <a:srgbClr val="28AEAE"/>
                    </a:solidFill>
                  </a:ln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           0  0  3  </a:t>
              </a:r>
            </a:p>
            <a:p>
              <a:r>
                <a:rPr lang="ar-BH" sz="2800" b="1" dirty="0">
                  <a:ln>
                    <a:solidFill>
                      <a:srgbClr val="28AEAE"/>
                    </a:solidFill>
                  </a:ln>
                  <a:solidFill>
                    <a:srgbClr val="1D7F7D"/>
                  </a:solidFill>
                  <a:latin typeface="Sakkal Majalla" pitchFamily="2" charset="-78"/>
                  <a:cs typeface="Sakkal Majalla" pitchFamily="2" charset="-78"/>
                </a:rPr>
                <a:t>        -  4  3  1  </a:t>
              </a:r>
            </a:p>
          </p:txBody>
        </p:sp>
        <p:cxnSp>
          <p:nvCxnSpPr>
            <p:cNvPr id="157" name="Straight Connector 156"/>
            <p:cNvCxnSpPr/>
            <p:nvPr/>
          </p:nvCxnSpPr>
          <p:spPr>
            <a:xfrm>
              <a:off x="10632396" y="3582633"/>
              <a:ext cx="921331" cy="0"/>
            </a:xfrm>
            <a:prstGeom prst="line">
              <a:avLst/>
            </a:prstGeom>
            <a:ln w="19050">
              <a:solidFill>
                <a:srgbClr val="1D7F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5" name="Rectangle 114"/>
          <p:cNvSpPr/>
          <p:nvPr/>
        </p:nvSpPr>
        <p:spPr>
          <a:xfrm>
            <a:off x="1835314" y="3297552"/>
            <a:ext cx="2704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rPr>
              <a:t>أطرح ا</a:t>
            </a:r>
            <a:r>
              <a:rPr lang="ar-SA" sz="20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rPr>
              <a:t>لآ</a:t>
            </a:r>
            <a:r>
              <a:rPr lang="ar-BH" sz="2000" b="1" dirty="0"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rPr>
              <a:t>حاد ثم العشرات ثم المئات</a:t>
            </a:r>
          </a:p>
        </p:txBody>
      </p:sp>
      <p:cxnSp>
        <p:nvCxnSpPr>
          <p:cNvPr id="116" name="Straight Connector 115"/>
          <p:cNvCxnSpPr>
            <a:cxnSpLocks/>
          </p:cNvCxnSpPr>
          <p:nvPr/>
        </p:nvCxnSpPr>
        <p:spPr>
          <a:xfrm flipH="1">
            <a:off x="5247932" y="3253424"/>
            <a:ext cx="163548" cy="168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cxnSpLocks/>
          </p:cNvCxnSpPr>
          <p:nvPr/>
        </p:nvCxnSpPr>
        <p:spPr>
          <a:xfrm flipH="1">
            <a:off x="5011668" y="3207245"/>
            <a:ext cx="163548" cy="168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5107564" y="2845592"/>
            <a:ext cx="4026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10</a:t>
            </a:r>
            <a:endParaRPr lang="ar-BH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4914851" y="2845592"/>
            <a:ext cx="2936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2</a:t>
            </a:r>
            <a:endParaRPr lang="ar-BH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120" name="Picture 119">
            <a:extLst>
              <a:ext uri="{FF2B5EF4-FFF2-40B4-BE49-F238E27FC236}">
                <a16:creationId xmlns="" xmlns:a16="http://schemas.microsoft.com/office/drawing/2014/main" id="{811D8D16-86D1-453F-9BA7-05FCA18D94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0333" t="13279" r="46497" b="15012"/>
          <a:stretch/>
        </p:blipFill>
        <p:spPr>
          <a:xfrm>
            <a:off x="861718" y="4156563"/>
            <a:ext cx="1166581" cy="1345402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="" xmlns:a16="http://schemas.microsoft.com/office/drawing/2014/main" id="{811D8D16-86D1-453F-9BA7-05FCA18D94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0333" t="13279" r="46497" b="15012"/>
          <a:stretch/>
        </p:blipFill>
        <p:spPr>
          <a:xfrm>
            <a:off x="2028358" y="4156563"/>
            <a:ext cx="1166581" cy="1345402"/>
          </a:xfrm>
          <a:prstGeom prst="rect">
            <a:avLst/>
          </a:prstGeom>
        </p:spPr>
      </p:pic>
      <p:grpSp>
        <p:nvGrpSpPr>
          <p:cNvPr id="122" name="Group 121"/>
          <p:cNvGrpSpPr/>
          <p:nvPr/>
        </p:nvGrpSpPr>
        <p:grpSpPr>
          <a:xfrm>
            <a:off x="3275068" y="4126988"/>
            <a:ext cx="1464747" cy="1346181"/>
            <a:chOff x="1409685" y="2069532"/>
            <a:chExt cx="4528028" cy="2248989"/>
          </a:xfrm>
        </p:grpSpPr>
        <p:pic>
          <p:nvPicPr>
            <p:cNvPr id="146" name="Picture 145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1537173" y="2954077"/>
              <a:ext cx="2248988" cy="479900"/>
            </a:xfrm>
            <a:prstGeom prst="rect">
              <a:avLst/>
            </a:prstGeom>
          </p:spPr>
        </p:pic>
        <p:pic>
          <p:nvPicPr>
            <p:cNvPr id="147" name="Picture 146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2043189" y="2954077"/>
              <a:ext cx="2248988" cy="479900"/>
            </a:xfrm>
            <a:prstGeom prst="rect">
              <a:avLst/>
            </a:prstGeom>
          </p:spPr>
        </p:pic>
        <p:pic>
          <p:nvPicPr>
            <p:cNvPr id="148" name="Picture 147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1031157" y="2954077"/>
              <a:ext cx="2248988" cy="479900"/>
            </a:xfrm>
            <a:prstGeom prst="rect">
              <a:avLst/>
            </a:prstGeom>
          </p:spPr>
        </p:pic>
        <p:pic>
          <p:nvPicPr>
            <p:cNvPr id="149" name="Picture 148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525141" y="2954076"/>
              <a:ext cx="2248988" cy="479900"/>
            </a:xfrm>
            <a:prstGeom prst="rect">
              <a:avLst/>
            </a:prstGeom>
          </p:spPr>
        </p:pic>
        <p:pic>
          <p:nvPicPr>
            <p:cNvPr id="150" name="Picture 149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2549205" y="2954077"/>
              <a:ext cx="2248988" cy="479900"/>
            </a:xfrm>
            <a:prstGeom prst="rect">
              <a:avLst/>
            </a:prstGeom>
          </p:spPr>
        </p:pic>
        <p:pic>
          <p:nvPicPr>
            <p:cNvPr id="151" name="Picture 150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3055221" y="2954077"/>
              <a:ext cx="2248988" cy="479900"/>
            </a:xfrm>
            <a:prstGeom prst="rect">
              <a:avLst/>
            </a:prstGeom>
          </p:spPr>
        </p:pic>
        <p:pic>
          <p:nvPicPr>
            <p:cNvPr id="152" name="Picture 151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3561237" y="2954076"/>
              <a:ext cx="2248988" cy="479900"/>
            </a:xfrm>
            <a:prstGeom prst="rect">
              <a:avLst/>
            </a:prstGeom>
          </p:spPr>
        </p:pic>
        <p:pic>
          <p:nvPicPr>
            <p:cNvPr id="153" name="Picture 152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4067253" y="2954077"/>
              <a:ext cx="2248988" cy="479900"/>
            </a:xfrm>
            <a:prstGeom prst="rect">
              <a:avLst/>
            </a:prstGeom>
          </p:spPr>
        </p:pic>
        <p:pic>
          <p:nvPicPr>
            <p:cNvPr id="154" name="Picture 153">
              <a:extLst>
                <a:ext uri="{FF2B5EF4-FFF2-40B4-BE49-F238E27FC236}">
                  <a16:creationId xmlns="" xmlns:a16="http://schemas.microsoft.com/office/drawing/2014/main" id="{284629F1-0047-4BCC-BC52-B37C1F03D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59924" t="31998" r="15165" b="52380"/>
            <a:stretch/>
          </p:blipFill>
          <p:spPr>
            <a:xfrm rot="16200000">
              <a:off x="4573269" y="2954077"/>
              <a:ext cx="2248988" cy="479900"/>
            </a:xfrm>
            <a:prstGeom prst="rect">
              <a:avLst/>
            </a:prstGeom>
          </p:spPr>
        </p:pic>
      </p:grpSp>
      <p:sp>
        <p:nvSpPr>
          <p:cNvPr id="124" name="Multiply 123"/>
          <p:cNvSpPr/>
          <p:nvPr/>
        </p:nvSpPr>
        <p:spPr>
          <a:xfrm>
            <a:off x="2177362" y="4357979"/>
            <a:ext cx="868572" cy="942569"/>
          </a:xfrm>
          <a:prstGeom prst="mathMultiply">
            <a:avLst>
              <a:gd name="adj1" fmla="val 4895"/>
            </a:avLst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5371181" y="2845592"/>
            <a:ext cx="4026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10</a:t>
            </a:r>
            <a:endParaRPr lang="ar-BH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5142290" y="2663028"/>
            <a:ext cx="2936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9</a:t>
            </a:r>
            <a:endParaRPr lang="ar-BH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128" name="Straight Connector 127"/>
          <p:cNvCxnSpPr>
            <a:cxnSpLocks/>
          </p:cNvCxnSpPr>
          <p:nvPr/>
        </p:nvCxnSpPr>
        <p:spPr>
          <a:xfrm flipH="1">
            <a:off x="5194937" y="2961522"/>
            <a:ext cx="163548" cy="168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>
            <a:cxnSpLocks/>
          </p:cNvCxnSpPr>
          <p:nvPr/>
        </p:nvCxnSpPr>
        <p:spPr>
          <a:xfrm flipH="1">
            <a:off x="5510238" y="3253424"/>
            <a:ext cx="163548" cy="168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30" name="Group 129"/>
          <p:cNvGrpSpPr/>
          <p:nvPr/>
        </p:nvGrpSpPr>
        <p:grpSpPr>
          <a:xfrm>
            <a:off x="4914851" y="4156563"/>
            <a:ext cx="568930" cy="1316605"/>
            <a:chOff x="7497502" y="1639137"/>
            <a:chExt cx="728285" cy="1535627"/>
          </a:xfrm>
        </p:grpSpPr>
        <p:grpSp>
          <p:nvGrpSpPr>
            <p:cNvPr id="131" name="Group 130"/>
            <p:cNvGrpSpPr/>
            <p:nvPr/>
          </p:nvGrpSpPr>
          <p:grpSpPr>
            <a:xfrm>
              <a:off x="7907077" y="1639137"/>
              <a:ext cx="318710" cy="1535627"/>
              <a:chOff x="7907077" y="1643930"/>
              <a:chExt cx="318710" cy="1535627"/>
            </a:xfrm>
          </p:grpSpPr>
          <p:pic>
            <p:nvPicPr>
              <p:cNvPr id="138" name="Picture 137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1968589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39" name="Picture 138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2293248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40" name="Picture 139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1643930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41" name="Picture 140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2617907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42" name="Picture 141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2942567"/>
                <a:ext cx="318710" cy="236990"/>
              </a:xfrm>
              <a:prstGeom prst="rect">
                <a:avLst/>
              </a:prstGeom>
            </p:spPr>
          </p:pic>
        </p:grpSp>
        <p:grpSp>
          <p:nvGrpSpPr>
            <p:cNvPr id="132" name="Group 131"/>
            <p:cNvGrpSpPr/>
            <p:nvPr/>
          </p:nvGrpSpPr>
          <p:grpSpPr>
            <a:xfrm>
              <a:off x="7497502" y="1639137"/>
              <a:ext cx="318710" cy="1535627"/>
              <a:chOff x="7907077" y="1643930"/>
              <a:chExt cx="318710" cy="1535627"/>
            </a:xfrm>
          </p:grpSpPr>
          <p:pic>
            <p:nvPicPr>
              <p:cNvPr id="133" name="Picture 132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1968589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34" name="Picture 133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2293248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35" name="Picture 134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1643930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36" name="Picture 135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2617907"/>
                <a:ext cx="318710" cy="236990"/>
              </a:xfrm>
              <a:prstGeom prst="rect">
                <a:avLst/>
              </a:prstGeom>
            </p:spPr>
          </p:pic>
          <p:pic>
            <p:nvPicPr>
              <p:cNvPr id="137" name="Picture 136">
                <a:extLst>
                  <a:ext uri="{FF2B5EF4-FFF2-40B4-BE49-F238E27FC236}">
                    <a16:creationId xmlns="" xmlns:a16="http://schemas.microsoft.com/office/drawing/2014/main" id="{61FC3498-EAB7-49A0-83EF-C2C1CF3DA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l="85618" t="25702" r="8971" b="62472"/>
              <a:stretch/>
            </p:blipFill>
            <p:spPr>
              <a:xfrm>
                <a:off x="7907077" y="2942567"/>
                <a:ext cx="318710" cy="236990"/>
              </a:xfrm>
              <a:prstGeom prst="rect">
                <a:avLst/>
              </a:prstGeom>
            </p:spPr>
          </p:pic>
        </p:grpSp>
      </p:grpSp>
      <p:sp>
        <p:nvSpPr>
          <p:cNvPr id="19" name="Rectangle 18"/>
          <p:cNvSpPr/>
          <p:nvPr/>
        </p:nvSpPr>
        <p:spPr>
          <a:xfrm>
            <a:off x="4901211" y="3801674"/>
            <a:ext cx="8595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ln>
                  <a:solidFill>
                    <a:srgbClr val="28AEAE"/>
                  </a:solidFill>
                </a:ln>
                <a:solidFill>
                  <a:srgbClr val="1D7F7D"/>
                </a:solidFill>
                <a:latin typeface="Sakkal Majalla" pitchFamily="2" charset="-78"/>
                <a:cs typeface="Sakkal Majalla" pitchFamily="2" charset="-78"/>
              </a:rPr>
              <a:t>6  6  1</a:t>
            </a:r>
            <a:endParaRPr lang="ar-BH" sz="2800" dirty="0"/>
          </a:p>
        </p:txBody>
      </p:sp>
      <p:sp>
        <p:nvSpPr>
          <p:cNvPr id="160" name="Multiply 159"/>
          <p:cNvSpPr/>
          <p:nvPr/>
        </p:nvSpPr>
        <p:spPr>
          <a:xfrm>
            <a:off x="4919972" y="5296716"/>
            <a:ext cx="187592" cy="167540"/>
          </a:xfrm>
          <a:prstGeom prst="mathMultiply">
            <a:avLst>
              <a:gd name="adj1" fmla="val 4895"/>
            </a:avLst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1" name="Multiply 160"/>
          <p:cNvSpPr/>
          <p:nvPr/>
        </p:nvSpPr>
        <p:spPr>
          <a:xfrm>
            <a:off x="4919972" y="5013377"/>
            <a:ext cx="187592" cy="167540"/>
          </a:xfrm>
          <a:prstGeom prst="mathMultiply">
            <a:avLst>
              <a:gd name="adj1" fmla="val 4895"/>
            </a:avLst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2" name="Multiply 161"/>
          <p:cNvSpPr/>
          <p:nvPr/>
        </p:nvSpPr>
        <p:spPr>
          <a:xfrm>
            <a:off x="5248368" y="5013377"/>
            <a:ext cx="187592" cy="167540"/>
          </a:xfrm>
          <a:prstGeom prst="mathMultiply">
            <a:avLst>
              <a:gd name="adj1" fmla="val 4895"/>
            </a:avLst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3" name="Multiply 162"/>
          <p:cNvSpPr/>
          <p:nvPr/>
        </p:nvSpPr>
        <p:spPr>
          <a:xfrm>
            <a:off x="5237180" y="5296716"/>
            <a:ext cx="187592" cy="167540"/>
          </a:xfrm>
          <a:prstGeom prst="mathMultiply">
            <a:avLst>
              <a:gd name="adj1" fmla="val 4895"/>
            </a:avLst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5" name="Multiply 164"/>
          <p:cNvSpPr/>
          <p:nvPr/>
        </p:nvSpPr>
        <p:spPr>
          <a:xfrm>
            <a:off x="4567190" y="4258157"/>
            <a:ext cx="208868" cy="1174717"/>
          </a:xfrm>
          <a:prstGeom prst="mathMultiply">
            <a:avLst>
              <a:gd name="adj1" fmla="val 4895"/>
            </a:avLst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6" name="Multiply 165"/>
          <p:cNvSpPr/>
          <p:nvPr/>
        </p:nvSpPr>
        <p:spPr>
          <a:xfrm>
            <a:off x="4235624" y="4258157"/>
            <a:ext cx="208868" cy="1174717"/>
          </a:xfrm>
          <a:prstGeom prst="mathMultiply">
            <a:avLst>
              <a:gd name="adj1" fmla="val 4895"/>
            </a:avLst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7" name="Multiply 166"/>
          <p:cNvSpPr/>
          <p:nvPr/>
        </p:nvSpPr>
        <p:spPr>
          <a:xfrm>
            <a:off x="4394717" y="4258157"/>
            <a:ext cx="208868" cy="1174717"/>
          </a:xfrm>
          <a:prstGeom prst="mathMultiply">
            <a:avLst>
              <a:gd name="adj1" fmla="val 4895"/>
            </a:avLst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112" name="Group 111">
            <a:extLst>
              <a:ext uri="{FF2B5EF4-FFF2-40B4-BE49-F238E27FC236}">
                <a16:creationId xmlns="" xmlns:a16="http://schemas.microsoft.com/office/drawing/2014/main" id="{D60F3E90-2788-4179-AAC7-11244568B319}"/>
              </a:ext>
            </a:extLst>
          </p:cNvPr>
          <p:cNvGrpSpPr/>
          <p:nvPr/>
        </p:nvGrpSpPr>
        <p:grpSpPr>
          <a:xfrm>
            <a:off x="9887910" y="140332"/>
            <a:ext cx="2231685" cy="700133"/>
            <a:chOff x="5013056" y="4895503"/>
            <a:chExt cx="2712121" cy="700133"/>
          </a:xfrm>
        </p:grpSpPr>
        <p:sp>
          <p:nvSpPr>
            <p:cNvPr id="123" name="Rectangle: Rounded Corners 2">
              <a:extLst>
                <a:ext uri="{FF2B5EF4-FFF2-40B4-BE49-F238E27FC236}">
                  <a16:creationId xmlns="" xmlns:a16="http://schemas.microsoft.com/office/drawing/2014/main" id="{633E7F54-1C3D-4863-B487-FDB1328AC4EA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25" name="TextBox 124">
              <a:extLst>
                <a:ext uri="{FF2B5EF4-FFF2-40B4-BE49-F238E27FC236}">
                  <a16:creationId xmlns="" xmlns:a16="http://schemas.microsoft.com/office/drawing/2014/main" id="{9D843807-3F0C-4F14-B69F-E9CC54C86D7C}"/>
                </a:ext>
              </a:extLst>
            </p:cNvPr>
            <p:cNvSpPr txBox="1"/>
            <p:nvPr/>
          </p:nvSpPr>
          <p:spPr>
            <a:xfrm>
              <a:off x="5624378" y="4949305"/>
              <a:ext cx="1184833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أسْتَعِدُّ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143" name="Isosceles Triangle 142">
              <a:extLst>
                <a:ext uri="{FF2B5EF4-FFF2-40B4-BE49-F238E27FC236}">
                  <a16:creationId xmlns="" xmlns:a16="http://schemas.microsoft.com/office/drawing/2014/main" id="{D8E1EA18-EE33-453F-A984-96A3C343B5FC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</a:endParaRPr>
            </a:p>
          </p:txBody>
        </p:sp>
      </p:grpSp>
      <p:pic>
        <p:nvPicPr>
          <p:cNvPr id="144" name="Picture 143" descr="Screen Clipping">
            <a:extLst>
              <a:ext uri="{FF2B5EF4-FFF2-40B4-BE49-F238E27FC236}">
                <a16:creationId xmlns="" xmlns:a16="http://schemas.microsoft.com/office/drawing/2014/main" id="{D428EF99-37DA-43D0-97AD-187E2A95DF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16" t="12760" r="50000" b="24598"/>
          <a:stretch/>
        </p:blipFill>
        <p:spPr>
          <a:xfrm>
            <a:off x="0" y="55185"/>
            <a:ext cx="2060812" cy="1881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5" name="Group 144">
            <a:extLst>
              <a:ext uri="{FF2B5EF4-FFF2-40B4-BE49-F238E27FC236}">
                <a16:creationId xmlns="" xmlns:a16="http://schemas.microsoft.com/office/drawing/2014/main" id="{5EE861A3-D7E9-4E1E-B914-FDB013150A4A}"/>
              </a:ext>
            </a:extLst>
          </p:cNvPr>
          <p:cNvGrpSpPr/>
          <p:nvPr/>
        </p:nvGrpSpPr>
        <p:grpSpPr>
          <a:xfrm>
            <a:off x="3105798" y="216671"/>
            <a:ext cx="6002081" cy="1330856"/>
            <a:chOff x="6344684" y="980929"/>
            <a:chExt cx="5696824" cy="1330856"/>
          </a:xfrm>
        </p:grpSpPr>
        <p:sp>
          <p:nvSpPr>
            <p:cNvPr id="155" name="Round Diagonal Corner Rectangle 65">
              <a:extLst>
                <a:ext uri="{FF2B5EF4-FFF2-40B4-BE49-F238E27FC236}">
                  <a16:creationId xmlns="" xmlns:a16="http://schemas.microsoft.com/office/drawing/2014/main" id="{49C76C65-092B-43C8-AF2D-CE53B184A639}"/>
                </a:ext>
              </a:extLst>
            </p:cNvPr>
            <p:cNvSpPr/>
            <p:nvPr/>
          </p:nvSpPr>
          <p:spPr>
            <a:xfrm>
              <a:off x="6344684" y="980929"/>
              <a:ext cx="5696824" cy="930745"/>
            </a:xfrm>
            <a:prstGeom prst="round2DiagRect">
              <a:avLst/>
            </a:prstGeom>
            <a:solidFill>
              <a:srgbClr val="F3E9E9"/>
            </a:solidFill>
            <a:ln>
              <a:solidFill>
                <a:srgbClr val="AD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="" xmlns:a16="http://schemas.microsoft.com/office/drawing/2014/main" id="{7014ED03-92CE-4C00-AB0F-E27E37BF57AD}"/>
                </a:ext>
              </a:extLst>
            </p:cNvPr>
            <p:cNvSpPr/>
            <p:nvPr/>
          </p:nvSpPr>
          <p:spPr>
            <a:xfrm>
              <a:off x="6632082" y="1019123"/>
              <a:ext cx="5194274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600" b="1" dirty="0">
                  <a:solidFill>
                    <a:srgbClr val="934B4B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إذا كان </a:t>
              </a:r>
              <a:r>
                <a:rPr lang="ar-SA" sz="2600" b="1" dirty="0">
                  <a:solidFill>
                    <a:srgbClr val="934B4B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وزن </a:t>
              </a:r>
              <a:r>
                <a:rPr lang="ar-BH" sz="2600" b="1" dirty="0">
                  <a:solidFill>
                    <a:srgbClr val="934B4B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صندوق البطيخ الكبير 300 كجم, و صندوق البطيخ الصغير 134 كجم. فما الفرق بين وزنيهما؟</a:t>
              </a:r>
              <a:endParaRPr lang="ar-SA" sz="2600" b="1" dirty="0">
                <a:solidFill>
                  <a:srgbClr val="934B4B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="" xmlns:a16="http://schemas.microsoft.com/office/drawing/2014/main" id="{53D07823-E841-4BC6-9372-6FD7E4BFCE31}"/>
              </a:ext>
            </a:extLst>
          </p:cNvPr>
          <p:cNvGrpSpPr/>
          <p:nvPr/>
        </p:nvGrpSpPr>
        <p:grpSpPr>
          <a:xfrm>
            <a:off x="6249273" y="1233646"/>
            <a:ext cx="5696824" cy="892552"/>
            <a:chOff x="6344684" y="971623"/>
            <a:chExt cx="5696824" cy="892552"/>
          </a:xfrm>
        </p:grpSpPr>
        <p:sp>
          <p:nvSpPr>
            <p:cNvPr id="164" name="Round Diagonal Corner Rectangle 69">
              <a:extLst>
                <a:ext uri="{FF2B5EF4-FFF2-40B4-BE49-F238E27FC236}">
                  <a16:creationId xmlns="" xmlns:a16="http://schemas.microsoft.com/office/drawing/2014/main" id="{5FF35220-522E-4EAF-B73B-B454731D8618}"/>
                </a:ext>
              </a:extLst>
            </p:cNvPr>
            <p:cNvSpPr/>
            <p:nvPr/>
          </p:nvSpPr>
          <p:spPr>
            <a:xfrm>
              <a:off x="6344684" y="980930"/>
              <a:ext cx="5696824" cy="801956"/>
            </a:xfrm>
            <a:prstGeom prst="round2DiagRect">
              <a:avLst/>
            </a:prstGeom>
            <a:solidFill>
              <a:srgbClr val="F3E9E9"/>
            </a:solidFill>
            <a:ln>
              <a:solidFill>
                <a:srgbClr val="AD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="" xmlns:a16="http://schemas.microsoft.com/office/drawing/2014/main" id="{1465BF75-9FB1-45AF-A831-F919CBD5FE25}"/>
                </a:ext>
              </a:extLst>
            </p:cNvPr>
            <p:cNvSpPr/>
            <p:nvPr/>
          </p:nvSpPr>
          <p:spPr>
            <a:xfrm>
              <a:off x="6344684" y="971623"/>
              <a:ext cx="5696824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600" b="1" dirty="0">
                  <a:solidFill>
                    <a:srgbClr val="934B4B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يجب عَليَّ أحيانا قبل أن أبدأ الطرح</a:t>
              </a:r>
              <a:endParaRPr lang="en-US" sz="2600" b="1" dirty="0">
                <a:solidFill>
                  <a:srgbClr val="934B4B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600" b="1" dirty="0">
                  <a:solidFill>
                    <a:srgbClr val="934B4B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أن أعيد التجميع أكثر من مرة</a:t>
              </a:r>
              <a:endParaRPr lang="ar-SA" sz="2600" b="1" dirty="0">
                <a:solidFill>
                  <a:srgbClr val="934B4B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69" name="Rectangle 168">
            <a:extLst>
              <a:ext uri="{FF2B5EF4-FFF2-40B4-BE49-F238E27FC236}">
                <a16:creationId xmlns="" xmlns:a16="http://schemas.microsoft.com/office/drawing/2014/main" id="{FCE376A5-9926-44E8-9C2A-FBC0EE63C5FE}"/>
              </a:ext>
            </a:extLst>
          </p:cNvPr>
          <p:cNvSpPr/>
          <p:nvPr/>
        </p:nvSpPr>
        <p:spPr>
          <a:xfrm>
            <a:off x="3746884" y="647076"/>
            <a:ext cx="2292823" cy="4776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170" name="Group 169">
            <a:extLst>
              <a:ext uri="{FF2B5EF4-FFF2-40B4-BE49-F238E27FC236}">
                <a16:creationId xmlns="" xmlns:a16="http://schemas.microsoft.com/office/drawing/2014/main" id="{A788F75E-7358-445C-A472-D989A14FACFD}"/>
              </a:ext>
            </a:extLst>
          </p:cNvPr>
          <p:cNvGrpSpPr/>
          <p:nvPr/>
        </p:nvGrpSpPr>
        <p:grpSpPr>
          <a:xfrm>
            <a:off x="2359817" y="1265379"/>
            <a:ext cx="3707401" cy="792000"/>
            <a:chOff x="6344684" y="883462"/>
            <a:chExt cx="3707401" cy="792000"/>
          </a:xfrm>
        </p:grpSpPr>
        <p:sp>
          <p:nvSpPr>
            <p:cNvPr id="171" name="Round Diagonal Corner Rectangle 77">
              <a:extLst>
                <a:ext uri="{FF2B5EF4-FFF2-40B4-BE49-F238E27FC236}">
                  <a16:creationId xmlns="" xmlns:a16="http://schemas.microsoft.com/office/drawing/2014/main" id="{5386393A-1CC9-4582-8522-F0245CDC00EF}"/>
                </a:ext>
              </a:extLst>
            </p:cNvPr>
            <p:cNvSpPr/>
            <p:nvPr/>
          </p:nvSpPr>
          <p:spPr>
            <a:xfrm>
              <a:off x="6344684" y="883462"/>
              <a:ext cx="3707401" cy="792000"/>
            </a:xfrm>
            <a:prstGeom prst="round2DiagRect">
              <a:avLst/>
            </a:prstGeom>
            <a:solidFill>
              <a:srgbClr val="F3E9E9"/>
            </a:solidFill>
            <a:ln>
              <a:solidFill>
                <a:srgbClr val="AD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="" xmlns:a16="http://schemas.microsoft.com/office/drawing/2014/main" id="{51E17B21-1552-4A14-9B82-8586254211E8}"/>
                </a:ext>
              </a:extLst>
            </p:cNvPr>
            <p:cNvSpPr/>
            <p:nvPr/>
          </p:nvSpPr>
          <p:spPr>
            <a:xfrm>
              <a:off x="6344684" y="953860"/>
              <a:ext cx="37074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3200" b="1" dirty="0">
                  <a:solidFill>
                    <a:srgbClr val="934B4B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أجد ناتج الطرح  300  -  134</a:t>
              </a:r>
              <a:endParaRPr lang="ar-SA" sz="3200" b="1" dirty="0">
                <a:solidFill>
                  <a:srgbClr val="934B4B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191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13" grpId="0"/>
      <p:bldP spid="39" grpId="0"/>
      <p:bldP spid="17" grpId="0" animBg="1"/>
      <p:bldP spid="18" grpId="0" animBg="1"/>
      <p:bldP spid="95" grpId="0"/>
      <p:bldP spid="96" grpId="0"/>
      <p:bldP spid="113" grpId="0" animBg="1"/>
      <p:bldP spid="115" grpId="0"/>
      <p:bldP spid="118" grpId="0"/>
      <p:bldP spid="119" grpId="0"/>
      <p:bldP spid="124" grpId="0" animBg="1"/>
      <p:bldP spid="126" grpId="0"/>
      <p:bldP spid="127" grpId="0"/>
      <p:bldP spid="19" grpId="0"/>
      <p:bldP spid="160" grpId="0" animBg="1"/>
      <p:bldP spid="161" grpId="0" animBg="1"/>
      <p:bldP spid="162" grpId="0" animBg="1"/>
      <p:bldP spid="163" grpId="0" animBg="1"/>
      <p:bldP spid="165" grpId="0" animBg="1"/>
      <p:bldP spid="166" grpId="0" animBg="1"/>
      <p:bldP spid="16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=""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155844" y="4879331"/>
                <a:ext cx="1523801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 1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=""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=""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33" name="Picture 32" descr="C:\Users\SAKEEN~1\AppData\Local\Temp\Rar$DIa20840.10391\hello.png">
            <a:extLst>
              <a:ext uri="{FF2B5EF4-FFF2-40B4-BE49-F238E27FC236}">
                <a16:creationId xmlns=""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3" t="9992" r="5773" b="15472"/>
          <a:stretch/>
        </p:blipFill>
        <p:spPr bwMode="auto">
          <a:xfrm>
            <a:off x="10059139" y="1710065"/>
            <a:ext cx="1871604" cy="4207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 descr="C:\Users\SAKEEN~1\AppData\Local\Temp\Rar$DIa20840.10391\hello.png">
            <a:extLst>
              <a:ext uri="{FF2B5EF4-FFF2-40B4-BE49-F238E27FC236}">
                <a16:creationId xmlns=""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0152" b="12732"/>
          <a:stretch/>
        </p:blipFill>
        <p:spPr bwMode="auto">
          <a:xfrm>
            <a:off x="-41808" y="2996753"/>
            <a:ext cx="2082572" cy="3899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Down Arrow Callout 10"/>
          <p:cNvSpPr/>
          <p:nvPr/>
        </p:nvSpPr>
        <p:spPr>
          <a:xfrm>
            <a:off x="2506624" y="443540"/>
            <a:ext cx="7181285" cy="2076884"/>
          </a:xfrm>
          <a:prstGeom prst="downArrowCallout">
            <a:avLst>
              <a:gd name="adj1" fmla="val 22917"/>
              <a:gd name="adj2" fmla="val 31250"/>
              <a:gd name="adj3" fmla="val 25000"/>
              <a:gd name="adj4" fmla="val 55602"/>
            </a:avLst>
          </a:prstGeom>
          <a:solidFill>
            <a:srgbClr val="FAF0F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8" name="Rectangle 27"/>
          <p:cNvSpPr/>
          <p:nvPr/>
        </p:nvSpPr>
        <p:spPr>
          <a:xfrm>
            <a:off x="2782645" y="704961"/>
            <a:ext cx="676989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أوجد ناتج الطرح، ثم تحقق من الإجابة.</a:t>
            </a:r>
            <a:endParaRPr lang="en-US" sz="4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3922" y="850857"/>
            <a:ext cx="2137491" cy="2055616"/>
          </a:xfrm>
          <a:prstGeom prst="rect">
            <a:avLst/>
          </a:prstGeom>
          <a:solidFill>
            <a:srgbClr val="FAF0F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9" name="Rectangle 28"/>
          <p:cNvSpPr/>
          <p:nvPr/>
        </p:nvSpPr>
        <p:spPr>
          <a:xfrm>
            <a:off x="326829" y="1187130"/>
            <a:ext cx="209406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dirty="0">
                <a:ln w="1905">
                  <a:noFill/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خارجية، ثم تأكد من الإجابة.</a:t>
            </a:r>
            <a:endParaRPr lang="en-US" sz="2800" dirty="0">
              <a:ln w="1905">
                <a:noFill/>
              </a:ln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754069" y="2663580"/>
            <a:ext cx="2157957" cy="2729753"/>
          </a:xfrm>
          <a:prstGeom prst="rect">
            <a:avLst/>
          </a:prstGeom>
          <a:solidFill>
            <a:srgbClr val="FAF0F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1" name="Rectangle 30"/>
          <p:cNvSpPr/>
          <p:nvPr/>
        </p:nvSpPr>
        <p:spPr>
          <a:xfrm>
            <a:off x="3775060" y="2638158"/>
            <a:ext cx="2244713" cy="2729753"/>
          </a:xfrm>
          <a:prstGeom prst="rect">
            <a:avLst/>
          </a:prstGeom>
          <a:solidFill>
            <a:srgbClr val="FAF0F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39" name="Rectangle 38"/>
          <p:cNvSpPr/>
          <p:nvPr/>
        </p:nvSpPr>
        <p:spPr>
          <a:xfrm>
            <a:off x="8039068" y="4237816"/>
            <a:ext cx="1035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0  4 1</a:t>
            </a:r>
          </a:p>
        </p:txBody>
      </p:sp>
      <p:cxnSp>
        <p:nvCxnSpPr>
          <p:cNvPr id="17" name="Straight Connector 16"/>
          <p:cNvCxnSpPr>
            <a:cxnSpLocks/>
          </p:cNvCxnSpPr>
          <p:nvPr/>
        </p:nvCxnSpPr>
        <p:spPr>
          <a:xfrm>
            <a:off x="7902094" y="4289904"/>
            <a:ext cx="1678386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7947225" y="3003473"/>
            <a:ext cx="1559593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      8  0  2</a:t>
            </a:r>
          </a:p>
          <a:p>
            <a:pPr algn="ctr"/>
            <a:r>
              <a:rPr lang="ar-BH" sz="3600" b="1" dirty="0">
                <a:ln w="2857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8  6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030739" y="4276421"/>
            <a:ext cx="1239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5  2  7</a:t>
            </a:r>
          </a:p>
        </p:txBody>
      </p:sp>
      <p:cxnSp>
        <p:nvCxnSpPr>
          <p:cNvPr id="44" name="Straight Connector 43"/>
          <p:cNvCxnSpPr>
            <a:cxnSpLocks/>
          </p:cNvCxnSpPr>
          <p:nvPr/>
        </p:nvCxnSpPr>
        <p:spPr>
          <a:xfrm>
            <a:off x="3957786" y="4264482"/>
            <a:ext cx="1550045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4047841" y="2967396"/>
            <a:ext cx="1642715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       2  0  8</a:t>
            </a:r>
          </a:p>
          <a:p>
            <a:pPr algn="ctr"/>
            <a:r>
              <a:rPr lang="ar-BH" sz="3600" b="1" dirty="0">
                <a:ln w="2857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7  7</a:t>
            </a:r>
          </a:p>
        </p:txBody>
      </p:sp>
      <p:grpSp>
        <p:nvGrpSpPr>
          <p:cNvPr id="25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26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الطرح بوجود الأصفار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869692" y="5540242"/>
            <a:ext cx="4455150" cy="754100"/>
            <a:chOff x="3869692" y="5540242"/>
            <a:chExt cx="4455150" cy="754100"/>
          </a:xfrm>
        </p:grpSpPr>
        <p:sp>
          <p:nvSpPr>
            <p:cNvPr id="2" name="Wave 1"/>
            <p:cNvSpPr/>
            <p:nvPr/>
          </p:nvSpPr>
          <p:spPr>
            <a:xfrm>
              <a:off x="3869692" y="5540242"/>
              <a:ext cx="4455150" cy="754100"/>
            </a:xfrm>
            <a:prstGeom prst="wave">
              <a:avLst>
                <a:gd name="adj1" fmla="val 10742"/>
                <a:gd name="adj2" fmla="val 297"/>
              </a:avLst>
            </a:prstGeom>
            <a:solidFill>
              <a:srgbClr val="B2D7F8"/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4000" b="1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ممتاز</a:t>
              </a:r>
            </a:p>
          </p:txBody>
        </p:sp>
        <p:sp>
          <p:nvSpPr>
            <p:cNvPr id="3" name="Half Frame 2"/>
            <p:cNvSpPr/>
            <p:nvPr/>
          </p:nvSpPr>
          <p:spPr>
            <a:xfrm rot="14427108">
              <a:off x="7331402" y="5327957"/>
              <a:ext cx="259300" cy="1043044"/>
            </a:xfrm>
            <a:prstGeom prst="halfFrame">
              <a:avLst>
                <a:gd name="adj1" fmla="val 30882"/>
                <a:gd name="adj2" fmla="val 2485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p:sp>
          <p:nvSpPr>
            <p:cNvPr id="32" name="Half Frame 31"/>
            <p:cNvSpPr/>
            <p:nvPr/>
          </p:nvSpPr>
          <p:spPr>
            <a:xfrm rot="14427108">
              <a:off x="4470037" y="5248445"/>
              <a:ext cx="259300" cy="1043044"/>
            </a:xfrm>
            <a:prstGeom prst="halfFrame">
              <a:avLst>
                <a:gd name="adj1" fmla="val 30882"/>
                <a:gd name="adj2" fmla="val 2485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5531E59C-25BF-4A43-8EDE-1FFFD5F557B4}"/>
              </a:ext>
            </a:extLst>
          </p:cNvPr>
          <p:cNvSpPr/>
          <p:nvPr/>
        </p:nvSpPr>
        <p:spPr>
          <a:xfrm>
            <a:off x="6151120" y="2734240"/>
            <a:ext cx="1559593" cy="23391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التحقق</a:t>
            </a:r>
          </a:p>
          <a:p>
            <a:pPr algn="ctr"/>
            <a:r>
              <a:rPr lang="ar-BH" sz="32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     140  </a:t>
            </a:r>
          </a:p>
          <a:p>
            <a:pPr algn="ctr"/>
            <a:r>
              <a:rPr lang="ar-BH" sz="32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+ 68 </a:t>
            </a:r>
          </a:p>
          <a:p>
            <a:pPr algn="ctr"/>
            <a:endParaRPr lang="ar-BH" sz="1050" b="1" dirty="0">
              <a:ln w="18415" cmpd="sng">
                <a:noFill/>
                <a:prstDash val="solid"/>
              </a:ln>
              <a:solidFill>
                <a:srgbClr val="7030A0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32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     208</a:t>
            </a:r>
            <a:endParaRPr lang="ar-BH" sz="3600" b="1" dirty="0">
              <a:ln w="18415" cmpd="sng">
                <a:noFill/>
                <a:prstDash val="solid"/>
              </a:ln>
              <a:solidFill>
                <a:srgbClr val="7030A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511858DE-42E3-496D-8900-F258994E8FFF}"/>
              </a:ext>
            </a:extLst>
          </p:cNvPr>
          <p:cNvCxnSpPr>
            <a:cxnSpLocks/>
          </p:cNvCxnSpPr>
          <p:nvPr/>
        </p:nvCxnSpPr>
        <p:spPr>
          <a:xfrm>
            <a:off x="6229950" y="4322286"/>
            <a:ext cx="1368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A5A9D04B-24F0-4CF2-B026-A10E3ACD4B7F}"/>
              </a:ext>
            </a:extLst>
          </p:cNvPr>
          <p:cNvSpPr/>
          <p:nvPr/>
        </p:nvSpPr>
        <p:spPr>
          <a:xfrm>
            <a:off x="2126192" y="2743570"/>
            <a:ext cx="1559593" cy="23391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التحقق</a:t>
            </a:r>
          </a:p>
          <a:p>
            <a:pPr algn="ctr"/>
            <a:r>
              <a:rPr lang="ar-BH" sz="32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      725  </a:t>
            </a:r>
          </a:p>
          <a:p>
            <a:pPr algn="ctr"/>
            <a:r>
              <a:rPr lang="ar-BH" sz="32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+  77 </a:t>
            </a:r>
          </a:p>
          <a:p>
            <a:pPr algn="ctr"/>
            <a:endParaRPr lang="ar-BH" sz="1050" b="1" dirty="0">
              <a:ln w="18415" cmpd="sng">
                <a:noFill/>
                <a:prstDash val="solid"/>
              </a:ln>
              <a:solidFill>
                <a:srgbClr val="7030A0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32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     802</a:t>
            </a:r>
            <a:endParaRPr lang="ar-BH" sz="3600" b="1" dirty="0">
              <a:ln w="18415" cmpd="sng">
                <a:noFill/>
                <a:prstDash val="solid"/>
              </a:ln>
              <a:solidFill>
                <a:srgbClr val="7030A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D74B5B48-DF9A-4D38-822A-A8D9618D1194}"/>
              </a:ext>
            </a:extLst>
          </p:cNvPr>
          <p:cNvCxnSpPr>
            <a:cxnSpLocks/>
          </p:cNvCxnSpPr>
          <p:nvPr/>
        </p:nvCxnSpPr>
        <p:spPr>
          <a:xfrm>
            <a:off x="2205022" y="4331616"/>
            <a:ext cx="1368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704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/>
      <p:bldP spid="14" grpId="0" animBg="1"/>
      <p:bldP spid="14" grpId="1" animBg="1"/>
      <p:bldP spid="29" grpId="0"/>
      <p:bldP spid="29" grpId="1"/>
      <p:bldP spid="15" grpId="0" animBg="1"/>
      <p:bldP spid="31" grpId="0" animBg="1"/>
      <p:bldP spid="42" grpId="0"/>
      <p:bldP spid="43" grpId="0"/>
      <p:bldP spid="45" grpId="0"/>
      <p:bldP spid="35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=""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155844" y="4879331"/>
                <a:ext cx="1523801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 2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=""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=""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33" name="Picture 32" descr="C:\Users\SAKEEN~1\AppData\Local\Temp\Rar$DIa20840.10391\hello.png">
            <a:extLst>
              <a:ext uri="{FF2B5EF4-FFF2-40B4-BE49-F238E27FC236}">
                <a16:creationId xmlns=""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3" t="9992" r="5773" b="15472"/>
          <a:stretch/>
        </p:blipFill>
        <p:spPr bwMode="auto">
          <a:xfrm>
            <a:off x="10059139" y="1833160"/>
            <a:ext cx="1871604" cy="4207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 descr="C:\Users\SAKEEN~1\AppData\Local\Temp\Rar$DIa20840.10391\hello.png">
            <a:extLst>
              <a:ext uri="{FF2B5EF4-FFF2-40B4-BE49-F238E27FC236}">
                <a16:creationId xmlns=""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0152" b="12732"/>
          <a:stretch/>
        </p:blipFill>
        <p:spPr bwMode="auto">
          <a:xfrm>
            <a:off x="-41807" y="2996753"/>
            <a:ext cx="2082572" cy="3899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Down Arrow Callout 10"/>
          <p:cNvSpPr/>
          <p:nvPr/>
        </p:nvSpPr>
        <p:spPr>
          <a:xfrm>
            <a:off x="2506624" y="443540"/>
            <a:ext cx="7181285" cy="2076884"/>
          </a:xfrm>
          <a:prstGeom prst="downArrowCallout">
            <a:avLst>
              <a:gd name="adj1" fmla="val 22917"/>
              <a:gd name="adj2" fmla="val 31250"/>
              <a:gd name="adj3" fmla="val 25000"/>
              <a:gd name="adj4" fmla="val 55602"/>
            </a:avLst>
          </a:prstGeom>
          <a:solidFill>
            <a:srgbClr val="FBE5F6"/>
          </a:solidFill>
          <a:ln>
            <a:solidFill>
              <a:srgbClr val="B51B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8" name="Rectangle 27"/>
          <p:cNvSpPr/>
          <p:nvPr/>
        </p:nvSpPr>
        <p:spPr>
          <a:xfrm>
            <a:off x="2782645" y="704961"/>
            <a:ext cx="676989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أوجد ناتج الطرح.</a:t>
            </a:r>
            <a:endParaRPr lang="en-US" sz="4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1645" y="785540"/>
            <a:ext cx="2289612" cy="2076885"/>
          </a:xfrm>
          <a:prstGeom prst="rect">
            <a:avLst/>
          </a:prstGeom>
          <a:solidFill>
            <a:srgbClr val="FBE5F6"/>
          </a:solidFill>
          <a:ln>
            <a:solidFill>
              <a:srgbClr val="B51B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9" name="Rectangle 28"/>
          <p:cNvSpPr/>
          <p:nvPr/>
        </p:nvSpPr>
        <p:spPr>
          <a:xfrm>
            <a:off x="152370" y="1172472"/>
            <a:ext cx="2088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dirty="0">
                <a:ln w="1905">
                  <a:noFill/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خارجية، ثم تأكد من الإجابة.</a:t>
            </a:r>
            <a:endParaRPr lang="en-US" sz="2800" dirty="0">
              <a:ln w="1905">
                <a:noFill/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18099" y="2635085"/>
            <a:ext cx="3308532" cy="2729753"/>
          </a:xfrm>
          <a:prstGeom prst="rect">
            <a:avLst/>
          </a:prstGeom>
          <a:solidFill>
            <a:srgbClr val="FBE5F6"/>
          </a:solidFill>
          <a:ln>
            <a:solidFill>
              <a:srgbClr val="B51B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1" name="Rectangle 30"/>
          <p:cNvSpPr/>
          <p:nvPr/>
        </p:nvSpPr>
        <p:spPr>
          <a:xfrm>
            <a:off x="2711242" y="2571898"/>
            <a:ext cx="3308532" cy="2729753"/>
          </a:xfrm>
          <a:prstGeom prst="rect">
            <a:avLst/>
          </a:prstGeom>
          <a:solidFill>
            <a:srgbClr val="FBE5F6"/>
          </a:solidFill>
          <a:ln>
            <a:solidFill>
              <a:srgbClr val="B51B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9" name="Rectangle 38"/>
          <p:cNvSpPr/>
          <p:nvPr/>
        </p:nvSpPr>
        <p:spPr>
          <a:xfrm>
            <a:off x="7270580" y="4154465"/>
            <a:ext cx="11464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3  8 1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312480" y="3346371"/>
            <a:ext cx="3119770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86146E"/>
                </a:solidFill>
                <a:latin typeface="Sakkal Majalla" pitchFamily="2" charset="-78"/>
                <a:cs typeface="Sakkal Majalla" pitchFamily="2" charset="-78"/>
              </a:rPr>
              <a:t>0 0 5   -   7 1 3   =</a:t>
            </a:r>
          </a:p>
        </p:txBody>
      </p:sp>
      <p:grpSp>
        <p:nvGrpSpPr>
          <p:cNvPr id="25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26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الطرح بوجود الأصفار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3955649" y="4154464"/>
            <a:ext cx="8322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4  7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811904" y="3283184"/>
            <a:ext cx="3119770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86146E"/>
                </a:solidFill>
                <a:latin typeface="Sakkal Majalla" pitchFamily="2" charset="-78"/>
                <a:cs typeface="Sakkal Majalla" pitchFamily="2" charset="-78"/>
              </a:rPr>
              <a:t>0 0 3   -   6 2 2   =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3869692" y="5540242"/>
            <a:ext cx="4455150" cy="754100"/>
            <a:chOff x="3869692" y="5540242"/>
            <a:chExt cx="4455150" cy="754100"/>
          </a:xfrm>
        </p:grpSpPr>
        <p:sp>
          <p:nvSpPr>
            <p:cNvPr id="37" name="Wave 36"/>
            <p:cNvSpPr/>
            <p:nvPr/>
          </p:nvSpPr>
          <p:spPr>
            <a:xfrm>
              <a:off x="3869692" y="5540242"/>
              <a:ext cx="4455150" cy="754100"/>
            </a:xfrm>
            <a:prstGeom prst="wave">
              <a:avLst>
                <a:gd name="adj1" fmla="val 10742"/>
                <a:gd name="adj2" fmla="val 297"/>
              </a:avLst>
            </a:prstGeom>
            <a:solidFill>
              <a:srgbClr val="FFFF00"/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4000" b="1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ممتاز</a:t>
              </a:r>
            </a:p>
          </p:txBody>
        </p:sp>
        <p:sp>
          <p:nvSpPr>
            <p:cNvPr id="38" name="Half Frame 37"/>
            <p:cNvSpPr/>
            <p:nvPr/>
          </p:nvSpPr>
          <p:spPr>
            <a:xfrm rot="14427108">
              <a:off x="7331402" y="5327957"/>
              <a:ext cx="259300" cy="1043044"/>
            </a:xfrm>
            <a:prstGeom prst="halfFrame">
              <a:avLst>
                <a:gd name="adj1" fmla="val 30882"/>
                <a:gd name="adj2" fmla="val 2485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p:sp>
          <p:nvSpPr>
            <p:cNvPr id="40" name="Half Frame 39"/>
            <p:cNvSpPr/>
            <p:nvPr/>
          </p:nvSpPr>
          <p:spPr>
            <a:xfrm rot="14427108">
              <a:off x="4470037" y="5248445"/>
              <a:ext cx="259300" cy="1043044"/>
            </a:xfrm>
            <a:prstGeom prst="halfFrame">
              <a:avLst>
                <a:gd name="adj1" fmla="val 30882"/>
                <a:gd name="adj2" fmla="val 2485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645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/>
      <p:bldP spid="14" grpId="0" animBg="1"/>
      <p:bldP spid="14" grpId="1" animBg="1"/>
      <p:bldP spid="29" grpId="0"/>
      <p:bldP spid="29" grpId="1"/>
      <p:bldP spid="15" grpId="0" animBg="1"/>
      <p:bldP spid="31" grpId="0" animBg="1"/>
      <p:bldP spid="42" grpId="0"/>
      <p:bldP spid="32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=""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155844" y="4879331"/>
                <a:ext cx="1523801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 3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=""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=""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2477166" y="676950"/>
            <a:ext cx="640419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905"/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إذا كان في</a:t>
            </a:r>
            <a:r>
              <a:rPr lang="ar-SA" sz="4000" b="1" dirty="0">
                <a:ln w="1905"/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4000" b="1" dirty="0">
                <a:ln w="1905"/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محفظة علي 200 دينار، أنفق منها 27 دينارًا، فكم دينارًا بقي معه؟</a:t>
            </a:r>
            <a:endParaRPr lang="en-US" sz="4000" b="1" dirty="0">
              <a:ln w="1905"/>
              <a:solidFill>
                <a:schemeClr val="accent5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536053" y="1312241"/>
            <a:ext cx="213336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1905"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خارجية، ثم تأكد من الإجابة.</a:t>
            </a:r>
            <a:endParaRPr lang="en-US" sz="3200" b="1" dirty="0">
              <a:ln w="1905">
                <a:noFill/>
              </a:ln>
              <a:solidFill>
                <a:schemeClr val="accent5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2" name="Picture 31" descr="C:\Users\SAKEEN~1\AppData\Local\Temp\Rar$DIa20840.10391\hello.png">
            <a:extLst>
              <a:ext uri="{FF2B5EF4-FFF2-40B4-BE49-F238E27FC236}">
                <a16:creationId xmlns=""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0297" b="12732"/>
          <a:stretch/>
        </p:blipFill>
        <p:spPr bwMode="auto">
          <a:xfrm>
            <a:off x="3182244" y="2643162"/>
            <a:ext cx="1196681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 descr="C:\Users\SAKEEN~1\AppData\Local\Temp\Rar$DIa20840.10391\hello.png">
            <a:extLst>
              <a:ext uri="{FF2B5EF4-FFF2-40B4-BE49-F238E27FC236}">
                <a16:creationId xmlns=""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03" t="12732" r="5708" b="12732"/>
          <a:stretch/>
        </p:blipFill>
        <p:spPr bwMode="auto">
          <a:xfrm>
            <a:off x="7908119" y="2633314"/>
            <a:ext cx="1196682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8" name="Rectangle 37"/>
          <p:cNvSpPr/>
          <p:nvPr/>
        </p:nvSpPr>
        <p:spPr>
          <a:xfrm>
            <a:off x="5588570" y="4372004"/>
            <a:ext cx="9829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ar-BH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3  7 1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4995468" y="4343745"/>
            <a:ext cx="2284645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033017" y="3066545"/>
            <a:ext cx="2469748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     0  0  2</a:t>
            </a:r>
          </a:p>
          <a:p>
            <a:pPr algn="ctr"/>
            <a:r>
              <a:rPr lang="ar-BH" sz="3600" b="1" dirty="0">
                <a:ln w="28575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BH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7  2</a:t>
            </a:r>
          </a:p>
        </p:txBody>
      </p:sp>
      <p:grpSp>
        <p:nvGrpSpPr>
          <p:cNvPr id="22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2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الطرح بوجود الأصفار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" name="Frame 2"/>
          <p:cNvSpPr/>
          <p:nvPr/>
        </p:nvSpPr>
        <p:spPr>
          <a:xfrm>
            <a:off x="2267328" y="141139"/>
            <a:ext cx="6771861" cy="2345637"/>
          </a:xfrm>
          <a:prstGeom prst="frame">
            <a:avLst>
              <a:gd name="adj1" fmla="val 9840"/>
            </a:avLst>
          </a:prstGeom>
          <a:gradFill flip="none" rotWithShape="1">
            <a:gsLst>
              <a:gs pos="0">
                <a:srgbClr val="F79B99"/>
              </a:gs>
              <a:gs pos="62000">
                <a:schemeClr val="accent1">
                  <a:tint val="44500"/>
                  <a:satMod val="160000"/>
                </a:schemeClr>
              </a:gs>
              <a:gs pos="56244">
                <a:srgbClr val="9CB8DB"/>
              </a:gs>
              <a:gs pos="91000">
                <a:schemeClr val="accent4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6" name="Frame 25"/>
          <p:cNvSpPr/>
          <p:nvPr/>
        </p:nvSpPr>
        <p:spPr>
          <a:xfrm>
            <a:off x="9235797" y="1073431"/>
            <a:ext cx="2759008" cy="2610678"/>
          </a:xfrm>
          <a:prstGeom prst="frame">
            <a:avLst>
              <a:gd name="adj1" fmla="val 9840"/>
            </a:avLst>
          </a:prstGeom>
          <a:gradFill flip="none" rotWithShape="1">
            <a:gsLst>
              <a:gs pos="0">
                <a:srgbClr val="F79B99"/>
              </a:gs>
              <a:gs pos="62000">
                <a:schemeClr val="accent1">
                  <a:tint val="44500"/>
                  <a:satMod val="160000"/>
                </a:schemeClr>
              </a:gs>
              <a:gs pos="56244">
                <a:srgbClr val="9CB8DB"/>
              </a:gs>
              <a:gs pos="91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9" name="Frame 28"/>
          <p:cNvSpPr/>
          <p:nvPr/>
        </p:nvSpPr>
        <p:spPr>
          <a:xfrm>
            <a:off x="4380716" y="2621313"/>
            <a:ext cx="3514151" cy="2682020"/>
          </a:xfrm>
          <a:prstGeom prst="frame">
            <a:avLst>
              <a:gd name="adj1" fmla="val 9840"/>
            </a:avLst>
          </a:prstGeom>
          <a:gradFill flip="none" rotWithShape="1">
            <a:gsLst>
              <a:gs pos="0">
                <a:srgbClr val="F79B99"/>
              </a:gs>
              <a:gs pos="62000">
                <a:schemeClr val="accent1">
                  <a:tint val="44500"/>
                  <a:satMod val="160000"/>
                </a:schemeClr>
              </a:gs>
              <a:gs pos="56244">
                <a:srgbClr val="9CB8DB"/>
              </a:gs>
              <a:gs pos="91000">
                <a:schemeClr val="accent4">
                  <a:lumMod val="60000"/>
                  <a:lumOff val="4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33" name="Wave 32"/>
          <p:cNvSpPr/>
          <p:nvPr/>
        </p:nvSpPr>
        <p:spPr>
          <a:xfrm>
            <a:off x="197194" y="2907787"/>
            <a:ext cx="2824301" cy="1306404"/>
          </a:xfrm>
          <a:prstGeom prst="wave">
            <a:avLst>
              <a:gd name="adj1" fmla="val 10742"/>
              <a:gd name="adj2" fmla="val 297"/>
            </a:avLst>
          </a:prstGeom>
          <a:solidFill>
            <a:srgbClr val="B2D7F8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ممتاز</a:t>
            </a:r>
          </a:p>
        </p:txBody>
      </p:sp>
      <p:sp>
        <p:nvSpPr>
          <p:cNvPr id="4" name="Smiley Face 3"/>
          <p:cNvSpPr/>
          <p:nvPr/>
        </p:nvSpPr>
        <p:spPr>
          <a:xfrm>
            <a:off x="2267328" y="3307131"/>
            <a:ext cx="608394" cy="668521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7" name="Smiley Face 36"/>
          <p:cNvSpPr/>
          <p:nvPr/>
        </p:nvSpPr>
        <p:spPr>
          <a:xfrm>
            <a:off x="352389" y="3106024"/>
            <a:ext cx="608394" cy="668521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1D8DBEE5-4158-4B9E-B8D6-2E1F4E48A7D2}"/>
              </a:ext>
            </a:extLst>
          </p:cNvPr>
          <p:cNvSpPr/>
          <p:nvPr/>
        </p:nvSpPr>
        <p:spPr>
          <a:xfrm>
            <a:off x="3337707" y="5453368"/>
            <a:ext cx="5516586" cy="858548"/>
          </a:xfrm>
          <a:prstGeom prst="roundRect">
            <a:avLst/>
          </a:prstGeom>
          <a:solidFill>
            <a:srgbClr val="FBE5F6"/>
          </a:solidFill>
          <a:ln w="28575">
            <a:solidFill>
              <a:srgbClr val="B51B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B51B9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</a:t>
            </a:r>
            <a:r>
              <a:rPr lang="ar-BH" sz="4400" b="1" dirty="0">
                <a:solidFill>
                  <a:srgbClr val="B51B9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4400" b="1" dirty="0">
                <a:solidFill>
                  <a:srgbClr val="B51B9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ا، بقي مع علي 173 دينار</a:t>
            </a:r>
            <a:r>
              <a:rPr lang="ar-BH" sz="4400" b="1" dirty="0">
                <a:solidFill>
                  <a:srgbClr val="B51B9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4400" b="1" dirty="0">
                <a:solidFill>
                  <a:srgbClr val="B51B9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endParaRPr lang="ar-BH" sz="4400" b="1" dirty="0">
              <a:solidFill>
                <a:srgbClr val="B51B94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723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0" grpId="1"/>
      <p:bldP spid="38" grpId="0"/>
      <p:bldP spid="40" grpId="0"/>
      <p:bldP spid="3" grpId="0" animBg="1"/>
      <p:bldP spid="26" grpId="0" animBg="1"/>
      <p:bldP spid="26" grpId="1" animBg="1"/>
      <p:bldP spid="29" grpId="0" animBg="1"/>
      <p:bldP spid="33" grpId="0" animBg="1"/>
      <p:bldP spid="4" grpId="0" animBg="1"/>
      <p:bldP spid="37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=""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455300" y="2278860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=""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18304" y="2523601"/>
            <a:ext cx="1736700" cy="43284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val Callout 8"/>
          <p:cNvSpPr/>
          <p:nvPr/>
        </p:nvSpPr>
        <p:spPr>
          <a:xfrm>
            <a:off x="7132180" y="443884"/>
            <a:ext cx="3744026" cy="3504704"/>
          </a:xfrm>
          <a:prstGeom prst="wedgeEllipseCallout">
            <a:avLst>
              <a:gd name="adj1" fmla="val 36849"/>
              <a:gd name="adj2" fmla="val 5743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/>
          <p:cNvSpPr/>
          <p:nvPr/>
        </p:nvSpPr>
        <p:spPr>
          <a:xfrm>
            <a:off x="7636099" y="878476"/>
            <a:ext cx="281920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هل تذكر لي يا </a:t>
            </a:r>
            <a:r>
              <a:rPr lang="ar-BH" sz="4400" b="1" dirty="0"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أخي </a:t>
            </a:r>
            <a:r>
              <a:rPr lang="ar-SA" sz="4400" b="1" dirty="0"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ماذا تعلمنا اليوم؟ </a:t>
            </a:r>
            <a:endParaRPr lang="ar-BH" sz="4400" b="1" dirty="0">
              <a:solidFill>
                <a:schemeClr val="accent2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4" name="Oval Callout 23"/>
          <p:cNvSpPr/>
          <p:nvPr/>
        </p:nvSpPr>
        <p:spPr>
          <a:xfrm flipH="1">
            <a:off x="1187740" y="669424"/>
            <a:ext cx="3744026" cy="3493143"/>
          </a:xfrm>
          <a:prstGeom prst="wedgeEllipseCallout">
            <a:avLst>
              <a:gd name="adj1" fmla="val 36849"/>
              <a:gd name="adj2" fmla="val 5743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5" name="Rectangle 24"/>
          <p:cNvSpPr/>
          <p:nvPr/>
        </p:nvSpPr>
        <p:spPr>
          <a:xfrm>
            <a:off x="964645" y="1229931"/>
            <a:ext cx="41902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تعلمنا اليوم</a:t>
            </a:r>
          </a:p>
          <a:p>
            <a:pPr algn="ctr"/>
            <a:r>
              <a:rPr lang="ar-BH" sz="4400" b="1" dirty="0"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طرح </a:t>
            </a:r>
            <a:r>
              <a:rPr lang="ar-BH" sz="4400" b="1" dirty="0" smtClean="0"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أعدادٍ </a:t>
            </a:r>
            <a:r>
              <a:rPr lang="ar-BH" sz="4400" b="1" dirty="0"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بوجود</a:t>
            </a:r>
          </a:p>
          <a:p>
            <a:pPr algn="ctr"/>
            <a:r>
              <a:rPr lang="ar-BH" sz="4400" b="1" dirty="0"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الأصفار</a:t>
            </a:r>
            <a:endParaRPr lang="ar-BH" sz="4400" dirty="0">
              <a:solidFill>
                <a:schemeClr val="accent2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2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3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الطرح بوجود الأصفار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47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/>
      <p:bldP spid="24" grpId="0" animBg="1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=""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0" y="950273"/>
            <a:ext cx="2083633" cy="543674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=""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9950579" y="1211882"/>
            <a:ext cx="1987358" cy="517513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Flowchart: Manual Operation 1"/>
          <p:cNvSpPr/>
          <p:nvPr/>
        </p:nvSpPr>
        <p:spPr>
          <a:xfrm>
            <a:off x="2695690" y="2257421"/>
            <a:ext cx="6820525" cy="2916609"/>
          </a:xfrm>
          <a:prstGeom prst="flowChartManualOperation">
            <a:avLst/>
          </a:prstGeom>
          <a:solidFill>
            <a:srgbClr val="E6FA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4" name="Rectangle 13"/>
          <p:cNvSpPr/>
          <p:nvPr/>
        </p:nvSpPr>
        <p:spPr>
          <a:xfrm>
            <a:off x="3511909" y="2755492"/>
            <a:ext cx="518808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SA" sz="4000" b="1" dirty="0">
                <a:ln w="0"/>
                <a:solidFill>
                  <a:srgbClr val="7E0D91"/>
                </a:solidFill>
                <a:latin typeface="Sakkal Majalla" pitchFamily="2" charset="-78"/>
                <a:cs typeface="Sakkal Majalla" pitchFamily="2" charset="-78"/>
              </a:rPr>
              <a:t>لمزيد من الاستفادة يمكنك الرجوع لكتاب الطالب </a:t>
            </a:r>
          </a:p>
          <a:p>
            <a:pPr lvl="0" algn="ctr"/>
            <a:endParaRPr lang="ar-SA" sz="900" b="1" dirty="0">
              <a:ln w="0"/>
              <a:solidFill>
                <a:srgbClr val="7E0D91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SA" sz="4000" b="1" dirty="0">
                <a:ln w="0"/>
                <a:solidFill>
                  <a:srgbClr val="7E0D91"/>
                </a:solidFill>
                <a:latin typeface="Sakkal Majalla" pitchFamily="2" charset="-78"/>
                <a:cs typeface="Sakkal Majalla" pitchFamily="2" charset="-78"/>
              </a:rPr>
              <a:t>لحل تمارين الدرس صفحة </a:t>
            </a:r>
            <a:r>
              <a:rPr lang="ar-BH" sz="4000" b="1" dirty="0">
                <a:ln w="0"/>
                <a:solidFill>
                  <a:srgbClr val="7E0D91"/>
                </a:solidFill>
                <a:latin typeface="Sakkal Majalla" pitchFamily="2" charset="-78"/>
                <a:cs typeface="Sakkal Majalla" pitchFamily="2" charset="-78"/>
              </a:rPr>
              <a:t>80</a:t>
            </a:r>
            <a:endParaRPr lang="ar-SA" sz="4000" b="1" dirty="0">
              <a:ln w="0"/>
              <a:solidFill>
                <a:srgbClr val="7E0D9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Flowchart: Manual Operation 16"/>
          <p:cNvSpPr/>
          <p:nvPr/>
        </p:nvSpPr>
        <p:spPr>
          <a:xfrm>
            <a:off x="8587919" y="783301"/>
            <a:ext cx="2725321" cy="857162"/>
          </a:xfrm>
          <a:prstGeom prst="flowChartManualOperation">
            <a:avLst/>
          </a:prstGeom>
          <a:solidFill>
            <a:srgbClr val="E6FA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/>
          <p:cNvSpPr/>
          <p:nvPr/>
        </p:nvSpPr>
        <p:spPr>
          <a:xfrm>
            <a:off x="8971787" y="950272"/>
            <a:ext cx="19575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sz="3200" b="1" dirty="0">
                <a:ln w="0"/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عزيزتي الطالبة</a:t>
            </a:r>
            <a:endParaRPr lang="ar-BH" sz="3200" b="1" dirty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Flowchart: Manual Operation 18"/>
          <p:cNvSpPr/>
          <p:nvPr/>
        </p:nvSpPr>
        <p:spPr>
          <a:xfrm>
            <a:off x="894405" y="783301"/>
            <a:ext cx="2725321" cy="857162"/>
          </a:xfrm>
          <a:prstGeom prst="flowChartManualOperation">
            <a:avLst/>
          </a:prstGeom>
          <a:solidFill>
            <a:srgbClr val="E6FA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0" name="Rectangle 19"/>
          <p:cNvSpPr/>
          <p:nvPr/>
        </p:nvSpPr>
        <p:spPr>
          <a:xfrm>
            <a:off x="1315943" y="950272"/>
            <a:ext cx="18822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sz="3200" b="1" dirty="0">
                <a:ln w="0"/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عزيزي الطالب</a:t>
            </a:r>
            <a:endParaRPr lang="ar-BH" sz="3200" b="1" dirty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5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الطرح بوجود الأصفار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130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7" grpId="0" animBg="1"/>
      <p:bldP spid="18" grpId="0"/>
      <p:bldP spid="19" grpId="0" animBg="1"/>
      <p:bldP spid="20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6011</TotalTime>
  <Words>490</Words>
  <Application>Microsoft Office PowerPoint</Application>
  <PresentationFormat>Widescreen</PresentationFormat>
  <Paragraphs>118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Times New Roman</vt:lpstr>
      <vt:lpstr>Traditional Arabic</vt:lpstr>
      <vt:lpstr>Yu Gothic UI Semilight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Mohamed Salameh Mfadi Alsalimeh</cp:lastModifiedBy>
  <cp:revision>1014</cp:revision>
  <dcterms:created xsi:type="dcterms:W3CDTF">2020-03-03T06:21:53Z</dcterms:created>
  <dcterms:modified xsi:type="dcterms:W3CDTF">2020-07-26T08:44:42Z</dcterms:modified>
</cp:coreProperties>
</file>