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7" r:id="rId4"/>
    <p:sldId id="290" r:id="rId5"/>
    <p:sldId id="258" r:id="rId6"/>
    <p:sldId id="259" r:id="rId7"/>
    <p:sldId id="291" r:id="rId8"/>
    <p:sldId id="264" r:id="rId9"/>
    <p:sldId id="292" r:id="rId10"/>
    <p:sldId id="261" r:id="rId11"/>
    <p:sldId id="288" r:id="rId12"/>
    <p:sldId id="289"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94660"/>
  </p:normalViewPr>
  <p:slideViewPr>
    <p:cSldViewPr snapToGrid="0">
      <p:cViewPr varScale="1">
        <p:scale>
          <a:sx n="67" d="100"/>
          <a:sy n="67" d="100"/>
        </p:scale>
        <p:origin x="1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BBFD3-E7CE-45D0-835A-F424985BE4FE}" type="datetimeFigureOut">
              <a:rPr lang="en-US" smtClean="0"/>
              <a:t>4/5/2020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D0A41-750F-4A5D-9EA3-F3D8E18BF43A}" type="slidenum">
              <a:rPr lang="en-US" smtClean="0"/>
              <a:t>‹#›</a:t>
            </a:fld>
            <a:endParaRPr lang="en-US"/>
          </a:p>
        </p:txBody>
      </p:sp>
    </p:spTree>
    <p:extLst>
      <p:ext uri="{BB962C8B-B14F-4D97-AF65-F5344CB8AC3E}">
        <p14:creationId xmlns:p14="http://schemas.microsoft.com/office/powerpoint/2010/main" val="6097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C8DC57A8-AE18-4654-B6AF-04B3577165BE}" type="slidenum">
              <a:rPr lang="ar-BH" smtClean="0">
                <a:solidFill>
                  <a:prstClr val="black"/>
                </a:solidFill>
              </a:rPr>
              <a:pPr/>
              <a:t>1</a:t>
            </a:fld>
            <a:endParaRPr lang="ar-BH">
              <a:solidFill>
                <a:prstClr val="black"/>
              </a:solidFill>
            </a:endParaRPr>
          </a:p>
        </p:txBody>
      </p:sp>
    </p:spTree>
    <p:extLst>
      <p:ext uri="{BB962C8B-B14F-4D97-AF65-F5344CB8AC3E}">
        <p14:creationId xmlns:p14="http://schemas.microsoft.com/office/powerpoint/2010/main" val="358979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8470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0085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8211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492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3079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9697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2A9086C-CCD8-4344-86A7-F2B3C27EC433}" type="slidenum">
              <a:rPr lang="en-US" smtClean="0"/>
              <a:pPr/>
              <a:t>9</a:t>
            </a:fld>
            <a:endParaRPr lang="en-US"/>
          </a:p>
        </p:txBody>
      </p:sp>
    </p:spTree>
    <p:extLst>
      <p:ext uri="{BB962C8B-B14F-4D97-AF65-F5344CB8AC3E}">
        <p14:creationId xmlns:p14="http://schemas.microsoft.com/office/powerpoint/2010/main" val="32683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99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2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44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29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9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2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53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0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89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476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12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38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8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6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7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58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6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3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9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916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2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19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8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08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538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06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3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36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0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07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1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37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0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913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134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audio" Target="../media/audio1.wav"/><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11" Type="http://schemas.openxmlformats.org/officeDocument/2006/relationships/image" Target="../media/image6.png"/><Relationship Id="rId5" Type="http://schemas.openxmlformats.org/officeDocument/2006/relationships/audio" Target="../media/audio1.wav"/><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audio" Target="../media/audio1.wav"/><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microsoft.com/office/2007/relationships/hdphoto" Target="../media/hdphoto2.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audio" Target="../media/audio1.wav"/><Relationship Id="rId4" Type="http://schemas.openxmlformats.org/officeDocument/2006/relationships/notesSlide" Target="../notesSlides/notesSlide2.xml"/><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microsoft.com/office/2007/relationships/hdphoto" Target="../media/hdphoto3.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audio" Target="../media/audio1.wav"/><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8.xml"/><Relationship Id="rId7" Type="http://schemas.openxmlformats.org/officeDocument/2006/relationships/image" Target="../media/image10.png"/><Relationship Id="rId12" Type="http://schemas.openxmlformats.org/officeDocument/2006/relationships/audio" Target="../media/audio1.wav"/><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0.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audio" Target="../media/audio1.wav"/><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audio" Target="../media/audio1.wav"/><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606754" y="66042"/>
            <a:ext cx="7162800" cy="1182210"/>
          </a:xfrm>
          <a:prstGeom prst="rect">
            <a:avLst/>
          </a:prstGeom>
        </p:spPr>
      </p:pic>
      <p:sp>
        <p:nvSpPr>
          <p:cNvPr id="10" name="TextBox 4"/>
          <p:cNvSpPr txBox="1"/>
          <p:nvPr/>
        </p:nvSpPr>
        <p:spPr>
          <a:xfrm>
            <a:off x="3186117" y="3159630"/>
            <a:ext cx="5464799" cy="1107996"/>
          </a:xfrm>
          <a:prstGeom prst="rect">
            <a:avLst/>
          </a:prstGeom>
          <a:noFill/>
        </p:spPr>
        <p:txBody>
          <a:bodyPr wrap="square" rtlCol="0">
            <a:spAutoFit/>
          </a:bodyPr>
          <a:lstStyle/>
          <a:p>
            <a:pPr algn="ctr"/>
            <a:r>
              <a:rPr lang="ar-BH" sz="6600" b="1" dirty="0">
                <a:solidFill>
                  <a:srgbClr val="5B9BD5">
                    <a:lumMod val="50000"/>
                  </a:srgbClr>
                </a:solidFill>
                <a:effectLst>
                  <a:outerShdw blurRad="38100" dist="38100" dir="2700000" algn="tl">
                    <a:srgbClr val="000000">
                      <a:alpha val="43137"/>
                    </a:srgbClr>
                  </a:outerShdw>
                </a:effectLst>
              </a:rPr>
              <a:t>الْفَراشَةُ الْبَيْضاءُ</a:t>
            </a:r>
            <a:endParaRPr lang="en-US" sz="6600" b="1" dirty="0">
              <a:solidFill>
                <a:srgbClr val="5B9BD5">
                  <a:lumMod val="50000"/>
                </a:srgbClr>
              </a:solidFill>
              <a:effectLst>
                <a:outerShdw blurRad="38100" dist="38100" dir="2700000" algn="tl">
                  <a:srgbClr val="000000">
                    <a:alpha val="43137"/>
                  </a:srgbClr>
                </a:outerShdw>
              </a:effectLst>
            </a:endParaRPr>
          </a:p>
        </p:txBody>
      </p:sp>
      <p:sp>
        <p:nvSpPr>
          <p:cNvPr id="4" name="TextBox 10"/>
          <p:cNvSpPr txBox="1"/>
          <p:nvPr/>
        </p:nvSpPr>
        <p:spPr>
          <a:xfrm>
            <a:off x="1062576" y="1427733"/>
            <a:ext cx="1666977" cy="523220"/>
          </a:xfrm>
          <a:prstGeom prst="rect">
            <a:avLst/>
          </a:prstGeom>
          <a:noFill/>
        </p:spPr>
        <p:txBody>
          <a:bodyPr wrap="square" rtlCol="1">
            <a:spAutoFit/>
          </a:bodyPr>
          <a:lstStyle/>
          <a:p>
            <a:r>
              <a:rPr lang="ar-BH" sz="2800" b="1" dirty="0">
                <a:solidFill>
                  <a:srgbClr val="FF0000"/>
                </a:solidFill>
              </a:rPr>
              <a:t>الصَّفْحَةُ 42</a:t>
            </a:r>
          </a:p>
        </p:txBody>
      </p:sp>
      <p:sp>
        <p:nvSpPr>
          <p:cNvPr id="5" name="TextBox 5"/>
          <p:cNvSpPr txBox="1"/>
          <p:nvPr/>
        </p:nvSpPr>
        <p:spPr>
          <a:xfrm>
            <a:off x="10063960" y="1367224"/>
            <a:ext cx="1550285" cy="523220"/>
          </a:xfrm>
          <a:prstGeom prst="rect">
            <a:avLst/>
          </a:prstGeom>
          <a:noFill/>
        </p:spPr>
        <p:txBody>
          <a:bodyPr wrap="square" rtlCol="1">
            <a:spAutoFit/>
          </a:bodyPr>
          <a:lstStyle/>
          <a:p>
            <a:r>
              <a:rPr lang="ar-BH" sz="2800" b="1" dirty="0">
                <a:solidFill>
                  <a:srgbClr val="FF0000"/>
                </a:solidFill>
              </a:rPr>
              <a:t>الدَّرْسُ 30</a:t>
            </a:r>
          </a:p>
        </p:txBody>
      </p:sp>
      <p:sp>
        <p:nvSpPr>
          <p:cNvPr id="2" name="مربع نص 1"/>
          <p:cNvSpPr txBox="1"/>
          <p:nvPr/>
        </p:nvSpPr>
        <p:spPr>
          <a:xfrm>
            <a:off x="3384874" y="1399057"/>
            <a:ext cx="5931298" cy="523220"/>
          </a:xfrm>
          <a:prstGeom prst="rect">
            <a:avLst/>
          </a:prstGeom>
          <a:noFill/>
        </p:spPr>
        <p:txBody>
          <a:bodyPr wrap="square" rtlCol="0">
            <a:spAutoFit/>
          </a:bodyPr>
          <a:lstStyle/>
          <a:p>
            <a:r>
              <a:rPr lang="ar-BH" sz="2800" dirty="0"/>
              <a:t>الْحَلَقَة الْأَولَى، اللُّغَة الْعَرَبِيَّة، الصّفّ الثّالِث الإِبتدائيّ</a:t>
            </a:r>
            <a:endParaRPr lang="en-US" sz="2800" dirty="0"/>
          </a:p>
        </p:txBody>
      </p:sp>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44434" b="55176" l="53750" r="63594"/>
                    </a14:imgEffect>
                  </a14:imgLayer>
                </a14:imgProps>
              </a:ext>
            </a:extLst>
          </a:blip>
          <a:srcRect l="54185" t="43875" r="37938" b="45293"/>
          <a:stretch/>
        </p:blipFill>
        <p:spPr>
          <a:xfrm flipH="1">
            <a:off x="2606754" y="2680236"/>
            <a:ext cx="1097280" cy="1207008"/>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8">
                    <a14:imgEffect>
                      <a14:backgroundRemoval t="37988" b="47754" l="57813" r="70859"/>
                    </a14:imgEffect>
                  </a14:imgLayer>
                </a14:imgProps>
              </a:ext>
            </a:extLst>
          </a:blip>
          <a:srcRect l="57993" t="37952" r="27639" b="52025"/>
          <a:stretch/>
        </p:blipFill>
        <p:spPr>
          <a:xfrm>
            <a:off x="7802387" y="2163198"/>
            <a:ext cx="2001432" cy="1116892"/>
          </a:xfrm>
          <a:prstGeom prst="rect">
            <a:avLst/>
          </a:prstGeom>
        </p:spPr>
      </p:pic>
      <p:pic>
        <p:nvPicPr>
          <p:cNvPr id="15" name="Picture 14"/>
          <p:cNvPicPr>
            <a:picLocks noChangeAspect="1"/>
          </p:cNvPicPr>
          <p:nvPr/>
        </p:nvPicPr>
        <p:blipFill rotWithShape="1">
          <a:blip r:embed="rId10">
            <a:extLst>
              <a:ext uri="{BEBA8EAE-BF5A-486C-A8C5-ECC9F3942E4B}">
                <a14:imgProps xmlns:a14="http://schemas.microsoft.com/office/drawing/2010/main">
                  <a14:imgLayer r:embed="rId8">
                    <a14:imgEffect>
                      <a14:backgroundRemoval t="47168" b="54004" l="62422" r="70859"/>
                    </a14:imgEffect>
                  </a14:imgLayer>
                </a14:imgProps>
              </a:ext>
            </a:extLst>
          </a:blip>
          <a:srcRect l="62107" t="46665" r="29141" b="44090"/>
          <a:stretch/>
        </p:blipFill>
        <p:spPr>
          <a:xfrm>
            <a:off x="8861591" y="3198516"/>
            <a:ext cx="1219200" cy="1030224"/>
          </a:xfrm>
          <a:prstGeom prst="rect">
            <a:avLst/>
          </a:prstGeom>
        </p:spPr>
      </p:pic>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0209" y="6072117"/>
            <a:ext cx="609600" cy="609600"/>
          </a:xfrm>
          <a:prstGeom prst="rect">
            <a:avLst/>
          </a:prstGeom>
        </p:spPr>
      </p:pic>
    </p:spTree>
    <p:extLst>
      <p:ext uri="{BB962C8B-B14F-4D97-AF65-F5344CB8AC3E}">
        <p14:creationId xmlns:p14="http://schemas.microsoft.com/office/powerpoint/2010/main" val="2867086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5"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72071" y="2255810"/>
            <a:ext cx="8823985"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ar-BH" sz="4000" dirty="0"/>
              <a:t>1- .......... الطِفَلةُ بالضَّحِكِ عَنْ شُعورِها بالْفَرَحِ .</a:t>
            </a:r>
          </a:p>
          <a:p>
            <a:pPr algn="r"/>
            <a:r>
              <a:rPr lang="ar-BH" sz="4000" dirty="0"/>
              <a:t>2-............الطَّالبات ُ الشَّارِعَ بِحَذرٍ .</a:t>
            </a:r>
          </a:p>
          <a:p>
            <a:pPr algn="r"/>
            <a:r>
              <a:rPr lang="ar-BH" sz="4000" dirty="0"/>
              <a:t>3- يَقَعُ مَنْزِلُنا في مَمَرٍّ .............       .</a:t>
            </a:r>
          </a:p>
          <a:p>
            <a:pPr algn="r"/>
            <a:r>
              <a:rPr lang="ar-BH" sz="4000" dirty="0"/>
              <a:t>4- أَشعُرُ بالـ..........عِنْدَما يَغيبُ صَديقي .</a:t>
            </a:r>
          </a:p>
        </p:txBody>
      </p:sp>
      <p:sp>
        <p:nvSpPr>
          <p:cNvPr id="5" name="مربع نص 4"/>
          <p:cNvSpPr txBox="1"/>
          <p:nvPr/>
        </p:nvSpPr>
        <p:spPr>
          <a:xfrm>
            <a:off x="7556499" y="2192748"/>
            <a:ext cx="1427975" cy="646331"/>
          </a:xfrm>
          <a:prstGeom prst="rect">
            <a:avLst/>
          </a:prstGeom>
          <a:noFill/>
        </p:spPr>
        <p:txBody>
          <a:bodyPr wrap="square" rtlCol="0">
            <a:spAutoFit/>
          </a:bodyPr>
          <a:lstStyle/>
          <a:p>
            <a:r>
              <a:rPr lang="ar-BH" sz="3600" dirty="0">
                <a:solidFill>
                  <a:srgbClr val="FF0000"/>
                </a:solidFill>
              </a:rPr>
              <a:t>عَبَّرَتْ</a:t>
            </a:r>
            <a:endParaRPr lang="en-US" sz="3600" dirty="0">
              <a:solidFill>
                <a:srgbClr val="FF0000"/>
              </a:solidFill>
            </a:endParaRPr>
          </a:p>
        </p:txBody>
      </p:sp>
      <p:sp>
        <p:nvSpPr>
          <p:cNvPr id="6" name="مربع نص 5"/>
          <p:cNvSpPr txBox="1"/>
          <p:nvPr/>
        </p:nvSpPr>
        <p:spPr>
          <a:xfrm>
            <a:off x="7579101" y="2808302"/>
            <a:ext cx="1278168" cy="646331"/>
          </a:xfrm>
          <a:prstGeom prst="rect">
            <a:avLst/>
          </a:prstGeom>
          <a:noFill/>
        </p:spPr>
        <p:txBody>
          <a:bodyPr wrap="square" rtlCol="0">
            <a:spAutoFit/>
          </a:bodyPr>
          <a:lstStyle/>
          <a:p>
            <a:pPr algn="ctr"/>
            <a:r>
              <a:rPr lang="ar-BH" sz="3600" dirty="0">
                <a:solidFill>
                  <a:srgbClr val="FF0000"/>
                </a:solidFill>
              </a:rPr>
              <a:t>عَبَرَتْ</a:t>
            </a:r>
          </a:p>
        </p:txBody>
      </p:sp>
      <p:sp>
        <p:nvSpPr>
          <p:cNvPr id="7" name="مربع نص 6"/>
          <p:cNvSpPr txBox="1"/>
          <p:nvPr/>
        </p:nvSpPr>
        <p:spPr>
          <a:xfrm>
            <a:off x="4127142" y="3392119"/>
            <a:ext cx="1432410" cy="646331"/>
          </a:xfrm>
          <a:prstGeom prst="rect">
            <a:avLst/>
          </a:prstGeom>
          <a:noFill/>
        </p:spPr>
        <p:txBody>
          <a:bodyPr wrap="square" rtlCol="0">
            <a:spAutoFit/>
          </a:bodyPr>
          <a:lstStyle/>
          <a:p>
            <a:pPr algn="ctr"/>
            <a:r>
              <a:rPr lang="ar-BH" sz="3600" dirty="0">
                <a:solidFill>
                  <a:srgbClr val="FF0000"/>
                </a:solidFill>
              </a:rPr>
              <a:t>ضَيِّقٍ</a:t>
            </a:r>
          </a:p>
        </p:txBody>
      </p:sp>
      <p:grpSp>
        <p:nvGrpSpPr>
          <p:cNvPr id="25" name="Group 24"/>
          <p:cNvGrpSpPr/>
          <p:nvPr/>
        </p:nvGrpSpPr>
        <p:grpSpPr>
          <a:xfrm>
            <a:off x="9901461" y="2152623"/>
            <a:ext cx="1343972" cy="2599346"/>
            <a:chOff x="9978782" y="1007118"/>
            <a:chExt cx="1343972" cy="2599346"/>
          </a:xfrm>
        </p:grpSpPr>
        <p:sp>
          <p:nvSpPr>
            <p:cNvPr id="4" name="TextBox 3"/>
            <p:cNvSpPr txBox="1"/>
            <p:nvPr/>
          </p:nvSpPr>
          <p:spPr>
            <a:xfrm>
              <a:off x="9979377" y="100711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BH" sz="3600" dirty="0">
                  <a:solidFill>
                    <a:schemeClr val="tx1"/>
                  </a:solidFill>
                </a:rPr>
                <a:t>عَبَّرَت</a:t>
              </a:r>
              <a:endParaRPr lang="en-US" sz="3600" dirty="0">
                <a:solidFill>
                  <a:schemeClr val="tx1"/>
                </a:solidFill>
              </a:endParaRPr>
            </a:p>
          </p:txBody>
        </p:sp>
        <p:sp>
          <p:nvSpPr>
            <p:cNvPr id="13" name="TextBox 12"/>
            <p:cNvSpPr txBox="1"/>
            <p:nvPr/>
          </p:nvSpPr>
          <p:spPr>
            <a:xfrm>
              <a:off x="9978782" y="1679692"/>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solidFill>
                    <a:schemeClr val="tx1"/>
                  </a:solidFill>
                </a:rPr>
                <a:t>عَبَرَت</a:t>
              </a:r>
            </a:p>
          </p:txBody>
        </p:sp>
        <p:sp>
          <p:nvSpPr>
            <p:cNvPr id="14" name="TextBox 13"/>
            <p:cNvSpPr txBox="1"/>
            <p:nvPr/>
          </p:nvSpPr>
          <p:spPr>
            <a:xfrm>
              <a:off x="9979376" y="230912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smtClean="0">
                  <a:solidFill>
                    <a:schemeClr val="tx1"/>
                  </a:solidFill>
                </a:rPr>
                <a:t>ضَيِّق</a:t>
              </a:r>
              <a:endParaRPr lang="ar-BH" sz="3600" dirty="0">
                <a:solidFill>
                  <a:schemeClr val="tx1"/>
                </a:solidFill>
              </a:endParaRPr>
            </a:p>
          </p:txBody>
        </p:sp>
        <p:sp>
          <p:nvSpPr>
            <p:cNvPr id="15" name="TextBox 14"/>
            <p:cNvSpPr txBox="1"/>
            <p:nvPr/>
          </p:nvSpPr>
          <p:spPr>
            <a:xfrm>
              <a:off x="9979376" y="2960133"/>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dirty="0">
                  <a:solidFill>
                    <a:schemeClr val="tx1"/>
                  </a:solidFill>
                </a:rPr>
                <a:t>ضِيقِ</a:t>
              </a:r>
            </a:p>
          </p:txBody>
        </p:sp>
      </p:grpSp>
      <p:sp>
        <p:nvSpPr>
          <p:cNvPr id="20" name="مربع نص 6"/>
          <p:cNvSpPr txBox="1"/>
          <p:nvPr/>
        </p:nvSpPr>
        <p:spPr>
          <a:xfrm>
            <a:off x="6097826" y="4038450"/>
            <a:ext cx="1067092" cy="646331"/>
          </a:xfrm>
          <a:prstGeom prst="rect">
            <a:avLst/>
          </a:prstGeom>
          <a:noFill/>
        </p:spPr>
        <p:txBody>
          <a:bodyPr wrap="square" rtlCol="0">
            <a:spAutoFit/>
          </a:bodyPr>
          <a:lstStyle/>
          <a:p>
            <a:pPr algn="ctr"/>
            <a:r>
              <a:rPr lang="ar-BH" sz="3600" dirty="0">
                <a:solidFill>
                  <a:srgbClr val="FF0000"/>
                </a:solidFill>
              </a:rPr>
              <a:t>ضِيقِ</a:t>
            </a:r>
          </a:p>
        </p:txBody>
      </p:sp>
      <p:sp>
        <p:nvSpPr>
          <p:cNvPr id="16" name="مربع نص 8"/>
          <p:cNvSpPr txBox="1"/>
          <p:nvPr/>
        </p:nvSpPr>
        <p:spPr>
          <a:xfrm>
            <a:off x="5084063" y="491862"/>
            <a:ext cx="6664939" cy="769441"/>
          </a:xfrm>
          <a:prstGeom prst="rect">
            <a:avLst/>
          </a:prstGeom>
          <a:noFill/>
        </p:spPr>
        <p:txBody>
          <a:bodyPr wrap="square" rtlCol="0">
            <a:spAutoFit/>
          </a:bodyPr>
          <a:lstStyle/>
          <a:p>
            <a:pPr algn="r"/>
            <a:r>
              <a:rPr lang="ar-BH" sz="4000" b="1" dirty="0">
                <a:solidFill>
                  <a:srgbClr val="FF0000"/>
                </a:solidFill>
              </a:rPr>
              <a:t>لِنُوَظِفْ الْكَلماتِ الْجَديدَةِ في جُمَلٍ مُفيدَةٍ</a:t>
            </a:r>
            <a:r>
              <a:rPr lang="ar-BH" sz="4400" dirty="0">
                <a:solidFill>
                  <a:srgbClr val="FF0000"/>
                </a:solidFill>
              </a:rPr>
              <a:t>:</a:t>
            </a:r>
            <a:endParaRPr lang="ar-BH" sz="4000" b="1" dirty="0">
              <a:solidFill>
                <a:srgbClr val="FF0000"/>
              </a:solidFill>
            </a:endParaRPr>
          </a:p>
        </p:txBody>
      </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2221" y="5962934"/>
            <a:ext cx="609600" cy="609600"/>
          </a:xfrm>
          <a:prstGeom prst="rect">
            <a:avLst/>
          </a:prstGeom>
        </p:spPr>
      </p:pic>
    </p:spTree>
    <p:extLst>
      <p:ext uri="{BB962C8B-B14F-4D97-AF65-F5344CB8AC3E}">
        <p14:creationId xmlns:p14="http://schemas.microsoft.com/office/powerpoint/2010/main" val="2598851209"/>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2"/>
                </p:tgtEl>
              </p:cMediaNode>
            </p:audio>
          </p:childTnLst>
        </p:cTn>
      </p:par>
    </p:tnLst>
    <p:bldLst>
      <p:bldP spid="3" grpId="0" animBg="1"/>
      <p:bldP spid="5" grpId="0"/>
      <p:bldP spid="6" grpId="0"/>
      <p:bldP spid="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959" y="2058641"/>
            <a:ext cx="4796505" cy="2215991"/>
          </a:xfrm>
          <a:prstGeom prst="rect">
            <a:avLst/>
          </a:prstGeom>
          <a:noFill/>
        </p:spPr>
        <p:txBody>
          <a:bodyPr wrap="none" lIns="91440" tIns="45720" rIns="91440" bIns="45720">
            <a:spAutoFit/>
          </a:bodyPr>
          <a:lstStyle/>
          <a:p>
            <a:pPr algn="ctr"/>
            <a:r>
              <a:rPr lang="ar-BH" sz="13800" b="0" cap="none" spc="0">
                <a:ln w="0"/>
                <a:solidFill>
                  <a:srgbClr val="FF0000"/>
                </a:solidFill>
                <a:effectLst>
                  <a:outerShdw blurRad="38100" dist="19050" dir="2700000" algn="tl" rotWithShape="0">
                    <a:schemeClr val="dk1">
                      <a:alpha val="40000"/>
                    </a:schemeClr>
                  </a:outerShdw>
                </a:effectLst>
                <a:cs typeface="+mj-cs"/>
              </a:rPr>
              <a:t>وَفَّقَكَ </a:t>
            </a:r>
            <a:r>
              <a:rPr lang="ar-BH" sz="13800" b="0" cap="none" spc="0" dirty="0">
                <a:ln w="0"/>
                <a:solidFill>
                  <a:srgbClr val="FF0000"/>
                </a:solidFill>
                <a:effectLst>
                  <a:outerShdw blurRad="38100" dist="19050" dir="2700000" algn="tl" rotWithShape="0">
                    <a:schemeClr val="dk1">
                      <a:alpha val="40000"/>
                    </a:schemeClr>
                  </a:outerShdw>
                </a:effectLst>
                <a:cs typeface="+mj-cs"/>
              </a:rPr>
              <a:t>الله</a:t>
            </a:r>
            <a:endParaRPr lang="en-US" sz="13800" b="0" cap="none" spc="0" dirty="0">
              <a:ln w="0"/>
              <a:solidFill>
                <a:srgbClr val="FF0000"/>
              </a:solidFill>
              <a:effectLst>
                <a:outerShdw blurRad="38100" dist="19050" dir="2700000" algn="tl" rotWithShape="0">
                  <a:schemeClr val="dk1">
                    <a:alpha val="40000"/>
                  </a:schemeClr>
                </a:outerShdw>
              </a:effectLst>
              <a:cs typeface="+mj-cs"/>
            </a:endParaRPr>
          </a:p>
        </p:txBody>
      </p:sp>
      <p:pic>
        <p:nvPicPr>
          <p:cNvPr id="3"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982" y="6099412"/>
            <a:ext cx="609600" cy="609600"/>
          </a:xfrm>
          <a:prstGeom prst="rect">
            <a:avLst/>
          </a:prstGeom>
        </p:spPr>
      </p:pic>
    </p:spTree>
    <p:extLst>
      <p:ext uri="{BB962C8B-B14F-4D97-AF65-F5344CB8AC3E}">
        <p14:creationId xmlns:p14="http://schemas.microsoft.com/office/powerpoint/2010/main" val="3198497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ge Background"/>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0909" b="93579" l="0" r="60909"/>
                    </a14:imgEffect>
                  </a14:imgLayer>
                </a14:imgProps>
              </a:ext>
              <a:ext uri="{28A0092B-C50C-407E-A947-70E740481C1C}">
                <a14:useLocalDpi xmlns:a14="http://schemas.microsoft.com/office/drawing/2010/main" val="0"/>
              </a:ext>
            </a:extLst>
          </a:blip>
          <a:srcRect t="39387" r="36232" b="6338"/>
          <a:stretch/>
        </p:blipFill>
        <p:spPr bwMode="auto">
          <a:xfrm>
            <a:off x="155576" y="3268717"/>
            <a:ext cx="2628568" cy="3132083"/>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9567079" y="593431"/>
            <a:ext cx="2001103"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4" name="TextBox 3"/>
          <p:cNvSpPr txBox="1"/>
          <p:nvPr/>
        </p:nvSpPr>
        <p:spPr>
          <a:xfrm>
            <a:off x="670471" y="1603104"/>
            <a:ext cx="10663707" cy="3970318"/>
          </a:xfrm>
          <a:prstGeom prst="rect">
            <a:avLst/>
          </a:prstGeom>
          <a:noFill/>
        </p:spPr>
        <p:txBody>
          <a:bodyPr wrap="square" rtlCol="0">
            <a:spAutoFit/>
          </a:bodyPr>
          <a:lstStyle/>
          <a:p>
            <a:pPr algn="just" rtl="1"/>
            <a:r>
              <a:rPr lang="ar-SA" sz="3600" dirty="0"/>
              <a:t>في قَديمِ الزَّمانِ عاشَتْ فَراشَةٌ صَغيرَةٌ بَيْضاءُ لَيْسَ في جَناحَيْها أَيُّ لَوْنٍ مِنَ الْأَلْوانِ الزَّاهِيَةِ مَعَ مَجْموعَةٍ مِنَ الْفَراشاتِ الْمُلَوَّنَةِ في حَقْلٍ كَبيرٍ قُرْبَ غابَةٍ واسِعَةٍ.</a:t>
            </a:r>
            <a:endParaRPr lang="en-US" sz="3600" dirty="0"/>
          </a:p>
          <a:p>
            <a:pPr algn="just" rtl="1"/>
            <a:r>
              <a:rPr lang="ar-SA" sz="3600" dirty="0"/>
              <a:t>كانَتِ الْفراشاتُ الْمُلَوَّنَةُ تَبْتَعِدُ عَنِ الْفَراشَةِ الْبَيْضاءِ وَتَرْفُضُ اصْطِحابَها إِلى الْغابَةِ، فَحَزِنَتْ وَأَحَسَّتْ بِالضِّيقِ وَظَلَّتْ تَسْأَلُ نَفْسَها: لِماذا تَبْدو مُخْتَلِفَةً عَنْ</a:t>
            </a:r>
            <a:r>
              <a:rPr lang="ar-BH" sz="3600" dirty="0"/>
              <a:t> </a:t>
            </a:r>
            <a:r>
              <a:rPr lang="ar-SA" sz="3600" dirty="0"/>
              <a:t>أَخَواتِها الْفَراشاتِ؟</a:t>
            </a:r>
            <a:endParaRPr lang="en-US" sz="3600" dirty="0"/>
          </a:p>
          <a:p>
            <a:pPr algn="just" rtl="1"/>
            <a:endParaRPr lang="en-US" sz="3600" dirty="0"/>
          </a:p>
        </p:txBody>
      </p:sp>
      <p:pic>
        <p:nvPicPr>
          <p:cNvPr id="6" name="الفراشة البيضاء">
            <a:hlinkClick r:id="" action="ppaction://media"/>
            <a:extLst>
              <a:ext uri="{FF2B5EF4-FFF2-40B4-BE49-F238E27FC236}">
                <a16:creationId xmlns:a16="http://schemas.microsoft.com/office/drawing/2014/main" xmlns="" id="{D3C5BC25-5491-4C61-AE8E-3F696BC2D79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94239" y="5573422"/>
            <a:ext cx="609600" cy="609600"/>
          </a:xfrm>
          <a:prstGeom prst="rect">
            <a:avLst/>
          </a:prstGeom>
        </p:spPr>
      </p:pic>
    </p:spTree>
    <p:extLst>
      <p:ext uri="{BB962C8B-B14F-4D97-AF65-F5344CB8AC3E}">
        <p14:creationId xmlns:p14="http://schemas.microsoft.com/office/powerpoint/2010/main" val="1684086688"/>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9954"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ge Background"/>
          <p:cNvPicPr>
            <a:picLocks noChangeAspect="1" noChangeArrowheads="1"/>
          </p:cNvPicPr>
          <p:nvPr/>
        </p:nvPicPr>
        <p:blipFill rotWithShape="1">
          <a:blip r:embed="rId6">
            <a:extLst>
              <a:ext uri="{28A0092B-C50C-407E-A947-70E740481C1C}">
                <a14:useLocalDpi xmlns:a14="http://schemas.microsoft.com/office/drawing/2010/main" val="0"/>
              </a:ext>
            </a:extLst>
          </a:blip>
          <a:srcRect t="39387" r="36232" b="6338"/>
          <a:stretch/>
        </p:blipFill>
        <p:spPr bwMode="auto">
          <a:xfrm flipH="1">
            <a:off x="8779774" y="2572682"/>
            <a:ext cx="3220871" cy="3837845"/>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9030553" y="566135"/>
            <a:ext cx="2001103"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4" name="TextBox 3"/>
          <p:cNvSpPr txBox="1"/>
          <p:nvPr/>
        </p:nvSpPr>
        <p:spPr>
          <a:xfrm>
            <a:off x="756621" y="1741685"/>
            <a:ext cx="9633588" cy="2308324"/>
          </a:xfrm>
          <a:prstGeom prst="rect">
            <a:avLst/>
          </a:prstGeom>
          <a:noFill/>
        </p:spPr>
        <p:txBody>
          <a:bodyPr wrap="square" rtlCol="0">
            <a:spAutoFit/>
          </a:bodyPr>
          <a:lstStyle/>
          <a:p>
            <a:pPr algn="just" rtl="1"/>
            <a:r>
              <a:rPr lang="ar-SA" sz="3600" dirty="0"/>
              <a:t>ذاتَ يَوْمٍ، مَرِضَتْ إِحْدَى الْفَراشاتِ، وَقَعَدَتْ عَنِ الْعَمَلِ، وَحينَ اشْتَدَّ بِها الْمَرَضُ، وَصَفَ لَها بَعْضُ الْحَيَواناتِ عُشْبًا أَخْضَرَ فيهِ شِفاؤُها، وَلكنَّ هَذا الْعُشْبَ يُوجَدُ في وادٍ بَعيدٍ خَلْفَ الْغابَةِ. فَمَنْ سَيَذْهَبُ لإِحْضارِهِ؟</a:t>
            </a:r>
            <a:endParaRPr lang="en-US" sz="3600" dirty="0"/>
          </a:p>
        </p:txBody>
      </p:sp>
      <p:pic>
        <p:nvPicPr>
          <p:cNvPr id="3"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1821" y="6105727"/>
            <a:ext cx="609600" cy="609600"/>
          </a:xfrm>
          <a:prstGeom prst="rect">
            <a:avLst/>
          </a:prstGeom>
        </p:spPr>
      </p:pic>
    </p:spTree>
    <p:extLst>
      <p:ext uri="{BB962C8B-B14F-4D97-AF65-F5344CB8AC3E}">
        <p14:creationId xmlns:p14="http://schemas.microsoft.com/office/powerpoint/2010/main" val="2115021409"/>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ge Background"/>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6075" b="91775" l="41111" r="100000"/>
                    </a14:imgEffect>
                  </a14:imgLayer>
                </a14:imgProps>
              </a:ext>
              <a:ext uri="{28A0092B-C50C-407E-A947-70E740481C1C}">
                <a14:useLocalDpi xmlns:a14="http://schemas.microsoft.com/office/drawing/2010/main" val="0"/>
              </a:ext>
            </a:extLst>
          </a:blip>
          <a:srcRect l="39493" t="33539" b="6653"/>
          <a:stretch/>
        </p:blipFill>
        <p:spPr bwMode="auto">
          <a:xfrm>
            <a:off x="7299116" y="241608"/>
            <a:ext cx="4589515" cy="6350987"/>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5391273" y="347749"/>
            <a:ext cx="1755443"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4" name="TextBox 3"/>
          <p:cNvSpPr txBox="1"/>
          <p:nvPr/>
        </p:nvSpPr>
        <p:spPr>
          <a:xfrm>
            <a:off x="855728" y="1055635"/>
            <a:ext cx="6036987" cy="5078313"/>
          </a:xfrm>
          <a:prstGeom prst="rect">
            <a:avLst/>
          </a:prstGeom>
          <a:noFill/>
        </p:spPr>
        <p:txBody>
          <a:bodyPr wrap="square" rtlCol="0">
            <a:spAutoFit/>
          </a:bodyPr>
          <a:lstStyle/>
          <a:p>
            <a:pPr algn="just" rtl="1"/>
            <a:r>
              <a:rPr lang="ar-SA" sz="3600" dirty="0"/>
              <a:t>خَافَتِ الْفَراشاتُ مِنَ الذَّهابِ إِلى الْوادي؛ لِأَنَّ في الطَّريقِ مَخاطِرَ كَثيرَةً، وَلَكِنَّ الْفَراشَةَ الْبَيْضاءَ قَرَّرَتِ الذَّهابَ لِتُحْضِرَ الْعُشْبَ الْأَخْضَرَ.</a:t>
            </a:r>
            <a:endParaRPr lang="en-US" sz="3600" dirty="0"/>
          </a:p>
          <a:p>
            <a:pPr algn="just" rtl="1"/>
            <a:r>
              <a:rPr lang="ar-SA" sz="3600" dirty="0"/>
              <a:t>خَرَجَتِ الْفَراشَةُ، وَعبَرَتِ الْحُقولَ، وَحَلَّقَتْ فَوْقَ الْجِبالِ، وَتَعَرَّضَتْ لِلتَّعَبِ وَالْمَشَقَّةِ حَتَّى وَصَلَتْ إِلى الْوادي، فَجَمَعَتْ مِنَ الْعُشْبِ الْأَخْضَرِ كَمِّيَّةً كافِيَةً، وَعَادَتْ مِنْ حَيْثُ أَتَتْ.</a:t>
            </a:r>
            <a:endParaRPr lang="en-US" sz="3600" dirty="0"/>
          </a:p>
        </p:txBody>
      </p:sp>
      <p:pic>
        <p:nvPicPr>
          <p:cNvPr id="3"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6128" y="6133948"/>
            <a:ext cx="609600" cy="609600"/>
          </a:xfrm>
          <a:prstGeom prst="rect">
            <a:avLst/>
          </a:prstGeom>
        </p:spPr>
      </p:pic>
    </p:spTree>
    <p:extLst>
      <p:ext uri="{BB962C8B-B14F-4D97-AF65-F5344CB8AC3E}">
        <p14:creationId xmlns:p14="http://schemas.microsoft.com/office/powerpoint/2010/main" val="967866753"/>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844740" y="296115"/>
            <a:ext cx="1755443"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4" name="TextBox 3"/>
          <p:cNvSpPr txBox="1"/>
          <p:nvPr/>
        </p:nvSpPr>
        <p:spPr>
          <a:xfrm>
            <a:off x="4488183" y="1079023"/>
            <a:ext cx="7112000" cy="5078313"/>
          </a:xfrm>
          <a:prstGeom prst="rect">
            <a:avLst/>
          </a:prstGeom>
          <a:noFill/>
        </p:spPr>
        <p:txBody>
          <a:bodyPr wrap="square" rtlCol="0">
            <a:spAutoFit/>
          </a:bodyPr>
          <a:lstStyle/>
          <a:p>
            <a:pPr algn="just" rtl="1"/>
            <a:r>
              <a:rPr lang="ar-SA" sz="3600" dirty="0"/>
              <a:t>وَفي طَريقِ عَوْدَتِها شَعَرَتْ بِالْفَرَحِ وَالسُّرورِ، وَرَأَتْ كُلَّ زَهْرَةٍ مُتَفَتِّحَةٍ تَبْتَسِمُ لَها، وَتَمُدُّ غُصْنَها، فَتُعْطيها مِنْ لَوْنِها الْجَميلِ.</a:t>
            </a:r>
            <a:endParaRPr lang="en-US" sz="3600" dirty="0"/>
          </a:p>
          <a:p>
            <a:pPr algn="just" rtl="1"/>
            <a:r>
              <a:rPr lang="ar-SA" sz="3600" dirty="0"/>
              <a:t>أسْرَعَتِ الْفَراشَةُ الصَّغيرَةُ إِلى حَيْثُ تَرْقُدُ الْفَراشَةُ الْمَريضَةُ، وَناوَلَتْها الدَّواءَ، فَضَحِكَتِ الْفَراشَةُ الْمَريضَةُ، وَأَخَذَتْ تَنْظُرُ إِلَيْها بِإِعْجابٍ، وَهِيَ تَقولُ:</a:t>
            </a:r>
            <a:r>
              <a:rPr lang="ar-BH" sz="3600" dirty="0"/>
              <a:t> </a:t>
            </a:r>
            <a:r>
              <a:rPr lang="ar-SA" sz="3600" dirty="0"/>
              <a:t>ما أَجْمَلَ جَنَاحَيْكِ! وَما أَرْوَعَ أَلْوانَهُما! إِنَّكِ فَراشَةٌ طَيِّبَةُ الْقَلْبِ، وَلَقَدْ أُعْجِبَتْ كُلُّ الْأَزْهارِ بِعَمَلِكِ، فَأَعْطَتْكِ مِنْ أَلْوانِها الزَّاهِيَةِ.</a:t>
            </a:r>
            <a:endParaRPr lang="en-US" sz="3600" dirty="0"/>
          </a:p>
        </p:txBody>
      </p:sp>
      <p:pic>
        <p:nvPicPr>
          <p:cNvPr id="5" name="Picture 4" descr="Page Background"/>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6075" b="91775" l="41111" r="100000"/>
                    </a14:imgEffect>
                  </a14:imgLayer>
                </a14:imgProps>
              </a:ext>
              <a:ext uri="{28A0092B-C50C-407E-A947-70E740481C1C}">
                <a14:useLocalDpi xmlns:a14="http://schemas.microsoft.com/office/drawing/2010/main" val="0"/>
              </a:ext>
            </a:extLst>
          </a:blip>
          <a:srcRect l="39493" t="33539" b="6653"/>
          <a:stretch/>
        </p:blipFill>
        <p:spPr bwMode="auto">
          <a:xfrm flipH="1">
            <a:off x="272520" y="221092"/>
            <a:ext cx="4215663" cy="5833649"/>
          </a:xfrm>
          <a:prstGeom prst="rect">
            <a:avLst/>
          </a:prstGeom>
          <a:noFill/>
          <a:extLst>
            <a:ext uri="{909E8E84-426E-40DD-AFC4-6F175D3DCCD1}">
              <a14:hiddenFill xmlns:a14="http://schemas.microsoft.com/office/drawing/2010/main">
                <a:solidFill>
                  <a:srgbClr val="FFFFFF"/>
                </a:solidFill>
              </a14:hiddenFill>
            </a:ext>
          </a:extLst>
        </p:spPr>
      </p:pic>
      <p:pic>
        <p:nvPicPr>
          <p:cNvPr id="3"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2520" y="6054741"/>
            <a:ext cx="609600" cy="609600"/>
          </a:xfrm>
          <a:prstGeom prst="rect">
            <a:avLst/>
          </a:prstGeom>
        </p:spPr>
      </p:pic>
    </p:spTree>
    <p:extLst>
      <p:ext uri="{BB962C8B-B14F-4D97-AF65-F5344CB8AC3E}">
        <p14:creationId xmlns:p14="http://schemas.microsoft.com/office/powerpoint/2010/main" val="1144508405"/>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319026" y="531196"/>
            <a:ext cx="5526479" cy="707886"/>
          </a:xfrm>
          <a:prstGeom prst="rect">
            <a:avLst/>
          </a:prstGeom>
          <a:noFill/>
        </p:spPr>
        <p:txBody>
          <a:bodyPr wrap="square" rtlCol="0">
            <a:spAutoFit/>
          </a:bodyPr>
          <a:lstStyle/>
          <a:p>
            <a:pPr algn="ctr"/>
            <a:r>
              <a:rPr lang="ar-BH" sz="4000" b="1" dirty="0">
                <a:solidFill>
                  <a:srgbClr val="FF0000"/>
                </a:solidFill>
              </a:rPr>
              <a:t>هَيَّا نَتَعَلَّمُ مِنْ قَامُوسِ الْكَلِمَاتِ:</a:t>
            </a:r>
            <a:endParaRPr lang="en-US" sz="4000" b="1" dirty="0">
              <a:solidFill>
                <a:srgbClr val="FF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591188693"/>
              </p:ext>
            </p:extLst>
          </p:nvPr>
        </p:nvGraphicFramePr>
        <p:xfrm>
          <a:off x="1677674" y="1682496"/>
          <a:ext cx="9039367" cy="3131035"/>
        </p:xfrm>
        <a:graphic>
          <a:graphicData uri="http://schemas.openxmlformats.org/drawingml/2006/table">
            <a:tbl>
              <a:tblPr firstRow="1" firstCol="1" bandRow="1"/>
              <a:tblGrid>
                <a:gridCol w="4527187">
                  <a:extLst>
                    <a:ext uri="{9D8B030D-6E8A-4147-A177-3AD203B41FA5}">
                      <a16:colId xmlns:a16="http://schemas.microsoft.com/office/drawing/2014/main" xmlns="" val="20000"/>
                    </a:ext>
                  </a:extLst>
                </a:gridCol>
                <a:gridCol w="4512180">
                  <a:extLst>
                    <a:ext uri="{9D8B030D-6E8A-4147-A177-3AD203B41FA5}">
                      <a16:colId xmlns:a16="http://schemas.microsoft.com/office/drawing/2014/main" xmlns="" val="20001"/>
                    </a:ext>
                  </a:extLst>
                </a:gridCol>
              </a:tblGrid>
              <a:tr h="518799">
                <a:tc>
                  <a:txBody>
                    <a:bodyPr/>
                    <a:lstStyle/>
                    <a:p>
                      <a:pPr algn="ctr">
                        <a:lnSpc>
                          <a:spcPct val="107000"/>
                        </a:lnSpc>
                        <a:spcAft>
                          <a:spcPts val="0"/>
                        </a:spcAft>
                      </a:pPr>
                      <a:r>
                        <a:rPr lang="ar-BH" sz="3600" dirty="0">
                          <a:effectLst/>
                          <a:latin typeface="Calibri" panose="020F0502020204030204" pitchFamily="34" charset="0"/>
                          <a:ea typeface="Calibri" panose="020F0502020204030204" pitchFamily="34" charset="0"/>
                          <a:cs typeface="Arial" panose="020B0604020202020204" pitchFamily="34" charset="0"/>
                        </a:rPr>
                        <a:t> مَعْنَاهَا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ar-BH" sz="3600" dirty="0">
                          <a:effectLst/>
                          <a:latin typeface="Calibri" panose="020F0502020204030204" pitchFamily="34" charset="0"/>
                          <a:ea typeface="Calibri" panose="020F0502020204030204" pitchFamily="34" charset="0"/>
                          <a:cs typeface="Arial" panose="020B0604020202020204" pitchFamily="34" charset="0"/>
                        </a:rPr>
                        <a:t>الْكَلِمَةُ </a:t>
                      </a:r>
                      <a:r>
                        <a:rPr lang="en-US" sz="36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46337">
                <a:tc>
                  <a:txBody>
                    <a:bodyPr/>
                    <a:lstStyle/>
                    <a:p>
                      <a:pPr algn="ctr">
                        <a:lnSpc>
                          <a:spcPct val="107000"/>
                        </a:lnSpc>
                        <a:spcAft>
                          <a:spcPts val="0"/>
                        </a:spcAft>
                      </a:pPr>
                      <a:endParaRPr lang="en-US" sz="3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3600" dirty="0">
                          <a:effectLst/>
                          <a:latin typeface="Calibri" panose="020F0502020204030204" pitchFamily="34" charset="0"/>
                          <a:ea typeface="Calibri" panose="020F0502020204030204" pitchFamily="34" charset="0"/>
                          <a:cs typeface="Arial" panose="020B0604020202020204" pitchFamily="34" charset="0"/>
                        </a:rPr>
                        <a:t>الزَّاهيةُ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1"/>
                  </a:ext>
                </a:extLst>
              </a:tr>
              <a:tr h="526400">
                <a:tc>
                  <a:txBody>
                    <a:bodyPr/>
                    <a:lstStyle/>
                    <a:p>
                      <a:pPr algn="ctr">
                        <a:lnSpc>
                          <a:spcPct val="107000"/>
                        </a:lnSpc>
                        <a:spcAft>
                          <a:spcPts val="0"/>
                        </a:spcAft>
                      </a:pPr>
                      <a:r>
                        <a:rPr lang="en-US" sz="36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3600" dirty="0">
                          <a:effectLst/>
                          <a:latin typeface="Calibri" panose="020F0502020204030204" pitchFamily="34" charset="0"/>
                          <a:ea typeface="Calibri" panose="020F0502020204030204" pitchFamily="34" charset="0"/>
                          <a:cs typeface="Arial" panose="020B0604020202020204" pitchFamily="34" charset="0"/>
                        </a:rPr>
                        <a:t>اصْطِحابِها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2"/>
                  </a:ext>
                </a:extLst>
              </a:tr>
              <a:tr h="551741">
                <a:tc>
                  <a:txBody>
                    <a:bodyPr/>
                    <a:lstStyle/>
                    <a:p>
                      <a:pPr algn="ctr">
                        <a:lnSpc>
                          <a:spcPct val="107000"/>
                        </a:lnSpc>
                        <a:spcAft>
                          <a:spcPts val="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en-US" sz="3600" dirty="0">
                          <a:effectLst/>
                          <a:latin typeface="Calibri" panose="020F0502020204030204" pitchFamily="34" charset="0"/>
                          <a:ea typeface="Calibri" panose="020F0502020204030204" pitchFamily="34" charset="0"/>
                          <a:cs typeface="Arial" panose="020B0604020202020204" pitchFamily="34" charset="0"/>
                        </a:rPr>
                        <a:t> </a:t>
                      </a:r>
                      <a:r>
                        <a:rPr lang="ar-BH" sz="3600" dirty="0">
                          <a:effectLst/>
                          <a:latin typeface="Calibri" panose="020F0502020204030204" pitchFamily="34" charset="0"/>
                          <a:ea typeface="Calibri" panose="020F0502020204030204" pitchFamily="34" charset="0"/>
                          <a:cs typeface="Arial" panose="020B0604020202020204" pitchFamily="34" charset="0"/>
                        </a:rPr>
                        <a:t>الضِّيقُ</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3"/>
                  </a:ext>
                </a:extLst>
              </a:tr>
              <a:tr h="782803">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3600" dirty="0">
                          <a:effectLst/>
                          <a:latin typeface="Calibri" panose="020F0502020204030204" pitchFamily="34" charset="0"/>
                          <a:ea typeface="Calibri" panose="020F0502020204030204" pitchFamily="34" charset="0"/>
                          <a:cs typeface="Arial" panose="020B0604020202020204" pitchFamily="34" charset="0"/>
                        </a:rPr>
                        <a:t>اشْتَدَّ</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3003354" y="2850424"/>
            <a:ext cx="1937982" cy="646331"/>
          </a:xfrm>
          <a:prstGeom prst="rect">
            <a:avLst/>
          </a:prstGeom>
          <a:noFill/>
        </p:spPr>
        <p:txBody>
          <a:bodyPr wrap="square" rtlCol="1">
            <a:spAutoFit/>
          </a:bodyPr>
          <a:lstStyle/>
          <a:p>
            <a:pPr algn="ctr"/>
            <a:r>
              <a:rPr lang="ar-BH" sz="3600" dirty="0">
                <a:solidFill>
                  <a:srgbClr val="FF0000"/>
                </a:solidFill>
                <a:latin typeface="Calibri" panose="020F0502020204030204" pitchFamily="34" charset="0"/>
                <a:ea typeface="Calibri" panose="020F0502020204030204" pitchFamily="34" charset="0"/>
                <a:cs typeface="Arial" panose="020B0604020202020204" pitchFamily="34" charset="0"/>
              </a:rPr>
              <a:t>مُرافَقَتِها</a:t>
            </a:r>
          </a:p>
        </p:txBody>
      </p:sp>
      <p:sp>
        <p:nvSpPr>
          <p:cNvPr id="6" name="TextBox 5"/>
          <p:cNvSpPr txBox="1"/>
          <p:nvPr/>
        </p:nvSpPr>
        <p:spPr>
          <a:xfrm>
            <a:off x="3088213" y="3435199"/>
            <a:ext cx="1925425" cy="646331"/>
          </a:xfrm>
          <a:prstGeom prst="rect">
            <a:avLst/>
          </a:prstGeom>
          <a:noFill/>
        </p:spPr>
        <p:txBody>
          <a:bodyPr wrap="square" rtlCol="1">
            <a:spAutoFit/>
          </a:bodyPr>
          <a:lstStyle/>
          <a:p>
            <a:pPr algn="ctr"/>
            <a:r>
              <a:rPr lang="ar-BH" sz="3600" dirty="0">
                <a:solidFill>
                  <a:srgbClr val="FF0000"/>
                </a:solidFill>
                <a:latin typeface="Calibri" panose="020F0502020204030204" pitchFamily="34" charset="0"/>
                <a:ea typeface="Calibri" panose="020F0502020204030204" pitchFamily="34" charset="0"/>
                <a:cs typeface="Arial" panose="020B0604020202020204" pitchFamily="34" charset="0"/>
              </a:rPr>
              <a:t>حُزْنٌ </a:t>
            </a:r>
            <a:r>
              <a:rPr lang="ar-BH" sz="3600" dirty="0" smtClean="0">
                <a:solidFill>
                  <a:srgbClr val="FF0000"/>
                </a:solidFill>
                <a:latin typeface="Calibri" panose="020F0502020204030204" pitchFamily="34" charset="0"/>
                <a:ea typeface="Calibri" panose="020F0502020204030204" pitchFamily="34" charset="0"/>
                <a:cs typeface="Arial" panose="020B0604020202020204" pitchFamily="34" charset="0"/>
              </a:rPr>
              <a:t>وأَلَمٌ</a:t>
            </a:r>
            <a:endParaRPr lang="en-US" sz="36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3378729" y="4081530"/>
            <a:ext cx="1562607" cy="584775"/>
          </a:xfrm>
          <a:prstGeom prst="rect">
            <a:avLst/>
          </a:prstGeom>
          <a:noFill/>
        </p:spPr>
        <p:txBody>
          <a:bodyPr wrap="square" rtlCol="1">
            <a:spAutoFit/>
          </a:bodyPr>
          <a:lstStyle/>
          <a:p>
            <a:r>
              <a:rPr lang="ar-BH" sz="3200" dirty="0">
                <a:solidFill>
                  <a:srgbClr val="FF0000"/>
                </a:solidFill>
              </a:rPr>
              <a:t>قَوِيَ </a:t>
            </a:r>
            <a:r>
              <a:rPr lang="ar-BH" sz="3200" dirty="0" smtClean="0">
                <a:solidFill>
                  <a:srgbClr val="FF0000"/>
                </a:solidFill>
              </a:rPr>
              <a:t>وَزادَ</a:t>
            </a:r>
            <a:endParaRPr lang="ar-BH" sz="3200" dirty="0">
              <a:solidFill>
                <a:srgbClr val="FF0000"/>
              </a:solidFill>
            </a:endParaRPr>
          </a:p>
        </p:txBody>
      </p:sp>
      <p:sp>
        <p:nvSpPr>
          <p:cNvPr id="9" name="TextBox 8"/>
          <p:cNvSpPr txBox="1"/>
          <p:nvPr/>
        </p:nvSpPr>
        <p:spPr>
          <a:xfrm>
            <a:off x="3451031" y="2265649"/>
            <a:ext cx="1199791" cy="584775"/>
          </a:xfrm>
          <a:prstGeom prst="rect">
            <a:avLst/>
          </a:prstGeom>
          <a:noFill/>
        </p:spPr>
        <p:txBody>
          <a:bodyPr wrap="square" rtlCol="0">
            <a:spAutoFit/>
          </a:bodyPr>
          <a:lstStyle/>
          <a:p>
            <a:r>
              <a:rPr lang="ar-BH" sz="3200" dirty="0">
                <a:solidFill>
                  <a:srgbClr val="FF0000"/>
                </a:solidFill>
              </a:rPr>
              <a:t>الْجَمْيلَةُ</a:t>
            </a:r>
            <a:endParaRPr lang="en-US" sz="3200" dirty="0">
              <a:solidFill>
                <a:srgbClr val="FF0000"/>
              </a:solidFill>
            </a:endParaRPr>
          </a:p>
        </p:txBody>
      </p:sp>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6113060"/>
            <a:ext cx="609600" cy="609600"/>
          </a:xfrm>
          <a:prstGeom prst="rect">
            <a:avLst/>
          </a:prstGeom>
        </p:spPr>
      </p:pic>
    </p:spTree>
    <p:extLst>
      <p:ext uri="{BB962C8B-B14F-4D97-AF65-F5344CB8AC3E}">
        <p14:creationId xmlns:p14="http://schemas.microsoft.com/office/powerpoint/2010/main" val="2204708774"/>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fill="hold" display="0">
                  <p:stCondLst>
                    <p:cond delay="indefinite"/>
                  </p:stCondLst>
                  <p:endCondLst>
                    <p:cond evt="onStopAudio" delay="0">
                      <p:tgtEl>
                        <p:sldTgt/>
                      </p:tgtEl>
                    </p:cond>
                  </p:endCondLst>
                </p:cTn>
                <p:tgtEl>
                  <p:spTgt spid="3"/>
                </p:tgtEl>
              </p:cMediaNode>
            </p:audio>
          </p:childTnLst>
        </p:cTn>
      </p:par>
    </p:tnLst>
    <p:bldLst>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01" y="234627"/>
            <a:ext cx="11446914" cy="707886"/>
          </a:xfrm>
          <a:prstGeom prst="rect">
            <a:avLst/>
          </a:prstGeom>
          <a:noFill/>
        </p:spPr>
        <p:txBody>
          <a:bodyPr wrap="square" rtlCol="0">
            <a:spAutoFit/>
          </a:bodyPr>
          <a:lstStyle/>
          <a:p>
            <a:r>
              <a:rPr lang="ar-BH" sz="4000" b="1" dirty="0">
                <a:solidFill>
                  <a:srgbClr val="FF0000"/>
                </a:solidFill>
              </a:rPr>
              <a:t>أُبَيِّنُ أَيَّ الْعِباراتِ الْآتِيَةِ تَدُلُّ عَلى الْحَقيقَةِ ، وَأَيُّها تَدُلُّ عَلى الْخَيالِ : </a:t>
            </a:r>
            <a:endParaRPr lang="en-US" sz="40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05723318"/>
              </p:ext>
            </p:extLst>
          </p:nvPr>
        </p:nvGraphicFramePr>
        <p:xfrm>
          <a:off x="1276274" y="1405072"/>
          <a:ext cx="9639451" cy="4910724"/>
        </p:xfrm>
        <a:graphic>
          <a:graphicData uri="http://schemas.openxmlformats.org/drawingml/2006/table">
            <a:tbl>
              <a:tblPr rtl="1" firstRow="1" bandRow="1">
                <a:tableStyleId>{00A15C55-8517-42AA-B614-E9B94910E393}</a:tableStyleId>
              </a:tblPr>
              <a:tblGrid>
                <a:gridCol w="866154">
                  <a:extLst>
                    <a:ext uri="{9D8B030D-6E8A-4147-A177-3AD203B41FA5}">
                      <a16:colId xmlns:a16="http://schemas.microsoft.com/office/drawing/2014/main" xmlns="" val="20000"/>
                    </a:ext>
                  </a:extLst>
                </a:gridCol>
                <a:gridCol w="5916663">
                  <a:extLst>
                    <a:ext uri="{9D8B030D-6E8A-4147-A177-3AD203B41FA5}">
                      <a16:colId xmlns:a16="http://schemas.microsoft.com/office/drawing/2014/main" xmlns="" val="20001"/>
                    </a:ext>
                  </a:extLst>
                </a:gridCol>
                <a:gridCol w="1428317">
                  <a:extLst>
                    <a:ext uri="{9D8B030D-6E8A-4147-A177-3AD203B41FA5}">
                      <a16:colId xmlns:a16="http://schemas.microsoft.com/office/drawing/2014/main" xmlns="" val="20002"/>
                    </a:ext>
                  </a:extLst>
                </a:gridCol>
                <a:gridCol w="1428317">
                  <a:extLst>
                    <a:ext uri="{9D8B030D-6E8A-4147-A177-3AD203B41FA5}">
                      <a16:colId xmlns:a16="http://schemas.microsoft.com/office/drawing/2014/main" xmlns="" val="20003"/>
                    </a:ext>
                  </a:extLst>
                </a:gridCol>
              </a:tblGrid>
              <a:tr h="374116">
                <a:tc rowSpan="2">
                  <a:txBody>
                    <a:bodyPr/>
                    <a:lstStyle/>
                    <a:p>
                      <a:pPr algn="ctr" rtl="1"/>
                      <a:r>
                        <a:rPr lang="ar-BH" sz="2800" dirty="0">
                          <a:solidFill>
                            <a:srgbClr val="FF0000"/>
                          </a:solidFill>
                        </a:rPr>
                        <a:t>الرقم</a:t>
                      </a:r>
                    </a:p>
                  </a:txBody>
                  <a:tcPr/>
                </a:tc>
                <a:tc rowSpan="2">
                  <a:txBody>
                    <a:bodyPr/>
                    <a:lstStyle/>
                    <a:p>
                      <a:pPr algn="ctr" rtl="1"/>
                      <a:r>
                        <a:rPr lang="ar-BH" sz="2800" dirty="0">
                          <a:solidFill>
                            <a:srgbClr val="FF0000"/>
                          </a:solidFill>
                        </a:rPr>
                        <a:t>الجملة</a:t>
                      </a:r>
                      <a:r>
                        <a:rPr lang="ar-BH" sz="2800" baseline="0" dirty="0">
                          <a:solidFill>
                            <a:srgbClr val="FF0000"/>
                          </a:solidFill>
                        </a:rPr>
                        <a:t> </a:t>
                      </a:r>
                      <a:endParaRPr lang="ar-BH" sz="2800" dirty="0">
                        <a:solidFill>
                          <a:srgbClr val="FF0000"/>
                        </a:solidFill>
                      </a:endParaRPr>
                    </a:p>
                  </a:txBody>
                  <a:tcPr/>
                </a:tc>
                <a:tc gridSpan="2">
                  <a:txBody>
                    <a:bodyPr/>
                    <a:lstStyle/>
                    <a:p>
                      <a:pPr algn="ctr" rtl="1"/>
                      <a:r>
                        <a:rPr lang="ar-BH" sz="2800" dirty="0">
                          <a:solidFill>
                            <a:srgbClr val="FF0000"/>
                          </a:solidFill>
                        </a:rPr>
                        <a:t>تدل على </a:t>
                      </a:r>
                    </a:p>
                  </a:txBody>
                  <a:tcPr/>
                </a:tc>
                <a:tc hMerge="1">
                  <a:txBody>
                    <a:bodyPr/>
                    <a:lstStyle/>
                    <a:p>
                      <a:pPr rtl="1"/>
                      <a:endParaRPr lang="ar-BH"/>
                    </a:p>
                  </a:txBody>
                  <a:tcPr/>
                </a:tc>
                <a:extLst>
                  <a:ext uri="{0D108BD9-81ED-4DB2-BD59-A6C34878D82A}">
                    <a16:rowId xmlns:a16="http://schemas.microsoft.com/office/drawing/2014/main" xmlns="" val="10000"/>
                  </a:ext>
                </a:extLst>
              </a:tr>
              <a:tr h="374116">
                <a:tc vMerge="1">
                  <a:txBody>
                    <a:bodyPr/>
                    <a:lstStyle/>
                    <a:p>
                      <a:pPr algn="ctr" rtl="1"/>
                      <a:endParaRPr lang="ar-BH" sz="2800" dirty="0">
                        <a:solidFill>
                          <a:srgbClr val="002060"/>
                        </a:solidFill>
                      </a:endParaRPr>
                    </a:p>
                  </a:txBody>
                  <a:tcPr/>
                </a:tc>
                <a:tc vMerge="1">
                  <a:txBody>
                    <a:bodyPr/>
                    <a:lstStyle/>
                    <a:p>
                      <a:pPr algn="ctr" rtl="1"/>
                      <a:endParaRPr lang="ar-BH" sz="2800" dirty="0">
                        <a:solidFill>
                          <a:srgbClr val="002060"/>
                        </a:solidFill>
                      </a:endParaRPr>
                    </a:p>
                  </a:txBody>
                  <a:tcPr/>
                </a:tc>
                <a:tc>
                  <a:txBody>
                    <a:bodyPr/>
                    <a:lstStyle/>
                    <a:p>
                      <a:pPr algn="ctr" rtl="1"/>
                      <a:r>
                        <a:rPr lang="ar-BH" sz="2800" b="1" dirty="0">
                          <a:solidFill>
                            <a:srgbClr val="002060"/>
                          </a:solidFill>
                        </a:rPr>
                        <a:t>حقيقة </a:t>
                      </a:r>
                    </a:p>
                  </a:txBody>
                  <a:tcPr/>
                </a:tc>
                <a:tc>
                  <a:txBody>
                    <a:bodyPr/>
                    <a:lstStyle/>
                    <a:p>
                      <a:pPr algn="ctr" rtl="1"/>
                      <a:r>
                        <a:rPr lang="ar-BH" sz="2800" b="1" dirty="0">
                          <a:solidFill>
                            <a:srgbClr val="002060"/>
                          </a:solidFill>
                        </a:rPr>
                        <a:t>خيال</a:t>
                      </a:r>
                    </a:p>
                  </a:txBody>
                  <a:tcPr/>
                </a:tc>
                <a:extLst>
                  <a:ext uri="{0D108BD9-81ED-4DB2-BD59-A6C34878D82A}">
                    <a16:rowId xmlns:a16="http://schemas.microsoft.com/office/drawing/2014/main" xmlns="" val="10001"/>
                  </a:ext>
                </a:extLst>
              </a:tr>
              <a:tr h="645734">
                <a:tc>
                  <a:txBody>
                    <a:bodyPr/>
                    <a:lstStyle/>
                    <a:p>
                      <a:pPr rtl="1"/>
                      <a:endParaRPr lang="ar-BH" dirty="0"/>
                    </a:p>
                  </a:txBody>
                  <a:tcPr/>
                </a:tc>
                <a:tc>
                  <a:txBody>
                    <a:bodyPr/>
                    <a:lstStyle/>
                    <a:p>
                      <a:pPr rtl="1"/>
                      <a:endParaRPr lang="ar-BH" dirty="0"/>
                    </a:p>
                    <a:p>
                      <a:pPr rtl="1"/>
                      <a:endParaRPr lang="ar-BH" dirty="0"/>
                    </a:p>
                  </a:txBody>
                  <a:tcPr/>
                </a:tc>
                <a:tc>
                  <a:txBody>
                    <a:bodyPr/>
                    <a:lstStyle/>
                    <a:p>
                      <a:pPr algn="ctr" rtl="1"/>
                      <a:endParaRPr lang="ar-BH" dirty="0"/>
                    </a:p>
                  </a:txBody>
                  <a:tcPr/>
                </a:tc>
                <a:tc>
                  <a:txBody>
                    <a:bodyPr/>
                    <a:lstStyle/>
                    <a:p>
                      <a:pPr algn="ctr" rtl="1"/>
                      <a:endParaRPr lang="ar-BH" dirty="0"/>
                    </a:p>
                  </a:txBody>
                  <a:tcPr/>
                </a:tc>
                <a:extLst>
                  <a:ext uri="{0D108BD9-81ED-4DB2-BD59-A6C34878D82A}">
                    <a16:rowId xmlns:a16="http://schemas.microsoft.com/office/drawing/2014/main" xmlns="" val="10002"/>
                  </a:ext>
                </a:extLst>
              </a:tr>
              <a:tr h="645734">
                <a:tc>
                  <a:txBody>
                    <a:bodyPr/>
                    <a:lstStyle/>
                    <a:p>
                      <a:pPr rtl="1"/>
                      <a:endParaRPr lang="ar-BH" dirty="0"/>
                    </a:p>
                  </a:txBody>
                  <a:tcPr/>
                </a:tc>
                <a:tc>
                  <a:txBody>
                    <a:bodyPr/>
                    <a:lstStyle/>
                    <a:p>
                      <a:pPr rtl="1"/>
                      <a:endParaRPr lang="ar-BH" dirty="0"/>
                    </a:p>
                    <a:p>
                      <a:pPr rtl="1"/>
                      <a:endParaRPr lang="ar-BH" dirty="0"/>
                    </a:p>
                  </a:txBody>
                  <a:tcPr/>
                </a:tc>
                <a:tc>
                  <a:txBody>
                    <a:bodyPr/>
                    <a:lstStyle/>
                    <a:p>
                      <a:pPr algn="ctr" rtl="1"/>
                      <a:endParaRPr lang="ar-BH" dirty="0"/>
                    </a:p>
                  </a:txBody>
                  <a:tcPr/>
                </a:tc>
                <a:tc>
                  <a:txBody>
                    <a:bodyPr/>
                    <a:lstStyle/>
                    <a:p>
                      <a:pPr algn="ctr" rtl="1"/>
                      <a:endParaRPr lang="ar-BH" dirty="0"/>
                    </a:p>
                  </a:txBody>
                  <a:tcPr/>
                </a:tc>
                <a:extLst>
                  <a:ext uri="{0D108BD9-81ED-4DB2-BD59-A6C34878D82A}">
                    <a16:rowId xmlns:a16="http://schemas.microsoft.com/office/drawing/2014/main" xmlns="" val="10003"/>
                  </a:ext>
                </a:extLst>
              </a:tr>
              <a:tr h="645734">
                <a:tc>
                  <a:txBody>
                    <a:bodyPr/>
                    <a:lstStyle/>
                    <a:p>
                      <a:pPr rtl="1"/>
                      <a:endParaRPr lang="ar-BH" dirty="0"/>
                    </a:p>
                  </a:txBody>
                  <a:tcPr/>
                </a:tc>
                <a:tc>
                  <a:txBody>
                    <a:bodyPr/>
                    <a:lstStyle/>
                    <a:p>
                      <a:pPr rtl="1"/>
                      <a:endParaRPr lang="ar-BH" dirty="0"/>
                    </a:p>
                    <a:p>
                      <a:pPr rtl="1"/>
                      <a:endParaRPr lang="ar-BH" dirty="0"/>
                    </a:p>
                  </a:txBody>
                  <a:tcPr/>
                </a:tc>
                <a:tc>
                  <a:txBody>
                    <a:bodyPr/>
                    <a:lstStyle/>
                    <a:p>
                      <a:pPr marL="285750" indent="-285750" algn="ctr" rtl="1">
                        <a:buFont typeface="Wingdings" panose="05000000000000000000" pitchFamily="2" charset="2"/>
                        <a:buChar char="ü"/>
                      </a:pPr>
                      <a:endParaRPr lang="ar-BH" dirty="0"/>
                    </a:p>
                  </a:txBody>
                  <a:tcPr/>
                </a:tc>
                <a:tc>
                  <a:txBody>
                    <a:bodyPr/>
                    <a:lstStyle/>
                    <a:p>
                      <a:pPr algn="ctr" rtl="1"/>
                      <a:endParaRPr lang="ar-BH" dirty="0"/>
                    </a:p>
                  </a:txBody>
                  <a:tcPr/>
                </a:tc>
                <a:extLst>
                  <a:ext uri="{0D108BD9-81ED-4DB2-BD59-A6C34878D82A}">
                    <a16:rowId xmlns:a16="http://schemas.microsoft.com/office/drawing/2014/main" xmlns="" val="10004"/>
                  </a:ext>
                </a:extLst>
              </a:tr>
              <a:tr h="645734">
                <a:tc>
                  <a:txBody>
                    <a:bodyPr/>
                    <a:lstStyle/>
                    <a:p>
                      <a:pPr rtl="1"/>
                      <a:endParaRPr lang="ar-BH" dirty="0"/>
                    </a:p>
                  </a:txBody>
                  <a:tcPr/>
                </a:tc>
                <a:tc>
                  <a:txBody>
                    <a:bodyPr/>
                    <a:lstStyle/>
                    <a:p>
                      <a:pPr rtl="1"/>
                      <a:endParaRPr lang="ar-BH" dirty="0"/>
                    </a:p>
                    <a:p>
                      <a:pPr rtl="1"/>
                      <a:endParaRPr lang="ar-BH" dirty="0"/>
                    </a:p>
                  </a:txBody>
                  <a:tcPr/>
                </a:tc>
                <a:tc>
                  <a:txBody>
                    <a:bodyPr/>
                    <a:lstStyle/>
                    <a:p>
                      <a:pPr algn="ctr" rtl="1"/>
                      <a:endParaRPr lang="ar-BH" dirty="0"/>
                    </a:p>
                  </a:txBody>
                  <a:tcPr/>
                </a:tc>
                <a:tc>
                  <a:txBody>
                    <a:bodyPr/>
                    <a:lstStyle/>
                    <a:p>
                      <a:pPr algn="ctr" rtl="1"/>
                      <a:endParaRPr lang="ar-BH" dirty="0"/>
                    </a:p>
                  </a:txBody>
                  <a:tcPr/>
                </a:tc>
                <a:extLst>
                  <a:ext uri="{0D108BD9-81ED-4DB2-BD59-A6C34878D82A}">
                    <a16:rowId xmlns:a16="http://schemas.microsoft.com/office/drawing/2014/main" xmlns="" val="10005"/>
                  </a:ext>
                </a:extLst>
              </a:tr>
              <a:tr h="645734">
                <a:tc>
                  <a:txBody>
                    <a:bodyPr/>
                    <a:lstStyle/>
                    <a:p>
                      <a:pPr rtl="1"/>
                      <a:endParaRPr lang="ar-BH" dirty="0"/>
                    </a:p>
                  </a:txBody>
                  <a:tcPr/>
                </a:tc>
                <a:tc>
                  <a:txBody>
                    <a:bodyPr/>
                    <a:lstStyle/>
                    <a:p>
                      <a:pPr rtl="1"/>
                      <a:endParaRPr lang="ar-BH" dirty="0"/>
                    </a:p>
                    <a:p>
                      <a:pPr rtl="1"/>
                      <a:endParaRPr lang="ar-BH" dirty="0"/>
                    </a:p>
                  </a:txBody>
                  <a:tcPr/>
                </a:tc>
                <a:tc>
                  <a:txBody>
                    <a:bodyPr/>
                    <a:lstStyle/>
                    <a:p>
                      <a:pPr algn="ctr" rtl="1"/>
                      <a:endParaRPr lang="ar-BH" dirty="0"/>
                    </a:p>
                  </a:txBody>
                  <a:tcPr/>
                </a:tc>
                <a:tc>
                  <a:txBody>
                    <a:bodyPr/>
                    <a:lstStyle/>
                    <a:p>
                      <a:pPr algn="ctr" rtl="1"/>
                      <a:endParaRPr lang="ar-BH" dirty="0"/>
                    </a:p>
                  </a:txBody>
                  <a:tcPr/>
                </a:tc>
                <a:extLst>
                  <a:ext uri="{0D108BD9-81ED-4DB2-BD59-A6C34878D82A}">
                    <a16:rowId xmlns:a16="http://schemas.microsoft.com/office/drawing/2014/main" xmlns="" val="10006"/>
                  </a:ext>
                </a:extLst>
              </a:tr>
              <a:tr h="645734">
                <a:tc>
                  <a:txBody>
                    <a:bodyPr/>
                    <a:lstStyle/>
                    <a:p>
                      <a:pPr rtl="1"/>
                      <a:endParaRPr lang="ar-BH" dirty="0"/>
                    </a:p>
                    <a:p>
                      <a:pPr rtl="1"/>
                      <a:endParaRPr lang="ar-BH" dirty="0"/>
                    </a:p>
                  </a:txBody>
                  <a:tcPr/>
                </a:tc>
                <a:tc>
                  <a:txBody>
                    <a:bodyPr/>
                    <a:lstStyle/>
                    <a:p>
                      <a:pPr rtl="1"/>
                      <a:endParaRPr lang="ar-BH" dirty="0"/>
                    </a:p>
                  </a:txBody>
                  <a:tcPr/>
                </a:tc>
                <a:tc>
                  <a:txBody>
                    <a:bodyPr/>
                    <a:lstStyle/>
                    <a:p>
                      <a:pPr algn="ctr" rtl="1"/>
                      <a:endParaRPr lang="ar-BH" dirty="0"/>
                    </a:p>
                  </a:txBody>
                  <a:tcPr/>
                </a:tc>
                <a:tc>
                  <a:txBody>
                    <a:bodyPr/>
                    <a:lstStyle/>
                    <a:p>
                      <a:pPr algn="ctr" rtl="1"/>
                      <a:endParaRPr lang="ar-BH" dirty="0"/>
                    </a:p>
                  </a:txBody>
                  <a:tcPr/>
                </a:tc>
                <a:extLst>
                  <a:ext uri="{0D108BD9-81ED-4DB2-BD59-A6C34878D82A}">
                    <a16:rowId xmlns:a16="http://schemas.microsoft.com/office/drawing/2014/main" xmlns="" val="10007"/>
                  </a:ext>
                </a:extLst>
              </a:tr>
            </a:tbl>
          </a:graphicData>
        </a:graphic>
      </p:graphicFrame>
      <p:sp>
        <p:nvSpPr>
          <p:cNvPr id="22" name="TextBox 21"/>
          <p:cNvSpPr txBox="1"/>
          <p:nvPr/>
        </p:nvSpPr>
        <p:spPr>
          <a:xfrm>
            <a:off x="5708512" y="2480721"/>
            <a:ext cx="4693921" cy="553998"/>
          </a:xfrm>
          <a:prstGeom prst="rect">
            <a:avLst/>
          </a:prstGeom>
          <a:noFill/>
        </p:spPr>
        <p:txBody>
          <a:bodyPr wrap="square" rtlCol="0">
            <a:spAutoFit/>
          </a:bodyPr>
          <a:lstStyle/>
          <a:p>
            <a:r>
              <a:rPr lang="ar-BH" sz="3000" dirty="0"/>
              <a:t>جَمَعَتْ الفَراشَةُ الْعُشْبَ الأخَضَرَ. </a:t>
            </a:r>
            <a:endParaRPr lang="en-US" sz="3000" dirty="0"/>
          </a:p>
        </p:txBody>
      </p:sp>
      <p:sp>
        <p:nvSpPr>
          <p:cNvPr id="23" name="TextBox 22"/>
          <p:cNvSpPr txBox="1"/>
          <p:nvPr/>
        </p:nvSpPr>
        <p:spPr>
          <a:xfrm>
            <a:off x="4342233" y="3121236"/>
            <a:ext cx="5634318" cy="553998"/>
          </a:xfrm>
          <a:prstGeom prst="rect">
            <a:avLst/>
          </a:prstGeom>
          <a:noFill/>
        </p:spPr>
        <p:txBody>
          <a:bodyPr wrap="square" rtlCol="0">
            <a:spAutoFit/>
          </a:bodyPr>
          <a:lstStyle/>
          <a:p>
            <a:r>
              <a:rPr lang="ar-BH" sz="3000" dirty="0"/>
              <a:t>رَأَتْ الفَرَاشَةُ الْبيضاءُ </a:t>
            </a:r>
            <a:r>
              <a:rPr lang="ar-BH" sz="3000" dirty="0" smtClean="0"/>
              <a:t>الأزهارَ، </a:t>
            </a:r>
            <a:r>
              <a:rPr lang="ar-BH" sz="3000" dirty="0"/>
              <a:t>وهي </a:t>
            </a:r>
            <a:r>
              <a:rPr lang="ar-BH" sz="3000" dirty="0" smtClean="0"/>
              <a:t>تَبْتَسِمُ.</a:t>
            </a:r>
            <a:endParaRPr lang="en-US" sz="3000" dirty="0"/>
          </a:p>
        </p:txBody>
      </p:sp>
      <p:sp>
        <p:nvSpPr>
          <p:cNvPr id="24" name="TextBox 23"/>
          <p:cNvSpPr txBox="1"/>
          <p:nvPr/>
        </p:nvSpPr>
        <p:spPr>
          <a:xfrm>
            <a:off x="6310225" y="3767567"/>
            <a:ext cx="3906639" cy="553998"/>
          </a:xfrm>
          <a:prstGeom prst="rect">
            <a:avLst/>
          </a:prstGeom>
          <a:noFill/>
        </p:spPr>
        <p:txBody>
          <a:bodyPr wrap="square" rtlCol="0">
            <a:spAutoFit/>
          </a:bodyPr>
          <a:lstStyle/>
          <a:p>
            <a:r>
              <a:rPr lang="ar-BH" sz="3000" dirty="0"/>
              <a:t>تَعيشُ الْفَراشاتُ في </a:t>
            </a:r>
            <a:r>
              <a:rPr lang="ar-BH" sz="3000" dirty="0" smtClean="0"/>
              <a:t>الْحُقولِ.</a:t>
            </a:r>
            <a:endParaRPr lang="en-US" sz="3000" dirty="0"/>
          </a:p>
        </p:txBody>
      </p:sp>
      <p:sp>
        <p:nvSpPr>
          <p:cNvPr id="25" name="TextBox 24"/>
          <p:cNvSpPr txBox="1"/>
          <p:nvPr/>
        </p:nvSpPr>
        <p:spPr>
          <a:xfrm>
            <a:off x="5707214" y="4413898"/>
            <a:ext cx="4599390" cy="553998"/>
          </a:xfrm>
          <a:prstGeom prst="rect">
            <a:avLst/>
          </a:prstGeom>
          <a:noFill/>
        </p:spPr>
        <p:txBody>
          <a:bodyPr wrap="square" rtlCol="0">
            <a:spAutoFit/>
          </a:bodyPr>
          <a:lstStyle/>
          <a:p>
            <a:r>
              <a:rPr lang="ar-BH" sz="3000" dirty="0"/>
              <a:t>أحْضَرَتَ الفَراشَةُ الْبيضاءُ </a:t>
            </a:r>
            <a:r>
              <a:rPr lang="ar-BH" sz="3000" dirty="0" smtClean="0"/>
              <a:t>الدَّواءَ.</a:t>
            </a:r>
            <a:endParaRPr lang="en-US" sz="3000" dirty="0"/>
          </a:p>
        </p:txBody>
      </p:sp>
      <p:sp>
        <p:nvSpPr>
          <p:cNvPr id="26" name="TextBox 25"/>
          <p:cNvSpPr txBox="1"/>
          <p:nvPr/>
        </p:nvSpPr>
        <p:spPr>
          <a:xfrm>
            <a:off x="6871416" y="5100328"/>
            <a:ext cx="3105135" cy="553998"/>
          </a:xfrm>
          <a:prstGeom prst="rect">
            <a:avLst/>
          </a:prstGeom>
          <a:noFill/>
        </p:spPr>
        <p:txBody>
          <a:bodyPr wrap="square" rtlCol="0">
            <a:spAutoFit/>
          </a:bodyPr>
          <a:lstStyle/>
          <a:p>
            <a:r>
              <a:rPr lang="ar-BH" sz="3000" dirty="0"/>
              <a:t>للأزْهارِ ألوانٌ </a:t>
            </a:r>
            <a:r>
              <a:rPr lang="ar-BH" sz="3000" dirty="0" smtClean="0"/>
              <a:t>مُخْتَلِفَةٌ.</a:t>
            </a:r>
            <a:endParaRPr lang="en-US" sz="3000" dirty="0"/>
          </a:p>
        </p:txBody>
      </p:sp>
      <p:sp>
        <p:nvSpPr>
          <p:cNvPr id="27" name="Rectangle 26"/>
          <p:cNvSpPr/>
          <p:nvPr/>
        </p:nvSpPr>
        <p:spPr>
          <a:xfrm>
            <a:off x="7159392" y="5761798"/>
            <a:ext cx="3057472" cy="553998"/>
          </a:xfrm>
          <a:prstGeom prst="rect">
            <a:avLst/>
          </a:prstGeom>
        </p:spPr>
        <p:txBody>
          <a:bodyPr wrap="square">
            <a:spAutoFit/>
          </a:bodyPr>
          <a:lstStyle/>
          <a:p>
            <a:r>
              <a:rPr lang="ar-BH" sz="3000" dirty="0"/>
              <a:t>الْفَراشاتُ فِي الْحُقولِ.</a:t>
            </a:r>
            <a:endParaRPr lang="en-US" sz="3000" dirty="0"/>
          </a:p>
        </p:txBody>
      </p:sp>
      <p:sp>
        <p:nvSpPr>
          <p:cNvPr id="28" name="Rectangle 27"/>
          <p:cNvSpPr/>
          <p:nvPr/>
        </p:nvSpPr>
        <p:spPr>
          <a:xfrm>
            <a:off x="10234961" y="2475459"/>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1</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p:cNvSpPr/>
          <p:nvPr/>
        </p:nvSpPr>
        <p:spPr>
          <a:xfrm>
            <a:off x="10234961" y="3115974"/>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2</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p:cNvSpPr/>
          <p:nvPr/>
        </p:nvSpPr>
        <p:spPr>
          <a:xfrm>
            <a:off x="10268042" y="3720223"/>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3</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p:cNvSpPr/>
          <p:nvPr/>
        </p:nvSpPr>
        <p:spPr>
          <a:xfrm>
            <a:off x="10268042" y="4413898"/>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4</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2" name="Rectangle 31"/>
          <p:cNvSpPr/>
          <p:nvPr/>
        </p:nvSpPr>
        <p:spPr>
          <a:xfrm>
            <a:off x="10268042" y="5080932"/>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5</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3" name="Rectangle 32"/>
          <p:cNvSpPr/>
          <p:nvPr/>
        </p:nvSpPr>
        <p:spPr>
          <a:xfrm>
            <a:off x="10268042" y="5715632"/>
            <a:ext cx="441146" cy="646331"/>
          </a:xfrm>
          <a:prstGeom prst="rect">
            <a:avLst/>
          </a:prstGeom>
          <a:noFill/>
        </p:spPr>
        <p:txBody>
          <a:bodyPr wrap="none" lIns="91440" tIns="45720" rIns="91440" bIns="45720">
            <a:spAutoFit/>
          </a:bodyPr>
          <a:lstStyle/>
          <a:p>
            <a:pPr algn="ctr"/>
            <a:r>
              <a:rPr lang="ar-BH" sz="3600" b="0" cap="none" spc="0" dirty="0">
                <a:ln w="0"/>
                <a:solidFill>
                  <a:schemeClr val="tx1"/>
                </a:solidFill>
                <a:effectLst>
                  <a:outerShdw blurRad="38100" dist="19050" dir="2700000" algn="tl" rotWithShape="0">
                    <a:schemeClr val="dk1">
                      <a:alpha val="40000"/>
                    </a:schemeClr>
                  </a:outerShdw>
                </a:effectLst>
              </a:rPr>
              <a:t>6</a:t>
            </a:r>
            <a:endParaRPr lang="en-US" sz="36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491BF53A-3461-474E-AD33-AFCEF739C280}"/>
                  </a:ext>
                </a:extLst>
              </p:cNvPr>
              <p:cNvSpPr txBox="1"/>
              <p:nvPr/>
            </p:nvSpPr>
            <p:spPr>
              <a:xfrm>
                <a:off x="3054285" y="2473336"/>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5" name="TextBox 4">
                <a:extLst>
                  <a:ext uri="{FF2B5EF4-FFF2-40B4-BE49-F238E27FC236}">
                    <a16:creationId xmlns:a16="http://schemas.microsoft.com/office/drawing/2014/main" id="{491BF53A-3461-474E-AD33-AFCEF739C280}"/>
                  </a:ext>
                </a:extLst>
              </p:cNvPr>
              <p:cNvSpPr txBox="1">
                <a:spLocks noRot="1" noChangeAspect="1" noMove="1" noResize="1" noEditPoints="1" noAdjustHandles="1" noChangeArrowheads="1" noChangeShapeType="1" noTextEdit="1"/>
              </p:cNvSpPr>
              <p:nvPr/>
            </p:nvSpPr>
            <p:spPr>
              <a:xfrm>
                <a:off x="3054285" y="2473336"/>
                <a:ext cx="498533" cy="72763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97818850-2DE3-4161-8E70-2748A6DDD952}"/>
                  </a:ext>
                </a:extLst>
              </p:cNvPr>
              <p:cNvSpPr txBox="1"/>
              <p:nvPr/>
            </p:nvSpPr>
            <p:spPr>
              <a:xfrm>
                <a:off x="1765250" y="3115974"/>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4" name="TextBox 33">
                <a:extLst>
                  <a:ext uri="{FF2B5EF4-FFF2-40B4-BE49-F238E27FC236}">
                    <a16:creationId xmlns:a16="http://schemas.microsoft.com/office/drawing/2014/main" id="{97818850-2DE3-4161-8E70-2748A6DDD952}"/>
                  </a:ext>
                </a:extLst>
              </p:cNvPr>
              <p:cNvSpPr txBox="1">
                <a:spLocks noRot="1" noChangeAspect="1" noMove="1" noResize="1" noEditPoints="1" noAdjustHandles="1" noChangeArrowheads="1" noChangeShapeType="1" noTextEdit="1"/>
              </p:cNvSpPr>
              <p:nvPr/>
            </p:nvSpPr>
            <p:spPr>
              <a:xfrm>
                <a:off x="1765250" y="3115974"/>
                <a:ext cx="498533" cy="72763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4339F95A-9FB0-4B8A-97EE-F839CA9DACE8}"/>
                  </a:ext>
                </a:extLst>
              </p:cNvPr>
              <p:cNvSpPr txBox="1"/>
              <p:nvPr/>
            </p:nvSpPr>
            <p:spPr>
              <a:xfrm>
                <a:off x="3109633" y="5099191"/>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5" name="TextBox 34">
                <a:extLst>
                  <a:ext uri="{FF2B5EF4-FFF2-40B4-BE49-F238E27FC236}">
                    <a16:creationId xmlns:a16="http://schemas.microsoft.com/office/drawing/2014/main" id="{4339F95A-9FB0-4B8A-97EE-F839CA9DACE8}"/>
                  </a:ext>
                </a:extLst>
              </p:cNvPr>
              <p:cNvSpPr txBox="1">
                <a:spLocks noRot="1" noChangeAspect="1" noMove="1" noResize="1" noEditPoints="1" noAdjustHandles="1" noChangeArrowheads="1" noChangeShapeType="1" noTextEdit="1"/>
              </p:cNvSpPr>
              <p:nvPr/>
            </p:nvSpPr>
            <p:spPr>
              <a:xfrm>
                <a:off x="3109633" y="5099191"/>
                <a:ext cx="498533" cy="72763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3493C0B5-845B-4B2D-A4BF-AAA1DD051703}"/>
                  </a:ext>
                </a:extLst>
              </p:cNvPr>
              <p:cNvSpPr txBox="1"/>
              <p:nvPr/>
            </p:nvSpPr>
            <p:spPr>
              <a:xfrm>
                <a:off x="3109632" y="3720695"/>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6" name="TextBox 35">
                <a:extLst>
                  <a:ext uri="{FF2B5EF4-FFF2-40B4-BE49-F238E27FC236}">
                    <a16:creationId xmlns:a16="http://schemas.microsoft.com/office/drawing/2014/main" id="{3493C0B5-845B-4B2D-A4BF-AAA1DD051703}"/>
                  </a:ext>
                </a:extLst>
              </p:cNvPr>
              <p:cNvSpPr txBox="1">
                <a:spLocks noRot="1" noChangeAspect="1" noMove="1" noResize="1" noEditPoints="1" noAdjustHandles="1" noChangeArrowheads="1" noChangeShapeType="1" noTextEdit="1"/>
              </p:cNvSpPr>
              <p:nvPr/>
            </p:nvSpPr>
            <p:spPr>
              <a:xfrm>
                <a:off x="3109632" y="3720695"/>
                <a:ext cx="498533" cy="72763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C56536BF-0932-45A5-9719-081D788329D1}"/>
                  </a:ext>
                </a:extLst>
              </p:cNvPr>
              <p:cNvSpPr txBox="1"/>
              <p:nvPr/>
            </p:nvSpPr>
            <p:spPr>
              <a:xfrm>
                <a:off x="1716916" y="4437880"/>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7" name="TextBox 36">
                <a:extLst>
                  <a:ext uri="{FF2B5EF4-FFF2-40B4-BE49-F238E27FC236}">
                    <a16:creationId xmlns:a16="http://schemas.microsoft.com/office/drawing/2014/main" id="{C56536BF-0932-45A5-9719-081D788329D1}"/>
                  </a:ext>
                </a:extLst>
              </p:cNvPr>
              <p:cNvSpPr txBox="1">
                <a:spLocks noRot="1" noChangeAspect="1" noMove="1" noResize="1" noEditPoints="1" noAdjustHandles="1" noChangeArrowheads="1" noChangeShapeType="1" noTextEdit="1"/>
              </p:cNvSpPr>
              <p:nvPr/>
            </p:nvSpPr>
            <p:spPr>
              <a:xfrm>
                <a:off x="1716916" y="4437880"/>
                <a:ext cx="498533" cy="72763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2EB93035-9578-4CAB-A8CB-BF79A8BEAA1E}"/>
                  </a:ext>
                </a:extLst>
              </p:cNvPr>
              <p:cNvSpPr txBox="1"/>
              <p:nvPr/>
            </p:nvSpPr>
            <p:spPr>
              <a:xfrm>
                <a:off x="3109633" y="5720916"/>
                <a:ext cx="498533" cy="72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B050"/>
                          </a:solidFill>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8" name="TextBox 37">
                <a:extLst>
                  <a:ext uri="{FF2B5EF4-FFF2-40B4-BE49-F238E27FC236}">
                    <a16:creationId xmlns:a16="http://schemas.microsoft.com/office/drawing/2014/main" id="{2EB93035-9578-4CAB-A8CB-BF79A8BEAA1E}"/>
                  </a:ext>
                </a:extLst>
              </p:cNvPr>
              <p:cNvSpPr txBox="1">
                <a:spLocks noRot="1" noChangeAspect="1" noMove="1" noResize="1" noEditPoints="1" noAdjustHandles="1" noChangeArrowheads="1" noChangeShapeType="1" noTextEdit="1"/>
              </p:cNvSpPr>
              <p:nvPr/>
            </p:nvSpPr>
            <p:spPr>
              <a:xfrm>
                <a:off x="3109633" y="5720916"/>
                <a:ext cx="498533" cy="727635"/>
              </a:xfrm>
              <a:prstGeom prst="rect">
                <a:avLst/>
              </a:prstGeom>
              <a:blipFill>
                <a:blip r:embed="rId10"/>
                <a:stretch>
                  <a:fillRect/>
                </a:stretch>
              </a:blipFill>
            </p:spPr>
            <p:txBody>
              <a:bodyPr/>
              <a:lstStyle/>
              <a:p>
                <a:r>
                  <a:rPr lang="en-GB">
                    <a:noFill/>
                  </a:rPr>
                  <a:t> </a:t>
                </a:r>
              </a:p>
            </p:txBody>
          </p:sp>
        </mc:Fallback>
      </mc:AlternateContent>
      <p:pic>
        <p:nvPicPr>
          <p:cNvPr id="3"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6285" y="6057163"/>
            <a:ext cx="609600" cy="609600"/>
          </a:xfrm>
          <a:prstGeom prst="rect">
            <a:avLst/>
          </a:prstGeom>
        </p:spPr>
      </p:pic>
    </p:spTree>
    <p:extLst>
      <p:ext uri="{BB962C8B-B14F-4D97-AF65-F5344CB8AC3E}">
        <p14:creationId xmlns:p14="http://schemas.microsoft.com/office/powerpoint/2010/main" val="1852946986"/>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fill="hold" display="0">
                  <p:stCondLst>
                    <p:cond delay="indefinite"/>
                  </p:stCondLst>
                  <p:endCondLst>
                    <p:cond evt="onStopAudio" delay="0">
                      <p:tgtEl>
                        <p:sldTgt/>
                      </p:tgtEl>
                    </p:cond>
                  </p:endCondLst>
                </p:cTn>
                <p:tgtEl>
                  <p:spTgt spid="3"/>
                </p:tgtEl>
              </p:cMediaNode>
            </p:audio>
          </p:childTnLst>
        </p:cTn>
      </p:par>
    </p:tnLst>
    <p:bldLst>
      <p:bldP spid="5"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8286643"/>
              </p:ext>
            </p:extLst>
          </p:nvPr>
        </p:nvGraphicFramePr>
        <p:xfrm>
          <a:off x="1836235" y="2006280"/>
          <a:ext cx="8128000" cy="3657600"/>
        </p:xfrm>
        <a:graphic>
          <a:graphicData uri="http://schemas.openxmlformats.org/drawingml/2006/table">
            <a:tbl>
              <a:tblPr rtl="1" firstRow="1" bandRow="1">
                <a:tableStyleId>{5C22544A-7EE6-4342-B048-85BDC9FD1C3A}</a:tableStyleId>
              </a:tblPr>
              <a:tblGrid>
                <a:gridCol w="2600960">
                  <a:extLst>
                    <a:ext uri="{9D8B030D-6E8A-4147-A177-3AD203B41FA5}">
                      <a16:colId xmlns:a16="http://schemas.microsoft.com/office/drawing/2014/main" xmlns="" val="20000"/>
                    </a:ext>
                  </a:extLst>
                </a:gridCol>
                <a:gridCol w="5527040">
                  <a:extLst>
                    <a:ext uri="{9D8B030D-6E8A-4147-A177-3AD203B41FA5}">
                      <a16:colId xmlns:a16="http://schemas.microsoft.com/office/drawing/2014/main" xmlns="" val="20001"/>
                    </a:ext>
                  </a:extLst>
                </a:gridCol>
              </a:tblGrid>
              <a:tr h="0">
                <a:tc>
                  <a:txBody>
                    <a:bodyPr/>
                    <a:lstStyle/>
                    <a:p>
                      <a:pPr rtl="1"/>
                      <a:endParaRPr lang="ar-BH" dirty="0"/>
                    </a:p>
                  </a:txBody>
                  <a:tcPr/>
                </a:tc>
                <a:tc>
                  <a:txBody>
                    <a:bodyPr/>
                    <a:lstStyle/>
                    <a:p>
                      <a:pPr rtl="1"/>
                      <a:endParaRPr lang="ar-BH" dirty="0"/>
                    </a:p>
                    <a:p>
                      <a:pPr rtl="1"/>
                      <a:endParaRPr lang="ar-BH" dirty="0"/>
                    </a:p>
                    <a:p>
                      <a:pPr rtl="1"/>
                      <a:endParaRPr lang="ar-BH" dirty="0"/>
                    </a:p>
                  </a:txBody>
                  <a:tcPr/>
                </a:tc>
                <a:extLst>
                  <a:ext uri="{0D108BD9-81ED-4DB2-BD59-A6C34878D82A}">
                    <a16:rowId xmlns:a16="http://schemas.microsoft.com/office/drawing/2014/main" xmlns="" val="10000"/>
                  </a:ext>
                </a:extLst>
              </a:tr>
              <a:tr h="370840">
                <a:tc>
                  <a:txBody>
                    <a:bodyPr/>
                    <a:lstStyle/>
                    <a:p>
                      <a:pPr rtl="1"/>
                      <a:endParaRPr lang="ar-BH" dirty="0"/>
                    </a:p>
                  </a:txBody>
                  <a:tcPr/>
                </a:tc>
                <a:tc>
                  <a:txBody>
                    <a:bodyPr/>
                    <a:lstStyle/>
                    <a:p>
                      <a:pPr rtl="1"/>
                      <a:endParaRPr lang="ar-BH" dirty="0"/>
                    </a:p>
                    <a:p>
                      <a:pPr rtl="1"/>
                      <a:endParaRPr lang="ar-BH" dirty="0"/>
                    </a:p>
                    <a:p>
                      <a:pPr rtl="1"/>
                      <a:endParaRPr lang="ar-BH" dirty="0"/>
                    </a:p>
                  </a:txBody>
                  <a:tcPr/>
                </a:tc>
                <a:extLst>
                  <a:ext uri="{0D108BD9-81ED-4DB2-BD59-A6C34878D82A}">
                    <a16:rowId xmlns:a16="http://schemas.microsoft.com/office/drawing/2014/main" xmlns="" val="10001"/>
                  </a:ext>
                </a:extLst>
              </a:tr>
              <a:tr h="370840">
                <a:tc>
                  <a:txBody>
                    <a:bodyPr/>
                    <a:lstStyle/>
                    <a:p>
                      <a:pPr rtl="1"/>
                      <a:endParaRPr lang="ar-BH" dirty="0"/>
                    </a:p>
                  </a:txBody>
                  <a:tcPr/>
                </a:tc>
                <a:tc>
                  <a:txBody>
                    <a:bodyPr/>
                    <a:lstStyle/>
                    <a:p>
                      <a:pPr rtl="1"/>
                      <a:endParaRPr lang="ar-BH" dirty="0"/>
                    </a:p>
                    <a:p>
                      <a:pPr rtl="1"/>
                      <a:endParaRPr lang="ar-BH" dirty="0"/>
                    </a:p>
                    <a:p>
                      <a:pPr rtl="1"/>
                      <a:endParaRPr lang="ar-BH" dirty="0"/>
                    </a:p>
                  </a:txBody>
                  <a:tcPr/>
                </a:tc>
                <a:extLst>
                  <a:ext uri="{0D108BD9-81ED-4DB2-BD59-A6C34878D82A}">
                    <a16:rowId xmlns:a16="http://schemas.microsoft.com/office/drawing/2014/main" xmlns="" val="10002"/>
                  </a:ext>
                </a:extLst>
              </a:tr>
              <a:tr h="370840">
                <a:tc>
                  <a:txBody>
                    <a:bodyPr/>
                    <a:lstStyle/>
                    <a:p>
                      <a:pPr rtl="1"/>
                      <a:endParaRPr lang="ar-BH" dirty="0"/>
                    </a:p>
                  </a:txBody>
                  <a:tcPr/>
                </a:tc>
                <a:tc>
                  <a:txBody>
                    <a:bodyPr/>
                    <a:lstStyle/>
                    <a:p>
                      <a:pPr rtl="1"/>
                      <a:endParaRPr lang="ar-BH" dirty="0"/>
                    </a:p>
                    <a:p>
                      <a:pPr rtl="1"/>
                      <a:endParaRPr lang="ar-BH" dirty="0"/>
                    </a:p>
                    <a:p>
                      <a:pPr rtl="1"/>
                      <a:endParaRPr lang="ar-BH" dirty="0"/>
                    </a:p>
                  </a:txBody>
                  <a:tcPr/>
                </a:tc>
                <a:extLst>
                  <a:ext uri="{0D108BD9-81ED-4DB2-BD59-A6C34878D82A}">
                    <a16:rowId xmlns:a16="http://schemas.microsoft.com/office/drawing/2014/main" xmlns="" val="10003"/>
                  </a:ext>
                </a:extLst>
              </a:tr>
            </a:tbl>
          </a:graphicData>
        </a:graphic>
      </p:graphicFrame>
      <p:sp>
        <p:nvSpPr>
          <p:cNvPr id="9" name="مربع نص 8"/>
          <p:cNvSpPr txBox="1"/>
          <p:nvPr/>
        </p:nvSpPr>
        <p:spPr>
          <a:xfrm>
            <a:off x="2109215" y="181193"/>
            <a:ext cx="9625663" cy="769441"/>
          </a:xfrm>
          <a:prstGeom prst="rect">
            <a:avLst/>
          </a:prstGeom>
          <a:noFill/>
        </p:spPr>
        <p:txBody>
          <a:bodyPr wrap="square" rtlCol="0">
            <a:spAutoFit/>
          </a:bodyPr>
          <a:lstStyle/>
          <a:p>
            <a:pPr algn="r"/>
            <a:r>
              <a:rPr lang="ar-SA" sz="4400" b="1" dirty="0"/>
              <a:t> </a:t>
            </a:r>
            <a:r>
              <a:rPr lang="ar-SA" sz="4000" b="1" dirty="0">
                <a:solidFill>
                  <a:srgbClr val="FF0000"/>
                </a:solidFill>
              </a:rPr>
              <a:t>أ</a:t>
            </a:r>
            <a:r>
              <a:rPr lang="ar-BH" sz="4000" b="1" dirty="0">
                <a:solidFill>
                  <a:srgbClr val="FF0000"/>
                </a:solidFill>
              </a:rPr>
              <a:t>َ</a:t>
            </a:r>
            <a:r>
              <a:rPr lang="ar-SA" sz="4000" b="1" dirty="0">
                <a:solidFill>
                  <a:srgbClr val="FF0000"/>
                </a:solidFill>
              </a:rPr>
              <a:t>ك</a:t>
            </a:r>
            <a:r>
              <a:rPr lang="ar-BH" sz="4000" b="1" dirty="0">
                <a:solidFill>
                  <a:srgbClr val="FF0000"/>
                </a:solidFill>
              </a:rPr>
              <a:t>ْ</a:t>
            </a:r>
            <a:r>
              <a:rPr lang="ar-SA" sz="4000" b="1" dirty="0">
                <a:solidFill>
                  <a:srgbClr val="FF0000"/>
                </a:solidFill>
              </a:rPr>
              <a:t>ت</a:t>
            </a:r>
            <a:r>
              <a:rPr lang="ar-BH" sz="4000" b="1" dirty="0">
                <a:solidFill>
                  <a:srgbClr val="FF0000"/>
                </a:solidFill>
              </a:rPr>
              <a:t>ِ</a:t>
            </a:r>
            <a:r>
              <a:rPr lang="ar-SA" sz="4000" b="1" dirty="0">
                <a:solidFill>
                  <a:srgbClr val="FF0000"/>
                </a:solidFill>
              </a:rPr>
              <a:t>ب</a:t>
            </a:r>
            <a:r>
              <a:rPr lang="ar-BH" sz="4000" b="1" dirty="0">
                <a:solidFill>
                  <a:srgbClr val="FF0000"/>
                </a:solidFill>
              </a:rPr>
              <a:t>ُ</a:t>
            </a:r>
            <a:r>
              <a:rPr lang="ar-SA" sz="4000" b="1" dirty="0">
                <a:solidFill>
                  <a:srgbClr val="FF0000"/>
                </a:solidFill>
              </a:rPr>
              <a:t> </a:t>
            </a:r>
            <a:r>
              <a:rPr lang="ar-BH" sz="4000" b="1" dirty="0">
                <a:solidFill>
                  <a:srgbClr val="FF0000"/>
                </a:solidFill>
              </a:rPr>
              <a:t>أداةَ الاستِفْهامِ في مَكانِها الْمُناسِبِ </a:t>
            </a:r>
            <a:r>
              <a:rPr lang="ar-SA" sz="4000" b="1" dirty="0">
                <a:solidFill>
                  <a:srgbClr val="FF0000"/>
                </a:solidFill>
              </a:rPr>
              <a:t> في الس</a:t>
            </a:r>
            <a:r>
              <a:rPr lang="ar-BH" sz="4000" b="1" dirty="0">
                <a:solidFill>
                  <a:srgbClr val="FF0000"/>
                </a:solidFill>
              </a:rPr>
              <a:t>ُّ</a:t>
            </a:r>
            <a:r>
              <a:rPr lang="ar-SA" sz="4000" b="1" dirty="0" err="1">
                <a:solidFill>
                  <a:srgbClr val="FF0000"/>
                </a:solidFill>
              </a:rPr>
              <a:t>ؤال</a:t>
            </a:r>
            <a:r>
              <a:rPr lang="ar-BH" sz="4000" b="1" dirty="0">
                <a:solidFill>
                  <a:srgbClr val="FF0000"/>
                </a:solidFill>
              </a:rPr>
              <a:t>ِ</a:t>
            </a:r>
            <a:r>
              <a:rPr lang="ar-SA" sz="4000" b="1" dirty="0">
                <a:solidFill>
                  <a:srgbClr val="FF0000"/>
                </a:solidFill>
              </a:rPr>
              <a:t>  :</a:t>
            </a:r>
            <a:r>
              <a:rPr lang="ar-BH" sz="4000" b="1" dirty="0">
                <a:solidFill>
                  <a:srgbClr val="FF0000"/>
                </a:solidFill>
              </a:rPr>
              <a:t>   </a:t>
            </a:r>
          </a:p>
        </p:txBody>
      </p:sp>
      <p:sp>
        <p:nvSpPr>
          <p:cNvPr id="14" name="TextBox 13"/>
          <p:cNvSpPr txBox="1"/>
          <p:nvPr/>
        </p:nvSpPr>
        <p:spPr>
          <a:xfrm>
            <a:off x="3291151" y="2152532"/>
            <a:ext cx="4080882" cy="707886"/>
          </a:xfrm>
          <a:prstGeom prst="rect">
            <a:avLst/>
          </a:prstGeom>
          <a:noFill/>
        </p:spPr>
        <p:txBody>
          <a:bodyPr wrap="square" rtlCol="0">
            <a:spAutoFit/>
          </a:bodyPr>
          <a:lstStyle/>
          <a:p>
            <a:pPr rtl="1"/>
            <a:r>
              <a:rPr lang="ar-BH" sz="4000" b="1" dirty="0"/>
              <a:t>يَذْهَبُ الْمُسْلِمونَ للحَجِ</a:t>
            </a:r>
            <a:r>
              <a:rPr lang="ar-SA" sz="4000" b="1" dirty="0"/>
              <a:t>؟ </a:t>
            </a:r>
            <a:endParaRPr lang="en-US" sz="4000" dirty="0"/>
          </a:p>
        </p:txBody>
      </p:sp>
      <p:sp>
        <p:nvSpPr>
          <p:cNvPr id="15" name="TextBox 14"/>
          <p:cNvSpPr txBox="1"/>
          <p:nvPr/>
        </p:nvSpPr>
        <p:spPr>
          <a:xfrm>
            <a:off x="4123301" y="3061195"/>
            <a:ext cx="3107576" cy="707886"/>
          </a:xfrm>
          <a:prstGeom prst="rect">
            <a:avLst/>
          </a:prstGeom>
          <a:noFill/>
        </p:spPr>
        <p:txBody>
          <a:bodyPr wrap="square" rtlCol="0">
            <a:spAutoFit/>
          </a:bodyPr>
          <a:lstStyle/>
          <a:p>
            <a:pPr algn="r" rtl="1"/>
            <a:r>
              <a:rPr lang="ar-SA" sz="4000" b="1" dirty="0"/>
              <a:t>وض</a:t>
            </a:r>
            <a:r>
              <a:rPr lang="ar-BH" sz="4000" b="1" dirty="0"/>
              <a:t>َ</a:t>
            </a:r>
            <a:r>
              <a:rPr lang="ar-SA" sz="4000" b="1" dirty="0"/>
              <a:t>ع</a:t>
            </a:r>
            <a:r>
              <a:rPr lang="ar-BH" sz="4000" b="1" dirty="0"/>
              <a:t>ْ</a:t>
            </a:r>
            <a:r>
              <a:rPr lang="ar-SA" sz="4000" b="1" dirty="0"/>
              <a:t>ت</a:t>
            </a:r>
            <a:r>
              <a:rPr lang="ar-BH" sz="4000" b="1" dirty="0"/>
              <a:t>َ</a:t>
            </a:r>
            <a:r>
              <a:rPr lang="ar-SA" sz="4000" b="1" dirty="0"/>
              <a:t> ال</a:t>
            </a:r>
            <a:r>
              <a:rPr lang="ar-BH" sz="4000" b="1" dirty="0"/>
              <a:t>ْ</a:t>
            </a:r>
            <a:r>
              <a:rPr lang="ar-SA" sz="4000" b="1" dirty="0"/>
              <a:t>ك</a:t>
            </a:r>
            <a:r>
              <a:rPr lang="ar-BH" sz="4000" b="1" dirty="0"/>
              <a:t>ِ</a:t>
            </a:r>
            <a:r>
              <a:rPr lang="ar-SA" sz="4000" b="1" dirty="0"/>
              <a:t>تاب</a:t>
            </a:r>
            <a:r>
              <a:rPr lang="ar-BH" sz="4000" b="1" dirty="0"/>
              <a:t>َ</a:t>
            </a:r>
            <a:r>
              <a:rPr lang="ar-SA" sz="4000" b="1" dirty="0"/>
              <a:t>؟</a:t>
            </a:r>
            <a:endParaRPr lang="en-US" sz="4000" dirty="0"/>
          </a:p>
        </p:txBody>
      </p:sp>
      <p:sp>
        <p:nvSpPr>
          <p:cNvPr id="16" name="TextBox 15"/>
          <p:cNvSpPr txBox="1"/>
          <p:nvPr/>
        </p:nvSpPr>
        <p:spPr>
          <a:xfrm>
            <a:off x="3432307" y="4062317"/>
            <a:ext cx="3798570" cy="707886"/>
          </a:xfrm>
          <a:prstGeom prst="rect">
            <a:avLst/>
          </a:prstGeom>
          <a:noFill/>
        </p:spPr>
        <p:txBody>
          <a:bodyPr wrap="square" rtlCol="0">
            <a:spAutoFit/>
          </a:bodyPr>
          <a:lstStyle/>
          <a:p>
            <a:pPr algn="r" rtl="1"/>
            <a:r>
              <a:rPr lang="ar-BH" sz="4000" b="1" dirty="0"/>
              <a:t>نَرى النُّجومَ صَغيرَةً</a:t>
            </a:r>
            <a:r>
              <a:rPr lang="ar-SA" sz="4000" b="1" dirty="0"/>
              <a:t>؟ </a:t>
            </a:r>
            <a:endParaRPr lang="en-US" sz="4000" dirty="0"/>
          </a:p>
        </p:txBody>
      </p:sp>
      <p:sp>
        <p:nvSpPr>
          <p:cNvPr id="2" name="TextBox 1"/>
          <p:cNvSpPr txBox="1"/>
          <p:nvPr/>
        </p:nvSpPr>
        <p:spPr>
          <a:xfrm>
            <a:off x="4019239" y="4987939"/>
            <a:ext cx="3564185" cy="707886"/>
          </a:xfrm>
          <a:prstGeom prst="rect">
            <a:avLst/>
          </a:prstGeom>
          <a:noFill/>
        </p:spPr>
        <p:txBody>
          <a:bodyPr wrap="square" rtlCol="0">
            <a:spAutoFit/>
          </a:bodyPr>
          <a:lstStyle/>
          <a:p>
            <a:r>
              <a:rPr lang="ar-BH" sz="4000" b="1" dirty="0"/>
              <a:t> صَفٌّ فِي الْمَدْرَسَةِ؟</a:t>
            </a:r>
            <a:endParaRPr lang="en-US" sz="4000" dirty="0"/>
          </a:p>
        </p:txBody>
      </p:sp>
      <p:sp>
        <p:nvSpPr>
          <p:cNvPr id="7" name="مربع نص 8"/>
          <p:cNvSpPr txBox="1"/>
          <p:nvPr/>
        </p:nvSpPr>
        <p:spPr>
          <a:xfrm>
            <a:off x="6326357" y="950634"/>
            <a:ext cx="5766123" cy="769441"/>
          </a:xfrm>
          <a:prstGeom prst="rect">
            <a:avLst/>
          </a:prstGeom>
          <a:noFill/>
        </p:spPr>
        <p:txBody>
          <a:bodyPr wrap="square" rtlCol="0">
            <a:spAutoFit/>
          </a:bodyPr>
          <a:lstStyle/>
          <a:p>
            <a:pPr algn="r"/>
            <a:r>
              <a:rPr lang="ar-BH" sz="4000" b="1" dirty="0">
                <a:solidFill>
                  <a:srgbClr val="002060"/>
                </a:solidFill>
              </a:rPr>
              <a:t>   </a:t>
            </a:r>
            <a:r>
              <a:rPr lang="ar-SA" sz="4400" b="1" dirty="0">
                <a:solidFill>
                  <a:srgbClr val="002060"/>
                </a:solidFill>
              </a:rPr>
              <a:t>(ل</a:t>
            </a:r>
            <a:r>
              <a:rPr lang="ar-BH" sz="4400" b="1" dirty="0">
                <a:solidFill>
                  <a:srgbClr val="002060"/>
                </a:solidFill>
              </a:rPr>
              <a:t>ِ</a:t>
            </a:r>
            <a:r>
              <a:rPr lang="ar-SA" sz="4400" b="1" dirty="0">
                <a:solidFill>
                  <a:srgbClr val="002060"/>
                </a:solidFill>
              </a:rPr>
              <a:t>ماذا  </a:t>
            </a:r>
            <a:r>
              <a:rPr lang="ar-BH" sz="4400" b="1" dirty="0">
                <a:solidFill>
                  <a:srgbClr val="002060"/>
                </a:solidFill>
              </a:rPr>
              <a:t>-</a:t>
            </a:r>
            <a:r>
              <a:rPr lang="ar-SA" sz="4400" b="1" dirty="0">
                <a:solidFill>
                  <a:srgbClr val="002060"/>
                </a:solidFill>
              </a:rPr>
              <a:t>  م</a:t>
            </a:r>
            <a:r>
              <a:rPr lang="ar-BH" sz="4400" b="1" dirty="0">
                <a:solidFill>
                  <a:srgbClr val="002060"/>
                </a:solidFill>
              </a:rPr>
              <a:t>َ</a:t>
            </a:r>
            <a:r>
              <a:rPr lang="ar-SA" sz="4400" b="1" dirty="0">
                <a:solidFill>
                  <a:srgbClr val="002060"/>
                </a:solidFill>
              </a:rPr>
              <a:t>ت</a:t>
            </a:r>
            <a:r>
              <a:rPr lang="ar-BH" sz="4400" b="1" dirty="0">
                <a:solidFill>
                  <a:srgbClr val="002060"/>
                </a:solidFill>
              </a:rPr>
              <a:t>َ</a:t>
            </a:r>
            <a:r>
              <a:rPr lang="ar-SA" sz="4400" b="1" dirty="0">
                <a:solidFill>
                  <a:srgbClr val="002060"/>
                </a:solidFill>
              </a:rPr>
              <a:t>ى  - أ</a:t>
            </a:r>
            <a:r>
              <a:rPr lang="ar-BH" sz="4400" b="1" dirty="0">
                <a:solidFill>
                  <a:srgbClr val="002060"/>
                </a:solidFill>
              </a:rPr>
              <a:t>َ</a:t>
            </a:r>
            <a:r>
              <a:rPr lang="ar-SA" sz="4400" b="1" dirty="0">
                <a:solidFill>
                  <a:srgbClr val="002060"/>
                </a:solidFill>
              </a:rPr>
              <a:t>ي</a:t>
            </a:r>
            <a:r>
              <a:rPr lang="ar-BH" sz="4400" b="1" dirty="0">
                <a:solidFill>
                  <a:srgbClr val="002060"/>
                </a:solidFill>
              </a:rPr>
              <a:t>ْ</a:t>
            </a:r>
            <a:r>
              <a:rPr lang="ar-SA" sz="4400" b="1" dirty="0">
                <a:solidFill>
                  <a:srgbClr val="002060"/>
                </a:solidFill>
              </a:rPr>
              <a:t>ن</a:t>
            </a:r>
            <a:r>
              <a:rPr lang="ar-BH" sz="4400" b="1" dirty="0">
                <a:solidFill>
                  <a:srgbClr val="002060"/>
                </a:solidFill>
              </a:rPr>
              <a:t>َ</a:t>
            </a:r>
            <a:r>
              <a:rPr lang="ar-SA" sz="4400" b="1" dirty="0">
                <a:solidFill>
                  <a:srgbClr val="002060"/>
                </a:solidFill>
              </a:rPr>
              <a:t>  -  ك</a:t>
            </a:r>
            <a:r>
              <a:rPr lang="ar-BH" sz="4400" b="1" dirty="0">
                <a:solidFill>
                  <a:srgbClr val="002060"/>
                </a:solidFill>
              </a:rPr>
              <a:t>َ</a:t>
            </a:r>
            <a:r>
              <a:rPr lang="ar-SA" sz="4400" b="1" dirty="0">
                <a:solidFill>
                  <a:srgbClr val="002060"/>
                </a:solidFill>
              </a:rPr>
              <a:t>م</a:t>
            </a:r>
            <a:r>
              <a:rPr lang="ar-BH" sz="4400" b="1" dirty="0">
                <a:solidFill>
                  <a:srgbClr val="002060"/>
                </a:solidFill>
              </a:rPr>
              <a:t>ْ</a:t>
            </a:r>
            <a:r>
              <a:rPr lang="ar-SA" sz="4400" b="1" dirty="0">
                <a:solidFill>
                  <a:srgbClr val="002060"/>
                </a:solidFill>
              </a:rPr>
              <a:t>)</a:t>
            </a:r>
            <a:endParaRPr lang="en-US" sz="4400" dirty="0">
              <a:solidFill>
                <a:srgbClr val="002060"/>
              </a:solidFill>
            </a:endParaRPr>
          </a:p>
        </p:txBody>
      </p:sp>
      <p:sp>
        <p:nvSpPr>
          <p:cNvPr id="4" name="Rectangle 3">
            <a:extLst>
              <a:ext uri="{FF2B5EF4-FFF2-40B4-BE49-F238E27FC236}">
                <a16:creationId xmlns:a16="http://schemas.microsoft.com/office/drawing/2014/main" xmlns="" id="{5E4694FE-8917-4FF2-A5E9-A988E9DA5B0F}"/>
              </a:ext>
            </a:extLst>
          </p:cNvPr>
          <p:cNvSpPr/>
          <p:nvPr/>
        </p:nvSpPr>
        <p:spPr>
          <a:xfrm>
            <a:off x="7898741" y="3846873"/>
            <a:ext cx="1183337" cy="923330"/>
          </a:xfrm>
          <a:prstGeom prst="rect">
            <a:avLst/>
          </a:prstGeom>
          <a:noFill/>
        </p:spPr>
        <p:txBody>
          <a:bodyPr wrap="none" lIns="91440" tIns="45720" rIns="91440" bIns="45720">
            <a:spAutoFit/>
          </a:bodyPr>
          <a:lstStyle/>
          <a:p>
            <a:pPr algn="ctr"/>
            <a:r>
              <a:rPr lang="ar-BH" sz="5400" b="1" cap="none" spc="0" dirty="0">
                <a:ln w="22225">
                  <a:solidFill>
                    <a:schemeClr val="accent2"/>
                  </a:solidFill>
                  <a:prstDash val="solid"/>
                </a:ln>
                <a:solidFill>
                  <a:schemeClr val="accent2">
                    <a:lumMod val="40000"/>
                    <a:lumOff val="60000"/>
                  </a:schemeClr>
                </a:solidFill>
                <a:effectLst/>
              </a:rPr>
              <a:t>لِماذا</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Rectangle 9">
            <a:extLst>
              <a:ext uri="{FF2B5EF4-FFF2-40B4-BE49-F238E27FC236}">
                <a16:creationId xmlns:a16="http://schemas.microsoft.com/office/drawing/2014/main" xmlns="" id="{89E7CBDD-8AEB-4338-B447-01693D6E32D0}"/>
              </a:ext>
            </a:extLst>
          </p:cNvPr>
          <p:cNvSpPr/>
          <p:nvPr/>
        </p:nvSpPr>
        <p:spPr>
          <a:xfrm>
            <a:off x="8091252" y="2087797"/>
            <a:ext cx="1042273" cy="923330"/>
          </a:xfrm>
          <a:prstGeom prst="rect">
            <a:avLst/>
          </a:prstGeom>
          <a:noFill/>
        </p:spPr>
        <p:txBody>
          <a:bodyPr wrap="none" lIns="91440" tIns="45720" rIns="91440" bIns="45720">
            <a:spAutoFit/>
          </a:bodyPr>
          <a:lstStyle/>
          <a:p>
            <a:pPr algn="ctr"/>
            <a:r>
              <a:rPr lang="ar-BH" sz="5400" b="1" cap="none" spc="0" dirty="0">
                <a:ln w="22225">
                  <a:solidFill>
                    <a:schemeClr val="accent2"/>
                  </a:solidFill>
                  <a:prstDash val="solid"/>
                </a:ln>
                <a:solidFill>
                  <a:schemeClr val="accent2">
                    <a:lumMod val="40000"/>
                    <a:lumOff val="60000"/>
                  </a:schemeClr>
                </a:solidFill>
                <a:effectLst/>
              </a:rPr>
              <a:t>مَتَى</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xmlns="" id="{ACCBA491-3F96-4C9F-B437-CB4C6ABEB8D3}"/>
              </a:ext>
            </a:extLst>
          </p:cNvPr>
          <p:cNvSpPr/>
          <p:nvPr/>
        </p:nvSpPr>
        <p:spPr>
          <a:xfrm>
            <a:off x="8180900" y="2996301"/>
            <a:ext cx="898003" cy="923330"/>
          </a:xfrm>
          <a:prstGeom prst="rect">
            <a:avLst/>
          </a:prstGeom>
          <a:noFill/>
        </p:spPr>
        <p:txBody>
          <a:bodyPr wrap="none" lIns="91440" tIns="45720" rIns="91440" bIns="45720">
            <a:spAutoFit/>
          </a:bodyPr>
          <a:lstStyle/>
          <a:p>
            <a:pPr algn="ctr"/>
            <a:r>
              <a:rPr lang="ar-BH" sz="5400" b="1" cap="none" spc="0" dirty="0">
                <a:ln w="22225">
                  <a:solidFill>
                    <a:schemeClr val="accent2"/>
                  </a:solidFill>
                  <a:prstDash val="solid"/>
                </a:ln>
                <a:solidFill>
                  <a:schemeClr val="accent2">
                    <a:lumMod val="40000"/>
                    <a:lumOff val="60000"/>
                  </a:schemeClr>
                </a:solidFill>
                <a:effectLst/>
              </a:rPr>
              <a:t>أَيْنَ</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2" name="Rectangle 11">
            <a:extLst>
              <a:ext uri="{FF2B5EF4-FFF2-40B4-BE49-F238E27FC236}">
                <a16:creationId xmlns:a16="http://schemas.microsoft.com/office/drawing/2014/main" xmlns="" id="{AFCC5009-CC4A-4127-A194-0DF01AD5A0EC}"/>
              </a:ext>
            </a:extLst>
          </p:cNvPr>
          <p:cNvSpPr/>
          <p:nvPr/>
        </p:nvSpPr>
        <p:spPr>
          <a:xfrm>
            <a:off x="8269986" y="4734748"/>
            <a:ext cx="684804" cy="923330"/>
          </a:xfrm>
          <a:prstGeom prst="rect">
            <a:avLst/>
          </a:prstGeom>
          <a:noFill/>
        </p:spPr>
        <p:txBody>
          <a:bodyPr wrap="none" lIns="91440" tIns="45720" rIns="91440" bIns="45720">
            <a:spAutoFit/>
          </a:bodyPr>
          <a:lstStyle/>
          <a:p>
            <a:pPr algn="ctr"/>
            <a:r>
              <a:rPr lang="ar-BH" sz="5400" b="1" cap="none" spc="0" dirty="0">
                <a:ln w="22225">
                  <a:solidFill>
                    <a:schemeClr val="accent2"/>
                  </a:solidFill>
                  <a:prstDash val="solid"/>
                </a:ln>
                <a:solidFill>
                  <a:schemeClr val="accent2">
                    <a:lumMod val="40000"/>
                    <a:lumOff val="60000"/>
                  </a:schemeClr>
                </a:solidFill>
                <a:effectLst/>
              </a:rPr>
              <a:t>كَمْ</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209" y="6058468"/>
            <a:ext cx="609600" cy="609600"/>
          </a:xfrm>
          <a:prstGeom prst="rect">
            <a:avLst/>
          </a:prstGeom>
        </p:spPr>
      </p:pic>
    </p:spTree>
    <p:extLst>
      <p:ext uri="{BB962C8B-B14F-4D97-AF65-F5344CB8AC3E}">
        <p14:creationId xmlns:p14="http://schemas.microsoft.com/office/powerpoint/2010/main" val="3764072002"/>
      </p:ext>
    </p:extLst>
  </p:cSld>
  <p:clrMapOvr>
    <a:masterClrMapping/>
  </p:clrMapOvr>
  <mc:AlternateContent xmlns:mc="http://schemas.openxmlformats.org/markup-compatibility/2006" xmlns:p14="http://schemas.microsoft.com/office/powerpoint/2010/main">
    <mc:Choice Requires="p14">
      <p:transition p14:dur="10">
        <p:sndAc>
          <p:stSnd>
            <p:snd r:embed="rId5"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fill="hold" display="0">
                  <p:stCondLst>
                    <p:cond delay="indefinite"/>
                  </p:stCondLst>
                  <p:endCondLst>
                    <p:cond evt="onStopAudio" delay="0">
                      <p:tgtEl>
                        <p:sldTgt/>
                      </p:tgtEl>
                    </p:cond>
                  </p:endCondLst>
                </p:cTn>
                <p:tgtEl>
                  <p:spTgt spid="5"/>
                </p:tgtEl>
              </p:cMediaNode>
            </p:audio>
          </p:childTnLst>
        </p:cTn>
      </p:par>
    </p:tnLst>
    <p:bldLst>
      <p:bldP spid="14" grpId="0"/>
      <p:bldP spid="15" grpId="0"/>
      <p:bldP spid="16" grpId="0"/>
      <p:bldP spid="2" grpId="0"/>
      <p:bldP spid="7" grpId="0"/>
      <p:bldP spid="4"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743745" y="108006"/>
            <a:ext cx="10203435" cy="769441"/>
          </a:xfrm>
          <a:prstGeom prst="rect">
            <a:avLst/>
          </a:prstGeom>
        </p:spPr>
        <p:txBody>
          <a:bodyPr wrap="none">
            <a:spAutoFit/>
          </a:bodyPr>
          <a:lstStyle/>
          <a:p>
            <a:pPr lvl="0" algn="r" fontAlgn="base">
              <a:spcBef>
                <a:spcPct val="0"/>
              </a:spcBef>
              <a:spcAft>
                <a:spcPct val="0"/>
              </a:spcAft>
            </a:pPr>
            <a:r>
              <a:rPr lang="ar-BH" altLang="en-US" sz="4400" b="1" dirty="0">
                <a:solidFill>
                  <a:srgbClr val="FF0000"/>
                </a:solidFill>
              </a:rPr>
              <a:t>أَقْرَأُ نَصَّ (الْفَراشَةُ الْبَيْضاءُ) ثُمَّ أَمَلأُ خَريطَةَ الأُقْصوصَةِ:</a:t>
            </a:r>
          </a:p>
        </p:txBody>
      </p:sp>
      <p:sp>
        <p:nvSpPr>
          <p:cNvPr id="69" name="Rounded Rectangle 68"/>
          <p:cNvSpPr/>
          <p:nvPr/>
        </p:nvSpPr>
        <p:spPr>
          <a:xfrm>
            <a:off x="8093123" y="836359"/>
            <a:ext cx="3152633" cy="144666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a:p>
        </p:txBody>
      </p:sp>
      <p:sp>
        <p:nvSpPr>
          <p:cNvPr id="70" name="Rounded Rectangle 69"/>
          <p:cNvSpPr/>
          <p:nvPr/>
        </p:nvSpPr>
        <p:spPr>
          <a:xfrm>
            <a:off x="8093123" y="2450773"/>
            <a:ext cx="3152633" cy="2003777"/>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dirty="0"/>
          </a:p>
        </p:txBody>
      </p:sp>
      <p:sp>
        <p:nvSpPr>
          <p:cNvPr id="71" name="Rounded Rectangle 70"/>
          <p:cNvSpPr/>
          <p:nvPr/>
        </p:nvSpPr>
        <p:spPr>
          <a:xfrm>
            <a:off x="1276913" y="786825"/>
            <a:ext cx="3152633" cy="144666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a:p>
        </p:txBody>
      </p:sp>
      <p:sp>
        <p:nvSpPr>
          <p:cNvPr id="72" name="Rounded Rectangle 71"/>
          <p:cNvSpPr/>
          <p:nvPr/>
        </p:nvSpPr>
        <p:spPr>
          <a:xfrm>
            <a:off x="4685018" y="814456"/>
            <a:ext cx="3152633" cy="144666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rtl="1">
              <a:lnSpc>
                <a:spcPct val="107000"/>
              </a:lnSpc>
              <a:spcAft>
                <a:spcPts val="800"/>
              </a:spcAft>
            </a:pPr>
            <a:endParaRPr lang="ar-BH" b="1" dirty="0">
              <a:solidFill>
                <a:srgbClr val="FF0000"/>
              </a:solidFill>
              <a:ea typeface="Calibri" panose="020F0502020204030204" pitchFamily="34" charset="0"/>
            </a:endParaRPr>
          </a:p>
        </p:txBody>
      </p:sp>
      <p:sp>
        <p:nvSpPr>
          <p:cNvPr id="73" name="Rounded Rectangle 72"/>
          <p:cNvSpPr/>
          <p:nvPr/>
        </p:nvSpPr>
        <p:spPr>
          <a:xfrm>
            <a:off x="3319953" y="4529744"/>
            <a:ext cx="5743025" cy="1917355"/>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a:p>
        </p:txBody>
      </p:sp>
      <p:sp>
        <p:nvSpPr>
          <p:cNvPr id="74" name="Rounded Rectangle 73"/>
          <p:cNvSpPr/>
          <p:nvPr/>
        </p:nvSpPr>
        <p:spPr>
          <a:xfrm>
            <a:off x="1281840" y="2415616"/>
            <a:ext cx="3152633" cy="2003777"/>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a:p>
        </p:txBody>
      </p:sp>
      <p:sp>
        <p:nvSpPr>
          <p:cNvPr id="75" name="Rounded Rectangle 74"/>
          <p:cNvSpPr/>
          <p:nvPr/>
        </p:nvSpPr>
        <p:spPr>
          <a:xfrm>
            <a:off x="4699739" y="2469172"/>
            <a:ext cx="3152633" cy="2003777"/>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BH"/>
          </a:p>
        </p:txBody>
      </p:sp>
      <p:sp>
        <p:nvSpPr>
          <p:cNvPr id="76" name="TextBox 75"/>
          <p:cNvSpPr txBox="1"/>
          <p:nvPr/>
        </p:nvSpPr>
        <p:spPr>
          <a:xfrm>
            <a:off x="8629456" y="1588770"/>
            <a:ext cx="2353656" cy="461665"/>
          </a:xfrm>
          <a:prstGeom prst="rect">
            <a:avLst/>
          </a:prstGeom>
          <a:noFill/>
        </p:spPr>
        <p:txBody>
          <a:bodyPr wrap="square" rtlCol="1">
            <a:spAutoFit/>
          </a:bodyPr>
          <a:lstStyle/>
          <a:p>
            <a:pPr lvl="1" algn="ctr" rtl="1"/>
            <a:r>
              <a:rPr lang="ar-BH" altLang="en-US" sz="2400" b="1" dirty="0">
                <a:solidFill>
                  <a:srgbClr val="FF0000"/>
                </a:solidFill>
              </a:rPr>
              <a:t>الْفَراشَةُ الْبَيْضاءُ</a:t>
            </a:r>
            <a:endParaRPr lang="ar-BH" sz="2400" b="1" dirty="0">
              <a:solidFill>
                <a:srgbClr val="FF0000"/>
              </a:solidFill>
            </a:endParaRPr>
          </a:p>
        </p:txBody>
      </p:sp>
      <p:sp>
        <p:nvSpPr>
          <p:cNvPr id="77" name="Rectangle 76"/>
          <p:cNvSpPr/>
          <p:nvPr/>
        </p:nvSpPr>
        <p:spPr>
          <a:xfrm>
            <a:off x="5143961" y="1614547"/>
            <a:ext cx="2323072" cy="461665"/>
          </a:xfrm>
          <a:prstGeom prst="rect">
            <a:avLst/>
          </a:prstGeom>
        </p:spPr>
        <p:txBody>
          <a:bodyPr wrap="none">
            <a:spAutoFit/>
          </a:bodyPr>
          <a:lstStyle/>
          <a:p>
            <a:r>
              <a:rPr lang="ar-BH" sz="2400" b="1" dirty="0">
                <a:solidFill>
                  <a:srgbClr val="FF0000"/>
                </a:solidFill>
              </a:rPr>
              <a:t>حَقْلٌ كَبيرٌ، قُرْبَ الْغابَةِ</a:t>
            </a:r>
            <a:endParaRPr lang="en-US" sz="2400" b="1" dirty="0">
              <a:solidFill>
                <a:srgbClr val="FF0000"/>
              </a:solidFill>
            </a:endParaRPr>
          </a:p>
        </p:txBody>
      </p:sp>
      <p:sp>
        <p:nvSpPr>
          <p:cNvPr id="2" name="TextBox 1">
            <a:extLst>
              <a:ext uri="{FF2B5EF4-FFF2-40B4-BE49-F238E27FC236}">
                <a16:creationId xmlns:a16="http://schemas.microsoft.com/office/drawing/2014/main" xmlns="" id="{BB281B6B-2087-4895-AE17-789742EC0717}"/>
              </a:ext>
            </a:extLst>
          </p:cNvPr>
          <p:cNvSpPr txBox="1"/>
          <p:nvPr/>
        </p:nvSpPr>
        <p:spPr>
          <a:xfrm>
            <a:off x="5753102" y="1099599"/>
            <a:ext cx="1196137" cy="830997"/>
          </a:xfrm>
          <a:prstGeom prst="rect">
            <a:avLst/>
          </a:prstGeom>
          <a:noFill/>
        </p:spPr>
        <p:txBody>
          <a:bodyPr wrap="square" rtlCol="0">
            <a:spAutoFit/>
          </a:bodyPr>
          <a:lstStyle/>
          <a:p>
            <a:r>
              <a:rPr lang="ar-BH" sz="2400" b="1" dirty="0">
                <a:ea typeface="Calibri" panose="020F0502020204030204" pitchFamily="34" charset="0"/>
              </a:rPr>
              <a:t>الْمَكانُ:</a:t>
            </a:r>
          </a:p>
          <a:p>
            <a:endParaRPr lang="en-GB" sz="2400" dirty="0"/>
          </a:p>
        </p:txBody>
      </p:sp>
      <p:sp>
        <p:nvSpPr>
          <p:cNvPr id="14" name="TextBox 13">
            <a:extLst>
              <a:ext uri="{FF2B5EF4-FFF2-40B4-BE49-F238E27FC236}">
                <a16:creationId xmlns:a16="http://schemas.microsoft.com/office/drawing/2014/main" xmlns="" id="{5BD6458D-8A93-4175-976A-DB6F959CC667}"/>
              </a:ext>
            </a:extLst>
          </p:cNvPr>
          <p:cNvSpPr txBox="1"/>
          <p:nvPr/>
        </p:nvSpPr>
        <p:spPr>
          <a:xfrm>
            <a:off x="8394640" y="1015313"/>
            <a:ext cx="2438559" cy="461665"/>
          </a:xfrm>
          <a:prstGeom prst="rect">
            <a:avLst/>
          </a:prstGeom>
          <a:noFill/>
        </p:spPr>
        <p:txBody>
          <a:bodyPr wrap="square" rtlCol="1">
            <a:spAutoFit/>
          </a:bodyPr>
          <a:lstStyle/>
          <a:p>
            <a:pPr lvl="0" algn="ctr" rtl="1"/>
            <a:r>
              <a:rPr lang="ar-BH" sz="2400" b="1" dirty="0">
                <a:solidFill>
                  <a:srgbClr val="000000"/>
                </a:solidFill>
                <a:ea typeface="Calibri" panose="020F0502020204030204" pitchFamily="34" charset="0"/>
              </a:rPr>
              <a:t>عُنْوانُ الأُقْصوصَةِ:</a:t>
            </a:r>
            <a:endParaRPr lang="ar-BH" sz="2400" dirty="0"/>
          </a:p>
        </p:txBody>
      </p:sp>
      <p:sp>
        <p:nvSpPr>
          <p:cNvPr id="15" name="TextBox 14">
            <a:extLst>
              <a:ext uri="{FF2B5EF4-FFF2-40B4-BE49-F238E27FC236}">
                <a16:creationId xmlns:a16="http://schemas.microsoft.com/office/drawing/2014/main" xmlns="" id="{2EEE4965-6A65-42E4-8297-0503A2723A7F}"/>
              </a:ext>
            </a:extLst>
          </p:cNvPr>
          <p:cNvSpPr txBox="1"/>
          <p:nvPr/>
        </p:nvSpPr>
        <p:spPr>
          <a:xfrm>
            <a:off x="2375666" y="1051157"/>
            <a:ext cx="1005904" cy="461665"/>
          </a:xfrm>
          <a:prstGeom prst="rect">
            <a:avLst/>
          </a:prstGeom>
          <a:noFill/>
        </p:spPr>
        <p:txBody>
          <a:bodyPr wrap="square" rtlCol="0">
            <a:spAutoFit/>
          </a:bodyPr>
          <a:lstStyle/>
          <a:p>
            <a:r>
              <a:rPr lang="ar-BH" sz="2400" b="1" dirty="0">
                <a:solidFill>
                  <a:srgbClr val="000000"/>
                </a:solidFill>
              </a:rPr>
              <a:t>الزمان:</a:t>
            </a:r>
            <a:endParaRPr lang="en-US" b="1" dirty="0">
              <a:solidFill>
                <a:srgbClr val="000000"/>
              </a:solidFill>
            </a:endParaRPr>
          </a:p>
        </p:txBody>
      </p:sp>
      <p:sp>
        <p:nvSpPr>
          <p:cNvPr id="16" name="TextBox 15">
            <a:extLst>
              <a:ext uri="{FF2B5EF4-FFF2-40B4-BE49-F238E27FC236}">
                <a16:creationId xmlns:a16="http://schemas.microsoft.com/office/drawing/2014/main" xmlns="" id="{375E61DC-B370-414A-9A12-830000DF58F2}"/>
              </a:ext>
            </a:extLst>
          </p:cNvPr>
          <p:cNvSpPr txBox="1"/>
          <p:nvPr/>
        </p:nvSpPr>
        <p:spPr>
          <a:xfrm>
            <a:off x="2259840" y="1533632"/>
            <a:ext cx="1745258" cy="461665"/>
          </a:xfrm>
          <a:prstGeom prst="rect">
            <a:avLst/>
          </a:prstGeom>
          <a:noFill/>
        </p:spPr>
        <p:txBody>
          <a:bodyPr wrap="square" rtlCol="0">
            <a:spAutoFit/>
          </a:bodyPr>
          <a:lstStyle/>
          <a:p>
            <a:r>
              <a:rPr lang="ar-BH" sz="2400" b="1" dirty="0">
                <a:solidFill>
                  <a:srgbClr val="FF0000"/>
                </a:solidFill>
              </a:rPr>
              <a:t>قَديمُ الزَّمانِ</a:t>
            </a:r>
            <a:endParaRPr lang="en-US" sz="2400" b="1" dirty="0">
              <a:solidFill>
                <a:srgbClr val="FF0000"/>
              </a:solidFill>
            </a:endParaRPr>
          </a:p>
        </p:txBody>
      </p:sp>
      <p:sp>
        <p:nvSpPr>
          <p:cNvPr id="17" name="TextBox 16">
            <a:extLst>
              <a:ext uri="{FF2B5EF4-FFF2-40B4-BE49-F238E27FC236}">
                <a16:creationId xmlns:a16="http://schemas.microsoft.com/office/drawing/2014/main" xmlns="" id="{90861558-BB51-4838-A298-C7BCC3E3B839}"/>
              </a:ext>
            </a:extLst>
          </p:cNvPr>
          <p:cNvSpPr txBox="1"/>
          <p:nvPr/>
        </p:nvSpPr>
        <p:spPr>
          <a:xfrm>
            <a:off x="8509802" y="2650700"/>
            <a:ext cx="2735954" cy="461665"/>
          </a:xfrm>
          <a:prstGeom prst="rect">
            <a:avLst/>
          </a:prstGeom>
          <a:noFill/>
        </p:spPr>
        <p:txBody>
          <a:bodyPr wrap="square" rtlCol="1">
            <a:spAutoFit/>
          </a:bodyPr>
          <a:lstStyle/>
          <a:p>
            <a:r>
              <a:rPr lang="ar-BH" sz="2400" b="1" dirty="0">
                <a:solidFill>
                  <a:srgbClr val="000000"/>
                </a:solidFill>
                <a:ea typeface="Calibri" panose="020F0502020204030204" pitchFamily="34" charset="0"/>
              </a:rPr>
              <a:t>الشّخْصِيَّاتُ الرَّئيسَةُ:</a:t>
            </a:r>
          </a:p>
        </p:txBody>
      </p:sp>
      <p:sp>
        <p:nvSpPr>
          <p:cNvPr id="18" name="TextBox 17">
            <a:extLst>
              <a:ext uri="{FF2B5EF4-FFF2-40B4-BE49-F238E27FC236}">
                <a16:creationId xmlns:a16="http://schemas.microsoft.com/office/drawing/2014/main" xmlns="" id="{21BE6DBC-F0A5-4B41-B730-11BFBDE8C4D7}"/>
              </a:ext>
            </a:extLst>
          </p:cNvPr>
          <p:cNvSpPr txBox="1"/>
          <p:nvPr/>
        </p:nvSpPr>
        <p:spPr>
          <a:xfrm>
            <a:off x="8326851" y="3266438"/>
            <a:ext cx="2735954" cy="461665"/>
          </a:xfrm>
          <a:prstGeom prst="rect">
            <a:avLst/>
          </a:prstGeom>
          <a:noFill/>
        </p:spPr>
        <p:txBody>
          <a:bodyPr wrap="square" rtlCol="1">
            <a:spAutoFit/>
          </a:bodyPr>
          <a:lstStyle/>
          <a:p>
            <a:r>
              <a:rPr lang="ar-BH" sz="2400" b="1" dirty="0">
                <a:solidFill>
                  <a:srgbClr val="FF0000"/>
                </a:solidFill>
              </a:rPr>
              <a:t>الْفَراشةُ الْبَيْضاءُ الصَّغيرَةُ</a:t>
            </a:r>
            <a:endParaRPr lang="en-US" sz="2400" b="1" dirty="0">
              <a:solidFill>
                <a:srgbClr val="FF0000"/>
              </a:solidFill>
            </a:endParaRPr>
          </a:p>
        </p:txBody>
      </p:sp>
      <p:sp>
        <p:nvSpPr>
          <p:cNvPr id="19" name="TextBox 18">
            <a:extLst>
              <a:ext uri="{FF2B5EF4-FFF2-40B4-BE49-F238E27FC236}">
                <a16:creationId xmlns:a16="http://schemas.microsoft.com/office/drawing/2014/main" xmlns="" id="{54B35BC1-F968-4792-93C5-AD7676BAD154}"/>
              </a:ext>
            </a:extLst>
          </p:cNvPr>
          <p:cNvSpPr txBox="1"/>
          <p:nvPr/>
        </p:nvSpPr>
        <p:spPr>
          <a:xfrm>
            <a:off x="5070110" y="3115901"/>
            <a:ext cx="2525978" cy="1200329"/>
          </a:xfrm>
          <a:prstGeom prst="rect">
            <a:avLst/>
          </a:prstGeom>
          <a:noFill/>
        </p:spPr>
        <p:txBody>
          <a:bodyPr wrap="square" rtlCol="1">
            <a:spAutoFit/>
          </a:bodyPr>
          <a:lstStyle/>
          <a:p>
            <a:pPr algn="ctr"/>
            <a:r>
              <a:rPr lang="ar-BH" sz="2400" b="1" dirty="0">
                <a:solidFill>
                  <a:srgbClr val="FF0000"/>
                </a:solidFill>
              </a:rPr>
              <a:t>الْفَراشاتُ الْمُلوَّنَةُ</a:t>
            </a:r>
          </a:p>
          <a:p>
            <a:pPr algn="ctr"/>
            <a:r>
              <a:rPr lang="ar-BH" sz="2400" b="1" dirty="0">
                <a:solidFill>
                  <a:srgbClr val="FF0000"/>
                </a:solidFill>
              </a:rPr>
              <a:t>الْفَراشَةُ الْمَريضَةُ </a:t>
            </a:r>
          </a:p>
          <a:p>
            <a:pPr algn="ctr"/>
            <a:r>
              <a:rPr lang="ar-BH" sz="2400" b="1" dirty="0">
                <a:solidFill>
                  <a:srgbClr val="FF0000"/>
                </a:solidFill>
              </a:rPr>
              <a:t>بَعْضُ الْحَيَواناتِ</a:t>
            </a:r>
          </a:p>
        </p:txBody>
      </p:sp>
      <p:sp>
        <p:nvSpPr>
          <p:cNvPr id="20" name="TextBox 19">
            <a:extLst>
              <a:ext uri="{FF2B5EF4-FFF2-40B4-BE49-F238E27FC236}">
                <a16:creationId xmlns:a16="http://schemas.microsoft.com/office/drawing/2014/main" xmlns="" id="{F87DA0B3-4972-47F3-AC06-695DD016DF9B}"/>
              </a:ext>
            </a:extLst>
          </p:cNvPr>
          <p:cNvSpPr txBox="1"/>
          <p:nvPr/>
        </p:nvSpPr>
        <p:spPr>
          <a:xfrm>
            <a:off x="5038455" y="2657008"/>
            <a:ext cx="2525978" cy="458780"/>
          </a:xfrm>
          <a:prstGeom prst="rect">
            <a:avLst/>
          </a:prstGeom>
          <a:noFill/>
        </p:spPr>
        <p:txBody>
          <a:bodyPr wrap="square" rtlCol="1">
            <a:spAutoFit/>
          </a:bodyPr>
          <a:lstStyle/>
          <a:p>
            <a:pPr algn="ctr" rtl="1">
              <a:lnSpc>
                <a:spcPct val="107000"/>
              </a:lnSpc>
              <a:spcAft>
                <a:spcPts val="800"/>
              </a:spcAft>
            </a:pPr>
            <a:r>
              <a:rPr lang="ar-BH" sz="2400" b="1" dirty="0">
                <a:solidFill>
                  <a:srgbClr val="000000"/>
                </a:solidFill>
                <a:ea typeface="Calibri" panose="020F0502020204030204" pitchFamily="34" charset="0"/>
              </a:rPr>
              <a:t>الشّخْصِيَّاتُ الثَّانَوِيَّةُ:</a:t>
            </a:r>
            <a:endParaRPr lang="ar-BH" sz="2400" b="1" dirty="0">
              <a:solidFill>
                <a:srgbClr val="FF0000"/>
              </a:solidFill>
            </a:endParaRPr>
          </a:p>
        </p:txBody>
      </p:sp>
      <p:sp>
        <p:nvSpPr>
          <p:cNvPr id="21" name="مربع نص 4">
            <a:extLst>
              <a:ext uri="{FF2B5EF4-FFF2-40B4-BE49-F238E27FC236}">
                <a16:creationId xmlns:a16="http://schemas.microsoft.com/office/drawing/2014/main" xmlns="" id="{D19B3ACD-631C-4D51-8B74-649394146EBF}"/>
              </a:ext>
            </a:extLst>
          </p:cNvPr>
          <p:cNvSpPr txBox="1"/>
          <p:nvPr/>
        </p:nvSpPr>
        <p:spPr>
          <a:xfrm>
            <a:off x="1187240" y="2541368"/>
            <a:ext cx="3425778" cy="461665"/>
          </a:xfrm>
          <a:prstGeom prst="rect">
            <a:avLst/>
          </a:prstGeom>
          <a:noFill/>
        </p:spPr>
        <p:txBody>
          <a:bodyPr wrap="square" rtlCol="0">
            <a:spAutoFit/>
          </a:bodyPr>
          <a:lstStyle/>
          <a:p>
            <a:pPr algn="ctr"/>
            <a:r>
              <a:rPr lang="ar-BH" sz="2400" b="1" dirty="0">
                <a:solidFill>
                  <a:srgbClr val="000000"/>
                </a:solidFill>
                <a:ea typeface="Calibri" panose="020F0502020204030204" pitchFamily="34" charset="0"/>
              </a:rPr>
              <a:t>المشكلة:</a:t>
            </a:r>
            <a:endParaRPr lang="en-US" sz="2400" b="1" dirty="0">
              <a:solidFill>
                <a:srgbClr val="FF0000"/>
              </a:solidFill>
            </a:endParaRPr>
          </a:p>
        </p:txBody>
      </p:sp>
      <p:sp>
        <p:nvSpPr>
          <p:cNvPr id="22" name="مربع نص 4">
            <a:extLst>
              <a:ext uri="{FF2B5EF4-FFF2-40B4-BE49-F238E27FC236}">
                <a16:creationId xmlns:a16="http://schemas.microsoft.com/office/drawing/2014/main" xmlns="" id="{15F6C27D-9B10-4A12-BB2C-471B43609D55}"/>
              </a:ext>
            </a:extLst>
          </p:cNvPr>
          <p:cNvSpPr txBox="1"/>
          <p:nvPr/>
        </p:nvSpPr>
        <p:spPr>
          <a:xfrm>
            <a:off x="1339640" y="2993911"/>
            <a:ext cx="3152633" cy="1200329"/>
          </a:xfrm>
          <a:prstGeom prst="rect">
            <a:avLst/>
          </a:prstGeom>
          <a:noFill/>
        </p:spPr>
        <p:txBody>
          <a:bodyPr wrap="square" rtlCol="0">
            <a:spAutoFit/>
          </a:bodyPr>
          <a:lstStyle/>
          <a:p>
            <a:pPr algn="ctr"/>
            <a:r>
              <a:rPr lang="ar-BH" sz="2400" b="1" dirty="0">
                <a:solidFill>
                  <a:srgbClr val="FF0000"/>
                </a:solidFill>
              </a:rPr>
              <a:t>شُعورُ الْفَراشَةِ الصَّغيرَةِ بِالضِّيقِ لِابْتعادِ الْفَراشاتِ عَنْها بِسَبَبِ لَوْنِها الْأَبْيَضِ .</a:t>
            </a:r>
            <a:endParaRPr lang="en-US" sz="2400" b="1" dirty="0">
              <a:solidFill>
                <a:srgbClr val="FF0000"/>
              </a:solidFill>
            </a:endParaRPr>
          </a:p>
        </p:txBody>
      </p:sp>
      <p:sp>
        <p:nvSpPr>
          <p:cNvPr id="23" name="TextBox 22">
            <a:extLst>
              <a:ext uri="{FF2B5EF4-FFF2-40B4-BE49-F238E27FC236}">
                <a16:creationId xmlns:a16="http://schemas.microsoft.com/office/drawing/2014/main" xmlns="" id="{6731023F-5433-4EFE-883D-8E3FE6B2DF19}"/>
              </a:ext>
            </a:extLst>
          </p:cNvPr>
          <p:cNvSpPr txBox="1"/>
          <p:nvPr/>
        </p:nvSpPr>
        <p:spPr>
          <a:xfrm>
            <a:off x="3458412" y="4926234"/>
            <a:ext cx="5275176" cy="1631216"/>
          </a:xfrm>
          <a:prstGeom prst="rect">
            <a:avLst/>
          </a:prstGeom>
          <a:noFill/>
        </p:spPr>
        <p:txBody>
          <a:bodyPr wrap="square" rtlCol="0">
            <a:spAutoFit/>
          </a:bodyPr>
          <a:lstStyle/>
          <a:p>
            <a:pPr marL="285750" indent="-285750" algn="r" rtl="1">
              <a:buFont typeface="Arial" panose="020B0604020202020204" pitchFamily="34" charset="0"/>
              <a:buChar char="•"/>
            </a:pPr>
            <a:r>
              <a:rPr lang="ar-BH" sz="2000" dirty="0">
                <a:solidFill>
                  <a:srgbClr val="FF0000"/>
                </a:solidFill>
              </a:rPr>
              <a:t>مَرَضُ إِحدى الْفَراشاتِ وَقُعودُها عَنِ الْعَمَلِ .</a:t>
            </a:r>
          </a:p>
          <a:p>
            <a:pPr marL="285750" indent="-285750" algn="r" rtl="1">
              <a:buFont typeface="Arial" panose="020B0604020202020204" pitchFamily="34" charset="0"/>
              <a:buChar char="•"/>
            </a:pPr>
            <a:r>
              <a:rPr lang="ar-BH" sz="2000" dirty="0">
                <a:solidFill>
                  <a:srgbClr val="FF0000"/>
                </a:solidFill>
              </a:rPr>
              <a:t>وَصْفُ الْحَيوَاناتِ الْعُشْبَ الْأخْضَرَ لِلفَراشَةِ الْمَريضَةِ.</a:t>
            </a:r>
          </a:p>
          <a:p>
            <a:pPr marL="285750" indent="-285750" algn="r" rtl="1">
              <a:buFont typeface="Arial" panose="020B0604020202020204" pitchFamily="34" charset="0"/>
              <a:buChar char="•"/>
            </a:pPr>
            <a:r>
              <a:rPr lang="ar-BH" sz="2000" dirty="0">
                <a:solidFill>
                  <a:srgbClr val="FF0000"/>
                </a:solidFill>
              </a:rPr>
              <a:t>خَوْفُ الْفَراشاتِ مِنْ إِحْضارِ الْعُشْبِ ، لِأَنَّهٌ في مَكانٍ بعيدٍ </a:t>
            </a:r>
          </a:p>
          <a:p>
            <a:pPr marL="285750" indent="-285750" algn="r" rtl="1">
              <a:buFont typeface="Arial" panose="020B0604020202020204" pitchFamily="34" charset="0"/>
              <a:buChar char="•"/>
            </a:pPr>
            <a:r>
              <a:rPr lang="ar-BH" sz="2000" dirty="0">
                <a:solidFill>
                  <a:srgbClr val="FF0000"/>
                </a:solidFill>
              </a:rPr>
              <a:t>عُبورُ الْفَراشَةِ الْبَيْضاءِ الْحُقولَ لإحْضارِ الْعُشْبِ .</a:t>
            </a:r>
          </a:p>
          <a:p>
            <a:pPr marL="285750" indent="-285750" algn="r" rtl="1">
              <a:buFont typeface="Arial" panose="020B0604020202020204" pitchFamily="34" charset="0"/>
              <a:buChar char="•"/>
            </a:pPr>
            <a:r>
              <a:rPr lang="ar-BH" sz="2000" dirty="0">
                <a:solidFill>
                  <a:srgbClr val="FF0000"/>
                </a:solidFill>
              </a:rPr>
              <a:t>شِفاءُ الْفَراشَةِ الْمَريضَةِ . </a:t>
            </a:r>
            <a:endParaRPr lang="en-US" sz="2000" dirty="0">
              <a:solidFill>
                <a:srgbClr val="FF0000"/>
              </a:solidFill>
            </a:endParaRPr>
          </a:p>
        </p:txBody>
      </p:sp>
      <p:sp>
        <p:nvSpPr>
          <p:cNvPr id="24" name="TextBox 23">
            <a:extLst>
              <a:ext uri="{FF2B5EF4-FFF2-40B4-BE49-F238E27FC236}">
                <a16:creationId xmlns:a16="http://schemas.microsoft.com/office/drawing/2014/main" xmlns="" id="{7FED706E-5D8A-45BC-AF6B-F04DC2AB3D47}"/>
              </a:ext>
            </a:extLst>
          </p:cNvPr>
          <p:cNvSpPr txBox="1"/>
          <p:nvPr/>
        </p:nvSpPr>
        <p:spPr>
          <a:xfrm>
            <a:off x="5483177" y="4529744"/>
            <a:ext cx="1225646" cy="461665"/>
          </a:xfrm>
          <a:prstGeom prst="rect">
            <a:avLst/>
          </a:prstGeom>
          <a:noFill/>
        </p:spPr>
        <p:txBody>
          <a:bodyPr wrap="square" rtlCol="0">
            <a:spAutoFit/>
          </a:bodyPr>
          <a:lstStyle/>
          <a:p>
            <a:pPr algn="r" rtl="1"/>
            <a:r>
              <a:rPr lang="ar-BH" sz="2400" b="1" dirty="0">
                <a:ea typeface="Calibri" panose="020F0502020204030204" pitchFamily="34" charset="0"/>
              </a:rPr>
              <a:t>الْأَحْداث: </a:t>
            </a:r>
          </a:p>
        </p:txBody>
      </p:sp>
      <p:pic>
        <p:nvPicPr>
          <p:cNvPr id="3"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561" y="6044821"/>
            <a:ext cx="609600" cy="609600"/>
          </a:xfrm>
          <a:prstGeom prst="rect">
            <a:avLst/>
          </a:prstGeom>
        </p:spPr>
      </p:pic>
    </p:spTree>
    <p:extLst>
      <p:ext uri="{BB962C8B-B14F-4D97-AF65-F5344CB8AC3E}">
        <p14:creationId xmlns:p14="http://schemas.microsoft.com/office/powerpoint/2010/main" val="356238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5"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2000"/>
                                        <p:tgtEl>
                                          <p:spTgt spid="22"/>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2000"/>
                                        <p:tgtEl>
                                          <p:spTgt spid="24"/>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heel(1)">
                                      <p:cBhvr>
                                        <p:cTn id="44" dur="2000"/>
                                        <p:tgtEl>
                                          <p:spTgt spid="76"/>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heel(1)">
                                      <p:cBhvr>
                                        <p:cTn id="47" dur="2000"/>
                                        <p:tgtEl>
                                          <p:spTgt spid="77"/>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fill="hold" display="0">
                  <p:stCondLst>
                    <p:cond delay="indefinite"/>
                  </p:stCondLst>
                  <p:endCondLst>
                    <p:cond evt="onStopAudio" delay="0">
                      <p:tgtEl>
                        <p:sldTgt/>
                      </p:tgtEl>
                    </p:cond>
                  </p:endCondLst>
                </p:cTn>
                <p:tgtEl>
                  <p:spTgt spid="3"/>
                </p:tgtEl>
              </p:cMediaNode>
            </p:audio>
          </p:childTnLst>
        </p:cTn>
      </p:par>
    </p:tnLst>
    <p:bldLst>
      <p:bldP spid="76" grpId="0"/>
      <p:bldP spid="77" grpId="0"/>
      <p:bldP spid="2" grpId="0"/>
      <p:bldP spid="14" grpId="0"/>
      <p:bldP spid="15" grpId="0"/>
      <p:bldP spid="16" grpId="0"/>
      <p:bldP spid="17" grpId="0"/>
      <p:bldP spid="18" grpId="0"/>
      <p:bldP spid="19" grpId="0"/>
      <p:bldP spid="20" grpId="0"/>
      <p:bldP spid="21" grpId="0"/>
      <p:bldP spid="22" grpId="0"/>
      <p:bldP spid="23" grpId="0"/>
      <p:bldP spid="24"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1_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536</Words>
  <Application>Microsoft Office PowerPoint</Application>
  <PresentationFormat>Widescreen</PresentationFormat>
  <Paragraphs>108</Paragraphs>
  <Slides>11</Slides>
  <Notes>8</Notes>
  <HiddenSlides>0</HiddenSlides>
  <MMClips>11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Cambria Math</vt:lpstr>
      <vt:lpstr>Times New Roman</vt:lpstr>
      <vt:lpstr>Wingdings</vt:lpstr>
      <vt:lpstr>قالب الدروس</vt:lpstr>
      <vt:lpstr>1_قالب الدروس</vt:lpstr>
      <vt:lpstr>2_قالب الدروس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hamad 95</dc:creator>
  <cp:lastModifiedBy>user</cp:lastModifiedBy>
  <cp:revision>227</cp:revision>
  <dcterms:created xsi:type="dcterms:W3CDTF">2020-03-10T05:21:54Z</dcterms:created>
  <dcterms:modified xsi:type="dcterms:W3CDTF">2020-04-05T10:24:23Z</dcterms:modified>
</cp:coreProperties>
</file>