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8"/>
  </p:notesMasterIdLst>
  <p:sldIdLst>
    <p:sldId id="257" r:id="rId3"/>
    <p:sldId id="283" r:id="rId4"/>
    <p:sldId id="266" r:id="rId5"/>
    <p:sldId id="272" r:id="rId6"/>
    <p:sldId id="267" r:id="rId7"/>
    <p:sldId id="284" r:id="rId8"/>
    <p:sldId id="273" r:id="rId9"/>
    <p:sldId id="274" r:id="rId10"/>
    <p:sldId id="270" r:id="rId11"/>
    <p:sldId id="293" r:id="rId12"/>
    <p:sldId id="275" r:id="rId13"/>
    <p:sldId id="285" r:id="rId14"/>
    <p:sldId id="276" r:id="rId15"/>
    <p:sldId id="277" r:id="rId16"/>
    <p:sldId id="278" r:id="rId17"/>
    <p:sldId id="279" r:id="rId18"/>
    <p:sldId id="280" r:id="rId19"/>
    <p:sldId id="295" r:id="rId20"/>
    <p:sldId id="281" r:id="rId21"/>
    <p:sldId id="282" r:id="rId22"/>
    <p:sldId id="286" r:id="rId23"/>
    <p:sldId id="294" r:id="rId24"/>
    <p:sldId id="288" r:id="rId25"/>
    <p:sldId id="289" r:id="rId26"/>
    <p:sldId id="29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3B8C-8C68-D243-B78B-4CEAC1A50A0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20CB-44F5-2C4D-8219-3CBA31350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7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5E63549A-40CB-423B-9CB6-578D0C7C2B0F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20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BE7B79C0-4511-4F7D-8F3D-413CC3518253}" type="slidenum">
              <a:rPr lang="en-US"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20</a:t>
            </a:fld>
            <a:endParaRPr lang="en-US" sz="13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534955C1-0BA8-4107-9D12-A23D5E10883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21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E005A2B4-53D9-4BEA-8728-84A48D279919}" type="slidenum">
              <a:rPr lang="en-US"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21</a:t>
            </a:fld>
            <a:endParaRPr lang="en-US" sz="13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6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6974DF8E-71F6-4EE2-BBF6-F97DB0441800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23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2707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071BA5E0-2D04-4126-A174-9026EBF11A19}" type="slidenum">
              <a:rPr lang="en-US"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23</a:t>
            </a:fld>
            <a:endParaRPr lang="en-US" sz="13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27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520552C7-BEBB-4CD8-9028-51F9D8A607C7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4755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2CF966F1-D34B-4006-ABC6-EA00E64F8EC3}" type="slidenum">
              <a:rPr lang="en-US"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24</a:t>
            </a:fld>
            <a:endParaRPr lang="en-US" sz="13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256602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666893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077185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487476" indent="-205146" defTabSz="410291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649628" algn="l"/>
                <a:tab pos="1299256" algn="l"/>
                <a:tab pos="1948884" algn="l"/>
                <a:tab pos="2598511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7D4295A-3B13-4E0B-A9DB-CE06540C2F36}" type="slidenum">
              <a:rPr lang="en-US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eaLnBrk="1"/>
              <a:t>25</a:t>
            </a:fld>
            <a:endParaRPr lang="en-US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1439" y="8686512"/>
            <a:ext cx="2972360" cy="45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r" eaLnBrk="1">
              <a:buClrTx/>
              <a:buFontTx/>
              <a:buNone/>
            </a:pPr>
            <a:fld id="{A030F6F0-C3DB-433A-949B-5E4458A22A9E}" type="slidenum">
              <a:rPr lang="en-US"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 eaLnBrk="1">
                <a:buClrTx/>
                <a:buFontTx/>
                <a:buNone/>
              </a:pPr>
              <a:t>25</a:t>
            </a:fld>
            <a:endParaRPr lang="en-US" sz="13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3738"/>
            <a:ext cx="4565650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361" y="4342535"/>
            <a:ext cx="5483879" cy="4111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19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0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75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مستطيل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مستطيل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رابط مستقيم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مستطيل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 dirty="0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شكل بيضاوي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x-none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15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4B253-5BBF-1C4F-9A75-66897D97590A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16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  <p:sp>
        <p:nvSpPr>
          <p:cNvPr id="17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856406A-8414-D74C-B1AE-6DAA60C7CB69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14373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DEF2B-9D22-E54F-8B82-538B1E0FEDBD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53208-B686-2744-B2FC-D1EAF9736EED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85876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مستطيل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مستطيل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مستطيل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مستطيل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مستطيل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 dirty="0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رابط مستقيم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شكل بيضاوي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شكل بيضاوي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15" name="عنصر نائب للتذييل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  <p:sp>
        <p:nvSpPr>
          <p:cNvPr id="16" name="عنصر نائب للتاريخ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D365E-F2DC-FC4B-8D8D-7B20E374BF93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17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1015E4A-BD12-7B48-8010-8D500A458DF3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44454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10" name="عنصر نائب للمحتوى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6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4FDA1-3ECF-9248-A6C1-4173F6DD304A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7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  <p:sp>
        <p:nvSpPr>
          <p:cNvPr id="8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BB62-C82E-1644-9BE2-DA7FA476FBF1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1063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مستطيل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مستطيل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مستطيل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مستطيل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رابط مستقيم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مستطيل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 dirty="0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شكل بيضاوي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7" name="شكل بيضاوي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24" name="عنصر نائب للمحتوى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26" name="عنصر نائب للمحتوى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23" name="عنوان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18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5CF8F-6344-AA44-AA6E-93F53AA683E5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19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  <p:sp>
        <p:nvSpPr>
          <p:cNvPr id="20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0943CA8-45F0-7743-8568-1B08751A8429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3098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BBAA3-A8B0-5E49-80EF-4513FBB8CBC1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03B58-E48B-FE40-B0EA-E3CBBF8D7179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39608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مستطيل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مستطيل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مستطيل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مستطيل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مستطيل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 dirty="0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F7F5-6B50-154E-9977-A2A8B1AF99DB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9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  <p:sp>
        <p:nvSpPr>
          <p:cNvPr id="10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B48299-5FDD-0044-9CB5-A0F812B1B3D3}" type="slidenum">
              <a:rPr lang="x-none">
                <a:latin typeface="Georgia"/>
              </a:rPr>
              <a:pPr>
                <a:defRPr/>
              </a:pPr>
              <a:t>‹#›</a:t>
            </a:fld>
            <a:endParaRPr lang="x-none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74227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مستطيل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مستطيل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مستطيل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مستطيل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1" name="مستطيل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 dirty="0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رابط مستقيم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شكل بيضاوي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شكل بيضاوي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مستطيل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20" name="عنصر نائب للمحتوى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16" name="عنصر نائب لرقم الشريحة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F69059-E7A6-4247-A142-603C8532D4B8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17" name="عنصر نائب للتاريخ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39AC5-3664-564F-ABBF-2453AE4935E9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18" name="عنصر نائب للتذييل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8932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41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رابط مستقيم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مستطيل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مستطيل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مستطيل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مستطيل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مستطيل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مستطيل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 dirty="0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شكل بيضاوي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4" name="شكل بيضاوي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مستطيل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x-none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x-none" smtClean="0"/>
              <a:t>انقر لتحرير أنماط النص الرئيسي</a:t>
            </a:r>
          </a:p>
        </p:txBody>
      </p:sp>
      <p:sp>
        <p:nvSpPr>
          <p:cNvPr id="16" name="عنصر نائب لرقم الشريحة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ABD19-81EF-C943-BFA2-6F2151CBE917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17" name="عنصر نائب للتاريخ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7FDC3-CD78-AB49-896E-1190EACD9EB3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18" name="عنصر نائب للتذييل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51333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63BB-2602-C049-8A54-FB2B184A8FE8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6A7C7-93E1-2244-88DE-610212E233A4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89883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مستطيل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مستطيل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مستطيل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مستطيل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 dirty="0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رابط مستقيم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شكل بيضاوي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2" name="شكل بيضاوي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en-US"/>
          </a:p>
        </p:txBody>
      </p: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x-none" smtClean="0"/>
              <a:t>انقر لتحرير نمط العنوان الرئيسي</a:t>
            </a:r>
            <a:endParaRPr lang="en-US"/>
          </a:p>
        </p:txBody>
      </p:sp>
      <p:sp>
        <p:nvSpPr>
          <p:cNvPr id="13" name="عنصر نائب لرقم الشريحة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49A0C-08BC-0F4C-804D-7C1AC53182D6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14" name="عنصر نائب للتاريخ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56190-4E30-084A-9F18-0F2FCE44FC75}" type="datetimeFigureOut">
              <a:rPr lang="x-none">
                <a:latin typeface="Georgia"/>
              </a:rPr>
              <a:pPr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15" name="عنصر نائب للتذييل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9559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0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9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94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9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5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A964-1BAD-5341-95E6-D215C9DC5EAA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9A7E4-9AD6-2048-890A-0501FB0E3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مستطيل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مستطيل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2" name="مستطيل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53" name="مستطيل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r" defTabSz="914400" rtl="1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46144987-0139-2048-BD08-1EF625373253}" type="datetimeFigureOut">
              <a:rPr lang="x-none">
                <a:latin typeface="Georgia"/>
              </a:rPr>
              <a:pPr defTabSz="914400">
                <a:defRPr/>
              </a:pPr>
              <a:t>3/16/2017</a:t>
            </a:fld>
            <a:endParaRPr lang="x-none">
              <a:latin typeface="Georgia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x-none">
              <a:latin typeface="Georgia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 dirty="0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rtl="1">
              <a:defRPr/>
            </a:pPr>
            <a:endParaRPr lang="en-US">
              <a:solidFill>
                <a:prstClr val="black"/>
              </a:solidFill>
              <a:latin typeface="Georgia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15" name="شكل بيضاوي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rtl="1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rtl="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4400">
              <a:defRPr/>
            </a:pPr>
            <a:fld id="{41CDA17A-8055-524D-8E5F-8D152E6C8C10}" type="slidenum">
              <a:rPr lang="x-none">
                <a:solidFill>
                  <a:srgbClr val="8CADAE">
                    <a:shade val="75000"/>
                  </a:srgbClr>
                </a:solidFill>
                <a:latin typeface="Georgia"/>
              </a:rPr>
              <a:pPr defTabSz="914400">
                <a:defRPr/>
              </a:pPr>
              <a:t>‹#›</a:t>
            </a:fld>
            <a:endParaRPr lang="x-none">
              <a:solidFill>
                <a:srgbClr val="8CADAE">
                  <a:shade val="75000"/>
                </a:srgbClr>
              </a:solidFill>
              <a:latin typeface="Georgia"/>
            </a:endParaRPr>
          </a:p>
        </p:txBody>
      </p:sp>
      <p:sp>
        <p:nvSpPr>
          <p:cNvPr id="2062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انقر لتحرير نمط العنوان الرئيسي</a:t>
            </a:r>
          </a:p>
        </p:txBody>
      </p:sp>
      <p:sp>
        <p:nvSpPr>
          <p:cNvPr id="2063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انقر لتحرير أنماط النص الرئيسي</a:t>
            </a:r>
          </a:p>
          <a:p>
            <a:pPr lvl="1"/>
            <a:r>
              <a:rPr lang="en-US"/>
              <a:t>المستوى الثاني</a:t>
            </a:r>
          </a:p>
          <a:p>
            <a:pPr lvl="2"/>
            <a:r>
              <a:rPr lang="en-US"/>
              <a:t>المستوى الثالث</a:t>
            </a:r>
          </a:p>
          <a:p>
            <a:pPr lvl="3"/>
            <a:r>
              <a:rPr lang="en-US"/>
              <a:t>المستوى الرابع</a:t>
            </a:r>
          </a:p>
          <a:p>
            <a:pPr lvl="4"/>
            <a:r>
              <a:rPr lang="en-US"/>
              <a:t>المستوى الخامس</a:t>
            </a:r>
          </a:p>
        </p:txBody>
      </p:sp>
    </p:spTree>
    <p:extLst>
      <p:ext uri="{BB962C8B-B14F-4D97-AF65-F5344CB8AC3E}">
        <p14:creationId xmlns:p14="http://schemas.microsoft.com/office/powerpoint/2010/main" val="39729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microsoft.com/office/2007/relationships/hdphoto" Target="../media/hdphoto1.wdp"/><Relationship Id="rId5" Type="http://schemas.openxmlformats.org/officeDocument/2006/relationships/image" Target="../media/image30.jpeg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Fluids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14338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eorgia" charset="0"/>
              </a:rPr>
              <a:t>Chapter </a:t>
            </a:r>
            <a:r>
              <a:rPr lang="en-US" dirty="0" smtClean="0">
                <a:latin typeface="Georgia" charset="0"/>
              </a:rPr>
              <a:t>14</a:t>
            </a:r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21 , page 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gauge pressure must a machine produce in order to suck mud of density 1800 kg/m</a:t>
            </a:r>
            <a:r>
              <a:rPr lang="en-US" baseline="30000" dirty="0" smtClean="0"/>
              <a:t>3 </a:t>
            </a:r>
            <a:r>
              <a:rPr lang="en-US" dirty="0" smtClean="0"/>
              <a:t>up a tube by a height of 2.0 m?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712D1C"/>
                </a:solidFill>
              </a:rPr>
              <a:t>Solution:</a:t>
            </a:r>
          </a:p>
          <a:p>
            <a:pPr marL="274638" lvl="1" indent="0">
              <a:buNone/>
            </a:pPr>
            <a:r>
              <a:rPr lang="el-GR" sz="2400" dirty="0" smtClean="0">
                <a:solidFill>
                  <a:schemeClr val="tx1"/>
                </a:solidFill>
              </a:rPr>
              <a:t>ρ</a:t>
            </a:r>
            <a:r>
              <a:rPr lang="en-US" sz="2400" dirty="0" smtClean="0">
                <a:solidFill>
                  <a:schemeClr val="tx1"/>
                </a:solidFill>
              </a:rPr>
              <a:t> = 1800 kg/m</a:t>
            </a:r>
            <a:r>
              <a:rPr lang="en-US" sz="2400" baseline="30000" dirty="0" smtClean="0">
                <a:solidFill>
                  <a:schemeClr val="tx1"/>
                </a:solidFill>
              </a:rPr>
              <a:t>3 </a:t>
            </a:r>
          </a:p>
          <a:p>
            <a:pPr marL="274638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 =  2.0 m</a:t>
            </a:r>
          </a:p>
          <a:p>
            <a:pPr marL="274638" lvl="1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274638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p =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ρ</a:t>
            </a:r>
            <a:r>
              <a:rPr lang="en-US" sz="2400" dirty="0" err="1" smtClean="0">
                <a:solidFill>
                  <a:schemeClr val="tx1"/>
                </a:solidFill>
              </a:rPr>
              <a:t>gh</a:t>
            </a:r>
            <a:r>
              <a:rPr lang="en-US" sz="2400" dirty="0" smtClean="0">
                <a:solidFill>
                  <a:schemeClr val="tx1"/>
                </a:solidFill>
              </a:rPr>
              <a:t> = 1800 </a:t>
            </a:r>
            <a:r>
              <a:rPr lang="en-US" sz="24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2400" dirty="0">
                <a:solidFill>
                  <a:schemeClr val="tx1"/>
                </a:solidFill>
                <a:sym typeface="Zapf Dingbats"/>
              </a:rPr>
              <a:t> </a:t>
            </a:r>
            <a:r>
              <a:rPr lang="en-US" sz="2300" dirty="0" smtClean="0">
                <a:solidFill>
                  <a:srgbClr val="000000"/>
                </a:solidFill>
                <a:sym typeface="Zapf Dingbats"/>
              </a:rPr>
              <a:t>9.8 </a:t>
            </a:r>
            <a:r>
              <a:rPr lang="en-US" sz="23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 </a:t>
            </a:r>
            <a:r>
              <a:rPr lang="en-US" sz="2300" dirty="0" smtClean="0">
                <a:solidFill>
                  <a:srgbClr val="000000"/>
                </a:solidFill>
                <a:ea typeface="Zapf Dingbats"/>
                <a:cs typeface="Zapf Dingbats"/>
                <a:sym typeface="Zapf Dingbats"/>
              </a:rPr>
              <a:t>2 = 35.28</a:t>
            </a:r>
            <a:r>
              <a:rPr lang="en-US" sz="2300" dirty="0" smtClean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2300" dirty="0" smtClean="0">
                <a:solidFill>
                  <a:srgbClr val="000000"/>
                </a:solidFill>
                <a:ea typeface="Zapf Dingbats"/>
                <a:cs typeface="Zapf Dingbats"/>
                <a:sym typeface="Zapf Dingbats"/>
              </a:rPr>
              <a:t>10</a:t>
            </a:r>
            <a:r>
              <a:rPr lang="en-US" sz="2300" baseline="30000" dirty="0" smtClean="0">
                <a:solidFill>
                  <a:srgbClr val="000000"/>
                </a:solidFill>
                <a:ea typeface="Zapf Dingbats"/>
                <a:cs typeface="Zapf Dingbats"/>
                <a:sym typeface="Zapf Dingbats"/>
              </a:rPr>
              <a:t>3</a:t>
            </a:r>
            <a:r>
              <a:rPr lang="en-US" sz="2300" dirty="0" smtClean="0">
                <a:solidFill>
                  <a:srgbClr val="000000"/>
                </a:solidFill>
                <a:ea typeface="Zapf Dingbats"/>
                <a:cs typeface="Zapf Dingbats"/>
                <a:sym typeface="Zapf Dingbats"/>
              </a:rPr>
              <a:t> N/m2</a:t>
            </a:r>
            <a:endParaRPr lang="en-US" sz="23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80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14-2 Fluids at Rest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43" b="-46943"/>
          <a:stretch>
            <a:fillRect/>
          </a:stretch>
        </p:blipFill>
        <p:spPr bwMode="auto">
          <a:xfrm>
            <a:off x="301625" y="597484"/>
            <a:ext cx="8504238" cy="424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5117" y="4344048"/>
            <a:ext cx="91106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1240" rIns="0" bIns="0"/>
          <a:lstStyle>
            <a:lvl1pPr marL="431800" indent="-303213"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31800" algn="l"/>
                <a:tab pos="889000" algn="l"/>
                <a:tab pos="1346200" algn="l"/>
                <a:tab pos="1803400" algn="l"/>
                <a:tab pos="2260600" algn="l"/>
                <a:tab pos="2717800" algn="l"/>
                <a:tab pos="3175000" algn="l"/>
                <a:tab pos="3632200" algn="l"/>
                <a:tab pos="4089400" algn="l"/>
                <a:tab pos="4546600" algn="l"/>
                <a:tab pos="5003800" algn="l"/>
                <a:tab pos="5461000" algn="l"/>
                <a:tab pos="5918200" algn="l"/>
                <a:tab pos="6375400" algn="l"/>
                <a:tab pos="6832600" algn="l"/>
                <a:tab pos="7289800" algn="l"/>
                <a:tab pos="7747000" algn="l"/>
                <a:tab pos="8204200" algn="l"/>
                <a:tab pos="8661400" algn="l"/>
                <a:tab pos="9118600" algn="l"/>
                <a:tab pos="95758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ClrTx/>
              <a:buFontTx/>
              <a:buNone/>
            </a:pPr>
            <a:r>
              <a:rPr lang="en-US" sz="2200" dirty="0">
                <a:solidFill>
                  <a:srgbClr val="000000"/>
                </a:solidFill>
              </a:rPr>
              <a:t>Answer: </a:t>
            </a:r>
            <a:r>
              <a:rPr lang="en-US" sz="2000" dirty="0">
                <a:solidFill>
                  <a:srgbClr val="000000"/>
                </a:solidFill>
              </a:rPr>
              <a:t>All the pressures will be the same. All that matters is the distance </a:t>
            </a:r>
            <a:r>
              <a:rPr lang="en-US" sz="2000" i="1" dirty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, from the surface to the location of interest, and </a:t>
            </a:r>
            <a:r>
              <a:rPr lang="en-US" sz="2000" i="1" dirty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 is the same in all cases.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1625" y="5199118"/>
            <a:ext cx="6935788" cy="52228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Pressure Depends on Depth, not Shape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1625" y="5993924"/>
            <a:ext cx="6935788" cy="420524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1F497D">
                <a:lumMod val="75000"/>
              </a:srgbClr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Pressure at a Given Depth is Constant</a:t>
            </a:r>
          </a:p>
        </p:txBody>
      </p:sp>
    </p:spTree>
    <p:extLst>
      <p:ext uri="{BB962C8B-B14F-4D97-AF65-F5344CB8AC3E}">
        <p14:creationId xmlns:p14="http://schemas.microsoft.com/office/powerpoint/2010/main" val="3399453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1" y="169476"/>
            <a:ext cx="3225421" cy="523220"/>
          </a:xfrm>
          <a:prstGeom prst="rect">
            <a:avLst/>
          </a:prstGeom>
          <a:solidFill>
            <a:schemeClr val="accent1"/>
          </a:solidFill>
          <a:effectLst>
            <a:outerShdw blurRad="25400" dist="88900" dir="6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Example</a:t>
            </a:r>
            <a:r>
              <a:rPr lang="en-US" sz="2800" dirty="0" smtClean="0">
                <a:solidFill>
                  <a:prstClr val="black"/>
                </a:solidFill>
              </a:rPr>
              <a:t> 14.03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2592765"/>
            <a:ext cx="1584175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25400" dist="88900" dir="6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1" y="924515"/>
            <a:ext cx="8748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U-tube in Figure contains two liquids in </a:t>
            </a:r>
            <a:r>
              <a:rPr lang="en-US" sz="2000" dirty="0" smtClean="0"/>
              <a:t>static equilibrium</a:t>
            </a:r>
            <a:r>
              <a:rPr lang="en-US" sz="2000" dirty="0"/>
              <a:t>: Water of density </a:t>
            </a:r>
            <a:r>
              <a:rPr lang="en-US" sz="2000" dirty="0" smtClean="0"/>
              <a:t>(</a:t>
            </a:r>
            <a:r>
              <a:rPr lang="en-US" sz="2000" dirty="0" smtClean="0">
                <a:sym typeface="Symbol"/>
              </a:rPr>
              <a:t></a:t>
            </a:r>
            <a:r>
              <a:rPr lang="en-US" sz="1200" dirty="0" smtClean="0">
                <a:sym typeface="Symbol"/>
              </a:rPr>
              <a:t>w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2000" dirty="0" smtClean="0"/>
              <a:t>= </a:t>
            </a:r>
            <a:r>
              <a:rPr lang="en-US" sz="2000" dirty="0"/>
              <a:t>998 kg/m</a:t>
            </a:r>
            <a:r>
              <a:rPr lang="en-US" sz="2000" baseline="30000" dirty="0"/>
              <a:t>3</a:t>
            </a:r>
            <a:r>
              <a:rPr lang="en-US" sz="2000" dirty="0"/>
              <a:t>) is in </a:t>
            </a:r>
            <a:r>
              <a:rPr lang="en-US" sz="2000" dirty="0" smtClean="0"/>
              <a:t>the right </a:t>
            </a:r>
            <a:r>
              <a:rPr lang="en-US" sz="2000" dirty="0"/>
              <a:t>arm and oil of unknown </a:t>
            </a:r>
            <a:r>
              <a:rPr lang="en-US" sz="2000" dirty="0" smtClean="0"/>
              <a:t>density</a:t>
            </a:r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</a:t>
            </a:r>
            <a:r>
              <a:rPr lang="en-US" sz="1600" dirty="0" smtClean="0"/>
              <a:t>x</a:t>
            </a:r>
            <a:r>
              <a:rPr lang="en-US" sz="2000" dirty="0" smtClean="0"/>
              <a:t> </a:t>
            </a:r>
            <a:r>
              <a:rPr lang="en-US" sz="2000" dirty="0"/>
              <a:t>is in the </a:t>
            </a:r>
            <a:r>
              <a:rPr lang="en-US" sz="2000" dirty="0" smtClean="0"/>
              <a:t>left. Measurement </a:t>
            </a:r>
            <a:r>
              <a:rPr lang="en-US" sz="2000" dirty="0"/>
              <a:t>gives l = 135 mm and d = 12.3 mm. </a:t>
            </a:r>
            <a:r>
              <a:rPr lang="en-US" sz="2000" dirty="0" smtClean="0"/>
              <a:t>What is </a:t>
            </a:r>
            <a:r>
              <a:rPr lang="en-US" sz="2000" dirty="0"/>
              <a:t>the density of the oil?</a:t>
            </a:r>
            <a:endParaRPr lang="en-US" sz="20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406256"/>
              </p:ext>
            </p:extLst>
          </p:nvPr>
        </p:nvGraphicFramePr>
        <p:xfrm>
          <a:off x="847780" y="4558308"/>
          <a:ext cx="16811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3" imgW="812800" imgH="393700" progId="Equation.3">
                  <p:embed/>
                </p:oleObj>
              </mc:Choice>
              <mc:Fallback>
                <p:oleObj name="Equation" r:id="rId3" imgW="81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80" y="4558308"/>
                        <a:ext cx="1681162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645636"/>
              </p:ext>
            </p:extLst>
          </p:nvPr>
        </p:nvGraphicFramePr>
        <p:xfrm>
          <a:off x="739686" y="5334596"/>
          <a:ext cx="4384676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5" imgW="2120760" imgH="393480" progId="Equation.3">
                  <p:embed/>
                </p:oleObj>
              </mc:Choice>
              <mc:Fallback>
                <p:oleObj name="Equation" r:id="rId5" imgW="2120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86" y="5334596"/>
                        <a:ext cx="4384676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028890"/>
              </p:ext>
            </p:extLst>
          </p:nvPr>
        </p:nvGraphicFramePr>
        <p:xfrm>
          <a:off x="6317918" y="5442675"/>
          <a:ext cx="217291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7" imgW="1015920" imgH="241200" progId="Equation.3">
                  <p:embed/>
                </p:oleObj>
              </mc:Choice>
              <mc:Fallback>
                <p:oleObj name="Equation" r:id="rId7" imgW="10159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7918" y="5442675"/>
                        <a:ext cx="217291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http://edugen.wiley.com/edugen/courses/crs1650/art/images/halliday8019c14/image_n/nfg004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19" y="2532357"/>
            <a:ext cx="2150821" cy="233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165807"/>
            <a:ext cx="435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</a:t>
            </a:r>
            <a:r>
              <a:rPr lang="en-US" sz="2000" i="1" baseline="-25000" dirty="0" smtClean="0"/>
              <a:t>int </a:t>
            </a:r>
            <a:r>
              <a:rPr lang="en-US" sz="2000" i="1" dirty="0" smtClean="0"/>
              <a:t>= p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 + </a:t>
            </a:r>
            <a:r>
              <a:rPr lang="en-US" sz="2000" i="1" dirty="0" err="1" smtClean="0"/>
              <a:t>ρ</a:t>
            </a:r>
            <a:r>
              <a:rPr lang="en-US" sz="2000" i="1" baseline="-25000" dirty="0" err="1" smtClean="0"/>
              <a:t>w</a:t>
            </a:r>
            <a:r>
              <a:rPr lang="en-US" sz="2000" i="1" dirty="0" err="1" smtClean="0"/>
              <a:t>gl</a:t>
            </a:r>
            <a:r>
              <a:rPr lang="en-US" sz="2000" i="1" dirty="0" smtClean="0"/>
              <a:t>         </a:t>
            </a:r>
            <a:r>
              <a:rPr lang="en-US" sz="2000" dirty="0" smtClean="0"/>
              <a:t>(right arm)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3581794"/>
            <a:ext cx="435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P</a:t>
            </a:r>
            <a:r>
              <a:rPr lang="en-US" sz="2000" i="1" baseline="-25000" dirty="0" smtClean="0"/>
              <a:t>int </a:t>
            </a:r>
            <a:r>
              <a:rPr lang="en-US" sz="2000" i="1" dirty="0" smtClean="0"/>
              <a:t>= p</a:t>
            </a:r>
            <a:r>
              <a:rPr lang="en-US" sz="2000" i="1" baseline="-25000" dirty="0" smtClean="0"/>
              <a:t>0</a:t>
            </a:r>
            <a:r>
              <a:rPr lang="en-US" sz="2000" i="1" dirty="0" smtClean="0"/>
              <a:t> + </a:t>
            </a:r>
            <a:r>
              <a:rPr lang="en-US" sz="2000" i="1" dirty="0" err="1" smtClean="0"/>
              <a:t>ρ</a:t>
            </a:r>
            <a:r>
              <a:rPr lang="en-US" sz="2000" i="1" baseline="-25000" dirty="0" err="1" smtClean="0"/>
              <a:t>x</a:t>
            </a:r>
            <a:r>
              <a:rPr lang="en-US" sz="2000" i="1" dirty="0" err="1" smtClean="0"/>
              <a:t>g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l+d</a:t>
            </a:r>
            <a:r>
              <a:rPr lang="en-US" sz="2000" i="1" dirty="0" smtClean="0"/>
              <a:t>)         </a:t>
            </a:r>
            <a:r>
              <a:rPr lang="en-US" sz="2000" dirty="0" smtClean="0"/>
              <a:t>(left arm)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8712" y="4158198"/>
            <a:ext cx="4350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Equating these two expression: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458701" y="5701209"/>
            <a:ext cx="540466" cy="135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2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14-3  Measuring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44903" y="1388545"/>
            <a:ext cx="850392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Mercury barometers</a:t>
            </a:r>
          </a:p>
          <a:p>
            <a:pPr eaLnBrk="1">
              <a:spcAft>
                <a:spcPts val="1425"/>
              </a:spcAft>
              <a:buSzPct val="45000"/>
            </a:pPr>
            <a:r>
              <a:rPr lang="en-US" sz="2400" i="1" dirty="0" smtClean="0">
                <a:solidFill>
                  <a:srgbClr val="000000"/>
                </a:solidFill>
              </a:rPr>
              <a:t>Use to measure atmosphere pressure.</a:t>
            </a:r>
            <a:endParaRPr lang="en-US" sz="2400" i="1" dirty="0">
              <a:solidFill>
                <a:srgbClr val="000000"/>
              </a:solidFill>
            </a:endParaRPr>
          </a:p>
          <a:p>
            <a:pPr eaLnBrk="1">
              <a:spcAft>
                <a:spcPts val="600"/>
              </a:spcAft>
              <a:buSzPct val="45000"/>
              <a:buFont typeface="Wingdings" charset="2"/>
              <a:buChar char=""/>
            </a:pPr>
            <a:r>
              <a:rPr lang="en-US" sz="2400" dirty="0" smtClean="0">
                <a:solidFill>
                  <a:srgbClr val="000000"/>
                </a:solidFill>
              </a:rPr>
              <a:t>The height difference between the air-mercury interface and the mercury level is </a:t>
            </a:r>
            <a:r>
              <a:rPr lang="en-US" sz="2400" i="1" dirty="0" smtClean="0">
                <a:solidFill>
                  <a:srgbClr val="000000"/>
                </a:solidFill>
              </a:rPr>
              <a:t>h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600"/>
              </a:spcAft>
              <a:buSzPct val="45000"/>
              <a:buFont typeface="Wingdings" charset="2"/>
              <a:buChar char=""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600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Height of mercury column is </a:t>
            </a:r>
            <a:r>
              <a:rPr lang="en-US" sz="2400" dirty="0" smtClean="0">
                <a:solidFill>
                  <a:srgbClr val="000000"/>
                </a:solidFill>
              </a:rPr>
              <a:t>numerically</a:t>
            </a:r>
          </a:p>
          <a:p>
            <a:pPr marL="104775" indent="0" eaLnBrk="1">
              <a:spcAft>
                <a:spcPts val="600"/>
              </a:spcAft>
              <a:buSzPct val="4500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equal to </a:t>
            </a:r>
            <a:r>
              <a:rPr lang="en-US" sz="2400" dirty="0" err="1">
                <a:solidFill>
                  <a:srgbClr val="000000"/>
                </a:solidFill>
              </a:rPr>
              <a:t>torr</a:t>
            </a:r>
            <a:r>
              <a:rPr lang="en-US" sz="2400" dirty="0">
                <a:solidFill>
                  <a:srgbClr val="000000"/>
                </a:solidFill>
              </a:rPr>
              <a:t> pressure only if:</a:t>
            </a:r>
          </a:p>
          <a:p>
            <a:pPr lvl="2" eaLnBrk="1">
              <a:spcAft>
                <a:spcPts val="600"/>
              </a:spcAft>
              <a:buSzPct val="45000"/>
              <a:buFont typeface="Ubuntu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Barometer is at a place </a:t>
            </a:r>
            <a:r>
              <a:rPr lang="en-US" dirty="0" smtClean="0">
                <a:solidFill>
                  <a:srgbClr val="000000"/>
                </a:solidFill>
              </a:rPr>
              <a:t>where</a:t>
            </a:r>
          </a:p>
          <a:p>
            <a:pPr marL="549275" lvl="2" indent="0" eaLnBrk="1">
              <a:spcAft>
                <a:spcPts val="600"/>
              </a:spcAft>
              <a:buSzPct val="45000"/>
              <a:buNone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g has its standard value</a:t>
            </a:r>
          </a:p>
          <a:p>
            <a:pPr lvl="2" eaLnBrk="1">
              <a:spcAft>
                <a:spcPts val="600"/>
              </a:spcAft>
              <a:buSzPct val="45000"/>
              <a:buFont typeface="Ubuntu" charset="0"/>
              <a:buChar char="o"/>
            </a:pPr>
            <a:r>
              <a:rPr lang="en-US" dirty="0">
                <a:solidFill>
                  <a:srgbClr val="000000"/>
                </a:solidFill>
              </a:rPr>
              <a:t>Temperature of mercury is 0</a:t>
            </a:r>
            <a:r>
              <a:rPr lang="en-US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°</a:t>
            </a:r>
            <a:r>
              <a:rPr lang="en-US" dirty="0">
                <a:solidFill>
                  <a:srgbClr val="000000"/>
                </a:solidFill>
              </a:rPr>
              <a:t>C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99246" y="2978384"/>
            <a:ext cx="2914471" cy="301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91" y="3462228"/>
            <a:ext cx="1639608" cy="46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77626" y="3408959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(14-9)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875944" y="6036862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14-5</a:t>
            </a:r>
          </a:p>
        </p:txBody>
      </p:sp>
    </p:spTree>
    <p:extLst>
      <p:ext uri="{BB962C8B-B14F-4D97-AF65-F5344CB8AC3E}">
        <p14:creationId xmlns:p14="http://schemas.microsoft.com/office/powerpoint/2010/main" val="14718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14-3  Measuring </a:t>
            </a:r>
            <a:r>
              <a:rPr lang="en-US" dirty="0" smtClean="0"/>
              <a:t>Pressure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182470" y="1527047"/>
            <a:ext cx="8503920" cy="475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 fontAlgn="auto">
              <a:spcBef>
                <a:spcPts val="0"/>
              </a:spcBef>
              <a:spcAft>
                <a:spcPts val="1425"/>
              </a:spcAft>
              <a:buClrTx/>
              <a:buSzPct val="45000"/>
            </a:pP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Open-tube</a:t>
            </a:r>
            <a:r>
              <a:rPr kumimoji="0" lang="en-US" sz="2800" b="1" i="1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kumimoji="0" lang="en-US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Manometer</a:t>
            </a:r>
          </a:p>
          <a:p>
            <a:pPr eaLnBrk="1" fontAlgn="auto">
              <a:spcBef>
                <a:spcPts val="0"/>
              </a:spcBef>
              <a:spcAft>
                <a:spcPts val="1425"/>
              </a:spcAft>
              <a:buClrTx/>
              <a:buSzPct val="45000"/>
            </a:pPr>
            <a:r>
              <a:rPr lang="en-US" sz="2800" i="1" kern="0" dirty="0" smtClean="0">
                <a:solidFill>
                  <a:srgbClr val="000000"/>
                </a:solidFill>
              </a:rPr>
              <a:t>Use to measure gauge pressure.</a:t>
            </a:r>
            <a:endParaRPr kumimoji="0" lang="en-US" sz="2800" i="1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eaLnBrk="1" fontAlgn="auto">
              <a:spcBef>
                <a:spcPts val="0"/>
              </a:spcBef>
              <a:spcAft>
                <a:spcPts val="225"/>
              </a:spcAft>
              <a:buClrTx/>
              <a:buSzPct val="4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The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height difference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between</a:t>
            </a:r>
          </a:p>
          <a:p>
            <a:pPr marL="1047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Pct val="45000"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the two interfaces,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, is related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10477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Pct val="45000"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to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the gauge pressure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:</a:t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/>
            </a:r>
            <a:b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eaLnBrk="1" fontAlgn="auto">
              <a:spcBef>
                <a:spcPts val="0"/>
              </a:spcBef>
              <a:spcAft>
                <a:spcPts val="825"/>
              </a:spcAft>
              <a:buClrTx/>
              <a:buSzPct val="45000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The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gauge pressure can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be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positive or negative, depending on whether the pressure being measured is greater or less than atmospheric pressure</a:t>
            </a: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88601" y="1855237"/>
            <a:ext cx="2742005" cy="295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60736" y="1316986"/>
            <a:ext cx="4384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>
              <a:spcAft>
                <a:spcPts val="1425"/>
              </a:spcAft>
              <a:buSzPct val="45000"/>
            </a:pPr>
            <a:r>
              <a:rPr lang="en-US" dirty="0">
                <a:solidFill>
                  <a:srgbClr val="000000"/>
                </a:solidFill>
              </a:rPr>
              <a:t>Figure 14-6 shows an </a:t>
            </a:r>
            <a:r>
              <a:rPr lang="en-US" i="1" dirty="0">
                <a:solidFill>
                  <a:srgbClr val="000000"/>
                </a:solidFill>
              </a:rPr>
              <a:t>open-tube manometer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4211062"/>
            <a:ext cx="3454610" cy="546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245267" y="4255730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(14-10)</a:t>
            </a:r>
          </a:p>
        </p:txBody>
      </p:sp>
    </p:spTree>
    <p:extLst>
      <p:ext uri="{BB962C8B-B14F-4D97-AF65-F5344CB8AC3E}">
        <p14:creationId xmlns:p14="http://schemas.microsoft.com/office/powerpoint/2010/main" val="192211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14-4 Pascal's Principle</a:t>
            </a:r>
            <a:endParaRPr lang="en-US" dirty="0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121415" y="1540979"/>
            <a:ext cx="850392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3000"/>
              </a:spcAft>
              <a:buSzPct val="45000"/>
              <a:buFont typeface="Wingdings" charset="2"/>
              <a:buChar char=""/>
            </a:pPr>
            <a:r>
              <a:rPr lang="en-US" sz="2400" b="1" dirty="0">
                <a:solidFill>
                  <a:srgbClr val="000000"/>
                </a:solidFill>
              </a:rPr>
              <a:t>Pascal's principle</a:t>
            </a:r>
            <a:r>
              <a:rPr lang="en-US" sz="2000" dirty="0">
                <a:solidFill>
                  <a:srgbClr val="000000"/>
                </a:solidFill>
              </a:rPr>
              <a:t> governs the transmission of pressure through an incompressible fluid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400" dirty="0" smtClean="0">
              <a:solidFill>
                <a:srgbClr val="000000"/>
              </a:solidFill>
            </a:endParaRPr>
          </a:p>
          <a:p>
            <a:pPr eaLnBrk="1">
              <a:spcAft>
                <a:spcPts val="0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Consider a cylinder of fluid </a:t>
            </a:r>
            <a:r>
              <a:rPr lang="en-US" sz="2000" i="1" dirty="0">
                <a:solidFill>
                  <a:srgbClr val="000000"/>
                </a:solidFill>
              </a:rPr>
              <a:t>(Figure 14-7</a:t>
            </a:r>
            <a:r>
              <a:rPr lang="en-US" sz="2000" i="1" dirty="0" smtClean="0">
                <a:solidFill>
                  <a:srgbClr val="000000"/>
                </a:solidFill>
              </a:rPr>
              <a:t>)</a:t>
            </a:r>
          </a:p>
          <a:p>
            <a:pPr eaLnBrk="1">
              <a:spcAft>
                <a:spcPts val="0"/>
              </a:spcAft>
              <a:buSzPct val="45000"/>
            </a:pPr>
            <a:r>
              <a:rPr lang="en-US" sz="2400" dirty="0" smtClean="0">
                <a:solidFill>
                  <a:srgbClr val="000000"/>
                </a:solidFill>
              </a:rPr>
              <a:t>The atmosphere, container, and shots exert</a:t>
            </a:r>
          </a:p>
          <a:p>
            <a:pPr marL="104775" indent="0" eaLnBrk="1">
              <a:spcAft>
                <a:spcPts val="0"/>
              </a:spcAft>
              <a:buSzPct val="4500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pressure </a:t>
            </a:r>
            <a:r>
              <a:rPr lang="en-US" sz="2400" i="1" dirty="0">
                <a:solidFill>
                  <a:srgbClr val="000000"/>
                </a:solidFill>
              </a:rPr>
              <a:t>p</a:t>
            </a:r>
            <a:r>
              <a:rPr lang="en-US" sz="2400" i="1" baseline="-33000" dirty="0">
                <a:solidFill>
                  <a:srgbClr val="000000"/>
                </a:solidFill>
              </a:rPr>
              <a:t>ext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smtClean="0">
                <a:solidFill>
                  <a:srgbClr val="000000"/>
                </a:solidFill>
              </a:rPr>
              <a:t>on the piston and thus on the liquid.</a:t>
            </a:r>
          </a:p>
          <a:p>
            <a:pPr marL="104775" indent="0" eaLnBrk="1">
              <a:spcAft>
                <a:spcPts val="0"/>
              </a:spcAft>
              <a:buSzPct val="4500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 the </a:t>
            </a:r>
            <a:r>
              <a:rPr lang="en-US" sz="2400" i="1" dirty="0">
                <a:solidFill>
                  <a:srgbClr val="000000"/>
                </a:solidFill>
              </a:rPr>
              <a:t>p</a:t>
            </a:r>
            <a:r>
              <a:rPr lang="en-US" sz="2400" dirty="0">
                <a:solidFill>
                  <a:srgbClr val="000000"/>
                </a:solidFill>
              </a:rPr>
              <a:t> at </a:t>
            </a:r>
            <a:r>
              <a:rPr lang="en-US" sz="2400" dirty="0" smtClean="0">
                <a:solidFill>
                  <a:srgbClr val="000000"/>
                </a:solidFill>
              </a:rPr>
              <a:t>any point in the liquid:</a:t>
            </a:r>
          </a:p>
          <a:p>
            <a:pPr marL="104775" indent="0" algn="ctr" eaLnBrk="1">
              <a:spcAft>
                <a:spcPts val="225"/>
              </a:spcAft>
              <a:buSzPct val="45000"/>
              <a:buNone/>
            </a:pPr>
            <a:r>
              <a:rPr lang="en-US" sz="2400" i="1" dirty="0" smtClean="0">
                <a:solidFill>
                  <a:srgbClr val="000000"/>
                </a:solidFill>
              </a:rPr>
              <a:t>p = p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ext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smtClean="0">
                <a:solidFill>
                  <a:srgbClr val="000000"/>
                </a:solidFill>
              </a:rPr>
              <a:t>+ </a:t>
            </a:r>
            <a:r>
              <a:rPr lang="en-US" sz="2400" i="1" dirty="0" err="1" smtClean="0">
                <a:solidFill>
                  <a:srgbClr val="000000"/>
                </a:solidFill>
              </a:rPr>
              <a:t>ρgh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endParaRPr lang="en-US" sz="2400" i="1" dirty="0">
              <a:solidFill>
                <a:srgbClr val="000000"/>
              </a:solidFill>
            </a:endParaRPr>
          </a:p>
          <a:p>
            <a:pPr eaLnBrk="1">
              <a:spcAft>
                <a:spcPts val="225"/>
              </a:spcAft>
              <a:buSzPct val="45000"/>
              <a:buFont typeface="Wingdings" charset="2"/>
              <a:buChar char=""/>
            </a:pPr>
            <a:r>
              <a:rPr lang="en-US" sz="2400" dirty="0" smtClean="0">
                <a:solidFill>
                  <a:srgbClr val="000000"/>
                </a:solidFill>
              </a:rPr>
              <a:t> increasing </a:t>
            </a:r>
            <a:r>
              <a:rPr lang="en-US" sz="2400" i="1" dirty="0" smtClean="0">
                <a:solidFill>
                  <a:srgbClr val="000000"/>
                </a:solidFill>
              </a:rPr>
              <a:t>p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ext </a:t>
            </a:r>
            <a:r>
              <a:rPr lang="en-US" sz="2400" dirty="0" smtClean="0">
                <a:solidFill>
                  <a:srgbClr val="000000"/>
                </a:solidFill>
              </a:rPr>
              <a:t>by adding more shots will increase </a:t>
            </a:r>
            <a:r>
              <a:rPr lang="en-US" sz="2400" i="1" dirty="0" smtClean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 at any point in the liquid by the same amount of </a:t>
            </a:r>
            <a:r>
              <a:rPr lang="en-US" sz="2400" i="1" dirty="0" smtClean="0">
                <a:solidFill>
                  <a:srgbClr val="000000"/>
                </a:solidFill>
              </a:rPr>
              <a:t>p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ext</a:t>
            </a:r>
            <a:r>
              <a:rPr lang="en-US" sz="2400" i="1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en-US" sz="2400" i="1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46" y="2323714"/>
            <a:ext cx="9022585" cy="10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44981" y="3359961"/>
            <a:ext cx="2199019" cy="244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02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14-4 Pascal's Principle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139613" y="1405458"/>
            <a:ext cx="850392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Describes the basis for a hydraulic lever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Input and output forces related by: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The distances of movement are related by: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7" y="2465014"/>
            <a:ext cx="2247794" cy="80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75035" y="2641277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(14-13)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7" y="3781217"/>
            <a:ext cx="2420937" cy="96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75035" y="422844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(14-14)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47037" y="3828880"/>
            <a:ext cx="3596963" cy="277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75035" y="6257769"/>
            <a:ext cx="193145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14-8</a:t>
            </a:r>
          </a:p>
        </p:txBody>
      </p:sp>
    </p:spTree>
    <p:extLst>
      <p:ext uri="{BB962C8B-B14F-4D97-AF65-F5344CB8AC3E}">
        <p14:creationId xmlns:p14="http://schemas.microsoft.com/office/powerpoint/2010/main" val="539485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14-4 Pascal's Principle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So the work done on the input piston equals the work output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The advantage of the hydraulic lever is that: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68" y="2439988"/>
            <a:ext cx="54959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578099" y="2816092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(14-15)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6809"/>
            <a:ext cx="91440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83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47" y="134030"/>
            <a:ext cx="8534400" cy="595509"/>
          </a:xfrm>
        </p:spPr>
        <p:txBody>
          <a:bodyPr/>
          <a:lstStyle/>
          <a:p>
            <a:r>
              <a:rPr lang="en-US" dirty="0" smtClean="0"/>
              <a:t>Problem 24, page 51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0147" y="4823060"/>
            <a:ext cx="8503920" cy="2256166"/>
          </a:xfrm>
        </p:spPr>
        <p:txBody>
          <a:bodyPr/>
          <a:lstStyle/>
          <a:p>
            <a:r>
              <a:rPr lang="en-US" sz="2000" dirty="0"/>
              <a:t>(a) According to Pascal’s principle</a:t>
            </a:r>
            <a:r>
              <a:rPr lang="en-US" sz="2000" dirty="0" smtClean="0"/>
              <a:t>,</a:t>
            </a:r>
          </a:p>
          <a:p>
            <a:pPr marL="274638" lvl="1" indent="0"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                  F</a:t>
            </a:r>
            <a:r>
              <a:rPr lang="en-US" sz="2000" dirty="0">
                <a:solidFill>
                  <a:srgbClr val="000000"/>
                </a:solidFill>
              </a:rPr>
              <a:t>/A = f/a </a:t>
            </a:r>
            <a:r>
              <a:rPr lang="en-US" sz="2000" dirty="0" smtClean="0">
                <a:solidFill>
                  <a:srgbClr val="00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F = (A/a)f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/>
          </a:p>
          <a:p>
            <a:r>
              <a:rPr lang="en-US" sz="2000" dirty="0" smtClean="0"/>
              <a:t> </a:t>
            </a:r>
            <a:r>
              <a:rPr lang="en-US" sz="2000" dirty="0"/>
              <a:t>(b) We obtain 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427541"/>
              </p:ext>
            </p:extLst>
          </p:nvPr>
        </p:nvGraphicFramePr>
        <p:xfrm>
          <a:off x="1094590" y="5888074"/>
          <a:ext cx="4580297" cy="70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3" imgW="2171700" imgH="431800" progId="Equation.3">
                  <p:embed/>
                </p:oleObj>
              </mc:Choice>
              <mc:Fallback>
                <p:oleObj name="Equation" r:id="rId3" imgW="2171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94590" y="5888074"/>
                        <a:ext cx="4580297" cy="704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IMG_1772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38"/>
            <a:ext cx="9144000" cy="40935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147" y="4361394"/>
            <a:ext cx="2026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Solution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15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charset="0"/>
              </a:rPr>
              <a:t>14-5 Archimedes</a:t>
            </a:r>
            <a:r>
              <a:rPr lang="en-US" dirty="0">
                <a:latin typeface="Georgia" charset="0"/>
              </a:rPr>
              <a:t>’ Principle</a:t>
            </a:r>
            <a:endParaRPr lang="en-US" dirty="0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166508" y="1270358"/>
            <a:ext cx="850392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2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buoyant force</a:t>
            </a:r>
            <a:r>
              <a:rPr lang="en-US" sz="2400" dirty="0">
                <a:solidFill>
                  <a:srgbClr val="000000"/>
                </a:solidFill>
              </a:rPr>
              <a:t> is the net upward force </a:t>
            </a:r>
            <a:r>
              <a:rPr lang="en-US" sz="2400" b="1" dirty="0">
                <a:solidFill>
                  <a:srgbClr val="000000"/>
                </a:solidFill>
              </a:rPr>
              <a:t>on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 submerged </a:t>
            </a:r>
            <a:r>
              <a:rPr lang="en-US" sz="2400" dirty="0">
                <a:solidFill>
                  <a:srgbClr val="000000"/>
                </a:solidFill>
              </a:rPr>
              <a:t>object </a:t>
            </a:r>
            <a:r>
              <a:rPr lang="en-US" sz="2400" b="1" dirty="0" smtClean="0">
                <a:solidFill>
                  <a:srgbClr val="000000"/>
                </a:solidFill>
              </a:rPr>
              <a:t>by</a:t>
            </a:r>
            <a:r>
              <a:rPr lang="en-US" sz="2400" dirty="0" smtClean="0">
                <a:solidFill>
                  <a:srgbClr val="000000"/>
                </a:solidFill>
              </a:rPr>
              <a:t> the fluid in which it is submerged</a:t>
            </a: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225"/>
              </a:spcAft>
              <a:buSzPct val="45000"/>
              <a:buFont typeface="Wingdings" charset="2"/>
              <a:buChar char=""/>
            </a:pPr>
            <a:r>
              <a:rPr lang="en-US" sz="2400" dirty="0" smtClean="0">
                <a:solidFill>
                  <a:srgbClr val="000000"/>
                </a:solidFill>
              </a:rPr>
              <a:t>This </a:t>
            </a:r>
            <a:r>
              <a:rPr lang="en-US" sz="2400" dirty="0">
                <a:solidFill>
                  <a:srgbClr val="000000"/>
                </a:solidFill>
              </a:rPr>
              <a:t>force opposes the weight of the </a:t>
            </a:r>
            <a:r>
              <a:rPr lang="en-US" sz="2400" dirty="0" smtClean="0">
                <a:solidFill>
                  <a:srgbClr val="000000"/>
                </a:solidFill>
              </a:rPr>
              <a:t>object , It comes from the increase in pressure with depth</a:t>
            </a: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/>
            </a:r>
            <a:br>
              <a:rPr lang="en-US" sz="2800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7508" y="3012319"/>
            <a:ext cx="7535124" cy="348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86181" y="6325258"/>
            <a:ext cx="213448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14-10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9326" y="5242193"/>
            <a:ext cx="359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 Floating</a:t>
            </a:r>
            <a:r>
              <a:rPr lang="en-US" dirty="0"/>
              <a:t>: 	 </a:t>
            </a:r>
            <a:r>
              <a:rPr lang="en-US" dirty="0" smtClean="0"/>
              <a:t>       F</a:t>
            </a:r>
            <a:r>
              <a:rPr lang="en-US" baseline="-25000" dirty="0" smtClean="0"/>
              <a:t>b</a:t>
            </a:r>
            <a:r>
              <a:rPr lang="en-US" dirty="0"/>
              <a:t>=</a:t>
            </a:r>
            <a:r>
              <a:rPr lang="en-US" dirty="0" smtClean="0"/>
              <a:t>F</a:t>
            </a:r>
            <a:r>
              <a:rPr lang="en-US" baseline="-25000" dirty="0" smtClean="0"/>
              <a:t>g</a:t>
            </a:r>
          </a:p>
          <a:p>
            <a:r>
              <a:rPr lang="en-US" dirty="0" smtClean="0"/>
              <a:t> (b) Sinking</a:t>
            </a:r>
            <a:r>
              <a:rPr lang="en-US" dirty="0"/>
              <a:t>:		F</a:t>
            </a:r>
            <a:r>
              <a:rPr lang="en-US" baseline="-25000" dirty="0"/>
              <a:t>b</a:t>
            </a:r>
            <a:r>
              <a:rPr lang="en-US" dirty="0"/>
              <a:t>&lt;F</a:t>
            </a:r>
            <a:r>
              <a:rPr lang="en-US" baseline="-25000" dirty="0"/>
              <a:t>g</a:t>
            </a:r>
          </a:p>
          <a:p>
            <a:r>
              <a:rPr lang="en-US" dirty="0" smtClean="0"/>
              <a:t>(c) Rising</a:t>
            </a:r>
            <a:r>
              <a:rPr lang="en-US" dirty="0"/>
              <a:t>; 		F</a:t>
            </a:r>
            <a:r>
              <a:rPr lang="en-US" baseline="-25000" dirty="0"/>
              <a:t>b</a:t>
            </a:r>
            <a:r>
              <a:rPr lang="en-US" dirty="0"/>
              <a:t>&gt;F</a:t>
            </a:r>
            <a:r>
              <a:rPr lang="en-US" baseline="-25000" dirty="0"/>
              <a:t>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60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Outline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62" y="1377144"/>
            <a:ext cx="8100392" cy="4572000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luid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Density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Pressure</a:t>
            </a:r>
          </a:p>
          <a:p>
            <a:pPr lvl="0"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Fluid at Rest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Pascal’s 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law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srgbClr val="0000CC"/>
                </a:solidFill>
              </a:rPr>
              <a:t>Buoyant Forces and </a:t>
            </a:r>
            <a:r>
              <a:rPr lang="en-US" sz="2800" b="1" dirty="0" err="1">
                <a:solidFill>
                  <a:srgbClr val="0000CC"/>
                </a:solidFill>
              </a:rPr>
              <a:t>Archimedes’s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Principle</a:t>
            </a: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800" b="1" dirty="0">
                <a:solidFill>
                  <a:srgbClr val="0000CC"/>
                </a:solidFill>
              </a:rPr>
              <a:t>Continuity Equation </a:t>
            </a:r>
            <a:endParaRPr lang="en-US" sz="2800" b="1" dirty="0" smtClean="0">
              <a:solidFill>
                <a:srgbClr val="0000CC"/>
              </a:solidFill>
            </a:endParaRPr>
          </a:p>
          <a:p>
            <a:pPr>
              <a:buClr>
                <a:srgbClr val="008000"/>
              </a:buCl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00CC"/>
                </a:solidFill>
              </a:rPr>
              <a:t>Bernoulli’s </a:t>
            </a:r>
            <a:r>
              <a:rPr lang="en-US" sz="2800" b="1" dirty="0">
                <a:solidFill>
                  <a:srgbClr val="0000CC"/>
                </a:solidFill>
              </a:rPr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20581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456481" y="125020"/>
            <a:ext cx="8228160" cy="88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71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/>
            <a:r>
              <a:rPr lang="en-US" sz="3300" dirty="0" smtClean="0">
                <a:solidFill>
                  <a:srgbClr val="8CADAE">
                    <a:shade val="75000"/>
                  </a:srgbClr>
                </a:solidFill>
                <a:latin typeface="Georgia" charset="0"/>
                <a:ea typeface="ＭＳ Ｐゴシック" charset="0"/>
                <a:cs typeface="ＭＳ Ｐゴシック" charset="0"/>
              </a:rPr>
              <a:t>14</a:t>
            </a:r>
            <a:r>
              <a:rPr lang="en-US" sz="3300" dirty="0">
                <a:solidFill>
                  <a:srgbClr val="8CADAE">
                    <a:shade val="75000"/>
                  </a:srgbClr>
                </a:solidFill>
                <a:latin typeface="Georgia" charset="0"/>
                <a:ea typeface="ＭＳ Ｐゴシック" charset="0"/>
                <a:cs typeface="ＭＳ Ｐゴシック" charset="0"/>
              </a:rPr>
              <a:t>-5 Archimedes’ </a:t>
            </a:r>
            <a:r>
              <a:rPr lang="en-US" sz="3300" dirty="0" smtClean="0">
                <a:solidFill>
                  <a:srgbClr val="8CADAE">
                    <a:shade val="75000"/>
                  </a:srgbClr>
                </a:solidFill>
                <a:latin typeface="Georgia" charset="0"/>
                <a:ea typeface="ＭＳ Ｐゴシック" charset="0"/>
                <a:cs typeface="ＭＳ Ｐゴシック" charset="0"/>
              </a:rPr>
              <a:t>Principle</a:t>
            </a:r>
            <a:endParaRPr lang="en-US" sz="2700" dirty="0">
              <a:solidFill>
                <a:srgbClr val="FFFFFF"/>
              </a:solidFill>
              <a:ea typeface="Calibri" pitchFamily="32" charset="0"/>
              <a:cs typeface="Calibri" pitchFamily="32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240480" y="1229753"/>
            <a:ext cx="8169120" cy="257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532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47675" indent="-342900" eaLnBrk="1">
              <a:spcAft>
                <a:spcPts val="1293"/>
              </a:spcAft>
              <a:buSzPct val="45000"/>
              <a:buFont typeface="Arial"/>
              <a:buChar char="•"/>
            </a:pPr>
            <a:r>
              <a:rPr lang="en-US" sz="2500" b="1" dirty="0" smtClean="0">
                <a:solidFill>
                  <a:srgbClr val="000000"/>
                </a:solidFill>
              </a:rPr>
              <a:t>Archimedes</a:t>
            </a:r>
            <a:r>
              <a:rPr lang="en-US" sz="2500" b="1" dirty="0">
                <a:solidFill>
                  <a:srgbClr val="000000"/>
                </a:solidFill>
              </a:rPr>
              <a:t>' Principle</a:t>
            </a:r>
            <a:r>
              <a:rPr lang="en-US" sz="2500" dirty="0">
                <a:solidFill>
                  <a:srgbClr val="000000"/>
                </a:solidFill>
              </a:rPr>
              <a:t> states that: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endParaRPr lang="en-US" sz="2500" dirty="0" smtClean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endParaRPr lang="en-US" sz="2500" dirty="0" smtClean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500" dirty="0" smtClean="0">
                <a:solidFill>
                  <a:srgbClr val="000000"/>
                </a:solidFill>
              </a:rPr>
              <a:t>The </a:t>
            </a:r>
            <a:r>
              <a:rPr lang="en-US" sz="2500" dirty="0">
                <a:solidFill>
                  <a:srgbClr val="000000"/>
                </a:solidFill>
              </a:rPr>
              <a:t>buoyant force has magnitude</a:t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 smtClean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dirty="0" smtClean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m</a:t>
            </a:r>
            <a:r>
              <a:rPr lang="en-US" i="1" baseline="-33000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is the mass of displaced fluid</a:t>
            </a:r>
          </a:p>
          <a:p>
            <a:pPr marL="447675" indent="-342900" eaLnBrk="1">
              <a:spcAft>
                <a:spcPts val="1293"/>
              </a:spcAft>
              <a:buSzPct val="45000"/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Then, we can write Archimedes’ principle as:</a:t>
            </a: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2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3454956" y="4172609"/>
            <a:ext cx="1197103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600" b="1" dirty="0">
                <a:solidFill>
                  <a:srgbClr val="000000"/>
                </a:solidFill>
              </a:rPr>
              <a:t>Eq. (14-16)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1727"/>
            <a:ext cx="8917680" cy="183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38"/>
          <a:stretch>
            <a:fillRect/>
          </a:stretch>
        </p:blipFill>
        <p:spPr bwMode="auto">
          <a:xfrm>
            <a:off x="1314686" y="4121376"/>
            <a:ext cx="1256656" cy="45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686" y="5469212"/>
            <a:ext cx="19375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F</a:t>
            </a:r>
            <a:r>
              <a:rPr lang="en-US" sz="2400" i="1" baseline="-25000" dirty="0" smtClean="0"/>
              <a:t>b </a:t>
            </a:r>
            <a:r>
              <a:rPr lang="en-US" sz="2400" i="1" dirty="0" smtClean="0"/>
              <a:t>= </a:t>
            </a:r>
            <a:r>
              <a:rPr lang="en-US" sz="2400" i="1" dirty="0" err="1" smtClean="0"/>
              <a:t>ρgV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838442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1" y="4347817"/>
            <a:ext cx="8552160" cy="103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6481" y="273629"/>
            <a:ext cx="8228160" cy="88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71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2700" dirty="0" smtClean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s</a:t>
            </a:r>
            <a:r>
              <a:rPr lang="en-US" sz="2700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' Principle</a:t>
            </a:r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43574" y="1167075"/>
            <a:ext cx="8169120" cy="257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532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500" dirty="0">
                <a:solidFill>
                  <a:srgbClr val="000000"/>
                </a:solidFill>
              </a:rPr>
              <a:t>A block of wood in static equilibrium is </a:t>
            </a:r>
            <a:r>
              <a:rPr lang="en-US" sz="2500" i="1" dirty="0">
                <a:solidFill>
                  <a:srgbClr val="000000"/>
                </a:solidFill>
              </a:rPr>
              <a:t>floating</a:t>
            </a:r>
            <a:r>
              <a:rPr lang="en-US" sz="2500" dirty="0">
                <a:solidFill>
                  <a:srgbClr val="000000"/>
                </a:solidFill>
              </a:rPr>
              <a:t>: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500" dirty="0">
                <a:solidFill>
                  <a:srgbClr val="000000"/>
                </a:solidFill>
              </a:rPr>
              <a:t>This is expressed:</a:t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500" dirty="0">
                <a:solidFill>
                  <a:srgbClr val="000000"/>
                </a:solidFill>
              </a:rPr>
              <a:t>Because of Eq. 14-16 we know:</a:t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500" dirty="0">
                <a:solidFill>
                  <a:srgbClr val="000000"/>
                </a:solidFill>
              </a:rPr>
              <a:t>Which means:</a:t>
            </a:r>
          </a:p>
          <a:p>
            <a:pPr eaLnBrk="1">
              <a:spcAft>
                <a:spcPts val="1293"/>
              </a:spcAft>
              <a:buSzPct val="45000"/>
            </a:pP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2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159680" y="5661235"/>
            <a:ext cx="1154880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(14-18)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7129441" y="3057442"/>
            <a:ext cx="1154880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>
                <a:solidFill>
                  <a:srgbClr val="000000"/>
                </a:solidFill>
              </a:rPr>
              <a:t>Eq. (14-17)</a:t>
            </a: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0" y="1609060"/>
            <a:ext cx="8634240" cy="10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41" y="3035839"/>
            <a:ext cx="3222720" cy="53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75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01" y="5558984"/>
            <a:ext cx="3332160" cy="5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249120" y="403378"/>
            <a:ext cx="8534400" cy="7588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b="1" dirty="0" smtClean="0"/>
              <a:t>Floating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96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433741"/>
            <a:ext cx="8503920" cy="4572000"/>
          </a:xfrm>
        </p:spPr>
        <p:txBody>
          <a:bodyPr/>
          <a:lstStyle/>
          <a:p>
            <a:r>
              <a:rPr lang="en-US" sz="2400" dirty="0" smtClean="0"/>
              <a:t>A block of density </a:t>
            </a:r>
            <a:r>
              <a:rPr lang="en-US" sz="2400" b="1" dirty="0" smtClean="0"/>
              <a:t>ρ= 800 kg/m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 </a:t>
            </a:r>
            <a:r>
              <a:rPr lang="en-US" sz="2400" dirty="0" smtClean="0"/>
              <a:t>floats face down in a fluid of density </a:t>
            </a:r>
            <a:r>
              <a:rPr lang="en-US" sz="2400" b="1" dirty="0" smtClean="0"/>
              <a:t>ρ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= 1200 kg/m</a:t>
            </a:r>
            <a:r>
              <a:rPr lang="en-US" sz="2400" b="1" baseline="30000" dirty="0" smtClean="0"/>
              <a:t>3</a:t>
            </a:r>
            <a:r>
              <a:rPr lang="en-US" sz="2400" b="1" dirty="0" smtClean="0"/>
              <a:t> </a:t>
            </a:r>
            <a:r>
              <a:rPr lang="en-US" sz="2400" dirty="0" smtClean="0"/>
              <a:t>. The block has height </a:t>
            </a:r>
            <a:r>
              <a:rPr lang="en-US" sz="2400" b="1" dirty="0" smtClean="0"/>
              <a:t>H=6.0 cm.</a:t>
            </a:r>
          </a:p>
          <a:p>
            <a:r>
              <a:rPr lang="en-US" sz="2400" dirty="0" smtClean="0"/>
              <a:t>(a) by what depth  </a:t>
            </a:r>
            <a:r>
              <a:rPr lang="en-US" sz="2400" b="1" dirty="0" smtClean="0"/>
              <a:t>h</a:t>
            </a:r>
            <a:r>
              <a:rPr lang="en-US" sz="2400" dirty="0" smtClean="0"/>
              <a:t> is the block submerged?</a:t>
            </a:r>
            <a:endParaRPr lang="en-US" sz="2400" dirty="0"/>
          </a:p>
          <a:p>
            <a:r>
              <a:rPr lang="en-US" sz="2400" b="1" u="sng" dirty="0" smtClean="0"/>
              <a:t>Solution:</a:t>
            </a:r>
          </a:p>
          <a:p>
            <a:pPr marL="274638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</a:rPr>
              <a:t>b</a:t>
            </a:r>
            <a:r>
              <a:rPr lang="en-US" sz="2000" dirty="0" smtClean="0">
                <a:solidFill>
                  <a:schemeClr val="tx1"/>
                </a:solidFill>
              </a:rPr>
              <a:t>= m</a:t>
            </a:r>
            <a:r>
              <a:rPr lang="en-US" sz="2000" baseline="-25000" dirty="0" smtClean="0">
                <a:solidFill>
                  <a:schemeClr val="tx1"/>
                </a:solidFill>
              </a:rPr>
              <a:t>f </a:t>
            </a:r>
            <a:r>
              <a:rPr lang="en-US" sz="2000" dirty="0" smtClean="0">
                <a:solidFill>
                  <a:schemeClr val="tx1"/>
                </a:solidFill>
              </a:rPr>
              <a:t>g = ρ</a:t>
            </a:r>
            <a:r>
              <a:rPr lang="en-US" sz="2000" baseline="-25000" dirty="0" smtClean="0">
                <a:solidFill>
                  <a:schemeClr val="tx1"/>
                </a:solidFill>
              </a:rPr>
              <a:t>f </a:t>
            </a:r>
            <a:r>
              <a:rPr lang="en-US" sz="2000" dirty="0" err="1" smtClean="0">
                <a:solidFill>
                  <a:schemeClr val="tx1"/>
                </a:solidFill>
              </a:rPr>
              <a:t>V</a:t>
            </a:r>
            <a:r>
              <a:rPr lang="en-US" sz="2000" baseline="-25000" dirty="0" err="1" smtClean="0">
                <a:solidFill>
                  <a:schemeClr val="tx1"/>
                </a:solidFill>
              </a:rPr>
              <a:t>f</a:t>
            </a:r>
            <a:r>
              <a:rPr lang="en-US" sz="2000" dirty="0" smtClean="0">
                <a:solidFill>
                  <a:schemeClr val="tx1"/>
                </a:solidFill>
              </a:rPr>
              <a:t> g = ρ</a:t>
            </a:r>
            <a:r>
              <a:rPr lang="en-US" sz="2000" baseline="-25000" dirty="0" smtClean="0">
                <a:solidFill>
                  <a:schemeClr val="tx1"/>
                </a:solidFill>
              </a:rPr>
              <a:t>f </a:t>
            </a:r>
            <a:r>
              <a:rPr lang="en-US" sz="2000" dirty="0" smtClean="0">
                <a:solidFill>
                  <a:schemeClr val="tx1"/>
                </a:solidFill>
              </a:rPr>
              <a:t>L W h g</a:t>
            </a:r>
          </a:p>
          <a:p>
            <a:pPr marL="274638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</a:rPr>
              <a:t>g</a:t>
            </a:r>
            <a:r>
              <a:rPr lang="en-US" sz="2000" dirty="0" smtClean="0">
                <a:solidFill>
                  <a:schemeClr val="tx1"/>
                </a:solidFill>
              </a:rPr>
              <a:t>= m g = ρ V g = ρ L W H g</a:t>
            </a:r>
          </a:p>
          <a:p>
            <a:pPr marL="274638" lvl="1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74638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from floating equation:</a:t>
            </a:r>
          </a:p>
          <a:p>
            <a:pPr marL="274638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F</a:t>
            </a:r>
            <a:r>
              <a:rPr lang="en-US" sz="2000" baseline="-25000" dirty="0" smtClean="0">
                <a:solidFill>
                  <a:schemeClr val="tx1"/>
                </a:solidFill>
              </a:rPr>
              <a:t>b </a:t>
            </a:r>
            <a:r>
              <a:rPr lang="en-US" sz="2000" dirty="0" smtClean="0">
                <a:solidFill>
                  <a:schemeClr val="tx1"/>
                </a:solidFill>
              </a:rPr>
              <a:t> = F</a:t>
            </a:r>
            <a:r>
              <a:rPr lang="en-US" sz="2000" baseline="-25000" dirty="0" smtClean="0">
                <a:solidFill>
                  <a:schemeClr val="tx1"/>
                </a:solidFill>
              </a:rPr>
              <a:t>g</a:t>
            </a:r>
          </a:p>
          <a:p>
            <a:pPr marL="274638" lvl="1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ρ</a:t>
            </a:r>
            <a:r>
              <a:rPr lang="en-US" sz="2000" baseline="-25000" dirty="0">
                <a:solidFill>
                  <a:schemeClr val="tx1"/>
                </a:solidFill>
              </a:rPr>
              <a:t>f </a:t>
            </a:r>
            <a:r>
              <a:rPr lang="en-US" sz="2000" dirty="0">
                <a:solidFill>
                  <a:schemeClr val="tx1"/>
                </a:solidFill>
              </a:rPr>
              <a:t>L W h </a:t>
            </a:r>
            <a:r>
              <a:rPr lang="en-US" sz="2000" dirty="0" smtClean="0">
                <a:solidFill>
                  <a:schemeClr val="tx1"/>
                </a:solidFill>
              </a:rPr>
              <a:t>g = </a:t>
            </a:r>
            <a:r>
              <a:rPr lang="en-US" sz="2000" dirty="0">
                <a:solidFill>
                  <a:schemeClr val="tx1"/>
                </a:solidFill>
              </a:rPr>
              <a:t>ρ L W H </a:t>
            </a:r>
            <a:r>
              <a:rPr lang="en-US" sz="2000" dirty="0" smtClean="0">
                <a:solidFill>
                  <a:schemeClr val="tx1"/>
                </a:solidFill>
              </a:rPr>
              <a:t>g</a:t>
            </a:r>
          </a:p>
          <a:p>
            <a:pPr marL="274638" lvl="1" indent="0">
              <a:buNone/>
            </a:pPr>
            <a:r>
              <a:rPr lang="el-GR" sz="2000" dirty="0" smtClean="0">
                <a:solidFill>
                  <a:schemeClr val="tx1"/>
                </a:solidFill>
              </a:rPr>
              <a:t>ρ</a:t>
            </a:r>
            <a:r>
              <a:rPr lang="en-US" sz="2000" baseline="-25000" dirty="0" smtClean="0">
                <a:solidFill>
                  <a:schemeClr val="tx1"/>
                </a:solidFill>
              </a:rPr>
              <a:t>f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h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= </a:t>
            </a:r>
            <a:r>
              <a:rPr lang="en-US" sz="2000" dirty="0" smtClean="0">
                <a:solidFill>
                  <a:schemeClr val="tx1"/>
                </a:solidFill>
              </a:rPr>
              <a:t>ρ </a:t>
            </a:r>
            <a:r>
              <a:rPr lang="en-US" sz="2000" dirty="0">
                <a:solidFill>
                  <a:schemeClr val="tx1"/>
                </a:solidFill>
              </a:rPr>
              <a:t>H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74638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h =   ρ H / ρ</a:t>
            </a:r>
            <a:r>
              <a:rPr lang="en-US" sz="2000" baseline="-25000" dirty="0" smtClean="0">
                <a:solidFill>
                  <a:schemeClr val="tx1"/>
                </a:solidFill>
              </a:rPr>
              <a:t>f                    </a:t>
            </a:r>
            <a:r>
              <a:rPr lang="en-US" sz="2000" dirty="0" smtClean="0">
                <a:solidFill>
                  <a:schemeClr val="tx1"/>
                </a:solidFill>
              </a:rPr>
              <a:t>h = (800) (6.0) / (1200) = 4 cm</a:t>
            </a:r>
          </a:p>
          <a:p>
            <a:pPr marL="274638" lvl="1" indent="0">
              <a:buNone/>
            </a:pPr>
            <a:endParaRPr lang="en-US" sz="2000" dirty="0"/>
          </a:p>
          <a:p>
            <a:pPr marL="274638" lvl="1" indent="0">
              <a:buNone/>
            </a:pPr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14.04 (a) Page 41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2E5"/>
              </a:clrFrom>
              <a:clrTo>
                <a:srgbClr val="EEF2E5">
                  <a:alpha val="0"/>
                </a:srgbClr>
              </a:clrTo>
            </a:clrChange>
          </a:blip>
          <a:srcRect r="6475"/>
          <a:stretch>
            <a:fillRect/>
          </a:stretch>
        </p:blipFill>
        <p:spPr bwMode="auto">
          <a:xfrm>
            <a:off x="5379641" y="3080011"/>
            <a:ext cx="3456384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950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6481" y="1409909"/>
            <a:ext cx="8470080" cy="257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532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47675" indent="-342900" eaLnBrk="1">
              <a:spcAft>
                <a:spcPts val="1293"/>
              </a:spcAft>
              <a:buSzPct val="45000"/>
              <a:buFont typeface="Arial"/>
              <a:buChar char="•"/>
            </a:pPr>
            <a:r>
              <a:rPr lang="en-US" sz="2500" dirty="0" smtClean="0">
                <a:solidFill>
                  <a:srgbClr val="000000"/>
                </a:solidFill>
              </a:rPr>
              <a:t>We </a:t>
            </a:r>
            <a:r>
              <a:rPr lang="en-US" sz="2500" dirty="0">
                <a:solidFill>
                  <a:srgbClr val="000000"/>
                </a:solidFill>
              </a:rPr>
              <a:t>discuss motion of an </a:t>
            </a:r>
            <a:r>
              <a:rPr lang="en-US" sz="2500" b="1" dirty="0">
                <a:solidFill>
                  <a:srgbClr val="000000"/>
                </a:solidFill>
              </a:rPr>
              <a:t>ideal fluid</a:t>
            </a:r>
          </a:p>
          <a:p>
            <a:pPr lvl="1" eaLnBrk="1">
              <a:spcAft>
                <a:spcPts val="1293"/>
              </a:spcAft>
              <a:buFont typeface="Times New Roman" pitchFamily="16" charset="0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 Steady flow</a:t>
            </a:r>
            <a:r>
              <a:rPr lang="en-US" sz="2500" dirty="0">
                <a:solidFill>
                  <a:srgbClr val="000000"/>
                </a:solidFill>
              </a:rPr>
              <a:t>: </a:t>
            </a:r>
            <a:r>
              <a:rPr lang="en-US" sz="2500" dirty="0" smtClean="0">
                <a:solidFill>
                  <a:srgbClr val="000000"/>
                </a:solidFill>
              </a:rPr>
              <a:t>the </a:t>
            </a:r>
            <a:r>
              <a:rPr lang="en-US" sz="2500" dirty="0">
                <a:solidFill>
                  <a:srgbClr val="000000"/>
                </a:solidFill>
              </a:rPr>
              <a:t>velocity of the moving fluid at any fixed point does not change with time</a:t>
            </a:r>
          </a:p>
          <a:p>
            <a:pPr lvl="1" eaLnBrk="1">
              <a:spcAft>
                <a:spcPts val="1293"/>
              </a:spcAft>
              <a:buFont typeface="Times New Roman" pitchFamily="16" charset="0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 Incompressible flow</a:t>
            </a:r>
            <a:r>
              <a:rPr lang="en-US" sz="2500" dirty="0">
                <a:solidFill>
                  <a:srgbClr val="000000"/>
                </a:solidFill>
              </a:rPr>
              <a:t>: The ideal fluid density has a constant, uniform </a:t>
            </a:r>
            <a:r>
              <a:rPr lang="en-US" sz="2500" dirty="0" smtClean="0">
                <a:solidFill>
                  <a:srgbClr val="000000"/>
                </a:solidFill>
              </a:rPr>
              <a:t>value.</a:t>
            </a:r>
            <a:endParaRPr lang="en-US" sz="2500" dirty="0">
              <a:solidFill>
                <a:srgbClr val="000000"/>
              </a:solidFill>
            </a:endParaRPr>
          </a:p>
          <a:p>
            <a:pPr lvl="1" eaLnBrk="1">
              <a:spcAft>
                <a:spcPts val="1293"/>
              </a:spcAft>
              <a:buFont typeface="Times New Roman" pitchFamily="16" charset="0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Nonviscous</a:t>
            </a:r>
            <a:r>
              <a:rPr lang="en-US" sz="2500" b="1" dirty="0">
                <a:solidFill>
                  <a:srgbClr val="000000"/>
                </a:solidFill>
              </a:rPr>
              <a:t> flow</a:t>
            </a:r>
            <a:r>
              <a:rPr lang="en-US" sz="2500" dirty="0">
                <a:solidFill>
                  <a:srgbClr val="000000"/>
                </a:solidFill>
              </a:rPr>
              <a:t>: Viscosity is, roughly, resistance to flow, fluid analog of friction. No resistive force </a:t>
            </a:r>
            <a:r>
              <a:rPr lang="en-US" sz="2500" dirty="0" smtClean="0">
                <a:solidFill>
                  <a:srgbClr val="000000"/>
                </a:solidFill>
              </a:rPr>
              <a:t>here.</a:t>
            </a:r>
            <a:endParaRPr lang="en-US" sz="2500" dirty="0">
              <a:solidFill>
                <a:srgbClr val="000000"/>
              </a:solidFill>
            </a:endParaRPr>
          </a:p>
          <a:p>
            <a:pPr lvl="1" eaLnBrk="1">
              <a:spcAft>
                <a:spcPts val="1293"/>
              </a:spcAft>
              <a:buFont typeface="Times New Roman" pitchFamily="16" charset="0"/>
              <a:buAutoNum type="arabicPeriod"/>
            </a:pPr>
            <a:r>
              <a:rPr lang="en-US" sz="2500" b="1" dirty="0">
                <a:solidFill>
                  <a:srgbClr val="000000"/>
                </a:solidFill>
              </a:rPr>
              <a:t> </a:t>
            </a:r>
            <a:r>
              <a:rPr lang="en-US" sz="2500" b="1" dirty="0" err="1">
                <a:solidFill>
                  <a:srgbClr val="000000"/>
                </a:solidFill>
              </a:rPr>
              <a:t>Irrotational</a:t>
            </a:r>
            <a:r>
              <a:rPr lang="en-US" sz="2500" b="1" dirty="0">
                <a:solidFill>
                  <a:srgbClr val="000000"/>
                </a:solidFill>
              </a:rPr>
              <a:t> flow</a:t>
            </a:r>
            <a:r>
              <a:rPr lang="en-US" sz="2500" dirty="0">
                <a:solidFill>
                  <a:srgbClr val="000000"/>
                </a:solidFill>
              </a:rPr>
              <a:t>: May flow in a circle, but a dust grain suspended in the fluid will not rotate about com</a:t>
            </a:r>
          </a:p>
          <a:p>
            <a:pPr eaLnBrk="1">
              <a:spcAft>
                <a:spcPts val="1293"/>
              </a:spcAft>
              <a:buSzPct val="45000"/>
            </a:pP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301625" y="377209"/>
            <a:ext cx="8534400" cy="7588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Georgia" charset="0"/>
              </a:rPr>
              <a:t>14-6 Continuity Equation </a:t>
            </a:r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545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2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0784" y="4045976"/>
            <a:ext cx="6272319" cy="2422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456481" y="273629"/>
            <a:ext cx="8228160" cy="88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71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2700" b="1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14-6</a:t>
            </a:r>
            <a:r>
              <a:rPr lang="en-US" sz="2700" dirty="0">
                <a:solidFill>
                  <a:srgbClr val="FFFFFF"/>
                </a:solidFill>
                <a:ea typeface="Calibri" pitchFamily="32" charset="0"/>
                <a:cs typeface="Calibri" pitchFamily="32" charset="0"/>
              </a:rPr>
              <a:t>  The Equation of Continuity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210992" y="1040547"/>
            <a:ext cx="8169120" cy="23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532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500" dirty="0">
                <a:solidFill>
                  <a:srgbClr val="000000"/>
                </a:solidFill>
              </a:rPr>
              <a:t>The flow </a:t>
            </a:r>
            <a:r>
              <a:rPr lang="en-US" sz="2500" i="1" u="sng" dirty="0">
                <a:solidFill>
                  <a:srgbClr val="000000"/>
                </a:solidFill>
              </a:rPr>
              <a:t>speed (v) increases </a:t>
            </a:r>
            <a:r>
              <a:rPr lang="en-US" sz="2500" dirty="0">
                <a:solidFill>
                  <a:srgbClr val="000000"/>
                </a:solidFill>
              </a:rPr>
              <a:t>when we </a:t>
            </a:r>
            <a:r>
              <a:rPr lang="en-US" sz="2500" i="1" u="sng" dirty="0">
                <a:solidFill>
                  <a:srgbClr val="000000"/>
                </a:solidFill>
              </a:rPr>
              <a:t>decrease the cross-sectional area (A) </a:t>
            </a:r>
            <a:r>
              <a:rPr lang="en-US" sz="2500" i="1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</a:rPr>
              <a:t>through which the fluid flows</a:t>
            </a:r>
            <a:r>
              <a:rPr lang="en-US" sz="2500" dirty="0" smtClean="0">
                <a:solidFill>
                  <a:srgbClr val="000000"/>
                </a:solidFill>
              </a:rPr>
              <a:t>.</a:t>
            </a: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500" dirty="0" smtClean="0">
                <a:solidFill>
                  <a:srgbClr val="000000"/>
                </a:solidFill>
              </a:rPr>
              <a:t>We </a:t>
            </a:r>
            <a:r>
              <a:rPr lang="en-US" sz="2500" dirty="0">
                <a:solidFill>
                  <a:srgbClr val="000000"/>
                </a:solidFill>
              </a:rPr>
              <a:t>write the </a:t>
            </a:r>
            <a:r>
              <a:rPr lang="en-US" sz="2500" b="1" dirty="0">
                <a:solidFill>
                  <a:srgbClr val="000000"/>
                </a:solidFill>
              </a:rPr>
              <a:t>equation of continuity</a:t>
            </a:r>
            <a:r>
              <a:rPr lang="en-US" sz="2500" dirty="0" smtClean="0">
                <a:solidFill>
                  <a:srgbClr val="000000"/>
                </a:solidFill>
              </a:rPr>
              <a:t>:</a:t>
            </a:r>
            <a:r>
              <a:rPr lang="en-US" sz="2500" dirty="0">
                <a:solidFill>
                  <a:srgbClr val="000000"/>
                </a:solidFill>
              </a:rPr>
              <a:t/>
            </a:r>
            <a:br>
              <a:rPr lang="en-US" sz="2500" dirty="0">
                <a:solidFill>
                  <a:srgbClr val="000000"/>
                </a:solidFill>
              </a:rPr>
            </a:br>
            <a:endParaRPr lang="en-US" sz="2500" dirty="0" smtClean="0">
              <a:solidFill>
                <a:srgbClr val="000000"/>
              </a:solidFill>
            </a:endParaRPr>
          </a:p>
          <a:p>
            <a:pPr lvl="1" eaLnBrk="1">
              <a:spcAft>
                <a:spcPts val="1293"/>
              </a:spcAft>
              <a:buSzPct val="45000"/>
            </a:pPr>
            <a:r>
              <a:rPr lang="en-US" sz="2500" dirty="0" smtClean="0">
                <a:solidFill>
                  <a:srgbClr val="000000"/>
                </a:solidFill>
              </a:rPr>
              <a:t>A </a:t>
            </a:r>
            <a:r>
              <a:rPr lang="en-US" sz="2500" dirty="0">
                <a:solidFill>
                  <a:srgbClr val="000000"/>
                </a:solidFill>
              </a:rPr>
              <a:t>v = constant      </a:t>
            </a:r>
          </a:p>
          <a:p>
            <a:pPr eaLnBrk="1">
              <a:spcAft>
                <a:spcPts val="1293"/>
              </a:spcAft>
              <a:buSzPct val="45000"/>
            </a:pPr>
            <a:r>
              <a:rPr lang="en-US" sz="2500" dirty="0">
                <a:solidFill>
                  <a:srgbClr val="000000"/>
                </a:solidFill>
              </a:rPr>
              <a:t>	The bigger the area, the slower the fluid speed.</a:t>
            </a: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500" dirty="0">
              <a:solidFill>
                <a:srgbClr val="000000"/>
              </a:solidFill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1760292" y="5878289"/>
            <a:ext cx="1154880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14-15</a:t>
            </a:r>
          </a:p>
        </p:txBody>
      </p:sp>
      <p:sp>
        <p:nvSpPr>
          <p:cNvPr id="36869" name="Text Box 4"/>
          <p:cNvSpPr txBox="1">
            <a:spLocks noChangeArrowheads="1"/>
          </p:cNvSpPr>
          <p:nvPr/>
        </p:nvSpPr>
        <p:spPr bwMode="auto">
          <a:xfrm>
            <a:off x="3174109" y="2540992"/>
            <a:ext cx="1154880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(14-23)</a:t>
            </a:r>
          </a:p>
        </p:txBody>
      </p:sp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91"/>
          <a:stretch>
            <a:fillRect/>
          </a:stretch>
        </p:blipFill>
        <p:spPr bwMode="auto">
          <a:xfrm>
            <a:off x="632133" y="2363187"/>
            <a:ext cx="2069280" cy="535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01625" y="377209"/>
            <a:ext cx="8534400" cy="75882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300" kern="1200">
                <a:solidFill>
                  <a:srgbClr val="7B98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latin typeface="Georgia" charset="0"/>
              </a:rPr>
              <a:t>14-6 Continuity Equation </a:t>
            </a:r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911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239040" y="182144"/>
            <a:ext cx="8228160" cy="66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5471" rIns="0" bIns="0" anchor="ctr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algn="ctr" eaLnBrk="1">
              <a:tabLst/>
            </a:pPr>
            <a:r>
              <a:rPr lang="en-US" sz="33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14</a:t>
            </a:r>
            <a:r>
              <a:rPr lang="en-US" sz="3300" dirty="0" smtClean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-7 Bernoulli’s </a:t>
            </a:r>
            <a:r>
              <a:rPr lang="en-US" sz="3300" dirty="0">
                <a:solidFill>
                  <a:srgbClr val="7B9899"/>
                </a:solidFill>
                <a:latin typeface="Georgia" charset="0"/>
                <a:ea typeface="ＭＳ Ｐゴシック" charset="0"/>
                <a:cs typeface="ＭＳ Ｐゴシック" charset="0"/>
              </a:rPr>
              <a:t>Equation 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219155" y="801003"/>
            <a:ext cx="5483521" cy="552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2532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</a:rPr>
              <a:t>Applying </a:t>
            </a:r>
            <a:r>
              <a:rPr lang="en-US" sz="2000" dirty="0">
                <a:solidFill>
                  <a:srgbClr val="000000"/>
                </a:solidFill>
              </a:rPr>
              <a:t>the conservation of energy to the equal volumes of input and output fluid:</a:t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  <a:buFont typeface="Wingdings" charset="2"/>
              <a:buChar char=""/>
            </a:pPr>
            <a:r>
              <a:rPr lang="en-US" sz="2000" dirty="0" smtClean="0">
                <a:solidFill>
                  <a:srgbClr val="000000"/>
                </a:solidFill>
              </a:rPr>
              <a:t>The </a:t>
            </a:r>
            <a:r>
              <a:rPr lang="en-US" sz="2000" dirty="0">
                <a:solidFill>
                  <a:srgbClr val="000000"/>
                </a:solidFill>
              </a:rPr>
              <a:t>½</a:t>
            </a:r>
            <a:r>
              <a:rPr lang="en-US" sz="2000" i="1" dirty="0">
                <a:solidFill>
                  <a:srgbClr val="000000"/>
                </a:solidFill>
                <a:latin typeface="Ubuntu" charset="0"/>
                <a:ea typeface="Ubuntu" charset="0"/>
                <a:cs typeface="Ubuntu" charset="0"/>
              </a:rPr>
              <a:t>ρ</a:t>
            </a:r>
            <a:r>
              <a:rPr lang="en-US" sz="2000" i="1" dirty="0">
                <a:solidFill>
                  <a:srgbClr val="000000"/>
                </a:solidFill>
              </a:rPr>
              <a:t>v</a:t>
            </a:r>
            <a:r>
              <a:rPr lang="en-US" sz="2000" baseline="33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 term is called the fluid's </a:t>
            </a:r>
            <a:r>
              <a:rPr lang="en-US" sz="2000" b="1" dirty="0" smtClean="0">
                <a:solidFill>
                  <a:srgbClr val="000000"/>
                </a:solidFill>
              </a:rPr>
              <a:t>kinetic </a:t>
            </a:r>
            <a:r>
              <a:rPr lang="en-US" sz="2000" b="1" dirty="0">
                <a:solidFill>
                  <a:srgbClr val="000000"/>
                </a:solidFill>
              </a:rPr>
              <a:t>energy density</a:t>
            </a:r>
          </a:p>
          <a:p>
            <a:pPr marL="447675" indent="-342900" eaLnBrk="1">
              <a:spcAft>
                <a:spcPts val="1293"/>
              </a:spcAft>
              <a:buSzPct val="45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Equivalent to Eq. 14-28, we can write: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  <a:p>
            <a:pPr marL="447675" indent="-342900" eaLnBrk="1">
              <a:spcAft>
                <a:spcPts val="1293"/>
              </a:spcAft>
              <a:buSzPct val="45000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Applying this for flow through a horizontal </a:t>
            </a:r>
            <a:r>
              <a:rPr lang="en-US" sz="2000" dirty="0" smtClean="0">
                <a:solidFill>
                  <a:srgbClr val="000000"/>
                </a:solidFill>
              </a:rPr>
              <a:t>pipe</a:t>
            </a:r>
          </a:p>
          <a:p>
            <a:pPr marL="447675" indent="-342900" eaLnBrk="1">
              <a:spcAft>
                <a:spcPts val="1293"/>
              </a:spcAft>
              <a:buSzPct val="45000"/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447675" indent="-342900" eaLnBrk="1">
              <a:spcAft>
                <a:spcPts val="1293"/>
              </a:spcAft>
              <a:buSzPct val="45000"/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293"/>
              </a:spcAft>
              <a:buSzPct val="45000"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5125236" y="1778669"/>
            <a:ext cx="1154880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</a:rPr>
              <a:t>Eq. (14-28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6899127" y="4600804"/>
            <a:ext cx="1154880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Figure 14-19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68067" y="1303815"/>
            <a:ext cx="2865541" cy="32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0" y="1582140"/>
            <a:ext cx="4573440" cy="51048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x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00"/>
          <a:stretch>
            <a:fillRect/>
          </a:stretch>
        </p:blipFill>
        <p:spPr bwMode="auto">
          <a:xfrm>
            <a:off x="219155" y="3577299"/>
            <a:ext cx="4403520" cy="52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26757" y="3789001"/>
            <a:ext cx="1154880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</a:rPr>
              <a:t>Eq. (14-29</a:t>
            </a:r>
            <a:r>
              <a:rPr lang="en-US" b="1" dirty="0">
                <a:solidFill>
                  <a:srgbClr val="000000"/>
                </a:solidFill>
              </a:rPr>
              <a:t>)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0" y="4864173"/>
            <a:ext cx="3254304" cy="4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35040" y="4991643"/>
            <a:ext cx="1154880" cy="31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9" tIns="55188" rIns="81639" bIns="4082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sz="1400" b="1" dirty="0">
                <a:solidFill>
                  <a:srgbClr val="000000"/>
                </a:solidFill>
              </a:rPr>
              <a:t>Eq. (14-30)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016"/>
            <a:ext cx="8917680" cy="11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22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14-1  fluids, density and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3659" y="1391947"/>
            <a:ext cx="8503920" cy="5160389"/>
          </a:xfrm>
        </p:spPr>
        <p:txBody>
          <a:bodyPr/>
          <a:lstStyle/>
          <a:p>
            <a:r>
              <a:rPr lang="en-US" sz="2800" dirty="0" smtClean="0"/>
              <a:t> </a:t>
            </a:r>
            <a:r>
              <a:rPr lang="en-US" sz="2800" b="1" u="sng" dirty="0" smtClean="0"/>
              <a:t>Fluids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A </a:t>
            </a:r>
            <a:r>
              <a:rPr lang="en-US" sz="2400" i="1" u="sng" dirty="0" smtClean="0">
                <a:solidFill>
                  <a:srgbClr val="000000"/>
                </a:solidFill>
              </a:rPr>
              <a:t>fluid</a:t>
            </a:r>
            <a:r>
              <a:rPr lang="en-US" sz="2400" dirty="0" smtClean="0">
                <a:solidFill>
                  <a:srgbClr val="000000"/>
                </a:solidFill>
              </a:rPr>
              <a:t>, is a substance that can flow </a:t>
            </a:r>
            <a:r>
              <a:rPr lang="en-US" sz="2400" dirty="0">
                <a:solidFill>
                  <a:srgbClr val="000000"/>
                </a:solidFill>
              </a:rPr>
              <a:t>, like water or air, and conform to a </a:t>
            </a:r>
            <a:r>
              <a:rPr lang="en-US" sz="2400" dirty="0" smtClean="0">
                <a:solidFill>
                  <a:srgbClr val="000000"/>
                </a:solidFill>
              </a:rPr>
              <a:t>container.</a:t>
            </a:r>
          </a:p>
          <a:p>
            <a:pPr lvl="1">
              <a:lnSpc>
                <a:spcPct val="12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000000"/>
                </a:solidFill>
              </a:rPr>
              <a:t>The term fluid refers to gases and liquids. Gases and liquids both have atoms/molecules that are free to move around.</a:t>
            </a:r>
          </a:p>
          <a:p>
            <a:r>
              <a:rPr lang="en-US" sz="2400" dirty="0" smtClean="0"/>
              <a:t> </a:t>
            </a:r>
            <a:r>
              <a:rPr lang="en-US" b="1" u="sng" dirty="0"/>
              <a:t>Density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Is </a:t>
            </a:r>
            <a:r>
              <a:rPr lang="en-US" sz="2400" dirty="0" smtClean="0">
                <a:solidFill>
                  <a:srgbClr val="000000"/>
                </a:solidFill>
              </a:rPr>
              <a:t>a mass </a:t>
            </a:r>
            <a:r>
              <a:rPr lang="en-US" sz="2400" dirty="0">
                <a:solidFill>
                  <a:srgbClr val="000000"/>
                </a:solidFill>
              </a:rPr>
              <a:t>per unit volume.</a:t>
            </a:r>
          </a:p>
          <a:p>
            <a:pPr lvl="1"/>
            <a:r>
              <a:rPr lang="el-GR" sz="2400" dirty="0">
                <a:solidFill>
                  <a:srgbClr val="000000"/>
                </a:solidFill>
              </a:rPr>
              <a:t>ρ = m/V</a:t>
            </a:r>
          </a:p>
          <a:p>
            <a:pPr lvl="1"/>
            <a:r>
              <a:rPr lang="el-GR" sz="2400" dirty="0">
                <a:solidFill>
                  <a:srgbClr val="000000"/>
                </a:solidFill>
              </a:rPr>
              <a:t>SI units:  kg/m</a:t>
            </a:r>
            <a:r>
              <a:rPr lang="el-GR" sz="2400" baseline="30000" dirty="0">
                <a:solidFill>
                  <a:srgbClr val="000000"/>
                </a:solidFill>
              </a:rPr>
              <a:t>3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Mass is a Scalar quantity.</a:t>
            </a:r>
          </a:p>
          <a:p>
            <a:pPr lvl="1">
              <a:lnSpc>
                <a:spcPct val="120000"/>
              </a:lnSpc>
              <a:buFont typeface="Wingdings" charset="2"/>
              <a:buChar char="§"/>
            </a:pPr>
            <a:endParaRPr lang="en-US" sz="2400" dirty="0" smtClean="0"/>
          </a:p>
          <a:p>
            <a:pPr lvl="1">
              <a:lnSpc>
                <a:spcPct val="150000"/>
              </a:lnSpc>
              <a:buFont typeface="Wingdings" charset="2"/>
              <a:buChar char="§"/>
            </a:pPr>
            <a:endParaRPr lang="en-US" sz="2400" dirty="0" smtClean="0"/>
          </a:p>
          <a:p>
            <a:pPr lvl="1">
              <a:buFont typeface="Wingdings" charset="2"/>
              <a:buChar char="§"/>
            </a:pPr>
            <a:endParaRPr lang="en-US" dirty="0" smtClean="0"/>
          </a:p>
          <a:p>
            <a:pPr lvl="1">
              <a:buFont typeface="Wingdings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7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r>
              <a:rPr lang="en-US" dirty="0"/>
              <a:t>14-1  fluids, density and pressure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01752" y="1527047"/>
            <a:ext cx="8503920" cy="48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Wingdings" charset="2"/>
              <a:buChar char="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Pressure </a:t>
            </a: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Wingdings" charset="2"/>
              <a:buChar char="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The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pressure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, force acting on an area, is defined as: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45000"/>
              <a:buFont typeface="Wingdings" charset="2"/>
              <a:buChar char="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We could take the limit of this for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infinitesimal area, but if the force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is uniform over a flat area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> we write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WenQuanYi Micro Hei" charset="0"/>
                <a:cs typeface="WenQuanYi Micro Hei" charset="0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  <a:p>
            <a:pPr marL="411163" marR="0" lvl="0" indent="-3063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25"/>
              </a:spcAft>
              <a:buClrTx/>
              <a:buSzPct val="45000"/>
              <a:buFontTx/>
              <a:buNone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WenQuanYi Micro Hei" charset="0"/>
              <a:cs typeface="WenQuanYi Micro Hei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58" y="2469435"/>
            <a:ext cx="1480413" cy="76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65202" y="276231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(14-3)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65" y="4340865"/>
            <a:ext cx="1428306" cy="99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87950" y="4739425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(14-4)</a:t>
            </a: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555707" y="2593915"/>
            <a:ext cx="2280318" cy="382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34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14-1  fluids, density and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3532" y="1473007"/>
            <a:ext cx="8503920" cy="4795619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sym typeface="Symbol" charset="0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Pressure is a </a:t>
            </a:r>
            <a:r>
              <a:rPr lang="en-US" sz="2400" b="1" dirty="0" smtClean="0">
                <a:solidFill>
                  <a:schemeClr val="tx1"/>
                </a:solidFill>
              </a:rPr>
              <a:t>Scalar </a:t>
            </a:r>
            <a:r>
              <a:rPr lang="en-US" sz="2400" dirty="0" smtClean="0">
                <a:solidFill>
                  <a:schemeClr val="tx1"/>
                </a:solidFill>
              </a:rPr>
              <a:t>quantity, but the Force is a </a:t>
            </a:r>
            <a:r>
              <a:rPr lang="en-US" sz="2400" b="1" dirty="0" smtClean="0">
                <a:solidFill>
                  <a:schemeClr val="tx1"/>
                </a:solidFill>
              </a:rPr>
              <a:t>Vector</a:t>
            </a:r>
            <a:r>
              <a:rPr lang="en-US" sz="2400" dirty="0" smtClean="0">
                <a:solidFill>
                  <a:schemeClr val="tx1"/>
                </a:solidFill>
              </a:rPr>
              <a:t> quantity.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b="1" i="1" u="sng" dirty="0" smtClean="0">
                <a:solidFill>
                  <a:schemeClr val="tx1"/>
                </a:solidFill>
              </a:rPr>
              <a:t>atmosphere</a:t>
            </a:r>
            <a:r>
              <a:rPr lang="en-US" sz="2400" i="1" u="sng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is the average pressure of the atmosphere at the see level.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</a:rPr>
              <a:t>Units: the </a:t>
            </a:r>
            <a:r>
              <a:rPr lang="en-US" sz="2400" dirty="0" err="1">
                <a:solidFill>
                  <a:srgbClr val="000000"/>
                </a:solidFill>
              </a:rPr>
              <a:t>pascal</a:t>
            </a:r>
            <a:r>
              <a:rPr lang="en-US" sz="2400" dirty="0">
                <a:solidFill>
                  <a:srgbClr val="000000"/>
                </a:solidFill>
              </a:rPr>
              <a:t>  (1 Pa = 1 N/m</a:t>
            </a:r>
            <a:r>
              <a:rPr lang="en-US" sz="2400" baseline="33000" dirty="0">
                <a:solidFill>
                  <a:srgbClr val="000000"/>
                </a:solidFill>
              </a:rPr>
              <a:t>2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r>
              <a:rPr lang="en-US" sz="2400" baseline="33000" dirty="0">
                <a:solidFill>
                  <a:srgbClr val="000000"/>
                </a:solidFill>
              </a:rPr>
              <a:t/>
            </a:r>
            <a:br>
              <a:rPr lang="en-US" sz="2400" baseline="330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        the atmosphere (</a:t>
            </a:r>
            <a:r>
              <a:rPr lang="en-US" sz="2400" dirty="0" err="1">
                <a:solidFill>
                  <a:srgbClr val="000000"/>
                </a:solidFill>
              </a:rPr>
              <a:t>atm</a:t>
            </a:r>
            <a:r>
              <a:rPr lang="en-US" sz="2400" dirty="0">
                <a:solidFill>
                  <a:srgbClr val="000000"/>
                </a:solidFill>
              </a:rPr>
              <a:t>)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        the </a:t>
            </a:r>
            <a:r>
              <a:rPr lang="en-US" sz="2400" dirty="0" err="1">
                <a:solidFill>
                  <a:srgbClr val="000000"/>
                </a:solidFill>
              </a:rPr>
              <a:t>torr</a:t>
            </a:r>
            <a:r>
              <a:rPr lang="en-US" sz="2400" dirty="0">
                <a:solidFill>
                  <a:srgbClr val="000000"/>
                </a:solidFill>
              </a:rPr>
              <a:t> (1 </a:t>
            </a:r>
            <a:r>
              <a:rPr lang="en-US" sz="2400" dirty="0" err="1">
                <a:solidFill>
                  <a:srgbClr val="000000"/>
                </a:solidFill>
              </a:rPr>
              <a:t>torr</a:t>
            </a:r>
            <a:r>
              <a:rPr lang="en-US" sz="2400" dirty="0">
                <a:solidFill>
                  <a:srgbClr val="000000"/>
                </a:solidFill>
              </a:rPr>
              <a:t> = 1 mm Hg)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>          the pound per square inch (psi)</a:t>
            </a:r>
            <a:r>
              <a:rPr lang="en-US" sz="2900" dirty="0">
                <a:solidFill>
                  <a:srgbClr val="000000"/>
                </a:solidFill>
              </a:rPr>
              <a:t/>
            </a:r>
            <a:br>
              <a:rPr lang="en-US" sz="2900" dirty="0">
                <a:solidFill>
                  <a:srgbClr val="000000"/>
                </a:solidFill>
              </a:rPr>
            </a:br>
            <a:endParaRPr lang="en-US" sz="2900" dirty="0" smtClean="0">
              <a:solidFill>
                <a:srgbClr val="000000"/>
              </a:solidFill>
            </a:endParaRP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2" y="5460728"/>
            <a:ext cx="8331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7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941851"/>
            <a:ext cx="845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/>
              <a:t>A living room has floor dimensions of 3.5 m and 4.2 m and a height of 2.4 m</a:t>
            </a:r>
            <a:r>
              <a:rPr lang="en-US" sz="2000" b="1" dirty="0" smtClean="0"/>
              <a:t>.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Where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</a:t>
            </a:r>
            <a:r>
              <a:rPr lang="en-US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ir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=1.21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kg/m</a:t>
            </a:r>
            <a:r>
              <a:rPr lang="en-US" b="1" baseline="30000" dirty="0" smtClean="0">
                <a:solidFill>
                  <a:srgbClr val="FF0000"/>
                </a:solidFill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 ,       P=1.01×10</a:t>
            </a:r>
            <a:r>
              <a:rPr lang="en-US" b="1" baseline="30000" dirty="0" smtClean="0">
                <a:solidFill>
                  <a:srgbClr val="FF0000"/>
                </a:solidFill>
                <a:cs typeface="Arial" pitchFamily="34" charset="0"/>
              </a:rPr>
              <a:t>5 </a:t>
            </a:r>
            <a:r>
              <a:rPr lang="en-US" b="1" dirty="0" smtClean="0">
                <a:solidFill>
                  <a:srgbClr val="FF0000"/>
                </a:solidFill>
                <a:cs typeface="Arial" pitchFamily="34" charset="0"/>
              </a:rPr>
              <a:t>N/m</a:t>
            </a:r>
            <a:r>
              <a:rPr lang="en-US" b="1" baseline="30000" dirty="0" smtClean="0">
                <a:solidFill>
                  <a:srgbClr val="FF0000"/>
                </a:solidFill>
                <a:cs typeface="Arial" pitchFamily="34" charset="0"/>
              </a:rPr>
              <a:t>2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1" y="313492"/>
            <a:ext cx="2847095" cy="523220"/>
          </a:xfrm>
          <a:prstGeom prst="rect">
            <a:avLst/>
          </a:prstGeom>
          <a:solidFill>
            <a:schemeClr val="accent1"/>
          </a:solidFill>
          <a:effectLst>
            <a:outerShdw blurRad="25400" dist="88900" dir="6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Example</a:t>
            </a:r>
            <a:r>
              <a:rPr lang="en-US" sz="2800" dirty="0" smtClean="0">
                <a:solidFill>
                  <a:prstClr val="black"/>
                </a:solidFill>
              </a:rPr>
              <a:t> 14.01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712" y="3363965"/>
            <a:ext cx="1433243" cy="40011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25400" dist="88900" dir="60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B prst="relaxedInset"/>
          </a:sp3d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Solution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3682" y="2092206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</a:rPr>
              <a:t>(a) </a:t>
            </a:r>
            <a:r>
              <a:rPr lang="en-US" sz="2000" dirty="0"/>
              <a:t>What does the air in the room weigh when the air pressure is 1.0 </a:t>
            </a:r>
            <a:r>
              <a:rPr lang="en-US" sz="2000" dirty="0" err="1"/>
              <a:t>atm</a:t>
            </a:r>
            <a:r>
              <a:rPr lang="en-US" sz="2000" dirty="0"/>
              <a:t>?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682" y="2646204"/>
            <a:ext cx="7840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(b) </a:t>
            </a:r>
            <a:r>
              <a:rPr lang="en-US" dirty="0"/>
              <a:t>What is the magnitude of the atmosphere's force on the floor of the room?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0364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 </a:t>
            </a:r>
            <a:r>
              <a:rPr lang="en-US" dirty="0" smtClean="0"/>
              <a:t>=mg=  </a:t>
            </a:r>
            <a:r>
              <a:rPr lang="en-US" dirty="0" smtClean="0">
                <a:sym typeface="Symbol"/>
              </a:rPr>
              <a:t></a:t>
            </a:r>
            <a:r>
              <a:rPr lang="en-US" i="1" dirty="0" smtClean="0"/>
              <a:t>Vg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92326" y="4078366"/>
            <a:ext cx="502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</a:t>
            </a:r>
            <a:r>
              <a:rPr lang="en-US" dirty="0" smtClean="0"/>
              <a:t>1.21</a:t>
            </a:r>
            <a:r>
              <a:rPr lang="en-US" dirty="0">
                <a:cs typeface="Arial" pitchFamily="34" charset="0"/>
              </a:rPr>
              <a:t> kg/m</a:t>
            </a:r>
            <a:r>
              <a:rPr lang="en-US" baseline="30000" dirty="0">
                <a:cs typeface="Arial" pitchFamily="34" charset="0"/>
              </a:rPr>
              <a:t>3 </a:t>
            </a:r>
            <a:r>
              <a:rPr lang="en-US" dirty="0" smtClean="0"/>
              <a:t>× </a:t>
            </a:r>
            <a:r>
              <a:rPr lang="en-US" dirty="0"/>
              <a:t>(</a:t>
            </a:r>
            <a:r>
              <a:rPr lang="en-US" dirty="0" smtClean="0"/>
              <a:t>3.5m× 4.2m </a:t>
            </a:r>
            <a:r>
              <a:rPr lang="en-US" dirty="0"/>
              <a:t>× </a:t>
            </a:r>
            <a:r>
              <a:rPr lang="en-US" dirty="0" smtClean="0"/>
              <a:t>2.4m) </a:t>
            </a:r>
            <a:r>
              <a:rPr lang="en-US" dirty="0"/>
              <a:t>× </a:t>
            </a:r>
            <a:r>
              <a:rPr lang="en-US" dirty="0" smtClean="0"/>
              <a:t>9.8m/</a:t>
            </a:r>
            <a:r>
              <a:rPr lang="en-US" dirty="0" smtClean="0">
                <a:cs typeface="Arial" pitchFamily="34" charset="0"/>
              </a:rPr>
              <a:t>s</a:t>
            </a:r>
            <a:r>
              <a:rPr lang="en-US" baseline="30000" dirty="0" smtClean="0">
                <a:cs typeface="Arial" pitchFamily="34" charset="0"/>
              </a:rPr>
              <a:t>2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22135" y="4051346"/>
            <a:ext cx="131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=418N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47158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F=PA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472514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F=P(L</a:t>
            </a:r>
            <a:r>
              <a:rPr lang="en-US" i="1" dirty="0" smtClean="0">
                <a:sym typeface="Symbol"/>
              </a:rPr>
              <a:t>W</a:t>
            </a:r>
            <a:r>
              <a:rPr lang="en-US" i="1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4715852"/>
            <a:ext cx="315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=</a:t>
            </a:r>
            <a:r>
              <a:rPr lang="en-US" dirty="0"/>
              <a:t>1.01×10</a:t>
            </a:r>
            <a:r>
              <a:rPr lang="en-US" baseline="30000" dirty="0"/>
              <a:t>5</a:t>
            </a:r>
            <a:r>
              <a:rPr lang="en-US" dirty="0"/>
              <a:t> × (3.5 m</a:t>
            </a:r>
            <a:r>
              <a:rPr lang="en-US" dirty="0" smtClean="0"/>
              <a:t>× 4.2m)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318315" y="4721182"/>
            <a:ext cx="1815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= </a:t>
            </a:r>
            <a:r>
              <a:rPr lang="en-US" b="1" dirty="0" smtClean="0">
                <a:solidFill>
                  <a:srgbClr val="00B050"/>
                </a:solidFill>
              </a:rPr>
              <a:t>1.5×10</a:t>
            </a:r>
            <a:r>
              <a:rPr lang="en-US" b="1" baseline="30000" dirty="0" smtClean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i="1" dirty="0">
                <a:solidFill>
                  <a:srgbClr val="00B050"/>
                </a:solidFill>
              </a:rPr>
              <a:t>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526" y="4034776"/>
            <a:ext cx="71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9526" y="4705073"/>
            <a:ext cx="716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14-2 Fluids at Rest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301752" y="1283447"/>
            <a:ext cx="8503920" cy="4815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800" i="1" dirty="0">
                <a:solidFill>
                  <a:srgbClr val="000000"/>
                </a:solidFill>
              </a:rPr>
              <a:t>Hydrostatic</a:t>
            </a:r>
            <a:r>
              <a:rPr lang="en-US" sz="2800" dirty="0">
                <a:solidFill>
                  <a:srgbClr val="000000"/>
                </a:solidFill>
              </a:rPr>
              <a:t> pressures are those caused by fluids at rest (air in the atmosphere, water in a tank)</a:t>
            </a: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1625" y="2169903"/>
            <a:ext cx="8534400" cy="44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322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14-2 Fluids at Rest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sz="quarter"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4840" rIns="0" bIns="0"/>
          <a:lstStyle>
            <a:lvl1pPr marL="411163" indent="-306388"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11163" algn="l"/>
                <a:tab pos="868363" algn="l"/>
                <a:tab pos="1325563" algn="l"/>
                <a:tab pos="1782763" algn="l"/>
                <a:tab pos="2239963" algn="l"/>
                <a:tab pos="2697163" algn="l"/>
                <a:tab pos="3154363" algn="l"/>
                <a:tab pos="3611563" algn="l"/>
                <a:tab pos="4068763" algn="l"/>
                <a:tab pos="4525963" algn="l"/>
                <a:tab pos="4983163" algn="l"/>
                <a:tab pos="5440363" algn="l"/>
                <a:tab pos="5897563" algn="l"/>
                <a:tab pos="6354763" algn="l"/>
                <a:tab pos="6811963" algn="l"/>
                <a:tab pos="7269163" algn="l"/>
                <a:tab pos="7726363" algn="l"/>
                <a:tab pos="8183563" algn="l"/>
                <a:tab pos="8640763" algn="l"/>
                <a:tab pos="9097963" algn="l"/>
                <a:tab pos="9555163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Write the balance of forces: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 smtClean="0">
                <a:solidFill>
                  <a:srgbClr val="000000"/>
                </a:solidFill>
              </a:rPr>
              <a:t>Rewrite: </a:t>
            </a:r>
            <a:r>
              <a:rPr lang="en-US" sz="2400" dirty="0">
                <a:solidFill>
                  <a:srgbClr val="000000"/>
                </a:solidFill>
              </a:rPr>
              <a:t>forces with pressures, mass with density</a:t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r>
              <a:rPr lang="en-US" sz="2400" dirty="0">
                <a:solidFill>
                  <a:srgbClr val="000000"/>
                </a:solidFill>
              </a:rPr>
              <a:t/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For a depth </a:t>
            </a:r>
            <a:r>
              <a:rPr lang="en-US" sz="2400" i="1" dirty="0">
                <a:solidFill>
                  <a:srgbClr val="000000"/>
                </a:solidFill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below the surface in </a:t>
            </a:r>
            <a:r>
              <a:rPr lang="en-US" sz="2400" dirty="0">
                <a:solidFill>
                  <a:srgbClr val="000000"/>
                </a:solidFill>
              </a:rPr>
              <a:t>a liquid this becomes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pPr eaLnBrk="1">
              <a:spcAft>
                <a:spcPts val="1425"/>
              </a:spcAft>
              <a:buClrTx/>
              <a:buSzPct val="45000"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64" y="1896670"/>
            <a:ext cx="2631997" cy="58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620147" y="2163762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(14-5)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19" y="3015798"/>
            <a:ext cx="4648347" cy="55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53" y="3684994"/>
            <a:ext cx="3949560" cy="52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10442" y="3868654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(14-7)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04"/>
          <a:stretch>
            <a:fillRect/>
          </a:stretch>
        </p:blipFill>
        <p:spPr bwMode="auto">
          <a:xfrm>
            <a:off x="1399270" y="4643922"/>
            <a:ext cx="2735291" cy="654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241820" y="4951877"/>
            <a:ext cx="12731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60840" rIns="90000" bIns="45000"/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WenQuanYi Micro Hei" charset="0"/>
                <a:cs typeface="WenQuanYi Micro Hei" charset="0"/>
              </a:defRPr>
            </a:lvl9pPr>
          </a:lstStyle>
          <a:p>
            <a:pPr eaLnBrk="1">
              <a:buClrTx/>
              <a:buFontTx/>
              <a:buNone/>
            </a:pPr>
            <a:r>
              <a:rPr lang="en-US" b="1" dirty="0">
                <a:solidFill>
                  <a:srgbClr val="000000"/>
                </a:solidFill>
              </a:rPr>
              <a:t>Eq. (14-8)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49600"/>
            <a:ext cx="9012262" cy="108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85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14-2 Fluids at 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425"/>
              </a:spcAft>
              <a:buSzPct val="45000"/>
            </a:pPr>
            <a:r>
              <a:rPr lang="en-US" sz="2400" dirty="0" smtClean="0">
                <a:solidFill>
                  <a:srgbClr val="000000"/>
                </a:solidFill>
              </a:rPr>
              <a:t>The pressure </a:t>
            </a:r>
            <a:r>
              <a:rPr lang="en-US" sz="2400" b="1" i="1" dirty="0" smtClean="0">
                <a:solidFill>
                  <a:srgbClr val="000000"/>
                </a:solidFill>
              </a:rPr>
              <a:t>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in </a:t>
            </a:r>
            <a:r>
              <a:rPr lang="en-US" sz="2400" dirty="0" smtClean="0">
                <a:solidFill>
                  <a:srgbClr val="000000"/>
                </a:solidFill>
              </a:rPr>
              <a:t>equation 14</a:t>
            </a:r>
            <a:r>
              <a:rPr lang="en-US" sz="2400" dirty="0">
                <a:solidFill>
                  <a:srgbClr val="000000"/>
                </a:solidFill>
              </a:rPr>
              <a:t>-8 is the absolute pressure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 smtClean="0">
                <a:solidFill>
                  <a:srgbClr val="000000"/>
                </a:solidFill>
              </a:rPr>
              <a:t>The pressure </a:t>
            </a:r>
            <a:r>
              <a:rPr lang="en-US" sz="2400" b="1" i="1" dirty="0">
                <a:solidFill>
                  <a:srgbClr val="000000"/>
                </a:solidFill>
              </a:rPr>
              <a:t>p</a:t>
            </a:r>
            <a:r>
              <a:rPr lang="en-US" sz="2400" b="1" i="1" baseline="-33000" dirty="0">
                <a:solidFill>
                  <a:srgbClr val="000000"/>
                </a:solidFill>
              </a:rPr>
              <a:t>0</a:t>
            </a:r>
            <a:r>
              <a:rPr lang="en-US" sz="2400" b="1" dirty="0">
                <a:solidFill>
                  <a:srgbClr val="000000"/>
                </a:solidFill>
              </a:rPr>
              <a:t>,</a:t>
            </a:r>
            <a:r>
              <a:rPr lang="en-US" sz="2400" dirty="0">
                <a:solidFill>
                  <a:srgbClr val="000000"/>
                </a:solidFill>
              </a:rPr>
              <a:t> the pressure due to the atmosphere, and the additional pressure from the fluid</a:t>
            </a:r>
          </a:p>
          <a:p>
            <a:pPr eaLnBrk="1">
              <a:spcAft>
                <a:spcPts val="1425"/>
              </a:spcAft>
              <a:buSzPct val="45000"/>
              <a:buFont typeface="Wingdings" charset="2"/>
              <a:buChar char=""/>
            </a:pPr>
            <a:r>
              <a:rPr lang="en-US" sz="2400" dirty="0">
                <a:solidFill>
                  <a:srgbClr val="000000"/>
                </a:solidFill>
              </a:rPr>
              <a:t>The difference between absolute pressure and atmospheric pressure is called the </a:t>
            </a:r>
            <a:r>
              <a:rPr lang="en-US" sz="2400" b="1" dirty="0">
                <a:solidFill>
                  <a:srgbClr val="000000"/>
                </a:solidFill>
              </a:rPr>
              <a:t>gauge pressure </a:t>
            </a:r>
            <a:r>
              <a:rPr lang="en-US" sz="2400" dirty="0">
                <a:solidFill>
                  <a:srgbClr val="000000"/>
                </a:solidFill>
              </a:rPr>
              <a:t>because we use a gauge to measure this pressure </a:t>
            </a:r>
            <a:r>
              <a:rPr lang="en-US" sz="2400" dirty="0" smtClean="0">
                <a:solidFill>
                  <a:srgbClr val="000000"/>
                </a:solidFill>
              </a:rPr>
              <a:t>difference.</a:t>
            </a: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542" y="4414458"/>
            <a:ext cx="37830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9476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مدني">
  <a:themeElements>
    <a:clrScheme name="مدني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مدني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دني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1176</Words>
  <Application>Microsoft Office PowerPoint</Application>
  <PresentationFormat>On-screen Show (4:3)</PresentationFormat>
  <Paragraphs>231</Paragraphs>
  <Slides>25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مدني</vt:lpstr>
      <vt:lpstr>Equation</vt:lpstr>
      <vt:lpstr>Chapter 14</vt:lpstr>
      <vt:lpstr>Outline </vt:lpstr>
      <vt:lpstr>14-1  fluids, density and pressure</vt:lpstr>
      <vt:lpstr>14-1  fluids, density and pressure</vt:lpstr>
      <vt:lpstr>14-1  fluids, density and pressure</vt:lpstr>
      <vt:lpstr>PowerPoint Presentation</vt:lpstr>
      <vt:lpstr>14-2 Fluids at Rest</vt:lpstr>
      <vt:lpstr>14-2 Fluids at Rest</vt:lpstr>
      <vt:lpstr>14-2 Fluids at Rest</vt:lpstr>
      <vt:lpstr>Problem 21 , page 51</vt:lpstr>
      <vt:lpstr>14-2 Fluids at Rest</vt:lpstr>
      <vt:lpstr>PowerPoint Presentation</vt:lpstr>
      <vt:lpstr>14-3  Measuring Pressure</vt:lpstr>
      <vt:lpstr>14-3  Measuring Pressure</vt:lpstr>
      <vt:lpstr>14-4 Pascal's Principle</vt:lpstr>
      <vt:lpstr>14-4 Pascal's Principle</vt:lpstr>
      <vt:lpstr>14-4 Pascal's Principle</vt:lpstr>
      <vt:lpstr>Problem 24, page 51</vt:lpstr>
      <vt:lpstr>14-5 Archimedes’ Principle</vt:lpstr>
      <vt:lpstr>PowerPoint Presentation</vt:lpstr>
      <vt:lpstr>PowerPoint Presentation</vt:lpstr>
      <vt:lpstr>Sample problem 14.04 (a) Page 41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A.</dc:creator>
  <cp:lastModifiedBy>Lenovo</cp:lastModifiedBy>
  <cp:revision>62</cp:revision>
  <dcterms:created xsi:type="dcterms:W3CDTF">2016-10-01T18:56:31Z</dcterms:created>
  <dcterms:modified xsi:type="dcterms:W3CDTF">2017-03-16T05:52:20Z</dcterms:modified>
</cp:coreProperties>
</file>