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60" r:id="rId2"/>
    <p:sldId id="299" r:id="rId3"/>
    <p:sldId id="293" r:id="rId4"/>
    <p:sldId id="266" r:id="rId5"/>
    <p:sldId id="259" r:id="rId6"/>
    <p:sldId id="292" r:id="rId7"/>
    <p:sldId id="267" r:id="rId8"/>
    <p:sldId id="264" r:id="rId9"/>
    <p:sldId id="295" r:id="rId10"/>
    <p:sldId id="279" r:id="rId11"/>
    <p:sldId id="297" r:id="rId12"/>
    <p:sldId id="281" r:id="rId13"/>
    <p:sldId id="296" r:id="rId14"/>
    <p:sldId id="298" r:id="rId15"/>
    <p:sldId id="300" r:id="rId16"/>
    <p:sldId id="301" r:id="rId17"/>
    <p:sldId id="302" r:id="rId18"/>
    <p:sldId id="303" r:id="rId19"/>
    <p:sldId id="304" r:id="rId20"/>
    <p:sldId id="305" r:id="rId21"/>
    <p:sldId id="307" r:id="rId22"/>
    <p:sldId id="306" r:id="rId23"/>
    <p:sldId id="265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291" r:id="rId3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نمط متوسط 3 - تميي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نمط متوسط 3 - 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F76FD06-8C43-418B-A010-C4F01BDFBFBF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4786B55-5362-4796-8751-EA03BB8262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061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86B55-5362-4796-8751-EA03BB8262D2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258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690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3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865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897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397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235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539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263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4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277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1891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96A55-15F0-4A68-85CF-6CB0A8EF507E}" type="datetimeFigureOut">
              <a:rPr lang="ar-SA" smtClean="0"/>
              <a:t>01/03/41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3CB45-9A8C-494B-BF49-B23DEE0268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049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381069" y="5923895"/>
            <a:ext cx="6381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dhabi" pitchFamily="2" charset="-78"/>
                <a:cs typeface="Aldhabi" pitchFamily="2" charset="-78"/>
              </a:rPr>
              <a:t>تنفيذ المعلمة </a:t>
            </a:r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dhabi" pitchFamily="2" charset="-78"/>
                <a:cs typeface="Aldhabi" pitchFamily="2" charset="-78"/>
              </a:rPr>
              <a:t>: عائشة الحارثي / متوسطة الخيزران</a:t>
            </a:r>
            <a:endParaRPr lang="ar-SA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ldhabi" pitchFamily="2" charset="-78"/>
              <a:cs typeface="Aldha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617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788024" y="772782"/>
            <a:ext cx="39084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طالبتي .. يا أمل المستقبل تعاوني مع مجموعتك المميزة </a:t>
            </a:r>
          </a:p>
          <a:p>
            <a:pPr algn="ctr"/>
            <a:r>
              <a:rPr lang="ar-S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وصممي خارطة مفاهيم للعوامل التي تشكل سطح الأرض</a:t>
            </a:r>
            <a:endParaRPr lang="ar-SA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SA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SA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29250"/>
            <a:ext cx="2737836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 bwMode="auto">
          <a:xfrm rot="20853843">
            <a:off x="1917355" y="3202206"/>
            <a:ext cx="6191250" cy="250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558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33375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067946" y="548680"/>
            <a:ext cx="42194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طالبتي .. يا أمل المستقبل </a:t>
            </a:r>
            <a:r>
              <a:rPr lang="ar-SA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امسكي كتاب الاجتماعيات بين يديك</a:t>
            </a:r>
          </a:p>
          <a:p>
            <a:pPr algn="ctr"/>
            <a:r>
              <a:rPr lang="ar-S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بعد ذلك قومي بالضغط على جانبي الكتاب باتجاه وسط </a:t>
            </a:r>
            <a:r>
              <a:rPr lang="ar-SA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الكتاأ</a:t>
            </a:r>
            <a:endParaRPr lang="ar-SA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ar-S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سجلي ملاحظاتك </a:t>
            </a:r>
          </a:p>
          <a:p>
            <a:pPr algn="ctr"/>
            <a:endParaRPr lang="ar-SA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SA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SA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11760" y="2118340"/>
            <a:ext cx="65037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هل سيكون أثر الضغط له نفس النتيجة لو كان الكتاب الموجود بين يديك أكثر سمكا وأشد صلابة </a:t>
            </a:r>
            <a:endParaRPr lang="ar-SA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SA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SA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AutoShape 5" descr="نتيجة بحث الصور عن الالتواء في القشر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3016"/>
            <a:ext cx="6624736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3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نشاط تدريب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608"/>
            <a:ext cx="8096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940152" y="636836"/>
            <a:ext cx="13404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الالتواءات</a:t>
            </a:r>
            <a:endParaRPr lang="ar-SA" sz="28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33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752214" y="847710"/>
            <a:ext cx="16514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نشاط تدريبي</a:t>
            </a:r>
            <a:endParaRPr lang="ar-SA" sz="28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33CC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16623"/>
              </p:ext>
            </p:extLst>
          </p:nvPr>
        </p:nvGraphicFramePr>
        <p:xfrm>
          <a:off x="447217" y="2348880"/>
          <a:ext cx="8280920" cy="1010920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1656184"/>
                <a:gridCol w="1656184"/>
                <a:gridCol w="1507232"/>
                <a:gridCol w="1805136"/>
                <a:gridCol w="1656184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سبب</a:t>
                      </a:r>
                      <a:r>
                        <a:rPr lang="ar-SA" baseline="0" dirty="0" smtClean="0"/>
                        <a:t> حدوثه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يحدث في الصخور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أنواعه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ينتج</a:t>
                      </a:r>
                      <a:r>
                        <a:rPr lang="ar-SA" baseline="0" dirty="0" smtClean="0"/>
                        <a:t> عن الالتواءات المقعرة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ينتج</a:t>
                      </a:r>
                      <a:r>
                        <a:rPr lang="ar-SA" baseline="0" dirty="0" smtClean="0"/>
                        <a:t> عن الالتواءات  المحدبة 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32800"/>
            <a:ext cx="8168258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5940152" y="1825660"/>
            <a:ext cx="18309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اكملي الجدول </a:t>
            </a:r>
            <a:endParaRPr lang="ar-SA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7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نتيجة بحث الصور عن الالتواءات في القشرة الارضي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126" name="Picture 6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927349"/>
            <a:ext cx="6229350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72989"/>
              </p:ext>
            </p:extLst>
          </p:nvPr>
        </p:nvGraphicFramePr>
        <p:xfrm>
          <a:off x="467544" y="1397000"/>
          <a:ext cx="8280920" cy="1280160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1656184"/>
                <a:gridCol w="1656184"/>
                <a:gridCol w="1507232"/>
                <a:gridCol w="1805136"/>
                <a:gridCol w="1656184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سبب</a:t>
                      </a:r>
                      <a:r>
                        <a:rPr lang="ar-SA" baseline="0" dirty="0" smtClean="0"/>
                        <a:t> حدوثه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يحدث في الصخور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أنواعه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ينتج</a:t>
                      </a:r>
                      <a:r>
                        <a:rPr lang="ar-SA" baseline="0" dirty="0" smtClean="0"/>
                        <a:t> عن الالتواءات المقعرة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ينتج</a:t>
                      </a:r>
                      <a:r>
                        <a:rPr lang="ar-SA" baseline="0" dirty="0" smtClean="0"/>
                        <a:t> عن الالتواءات  المحدبة </a:t>
                      </a:r>
                      <a:endParaRPr lang="ar-SA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الضغط الذي يصيب طبقات الصخور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الرسوبية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مقعر أو محدب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المنخفضات</a:t>
                      </a:r>
                      <a:r>
                        <a:rPr lang="ar-SA" baseline="0" dirty="0" smtClean="0"/>
                        <a:t> و الأودية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الجبال الالتوائية </a:t>
                      </a:r>
                      <a:endParaRPr lang="ar-SA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7937"/>
            <a:ext cx="8096250" cy="133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9509"/>
            <a:ext cx="163988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02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755576" y="404664"/>
            <a:ext cx="34563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برأيك ماذا سيحدث لو تعرضت صخور أكثر صلابة</a:t>
            </a:r>
            <a:endParaRPr lang="ar-SA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ar-SA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0( متحولة أو نارية ) للضغط على جوانبها</a:t>
            </a:r>
            <a:endParaRPr lang="ar-SA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6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97152"/>
            <a:ext cx="792088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590188" y="548680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الصدوع والانكسارات</a:t>
            </a:r>
            <a:endParaRPr lang="ar-SA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2229" r="10369" b="3094"/>
          <a:stretch/>
        </p:blipFill>
        <p:spPr bwMode="auto">
          <a:xfrm>
            <a:off x="179512" y="1628800"/>
            <a:ext cx="864096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4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00864" y="5539879"/>
            <a:ext cx="75680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عبري عن كلمة ( بركان) بكلمة أو رسمه</a:t>
            </a:r>
            <a:endParaRPr lang="ar-SA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11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2576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3356992"/>
            <a:ext cx="3810000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995936" y="116632"/>
            <a:ext cx="5018856" cy="2952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هي فتحات في مناطق الضعف في سطح القشرة الأرضية </a:t>
            </a:r>
          </a:p>
          <a:p>
            <a:pPr algn="ctr"/>
            <a:r>
              <a:rPr lang="ar-S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تخرج أنواعا مختلفة من الصخور المنصهرة  والغازات والأبخرة والمقذوفات البركانية </a:t>
            </a:r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16" y="3356992"/>
            <a:ext cx="5338584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0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49" y="2564904"/>
            <a:ext cx="2084586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64904"/>
            <a:ext cx="2088232" cy="38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10624"/>
            <a:ext cx="2016224" cy="35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407629" y="260648"/>
            <a:ext cx="42162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ترجمي الصور الموجودة أمامك إلى حقائق تعليمة</a:t>
            </a:r>
            <a:endParaRPr lang="ar-SA" sz="2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22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2" y="404664"/>
            <a:ext cx="8001016" cy="136815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339752" y="489446"/>
            <a:ext cx="3509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أنواع البراكين 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7812360" y="1628800"/>
            <a:ext cx="0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7" y="1808820"/>
            <a:ext cx="71278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2" y="1449251"/>
            <a:ext cx="71278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270624"/>
              </p:ext>
            </p:extLst>
          </p:nvPr>
        </p:nvGraphicFramePr>
        <p:xfrm>
          <a:off x="6693023" y="2327280"/>
          <a:ext cx="1967085" cy="741680"/>
        </p:xfrm>
        <a:graphic>
          <a:graphicData uri="http://schemas.openxmlformats.org/drawingml/2006/table">
            <a:tbl>
              <a:tblPr rtl="1" firstRow="1" bandRow="1">
                <a:tableStyleId>{85BE263C-DBD7-4A20-BB59-AAB30ACAA65A}</a:tableStyleId>
              </a:tblPr>
              <a:tblGrid>
                <a:gridCol w="1967085"/>
              </a:tblGrid>
              <a:tr h="741680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براكين نشطة </a:t>
                      </a:r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292421"/>
              </p:ext>
            </p:extLst>
          </p:nvPr>
        </p:nvGraphicFramePr>
        <p:xfrm>
          <a:off x="3587662" y="2276872"/>
          <a:ext cx="1967085" cy="741680"/>
        </p:xfrm>
        <a:graphic>
          <a:graphicData uri="http://schemas.openxmlformats.org/drawingml/2006/table">
            <a:tbl>
              <a:tblPr rtl="1" firstRow="1" bandRow="1">
                <a:tableStyleId>{85BE263C-DBD7-4A20-BB59-AAB30ACAA65A}</a:tableStyleId>
              </a:tblPr>
              <a:tblGrid>
                <a:gridCol w="1967085"/>
              </a:tblGrid>
              <a:tr h="741680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براكين هادئة </a:t>
                      </a:r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688518"/>
              </p:ext>
            </p:extLst>
          </p:nvPr>
        </p:nvGraphicFramePr>
        <p:xfrm>
          <a:off x="251520" y="2276872"/>
          <a:ext cx="1967085" cy="741680"/>
        </p:xfrm>
        <a:graphic>
          <a:graphicData uri="http://schemas.openxmlformats.org/drawingml/2006/table">
            <a:tbl>
              <a:tblPr rtl="1" firstRow="1" bandRow="1">
                <a:tableStyleId>{85BE263C-DBD7-4A20-BB59-AAB30ACAA65A}</a:tableStyleId>
              </a:tblPr>
              <a:tblGrid>
                <a:gridCol w="1967085"/>
              </a:tblGrid>
              <a:tr h="741680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براكين خامدة  </a:t>
                      </a:r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917851"/>
              </p:ext>
            </p:extLst>
          </p:nvPr>
        </p:nvGraphicFramePr>
        <p:xfrm>
          <a:off x="6681623" y="4581128"/>
          <a:ext cx="1967085" cy="741680"/>
        </p:xfrm>
        <a:graphic>
          <a:graphicData uri="http://schemas.openxmlformats.org/drawingml/2006/table">
            <a:tbl>
              <a:tblPr rtl="1" firstRow="1" bandRow="1">
                <a:tableStyleId>{85BE263C-DBD7-4A20-BB59-AAB30ACAA65A}</a:tableStyleId>
              </a:tblPr>
              <a:tblGrid>
                <a:gridCol w="1967085"/>
              </a:tblGrid>
              <a:tr h="741680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غير محتملة</a:t>
                      </a:r>
                      <a:r>
                        <a:rPr lang="ar-SA" baseline="0" dirty="0" smtClean="0"/>
                        <a:t> الانفجار </a:t>
                      </a:r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041253"/>
              </p:ext>
            </p:extLst>
          </p:nvPr>
        </p:nvGraphicFramePr>
        <p:xfrm>
          <a:off x="3587662" y="4653136"/>
          <a:ext cx="1967085" cy="741680"/>
        </p:xfrm>
        <a:graphic>
          <a:graphicData uri="http://schemas.openxmlformats.org/drawingml/2006/table">
            <a:tbl>
              <a:tblPr rtl="1" firstRow="1" bandRow="1">
                <a:tableStyleId>{85BE263C-DBD7-4A20-BB59-AAB30ACAA65A}</a:tableStyleId>
              </a:tblPr>
              <a:tblGrid>
                <a:gridCol w="1967085"/>
              </a:tblGrid>
              <a:tr h="741680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متوقع انفجارها مرة أخرى </a:t>
                      </a:r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986325"/>
              </p:ext>
            </p:extLst>
          </p:nvPr>
        </p:nvGraphicFramePr>
        <p:xfrm>
          <a:off x="251520" y="4725144"/>
          <a:ext cx="1967085" cy="741680"/>
        </p:xfrm>
        <a:graphic>
          <a:graphicData uri="http://schemas.openxmlformats.org/drawingml/2006/table">
            <a:tbl>
              <a:tblPr rtl="1" firstRow="1" bandRow="1">
                <a:tableStyleId>{85BE263C-DBD7-4A20-BB59-AAB30ACAA65A}</a:tableStyleId>
              </a:tblPr>
              <a:tblGrid>
                <a:gridCol w="1967085"/>
              </a:tblGrid>
              <a:tr h="741680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لا يعرف متى تنفجر </a:t>
                      </a:r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مستطيل 6"/>
          <p:cNvSpPr/>
          <p:nvPr/>
        </p:nvSpPr>
        <p:spPr>
          <a:xfrm>
            <a:off x="960283" y="3420289"/>
            <a:ext cx="72234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اختاري الوصف المناسب لكل نوع من أنواع البراكين </a:t>
            </a:r>
            <a:endParaRPr lang="ar-SA" sz="32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4727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139952" y="5373216"/>
            <a:ext cx="43707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فلنتذكر ما تعلمناه في الدرس السابق</a:t>
            </a:r>
            <a:endParaRPr lang="ar-SA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96641" y="188640"/>
            <a:ext cx="36792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ابحثي في الكتاب عن معنى</a:t>
            </a:r>
          </a:p>
          <a:p>
            <a:pPr algn="ctr"/>
            <a:r>
              <a:rPr lang="ar-S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جبل البركان المخروطي </a:t>
            </a:r>
            <a:endParaRPr lang="ar-SA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84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1" y="2276872"/>
            <a:ext cx="417646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4176"/>
            <a:ext cx="4224933" cy="509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763688" y="139591"/>
            <a:ext cx="5367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اربطي بين الصورتين ؟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792506" y="980728"/>
            <a:ext cx="35589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ما التوجيه النبوي الذي دلنا عليه الرسول</a:t>
            </a:r>
          </a:p>
          <a:p>
            <a:pPr algn="ctr"/>
            <a:r>
              <a:rPr lang="ar-S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صلى الله عليه وسلم في حالة الغضب</a:t>
            </a:r>
            <a:r>
              <a:rPr lang="ar-SA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؟</a:t>
            </a:r>
            <a:endParaRPr lang="ar-SA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7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-603448"/>
            <a:ext cx="3419872" cy="387250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113110" y="911622"/>
            <a:ext cx="173957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لماذا تحدث </a:t>
            </a:r>
          </a:p>
          <a:p>
            <a:pPr algn="ctr"/>
            <a:r>
              <a:rPr lang="ar-SA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البراكين</a:t>
            </a:r>
            <a:endParaRPr lang="ar-SA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2" name="Picture 4" descr="نتيجة بحث الصور عن بركان متحرك كرتون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91581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79512" y="172958"/>
            <a:ext cx="432524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ارتفاع حرارة الطبقات السفلى من القشرة الأرضية الضعيفة </a:t>
            </a:r>
          </a:p>
          <a:p>
            <a:pPr algn="ctr"/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يؤدي إلى انصهارها ثم اندفاع الحمم للخارج 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4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19798814">
            <a:off x="2228859" y="1895682"/>
            <a:ext cx="15255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نشاط </a:t>
            </a:r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996432"/>
            <a:ext cx="2591208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656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732240" y="332656"/>
            <a:ext cx="1745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الزلازل</a:t>
            </a:r>
            <a:endParaRPr lang="ar-SA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93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62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5040560" cy="393305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899592" y="476672"/>
            <a:ext cx="6922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من خلال مخيلتك صفي الزلزال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004048" y="2924944"/>
            <a:ext cx="3718547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اهتزاز أو سلسلة من الاهتزازات  الارتجاجية</a:t>
            </a:r>
          </a:p>
          <a:p>
            <a:pPr algn="ctr"/>
            <a:r>
              <a:rPr lang="ar-SA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المتتالية لجزء من سطح الأرض</a:t>
            </a:r>
            <a:endParaRPr lang="ar-SA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9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6712"/>
            <a:ext cx="194421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482430"/>
              </a:clrFrom>
              <a:clrTo>
                <a:srgbClr val="482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948">
            <a:off x="342038" y="3951150"/>
            <a:ext cx="4146423" cy="242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11143"/>
          <a:stretch/>
        </p:blipFill>
        <p:spPr bwMode="auto">
          <a:xfrm rot="20965542">
            <a:off x="470189" y="516671"/>
            <a:ext cx="25546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563888" y="1484784"/>
            <a:ext cx="17395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أسباب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حدوث </a:t>
            </a:r>
          </a:p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الزلازل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860032" y="4509120"/>
            <a:ext cx="375936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استنتجي أسبابها</a:t>
            </a:r>
          </a:p>
          <a:p>
            <a:pPr algn="ctr"/>
            <a:r>
              <a:rPr lang="ar-S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من الصور الموجودة أمامك</a:t>
            </a:r>
            <a:endParaRPr lang="ar-SA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50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5200"/>
            <a:ext cx="59531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261573" y="404664"/>
            <a:ext cx="69573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تعاوني مع مجموعتك المميزة </a:t>
            </a:r>
          </a:p>
          <a:p>
            <a:pPr algn="ctr"/>
            <a:r>
              <a:rPr lang="ar-S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واكتبي أكبر عدد لآثار الزلازل 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215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588296" cy="273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5840"/>
            <a:ext cx="2143125" cy="245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4005064"/>
            <a:ext cx="259228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619672" y="4502730"/>
            <a:ext cx="14558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آثار</a:t>
            </a:r>
          </a:p>
          <a:p>
            <a:pPr algn="ctr"/>
            <a:r>
              <a:rPr lang="ar-S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الزلازل</a:t>
            </a:r>
            <a:endParaRPr lang="ar-SA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596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3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356838" y="260648"/>
            <a:ext cx="57871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ابحثي في الكتاب عن اسم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جهاز قياس الزلازل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436096" y="4725144"/>
            <a:ext cx="3464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السيسموجراف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6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8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6288590" y="184815"/>
            <a:ext cx="26516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العوامل الداخلية والخارجية </a:t>
            </a:r>
          </a:p>
          <a:p>
            <a:pPr algn="ctr"/>
            <a:r>
              <a:rPr lang="ar-SA" sz="2000" b="1" cap="none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لتشكيل سطح الأرض</a:t>
            </a:r>
            <a:endParaRPr lang="ar-SA" sz="2000" b="1" cap="none" spc="50" dirty="0">
              <a:ln w="13500">
                <a:solidFill>
                  <a:schemeClr val="bg1"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050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b="1" dirty="0">
                <a:solidFill>
                  <a:srgbClr val="DB00DC"/>
                </a:solidFill>
                <a:latin typeface="Georgia"/>
              </a:rPr>
              <a:t/>
            </a:r>
            <a:br>
              <a:rPr lang="ar-SA" b="1" dirty="0">
                <a:solidFill>
                  <a:srgbClr val="DB00DC"/>
                </a:solidFill>
                <a:latin typeface="Georgia"/>
              </a:rPr>
            </a:br>
            <a:endParaRPr lang="ar-SA" b="0" i="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7"/>
          <a:stretch/>
        </p:blipFill>
        <p:spPr bwMode="auto">
          <a:xfrm>
            <a:off x="0" y="4531042"/>
            <a:ext cx="9144000" cy="232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179512" y="548681"/>
            <a:ext cx="8712968" cy="375748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1776264" y="857761"/>
            <a:ext cx="5071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A" b="1" dirty="0" smtClean="0">
                <a:solidFill>
                  <a:srgbClr val="DB00DC"/>
                </a:solidFill>
                <a:latin typeface="Georgia"/>
              </a:rPr>
              <a:t>يتوقع من الطالبة في نهاية الدرس أن :</a:t>
            </a:r>
          </a:p>
          <a:p>
            <a:pPr lvl="0" algn="ctr"/>
            <a:r>
              <a:rPr lang="ar-SA" b="1" dirty="0" smtClean="0">
                <a:solidFill>
                  <a:srgbClr val="FF33CC"/>
                </a:solidFill>
                <a:latin typeface="Georgia"/>
              </a:rPr>
              <a:t>تبين  </a:t>
            </a:r>
            <a:r>
              <a:rPr lang="ar-SA" b="1" dirty="0">
                <a:solidFill>
                  <a:srgbClr val="FF33CC"/>
                </a:solidFill>
                <a:latin typeface="Georgia"/>
              </a:rPr>
              <a:t>العوامل المشكلة لسطح </a:t>
            </a:r>
            <a:r>
              <a:rPr lang="ar-SA" b="1" dirty="0" smtClean="0">
                <a:solidFill>
                  <a:srgbClr val="FF33CC"/>
                </a:solidFill>
                <a:latin typeface="Georgia"/>
              </a:rPr>
              <a:t>الارض</a:t>
            </a:r>
          </a:p>
          <a:p>
            <a:pPr lvl="0" algn="ctr"/>
            <a:r>
              <a:rPr lang="ar-SA" b="1" dirty="0" smtClean="0">
                <a:solidFill>
                  <a:srgbClr val="FF33CC"/>
                </a:solidFill>
                <a:latin typeface="Georgia"/>
              </a:rPr>
              <a:t>تصمم خارطة مفاهيم لعمليات تشكيل سطح الأرض</a:t>
            </a:r>
            <a:endParaRPr lang="ar-SA" dirty="0">
              <a:solidFill>
                <a:srgbClr val="FF33CC"/>
              </a:solidFill>
              <a:latin typeface="Arial"/>
            </a:endParaRPr>
          </a:p>
          <a:p>
            <a:pPr lvl="0" algn="ctr"/>
            <a:r>
              <a:rPr lang="ar-SA" b="1" dirty="0">
                <a:solidFill>
                  <a:srgbClr val="FF33CC"/>
                </a:solidFill>
                <a:latin typeface="Georgia"/>
              </a:rPr>
              <a:t>تحديد انواع الصخور التي يحدث لها الانكسار </a:t>
            </a:r>
            <a:r>
              <a:rPr lang="ar-SA" b="1" dirty="0" smtClean="0">
                <a:solidFill>
                  <a:srgbClr val="FF33CC"/>
                </a:solidFill>
                <a:latin typeface="Georgia"/>
              </a:rPr>
              <a:t>والالتواء</a:t>
            </a:r>
            <a:endParaRPr lang="ar-SA" dirty="0" smtClean="0">
              <a:solidFill>
                <a:srgbClr val="FF33CC"/>
              </a:solidFill>
              <a:latin typeface="Arial"/>
            </a:endParaRPr>
          </a:p>
          <a:p>
            <a:pPr lvl="0" algn="ctr"/>
            <a:r>
              <a:rPr lang="ar-SA" b="1" dirty="0" smtClean="0">
                <a:solidFill>
                  <a:srgbClr val="FF33CC"/>
                </a:solidFill>
                <a:latin typeface="Arial"/>
              </a:rPr>
              <a:t>تطبق حركة الالتواءات على الورق</a:t>
            </a:r>
            <a:endParaRPr lang="ar-SA" b="1" dirty="0">
              <a:solidFill>
                <a:srgbClr val="FF33CC"/>
              </a:solidFill>
              <a:latin typeface="Arial"/>
            </a:endParaRPr>
          </a:p>
          <a:p>
            <a:pPr lvl="0" algn="ctr"/>
            <a:r>
              <a:rPr lang="ar-SA" b="1" dirty="0" smtClean="0">
                <a:solidFill>
                  <a:srgbClr val="FF33CC"/>
                </a:solidFill>
                <a:latin typeface="Georgia"/>
              </a:rPr>
              <a:t>تقارن بين أنواع البراكين </a:t>
            </a:r>
          </a:p>
          <a:p>
            <a:pPr lvl="0" algn="ctr"/>
            <a:r>
              <a:rPr lang="ar-SA" b="1" dirty="0" smtClean="0">
                <a:solidFill>
                  <a:srgbClr val="FF33CC"/>
                </a:solidFill>
                <a:latin typeface="Georgia"/>
              </a:rPr>
              <a:t>تفسر سبب حدوث البراكين والزلازل</a:t>
            </a:r>
          </a:p>
          <a:p>
            <a:pPr lvl="0" algn="ctr"/>
            <a:r>
              <a:rPr lang="ar-SA" b="1" dirty="0" smtClean="0">
                <a:solidFill>
                  <a:srgbClr val="FF33CC"/>
                </a:solidFill>
                <a:latin typeface="Georgia"/>
              </a:rPr>
              <a:t>تستنتج آثار الزلازل</a:t>
            </a:r>
            <a:endParaRPr lang="ar-SA" dirty="0">
              <a:solidFill>
                <a:srgbClr val="FF33CC"/>
              </a:solidFill>
              <a:latin typeface="Arial"/>
            </a:endParaRPr>
          </a:p>
          <a:p>
            <a:pPr lvl="0" algn="ctr"/>
            <a:r>
              <a:rPr lang="ar-SA" b="1" dirty="0">
                <a:solidFill>
                  <a:srgbClr val="FF33CC"/>
                </a:solidFill>
                <a:latin typeface="Georgia"/>
              </a:rPr>
              <a:t>استشعار </a:t>
            </a:r>
            <a:r>
              <a:rPr lang="ar-SA" b="1" dirty="0" smtClean="0">
                <a:solidFill>
                  <a:srgbClr val="FF33CC"/>
                </a:solidFill>
                <a:latin typeface="Georgia"/>
              </a:rPr>
              <a:t>قدرة </a:t>
            </a:r>
            <a:r>
              <a:rPr lang="ar-SA" b="1" dirty="0">
                <a:solidFill>
                  <a:srgbClr val="FF33CC"/>
                </a:solidFill>
                <a:latin typeface="Georgia"/>
              </a:rPr>
              <a:t>الله في قوله</a:t>
            </a:r>
            <a:endParaRPr lang="ar-SA" dirty="0">
              <a:solidFill>
                <a:srgbClr val="FF33CC"/>
              </a:solidFill>
              <a:latin typeface="Arial"/>
            </a:endParaRPr>
          </a:p>
          <a:p>
            <a:pPr lvl="0" algn="ctr"/>
            <a:r>
              <a:rPr lang="ar-SA" b="1" dirty="0">
                <a:solidFill>
                  <a:srgbClr val="FF33CC"/>
                </a:solidFill>
                <a:latin typeface="Georgia"/>
              </a:rPr>
              <a:t>( اذا زلزلت الارض </a:t>
            </a:r>
            <a:r>
              <a:rPr lang="ar-SA" b="1" dirty="0" smtClean="0">
                <a:solidFill>
                  <a:srgbClr val="FF33CC"/>
                </a:solidFill>
                <a:latin typeface="Georgia"/>
              </a:rPr>
              <a:t>زلزالها)</a:t>
            </a:r>
            <a:endParaRPr lang="ar-SA" dirty="0">
              <a:solidFill>
                <a:srgbClr val="FF33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451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137723"/>
              </p:ext>
            </p:extLst>
          </p:nvPr>
        </p:nvGraphicFramePr>
        <p:xfrm>
          <a:off x="1502090" y="3284984"/>
          <a:ext cx="6096000" cy="2590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226824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الكلمة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مصدرها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معناها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ضدها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 smtClean="0"/>
                        <a:t>باطن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b="1" dirty="0" smtClean="0"/>
                        <a:t>بطيئة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 smtClean="0"/>
                        <a:t>صدوع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 smtClean="0"/>
                        <a:t>ارساب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 smtClean="0"/>
                        <a:t>التواءات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 smtClean="0"/>
                        <a:t>خامد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0"/>
            <a:ext cx="8496944" cy="242088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502090" y="2204864"/>
            <a:ext cx="6139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استخرجي الكلمات الصعبة 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0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55576" y="332656"/>
            <a:ext cx="1899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نشاط 1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13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8784976" cy="192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2"/>
            <a:ext cx="9098280" cy="293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143022" y="3429000"/>
            <a:ext cx="6857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اوجدي العلاقة بين الصورتين </a:t>
            </a:r>
            <a:endParaRPr lang="ar-SA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95536" y="263942"/>
            <a:ext cx="37449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التغيير سنة من </a:t>
            </a:r>
          </a:p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سنن الكون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878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378</Words>
  <Application>Microsoft Office PowerPoint</Application>
  <PresentationFormat>عرض على الشاشة (3:4)‏</PresentationFormat>
  <Paragraphs>97</Paragraphs>
  <Slides>31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2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acer</cp:lastModifiedBy>
  <cp:revision>56</cp:revision>
  <dcterms:created xsi:type="dcterms:W3CDTF">2019-09-08T16:15:40Z</dcterms:created>
  <dcterms:modified xsi:type="dcterms:W3CDTF">2019-10-29T19:52:49Z</dcterms:modified>
</cp:coreProperties>
</file>