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33"/>
  </p:notesMasterIdLst>
  <p:sldIdLst>
    <p:sldId id="260" r:id="rId2"/>
    <p:sldId id="299" r:id="rId3"/>
    <p:sldId id="293" r:id="rId4"/>
    <p:sldId id="266" r:id="rId5"/>
    <p:sldId id="259" r:id="rId6"/>
    <p:sldId id="292" r:id="rId7"/>
    <p:sldId id="267" r:id="rId8"/>
    <p:sldId id="264" r:id="rId9"/>
    <p:sldId id="295" r:id="rId10"/>
    <p:sldId id="279" r:id="rId11"/>
    <p:sldId id="297" r:id="rId12"/>
    <p:sldId id="281" r:id="rId13"/>
    <p:sldId id="296" r:id="rId14"/>
    <p:sldId id="298" r:id="rId15"/>
    <p:sldId id="300" r:id="rId16"/>
    <p:sldId id="301" r:id="rId17"/>
    <p:sldId id="302" r:id="rId18"/>
    <p:sldId id="303" r:id="rId19"/>
    <p:sldId id="304" r:id="rId20"/>
    <p:sldId id="305" r:id="rId21"/>
    <p:sldId id="307" r:id="rId22"/>
    <p:sldId id="306" r:id="rId23"/>
    <p:sldId id="265" r:id="rId24"/>
    <p:sldId id="308" r:id="rId25"/>
    <p:sldId id="309" r:id="rId26"/>
    <p:sldId id="310" r:id="rId27"/>
    <p:sldId id="311" r:id="rId28"/>
    <p:sldId id="312" r:id="rId29"/>
    <p:sldId id="313" r:id="rId30"/>
    <p:sldId id="314" r:id="rId31"/>
    <p:sldId id="291" r:id="rId32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نمط متوسط 3 - تمييز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نمط متوسط 3 - تميي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50" d="100"/>
          <a:sy n="50" d="100"/>
        </p:scale>
        <p:origin x="-1253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7F76FD06-8C43-418B-A010-C4F01BDFBFBF}" type="datetimeFigureOut">
              <a:rPr lang="ar-SA" smtClean="0"/>
              <a:t>01/03/41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A4786B55-5362-4796-8751-EA03BB8262D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70610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786B55-5362-4796-8751-EA03BB8262D2}" type="slidenum">
              <a:rPr lang="ar-SA" smtClean="0"/>
              <a:t>22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02585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96A55-15F0-4A68-85CF-6CB0A8EF507E}" type="datetimeFigureOut">
              <a:rPr lang="ar-SA" smtClean="0"/>
              <a:t>01/03/41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3CB45-9A8C-494B-BF49-B23DEE02682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56907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96A55-15F0-4A68-85CF-6CB0A8EF507E}" type="datetimeFigureOut">
              <a:rPr lang="ar-SA" smtClean="0"/>
              <a:t>01/03/41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3CB45-9A8C-494B-BF49-B23DEE02682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53839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96A55-15F0-4A68-85CF-6CB0A8EF507E}" type="datetimeFigureOut">
              <a:rPr lang="ar-SA" smtClean="0"/>
              <a:t>01/03/41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3CB45-9A8C-494B-BF49-B23DEE02682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88653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96A55-15F0-4A68-85CF-6CB0A8EF507E}" type="datetimeFigureOut">
              <a:rPr lang="ar-SA" smtClean="0"/>
              <a:t>01/03/41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3CB45-9A8C-494B-BF49-B23DEE02682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98979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96A55-15F0-4A68-85CF-6CB0A8EF507E}" type="datetimeFigureOut">
              <a:rPr lang="ar-SA" smtClean="0"/>
              <a:t>01/03/41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3CB45-9A8C-494B-BF49-B23DEE02682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63975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96A55-15F0-4A68-85CF-6CB0A8EF507E}" type="datetimeFigureOut">
              <a:rPr lang="ar-SA" smtClean="0"/>
              <a:t>01/03/41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3CB45-9A8C-494B-BF49-B23DEE02682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12355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96A55-15F0-4A68-85CF-6CB0A8EF507E}" type="datetimeFigureOut">
              <a:rPr lang="ar-SA" smtClean="0"/>
              <a:t>01/03/41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3CB45-9A8C-494B-BF49-B23DEE02682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65399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96A55-15F0-4A68-85CF-6CB0A8EF507E}" type="datetimeFigureOut">
              <a:rPr lang="ar-SA" smtClean="0"/>
              <a:t>01/03/41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3CB45-9A8C-494B-BF49-B23DEE02682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12633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96A55-15F0-4A68-85CF-6CB0A8EF507E}" type="datetimeFigureOut">
              <a:rPr lang="ar-SA" smtClean="0"/>
              <a:t>01/03/41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3CB45-9A8C-494B-BF49-B23DEE02682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16147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96A55-15F0-4A68-85CF-6CB0A8EF507E}" type="datetimeFigureOut">
              <a:rPr lang="ar-SA" smtClean="0"/>
              <a:t>01/03/41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3CB45-9A8C-494B-BF49-B23DEE02682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82774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96A55-15F0-4A68-85CF-6CB0A8EF507E}" type="datetimeFigureOut">
              <a:rPr lang="ar-SA" smtClean="0"/>
              <a:t>01/03/41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3CB45-9A8C-494B-BF49-B23DEE02682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81891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E96A55-15F0-4A68-85CF-6CB0A8EF507E}" type="datetimeFigureOut">
              <a:rPr lang="ar-SA" smtClean="0"/>
              <a:t>01/03/41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F3CB45-9A8C-494B-BF49-B23DEE02682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20493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381069" y="5923895"/>
            <a:ext cx="63818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ldhabi" pitchFamily="2" charset="-78"/>
                <a:cs typeface="Aldhabi" pitchFamily="2" charset="-78"/>
              </a:rPr>
              <a:t>تنفيذ المعلمة </a:t>
            </a:r>
            <a:r>
              <a:rPr lang="ar-SA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ldhabi" pitchFamily="2" charset="-78"/>
                <a:cs typeface="Aldhabi" pitchFamily="2" charset="-78"/>
              </a:rPr>
              <a:t>: عائشة الحارثي / متوسطة الخيزران</a:t>
            </a:r>
            <a:endParaRPr lang="ar-SA" sz="54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ldhabi" pitchFamily="2" charset="-78"/>
              <a:cs typeface="Aldhabi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76176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4788024" y="772782"/>
            <a:ext cx="3908442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طالبتي .. يا أمل المستقبل تعاوني مع مجموعتك المميزة </a:t>
            </a:r>
          </a:p>
          <a:p>
            <a:pPr algn="ctr"/>
            <a:r>
              <a:rPr lang="ar-SA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وصممي خارطة مفاهيم للعوامل التي تشكل سطح الأرض</a:t>
            </a:r>
            <a:endParaRPr lang="ar-SA" sz="1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ar-SA" sz="16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ar-SA" sz="1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5429250"/>
            <a:ext cx="2737836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 bwMode="auto">
          <a:xfrm rot="20853843">
            <a:off x="1917355" y="3202206"/>
            <a:ext cx="6191250" cy="2500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65581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3333750" cy="298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4067946" y="548680"/>
            <a:ext cx="421942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طالبتي .. يا أمل المستقبل </a:t>
            </a:r>
            <a:r>
              <a:rPr lang="ar-SA" sz="1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امسكي كتاب الاجتماعيات بين يديك</a:t>
            </a:r>
          </a:p>
          <a:p>
            <a:pPr algn="ctr"/>
            <a:r>
              <a:rPr lang="ar-SA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بعد ذلك قومي بالضغط على جانبي الكتاب باتجاه وسط </a:t>
            </a:r>
            <a:r>
              <a:rPr lang="ar-SA" sz="1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الكتاأ</a:t>
            </a:r>
            <a:endParaRPr lang="ar-SA" sz="1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ar-SA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سجلي ملاحظاتك </a:t>
            </a:r>
          </a:p>
          <a:p>
            <a:pPr algn="ctr"/>
            <a:endParaRPr lang="ar-SA" sz="1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ar-SA" sz="16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ar-SA" sz="1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2411760" y="2118340"/>
            <a:ext cx="650370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هل سيكون أثر الضغط له نفس النتيجة لو كان الكتاب الموجود بين يديك أكثر سمكا وأشد صلابة </a:t>
            </a:r>
            <a:endParaRPr lang="ar-SA" sz="1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ar-SA" sz="16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ar-SA" sz="1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" name="AutoShape 5" descr="نتيجة بحث الصور عن الالتواء في القشرة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573016"/>
            <a:ext cx="6624736" cy="290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1339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نتيجة بحث الصور عن نشاط تدريبي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0608"/>
            <a:ext cx="809625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5940152" y="636836"/>
            <a:ext cx="134043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dirty="0" smtClean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33CC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الالتواءات</a:t>
            </a:r>
            <a:endParaRPr lang="ar-SA" sz="2800" b="1" cap="none" spc="0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solidFill>
                <a:srgbClr val="FF33CC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1752214" y="847710"/>
            <a:ext cx="165141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dirty="0" smtClean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33CC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نشاط تدريبي</a:t>
            </a:r>
            <a:endParaRPr lang="ar-SA" sz="2800" b="1" cap="none" spc="0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solidFill>
                <a:srgbClr val="FF33CC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0916623"/>
              </p:ext>
            </p:extLst>
          </p:nvPr>
        </p:nvGraphicFramePr>
        <p:xfrm>
          <a:off x="447217" y="2348880"/>
          <a:ext cx="8280920" cy="1010920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1656184"/>
                <a:gridCol w="1656184"/>
                <a:gridCol w="1507232"/>
                <a:gridCol w="1805136"/>
                <a:gridCol w="1656184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سبب</a:t>
                      </a:r>
                      <a:r>
                        <a:rPr lang="ar-SA" baseline="0" dirty="0" smtClean="0"/>
                        <a:t> حدوثه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يحدث في الصخور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أنواعه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ينتج</a:t>
                      </a:r>
                      <a:r>
                        <a:rPr lang="ar-SA" baseline="0" dirty="0" smtClean="0"/>
                        <a:t> عن الالتواءات المقعرة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ينتج</a:t>
                      </a:r>
                      <a:r>
                        <a:rPr lang="ar-SA" baseline="0" dirty="0" smtClean="0"/>
                        <a:t> عن الالتواءات  المحدبة </a:t>
                      </a:r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432800"/>
            <a:ext cx="8168258" cy="307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مستطيل 6"/>
          <p:cNvSpPr/>
          <p:nvPr/>
        </p:nvSpPr>
        <p:spPr>
          <a:xfrm>
            <a:off x="5940152" y="1825660"/>
            <a:ext cx="183095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اكملي الجدول </a:t>
            </a:r>
            <a:endParaRPr lang="ar-SA" sz="2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99772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نتيجة بحث الصور عن الالتواءات في القشرة الارضية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pic>
        <p:nvPicPr>
          <p:cNvPr id="5126" name="Picture 6" descr="صورة ذات صلة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413" y="2927349"/>
            <a:ext cx="6229350" cy="3071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7872989"/>
              </p:ext>
            </p:extLst>
          </p:nvPr>
        </p:nvGraphicFramePr>
        <p:xfrm>
          <a:off x="467544" y="1397000"/>
          <a:ext cx="8280920" cy="1280160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1656184"/>
                <a:gridCol w="1656184"/>
                <a:gridCol w="1507232"/>
                <a:gridCol w="1805136"/>
                <a:gridCol w="1656184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سبب</a:t>
                      </a:r>
                      <a:r>
                        <a:rPr lang="ar-SA" baseline="0" dirty="0" smtClean="0"/>
                        <a:t> حدوثه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يحدث في الصخور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أنواعه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ينتج</a:t>
                      </a:r>
                      <a:r>
                        <a:rPr lang="ar-SA" baseline="0" dirty="0" smtClean="0"/>
                        <a:t> عن الالتواءات المقعرة 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ينتج</a:t>
                      </a:r>
                      <a:r>
                        <a:rPr lang="ar-SA" baseline="0" dirty="0" smtClean="0"/>
                        <a:t> عن الالتواءات  المحدبة </a:t>
                      </a:r>
                      <a:endParaRPr lang="ar-SA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الضغط الذي يصيب طبقات الصخور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الرسوبية 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مقعر أو محدب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المنخفضات</a:t>
                      </a:r>
                      <a:r>
                        <a:rPr lang="ar-SA" baseline="0" dirty="0" smtClean="0"/>
                        <a:t> و الأودية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الجبال الالتوائية </a:t>
                      </a:r>
                      <a:endParaRPr lang="ar-SA" b="1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3" y="7937"/>
            <a:ext cx="8096250" cy="1334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69509"/>
            <a:ext cx="1639887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8020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/>
          <p:cNvSpPr/>
          <p:nvPr/>
        </p:nvSpPr>
        <p:spPr>
          <a:xfrm>
            <a:off x="755576" y="404664"/>
            <a:ext cx="345639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برأيك ماذا سيحدث لو تعرضت صخور أكثر صلابة</a:t>
            </a:r>
            <a:endParaRPr lang="ar-SA" sz="1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ar-SA" sz="1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0( متحولة أو نارية ) للضغط على جوانبها</a:t>
            </a:r>
            <a:endParaRPr lang="ar-SA" sz="1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367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97152"/>
            <a:ext cx="7920880" cy="147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3590188" y="548680"/>
            <a:ext cx="48702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الصدوع والانكسارات</a:t>
            </a:r>
            <a:endParaRPr lang="ar-SA" sz="5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2" t="42229" r="10369" b="3094"/>
          <a:stretch/>
        </p:blipFill>
        <p:spPr bwMode="auto">
          <a:xfrm>
            <a:off x="179512" y="1628800"/>
            <a:ext cx="8640960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044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600864" y="5539879"/>
            <a:ext cx="756809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عبري عن كلمة ( بركان) بكلمة أو رسمه</a:t>
            </a:r>
            <a:endParaRPr lang="ar-SA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91178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822576" cy="3356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6" y="3356992"/>
            <a:ext cx="3810000" cy="3501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3995936" y="116632"/>
            <a:ext cx="5018856" cy="29523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هي فتحات في مناطق الضعف في سطح القشرة الأرضية </a:t>
            </a:r>
          </a:p>
          <a:p>
            <a:pPr algn="ctr"/>
            <a:r>
              <a:rPr lang="ar-S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تخرج أنواعا مختلفة من الصخور المنصهرة  والغازات والأبخرة والمقذوفات البركانية </a:t>
            </a:r>
            <a:endParaRPr lang="ar-SA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5416" y="3356992"/>
            <a:ext cx="5338584" cy="3501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0064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2149" y="2564904"/>
            <a:ext cx="2084586" cy="349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564904"/>
            <a:ext cx="2088232" cy="3805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610624"/>
            <a:ext cx="2016224" cy="3554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4407629" y="260648"/>
            <a:ext cx="421621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000" b="1" cap="none" spc="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ترجمي الصور الموجودة أمامك إلى حقائق تعليمة</a:t>
            </a:r>
            <a:endParaRPr lang="ar-SA" sz="2000" b="1" cap="none" spc="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41220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692" y="404664"/>
            <a:ext cx="8001016" cy="1368152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2339752" y="489446"/>
            <a:ext cx="35092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أنواع البراكين </a:t>
            </a:r>
            <a:endParaRPr lang="ar-SA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cxnSp>
        <p:nvCxnSpPr>
          <p:cNvPr id="5" name="رابط كسهم مستقيم 4"/>
          <p:cNvCxnSpPr/>
          <p:nvPr/>
        </p:nvCxnSpPr>
        <p:spPr>
          <a:xfrm>
            <a:off x="7812360" y="1628800"/>
            <a:ext cx="0" cy="36004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17" y="1808820"/>
            <a:ext cx="712787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812" y="1449251"/>
            <a:ext cx="712787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0270624"/>
              </p:ext>
            </p:extLst>
          </p:nvPr>
        </p:nvGraphicFramePr>
        <p:xfrm>
          <a:off x="6693023" y="2327280"/>
          <a:ext cx="1967085" cy="741680"/>
        </p:xfrm>
        <a:graphic>
          <a:graphicData uri="http://schemas.openxmlformats.org/drawingml/2006/table">
            <a:tbl>
              <a:tblPr rtl="1" firstRow="1" bandRow="1">
                <a:tableStyleId>{85BE263C-DBD7-4A20-BB59-AAB30ACAA65A}</a:tableStyleId>
              </a:tblPr>
              <a:tblGrid>
                <a:gridCol w="1967085"/>
              </a:tblGrid>
              <a:tr h="741680"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براكين نشطة </a:t>
                      </a:r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جدول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7292421"/>
              </p:ext>
            </p:extLst>
          </p:nvPr>
        </p:nvGraphicFramePr>
        <p:xfrm>
          <a:off x="3587662" y="2276872"/>
          <a:ext cx="1967085" cy="741680"/>
        </p:xfrm>
        <a:graphic>
          <a:graphicData uri="http://schemas.openxmlformats.org/drawingml/2006/table">
            <a:tbl>
              <a:tblPr rtl="1" firstRow="1" bandRow="1">
                <a:tableStyleId>{85BE263C-DBD7-4A20-BB59-AAB30ACAA65A}</a:tableStyleId>
              </a:tblPr>
              <a:tblGrid>
                <a:gridCol w="1967085"/>
              </a:tblGrid>
              <a:tr h="741680"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براكين هادئة </a:t>
                      </a:r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جدول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1688518"/>
              </p:ext>
            </p:extLst>
          </p:nvPr>
        </p:nvGraphicFramePr>
        <p:xfrm>
          <a:off x="251520" y="2276872"/>
          <a:ext cx="1967085" cy="741680"/>
        </p:xfrm>
        <a:graphic>
          <a:graphicData uri="http://schemas.openxmlformats.org/drawingml/2006/table">
            <a:tbl>
              <a:tblPr rtl="1" firstRow="1" bandRow="1">
                <a:tableStyleId>{85BE263C-DBD7-4A20-BB59-AAB30ACAA65A}</a:tableStyleId>
              </a:tblPr>
              <a:tblGrid>
                <a:gridCol w="1967085"/>
              </a:tblGrid>
              <a:tr h="741680"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براكين خامدة  </a:t>
                      </a:r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جدول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7917851"/>
              </p:ext>
            </p:extLst>
          </p:nvPr>
        </p:nvGraphicFramePr>
        <p:xfrm>
          <a:off x="6681623" y="4581128"/>
          <a:ext cx="1967085" cy="741680"/>
        </p:xfrm>
        <a:graphic>
          <a:graphicData uri="http://schemas.openxmlformats.org/drawingml/2006/table">
            <a:tbl>
              <a:tblPr rtl="1" firstRow="1" bandRow="1">
                <a:tableStyleId>{85BE263C-DBD7-4A20-BB59-AAB30ACAA65A}</a:tableStyleId>
              </a:tblPr>
              <a:tblGrid>
                <a:gridCol w="1967085"/>
              </a:tblGrid>
              <a:tr h="741680"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غير محتملة</a:t>
                      </a:r>
                      <a:r>
                        <a:rPr lang="ar-SA" baseline="0" dirty="0" smtClean="0"/>
                        <a:t> الانفجار </a:t>
                      </a:r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" name="جدول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5041253"/>
              </p:ext>
            </p:extLst>
          </p:nvPr>
        </p:nvGraphicFramePr>
        <p:xfrm>
          <a:off x="3587662" y="4653136"/>
          <a:ext cx="1967085" cy="741680"/>
        </p:xfrm>
        <a:graphic>
          <a:graphicData uri="http://schemas.openxmlformats.org/drawingml/2006/table">
            <a:tbl>
              <a:tblPr rtl="1" firstRow="1" bandRow="1">
                <a:tableStyleId>{85BE263C-DBD7-4A20-BB59-AAB30ACAA65A}</a:tableStyleId>
              </a:tblPr>
              <a:tblGrid>
                <a:gridCol w="1967085"/>
              </a:tblGrid>
              <a:tr h="741680"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متوقع انفجارها مرة أخرى </a:t>
                      </a:r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جدول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0986325"/>
              </p:ext>
            </p:extLst>
          </p:nvPr>
        </p:nvGraphicFramePr>
        <p:xfrm>
          <a:off x="251520" y="4725144"/>
          <a:ext cx="1967085" cy="741680"/>
        </p:xfrm>
        <a:graphic>
          <a:graphicData uri="http://schemas.openxmlformats.org/drawingml/2006/table">
            <a:tbl>
              <a:tblPr rtl="1" firstRow="1" bandRow="1">
                <a:tableStyleId>{85BE263C-DBD7-4A20-BB59-AAB30ACAA65A}</a:tableStyleId>
              </a:tblPr>
              <a:tblGrid>
                <a:gridCol w="1967085"/>
              </a:tblGrid>
              <a:tr h="741680"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لا يعرف متى تنفجر </a:t>
                      </a:r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مستطيل 6"/>
          <p:cNvSpPr/>
          <p:nvPr/>
        </p:nvSpPr>
        <p:spPr>
          <a:xfrm>
            <a:off x="960283" y="3420289"/>
            <a:ext cx="722345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b="1" cap="none" spc="0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اختاري الوصف المناسب لكل نوع من أنواع البراكين </a:t>
            </a:r>
            <a:endParaRPr lang="ar-SA" sz="3200" b="1" cap="none" spc="0" dirty="0">
              <a:ln w="10541" cmpd="sng">
                <a:solidFill>
                  <a:schemeClr val="tx1"/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47277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4139952" y="5373216"/>
            <a:ext cx="4370784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فلنتذكر ما تعلمناه في الدرس السابق</a:t>
            </a:r>
            <a:endParaRPr lang="ar-SA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48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196641" y="188640"/>
            <a:ext cx="3679212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ابحثي في الكتاب عن معنى</a:t>
            </a:r>
          </a:p>
          <a:p>
            <a:pPr algn="ctr"/>
            <a:r>
              <a:rPr lang="ar-SA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جبل البركان المخروطي </a:t>
            </a:r>
            <a:endParaRPr lang="ar-SA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06845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811" y="2276872"/>
            <a:ext cx="4176464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04176"/>
            <a:ext cx="4224933" cy="5096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1763688" y="139591"/>
            <a:ext cx="53671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اربطي بين الصورتين ؟</a:t>
            </a:r>
            <a:endParaRPr lang="ar-SA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2792506" y="980728"/>
            <a:ext cx="35589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ما التوجيه النبوي الذي دلنا عليه الرسول</a:t>
            </a:r>
          </a:p>
          <a:p>
            <a:pPr algn="ctr"/>
            <a:r>
              <a:rPr lang="ar-SA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صلى الله عليه وسلم في حالة الغضب</a:t>
            </a:r>
            <a:r>
              <a:rPr lang="ar-SA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؟</a:t>
            </a:r>
            <a:endParaRPr lang="ar-SA" sz="2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47707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-603448"/>
            <a:ext cx="3419872" cy="3872507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6113110" y="911622"/>
            <a:ext cx="1739579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لماذا تحدث </a:t>
            </a:r>
          </a:p>
          <a:p>
            <a:pPr algn="ctr"/>
            <a:r>
              <a:rPr lang="ar-SA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البراكين</a:t>
            </a:r>
            <a:endParaRPr lang="ar-SA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2292" name="Picture 4" descr="نتيجة بحث الصور عن بركان متحرك كرتون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645024"/>
            <a:ext cx="2915816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179512" y="172958"/>
            <a:ext cx="4325245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ارتفاع حرارة الطبقات السفلى من القشرة الأرضية الضعيفة </a:t>
            </a:r>
          </a:p>
          <a:p>
            <a:pPr algn="ctr"/>
            <a:r>
              <a:rPr lang="ar-SA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يؤدي إلى انصهارها ثم اندفاع الحمم للخارج </a:t>
            </a:r>
            <a:endParaRPr lang="ar-SA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07497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 rot="19798814">
            <a:off x="2228859" y="1895682"/>
            <a:ext cx="152550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نشاط </a:t>
            </a:r>
            <a:r>
              <a:rPr lang="ar-SA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</a:t>
            </a:r>
            <a:endParaRPr lang="ar-SA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7" y="996432"/>
            <a:ext cx="2591208" cy="355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96564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6732240" y="332656"/>
            <a:ext cx="174599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الزلازل</a:t>
            </a:r>
            <a:endParaRPr lang="ar-SA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39365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4628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276872"/>
            <a:ext cx="5040560" cy="3933056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899592" y="476672"/>
            <a:ext cx="69220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من خلال مخيلتك صفي الزلزال</a:t>
            </a:r>
            <a:endParaRPr lang="ar-SA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5004048" y="2924944"/>
            <a:ext cx="3718547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ar-SA" sz="32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اهتزاز أو سلسلة من الاهتزازات  الارتجاجية</a:t>
            </a:r>
          </a:p>
          <a:p>
            <a:pPr algn="ctr"/>
            <a:r>
              <a:rPr lang="ar-SA" sz="32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المتتالية لجزء من سطح الأرض</a:t>
            </a:r>
            <a:endParaRPr lang="ar-SA" sz="32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94910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836712"/>
            <a:ext cx="1944216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482430"/>
              </a:clrFrom>
              <a:clrTo>
                <a:srgbClr val="48243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33948">
            <a:off x="342038" y="3951150"/>
            <a:ext cx="4146423" cy="2423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35" r="11143"/>
          <a:stretch/>
        </p:blipFill>
        <p:spPr bwMode="auto">
          <a:xfrm rot="20965542">
            <a:off x="470189" y="516671"/>
            <a:ext cx="2554675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3563888" y="1484784"/>
            <a:ext cx="1739579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أسباب</a:t>
            </a:r>
          </a:p>
          <a:p>
            <a:pPr algn="ctr"/>
            <a:r>
              <a:rPr lang="ar-SA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حدوث </a:t>
            </a:r>
          </a:p>
          <a:p>
            <a:pPr algn="ctr"/>
            <a:r>
              <a:rPr lang="ar-SA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الزلازل</a:t>
            </a:r>
            <a:endParaRPr lang="ar-SA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4860032" y="4509120"/>
            <a:ext cx="3759362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استنتجي أسبابها</a:t>
            </a:r>
          </a:p>
          <a:p>
            <a:pPr algn="ctr"/>
            <a:r>
              <a:rPr lang="ar-S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من الصور الموجودة أمامك</a:t>
            </a:r>
            <a:endParaRPr lang="ar-SA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45026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505200"/>
            <a:ext cx="5953125" cy="323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1261573" y="404664"/>
            <a:ext cx="695735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تعاوني مع مجموعتك المميزة </a:t>
            </a:r>
          </a:p>
          <a:p>
            <a:pPr algn="ctr"/>
            <a:r>
              <a:rPr lang="ar-SA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واكتبي أكبر عدد لآثار الزلازل </a:t>
            </a:r>
            <a:endParaRPr lang="ar-SA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62157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76672"/>
            <a:ext cx="3588296" cy="2735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45840"/>
            <a:ext cx="2143125" cy="2455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5" y="4005064"/>
            <a:ext cx="2592288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1619672" y="4502730"/>
            <a:ext cx="145584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آثار</a:t>
            </a:r>
          </a:p>
          <a:p>
            <a:pPr algn="ctr"/>
            <a:r>
              <a:rPr lang="ar-SA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الزلازل</a:t>
            </a:r>
            <a:endParaRPr lang="ar-SA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65966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243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356838" y="260648"/>
            <a:ext cx="578716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ابحثي في الكتاب عن اسم</a:t>
            </a:r>
          </a:p>
          <a:p>
            <a:pPr algn="ctr"/>
            <a:r>
              <a:rPr lang="ar-SA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جهاز قياس الزلازل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5436096" y="4725144"/>
            <a:ext cx="34644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السيسموجراف</a:t>
            </a:r>
            <a:endParaRPr lang="ar-SA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7866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0818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6288590" y="184815"/>
            <a:ext cx="26516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000" b="1" cap="none" spc="50" dirty="0" smtClean="0">
                <a:ln w="13500">
                  <a:solidFill>
                    <a:schemeClr val="bg1"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العوامل الداخلية والخارجية </a:t>
            </a:r>
          </a:p>
          <a:p>
            <a:pPr algn="ctr"/>
            <a:r>
              <a:rPr lang="ar-SA" sz="2000" b="1" cap="none" spc="50" dirty="0" smtClean="0">
                <a:ln w="13500">
                  <a:solidFill>
                    <a:schemeClr val="bg1"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لتشكيل سطح الأرض</a:t>
            </a:r>
            <a:endParaRPr lang="ar-SA" sz="2000" b="1" cap="none" spc="50" dirty="0">
              <a:ln w="13500">
                <a:solidFill>
                  <a:schemeClr val="bg1"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0506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44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286000" y="241333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ar-SA" b="1" dirty="0">
                <a:solidFill>
                  <a:srgbClr val="DB00DC"/>
                </a:solidFill>
                <a:latin typeface="Georgia"/>
              </a:rPr>
              <a:t/>
            </a:r>
            <a:br>
              <a:rPr lang="ar-SA" b="1" dirty="0">
                <a:solidFill>
                  <a:srgbClr val="DB00DC"/>
                </a:solidFill>
                <a:latin typeface="Georgia"/>
              </a:rPr>
            </a:br>
            <a:endParaRPr lang="ar-SA" b="0" i="0" dirty="0">
              <a:solidFill>
                <a:srgbClr val="000000"/>
              </a:solidFill>
              <a:effectLst/>
              <a:latin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17"/>
          <a:stretch/>
        </p:blipFill>
        <p:spPr bwMode="auto">
          <a:xfrm>
            <a:off x="0" y="4531042"/>
            <a:ext cx="9144000" cy="2326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مستطيل مستدير الزوايا 2"/>
          <p:cNvSpPr/>
          <p:nvPr/>
        </p:nvSpPr>
        <p:spPr>
          <a:xfrm>
            <a:off x="179512" y="548681"/>
            <a:ext cx="8712968" cy="3757482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" name="مستطيل 4"/>
          <p:cNvSpPr/>
          <p:nvPr/>
        </p:nvSpPr>
        <p:spPr>
          <a:xfrm>
            <a:off x="1776264" y="857761"/>
            <a:ext cx="507182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ar-SA" b="1" dirty="0" smtClean="0">
                <a:solidFill>
                  <a:srgbClr val="DB00DC"/>
                </a:solidFill>
                <a:latin typeface="Georgia"/>
              </a:rPr>
              <a:t>يتوقع من الطالبة في نهاية الدرس أن :</a:t>
            </a:r>
          </a:p>
          <a:p>
            <a:pPr lvl="0" algn="ctr"/>
            <a:r>
              <a:rPr lang="ar-SA" b="1" dirty="0" smtClean="0">
                <a:solidFill>
                  <a:srgbClr val="FF33CC"/>
                </a:solidFill>
                <a:latin typeface="Georgia"/>
              </a:rPr>
              <a:t>تبين  </a:t>
            </a:r>
            <a:r>
              <a:rPr lang="ar-SA" b="1" dirty="0">
                <a:solidFill>
                  <a:srgbClr val="FF33CC"/>
                </a:solidFill>
                <a:latin typeface="Georgia"/>
              </a:rPr>
              <a:t>العوامل المشكلة لسطح </a:t>
            </a:r>
            <a:r>
              <a:rPr lang="ar-SA" b="1" dirty="0" smtClean="0">
                <a:solidFill>
                  <a:srgbClr val="FF33CC"/>
                </a:solidFill>
                <a:latin typeface="Georgia"/>
              </a:rPr>
              <a:t>الارض</a:t>
            </a:r>
          </a:p>
          <a:p>
            <a:pPr lvl="0" algn="ctr"/>
            <a:r>
              <a:rPr lang="ar-SA" b="1" dirty="0" smtClean="0">
                <a:solidFill>
                  <a:srgbClr val="FF33CC"/>
                </a:solidFill>
                <a:latin typeface="Georgia"/>
              </a:rPr>
              <a:t>تصمم خارطة مفاهيم لعمليات تشكيل سطح الأرض</a:t>
            </a:r>
            <a:endParaRPr lang="ar-SA" dirty="0">
              <a:solidFill>
                <a:srgbClr val="FF33CC"/>
              </a:solidFill>
              <a:latin typeface="Arial"/>
            </a:endParaRPr>
          </a:p>
          <a:p>
            <a:pPr lvl="0" algn="ctr"/>
            <a:r>
              <a:rPr lang="ar-SA" b="1" dirty="0">
                <a:solidFill>
                  <a:srgbClr val="FF33CC"/>
                </a:solidFill>
                <a:latin typeface="Georgia"/>
              </a:rPr>
              <a:t>تحديد انواع الصخور التي يحدث لها الانكسار </a:t>
            </a:r>
            <a:r>
              <a:rPr lang="ar-SA" b="1" dirty="0" smtClean="0">
                <a:solidFill>
                  <a:srgbClr val="FF33CC"/>
                </a:solidFill>
                <a:latin typeface="Georgia"/>
              </a:rPr>
              <a:t>والالتواء</a:t>
            </a:r>
            <a:endParaRPr lang="ar-SA" dirty="0" smtClean="0">
              <a:solidFill>
                <a:srgbClr val="FF33CC"/>
              </a:solidFill>
              <a:latin typeface="Arial"/>
            </a:endParaRPr>
          </a:p>
          <a:p>
            <a:pPr lvl="0" algn="ctr"/>
            <a:r>
              <a:rPr lang="ar-SA" b="1" dirty="0" smtClean="0">
                <a:solidFill>
                  <a:srgbClr val="FF33CC"/>
                </a:solidFill>
                <a:latin typeface="Arial"/>
              </a:rPr>
              <a:t>تطبق حركة الالتواءات على الورق</a:t>
            </a:r>
            <a:endParaRPr lang="ar-SA" b="1" dirty="0">
              <a:solidFill>
                <a:srgbClr val="FF33CC"/>
              </a:solidFill>
              <a:latin typeface="Arial"/>
            </a:endParaRPr>
          </a:p>
          <a:p>
            <a:pPr lvl="0" algn="ctr"/>
            <a:r>
              <a:rPr lang="ar-SA" b="1" dirty="0" smtClean="0">
                <a:solidFill>
                  <a:srgbClr val="FF33CC"/>
                </a:solidFill>
                <a:latin typeface="Georgia"/>
              </a:rPr>
              <a:t>تقارن بين أنواع البراكين </a:t>
            </a:r>
          </a:p>
          <a:p>
            <a:pPr lvl="0" algn="ctr"/>
            <a:r>
              <a:rPr lang="ar-SA" b="1" dirty="0" smtClean="0">
                <a:solidFill>
                  <a:srgbClr val="FF33CC"/>
                </a:solidFill>
                <a:latin typeface="Georgia"/>
              </a:rPr>
              <a:t>تفسر سبب حدوث البراكين والزلازل</a:t>
            </a:r>
          </a:p>
          <a:p>
            <a:pPr lvl="0" algn="ctr"/>
            <a:r>
              <a:rPr lang="ar-SA" b="1" dirty="0" smtClean="0">
                <a:solidFill>
                  <a:srgbClr val="FF33CC"/>
                </a:solidFill>
                <a:latin typeface="Georgia"/>
              </a:rPr>
              <a:t>تستنتج آثار الزلازل</a:t>
            </a:r>
            <a:endParaRPr lang="ar-SA" dirty="0">
              <a:solidFill>
                <a:srgbClr val="FF33CC"/>
              </a:solidFill>
              <a:latin typeface="Arial"/>
            </a:endParaRPr>
          </a:p>
          <a:p>
            <a:pPr lvl="0" algn="ctr"/>
            <a:r>
              <a:rPr lang="ar-SA" b="1" dirty="0">
                <a:solidFill>
                  <a:srgbClr val="FF33CC"/>
                </a:solidFill>
                <a:latin typeface="Georgia"/>
              </a:rPr>
              <a:t>استشعار </a:t>
            </a:r>
            <a:r>
              <a:rPr lang="ar-SA" b="1" dirty="0" smtClean="0">
                <a:solidFill>
                  <a:srgbClr val="FF33CC"/>
                </a:solidFill>
                <a:latin typeface="Georgia"/>
              </a:rPr>
              <a:t>قدرة </a:t>
            </a:r>
            <a:r>
              <a:rPr lang="ar-SA" b="1" dirty="0">
                <a:solidFill>
                  <a:srgbClr val="FF33CC"/>
                </a:solidFill>
                <a:latin typeface="Georgia"/>
              </a:rPr>
              <a:t>الله في قوله</a:t>
            </a:r>
            <a:endParaRPr lang="ar-SA" dirty="0">
              <a:solidFill>
                <a:srgbClr val="FF33CC"/>
              </a:solidFill>
              <a:latin typeface="Arial"/>
            </a:endParaRPr>
          </a:p>
          <a:p>
            <a:pPr lvl="0" algn="ctr"/>
            <a:r>
              <a:rPr lang="ar-SA" b="1" dirty="0">
                <a:solidFill>
                  <a:srgbClr val="FF33CC"/>
                </a:solidFill>
                <a:latin typeface="Georgia"/>
              </a:rPr>
              <a:t>( اذا زلزلت الارض </a:t>
            </a:r>
            <a:r>
              <a:rPr lang="ar-SA" b="1" dirty="0" smtClean="0">
                <a:solidFill>
                  <a:srgbClr val="FF33CC"/>
                </a:solidFill>
                <a:latin typeface="Georgia"/>
              </a:rPr>
              <a:t>زلزالها)</a:t>
            </a:r>
            <a:endParaRPr lang="ar-SA" dirty="0">
              <a:solidFill>
                <a:srgbClr val="FF33CC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704515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2137723"/>
              </p:ext>
            </p:extLst>
          </p:nvPr>
        </p:nvGraphicFramePr>
        <p:xfrm>
          <a:off x="1502090" y="3284984"/>
          <a:ext cx="6096000" cy="25908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226824"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الكلمة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مصدرها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معناها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ضدها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باطن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b="1" dirty="0" smtClean="0"/>
                        <a:t>بطيئة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صدوع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ارساب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التواءات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خامد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0"/>
            <a:ext cx="8496944" cy="2420888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1502090" y="2204864"/>
            <a:ext cx="61398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استخرجي الكلمات الصعبة </a:t>
            </a:r>
            <a:endParaRPr lang="ar-SA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00061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755576" y="332656"/>
            <a:ext cx="18998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نشاط 1</a:t>
            </a:r>
            <a:endParaRPr lang="ar-SA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C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21342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653136"/>
            <a:ext cx="8784976" cy="1921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672"/>
            <a:ext cx="9098280" cy="2934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1143022" y="3429000"/>
            <a:ext cx="68579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اوجدي العلاقة بين الصورتين </a:t>
            </a:r>
            <a:endParaRPr lang="ar-SA" sz="5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95536" y="263942"/>
            <a:ext cx="374493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التغيير سنة من </a:t>
            </a:r>
          </a:p>
          <a:p>
            <a:pPr algn="ctr"/>
            <a:r>
              <a:rPr lang="ar-SA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سنن الكون</a:t>
            </a:r>
            <a:endParaRPr lang="ar-SA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38787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</TotalTime>
  <Words>378</Words>
  <Application>Microsoft Office PowerPoint</Application>
  <PresentationFormat>عرض على الشاشة (3:4)‏</PresentationFormat>
  <Paragraphs>97</Paragraphs>
  <Slides>31</Slides>
  <Notes>1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31</vt:i4>
      </vt:variant>
    </vt:vector>
  </HeadingPairs>
  <TitlesOfParts>
    <vt:vector size="32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acer</dc:creator>
  <cp:lastModifiedBy>acer</cp:lastModifiedBy>
  <cp:revision>56</cp:revision>
  <dcterms:created xsi:type="dcterms:W3CDTF">2019-09-08T16:15:40Z</dcterms:created>
  <dcterms:modified xsi:type="dcterms:W3CDTF">2019-10-29T19:52:49Z</dcterms:modified>
</cp:coreProperties>
</file>