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11" r:id="rId3"/>
    <p:sldId id="297" r:id="rId4"/>
    <p:sldId id="296" r:id="rId5"/>
    <p:sldId id="298" r:id="rId6"/>
    <p:sldId id="318" r:id="rId7"/>
    <p:sldId id="322" r:id="rId8"/>
    <p:sldId id="319" r:id="rId9"/>
    <p:sldId id="299" r:id="rId10"/>
    <p:sldId id="300" r:id="rId11"/>
    <p:sldId id="301" r:id="rId12"/>
    <p:sldId id="302" r:id="rId13"/>
    <p:sldId id="303" r:id="rId14"/>
    <p:sldId id="307" r:id="rId15"/>
    <p:sldId id="320" r:id="rId16"/>
    <p:sldId id="316" r:id="rId17"/>
    <p:sldId id="309" r:id="rId18"/>
    <p:sldId id="310" r:id="rId19"/>
    <p:sldId id="3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d5e327d7169611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2" autoAdjust="0"/>
    <p:restoredTop sz="0" autoAdjust="0"/>
  </p:normalViewPr>
  <p:slideViewPr>
    <p:cSldViewPr snapToGrid="0">
      <p:cViewPr varScale="1">
        <p:scale>
          <a:sx n="59" d="100"/>
          <a:sy n="59" d="100"/>
        </p:scale>
        <p:origin x="5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F867A2C-93C7-458C-8EDB-94CB365715D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95E7EEB7-7186-499B-A38B-1AAFFAA2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20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0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30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3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6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90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0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7EEB7-7186-499B-A38B-1AAFFAA2C1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0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29" y="3934527"/>
            <a:ext cx="7766936" cy="1577340"/>
          </a:xfrm>
        </p:spPr>
        <p:txBody>
          <a:bodyPr>
            <a:normAutofit fontScale="90000"/>
          </a:bodyPr>
          <a:lstStyle/>
          <a:p>
            <a:pPr algn="ctr"/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6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الزَّهْرَةُ وَالمَطَرُ </a:t>
            </a:r>
            <a:r>
              <a:rPr lang="en-US" sz="6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6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6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5232551"/>
            <a:ext cx="6990735" cy="2080259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الرّابع الابتدائي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A305D1-C304-46EB-B4B1-426C2825E1C4}"/>
              </a:ext>
            </a:extLst>
          </p:cNvPr>
          <p:cNvSpPr txBox="1"/>
          <p:nvPr/>
        </p:nvSpPr>
        <p:spPr>
          <a:xfrm>
            <a:off x="916506" y="1911372"/>
            <a:ext cx="103589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في ماد</a:t>
            </a:r>
            <a:r>
              <a:rPr lang="ar-SA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الل</a:t>
            </a:r>
            <a:r>
              <a:rPr lang="ar-SA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غة العربي</a:t>
            </a:r>
            <a:r>
              <a:rPr lang="ar-SA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b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5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16" y="1121552"/>
            <a:ext cx="10368362" cy="526204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أَستخرِجُ مِنَ القَصيدةِ مُرادفَ كل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كلمةٍ ممّا يأتي: </a:t>
            </a:r>
          </a:p>
          <a:p>
            <a:pPr marL="0" indent="0" algn="r" rtl="1">
              <a:buNone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عَطشتُ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يُرسلُ 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سَعيدة 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أَكتُبُ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الق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صيدة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 العبارةَ الدّالة عَلى كلِّ معنى ممّا يأتي.</a:t>
            </a:r>
          </a:p>
          <a:p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الزّهرةُ الظّمآنةُ تسْتنجدُ، وَتطلبُ الماءَ.</a:t>
            </a:r>
          </a:p>
          <a:p>
            <a:pPr marL="0" indent="0">
              <a:buNone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</a:t>
            </a:r>
          </a:p>
          <a:p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الأحلامُ لا تتَحَقّقُ إلا بالتّعَبِ وبذْلِ الجهْد.</a:t>
            </a:r>
          </a:p>
          <a:p>
            <a:pPr marL="0" indent="0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66DB91-81B2-484A-86A8-738F3A935340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54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679326-6273-4E85-A742-1A2D9177CD06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أقيّمُ إجابَتي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293251" y="17949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sz="35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8454165-2768-418E-8836-F83AA82FFEC6}"/>
              </a:ext>
            </a:extLst>
          </p:cNvPr>
          <p:cNvSpPr txBox="1">
            <a:spLocks/>
          </p:cNvSpPr>
          <p:nvPr/>
        </p:nvSpPr>
        <p:spPr>
          <a:xfrm>
            <a:off x="792469" y="1270861"/>
            <a:ext cx="10660777" cy="49061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ct val="0"/>
              </a:spcBef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 أُحدّدُ من القصيدة ما يأتي :</a:t>
            </a: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endParaRPr lang="ar-BH" sz="32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BH" sz="33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أ. الشّخْصيّتيْن اللّتيْن دارَ بيْنهما الحِوار.</a:t>
            </a: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endParaRPr lang="ar-BH" sz="3300" b="1" dirty="0">
              <a:solidFill>
                <a:srgbClr val="00B05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BH" sz="33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الزّهرةُ والمَطرُ </a:t>
            </a: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endParaRPr lang="ar-BH" sz="44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BH" sz="33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ب. أمنيةَ الزّهرةِ بعْدَ شُعورِها بالظّمأِ.</a:t>
            </a: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endParaRPr lang="ar-BH" sz="33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BH" sz="35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تَمَنّتْ مِنَ السّحابَةِ أنْ تَرويها بِالمطَرِ</a:t>
            </a:r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44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endParaRPr lang="ar-BH" sz="44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BH" sz="30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ج.  سَببَ تعجّبِ المطرِ مِن الزّهرةِ.</a:t>
            </a: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endParaRPr lang="ar-BH" sz="30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BH" sz="35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لأنّها تُريدُ الحَياةَ السّعيدةَ وَالهانِئة دونَ تضْحيةٍ أو بذْلِ جُهد</a:t>
            </a:r>
            <a:r>
              <a:rPr lang="ar-BH" sz="35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</a:t>
            </a: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endParaRPr lang="ar-BH" sz="30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endParaRPr lang="ar-BH" sz="44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Font typeface="Arial" panose="020B0604020202020204" pitchFamily="34" charset="0"/>
              <a:buNone/>
            </a:pPr>
            <a:endParaRPr lang="ar-BH" sz="44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ar-BH" b="1" dirty="0"/>
          </a:p>
          <a:p>
            <a:pPr marL="0" indent="0">
              <a:buFont typeface="Arial" panose="020B0604020202020204" pitchFamily="34" charset="0"/>
              <a:buNone/>
            </a:pPr>
            <a:endParaRPr lang="ar-BH" b="1" dirty="0"/>
          </a:p>
        </p:txBody>
      </p:sp>
    </p:spTree>
    <p:extLst>
      <p:ext uri="{BB962C8B-B14F-4D97-AF65-F5344CB8AC3E}">
        <p14:creationId xmlns:p14="http://schemas.microsoft.com/office/powerpoint/2010/main" val="24311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FEEF0C5B-371C-40A3-BD10-0060C069C988}"/>
              </a:ext>
            </a:extLst>
          </p:cNvPr>
          <p:cNvSpPr txBox="1"/>
          <p:nvPr/>
        </p:nvSpPr>
        <p:spPr>
          <a:xfrm>
            <a:off x="5211618" y="191068"/>
            <a:ext cx="2824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BH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en-US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2D1251-44AC-4B04-B30D-8980E8DD2EB3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5E9591-6A00-4E6A-AE02-8D12FF2FD847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أقيّمُ إِجابَتي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4950" y="921214"/>
            <a:ext cx="11282766" cy="54175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2: أَستخرِجُ مِنَ القَصيدةِ مُرادفَ كل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كلمةٍ ممّا يأتي: 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عَطشتُ : </a:t>
            </a:r>
            <a:endParaRPr lang="ar-BH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يُرسلُ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سَعيدة  :</a:t>
            </a:r>
          </a:p>
          <a:p>
            <a:pPr marL="0" indent="0">
              <a:buNone/>
            </a:pPr>
            <a:endParaRPr lang="ar-BH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3: أَكتُبُ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الق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صيدة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 العبارةَ الدّالة عَلى كلِّ معنى ممّا يأتي:</a:t>
            </a:r>
          </a:p>
          <a:p>
            <a:pPr lv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الزّهرةُ الظّمآنةُ تسْتنجدُ، وَتطلبُ الماءَ.</a:t>
            </a:r>
          </a:p>
          <a:p>
            <a:pPr marL="457200" lvl="1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ظَمِئْتُ فَمَن يُروّيني ويُنقذُني ويحْييني.</a:t>
            </a:r>
          </a:p>
          <a:p>
            <a:pPr lv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الأحلامُ لا تتَحَقّقُ إلا بالتّعَبِ وبذْلِ الجهْد.</a:t>
            </a:r>
          </a:p>
          <a:p>
            <a:pPr marL="457200" lvl="1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فَمَا مِنْ نِعمَةٍ تأْتي بِلا جهْد وَلا تَعبٍ.</a:t>
            </a:r>
          </a:p>
          <a:p>
            <a:pPr marL="0" indent="0">
              <a:buNone/>
            </a:pP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en-GB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09215" y="1515315"/>
            <a:ext cx="102944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ظَمِئْتُ.</a:t>
            </a:r>
          </a:p>
        </p:txBody>
      </p:sp>
      <p:sp>
        <p:nvSpPr>
          <p:cNvPr id="4" name="Rectangle 3"/>
          <p:cNvSpPr/>
          <p:nvPr/>
        </p:nvSpPr>
        <p:spPr>
          <a:xfrm>
            <a:off x="9368526" y="2050846"/>
            <a:ext cx="91082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يَبعَثُ.</a:t>
            </a:r>
          </a:p>
        </p:txBody>
      </p:sp>
      <p:sp>
        <p:nvSpPr>
          <p:cNvPr id="9" name="Rectangle 8"/>
          <p:cNvSpPr/>
          <p:nvPr/>
        </p:nvSpPr>
        <p:spPr>
          <a:xfrm>
            <a:off x="9432646" y="2630879"/>
            <a:ext cx="90601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هانِئَة.</a:t>
            </a:r>
          </a:p>
        </p:txBody>
      </p:sp>
    </p:spTree>
    <p:extLst>
      <p:ext uri="{BB962C8B-B14F-4D97-AF65-F5344CB8AC3E}">
        <p14:creationId xmlns:p14="http://schemas.microsoft.com/office/powerpoint/2010/main" val="35727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824" y="1284350"/>
            <a:ext cx="10934477" cy="526204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1.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أُكملُ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ملء الجدولِ بما يُناسبُ:</a:t>
            </a: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fr-FR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fr-FR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(أتيْتُ إليْكِ في عَجَلٍ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بمَ شبّهَ الشّاعرُ المطَرَ في العبارَةِ السّابقةِ؟</a:t>
            </a:r>
          </a:p>
          <a:p>
            <a:pPr marL="0" indent="0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AB3F16-0962-46C5-91D7-3E045B66C3C5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344334"/>
              </p:ext>
            </p:extLst>
          </p:nvPr>
        </p:nvGraphicFramePr>
        <p:xfrm>
          <a:off x="2063932" y="1941709"/>
          <a:ext cx="9010468" cy="1376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5714">
                  <a:extLst>
                    <a:ext uri="{9D8B030D-6E8A-4147-A177-3AD203B41FA5}">
                      <a16:colId xmlns:a16="http://schemas.microsoft.com/office/drawing/2014/main" val="3756530603"/>
                    </a:ext>
                  </a:extLst>
                </a:gridCol>
                <a:gridCol w="5744754">
                  <a:extLst>
                    <a:ext uri="{9D8B030D-6E8A-4147-A177-3AD203B41FA5}">
                      <a16:colId xmlns:a16="http://schemas.microsoft.com/office/drawing/2014/main" val="3813969495"/>
                    </a:ext>
                  </a:extLst>
                </a:gridCol>
              </a:tblGrid>
              <a:tr h="68812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أسلوب </a:t>
                      </a:r>
                      <a:r>
                        <a:rPr lang="ar-BH" sz="3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(أَترويني فَتغرقُني بمائِك أيّها السّاقي؟ ) 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149437"/>
                  </a:ext>
                </a:extLst>
              </a:tr>
              <a:tr h="68812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أسلوب </a:t>
                      </a:r>
                      <a:r>
                        <a:rPr lang="ar-BH" sz="3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(تمهّلْ ) 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61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8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28388" y="1595953"/>
            <a:ext cx="9490688" cy="526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أَشرحُ البيْتَ الخامسَ بأُسلوبي الخَاص.</a:t>
            </a:r>
          </a:p>
          <a:p>
            <a:pPr marL="0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4: أُبيِّنُ سَببَ غَضَبِ الزّهرةِ مِنَ المطَرِ.</a:t>
            </a:r>
          </a:p>
          <a:p>
            <a:pPr marL="0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GB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55F557-7450-48E9-86D4-EAC3DAA9ED7B}"/>
              </a:ext>
            </a:extLst>
          </p:cNvPr>
          <p:cNvCxnSpPr/>
          <p:nvPr/>
        </p:nvCxnSpPr>
        <p:spPr>
          <a:xfrm>
            <a:off x="9236990" y="40605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1F61E6E-AE93-4149-A686-CA6C9EC953B3}"/>
              </a:ext>
            </a:extLst>
          </p:cNvPr>
          <p:cNvSpPr txBox="1">
            <a:spLocks/>
          </p:cNvSpPr>
          <p:nvPr/>
        </p:nvSpPr>
        <p:spPr>
          <a:xfrm>
            <a:off x="10927309" y="107585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01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824" y="1284350"/>
            <a:ext cx="10934477" cy="526204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1.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أُكملُ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ملء الجدولِ بما يُناسبُ:</a:t>
            </a:r>
          </a:p>
          <a:p>
            <a:pPr marL="0" indent="0" algn="r" rtl="1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fr-FR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fr-FR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(أتيْتُ إليْكِ في عَجَلٍ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بمَ شبّهَ الشّاعرُ المطَرَ في العبارَةِ السّابقةِ؟</a:t>
            </a:r>
          </a:p>
          <a:p>
            <a:pPr mar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شَبَّهَ الشّاعرُ المطَرَ بالإنْسانِ الذي يأْتي بِسرعةٍ .</a:t>
            </a:r>
          </a:p>
          <a:p>
            <a:pPr marL="0" indent="0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AB3F16-0962-46C5-91D7-3E045B66C3C5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66141"/>
              </p:ext>
            </p:extLst>
          </p:nvPr>
        </p:nvGraphicFramePr>
        <p:xfrm>
          <a:off x="3362178" y="1941709"/>
          <a:ext cx="7712222" cy="1376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183">
                  <a:extLst>
                    <a:ext uri="{9D8B030D-6E8A-4147-A177-3AD203B41FA5}">
                      <a16:colId xmlns:a16="http://schemas.microsoft.com/office/drawing/2014/main" val="3756530603"/>
                    </a:ext>
                  </a:extLst>
                </a:gridCol>
                <a:gridCol w="4917039">
                  <a:extLst>
                    <a:ext uri="{9D8B030D-6E8A-4147-A177-3AD203B41FA5}">
                      <a16:colId xmlns:a16="http://schemas.microsoft.com/office/drawing/2014/main" val="3813969495"/>
                    </a:ext>
                  </a:extLst>
                </a:gridCol>
              </a:tblGrid>
              <a:tr h="68812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أسلوب</a:t>
                      </a:r>
                      <a:endParaRPr lang="ar-BH" sz="32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(أَترويني فَتغرقُني بمائِك أيّها السّاقي؟ ) 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149437"/>
                  </a:ext>
                </a:extLst>
              </a:tr>
              <a:tr h="68812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أسلوب</a:t>
                      </a:r>
                      <a:endParaRPr lang="ar-BH" sz="320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BH" sz="3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(تمهّلْ ) 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61893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BB34B43-6DC0-4F9E-8A16-E7FC5D6B1C1A}"/>
              </a:ext>
            </a:extLst>
          </p:cNvPr>
          <p:cNvSpPr/>
          <p:nvPr/>
        </p:nvSpPr>
        <p:spPr>
          <a:xfrm>
            <a:off x="0" y="112311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أقيّمُ إِجابَتي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7807" y="1941709"/>
            <a:ext cx="1197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استِفهام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6689" y="2629838"/>
            <a:ext cx="59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أَمر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4893-20A4-4D34-A644-3682177E0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98"/>
            <a:ext cx="10515600" cy="51710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BH" sz="3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5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35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أَشرحُ البيْتَ الخامسَ بأُسلوبي الخَاص.</a:t>
            </a:r>
          </a:p>
          <a:p>
            <a:pPr marL="0" indent="0">
              <a:buNone/>
            </a:pPr>
            <a:r>
              <a:rPr lang="ar-BH" sz="35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غَضَبَتْ الزّهرَةُ مِنَ المطَرِ بَعْدَ أَنْ زَوّدَها بالماءِ الوَفيرِ وَطَلبَتْ مِنهُ أنْ يَتَمهّلَ وَلا يُبَلّلَها بكثرةِ مائِه.</a:t>
            </a:r>
            <a:endParaRPr lang="ar-BH" sz="35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5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35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أُوضِّحُ سَببَ غضبِ الزهرةِ مِنَ المطرِ.</a:t>
            </a:r>
          </a:p>
          <a:p>
            <a:pPr marL="0" indent="0">
              <a:buNone/>
            </a:pPr>
            <a:r>
              <a:rPr lang="ar-BH" sz="35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لأنَّ المطرَ بلَّلَ أوراقَها و كادَ أنْ يغرقَها بمائِه الوفيرِ. </a:t>
            </a:r>
          </a:p>
          <a:p>
            <a:pPr marL="0" indent="0">
              <a:buNone/>
            </a:pPr>
            <a:endParaRPr lang="ar-BH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en-GB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3EB3D2-0159-4BA9-89F5-5A0C5BE1F9AC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5AC6C1-DF92-41BD-9EE3-B86D2D1F4FF6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30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05" y="1424684"/>
            <a:ext cx="11369964" cy="526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أُبْدي رَأْيي في تصرّفِ الزّهرةِ بعْدَ أنْ لبّى المطَرُ نداءَها.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ما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الدرسُ المسْتفادُ مِنَ القَصيدَةِ؟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5C50B1-15EF-422A-9288-3702986DC999}"/>
              </a:ext>
            </a:extLst>
          </p:cNvPr>
          <p:cNvSpPr txBox="1">
            <a:spLocks/>
          </p:cNvSpPr>
          <p:nvPr/>
        </p:nvSpPr>
        <p:spPr>
          <a:xfrm>
            <a:off x="10769600" y="11294"/>
            <a:ext cx="11386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65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F690425-E891-4BE0-A993-1E109914DA01}"/>
              </a:ext>
            </a:extLst>
          </p:cNvPr>
          <p:cNvSpPr txBox="1">
            <a:spLocks/>
          </p:cNvSpPr>
          <p:nvPr/>
        </p:nvSpPr>
        <p:spPr>
          <a:xfrm>
            <a:off x="10769600" y="11294"/>
            <a:ext cx="11386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14C3C-2E0E-4EE2-AB7A-DA21096C8427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أقيّمُ إجابَتي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60578" y="146811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1. أُبْدي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رَأيي في تَصرّفِ الزّهرةِ بعدَ أنْ لبىّ المطرُ نداءَها.</a:t>
            </a:r>
          </a:p>
          <a:p>
            <a:pPr lvl="1"/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لمْ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يكنْ تصرّفًا جيدًا ، فَقَدْ قابَلتْ المعْروفَ الّذي قَدّمَه لها المطَر بالتّذمّرِ والغَضبِ وَعَدمِ الشّكرِ التّقدير.</a:t>
            </a: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ما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الدرسُ المسْتفادُ مِنَ القَصيدَةِ؟</a:t>
            </a:r>
          </a:p>
          <a:p>
            <a:pPr lv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تَقديرُ الأفعالِ والخَدمات التي يُقدِّمُها لنا الآخرون.</a:t>
            </a:r>
          </a:p>
          <a:p>
            <a:pPr lv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وجوبُ التّضحيةُ وَبذلُ الجهْدِ والتّعبِ في سَبيلِ الحُصولِ عَلى مَا نُريدُ.</a:t>
            </a:r>
          </a:p>
          <a:p>
            <a:pPr lv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اجتناب المَنّ والمفاخرة بما نقدّمُه للآخَرين من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مساعدات.</a:t>
            </a:r>
            <a:endParaRPr lang="ar-BH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53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AB8B5B-D61A-4A12-A3FE-C49D765D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1823047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254" y="6557205"/>
            <a:ext cx="4752473" cy="3007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اللغة العربية للصف الرابع الابتدائي ص 132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r="1264"/>
          <a:stretch/>
        </p:blipFill>
        <p:spPr>
          <a:xfrm>
            <a:off x="1457254" y="240827"/>
            <a:ext cx="6252883" cy="595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id="{C8317E62-BDBF-43B7-ACCF-D5BC9BDD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137" y="12226"/>
            <a:ext cx="4781525" cy="4203546"/>
          </a:xfrm>
        </p:spPr>
        <p:txBody>
          <a:bodyPr>
            <a:noAutofit/>
          </a:bodyPr>
          <a:lstStyle/>
          <a:p>
            <a:pPr algn="ctr"/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أستمع إلى القصيدة </a:t>
            </a:r>
            <a:r>
              <a:rPr lang="ar-BH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بانتباه</a:t>
            </a:r>
            <a:r>
              <a:rPr lang="en-US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University of Bahrain - Bahrain Polytechnic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87542" y="376428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-214778" y="68995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id="{8D0DCBC6-A4F1-4D70-BF9A-AA69D53ABD50}"/>
              </a:ext>
            </a:extLst>
          </p:cNvPr>
          <p:cNvSpPr txBox="1"/>
          <p:nvPr/>
        </p:nvSpPr>
        <p:spPr>
          <a:xfrm>
            <a:off x="2212829" y="1750898"/>
            <a:ext cx="8771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أَقرأُ شرحَ النَّصِّ بتمعُّنٍ، 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ثُمّ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أُجيبُ عم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َا يَلِيهِ مِن أَسئلةٍ: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7F7013-B270-4148-AA92-3434DE2191A8}"/>
              </a:ext>
            </a:extLst>
          </p:cNvPr>
          <p:cNvSpPr txBox="1">
            <a:spLocks/>
          </p:cNvSpPr>
          <p:nvPr/>
        </p:nvSpPr>
        <p:spPr>
          <a:xfrm>
            <a:off x="10126948" y="118870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6130" y="546487"/>
            <a:ext cx="28200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5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لزّهرةُ والمَطَرُ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13533" y="3163918"/>
            <a:ext cx="2847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Arial Unicode MS" panose="020B0604020202020204" pitchFamily="34" charset="-128"/>
                <a:cs typeface="Sakkal Majalla" panose="02000000000000000000" pitchFamily="2" charset="-78"/>
              </a:rPr>
              <a:t>الفِكرَةُ العامّة:</a:t>
            </a: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Arial Unicode MS" panose="020B0604020202020204" pitchFamily="34" charset="-128"/>
              <a:cs typeface="Sakkal Majalla" panose="02000000000000000000" pitchFamily="2" charset="-78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8D367CB-D75E-45B4-94CC-BC30B503EB4D}"/>
              </a:ext>
            </a:extLst>
          </p:cNvPr>
          <p:cNvSpPr txBox="1"/>
          <p:nvPr/>
        </p:nvSpPr>
        <p:spPr>
          <a:xfrm>
            <a:off x="1098545" y="4011889"/>
            <a:ext cx="11093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تَحْقيقُ الأهْدافِ والأمنياتِ يكونُ بِبَذْلِ الجهْدِ والتَّعبِ.</a:t>
            </a:r>
            <a:endParaRPr lang="en-GB" sz="4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94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713828" y="13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73D69AF-4C52-4910-8A39-AF20FFF67942}"/>
              </a:ext>
            </a:extLst>
          </p:cNvPr>
          <p:cNvSpPr txBox="1"/>
          <p:nvPr/>
        </p:nvSpPr>
        <p:spPr>
          <a:xfrm>
            <a:off x="3520731" y="274883"/>
            <a:ext cx="416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مَعاني مُفرَداتِ القَصيدَةِ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جدول 7">
            <a:extLst>
              <a:ext uri="{FF2B5EF4-FFF2-40B4-BE49-F238E27FC236}">
                <a16:creationId xmlns:a16="http://schemas.microsoft.com/office/drawing/2014/main" id="{10A6DA25-2237-401E-8FBF-ABA4578D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94025"/>
              </p:ext>
            </p:extLst>
          </p:nvPr>
        </p:nvGraphicFramePr>
        <p:xfrm>
          <a:off x="1620933" y="1298281"/>
          <a:ext cx="7963631" cy="457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472">
                  <a:extLst>
                    <a:ext uri="{9D8B030D-6E8A-4147-A177-3AD203B41FA5}">
                      <a16:colId xmlns:a16="http://schemas.microsoft.com/office/drawing/2014/main" val="1147244517"/>
                    </a:ext>
                  </a:extLst>
                </a:gridCol>
                <a:gridCol w="2189159">
                  <a:extLst>
                    <a:ext uri="{9D8B030D-6E8A-4147-A177-3AD203B41FA5}">
                      <a16:colId xmlns:a16="http://schemas.microsoft.com/office/drawing/2014/main" val="2651125887"/>
                    </a:ext>
                  </a:extLst>
                </a:gridCol>
              </a:tblGrid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المعنَى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الكلمةُ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62839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يسْقيني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يُروّيني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677987"/>
                  </a:ext>
                </a:extLst>
              </a:tr>
              <a:tr h="730109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يُنجِدُني ويُنجّيني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يُنقِذُني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542323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يُرسِلُ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يَبعثُ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90676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كَثيرًا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مَوْفورًا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47066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تباطَأْ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تمهّلْ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50284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سَعيدةً ومَسرورةً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هانِئةً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5789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2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5753"/>
              </p:ext>
            </p:extLst>
          </p:nvPr>
        </p:nvGraphicFramePr>
        <p:xfrm>
          <a:off x="195943" y="1198019"/>
          <a:ext cx="11712355" cy="460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4212">
                  <a:extLst>
                    <a:ext uri="{9D8B030D-6E8A-4147-A177-3AD203B41FA5}">
                      <a16:colId xmlns:a16="http://schemas.microsoft.com/office/drawing/2014/main" val="4107278025"/>
                    </a:ext>
                  </a:extLst>
                </a:gridCol>
                <a:gridCol w="2363972">
                  <a:extLst>
                    <a:ext uri="{9D8B030D-6E8A-4147-A177-3AD203B41FA5}">
                      <a16:colId xmlns:a16="http://schemas.microsoft.com/office/drawing/2014/main" val="2578692530"/>
                    </a:ext>
                  </a:extLst>
                </a:gridCol>
              </a:tblGrid>
              <a:tr h="857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الأساليبُ والصّورُ الجَماليّةِ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الشرحُ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مقاطعُ القصيدةِ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15430"/>
                  </a:ext>
                </a:extLst>
              </a:tr>
              <a:tr h="3744676">
                <a:tc>
                  <a:txBody>
                    <a:bodyPr/>
                    <a:lstStyle/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3703359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416209" y="11294"/>
            <a:ext cx="1492089" cy="6380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2118" y="156095"/>
            <a:ext cx="28200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5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لزّهرةُ والمَطَرُ</a:t>
            </a:r>
          </a:p>
        </p:txBody>
      </p:sp>
      <p:sp>
        <p:nvSpPr>
          <p:cNvPr id="2" name="Rectangle 1"/>
          <p:cNvSpPr/>
          <p:nvPr/>
        </p:nvSpPr>
        <p:spPr>
          <a:xfrm>
            <a:off x="9684172" y="2702325"/>
            <a:ext cx="20693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شَكْوى الزهرةِ الظمأ ورجَاؤها في النجاةِ.</a:t>
            </a:r>
          </a:p>
          <a:p>
            <a:pPr lvl="0" algn="ctr" rtl="1"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البيتان (1-2)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2171" y="2233893"/>
            <a:ext cx="52809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يَستخْدمُ الشّاعرُ أسلوبَ الحِوارِ بينَ الزّهرةِ والمطَرِ لتسهيل ِإيصالِ ِالفكرةِ والرسالةِ من الدرسِ بأسلوبٍ محببٍ لدى القارئِ. 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تظهرُ الزهرةُ ضُعفَها وهي تشكُو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العطشَ،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ثمَّ تترجَى إنقاذَها بالماءِ الذي سَيساعدُها على الحياةِ والبقاءِ. وتواصلُ طلبَها بالرجاءِ مِن الله أنْ يسوقَ لها غيمة ًتُسقِيها.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148" y="2191689"/>
            <a:ext cx="38967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يُنقذُني _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يحْيينِي: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علاقةُ ترادُف.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ظمئتُ _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يرويني: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علاقة ُتضادّ.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لعلّ الله يبعثُ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لي: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الترجّي،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يبينُ طَلبَ الزّهرةِ الممكن َتحقيقهِ في إنقاذِها بالماء. 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"ظَمئْتُ فمنْ يروّيني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":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يشبّهُ الشّاعرُ الزّهرةَ بالإنسانِ الذي يتكلّمُ  ويشعرُ بالظّمأ.</a:t>
            </a:r>
          </a:p>
        </p:txBody>
      </p:sp>
    </p:spTree>
    <p:extLst>
      <p:ext uri="{BB962C8B-B14F-4D97-AF65-F5344CB8AC3E}">
        <p14:creationId xmlns:p14="http://schemas.microsoft.com/office/powerpoint/2010/main" val="32278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29618"/>
              </p:ext>
            </p:extLst>
          </p:nvPr>
        </p:nvGraphicFramePr>
        <p:xfrm>
          <a:off x="362857" y="1328648"/>
          <a:ext cx="11545441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5302">
                  <a:extLst>
                    <a:ext uri="{9D8B030D-6E8A-4147-A177-3AD203B41FA5}">
                      <a16:colId xmlns:a16="http://schemas.microsoft.com/office/drawing/2014/main" val="4107278025"/>
                    </a:ext>
                  </a:extLst>
                </a:gridCol>
                <a:gridCol w="2330283">
                  <a:extLst>
                    <a:ext uri="{9D8B030D-6E8A-4147-A177-3AD203B41FA5}">
                      <a16:colId xmlns:a16="http://schemas.microsoft.com/office/drawing/2014/main" val="2578692530"/>
                    </a:ext>
                  </a:extLst>
                </a:gridCol>
              </a:tblGrid>
              <a:tr h="6197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4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الأساليبُ والصّورُ الجَماليّةِ</a:t>
                      </a:r>
                      <a:endParaRPr lang="en-US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4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الشرحُ</a:t>
                      </a:r>
                      <a:endParaRPr lang="en-US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مقاطعُ القصيدةِ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15430"/>
                  </a:ext>
                </a:extLst>
              </a:tr>
              <a:tr h="2381001">
                <a:tc>
                  <a:txBody>
                    <a:bodyPr/>
                    <a:lstStyle/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BH" sz="28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416209" y="11294"/>
            <a:ext cx="1492089" cy="6380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2118" y="156095"/>
            <a:ext cx="28200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5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لزّهرةُ والمَطَرُ</a:t>
            </a:r>
          </a:p>
        </p:txBody>
      </p:sp>
      <p:sp>
        <p:nvSpPr>
          <p:cNvPr id="2" name="Rectangle 1"/>
          <p:cNvSpPr/>
          <p:nvPr/>
        </p:nvSpPr>
        <p:spPr>
          <a:xfrm>
            <a:off x="9678571" y="3275504"/>
            <a:ext cx="20960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البيتان (3-4) </a:t>
            </a:r>
          </a:p>
          <a:p>
            <a:pPr lvl="0" algn="ctr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تلبيةُ المطرِ رجاء الزهرة ِبلا مقابلٍ أو تفاخرٍ.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2683" y="2912687"/>
            <a:ext cx="55348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 المقطعِ الثاني يكشفُ الشاعرُ عن الشخصيَّةِ الرئيسةِ الثانيةِ في الحوارِ، وهي َالمطرُ.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أسرع المطر في الاستجابة لرجاءِ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الزهرةِ،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مظهِرًا لها كرمهُ وجُودَهُ، فهو يدعوها إلى الارتواء من مائه دون مقابلٍ ولا تَباهٍ عليها.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302" y="2649448"/>
            <a:ext cx="31433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أسلوب الأمر: هيَّا، اشْربي، إليكِ، يطلب المطرِ مِن الزّهرةِ بأنْ تشربَ ماءَه.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"أتيْتُ إليكِ في عجَلٍ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":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يشبّهُ الشّاعرُ المطرَ  بالإنسانِ الذي يَأتي مسرعًا لتلبيةِ النّداءِ.</a:t>
            </a:r>
          </a:p>
        </p:txBody>
      </p:sp>
    </p:spTree>
    <p:extLst>
      <p:ext uri="{BB962C8B-B14F-4D97-AF65-F5344CB8AC3E}">
        <p14:creationId xmlns:p14="http://schemas.microsoft.com/office/powerpoint/2010/main" val="5321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79F79F2E-8D5F-4CDD-A7F3-18EFA56567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2857" y="1315585"/>
          <a:ext cx="11545441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172">
                  <a:extLst>
                    <a:ext uri="{9D8B030D-6E8A-4147-A177-3AD203B41FA5}">
                      <a16:colId xmlns:a16="http://schemas.microsoft.com/office/drawing/2014/main" val="4107278025"/>
                    </a:ext>
                  </a:extLst>
                </a:gridCol>
                <a:gridCol w="2212755">
                  <a:extLst>
                    <a:ext uri="{9D8B030D-6E8A-4147-A177-3AD203B41FA5}">
                      <a16:colId xmlns:a16="http://schemas.microsoft.com/office/drawing/2014/main" val="2578692530"/>
                    </a:ext>
                  </a:extLst>
                </a:gridCol>
              </a:tblGrid>
              <a:tr h="5547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الأساليبُ والصّورُ الجَماليّةِ</a:t>
                      </a:r>
                      <a:endParaRPr lang="en-US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الشرحُ</a:t>
                      </a:r>
                      <a:endParaRPr lang="en-US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مقاطعُ القصيدةِ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15430"/>
                  </a:ext>
                </a:extLst>
              </a:tr>
              <a:tr h="2142498">
                <a:tc>
                  <a:txBody>
                    <a:bodyPr/>
                    <a:lstStyle/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ar-BH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3703359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416209" y="11294"/>
            <a:ext cx="1492089" cy="6380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2118" y="156095"/>
            <a:ext cx="28200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5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لزّهرةُ والمَطَرُ</a:t>
            </a:r>
          </a:p>
        </p:txBody>
      </p:sp>
      <p:sp>
        <p:nvSpPr>
          <p:cNvPr id="2" name="Rectangle 1"/>
          <p:cNvSpPr/>
          <p:nvPr/>
        </p:nvSpPr>
        <p:spPr>
          <a:xfrm>
            <a:off x="9777047" y="3052786"/>
            <a:ext cx="2025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البيتان (5-6)</a:t>
            </a:r>
          </a:p>
          <a:p>
            <a:pPr lvl="0" algn="ctr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سُخطُ الزهرةِ على  أسلوب المطرِ في سَقيِها.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9612" y="266452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هَذا المقْطَع تُظهِرُ الزّهرةُ غَضبَها وَتَذَمّرَها مِن طَريقةِ سَقْي المطَرِ لها، مُعلّلةً غضبَها بتبليل المطرِ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لأوراقِها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بمائِه الكثيرِ.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عوضَ أن تشكر الزهرة المطر فقد واصلت تذمُّرَها وشَكواها.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يتّضحُ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لنا في هذا المقطعِ أنَّ الزهرةَ لا تريدُ أنْ تتعبَ من أجلِ الحصولِ على ما تتمنَّاه.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0154" y="2636385"/>
            <a:ext cx="27121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تمهل: أمر لطلب التوقف.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أيها :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نداء.</a:t>
            </a:r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أترويني ؟: استفهام. "أترويني</a:t>
            </a:r>
          </a:p>
        </p:txBody>
      </p:sp>
    </p:spTree>
    <p:extLst>
      <p:ext uri="{BB962C8B-B14F-4D97-AF65-F5344CB8AC3E}">
        <p14:creationId xmlns:p14="http://schemas.microsoft.com/office/powerpoint/2010/main" val="17404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11595"/>
              </p:ext>
            </p:extLst>
          </p:nvPr>
        </p:nvGraphicFramePr>
        <p:xfrm>
          <a:off x="362857" y="1473131"/>
          <a:ext cx="1154544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172">
                  <a:extLst>
                    <a:ext uri="{9D8B030D-6E8A-4147-A177-3AD203B41FA5}">
                      <a16:colId xmlns:a16="http://schemas.microsoft.com/office/drawing/2014/main" val="4107278025"/>
                    </a:ext>
                  </a:extLst>
                </a:gridCol>
                <a:gridCol w="2212755">
                  <a:extLst>
                    <a:ext uri="{9D8B030D-6E8A-4147-A177-3AD203B41FA5}">
                      <a16:colId xmlns:a16="http://schemas.microsoft.com/office/drawing/2014/main" val="2578692530"/>
                    </a:ext>
                  </a:extLst>
                </a:gridCol>
              </a:tblGrid>
              <a:tr h="5547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الأساليبُ والصّورُ الجَماليّةِ</a:t>
                      </a:r>
                      <a:endParaRPr lang="en-US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الشرحُ</a:t>
                      </a:r>
                      <a:endParaRPr lang="en-US" sz="3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noProof="0" dirty="0">
                          <a:solidFill>
                            <a:schemeClr val="lt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مقاطعُ القصيدةِ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15430"/>
                  </a:ext>
                </a:extLst>
              </a:tr>
              <a:tr h="2189886">
                <a:tc>
                  <a:txBody>
                    <a:bodyPr/>
                    <a:lstStyle/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BH" sz="28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ar-BH" sz="28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416209" y="11294"/>
            <a:ext cx="1492089" cy="6380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2118" y="156095"/>
            <a:ext cx="28200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5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لزّهرةُ والمَطَرُ</a:t>
            </a:r>
          </a:p>
        </p:txBody>
      </p:sp>
      <p:sp>
        <p:nvSpPr>
          <p:cNvPr id="2" name="Rectangle 1"/>
          <p:cNvSpPr/>
          <p:nvPr/>
        </p:nvSpPr>
        <p:spPr>
          <a:xfrm>
            <a:off x="9861452" y="2951947"/>
            <a:ext cx="1913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البيتان (7-8)</a:t>
            </a:r>
          </a:p>
          <a:p>
            <a:pPr lvl="0" algn="ctr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تعجُّبُ المطر من تصرُّفِ الزهرةِ.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6301" y="282903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تعجّب المطَرِ من أمرِ الزّهرةِ الّتي تمنّتْ الحَياةَ الهانِئةَ والارْتواءَ دونَ أنْ تتحمّلَ البَللَ. 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يختمُ الشاعرُ الأبيات بحكمةٍ ( عِبرة) أوردَهَا على لسانِ المطرِ، وهي أنَّه لا بُدَّ من الجِدِّ والتعبِ والتحمّلِ في سبيل تحقيق الأهداف.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409" y="2793931"/>
            <a:ext cx="29612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جَهْد _ تعَب : علاقَة تَرادف.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"أردْتِ العَيْشَ هانئةً " : يشبّهُ الشّاعرُ الزهرةَ  بالإنسانِ الذي يَتمَنى دائِمًا الحَياةَ السّعيدةَ. </a:t>
            </a:r>
          </a:p>
        </p:txBody>
      </p:sp>
    </p:spTree>
    <p:extLst>
      <p:ext uri="{BB962C8B-B14F-4D97-AF65-F5344CB8AC3E}">
        <p14:creationId xmlns:p14="http://schemas.microsoft.com/office/powerpoint/2010/main" val="6395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2703" y="1442793"/>
            <a:ext cx="10515600" cy="4595348"/>
          </a:xfrm>
        </p:spPr>
        <p:txBody>
          <a:bodyPr>
            <a:normAutofit fontScale="85000" lnSpcReduction="20000"/>
          </a:bodyPr>
          <a:lstStyle/>
          <a:p>
            <a:pPr marL="0" indent="0" defTabSz="457200">
              <a:spcBef>
                <a:spcPct val="0"/>
              </a:spcBef>
              <a:buNone/>
            </a:pPr>
            <a:r>
              <a:rPr lang="ar-BH" sz="4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1-  أُحدّدُ من القصيدة ما يأتي :</a:t>
            </a:r>
          </a:p>
          <a:p>
            <a:pPr marL="0" indent="0" defTabSz="457200">
              <a:spcBef>
                <a:spcPct val="0"/>
              </a:spcBef>
              <a:buNone/>
            </a:pPr>
            <a:endParaRPr lang="ar-BH" sz="32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None/>
            </a:pPr>
            <a:r>
              <a:rPr lang="ar-BH" sz="33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أ. الشّخْصيتّيْن اللّتيْن دارَ بيْنهما الحِوار .</a:t>
            </a:r>
          </a:p>
          <a:p>
            <a:pPr marL="0" indent="0" defTabSz="457200">
              <a:spcBef>
                <a:spcPct val="0"/>
              </a:spcBef>
              <a:buNone/>
            </a:pPr>
            <a:endParaRPr lang="ar-BH" sz="33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None/>
            </a:pPr>
            <a:r>
              <a:rPr lang="ar-BH" sz="44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.......................................................................................................................</a:t>
            </a:r>
          </a:p>
          <a:p>
            <a:pPr marL="0" indent="0" defTabSz="457200">
              <a:spcBef>
                <a:spcPct val="0"/>
              </a:spcBef>
              <a:buNone/>
            </a:pPr>
            <a:endParaRPr lang="ar-BH" sz="44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None/>
            </a:pPr>
            <a:r>
              <a:rPr lang="ar-BH" sz="33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ب. أمنيةَ الزّهرةِ بعْدَ شُعورِها بالظّمأِ.</a:t>
            </a:r>
          </a:p>
          <a:p>
            <a:pPr marL="0" indent="0" defTabSz="457200">
              <a:spcBef>
                <a:spcPct val="0"/>
              </a:spcBef>
              <a:buNone/>
            </a:pPr>
            <a:endParaRPr lang="ar-BH" sz="33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None/>
            </a:pP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</a:t>
            </a:r>
            <a:endParaRPr lang="ar-BH" sz="440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None/>
            </a:pPr>
            <a:endParaRPr lang="ar-BH" sz="44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None/>
            </a:pPr>
            <a:r>
              <a:rPr lang="ar-BH" sz="33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ج.  سَببَ تعجّبِ المطرِ مِن الزّهرةِ.</a:t>
            </a:r>
          </a:p>
          <a:p>
            <a:pPr marL="0" indent="0" defTabSz="457200">
              <a:spcBef>
                <a:spcPct val="0"/>
              </a:spcBef>
              <a:buNone/>
            </a:pPr>
            <a:endParaRPr lang="ar-BH" sz="33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None/>
            </a:pPr>
            <a:r>
              <a:rPr lang="ar-BH" sz="4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</a:t>
            </a:r>
            <a:endParaRPr lang="ar-BH" sz="470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defTabSz="457200">
              <a:spcBef>
                <a:spcPct val="0"/>
              </a:spcBef>
              <a:buNone/>
            </a:pPr>
            <a:endParaRPr lang="ar-BH" sz="44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dirty="0"/>
          </a:p>
          <a:p>
            <a:pPr marL="0" indent="0">
              <a:buNone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40730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1343</TotalTime>
  <Words>1029</Words>
  <Application>Microsoft Office PowerPoint</Application>
  <PresentationFormat>Widescreen</PresentationFormat>
  <Paragraphs>234</Paragraphs>
  <Slides>19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Sakkal Majalla</vt:lpstr>
      <vt:lpstr>Traditional Arabic</vt:lpstr>
      <vt:lpstr>قالب الدروس</vt:lpstr>
      <vt:lpstr>                 الزَّهْرَةُ وَالمَطَرُ  </vt:lpstr>
      <vt:lpstr>أستمع إلى القصيدة بانتباه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انتهى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بِيئتُنَا...حَيَاتُنَا (للحفظ 1-6)</dc:title>
  <dc:creator>Hatem bin Saleh Darwish</dc:creator>
  <cp:lastModifiedBy>Maryam Khaled Mohamed Ebrahim Busaad</cp:lastModifiedBy>
  <cp:revision>185</cp:revision>
  <dcterms:created xsi:type="dcterms:W3CDTF">2020-03-04T09:54:10Z</dcterms:created>
  <dcterms:modified xsi:type="dcterms:W3CDTF">2020-04-09T15:33:24Z</dcterms:modified>
</cp:coreProperties>
</file>