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9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99"/>
    <a:srgbClr val="9900CC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48" d="100"/>
          <a:sy n="4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0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33401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660109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523643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82561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167001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5825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04389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935233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158240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394663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159584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3" name="Gen_sberry_getpoints.wav"/>
          </p:stSnd>
        </p:sndAc>
      </p:transition>
    </mc:Choice>
    <mc:Fallback>
      <p:transition>
        <p:fade/>
        <p:sndAc>
          <p:stSnd>
            <p:snd r:embed="rId1" name="Gen_sberry_getpoint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10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3BC74-6CE6-44AD-91E1-9E8932D6A7DF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7638D-FA1B-43CD-A0B1-FD47F76035D3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29990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15" name="Gen_sberry_getpoints.wav"/>
          </p:stSnd>
        </p:sndAc>
      </p:transition>
    </mc:Choice>
    <mc:Fallback>
      <p:transition>
        <p:fade/>
        <p:sndAc>
          <p:stSnd>
            <p:snd r:embed="rId13" name="Gen_sberry_getpoints.wav"/>
          </p:stSnd>
        </p:sndAc>
      </p:transition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audio" Target="../media/audio13.wav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5" Type="http://schemas.openxmlformats.org/officeDocument/2006/relationships/audio" Target="../media/audio15.wav"/><Relationship Id="rId4" Type="http://schemas.openxmlformats.org/officeDocument/2006/relationships/audio" Target="../media/audio14.wav"/><Relationship Id="rId9" Type="http://schemas.openxmlformats.org/officeDocument/2006/relationships/audio" Target="../media/audio1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audio" Target="../media/audio1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0.wav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0.wav"/><Relationship Id="rId5" Type="http://schemas.openxmlformats.org/officeDocument/2006/relationships/audio" Target="../media/audio20.wav"/><Relationship Id="rId4" Type="http://schemas.openxmlformats.org/officeDocument/2006/relationships/audio" Target="../media/audio1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0.wav"/><Relationship Id="rId4" Type="http://schemas.openxmlformats.org/officeDocument/2006/relationships/audio" Target="../media/audio2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0.wav"/><Relationship Id="rId4" Type="http://schemas.openxmlformats.org/officeDocument/2006/relationships/audio" Target="../media/audio2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0.wav"/><Relationship Id="rId3" Type="http://schemas.openxmlformats.org/officeDocument/2006/relationships/audio" Target="../media/audio6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0.wav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9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10" Type="http://schemas.openxmlformats.org/officeDocument/2006/relationships/audio" Target="../media/audio110.wav"/><Relationship Id="rId4" Type="http://schemas.openxmlformats.org/officeDocument/2006/relationships/audio" Target="../media/audio10.wav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0.wav"/><Relationship Id="rId3" Type="http://schemas.openxmlformats.org/officeDocument/2006/relationships/audio" Target="../media/audio11.wav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audio" Target="../media/audio1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85744" y="3189926"/>
            <a:ext cx="7572428" cy="3429024"/>
            <a:chOff x="714348" y="1857364"/>
            <a:chExt cx="7572428" cy="3429024"/>
          </a:xfrm>
        </p:grpSpPr>
        <p:grpSp>
          <p:nvGrpSpPr>
            <p:cNvPr id="9" name="Group 4"/>
            <p:cNvGrpSpPr/>
            <p:nvPr/>
          </p:nvGrpSpPr>
          <p:grpSpPr>
            <a:xfrm>
              <a:off x="714348" y="1857364"/>
              <a:ext cx="7572428" cy="3429024"/>
              <a:chOff x="857224" y="2000240"/>
              <a:chExt cx="7572428" cy="3429024"/>
            </a:xfrm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</p:grpSpPr>
          <p:sp>
            <p:nvSpPr>
              <p:cNvPr id="11" name="Flowchart: Terminator 10"/>
              <p:cNvSpPr/>
              <p:nvPr/>
            </p:nvSpPr>
            <p:spPr>
              <a:xfrm>
                <a:off x="857224" y="2000240"/>
                <a:ext cx="7572428" cy="3429024"/>
              </a:xfrm>
              <a:prstGeom prst="flowChartTerminator">
                <a:avLst/>
              </a:prstGeom>
              <a:gradFill flip="none" rotWithShape="1">
                <a:gsLst>
                  <a:gs pos="0">
                    <a:srgbClr val="FF0000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12" name="Snip Same Side Corner Rectangle 2"/>
              <p:cNvSpPr/>
              <p:nvPr/>
            </p:nvSpPr>
            <p:spPr>
              <a:xfrm>
                <a:off x="1285852" y="2214554"/>
                <a:ext cx="6786610" cy="2928958"/>
              </a:xfrm>
              <a:prstGeom prst="snip2SameRect">
                <a:avLst>
                  <a:gd name="adj1" fmla="val 30766"/>
                  <a:gd name="adj2" fmla="val 11581"/>
                </a:avLst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bg1"/>
                  </a:gs>
                  <a:gs pos="100000">
                    <a:srgbClr val="FFC000"/>
                  </a:gs>
                </a:gsLst>
                <a:lin ang="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</p:grpSp>
        <p:pic>
          <p:nvPicPr>
            <p:cNvPr id="10" name="Picture 9" descr="2de0d41888181a8baa557cd1c778f619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147855">
              <a:off x="897309" y="1913558"/>
              <a:ext cx="1905000" cy="952500"/>
            </a:xfrm>
            <a:prstGeom prst="rect">
              <a:avLst/>
            </a:prstGeom>
          </p:spPr>
        </p:pic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28752" y="3861048"/>
            <a:ext cx="557216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EG" sz="6600" b="1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</a:rPr>
              <a:t>الوحدة القرائية </a:t>
            </a:r>
          </a:p>
          <a:p>
            <a:pPr algn="ctr"/>
            <a:r>
              <a:rPr lang="ar-EG" sz="6600" b="1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</a:rPr>
              <a:t>القراءة الإعلامية</a:t>
            </a:r>
            <a:endParaRPr lang="ar-EG" sz="6600" b="1" dirty="0">
              <a:ln>
                <a:solidFill>
                  <a:srgbClr val="C00000"/>
                </a:solidFill>
              </a:ln>
              <a:solidFill>
                <a:srgbClr val="0000CC"/>
              </a:solidFill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 rot="1883222">
            <a:off x="3035242" y="-500594"/>
            <a:ext cx="5362267" cy="4469662"/>
            <a:chOff x="3035" y="-173"/>
            <a:chExt cx="3035" cy="2101"/>
          </a:xfrm>
        </p:grpSpPr>
        <p:pic>
          <p:nvPicPr>
            <p:cNvPr id="6" name="Picture 3" descr="leaf_vector_tes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35" y="-173"/>
              <a:ext cx="3035" cy="2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19716778">
              <a:off x="3629" y="542"/>
              <a:ext cx="13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ar-EG" sz="6600" b="1" dirty="0" smtClean="0">
                  <a:ln w="18415" cmpd="sng">
                    <a:solidFill>
                      <a:srgbClr val="C000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الوحدة الأولى</a:t>
              </a:r>
              <a:endParaRPr lang="ar-EG" sz="66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52503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gallery dir="r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07504" y="0"/>
            <a:ext cx="9065071" cy="6597352"/>
            <a:chOff x="107504" y="0"/>
            <a:chExt cx="9065071" cy="6597352"/>
          </a:xfrm>
        </p:grpSpPr>
        <p:grpSp>
          <p:nvGrpSpPr>
            <p:cNvPr id="4" name="Group 3"/>
            <p:cNvGrpSpPr/>
            <p:nvPr/>
          </p:nvGrpSpPr>
          <p:grpSpPr>
            <a:xfrm>
              <a:off x="107504" y="188640"/>
              <a:ext cx="8964488" cy="6408712"/>
              <a:chOff x="611560" y="764704"/>
              <a:chExt cx="7780366" cy="540060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307250" y="764704"/>
                <a:ext cx="6084676" cy="5400600"/>
              </a:xfrm>
              <a:prstGeom prst="rect">
                <a:avLst/>
              </a:prstGeom>
              <a:solidFill>
                <a:srgbClr val="990099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11560" y="764704"/>
                <a:ext cx="3528392" cy="5400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8" name="Round Diagonal Corner Rectangle 7"/>
              <p:cNvSpPr/>
              <p:nvPr/>
            </p:nvSpPr>
            <p:spPr>
              <a:xfrm>
                <a:off x="827584" y="908720"/>
                <a:ext cx="7344816" cy="5040560"/>
              </a:xfrm>
              <a:prstGeom prst="round2DiagRect">
                <a:avLst>
                  <a:gd name="adj1" fmla="val 16091"/>
                  <a:gd name="adj2" fmla="val 0"/>
                </a:avLst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bg1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76200"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05525" y="0"/>
              <a:ext cx="3067050" cy="10668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813227" y="2348880"/>
            <a:ext cx="76604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EG" sz="4800" b="1" dirty="0">
                <a:solidFill>
                  <a:srgbClr val="C00000"/>
                </a:solidFill>
              </a:rPr>
              <a:t>المقال الموضوعي يقابله المقال </a:t>
            </a:r>
            <a:r>
              <a:rPr lang="ar-EG" sz="4800" b="1" dirty="0" smtClean="0">
                <a:solidFill>
                  <a:srgbClr val="C00000"/>
                </a:solidFill>
              </a:rPr>
              <a:t>الـ</a:t>
            </a:r>
            <a:endParaRPr lang="en-US" sz="4800" dirty="0">
              <a:solidFill>
                <a:srgbClr val="C0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64778" y="836712"/>
            <a:ext cx="1214446" cy="1000132"/>
            <a:chOff x="6357950" y="2143116"/>
            <a:chExt cx="1214446" cy="1000132"/>
          </a:xfrm>
        </p:grpSpPr>
        <p:sp>
          <p:nvSpPr>
            <p:cNvPr id="11" name="Rounded Rectangle 10"/>
            <p:cNvSpPr/>
            <p:nvPr/>
          </p:nvSpPr>
          <p:spPr>
            <a:xfrm>
              <a:off x="6500826" y="2143116"/>
              <a:ext cx="1071570" cy="1000132"/>
            </a:xfrm>
            <a:prstGeom prst="roundRect">
              <a:avLst/>
            </a:prstGeom>
            <a:solidFill>
              <a:srgbClr val="CCFF33"/>
            </a:solidFill>
            <a:ln>
              <a:solidFill>
                <a:srgbClr val="66FF33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EG" sz="5400" b="1" dirty="0" smtClean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Times New Roman" pitchFamily="18" charset="0"/>
                </a:rPr>
                <a:t>3</a:t>
              </a:r>
              <a:endParaRPr lang="ar-EG" sz="54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57950" y="2678900"/>
              <a:ext cx="535782" cy="428625"/>
            </a:xfrm>
            <a:prstGeom prst="rect">
              <a:avLst/>
            </a:prstGeom>
          </p:spPr>
        </p:pic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62067" y="3714952"/>
            <a:ext cx="7554349" cy="116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EG" sz="6600" b="1" dirty="0" smtClean="0">
                <a:latin typeface="Times New Roman"/>
                <a:ea typeface="Times New Roman"/>
                <a:cs typeface="Arial"/>
              </a:rPr>
              <a:t>الذاتي</a:t>
            </a:r>
            <a:endParaRPr lang="en-US" sz="6600" b="1" dirty="0" smtClean="0">
              <a:latin typeface="Times New Roman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775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9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_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fferbou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95 - tada fail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7504" y="0"/>
            <a:ext cx="9065071" cy="6597352"/>
            <a:chOff x="107504" y="0"/>
            <a:chExt cx="9065071" cy="6597352"/>
          </a:xfrm>
        </p:grpSpPr>
        <p:grpSp>
          <p:nvGrpSpPr>
            <p:cNvPr id="3" name="Group 2"/>
            <p:cNvGrpSpPr/>
            <p:nvPr/>
          </p:nvGrpSpPr>
          <p:grpSpPr>
            <a:xfrm>
              <a:off x="107504" y="188640"/>
              <a:ext cx="8964488" cy="6408712"/>
              <a:chOff x="611560" y="764704"/>
              <a:chExt cx="7780366" cy="54006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307250" y="764704"/>
                <a:ext cx="6084676" cy="5400600"/>
              </a:xfrm>
              <a:prstGeom prst="rect">
                <a:avLst/>
              </a:prstGeom>
              <a:solidFill>
                <a:srgbClr val="990099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611560" y="764704"/>
                <a:ext cx="3528392" cy="5400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7" name="Round Diagonal Corner Rectangle 6"/>
              <p:cNvSpPr/>
              <p:nvPr/>
            </p:nvSpPr>
            <p:spPr>
              <a:xfrm>
                <a:off x="827584" y="908720"/>
                <a:ext cx="7344816" cy="5040560"/>
              </a:xfrm>
              <a:prstGeom prst="round2DiagRect">
                <a:avLst>
                  <a:gd name="adj1" fmla="val 16091"/>
                  <a:gd name="adj2" fmla="val 0"/>
                </a:avLst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50000">
                    <a:schemeClr val="bg1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76200"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05525" y="0"/>
              <a:ext cx="3067050" cy="10668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813227" y="2348880"/>
            <a:ext cx="76604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EG" sz="4800" b="1" dirty="0">
                <a:solidFill>
                  <a:srgbClr val="C00000"/>
                </a:solidFill>
              </a:rPr>
              <a:t>والمقال الأدبي يقابله المقال </a:t>
            </a:r>
            <a:r>
              <a:rPr lang="ar-EG" sz="4800" b="1" dirty="0" smtClean="0">
                <a:solidFill>
                  <a:srgbClr val="C00000"/>
                </a:solidFill>
              </a:rPr>
              <a:t>الـ </a:t>
            </a:r>
            <a:endParaRPr lang="en-US" sz="4800" dirty="0">
              <a:solidFill>
                <a:srgbClr val="C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64778" y="836712"/>
            <a:ext cx="1214446" cy="1000132"/>
            <a:chOff x="6357950" y="2143116"/>
            <a:chExt cx="1214446" cy="1000132"/>
          </a:xfrm>
        </p:grpSpPr>
        <p:sp>
          <p:nvSpPr>
            <p:cNvPr id="10" name="Rounded Rectangle 9"/>
            <p:cNvSpPr/>
            <p:nvPr/>
          </p:nvSpPr>
          <p:spPr>
            <a:xfrm>
              <a:off x="6500826" y="2143116"/>
              <a:ext cx="1071570" cy="1000132"/>
            </a:xfrm>
            <a:prstGeom prst="roundRect">
              <a:avLst/>
            </a:prstGeom>
            <a:solidFill>
              <a:srgbClr val="CCFF33"/>
            </a:solidFill>
            <a:ln>
              <a:solidFill>
                <a:srgbClr val="66FF33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EG" sz="5400" b="1" dirty="0" smtClean="0">
                  <a:ln>
                    <a:solidFill>
                      <a:srgbClr val="FF0000"/>
                    </a:solidFill>
                  </a:ln>
                  <a:solidFill>
                    <a:srgbClr val="0000FF"/>
                  </a:solidFill>
                  <a:latin typeface="Times New Roman" pitchFamily="18" charset="0"/>
                </a:rPr>
                <a:t>3</a:t>
              </a:r>
              <a:endParaRPr lang="ar-EG" sz="54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57950" y="2678900"/>
              <a:ext cx="535782" cy="428625"/>
            </a:xfrm>
            <a:prstGeom prst="rect">
              <a:avLst/>
            </a:prstGeom>
          </p:spPr>
        </p:pic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62067" y="3812542"/>
            <a:ext cx="7554349" cy="97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EG" sz="5400" b="1" dirty="0" smtClean="0">
                <a:latin typeface="Times New Roman"/>
                <a:ea typeface="Times New Roman"/>
                <a:cs typeface="Arial"/>
              </a:rPr>
              <a:t>العلمي</a:t>
            </a:r>
            <a:endParaRPr lang="en-US" sz="5400" b="1" dirty="0" smtClean="0">
              <a:latin typeface="Times New Roman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782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95 - tada fail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55576" y="356596"/>
            <a:ext cx="7463182" cy="6240756"/>
            <a:chOff x="1071538" y="500042"/>
            <a:chExt cx="6500858" cy="5929354"/>
          </a:xfrm>
        </p:grpSpPr>
        <p:sp>
          <p:nvSpPr>
            <p:cNvPr id="4" name="Flowchart: Sequential Access Storage 3"/>
            <p:cNvSpPr/>
            <p:nvPr/>
          </p:nvSpPr>
          <p:spPr>
            <a:xfrm>
              <a:off x="1071538" y="714356"/>
              <a:ext cx="5143536" cy="5715040"/>
            </a:xfrm>
            <a:prstGeom prst="flowChartMagneticTape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>
                <a:latin typeface="Times New Roman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928794" y="500042"/>
              <a:ext cx="4286280" cy="4572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>
                <a:latin typeface="Times New Roman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857488" y="642918"/>
              <a:ext cx="4714908" cy="550072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 dirty="0">
                <a:latin typeface="Times New Roman" pitchFamily="18" charset="0"/>
              </a:endParaRPr>
            </a:p>
          </p:txBody>
        </p:sp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143108" y="876306"/>
              <a:ext cx="5076825" cy="5000577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8" name="TextBox 7"/>
          <p:cNvSpPr txBox="1"/>
          <p:nvPr/>
        </p:nvSpPr>
        <p:spPr>
          <a:xfrm>
            <a:off x="2267744" y="1443548"/>
            <a:ext cx="532859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6000" b="1" dirty="0">
                <a:ln>
                  <a:solidFill>
                    <a:srgbClr val="FF0000"/>
                  </a:solidFill>
                </a:ln>
                <a:solidFill>
                  <a:srgbClr val="000099"/>
                </a:solidFill>
              </a:rPr>
              <a:t>4- أكمل الجدول التالي بذكر خصائص كل نوع من أنواع المقال:</a:t>
            </a:r>
            <a:endParaRPr lang="en-US" sz="6000" dirty="0">
              <a:ln>
                <a:solidFill>
                  <a:srgbClr val="FF0000"/>
                </a:solidFill>
              </a:ln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95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5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53 - metal pole cla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681151"/>
              </p:ext>
            </p:extLst>
          </p:nvPr>
        </p:nvGraphicFramePr>
        <p:xfrm>
          <a:off x="539552" y="548680"/>
          <a:ext cx="8064896" cy="56162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77136"/>
                <a:gridCol w="5187760"/>
              </a:tblGrid>
              <a:tr h="1224556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4391660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28610" y="764704"/>
            <a:ext cx="2287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نوع المقال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9827" y="764704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خصائصه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48835" y="3237131"/>
            <a:ext cx="21675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6000" b="1" dirty="0">
                <a:solidFill>
                  <a:srgbClr val="C00000"/>
                </a:solidFill>
              </a:rPr>
              <a:t>الوصفي</a:t>
            </a:r>
            <a:endParaRPr lang="ar-EG" sz="6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3068960"/>
            <a:ext cx="4608512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/>
              <a:t>يصف المقال والمشاهد بدقة وأمانة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84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6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tem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86 - اعلان اهمال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5127840"/>
              </p:ext>
            </p:extLst>
          </p:nvPr>
        </p:nvGraphicFramePr>
        <p:xfrm>
          <a:off x="539552" y="548680"/>
          <a:ext cx="8064896" cy="56162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77136"/>
                <a:gridCol w="5187760"/>
              </a:tblGrid>
              <a:tr h="1224556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4391660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28610" y="764704"/>
            <a:ext cx="2287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نوع المقال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9827" y="764704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خصائصه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20220" y="3237131"/>
            <a:ext cx="2496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6000" b="1" dirty="0" smtClean="0">
                <a:solidFill>
                  <a:srgbClr val="C00000"/>
                </a:solidFill>
              </a:rPr>
              <a:t>التفسيري</a:t>
            </a:r>
            <a:endParaRPr lang="ar-EG" sz="6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961526"/>
            <a:ext cx="4608512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/>
              <a:t>يفسر ظاهرة علمية أو اجتماعية مستعيناً بالأدلة والشواهد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1233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5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tem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6 - اعلان اهمال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10449897"/>
              </p:ext>
            </p:extLst>
          </p:nvPr>
        </p:nvGraphicFramePr>
        <p:xfrm>
          <a:off x="539552" y="548680"/>
          <a:ext cx="8064896" cy="56162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77136"/>
                <a:gridCol w="5187760"/>
              </a:tblGrid>
              <a:tr h="1224556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4391660"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28610" y="764704"/>
            <a:ext cx="2287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نوع المقال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9827" y="764704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خصائصه</a:t>
            </a:r>
            <a:endParaRPr lang="ar-EG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28610" y="3237131"/>
            <a:ext cx="22878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6000" b="1" dirty="0" smtClean="0">
                <a:solidFill>
                  <a:srgbClr val="C00000"/>
                </a:solidFill>
              </a:rPr>
              <a:t>الجدلي</a:t>
            </a:r>
            <a:endParaRPr lang="ar-EG" sz="6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183373"/>
            <a:ext cx="4608512" cy="34778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/>
              <a:t>يطرح أفكار مثيرة للجدل ويؤيد فيه الكاتب أفكاره بالحجج والبراهين ويدعمها بالأدلة ويهدف إلى إقناع القارئ بفكرته</a:t>
            </a:r>
            <a:endParaRPr lang="ar-EG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767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5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tem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6 - اعلان اهمال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905672" y="-85764"/>
            <a:ext cx="4704160" cy="2866692"/>
            <a:chOff x="1500166" y="2124377"/>
            <a:chExt cx="2663207" cy="2090441"/>
          </a:xfrm>
        </p:grpSpPr>
        <p:grpSp>
          <p:nvGrpSpPr>
            <p:cNvPr id="4" name="Group 24"/>
            <p:cNvGrpSpPr/>
            <p:nvPr/>
          </p:nvGrpSpPr>
          <p:grpSpPr>
            <a:xfrm>
              <a:off x="2265983" y="2124377"/>
              <a:ext cx="1897390" cy="1680552"/>
              <a:chOff x="2265983" y="2124377"/>
              <a:chExt cx="1897390" cy="1680552"/>
            </a:xfrm>
          </p:grpSpPr>
          <p:sp>
            <p:nvSpPr>
              <p:cNvPr id="8" name="Lightning Bolt 7"/>
              <p:cNvSpPr/>
              <p:nvPr/>
            </p:nvSpPr>
            <p:spPr>
              <a:xfrm rot="17134284">
                <a:off x="2627456" y="2269012"/>
                <a:ext cx="1643074" cy="1428760"/>
              </a:xfrm>
              <a:prstGeom prst="lightningBolt">
                <a:avLst/>
              </a:prstGeom>
              <a:solidFill>
                <a:srgbClr val="CC00CC"/>
              </a:solidFill>
              <a:ln w="38100">
                <a:solidFill>
                  <a:srgbClr val="9900CC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9" name="Lightning Bolt 8"/>
              <p:cNvSpPr/>
              <p:nvPr/>
            </p:nvSpPr>
            <p:spPr>
              <a:xfrm rot="17134284">
                <a:off x="2158826" y="2231534"/>
                <a:ext cx="1643074" cy="1428760"/>
              </a:xfrm>
              <a:prstGeom prst="lightningBolt">
                <a:avLst/>
              </a:prstGeom>
              <a:solidFill>
                <a:srgbClr val="CC3300"/>
              </a:soli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grpSp>
          <p:nvGrpSpPr>
            <p:cNvPr id="5" name="Group 21"/>
            <p:cNvGrpSpPr/>
            <p:nvPr/>
          </p:nvGrpSpPr>
          <p:grpSpPr>
            <a:xfrm>
              <a:off x="1500166" y="2500306"/>
              <a:ext cx="2571768" cy="1714512"/>
              <a:chOff x="1571604" y="2071678"/>
              <a:chExt cx="2571768" cy="1714512"/>
            </a:xfrm>
          </p:grpSpPr>
          <p:sp>
            <p:nvSpPr>
              <p:cNvPr id="6" name="Wave 5"/>
              <p:cNvSpPr/>
              <p:nvPr/>
            </p:nvSpPr>
            <p:spPr>
              <a:xfrm>
                <a:off x="1571604" y="2071678"/>
                <a:ext cx="2571768" cy="1714512"/>
              </a:xfrm>
              <a:prstGeom prst="wave">
                <a:avLst/>
              </a:prstGeom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sz="6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609782" y="2471901"/>
                <a:ext cx="2498567" cy="916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EG" sz="66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الدرس الثالث</a:t>
                </a:r>
                <a:endParaRPr lang="en-US" sz="66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611560" y="4581128"/>
            <a:ext cx="7006155" cy="1628492"/>
            <a:chOff x="2267744" y="404664"/>
            <a:chExt cx="7006155" cy="1628492"/>
          </a:xfrm>
        </p:grpSpPr>
        <p:grpSp>
          <p:nvGrpSpPr>
            <p:cNvPr id="11" name="Group 10"/>
            <p:cNvGrpSpPr/>
            <p:nvPr/>
          </p:nvGrpSpPr>
          <p:grpSpPr>
            <a:xfrm>
              <a:off x="2364791" y="404664"/>
              <a:ext cx="6909108" cy="1628492"/>
              <a:chOff x="3211966" y="2235772"/>
              <a:chExt cx="5336458" cy="128304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211966" y="2235772"/>
                <a:ext cx="5336458" cy="1283045"/>
                <a:chOff x="3211966" y="2235772"/>
                <a:chExt cx="5336458" cy="1283045"/>
              </a:xfrm>
            </p:grpSpPr>
            <p:sp>
              <p:nvSpPr>
                <p:cNvPr id="15" name="Rounded Rectangle 14"/>
                <p:cNvSpPr/>
                <p:nvPr/>
              </p:nvSpPr>
              <p:spPr>
                <a:xfrm>
                  <a:off x="3248818" y="2235772"/>
                  <a:ext cx="5299606" cy="1282493"/>
                </a:xfrm>
                <a:prstGeom prst="roundRect">
                  <a:avLst/>
                </a:prstGeom>
                <a:gradFill>
                  <a:gsLst>
                    <a:gs pos="0">
                      <a:srgbClr val="CC0099">
                        <a:tint val="66000"/>
                        <a:satMod val="160000"/>
                      </a:srgbClr>
                    </a:gs>
                    <a:gs pos="50000">
                      <a:schemeClr val="bg1"/>
                    </a:gs>
                    <a:gs pos="100000">
                      <a:srgbClr val="CC0099">
                        <a:tint val="23500"/>
                        <a:satMod val="160000"/>
                      </a:srgbClr>
                    </a:gs>
                  </a:gsLst>
                  <a:lin ang="5400000" scaled="1"/>
                </a:gradFill>
                <a:ln>
                  <a:solidFill>
                    <a:srgbClr val="CC0099"/>
                  </a:solidFill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14100000"/>
                  </a:lightRig>
                </a:scene3d>
                <a:sp3d prstMaterial="softEdge">
                  <a:bevelT w="127000" prst="artDeco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EG" sz="6600" b="1" dirty="0">
                    <a:ln>
                      <a:solidFill>
                        <a:srgbClr val="C00000"/>
                      </a:solidFill>
                    </a:ln>
                    <a:solidFill>
                      <a:srgbClr val="9900CC"/>
                    </a:solidFill>
                    <a:latin typeface="Times New Roman" pitchFamily="18" charset="0"/>
                  </a:endParaRPr>
                </a:p>
              </p:txBody>
            </p:sp>
            <p:pic>
              <p:nvPicPr>
                <p:cNvPr id="16" name="Picture 15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11966" y="3086769"/>
                  <a:ext cx="648072" cy="432048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13"/>
              <p:cNvSpPr txBox="1"/>
              <p:nvPr/>
            </p:nvSpPr>
            <p:spPr>
              <a:xfrm>
                <a:off x="3424045" y="2492500"/>
                <a:ext cx="5116815" cy="8729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EG" sz="6600" b="1" dirty="0" smtClean="0">
                    <a:ln>
                      <a:solidFill>
                        <a:srgbClr val="C00000"/>
                      </a:solidFill>
                    </a:ln>
                    <a:solidFill>
                      <a:srgbClr val="9900CC"/>
                    </a:solidFill>
                  </a:rPr>
                  <a:t>قراءة المقال الصحفي</a:t>
                </a:r>
                <a:endParaRPr lang="ar-EG" sz="6600" dirty="0">
                  <a:ln>
                    <a:solidFill>
                      <a:srgbClr val="C00000"/>
                    </a:solidFill>
                  </a:ln>
                  <a:solidFill>
                    <a:srgbClr val="9900CC"/>
                  </a:solidFill>
                </a:endParaRPr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67744" y="1753313"/>
              <a:ext cx="266700" cy="235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26360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7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" decel="50000" autoRev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" decel="100000" autoRev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" decel="100000" autoRev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72 -  خطأ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3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11 - bo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1000" contras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6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822172"/>
            <a:ext cx="6984776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dirty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المقال الصحفي نوع من أنواع الكتابة الصحفية يعبر فيه الكاتب عن </a:t>
            </a:r>
            <a:r>
              <a:rPr lang="ar-EG" sz="4800" dirty="0">
                <a:latin typeface="Times New Roman" pitchFamily="18" charset="0"/>
                <a:cs typeface="Times New Roman" pitchFamily="18" charset="0"/>
              </a:rPr>
              <a:t>..................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و </a:t>
            </a:r>
            <a:r>
              <a:rPr lang="ar-EG" sz="4800" dirty="0">
                <a:latin typeface="Times New Roman" pitchFamily="18" charset="0"/>
                <a:cs typeface="Times New Roman" pitchFamily="18" charset="0"/>
              </a:rPr>
              <a:t>................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.........................،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dirty="0">
              <a:latin typeface="Times New Roman" pitchFamily="18" charset="0"/>
            </a:endParaRPr>
          </a:p>
        </p:txBody>
      </p:sp>
      <p:sp>
        <p:nvSpPr>
          <p:cNvPr id="4" name="مربع نص 8"/>
          <p:cNvSpPr txBox="1"/>
          <p:nvPr/>
        </p:nvSpPr>
        <p:spPr>
          <a:xfrm>
            <a:off x="4211960" y="3439677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آرائه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" name="مربع نص 8"/>
          <p:cNvSpPr txBox="1"/>
          <p:nvPr/>
        </p:nvSpPr>
        <p:spPr>
          <a:xfrm>
            <a:off x="1115616" y="3439677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تجاربه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6" name="مربع نص 8"/>
          <p:cNvSpPr txBox="1"/>
          <p:nvPr/>
        </p:nvSpPr>
        <p:spPr>
          <a:xfrm>
            <a:off x="2987824" y="4159757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مواقفه الخاصه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618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8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600 - hangup click of ph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1000" contras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6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1628800"/>
            <a:ext cx="6984776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وقد يتضمن أيضاً </a:t>
            </a:r>
            <a:r>
              <a:rPr lang="ar-EG" sz="4800" dirty="0">
                <a:latin typeface="Times New Roman" pitchFamily="18" charset="0"/>
                <a:cs typeface="Times New Roman" pitchFamily="18" charset="0"/>
              </a:rPr>
              <a:t>.................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وغالباً ما يضاغ المقال الصحفي بأسلوب </a:t>
            </a:r>
            <a:r>
              <a:rPr lang="ar-EG" sz="4800" dirty="0">
                <a:latin typeface="Times New Roman" pitchFamily="18" charset="0"/>
                <a:cs typeface="Times New Roman" pitchFamily="18" charset="0"/>
              </a:rPr>
              <a:t>..................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 يفهمه جميع القراء على اختلاف مستوياتهم.</a:t>
            </a:r>
            <a:endParaRPr lang="en-US" sz="4800" dirty="0">
              <a:latin typeface="Times New Roman" pitchFamily="18" charset="0"/>
            </a:endParaRPr>
          </a:p>
        </p:txBody>
      </p:sp>
      <p:sp>
        <p:nvSpPr>
          <p:cNvPr id="5" name="مربع نص 8"/>
          <p:cNvSpPr txBox="1"/>
          <p:nvPr/>
        </p:nvSpPr>
        <p:spPr>
          <a:xfrm>
            <a:off x="1259632" y="1790903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حقائق علمية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6" name="مربع نص 8"/>
          <p:cNvSpPr txBox="1"/>
          <p:nvPr/>
        </p:nvSpPr>
        <p:spPr>
          <a:xfrm>
            <a:off x="2843808" y="3231063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سهل واضح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717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1000" contras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6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822172"/>
            <a:ext cx="6984776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إلا أن أنواعاً من المقالات تكون أعمق من غيرها في تحليل نوع الأحداث والقضايا والظواهر التي تشغل المجتمع.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61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6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1000" contras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6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1268760"/>
            <a:ext cx="748883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والمقال الافتتاحي لكل صحيفة يعبر عن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في الأحداث اليومية الجارية، وفي القضايا التي تشغل الرأي العام المحلي او الدولي. أما مقالات الكُتَّاب الأخرى فتعبر غالباً عن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8"/>
          <p:cNvSpPr txBox="1"/>
          <p:nvPr/>
        </p:nvSpPr>
        <p:spPr>
          <a:xfrm>
            <a:off x="3779912" y="2185484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سياستها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" name="مربع نص 8"/>
          <p:cNvSpPr txBox="1"/>
          <p:nvPr/>
        </p:nvSpPr>
        <p:spPr>
          <a:xfrm>
            <a:off x="2699792" y="5088451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آراء أصحابها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045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1000" contras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6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1268760"/>
            <a:ext cx="748883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وتتنوع المقالات الصحفية بحسب مكانها من الصحيفة فتشمل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....................</a:t>
            </a:r>
            <a:r>
              <a:rPr lang="ar-EG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4800" b="1" dirty="0">
                <a:latin typeface="Times New Roman" pitchFamily="18" charset="0"/>
                <a:cs typeface="Times New Roman" pitchFamily="18" charset="0"/>
              </a:rPr>
              <a:t>و </a:t>
            </a:r>
            <a:r>
              <a:rPr lang="ar-EG" sz="4800" dirty="0" smtClean="0">
                <a:latin typeface="Times New Roman" pitchFamily="18" charset="0"/>
                <a:cs typeface="Times New Roman" pitchFamily="18" charset="0"/>
              </a:rPr>
              <a:t>...................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ربع نص 8"/>
          <p:cNvSpPr txBox="1"/>
          <p:nvPr/>
        </p:nvSpPr>
        <p:spPr>
          <a:xfrm>
            <a:off x="5004048" y="2870851"/>
            <a:ext cx="28803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السياسي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" name="مربع نص 8"/>
          <p:cNvSpPr txBox="1"/>
          <p:nvPr/>
        </p:nvSpPr>
        <p:spPr>
          <a:xfrm>
            <a:off x="1763688" y="2870851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الاجتماعي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6" name="مربع نص 8"/>
          <p:cNvSpPr txBox="1"/>
          <p:nvPr/>
        </p:nvSpPr>
        <p:spPr>
          <a:xfrm>
            <a:off x="5004048" y="3646550"/>
            <a:ext cx="28803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الثقافي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7" name="مربع نص 8"/>
          <p:cNvSpPr txBox="1"/>
          <p:nvPr/>
        </p:nvSpPr>
        <p:spPr>
          <a:xfrm>
            <a:off x="1691680" y="3646550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الأدبي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8" name="مربع نص 8"/>
          <p:cNvSpPr txBox="1"/>
          <p:nvPr/>
        </p:nvSpPr>
        <p:spPr>
          <a:xfrm>
            <a:off x="5004048" y="4366630"/>
            <a:ext cx="28803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النقدي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619672" y="4366630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الفني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0" name="مربع نص 8"/>
          <p:cNvSpPr txBox="1"/>
          <p:nvPr/>
        </p:nvSpPr>
        <p:spPr>
          <a:xfrm>
            <a:off x="5004048" y="5088451"/>
            <a:ext cx="28803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الاقتصاد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1" name="مربع نص 8"/>
          <p:cNvSpPr txBox="1"/>
          <p:nvPr/>
        </p:nvSpPr>
        <p:spPr>
          <a:xfrm>
            <a:off x="1619672" y="5088451"/>
            <a:ext cx="30963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000099"/>
                </a:solidFill>
                <a:latin typeface="Times New Roman" pitchFamily="18" charset="0"/>
              </a:rPr>
              <a:t>الرياضي</a:t>
            </a:r>
            <a:endParaRPr lang="en-US" sz="4400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455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warning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4984" y="-71462"/>
            <a:ext cx="8876172" cy="6715148"/>
            <a:chOff x="53546" y="1857364"/>
            <a:chExt cx="8876172" cy="4857784"/>
          </a:xfrm>
        </p:grpSpPr>
        <p:sp>
          <p:nvSpPr>
            <p:cNvPr id="4" name="Rectangle 3"/>
            <p:cNvSpPr/>
            <p:nvPr/>
          </p:nvSpPr>
          <p:spPr>
            <a:xfrm>
              <a:off x="214282" y="2143116"/>
              <a:ext cx="8572560" cy="4572032"/>
            </a:xfrm>
            <a:prstGeom prst="rect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chemeClr val="bg1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57150">
              <a:solidFill>
                <a:schemeClr val="accent2">
                  <a:lumMod val="20000"/>
                  <a:lumOff val="8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4" descr="0eabd1274b48ffc3e5668da3e3187722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4282" y="2000240"/>
              <a:ext cx="3467100" cy="266700"/>
            </a:xfrm>
            <a:prstGeom prst="rect">
              <a:avLst/>
            </a:prstGeom>
          </p:spPr>
        </p:pic>
        <p:pic>
          <p:nvPicPr>
            <p:cNvPr id="6" name="Picture 5" descr="1cc0ff603f5233476ee5bf4aea4bafd6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86718" y="1857364"/>
              <a:ext cx="1143000" cy="1781175"/>
            </a:xfrm>
            <a:prstGeom prst="rect">
              <a:avLst/>
            </a:prstGeom>
          </p:spPr>
        </p:pic>
        <p:pic>
          <p:nvPicPr>
            <p:cNvPr id="7" name="Picture 6" descr="9c9050dab810c3addb2450ada5d1c857.gif"/>
            <p:cNvPicPr>
              <a:picLocks noChangeAspect="1"/>
            </p:cNvPicPr>
            <p:nvPr/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84000" contrast="100000"/>
            </a:blip>
            <a:stretch>
              <a:fillRect/>
            </a:stretch>
          </p:blipFill>
          <p:spPr>
            <a:xfrm rot="16200000">
              <a:off x="-2009227" y="4134450"/>
              <a:ext cx="4500596" cy="37505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899592" y="836712"/>
            <a:ext cx="763284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b="1" dirty="0">
                <a:ln>
                  <a:solidFill>
                    <a:srgbClr val="FF0000"/>
                  </a:solidFill>
                </a:ln>
              </a:rPr>
              <a:t>2- خطوات تحليل المقال الصحفي:</a:t>
            </a:r>
            <a:endParaRPr lang="en-US" sz="48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20272" y="2420888"/>
            <a:ext cx="86409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EG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أ- </a:t>
            </a:r>
            <a:endParaRPr lang="ar-EG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2515543"/>
            <a:ext cx="59766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4400" b="1" dirty="0"/>
              <a:t>تحديد الفكرة الرئيسية للمقال. 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04248" y="3565465"/>
            <a:ext cx="10801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EG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ب- </a:t>
            </a:r>
            <a:endParaRPr lang="ar-EG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3660120"/>
            <a:ext cx="576064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4400" b="1" dirty="0"/>
              <a:t>تحديد طبيعة المقال.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44338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10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6 - arcade game error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99 - denk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45 -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613 - high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445 -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613 - high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build="p"/>
      <p:bldP spid="11" grpId="0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4984" y="-71462"/>
            <a:ext cx="8876172" cy="6715148"/>
            <a:chOff x="53546" y="1857364"/>
            <a:chExt cx="8876172" cy="4857784"/>
          </a:xfrm>
        </p:grpSpPr>
        <p:sp>
          <p:nvSpPr>
            <p:cNvPr id="3" name="Rectangle 2"/>
            <p:cNvSpPr/>
            <p:nvPr/>
          </p:nvSpPr>
          <p:spPr>
            <a:xfrm>
              <a:off x="214282" y="2143116"/>
              <a:ext cx="8572560" cy="4572032"/>
            </a:xfrm>
            <a:prstGeom prst="rect">
              <a:avLst/>
            </a:prstGeom>
            <a:gradFill flip="none" rotWithShape="1">
              <a:gsLst>
                <a:gs pos="0">
                  <a:srgbClr val="00CC00"/>
                </a:gs>
                <a:gs pos="50000">
                  <a:schemeClr val="bg1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57150">
              <a:solidFill>
                <a:schemeClr val="accent2">
                  <a:lumMod val="20000"/>
                  <a:lumOff val="8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EG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" name="Picture 3" descr="0eabd1274b48ffc3e5668da3e3187722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4282" y="2000240"/>
              <a:ext cx="3467100" cy="266700"/>
            </a:xfrm>
            <a:prstGeom prst="rect">
              <a:avLst/>
            </a:prstGeom>
          </p:spPr>
        </p:pic>
        <p:pic>
          <p:nvPicPr>
            <p:cNvPr id="5" name="Picture 4" descr="1cc0ff603f5233476ee5bf4aea4bafd6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86718" y="1857364"/>
              <a:ext cx="1143000" cy="1781175"/>
            </a:xfrm>
            <a:prstGeom prst="rect">
              <a:avLst/>
            </a:prstGeom>
          </p:spPr>
        </p:pic>
        <p:pic>
          <p:nvPicPr>
            <p:cNvPr id="6" name="Picture 5" descr="9c9050dab810c3addb2450ada5d1c857.gif"/>
            <p:cNvPicPr>
              <a:picLocks noChangeAspect="1"/>
            </p:cNvPicPr>
            <p:nvPr/>
          </p:nvPicPr>
          <p:blipFill>
            <a:blip r:embed="rId7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84000" contrast="100000"/>
            </a:blip>
            <a:stretch>
              <a:fillRect/>
            </a:stretch>
          </p:blipFill>
          <p:spPr>
            <a:xfrm rot="16200000">
              <a:off x="-2009227" y="4134450"/>
              <a:ext cx="4500596" cy="375050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899592" y="836712"/>
            <a:ext cx="763284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EG" sz="4800" b="1" dirty="0">
                <a:ln>
                  <a:solidFill>
                    <a:srgbClr val="FF0000"/>
                  </a:solidFill>
                </a:ln>
              </a:rPr>
              <a:t>2- خطوات تحليل المقال الصحفي:</a:t>
            </a:r>
            <a:endParaRPr lang="en-US" sz="48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6256" y="2420888"/>
            <a:ext cx="10801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EG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ج- </a:t>
            </a:r>
            <a:endParaRPr lang="ar-EG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515543"/>
            <a:ext cx="61926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4400" b="1" dirty="0"/>
              <a:t>تحديد أسلوب الكاتب. 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6876256" y="3565465"/>
            <a:ext cx="10801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EG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د- </a:t>
            </a:r>
            <a:endParaRPr lang="ar-EG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3660120"/>
            <a:ext cx="619268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4400" b="1" dirty="0"/>
              <a:t>الحكم العام على المقال وتقويمه من حيث وضوح الفكرة.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805128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doors dir="vert"/>
        <p:sndAc>
          <p:stSnd>
            <p:snd r:embed="rId8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445 -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613 - high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445 -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613 - high 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244</Words>
  <Application>Microsoft Office PowerPoint</Application>
  <PresentationFormat>عرض على الشاشة (3:4)‏</PresentationFormat>
  <Paragraphs>54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ألقراءة والتواصل اللغوي 3 – المستوى الخامس – النظام الفصلي للتعليم الثانوي – المسار الأدبي ومدراس تحفيظ القرآن الكرمي – الوحدة الأولى</dc:title>
  <dc:subject>1- الدرس الثالث- قراءة المقال الصحفي</dc:subject>
  <dc:creator>أ/ بندر الحازمي</dc:creator>
  <cp:keywords>حقيبة إنجاز المعلم والمعلمة</cp:keywords>
  <cp:lastModifiedBy>THECAVE</cp:lastModifiedBy>
  <cp:revision>21</cp:revision>
  <dcterms:created xsi:type="dcterms:W3CDTF">2016-09-03T03:01:26Z</dcterms:created>
  <dcterms:modified xsi:type="dcterms:W3CDTF">2016-09-27T19:21:19Z</dcterms:modified>
</cp:coreProperties>
</file>