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9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99"/>
    <a:srgbClr val="9900CC"/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48" d="100"/>
          <a:sy n="48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33401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3" name="Gen_sberry_getpoints.wav"/>
          </p:stSnd>
        </p:sndAc>
      </p:transition>
    </mc:Choice>
    <mc:Fallback>
      <p:transition>
        <p:fade/>
        <p:sndAc>
          <p:stSnd>
            <p:snd r:embed="rId1" name="Gen_sberry_getpoint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660109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3" name="Gen_sberry_getpoints.wav"/>
          </p:stSnd>
        </p:sndAc>
      </p:transition>
    </mc:Choice>
    <mc:Fallback>
      <p:transition>
        <p:fade/>
        <p:sndAc>
          <p:stSnd>
            <p:snd r:embed="rId1" name="Gen_sberry_getpoint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523643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3" name="Gen_sberry_getpoints.wav"/>
          </p:stSnd>
        </p:sndAc>
      </p:transition>
    </mc:Choice>
    <mc:Fallback>
      <p:transition>
        <p:fade/>
        <p:sndAc>
          <p:stSnd>
            <p:snd r:embed="rId1" name="Gen_sberry_getpoint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825618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3" name="Gen_sberry_getpoints.wav"/>
          </p:stSnd>
        </p:sndAc>
      </p:transition>
    </mc:Choice>
    <mc:Fallback>
      <p:transition>
        <p:fade/>
        <p:sndAc>
          <p:stSnd>
            <p:snd r:embed="rId1" name="Gen_sberry_getpoint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167001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3" name="Gen_sberry_getpoints.wav"/>
          </p:stSnd>
        </p:sndAc>
      </p:transition>
    </mc:Choice>
    <mc:Fallback>
      <p:transition>
        <p:fade/>
        <p:sndAc>
          <p:stSnd>
            <p:snd r:embed="rId1" name="Gen_sberry_getpoint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58258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3" name="Gen_sberry_getpoints.wav"/>
          </p:stSnd>
        </p:sndAc>
      </p:transition>
    </mc:Choice>
    <mc:Fallback>
      <p:transition>
        <p:fade/>
        <p:sndAc>
          <p:stSnd>
            <p:snd r:embed="rId1" name="Gen_sberry_getpoint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043899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3" name="Gen_sberry_getpoints.wav"/>
          </p:stSnd>
        </p:sndAc>
      </p:transition>
    </mc:Choice>
    <mc:Fallback>
      <p:transition>
        <p:fade/>
        <p:sndAc>
          <p:stSnd>
            <p:snd r:embed="rId1" name="Gen_sberry_getpoint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93523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3" name="Gen_sberry_getpoints.wav"/>
          </p:stSnd>
        </p:sndAc>
      </p:transition>
    </mc:Choice>
    <mc:Fallback>
      <p:transition>
        <p:fade/>
        <p:sndAc>
          <p:stSnd>
            <p:snd r:embed="rId1" name="Gen_sberry_getpoint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1582404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3" name="Gen_sberry_getpoints.wav"/>
          </p:stSnd>
        </p:sndAc>
      </p:transition>
    </mc:Choice>
    <mc:Fallback>
      <p:transition>
        <p:fade/>
        <p:sndAc>
          <p:stSnd>
            <p:snd r:embed="rId1" name="Gen_sberry_getpoint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3946637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3" name="Gen_sberry_getpoints.wav"/>
          </p:stSnd>
        </p:sndAc>
      </p:transition>
    </mc:Choice>
    <mc:Fallback>
      <p:transition>
        <p:fade/>
        <p:sndAc>
          <p:stSnd>
            <p:snd r:embed="rId1" name="Gen_sberry_getpoint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1595846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3" name="Gen_sberry_getpoints.wav"/>
          </p:stSnd>
        </p:sndAc>
      </p:transition>
    </mc:Choice>
    <mc:Fallback>
      <p:transition>
        <p:fade/>
        <p:sndAc>
          <p:stSnd>
            <p:snd r:embed="rId1" name="Gen_sberry_getpoint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10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3BC74-6CE6-44AD-91E1-9E8932D6A7DF}" type="datetimeFigureOut">
              <a:rPr lang="ar-EG" smtClean="0"/>
              <a:pPr/>
              <a:t>25/12/1437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7638D-FA1B-43CD-A0B1-FD47F76035D3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9990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15" name="Gen_sberry_getpoints.wav"/>
          </p:stSnd>
        </p:sndAc>
      </p:transition>
    </mc:Choice>
    <mc:Fallback>
      <p:transition>
        <p:fade/>
        <p:sndAc>
          <p:stSnd>
            <p:snd r:embed="rId13" name="Gen_sberry_getpoints.wav"/>
          </p:stSnd>
        </p:sndAc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1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audio" Target="../media/audio13.wav"/><Relationship Id="rId7" Type="http://schemas.openxmlformats.org/officeDocument/2006/relationships/image" Target="../media/image10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6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Relationship Id="rId9" Type="http://schemas.openxmlformats.org/officeDocument/2006/relationships/audio" Target="../media/audio110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7" Type="http://schemas.openxmlformats.org/officeDocument/2006/relationships/audio" Target="../media/audio1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audio" Target="../media/audio16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10.wav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10.wav"/><Relationship Id="rId5" Type="http://schemas.openxmlformats.org/officeDocument/2006/relationships/audio" Target="../media/audio20.wav"/><Relationship Id="rId4" Type="http://schemas.openxmlformats.org/officeDocument/2006/relationships/audio" Target="../media/audio19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10.wav"/><Relationship Id="rId4" Type="http://schemas.openxmlformats.org/officeDocument/2006/relationships/audio" Target="../media/audio20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10.wav"/><Relationship Id="rId4" Type="http://schemas.openxmlformats.org/officeDocument/2006/relationships/audio" Target="../media/audio20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audio" Target="../media/audio1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audio" Target="../media/audio5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110.wav"/><Relationship Id="rId3" Type="http://schemas.openxmlformats.org/officeDocument/2006/relationships/audio" Target="../media/audio6.wav"/><Relationship Id="rId7" Type="http://schemas.microsoft.com/office/2007/relationships/hdphoto" Target="../media/hdphoto1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audio" Target="../media/audio8.wav"/><Relationship Id="rId4" Type="http://schemas.openxmlformats.org/officeDocument/2006/relationships/audio" Target="../media/audio7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1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audio" Target="../media/audio8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10.wav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1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audio" Target="../media/audio8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1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audio" Target="../media/audio8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audio" Target="../media/audio9.wav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2.wav"/><Relationship Id="rId5" Type="http://schemas.openxmlformats.org/officeDocument/2006/relationships/audio" Target="../media/audio11.wav"/><Relationship Id="rId10" Type="http://schemas.openxmlformats.org/officeDocument/2006/relationships/audio" Target="../media/audio110.wav"/><Relationship Id="rId4" Type="http://schemas.openxmlformats.org/officeDocument/2006/relationships/audio" Target="../media/audio10.wav"/><Relationship Id="rId9" Type="http://schemas.openxmlformats.org/officeDocument/2006/relationships/image" Target="../media/image9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audio110.wav"/><Relationship Id="rId3" Type="http://schemas.openxmlformats.org/officeDocument/2006/relationships/audio" Target="../media/audio11.wav"/><Relationship Id="rId7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audio" Target="../media/audio1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85744" y="3189926"/>
            <a:ext cx="7572428" cy="3429024"/>
            <a:chOff x="714348" y="1857364"/>
            <a:chExt cx="7572428" cy="3429024"/>
          </a:xfrm>
        </p:grpSpPr>
        <p:grpSp>
          <p:nvGrpSpPr>
            <p:cNvPr id="9" name="Group 4"/>
            <p:cNvGrpSpPr/>
            <p:nvPr/>
          </p:nvGrpSpPr>
          <p:grpSpPr>
            <a:xfrm>
              <a:off x="714348" y="1857364"/>
              <a:ext cx="7572428" cy="3429024"/>
              <a:chOff x="857224" y="2000240"/>
              <a:chExt cx="7572428" cy="3429024"/>
            </a:xfrm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</p:grpSpPr>
          <p:sp>
            <p:nvSpPr>
              <p:cNvPr id="11" name="Flowchart: Terminator 10"/>
              <p:cNvSpPr/>
              <p:nvPr/>
            </p:nvSpPr>
            <p:spPr>
              <a:xfrm>
                <a:off x="857224" y="2000240"/>
                <a:ext cx="7572428" cy="3429024"/>
              </a:xfrm>
              <a:prstGeom prst="flowChartTerminator">
                <a:avLst/>
              </a:prstGeom>
              <a:gradFill flip="none" rotWithShape="1">
                <a:gsLst>
                  <a:gs pos="0">
                    <a:srgbClr val="FF0000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dirty="0">
                  <a:latin typeface="Times New Roman" pitchFamily="18" charset="0"/>
                </a:endParaRPr>
              </a:p>
            </p:txBody>
          </p:sp>
          <p:sp>
            <p:nvSpPr>
              <p:cNvPr id="12" name="Snip Same Side Corner Rectangle 2"/>
              <p:cNvSpPr/>
              <p:nvPr/>
            </p:nvSpPr>
            <p:spPr>
              <a:xfrm>
                <a:off x="1285852" y="2214554"/>
                <a:ext cx="6786610" cy="2928958"/>
              </a:xfrm>
              <a:prstGeom prst="snip2SameRect">
                <a:avLst>
                  <a:gd name="adj1" fmla="val 30766"/>
                  <a:gd name="adj2" fmla="val 11581"/>
                </a:avLst>
              </a:prstGeom>
              <a:gradFill flip="none" rotWithShape="1">
                <a:gsLst>
                  <a:gs pos="0">
                    <a:schemeClr val="accent5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bg1"/>
                  </a:gs>
                  <a:gs pos="100000">
                    <a:srgbClr val="FFC000"/>
                  </a:gs>
                </a:gsLst>
                <a:lin ang="0" scaled="1"/>
                <a:tileRect/>
              </a:gradFill>
              <a:ln>
                <a:noFill/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dirty="0">
                  <a:latin typeface="Times New Roman" pitchFamily="18" charset="0"/>
                </a:endParaRPr>
              </a:p>
            </p:txBody>
          </p:sp>
        </p:grpSp>
        <p:pic>
          <p:nvPicPr>
            <p:cNvPr id="10" name="Picture 9" descr="2de0d41888181a8baa557cd1c778f619.gif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0147855">
              <a:off x="897309" y="1913558"/>
              <a:ext cx="1905000" cy="952500"/>
            </a:xfrm>
            <a:prstGeom prst="rect">
              <a:avLst/>
            </a:prstGeom>
          </p:spPr>
        </p:pic>
      </p:grp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428752" y="3861048"/>
            <a:ext cx="5572164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EG" sz="6600" b="1" dirty="0" smtClean="0">
                <a:ln>
                  <a:solidFill>
                    <a:srgbClr val="C00000"/>
                  </a:solidFill>
                </a:ln>
                <a:solidFill>
                  <a:srgbClr val="0000CC"/>
                </a:solidFill>
              </a:rPr>
              <a:t>الوحدة القرائية </a:t>
            </a:r>
          </a:p>
          <a:p>
            <a:pPr algn="ctr"/>
            <a:r>
              <a:rPr lang="ar-EG" sz="6600" b="1" dirty="0" smtClean="0">
                <a:ln>
                  <a:solidFill>
                    <a:srgbClr val="C00000"/>
                  </a:solidFill>
                </a:ln>
                <a:solidFill>
                  <a:srgbClr val="0000CC"/>
                </a:solidFill>
              </a:rPr>
              <a:t>القراءة الإعلامية</a:t>
            </a:r>
            <a:endParaRPr lang="ar-EG" sz="6600" b="1" dirty="0">
              <a:ln>
                <a:solidFill>
                  <a:srgbClr val="C00000"/>
                </a:solidFill>
              </a:ln>
              <a:solidFill>
                <a:srgbClr val="0000CC"/>
              </a:solidFill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 rot="1883222">
            <a:off x="3035242" y="-500594"/>
            <a:ext cx="5362267" cy="4469662"/>
            <a:chOff x="3035" y="-173"/>
            <a:chExt cx="3035" cy="2101"/>
          </a:xfrm>
        </p:grpSpPr>
        <p:pic>
          <p:nvPicPr>
            <p:cNvPr id="6" name="Picture 3" descr="leaf_vector_test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035" y="-173"/>
              <a:ext cx="3035" cy="2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rot="19716778">
              <a:off x="3629" y="542"/>
              <a:ext cx="13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ar-EG" sz="6600" b="1" dirty="0" smtClean="0">
                  <a:ln w="18415" cmpd="sng">
                    <a:solidFill>
                      <a:srgbClr val="C00000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الوحدة الأولى</a:t>
              </a:r>
              <a:endParaRPr lang="ar-EG" sz="6600" b="1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052503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gallery dir="r"/>
        <p:sndAc>
          <p:stSnd>
            <p:snd r:embed="rId7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4 - arcade game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4 - arcade game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07504" y="0"/>
            <a:ext cx="9065071" cy="6597352"/>
            <a:chOff x="107504" y="0"/>
            <a:chExt cx="9065071" cy="6597352"/>
          </a:xfrm>
        </p:grpSpPr>
        <p:grpSp>
          <p:nvGrpSpPr>
            <p:cNvPr id="4" name="Group 3"/>
            <p:cNvGrpSpPr/>
            <p:nvPr/>
          </p:nvGrpSpPr>
          <p:grpSpPr>
            <a:xfrm>
              <a:off x="107504" y="188640"/>
              <a:ext cx="8964488" cy="6408712"/>
              <a:chOff x="611560" y="764704"/>
              <a:chExt cx="7780366" cy="540060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2307250" y="764704"/>
                <a:ext cx="6084676" cy="5400600"/>
              </a:xfrm>
              <a:prstGeom prst="rect">
                <a:avLst/>
              </a:prstGeom>
              <a:solidFill>
                <a:srgbClr val="990099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dirty="0">
                  <a:latin typeface="Times New Roman" pitchFamily="18" charset="0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611560" y="764704"/>
                <a:ext cx="3528392" cy="540060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dirty="0">
                  <a:latin typeface="Times New Roman" pitchFamily="18" charset="0"/>
                </a:endParaRPr>
              </a:p>
            </p:txBody>
          </p:sp>
          <p:sp>
            <p:nvSpPr>
              <p:cNvPr id="8" name="Round Diagonal Corner Rectangle 7"/>
              <p:cNvSpPr/>
              <p:nvPr/>
            </p:nvSpPr>
            <p:spPr>
              <a:xfrm>
                <a:off x="827584" y="908720"/>
                <a:ext cx="7344816" cy="5040560"/>
              </a:xfrm>
              <a:prstGeom prst="round2DiagRect">
                <a:avLst>
                  <a:gd name="adj1" fmla="val 16091"/>
                  <a:gd name="adj2" fmla="val 0"/>
                </a:avLst>
              </a:prstGeom>
              <a:gradFill flip="none" rotWithShape="1">
                <a:gsLst>
                  <a:gs pos="0">
                    <a:schemeClr val="accent5">
                      <a:lumMod val="20000"/>
                      <a:lumOff val="80000"/>
                    </a:scheme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5400000" scaled="1"/>
                <a:tileRect/>
              </a:gradFill>
              <a:ln w="76200"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dirty="0">
                  <a:latin typeface="Times New Roman" pitchFamily="18" charset="0"/>
                </a:endParaRPr>
              </a:p>
            </p:txBody>
          </p:sp>
        </p:grp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05525" y="0"/>
              <a:ext cx="3067050" cy="106680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>
          <a:xfrm>
            <a:off x="813227" y="2348880"/>
            <a:ext cx="76604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EG" sz="4800" b="1" dirty="0">
                <a:solidFill>
                  <a:srgbClr val="C00000"/>
                </a:solidFill>
              </a:rPr>
              <a:t>المقال الموضوعي يقابله المقال </a:t>
            </a:r>
            <a:r>
              <a:rPr lang="ar-EG" sz="4800" b="1" dirty="0" smtClean="0">
                <a:solidFill>
                  <a:srgbClr val="C00000"/>
                </a:solidFill>
              </a:rPr>
              <a:t>الـ</a:t>
            </a:r>
            <a:endParaRPr lang="en-US" sz="4800" dirty="0">
              <a:solidFill>
                <a:srgbClr val="C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964778" y="836712"/>
            <a:ext cx="1214446" cy="1000132"/>
            <a:chOff x="6357950" y="2143116"/>
            <a:chExt cx="1214446" cy="1000132"/>
          </a:xfrm>
        </p:grpSpPr>
        <p:sp>
          <p:nvSpPr>
            <p:cNvPr id="11" name="Rounded Rectangle 10"/>
            <p:cNvSpPr/>
            <p:nvPr/>
          </p:nvSpPr>
          <p:spPr>
            <a:xfrm>
              <a:off x="6500826" y="2143116"/>
              <a:ext cx="1071570" cy="1000132"/>
            </a:xfrm>
            <a:prstGeom prst="roundRect">
              <a:avLst/>
            </a:prstGeom>
            <a:solidFill>
              <a:srgbClr val="CCFF33"/>
            </a:solidFill>
            <a:ln>
              <a:solidFill>
                <a:srgbClr val="66FF33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EG" sz="5400" b="1" dirty="0" smtClean="0">
                  <a:ln>
                    <a:solidFill>
                      <a:srgbClr val="FF0000"/>
                    </a:solidFill>
                  </a:ln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  <a:endParaRPr lang="ar-EG" sz="5400" b="1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357950" y="2678900"/>
              <a:ext cx="535782" cy="428625"/>
            </a:xfrm>
            <a:prstGeom prst="rect">
              <a:avLst/>
            </a:prstGeom>
          </p:spPr>
        </p:pic>
      </p:grp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762067" y="3714952"/>
            <a:ext cx="7554349" cy="116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EG" sz="6600" b="1" dirty="0" smtClean="0">
                <a:latin typeface="Times New Roman"/>
                <a:ea typeface="Times New Roman"/>
                <a:cs typeface="Arial"/>
              </a:rPr>
              <a:t>الذاتي</a:t>
            </a:r>
            <a:endParaRPr lang="en-US" sz="6600" b="1" dirty="0" smtClean="0">
              <a:latin typeface="Times New Roman"/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1775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9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tra_Sta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ffer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195 - tada faile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بو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07504" y="0"/>
            <a:ext cx="9065071" cy="6597352"/>
            <a:chOff x="107504" y="0"/>
            <a:chExt cx="9065071" cy="6597352"/>
          </a:xfrm>
        </p:grpSpPr>
        <p:grpSp>
          <p:nvGrpSpPr>
            <p:cNvPr id="3" name="Group 2"/>
            <p:cNvGrpSpPr/>
            <p:nvPr/>
          </p:nvGrpSpPr>
          <p:grpSpPr>
            <a:xfrm>
              <a:off x="107504" y="188640"/>
              <a:ext cx="8964488" cy="6408712"/>
              <a:chOff x="611560" y="764704"/>
              <a:chExt cx="7780366" cy="540060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2307250" y="764704"/>
                <a:ext cx="6084676" cy="5400600"/>
              </a:xfrm>
              <a:prstGeom prst="rect">
                <a:avLst/>
              </a:prstGeom>
              <a:solidFill>
                <a:srgbClr val="990099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dirty="0">
                  <a:latin typeface="Times New Roman" pitchFamily="18" charset="0"/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611560" y="764704"/>
                <a:ext cx="3528392" cy="540060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dirty="0">
                  <a:latin typeface="Times New Roman" pitchFamily="18" charset="0"/>
                </a:endParaRPr>
              </a:p>
            </p:txBody>
          </p:sp>
          <p:sp>
            <p:nvSpPr>
              <p:cNvPr id="7" name="Round Diagonal Corner Rectangle 6"/>
              <p:cNvSpPr/>
              <p:nvPr/>
            </p:nvSpPr>
            <p:spPr>
              <a:xfrm>
                <a:off x="827584" y="908720"/>
                <a:ext cx="7344816" cy="5040560"/>
              </a:xfrm>
              <a:prstGeom prst="round2DiagRect">
                <a:avLst>
                  <a:gd name="adj1" fmla="val 16091"/>
                  <a:gd name="adj2" fmla="val 0"/>
                </a:avLst>
              </a:prstGeom>
              <a:gradFill flip="none" rotWithShape="1">
                <a:gsLst>
                  <a:gs pos="0">
                    <a:schemeClr val="accent5">
                      <a:lumMod val="20000"/>
                      <a:lumOff val="80000"/>
                    </a:scheme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5400000" scaled="1"/>
                <a:tileRect/>
              </a:gradFill>
              <a:ln w="76200"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dirty="0">
                  <a:latin typeface="Times New Roman" pitchFamily="18" charset="0"/>
                </a:endParaRPr>
              </a:p>
            </p:txBody>
          </p:sp>
        </p:grp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105525" y="0"/>
              <a:ext cx="3067050" cy="1066800"/>
            </a:xfrm>
            <a:prstGeom prst="rect">
              <a:avLst/>
            </a:prstGeom>
          </p:spPr>
        </p:pic>
      </p:grpSp>
      <p:sp>
        <p:nvSpPr>
          <p:cNvPr id="8" name="Rectangle 7"/>
          <p:cNvSpPr/>
          <p:nvPr/>
        </p:nvSpPr>
        <p:spPr>
          <a:xfrm>
            <a:off x="813227" y="2348880"/>
            <a:ext cx="76604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EG" sz="4800" b="1" dirty="0">
                <a:solidFill>
                  <a:srgbClr val="C00000"/>
                </a:solidFill>
              </a:rPr>
              <a:t>والمقال الأدبي يقابله المقال </a:t>
            </a:r>
            <a:r>
              <a:rPr lang="ar-EG" sz="4800" b="1" dirty="0" smtClean="0">
                <a:solidFill>
                  <a:srgbClr val="C00000"/>
                </a:solidFill>
              </a:rPr>
              <a:t>الـ </a:t>
            </a:r>
            <a:endParaRPr lang="en-US" sz="4800" dirty="0">
              <a:solidFill>
                <a:srgbClr val="C00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964778" y="836712"/>
            <a:ext cx="1214446" cy="1000132"/>
            <a:chOff x="6357950" y="2143116"/>
            <a:chExt cx="1214446" cy="1000132"/>
          </a:xfrm>
        </p:grpSpPr>
        <p:sp>
          <p:nvSpPr>
            <p:cNvPr id="10" name="Rounded Rectangle 9"/>
            <p:cNvSpPr/>
            <p:nvPr/>
          </p:nvSpPr>
          <p:spPr>
            <a:xfrm>
              <a:off x="6500826" y="2143116"/>
              <a:ext cx="1071570" cy="1000132"/>
            </a:xfrm>
            <a:prstGeom prst="roundRect">
              <a:avLst/>
            </a:prstGeom>
            <a:solidFill>
              <a:srgbClr val="CCFF33"/>
            </a:solidFill>
            <a:ln>
              <a:solidFill>
                <a:srgbClr val="66FF33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EG" sz="5400" b="1" dirty="0" smtClean="0">
                  <a:ln>
                    <a:solidFill>
                      <a:srgbClr val="FF0000"/>
                    </a:solidFill>
                  </a:ln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  <a:endParaRPr lang="ar-EG" sz="5400" b="1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357950" y="2678900"/>
              <a:ext cx="535782" cy="428625"/>
            </a:xfrm>
            <a:prstGeom prst="rect">
              <a:avLst/>
            </a:prstGeom>
          </p:spPr>
        </p:pic>
      </p:grp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762067" y="3812542"/>
            <a:ext cx="7554349" cy="970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EG" sz="5400" b="1" dirty="0" smtClean="0">
                <a:latin typeface="Times New Roman"/>
                <a:ea typeface="Times New Roman"/>
                <a:cs typeface="Arial"/>
              </a:rPr>
              <a:t>العلمي</a:t>
            </a:r>
            <a:endParaRPr lang="en-US" sz="5400" b="1" dirty="0" smtClean="0">
              <a:latin typeface="Times New Roman"/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7828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7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195 - tada faile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بو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55576" y="356596"/>
            <a:ext cx="7463182" cy="6240756"/>
            <a:chOff x="1071538" y="500042"/>
            <a:chExt cx="6500858" cy="5929354"/>
          </a:xfrm>
        </p:grpSpPr>
        <p:sp>
          <p:nvSpPr>
            <p:cNvPr id="4" name="Flowchart: Sequential Access Storage 3"/>
            <p:cNvSpPr/>
            <p:nvPr/>
          </p:nvSpPr>
          <p:spPr>
            <a:xfrm>
              <a:off x="1071538" y="714356"/>
              <a:ext cx="5143536" cy="5715040"/>
            </a:xfrm>
            <a:prstGeom prst="flowChartMagneticTape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50000">
                  <a:schemeClr val="bg1"/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dirty="0">
                <a:latin typeface="Times New Roman" pitchFamily="18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1928794" y="500042"/>
              <a:ext cx="4286280" cy="45720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dirty="0">
                <a:latin typeface="Times New Roman" pitchFamily="18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857488" y="642918"/>
              <a:ext cx="4714908" cy="550072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dirty="0">
                <a:latin typeface="Times New Roman" pitchFamily="18" charset="0"/>
              </a:endParaRPr>
            </a:p>
          </p:txBody>
        </p:sp>
        <p:pic>
          <p:nvPicPr>
            <p:cNvPr id="7" name="Picture 1"/>
            <p:cNvPicPr>
              <a:picLocks noChangeAspect="1" noChangeArrowheads="1"/>
            </p:cNvPicPr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2143108" y="876306"/>
              <a:ext cx="5076825" cy="5000577"/>
            </a:xfrm>
            <a:prstGeom prst="rect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  <a:effectLst/>
          </p:spPr>
        </p:pic>
      </p:grpSp>
      <p:sp>
        <p:nvSpPr>
          <p:cNvPr id="8" name="TextBox 7"/>
          <p:cNvSpPr txBox="1"/>
          <p:nvPr/>
        </p:nvSpPr>
        <p:spPr>
          <a:xfrm>
            <a:off x="2267744" y="1443548"/>
            <a:ext cx="5328592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EG" sz="6000" b="1" dirty="0">
                <a:ln>
                  <a:solidFill>
                    <a:srgbClr val="FF0000"/>
                  </a:solidFill>
                </a:ln>
                <a:solidFill>
                  <a:srgbClr val="000099"/>
                </a:solidFill>
              </a:rPr>
              <a:t>4- أكمل الجدول التالي بذكر خصائص كل نوع من أنواع المقال:</a:t>
            </a:r>
            <a:endParaRPr lang="en-US" sz="6000" dirty="0">
              <a:ln>
                <a:solidFill>
                  <a:srgbClr val="FF0000"/>
                </a:solidFill>
              </a:ln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2953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5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753 - metal pole cla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3681151"/>
              </p:ext>
            </p:extLst>
          </p:nvPr>
        </p:nvGraphicFramePr>
        <p:xfrm>
          <a:off x="539552" y="548680"/>
          <a:ext cx="8064896" cy="561621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77136"/>
                <a:gridCol w="5187760"/>
              </a:tblGrid>
              <a:tr h="1224556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4391660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028610" y="764704"/>
            <a:ext cx="22878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نوع المقال</a:t>
            </a:r>
            <a:endParaRPr lang="ar-EG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89827" y="764704"/>
            <a:ext cx="20217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خصائصه</a:t>
            </a:r>
            <a:endParaRPr lang="ar-EG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48835" y="3237131"/>
            <a:ext cx="216758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6000" b="1" dirty="0">
                <a:solidFill>
                  <a:srgbClr val="C00000"/>
                </a:solidFill>
              </a:rPr>
              <a:t>الوصفي</a:t>
            </a:r>
            <a:endParaRPr lang="ar-EG" sz="6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3068960"/>
            <a:ext cx="4608512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/>
              <a:t>يصف المقال والمشاهد بدقة وأمانة</a:t>
            </a:r>
            <a:endParaRPr lang="ar-EG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0840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6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utem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86 - اعلان اهمال الويندوز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25127840"/>
              </p:ext>
            </p:extLst>
          </p:nvPr>
        </p:nvGraphicFramePr>
        <p:xfrm>
          <a:off x="539552" y="548680"/>
          <a:ext cx="8064896" cy="561621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77136"/>
                <a:gridCol w="5187760"/>
              </a:tblGrid>
              <a:tr h="1224556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4391660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028610" y="764704"/>
            <a:ext cx="22878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نوع المقال</a:t>
            </a:r>
            <a:endParaRPr lang="ar-EG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89827" y="764704"/>
            <a:ext cx="20217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خصائصه</a:t>
            </a:r>
            <a:endParaRPr lang="ar-EG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20220" y="3237131"/>
            <a:ext cx="2496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6000" b="1" dirty="0" smtClean="0">
                <a:solidFill>
                  <a:srgbClr val="C00000"/>
                </a:solidFill>
              </a:rPr>
              <a:t>التفسيري</a:t>
            </a:r>
            <a:endParaRPr lang="ar-EG" sz="6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961526"/>
            <a:ext cx="4608512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/>
              <a:t>يفسر ظاهرة علمية أو اجتماعية مستعيناً بالأدلة والشواهد</a:t>
            </a:r>
            <a:endParaRPr lang="ar-EG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1233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5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utem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6 - اعلان اهمال الويندوز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10449897"/>
              </p:ext>
            </p:extLst>
          </p:nvPr>
        </p:nvGraphicFramePr>
        <p:xfrm>
          <a:off x="539552" y="548680"/>
          <a:ext cx="8064896" cy="561621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77136"/>
                <a:gridCol w="5187760"/>
              </a:tblGrid>
              <a:tr h="1224556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4391660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028610" y="764704"/>
            <a:ext cx="22878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نوع المقال</a:t>
            </a:r>
            <a:endParaRPr lang="ar-EG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89827" y="764704"/>
            <a:ext cx="20217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خصائصه</a:t>
            </a:r>
            <a:endParaRPr lang="ar-EG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28610" y="3237131"/>
            <a:ext cx="22878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6000" b="1" dirty="0" smtClean="0">
                <a:solidFill>
                  <a:srgbClr val="C00000"/>
                </a:solidFill>
              </a:rPr>
              <a:t>الجدلي</a:t>
            </a:r>
            <a:endParaRPr lang="ar-EG" sz="6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183373"/>
            <a:ext cx="4608512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/>
              <a:t>يطرح أفكار مثيرة للجدل ويؤيد فيه الكاتب أفكاره بالحجج والبراهين ويدعمها بالأدلة ويهدف إلى إقناع القارئ بفكرته</a:t>
            </a:r>
            <a:endParaRPr lang="ar-EG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0767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5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utem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6 - اعلان اهمال الويندوز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05672" y="-85764"/>
            <a:ext cx="4704160" cy="2866692"/>
            <a:chOff x="1500166" y="2124377"/>
            <a:chExt cx="2663207" cy="2090441"/>
          </a:xfrm>
        </p:grpSpPr>
        <p:grpSp>
          <p:nvGrpSpPr>
            <p:cNvPr id="4" name="Group 24"/>
            <p:cNvGrpSpPr/>
            <p:nvPr/>
          </p:nvGrpSpPr>
          <p:grpSpPr>
            <a:xfrm>
              <a:off x="2265983" y="2124377"/>
              <a:ext cx="1897390" cy="1680552"/>
              <a:chOff x="2265983" y="2124377"/>
              <a:chExt cx="1897390" cy="1680552"/>
            </a:xfrm>
          </p:grpSpPr>
          <p:sp>
            <p:nvSpPr>
              <p:cNvPr id="8" name="Lightning Bolt 7"/>
              <p:cNvSpPr/>
              <p:nvPr/>
            </p:nvSpPr>
            <p:spPr>
              <a:xfrm rot="17134284">
                <a:off x="2627456" y="2269012"/>
                <a:ext cx="1643074" cy="1428760"/>
              </a:xfrm>
              <a:prstGeom prst="lightningBolt">
                <a:avLst/>
              </a:prstGeom>
              <a:solidFill>
                <a:srgbClr val="CC00CC"/>
              </a:solidFill>
              <a:ln w="38100">
                <a:solidFill>
                  <a:srgbClr val="9900CC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9" name="Lightning Bolt 8"/>
              <p:cNvSpPr/>
              <p:nvPr/>
            </p:nvSpPr>
            <p:spPr>
              <a:xfrm rot="17134284">
                <a:off x="2158826" y="2231534"/>
                <a:ext cx="1643074" cy="1428760"/>
              </a:xfrm>
              <a:prstGeom prst="lightningBolt">
                <a:avLst/>
              </a:prstGeom>
              <a:solidFill>
                <a:srgbClr val="CC3300"/>
              </a:solidFill>
              <a:ln>
                <a:solidFill>
                  <a:srgbClr val="C00000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</a:endParaRPr>
              </a:p>
            </p:txBody>
          </p:sp>
        </p:grpSp>
        <p:grpSp>
          <p:nvGrpSpPr>
            <p:cNvPr id="5" name="Group 21"/>
            <p:cNvGrpSpPr/>
            <p:nvPr/>
          </p:nvGrpSpPr>
          <p:grpSpPr>
            <a:xfrm>
              <a:off x="1500166" y="2500306"/>
              <a:ext cx="2571768" cy="1714512"/>
              <a:chOff x="1571604" y="2071678"/>
              <a:chExt cx="2571768" cy="1714512"/>
            </a:xfrm>
          </p:grpSpPr>
          <p:sp>
            <p:nvSpPr>
              <p:cNvPr id="6" name="Wave 5"/>
              <p:cNvSpPr/>
              <p:nvPr/>
            </p:nvSpPr>
            <p:spPr>
              <a:xfrm>
                <a:off x="1571604" y="2071678"/>
                <a:ext cx="2571768" cy="1714512"/>
              </a:xfrm>
              <a:prstGeom prst="wave">
                <a:avLst/>
              </a:prstGeom>
              <a:gradFill flip="none" rotWithShape="1">
                <a:gsLst>
                  <a:gs pos="0">
                    <a:srgbClr val="0000FF">
                      <a:shade val="30000"/>
                      <a:satMod val="115000"/>
                    </a:srgbClr>
                  </a:gs>
                  <a:gs pos="50000">
                    <a:srgbClr val="0000FF">
                      <a:shade val="67500"/>
                      <a:satMod val="115000"/>
                    </a:srgbClr>
                  </a:gs>
                  <a:gs pos="100000">
                    <a:schemeClr val="bg1"/>
                  </a:gs>
                </a:gsLst>
                <a:lin ang="5400000" scaled="1"/>
                <a:tileRect/>
              </a:gra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6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1609782" y="2471901"/>
                <a:ext cx="2498567" cy="9163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ar-EG" sz="6600" b="1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الدرس الثالث</a:t>
                </a:r>
                <a:endParaRPr lang="en-US" sz="66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611560" y="4581128"/>
            <a:ext cx="7006155" cy="1628492"/>
            <a:chOff x="2267744" y="404664"/>
            <a:chExt cx="7006155" cy="1628492"/>
          </a:xfrm>
        </p:grpSpPr>
        <p:grpSp>
          <p:nvGrpSpPr>
            <p:cNvPr id="11" name="Group 10"/>
            <p:cNvGrpSpPr/>
            <p:nvPr/>
          </p:nvGrpSpPr>
          <p:grpSpPr>
            <a:xfrm>
              <a:off x="2364791" y="404664"/>
              <a:ext cx="6909108" cy="1628492"/>
              <a:chOff x="3211966" y="2235772"/>
              <a:chExt cx="5336458" cy="1283045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3211966" y="2235772"/>
                <a:ext cx="5336458" cy="1283045"/>
                <a:chOff x="3211966" y="2235772"/>
                <a:chExt cx="5336458" cy="1283045"/>
              </a:xfrm>
            </p:grpSpPr>
            <p:sp>
              <p:nvSpPr>
                <p:cNvPr id="15" name="Rounded Rectangle 14"/>
                <p:cNvSpPr/>
                <p:nvPr/>
              </p:nvSpPr>
              <p:spPr>
                <a:xfrm>
                  <a:off x="3248818" y="2235772"/>
                  <a:ext cx="5299606" cy="1282493"/>
                </a:xfrm>
                <a:prstGeom prst="roundRect">
                  <a:avLst/>
                </a:prstGeom>
                <a:gradFill>
                  <a:gsLst>
                    <a:gs pos="0">
                      <a:srgbClr val="CC0099">
                        <a:tint val="66000"/>
                        <a:satMod val="160000"/>
                      </a:srgbClr>
                    </a:gs>
                    <a:gs pos="50000">
                      <a:schemeClr val="bg1"/>
                    </a:gs>
                    <a:gs pos="100000">
                      <a:srgbClr val="CC0099">
                        <a:tint val="23500"/>
                        <a:satMod val="160000"/>
                      </a:srgbClr>
                    </a:gs>
                  </a:gsLst>
                  <a:lin ang="5400000" scaled="1"/>
                </a:gradFill>
                <a:ln>
                  <a:solidFill>
                    <a:srgbClr val="CC0099"/>
                  </a:solidFill>
                </a:ln>
                <a:effectLst/>
                <a:scene3d>
                  <a:camera prst="orthographicFront">
                    <a:rot lat="0" lon="0" rev="0"/>
                  </a:camera>
                  <a:lightRig rig="glow" dir="t">
                    <a:rot lat="0" lon="0" rev="14100000"/>
                  </a:lightRig>
                </a:scene3d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 sz="6600" b="1" dirty="0">
                    <a:ln>
                      <a:solidFill>
                        <a:srgbClr val="C00000"/>
                      </a:solidFill>
                    </a:ln>
                    <a:solidFill>
                      <a:srgbClr val="9900CC"/>
                    </a:solidFill>
                    <a:latin typeface="Times New Roman" pitchFamily="18" charset="0"/>
                  </a:endParaRPr>
                </a:p>
              </p:txBody>
            </p:sp>
            <p:pic>
              <p:nvPicPr>
                <p:cNvPr id="16" name="Picture 15"/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11966" y="3086769"/>
                  <a:ext cx="648072" cy="432048"/>
                </a:xfrm>
                <a:prstGeom prst="rect">
                  <a:avLst/>
                </a:prstGeom>
              </p:spPr>
            </p:pic>
          </p:grpSp>
          <p:sp>
            <p:nvSpPr>
              <p:cNvPr id="14" name="TextBox 13"/>
              <p:cNvSpPr txBox="1"/>
              <p:nvPr/>
            </p:nvSpPr>
            <p:spPr>
              <a:xfrm>
                <a:off x="3424045" y="2492500"/>
                <a:ext cx="5116815" cy="87296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EG" sz="6600" b="1" dirty="0" smtClean="0">
                    <a:ln>
                      <a:solidFill>
                        <a:srgbClr val="C00000"/>
                      </a:solidFill>
                    </a:ln>
                    <a:solidFill>
                      <a:srgbClr val="9900CC"/>
                    </a:solidFill>
                  </a:rPr>
                  <a:t>قراءة المقال الصحفي</a:t>
                </a:r>
                <a:endParaRPr lang="ar-EG" sz="6600" dirty="0">
                  <a:ln>
                    <a:solidFill>
                      <a:srgbClr val="C00000"/>
                    </a:solidFill>
                  </a:ln>
                  <a:solidFill>
                    <a:srgbClr val="9900CC"/>
                  </a:solidFill>
                </a:endParaRPr>
              </a:p>
            </p:txBody>
          </p:sp>
        </p:grp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67744" y="1753313"/>
              <a:ext cx="266700" cy="2355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263606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7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7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" decel="50000" autoRev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" decel="100000" autoRev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" decel="100000" autoRev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172 -  خطأ الويندوز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3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211 - bon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brightnessContrast bright="-1000" contrast="6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88640"/>
            <a:ext cx="9144000" cy="6366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1822172"/>
            <a:ext cx="6984776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EG" sz="4800" dirty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المقال الصحفي نوع من أنواع الكتابة الصحفية يعبر فيه الكاتب عن </a:t>
            </a:r>
            <a:r>
              <a:rPr lang="ar-EG" sz="4800" dirty="0">
                <a:latin typeface="Times New Roman" pitchFamily="18" charset="0"/>
                <a:cs typeface="Times New Roman" pitchFamily="18" charset="0"/>
              </a:rPr>
              <a:t>..................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 و </a:t>
            </a:r>
            <a:r>
              <a:rPr lang="ar-EG" sz="4800" dirty="0">
                <a:latin typeface="Times New Roman" pitchFamily="18" charset="0"/>
                <a:cs typeface="Times New Roman" pitchFamily="18" charset="0"/>
              </a:rPr>
              <a:t>................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 و </a:t>
            </a:r>
            <a:r>
              <a:rPr lang="ar-EG" sz="4800" dirty="0" smtClean="0">
                <a:latin typeface="Times New Roman" pitchFamily="18" charset="0"/>
                <a:cs typeface="Times New Roman" pitchFamily="18" charset="0"/>
              </a:rPr>
              <a:t>.........................،</a:t>
            </a:r>
            <a:r>
              <a:rPr lang="ar-EG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dirty="0">
              <a:latin typeface="Times New Roman" pitchFamily="18" charset="0"/>
            </a:endParaRPr>
          </a:p>
        </p:txBody>
      </p:sp>
      <p:sp>
        <p:nvSpPr>
          <p:cNvPr id="4" name="مربع نص 8"/>
          <p:cNvSpPr txBox="1"/>
          <p:nvPr/>
        </p:nvSpPr>
        <p:spPr>
          <a:xfrm>
            <a:off x="4211960" y="3439677"/>
            <a:ext cx="3096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آرائه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5" name="مربع نص 8"/>
          <p:cNvSpPr txBox="1"/>
          <p:nvPr/>
        </p:nvSpPr>
        <p:spPr>
          <a:xfrm>
            <a:off x="1115616" y="3439677"/>
            <a:ext cx="3096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تجاربه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6" name="مربع نص 8"/>
          <p:cNvSpPr txBox="1"/>
          <p:nvPr/>
        </p:nvSpPr>
        <p:spPr>
          <a:xfrm>
            <a:off x="2987824" y="4159757"/>
            <a:ext cx="3096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مواقفه الخاصه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1618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8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600 - hangup click of phon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ewale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bright="-1000" contrast="6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88640"/>
            <a:ext cx="9144000" cy="636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15616" y="1628800"/>
            <a:ext cx="6984776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وقد يتضمن أيضاً </a:t>
            </a:r>
            <a:r>
              <a:rPr lang="ar-EG" sz="4800" dirty="0">
                <a:latin typeface="Times New Roman" pitchFamily="18" charset="0"/>
                <a:cs typeface="Times New Roman" pitchFamily="18" charset="0"/>
              </a:rPr>
              <a:t>.................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 وغالباً ما يضاغ المقال الصحفي بأسلوب </a:t>
            </a:r>
            <a:r>
              <a:rPr lang="ar-EG" sz="4800" dirty="0">
                <a:latin typeface="Times New Roman" pitchFamily="18" charset="0"/>
                <a:cs typeface="Times New Roman" pitchFamily="18" charset="0"/>
              </a:rPr>
              <a:t>..................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 يفهمه جميع القراء على اختلاف مستوياتهم.</a:t>
            </a:r>
            <a:endParaRPr lang="en-US" sz="4800" dirty="0">
              <a:latin typeface="Times New Roman" pitchFamily="18" charset="0"/>
            </a:endParaRPr>
          </a:p>
        </p:txBody>
      </p:sp>
      <p:sp>
        <p:nvSpPr>
          <p:cNvPr id="5" name="مربع نص 8"/>
          <p:cNvSpPr txBox="1"/>
          <p:nvPr/>
        </p:nvSpPr>
        <p:spPr>
          <a:xfrm>
            <a:off x="1259632" y="1790903"/>
            <a:ext cx="3096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حقائق علمية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6" name="مربع نص 8"/>
          <p:cNvSpPr txBox="1"/>
          <p:nvPr/>
        </p:nvSpPr>
        <p:spPr>
          <a:xfrm>
            <a:off x="2843808" y="3231063"/>
            <a:ext cx="3096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سهل واضح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1717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7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newale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-1000" contrast="6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88640"/>
            <a:ext cx="9144000" cy="636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71600" y="1822172"/>
            <a:ext cx="6984776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إلا أن أنواعاً من المقالات تكون أعمق من غيرها في تحليل نوع الأحداث والقضايا والظواهر التي تشغل المجتمع.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4619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6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newale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bright="-1000" contrast="6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88640"/>
            <a:ext cx="9144000" cy="6366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268760"/>
            <a:ext cx="7488832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والمقال الافتتاحي لكل صحيفة يعبر عن </a:t>
            </a:r>
            <a:r>
              <a:rPr lang="ar-EG" sz="4800" dirty="0" smtClean="0">
                <a:latin typeface="Times New Roman" pitchFamily="18" charset="0"/>
                <a:cs typeface="Times New Roman" pitchFamily="18" charset="0"/>
              </a:rPr>
              <a:t>....................</a:t>
            </a:r>
            <a:r>
              <a:rPr lang="ar-EG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في الأحداث اليومية الجارية، وفي القضايا التي تشغل الرأي العام المحلي او الدولي. أما مقالات الكُتَّاب الأخرى فتعبر غالباً عن </a:t>
            </a:r>
            <a:r>
              <a:rPr lang="ar-EG" sz="4800" dirty="0" smtClean="0">
                <a:latin typeface="Times New Roman" pitchFamily="18" charset="0"/>
                <a:cs typeface="Times New Roman" pitchFamily="18" charset="0"/>
              </a:rPr>
              <a:t>......................</a:t>
            </a:r>
            <a:r>
              <a:rPr lang="ar-EG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ربع نص 8"/>
          <p:cNvSpPr txBox="1"/>
          <p:nvPr/>
        </p:nvSpPr>
        <p:spPr>
          <a:xfrm>
            <a:off x="3779912" y="2185484"/>
            <a:ext cx="3096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سياستها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5" name="مربع نص 8"/>
          <p:cNvSpPr txBox="1"/>
          <p:nvPr/>
        </p:nvSpPr>
        <p:spPr>
          <a:xfrm>
            <a:off x="2699792" y="5088451"/>
            <a:ext cx="3096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آراء أصحابها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6045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7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newale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bright="-1000" contrast="6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88640"/>
            <a:ext cx="9144000" cy="6366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268760"/>
            <a:ext cx="7488832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وتتنوع المقالات الصحفية بحسب مكانها من الصحيفة فتشمل </a:t>
            </a:r>
            <a:r>
              <a:rPr lang="ar-EG" sz="4800" dirty="0" smtClean="0">
                <a:latin typeface="Times New Roman" pitchFamily="18" charset="0"/>
                <a:cs typeface="Times New Roman" pitchFamily="18" charset="0"/>
              </a:rPr>
              <a:t>.................</a:t>
            </a:r>
            <a:r>
              <a:rPr lang="ar-EG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و </a:t>
            </a:r>
            <a:r>
              <a:rPr lang="ar-EG" sz="4800" dirty="0" smtClean="0">
                <a:latin typeface="Times New Roman" pitchFamily="18" charset="0"/>
                <a:cs typeface="Times New Roman" pitchFamily="18" charset="0"/>
              </a:rPr>
              <a:t>..................</a:t>
            </a:r>
            <a:r>
              <a:rPr lang="ar-EG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و </a:t>
            </a:r>
            <a:r>
              <a:rPr lang="ar-EG" sz="4800" dirty="0" smtClean="0">
                <a:latin typeface="Times New Roman" pitchFamily="18" charset="0"/>
                <a:cs typeface="Times New Roman" pitchFamily="18" charset="0"/>
              </a:rPr>
              <a:t>..................</a:t>
            </a:r>
            <a:r>
              <a:rPr lang="ar-EG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و </a:t>
            </a:r>
            <a:r>
              <a:rPr lang="ar-EG" sz="4800" dirty="0" smtClean="0">
                <a:latin typeface="Times New Roman" pitchFamily="18" charset="0"/>
                <a:cs typeface="Times New Roman" pitchFamily="18" charset="0"/>
              </a:rPr>
              <a:t>.................</a:t>
            </a:r>
            <a:r>
              <a:rPr lang="ar-EG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و </a:t>
            </a:r>
            <a:r>
              <a:rPr lang="ar-EG" sz="4800" dirty="0" smtClean="0">
                <a:latin typeface="Times New Roman" pitchFamily="18" charset="0"/>
                <a:cs typeface="Times New Roman" pitchFamily="18" charset="0"/>
              </a:rPr>
              <a:t>...................</a:t>
            </a:r>
            <a:r>
              <a:rPr lang="ar-EG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و </a:t>
            </a:r>
            <a:r>
              <a:rPr lang="ar-EG" sz="4800" dirty="0" smtClean="0">
                <a:latin typeface="Times New Roman" pitchFamily="18" charset="0"/>
                <a:cs typeface="Times New Roman" pitchFamily="18" charset="0"/>
              </a:rPr>
              <a:t>................</a:t>
            </a:r>
            <a:r>
              <a:rPr lang="ar-EG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و </a:t>
            </a:r>
            <a:r>
              <a:rPr lang="ar-EG" sz="4800" dirty="0" smtClean="0">
                <a:latin typeface="Times New Roman" pitchFamily="18" charset="0"/>
                <a:cs typeface="Times New Roman" pitchFamily="18" charset="0"/>
              </a:rPr>
              <a:t>....................</a:t>
            </a:r>
            <a:r>
              <a:rPr lang="ar-EG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4800" b="1" dirty="0">
                <a:latin typeface="Times New Roman" pitchFamily="18" charset="0"/>
                <a:cs typeface="Times New Roman" pitchFamily="18" charset="0"/>
              </a:rPr>
              <a:t>و </a:t>
            </a:r>
            <a:r>
              <a:rPr lang="ar-EG" sz="4800" dirty="0" smtClean="0">
                <a:latin typeface="Times New Roman" pitchFamily="18" charset="0"/>
                <a:cs typeface="Times New Roman" pitchFamily="18" charset="0"/>
              </a:rPr>
              <a:t>...................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ربع نص 8"/>
          <p:cNvSpPr txBox="1"/>
          <p:nvPr/>
        </p:nvSpPr>
        <p:spPr>
          <a:xfrm>
            <a:off x="5004048" y="2870851"/>
            <a:ext cx="288032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السياسي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5" name="مربع نص 8"/>
          <p:cNvSpPr txBox="1"/>
          <p:nvPr/>
        </p:nvSpPr>
        <p:spPr>
          <a:xfrm>
            <a:off x="1763688" y="2870851"/>
            <a:ext cx="3096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الاجتماعي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6" name="مربع نص 8"/>
          <p:cNvSpPr txBox="1"/>
          <p:nvPr/>
        </p:nvSpPr>
        <p:spPr>
          <a:xfrm>
            <a:off x="5004048" y="3646550"/>
            <a:ext cx="288032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الثقافي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7" name="مربع نص 8"/>
          <p:cNvSpPr txBox="1"/>
          <p:nvPr/>
        </p:nvSpPr>
        <p:spPr>
          <a:xfrm>
            <a:off x="1691680" y="3646550"/>
            <a:ext cx="3096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الأدبي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8" name="مربع نص 8"/>
          <p:cNvSpPr txBox="1"/>
          <p:nvPr/>
        </p:nvSpPr>
        <p:spPr>
          <a:xfrm>
            <a:off x="5004048" y="4366630"/>
            <a:ext cx="288032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النقدي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619672" y="4366630"/>
            <a:ext cx="3096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الفني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0" name="مربع نص 8"/>
          <p:cNvSpPr txBox="1"/>
          <p:nvPr/>
        </p:nvSpPr>
        <p:spPr>
          <a:xfrm>
            <a:off x="5004048" y="5088451"/>
            <a:ext cx="288032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الاقتصاد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1" name="مربع نص 8"/>
          <p:cNvSpPr txBox="1"/>
          <p:nvPr/>
        </p:nvSpPr>
        <p:spPr>
          <a:xfrm>
            <a:off x="1619672" y="5088451"/>
            <a:ext cx="3096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0099"/>
                </a:solidFill>
                <a:latin typeface="Times New Roman" pitchFamily="18" charset="0"/>
              </a:rPr>
              <a:t>الرياضي</a:t>
            </a:r>
            <a:endParaRPr lang="en-US" sz="4400" dirty="0">
              <a:solidFill>
                <a:srgbClr val="00009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5455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7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newale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24984" y="-71462"/>
            <a:ext cx="8876172" cy="6715148"/>
            <a:chOff x="53546" y="1857364"/>
            <a:chExt cx="8876172" cy="4857784"/>
          </a:xfrm>
        </p:grpSpPr>
        <p:sp>
          <p:nvSpPr>
            <p:cNvPr id="4" name="Rectangle 3"/>
            <p:cNvSpPr/>
            <p:nvPr/>
          </p:nvSpPr>
          <p:spPr>
            <a:xfrm>
              <a:off x="214282" y="2143116"/>
              <a:ext cx="8572560" cy="4572032"/>
            </a:xfrm>
            <a:prstGeom prst="rect">
              <a:avLst/>
            </a:prstGeom>
            <a:gradFill flip="none" rotWithShape="1">
              <a:gsLst>
                <a:gs pos="0">
                  <a:srgbClr val="00CC00"/>
                </a:gs>
                <a:gs pos="50000">
                  <a:schemeClr val="bg1"/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57150">
              <a:solidFill>
                <a:schemeClr val="accent2">
                  <a:lumMod val="20000"/>
                  <a:lumOff val="80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5" name="Picture 4" descr="0eabd1274b48ffc3e5668da3e3187722.gif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14282" y="2000240"/>
              <a:ext cx="3467100" cy="266700"/>
            </a:xfrm>
            <a:prstGeom prst="rect">
              <a:avLst/>
            </a:prstGeom>
          </p:spPr>
        </p:pic>
        <p:pic>
          <p:nvPicPr>
            <p:cNvPr id="6" name="Picture 5" descr="1cc0ff603f5233476ee5bf4aea4bafd6.gif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786718" y="1857364"/>
              <a:ext cx="1143000" cy="1781175"/>
            </a:xfrm>
            <a:prstGeom prst="rect">
              <a:avLst/>
            </a:prstGeom>
          </p:spPr>
        </p:pic>
        <p:pic>
          <p:nvPicPr>
            <p:cNvPr id="7" name="Picture 6" descr="9c9050dab810c3addb2450ada5d1c857.gif"/>
            <p:cNvPicPr>
              <a:picLocks noChangeAspect="1"/>
            </p:cNvPicPr>
            <p:nvPr/>
          </p:nvPicPr>
          <p:blipFill>
            <a:blip r:embed="rId9">
              <a:duotone>
                <a:schemeClr val="accent2">
                  <a:shade val="45000"/>
                  <a:satMod val="135000"/>
                </a:schemeClr>
                <a:prstClr val="white"/>
              </a:duotone>
              <a:lum bright="84000" contrast="100000"/>
            </a:blip>
            <a:stretch>
              <a:fillRect/>
            </a:stretch>
          </p:blipFill>
          <p:spPr>
            <a:xfrm rot="16200000">
              <a:off x="-2009227" y="4134450"/>
              <a:ext cx="4500596" cy="375050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>
            <a:off x="899592" y="836712"/>
            <a:ext cx="763284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EG" sz="4800" b="1" dirty="0">
                <a:ln>
                  <a:solidFill>
                    <a:srgbClr val="FF0000"/>
                  </a:solidFill>
                </a:ln>
              </a:rPr>
              <a:t>2- خطوات تحليل المقال الصحفي:</a:t>
            </a:r>
            <a:endParaRPr lang="en-US" sz="4800" dirty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20272" y="2420888"/>
            <a:ext cx="86409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EG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أ- </a:t>
            </a:r>
            <a:endParaRPr lang="ar-EG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3608" y="2515543"/>
            <a:ext cx="597666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4400" b="1" dirty="0"/>
              <a:t>تحديد الفكرة الرئيسية للمقال. 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6804248" y="3565465"/>
            <a:ext cx="108012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EG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ب- </a:t>
            </a:r>
            <a:endParaRPr lang="ar-EG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43608" y="3660120"/>
            <a:ext cx="576064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4400" b="1" dirty="0"/>
              <a:t>تحديد طبيعة المقال.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1443382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10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6 - arcade game error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399 - denk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445 - drum bea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613 - high 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445 - drum bea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613 - high 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build="p"/>
      <p:bldP spid="11" grpId="0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24984" y="-71462"/>
            <a:ext cx="8876172" cy="6715148"/>
            <a:chOff x="53546" y="1857364"/>
            <a:chExt cx="8876172" cy="4857784"/>
          </a:xfrm>
        </p:grpSpPr>
        <p:sp>
          <p:nvSpPr>
            <p:cNvPr id="3" name="Rectangle 2"/>
            <p:cNvSpPr/>
            <p:nvPr/>
          </p:nvSpPr>
          <p:spPr>
            <a:xfrm>
              <a:off x="214282" y="2143116"/>
              <a:ext cx="8572560" cy="4572032"/>
            </a:xfrm>
            <a:prstGeom prst="rect">
              <a:avLst/>
            </a:prstGeom>
            <a:gradFill flip="none" rotWithShape="1">
              <a:gsLst>
                <a:gs pos="0">
                  <a:srgbClr val="00CC00"/>
                </a:gs>
                <a:gs pos="50000">
                  <a:schemeClr val="bg1"/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 w="57150">
              <a:solidFill>
                <a:schemeClr val="accent2">
                  <a:lumMod val="20000"/>
                  <a:lumOff val="80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4" name="Picture 3" descr="0eabd1274b48ffc3e5668da3e3187722.gif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14282" y="2000240"/>
              <a:ext cx="3467100" cy="266700"/>
            </a:xfrm>
            <a:prstGeom prst="rect">
              <a:avLst/>
            </a:prstGeom>
          </p:spPr>
        </p:pic>
        <p:pic>
          <p:nvPicPr>
            <p:cNvPr id="5" name="Picture 4" descr="1cc0ff603f5233476ee5bf4aea4bafd6.gif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786718" y="1857364"/>
              <a:ext cx="1143000" cy="1781175"/>
            </a:xfrm>
            <a:prstGeom prst="rect">
              <a:avLst/>
            </a:prstGeom>
          </p:spPr>
        </p:pic>
        <p:pic>
          <p:nvPicPr>
            <p:cNvPr id="6" name="Picture 5" descr="9c9050dab810c3addb2450ada5d1c857.gif"/>
            <p:cNvPicPr>
              <a:picLocks noChangeAspect="1"/>
            </p:cNvPicPr>
            <p:nvPr/>
          </p:nvPicPr>
          <p:blipFill>
            <a:blip r:embed="rId7">
              <a:duotone>
                <a:schemeClr val="accent2">
                  <a:shade val="45000"/>
                  <a:satMod val="135000"/>
                </a:schemeClr>
                <a:prstClr val="white"/>
              </a:duotone>
              <a:lum bright="84000" contrast="100000"/>
            </a:blip>
            <a:stretch>
              <a:fillRect/>
            </a:stretch>
          </p:blipFill>
          <p:spPr>
            <a:xfrm rot="16200000">
              <a:off x="-2009227" y="4134450"/>
              <a:ext cx="4500596" cy="37505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899592" y="836712"/>
            <a:ext cx="763284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ar-EG" sz="4800" b="1" dirty="0">
                <a:ln>
                  <a:solidFill>
                    <a:srgbClr val="FF0000"/>
                  </a:solidFill>
                </a:ln>
              </a:rPr>
              <a:t>2- خطوات تحليل المقال الصحفي:</a:t>
            </a:r>
            <a:endParaRPr lang="en-US" sz="4800" dirty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76256" y="2420888"/>
            <a:ext cx="108012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EG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ج- </a:t>
            </a:r>
            <a:endParaRPr lang="ar-EG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2515543"/>
            <a:ext cx="619268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4400" b="1" dirty="0"/>
              <a:t>تحديد أسلوب الكاتب. </a:t>
            </a:r>
            <a:endParaRPr lang="en-US" sz="4400" dirty="0"/>
          </a:p>
        </p:txBody>
      </p:sp>
      <p:sp>
        <p:nvSpPr>
          <p:cNvPr id="10" name="TextBox 9"/>
          <p:cNvSpPr txBox="1"/>
          <p:nvPr/>
        </p:nvSpPr>
        <p:spPr>
          <a:xfrm>
            <a:off x="6876256" y="3565465"/>
            <a:ext cx="108012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EG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د- </a:t>
            </a:r>
            <a:endParaRPr lang="ar-EG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7584" y="3660120"/>
            <a:ext cx="6192688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4400" b="1" dirty="0"/>
              <a:t>الحكم العام على المقال وتقويمه من حيث وضوح الفكرة.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805128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doors dir="vert"/>
        <p:sndAc>
          <p:stSnd>
            <p:snd r:embed="rId8" name="Gen_sberry_getpoints.wav"/>
          </p:stSnd>
        </p:sndAc>
      </p:transition>
    </mc:Choice>
    <mc:Fallback>
      <p:transition>
        <p:fade/>
        <p:sndAc>
          <p:stSnd>
            <p:snd r:embed="rId2" name="Gen_sberry_getpoint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445 - drum bea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613 - high 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445 - drum bea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613 - high 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  <p:bldP spid="10" grpId="0"/>
      <p:bldP spid="11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244</Words>
  <Application>Microsoft Office PowerPoint</Application>
  <PresentationFormat>عرض على الشاشة (3:4)‏</PresentationFormat>
  <Paragraphs>54</Paragraphs>
  <Slides>15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ألقراءة والتواصل اللغوي 3 – المستوى الخامس – النظام الفصلي للتعليم الثانوي – المسار الأدبي ومدراس تحفيظ القرآن الكرمي – الوحدة الأولى</dc:title>
  <dc:subject>1- الدرس الثالث- قراءة المقال الصحفي</dc:subject>
  <dc:creator>أ/ بندر الحازمي</dc:creator>
  <cp:keywords>حقيبة إنجاز المعلم والمعلمة</cp:keywords>
  <cp:lastModifiedBy>THECAVE</cp:lastModifiedBy>
  <cp:revision>21</cp:revision>
  <dcterms:created xsi:type="dcterms:W3CDTF">2016-09-03T03:01:26Z</dcterms:created>
  <dcterms:modified xsi:type="dcterms:W3CDTF">2016-09-27T19:21:19Z</dcterms:modified>
</cp:coreProperties>
</file>