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0502900" cy="148463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>
            <a:spLocks noGrp="1"/>
          </p:cNvSpPr>
          <p:nvPr>
            <p:ph type="body" sz="quarter" idx="21"/>
          </p:nvPr>
        </p:nvSpPr>
        <p:spPr>
          <a:xfrm>
            <a:off x="1025673" y="8623188"/>
            <a:ext cx="8451554" cy="66926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 i="1"/>
            </a:lvl1pPr>
          </a:lstStyle>
          <a:p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>
            <a:spLocks noGrp="1"/>
          </p:cNvSpPr>
          <p:nvPr>
            <p:ph type="body" sz="quarter" idx="22"/>
          </p:nvPr>
        </p:nvSpPr>
        <p:spPr>
          <a:xfrm>
            <a:off x="1025673" y="6722912"/>
            <a:ext cx="8451554" cy="908153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50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532241774_2880x1920.jpg"/>
          <p:cNvSpPr>
            <a:spLocks noGrp="1"/>
          </p:cNvSpPr>
          <p:nvPr>
            <p:ph type="pic" idx="21"/>
          </p:nvPr>
        </p:nvSpPr>
        <p:spPr>
          <a:xfrm>
            <a:off x="-1056444" y="3443535"/>
            <a:ext cx="11938844" cy="79592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32241774_2880x1920.jpg"/>
          <p:cNvSpPr>
            <a:spLocks noGrp="1"/>
          </p:cNvSpPr>
          <p:nvPr>
            <p:ph type="pic" sz="half" idx="21"/>
          </p:nvPr>
        </p:nvSpPr>
        <p:spPr>
          <a:xfrm>
            <a:off x="1312862" y="3787136"/>
            <a:ext cx="7877176" cy="52514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xfrm>
            <a:off x="1025673" y="8910377"/>
            <a:ext cx="8451554" cy="1148755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025673" y="10069388"/>
            <a:ext cx="8451554" cy="912851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1025673" y="6089774"/>
            <a:ext cx="8451554" cy="2666752"/>
          </a:xfrm>
          <a:prstGeom prst="rect">
            <a:avLst/>
          </a:prstGeom>
        </p:spPr>
        <p:txBody>
          <a:bodyPr anchor="ctr"/>
          <a:lstStyle/>
          <a:p>
            <a:r>
              <a:t>نص العنوان</a:t>
            </a:r>
          </a:p>
        </p:txBody>
      </p:sp>
      <p:sp>
        <p:nvSpPr>
          <p:cNvPr id="3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5148882" y="3997399"/>
            <a:ext cx="6636111" cy="663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xfrm>
            <a:off x="769255" y="3997399"/>
            <a:ext cx="4307831" cy="3220617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769255" y="7300069"/>
            <a:ext cx="4307831" cy="3323184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xfrm>
            <a:off x="769255" y="3689697"/>
            <a:ext cx="8964390" cy="1743646"/>
          </a:xfrm>
          <a:prstGeom prst="rect">
            <a:avLst/>
          </a:prstGeom>
        </p:spPr>
        <p:txBody>
          <a:bodyPr anchor="ctr"/>
          <a:lstStyle/>
          <a:p>
            <a:r>
              <a:t>نص العنوان</a:t>
            </a:r>
          </a:p>
        </p:txBody>
      </p:sp>
      <p:sp>
        <p:nvSpPr>
          <p:cNvPr id="4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نص العنوان"/>
          <p:cNvSpPr txBox="1">
            <a:spLocks noGrp="1"/>
          </p:cNvSpPr>
          <p:nvPr>
            <p:ph type="title"/>
          </p:nvPr>
        </p:nvSpPr>
        <p:spPr>
          <a:xfrm>
            <a:off x="769255" y="3689697"/>
            <a:ext cx="8964390" cy="1743646"/>
          </a:xfrm>
          <a:prstGeom prst="rect">
            <a:avLst/>
          </a:prstGeom>
        </p:spPr>
        <p:txBody>
          <a:bodyPr anchor="ctr"/>
          <a:lstStyle/>
          <a:p>
            <a:r>
              <a:t>نص العنوان</a:t>
            </a:r>
          </a:p>
        </p:txBody>
      </p:sp>
      <p:sp>
        <p:nvSpPr>
          <p:cNvPr id="56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769255" y="5576937"/>
            <a:ext cx="8964390" cy="5077086"/>
          </a:xfrm>
          <a:prstGeom prst="rect">
            <a:avLst/>
          </a:prstGeom>
        </p:spPr>
        <p:txBody>
          <a:bodyPr anchor="ctr"/>
          <a:lstStyle>
            <a:lvl1pPr marL="666750" indent="-666750" algn="r">
              <a:spcBef>
                <a:spcPts val="6300"/>
              </a:spcBef>
              <a:buSzPct val="145000"/>
              <a:buChar char="•"/>
              <a:defRPr sz="4800"/>
            </a:lvl1pPr>
            <a:lvl2pPr marL="1111250" indent="-666750" algn="r">
              <a:spcBef>
                <a:spcPts val="6300"/>
              </a:spcBef>
              <a:buSzPct val="145000"/>
              <a:buChar char="•"/>
              <a:defRPr sz="4800"/>
            </a:lvl2pPr>
            <a:lvl3pPr marL="1555750" indent="-666750" algn="r">
              <a:spcBef>
                <a:spcPts val="6300"/>
              </a:spcBef>
              <a:buSzPct val="145000"/>
              <a:buChar char="•"/>
              <a:defRPr sz="4800"/>
            </a:lvl3pPr>
            <a:lvl4pPr marL="2000250" indent="-666750" algn="r">
              <a:spcBef>
                <a:spcPts val="6300"/>
              </a:spcBef>
              <a:buSzPct val="145000"/>
              <a:buChar char="•"/>
              <a:defRPr sz="4800"/>
            </a:lvl4pPr>
            <a:lvl5pPr marL="2444750" indent="-666750" algn="r">
              <a:spcBef>
                <a:spcPts val="6300"/>
              </a:spcBef>
              <a:buSzPct val="145000"/>
              <a:buChar char="•"/>
              <a:defRPr sz="4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3077021" y="5576937"/>
            <a:ext cx="7615629" cy="507708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" name="نص العنوان"/>
          <p:cNvSpPr txBox="1">
            <a:spLocks noGrp="1"/>
          </p:cNvSpPr>
          <p:nvPr>
            <p:ph type="title"/>
          </p:nvPr>
        </p:nvSpPr>
        <p:spPr>
          <a:xfrm>
            <a:off x="769255" y="3689697"/>
            <a:ext cx="8964390" cy="1743646"/>
          </a:xfrm>
          <a:prstGeom prst="rect">
            <a:avLst/>
          </a:prstGeom>
        </p:spPr>
        <p:txBody>
          <a:bodyPr anchor="ctr"/>
          <a:lstStyle/>
          <a:p>
            <a:r>
              <a:t>نص العنوان</a:t>
            </a:r>
          </a:p>
        </p:txBody>
      </p:sp>
      <p:sp>
        <p:nvSpPr>
          <p:cNvPr id="66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769255" y="5576937"/>
            <a:ext cx="4307831" cy="5077086"/>
          </a:xfrm>
          <a:prstGeom prst="rect">
            <a:avLst/>
          </a:prstGeom>
        </p:spPr>
        <p:txBody>
          <a:bodyPr anchor="ctr"/>
          <a:lstStyle>
            <a:lvl1pPr marL="514350" indent="-514350" algn="r">
              <a:spcBef>
                <a:spcPts val="4800"/>
              </a:spcBef>
              <a:buSzPct val="145000"/>
              <a:buChar char="•"/>
              <a:defRPr sz="4200"/>
            </a:lvl1pPr>
            <a:lvl2pPr marL="857250" indent="-514350" algn="r">
              <a:spcBef>
                <a:spcPts val="4800"/>
              </a:spcBef>
              <a:buSzPct val="145000"/>
              <a:buChar char="•"/>
              <a:defRPr sz="4200"/>
            </a:lvl2pPr>
            <a:lvl3pPr marL="1200150" indent="-514350" algn="r">
              <a:spcBef>
                <a:spcPts val="4800"/>
              </a:spcBef>
              <a:buSzPct val="145000"/>
              <a:buChar char="•"/>
              <a:defRPr sz="4200"/>
            </a:lvl3pPr>
            <a:lvl4pPr marL="1543050" indent="-514350" algn="r">
              <a:spcBef>
                <a:spcPts val="4800"/>
              </a:spcBef>
              <a:buSzPct val="145000"/>
              <a:buChar char="•"/>
              <a:defRPr sz="4200"/>
            </a:lvl4pPr>
            <a:lvl5pPr marL="1885950" indent="-514350" algn="r">
              <a:spcBef>
                <a:spcPts val="4800"/>
              </a:spcBef>
              <a:buSzPct val="145000"/>
              <a:buChar char="•"/>
              <a:defRPr sz="4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769255" y="4510236"/>
            <a:ext cx="8964390" cy="5825828"/>
          </a:xfrm>
          <a:prstGeom prst="rect">
            <a:avLst/>
          </a:prstGeom>
        </p:spPr>
        <p:txBody>
          <a:bodyPr anchor="ctr"/>
          <a:lstStyle>
            <a:lvl1pPr marL="666750" indent="-666750" algn="r">
              <a:spcBef>
                <a:spcPts val="6300"/>
              </a:spcBef>
              <a:buSzPct val="145000"/>
              <a:buChar char="•"/>
              <a:defRPr sz="4800"/>
            </a:lvl1pPr>
            <a:lvl2pPr marL="1111250" indent="-666750" algn="r">
              <a:spcBef>
                <a:spcPts val="6300"/>
              </a:spcBef>
              <a:buSzPct val="145000"/>
              <a:buChar char="•"/>
              <a:defRPr sz="4800"/>
            </a:lvl2pPr>
            <a:lvl3pPr marL="1555750" indent="-666750" algn="r">
              <a:spcBef>
                <a:spcPts val="6300"/>
              </a:spcBef>
              <a:buSzPct val="145000"/>
              <a:buChar char="•"/>
              <a:defRPr sz="4800"/>
            </a:lvl3pPr>
            <a:lvl4pPr marL="2000250" indent="-666750" algn="r">
              <a:spcBef>
                <a:spcPts val="6300"/>
              </a:spcBef>
              <a:buSzPct val="145000"/>
              <a:buChar char="•"/>
              <a:defRPr sz="4800"/>
            </a:lvl4pPr>
            <a:lvl5pPr marL="2444750" indent="-666750" algn="r">
              <a:spcBef>
                <a:spcPts val="6300"/>
              </a:spcBef>
              <a:buSzPct val="145000"/>
              <a:buChar char="•"/>
              <a:defRPr sz="4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5295041" y="7597514"/>
            <a:ext cx="4569378" cy="30462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5425814" y="4089710"/>
            <a:ext cx="4307831" cy="43078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532241774_2880x1920.jpg"/>
          <p:cNvSpPr>
            <a:spLocks noGrp="1"/>
          </p:cNvSpPr>
          <p:nvPr>
            <p:ph type="pic" sz="half" idx="23"/>
          </p:nvPr>
        </p:nvSpPr>
        <p:spPr>
          <a:xfrm>
            <a:off x="-2287253" y="4202534"/>
            <a:ext cx="9661849" cy="64412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"/>
          <p:cNvSpPr/>
          <p:nvPr/>
        </p:nvSpPr>
        <p:spPr>
          <a:xfrm>
            <a:off x="120890" y="132995"/>
            <a:ext cx="10261120" cy="1458031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l" defTabSz="914400" rtl="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نص العنوان"/>
          <p:cNvSpPr txBox="1">
            <a:spLocks noGrp="1"/>
          </p:cNvSpPr>
          <p:nvPr>
            <p:ph type="title"/>
          </p:nvPr>
        </p:nvSpPr>
        <p:spPr>
          <a:xfrm>
            <a:off x="1025673" y="4807681"/>
            <a:ext cx="8451554" cy="26667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1026" tIns="41026" rIns="41026" bIns="41026" anchor="b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4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1025673" y="7556487"/>
            <a:ext cx="8451554" cy="9128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1026" tIns="41026" rIns="41026" bIns="41026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041221" y="10992494"/>
            <a:ext cx="414988" cy="447117"/>
          </a:xfrm>
          <a:prstGeom prst="rect">
            <a:avLst/>
          </a:prstGeom>
          <a:ln w="3175">
            <a:miter lim="400000"/>
          </a:ln>
        </p:spPr>
        <p:txBody>
          <a:bodyPr wrap="none" lIns="41026" tIns="41026" rIns="41026" bIns="41026">
            <a:spAutoFit/>
          </a:bodyPr>
          <a:lstStyle>
            <a:lvl1pPr>
              <a:defRPr sz="24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4572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9144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13716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18288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22860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27432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32004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36576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تجميع"/>
          <p:cNvGrpSpPr/>
          <p:nvPr/>
        </p:nvGrpSpPr>
        <p:grpSpPr>
          <a:xfrm>
            <a:off x="964489" y="2613387"/>
            <a:ext cx="510538" cy="594234"/>
            <a:chOff x="0" y="0"/>
            <a:chExt cx="510537" cy="594232"/>
          </a:xfrm>
        </p:grpSpPr>
        <p:sp>
          <p:nvSpPr>
            <p:cNvPr id="118" name="مستطيل 11"/>
            <p:cNvSpPr/>
            <p:nvPr/>
          </p:nvSpPr>
          <p:spPr>
            <a:xfrm>
              <a:off x="0" y="0"/>
              <a:ext cx="505341" cy="53715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sz="2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" name="رابط مستقيم 13"/>
            <p:cNvSpPr/>
            <p:nvPr/>
          </p:nvSpPr>
          <p:spPr>
            <a:xfrm flipH="1" flipV="1">
              <a:off x="0" y="268579"/>
              <a:ext cx="510538" cy="1"/>
            </a:xfrm>
            <a:prstGeom prst="line">
              <a:avLst/>
            </a:prstGeom>
            <a:noFill/>
            <a:ln w="952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sz="2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" name="مربع نص 26"/>
            <p:cNvSpPr txBox="1"/>
            <p:nvPr/>
          </p:nvSpPr>
          <p:spPr>
            <a:xfrm>
              <a:off x="52445" y="224174"/>
              <a:ext cx="378920" cy="37005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8792" tIns="58792" rIns="58792" bIns="58792" numCol="1" anchor="ctr">
              <a:noAutofit/>
            </a:bodyPr>
            <a:lstStyle>
              <a:lvl1pPr marR="314734" algn="r" defTabSz="634758">
                <a:lnSpc>
                  <a:spcPct val="115000"/>
                </a:lnSpc>
                <a:defRPr sz="1900">
                  <a:solidFill>
                    <a:srgbClr val="B51A00"/>
                  </a:solidFill>
                  <a:effectLst>
                    <a:outerShdw blurRad="25400" dist="12700" dir="27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>
                  <a:effectLst>
                    <a:outerShdw blurRad="25400" dist="12700" dir="2700000" rotWithShape="0">
                      <a:srgbClr val="000000">
                        <a:alpha val="40000"/>
                      </a:srgbClr>
                    </a:outerShdw>
                  </a:effectLst>
                </a:rPr>
                <a:t>٢٠</a:t>
              </a:r>
            </a:p>
          </p:txBody>
        </p:sp>
      </p:grpSp>
      <p:grpSp>
        <p:nvGrpSpPr>
          <p:cNvPr id="124" name="تجميع"/>
          <p:cNvGrpSpPr/>
          <p:nvPr/>
        </p:nvGrpSpPr>
        <p:grpSpPr>
          <a:xfrm>
            <a:off x="316280" y="14493593"/>
            <a:ext cx="2550142" cy="1299786"/>
            <a:chOff x="0" y="132686"/>
            <a:chExt cx="2550141" cy="1299784"/>
          </a:xfrm>
        </p:grpSpPr>
        <p:sp>
          <p:nvSpPr>
            <p:cNvPr id="122" name="يتبع"/>
            <p:cNvSpPr/>
            <p:nvPr/>
          </p:nvSpPr>
          <p:spPr>
            <a:xfrm>
              <a:off x="1280141" y="162470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tabLst>
                  <a:tab pos="1574800" algn="l"/>
                </a:tabLst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defTabSz="914400" rtl="0">
                <a:defRPr/>
              </a:pPr>
              <a:r>
                <a:t>يتبع </a:t>
              </a:r>
            </a:p>
          </p:txBody>
        </p:sp>
        <p:sp>
          <p:nvSpPr>
            <p:cNvPr id="123" name="سهم"/>
            <p:cNvSpPr/>
            <p:nvPr/>
          </p:nvSpPr>
          <p:spPr>
            <a:xfrm flipH="1">
              <a:off x="0" y="132686"/>
              <a:ext cx="1001190" cy="162754"/>
            </a:xfrm>
            <a:prstGeom prst="rightArrow">
              <a:avLst>
                <a:gd name="adj1" fmla="val 32000"/>
                <a:gd name="adj2" fmla="val 255177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/>
          </p:spPr>
          <p:txBody>
            <a:bodyPr wrap="square" lIns="29517" tIns="29517" rIns="29517" bIns="29517" numCol="1" anchor="ctr">
              <a:noAutofit/>
            </a:bodyPr>
            <a:lstStyle/>
            <a:p>
              <a:pPr defTabSz="640490" rtl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  <a:endParaRPr/>
            </a:p>
          </p:txBody>
        </p:sp>
      </p:grpSp>
      <p:grpSp>
        <p:nvGrpSpPr>
          <p:cNvPr id="128" name="تجميع"/>
          <p:cNvGrpSpPr/>
          <p:nvPr/>
        </p:nvGrpSpPr>
        <p:grpSpPr>
          <a:xfrm>
            <a:off x="563495" y="274396"/>
            <a:ext cx="9781526" cy="2738120"/>
            <a:chOff x="225680" y="52501"/>
            <a:chExt cx="9781525" cy="2738117"/>
          </a:xfrm>
        </p:grpSpPr>
        <p:graphicFrame>
          <p:nvGraphicFramePr>
            <p:cNvPr id="125" name="الجدول"/>
            <p:cNvGraphicFramePr/>
            <p:nvPr>
              <p:extLst>
                <p:ext uri="{D42A27DB-BD31-4B8C-83A1-F6EECF244321}">
                  <p14:modId xmlns:p14="http://schemas.microsoft.com/office/powerpoint/2010/main" val="3136782919"/>
                </p:ext>
              </p:extLst>
            </p:nvPr>
          </p:nvGraphicFramePr>
          <p:xfrm>
            <a:off x="225680" y="52501"/>
            <a:ext cx="9781525" cy="2738117"/>
          </p:xfrm>
          <a:graphic>
            <a:graphicData uri="http://schemas.openxmlformats.org/drawingml/2006/table">
              <a:tbl>
                <a:tblPr rtl="1" bandRow="1">
                  <a:tableStyleId>{4C3C2611-4C71-4FC5-86AE-919BDF0F9419}</a:tableStyleId>
                </a:tblPr>
                <a:tblGrid>
                  <a:gridCol w="123296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79590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327608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863076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863076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076867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389064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  <a:gridCol w="1232965">
                    <a:extLst>
                      <a:ext uri="{9D8B030D-6E8A-4147-A177-3AD203B41FA5}">
                        <a16:colId xmlns:a16="http://schemas.microsoft.com/office/drawing/2014/main" val="20007"/>
                      </a:ext>
                    </a:extLst>
                  </a:gridCol>
                </a:tblGrid>
                <a:tr h="306776">
                  <a:tc gridSpan="2">
                    <a:txBody>
                      <a:bodyPr/>
                      <a:lstStyle/>
                      <a:p>
                        <a:pPr marR="314734" defTabSz="634758">
                          <a:defRPr sz="1900" b="1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المملكـة العـربية السعـودية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rowSpan="4" gridSpan="4">
                    <a:txBody>
                      <a:bodyPr/>
                      <a:lstStyle/>
                      <a:p>
                        <a:pPr marR="314734" algn="r" defTabSz="634758">
                          <a:defRPr sz="1900" b="1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endParaRPr/>
                      </a:p>
                    </a:txBody>
                    <a:tcPr marL="50800" marR="50800" marT="50800" marB="5080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rowSpan="4"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rowSpan="4"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rowSpan="4"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R="314734" algn="r" defTabSz="634758">
                          <a:defRPr sz="1900" b="1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المادة: رياضيات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06776">
                  <a:tc gridSpan="2">
                    <a:txBody>
                      <a:bodyPr/>
                      <a:lstStyle/>
                      <a:p>
                        <a:pPr marR="314734" defTabSz="634758">
                          <a:defRPr sz="1900" b="1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وزارة  التعليم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gridSpan="4" v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hMerge="1" v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hMerge="1" v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hMerge="1" v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R="314734" algn="r" defTabSz="634758">
                          <a:defRPr sz="1900" b="1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الصف : السادس الابتدائي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06776">
                  <a:tc gridSpan="2">
                    <a:txBody>
                      <a:bodyPr/>
                      <a:lstStyle/>
                      <a:p>
                        <a:pPr marR="314734" defTabSz="634758">
                          <a:defRPr sz="1900" b="1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إدارة تعليم ……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gridSpan="4" v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hMerge="1" v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hMerge="1" v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hMerge="1" v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R="314734" algn="r" defTabSz="634758">
                          <a:defRPr sz="1900" b="1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الزمن: ساعتان ونصف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06776">
                  <a:tc gridSpan="2">
                    <a:txBody>
                      <a:bodyPr/>
                      <a:lstStyle/>
                      <a:p>
                        <a:pPr marR="314734" defTabSz="634758">
                          <a:defRPr sz="1900" b="1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مدرسة ……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gridSpan="4" v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hMerge="1" v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hMerge="1" v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hMerge="1" v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R="314734" algn="r" defTabSz="634758">
                          <a:defRPr sz="1900" b="1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عدد الأوراق : ٣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19558">
                  <a:tc gridSpan="8">
                    <a:txBody>
                      <a:bodyPr/>
                      <a:lstStyle/>
                      <a:p>
                        <a:pPr marR="314734" defTabSz="634758">
                          <a:defRPr sz="1900" b="1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الاختبار النهائي للصف السادس الابتدائي الفصل الدراسي الأول الدور الأول لعام ١٤٤٤ هـ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06776">
                  <a:tc rowSpan="2">
                    <a:txBody>
                      <a:bodyPr/>
                      <a:lstStyle/>
                      <a:p>
                        <a:pPr defTabSz="634758">
                          <a:defRPr sz="1900" b="1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الاسم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rowSpan="2" gridSpan="2">
                    <a:txBody>
                      <a:bodyPr/>
                      <a:lstStyle/>
                      <a:p>
                        <a:pPr defTabSz="634758">
                          <a:defRPr sz="1900" b="1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uFill>
                              <a:solidFill>
                                <a:srgbClr val="A6A6A6"/>
                              </a:solidFill>
                            </a:uFill>
                          </a:rPr>
                          <a:t>.............................…………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rowSpan="2"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rowSpan="2" gridSpan="2">
                    <a:txBody>
                      <a:bodyPr/>
                      <a:lstStyle/>
                      <a:p>
                        <a:pPr algn="r" defTabSz="634758">
                          <a:defRPr sz="1900" b="1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الصف	٦ / </a:t>
                        </a:r>
                        <a:r>
                          <a:rPr>
                            <a:uFill>
                              <a:solidFill>
                                <a:srgbClr val="A6A6A6"/>
                              </a:solidFill>
                            </a:uFill>
                          </a:rPr>
                          <a:t>.…...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rowSpan="2"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rowSpan="2" gridSpan="2">
                    <a:txBody>
                      <a:bodyPr/>
                      <a:lstStyle/>
                      <a:p>
                        <a:pPr defTabSz="634758">
                          <a:defRPr sz="1900" b="1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الدرجة المستحقة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rowSpan="2" h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 defTabSz="634758">
                          <a:defRPr sz="1900" b="1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06776">
                  <a:tc v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gridSpan="2" v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hMerge="1" v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gridSpan="2" v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hMerge="1" v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gridSpan="2" v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 hMerge="1" vMerge="1">
                    <a:txBody>
                      <a:bodyPr/>
                      <a:lstStyle/>
                      <a:p>
                        <a:endParaRPr lang="ar-SA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defTabSz="634758">
                          <a:defRPr sz="1900" b="1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 dirty="0"/>
                          <a:t>٤٠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  <p:pic>
          <p:nvPicPr>
            <p:cNvPr id="126" name="صورة" descr="صورة"/>
            <p:cNvPicPr>
              <a:picLocks noChangeAspect="1"/>
            </p:cNvPicPr>
            <p:nvPr/>
          </p:nvPicPr>
          <p:blipFill>
            <a:blip r:embed="rId2"/>
            <a:srcRect l="6745" r="11805"/>
            <a:stretch>
              <a:fillRect/>
            </a:stretch>
          </p:blipFill>
          <p:spPr>
            <a:xfrm>
              <a:off x="3721767" y="52501"/>
              <a:ext cx="2841114" cy="117727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27" name="IMG_4033.png" descr="IMG_403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1835" y="144201"/>
              <a:ext cx="1097666" cy="98950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aphicFrame>
        <p:nvGraphicFramePr>
          <p:cNvPr id="129" name="الجدول"/>
          <p:cNvGraphicFramePr/>
          <p:nvPr>
            <p:extLst>
              <p:ext uri="{D42A27DB-BD31-4B8C-83A1-F6EECF244321}">
                <p14:modId xmlns:p14="http://schemas.microsoft.com/office/powerpoint/2010/main" val="3739961709"/>
              </p:ext>
            </p:extLst>
          </p:nvPr>
        </p:nvGraphicFramePr>
        <p:xfrm>
          <a:off x="121365" y="2585503"/>
          <a:ext cx="9920451" cy="11937874"/>
        </p:xfrm>
        <a:graphic>
          <a:graphicData uri="http://schemas.openxmlformats.org/drawingml/2006/table">
            <a:tbl>
              <a:tblPr rtl="1" bandRow="1">
                <a:tableStyleId>{4C3C2611-4C71-4FC5-86AE-919BDF0F9419}</a:tableStyleId>
              </a:tblPr>
              <a:tblGrid>
                <a:gridCol w="322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0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825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0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874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9890">
                <a:tc gridSpan="9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sz="2500" b="1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السؤال الأول (أ) اختر الإجابة الصحيحة لكل مما يلي بتظليل الحرف الدال عليها: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226695" algn="r" defTabSz="457200" rtl="1">
                        <a:tabLst>
                          <a:tab pos="5092700" algn="l"/>
                        </a:tabLst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يكتب العدد ٢٠ في صورة حاصل ضرب عوامله الأولية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 rtl="1">
                        <a:defRPr sz="2300" b="1">
                          <a:solidFill>
                            <a:srgbClr val="0061FE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٥  ×  ٤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 rtl="1">
                        <a:defRPr sz="1800"/>
                      </a:pPr>
                      <a:r>
                        <a:rPr sz="2300" b="1">
                          <a:solidFill>
                            <a:srgbClr val="0061FE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١٠ ×  ٢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 rtl="1">
                        <a:defRPr sz="1800"/>
                      </a:pPr>
                      <a:r>
                        <a:rPr sz="2300" b="1">
                          <a:solidFill>
                            <a:srgbClr val="0061FE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 × ٢ × ٥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 rtl="1">
                        <a:defRPr sz="1800"/>
                      </a:pPr>
                      <a:r>
                        <a:rPr sz="2300" b="1">
                          <a:solidFill>
                            <a:srgbClr val="0061FE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 × ٢٠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226695" algn="r" defTabSz="457200">
                        <a:tabLst>
                          <a:tab pos="5092700" algn="l"/>
                        </a:tabLst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قيمة ٣   هي: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61F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61F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٦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61F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٨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61F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٩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226695" algn="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قيمة العبارة    ٥ + ١٠ × ٢ هي :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١٧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٢٥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226695" algn="r" defTabSz="457200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عددان أوليان مجموعهما ٥٠ هما :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 rtl="1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٢٤ ، ٢٦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 rtl="1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٢٣ ، ٢٧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 rtl="1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 ، ٤٩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 rtl="1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 ، ٤٧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1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457200" rtl="1">
                        <a:lnSpc>
                          <a:spcPct val="115000"/>
                        </a:lnSpc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القوة الخامسة للعدد ٦ :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2300"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aseline="31999"/>
                        <a:t>٥</a:t>
                      </a:r>
                      <a:r>
                        <a:rPr sz="2800" baseline="-5999"/>
                        <a:t>٦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2300"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aseline="31999"/>
                        <a:t>٦</a:t>
                      </a:r>
                      <a:r>
                        <a:rPr sz="2800" baseline="-5999"/>
                        <a:t>٥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 rtl="1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٦ × ٥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 rtl="1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٦ + ٥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91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٦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قيمة العبارة الجبرية : ٥ ب + ١  ، إذا كانت ب = ٧ هي :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٣٦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٤٥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٧٦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91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٧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حل المعادلة س + ١٥ = ١٩ هو :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س = ٤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س = ٥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س = ٩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س =١٠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033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٨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قاعدة الدالة التالية :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س + ٥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 س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س - ٥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س ÷ ٥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191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٩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يربح محل ٣ ريال عن كل قميص يبيعه ، أي عبارة مما يأتي تمثل ربح بيع ١٢ قميص ؟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١٢ + 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١٢ - 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١٢ × 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١٢ ÷ 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191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١٠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المتوسط الحسابي للبيانات التالية : ٥ ، ٨ ، ٦ ، ٢ ، ٤ هو :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٦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٨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191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١١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226695" algn="r" defTabSz="457200" rtl="1">
                        <a:tabLst>
                          <a:tab pos="5092700" algn="l"/>
                        </a:tabLst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يكتب الكسر العشري تسعة و أربعون وثلاثة وعشرون من مئة بالصيغة القياسية :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 rtl="1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٢٣٫٤٩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 rtl="1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٤٩٬٢٣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 rtl="1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٤٩٬٠٢٣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 rtl="1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٢٣٫٠٤٩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4191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١٢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226695" algn="r" defTabSz="457200">
                        <a:tabLst>
                          <a:tab pos="5092700" algn="l"/>
                        </a:tabLst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يقرب العدد ٤٫٦٥٢ إلى أقرب عدد كلي :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٤٫٦٥٠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>
                        <a:tabLst>
                          <a:tab pos="5092700" algn="l"/>
                        </a:tabLst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٤٫٧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>
                        <a:tabLst>
                          <a:tab pos="5092700" algn="l"/>
                        </a:tabLst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sz="2300" b="1" dirty="0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30" name="٢"/>
          <p:cNvSpPr txBox="1"/>
          <p:nvPr/>
        </p:nvSpPr>
        <p:spPr>
          <a:xfrm>
            <a:off x="8893212" y="4085094"/>
            <a:ext cx="194270" cy="29787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517" tIns="29517" rIns="29517" bIns="29517" anchor="ctr"/>
          <a:lstStyle>
            <a:lvl1pPr marR="226695" defTabSz="457200">
              <a:defRPr sz="1900" b="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٢</a:t>
            </a:r>
          </a:p>
        </p:txBody>
      </p:sp>
      <p:grpSp>
        <p:nvGrpSpPr>
          <p:cNvPr id="192" name="تجميع"/>
          <p:cNvGrpSpPr/>
          <p:nvPr/>
        </p:nvGrpSpPr>
        <p:grpSpPr>
          <a:xfrm>
            <a:off x="3431929" y="9208674"/>
            <a:ext cx="4084125" cy="851616"/>
            <a:chOff x="0" y="0"/>
            <a:chExt cx="4084124" cy="851615"/>
          </a:xfrm>
        </p:grpSpPr>
        <p:grpSp>
          <p:nvGrpSpPr>
            <p:cNvPr id="190" name="تجميع"/>
            <p:cNvGrpSpPr/>
            <p:nvPr/>
          </p:nvGrpSpPr>
          <p:grpSpPr>
            <a:xfrm>
              <a:off x="0" y="0"/>
              <a:ext cx="4084125" cy="851616"/>
              <a:chOff x="0" y="0"/>
              <a:chExt cx="4084124" cy="851615"/>
            </a:xfrm>
          </p:grpSpPr>
          <p:grpSp>
            <p:nvGrpSpPr>
              <p:cNvPr id="175" name="تجميع"/>
              <p:cNvGrpSpPr/>
              <p:nvPr/>
            </p:nvGrpSpPr>
            <p:grpSpPr>
              <a:xfrm>
                <a:off x="0" y="0"/>
                <a:ext cx="4084125" cy="851616"/>
                <a:chOff x="0" y="0"/>
                <a:chExt cx="4084124" cy="851615"/>
              </a:xfrm>
            </p:grpSpPr>
            <p:grpSp>
              <p:nvGrpSpPr>
                <p:cNvPr id="171" name="تجميع"/>
                <p:cNvGrpSpPr/>
                <p:nvPr/>
              </p:nvGrpSpPr>
              <p:grpSpPr>
                <a:xfrm>
                  <a:off x="0" y="0"/>
                  <a:ext cx="4084125" cy="851616"/>
                  <a:chOff x="0" y="0"/>
                  <a:chExt cx="4084124" cy="851615"/>
                </a:xfrm>
              </p:grpSpPr>
              <p:pic>
                <p:nvPicPr>
                  <p:cNvPr id="131" name="IMG_8847.png" descr="IMG_8847.png"/>
                  <p:cNvPicPr>
                    <a:picLocks noChangeAspect="1"/>
                  </p:cNvPicPr>
                  <p:nvPr/>
                </p:nvPicPr>
                <p:blipFill>
                  <a:blip r:embed="rId4"/>
                  <a:srcRect l="54723" t="33176" r="5320" b="54895"/>
                  <a:stretch>
                    <a:fillRect/>
                  </a:stretch>
                </p:blipFill>
                <p:spPr>
                  <a:xfrm>
                    <a:off x="0" y="0"/>
                    <a:ext cx="4084125" cy="851616"/>
                  </a:xfrm>
                  <a:prstGeom prst="rect">
                    <a:avLst/>
                  </a:prstGeom>
                  <a:ln w="3175" cap="flat">
                    <a:noFill/>
                    <a:miter lim="400000"/>
                  </a:ln>
                  <a:effectLst/>
                </p:spPr>
              </p:pic>
              <p:grpSp>
                <p:nvGrpSpPr>
                  <p:cNvPr id="170" name="الرسم"/>
                  <p:cNvGrpSpPr/>
                  <p:nvPr/>
                </p:nvGrpSpPr>
                <p:grpSpPr>
                  <a:xfrm>
                    <a:off x="134174" y="90130"/>
                    <a:ext cx="2832268" cy="707516"/>
                    <a:chOff x="-53537" y="-53537"/>
                    <a:chExt cx="2832266" cy="707514"/>
                  </a:xfrm>
                </p:grpSpPr>
                <p:pic>
                  <p:nvPicPr>
                    <p:cNvPr id="132" name="خط شكل" descr="خط شكل"/>
                    <p:cNvPicPr>
                      <a:picLocks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564274" y="407680"/>
                      <a:ext cx="193044" cy="166380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134" name="خط شكل" descr="خط شكل"/>
                    <p:cNvPicPr>
                      <a:picLocks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2573414" y="404541"/>
                      <a:ext cx="159748" cy="153535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136" name="خط شكل" descr="خط شكل"/>
                    <p:cNvPicPr>
                      <a:picLocks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2561110" y="-9036"/>
                      <a:ext cx="217620" cy="193264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138" name="خط شكل" descr="خط شكل"/>
                    <p:cNvPicPr>
                      <a:picLocks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2055621" y="-6573"/>
                      <a:ext cx="208137" cy="204658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140" name="خط شكل" descr="خط شكل"/>
                    <p:cNvPicPr>
                      <a:picLocks/>
                    </p:cNvPicPr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2046463" y="367478"/>
                      <a:ext cx="261250" cy="194594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142" name="خط شكل" descr="خط شكل"/>
                    <p:cNvPicPr>
                      <a:picLocks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2532306" y="466985"/>
                      <a:ext cx="225253" cy="147035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144" name="خط شكل" descr="خط شكل"/>
                    <p:cNvPicPr>
                      <a:picLocks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2045719" y="471958"/>
                      <a:ext cx="220766" cy="142103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146" name="خط شكل" descr="خط شكل"/>
                    <p:cNvPicPr>
                      <a:picLocks/>
                    </p:cNvPicPr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1527902" y="-49902"/>
                      <a:ext cx="223100" cy="245766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148" name="خط شكل" descr="خط شكل"/>
                    <p:cNvPicPr>
                      <a:picLocks/>
                    </p:cNvPicPr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1513329" y="382753"/>
                      <a:ext cx="263273" cy="211286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150" name="خط شكل" descr="خط شكل"/>
                    <p:cNvPicPr>
                      <a:picLocks/>
                    </p:cNvPicPr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1008698" y="-50714"/>
                      <a:ext cx="278206" cy="241158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152" name="خط شكل" descr="خط شكل"/>
                    <p:cNvPicPr>
                      <a:picLocks/>
                    </p:cNvPicPr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1075014" y="63390"/>
                      <a:ext cx="188224" cy="229043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154" name="خط خط" descr="خط خط"/>
                    <p:cNvPicPr>
                      <a:picLocks/>
                    </p:cNvPicPr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1523727" y="506945"/>
                      <a:ext cx="214149" cy="107075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156" name="خط شكل" descr="خط شكل"/>
                    <p:cNvPicPr>
                      <a:picLocks/>
                    </p:cNvPicPr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993850" y="403856"/>
                      <a:ext cx="291611" cy="250122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158" name="خط شكل" descr="خط شكل"/>
                    <p:cNvPicPr>
                      <a:picLocks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475474" y="395672"/>
                      <a:ext cx="363963" cy="204512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160" name="خط شكل" descr="خط شكل"/>
                    <p:cNvPicPr>
                      <a:picLocks/>
                    </p:cNvPicPr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466379" y="357827"/>
                      <a:ext cx="198982" cy="200248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162" name="خط شكل" descr="خط شكل"/>
                    <p:cNvPicPr>
                      <a:picLocks/>
                    </p:cNvPicPr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451625" y="-53538"/>
                      <a:ext cx="405094" cy="303921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164" name="خط شكل" descr="خط شكل"/>
                    <p:cNvPicPr>
                      <a:picLocks/>
                    </p:cNvPicPr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443381" y="55397"/>
                      <a:ext cx="269932" cy="193894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166" name="خط شكل" descr="خط شكل"/>
                    <p:cNvPicPr>
                      <a:picLocks/>
                    </p:cNvPicPr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-8136" y="-13866"/>
                      <a:ext cx="275929" cy="216298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168" name="خط شكل" descr="خط شكل"/>
                    <p:cNvPicPr>
                      <a:picLocks/>
                    </p:cNvPicPr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-53538" y="336385"/>
                      <a:ext cx="343722" cy="269641"/>
                    </a:xfrm>
                    <a:prstGeom prst="rect">
                      <a:avLst/>
                    </a:prstGeom>
                    <a:effectLst/>
                  </p:spPr>
                </p:pic>
              </p:grpSp>
            </p:grpSp>
            <p:sp>
              <p:nvSpPr>
                <p:cNvPr id="172" name="مستطيل"/>
                <p:cNvSpPr/>
                <p:nvPr/>
              </p:nvSpPr>
              <p:spPr>
                <a:xfrm>
                  <a:off x="3118274" y="470320"/>
                  <a:ext cx="934264" cy="332977"/>
                </a:xfrm>
                <a:prstGeom prst="rect">
                  <a:avLst/>
                </a:prstGeom>
                <a:solidFill>
                  <a:srgbClr val="E8E8E8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29517" tIns="29517" rIns="29517" bIns="29517" numCol="1" anchor="ctr">
                  <a:noAutofit/>
                </a:bodyPr>
                <a:lstStyle/>
                <a:p>
                  <a:pPr defTabSz="640490" rtl="0">
                    <a:defRPr sz="2200" b="0">
                      <a:solidFill>
                        <a:srgbClr val="5E5E5E"/>
                      </a:solidFill>
                      <a:latin typeface="+mn-lt"/>
                      <a:ea typeface="+mn-ea"/>
                      <a:cs typeface="+mn-cs"/>
                      <a:sym typeface="Geeza Pro Regular"/>
                    </a:defRPr>
                  </a:pPr>
                  <a:endParaRPr/>
                </a:p>
              </p:txBody>
            </p:sp>
            <p:sp>
              <p:nvSpPr>
                <p:cNvPr id="173" name="مستطيل"/>
                <p:cNvSpPr/>
                <p:nvPr/>
              </p:nvSpPr>
              <p:spPr>
                <a:xfrm>
                  <a:off x="3121449" y="54395"/>
                  <a:ext cx="929502" cy="372664"/>
                </a:xfrm>
                <a:prstGeom prst="rect">
                  <a:avLst/>
                </a:prstGeom>
                <a:solidFill>
                  <a:srgbClr val="E8E8E8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29517" tIns="29517" rIns="29517" bIns="29517" numCol="1" anchor="ctr">
                  <a:noAutofit/>
                </a:bodyPr>
                <a:lstStyle/>
                <a:p>
                  <a:pPr defTabSz="640490" rtl="0">
                    <a:defRPr sz="2200" b="0">
                      <a:solidFill>
                        <a:srgbClr val="5E5E5E"/>
                      </a:solidFill>
                      <a:latin typeface="+mn-lt"/>
                      <a:ea typeface="+mn-ea"/>
                      <a:cs typeface="+mn-cs"/>
                      <a:sym typeface="Geeza Pro Regular"/>
                    </a:defRPr>
                  </a:pPr>
                  <a:endParaRPr/>
                </a:p>
              </p:txBody>
            </p:sp>
            <p:sp>
              <p:nvSpPr>
                <p:cNvPr id="174" name="مستطيل"/>
                <p:cNvSpPr/>
                <p:nvPr/>
              </p:nvSpPr>
              <p:spPr>
                <a:xfrm>
                  <a:off x="3254799" y="523501"/>
                  <a:ext cx="667564" cy="225027"/>
                </a:xfrm>
                <a:prstGeom prst="rect">
                  <a:avLst/>
                </a:prstGeom>
                <a:solidFill>
                  <a:srgbClr val="FFFFFF"/>
                </a:solidFill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29517" tIns="29517" rIns="29517" bIns="29517" numCol="1" anchor="ctr">
                  <a:noAutofit/>
                </a:bodyPr>
                <a:lstStyle/>
                <a:p>
                  <a:pPr defTabSz="640490" rtl="0">
                    <a:defRPr sz="2200" b="0">
                      <a:solidFill>
                        <a:srgbClr val="5E5E5E"/>
                      </a:solidFill>
                      <a:latin typeface="+mn-lt"/>
                      <a:ea typeface="+mn-ea"/>
                      <a:cs typeface="+mn-cs"/>
                      <a:sym typeface="Geeza Pro Regular"/>
                    </a:defRPr>
                  </a:pPr>
                  <a:endParaRPr/>
                </a:p>
              </p:txBody>
            </p:sp>
          </p:grpSp>
          <p:grpSp>
            <p:nvGrpSpPr>
              <p:cNvPr id="182" name="تجميع"/>
              <p:cNvGrpSpPr/>
              <p:nvPr/>
            </p:nvGrpSpPr>
            <p:grpSpPr>
              <a:xfrm>
                <a:off x="191818" y="77228"/>
                <a:ext cx="2779751" cy="345100"/>
                <a:chOff x="0" y="0"/>
                <a:chExt cx="2779749" cy="345098"/>
              </a:xfrm>
            </p:grpSpPr>
            <p:sp>
              <p:nvSpPr>
                <p:cNvPr id="176" name="١"/>
                <p:cNvSpPr txBox="1"/>
                <p:nvPr/>
              </p:nvSpPr>
              <p:spPr>
                <a:xfrm>
                  <a:off x="2543015" y="-1"/>
                  <a:ext cx="236735" cy="345100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9517" tIns="29517" rIns="29517" bIns="29517" numCol="1" anchor="ctr">
                  <a:noAutofit/>
                </a:bodyPr>
                <a:lstStyle>
                  <a:lvl1pPr marR="226695" defTabSz="457200" rtl="0">
                    <a:defRPr sz="1500"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١</a:t>
                  </a:r>
                </a:p>
              </p:txBody>
            </p:sp>
            <p:sp>
              <p:nvSpPr>
                <p:cNvPr id="177" name="٢"/>
                <p:cNvSpPr txBox="1"/>
                <p:nvPr/>
              </p:nvSpPr>
              <p:spPr>
                <a:xfrm>
                  <a:off x="2034412" y="-1"/>
                  <a:ext cx="236736" cy="345100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9517" tIns="29517" rIns="29517" bIns="29517" numCol="1" anchor="ctr">
                  <a:noAutofit/>
                </a:bodyPr>
                <a:lstStyle>
                  <a:lvl1pPr marR="226695" defTabSz="457200" rtl="0">
                    <a:defRPr sz="1500"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٢</a:t>
                  </a:r>
                </a:p>
              </p:txBody>
            </p:sp>
            <p:sp>
              <p:nvSpPr>
                <p:cNvPr id="178" name="٣"/>
                <p:cNvSpPr txBox="1"/>
                <p:nvPr/>
              </p:nvSpPr>
              <p:spPr>
                <a:xfrm>
                  <a:off x="1525809" y="-1"/>
                  <a:ext cx="236735" cy="345100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9517" tIns="29517" rIns="29517" bIns="29517" numCol="1" anchor="ctr">
                  <a:noAutofit/>
                </a:bodyPr>
                <a:lstStyle>
                  <a:lvl1pPr marR="226695" defTabSz="457200" rtl="0">
                    <a:defRPr sz="1500"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٣</a:t>
                  </a:r>
                </a:p>
              </p:txBody>
            </p:sp>
            <p:sp>
              <p:nvSpPr>
                <p:cNvPr id="179" name="٤"/>
                <p:cNvSpPr txBox="1"/>
                <p:nvPr/>
              </p:nvSpPr>
              <p:spPr>
                <a:xfrm>
                  <a:off x="1017206" y="-1"/>
                  <a:ext cx="236735" cy="345100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9517" tIns="29517" rIns="29517" bIns="29517" numCol="1" anchor="ctr">
                  <a:noAutofit/>
                </a:bodyPr>
                <a:lstStyle>
                  <a:lvl1pPr marR="226695" defTabSz="457200" rtl="0">
                    <a:defRPr sz="1500"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٤</a:t>
                  </a:r>
                </a:p>
              </p:txBody>
            </p:sp>
            <p:sp>
              <p:nvSpPr>
                <p:cNvPr id="180" name="٥"/>
                <p:cNvSpPr txBox="1"/>
                <p:nvPr/>
              </p:nvSpPr>
              <p:spPr>
                <a:xfrm>
                  <a:off x="508603" y="-1"/>
                  <a:ext cx="236735" cy="345100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9517" tIns="29517" rIns="29517" bIns="29517" numCol="1" anchor="ctr">
                  <a:noAutofit/>
                </a:bodyPr>
                <a:lstStyle>
                  <a:lvl1pPr marR="226695" defTabSz="457200" rtl="0">
                    <a:defRPr sz="1500"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٥</a:t>
                  </a:r>
                </a:p>
              </p:txBody>
            </p:sp>
            <p:sp>
              <p:nvSpPr>
                <p:cNvPr id="181" name="٦"/>
                <p:cNvSpPr txBox="1"/>
                <p:nvPr/>
              </p:nvSpPr>
              <p:spPr>
                <a:xfrm>
                  <a:off x="0" y="-1"/>
                  <a:ext cx="236735" cy="345100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9517" tIns="29517" rIns="29517" bIns="29517" numCol="1" anchor="ctr">
                  <a:noAutofit/>
                </a:bodyPr>
                <a:lstStyle>
                  <a:lvl1pPr marR="226695" defTabSz="457200" rtl="0">
                    <a:defRPr sz="1500"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٦</a:t>
                  </a:r>
                </a:p>
              </p:txBody>
            </p:sp>
          </p:grpSp>
          <p:grpSp>
            <p:nvGrpSpPr>
              <p:cNvPr id="189" name="تجميع"/>
              <p:cNvGrpSpPr/>
              <p:nvPr/>
            </p:nvGrpSpPr>
            <p:grpSpPr>
              <a:xfrm>
                <a:off x="123851" y="474296"/>
                <a:ext cx="2847717" cy="345097"/>
                <a:chOff x="0" y="0"/>
                <a:chExt cx="2847715" cy="345096"/>
              </a:xfrm>
            </p:grpSpPr>
            <p:sp>
              <p:nvSpPr>
                <p:cNvPr id="183" name="٥"/>
                <p:cNvSpPr txBox="1"/>
                <p:nvPr/>
              </p:nvSpPr>
              <p:spPr>
                <a:xfrm>
                  <a:off x="2610982" y="0"/>
                  <a:ext cx="236734" cy="345097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9517" tIns="29517" rIns="29517" bIns="29517" numCol="1" anchor="ctr">
                  <a:noAutofit/>
                </a:bodyPr>
                <a:lstStyle>
                  <a:lvl1pPr marR="226695" defTabSz="457200" rtl="0">
                    <a:defRPr sz="1500"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٥</a:t>
                  </a:r>
                </a:p>
              </p:txBody>
            </p:sp>
            <p:sp>
              <p:nvSpPr>
                <p:cNvPr id="184" name="١٠"/>
                <p:cNvSpPr txBox="1"/>
                <p:nvPr/>
              </p:nvSpPr>
              <p:spPr>
                <a:xfrm>
                  <a:off x="2034412" y="0"/>
                  <a:ext cx="372667" cy="345097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9517" tIns="29517" rIns="29517" bIns="29517" numCol="1" anchor="ctr">
                  <a:noAutofit/>
                </a:bodyPr>
                <a:lstStyle>
                  <a:lvl1pPr marR="226695" defTabSz="457200" rtl="0">
                    <a:defRPr sz="1500"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١٠</a:t>
                  </a:r>
                </a:p>
              </p:txBody>
            </p:sp>
            <p:sp>
              <p:nvSpPr>
                <p:cNvPr id="185" name="١٥"/>
                <p:cNvSpPr txBox="1"/>
                <p:nvPr/>
              </p:nvSpPr>
              <p:spPr>
                <a:xfrm>
                  <a:off x="1525809" y="0"/>
                  <a:ext cx="372667" cy="345097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9517" tIns="29517" rIns="29517" bIns="29517" numCol="1" anchor="ctr">
                  <a:noAutofit/>
                </a:bodyPr>
                <a:lstStyle>
                  <a:lvl1pPr marR="226695" defTabSz="457200" rtl="0">
                    <a:defRPr sz="1500"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١٥</a:t>
                  </a:r>
                </a:p>
              </p:txBody>
            </p:sp>
            <p:sp>
              <p:nvSpPr>
                <p:cNvPr id="186" name="٢٠"/>
                <p:cNvSpPr txBox="1"/>
                <p:nvPr/>
              </p:nvSpPr>
              <p:spPr>
                <a:xfrm>
                  <a:off x="1017206" y="0"/>
                  <a:ext cx="372667" cy="345097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9517" tIns="29517" rIns="29517" bIns="29517" numCol="1" anchor="ctr">
                  <a:noAutofit/>
                </a:bodyPr>
                <a:lstStyle>
                  <a:lvl1pPr marR="226695" defTabSz="457200" rtl="0">
                    <a:defRPr sz="1500"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٢٠</a:t>
                  </a:r>
                </a:p>
              </p:txBody>
            </p:sp>
            <p:sp>
              <p:nvSpPr>
                <p:cNvPr id="187" name="٢٥"/>
                <p:cNvSpPr txBox="1"/>
                <p:nvPr/>
              </p:nvSpPr>
              <p:spPr>
                <a:xfrm>
                  <a:off x="508603" y="0"/>
                  <a:ext cx="372667" cy="345097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9517" tIns="29517" rIns="29517" bIns="29517" numCol="1" anchor="ctr">
                  <a:noAutofit/>
                </a:bodyPr>
                <a:lstStyle>
                  <a:lvl1pPr marR="226695" defTabSz="457200" rtl="0">
                    <a:defRPr sz="1500"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٢٥</a:t>
                  </a:r>
                </a:p>
              </p:txBody>
            </p:sp>
            <p:sp>
              <p:nvSpPr>
                <p:cNvPr id="188" name="٣٠"/>
                <p:cNvSpPr txBox="1"/>
                <p:nvPr/>
              </p:nvSpPr>
              <p:spPr>
                <a:xfrm>
                  <a:off x="0" y="0"/>
                  <a:ext cx="372667" cy="345097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9517" tIns="29517" rIns="29517" bIns="29517" numCol="1" anchor="ctr">
                  <a:noAutofit/>
                </a:bodyPr>
                <a:lstStyle>
                  <a:lvl1pPr marR="226695" defTabSz="457200" rtl="0">
                    <a:defRPr sz="1500"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٣٠</a:t>
                  </a:r>
                </a:p>
              </p:txBody>
            </p:sp>
          </p:grpSp>
        </p:grpSp>
        <p:sp>
          <p:nvSpPr>
            <p:cNvPr id="191" name="س"/>
            <p:cNvSpPr txBox="1"/>
            <p:nvPr/>
          </p:nvSpPr>
          <p:spPr>
            <a:xfrm>
              <a:off x="3450768" y="43805"/>
              <a:ext cx="274245" cy="34509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9517" tIns="29517" rIns="29517" bIns="29517" numCol="1" anchor="ctr">
              <a:noAutofit/>
            </a:bodyPr>
            <a:lstStyle>
              <a:lvl1pPr marR="226695" defTabSz="457200" rtl="0">
                <a:defRPr sz="1500"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س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الجدول"/>
          <p:cNvGraphicFramePr/>
          <p:nvPr>
            <p:extLst>
              <p:ext uri="{D42A27DB-BD31-4B8C-83A1-F6EECF244321}">
                <p14:modId xmlns:p14="http://schemas.microsoft.com/office/powerpoint/2010/main" val="2104327459"/>
              </p:ext>
            </p:extLst>
          </p:nvPr>
        </p:nvGraphicFramePr>
        <p:xfrm>
          <a:off x="221690" y="131261"/>
          <a:ext cx="9920695" cy="3583493"/>
        </p:xfrm>
        <a:graphic>
          <a:graphicData uri="http://schemas.openxmlformats.org/drawingml/2006/table">
            <a:tbl>
              <a:tblPr rtl="1" firstRow="1" bandRow="1">
                <a:tableStyleId>{4C3C2611-4C71-4FC5-86AE-919BDF0F9419}</a:tableStyleId>
              </a:tblPr>
              <a:tblGrid>
                <a:gridCol w="32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09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82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00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874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2070">
                <a:tc gridSpan="9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sz="25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السؤال الأول (أ) اختر الإجابة الصحيحة لكل مما يلي بتظليل الحرف الدال عليها: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226695" algn="r" defTabSz="457200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باستعمال التقريب للحد الأدنى فإن ناتج تقدير الجمع : ٢٩٩٫٥ + ٥٦٠٫١ =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 rtl="1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٩٠٠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٨٠٠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٧٠٠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٦٠٠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393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١٤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226695" algn="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ناتج ضرب ١٫٩٣٢ × ١٠٠ =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 rtl="1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١٩٣٢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 rtl="1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١٩٣٫٢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 rtl="1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١٩٫٣٢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 rtl="1"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٠٫١٩٣٢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١٥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226695" algn="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أكمل النمط ٥ ، ١١ ، ١٧ ، ٢٣ ، ٢٩ ، …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7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٣٠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2300" b="1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٣٥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2300" b="1" dirty="0">
                          <a:solidFill>
                            <a:srgbClr val="0056D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٣٦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5" name="الجدول"/>
          <p:cNvGraphicFramePr/>
          <p:nvPr>
            <p:extLst>
              <p:ext uri="{D42A27DB-BD31-4B8C-83A1-F6EECF244321}">
                <p14:modId xmlns:p14="http://schemas.microsoft.com/office/powerpoint/2010/main" val="601514547"/>
              </p:ext>
            </p:extLst>
          </p:nvPr>
        </p:nvGraphicFramePr>
        <p:xfrm>
          <a:off x="316280" y="4205518"/>
          <a:ext cx="9811608" cy="3124200"/>
        </p:xfrm>
        <a:graphic>
          <a:graphicData uri="http://schemas.openxmlformats.org/drawingml/2006/table">
            <a:tbl>
              <a:tblPr rtl="1" firstRow="1">
                <a:tableStyleId>{2708684C-4D16-4618-839F-0558EEFCDFE6}</a:tableStyleId>
              </a:tblPr>
              <a:tblGrid>
                <a:gridCol w="61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3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 gridSpan="3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sz="25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ب ) ضع علامة ✔️ أمام العبارة الصحيحة وعلامة ✖️ أمام العبارة الخاطئة :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1800"/>
                      </a:pPr>
                      <a:r>
                        <a:rPr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العدد ٤٥ عدد غير أولي</a:t>
                      </a:r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23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1800"/>
                      </a:pPr>
                      <a:r>
                        <a:rPr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تكتب القوة ٩ تربيع في صورة حاصل ضرب العامل في نفسه  ٩ × ٩ × ٩</a:t>
                      </a:r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23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</a:t>
                      </a:r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1800"/>
                      </a:pPr>
                      <a:r>
                        <a:rPr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مكعب  العدد ٢ يساوي ٨</a:t>
                      </a:r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23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</a:t>
                      </a:r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1800"/>
                      </a:pPr>
                      <a:r>
                        <a:rPr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القيمة المتطرفة للبيانات التالية : ٩٨، ٨٨ ، ٩٦ ، ٩٧ ، ٢٦٦ هي العدد ٢٦٦</a:t>
                      </a:r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23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</a:t>
                      </a:r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1800"/>
                      </a:pPr>
                      <a:r>
                        <a:rPr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يستعمل التمثيل بالأعمدة لتوضيح تغير مجموعة من البيانات مع مرور الزمن</a:t>
                      </a:r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23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98" name="تجميع"/>
          <p:cNvGrpSpPr/>
          <p:nvPr/>
        </p:nvGrpSpPr>
        <p:grpSpPr>
          <a:xfrm>
            <a:off x="316280" y="14493593"/>
            <a:ext cx="2550142" cy="1299786"/>
            <a:chOff x="0" y="132686"/>
            <a:chExt cx="2550141" cy="1299784"/>
          </a:xfrm>
        </p:grpSpPr>
        <p:sp>
          <p:nvSpPr>
            <p:cNvPr id="196" name="يتبع"/>
            <p:cNvSpPr/>
            <p:nvPr/>
          </p:nvSpPr>
          <p:spPr>
            <a:xfrm>
              <a:off x="1280141" y="162470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tabLst>
                  <a:tab pos="1574800" algn="l"/>
                </a:tabLst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defTabSz="914400" rtl="0">
                <a:defRPr/>
              </a:pPr>
              <a:r>
                <a:t>يتبع </a:t>
              </a:r>
            </a:p>
          </p:txBody>
        </p:sp>
        <p:sp>
          <p:nvSpPr>
            <p:cNvPr id="197" name="سهم"/>
            <p:cNvSpPr/>
            <p:nvPr/>
          </p:nvSpPr>
          <p:spPr>
            <a:xfrm flipH="1">
              <a:off x="0" y="132686"/>
              <a:ext cx="1001190" cy="162754"/>
            </a:xfrm>
            <a:prstGeom prst="rightArrow">
              <a:avLst>
                <a:gd name="adj1" fmla="val 32000"/>
                <a:gd name="adj2" fmla="val 255177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/>
          </p:spPr>
          <p:txBody>
            <a:bodyPr wrap="square" lIns="29517" tIns="29517" rIns="29517" bIns="29517" numCol="1" anchor="ctr">
              <a:noAutofit/>
            </a:bodyPr>
            <a:lstStyle/>
            <a:p>
              <a:pPr defTabSz="640490" rtl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  <a:endParaRPr/>
            </a:p>
          </p:txBody>
        </p:sp>
      </p:grpSp>
      <p:graphicFrame>
        <p:nvGraphicFramePr>
          <p:cNvPr id="199" name="الجدول"/>
          <p:cNvGraphicFramePr/>
          <p:nvPr>
            <p:extLst>
              <p:ext uri="{D42A27DB-BD31-4B8C-83A1-F6EECF244321}">
                <p14:modId xmlns:p14="http://schemas.microsoft.com/office/powerpoint/2010/main" val="2038036962"/>
              </p:ext>
            </p:extLst>
          </p:nvPr>
        </p:nvGraphicFramePr>
        <p:xfrm>
          <a:off x="316280" y="7516582"/>
          <a:ext cx="9844060" cy="6781662"/>
        </p:xfrm>
        <a:graphic>
          <a:graphicData uri="http://schemas.openxmlformats.org/drawingml/2006/table">
            <a:tbl>
              <a:tblPr rtl="1" bandRow="1">
                <a:tableStyleId>{4C3C2611-4C71-4FC5-86AE-919BDF0F9419}</a:tableStyleId>
              </a:tblPr>
              <a:tblGrid>
                <a:gridCol w="417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1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7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7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52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 gridSpan="9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sz="2500" b="1" u="sng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السؤال الثاني:أجب عما يلي :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672"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sz="20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sz="26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حلل العدد  ١٠٠ إلى عوامله الأولية مستعملًا الأسس ؟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590">
                <a:tc>
                  <a:txBody>
                    <a:bodyPr/>
                    <a:lstStyle/>
                    <a:p>
                      <a:pPr marR="314734" defTabSz="686093" rtl="1">
                        <a:defRPr sz="20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ب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sz="26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dirty="0"/>
                        <a:t>استعمل البيانات الممثلة بالأعمدة لحل الاسئلة التالية :</a:t>
                      </a:r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dirty="0"/>
                        <a:t>١ ) أوجد المتوسط الحسابي للأسعار ؟</a:t>
                      </a:r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dirty="0"/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dirty="0"/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dirty="0"/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dirty="0"/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dirty="0"/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dirty="0"/>
                        <a:t>٢ ) ما السعر الذي يمثل قيمة متطرفة ؟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03" name="تجميع"/>
          <p:cNvGrpSpPr/>
          <p:nvPr/>
        </p:nvGrpSpPr>
        <p:grpSpPr>
          <a:xfrm>
            <a:off x="6397149" y="7248002"/>
            <a:ext cx="510538" cy="594234"/>
            <a:chOff x="0" y="0"/>
            <a:chExt cx="510537" cy="594232"/>
          </a:xfrm>
        </p:grpSpPr>
        <p:sp>
          <p:nvSpPr>
            <p:cNvPr id="200" name="مستطيل 11"/>
            <p:cNvSpPr/>
            <p:nvPr/>
          </p:nvSpPr>
          <p:spPr>
            <a:xfrm>
              <a:off x="0" y="0"/>
              <a:ext cx="505341" cy="53715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sz="2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" name="رابط مستقيم 13"/>
            <p:cNvSpPr/>
            <p:nvPr/>
          </p:nvSpPr>
          <p:spPr>
            <a:xfrm flipH="1" flipV="1">
              <a:off x="0" y="268579"/>
              <a:ext cx="510538" cy="1"/>
            </a:xfrm>
            <a:prstGeom prst="line">
              <a:avLst/>
            </a:prstGeom>
            <a:noFill/>
            <a:ln w="952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sz="2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" name="مربع نص 26"/>
            <p:cNvSpPr txBox="1"/>
            <p:nvPr/>
          </p:nvSpPr>
          <p:spPr>
            <a:xfrm>
              <a:off x="52445" y="224174"/>
              <a:ext cx="378920" cy="37005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8792" tIns="58792" rIns="58792" bIns="58792" numCol="1" anchor="ctr">
              <a:noAutofit/>
            </a:bodyPr>
            <a:lstStyle>
              <a:lvl1pPr marR="314734" algn="r" defTabSz="634758">
                <a:lnSpc>
                  <a:spcPct val="115000"/>
                </a:lnSpc>
                <a:defRPr sz="1900">
                  <a:solidFill>
                    <a:srgbClr val="B51A00"/>
                  </a:solidFill>
                  <a:effectLst>
                    <a:outerShdw blurRad="25400" dist="12700" dir="27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>
                  <a:effectLst>
                    <a:outerShdw blurRad="25400" dist="12700" dir="2700000" rotWithShape="0">
                      <a:srgbClr val="000000">
                        <a:alpha val="40000"/>
                      </a:srgbClr>
                    </a:outerShdw>
                  </a:effectLst>
                </a:rPr>
                <a:t>١٠</a:t>
              </a:r>
            </a:p>
          </p:txBody>
        </p:sp>
      </p:grpSp>
      <p:grpSp>
        <p:nvGrpSpPr>
          <p:cNvPr id="206" name="تجميع"/>
          <p:cNvGrpSpPr/>
          <p:nvPr/>
        </p:nvGrpSpPr>
        <p:grpSpPr>
          <a:xfrm>
            <a:off x="357105" y="10812721"/>
            <a:ext cx="3361153" cy="2787862"/>
            <a:chOff x="0" y="24155"/>
            <a:chExt cx="3361152" cy="2787860"/>
          </a:xfrm>
        </p:grpSpPr>
        <p:pic>
          <p:nvPicPr>
            <p:cNvPr id="204" name="IMG_9126.jpeg" descr="IMG_9126.jpeg"/>
            <p:cNvPicPr>
              <a:picLocks noChangeAspect="1"/>
            </p:cNvPicPr>
            <p:nvPr/>
          </p:nvPicPr>
          <p:blipFill>
            <a:blip r:embed="rId2"/>
            <a:srcRect l="1995" r="5472" b="13408"/>
            <a:stretch>
              <a:fillRect/>
            </a:stretch>
          </p:blipFill>
          <p:spPr>
            <a:xfrm>
              <a:off x="0" y="24155"/>
              <a:ext cx="3361153" cy="246758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5" name="IMG_9126.jpeg" descr="IMG_9126.jpeg"/>
            <p:cNvPicPr>
              <a:picLocks noChangeAspect="1"/>
            </p:cNvPicPr>
            <p:nvPr/>
          </p:nvPicPr>
          <p:blipFill>
            <a:blip r:embed="rId2"/>
            <a:srcRect l="44594" t="87877" r="40162" b="1600"/>
            <a:stretch>
              <a:fillRect/>
            </a:stretch>
          </p:blipFill>
          <p:spPr>
            <a:xfrm>
              <a:off x="1572578" y="2512173"/>
              <a:ext cx="553681" cy="29984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209" name="تجميع"/>
          <p:cNvGrpSpPr/>
          <p:nvPr/>
        </p:nvGrpSpPr>
        <p:grpSpPr>
          <a:xfrm>
            <a:off x="3990709" y="12218012"/>
            <a:ext cx="5572142" cy="757518"/>
            <a:chOff x="0" y="0"/>
            <a:chExt cx="5572140" cy="757517"/>
          </a:xfrm>
        </p:grpSpPr>
        <p:sp>
          <p:nvSpPr>
            <p:cNvPr id="207" name="خط"/>
            <p:cNvSpPr/>
            <p:nvPr/>
          </p:nvSpPr>
          <p:spPr>
            <a:xfrm>
              <a:off x="0" y="0"/>
              <a:ext cx="5572141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endParaRPr/>
            </a:p>
          </p:txBody>
        </p:sp>
        <p:sp>
          <p:nvSpPr>
            <p:cNvPr id="208" name="خط"/>
            <p:cNvSpPr/>
            <p:nvPr/>
          </p:nvSpPr>
          <p:spPr>
            <a:xfrm>
              <a:off x="0" y="757517"/>
              <a:ext cx="557214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10" name="تجميع"/>
          <p:cNvSpPr/>
          <p:nvPr/>
        </p:nvSpPr>
        <p:spPr>
          <a:xfrm rot="-10800000" flipH="1" flipV="1">
            <a:off x="3292079" y="13930078"/>
            <a:ext cx="4130818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41026" tIns="41026" rIns="41026" bIns="41026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الجدول"/>
          <p:cNvGraphicFramePr/>
          <p:nvPr/>
        </p:nvGraphicFramePr>
        <p:xfrm>
          <a:off x="10173482" y="290718"/>
          <a:ext cx="9856765" cy="10950922"/>
        </p:xfrm>
        <a:graphic>
          <a:graphicData uri="http://schemas.openxmlformats.org/drawingml/2006/table">
            <a:tbl>
              <a:tblPr rtl="1" bandRow="1">
                <a:tableStyleId>{4C3C2611-4C71-4FC5-86AE-919BDF0F9419}</a:tableStyleId>
              </a:tblPr>
              <a:tblGrid>
                <a:gridCol w="417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1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7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7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52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 gridSpan="9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sz="2500" b="1" u="sng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السؤال الثاني:أجب عما يلي :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649"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sz="20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sz="26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أوجد الوسيط والمنوال والمدى لمجموعة البيانات التالية :</a:t>
                      </a:r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26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درجات أحمد في اختبار الرياضيات على النحو التالي : ٢٥ ، ٢٢ ، ٢٨ ، ٢٠ ، ٢١</a:t>
                      </a:r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17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١ ) الوسيط : </a:t>
                      </a:r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 ٢ ) المنوال : </a:t>
                      </a:r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 ٣ ) المدى :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16" name="تجميع"/>
          <p:cNvGrpSpPr/>
          <p:nvPr/>
        </p:nvGrpSpPr>
        <p:grpSpPr>
          <a:xfrm>
            <a:off x="6397154" y="242586"/>
            <a:ext cx="510538" cy="594233"/>
            <a:chOff x="0" y="0"/>
            <a:chExt cx="510537" cy="594232"/>
          </a:xfrm>
        </p:grpSpPr>
        <p:sp>
          <p:nvSpPr>
            <p:cNvPr id="213" name="مستطيل 11"/>
            <p:cNvSpPr/>
            <p:nvPr/>
          </p:nvSpPr>
          <p:spPr>
            <a:xfrm>
              <a:off x="0" y="0"/>
              <a:ext cx="505341" cy="53715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sz="2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4" name="رابط مستقيم 13"/>
            <p:cNvSpPr/>
            <p:nvPr/>
          </p:nvSpPr>
          <p:spPr>
            <a:xfrm flipH="1" flipV="1">
              <a:off x="0" y="268579"/>
              <a:ext cx="510538" cy="1"/>
            </a:xfrm>
            <a:prstGeom prst="line">
              <a:avLst/>
            </a:prstGeom>
            <a:noFill/>
            <a:ln w="952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sz="2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" name="مربع نص 26"/>
            <p:cNvSpPr txBox="1"/>
            <p:nvPr/>
          </p:nvSpPr>
          <p:spPr>
            <a:xfrm>
              <a:off x="52445" y="224174"/>
              <a:ext cx="378920" cy="37005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8792" tIns="58792" rIns="58792" bIns="58792" numCol="1" anchor="ctr">
              <a:noAutofit/>
            </a:bodyPr>
            <a:lstStyle>
              <a:lvl1pPr marR="314734" algn="r" defTabSz="634758">
                <a:lnSpc>
                  <a:spcPct val="115000"/>
                </a:lnSpc>
                <a:defRPr sz="1900">
                  <a:solidFill>
                    <a:srgbClr val="B51A00"/>
                  </a:solidFill>
                  <a:effectLst>
                    <a:outerShdw blurRad="25400" dist="12700" dir="27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>
                  <a:effectLst>
                    <a:outerShdw blurRad="25400" dist="12700" dir="2700000" rotWithShape="0">
                      <a:srgbClr val="000000">
                        <a:alpha val="40000"/>
                      </a:srgbClr>
                    </a:outerShdw>
                  </a:effectLst>
                </a:rPr>
                <a:t>١٠</a:t>
              </a:r>
            </a:p>
          </p:txBody>
        </p:sp>
      </p:grpSp>
      <p:grpSp>
        <p:nvGrpSpPr>
          <p:cNvPr id="220" name="تجميع"/>
          <p:cNvGrpSpPr/>
          <p:nvPr/>
        </p:nvGrpSpPr>
        <p:grpSpPr>
          <a:xfrm>
            <a:off x="500043" y="2107062"/>
            <a:ext cx="7756655" cy="2230907"/>
            <a:chOff x="0" y="0"/>
            <a:chExt cx="7756653" cy="2230906"/>
          </a:xfrm>
        </p:grpSpPr>
        <p:sp>
          <p:nvSpPr>
            <p:cNvPr id="217" name="خط"/>
            <p:cNvSpPr/>
            <p:nvPr/>
          </p:nvSpPr>
          <p:spPr>
            <a:xfrm>
              <a:off x="0" y="0"/>
              <a:ext cx="775665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endParaRPr/>
            </a:p>
          </p:txBody>
        </p:sp>
        <p:sp>
          <p:nvSpPr>
            <p:cNvPr id="218" name="خط"/>
            <p:cNvSpPr/>
            <p:nvPr/>
          </p:nvSpPr>
          <p:spPr>
            <a:xfrm>
              <a:off x="0" y="1140853"/>
              <a:ext cx="775665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endParaRPr/>
            </a:p>
          </p:txBody>
        </p:sp>
        <p:sp>
          <p:nvSpPr>
            <p:cNvPr id="219" name="خط"/>
            <p:cNvSpPr/>
            <p:nvPr/>
          </p:nvSpPr>
          <p:spPr>
            <a:xfrm>
              <a:off x="0" y="2230906"/>
              <a:ext cx="775665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endParaRPr/>
            </a:p>
          </p:txBody>
        </p:sp>
      </p:grpSp>
      <p:graphicFrame>
        <p:nvGraphicFramePr>
          <p:cNvPr id="221" name="الجدول"/>
          <p:cNvGraphicFramePr/>
          <p:nvPr/>
        </p:nvGraphicFramePr>
        <p:xfrm>
          <a:off x="10172700" y="4671950"/>
          <a:ext cx="9856765" cy="10950922"/>
        </p:xfrm>
        <a:graphic>
          <a:graphicData uri="http://schemas.openxmlformats.org/drawingml/2006/table">
            <a:tbl>
              <a:tblPr rtl="1" bandRow="1">
                <a:tableStyleId>{4C3C2611-4C71-4FC5-86AE-919BDF0F9419}</a:tableStyleId>
              </a:tblPr>
              <a:tblGrid>
                <a:gridCol w="417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1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7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7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52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 gridSpan="9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sz="2500" b="1" u="sng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السؤال الثالث:أجب عما يلي :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945">
                <a:tc>
                  <a:txBody>
                    <a:bodyPr/>
                    <a:lstStyle/>
                    <a:p>
                      <a:pPr marR="314734" defTabSz="686093" rtl="1">
                        <a:defRPr sz="20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 قارن مستعملاً:( &gt; ، &lt; ، = ) :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3568"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sz="20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الجدول التالي يبين قيمة فاتورة الكهرباء لأسرة هند في عدة أشهر .رتب هذه القيم تصاعديًا ؟</a:t>
                      </a:r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26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26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  <a:p>
                      <a:pPr marR="314734" algn="r" defTabSz="634758" rtl="1">
                        <a:tabLst>
                          <a:tab pos="7073900" algn="l"/>
                        </a:tabLst>
                        <a:defRPr sz="3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  <a:p>
                      <a:pPr marR="226695" defTabSz="457200" rtl="1">
                        <a:spcBef>
                          <a:spcPts val="1200"/>
                        </a:spcBef>
                        <a:defRPr sz="6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…………………………………………………………………        </a:t>
                      </a:r>
                      <a:r>
                        <a:rPr sz="1800"/>
                        <a:t>،</a:t>
                      </a:r>
                      <a:r>
                        <a:t>       ………………………………………………………………….       </a:t>
                      </a:r>
                      <a:r>
                        <a:rPr sz="1800"/>
                        <a:t>،</a:t>
                      </a:r>
                      <a:r>
                        <a:t>          ………………………………………………………………         </a:t>
                      </a:r>
                      <a:r>
                        <a:rPr sz="1800"/>
                        <a:t>،</a:t>
                      </a:r>
                      <a:r>
                        <a:t>      ………………………………………………………………… …       </a:t>
                      </a:r>
                      <a:r>
                        <a:rPr sz="1800"/>
                        <a:t>،</a:t>
                      </a:r>
                      <a:r>
                        <a:t>       ………………………………………………………………… 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1601"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sz="20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إذا كان ثمن كيلو جرام السكر  هو ٢٫٥ ريال ، فما ثمن ٣٫٥ كيلو جرامات ؟</a:t>
                      </a:r>
                    </a:p>
                    <a:p>
                      <a:pPr marR="226695" defTabSz="457200" rtl="1">
                        <a:spcBef>
                          <a:spcPts val="1200"/>
                        </a:spcBef>
                        <a:defRPr sz="6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……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7839"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sz="20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sz="23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أوجد ناتج العمليات الحسابية التالية :</a:t>
                      </a:r>
                    </a:p>
                    <a:p>
                      <a:pPr marR="226695" defTabSz="457200" rtl="1">
                        <a:spcBef>
                          <a:spcPts val="1200"/>
                        </a:spcBef>
                        <a:defRPr sz="6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  <a:p>
                      <a:pPr marR="226695" defTabSz="457200" rtl="1">
                        <a:spcBef>
                          <a:spcPts val="1200"/>
                        </a:spcBef>
                        <a:defRPr sz="6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25" name="تجميع"/>
          <p:cNvGrpSpPr/>
          <p:nvPr/>
        </p:nvGrpSpPr>
        <p:grpSpPr>
          <a:xfrm>
            <a:off x="6302164" y="4623818"/>
            <a:ext cx="510538" cy="594234"/>
            <a:chOff x="0" y="0"/>
            <a:chExt cx="510537" cy="594232"/>
          </a:xfrm>
        </p:grpSpPr>
        <p:sp>
          <p:nvSpPr>
            <p:cNvPr id="222" name="مستطيل 11"/>
            <p:cNvSpPr/>
            <p:nvPr/>
          </p:nvSpPr>
          <p:spPr>
            <a:xfrm>
              <a:off x="0" y="0"/>
              <a:ext cx="505341" cy="53715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sz="2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" name="رابط مستقيم 13"/>
            <p:cNvSpPr/>
            <p:nvPr/>
          </p:nvSpPr>
          <p:spPr>
            <a:xfrm flipH="1" flipV="1">
              <a:off x="0" y="268579"/>
              <a:ext cx="510538" cy="1"/>
            </a:xfrm>
            <a:prstGeom prst="line">
              <a:avLst/>
            </a:prstGeom>
            <a:noFill/>
            <a:ln w="952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sz="2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4" name="مربع نص 26"/>
            <p:cNvSpPr txBox="1"/>
            <p:nvPr/>
          </p:nvSpPr>
          <p:spPr>
            <a:xfrm>
              <a:off x="52445" y="224174"/>
              <a:ext cx="378920" cy="37005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8792" tIns="58792" rIns="58792" bIns="58792" numCol="1" anchor="ctr">
              <a:noAutofit/>
            </a:bodyPr>
            <a:lstStyle>
              <a:lvl1pPr marR="314734" algn="r" defTabSz="634758">
                <a:lnSpc>
                  <a:spcPct val="115000"/>
                </a:lnSpc>
                <a:defRPr sz="1900">
                  <a:solidFill>
                    <a:srgbClr val="B51A00"/>
                  </a:solidFill>
                  <a:effectLst>
                    <a:outerShdw blurRad="25400" dist="12700" dir="27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>
                  <a:effectLst>
                    <a:outerShdw blurRad="25400" dist="12700" dir="2700000" rotWithShape="0">
                      <a:srgbClr val="000000">
                        <a:alpha val="40000"/>
                      </a:srgbClr>
                    </a:outerShdw>
                  </a:effectLst>
                </a:rPr>
                <a:t>١٠</a:t>
              </a:r>
            </a:p>
          </p:txBody>
        </p:sp>
      </p:grpSp>
      <p:grpSp>
        <p:nvGrpSpPr>
          <p:cNvPr id="229" name="تجميع"/>
          <p:cNvGrpSpPr/>
          <p:nvPr/>
        </p:nvGrpSpPr>
        <p:grpSpPr>
          <a:xfrm>
            <a:off x="1403828" y="5705282"/>
            <a:ext cx="2745888" cy="587715"/>
            <a:chOff x="0" y="0"/>
            <a:chExt cx="2745887" cy="587713"/>
          </a:xfrm>
        </p:grpSpPr>
        <p:sp>
          <p:nvSpPr>
            <p:cNvPr id="226" name="دائرة"/>
            <p:cNvSpPr/>
            <p:nvPr/>
          </p:nvSpPr>
          <p:spPr>
            <a:xfrm>
              <a:off x="1328471" y="42101"/>
              <a:ext cx="500259" cy="500259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9517" tIns="29517" rIns="29517" bIns="29517" numCol="1" anchor="ctr">
              <a:noAutofit/>
            </a:bodyPr>
            <a:lstStyle/>
            <a:p>
              <a:pPr defTabSz="640490" rtl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  <a:endParaRPr/>
            </a:p>
          </p:txBody>
        </p:sp>
        <p:sp>
          <p:nvSpPr>
            <p:cNvPr id="227" name="٧٫٥"/>
            <p:cNvSpPr txBox="1"/>
            <p:nvPr/>
          </p:nvSpPr>
          <p:spPr>
            <a:xfrm>
              <a:off x="1882143" y="0"/>
              <a:ext cx="863745" cy="58446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1026" tIns="41026" rIns="41026" bIns="41026" numCol="1" anchor="ctr">
              <a:noAutofit/>
            </a:bodyPr>
            <a:lstStyle>
              <a:lvl1pPr marR="226695" algn="r" defTabSz="457200">
                <a:tabLst>
                  <a:tab pos="5092700" algn="l"/>
                </a:tabLst>
                <a:defRPr sz="3100"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٧٫٥</a:t>
              </a:r>
            </a:p>
          </p:txBody>
        </p:sp>
        <p:sp>
          <p:nvSpPr>
            <p:cNvPr id="228" name="٧٫٥٠٠"/>
            <p:cNvSpPr txBox="1"/>
            <p:nvPr/>
          </p:nvSpPr>
          <p:spPr>
            <a:xfrm>
              <a:off x="0" y="3253"/>
              <a:ext cx="1199815" cy="58446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1026" tIns="41026" rIns="41026" bIns="41026" numCol="1" anchor="ctr">
              <a:noAutofit/>
            </a:bodyPr>
            <a:lstStyle>
              <a:lvl1pPr marR="226695" algn="r" defTabSz="457200">
                <a:tabLst>
                  <a:tab pos="5092700" algn="l"/>
                </a:tabLst>
                <a:defRPr sz="3100"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٧٫٥٠٠</a:t>
              </a:r>
            </a:p>
          </p:txBody>
        </p:sp>
      </p:grpSp>
      <p:grpSp>
        <p:nvGrpSpPr>
          <p:cNvPr id="233" name="تجميع"/>
          <p:cNvGrpSpPr/>
          <p:nvPr/>
        </p:nvGrpSpPr>
        <p:grpSpPr>
          <a:xfrm>
            <a:off x="6235477" y="5677159"/>
            <a:ext cx="2862031" cy="576077"/>
            <a:chOff x="0" y="0"/>
            <a:chExt cx="2862030" cy="576076"/>
          </a:xfrm>
        </p:grpSpPr>
        <p:sp>
          <p:nvSpPr>
            <p:cNvPr id="230" name="دائرة"/>
            <p:cNvSpPr/>
            <p:nvPr/>
          </p:nvSpPr>
          <p:spPr>
            <a:xfrm>
              <a:off x="1327302" y="12700"/>
              <a:ext cx="500259" cy="500259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9517" tIns="29517" rIns="29517" bIns="29517" numCol="1" anchor="ctr">
              <a:noAutofit/>
            </a:bodyPr>
            <a:lstStyle/>
            <a:p>
              <a:pPr defTabSz="640490" rtl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  <a:endParaRPr/>
            </a:p>
          </p:txBody>
        </p:sp>
        <p:sp>
          <p:nvSpPr>
            <p:cNvPr id="231" name="٠٫٩٢"/>
            <p:cNvSpPr txBox="1"/>
            <p:nvPr/>
          </p:nvSpPr>
          <p:spPr>
            <a:xfrm>
              <a:off x="1972598" y="31375"/>
              <a:ext cx="889433" cy="46290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1026" tIns="41026" rIns="41026" bIns="41026" numCol="1" anchor="ctr">
              <a:noAutofit/>
            </a:bodyPr>
            <a:lstStyle>
              <a:lvl1pPr marR="226695" algn="r" defTabSz="457200">
                <a:tabLst>
                  <a:tab pos="5092700" algn="l"/>
                </a:tabLst>
                <a:defRPr sz="3100"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٠٫٩٢</a:t>
              </a:r>
            </a:p>
          </p:txBody>
        </p:sp>
        <p:sp>
          <p:nvSpPr>
            <p:cNvPr id="232" name="٠٫٩٣٠"/>
            <p:cNvSpPr txBox="1"/>
            <p:nvPr/>
          </p:nvSpPr>
          <p:spPr>
            <a:xfrm>
              <a:off x="0" y="0"/>
              <a:ext cx="1182603" cy="57607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1026" tIns="41026" rIns="41026" bIns="41026" numCol="1" anchor="ctr">
              <a:noAutofit/>
            </a:bodyPr>
            <a:lstStyle>
              <a:lvl1pPr marR="226695" algn="r" defTabSz="457200">
                <a:tabLst>
                  <a:tab pos="5092700" algn="l"/>
                </a:tabLst>
                <a:defRPr sz="3100"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٠٫٩٣٠</a:t>
              </a:r>
            </a:p>
          </p:txBody>
        </p:sp>
      </p:grpSp>
      <p:graphicFrame>
        <p:nvGraphicFramePr>
          <p:cNvPr id="234" name="الجدول"/>
          <p:cNvGraphicFramePr/>
          <p:nvPr/>
        </p:nvGraphicFramePr>
        <p:xfrm>
          <a:off x="8733949" y="6986772"/>
          <a:ext cx="7404011" cy="918686"/>
        </p:xfrm>
        <a:graphic>
          <a:graphicData uri="http://schemas.openxmlformats.org/drawingml/2006/table">
            <a:tbl>
              <a:tblPr rtl="1">
                <a:tableStyleId>{2708684C-4D16-4618-839F-0558EEFCDFE6}</a:tableStyleId>
              </a:tblPr>
              <a:tblGrid>
                <a:gridCol w="1232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2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2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6167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الشهر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شعبان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رمضان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شوال 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ذو القعدة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ذو الحجة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167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القيمة (ريال)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٩٥٫٣٢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٩٥٫٢٣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٩٥٫٠٣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٩٥٫٤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٩٥٫٤١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" name="١٫٦٣ + ٢٫٥"/>
          <p:cNvSpPr txBox="1"/>
          <p:nvPr/>
        </p:nvSpPr>
        <p:spPr>
          <a:xfrm>
            <a:off x="6804932" y="11328610"/>
            <a:ext cx="1723121" cy="4805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026" tIns="41026" rIns="41026" bIns="41026" anchor="ctr">
            <a:spAutoFit/>
          </a:bodyPr>
          <a:lstStyle>
            <a:lvl1pPr marR="314734" algn="r" defTabSz="634758">
              <a:tabLst>
                <a:tab pos="7073900" algn="l"/>
              </a:tabLst>
              <a:defRPr sz="30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١٫٦٣ + ٢٫٥ </a:t>
            </a:r>
          </a:p>
        </p:txBody>
      </p:sp>
      <p:sp>
        <p:nvSpPr>
          <p:cNvPr id="236" name="٨٫٥٢ ÷ ٦"/>
          <p:cNvSpPr txBox="1"/>
          <p:nvPr/>
        </p:nvSpPr>
        <p:spPr>
          <a:xfrm>
            <a:off x="1857617" y="11328610"/>
            <a:ext cx="1423232" cy="4805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026" tIns="41026" rIns="41026" bIns="41026" anchor="ctr">
            <a:spAutoFit/>
          </a:bodyPr>
          <a:lstStyle>
            <a:lvl1pPr marR="314734" algn="r" defTabSz="634758">
              <a:tabLst>
                <a:tab pos="7073900" algn="l"/>
              </a:tabLst>
              <a:defRPr sz="30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٨٫٥٢ ÷ ٦ </a:t>
            </a:r>
          </a:p>
        </p:txBody>
      </p:sp>
      <p:grpSp>
        <p:nvGrpSpPr>
          <p:cNvPr id="239" name="تجميع"/>
          <p:cNvGrpSpPr/>
          <p:nvPr/>
        </p:nvGrpSpPr>
        <p:grpSpPr>
          <a:xfrm>
            <a:off x="706295" y="9483218"/>
            <a:ext cx="8657651" cy="845433"/>
            <a:chOff x="0" y="0"/>
            <a:chExt cx="8657650" cy="845432"/>
          </a:xfrm>
        </p:grpSpPr>
        <p:sp>
          <p:nvSpPr>
            <p:cNvPr id="237" name="خط"/>
            <p:cNvSpPr/>
            <p:nvPr/>
          </p:nvSpPr>
          <p:spPr>
            <a:xfrm>
              <a:off x="0" y="0"/>
              <a:ext cx="865344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endParaRPr/>
            </a:p>
          </p:txBody>
        </p:sp>
        <p:sp>
          <p:nvSpPr>
            <p:cNvPr id="238" name="خط"/>
            <p:cNvSpPr/>
            <p:nvPr/>
          </p:nvSpPr>
          <p:spPr>
            <a:xfrm>
              <a:off x="4202" y="845432"/>
              <a:ext cx="8653449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40" name="خط"/>
          <p:cNvSpPr/>
          <p:nvPr/>
        </p:nvSpPr>
        <p:spPr>
          <a:xfrm flipV="1">
            <a:off x="4826705" y="11315910"/>
            <a:ext cx="1" cy="2987583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endParaRPr/>
          </a:p>
        </p:txBody>
      </p:sp>
      <p:sp>
        <p:nvSpPr>
          <p:cNvPr id="241" name="تمت الأسئلة مع تمنياتي لكم بالتوفيق"/>
          <p:cNvSpPr txBox="1"/>
          <p:nvPr/>
        </p:nvSpPr>
        <p:spPr>
          <a:xfrm>
            <a:off x="3222057" y="14311567"/>
            <a:ext cx="3619286" cy="3919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993" tIns="48993" rIns="48993" bIns="48993" anchor="ctr">
            <a:spAutoFit/>
          </a:bodyPr>
          <a:lstStyle>
            <a:lvl1pPr algn="r" defTabSz="1269517">
              <a:tabLst>
                <a:tab pos="2184400" algn="l"/>
              </a:tabLst>
              <a:defRPr sz="2200">
                <a:solidFill>
                  <a:srgbClr val="371A9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تمت الأسئلة مع تمنياتي لكم بالتوفيق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>
        <a:spAutoFit/>
      </a:bodyPr>
      <a:lstStyle>
        <a:defPPr marL="0" marR="0" indent="0" algn="ctr" defTabSz="8892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>
        <a:spAutoFit/>
      </a:bodyPr>
      <a:lstStyle>
        <a:defPPr marL="0" marR="0" indent="0" algn="ctr" defTabSz="889231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>
        <a:spAutoFit/>
      </a:bodyPr>
      <a:lstStyle>
        <a:defPPr marL="0" marR="0" indent="0" algn="ctr" defTabSz="8892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>
        <a:spAutoFit/>
      </a:bodyPr>
      <a:lstStyle>
        <a:defPPr marL="0" marR="0" indent="0" algn="ctr" defTabSz="889231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مخصص</PresentationFormat>
  <Slides>3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White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شريفه الغامدي</cp:lastModifiedBy>
  <cp:revision>1</cp:revision>
  <dcterms:modified xsi:type="dcterms:W3CDTF">2022-10-28T13:05:55Z</dcterms:modified>
</cp:coreProperties>
</file>