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3" r:id="rId1"/>
  </p:sldMasterIdLst>
  <p:notesMasterIdLst>
    <p:notesMasterId r:id="rId48"/>
  </p:notesMasterIdLst>
  <p:handoutMasterIdLst>
    <p:handoutMasterId r:id="rId49"/>
  </p:handoutMasterIdLst>
  <p:sldIdLst>
    <p:sldId id="256" r:id="rId2"/>
    <p:sldId id="257" r:id="rId3"/>
    <p:sldId id="307" r:id="rId4"/>
    <p:sldId id="258" r:id="rId5"/>
    <p:sldId id="308" r:id="rId6"/>
    <p:sldId id="259" r:id="rId7"/>
    <p:sldId id="260" r:id="rId8"/>
    <p:sldId id="309" r:id="rId9"/>
    <p:sldId id="261" r:id="rId10"/>
    <p:sldId id="303" r:id="rId11"/>
    <p:sldId id="262" r:id="rId12"/>
    <p:sldId id="304" r:id="rId13"/>
    <p:sldId id="263" r:id="rId14"/>
    <p:sldId id="310" r:id="rId15"/>
    <p:sldId id="265" r:id="rId16"/>
    <p:sldId id="311" r:id="rId17"/>
    <p:sldId id="266" r:id="rId18"/>
    <p:sldId id="312" r:id="rId19"/>
    <p:sldId id="293" r:id="rId20"/>
    <p:sldId id="313" r:id="rId21"/>
    <p:sldId id="267" r:id="rId22"/>
    <p:sldId id="314" r:id="rId23"/>
    <p:sldId id="264" r:id="rId24"/>
    <p:sldId id="315" r:id="rId25"/>
    <p:sldId id="275" r:id="rId26"/>
    <p:sldId id="316" r:id="rId27"/>
    <p:sldId id="268" r:id="rId28"/>
    <p:sldId id="317" r:id="rId29"/>
    <p:sldId id="276" r:id="rId30"/>
    <p:sldId id="305" r:id="rId31"/>
    <p:sldId id="269" r:id="rId32"/>
    <p:sldId id="277" r:id="rId33"/>
    <p:sldId id="306" r:id="rId34"/>
    <p:sldId id="270" r:id="rId35"/>
    <p:sldId id="271" r:id="rId36"/>
    <p:sldId id="272" r:id="rId37"/>
    <p:sldId id="318" r:id="rId38"/>
    <p:sldId id="273" r:id="rId39"/>
    <p:sldId id="294" r:id="rId40"/>
    <p:sldId id="319" r:id="rId41"/>
    <p:sldId id="278" r:id="rId42"/>
    <p:sldId id="320" r:id="rId43"/>
    <p:sldId id="295" r:id="rId44"/>
    <p:sldId id="279" r:id="rId45"/>
    <p:sldId id="296" r:id="rId46"/>
    <p:sldId id="321" r:id="rId4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9EF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5000" autoAdjust="0"/>
    <p:restoredTop sz="94434" autoAdjust="0"/>
  </p:normalViewPr>
  <p:slideViewPr>
    <p:cSldViewPr>
      <p:cViewPr varScale="1">
        <p:scale>
          <a:sx n="73" d="100"/>
          <a:sy n="73"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81693-92C4-4434-AE2A-575620E79B10}" type="datetimeFigureOut">
              <a:rPr lang="en-US" smtClean="0"/>
              <a:pPr/>
              <a:t>12/2/2015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782B00-5CB3-4A31-A0A8-3CE0251B8C06}" type="slidenum">
              <a:rPr lang="en-US" smtClean="0"/>
              <a:pPr/>
              <a:t>‹#›</a:t>
            </a:fld>
            <a:endParaRPr lang="en-US"/>
          </a:p>
        </p:txBody>
      </p:sp>
    </p:spTree>
    <p:extLst>
      <p:ext uri="{BB962C8B-B14F-4D97-AF65-F5344CB8AC3E}">
        <p14:creationId xmlns="" xmlns:p14="http://schemas.microsoft.com/office/powerpoint/2010/main" val="133156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7CB8F-2253-416B-B298-26000820863B}" type="datetimeFigureOut">
              <a:rPr lang="en-US" smtClean="0"/>
              <a:pPr/>
              <a:t>12/2/2015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8AE62-C742-4E7B-AB94-AC20A00D4F52}" type="slidenum">
              <a:rPr lang="en-US" smtClean="0"/>
              <a:pPr/>
              <a:t>‹#›</a:t>
            </a:fld>
            <a:endParaRPr lang="en-US"/>
          </a:p>
        </p:txBody>
      </p:sp>
    </p:spTree>
    <p:extLst>
      <p:ext uri="{BB962C8B-B14F-4D97-AF65-F5344CB8AC3E}">
        <p14:creationId xmlns="" xmlns:p14="http://schemas.microsoft.com/office/powerpoint/2010/main" val="205858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8AE62-C742-4E7B-AB94-AC20A00D4F52}" type="slidenum">
              <a:rPr lang="en-US" smtClean="0"/>
              <a:pPr/>
              <a:t>38</a:t>
            </a:fld>
            <a:endParaRPr lang="en-US"/>
          </a:p>
        </p:txBody>
      </p:sp>
    </p:spTree>
    <p:extLst>
      <p:ext uri="{BB962C8B-B14F-4D97-AF65-F5344CB8AC3E}">
        <p14:creationId xmlns="" xmlns:p14="http://schemas.microsoft.com/office/powerpoint/2010/main" val="299000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8AE62-C742-4E7B-AB94-AC20A00D4F52}" type="slidenum">
              <a:rPr lang="en-US" smtClean="0"/>
              <a:pPr/>
              <a:t>39</a:t>
            </a:fld>
            <a:endParaRPr lang="en-US"/>
          </a:p>
        </p:txBody>
      </p:sp>
    </p:spTree>
    <p:extLst>
      <p:ext uri="{BB962C8B-B14F-4D97-AF65-F5344CB8AC3E}">
        <p14:creationId xmlns="" xmlns:p14="http://schemas.microsoft.com/office/powerpoint/2010/main" val="427386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8AE62-C742-4E7B-AB94-AC20A00D4F52}" type="slidenum">
              <a:rPr lang="en-US" smtClean="0"/>
              <a:pPr/>
              <a:t>40</a:t>
            </a:fld>
            <a:endParaRPr lang="en-US"/>
          </a:p>
        </p:txBody>
      </p:sp>
    </p:spTree>
    <p:extLst>
      <p:ext uri="{BB962C8B-B14F-4D97-AF65-F5344CB8AC3E}">
        <p14:creationId xmlns="" xmlns:p14="http://schemas.microsoft.com/office/powerpoint/2010/main" val="4273860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a:xfrm>
            <a:off x="1921934" y="5054602"/>
            <a:ext cx="4064860" cy="279400"/>
          </a:xfrm>
        </p:spPr>
        <p:txBody>
          <a:bodyPr/>
          <a:lstStyle/>
          <a:p>
            <a:endParaRPr lang="ar-EG"/>
          </a:p>
        </p:txBody>
      </p:sp>
      <p:sp>
        <p:nvSpPr>
          <p:cNvPr id="6" name="Slide Number Placeholder 5"/>
          <p:cNvSpPr>
            <a:spLocks noGrp="1"/>
          </p:cNvSpPr>
          <p:nvPr>
            <p:ph type="sldNum" sz="quarter" idx="12"/>
          </p:nvPr>
        </p:nvSpPr>
        <p:spPr>
          <a:xfrm>
            <a:off x="6817317" y="5054602"/>
            <a:ext cx="413483" cy="279400"/>
          </a:xfrm>
        </p:spPr>
        <p:txBody>
          <a:bodyPr/>
          <a:lstStyle/>
          <a:p>
            <a:fld id="{0EB16FAD-3925-40AC-AC9E-C85A04F51C18}" type="slidenum">
              <a:rPr lang="ar-EG" smtClean="0"/>
              <a:pPr/>
              <a:t>‹#›</a:t>
            </a:fld>
            <a:endParaRPr lang="ar-EG"/>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4996002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EB16FAD-3925-40AC-AC9E-C85A04F51C18}" type="slidenum">
              <a:rPr lang="ar-EG" smtClean="0"/>
              <a:pPr/>
              <a:t>‹#›</a:t>
            </a:fld>
            <a:endParaRPr lang="ar-EG"/>
          </a:p>
        </p:txBody>
      </p:sp>
    </p:spTree>
    <p:extLst>
      <p:ext uri="{BB962C8B-B14F-4D97-AF65-F5344CB8AC3E}">
        <p14:creationId xmlns="" xmlns:p14="http://schemas.microsoft.com/office/powerpoint/2010/main" val="166667722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6732451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smtClean="0">
                <a:solidFill>
                  <a:schemeClr val="tx1"/>
                </a:solidFill>
                <a:effectLst/>
              </a:rPr>
              <a:t>“</a:t>
            </a:r>
            <a:endParaRPr lang="en-US" sz="7200" dirty="0">
              <a:solidFill>
                <a:schemeClr val="tx1"/>
              </a:solidFill>
              <a:effectLst/>
            </a:endParaRP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smtClean="0">
                <a:solidFill>
                  <a:schemeClr val="tx1"/>
                </a:solidFill>
                <a:effectLst/>
              </a:rPr>
              <a:t>”</a:t>
            </a:r>
            <a:endParaRPr lang="en-US" sz="7200" dirty="0">
              <a:solidFill>
                <a:schemeClr val="tx1"/>
              </a:solidFill>
              <a:effectLst/>
            </a:endParaRP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452372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pic>
        <p:nvPicPr>
          <p:cNvPr id="17" name="Picture 16"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spTree>
    <p:extLst>
      <p:ext uri="{BB962C8B-B14F-4D97-AF65-F5344CB8AC3E}">
        <p14:creationId xmlns="" xmlns:p14="http://schemas.microsoft.com/office/powerpoint/2010/main" val="2837936608"/>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8" name="Picture 17"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sp>
        <p:nvSpPr>
          <p:cNvPr id="10" name="Text Placeholder 9"/>
          <p:cNvSpPr>
            <a:spLocks noGrp="1"/>
          </p:cNvSpPr>
          <p:nvPr>
            <p:ph type="body" sz="quarter" idx="13"/>
          </p:nvPr>
        </p:nvSpPr>
        <p:spPr>
          <a:xfrm>
            <a:off x="1176864" y="3640667"/>
            <a:ext cx="6798736" cy="889000"/>
          </a:xfrm>
        </p:spPr>
        <p:txBody>
          <a:bodyPr vert="horz" lIns="91440" tIns="45720" rIns="91440" bIns="45720" rtlCol="0" anchor="b">
            <a:normAutofit/>
          </a:bodyPr>
          <a:lstStyle>
            <a:lvl1pPr>
              <a:defRPr lang="en-US" sz="2000" b="0" cap="none" dirty="0" smtClean="0">
                <a:ln w="3175" cmpd="sng">
                  <a:noFill/>
                </a:ln>
                <a:solidFill>
                  <a:schemeClr val="tx1"/>
                </a:solidFill>
                <a:effectLst/>
                <a:latin typeface="+mj-lt"/>
                <a:ea typeface="+mj-ea"/>
                <a:cs typeface="Trebuchet MS"/>
              </a:defRPr>
            </a:lvl1pPr>
          </a:lstStyle>
          <a:p>
            <a:pPr marL="0" lvl="0">
              <a:spcBef>
                <a:spcPct val="0"/>
              </a:spcBef>
              <a:buNone/>
            </a:pPr>
            <a:r>
              <a:rPr lang="ar-SA" smtClean="0"/>
              <a:t>انقر لتحرير أنماط النص الرئيسي</a:t>
            </a: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tx1"/>
                </a:solidFill>
                <a:effectLst/>
              </a:rPr>
              <a:t>“</a:t>
            </a:r>
            <a:endParaRPr lang="en-US" sz="8000" dirty="0">
              <a:solidFill>
                <a:schemeClr val="tx1"/>
              </a:solidFill>
              <a:effectLst/>
            </a:endParaRP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smtClean="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81663484"/>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14" name="Picture 13"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ar-SA" smtClean="0"/>
              <a:t>انقر لتحرير نمط العنوان الرئيسي</a:t>
            </a:r>
            <a:endParaRPr lang="en-US" dirty="0"/>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sp>
        <p:nvSpPr>
          <p:cNvPr id="10" name="Text Placeholder 9"/>
          <p:cNvSpPr>
            <a:spLocks noGrp="1"/>
          </p:cNvSpPr>
          <p:nvPr>
            <p:ph type="body" sz="quarter" idx="13"/>
          </p:nvPr>
        </p:nvSpPr>
        <p:spPr>
          <a:xfrm>
            <a:off x="1176866" y="3564466"/>
            <a:ext cx="6798734" cy="905934"/>
          </a:xfrm>
        </p:spPr>
        <p:txBody>
          <a:bodyPr vert="horz" lIns="91440" tIns="45720" rIns="91440" bIns="45720" rtlCol="0" anchor="b">
            <a:normAutofit/>
          </a:bodyPr>
          <a:lstStyle>
            <a:lvl1pPr>
              <a:defRPr lang="en-US" sz="2000" b="0" cap="none" dirty="0" smtClean="0">
                <a:ln w="3175" cmpd="sng">
                  <a:noFill/>
                </a:ln>
                <a:solidFill>
                  <a:schemeClr val="tx1"/>
                </a:solidFill>
                <a:effectLst/>
                <a:latin typeface="+mj-lt"/>
                <a:ea typeface="+mj-ea"/>
                <a:cs typeface="Trebuchet MS"/>
              </a:defRPr>
            </a:lvl1pPr>
          </a:lstStyle>
          <a:p>
            <a:pPr marL="0" lvl="0">
              <a:spcBef>
                <a:spcPct val="0"/>
              </a:spcBef>
              <a:buNone/>
            </a:pPr>
            <a:r>
              <a:rPr lang="ar-SA" smtClean="0"/>
              <a:t>انقر لتحرير أنماط النص الرئيسي</a:t>
            </a: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9481351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38911760"/>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356667" y="906873"/>
            <a:ext cx="1618930" cy="496899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4511619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9" y="524933"/>
            <a:ext cx="6798728" cy="999067"/>
          </a:xfrm>
        </p:spPr>
        <p:txBody>
          <a:bodyPr>
            <a:normAutofit/>
          </a:bodyPr>
          <a:lstStyle>
            <a:lvl1pPr>
              <a:defRPr sz="23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176869" y="1828801"/>
            <a:ext cx="6798728" cy="4106336"/>
          </a:xfrm>
        </p:spPr>
        <p:txBody>
          <a:bodyPr anchor="t">
            <a:normAutofit/>
          </a:bodyPr>
          <a:lstStyle>
            <a:lvl1pPr algn="r" rtl="1">
              <a:lnSpc>
                <a:spcPct val="150000"/>
              </a:lnSpc>
              <a:defRPr sz="1800" b="1" u="none"/>
            </a:lvl1pPr>
            <a:lvl2pPr algn="r" rtl="1">
              <a:lnSpc>
                <a:spcPct val="150000"/>
              </a:lnSpc>
              <a:defRPr sz="1800" b="1" u="none"/>
            </a:lvl2pPr>
            <a:lvl3pPr algn="r" rtl="1">
              <a:lnSpc>
                <a:spcPct val="150000"/>
              </a:lnSpc>
              <a:defRPr sz="1800" b="1" u="none"/>
            </a:lvl3pPr>
            <a:lvl4pPr algn="r" rtl="1">
              <a:lnSpc>
                <a:spcPct val="150000"/>
              </a:lnSpc>
              <a:defRPr sz="1800" b="1" u="none"/>
            </a:lvl4pPr>
            <a:lvl5pPr algn="r" rtl="1">
              <a:lnSpc>
                <a:spcPct val="150000"/>
              </a:lnSpc>
              <a:defRPr sz="1800" b="1" u="none"/>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356670" y="5968999"/>
            <a:ext cx="1148283" cy="279400"/>
          </a:xfrm>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a:xfrm>
            <a:off x="1176868" y="5969000"/>
            <a:ext cx="5104663" cy="279400"/>
          </a:xfrm>
        </p:spPr>
        <p:txBody>
          <a:bodyPr/>
          <a:lstStyle/>
          <a:p>
            <a:endParaRPr lang="ar-EG"/>
          </a:p>
        </p:txBody>
      </p:sp>
      <p:sp>
        <p:nvSpPr>
          <p:cNvPr id="6" name="Slide Number Placeholder 5"/>
          <p:cNvSpPr>
            <a:spLocks noGrp="1"/>
          </p:cNvSpPr>
          <p:nvPr>
            <p:ph type="sldNum" sz="quarter" idx="12"/>
          </p:nvPr>
        </p:nvSpPr>
        <p:spPr>
          <a:xfrm>
            <a:off x="7580092" y="5969000"/>
            <a:ext cx="395505" cy="279400"/>
          </a:xfrm>
        </p:spPr>
        <p:txBody>
          <a:bodyPr/>
          <a:lstStyle/>
          <a:p>
            <a:fld id="{0EB16FAD-3925-40AC-AC9E-C85A04F51C18}" type="slidenum">
              <a:rPr lang="ar-EG" smtClean="0"/>
              <a:pPr/>
              <a:t>‹#›</a:t>
            </a:fld>
            <a:endParaRPr lang="ar-EG"/>
          </a:p>
        </p:txBody>
      </p:sp>
      <p:cxnSp>
        <p:nvCxnSpPr>
          <p:cNvPr id="18" name="Straight Connector 17"/>
          <p:cNvCxnSpPr/>
          <p:nvPr/>
        </p:nvCxnSpPr>
        <p:spPr>
          <a:xfrm>
            <a:off x="1329267" y="1676400"/>
            <a:ext cx="6595533"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154235394"/>
      </p:ext>
    </p:extLst>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EB16FAD-3925-40AC-AC9E-C85A04F51C18}" type="slidenum">
              <a:rPr lang="ar-EG" smtClean="0"/>
              <a:pPr/>
              <a:t>‹#›</a:t>
            </a:fld>
            <a:endParaRPr lang="ar-EG"/>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30456001"/>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4" name="Picture 13"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76865" y="2490135"/>
            <a:ext cx="3337970" cy="3385732"/>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1833" y="2490136"/>
            <a:ext cx="3333767" cy="3385731"/>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EB16FAD-3925-40AC-AC9E-C85A04F51C18}" type="slidenum">
              <a:rPr lang="ar-EG" smtClean="0"/>
              <a:pPr/>
              <a:t>‹#›</a:t>
            </a:fld>
            <a:endParaRPr lang="ar-EG"/>
          </a:p>
        </p:txBody>
      </p:sp>
      <p:cxnSp>
        <p:nvCxnSpPr>
          <p:cNvPr id="17" name="Straight Connector 1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71592646"/>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6" name="Picture 15"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52202" y="2658533"/>
            <a:ext cx="3162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76868" y="3243263"/>
            <a:ext cx="3337967" cy="263260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94233" y="2667000"/>
            <a:ext cx="31813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1833" y="3243263"/>
            <a:ext cx="3333767" cy="263260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EB16FAD-3925-40AC-AC9E-C85A04F51C18}" type="slidenum">
              <a:rPr lang="ar-EG" smtClean="0"/>
              <a:pPr/>
              <a:t>‹#›</a:t>
            </a:fld>
            <a:endParaRPr lang="ar-EG"/>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5272680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12" name="Picture 11"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5" y="915337"/>
            <a:ext cx="6798735" cy="1303867"/>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EB16FAD-3925-40AC-AC9E-C85A04F51C18}" type="slidenum">
              <a:rPr lang="ar-EG" smtClean="0"/>
              <a:pPr/>
              <a:t>‹#›</a:t>
            </a:fld>
            <a:endParaRPr lang="ar-EG"/>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1215843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15" name="Picture 14"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EB16FAD-3925-40AC-AC9E-C85A04F51C18}" type="slidenum">
              <a:rPr lang="ar-EG" smtClean="0"/>
              <a:pPr/>
              <a:t>‹#›</a:t>
            </a:fld>
            <a:endParaRPr lang="ar-EG"/>
          </a:p>
        </p:txBody>
      </p:sp>
    </p:spTree>
    <p:extLst>
      <p:ext uri="{BB962C8B-B14F-4D97-AF65-F5344CB8AC3E}">
        <p14:creationId xmlns="" xmlns:p14="http://schemas.microsoft.com/office/powerpoint/2010/main" val="627360725"/>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4" name="Picture 13"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EB16FAD-3925-40AC-AC9E-C85A04F51C18}" type="slidenum">
              <a:rPr lang="ar-EG" smtClean="0"/>
              <a:pPr/>
              <a:t>‹#›</a:t>
            </a:fld>
            <a:endParaRPr lang="ar-EG"/>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3497011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pic>
        <p:nvPicPr>
          <p:cNvPr id="13" name="Picture 12" descr="SD-PanelContent-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EEBEE14-383C-432A-9117-BC8F1795EE37}" type="datetimeFigureOut">
              <a:rPr lang="ar-EG" smtClean="0"/>
              <a:pPr/>
              <a:t>20/02/1437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EB16FAD-3925-40AC-AC9E-C85A04F51C18}" type="slidenum">
              <a:rPr lang="ar-EG" smtClean="0"/>
              <a:pPr/>
              <a:t>‹#›</a:t>
            </a:fld>
            <a:endParaRPr lang="ar-EG"/>
          </a:p>
        </p:txBody>
      </p:sp>
      <p:sp>
        <p:nvSpPr>
          <p:cNvPr id="17" name="Picture Placeholder 2"/>
          <p:cNvSpPr>
            <a:spLocks noGrp="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Tree>
    <p:extLst>
      <p:ext uri="{BB962C8B-B14F-4D97-AF65-F5344CB8AC3E}">
        <p14:creationId xmlns="" xmlns:p14="http://schemas.microsoft.com/office/powerpoint/2010/main" val="291712068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EBEE14-383C-432A-9117-BC8F1795EE37}" type="datetimeFigureOut">
              <a:rPr lang="ar-EG" smtClean="0"/>
              <a:pPr/>
              <a:t>20/02/1437</a:t>
            </a:fld>
            <a:endParaRPr lang="ar-EG"/>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EG"/>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B16FAD-3925-40AC-AC9E-C85A04F51C18}" type="slidenum">
              <a:rPr lang="ar-EG" smtClean="0"/>
              <a:pPr/>
              <a:t>‹#›</a:t>
            </a:fld>
            <a:endParaRPr lang="ar-EG"/>
          </a:p>
        </p:txBody>
      </p:sp>
    </p:spTree>
    <p:extLst>
      <p:ext uri="{BB962C8B-B14F-4D97-AF65-F5344CB8AC3E}">
        <p14:creationId xmlns="" xmlns:p14="http://schemas.microsoft.com/office/powerpoint/2010/main" val="223433988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ransition spd="slow">
    <p:random/>
  </p:transition>
  <p:timing>
    <p:tnLst>
      <p:par>
        <p:cTn id="1" dur="indefinite" restart="never" nodeType="tmRoot"/>
      </p:par>
    </p:tnLst>
  </p:timing>
  <p:txStyles>
    <p:titleStyle>
      <a:lvl1pPr algn="ctr" defTabSz="457200" rtl="1" eaLnBrk="1" latinLnBrk="0" hangingPunct="1">
        <a:spcBef>
          <a:spcPct val="0"/>
        </a:spcBef>
        <a:buNone/>
        <a:defRPr sz="2400" b="1" kern="1200" cap="none">
          <a:ln w="3175" cmpd="sng">
            <a:noFill/>
          </a:ln>
          <a:solidFill>
            <a:schemeClr val="tx1">
              <a:lumMod val="85000"/>
              <a:lumOff val="15000"/>
            </a:schemeClr>
          </a:solidFill>
          <a:effectLst>
            <a:outerShdw blurRad="38100" dist="38100" dir="2700000" algn="tl">
              <a:srgbClr val="000000">
                <a:alpha val="43137"/>
              </a:srgb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0" algn="r" defTabSz="457200" rtl="1" eaLnBrk="1" latinLnBrk="0" hangingPunct="1">
        <a:lnSpc>
          <a:spcPct val="150000"/>
        </a:lnSpc>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1pPr>
      <a:lvl2pPr marL="457200" indent="0" algn="r" defTabSz="457200" rtl="1" eaLnBrk="1" latinLnBrk="0" hangingPunct="1">
        <a:lnSpc>
          <a:spcPct val="150000"/>
        </a:lnSpc>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914400" indent="0" algn="r" defTabSz="457200" rtl="1" eaLnBrk="1" latinLnBrk="0" hangingPunct="1">
        <a:lnSpc>
          <a:spcPct val="150000"/>
        </a:lnSpc>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3pPr>
      <a:lvl4pPr marL="1371600" indent="0" algn="r" defTabSz="457200" rtl="1" eaLnBrk="1" latinLnBrk="0" hangingPunct="1">
        <a:lnSpc>
          <a:spcPct val="150000"/>
        </a:lnSpc>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4pPr>
      <a:lvl5pPr marL="1828800" indent="0" algn="r" defTabSz="457200" rtl="1" eaLnBrk="1" latinLnBrk="0" hangingPunct="1">
        <a:lnSpc>
          <a:spcPct val="150000"/>
        </a:lnSpc>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2.google.com/images?q=tbn:ANd9GcTq5GyTopDb3c9u6bnFYo03Dv-fr2vw8FmLH0jsq3YcQLX4jugoG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5486" y="1440507"/>
            <a:ext cx="6193029" cy="39769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p:txBody>
          <a:bodyPr anchor="ctr">
            <a:normAutofit/>
          </a:bodyPr>
          <a:lstStyle/>
          <a:p>
            <a:pPr rtl="1"/>
            <a:r>
              <a:rPr lang="ar-EG" dirty="0" smtClean="0">
                <a:solidFill>
                  <a:schemeClr val="bg1"/>
                </a:solidFill>
              </a:rPr>
              <a:t>القرآن وتفسيره</a:t>
            </a:r>
            <a:endParaRPr lang="ar-EG" dirty="0">
              <a:solidFill>
                <a:schemeClr val="bg1"/>
              </a:solidFill>
            </a:endParaRPr>
          </a:p>
        </p:txBody>
      </p:sp>
      <p:sp>
        <p:nvSpPr>
          <p:cNvPr id="5" name="Subtitle 2"/>
          <p:cNvSpPr txBox="1">
            <a:spLocks/>
          </p:cNvSpPr>
          <p:nvPr/>
        </p:nvSpPr>
        <p:spPr>
          <a:xfrm>
            <a:off x="3428992" y="5500702"/>
            <a:ext cx="2928958" cy="516473"/>
          </a:xfrm>
          <a:prstGeom prst="rect">
            <a:avLst/>
          </a:prstGeom>
        </p:spPr>
        <p:txBody>
          <a:bodyPr vert="horz" lIns="91440" tIns="45720" rIns="91440" bIns="45720" rtlCol="0" anchor="t">
            <a:noAutofit/>
          </a:bodyPr>
          <a:lstStyle/>
          <a:p>
            <a:pPr marL="0" marR="0" lvl="0" indent="0" algn="ctr" defTabSz="457200" rtl="1" eaLnBrk="1" fontAlgn="auto" latinLnBrk="0" hangingPunct="1">
              <a:lnSpc>
                <a:spcPct val="150000"/>
              </a:lnSpc>
              <a:spcBef>
                <a:spcPct val="20000"/>
              </a:spcBef>
              <a:spcAft>
                <a:spcPts val="600"/>
              </a:spcAft>
              <a:buClr>
                <a:schemeClr val="accent1"/>
              </a:buClr>
              <a:buSzPct val="115000"/>
              <a:buFont typeface="Arial"/>
              <a:buNone/>
              <a:tabLst/>
              <a:defRPr/>
            </a:pPr>
            <a:endParaRPr kumimoji="0" lang="ar-EG" sz="2800" b="1" i="0" u="none" strike="noStrike" kern="1200" cap="none" spc="0" normalizeH="0" baseline="0" noProof="0" dirty="0">
              <a:ln>
                <a:noFill/>
              </a:ln>
              <a:solidFill>
                <a:srgbClr val="7030A0"/>
              </a:solidFill>
              <a:effectLst/>
              <a:uLnTx/>
              <a:uFillTx/>
              <a:latin typeface="+mn-lt"/>
              <a:ea typeface="+mn-ea"/>
              <a:cs typeface="+mn-cs"/>
            </a:endParaRPr>
          </a:p>
        </p:txBody>
      </p:sp>
      <p:sp>
        <p:nvSpPr>
          <p:cNvPr id="6" name="عنوان فرعي 5"/>
          <p:cNvSpPr>
            <a:spLocks noGrp="1"/>
          </p:cNvSpPr>
          <p:nvPr>
            <p:ph type="subTitle" idx="1"/>
          </p:nvPr>
        </p:nvSpPr>
        <p:spPr>
          <a:xfrm>
            <a:off x="1928794" y="3214686"/>
            <a:ext cx="5308866" cy="759367"/>
          </a:xfrm>
        </p:spPr>
        <p:txBody>
          <a:bodyPr>
            <a:normAutofit/>
          </a:bodyPr>
          <a:lstStyle/>
          <a:p>
            <a:pPr lvl="0"/>
            <a:r>
              <a:rPr lang="ar-SA" sz="2400" b="1" dirty="0" smtClean="0">
                <a:solidFill>
                  <a:srgbClr val="0E9EF6"/>
                </a:solidFill>
              </a:rPr>
              <a:t>الفصل الدراسي الثاني </a:t>
            </a:r>
            <a:endParaRPr lang="ar-EG" sz="2400" b="1" dirty="0" smtClean="0">
              <a:solidFill>
                <a:srgbClr val="0E9EF6"/>
              </a:solidFill>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27-31  </a:t>
            </a:r>
            <a:br>
              <a:rPr lang="ar-SA" dirty="0" smtClean="0"/>
            </a:br>
            <a:r>
              <a:rPr lang="ar-SA" dirty="0" smtClean="0"/>
              <a:t>صفحة 176الظلم بالإعراض عن آيات الله</a:t>
            </a:r>
            <a:endParaRPr lang="en-US" dirty="0"/>
          </a:p>
        </p:txBody>
      </p:sp>
      <p:sp>
        <p:nvSpPr>
          <p:cNvPr id="3" name="Content Placeholder 2"/>
          <p:cNvSpPr>
            <a:spLocks noGrp="1"/>
          </p:cNvSpPr>
          <p:nvPr>
            <p:ph idx="1"/>
          </p:nvPr>
        </p:nvSpPr>
        <p:spPr/>
        <p:txBody>
          <a:bodyPr>
            <a:normAutofit lnSpcReduction="10000"/>
          </a:bodyPr>
          <a:lstStyle/>
          <a:p>
            <a:r>
              <a:rPr lang="ar-SA" u="sng" dirty="0" smtClean="0"/>
              <a:t>س3 : علل : الظالم </a:t>
            </a:r>
            <a:r>
              <a:rPr lang="ar-SA" u="sng" dirty="0" err="1" smtClean="0"/>
              <a:t>يعض</a:t>
            </a:r>
            <a:r>
              <a:rPr lang="ar-SA" u="sng" dirty="0" smtClean="0"/>
              <a:t> على يديه يوم القيامة .</a:t>
            </a:r>
          </a:p>
          <a:p>
            <a:endParaRPr lang="en-US" dirty="0" smtClean="0"/>
          </a:p>
          <a:p>
            <a:r>
              <a:rPr lang="ar-SA" u="sng" dirty="0" smtClean="0"/>
              <a:t>س4: ضع علامة ( √ ) أمام العبارة الصحيحة وعلامة (</a:t>
            </a:r>
            <a:r>
              <a:rPr lang="en-US" u="sng" dirty="0" smtClean="0"/>
              <a:t>X</a:t>
            </a:r>
            <a:r>
              <a:rPr lang="ar-SA" b="0" u="sng" dirty="0" smtClean="0"/>
              <a:t>) </a:t>
            </a:r>
            <a:r>
              <a:rPr lang="ar-SA" u="sng" dirty="0" smtClean="0"/>
              <a:t>أمام </a:t>
            </a:r>
            <a:r>
              <a:rPr lang="ar-SA" u="sng" dirty="0" err="1" smtClean="0"/>
              <a:t>العبارةالخاطئة</a:t>
            </a:r>
            <a:r>
              <a:rPr lang="ar-SA" u="sng" dirty="0" smtClean="0"/>
              <a:t> :</a:t>
            </a:r>
            <a:endParaRPr lang="en-US" dirty="0" smtClean="0"/>
          </a:p>
          <a:p>
            <a:r>
              <a:rPr lang="ar-SA" dirty="0" smtClean="0"/>
              <a:t>أ) الصحبة السيئة تنفع صاحبها يوم القيامة 				(		)	 </a:t>
            </a:r>
          </a:p>
          <a:p>
            <a:r>
              <a:rPr lang="ar-SA" dirty="0" smtClean="0"/>
              <a:t>ب) هجر القرآن الكريم أنواع وأخطرها هجر تلاوته 		(		)</a:t>
            </a:r>
            <a:endParaRPr lang="en-US" dirty="0" smtClean="0"/>
          </a:p>
          <a:p>
            <a:r>
              <a:rPr lang="ar-SA" dirty="0" err="1" smtClean="0"/>
              <a:t>جـ</a:t>
            </a:r>
            <a:r>
              <a:rPr lang="ar-SA" dirty="0" smtClean="0"/>
              <a:t>)من أصابه أذى وهو يدعوا إلى الله فليسلّ نفسه بما أصاب رسول الله </a:t>
            </a:r>
            <a:r>
              <a:rPr lang="en-US" dirty="0" smtClean="0"/>
              <a:t>+</a:t>
            </a:r>
            <a:r>
              <a:rPr lang="ar-SA" dirty="0" smtClean="0"/>
              <a:t>(		). </a:t>
            </a:r>
            <a:endParaRPr lang="en-US" dirty="0" smtClean="0"/>
          </a:p>
          <a:p>
            <a:pPr rtl="0"/>
            <a:r>
              <a:rPr lang="ar-SA" dirty="0" smtClean="0"/>
              <a:t/>
            </a:r>
            <a:br>
              <a:rPr lang="ar-SA" dirty="0" smtClean="0"/>
            </a:br>
            <a:r>
              <a:rPr lang="ar-SA" dirty="0" smtClean="0"/>
              <a:t> </a:t>
            </a:r>
            <a:endParaRPr lang="en-US" dirty="0"/>
          </a:p>
        </p:txBody>
      </p:sp>
      <p:sp>
        <p:nvSpPr>
          <p:cNvPr id="4" name="مستطيل 3"/>
          <p:cNvSpPr/>
          <p:nvPr/>
        </p:nvSpPr>
        <p:spPr>
          <a:xfrm>
            <a:off x="2214546" y="2428868"/>
            <a:ext cx="528641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بسبب الحسرة والندم  والصد عن طاعة الله.</a:t>
            </a:r>
            <a:endParaRPr lang="en-US" sz="2000" b="1" dirty="0">
              <a:solidFill>
                <a:srgbClr val="00B0F0"/>
              </a:solidFill>
            </a:endParaRPr>
          </a:p>
        </p:txBody>
      </p:sp>
      <p:sp>
        <p:nvSpPr>
          <p:cNvPr id="5" name="مستطيل 4"/>
          <p:cNvSpPr/>
          <p:nvPr/>
        </p:nvSpPr>
        <p:spPr>
          <a:xfrm>
            <a:off x="2571736" y="3429000"/>
            <a:ext cx="402674" cy="369332"/>
          </a:xfrm>
          <a:prstGeom prst="rect">
            <a:avLst/>
          </a:prstGeom>
        </p:spPr>
        <p:txBody>
          <a:bodyPr wrap="none">
            <a:spAutoFit/>
          </a:bodyPr>
          <a:lstStyle/>
          <a:p>
            <a:r>
              <a:rPr lang="en-US" dirty="0" smtClean="0">
                <a:solidFill>
                  <a:srgbClr val="C00000"/>
                </a:solidFill>
              </a:rPr>
              <a:t>X</a:t>
            </a:r>
            <a:r>
              <a:rPr lang="ar-SA" dirty="0" smtClean="0">
                <a:solidFill>
                  <a:srgbClr val="C00000"/>
                </a:solidFill>
              </a:rPr>
              <a:t> </a:t>
            </a:r>
            <a:endParaRPr lang="ar-SA" dirty="0">
              <a:solidFill>
                <a:srgbClr val="C00000"/>
              </a:solidFill>
            </a:endParaRPr>
          </a:p>
        </p:txBody>
      </p:sp>
      <p:sp>
        <p:nvSpPr>
          <p:cNvPr id="6" name="مستطيل 5"/>
          <p:cNvSpPr/>
          <p:nvPr/>
        </p:nvSpPr>
        <p:spPr>
          <a:xfrm>
            <a:off x="2643174" y="4000504"/>
            <a:ext cx="402674" cy="369332"/>
          </a:xfrm>
          <a:prstGeom prst="rect">
            <a:avLst/>
          </a:prstGeom>
        </p:spPr>
        <p:txBody>
          <a:bodyPr wrap="none">
            <a:spAutoFit/>
          </a:bodyPr>
          <a:lstStyle/>
          <a:p>
            <a:r>
              <a:rPr lang="en-US" dirty="0" smtClean="0">
                <a:solidFill>
                  <a:srgbClr val="C00000"/>
                </a:solidFill>
              </a:rPr>
              <a:t>X</a:t>
            </a:r>
            <a:r>
              <a:rPr lang="ar-SA" dirty="0" smtClean="0">
                <a:solidFill>
                  <a:srgbClr val="C00000"/>
                </a:solidFill>
              </a:rPr>
              <a:t> </a:t>
            </a:r>
            <a:endParaRPr lang="ar-SA" dirty="0">
              <a:solidFill>
                <a:srgbClr val="C00000"/>
              </a:solidFill>
            </a:endParaRPr>
          </a:p>
        </p:txBody>
      </p:sp>
      <p:sp>
        <p:nvSpPr>
          <p:cNvPr id="7" name="مستطيل 6"/>
          <p:cNvSpPr/>
          <p:nvPr/>
        </p:nvSpPr>
        <p:spPr>
          <a:xfrm>
            <a:off x="1928794" y="4500570"/>
            <a:ext cx="312906" cy="369332"/>
          </a:xfrm>
          <a:prstGeom prst="rect">
            <a:avLst/>
          </a:prstGeom>
        </p:spPr>
        <p:txBody>
          <a:bodyPr wrap="none">
            <a:spAutoFit/>
          </a:bodyPr>
          <a:lstStyle/>
          <a:p>
            <a:r>
              <a:rPr lang="ar-SA" dirty="0" smtClean="0">
                <a:solidFill>
                  <a:srgbClr val="C00000"/>
                </a:solidFill>
              </a:rPr>
              <a:t>√</a:t>
            </a:r>
            <a:endParaRPr lang="ar-SA" dirty="0">
              <a:solidFill>
                <a:srgbClr val="C0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32 - 34 </a:t>
            </a:r>
            <a:br>
              <a:rPr lang="ar-SA" dirty="0" smtClean="0"/>
            </a:br>
            <a:r>
              <a:rPr lang="ar-SA" dirty="0" smtClean="0"/>
              <a:t>صفحة 180الظلم بالإعراض عن آيات الله</a:t>
            </a:r>
            <a:endParaRPr lang="en-US" dirty="0"/>
          </a:p>
        </p:txBody>
      </p:sp>
      <p:sp>
        <p:nvSpPr>
          <p:cNvPr id="3" name="Content Placeholder 2"/>
          <p:cNvSpPr>
            <a:spLocks noGrp="1"/>
          </p:cNvSpPr>
          <p:nvPr>
            <p:ph idx="1"/>
          </p:nvPr>
        </p:nvSpPr>
        <p:spPr/>
        <p:txBody>
          <a:bodyPr>
            <a:noAutofit/>
          </a:bodyPr>
          <a:lstStyle/>
          <a:p>
            <a:r>
              <a:rPr lang="ar-SA" dirty="0" smtClean="0"/>
              <a:t>س1: اذكر الحكمة من إنزال القرآن الكريم مفرقاً ؟ </a:t>
            </a:r>
          </a:p>
          <a:p>
            <a:endParaRPr lang="en-US" dirty="0" smtClean="0"/>
          </a:p>
          <a:p>
            <a:r>
              <a:rPr lang="ar-SA" dirty="0" smtClean="0"/>
              <a:t>س2: استدل من الآيات على ما يلي :</a:t>
            </a:r>
            <a:endParaRPr lang="en-US" dirty="0" smtClean="0"/>
          </a:p>
          <a:p>
            <a:r>
              <a:rPr lang="ar-SA" dirty="0" smtClean="0"/>
              <a:t>أ) القراءة المرتلة للقرآن الكريم تعين على تدبره </a:t>
            </a:r>
          </a:p>
          <a:p>
            <a:r>
              <a:rPr lang="ar-SA" dirty="0" smtClean="0"/>
              <a:t>ب) </a:t>
            </a:r>
            <a:r>
              <a:rPr lang="ar-SA" dirty="0" err="1" smtClean="0"/>
              <a:t>إهانة</a:t>
            </a:r>
            <a:r>
              <a:rPr lang="ar-SA" dirty="0" smtClean="0"/>
              <a:t> الكافرين يوم القيامة </a:t>
            </a:r>
          </a:p>
          <a:p>
            <a:endParaRPr lang="ar-SA" dirty="0" smtClean="0"/>
          </a:p>
          <a:p>
            <a:r>
              <a:rPr lang="ar-SA" dirty="0" err="1" smtClean="0"/>
              <a:t>جـ</a:t>
            </a:r>
            <a:r>
              <a:rPr lang="ar-SA" dirty="0" smtClean="0"/>
              <a:t>) رد الله - عز وجل – على شبهات الكافرين ودحضها </a:t>
            </a:r>
            <a:endParaRPr lang="en-US" dirty="0" smtClean="0"/>
          </a:p>
          <a:p>
            <a:endParaRPr lang="ar-SA" dirty="0" smtClean="0"/>
          </a:p>
        </p:txBody>
      </p:sp>
      <p:sp>
        <p:nvSpPr>
          <p:cNvPr id="6" name="مستطيل 5"/>
          <p:cNvSpPr/>
          <p:nvPr/>
        </p:nvSpPr>
        <p:spPr>
          <a:xfrm>
            <a:off x="2214546" y="2428868"/>
            <a:ext cx="528641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تثبيت قلب الرسول </a:t>
            </a:r>
            <a:r>
              <a:rPr lang="ar-SA" sz="2000" b="1" dirty="0" err="1" smtClean="0">
                <a:solidFill>
                  <a:srgbClr val="C00000"/>
                </a:solidFill>
              </a:rPr>
              <a:t>ص</a:t>
            </a:r>
            <a:r>
              <a:rPr lang="ar-SA" sz="2000" b="1" dirty="0" smtClean="0">
                <a:solidFill>
                  <a:srgbClr val="C00000"/>
                </a:solidFill>
              </a:rPr>
              <a:t> ،ولكي يفهم الحق ويعيه . </a:t>
            </a:r>
            <a:endParaRPr lang="en-US" sz="2000" dirty="0">
              <a:solidFill>
                <a:srgbClr val="C00000"/>
              </a:solidFill>
            </a:endParaRPr>
          </a:p>
        </p:txBody>
      </p:sp>
      <p:sp>
        <p:nvSpPr>
          <p:cNvPr id="7" name="مستطيل 6"/>
          <p:cNvSpPr/>
          <p:nvPr/>
        </p:nvSpPr>
        <p:spPr>
          <a:xfrm>
            <a:off x="857224" y="3500438"/>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err="1" smtClean="0">
                <a:solidFill>
                  <a:srgbClr val="7030A0"/>
                </a:solidFill>
              </a:rPr>
              <a:t>وَرَتَّلْنَاهُ</a:t>
            </a:r>
            <a:r>
              <a:rPr lang="ar-SA" sz="2000" b="1" dirty="0" smtClean="0">
                <a:solidFill>
                  <a:srgbClr val="7030A0"/>
                </a:solidFill>
              </a:rPr>
              <a:t> تَرْتِيلا</a:t>
            </a:r>
            <a:endParaRPr lang="en-US" sz="2000" dirty="0">
              <a:solidFill>
                <a:srgbClr val="7030A0"/>
              </a:solidFill>
            </a:endParaRPr>
          </a:p>
        </p:txBody>
      </p:sp>
      <p:sp>
        <p:nvSpPr>
          <p:cNvPr id="8" name="مستطيل 7"/>
          <p:cNvSpPr/>
          <p:nvPr/>
        </p:nvSpPr>
        <p:spPr>
          <a:xfrm>
            <a:off x="928662" y="4529088"/>
            <a:ext cx="600079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الَّذِينَ يُحْشَرُونَ عَلَى وُجُوهِهِمْ إِلَى جَهَنَّمَ أُوْلَئِكَ شَرٌّ مَّكَانًا وَأَضَلُّ سَبِيلا</a:t>
            </a:r>
            <a:endParaRPr lang="en-US" sz="2000" dirty="0">
              <a:solidFill>
                <a:srgbClr val="00B050"/>
              </a:solidFill>
            </a:endParaRPr>
          </a:p>
        </p:txBody>
      </p:sp>
      <p:sp>
        <p:nvSpPr>
          <p:cNvPr id="9" name="مستطيل 8"/>
          <p:cNvSpPr/>
          <p:nvPr/>
        </p:nvSpPr>
        <p:spPr>
          <a:xfrm>
            <a:off x="1000100" y="5672096"/>
            <a:ext cx="600079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وَلا يَأْتُونَكَ بِمَثَلٍ إِلاَّ جِئْنَاكَ بِالْحَقِّ وَأَحْسَنَ تَفْسِيرًا </a:t>
            </a:r>
            <a:endParaRPr lang="en-US" sz="2000" dirty="0">
              <a:solidFill>
                <a:srgbClr val="00B0F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32 - 34 </a:t>
            </a:r>
            <a:br>
              <a:rPr lang="ar-SA" dirty="0" smtClean="0"/>
            </a:br>
            <a:r>
              <a:rPr lang="ar-SA" dirty="0" smtClean="0"/>
              <a:t>صفحة 180الظلم بالإعراض عن آيات الله</a:t>
            </a:r>
            <a:endParaRPr lang="en-US" dirty="0"/>
          </a:p>
        </p:txBody>
      </p:sp>
      <p:sp>
        <p:nvSpPr>
          <p:cNvPr id="3" name="Content Placeholder 2"/>
          <p:cNvSpPr>
            <a:spLocks noGrp="1"/>
          </p:cNvSpPr>
          <p:nvPr>
            <p:ph idx="1"/>
          </p:nvPr>
        </p:nvSpPr>
        <p:spPr/>
        <p:txBody>
          <a:bodyPr>
            <a:noAutofit/>
          </a:bodyPr>
          <a:lstStyle/>
          <a:p>
            <a:r>
              <a:rPr lang="ar-SA" dirty="0" smtClean="0"/>
              <a:t>س3: ضع علامة (  √  ) أمام العبارة الصحيحة وعلامة (  </a:t>
            </a:r>
            <a:r>
              <a:rPr lang="en-US" dirty="0" smtClean="0"/>
              <a:t>X</a:t>
            </a:r>
            <a:r>
              <a:rPr lang="ar-SA" dirty="0" smtClean="0"/>
              <a:t> ) أمام العبارة الخاطئة :</a:t>
            </a:r>
            <a:endParaRPr lang="en-US" dirty="0" smtClean="0"/>
          </a:p>
          <a:p>
            <a:r>
              <a:rPr lang="ar-SA" dirty="0" smtClean="0"/>
              <a:t>أ) نزل القرآن الكريم مفرقاً في عشرين عاماً        		   (		)</a:t>
            </a:r>
          </a:p>
          <a:p>
            <a:r>
              <a:rPr lang="ar-SA" dirty="0" smtClean="0"/>
              <a:t>ب) الحكمة من نزول القرآن الكريم مفرقاً تثبيت قلوب المؤمنين   (		)</a:t>
            </a:r>
            <a:endParaRPr lang="en-US" dirty="0" smtClean="0"/>
          </a:p>
          <a:p>
            <a:r>
              <a:rPr lang="ar-SA" dirty="0" err="1" smtClean="0"/>
              <a:t>جـ</a:t>
            </a:r>
            <a:r>
              <a:rPr lang="ar-SA" dirty="0" smtClean="0"/>
              <a:t>)على المسلم أن يتعلم القرآن الكريم شيئاً فشيئا حتى يعيه وينتفع </a:t>
            </a:r>
            <a:r>
              <a:rPr lang="ar-SA" dirty="0" err="1" smtClean="0"/>
              <a:t>به</a:t>
            </a:r>
            <a:r>
              <a:rPr lang="ar-SA" dirty="0" smtClean="0"/>
              <a:t> (	). </a:t>
            </a:r>
            <a:endParaRPr lang="en-US" dirty="0"/>
          </a:p>
        </p:txBody>
      </p:sp>
      <p:sp>
        <p:nvSpPr>
          <p:cNvPr id="4" name="مستطيل 3"/>
          <p:cNvSpPr/>
          <p:nvPr/>
        </p:nvSpPr>
        <p:spPr>
          <a:xfrm>
            <a:off x="3071802" y="2500306"/>
            <a:ext cx="40267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solidFill>
                  <a:srgbClr val="C00000"/>
                </a:solidFill>
              </a:rPr>
              <a:t>X</a:t>
            </a:r>
            <a:r>
              <a:rPr lang="ar-SA" dirty="0" smtClean="0">
                <a:solidFill>
                  <a:srgbClr val="C00000"/>
                </a:solidFill>
              </a:rPr>
              <a:t> </a:t>
            </a:r>
            <a:endParaRPr lang="ar-SA" dirty="0">
              <a:solidFill>
                <a:srgbClr val="C00000"/>
              </a:solidFill>
            </a:endParaRPr>
          </a:p>
        </p:txBody>
      </p:sp>
      <p:sp>
        <p:nvSpPr>
          <p:cNvPr id="5" name="مستطيل 4"/>
          <p:cNvSpPr/>
          <p:nvPr/>
        </p:nvSpPr>
        <p:spPr>
          <a:xfrm>
            <a:off x="2571736" y="3059668"/>
            <a:ext cx="40267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solidFill>
                  <a:srgbClr val="C00000"/>
                </a:solidFill>
              </a:rPr>
              <a:t>X</a:t>
            </a:r>
            <a:r>
              <a:rPr lang="ar-SA" dirty="0" smtClean="0">
                <a:solidFill>
                  <a:srgbClr val="C00000"/>
                </a:solidFill>
              </a:rPr>
              <a:t> </a:t>
            </a:r>
            <a:endParaRPr lang="ar-SA" dirty="0">
              <a:solidFill>
                <a:srgbClr val="C00000"/>
              </a:solidFill>
            </a:endParaRPr>
          </a:p>
        </p:txBody>
      </p:sp>
      <p:sp>
        <p:nvSpPr>
          <p:cNvPr id="6" name="مستطيل 5"/>
          <p:cNvSpPr/>
          <p:nvPr/>
        </p:nvSpPr>
        <p:spPr>
          <a:xfrm>
            <a:off x="2285984" y="3571876"/>
            <a:ext cx="37061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solidFill>
                  <a:srgbClr val="C00000"/>
                </a:solidFill>
              </a:rPr>
              <a:t>√ </a:t>
            </a:r>
            <a:endParaRPr lang="ar-SA" dirty="0">
              <a:solidFill>
                <a:srgbClr val="C0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سورة الفرقان  53-57 </a:t>
            </a:r>
            <a:br>
              <a:rPr lang="ar-SA" dirty="0" smtClean="0"/>
            </a:br>
            <a:r>
              <a:rPr lang="ar-SA" dirty="0" smtClean="0"/>
              <a:t>صفحة 186من آيات الله الكونية</a:t>
            </a:r>
            <a:endParaRPr lang="ar-EG" dirty="0"/>
          </a:p>
        </p:txBody>
      </p:sp>
      <p:sp>
        <p:nvSpPr>
          <p:cNvPr id="3" name="Content Placeholder 2"/>
          <p:cNvSpPr>
            <a:spLocks noGrp="1"/>
          </p:cNvSpPr>
          <p:nvPr>
            <p:ph idx="1"/>
          </p:nvPr>
        </p:nvSpPr>
        <p:spPr>
          <a:xfrm>
            <a:off x="1176869" y="1828800"/>
            <a:ext cx="6798728" cy="4457719"/>
          </a:xfrm>
        </p:spPr>
        <p:txBody>
          <a:bodyPr>
            <a:noAutofit/>
          </a:bodyPr>
          <a:lstStyle/>
          <a:p>
            <a:r>
              <a:rPr lang="ar-SA" dirty="0" smtClean="0"/>
              <a:t>س1: ما الفرق بين النسب والمصاهرة ؟</a:t>
            </a:r>
          </a:p>
          <a:p>
            <a:endParaRPr lang="en-US" dirty="0" smtClean="0"/>
          </a:p>
          <a:p>
            <a:r>
              <a:rPr lang="ar-SA" dirty="0" smtClean="0"/>
              <a:t>س2: بين معنى قوله تعالى : (وكان الكافر على ربه ظهيراً).</a:t>
            </a:r>
          </a:p>
          <a:p>
            <a:endParaRPr lang="en-US" dirty="0" smtClean="0"/>
          </a:p>
          <a:p>
            <a:r>
              <a:rPr lang="ar-SA" dirty="0" smtClean="0"/>
              <a:t>س3:  اختر الإجابة الصحيحة فيما يلي : </a:t>
            </a:r>
          </a:p>
          <a:p>
            <a:r>
              <a:rPr lang="ar-SA" dirty="0" smtClean="0"/>
              <a:t>أ) الآيات الكونية تدلنا على (قدرة الله– حجة الله – مغفرة الله  )</a:t>
            </a:r>
            <a:endParaRPr lang="en-US" dirty="0" smtClean="0"/>
          </a:p>
          <a:p>
            <a:r>
              <a:rPr lang="ar-SA" dirty="0" smtClean="0"/>
              <a:t>ب)من مهمات الرسول </a:t>
            </a:r>
            <a:r>
              <a:rPr lang="ar-SA" dirty="0" err="1" smtClean="0"/>
              <a:t>ص</a:t>
            </a:r>
            <a:r>
              <a:rPr lang="ar-SA" dirty="0" smtClean="0"/>
              <a:t> ( تبشير المؤمنين – تخويف الناس –تبشير وتخويف الناس)</a:t>
            </a:r>
            <a:endParaRPr lang="en-US" dirty="0" smtClean="0"/>
          </a:p>
        </p:txBody>
      </p:sp>
      <p:sp>
        <p:nvSpPr>
          <p:cNvPr id="9" name="مستطيل 8"/>
          <p:cNvSpPr/>
          <p:nvPr/>
        </p:nvSpPr>
        <p:spPr>
          <a:xfrm>
            <a:off x="1571604" y="2385948"/>
            <a:ext cx="614366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النسب القرابة من الذكور،  والمصاهرة : القرابة من الإناث .</a:t>
            </a:r>
            <a:endParaRPr lang="en-US" sz="2000" dirty="0">
              <a:solidFill>
                <a:srgbClr val="C00000"/>
              </a:solidFill>
            </a:endParaRPr>
          </a:p>
        </p:txBody>
      </p:sp>
      <p:sp>
        <p:nvSpPr>
          <p:cNvPr id="10" name="مستطيل 9"/>
          <p:cNvSpPr/>
          <p:nvPr/>
        </p:nvSpPr>
        <p:spPr>
          <a:xfrm>
            <a:off x="1500166" y="3357562"/>
            <a:ext cx="635798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وكان الكافر عونًا للشيطان على ربه بالشرك في عبادة الله, مُظَاهِرًا له على مع معصيته.</a:t>
            </a:r>
            <a:endParaRPr lang="en-US" sz="2000" dirty="0">
              <a:solidFill>
                <a:srgbClr val="7030A0"/>
              </a:solidFill>
            </a:endParaRPr>
          </a:p>
        </p:txBody>
      </p:sp>
      <p:sp>
        <p:nvSpPr>
          <p:cNvPr id="11" name="مستطيل 10"/>
          <p:cNvSpPr/>
          <p:nvPr/>
        </p:nvSpPr>
        <p:spPr>
          <a:xfrm>
            <a:off x="5214942" y="4572008"/>
            <a:ext cx="71438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643042" y="5143512"/>
            <a:ext cx="164307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 </a:t>
            </a:r>
            <a:endParaRPr lang="ar-SA"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سورة الفرقان  53-57 </a:t>
            </a:r>
            <a:br>
              <a:rPr lang="ar-SA" dirty="0" smtClean="0"/>
            </a:br>
            <a:r>
              <a:rPr lang="ar-SA" dirty="0" smtClean="0"/>
              <a:t>صفحة 186من آيات الله الكونية</a:t>
            </a:r>
            <a:endParaRPr lang="ar-EG" dirty="0"/>
          </a:p>
        </p:txBody>
      </p:sp>
      <p:sp>
        <p:nvSpPr>
          <p:cNvPr id="3" name="Content Placeholder 2"/>
          <p:cNvSpPr>
            <a:spLocks noGrp="1"/>
          </p:cNvSpPr>
          <p:nvPr>
            <p:ph idx="1"/>
          </p:nvPr>
        </p:nvSpPr>
        <p:spPr>
          <a:xfrm>
            <a:off x="1176869" y="1828800"/>
            <a:ext cx="6798728" cy="4457719"/>
          </a:xfrm>
        </p:spPr>
        <p:txBody>
          <a:bodyPr>
            <a:noAutofit/>
          </a:bodyPr>
          <a:lstStyle/>
          <a:p>
            <a:r>
              <a:rPr lang="ar-SA" dirty="0" smtClean="0"/>
              <a:t>س4: بين معاني الكلمات التالية : ( مرج _ أجاج _ برزخاً ) </a:t>
            </a:r>
          </a:p>
          <a:p>
            <a:r>
              <a:rPr lang="ar-SA" dirty="0" smtClean="0"/>
              <a:t>مرج </a:t>
            </a:r>
          </a:p>
          <a:p>
            <a:r>
              <a:rPr lang="ar-SA" dirty="0" smtClean="0"/>
              <a:t>أجاج     </a:t>
            </a:r>
          </a:p>
          <a:p>
            <a:r>
              <a:rPr lang="ar-SA" dirty="0" smtClean="0"/>
              <a:t>برزخاً    </a:t>
            </a:r>
          </a:p>
        </p:txBody>
      </p:sp>
      <p:sp>
        <p:nvSpPr>
          <p:cNvPr id="12" name="مستطيل 11"/>
          <p:cNvSpPr/>
          <p:nvPr/>
        </p:nvSpPr>
        <p:spPr>
          <a:xfrm>
            <a:off x="5072066" y="3071810"/>
            <a:ext cx="164307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solidFill>
                  <a:schemeClr val="tx1"/>
                </a:solidFill>
              </a:rPr>
              <a:t>شديد الملوحة</a:t>
            </a:r>
            <a:endParaRPr lang="ar-SA" b="1" dirty="0">
              <a:solidFill>
                <a:schemeClr val="tx1"/>
              </a:solidFill>
            </a:endParaRPr>
          </a:p>
        </p:txBody>
      </p:sp>
      <p:sp>
        <p:nvSpPr>
          <p:cNvPr id="8" name="مستطيل 7"/>
          <p:cNvSpPr/>
          <p:nvPr/>
        </p:nvSpPr>
        <p:spPr>
          <a:xfrm>
            <a:off x="5643570" y="2500306"/>
            <a:ext cx="107157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خلط </a:t>
            </a:r>
            <a:endParaRPr lang="ar-SA" b="1" dirty="0">
              <a:solidFill>
                <a:schemeClr val="tx1"/>
              </a:solidFill>
            </a:endParaRPr>
          </a:p>
        </p:txBody>
      </p:sp>
      <p:sp>
        <p:nvSpPr>
          <p:cNvPr id="13" name="مستطيل 12"/>
          <p:cNvSpPr/>
          <p:nvPr/>
        </p:nvSpPr>
        <p:spPr>
          <a:xfrm>
            <a:off x="5072066" y="3643314"/>
            <a:ext cx="164307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solidFill>
                  <a:schemeClr val="tx1"/>
                </a:solidFill>
              </a:rPr>
              <a:t>حاجزاً .</a:t>
            </a:r>
            <a:endParaRPr lang="ar-SA" b="1" dirty="0">
              <a:solidFill>
                <a:schemeClr val="tx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58-62</a:t>
            </a:r>
            <a:endParaRPr lang="en-US" sz="2000" dirty="0"/>
          </a:p>
        </p:txBody>
      </p:sp>
      <p:sp>
        <p:nvSpPr>
          <p:cNvPr id="3" name="Content Placeholder 2"/>
          <p:cNvSpPr>
            <a:spLocks noGrp="1"/>
          </p:cNvSpPr>
          <p:nvPr>
            <p:ph idx="1"/>
          </p:nvPr>
        </p:nvSpPr>
        <p:spPr>
          <a:xfrm>
            <a:off x="500034" y="1828800"/>
            <a:ext cx="8143932" cy="4529157"/>
          </a:xfrm>
        </p:spPr>
        <p:txBody>
          <a:bodyPr>
            <a:normAutofit/>
          </a:bodyPr>
          <a:lstStyle/>
          <a:p>
            <a:r>
              <a:rPr lang="ar-SA" u="sng" dirty="0" smtClean="0"/>
              <a:t>س1: بين معاني الكلمات التالية: </a:t>
            </a:r>
            <a:r>
              <a:rPr lang="ar-SA" u="sng" dirty="0" err="1" smtClean="0"/>
              <a:t>استوى</a:t>
            </a:r>
            <a:r>
              <a:rPr lang="ar-SA" u="sng" dirty="0" smtClean="0"/>
              <a:t>:</a:t>
            </a:r>
          </a:p>
          <a:p>
            <a:r>
              <a:rPr lang="ar-SA" dirty="0" smtClean="0"/>
              <a:t>.</a:t>
            </a:r>
            <a:r>
              <a:rPr lang="ar-SA" u="sng" dirty="0" err="1" smtClean="0"/>
              <a:t>خلفةً</a:t>
            </a:r>
            <a:r>
              <a:rPr lang="ar-SA" u="sng" dirty="0" smtClean="0"/>
              <a:t>:</a:t>
            </a:r>
          </a:p>
          <a:p>
            <a:r>
              <a:rPr lang="ar-SA" dirty="0" smtClean="0"/>
              <a:t> </a:t>
            </a:r>
            <a:r>
              <a:rPr lang="ar-SA" u="sng" dirty="0" smtClean="0"/>
              <a:t>بروجاً:</a:t>
            </a:r>
            <a:endParaRPr lang="en-US" dirty="0" smtClean="0"/>
          </a:p>
          <a:p>
            <a:r>
              <a:rPr lang="ar-SA" u="sng" dirty="0" smtClean="0"/>
              <a:t>س2: من المخاطب بقوله تعالى: (وتوكل)؟</a:t>
            </a:r>
            <a:r>
              <a:rPr lang="ar-SA" dirty="0" smtClean="0"/>
              <a:t>.</a:t>
            </a:r>
          </a:p>
          <a:p>
            <a:endParaRPr lang="en-US" dirty="0" smtClean="0"/>
          </a:p>
          <a:p>
            <a:r>
              <a:rPr lang="ar-SA" u="sng" dirty="0" smtClean="0"/>
              <a:t>س3: استنبط فائدتين من قوله تعالى: </a:t>
            </a:r>
            <a:r>
              <a:rPr lang="en-US" u="sng" dirty="0" smtClean="0"/>
              <a:t> )</a:t>
            </a:r>
            <a:r>
              <a:rPr lang="ar-SA" u="sng" dirty="0" smtClean="0"/>
              <a:t>وكَفَى </a:t>
            </a:r>
            <a:r>
              <a:rPr lang="ar-SA" u="sng" dirty="0" err="1" smtClean="0"/>
              <a:t>بِهِ</a:t>
            </a:r>
            <a:r>
              <a:rPr lang="ar-SA" u="sng" dirty="0" smtClean="0"/>
              <a:t> بِذُنُوبِ عِبَادِهِ خَبِيراً</a:t>
            </a:r>
            <a:r>
              <a:rPr lang="en-US" u="sng" dirty="0" smtClean="0"/>
              <a:t>(</a:t>
            </a:r>
            <a:r>
              <a:rPr lang="ar-SA" u="sng" dirty="0" smtClean="0"/>
              <a:t>.</a:t>
            </a:r>
          </a:p>
          <a:p>
            <a:endParaRPr lang="en-US" dirty="0" smtClean="0"/>
          </a:p>
        </p:txBody>
      </p:sp>
      <p:sp>
        <p:nvSpPr>
          <p:cNvPr id="13" name="مستطيل 12"/>
          <p:cNvSpPr/>
          <p:nvPr/>
        </p:nvSpPr>
        <p:spPr>
          <a:xfrm>
            <a:off x="3571868" y="1928802"/>
            <a:ext cx="107157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علا وارتفع</a:t>
            </a:r>
            <a:endParaRPr lang="ar-SA" b="1" dirty="0">
              <a:solidFill>
                <a:schemeClr val="tx1"/>
              </a:solidFill>
            </a:endParaRPr>
          </a:p>
        </p:txBody>
      </p:sp>
      <p:sp>
        <p:nvSpPr>
          <p:cNvPr id="14" name="مستطيل 13"/>
          <p:cNvSpPr/>
          <p:nvPr/>
        </p:nvSpPr>
        <p:spPr>
          <a:xfrm>
            <a:off x="4429124" y="2428868"/>
            <a:ext cx="250033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متعاقبين يخلف أحدهما الآخر</a:t>
            </a:r>
            <a:endParaRPr lang="ar-SA" b="1" dirty="0">
              <a:solidFill>
                <a:schemeClr val="tx1"/>
              </a:solidFill>
            </a:endParaRPr>
          </a:p>
        </p:txBody>
      </p:sp>
      <p:sp>
        <p:nvSpPr>
          <p:cNvPr id="15" name="مستطيل 14"/>
          <p:cNvSpPr/>
          <p:nvPr/>
        </p:nvSpPr>
        <p:spPr>
          <a:xfrm>
            <a:off x="4429124" y="2928934"/>
            <a:ext cx="250033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الكواكب العظام.</a:t>
            </a:r>
            <a:endParaRPr lang="en-US" b="1" dirty="0">
              <a:solidFill>
                <a:schemeClr val="tx1"/>
              </a:solidFill>
            </a:endParaRPr>
          </a:p>
        </p:txBody>
      </p:sp>
      <p:sp>
        <p:nvSpPr>
          <p:cNvPr id="16" name="مستطيل 15"/>
          <p:cNvSpPr/>
          <p:nvPr/>
        </p:nvSpPr>
        <p:spPr>
          <a:xfrm>
            <a:off x="1500166" y="4029022"/>
            <a:ext cx="635798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المخاطب النبي محمد صلى الله عليه وسلم, ثم أمته.</a:t>
            </a:r>
            <a:endParaRPr lang="en-US" sz="2000" b="1" dirty="0">
              <a:solidFill>
                <a:srgbClr val="7030A0"/>
              </a:solidFill>
            </a:endParaRPr>
          </a:p>
        </p:txBody>
      </p:sp>
      <p:sp>
        <p:nvSpPr>
          <p:cNvPr id="17" name="مستطيل 16"/>
          <p:cNvSpPr/>
          <p:nvPr/>
        </p:nvSpPr>
        <p:spPr>
          <a:xfrm>
            <a:off x="1571604" y="5457782"/>
            <a:ext cx="635798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1-لا يخفى شيء على الله عز وجل.</a:t>
            </a:r>
          </a:p>
          <a:p>
            <a:pPr algn="ctr"/>
            <a:r>
              <a:rPr lang="ar-SA" sz="2000" b="1" dirty="0" smtClean="0">
                <a:solidFill>
                  <a:srgbClr val="00B0F0"/>
                </a:solidFill>
              </a:rPr>
              <a:t>2-علم الله عز وجل بذنوب عبادة.</a:t>
            </a:r>
            <a:endParaRPr lang="en-US" sz="2000" b="1" dirty="0">
              <a:solidFill>
                <a:srgbClr val="00B0F0"/>
              </a:solidFill>
            </a:endParaRPr>
          </a:p>
        </p:txBody>
      </p:sp>
    </p:spTree>
    <p:extLst>
      <p:ext uri="{BB962C8B-B14F-4D97-AF65-F5344CB8AC3E}">
        <p14:creationId xmlns="" xmlns:p14="http://schemas.microsoft.com/office/powerpoint/2010/main" val="594131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to="" calcmode="lin" valueType="num">
                                      <p:cBhvr>
                                        <p:cTn id="27"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58-62 صفحة 190</a:t>
            </a:r>
            <a:br>
              <a:rPr lang="ar-SA" sz="2000" dirty="0" smtClean="0"/>
            </a:br>
            <a:r>
              <a:rPr lang="ar-SA" sz="2000" dirty="0" smtClean="0"/>
              <a:t>موضوع الآيات : وجوب التوكل على الله وتوحيده .</a:t>
            </a:r>
            <a:endParaRPr lang="en-US" sz="2000" dirty="0"/>
          </a:p>
        </p:txBody>
      </p:sp>
      <p:sp>
        <p:nvSpPr>
          <p:cNvPr id="3" name="Content Placeholder 2"/>
          <p:cNvSpPr>
            <a:spLocks noGrp="1"/>
          </p:cNvSpPr>
          <p:nvPr>
            <p:ph idx="1"/>
          </p:nvPr>
        </p:nvSpPr>
        <p:spPr>
          <a:xfrm>
            <a:off x="500034" y="1828800"/>
            <a:ext cx="8143932" cy="4529157"/>
          </a:xfrm>
        </p:spPr>
        <p:txBody>
          <a:bodyPr>
            <a:normAutofit/>
          </a:bodyPr>
          <a:lstStyle/>
          <a:p>
            <a:r>
              <a:rPr lang="ar-SA" u="sng" dirty="0" smtClean="0"/>
              <a:t>س4: علل: </a:t>
            </a:r>
          </a:p>
          <a:p>
            <a:pPr marL="342900" indent="-342900">
              <a:buAutoNum type="arabic1Minus"/>
            </a:pPr>
            <a:r>
              <a:rPr lang="ar-SA" u="sng" dirty="0" smtClean="0"/>
              <a:t>وصف الشمس بالسراج ووصف القمر بالمنير. </a:t>
            </a:r>
          </a:p>
          <a:p>
            <a:pPr marL="342900" indent="-342900"/>
            <a:endParaRPr lang="en-US" dirty="0" smtClean="0"/>
          </a:p>
          <a:p>
            <a:r>
              <a:rPr lang="ar-SA" u="sng" dirty="0" smtClean="0"/>
              <a:t>ب- رفض الكافرين السجود للرحمن.</a:t>
            </a:r>
          </a:p>
          <a:p>
            <a:endParaRPr lang="en-US" dirty="0"/>
          </a:p>
        </p:txBody>
      </p:sp>
      <p:sp>
        <p:nvSpPr>
          <p:cNvPr id="16" name="مستطيل 15"/>
          <p:cNvSpPr/>
          <p:nvPr/>
        </p:nvSpPr>
        <p:spPr>
          <a:xfrm>
            <a:off x="1571604" y="2957452"/>
            <a:ext cx="635798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لأن الشمس مصدر الضوء والقمر يستمد </a:t>
            </a:r>
            <a:r>
              <a:rPr lang="ar-SA" sz="2000" b="1" dirty="0" err="1" smtClean="0">
                <a:solidFill>
                  <a:srgbClr val="00B0F0"/>
                </a:solidFill>
              </a:rPr>
              <a:t>ضوؤه</a:t>
            </a:r>
            <a:r>
              <a:rPr lang="ar-SA" sz="2000" b="1" dirty="0" smtClean="0">
                <a:solidFill>
                  <a:srgbClr val="00B0F0"/>
                </a:solidFill>
              </a:rPr>
              <a:t> من الشمس.</a:t>
            </a:r>
            <a:endParaRPr lang="en-US" sz="2000" b="1" dirty="0">
              <a:solidFill>
                <a:srgbClr val="00B0F0"/>
              </a:solidFill>
            </a:endParaRPr>
          </a:p>
        </p:txBody>
      </p:sp>
      <p:sp>
        <p:nvSpPr>
          <p:cNvPr id="8" name="مستطيل 7"/>
          <p:cNvSpPr/>
          <p:nvPr/>
        </p:nvSpPr>
        <p:spPr>
          <a:xfrm>
            <a:off x="1643042" y="4171898"/>
            <a:ext cx="635798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ويزعمون أنهم لا يعرفون اسم(الرحمن)ويسألون عنه بما, زيادة في الاستهتار .</a:t>
            </a:r>
            <a:endParaRPr lang="en-US" sz="2000" b="1" dirty="0">
              <a:solidFill>
                <a:srgbClr val="7030A0"/>
              </a:solidFill>
            </a:endParaRPr>
          </a:p>
        </p:txBody>
      </p:sp>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ويزعمون أنهم لا يعرفون اسم(الرحمن)ويسألون عنه بما, زيادة في الاستهتار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ويزعمون أنهم لا يعرفون اسم(الرحمن)ويسألون عنه بما, زيادة في الاستهتار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594131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63-67 </a:t>
            </a:r>
            <a:br>
              <a:rPr lang="ar-SA" sz="2000" dirty="0" smtClean="0"/>
            </a:br>
            <a:r>
              <a:rPr lang="ar-SA" sz="2000" dirty="0" smtClean="0"/>
              <a:t>صفحة 196صفات عباد الرحمن</a:t>
            </a:r>
            <a:endParaRPr lang="en-US" sz="2000" dirty="0"/>
          </a:p>
        </p:txBody>
      </p:sp>
      <p:sp>
        <p:nvSpPr>
          <p:cNvPr id="3" name="Content Placeholder 2"/>
          <p:cNvSpPr>
            <a:spLocks noGrp="1"/>
          </p:cNvSpPr>
          <p:nvPr>
            <p:ph idx="1"/>
          </p:nvPr>
        </p:nvSpPr>
        <p:spPr/>
        <p:txBody>
          <a:bodyPr>
            <a:normAutofit/>
          </a:bodyPr>
          <a:lstStyle/>
          <a:p>
            <a:r>
              <a:rPr lang="ar-SA" u="sng" dirty="0" smtClean="0"/>
              <a:t>س1: أكمل ما يلي: من صفات عباد الرحمن في:</a:t>
            </a:r>
            <a:endParaRPr lang="en-US" dirty="0" smtClean="0"/>
          </a:p>
          <a:p>
            <a:r>
              <a:rPr lang="ar-SA" dirty="0" smtClean="0"/>
              <a:t>أ- المشي:</a:t>
            </a:r>
            <a:endParaRPr lang="en-US" dirty="0" smtClean="0"/>
          </a:p>
          <a:p>
            <a:r>
              <a:rPr lang="ar-SA" dirty="0" smtClean="0"/>
              <a:t>ب- رد الأذى:.</a:t>
            </a:r>
            <a:endParaRPr lang="en-US" dirty="0" smtClean="0"/>
          </a:p>
          <a:p>
            <a:r>
              <a:rPr lang="ar-SA" dirty="0" smtClean="0"/>
              <a:t>ج- الإنفاق:</a:t>
            </a:r>
            <a:endParaRPr lang="en-US" dirty="0" smtClean="0"/>
          </a:p>
          <a:p>
            <a:endParaRPr lang="ar-SA" u="sng" dirty="0" smtClean="0"/>
          </a:p>
          <a:p>
            <a:r>
              <a:rPr lang="ar-SA" u="sng" dirty="0" smtClean="0"/>
              <a:t>س2: ما معنى قوله تعالى: (يبيتون لربهم)؟</a:t>
            </a:r>
            <a:endParaRPr lang="en-US" dirty="0" smtClean="0"/>
          </a:p>
          <a:p>
            <a:endParaRPr lang="ar-EG" b="1" dirty="0" smtClean="0"/>
          </a:p>
        </p:txBody>
      </p:sp>
      <p:sp>
        <p:nvSpPr>
          <p:cNvPr id="10" name="مستطيل 9"/>
          <p:cNvSpPr/>
          <p:nvPr/>
        </p:nvSpPr>
        <p:spPr>
          <a:xfrm>
            <a:off x="1428728" y="2428868"/>
            <a:ext cx="521497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متواضعين بسكينة ووقار لا متكبرين ولا متماوتين.</a:t>
            </a:r>
            <a:endParaRPr lang="en-US" sz="2000" b="1" dirty="0">
              <a:solidFill>
                <a:srgbClr val="7030A0"/>
              </a:solidFill>
            </a:endParaRPr>
          </a:p>
        </p:txBody>
      </p:sp>
      <p:sp>
        <p:nvSpPr>
          <p:cNvPr id="11" name="مستطيل 10"/>
          <p:cNvSpPr/>
          <p:nvPr/>
        </p:nvSpPr>
        <p:spPr>
          <a:xfrm>
            <a:off x="1000100" y="3028890"/>
            <a:ext cx="564360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إذا تعدى عليهم السفهاء بالسب والتعيير لم يقابلوهم إلا بالطيب.</a:t>
            </a:r>
            <a:endParaRPr lang="en-US" sz="2000" b="1" dirty="0">
              <a:solidFill>
                <a:srgbClr val="00B050"/>
              </a:solidFill>
            </a:endParaRPr>
          </a:p>
        </p:txBody>
      </p:sp>
      <p:sp>
        <p:nvSpPr>
          <p:cNvPr id="12" name="مستطيل 11"/>
          <p:cNvSpPr/>
          <p:nvPr/>
        </p:nvSpPr>
        <p:spPr>
          <a:xfrm>
            <a:off x="1000100" y="3528956"/>
            <a:ext cx="564360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إذا أنفقوا من أموالهم لم يتجاوزوا الحد في العطاء، ولم يضيِّقوا في النفقة، وكان إنفاقهم وسطًا بين التبذير والتضييق.</a:t>
            </a:r>
            <a:endParaRPr lang="en-US" sz="2000" b="1" dirty="0">
              <a:solidFill>
                <a:srgbClr val="00B0F0"/>
              </a:solidFill>
            </a:endParaRPr>
          </a:p>
        </p:txBody>
      </p:sp>
      <p:sp>
        <p:nvSpPr>
          <p:cNvPr id="13" name="مستطيل 12"/>
          <p:cNvSpPr/>
          <p:nvPr/>
        </p:nvSpPr>
        <p:spPr>
          <a:xfrm>
            <a:off x="1571604" y="5386344"/>
            <a:ext cx="521497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يكثرون من صلاة الليل والدعاء.</a:t>
            </a:r>
            <a:endParaRPr lang="en-US" sz="2000" b="1" dirty="0">
              <a:solidFill>
                <a:srgbClr val="C00000"/>
              </a:solidFill>
            </a:endParaRPr>
          </a:p>
        </p:txBody>
      </p:sp>
    </p:spTree>
    <p:extLst>
      <p:ext uri="{BB962C8B-B14F-4D97-AF65-F5344CB8AC3E}">
        <p14:creationId xmlns="" xmlns:p14="http://schemas.microsoft.com/office/powerpoint/2010/main" val="23470164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63-67 </a:t>
            </a:r>
            <a:br>
              <a:rPr lang="ar-SA" sz="2000" dirty="0" smtClean="0"/>
            </a:br>
            <a:r>
              <a:rPr lang="ar-SA" sz="2000" dirty="0" smtClean="0"/>
              <a:t>صفحة 196صفات عباد الرحمن</a:t>
            </a:r>
            <a:endParaRPr lang="en-US" sz="2000" dirty="0"/>
          </a:p>
        </p:txBody>
      </p:sp>
      <p:sp>
        <p:nvSpPr>
          <p:cNvPr id="3" name="Content Placeholder 2"/>
          <p:cNvSpPr>
            <a:spLocks noGrp="1"/>
          </p:cNvSpPr>
          <p:nvPr>
            <p:ph idx="1"/>
          </p:nvPr>
        </p:nvSpPr>
        <p:spPr>
          <a:xfrm>
            <a:off x="571472" y="1828801"/>
            <a:ext cx="7404125" cy="4106336"/>
          </a:xfrm>
        </p:spPr>
        <p:txBody>
          <a:bodyPr>
            <a:normAutofit/>
          </a:bodyPr>
          <a:lstStyle/>
          <a:p>
            <a:r>
              <a:rPr lang="ar-SA" u="sng" dirty="0" smtClean="0"/>
              <a:t>س3: بين معاني الكلمات التالية: غراماً </a:t>
            </a:r>
          </a:p>
          <a:p>
            <a:r>
              <a:rPr lang="ar-SA" u="sng" dirty="0" smtClean="0"/>
              <a:t>يقتروا </a:t>
            </a:r>
          </a:p>
          <a:p>
            <a:r>
              <a:rPr lang="ar-SA" u="sng" dirty="0" smtClean="0"/>
              <a:t>قواماً </a:t>
            </a:r>
            <a:endParaRPr lang="ar-SA" dirty="0" smtClean="0"/>
          </a:p>
          <a:p>
            <a:endParaRPr lang="en-US" dirty="0" smtClean="0"/>
          </a:p>
          <a:p>
            <a:r>
              <a:rPr lang="ar-SA" u="sng" dirty="0" smtClean="0"/>
              <a:t>س4: عدد صفات عباد الرحمن المذكورة في آيات هذا الدرس.</a:t>
            </a:r>
            <a:endParaRPr lang="en-US" dirty="0" smtClean="0"/>
          </a:p>
          <a:p>
            <a:endParaRPr lang="en-US" dirty="0" smtClean="0"/>
          </a:p>
          <a:p>
            <a:endParaRPr lang="ar-SA" u="sng" dirty="0" smtClean="0"/>
          </a:p>
          <a:p>
            <a:endParaRPr lang="en-US" dirty="0" smtClean="0"/>
          </a:p>
          <a:p>
            <a:endParaRPr lang="ar-EG" b="1" dirty="0" smtClean="0"/>
          </a:p>
        </p:txBody>
      </p:sp>
      <p:sp>
        <p:nvSpPr>
          <p:cNvPr id="10" name="مستطيل 9"/>
          <p:cNvSpPr/>
          <p:nvPr/>
        </p:nvSpPr>
        <p:spPr>
          <a:xfrm>
            <a:off x="1071538" y="3512296"/>
            <a:ext cx="6929486"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1- أنهم يمشون متواضعين بسكينة ووقار.</a:t>
            </a:r>
            <a:endParaRPr lang="ar-SA" sz="2000" b="1" u="dbl" dirty="0" smtClean="0">
              <a:solidFill>
                <a:srgbClr val="00B0F0"/>
              </a:solidFill>
            </a:endParaRPr>
          </a:p>
          <a:p>
            <a:r>
              <a:rPr lang="ar-SA" sz="2000" b="1" dirty="0" smtClean="0">
                <a:solidFill>
                  <a:srgbClr val="C00000"/>
                </a:solidFill>
              </a:rPr>
              <a:t>2- وإذا خاطبهم الجاهلون السفهاء بالسب والتعيير أجابوهم بالطيب من القول.</a:t>
            </a:r>
            <a:endParaRPr lang="en-US" sz="2000" b="1" dirty="0" smtClean="0">
              <a:solidFill>
                <a:srgbClr val="C00000"/>
              </a:solidFill>
            </a:endParaRPr>
          </a:p>
          <a:p>
            <a:r>
              <a:rPr lang="ar-SA" sz="2000" b="1" dirty="0" smtClean="0">
                <a:solidFill>
                  <a:srgbClr val="00B050"/>
                </a:solidFill>
              </a:rPr>
              <a:t>3- يكثرون من صلاة الليل مخلصين فيها لربهم، متذللين له بالسجود والقيام . </a:t>
            </a:r>
          </a:p>
          <a:p>
            <a:r>
              <a:rPr lang="ar-SA" sz="2000" b="1" dirty="0" smtClean="0">
                <a:solidFill>
                  <a:srgbClr val="7030A0"/>
                </a:solidFill>
              </a:rPr>
              <a:t>4- الاعتدال في النفقة: يكون إنفاقهم وسطًا بين التبذير والتضييق،لا يتجاوزوا الحد في العطاء،ولا يضيِّقوا في النفقة .</a:t>
            </a:r>
            <a:endParaRPr lang="en-US" sz="2000" b="1" dirty="0">
              <a:solidFill>
                <a:srgbClr val="7030A0"/>
              </a:solidFill>
            </a:endParaRPr>
          </a:p>
        </p:txBody>
      </p:sp>
      <p:sp>
        <p:nvSpPr>
          <p:cNvPr id="8" name="مستطيل 7"/>
          <p:cNvSpPr/>
          <p:nvPr/>
        </p:nvSpPr>
        <p:spPr>
          <a:xfrm>
            <a:off x="1357290" y="1928802"/>
            <a:ext cx="30718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ملازماً لصاحبه </a:t>
            </a:r>
            <a:endParaRPr lang="en-US" sz="2000" b="1" dirty="0">
              <a:solidFill>
                <a:srgbClr val="C00000"/>
              </a:solidFill>
            </a:endParaRPr>
          </a:p>
        </p:txBody>
      </p:sp>
      <p:sp>
        <p:nvSpPr>
          <p:cNvPr id="9" name="مستطيل 8"/>
          <p:cNvSpPr/>
          <p:nvPr/>
        </p:nvSpPr>
        <p:spPr>
          <a:xfrm>
            <a:off x="1357290" y="2457386"/>
            <a:ext cx="30718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يضيقوا في النفقة </a:t>
            </a:r>
            <a:endParaRPr lang="en-US" sz="2000" b="1" dirty="0">
              <a:solidFill>
                <a:srgbClr val="C00000"/>
              </a:solidFill>
            </a:endParaRPr>
          </a:p>
        </p:txBody>
      </p:sp>
      <p:sp>
        <p:nvSpPr>
          <p:cNvPr id="13" name="مستطيل 12"/>
          <p:cNvSpPr/>
          <p:nvPr/>
        </p:nvSpPr>
        <p:spPr>
          <a:xfrm>
            <a:off x="1357290" y="3028890"/>
            <a:ext cx="30718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وسطاً </a:t>
            </a:r>
            <a:endParaRPr lang="en-US" sz="2000" b="1" dirty="0">
              <a:solidFill>
                <a:srgbClr val="C00000"/>
              </a:solidFill>
            </a:endParaRPr>
          </a:p>
        </p:txBody>
      </p:sp>
    </p:spTree>
    <p:extLst>
      <p:ext uri="{BB962C8B-B14F-4D97-AF65-F5344CB8AC3E}">
        <p14:creationId xmlns="" xmlns:p14="http://schemas.microsoft.com/office/powerpoint/2010/main" val="23470164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68-71 </a:t>
            </a:r>
            <a:br>
              <a:rPr lang="ar-SA" sz="2000" dirty="0" smtClean="0"/>
            </a:br>
            <a:r>
              <a:rPr lang="ar-SA" sz="2000" dirty="0" smtClean="0"/>
              <a:t>صفحة 200صفات عباد الرحمن</a:t>
            </a:r>
            <a:endParaRPr lang="en-US" sz="2000" dirty="0"/>
          </a:p>
        </p:txBody>
      </p:sp>
      <p:sp>
        <p:nvSpPr>
          <p:cNvPr id="3" name="Content Placeholder 2"/>
          <p:cNvSpPr>
            <a:spLocks noGrp="1"/>
          </p:cNvSpPr>
          <p:nvPr>
            <p:ph idx="1"/>
          </p:nvPr>
        </p:nvSpPr>
        <p:spPr>
          <a:xfrm>
            <a:off x="714348" y="1828800"/>
            <a:ext cx="7858180" cy="4386281"/>
          </a:xfrm>
        </p:spPr>
        <p:txBody>
          <a:bodyPr>
            <a:normAutofit/>
          </a:bodyPr>
          <a:lstStyle/>
          <a:p>
            <a:r>
              <a:rPr lang="ar-SA" u="sng" dirty="0" smtClean="0"/>
              <a:t>س1: استنبط من الآيات ما يجب أن يتجنبه عباد الرحمن.</a:t>
            </a:r>
          </a:p>
          <a:p>
            <a:endParaRPr lang="ar-SA" u="sng" dirty="0" smtClean="0"/>
          </a:p>
          <a:p>
            <a:endParaRPr lang="ar-SA" u="sng" dirty="0" smtClean="0"/>
          </a:p>
          <a:p>
            <a:r>
              <a:rPr lang="ar-SA" u="sng" dirty="0" smtClean="0"/>
              <a:t>س2: ما الجزاء المترتب على صدق التوبة؟</a:t>
            </a:r>
          </a:p>
          <a:p>
            <a:endParaRPr lang="en-US" dirty="0" smtClean="0"/>
          </a:p>
          <a:p>
            <a:endParaRPr lang="ar-SA" u="sng" dirty="0" smtClean="0"/>
          </a:p>
          <a:p>
            <a:r>
              <a:rPr lang="ar-SA" u="sng" dirty="0" smtClean="0"/>
              <a:t>س3: بين معنى قوله تعالى: ( وَلا يَقْتُلُونَ النَّفْسَ الَّتِي حَرَّمَ اللَّهُ إِلاَّ بِالْحَقِّ ).</a:t>
            </a:r>
            <a:endParaRPr lang="en-US" dirty="0" smtClean="0"/>
          </a:p>
        </p:txBody>
      </p:sp>
      <p:sp>
        <p:nvSpPr>
          <p:cNvPr id="7" name="مستطيل 6"/>
          <p:cNvSpPr/>
          <p:nvPr/>
        </p:nvSpPr>
        <p:spPr>
          <a:xfrm>
            <a:off x="1357290" y="2341899"/>
            <a:ext cx="678661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1- دعاء غير الله</a:t>
            </a:r>
          </a:p>
          <a:p>
            <a:pPr algn="ctr"/>
            <a:r>
              <a:rPr lang="ar-SA" sz="2000" b="1" dirty="0" smtClean="0">
                <a:solidFill>
                  <a:srgbClr val="C00000"/>
                </a:solidFill>
              </a:rPr>
              <a:t>2- الزنا </a:t>
            </a:r>
          </a:p>
          <a:p>
            <a:pPr algn="ctr"/>
            <a:r>
              <a:rPr lang="ar-SA" sz="2000" b="1" dirty="0" smtClean="0">
                <a:solidFill>
                  <a:srgbClr val="C00000"/>
                </a:solidFill>
              </a:rPr>
              <a:t>3- قتل النفس إلا بالحق .</a:t>
            </a:r>
          </a:p>
        </p:txBody>
      </p:sp>
      <p:sp>
        <p:nvSpPr>
          <p:cNvPr id="8" name="مستطيل 7"/>
          <p:cNvSpPr/>
          <p:nvPr/>
        </p:nvSpPr>
        <p:spPr>
          <a:xfrm>
            <a:off x="1357290" y="3929066"/>
            <a:ext cx="685804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1- مغفرة الذنوب . </a:t>
            </a:r>
          </a:p>
          <a:p>
            <a:pPr algn="ctr"/>
            <a:r>
              <a:rPr lang="ar-SA" sz="2000" b="1" dirty="0" smtClean="0">
                <a:solidFill>
                  <a:srgbClr val="00B050"/>
                </a:solidFill>
              </a:rPr>
              <a:t>2- تبديل السيئات إلى حسنات . </a:t>
            </a:r>
          </a:p>
          <a:p>
            <a:pPr algn="ctr"/>
            <a:r>
              <a:rPr lang="ar-SA" sz="2000" b="1" dirty="0" smtClean="0">
                <a:solidFill>
                  <a:srgbClr val="00B050"/>
                </a:solidFill>
              </a:rPr>
              <a:t>3- الفوز بالجنة في الآخرة .  </a:t>
            </a:r>
            <a:endParaRPr lang="en-US" sz="2000" b="1" dirty="0">
              <a:solidFill>
                <a:srgbClr val="C00000"/>
              </a:solidFill>
            </a:endParaRPr>
          </a:p>
        </p:txBody>
      </p:sp>
      <p:sp>
        <p:nvSpPr>
          <p:cNvPr id="9" name="مستطيل 8"/>
          <p:cNvSpPr/>
          <p:nvPr/>
        </p:nvSpPr>
        <p:spPr>
          <a:xfrm>
            <a:off x="1357290" y="5650072"/>
            <a:ext cx="685804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7030A0"/>
                </a:solidFill>
              </a:rPr>
              <a:t>ولا يقتلون النفس التي حرَّم الله قتلها إلا بما يحق قتلها </a:t>
            </a:r>
            <a:r>
              <a:rPr lang="ar-SA" sz="2000" b="1" dirty="0" err="1" smtClean="0">
                <a:solidFill>
                  <a:srgbClr val="7030A0"/>
                </a:solidFill>
              </a:rPr>
              <a:t>به</a:t>
            </a:r>
            <a:r>
              <a:rPr lang="ar-SA" sz="2000" b="1" dirty="0" smtClean="0">
                <a:solidFill>
                  <a:srgbClr val="7030A0"/>
                </a:solidFill>
              </a:rPr>
              <a:t> بسبب كفر بعد إيمان أو زنا بعد زواج أو قتل نفسٍ بريئة .</a:t>
            </a:r>
            <a:endParaRPr lang="en-US" sz="2000" b="1" dirty="0">
              <a:solidFill>
                <a:srgbClr val="7030A0"/>
              </a:solidFill>
            </a:endParaRPr>
          </a:p>
        </p:txBody>
      </p:sp>
    </p:spTree>
    <p:extLst>
      <p:ext uri="{BB962C8B-B14F-4D97-AF65-F5344CB8AC3E}">
        <p14:creationId xmlns="" xmlns:p14="http://schemas.microsoft.com/office/powerpoint/2010/main" val="22844545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سورة النور41-46  </a:t>
            </a:r>
            <a:br>
              <a:rPr lang="ar-SA" dirty="0" smtClean="0"/>
            </a:br>
            <a:r>
              <a:rPr lang="ar-SA" dirty="0" smtClean="0"/>
              <a:t>صفحة  152    من آيات الله الكونية</a:t>
            </a:r>
            <a:endParaRPr lang="en-US" dirty="0"/>
          </a:p>
        </p:txBody>
      </p:sp>
      <p:sp>
        <p:nvSpPr>
          <p:cNvPr id="3" name="Content Placeholder 2"/>
          <p:cNvSpPr>
            <a:spLocks noGrp="1"/>
          </p:cNvSpPr>
          <p:nvPr>
            <p:ph idx="1"/>
          </p:nvPr>
        </p:nvSpPr>
        <p:spPr/>
        <p:txBody>
          <a:bodyPr>
            <a:normAutofit/>
          </a:bodyPr>
          <a:lstStyle/>
          <a:p>
            <a:r>
              <a:rPr lang="ar-SA" sz="2000" dirty="0" smtClean="0"/>
              <a:t>س1: ضع علامة (√) أمام العبارة الصحيحة وعلامة (×) أمام العبارة الخاطئة:</a:t>
            </a:r>
            <a:endParaRPr lang="en-US" sz="2000" dirty="0" smtClean="0"/>
          </a:p>
          <a:p>
            <a:r>
              <a:rPr lang="ar-SA" sz="2000" dirty="0" smtClean="0"/>
              <a:t>أ- التسبيح خاص بالإنس والجن.   						(	) </a:t>
            </a:r>
            <a:endParaRPr lang="en-US" sz="2000" dirty="0" smtClean="0"/>
          </a:p>
          <a:p>
            <a:r>
              <a:rPr lang="ar-SA" sz="2000" dirty="0" smtClean="0"/>
              <a:t> ب- من آيات الله الكونية الدالة على عظمته تقليب الليل والنهار.  	(	) </a:t>
            </a:r>
            <a:endParaRPr lang="en-US" sz="2000" dirty="0" smtClean="0"/>
          </a:p>
          <a:p>
            <a:r>
              <a:rPr lang="ar-SA" sz="2000" dirty="0" smtClean="0"/>
              <a:t>ج- التقنية الحديثة ساعدت الناس على نزول المطر- بإذن الله.       	 (	) </a:t>
            </a:r>
            <a:endParaRPr lang="en-US" sz="2000" dirty="0" smtClean="0"/>
          </a:p>
          <a:p>
            <a:r>
              <a:rPr lang="ar-SA" sz="2000" dirty="0" smtClean="0"/>
              <a:t>س2: استخرج فائدة من قوله تعالى: (  وَاللَّهُ خَلَقَ كُلَّ دَابَّةٍ مِنْ مَاءٍ )</a:t>
            </a:r>
          </a:p>
          <a:p>
            <a:r>
              <a:rPr lang="ar-SA" sz="2000" dirty="0" smtClean="0"/>
              <a:t>--------------------------------------------------------------------------------</a:t>
            </a:r>
            <a:endParaRPr lang="en-US" sz="2000" dirty="0" smtClean="0"/>
          </a:p>
        </p:txBody>
      </p:sp>
      <p:sp>
        <p:nvSpPr>
          <p:cNvPr id="10" name="مستطيل 9"/>
          <p:cNvSpPr/>
          <p:nvPr/>
        </p:nvSpPr>
        <p:spPr>
          <a:xfrm>
            <a:off x="642910" y="4917056"/>
            <a:ext cx="785818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b="1" dirty="0" smtClean="0">
                <a:solidFill>
                  <a:srgbClr val="7030A0"/>
                </a:solidFill>
              </a:rPr>
              <a:t>بينت الآية أن كل الدواب قد خلقت من ماء التناسل ومع اتحاد خلقتهم إلا إنهم يكونون بأشكال مختلفة</a:t>
            </a:r>
            <a:endParaRPr lang="ar-SA" b="1" dirty="0">
              <a:solidFill>
                <a:srgbClr val="7030A0"/>
              </a:solidFill>
            </a:endParaRPr>
          </a:p>
        </p:txBody>
      </p:sp>
      <p:sp>
        <p:nvSpPr>
          <p:cNvPr id="11" name="مستطيل 10"/>
          <p:cNvSpPr/>
          <p:nvPr/>
        </p:nvSpPr>
        <p:spPr>
          <a:xfrm>
            <a:off x="1960254" y="3131106"/>
            <a:ext cx="325730" cy="40011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a:spAutoFit/>
          </a:bodyPr>
          <a:lstStyle/>
          <a:p>
            <a:r>
              <a:rPr lang="ar-SA" sz="2000" dirty="0" smtClean="0">
                <a:solidFill>
                  <a:schemeClr val="bg1"/>
                </a:solidFill>
              </a:rPr>
              <a:t>√</a:t>
            </a:r>
            <a:endParaRPr lang="ar-SA" sz="2000" dirty="0">
              <a:solidFill>
                <a:schemeClr val="bg1"/>
              </a:solidFill>
            </a:endParaRPr>
          </a:p>
        </p:txBody>
      </p:sp>
      <p:sp>
        <p:nvSpPr>
          <p:cNvPr id="12" name="مستطيل 11"/>
          <p:cNvSpPr/>
          <p:nvPr/>
        </p:nvSpPr>
        <p:spPr>
          <a:xfrm>
            <a:off x="1915970" y="3774048"/>
            <a:ext cx="325730" cy="40011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a:spAutoFit/>
          </a:bodyPr>
          <a:lstStyle/>
          <a:p>
            <a:r>
              <a:rPr lang="ar-SA" sz="2000" dirty="0" smtClean="0">
                <a:solidFill>
                  <a:schemeClr val="bg1"/>
                </a:solidFill>
              </a:rPr>
              <a:t>√</a:t>
            </a:r>
            <a:endParaRPr lang="ar-SA" sz="2000" dirty="0">
              <a:solidFill>
                <a:schemeClr val="bg1"/>
              </a:solidFill>
            </a:endParaRPr>
          </a:p>
        </p:txBody>
      </p:sp>
      <p:sp>
        <p:nvSpPr>
          <p:cNvPr id="13" name="مستطيل 12"/>
          <p:cNvSpPr/>
          <p:nvPr/>
        </p:nvSpPr>
        <p:spPr>
          <a:xfrm>
            <a:off x="1957048" y="2559602"/>
            <a:ext cx="328936" cy="40011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a:spAutoFit/>
          </a:bodyPr>
          <a:lstStyle/>
          <a:p>
            <a:r>
              <a:rPr lang="ar-SA" sz="2000" dirty="0" smtClean="0">
                <a:solidFill>
                  <a:schemeClr val="bg1"/>
                </a:solidFill>
              </a:rPr>
              <a:t>×</a:t>
            </a:r>
            <a:endParaRPr lang="ar-SA" sz="2000"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68-71 </a:t>
            </a:r>
            <a:br>
              <a:rPr lang="ar-SA" sz="2000" dirty="0" smtClean="0"/>
            </a:br>
            <a:r>
              <a:rPr lang="ar-SA" sz="2000" dirty="0" smtClean="0"/>
              <a:t>صفحة 200صفات عباد الرحمن</a:t>
            </a:r>
            <a:endParaRPr lang="en-US" sz="2000" dirty="0"/>
          </a:p>
        </p:txBody>
      </p:sp>
      <p:sp>
        <p:nvSpPr>
          <p:cNvPr id="3" name="Content Placeholder 2"/>
          <p:cNvSpPr>
            <a:spLocks noGrp="1"/>
          </p:cNvSpPr>
          <p:nvPr>
            <p:ph idx="1"/>
          </p:nvPr>
        </p:nvSpPr>
        <p:spPr>
          <a:xfrm>
            <a:off x="714348" y="1828800"/>
            <a:ext cx="7858180" cy="4386281"/>
          </a:xfrm>
        </p:spPr>
        <p:txBody>
          <a:bodyPr>
            <a:normAutofit/>
          </a:bodyPr>
          <a:lstStyle/>
          <a:p>
            <a:r>
              <a:rPr lang="ar-SA" u="sng" dirty="0" smtClean="0"/>
              <a:t>س4: ضع علامة (√) </a:t>
            </a:r>
            <a:r>
              <a:rPr lang="ar-SA" u="sng" dirty="0" err="1" smtClean="0"/>
              <a:t>أمامالعبارةالصحيحةوعلامة</a:t>
            </a:r>
            <a:r>
              <a:rPr lang="ar-SA" u="sng" dirty="0" smtClean="0"/>
              <a:t> (×) </a:t>
            </a:r>
            <a:r>
              <a:rPr lang="ar-SA" u="sng" dirty="0" err="1" smtClean="0"/>
              <a:t>أمامالعبارةالخاطئة</a:t>
            </a:r>
            <a:r>
              <a:rPr lang="ar-SA" u="sng" dirty="0" smtClean="0"/>
              <a:t>:</a:t>
            </a:r>
            <a:endParaRPr lang="en-US" dirty="0" smtClean="0"/>
          </a:p>
          <a:p>
            <a:r>
              <a:rPr lang="ar-SA" dirty="0" smtClean="0"/>
              <a:t>1‌-من صفات عباد الرحمن أنهم لا يقتلون النفس التي حرم الله.     (			).</a:t>
            </a:r>
            <a:endParaRPr lang="en-US" dirty="0" smtClean="0"/>
          </a:p>
          <a:p>
            <a:r>
              <a:rPr lang="ar-SA" dirty="0" smtClean="0"/>
              <a:t>2‌-يضاعف العذاب يوم القيامة لمن يفعل الكبائر. 	 	</a:t>
            </a:r>
            <a:endParaRPr lang="en-US" dirty="0" smtClean="0"/>
          </a:p>
          <a:p>
            <a:r>
              <a:rPr lang="ar-SA" dirty="0" smtClean="0"/>
              <a:t>3‌-التوبة الصادقة تمحو الذنوب إلا الكبائر.                                 (		        ) .</a:t>
            </a:r>
            <a:endParaRPr lang="en-US" dirty="0" smtClean="0"/>
          </a:p>
          <a:p>
            <a:r>
              <a:rPr lang="ar-SA" dirty="0" smtClean="0"/>
              <a:t>4‌-من علامات صدق التوبة العمل الصالح بعدها.                    (			).</a:t>
            </a:r>
            <a:endParaRPr lang="en-US" dirty="0"/>
          </a:p>
        </p:txBody>
      </p:sp>
      <p:sp>
        <p:nvSpPr>
          <p:cNvPr id="8" name="مستطيل 7"/>
          <p:cNvSpPr/>
          <p:nvPr/>
        </p:nvSpPr>
        <p:spPr>
          <a:xfrm>
            <a:off x="2714612" y="3028890"/>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dirty="0" smtClean="0">
                <a:solidFill>
                  <a:srgbClr val="C00000"/>
                </a:solidFill>
              </a:rPr>
              <a:t>√</a:t>
            </a:r>
            <a:endParaRPr lang="en-US" sz="2000" b="1" dirty="0">
              <a:solidFill>
                <a:srgbClr val="C00000"/>
              </a:solidFill>
            </a:endParaRPr>
          </a:p>
        </p:txBody>
      </p:sp>
      <p:sp>
        <p:nvSpPr>
          <p:cNvPr id="10" name="مستطيل 9"/>
          <p:cNvSpPr/>
          <p:nvPr/>
        </p:nvSpPr>
        <p:spPr>
          <a:xfrm>
            <a:off x="2714612" y="2500306"/>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dirty="0" smtClean="0">
                <a:solidFill>
                  <a:srgbClr val="C00000"/>
                </a:solidFill>
              </a:rPr>
              <a:t>√</a:t>
            </a:r>
            <a:endParaRPr lang="en-US" sz="2000" b="1" dirty="0">
              <a:solidFill>
                <a:srgbClr val="C00000"/>
              </a:solidFill>
            </a:endParaRPr>
          </a:p>
        </p:txBody>
      </p:sp>
      <p:sp>
        <p:nvSpPr>
          <p:cNvPr id="11" name="مستطيل 10"/>
          <p:cNvSpPr/>
          <p:nvPr/>
        </p:nvSpPr>
        <p:spPr>
          <a:xfrm>
            <a:off x="2714612" y="3571876"/>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u="sng" dirty="0" smtClean="0">
                <a:solidFill>
                  <a:srgbClr val="C00000"/>
                </a:solidFill>
              </a:rPr>
              <a:t>×</a:t>
            </a:r>
            <a:endParaRPr lang="en-US" sz="2000" b="1" dirty="0">
              <a:solidFill>
                <a:srgbClr val="C00000"/>
              </a:solidFill>
            </a:endParaRPr>
          </a:p>
        </p:txBody>
      </p:sp>
      <p:sp>
        <p:nvSpPr>
          <p:cNvPr id="12" name="مستطيل 11"/>
          <p:cNvSpPr/>
          <p:nvPr/>
        </p:nvSpPr>
        <p:spPr>
          <a:xfrm>
            <a:off x="2714612" y="4100460"/>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dirty="0" smtClean="0">
                <a:solidFill>
                  <a:srgbClr val="C00000"/>
                </a:solidFill>
              </a:rPr>
              <a:t>√</a:t>
            </a:r>
            <a:endParaRPr lang="en-US" sz="2000" b="1" dirty="0">
              <a:solidFill>
                <a:srgbClr val="C00000"/>
              </a:solidFill>
            </a:endParaRPr>
          </a:p>
        </p:txBody>
      </p:sp>
    </p:spTree>
    <p:extLst>
      <p:ext uri="{BB962C8B-B14F-4D97-AF65-F5344CB8AC3E}">
        <p14:creationId xmlns="" xmlns:p14="http://schemas.microsoft.com/office/powerpoint/2010/main" val="22844545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72-77 </a:t>
            </a:r>
            <a:br>
              <a:rPr lang="ar-SA" sz="2000" dirty="0" smtClean="0"/>
            </a:br>
            <a:r>
              <a:rPr lang="ar-SA" sz="2000" dirty="0" smtClean="0"/>
              <a:t>صفحة 204صفات عباد الرحمن</a:t>
            </a:r>
            <a:endParaRPr lang="en-US" sz="2000" dirty="0"/>
          </a:p>
        </p:txBody>
      </p:sp>
      <p:sp>
        <p:nvSpPr>
          <p:cNvPr id="3" name="Content Placeholder 2"/>
          <p:cNvSpPr>
            <a:spLocks noGrp="1"/>
          </p:cNvSpPr>
          <p:nvPr>
            <p:ph idx="1"/>
          </p:nvPr>
        </p:nvSpPr>
        <p:spPr>
          <a:xfrm>
            <a:off x="571472" y="1828800"/>
            <a:ext cx="8072494" cy="4419599"/>
          </a:xfrm>
        </p:spPr>
        <p:txBody>
          <a:bodyPr>
            <a:normAutofit/>
          </a:bodyPr>
          <a:lstStyle/>
          <a:p>
            <a:pPr marL="342900" indent="-342900"/>
            <a:r>
              <a:rPr lang="ar-SA" u="sng" dirty="0" smtClean="0"/>
              <a:t>س1: استدل من الآيات على كل ما يأتي:</a:t>
            </a:r>
          </a:p>
          <a:p>
            <a:pPr marL="342900" indent="-342900">
              <a:buAutoNum type="arabic1Minus"/>
            </a:pPr>
            <a:r>
              <a:rPr lang="ar-SA" dirty="0" smtClean="0"/>
              <a:t>تدبر القرآن الكريم من صفات المؤمنين</a:t>
            </a:r>
          </a:p>
          <a:p>
            <a:pPr marL="342900" indent="-342900"/>
            <a:endParaRPr lang="ar-SA" dirty="0" smtClean="0"/>
          </a:p>
          <a:p>
            <a:pPr marL="342900" indent="-342900"/>
            <a:r>
              <a:rPr lang="ar-SA" dirty="0" smtClean="0"/>
              <a:t>ب- همة المؤمن عالية</a:t>
            </a:r>
          </a:p>
          <a:p>
            <a:pPr marL="342900" indent="-342900"/>
            <a:endParaRPr lang="ar-SA" dirty="0" smtClean="0"/>
          </a:p>
          <a:p>
            <a:pPr marL="342900" indent="-342900">
              <a:buAutoNum type="arabic1Minus" startAt="5"/>
            </a:pPr>
            <a:r>
              <a:rPr lang="ar-SA" dirty="0" smtClean="0"/>
              <a:t>هوان الخلق على الله إذ لم يعبدوه</a:t>
            </a:r>
          </a:p>
          <a:p>
            <a:pPr marL="342900" indent="-342900"/>
            <a:endParaRPr lang="ar-SA" dirty="0" smtClean="0"/>
          </a:p>
        </p:txBody>
      </p:sp>
      <p:sp>
        <p:nvSpPr>
          <p:cNvPr id="10" name="مستطيل 9"/>
          <p:cNvSpPr/>
          <p:nvPr/>
        </p:nvSpPr>
        <p:spPr>
          <a:xfrm>
            <a:off x="785786" y="288601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والذين ذُكِّرُوا بِآيَاتِ رَبِّهِمْ لَمْ يَخِرُّوا عَلَيْهَا صُمّاً وَعُمْيَاناً</a:t>
            </a:r>
            <a:endParaRPr lang="en-US" sz="2000" b="1" dirty="0">
              <a:solidFill>
                <a:srgbClr val="C00000"/>
              </a:solidFill>
            </a:endParaRPr>
          </a:p>
        </p:txBody>
      </p:sp>
      <p:sp>
        <p:nvSpPr>
          <p:cNvPr id="5" name="مستطيل 4"/>
          <p:cNvSpPr/>
          <p:nvPr/>
        </p:nvSpPr>
        <p:spPr>
          <a:xfrm>
            <a:off x="857224" y="395758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وَاجْعَلْنَا لِلْمُتَّقِينَ إِمَاماً</a:t>
            </a:r>
            <a:endParaRPr lang="en-US" sz="2000" b="1" dirty="0">
              <a:solidFill>
                <a:srgbClr val="7030A0"/>
              </a:solidFill>
            </a:endParaRPr>
          </a:p>
        </p:txBody>
      </p:sp>
      <p:sp>
        <p:nvSpPr>
          <p:cNvPr id="6" name="مستطيل 5"/>
          <p:cNvSpPr/>
          <p:nvPr/>
        </p:nvSpPr>
        <p:spPr>
          <a:xfrm>
            <a:off x="857224" y="5100592"/>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قل ما </a:t>
            </a:r>
            <a:r>
              <a:rPr lang="ar-SA" sz="2000" b="1" dirty="0" err="1" smtClean="0">
                <a:solidFill>
                  <a:srgbClr val="00B0F0"/>
                </a:solidFill>
              </a:rPr>
              <a:t>يعبؤا</a:t>
            </a:r>
            <a:r>
              <a:rPr lang="ar-SA" sz="2000" b="1" dirty="0" smtClean="0">
                <a:solidFill>
                  <a:srgbClr val="00B0F0"/>
                </a:solidFill>
              </a:rPr>
              <a:t> بكم ربكم لولا دعاؤكم فقد كذبتم فسوف يكون لزاماً</a:t>
            </a:r>
            <a:endParaRPr lang="en-US" sz="2000" b="1" dirty="0">
              <a:solidFill>
                <a:srgbClr val="00B0F0"/>
              </a:solidFill>
            </a:endParaRPr>
          </a:p>
        </p:txBody>
      </p:sp>
    </p:spTree>
    <p:extLst>
      <p:ext uri="{BB962C8B-B14F-4D97-AF65-F5344CB8AC3E}">
        <p14:creationId xmlns="" xmlns:p14="http://schemas.microsoft.com/office/powerpoint/2010/main" val="11543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سورة الفرقان  72-77 </a:t>
            </a:r>
            <a:br>
              <a:rPr lang="ar-SA" sz="2000" dirty="0" smtClean="0"/>
            </a:br>
            <a:r>
              <a:rPr lang="ar-SA" sz="2000" dirty="0" smtClean="0"/>
              <a:t>صفحة 204صفات عباد الرحمن</a:t>
            </a:r>
            <a:endParaRPr lang="en-US" sz="2000" dirty="0"/>
          </a:p>
        </p:txBody>
      </p:sp>
      <p:sp>
        <p:nvSpPr>
          <p:cNvPr id="3" name="Content Placeholder 2"/>
          <p:cNvSpPr>
            <a:spLocks noGrp="1"/>
          </p:cNvSpPr>
          <p:nvPr>
            <p:ph idx="1"/>
          </p:nvPr>
        </p:nvSpPr>
        <p:spPr>
          <a:xfrm>
            <a:off x="571472" y="1828800"/>
            <a:ext cx="8072494" cy="4419599"/>
          </a:xfrm>
        </p:spPr>
        <p:txBody>
          <a:bodyPr>
            <a:normAutofit/>
          </a:bodyPr>
          <a:lstStyle/>
          <a:p>
            <a:pPr marL="342900" indent="-342900"/>
            <a:r>
              <a:rPr lang="ar-SA" dirty="0" smtClean="0"/>
              <a:t>س2: عدد صفات عباد الرحمن الواردة في آيات هذا الدرس</a:t>
            </a:r>
          </a:p>
          <a:p>
            <a:pPr marL="342900" indent="-342900"/>
            <a:endParaRPr lang="ar-SA" dirty="0" smtClean="0"/>
          </a:p>
          <a:p>
            <a:endParaRPr lang="ar-SA" dirty="0" smtClean="0"/>
          </a:p>
          <a:p>
            <a:endParaRPr lang="ar-SA" dirty="0" smtClean="0"/>
          </a:p>
          <a:p>
            <a:r>
              <a:rPr lang="ar-SA" dirty="0" smtClean="0"/>
              <a:t>س3: أكمل العبارات التالية:</a:t>
            </a:r>
            <a:endParaRPr lang="en-US" dirty="0" smtClean="0"/>
          </a:p>
          <a:p>
            <a:r>
              <a:rPr lang="ar-SA" dirty="0" smtClean="0"/>
              <a:t>1-الذين اتصفوا بصفات عباد الرحمن يثابون الجنة برحمة الله --------------------------</a:t>
            </a:r>
          </a:p>
          <a:p>
            <a:r>
              <a:rPr lang="ar-SA" b="1" dirty="0" smtClean="0"/>
              <a:t>2-</a:t>
            </a:r>
            <a:r>
              <a:rPr lang="ar-SA" dirty="0" smtClean="0"/>
              <a:t>-يلزم الكافرين العذاب الأليم --------------------------</a:t>
            </a:r>
          </a:p>
          <a:p>
            <a:r>
              <a:rPr lang="ar-SA" b="1" dirty="0" smtClean="0"/>
              <a:t>3- </a:t>
            </a:r>
            <a:r>
              <a:rPr lang="ar-SA" dirty="0" smtClean="0"/>
              <a:t>من صفات عباد الرحمن أنهم يكثرون --------------------------</a:t>
            </a:r>
            <a:endParaRPr lang="en-US" b="1" dirty="0"/>
          </a:p>
        </p:txBody>
      </p:sp>
      <p:sp>
        <p:nvSpPr>
          <p:cNvPr id="10" name="مستطيل 9"/>
          <p:cNvSpPr/>
          <p:nvPr/>
        </p:nvSpPr>
        <p:spPr>
          <a:xfrm>
            <a:off x="857224" y="2357430"/>
            <a:ext cx="742955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لا يشهدون شهادة الكذب . يعرضون عن اللغو ولا يحضرون مجالسه . إذا وعظوا أو تليت عليهم آيات الله قبلوها وأذعنوا لها.</a:t>
            </a:r>
            <a:endParaRPr lang="en-US" sz="2000" b="1" dirty="0" smtClean="0">
              <a:solidFill>
                <a:srgbClr val="00B0F0"/>
              </a:solidFill>
            </a:endParaRPr>
          </a:p>
          <a:p>
            <a:r>
              <a:rPr lang="ar-SA" sz="2000" b="1" u="dbl" dirty="0" smtClean="0">
                <a:solidFill>
                  <a:srgbClr val="00B050"/>
                </a:solidFill>
              </a:rPr>
              <a:t>ي</a:t>
            </a:r>
            <a:r>
              <a:rPr lang="ar-SA" sz="2000" b="1" dirty="0" smtClean="0">
                <a:solidFill>
                  <a:srgbClr val="00B050"/>
                </a:solidFill>
              </a:rPr>
              <a:t>كثرون الدعاء لذريتهم وأزواجهم بالصلاح أصحاب همة عالية في العبادة، ويدعون الله </a:t>
            </a:r>
            <a:r>
              <a:rPr lang="ar-SA" sz="2000" b="1" dirty="0" err="1" smtClean="0">
                <a:solidFill>
                  <a:srgbClr val="00B050"/>
                </a:solidFill>
              </a:rPr>
              <a:t>ان</a:t>
            </a:r>
            <a:r>
              <a:rPr lang="ar-SA" sz="2000" b="1" dirty="0" smtClean="0">
                <a:solidFill>
                  <a:srgbClr val="00B050"/>
                </a:solidFill>
              </a:rPr>
              <a:t> يكونوا أئمة في الخير .</a:t>
            </a:r>
            <a:endParaRPr lang="en-US" sz="2000" b="1" dirty="0">
              <a:solidFill>
                <a:srgbClr val="00B050"/>
              </a:solidFill>
            </a:endParaRPr>
          </a:p>
        </p:txBody>
      </p:sp>
      <p:sp>
        <p:nvSpPr>
          <p:cNvPr id="6" name="مستطيل 5"/>
          <p:cNvSpPr/>
          <p:nvPr/>
        </p:nvSpPr>
        <p:spPr>
          <a:xfrm>
            <a:off x="142844" y="4435626"/>
            <a:ext cx="38576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ثم صبرهم على طاعة الله وثباتهم على دينهم حتى ماتوا.</a:t>
            </a:r>
            <a:endParaRPr lang="en-US" sz="2000" b="1" dirty="0">
              <a:solidFill>
                <a:srgbClr val="C00000"/>
              </a:solidFill>
            </a:endParaRPr>
          </a:p>
        </p:txBody>
      </p:sp>
      <p:sp>
        <p:nvSpPr>
          <p:cNvPr id="7" name="مستطيل 6"/>
          <p:cNvSpPr/>
          <p:nvPr/>
        </p:nvSpPr>
        <p:spPr>
          <a:xfrm>
            <a:off x="2000232" y="5172030"/>
            <a:ext cx="38576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بسبب تكذبيهم.</a:t>
            </a:r>
            <a:endParaRPr lang="en-US" sz="2000" b="1" dirty="0">
              <a:solidFill>
                <a:srgbClr val="7030A0"/>
              </a:solidFill>
            </a:endParaRPr>
          </a:p>
        </p:txBody>
      </p:sp>
      <p:sp>
        <p:nvSpPr>
          <p:cNvPr id="8" name="مستطيل 7"/>
          <p:cNvSpPr/>
          <p:nvPr/>
        </p:nvSpPr>
        <p:spPr>
          <a:xfrm>
            <a:off x="1500166" y="5672096"/>
            <a:ext cx="38576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70C0"/>
                </a:solidFill>
              </a:rPr>
              <a:t>الدعاء بصلاح أهليهم </a:t>
            </a:r>
            <a:r>
              <a:rPr lang="ar-SA" sz="2000" b="1" dirty="0" err="1" smtClean="0">
                <a:solidFill>
                  <a:srgbClr val="0070C0"/>
                </a:solidFill>
              </a:rPr>
              <a:t>وذرياتهم</a:t>
            </a:r>
            <a:r>
              <a:rPr lang="ar-SA" sz="2000" b="1" dirty="0" smtClean="0">
                <a:solidFill>
                  <a:srgbClr val="0070C0"/>
                </a:solidFill>
              </a:rPr>
              <a:t>.</a:t>
            </a:r>
            <a:endParaRPr lang="en-US" sz="2000" b="1" u="sng" dirty="0">
              <a:solidFill>
                <a:srgbClr val="0070C0"/>
              </a:solidFill>
            </a:endParaRPr>
          </a:p>
        </p:txBody>
      </p:sp>
    </p:spTree>
    <p:extLst>
      <p:ext uri="{BB962C8B-B14F-4D97-AF65-F5344CB8AC3E}">
        <p14:creationId xmlns="" xmlns:p14="http://schemas.microsoft.com/office/powerpoint/2010/main" val="11543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تفسير سورة الصف من الآية 1 – 5  </a:t>
            </a:r>
            <a:br>
              <a:rPr lang="ar-SA" sz="2000" dirty="0" smtClean="0"/>
            </a:br>
            <a:r>
              <a:rPr lang="ar-SA" sz="2000" dirty="0" smtClean="0"/>
              <a:t>صفحة  210 ظهور الإسلام على سائر الأديان</a:t>
            </a:r>
            <a:endParaRPr lang="en-US" sz="2000" dirty="0"/>
          </a:p>
        </p:txBody>
      </p:sp>
      <p:sp>
        <p:nvSpPr>
          <p:cNvPr id="3" name="Content Placeholder 2"/>
          <p:cNvSpPr>
            <a:spLocks noGrp="1"/>
          </p:cNvSpPr>
          <p:nvPr>
            <p:ph idx="1"/>
          </p:nvPr>
        </p:nvSpPr>
        <p:spPr>
          <a:xfrm>
            <a:off x="571472" y="1785926"/>
            <a:ext cx="8001055" cy="4386282"/>
          </a:xfrm>
        </p:spPr>
        <p:txBody>
          <a:bodyPr>
            <a:noAutofit/>
          </a:bodyPr>
          <a:lstStyle/>
          <a:p>
            <a:r>
              <a:rPr lang="ar-SA" sz="2000" u="sng" dirty="0" smtClean="0"/>
              <a:t>س1: اذكر سبب نزول قول الله تعالى: (يَا أَيُّهَا الَّذِينَ آَمَنُوا لِمَ تَقُولُونَ مَا لا تَفْعَلُونَ):</a:t>
            </a:r>
          </a:p>
          <a:p>
            <a:endParaRPr lang="ar-SA" u="sng" dirty="0" smtClean="0"/>
          </a:p>
          <a:p>
            <a:endParaRPr lang="ar-SA" u="sng" dirty="0" smtClean="0"/>
          </a:p>
          <a:p>
            <a:r>
              <a:rPr lang="ar-SA" sz="2000" u="sng" dirty="0" smtClean="0"/>
              <a:t>س2: بين معنى قوله تعالى: (أَزَاغَ اللَّهُ قُلُوبَهُمْ).</a:t>
            </a:r>
            <a:r>
              <a:rPr lang="ar-SA" sz="2000" dirty="0" smtClean="0"/>
              <a:t>أمال الله قلوبهم عنه.</a:t>
            </a:r>
          </a:p>
          <a:p>
            <a:endParaRPr lang="en-US" dirty="0" smtClean="0"/>
          </a:p>
          <a:p>
            <a:r>
              <a:rPr lang="ar-SA" sz="2000" u="sng" dirty="0" smtClean="0"/>
              <a:t>س3: استنبط فائدتين من قوله تعالى: (صَفّاً كَأَنَّهُمْ بُنيَانٌ مَرْصُوصٌ).</a:t>
            </a:r>
            <a:endParaRPr lang="en-US" sz="2000" u="sng" dirty="0" smtClean="0"/>
          </a:p>
        </p:txBody>
      </p:sp>
      <p:sp>
        <p:nvSpPr>
          <p:cNvPr id="4" name="مستطيل 3"/>
          <p:cNvSpPr/>
          <p:nvPr/>
        </p:nvSpPr>
        <p:spPr>
          <a:xfrm>
            <a:off x="857224" y="2506800"/>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70C0"/>
                </a:solidFill>
              </a:rPr>
              <a:t>لأن الناس من المؤمنين قبل أن يفرض الجهاد يقولون لوددنا أن الله عز وجل دلنا على أحب الأعمال إليه فنعمل </a:t>
            </a:r>
            <a:r>
              <a:rPr lang="ar-SA" sz="2000" b="1" dirty="0" err="1" smtClean="0">
                <a:solidFill>
                  <a:srgbClr val="0070C0"/>
                </a:solidFill>
              </a:rPr>
              <a:t>به</a:t>
            </a:r>
            <a:r>
              <a:rPr lang="ar-SA" sz="2000" b="1" dirty="0" smtClean="0">
                <a:solidFill>
                  <a:srgbClr val="0070C0"/>
                </a:solidFill>
              </a:rPr>
              <a:t> فلما نزل الجهاد كره ناس من المؤمنين الجهاد.</a:t>
            </a:r>
            <a:endParaRPr lang="en-US" sz="2000" b="1" dirty="0" smtClean="0">
              <a:solidFill>
                <a:srgbClr val="0070C0"/>
              </a:solidFill>
            </a:endParaRPr>
          </a:p>
        </p:txBody>
      </p:sp>
      <p:sp>
        <p:nvSpPr>
          <p:cNvPr id="5" name="مستطيل 4"/>
          <p:cNvSpPr/>
          <p:nvPr/>
        </p:nvSpPr>
        <p:spPr>
          <a:xfrm>
            <a:off x="857224" y="410046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أمال الله قلوبهم عنه.</a:t>
            </a:r>
            <a:endParaRPr lang="en-US" sz="2000" b="1" dirty="0" smtClean="0">
              <a:solidFill>
                <a:srgbClr val="C00000"/>
              </a:solidFill>
            </a:endParaRPr>
          </a:p>
        </p:txBody>
      </p:sp>
      <p:sp>
        <p:nvSpPr>
          <p:cNvPr id="6" name="مستطيل 5"/>
          <p:cNvSpPr/>
          <p:nvPr/>
        </p:nvSpPr>
        <p:spPr>
          <a:xfrm>
            <a:off x="857224" y="5386344"/>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ar-SA" sz="2000" b="1" dirty="0" smtClean="0">
                <a:solidFill>
                  <a:srgbClr val="00B050"/>
                </a:solidFill>
              </a:rPr>
              <a:t>1- محبة الله سبحانه لعباده المؤمنين إذا صفُّوا مواجهين لأعداء الله.</a:t>
            </a:r>
            <a:endParaRPr lang="en-US" sz="2000" b="1" dirty="0" smtClean="0">
              <a:solidFill>
                <a:srgbClr val="00B050"/>
              </a:solidFill>
            </a:endParaRPr>
          </a:p>
          <a:p>
            <a:pPr lvl="0" algn="ctr"/>
            <a:r>
              <a:rPr lang="ar-SA" sz="2000" b="1" dirty="0" smtClean="0">
                <a:solidFill>
                  <a:srgbClr val="7030A0"/>
                </a:solidFill>
              </a:rPr>
              <a:t> 2- يربينا دينا على محبة النظام وإتقان العمل ظاهراً وباطناً .</a:t>
            </a:r>
            <a:endParaRPr lang="en-US" sz="2000" b="1" dirty="0">
              <a:solidFill>
                <a:srgbClr val="7030A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000" dirty="0" smtClean="0"/>
              <a:t>تفسير سورة الصف من الآية 1 – 5 </a:t>
            </a:r>
            <a:br>
              <a:rPr lang="ar-SA" sz="2000" dirty="0" smtClean="0"/>
            </a:br>
            <a:r>
              <a:rPr lang="ar-SA" sz="2000" dirty="0" smtClean="0"/>
              <a:t> صفحة  210 ظهور الإسلام على سائر الأديان</a:t>
            </a:r>
            <a:endParaRPr lang="en-US" sz="2000" dirty="0"/>
          </a:p>
        </p:txBody>
      </p:sp>
      <p:sp>
        <p:nvSpPr>
          <p:cNvPr id="3" name="Content Placeholder 2"/>
          <p:cNvSpPr>
            <a:spLocks noGrp="1"/>
          </p:cNvSpPr>
          <p:nvPr>
            <p:ph idx="1"/>
          </p:nvPr>
        </p:nvSpPr>
        <p:spPr>
          <a:xfrm>
            <a:off x="571472" y="1785926"/>
            <a:ext cx="8001055" cy="4386282"/>
          </a:xfrm>
        </p:spPr>
        <p:txBody>
          <a:bodyPr>
            <a:noAutofit/>
          </a:bodyPr>
          <a:lstStyle/>
          <a:p>
            <a:r>
              <a:rPr lang="ar-SA" sz="2000" u="sng" dirty="0" smtClean="0">
                <a:solidFill>
                  <a:srgbClr val="FF0000"/>
                </a:solidFill>
              </a:rPr>
              <a:t>س4: ضع علامة (√) أمام العبارة الصحيحة وعلامة (×) أمام العبارة الخاطئة:</a:t>
            </a:r>
            <a:endParaRPr lang="en-US" sz="2000" u="sng" dirty="0" smtClean="0">
              <a:solidFill>
                <a:srgbClr val="FF0000"/>
              </a:solidFill>
            </a:endParaRPr>
          </a:p>
          <a:p>
            <a:r>
              <a:rPr lang="ar-SA" sz="2000" dirty="0" smtClean="0"/>
              <a:t>(أ) ذم الله عز وجل من يختلف قوله عن فعله.                          (			)</a:t>
            </a:r>
            <a:endParaRPr lang="en-US" sz="2000" dirty="0" smtClean="0"/>
          </a:p>
          <a:p>
            <a:r>
              <a:rPr lang="ar-SA" sz="2000" dirty="0" smtClean="0"/>
              <a:t>(ب) من صفات الله عز وجل أنه يحب ويبغض.                         (			)</a:t>
            </a:r>
            <a:endParaRPr lang="en-US" sz="2000" dirty="0" smtClean="0"/>
          </a:p>
          <a:p>
            <a:r>
              <a:rPr lang="ar-SA" sz="2000" dirty="0" smtClean="0"/>
              <a:t>(ج) أذى بنو إسرائيل موسى عليه السلام لأنهم لا يعلمون أنه رسول من الله .  ( 			)</a:t>
            </a:r>
            <a:endParaRPr lang="ar-EG" sz="2000" b="1" dirty="0" smtClean="0"/>
          </a:p>
        </p:txBody>
      </p:sp>
      <p:sp>
        <p:nvSpPr>
          <p:cNvPr id="6" name="مستطيل 5"/>
          <p:cNvSpPr/>
          <p:nvPr/>
        </p:nvSpPr>
        <p:spPr>
          <a:xfrm>
            <a:off x="2285984" y="2500306"/>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dirty="0" smtClean="0">
                <a:solidFill>
                  <a:srgbClr val="C00000"/>
                </a:solidFill>
              </a:rPr>
              <a:t>√</a:t>
            </a:r>
            <a:endParaRPr lang="en-US" sz="2000" b="1" dirty="0">
              <a:solidFill>
                <a:srgbClr val="C00000"/>
              </a:solidFill>
            </a:endParaRPr>
          </a:p>
        </p:txBody>
      </p:sp>
      <p:sp>
        <p:nvSpPr>
          <p:cNvPr id="7" name="مستطيل 6"/>
          <p:cNvSpPr/>
          <p:nvPr/>
        </p:nvSpPr>
        <p:spPr>
          <a:xfrm>
            <a:off x="2285984" y="3071810"/>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dirty="0" smtClean="0">
                <a:solidFill>
                  <a:srgbClr val="C00000"/>
                </a:solidFill>
              </a:rPr>
              <a:t>√</a:t>
            </a:r>
            <a:endParaRPr lang="en-US" sz="2000" b="1" dirty="0">
              <a:solidFill>
                <a:srgbClr val="C00000"/>
              </a:solidFill>
            </a:endParaRPr>
          </a:p>
        </p:txBody>
      </p:sp>
      <p:sp>
        <p:nvSpPr>
          <p:cNvPr id="8" name="مستطيل 7"/>
          <p:cNvSpPr/>
          <p:nvPr/>
        </p:nvSpPr>
        <p:spPr>
          <a:xfrm>
            <a:off x="1285852" y="3671832"/>
            <a:ext cx="71438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u="sng" dirty="0" smtClean="0">
                <a:solidFill>
                  <a:srgbClr val="FF0000"/>
                </a:solidFill>
              </a:rPr>
              <a:t>×</a:t>
            </a:r>
            <a:endParaRPr lang="en-US" sz="2000" b="1" dirty="0">
              <a:solidFill>
                <a:srgbClr val="C0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sz="2400" dirty="0" smtClean="0"/>
              <a:t>تفسير سورة الصف من الآية6 – 9</a:t>
            </a:r>
            <a:br>
              <a:rPr lang="ar-SA" sz="2400" dirty="0" smtClean="0"/>
            </a:br>
            <a:r>
              <a:rPr lang="ar-SA" sz="2400" dirty="0" smtClean="0"/>
              <a:t>صفحة 214ظهور الإسلام على سائر الأديان</a:t>
            </a:r>
            <a:endParaRPr lang="ar-EG" sz="2400" dirty="0"/>
          </a:p>
        </p:txBody>
      </p:sp>
      <p:sp>
        <p:nvSpPr>
          <p:cNvPr id="3" name="Content Placeholder 2"/>
          <p:cNvSpPr>
            <a:spLocks noGrp="1"/>
          </p:cNvSpPr>
          <p:nvPr>
            <p:ph idx="1"/>
          </p:nvPr>
        </p:nvSpPr>
        <p:spPr>
          <a:xfrm>
            <a:off x="571472" y="1828800"/>
            <a:ext cx="8072493" cy="4386281"/>
          </a:xfrm>
        </p:spPr>
        <p:txBody>
          <a:bodyPr>
            <a:noAutofit/>
          </a:bodyPr>
          <a:lstStyle/>
          <a:p>
            <a:r>
              <a:rPr lang="ar-SA" sz="2000" u="sng" dirty="0" smtClean="0">
                <a:solidFill>
                  <a:srgbClr val="FF0000"/>
                </a:solidFill>
              </a:rPr>
              <a:t>س1: استدل من الآيات على ما يلي: </a:t>
            </a:r>
            <a:endParaRPr lang="en-US" sz="2000" dirty="0" smtClean="0">
              <a:solidFill>
                <a:srgbClr val="FF0000"/>
              </a:solidFill>
            </a:endParaRPr>
          </a:p>
          <a:p>
            <a:r>
              <a:rPr lang="ar-SA" sz="2000" u="sng" dirty="0" smtClean="0"/>
              <a:t>(أ) تبشير عيسى عليه السلام برسولنا محمد</a:t>
            </a:r>
          </a:p>
          <a:p>
            <a:endParaRPr lang="en-US" dirty="0" smtClean="0"/>
          </a:p>
          <a:p>
            <a:r>
              <a:rPr lang="ar-SA" sz="2000" u="sng" dirty="0" smtClean="0"/>
              <a:t>(ب) تكفل الله تعالى بإظهار الإسلام وإعلانه.</a:t>
            </a:r>
          </a:p>
          <a:p>
            <a:endParaRPr lang="en-US" dirty="0" smtClean="0"/>
          </a:p>
          <a:p>
            <a:r>
              <a:rPr lang="ar-SA" sz="2000" u="sng" dirty="0" smtClean="0"/>
              <a:t>(ج) كراهية المشركين لانتشار الإسلام.</a:t>
            </a:r>
          </a:p>
          <a:p>
            <a:endParaRPr lang="en-US" dirty="0" smtClean="0"/>
          </a:p>
        </p:txBody>
      </p:sp>
      <p:sp>
        <p:nvSpPr>
          <p:cNvPr id="4" name="مستطيل 3"/>
          <p:cNvSpPr/>
          <p:nvPr/>
        </p:nvSpPr>
        <p:spPr>
          <a:xfrm>
            <a:off x="857224" y="3006866"/>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إِنِّي رَسُولُ اللَّهِ إِلَيْكُمْ مُصَدِّقاً لِمَا بَيْنَ يَدَيَّ مِنَ التَّوْرَاةِ وَمُبَشِّراً بِرَسُولٍ يَأْتِي مِنْ بَعْدِي اسْمُهُ أَحْمَدُ</a:t>
            </a:r>
            <a:endParaRPr lang="en-US" sz="2000" b="1" dirty="0" smtClean="0">
              <a:solidFill>
                <a:srgbClr val="7030A0"/>
              </a:solidFill>
            </a:endParaRPr>
          </a:p>
        </p:txBody>
      </p:sp>
      <p:sp>
        <p:nvSpPr>
          <p:cNvPr id="5" name="مستطيل 4"/>
          <p:cNvSpPr/>
          <p:nvPr/>
        </p:nvSpPr>
        <p:spPr>
          <a:xfrm>
            <a:off x="857224" y="417189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يُرِيدُونَ لِيُطْفِئُوا نُورَ اللَّهِ بِأَفْوَاهِهِمْ وَاللَّهُ مُتِمُّ نُورِهِ وَلَوْ كَرِهَ الْكَافِرُونَ</a:t>
            </a:r>
            <a:endParaRPr lang="en-US" sz="2000" b="1" dirty="0" smtClean="0">
              <a:solidFill>
                <a:srgbClr val="00B050"/>
              </a:solidFill>
            </a:endParaRPr>
          </a:p>
        </p:txBody>
      </p:sp>
      <p:sp>
        <p:nvSpPr>
          <p:cNvPr id="6" name="مستطيل 5"/>
          <p:cNvSpPr/>
          <p:nvPr/>
        </p:nvSpPr>
        <p:spPr>
          <a:xfrm>
            <a:off x="857224" y="53149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دِينِ الْحَقِّ لِيُظْهِرَهُ عَلَى الدِّينِ كُلِّهِ وَلَوْ كَرِهَ الْمُشْرِكُونَ</a:t>
            </a:r>
            <a:endParaRPr lang="en-US" sz="2000" b="1" dirty="0" smtClean="0">
              <a:solidFill>
                <a:srgbClr val="00B0F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2400" dirty="0" smtClean="0"/>
              <a:t>تفسير سورة الصف من الآية6 – 9</a:t>
            </a:r>
            <a:br>
              <a:rPr lang="ar-SA" sz="2400" dirty="0" smtClean="0"/>
            </a:br>
            <a:r>
              <a:rPr lang="ar-SA" sz="2400" dirty="0" smtClean="0"/>
              <a:t>صفحة 214ظهور الإسلام على سائر الأديان</a:t>
            </a:r>
            <a:endParaRPr lang="ar-EG" sz="2400" dirty="0"/>
          </a:p>
        </p:txBody>
      </p:sp>
      <p:sp>
        <p:nvSpPr>
          <p:cNvPr id="3" name="Content Placeholder 2"/>
          <p:cNvSpPr>
            <a:spLocks noGrp="1"/>
          </p:cNvSpPr>
          <p:nvPr>
            <p:ph idx="1"/>
          </p:nvPr>
        </p:nvSpPr>
        <p:spPr>
          <a:xfrm>
            <a:off x="571472" y="1828800"/>
            <a:ext cx="8072493" cy="4386281"/>
          </a:xfrm>
        </p:spPr>
        <p:txBody>
          <a:bodyPr>
            <a:noAutofit/>
          </a:bodyPr>
          <a:lstStyle/>
          <a:p>
            <a:r>
              <a:rPr lang="ar-SA" sz="2000" u="sng" dirty="0" smtClean="0"/>
              <a:t>س2: ما المراد بقوله تعالى: (نور الله). </a:t>
            </a:r>
          </a:p>
          <a:p>
            <a:endParaRPr lang="en-US" dirty="0" smtClean="0"/>
          </a:p>
          <a:p>
            <a:endParaRPr lang="ar-SA" sz="2000" u="sng" dirty="0" smtClean="0"/>
          </a:p>
          <a:p>
            <a:r>
              <a:rPr lang="ar-SA" sz="2000" u="sng" dirty="0" smtClean="0"/>
              <a:t>س3: بين معاني الكلمات التالية: (افترى </a:t>
            </a:r>
          </a:p>
          <a:p>
            <a:r>
              <a:rPr lang="ar-SA" sz="2000" u="sng" dirty="0" smtClean="0"/>
              <a:t>ليظهره </a:t>
            </a:r>
          </a:p>
          <a:p>
            <a:r>
              <a:rPr lang="ar-SA" sz="2000" u="sng" dirty="0" err="1" smtClean="0"/>
              <a:t>بأفواهم</a:t>
            </a:r>
            <a:r>
              <a:rPr lang="ar-SA" sz="2000" u="sng" dirty="0" smtClean="0"/>
              <a:t>  </a:t>
            </a:r>
            <a:endParaRPr lang="en-US" sz="2000" dirty="0"/>
          </a:p>
        </p:txBody>
      </p:sp>
      <p:sp>
        <p:nvSpPr>
          <p:cNvPr id="5" name="مستطيل 4"/>
          <p:cNvSpPr/>
          <p:nvPr/>
        </p:nvSpPr>
        <p:spPr>
          <a:xfrm>
            <a:off x="928662" y="2578238"/>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t>فيها ثلاث أقوال: </a:t>
            </a:r>
            <a:r>
              <a:rPr lang="ar-SA" sz="2000" b="1" dirty="0" smtClean="0">
                <a:solidFill>
                  <a:srgbClr val="FF0000"/>
                </a:solidFill>
              </a:rPr>
              <a:t>القول الأول</a:t>
            </a:r>
            <a:r>
              <a:rPr lang="ar-SA" sz="2000" b="1" dirty="0" smtClean="0"/>
              <a:t>: أنه القرآن الكريم. </a:t>
            </a:r>
            <a:r>
              <a:rPr lang="ar-SA" sz="2000" b="1" dirty="0" smtClean="0">
                <a:solidFill>
                  <a:srgbClr val="C00000"/>
                </a:solidFill>
              </a:rPr>
              <a:t>القول الثاني</a:t>
            </a:r>
            <a:r>
              <a:rPr lang="ar-SA" sz="2000" b="1" dirty="0" smtClean="0"/>
              <a:t>: أنه الإسلام.ا</a:t>
            </a:r>
            <a:r>
              <a:rPr lang="ar-SA" sz="2000" b="1" dirty="0" smtClean="0">
                <a:solidFill>
                  <a:srgbClr val="7030A0"/>
                </a:solidFill>
              </a:rPr>
              <a:t>لقول الثالث</a:t>
            </a:r>
            <a:r>
              <a:rPr lang="ar-SA" sz="2000" b="1" dirty="0" smtClean="0"/>
              <a:t>: أنه رسول الله .</a:t>
            </a:r>
            <a:endParaRPr lang="en-US" sz="2000" b="1" dirty="0"/>
          </a:p>
        </p:txBody>
      </p:sp>
      <p:sp>
        <p:nvSpPr>
          <p:cNvPr id="6" name="مستطيل 5"/>
          <p:cNvSpPr/>
          <p:nvPr/>
        </p:nvSpPr>
        <p:spPr>
          <a:xfrm>
            <a:off x="2000232" y="3714752"/>
            <a:ext cx="285752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اختلق</a:t>
            </a:r>
            <a:endParaRPr lang="en-US" sz="2000" b="1" dirty="0" smtClean="0">
              <a:solidFill>
                <a:srgbClr val="C00000"/>
              </a:solidFill>
            </a:endParaRPr>
          </a:p>
        </p:txBody>
      </p:sp>
      <p:sp>
        <p:nvSpPr>
          <p:cNvPr id="7" name="مستطيل 6"/>
          <p:cNvSpPr/>
          <p:nvPr/>
        </p:nvSpPr>
        <p:spPr>
          <a:xfrm>
            <a:off x="2000232" y="4357694"/>
            <a:ext cx="285752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بأقوالهم الكاذبة</a:t>
            </a:r>
            <a:endParaRPr lang="en-US" sz="2000" b="1" dirty="0" smtClean="0">
              <a:solidFill>
                <a:srgbClr val="00B050"/>
              </a:solidFill>
            </a:endParaRPr>
          </a:p>
        </p:txBody>
      </p:sp>
      <p:sp>
        <p:nvSpPr>
          <p:cNvPr id="8" name="مستطيل 7"/>
          <p:cNvSpPr/>
          <p:nvPr/>
        </p:nvSpPr>
        <p:spPr>
          <a:xfrm>
            <a:off x="2000232" y="4957716"/>
            <a:ext cx="285752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70C0"/>
                </a:solidFill>
              </a:rPr>
              <a:t>ليعليه</a:t>
            </a:r>
            <a:endParaRPr lang="en-US" sz="2000" b="1" dirty="0" smtClean="0">
              <a:solidFill>
                <a:srgbClr val="0070C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2000" dirty="0" smtClean="0"/>
              <a:t>تفسير سورة الصف من الآية10 – 14</a:t>
            </a:r>
            <a:br>
              <a:rPr lang="ar-SA" sz="2000" dirty="0" smtClean="0"/>
            </a:br>
            <a:r>
              <a:rPr lang="ar-SA" sz="2000" dirty="0" smtClean="0"/>
              <a:t>صفحة 218ظهور الإسلام على سائر الأديان</a:t>
            </a:r>
            <a:endParaRPr lang="en-US" sz="2000" dirty="0"/>
          </a:p>
        </p:txBody>
      </p:sp>
      <p:sp>
        <p:nvSpPr>
          <p:cNvPr id="3" name="Content Placeholder 2"/>
          <p:cNvSpPr>
            <a:spLocks noGrp="1"/>
          </p:cNvSpPr>
          <p:nvPr>
            <p:ph idx="1"/>
          </p:nvPr>
        </p:nvSpPr>
        <p:spPr>
          <a:xfrm>
            <a:off x="571472" y="1828800"/>
            <a:ext cx="8072494" cy="4529157"/>
          </a:xfrm>
        </p:spPr>
        <p:txBody>
          <a:bodyPr>
            <a:noAutofit/>
          </a:bodyPr>
          <a:lstStyle/>
          <a:p>
            <a:r>
              <a:rPr lang="ar-SA" sz="2000" u="sng" dirty="0" smtClean="0"/>
              <a:t>س1: ما التجار التي أرشدنا الله إليها؟</a:t>
            </a:r>
          </a:p>
          <a:p>
            <a:endParaRPr lang="en-US" sz="2000" dirty="0" smtClean="0"/>
          </a:p>
          <a:p>
            <a:r>
              <a:rPr lang="ar-SA" sz="2000" u="sng" dirty="0" smtClean="0"/>
              <a:t>س2: ما الجزاء المترتب على من فعل ما أمره الله </a:t>
            </a:r>
            <a:r>
              <a:rPr lang="ar-SA" sz="2000" u="sng" dirty="0" err="1" smtClean="0"/>
              <a:t>به</a:t>
            </a:r>
            <a:r>
              <a:rPr lang="ar-SA" sz="2000" u="sng" dirty="0" smtClean="0"/>
              <a:t>؟ </a:t>
            </a:r>
          </a:p>
          <a:p>
            <a:endParaRPr lang="en-US" sz="2000" dirty="0" smtClean="0"/>
          </a:p>
          <a:p>
            <a:r>
              <a:rPr lang="ar-SA" sz="2000" u="sng" dirty="0" smtClean="0"/>
              <a:t>س3: عدد ثلاث فوائد من إقامة الجهاد.</a:t>
            </a:r>
            <a:endParaRPr lang="en-US" sz="2000" dirty="0" smtClean="0"/>
          </a:p>
        </p:txBody>
      </p:sp>
      <p:sp>
        <p:nvSpPr>
          <p:cNvPr id="4" name="مستطيل 3"/>
          <p:cNvSpPr/>
          <p:nvPr/>
        </p:nvSpPr>
        <p:spPr>
          <a:xfrm>
            <a:off x="928662" y="2357430"/>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Tx/>
              <a:buChar char="-"/>
            </a:pPr>
            <a:r>
              <a:rPr lang="ar-SA" sz="2000" b="1" dirty="0" smtClean="0">
                <a:solidFill>
                  <a:srgbClr val="0070C0"/>
                </a:solidFill>
              </a:rPr>
              <a:t> الإيمان بالله ورسوله . </a:t>
            </a:r>
          </a:p>
          <a:p>
            <a:pPr algn="ctr">
              <a:buFontTx/>
              <a:buChar char="-"/>
            </a:pPr>
            <a:r>
              <a:rPr lang="ar-SA" sz="2000" b="1" dirty="0" smtClean="0">
                <a:solidFill>
                  <a:srgbClr val="C00000"/>
                </a:solidFill>
              </a:rPr>
              <a:t> الجهاد في سبيل الله بالمال والنفس . </a:t>
            </a:r>
          </a:p>
        </p:txBody>
      </p:sp>
      <p:sp>
        <p:nvSpPr>
          <p:cNvPr id="5" name="مستطيل 4"/>
          <p:cNvSpPr/>
          <p:nvPr/>
        </p:nvSpPr>
        <p:spPr>
          <a:xfrm>
            <a:off x="928662" y="357837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النصر والفتح في الدنيا وفي الآخرة الجنة.  	</a:t>
            </a:r>
            <a:endParaRPr lang="en-US" sz="2000" b="1" dirty="0">
              <a:solidFill>
                <a:srgbClr val="00B050"/>
              </a:solidFill>
            </a:endParaRPr>
          </a:p>
        </p:txBody>
      </p:sp>
      <p:sp>
        <p:nvSpPr>
          <p:cNvPr id="6" name="مستطيل 5"/>
          <p:cNvSpPr/>
          <p:nvPr/>
        </p:nvSpPr>
        <p:spPr>
          <a:xfrm>
            <a:off x="928662" y="4886278"/>
            <a:ext cx="742955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1- سبب لمغفرة الذنوب . </a:t>
            </a:r>
          </a:p>
          <a:p>
            <a:pPr algn="ctr"/>
            <a:r>
              <a:rPr lang="ar-SA" sz="2000" b="1" dirty="0" smtClean="0">
                <a:solidFill>
                  <a:srgbClr val="00B050"/>
                </a:solidFill>
              </a:rPr>
              <a:t>2- سبب دخول الجنة . </a:t>
            </a:r>
          </a:p>
          <a:p>
            <a:pPr algn="ctr"/>
            <a:r>
              <a:rPr lang="ar-SA" sz="2000" b="1" dirty="0" smtClean="0">
                <a:solidFill>
                  <a:schemeClr val="tx1"/>
                </a:solidFill>
              </a:rPr>
              <a:t>3- أنه من أقوى أسباب بقاء أمة الإسلام . </a:t>
            </a:r>
            <a:endParaRPr lang="en-US" sz="2000" b="1" dirty="0">
              <a:solidFill>
                <a:schemeClr val="tx1"/>
              </a:solidFill>
            </a:endParaRPr>
          </a:p>
        </p:txBody>
      </p:sp>
    </p:spTree>
    <p:extLst>
      <p:ext uri="{BB962C8B-B14F-4D97-AF65-F5344CB8AC3E}">
        <p14:creationId xmlns="" xmlns:p14="http://schemas.microsoft.com/office/powerpoint/2010/main" val="23391877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2000" dirty="0" smtClean="0"/>
              <a:t>تفسير سورة الصف من الآية10 – 14</a:t>
            </a:r>
            <a:br>
              <a:rPr lang="ar-SA" sz="2000" dirty="0" smtClean="0"/>
            </a:br>
            <a:r>
              <a:rPr lang="ar-SA" sz="2000" dirty="0" smtClean="0"/>
              <a:t>صفحة 218 ظهور الإسلام على سائر الأديان</a:t>
            </a:r>
            <a:endParaRPr lang="en-US" sz="2000" dirty="0"/>
          </a:p>
        </p:txBody>
      </p:sp>
      <p:sp>
        <p:nvSpPr>
          <p:cNvPr id="3" name="Content Placeholder 2"/>
          <p:cNvSpPr>
            <a:spLocks noGrp="1"/>
          </p:cNvSpPr>
          <p:nvPr>
            <p:ph idx="1"/>
          </p:nvPr>
        </p:nvSpPr>
        <p:spPr>
          <a:xfrm>
            <a:off x="571472" y="1828800"/>
            <a:ext cx="8072494" cy="4529157"/>
          </a:xfrm>
        </p:spPr>
        <p:txBody>
          <a:bodyPr>
            <a:noAutofit/>
          </a:bodyPr>
          <a:lstStyle/>
          <a:p>
            <a:r>
              <a:rPr lang="ar-SA" sz="2000" dirty="0" smtClean="0"/>
              <a:t>س4: استنبط فائدة من قوله تعالى:(ذَلِكُمْ خَيْرٌ لَكُمْ إِنْ كُنتُمْ تَعْلَمُونَ).</a:t>
            </a:r>
          </a:p>
          <a:p>
            <a:endParaRPr lang="en-US" sz="2000" dirty="0" smtClean="0"/>
          </a:p>
          <a:p>
            <a:r>
              <a:rPr lang="ar-SA" sz="2000" dirty="0" smtClean="0">
                <a:solidFill>
                  <a:srgbClr val="C00000"/>
                </a:solidFill>
              </a:rPr>
              <a:t>س5: اختر الإجابة الصحيحة فيما يلي:</a:t>
            </a:r>
          </a:p>
          <a:p>
            <a:r>
              <a:rPr lang="ar-SA" sz="2000" dirty="0" smtClean="0"/>
              <a:t>(أ)- الحواريون هم أنصار(موسى- عيسى- محمد) عليهم الصلاة والسلام.</a:t>
            </a:r>
            <a:endParaRPr lang="en-US" sz="2000" dirty="0" smtClean="0"/>
          </a:p>
          <a:p>
            <a:r>
              <a:rPr lang="ar-SA" sz="2000" dirty="0" smtClean="0"/>
              <a:t>(ب)- من نصر دين الله فقد نصر(نفسه- عشيرته- الله).</a:t>
            </a:r>
            <a:endParaRPr lang="en-US" sz="2000" dirty="0" smtClean="0"/>
          </a:p>
          <a:p>
            <a:r>
              <a:rPr lang="ar-SA" sz="2000" dirty="0" smtClean="0"/>
              <a:t>(ج)- التجارة الرابحة هي التي تسعد صاحبها في(ماله- الآخرة- أهله).</a:t>
            </a:r>
            <a:endParaRPr lang="en-US" sz="2000" dirty="0"/>
          </a:p>
        </p:txBody>
      </p:sp>
      <p:sp>
        <p:nvSpPr>
          <p:cNvPr id="4" name="مستطيل 3"/>
          <p:cNvSpPr/>
          <p:nvPr/>
        </p:nvSpPr>
        <p:spPr>
          <a:xfrm>
            <a:off x="928662" y="252882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إن كنتم تعلمون مضارَّ الأشياء ومنافعها, فامتثلوا ذلك.</a:t>
            </a:r>
            <a:endParaRPr lang="en-US" sz="2000" b="1" dirty="0">
              <a:solidFill>
                <a:srgbClr val="00B0F0"/>
              </a:solidFill>
            </a:endParaRPr>
          </a:p>
        </p:txBody>
      </p:sp>
      <p:sp>
        <p:nvSpPr>
          <p:cNvPr id="5" name="مستطيل 4"/>
          <p:cNvSpPr/>
          <p:nvPr/>
        </p:nvSpPr>
        <p:spPr>
          <a:xfrm>
            <a:off x="5214942" y="3714752"/>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6" name="مستطيل 5"/>
          <p:cNvSpPr/>
          <p:nvPr/>
        </p:nvSpPr>
        <p:spPr>
          <a:xfrm>
            <a:off x="4143372" y="4286256"/>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7" name="مستطيل 6"/>
          <p:cNvSpPr/>
          <p:nvPr/>
        </p:nvSpPr>
        <p:spPr>
          <a:xfrm>
            <a:off x="3571868" y="4857760"/>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Tree>
    <p:extLst>
      <p:ext uri="{BB962C8B-B14F-4D97-AF65-F5344CB8AC3E}">
        <p14:creationId xmlns="" xmlns:p14="http://schemas.microsoft.com/office/powerpoint/2010/main" val="23391877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الوحدة التاسعة: التعريف بسورة الشعراء</a:t>
            </a:r>
            <a:br>
              <a:rPr lang="ar-SA" dirty="0" smtClean="0"/>
            </a:br>
            <a:r>
              <a:rPr lang="ar-SA" dirty="0" smtClean="0"/>
              <a:t> صفحة   224</a:t>
            </a:r>
            <a:endParaRPr lang="en-US" dirty="0"/>
          </a:p>
        </p:txBody>
      </p:sp>
      <p:sp>
        <p:nvSpPr>
          <p:cNvPr id="3" name="Content Placeholder 2"/>
          <p:cNvSpPr>
            <a:spLocks noGrp="1"/>
          </p:cNvSpPr>
          <p:nvPr>
            <p:ph idx="1"/>
          </p:nvPr>
        </p:nvSpPr>
        <p:spPr>
          <a:xfrm>
            <a:off x="714348" y="1785926"/>
            <a:ext cx="7761315" cy="4106336"/>
          </a:xfrm>
        </p:spPr>
        <p:txBody>
          <a:bodyPr>
            <a:noAutofit/>
          </a:bodyPr>
          <a:lstStyle/>
          <a:p>
            <a:r>
              <a:rPr lang="ar-SA" sz="2000" u="sng" dirty="0" smtClean="0"/>
              <a:t>س1: علل: أهمية الشعراء في المجتمع؟</a:t>
            </a:r>
            <a:r>
              <a:rPr lang="ar-SA" sz="2000" dirty="0" smtClean="0"/>
              <a:t>.</a:t>
            </a:r>
          </a:p>
          <a:p>
            <a:endParaRPr lang="en-US" sz="2000" dirty="0" smtClean="0"/>
          </a:p>
          <a:p>
            <a:r>
              <a:rPr lang="ar-SA" sz="2000" u="sng" dirty="0" smtClean="0"/>
              <a:t>س2: استنبط ثلاث فوائد من قصص القرآن الكريم. </a:t>
            </a:r>
            <a:endParaRPr lang="en-US" sz="2000" dirty="0" smtClean="0"/>
          </a:p>
        </p:txBody>
      </p:sp>
      <p:sp>
        <p:nvSpPr>
          <p:cNvPr id="4" name="مستطيل 3"/>
          <p:cNvSpPr/>
          <p:nvPr/>
        </p:nvSpPr>
        <p:spPr>
          <a:xfrm>
            <a:off x="928662" y="252882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لأنهم  قد يكونون قادة في الخير أو في الشر .</a:t>
            </a:r>
            <a:endParaRPr lang="en-US" sz="2000" b="1" dirty="0">
              <a:solidFill>
                <a:srgbClr val="00B050"/>
              </a:solidFill>
            </a:endParaRPr>
          </a:p>
        </p:txBody>
      </p:sp>
      <p:sp>
        <p:nvSpPr>
          <p:cNvPr id="5" name="مستطيل 4"/>
          <p:cNvSpPr/>
          <p:nvPr/>
        </p:nvSpPr>
        <p:spPr>
          <a:xfrm>
            <a:off x="1000100" y="3857628"/>
            <a:ext cx="7429552"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C00000"/>
                </a:solidFill>
              </a:rPr>
              <a:t>1- أن </a:t>
            </a:r>
            <a:r>
              <a:rPr lang="ar-SA" sz="2000" b="1" dirty="0" err="1" smtClean="0">
                <a:solidFill>
                  <a:srgbClr val="C00000"/>
                </a:solidFill>
              </a:rPr>
              <a:t>به</a:t>
            </a:r>
            <a:r>
              <a:rPr lang="ar-SA" sz="2000" b="1" dirty="0" smtClean="0">
                <a:solidFill>
                  <a:srgbClr val="C00000"/>
                </a:solidFill>
              </a:rPr>
              <a:t> يتم ويكمل الإيمان بالأنبياء صلى الله عليهم وسلم.</a:t>
            </a:r>
            <a:endParaRPr lang="en-US" sz="2000" b="1" dirty="0" smtClean="0">
              <a:solidFill>
                <a:srgbClr val="C00000"/>
              </a:solidFill>
            </a:endParaRPr>
          </a:p>
          <a:p>
            <a:r>
              <a:rPr lang="ar-SA" sz="2000" b="1" dirty="0" smtClean="0">
                <a:solidFill>
                  <a:srgbClr val="7030A0"/>
                </a:solidFill>
              </a:rPr>
              <a:t>2- من ذلك أن في قصصهم تقرير الإيمان بالله وتوحيده وإخلاص العمل له والإيمان باليوم الآخر.</a:t>
            </a:r>
            <a:endParaRPr lang="en-US" sz="2000" b="1" dirty="0" smtClean="0">
              <a:solidFill>
                <a:srgbClr val="7030A0"/>
              </a:solidFill>
            </a:endParaRPr>
          </a:p>
          <a:p>
            <a:r>
              <a:rPr lang="ar-SA" sz="2000" b="1" dirty="0" smtClean="0"/>
              <a:t>3- أنها فيها عبر ومواعظ من الأمم السابقة.</a:t>
            </a:r>
            <a:endParaRPr lang="en-US" sz="2000" b="1" dirty="0" smtClean="0"/>
          </a:p>
          <a:p>
            <a:r>
              <a:rPr lang="ar-SA" sz="2000" b="1" dirty="0" smtClean="0">
                <a:solidFill>
                  <a:srgbClr val="0070C0"/>
                </a:solidFill>
              </a:rPr>
              <a:t>4- أنها دليل على صدق نبوة سيدنا محمد.</a:t>
            </a:r>
            <a:endParaRPr lang="en-US" sz="2000" b="1" dirty="0">
              <a:solidFill>
                <a:srgbClr val="0070C0"/>
              </a:solidFill>
            </a:endParaRPr>
          </a:p>
        </p:txBody>
      </p:sp>
    </p:spTree>
    <p:extLst>
      <p:ext uri="{BB962C8B-B14F-4D97-AF65-F5344CB8AC3E}">
        <p14:creationId xmlns="" xmlns:p14="http://schemas.microsoft.com/office/powerpoint/2010/main" val="2246547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سورة النور41-46  </a:t>
            </a:r>
            <a:br>
              <a:rPr lang="ar-SA" dirty="0" smtClean="0"/>
            </a:br>
            <a:r>
              <a:rPr lang="ar-SA" dirty="0" smtClean="0"/>
              <a:t>صفحة  152    من آيات الله الكونية</a:t>
            </a:r>
            <a:endParaRPr lang="en-US" dirty="0"/>
          </a:p>
        </p:txBody>
      </p:sp>
      <p:sp>
        <p:nvSpPr>
          <p:cNvPr id="3" name="Content Placeholder 2"/>
          <p:cNvSpPr>
            <a:spLocks noGrp="1"/>
          </p:cNvSpPr>
          <p:nvPr>
            <p:ph idx="1"/>
          </p:nvPr>
        </p:nvSpPr>
        <p:spPr>
          <a:xfrm>
            <a:off x="1176869" y="1828800"/>
            <a:ext cx="6798728" cy="4314843"/>
          </a:xfrm>
        </p:spPr>
        <p:txBody>
          <a:bodyPr>
            <a:normAutofit lnSpcReduction="10000"/>
          </a:bodyPr>
          <a:lstStyle/>
          <a:p>
            <a:r>
              <a:rPr lang="ar-SA" sz="2000" dirty="0" smtClean="0"/>
              <a:t>س3: انظر إلى السماء وتأمل فيها واذكر ثلاث آيات كونية تدل على عظمة الخالق؟</a:t>
            </a:r>
          </a:p>
          <a:p>
            <a:r>
              <a:rPr lang="ar-SA" sz="2000" dirty="0" smtClean="0"/>
              <a:t>------------------------------------------------------------------------------------------------------------------------------------------------------------------------------------------------------------------------------------------</a:t>
            </a:r>
            <a:endParaRPr lang="en-US" sz="2000" dirty="0" smtClean="0"/>
          </a:p>
          <a:p>
            <a:r>
              <a:rPr lang="ar-SA" sz="2000" dirty="0" smtClean="0"/>
              <a:t>س4: بين معاني الكلمات التالية: </a:t>
            </a:r>
          </a:p>
          <a:p>
            <a:r>
              <a:rPr lang="ar-SA" sz="2000" dirty="0" smtClean="0"/>
              <a:t>يُؤلفُ</a:t>
            </a:r>
          </a:p>
          <a:p>
            <a:r>
              <a:rPr lang="ar-SA" sz="2000" dirty="0" smtClean="0"/>
              <a:t>سَنَا</a:t>
            </a:r>
          </a:p>
          <a:p>
            <a:r>
              <a:rPr lang="ar-SA" sz="2000" dirty="0" smtClean="0"/>
              <a:t>يُزجِى</a:t>
            </a:r>
            <a:endParaRPr lang="ar-EG" sz="2000" dirty="0"/>
          </a:p>
        </p:txBody>
      </p:sp>
      <p:sp>
        <p:nvSpPr>
          <p:cNvPr id="8" name="مستطيل 7"/>
          <p:cNvSpPr/>
          <p:nvPr/>
        </p:nvSpPr>
        <p:spPr>
          <a:xfrm>
            <a:off x="928662" y="2500306"/>
            <a:ext cx="71438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b="1" dirty="0" smtClean="0">
                <a:solidFill>
                  <a:srgbClr val="00B0F0"/>
                </a:solidFill>
              </a:rPr>
              <a:t>1- تشكل الغيوم وبسطها في السماء والبرق في السحاب.</a:t>
            </a:r>
          </a:p>
          <a:p>
            <a:r>
              <a:rPr lang="ar-SA" b="1" dirty="0" smtClean="0"/>
              <a:t>2- النجوم والأجرام السماوية.</a:t>
            </a:r>
          </a:p>
          <a:p>
            <a:r>
              <a:rPr lang="ar-SA" b="1" dirty="0" smtClean="0">
                <a:solidFill>
                  <a:schemeClr val="accent3"/>
                </a:solidFill>
              </a:rPr>
              <a:t>3- القمر ومنازله.</a:t>
            </a:r>
            <a:endParaRPr lang="en-US" b="1" dirty="0">
              <a:solidFill>
                <a:schemeClr val="accent3"/>
              </a:solidFill>
            </a:endParaRPr>
          </a:p>
        </p:txBody>
      </p:sp>
      <p:sp>
        <p:nvSpPr>
          <p:cNvPr id="14" name="مستطيل 13"/>
          <p:cNvSpPr/>
          <p:nvPr/>
        </p:nvSpPr>
        <p:spPr>
          <a:xfrm>
            <a:off x="6083237" y="4416990"/>
            <a:ext cx="63190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b="1" dirty="0" smtClean="0">
                <a:solidFill>
                  <a:schemeClr val="accent2"/>
                </a:solidFill>
              </a:rPr>
              <a:t>ضوء </a:t>
            </a:r>
            <a:endParaRPr lang="ar-SA" b="1" dirty="0">
              <a:solidFill>
                <a:schemeClr val="accent2"/>
              </a:solidFill>
            </a:endParaRPr>
          </a:p>
        </p:txBody>
      </p:sp>
      <p:sp>
        <p:nvSpPr>
          <p:cNvPr id="15" name="مستطيل 14"/>
          <p:cNvSpPr/>
          <p:nvPr/>
        </p:nvSpPr>
        <p:spPr>
          <a:xfrm>
            <a:off x="6072198" y="4988494"/>
            <a:ext cx="69121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b="1" dirty="0" smtClean="0">
                <a:solidFill>
                  <a:schemeClr val="accent2"/>
                </a:solidFill>
              </a:rPr>
              <a:t>يسوق </a:t>
            </a:r>
            <a:endParaRPr lang="ar-SA" b="1" dirty="0">
              <a:solidFill>
                <a:schemeClr val="accent2"/>
              </a:solidFill>
            </a:endParaRPr>
          </a:p>
        </p:txBody>
      </p:sp>
      <p:sp>
        <p:nvSpPr>
          <p:cNvPr id="16" name="مستطيل 15"/>
          <p:cNvSpPr/>
          <p:nvPr/>
        </p:nvSpPr>
        <p:spPr>
          <a:xfrm>
            <a:off x="5040005" y="5559998"/>
            <a:ext cx="172835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b="1" dirty="0" smtClean="0">
                <a:solidFill>
                  <a:schemeClr val="accent2"/>
                </a:solidFill>
              </a:rPr>
              <a:t>يجمع الودق : المطر </a:t>
            </a:r>
            <a:endParaRPr lang="ar-SA" b="1" dirty="0">
              <a:solidFill>
                <a:schemeClr val="accent2"/>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الوحدة التاسعة: التعريف بسورة الشعراء </a:t>
            </a:r>
            <a:br>
              <a:rPr lang="ar-SA" dirty="0" smtClean="0"/>
            </a:br>
            <a:r>
              <a:rPr lang="ar-SA" dirty="0" smtClean="0"/>
              <a:t>صفحة   224</a:t>
            </a:r>
            <a:endParaRPr lang="en-US" dirty="0"/>
          </a:p>
        </p:txBody>
      </p:sp>
      <p:sp>
        <p:nvSpPr>
          <p:cNvPr id="3" name="Content Placeholder 2"/>
          <p:cNvSpPr>
            <a:spLocks noGrp="1"/>
          </p:cNvSpPr>
          <p:nvPr>
            <p:ph idx="1"/>
          </p:nvPr>
        </p:nvSpPr>
        <p:spPr>
          <a:xfrm>
            <a:off x="642910" y="1857364"/>
            <a:ext cx="7858179" cy="4457719"/>
          </a:xfrm>
        </p:spPr>
        <p:txBody>
          <a:bodyPr>
            <a:noAutofit/>
          </a:bodyPr>
          <a:lstStyle/>
          <a:p>
            <a:pPr rtl="0"/>
            <a:r>
              <a:rPr lang="ar-SA" sz="2000" u="sng" dirty="0" smtClean="0"/>
              <a:t>س3: أكمل ما يلي:</a:t>
            </a:r>
            <a:endParaRPr lang="en-US" sz="2000" dirty="0" smtClean="0"/>
          </a:p>
          <a:p>
            <a:pPr rtl="0"/>
            <a:r>
              <a:rPr lang="ar-SA" sz="2000" dirty="0" smtClean="0"/>
              <a:t>(أ) سميت سورة الشعراء لورود ذكر ................. </a:t>
            </a:r>
            <a:r>
              <a:rPr lang="ar-SA" sz="2000" dirty="0" smtClean="0">
                <a:solidFill>
                  <a:srgbClr val="7030A0"/>
                </a:solidFill>
              </a:rPr>
              <a:t>في </a:t>
            </a:r>
            <a:r>
              <a:rPr lang="ar-SA" sz="2000" u="dotted" dirty="0" smtClean="0">
                <a:solidFill>
                  <a:srgbClr val="7030A0"/>
                </a:solidFill>
              </a:rPr>
              <a:t>آخرها</a:t>
            </a:r>
            <a:r>
              <a:rPr lang="ar-SA" sz="2000" dirty="0" smtClean="0"/>
              <a:t>............</a:t>
            </a:r>
            <a:endParaRPr lang="en-US" sz="2000" dirty="0" smtClean="0"/>
          </a:p>
          <a:p>
            <a:pPr rtl="0"/>
            <a:r>
              <a:rPr lang="ar-SA" sz="2000" dirty="0" smtClean="0"/>
              <a:t>(ب) عدد آيات سورة الشعراء .........</a:t>
            </a:r>
            <a:r>
              <a:rPr lang="ar-SA" sz="2000" u="dotted" dirty="0" smtClean="0"/>
              <a:t> 227</a:t>
            </a:r>
            <a:r>
              <a:rPr lang="ar-SA" sz="2000" dirty="0" smtClean="0"/>
              <a:t>........... آية وترتيبها في المصحف      22    </a:t>
            </a:r>
            <a:endParaRPr lang="en-US" sz="2000" dirty="0" smtClean="0"/>
          </a:p>
          <a:p>
            <a:pPr rtl="0"/>
            <a:r>
              <a:rPr lang="ar-SA" sz="2000" dirty="0" smtClean="0"/>
              <a:t>(ج) من أبرز موضوعات سورة الشعراء  : تقرير </a:t>
            </a:r>
            <a:r>
              <a:rPr lang="ar-SA" sz="2000" dirty="0" err="1" smtClean="0"/>
              <a:t>الإعتقاد</a:t>
            </a:r>
            <a:r>
              <a:rPr lang="ar-SA" sz="2000" dirty="0" smtClean="0"/>
              <a:t> وإثبات لنبوة محمد وتهديد المشركين </a:t>
            </a:r>
            <a:endParaRPr lang="en-US" sz="2000" dirty="0" smtClean="0"/>
          </a:p>
          <a:p>
            <a:pPr rtl="0"/>
            <a:r>
              <a:rPr lang="ar-SA" sz="2000" u="sng" dirty="0" smtClean="0"/>
              <a:t>س4: ضع دائرة حول أسماء الأنبياء الذين ذكرت قصصهم في سورة الشعراء:</a:t>
            </a:r>
            <a:endParaRPr lang="en-US" sz="2000" dirty="0" smtClean="0"/>
          </a:p>
          <a:p>
            <a:pPr rtl="0"/>
            <a:r>
              <a:rPr lang="ar-SA" sz="2000" dirty="0" smtClean="0"/>
              <a:t>(عيسى- موسى- إبراهيم- آدم- نوح- صالح- أيوب- هود- سليمان- شعيب- لوط)عليهم السلام.</a:t>
            </a:r>
            <a:endParaRPr lang="en-US" sz="2000" dirty="0"/>
          </a:p>
        </p:txBody>
      </p:sp>
      <p:sp>
        <p:nvSpPr>
          <p:cNvPr id="4" name="مستطيل 3"/>
          <p:cNvSpPr/>
          <p:nvPr/>
        </p:nvSpPr>
        <p:spPr>
          <a:xfrm>
            <a:off x="3428992" y="2500306"/>
            <a:ext cx="128588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5" name="مستطيل 4"/>
          <p:cNvSpPr/>
          <p:nvPr/>
        </p:nvSpPr>
        <p:spPr>
          <a:xfrm>
            <a:off x="4929190" y="3071810"/>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7" name="مستطيل 6"/>
          <p:cNvSpPr/>
          <p:nvPr/>
        </p:nvSpPr>
        <p:spPr>
          <a:xfrm>
            <a:off x="714348" y="3643314"/>
            <a:ext cx="435771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8" name="مستطيل 7"/>
          <p:cNvSpPr/>
          <p:nvPr/>
        </p:nvSpPr>
        <p:spPr>
          <a:xfrm>
            <a:off x="7143768" y="4929198"/>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9" name="مستطيل 8"/>
          <p:cNvSpPr/>
          <p:nvPr/>
        </p:nvSpPr>
        <p:spPr>
          <a:xfrm>
            <a:off x="6429388" y="4929198"/>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0" name="مستطيل 9"/>
          <p:cNvSpPr/>
          <p:nvPr/>
        </p:nvSpPr>
        <p:spPr>
          <a:xfrm>
            <a:off x="5500694" y="4857760"/>
            <a:ext cx="500066" cy="528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1" name="مستطيل 10"/>
          <p:cNvSpPr/>
          <p:nvPr/>
        </p:nvSpPr>
        <p:spPr>
          <a:xfrm>
            <a:off x="4929190" y="4857760"/>
            <a:ext cx="571504" cy="542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2" name="مستطيل 11"/>
          <p:cNvSpPr/>
          <p:nvPr/>
        </p:nvSpPr>
        <p:spPr>
          <a:xfrm>
            <a:off x="3857620" y="4957762"/>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3" name="مستطيل 12"/>
          <p:cNvSpPr/>
          <p:nvPr/>
        </p:nvSpPr>
        <p:spPr>
          <a:xfrm>
            <a:off x="2571736" y="4886324"/>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4" name="مستطيل 13"/>
          <p:cNvSpPr/>
          <p:nvPr/>
        </p:nvSpPr>
        <p:spPr>
          <a:xfrm>
            <a:off x="2000232" y="4886324"/>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b="1" dirty="0">
              <a:solidFill>
                <a:schemeClr val="tx1"/>
              </a:solidFill>
            </a:endParaRPr>
          </a:p>
        </p:txBody>
      </p:sp>
      <p:sp>
        <p:nvSpPr>
          <p:cNvPr id="15" name="مستطيل 14"/>
          <p:cNvSpPr/>
          <p:nvPr/>
        </p:nvSpPr>
        <p:spPr>
          <a:xfrm>
            <a:off x="1214414" y="3071810"/>
            <a:ext cx="714380"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Tree>
    <p:extLst>
      <p:ext uri="{BB962C8B-B14F-4D97-AF65-F5344CB8AC3E}">
        <p14:creationId xmlns="" xmlns:p14="http://schemas.microsoft.com/office/powerpoint/2010/main" val="2246547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to="" calcmode="lin" valueType="num">
                                      <p:cBhvr>
                                        <p:cTn id="47" dur="1" fill="hold"/>
                                        <p:tgtEl>
                                          <p:spTgt spid="1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to="" calcmode="lin" valueType="num">
                                      <p:cBhvr>
                                        <p:cTn id="57"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الآية105 -  115</a:t>
            </a:r>
            <a:br>
              <a:rPr lang="ar-SA" dirty="0" smtClean="0"/>
            </a:br>
            <a:r>
              <a:rPr lang="ar-SA" dirty="0" smtClean="0"/>
              <a:t>صفحة 228قصة نوح عليه السلام</a:t>
            </a:r>
            <a:endParaRPr lang="en-US" dirty="0"/>
          </a:p>
        </p:txBody>
      </p:sp>
      <p:sp>
        <p:nvSpPr>
          <p:cNvPr id="3" name="Content Placeholder 2"/>
          <p:cNvSpPr>
            <a:spLocks noGrp="1"/>
          </p:cNvSpPr>
          <p:nvPr>
            <p:ph idx="1"/>
          </p:nvPr>
        </p:nvSpPr>
        <p:spPr>
          <a:xfrm>
            <a:off x="785786" y="1828801"/>
            <a:ext cx="7715303" cy="4106336"/>
          </a:xfrm>
        </p:spPr>
        <p:txBody>
          <a:bodyPr>
            <a:noAutofit/>
          </a:bodyPr>
          <a:lstStyle/>
          <a:p>
            <a:r>
              <a:rPr lang="ar-SA" sz="2000" u="sng" dirty="0" smtClean="0"/>
              <a:t>س1: كيف زين الشيطان للناس الشرك بالله؟</a:t>
            </a:r>
          </a:p>
          <a:p>
            <a:endParaRPr lang="ar-SA" sz="2000" u="sng" dirty="0" smtClean="0"/>
          </a:p>
          <a:p>
            <a:endParaRPr lang="ar-SA" sz="2000" u="sng" dirty="0" smtClean="0"/>
          </a:p>
          <a:p>
            <a:endParaRPr lang="ar-SA" sz="2000" u="sng" dirty="0" smtClean="0"/>
          </a:p>
          <a:p>
            <a:r>
              <a:rPr lang="ar-SA" sz="2000" u="sng" dirty="0" smtClean="0"/>
              <a:t>س2: علل: كذب قوم نوح المرسلين ولم يرسل إليهم إلا رسول الله واحد </a:t>
            </a:r>
            <a:endParaRPr lang="en-US" sz="2000" dirty="0" smtClean="0"/>
          </a:p>
        </p:txBody>
      </p:sp>
      <p:sp>
        <p:nvSpPr>
          <p:cNvPr id="4" name="مستطيل 3"/>
          <p:cNvSpPr/>
          <p:nvPr/>
        </p:nvSpPr>
        <p:spPr>
          <a:xfrm>
            <a:off x="1000100" y="2534189"/>
            <a:ext cx="742955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7030A0"/>
                </a:solidFill>
              </a:rPr>
              <a:t>كان الناس على التوحيد من آدم حتى قبل نوح وكان فيهم رجال صالحون (ود </a:t>
            </a:r>
            <a:r>
              <a:rPr lang="ar-SA" sz="2000" b="1" dirty="0" err="1" smtClean="0">
                <a:solidFill>
                  <a:srgbClr val="7030A0"/>
                </a:solidFill>
              </a:rPr>
              <a:t>وسواع</a:t>
            </a:r>
            <a:r>
              <a:rPr lang="ar-SA" sz="2000" b="1" dirty="0" smtClean="0">
                <a:solidFill>
                  <a:srgbClr val="7030A0"/>
                </a:solidFill>
              </a:rPr>
              <a:t>  </a:t>
            </a:r>
            <a:r>
              <a:rPr lang="ar-SA" sz="2000" b="1" dirty="0" err="1" smtClean="0">
                <a:solidFill>
                  <a:srgbClr val="7030A0"/>
                </a:solidFill>
              </a:rPr>
              <a:t>ويغوث</a:t>
            </a:r>
            <a:r>
              <a:rPr lang="ar-SA" sz="2000" b="1" dirty="0" smtClean="0">
                <a:solidFill>
                  <a:srgbClr val="7030A0"/>
                </a:solidFill>
              </a:rPr>
              <a:t> ويعوق ونسر) لما ماتوا زين الشيطان لقومهم أن يصوروا لهم تماثيل لتذكرهم بهم فينشطوا للعبادة ثم مات هذا الجيل وجاءت أجيال جهلاء لا يعرفون سبب تصوير هذه التماثيل فعبدوهم من دون الله.</a:t>
            </a:r>
            <a:endParaRPr lang="en-US" sz="2000" b="1" dirty="0" smtClean="0">
              <a:solidFill>
                <a:srgbClr val="7030A0"/>
              </a:solidFill>
            </a:endParaRPr>
          </a:p>
        </p:txBody>
      </p:sp>
      <p:sp>
        <p:nvSpPr>
          <p:cNvPr id="5" name="مستطيل 4"/>
          <p:cNvSpPr/>
          <p:nvPr/>
        </p:nvSpPr>
        <p:spPr>
          <a:xfrm>
            <a:off x="1071538" y="495771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 لأن جميع الرسل دعوتهم واحده ودينهم واحد فتكذيبهم لنوح تكذيب لجميع الرسل .</a:t>
            </a:r>
            <a:endParaRPr lang="en-US" sz="2000" b="1" dirty="0">
              <a:solidFill>
                <a:srgbClr val="C00000"/>
              </a:solidFill>
            </a:endParaRPr>
          </a:p>
        </p:txBody>
      </p:sp>
    </p:spTree>
    <p:extLst>
      <p:ext uri="{BB962C8B-B14F-4D97-AF65-F5344CB8AC3E}">
        <p14:creationId xmlns="" xmlns:p14="http://schemas.microsoft.com/office/powerpoint/2010/main" val="27977958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الآية116 – 122</a:t>
            </a:r>
            <a:br>
              <a:rPr lang="ar-SA" dirty="0" smtClean="0"/>
            </a:br>
            <a:r>
              <a:rPr lang="ar-SA" dirty="0" smtClean="0"/>
              <a:t>صفحة 233قصة نوح عليه السلام</a:t>
            </a:r>
            <a:endParaRPr lang="en-US" dirty="0"/>
          </a:p>
        </p:txBody>
      </p:sp>
      <p:sp>
        <p:nvSpPr>
          <p:cNvPr id="3" name="Content Placeholder 2"/>
          <p:cNvSpPr>
            <a:spLocks noGrp="1"/>
          </p:cNvSpPr>
          <p:nvPr>
            <p:ph idx="1"/>
          </p:nvPr>
        </p:nvSpPr>
        <p:spPr>
          <a:xfrm>
            <a:off x="571472" y="1828800"/>
            <a:ext cx="8143933" cy="4386281"/>
          </a:xfrm>
        </p:spPr>
        <p:txBody>
          <a:bodyPr>
            <a:noAutofit/>
          </a:bodyPr>
          <a:lstStyle/>
          <a:p>
            <a:r>
              <a:rPr lang="ar-SA" sz="2000" dirty="0" smtClean="0"/>
              <a:t>س1: متى دعا نوح عليه السلام على قومه؟ </a:t>
            </a:r>
          </a:p>
          <a:p>
            <a:endParaRPr lang="en-US" sz="2000" dirty="0" smtClean="0"/>
          </a:p>
          <a:p>
            <a:r>
              <a:rPr lang="ar-SA" sz="2000" dirty="0" smtClean="0"/>
              <a:t>س2: اختر الإجابة الصحيحة فيما يلي:</a:t>
            </a:r>
          </a:p>
          <a:p>
            <a:r>
              <a:rPr lang="ar-SA" sz="2000" dirty="0" smtClean="0"/>
              <a:t>(أ) هدد نوح من قومه </a:t>
            </a:r>
            <a:r>
              <a:rPr lang="ar-SA" sz="2000" dirty="0" err="1" smtClean="0"/>
              <a:t>بـ</a:t>
            </a:r>
            <a:r>
              <a:rPr lang="ar-SA" sz="2000" dirty="0" smtClean="0"/>
              <a:t>   (الطرد- الرجم- السجن).</a:t>
            </a:r>
            <a:endParaRPr lang="en-US" sz="2000" dirty="0" smtClean="0"/>
          </a:p>
          <a:p>
            <a:r>
              <a:rPr lang="ar-SA" sz="2000" dirty="0" smtClean="0"/>
              <a:t>(ب) دعا نوح ربه أن ينجيه ومن معه من (أهله- أقاربه- المؤمنين).</a:t>
            </a:r>
          </a:p>
          <a:p>
            <a:r>
              <a:rPr lang="ar-SA" sz="2000" dirty="0" smtClean="0"/>
              <a:t>(ج) عذب الله عز وجل قوم نوح </a:t>
            </a:r>
            <a:r>
              <a:rPr lang="ar-SA" sz="2000" dirty="0" err="1" smtClean="0"/>
              <a:t>بـ</a:t>
            </a:r>
            <a:r>
              <a:rPr lang="ar-SA" sz="2000" dirty="0" smtClean="0"/>
              <a:t>  (الصيحة- الريح- الغرق).</a:t>
            </a:r>
            <a:endParaRPr lang="en-US" sz="2000" dirty="0" smtClean="0"/>
          </a:p>
          <a:p>
            <a:endParaRPr lang="en-US" sz="2000" dirty="0" smtClean="0"/>
          </a:p>
        </p:txBody>
      </p:sp>
      <p:sp>
        <p:nvSpPr>
          <p:cNvPr id="4" name="مستطيل 3"/>
          <p:cNvSpPr/>
          <p:nvPr/>
        </p:nvSpPr>
        <p:spPr>
          <a:xfrm>
            <a:off x="1000100" y="2534189"/>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لما </a:t>
            </a:r>
            <a:r>
              <a:rPr lang="ar-SA" sz="2000" b="1" dirty="0" err="1" smtClean="0">
                <a:solidFill>
                  <a:srgbClr val="00B050"/>
                </a:solidFill>
              </a:rPr>
              <a:t>أيس</a:t>
            </a:r>
            <a:r>
              <a:rPr lang="ar-SA" sz="2000" b="1" dirty="0" smtClean="0">
                <a:solidFill>
                  <a:srgbClr val="00B050"/>
                </a:solidFill>
              </a:rPr>
              <a:t> نوح من </a:t>
            </a:r>
            <a:r>
              <a:rPr lang="ar-SA" sz="2000" b="1" dirty="0" err="1" smtClean="0">
                <a:solidFill>
                  <a:srgbClr val="00B050"/>
                </a:solidFill>
              </a:rPr>
              <a:t>هدايتهم</a:t>
            </a:r>
            <a:r>
              <a:rPr lang="ar-SA" sz="2000" b="1" dirty="0" smtClean="0">
                <a:solidFill>
                  <a:srgbClr val="00B050"/>
                </a:solidFill>
              </a:rPr>
              <a:t> ولما كذّبوا دعوة الحق ولم يستجيبوا لها .</a:t>
            </a:r>
            <a:endParaRPr lang="en-US" sz="2000" b="1" dirty="0" smtClean="0">
              <a:solidFill>
                <a:srgbClr val="00B050"/>
              </a:solidFill>
            </a:endParaRPr>
          </a:p>
        </p:txBody>
      </p:sp>
      <p:sp>
        <p:nvSpPr>
          <p:cNvPr id="5" name="مستطيل 4"/>
          <p:cNvSpPr/>
          <p:nvPr/>
        </p:nvSpPr>
        <p:spPr>
          <a:xfrm>
            <a:off x="5286380" y="3714752"/>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6" name="مستطيل 5"/>
          <p:cNvSpPr/>
          <p:nvPr/>
        </p:nvSpPr>
        <p:spPr>
          <a:xfrm>
            <a:off x="3286116" y="4286256"/>
            <a:ext cx="85725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7" name="مستطيل 6"/>
          <p:cNvSpPr/>
          <p:nvPr/>
        </p:nvSpPr>
        <p:spPr>
          <a:xfrm>
            <a:off x="3786182" y="4857760"/>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Tree>
    <p:extLst>
      <p:ext uri="{BB962C8B-B14F-4D97-AF65-F5344CB8AC3E}">
        <p14:creationId xmlns="" xmlns:p14="http://schemas.microsoft.com/office/powerpoint/2010/main" val="13824317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الآية116 – 122</a:t>
            </a:r>
            <a:br>
              <a:rPr lang="ar-SA" dirty="0" smtClean="0"/>
            </a:br>
            <a:r>
              <a:rPr lang="ar-SA" dirty="0" smtClean="0"/>
              <a:t>صفحة 233قصة نوح عليه السلام</a:t>
            </a:r>
            <a:endParaRPr lang="en-US" dirty="0"/>
          </a:p>
        </p:txBody>
      </p:sp>
      <p:sp>
        <p:nvSpPr>
          <p:cNvPr id="3" name="Content Placeholder 2"/>
          <p:cNvSpPr>
            <a:spLocks noGrp="1"/>
          </p:cNvSpPr>
          <p:nvPr>
            <p:ph idx="1"/>
          </p:nvPr>
        </p:nvSpPr>
        <p:spPr>
          <a:xfrm>
            <a:off x="714348" y="1828801"/>
            <a:ext cx="7786741" cy="4106336"/>
          </a:xfrm>
        </p:spPr>
        <p:txBody>
          <a:bodyPr>
            <a:noAutofit/>
          </a:bodyPr>
          <a:lstStyle/>
          <a:p>
            <a:r>
              <a:rPr lang="ar-SA" sz="2000" dirty="0" smtClean="0"/>
              <a:t>س3: استدل من الآيات على ما يلي:</a:t>
            </a:r>
            <a:endParaRPr lang="en-US" sz="2000" dirty="0" smtClean="0"/>
          </a:p>
          <a:p>
            <a:r>
              <a:rPr lang="ar-SA" sz="2000" dirty="0" smtClean="0"/>
              <a:t>(أ) الكفار لا يقابلون الرسل بالحجج والبراهين وإنما بالقوة والبطش.</a:t>
            </a:r>
          </a:p>
          <a:p>
            <a:endParaRPr lang="en-US" sz="2000" dirty="0" smtClean="0"/>
          </a:p>
          <a:p>
            <a:r>
              <a:rPr lang="ar-SA" sz="2000" dirty="0" smtClean="0"/>
              <a:t>(ب) العقوبات الإلهية فيها آيات وعبر للمتعظين</a:t>
            </a:r>
          </a:p>
          <a:p>
            <a:endParaRPr lang="en-US" sz="2000" dirty="0" smtClean="0"/>
          </a:p>
          <a:p>
            <a:r>
              <a:rPr lang="ar-SA" sz="2000" dirty="0" smtClean="0"/>
              <a:t>س4: استنبط فائدتين من قصة نوح ؟</a:t>
            </a:r>
            <a:endParaRPr lang="en-US" sz="2000" dirty="0"/>
          </a:p>
        </p:txBody>
      </p:sp>
      <p:sp>
        <p:nvSpPr>
          <p:cNvPr id="4" name="مستطيل 3"/>
          <p:cNvSpPr/>
          <p:nvPr/>
        </p:nvSpPr>
        <p:spPr>
          <a:xfrm>
            <a:off x="1071538" y="307181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قَالُوا لَئِنْ لَمْ تَنْتَهِ يَا نُوحُ لَتَكُونَنَّ مِنْ الْمَرْجُومِينَ</a:t>
            </a:r>
            <a:endParaRPr lang="en-US" sz="2000" b="1" dirty="0" smtClean="0">
              <a:solidFill>
                <a:srgbClr val="00B050"/>
              </a:solidFill>
            </a:endParaRPr>
          </a:p>
        </p:txBody>
      </p:sp>
      <p:sp>
        <p:nvSpPr>
          <p:cNvPr id="5" name="مستطيل 4"/>
          <p:cNvSpPr/>
          <p:nvPr/>
        </p:nvSpPr>
        <p:spPr>
          <a:xfrm>
            <a:off x="1071538" y="431477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إِنَّ فِي ذَلِكَ لآيَةً وَمَا كَانَ أَكْثَرُهُمْ مُؤْمِنِينَ</a:t>
            </a:r>
            <a:endParaRPr lang="en-US" sz="2000" b="1" dirty="0" smtClean="0">
              <a:solidFill>
                <a:srgbClr val="7030A0"/>
              </a:solidFill>
            </a:endParaRPr>
          </a:p>
        </p:txBody>
      </p:sp>
      <p:sp>
        <p:nvSpPr>
          <p:cNvPr id="6" name="مستطيل 5"/>
          <p:cNvSpPr/>
          <p:nvPr/>
        </p:nvSpPr>
        <p:spPr>
          <a:xfrm>
            <a:off x="1071538" y="5357826"/>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1- الصبر وبذل الجهد لإعلاء كلمة الحق.</a:t>
            </a:r>
          </a:p>
          <a:p>
            <a:pPr algn="ctr"/>
            <a:r>
              <a:rPr lang="ar-SA" sz="2000" b="1" dirty="0" smtClean="0"/>
              <a:t>2- أن المؤمن يلجأ إلى الله تعالى ويطلب منه النصر عندما يتآمر عليه الأعداء.</a:t>
            </a:r>
            <a:endParaRPr lang="en-US" sz="2000" b="1" dirty="0" smtClean="0">
              <a:solidFill>
                <a:srgbClr val="7030A0"/>
              </a:solidFill>
            </a:endParaRPr>
          </a:p>
        </p:txBody>
      </p:sp>
    </p:spTree>
    <p:extLst>
      <p:ext uri="{BB962C8B-B14F-4D97-AF65-F5344CB8AC3E}">
        <p14:creationId xmlns="" xmlns:p14="http://schemas.microsoft.com/office/powerpoint/2010/main" val="13824317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2000" dirty="0" smtClean="0"/>
              <a:t>تفسير سورة الشعراء من الآية123- 131صفحة240 قصة هود عليه السلام</a:t>
            </a:r>
            <a:endParaRPr lang="en-US" sz="2000" dirty="0"/>
          </a:p>
        </p:txBody>
      </p:sp>
      <p:sp>
        <p:nvSpPr>
          <p:cNvPr id="3" name="Content Placeholder 2"/>
          <p:cNvSpPr>
            <a:spLocks noGrp="1"/>
          </p:cNvSpPr>
          <p:nvPr>
            <p:ph idx="1"/>
          </p:nvPr>
        </p:nvSpPr>
        <p:spPr>
          <a:xfrm>
            <a:off x="642910" y="1828800"/>
            <a:ext cx="7929618" cy="4457719"/>
          </a:xfrm>
        </p:spPr>
        <p:txBody>
          <a:bodyPr>
            <a:noAutofit/>
          </a:bodyPr>
          <a:lstStyle/>
          <a:p>
            <a:r>
              <a:rPr lang="ar-SA" sz="2000" dirty="0" smtClean="0"/>
              <a:t>س1: تأمل الآيات السابقة واستخرج أبرز صفتين لقبيلة عاد؟</a:t>
            </a:r>
          </a:p>
          <a:p>
            <a:endParaRPr lang="en-US" sz="2000" dirty="0" smtClean="0"/>
          </a:p>
          <a:p>
            <a:r>
              <a:rPr lang="ar-SA" sz="2000" dirty="0" smtClean="0"/>
              <a:t> س2: استنبط فائدة من الآيات التالية:</a:t>
            </a:r>
            <a:endParaRPr lang="en-US" sz="2000" dirty="0" smtClean="0"/>
          </a:p>
          <a:p>
            <a:r>
              <a:rPr lang="ar-SA" sz="2000" dirty="0" smtClean="0"/>
              <a:t>( إِذْ قَالَ لَهُمْ أَخُوهُمْ هُودٌ )</a:t>
            </a:r>
            <a:endParaRPr lang="en-US" sz="2000" dirty="0" smtClean="0"/>
          </a:p>
          <a:p>
            <a:r>
              <a:rPr lang="ar-SA" sz="2000" dirty="0" smtClean="0"/>
              <a:t>( إِنِّي لَكُمْ رَسُولٌ أَمِينٌ )</a:t>
            </a:r>
            <a:endParaRPr lang="en-US" sz="2000" dirty="0" smtClean="0"/>
          </a:p>
          <a:p>
            <a:r>
              <a:rPr lang="ar-SA" sz="2000" dirty="0" smtClean="0"/>
              <a:t>( وَإِذَا بَطَشْتُمْ بَطَشْتُمْ جَبَّارِينَ ).</a:t>
            </a:r>
            <a:endParaRPr lang="en-US" sz="2000" dirty="0" smtClean="0"/>
          </a:p>
          <a:p>
            <a:r>
              <a:rPr lang="ar-SA" sz="2000" dirty="0" smtClean="0"/>
              <a:t>س3: ما وجهة دلالة الآية:(أَتَبْنُونَ بِكُلِّ رِيعٍ آيَةً تَعْبَثُونَ ) على النهي عن العبث والإسراف؟</a:t>
            </a:r>
            <a:endParaRPr lang="en-US" sz="2000" dirty="0" smtClean="0"/>
          </a:p>
        </p:txBody>
      </p:sp>
      <p:sp>
        <p:nvSpPr>
          <p:cNvPr id="4" name="مستطيل 3"/>
          <p:cNvSpPr/>
          <p:nvPr/>
        </p:nvSpPr>
        <p:spPr>
          <a:xfrm>
            <a:off x="1071538" y="2357430"/>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1- العبث والإسراف في البناء والمال .</a:t>
            </a:r>
          </a:p>
          <a:p>
            <a:pPr algn="ctr"/>
            <a:r>
              <a:rPr lang="ar-SA" sz="2000" b="1" dirty="0" smtClean="0">
                <a:solidFill>
                  <a:srgbClr val="00B050"/>
                </a:solidFill>
              </a:rPr>
              <a:t>2- القسوة والظلم وشدة البطش.</a:t>
            </a:r>
            <a:endParaRPr lang="en-US" sz="2000" b="1" dirty="0" smtClean="0">
              <a:solidFill>
                <a:srgbClr val="00B050"/>
              </a:solidFill>
            </a:endParaRPr>
          </a:p>
        </p:txBody>
      </p:sp>
      <p:sp>
        <p:nvSpPr>
          <p:cNvPr id="5" name="مستطيل 4"/>
          <p:cNvSpPr/>
          <p:nvPr/>
        </p:nvSpPr>
        <p:spPr>
          <a:xfrm>
            <a:off x="714348" y="3714752"/>
            <a:ext cx="528641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أن الله يرسل الرسل من قومهم وبلغتهم .</a:t>
            </a:r>
            <a:endParaRPr lang="en-US" sz="2000" b="1" dirty="0">
              <a:solidFill>
                <a:srgbClr val="7030A0"/>
              </a:solidFill>
            </a:endParaRPr>
          </a:p>
        </p:txBody>
      </p:sp>
      <p:sp>
        <p:nvSpPr>
          <p:cNvPr id="6" name="مستطيل 5"/>
          <p:cNvSpPr/>
          <p:nvPr/>
        </p:nvSpPr>
        <p:spPr>
          <a:xfrm>
            <a:off x="714348" y="4314774"/>
            <a:ext cx="528641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t>من أبرز صفات الرسل الأمانة في تبليغ الرسالة .</a:t>
            </a:r>
            <a:endParaRPr lang="en-US" sz="2000" b="1" dirty="0"/>
          </a:p>
        </p:txBody>
      </p:sp>
      <p:sp>
        <p:nvSpPr>
          <p:cNvPr id="7" name="مستطيل 6"/>
          <p:cNvSpPr/>
          <p:nvPr/>
        </p:nvSpPr>
        <p:spPr>
          <a:xfrm>
            <a:off x="714348" y="4786322"/>
            <a:ext cx="528641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70C0"/>
                </a:solidFill>
              </a:rPr>
              <a:t>من الظلم المحرم  الاعتداء على الناس والتكبر عليهم واحتقارهم .</a:t>
            </a:r>
            <a:endParaRPr lang="en-US" sz="2000" b="1" dirty="0">
              <a:solidFill>
                <a:srgbClr val="0070C0"/>
              </a:solidFill>
            </a:endParaRPr>
          </a:p>
        </p:txBody>
      </p:sp>
      <p:sp>
        <p:nvSpPr>
          <p:cNvPr id="8" name="مستطيل 7"/>
          <p:cNvSpPr/>
          <p:nvPr/>
        </p:nvSpPr>
        <p:spPr>
          <a:xfrm>
            <a:off x="1071538" y="6000768"/>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C00000"/>
                </a:solidFill>
              </a:rPr>
              <a:t>أتبنون بكل مكان مرتفع بناء عالياً تشرفون منه </a:t>
            </a:r>
            <a:r>
              <a:rPr lang="ar-SA" sz="2000" b="1" dirty="0" err="1" smtClean="0">
                <a:solidFill>
                  <a:srgbClr val="C00000"/>
                </a:solidFill>
              </a:rPr>
              <a:t>وتسخرون</a:t>
            </a:r>
            <a:r>
              <a:rPr lang="ar-SA" sz="2000" b="1" dirty="0" smtClean="0">
                <a:solidFill>
                  <a:srgbClr val="C00000"/>
                </a:solidFill>
              </a:rPr>
              <a:t> من المار ذلك عبث لا يعود عليكم بفائدة في الدين أو الدنيا.</a:t>
            </a:r>
            <a:endParaRPr lang="en-US" sz="2000" b="1" dirty="0">
              <a:solidFill>
                <a:srgbClr val="C00000"/>
              </a:solidFill>
            </a:endParaRPr>
          </a:p>
        </p:txBody>
      </p:sp>
    </p:spTree>
    <p:extLst>
      <p:ext uri="{BB962C8B-B14F-4D97-AF65-F5344CB8AC3E}">
        <p14:creationId xmlns="" xmlns:p14="http://schemas.microsoft.com/office/powerpoint/2010/main" val="4864939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الآية132-140صفحة244 قصة هود عليه السلام</a:t>
            </a:r>
            <a:endParaRPr lang="en-US" dirty="0"/>
          </a:p>
        </p:txBody>
      </p:sp>
      <p:sp>
        <p:nvSpPr>
          <p:cNvPr id="3" name="Content Placeholder 2"/>
          <p:cNvSpPr>
            <a:spLocks noGrp="1"/>
          </p:cNvSpPr>
          <p:nvPr>
            <p:ph idx="1"/>
          </p:nvPr>
        </p:nvSpPr>
        <p:spPr>
          <a:xfrm>
            <a:off x="714348" y="1828800"/>
            <a:ext cx="7786742" cy="4529157"/>
          </a:xfrm>
        </p:spPr>
        <p:txBody>
          <a:bodyPr>
            <a:normAutofit/>
          </a:bodyPr>
          <a:lstStyle/>
          <a:p>
            <a:r>
              <a:rPr lang="ar-SA" sz="2000" dirty="0" smtClean="0"/>
              <a:t>س1: ما الأسلوب الذي فعله هود ليبين لقومه فضل الله عليهم؟.	</a:t>
            </a:r>
          </a:p>
          <a:p>
            <a:endParaRPr lang="ar-SA" sz="1400" dirty="0" smtClean="0"/>
          </a:p>
          <a:p>
            <a:r>
              <a:rPr lang="ar-SA" sz="2000" dirty="0" smtClean="0"/>
              <a:t>س2: ما المراد بقول قوم هود</a:t>
            </a:r>
            <a:r>
              <a:rPr lang="en-US" sz="2000" dirty="0" smtClean="0"/>
              <a:t> : </a:t>
            </a:r>
            <a:r>
              <a:rPr lang="ar-SA" sz="2000" dirty="0" smtClean="0"/>
              <a:t>(إِنْ هَذَا إِلاَّ خُلُقُ الأَوَّلِينَ )؟ </a:t>
            </a:r>
          </a:p>
          <a:p>
            <a:endParaRPr lang="en-US" sz="1600" dirty="0" smtClean="0"/>
          </a:p>
          <a:p>
            <a:r>
              <a:rPr lang="ar-SA" sz="2000" dirty="0" smtClean="0"/>
              <a:t>س3: استدل من الآيات أن الأنبياء يقدمون النصح لقومهم مع الإشفاق عليهم.</a:t>
            </a:r>
          </a:p>
          <a:p>
            <a:endParaRPr lang="en-US" sz="1400" dirty="0" smtClean="0"/>
          </a:p>
          <a:p>
            <a:r>
              <a:rPr lang="ar-SA" sz="2000" dirty="0" smtClean="0"/>
              <a:t>س4: استنبط فائدتين من قصة هود مع قومه عاد.</a:t>
            </a:r>
            <a:endParaRPr lang="en-US" sz="2000" dirty="0"/>
          </a:p>
        </p:txBody>
      </p:sp>
      <p:sp>
        <p:nvSpPr>
          <p:cNvPr id="4" name="مستطيل 3"/>
          <p:cNvSpPr/>
          <p:nvPr/>
        </p:nvSpPr>
        <p:spPr>
          <a:xfrm>
            <a:off x="1142976" y="235743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Tx/>
              <a:buChar char="-"/>
            </a:pPr>
            <a:r>
              <a:rPr lang="ar-SA" sz="2000" b="1" dirty="0" smtClean="0">
                <a:solidFill>
                  <a:srgbClr val="C00000"/>
                </a:solidFill>
              </a:rPr>
              <a:t>ذكرهم بنعم الله عليهم.</a:t>
            </a:r>
          </a:p>
        </p:txBody>
      </p:sp>
      <p:sp>
        <p:nvSpPr>
          <p:cNvPr id="5" name="مستطيل 4"/>
          <p:cNvSpPr/>
          <p:nvPr/>
        </p:nvSpPr>
        <p:spPr>
          <a:xfrm>
            <a:off x="1142976" y="350043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Tx/>
              <a:buChar char="-"/>
            </a:pPr>
            <a:r>
              <a:rPr lang="ar-SA" sz="2000" b="1" dirty="0" smtClean="0">
                <a:solidFill>
                  <a:srgbClr val="00B050"/>
                </a:solidFill>
              </a:rPr>
              <a:t>ما هذا الذي نحن عليه إلا دين الأولين وعاداتهم.</a:t>
            </a:r>
          </a:p>
        </p:txBody>
      </p:sp>
      <p:sp>
        <p:nvSpPr>
          <p:cNvPr id="6" name="مستطيل 5"/>
          <p:cNvSpPr/>
          <p:nvPr/>
        </p:nvSpPr>
        <p:spPr>
          <a:xfrm>
            <a:off x="1214414" y="457200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FontTx/>
              <a:buChar char="-"/>
            </a:pPr>
            <a:r>
              <a:rPr lang="ar-SA" sz="2000" b="1" dirty="0" smtClean="0">
                <a:solidFill>
                  <a:srgbClr val="7030A0"/>
                </a:solidFill>
              </a:rPr>
              <a:t>إِنِّي أَخَافُ عَلَيْكُمْ عَذَابَ يَوْمٍ عَظِيمٍ</a:t>
            </a:r>
          </a:p>
        </p:txBody>
      </p:sp>
      <p:sp>
        <p:nvSpPr>
          <p:cNvPr id="7" name="مستطيل 6"/>
          <p:cNvSpPr/>
          <p:nvPr/>
        </p:nvSpPr>
        <p:spPr>
          <a:xfrm>
            <a:off x="1000100" y="5572140"/>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1-التذكير بنعم الله عليهم ليعرفوا فضل الله عليهم فيشكروه ولا يكفروه.2-النصح والإرشاد مع الإشفاق عليهم.</a:t>
            </a:r>
            <a:endParaRPr lang="en-US" sz="2000" b="1" dirty="0">
              <a:solidFill>
                <a:srgbClr val="00B0F0"/>
              </a:solidFill>
            </a:endParaRPr>
          </a:p>
        </p:txBody>
      </p:sp>
    </p:spTree>
    <p:extLst>
      <p:ext uri="{BB962C8B-B14F-4D97-AF65-F5344CB8AC3E}">
        <p14:creationId xmlns="" xmlns:p14="http://schemas.microsoft.com/office/powerpoint/2010/main" val="39451507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2000" dirty="0" smtClean="0"/>
              <a:t>تفسير سورة الشعراء من الآية160 -  166صفحة250قصة لوط عليه السلام</a:t>
            </a:r>
            <a:endParaRPr lang="en-US" sz="2000" dirty="0"/>
          </a:p>
        </p:txBody>
      </p:sp>
      <p:sp>
        <p:nvSpPr>
          <p:cNvPr id="12" name="عنصر نائب للمحتوى 11"/>
          <p:cNvSpPr>
            <a:spLocks noGrp="1"/>
          </p:cNvSpPr>
          <p:nvPr>
            <p:ph idx="1"/>
          </p:nvPr>
        </p:nvSpPr>
        <p:spPr>
          <a:xfrm>
            <a:off x="714348" y="1828800"/>
            <a:ext cx="7858179" cy="4386281"/>
          </a:xfrm>
        </p:spPr>
        <p:txBody>
          <a:bodyPr>
            <a:normAutofit/>
          </a:bodyPr>
          <a:lstStyle/>
          <a:p>
            <a:r>
              <a:rPr lang="ar-SA" sz="2000" dirty="0" smtClean="0"/>
              <a:t>س1: اختر الإجابة الصحيحة مما يلي: </a:t>
            </a:r>
            <a:endParaRPr lang="en-US" sz="2000" dirty="0" smtClean="0"/>
          </a:p>
          <a:p>
            <a:r>
              <a:rPr lang="ar-SA" sz="2000" dirty="0" smtClean="0"/>
              <a:t>1-سكن قوم لوط عليه السلام في 	(الشام- مصر- اليمن).			</a:t>
            </a:r>
            <a:endParaRPr lang="en-US" sz="2000" dirty="0" smtClean="0"/>
          </a:p>
          <a:p>
            <a:r>
              <a:rPr lang="ar-SA" sz="2000" dirty="0" smtClean="0"/>
              <a:t>2-أول ما دعا لوط عليه السلام قومه إلى (ترك الفواحش- فعل الطاعات-التوحيد).</a:t>
            </a:r>
            <a:endParaRPr lang="en-US" sz="2000" dirty="0" smtClean="0"/>
          </a:p>
          <a:p>
            <a:r>
              <a:rPr lang="ar-SA" sz="2000" dirty="0" smtClean="0"/>
              <a:t>3-أقبح ما كان يفعل قوم لوط عليه السلام بعد كفرهم بالله  (الزاني-اللواط  -سفك الدماء).</a:t>
            </a:r>
            <a:endParaRPr lang="en-US" sz="2000" dirty="0" smtClean="0"/>
          </a:p>
          <a:p>
            <a:r>
              <a:rPr lang="ar-SA" sz="2000" dirty="0" smtClean="0"/>
              <a:t> س2: ما الآثار المترتبة على فعل قوم لوط عليه السلام؟</a:t>
            </a:r>
          </a:p>
          <a:p>
            <a:endParaRPr lang="en-US" sz="2000" dirty="0" smtClean="0"/>
          </a:p>
        </p:txBody>
      </p:sp>
      <p:sp>
        <p:nvSpPr>
          <p:cNvPr id="4" name="مستطيل 3"/>
          <p:cNvSpPr/>
          <p:nvPr/>
        </p:nvSpPr>
        <p:spPr>
          <a:xfrm>
            <a:off x="5143504" y="2500306"/>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5" name="مستطيل 4"/>
          <p:cNvSpPr/>
          <p:nvPr/>
        </p:nvSpPr>
        <p:spPr>
          <a:xfrm>
            <a:off x="2143108" y="3143248"/>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6" name="مستطيل 5"/>
          <p:cNvSpPr/>
          <p:nvPr/>
        </p:nvSpPr>
        <p:spPr>
          <a:xfrm>
            <a:off x="2571736" y="3643314"/>
            <a:ext cx="642942"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solidFill>
                <a:schemeClr val="tx1"/>
              </a:solidFill>
            </a:endParaRPr>
          </a:p>
        </p:txBody>
      </p:sp>
      <p:sp>
        <p:nvSpPr>
          <p:cNvPr id="7" name="مستطيل 6"/>
          <p:cNvSpPr/>
          <p:nvPr/>
        </p:nvSpPr>
        <p:spPr>
          <a:xfrm>
            <a:off x="1142976" y="492919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1- هجر النساء.</a:t>
            </a:r>
            <a:r>
              <a:rPr lang="ar-SA" sz="2000" b="1" dirty="0" smtClean="0"/>
              <a:t>		</a:t>
            </a:r>
            <a:r>
              <a:rPr lang="ar-SA" sz="2000" b="1" dirty="0" smtClean="0">
                <a:solidFill>
                  <a:srgbClr val="00B050"/>
                </a:solidFill>
              </a:rPr>
              <a:t>2- فناء بني آدم.</a:t>
            </a:r>
            <a:r>
              <a:rPr lang="ar-SA" sz="2000" b="1" dirty="0" smtClean="0"/>
              <a:t>		</a:t>
            </a:r>
            <a:r>
              <a:rPr lang="ar-SA" sz="2000" b="1" dirty="0" smtClean="0">
                <a:solidFill>
                  <a:srgbClr val="C00000"/>
                </a:solidFill>
              </a:rPr>
              <a:t>3- الأمراض الفتاكة.</a:t>
            </a:r>
            <a:endParaRPr lang="en-US" sz="2000" b="1" dirty="0">
              <a:solidFill>
                <a:srgbClr val="C00000"/>
              </a:solidFill>
            </a:endParaRPr>
          </a:p>
        </p:txBody>
      </p:sp>
    </p:spTree>
    <p:extLst>
      <p:ext uri="{BB962C8B-B14F-4D97-AF65-F5344CB8AC3E}">
        <p14:creationId xmlns="" xmlns:p14="http://schemas.microsoft.com/office/powerpoint/2010/main" val="616934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2000" dirty="0" smtClean="0"/>
              <a:t>تفسير سورة الشعراء من الآية160 -  166صفحة250قصة لوط عليه السلام</a:t>
            </a:r>
            <a:endParaRPr lang="en-US" sz="2000" dirty="0"/>
          </a:p>
        </p:txBody>
      </p:sp>
      <p:sp>
        <p:nvSpPr>
          <p:cNvPr id="12" name="عنصر نائب للمحتوى 11"/>
          <p:cNvSpPr>
            <a:spLocks noGrp="1"/>
          </p:cNvSpPr>
          <p:nvPr>
            <p:ph idx="1"/>
          </p:nvPr>
        </p:nvSpPr>
        <p:spPr>
          <a:xfrm>
            <a:off x="714348" y="1828800"/>
            <a:ext cx="7858179" cy="4386281"/>
          </a:xfrm>
        </p:spPr>
        <p:txBody>
          <a:bodyPr>
            <a:normAutofit/>
          </a:bodyPr>
          <a:lstStyle/>
          <a:p>
            <a:r>
              <a:rPr lang="ar-SA" sz="2000" u="sng" dirty="0" smtClean="0"/>
              <a:t>س3: ما عقوبة اللواط؟</a:t>
            </a:r>
            <a:endParaRPr lang="en-US" sz="2000" dirty="0" smtClean="0"/>
          </a:p>
          <a:p>
            <a:endParaRPr lang="ar-SA" sz="2000" u="sng" dirty="0" smtClean="0"/>
          </a:p>
          <a:p>
            <a:r>
              <a:rPr lang="ar-SA" sz="2000" u="sng" dirty="0" smtClean="0"/>
              <a:t>س3: بين معاني الكلمات التالية:- تذرون:   عادون:</a:t>
            </a:r>
            <a:endParaRPr lang="ar-SA" sz="2000" dirty="0"/>
          </a:p>
        </p:txBody>
      </p:sp>
      <p:sp>
        <p:nvSpPr>
          <p:cNvPr id="7" name="مستطيل 6"/>
          <p:cNvSpPr/>
          <p:nvPr/>
        </p:nvSpPr>
        <p:spPr>
          <a:xfrm>
            <a:off x="1142976" y="25003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قتل الفاعل والمفعول </a:t>
            </a:r>
            <a:r>
              <a:rPr lang="ar-SA" sz="2000" b="1" dirty="0" err="1" smtClean="0">
                <a:solidFill>
                  <a:srgbClr val="C00000"/>
                </a:solidFill>
              </a:rPr>
              <a:t>به</a:t>
            </a:r>
            <a:r>
              <a:rPr lang="ar-SA" sz="2000" b="1" dirty="0" smtClean="0">
                <a:solidFill>
                  <a:srgbClr val="C00000"/>
                </a:solidFill>
              </a:rPr>
              <a:t> لحديث ابن عباس.</a:t>
            </a:r>
            <a:endParaRPr lang="en-US" sz="2000" b="1" dirty="0">
              <a:solidFill>
                <a:srgbClr val="C00000"/>
              </a:solidFill>
            </a:endParaRPr>
          </a:p>
        </p:txBody>
      </p:sp>
      <p:sp>
        <p:nvSpPr>
          <p:cNvPr id="8" name="مستطيل 7"/>
          <p:cNvSpPr/>
          <p:nvPr/>
        </p:nvSpPr>
        <p:spPr>
          <a:xfrm>
            <a:off x="5143504" y="3929066"/>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تذرون : </a:t>
            </a:r>
            <a:r>
              <a:rPr lang="ar-SA" sz="2000" b="1" dirty="0" smtClean="0">
                <a:solidFill>
                  <a:srgbClr val="7030A0"/>
                </a:solidFill>
              </a:rPr>
              <a:t>تتركون </a:t>
            </a:r>
            <a:endParaRPr lang="en-US" sz="2000" b="1" dirty="0">
              <a:solidFill>
                <a:srgbClr val="7030A0"/>
              </a:solidFill>
            </a:endParaRPr>
          </a:p>
        </p:txBody>
      </p:sp>
      <p:sp>
        <p:nvSpPr>
          <p:cNvPr id="9" name="مستطيل 8"/>
          <p:cNvSpPr/>
          <p:nvPr/>
        </p:nvSpPr>
        <p:spPr>
          <a:xfrm>
            <a:off x="5143504" y="4457650"/>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50"/>
                </a:solidFill>
              </a:rPr>
              <a:t>عادون :</a:t>
            </a:r>
            <a:r>
              <a:rPr lang="ar-SA" sz="2000" b="1" dirty="0" smtClean="0">
                <a:solidFill>
                  <a:srgbClr val="00B0F0"/>
                </a:solidFill>
              </a:rPr>
              <a:t> </a:t>
            </a:r>
            <a:r>
              <a:rPr lang="ar-SA" sz="2000" b="1" dirty="0" err="1" smtClean="0">
                <a:solidFill>
                  <a:srgbClr val="7030A0"/>
                </a:solidFill>
              </a:rPr>
              <a:t>المُجاوزون</a:t>
            </a:r>
            <a:r>
              <a:rPr lang="ar-SA" sz="2000" b="1" dirty="0" smtClean="0">
                <a:solidFill>
                  <a:srgbClr val="7030A0"/>
                </a:solidFill>
              </a:rPr>
              <a:t> الحلال إلى الحرام </a:t>
            </a:r>
            <a:endParaRPr lang="en-US" sz="2000" b="1" dirty="0">
              <a:solidFill>
                <a:srgbClr val="7030A0"/>
              </a:solidFill>
            </a:endParaRPr>
          </a:p>
        </p:txBody>
      </p:sp>
    </p:spTree>
    <p:extLst>
      <p:ext uri="{BB962C8B-B14F-4D97-AF65-F5344CB8AC3E}">
        <p14:creationId xmlns="" xmlns:p14="http://schemas.microsoft.com/office/powerpoint/2010/main" val="616934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0" dirty="0" smtClean="0"/>
              <a:t>تفسير سورة الشعراء من الآية167- 175صفحة254قصة لوط عليه السلام</a:t>
            </a:r>
            <a:endParaRPr lang="en-US" dirty="0"/>
          </a:p>
        </p:txBody>
      </p:sp>
      <p:sp>
        <p:nvSpPr>
          <p:cNvPr id="13" name="عنصر نائب للمحتوى 12"/>
          <p:cNvSpPr>
            <a:spLocks noGrp="1"/>
          </p:cNvSpPr>
          <p:nvPr>
            <p:ph idx="1"/>
          </p:nvPr>
        </p:nvSpPr>
        <p:spPr>
          <a:xfrm>
            <a:off x="1345172" y="1643050"/>
            <a:ext cx="6798728" cy="4500594"/>
          </a:xfrm>
        </p:spPr>
        <p:txBody>
          <a:bodyPr>
            <a:normAutofit fontScale="92500" lnSpcReduction="10000"/>
          </a:bodyPr>
          <a:lstStyle/>
          <a:p>
            <a:r>
              <a:rPr lang="ar-SA" u="sng" dirty="0" smtClean="0"/>
              <a:t>س1: صل العبارة الصحيحة في العمود (أ) مع ما يناسبها في العمود (ب). </a:t>
            </a:r>
            <a:endParaRPr lang="en-US" dirty="0" smtClean="0"/>
          </a:p>
          <a:p>
            <a:endParaRPr lang="ar-SA" dirty="0" smtClean="0"/>
          </a:p>
          <a:p>
            <a:endParaRPr lang="ar-SA" sz="2400" dirty="0" smtClean="0"/>
          </a:p>
          <a:p>
            <a:pPr>
              <a:lnSpc>
                <a:spcPct val="110000"/>
              </a:lnSpc>
            </a:pPr>
            <a:r>
              <a:rPr lang="ar-SA" dirty="0" smtClean="0"/>
              <a:t> </a:t>
            </a:r>
            <a:r>
              <a:rPr lang="ar-SA" u="sng" dirty="0" smtClean="0"/>
              <a:t>س2: علل:</a:t>
            </a:r>
            <a:endParaRPr lang="en-US" dirty="0" smtClean="0"/>
          </a:p>
          <a:p>
            <a:pPr>
              <a:lnSpc>
                <a:spcPct val="110000"/>
              </a:lnSpc>
            </a:pPr>
            <a:r>
              <a:rPr lang="ar-SA" u="sng" dirty="0" smtClean="0"/>
              <a:t>(أ) </a:t>
            </a:r>
            <a:r>
              <a:rPr lang="ar-SA" u="sng" dirty="0" err="1" smtClean="0"/>
              <a:t>نجى</a:t>
            </a:r>
            <a:r>
              <a:rPr lang="ar-SA" u="sng" dirty="0" smtClean="0"/>
              <a:t> الله تعالى لوطاً عليه السلام وأهله إلا امرأته؟</a:t>
            </a:r>
            <a:endParaRPr lang="en-US" dirty="0" smtClean="0"/>
          </a:p>
          <a:p>
            <a:pPr>
              <a:lnSpc>
                <a:spcPct val="110000"/>
              </a:lnSpc>
            </a:pPr>
            <a:endParaRPr lang="ar-SA" u="sng" dirty="0" smtClean="0"/>
          </a:p>
          <a:p>
            <a:pPr>
              <a:lnSpc>
                <a:spcPct val="110000"/>
              </a:lnSpc>
            </a:pPr>
            <a:r>
              <a:rPr lang="ar-SA" u="sng" dirty="0" smtClean="0"/>
              <a:t>(ب) عقوبة قوم لوط عليه السلام من أبلغ العقوبات؟</a:t>
            </a:r>
          </a:p>
          <a:p>
            <a:pPr>
              <a:lnSpc>
                <a:spcPct val="110000"/>
              </a:lnSpc>
            </a:pPr>
            <a:endParaRPr lang="en-US" dirty="0" smtClean="0"/>
          </a:p>
          <a:p>
            <a:pPr>
              <a:lnSpc>
                <a:spcPct val="110000"/>
              </a:lnSpc>
            </a:pPr>
            <a:endParaRPr lang="ar-SA" u="sng" dirty="0" smtClean="0"/>
          </a:p>
          <a:p>
            <a:pPr>
              <a:lnSpc>
                <a:spcPct val="110000"/>
              </a:lnSpc>
            </a:pPr>
            <a:r>
              <a:rPr lang="ar-SA" u="sng" dirty="0" smtClean="0"/>
              <a:t>س3: استنبط فائدتين من قصة لوط عليه السلام.</a:t>
            </a:r>
            <a:endParaRPr lang="ar-SA" dirty="0"/>
          </a:p>
        </p:txBody>
      </p:sp>
      <p:sp>
        <p:nvSpPr>
          <p:cNvPr id="4" name="مستطيل 3"/>
          <p:cNvSpPr/>
          <p:nvPr/>
        </p:nvSpPr>
        <p:spPr>
          <a:xfrm>
            <a:off x="2428860" y="2143116"/>
            <a:ext cx="542928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b="1" dirty="0" smtClean="0">
                <a:solidFill>
                  <a:srgbClr val="00B050"/>
                </a:solidFill>
              </a:rPr>
              <a:t>قوم نوح  :  الغرق    </a:t>
            </a:r>
          </a:p>
          <a:p>
            <a:r>
              <a:rPr lang="ar-SA" b="1" dirty="0" smtClean="0">
                <a:solidFill>
                  <a:srgbClr val="00B050"/>
                </a:solidFill>
              </a:rPr>
              <a:t>قوم لوط : </a:t>
            </a:r>
            <a:r>
              <a:rPr lang="ar-SA" b="1" dirty="0" err="1" smtClean="0">
                <a:solidFill>
                  <a:srgbClr val="00B050"/>
                </a:solidFill>
              </a:rPr>
              <a:t>مطروا</a:t>
            </a:r>
            <a:r>
              <a:rPr lang="ar-SA" b="1" dirty="0" smtClean="0">
                <a:solidFill>
                  <a:srgbClr val="00B050"/>
                </a:solidFill>
              </a:rPr>
              <a:t> بالحجارة  </a:t>
            </a:r>
          </a:p>
          <a:p>
            <a:r>
              <a:rPr lang="ar-SA" b="1" dirty="0" smtClean="0">
                <a:solidFill>
                  <a:srgbClr val="00B050"/>
                </a:solidFill>
              </a:rPr>
              <a:t>قوم عاد :  بالريح    </a:t>
            </a:r>
          </a:p>
          <a:p>
            <a:r>
              <a:rPr lang="ar-SA" b="1" dirty="0" smtClean="0">
                <a:solidFill>
                  <a:srgbClr val="00B050"/>
                </a:solidFill>
              </a:rPr>
              <a:t>قوم ثمود : بالصيحة</a:t>
            </a:r>
            <a:endParaRPr lang="en-US" b="1" dirty="0" smtClean="0">
              <a:solidFill>
                <a:srgbClr val="00B050"/>
              </a:solidFill>
            </a:endParaRPr>
          </a:p>
        </p:txBody>
      </p:sp>
      <p:sp>
        <p:nvSpPr>
          <p:cNvPr id="5" name="مستطيل 4"/>
          <p:cNvSpPr/>
          <p:nvPr/>
        </p:nvSpPr>
        <p:spPr>
          <a:xfrm>
            <a:off x="1214414" y="3988362"/>
            <a:ext cx="445827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SA" dirty="0" smtClean="0"/>
              <a:t>لم تشاركهم في الإيمان فكانت من الباقين في العذاب والهلاك</a:t>
            </a:r>
            <a:endParaRPr lang="ar-SA" dirty="0"/>
          </a:p>
        </p:txBody>
      </p:sp>
      <p:sp>
        <p:nvSpPr>
          <p:cNvPr id="6" name="مستطيل 5"/>
          <p:cNvSpPr/>
          <p:nvPr/>
        </p:nvSpPr>
        <p:spPr>
          <a:xfrm>
            <a:off x="714348" y="4786322"/>
            <a:ext cx="764383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dirty="0" smtClean="0"/>
              <a:t>لعظم جرمهم حيث طمس الله أعينهم ثم أرسل جبريل فاقتلع قراهم من الأرض ثم أهوى بهم من الأرض ثم أهوى بهم إلى الأرض ثم أمطر عليهم حجارة من السماء</a:t>
            </a:r>
            <a:endParaRPr lang="ar-SA" dirty="0"/>
          </a:p>
        </p:txBody>
      </p:sp>
      <p:sp>
        <p:nvSpPr>
          <p:cNvPr id="7" name="مستطيل 6"/>
          <p:cNvSpPr/>
          <p:nvPr/>
        </p:nvSpPr>
        <p:spPr>
          <a:xfrm>
            <a:off x="2071671" y="5929330"/>
            <a:ext cx="505786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الله يجيب دعوة </a:t>
            </a:r>
            <a:r>
              <a:rPr lang="ar-SA" dirty="0" err="1" smtClean="0"/>
              <a:t>الداع</a:t>
            </a:r>
            <a:r>
              <a:rPr lang="ar-SA" dirty="0" smtClean="0"/>
              <a:t> وينصر المظلوم.  	•</a:t>
            </a:r>
            <a:r>
              <a:rPr lang="ar-SA" dirty="0" err="1" smtClean="0"/>
              <a:t>الهداية</a:t>
            </a:r>
            <a:r>
              <a:rPr lang="ar-SA" dirty="0" smtClean="0"/>
              <a:t> بيد الله</a:t>
            </a:r>
            <a:endParaRPr lang="ar-SA" dirty="0"/>
          </a:p>
        </p:txBody>
      </p:sp>
    </p:spTree>
    <p:extLst>
      <p:ext uri="{BB962C8B-B14F-4D97-AF65-F5344CB8AC3E}">
        <p14:creationId xmlns="" xmlns:p14="http://schemas.microsoft.com/office/powerpoint/2010/main" val="36945285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الآية176-184صفحة260قصة شعيب عليه السلام</a:t>
            </a:r>
            <a:endParaRPr lang="en-US" dirty="0"/>
          </a:p>
        </p:txBody>
      </p:sp>
      <p:sp>
        <p:nvSpPr>
          <p:cNvPr id="3" name="Content Placeholder 2"/>
          <p:cNvSpPr>
            <a:spLocks noGrp="1"/>
          </p:cNvSpPr>
          <p:nvPr>
            <p:ph idx="1"/>
          </p:nvPr>
        </p:nvSpPr>
        <p:spPr>
          <a:xfrm>
            <a:off x="571472" y="1828800"/>
            <a:ext cx="8001055" cy="4529157"/>
          </a:xfrm>
        </p:spPr>
        <p:txBody>
          <a:bodyPr>
            <a:noAutofit/>
          </a:bodyPr>
          <a:lstStyle/>
          <a:p>
            <a:r>
              <a:rPr lang="ar-SA" sz="2000" dirty="0" smtClean="0"/>
              <a:t>س1: </a:t>
            </a:r>
            <a:r>
              <a:rPr lang="ar-SA" sz="2000" u="sng" dirty="0" smtClean="0"/>
              <a:t>من هم قوم شعيب عليه السلام؟</a:t>
            </a:r>
          </a:p>
          <a:p>
            <a:endParaRPr lang="en-US" sz="2000" dirty="0" smtClean="0"/>
          </a:p>
          <a:p>
            <a:r>
              <a:rPr lang="ar-SA" sz="2000" dirty="0" smtClean="0"/>
              <a:t>س2:</a:t>
            </a:r>
            <a:r>
              <a:rPr lang="ar-SA" sz="2000" u="sng" dirty="0" smtClean="0"/>
              <a:t>علل: </a:t>
            </a:r>
            <a:r>
              <a:rPr lang="ar-SA" sz="2000" u="sng" dirty="0" err="1" smtClean="0"/>
              <a:t>أ</a:t>
            </a:r>
            <a:r>
              <a:rPr lang="ar-SA" sz="2000" u="sng" dirty="0" smtClean="0"/>
              <a:t>-  لم ينسبُ شعيب عليه السلام إلى قومه في هذه الآيات؟ </a:t>
            </a:r>
          </a:p>
          <a:p>
            <a:endParaRPr lang="en-US" sz="2000" dirty="0" smtClean="0"/>
          </a:p>
          <a:p>
            <a:endParaRPr lang="ar-SA" sz="2000" u="sng" dirty="0" smtClean="0"/>
          </a:p>
          <a:p>
            <a:r>
              <a:rPr lang="ar-SA" sz="2000" u="sng" dirty="0" smtClean="0"/>
              <a:t>ب- تطفيف المكيال والميزان من أقبح المعاصي؟ </a:t>
            </a:r>
          </a:p>
          <a:p>
            <a:endParaRPr lang="en-US" sz="2000" dirty="0" smtClean="0"/>
          </a:p>
        </p:txBody>
      </p:sp>
      <p:sp>
        <p:nvSpPr>
          <p:cNvPr id="4" name="مستطيل 3"/>
          <p:cNvSpPr/>
          <p:nvPr/>
        </p:nvSpPr>
        <p:spPr>
          <a:xfrm>
            <a:off x="1142976" y="25003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هم قوم مدين وكانوا مشهورين بتطفيف المكاييل والموازيين.</a:t>
            </a:r>
            <a:endParaRPr lang="en-US" sz="2000" b="1" dirty="0">
              <a:solidFill>
                <a:srgbClr val="00B050"/>
              </a:solidFill>
            </a:endParaRPr>
          </a:p>
        </p:txBody>
      </p:sp>
      <p:sp>
        <p:nvSpPr>
          <p:cNvPr id="5" name="مستطيل 4"/>
          <p:cNvSpPr/>
          <p:nvPr/>
        </p:nvSpPr>
        <p:spPr>
          <a:xfrm>
            <a:off x="1142976" y="3786190"/>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7030A0"/>
                </a:solidFill>
              </a:rPr>
              <a:t>لما نسب قوم مدين إلى عبادة الأشجار لم يجعل </a:t>
            </a:r>
            <a:r>
              <a:rPr lang="ar-SA" sz="2000" b="1" dirty="0" err="1" smtClean="0">
                <a:solidFill>
                  <a:srgbClr val="7030A0"/>
                </a:solidFill>
              </a:rPr>
              <a:t>شعيباً</a:t>
            </a:r>
            <a:r>
              <a:rPr lang="ar-SA" sz="2000" b="1" dirty="0" smtClean="0">
                <a:solidFill>
                  <a:srgbClr val="7030A0"/>
                </a:solidFill>
              </a:rPr>
              <a:t> أخاً لهم كما في هذه الآيات لأنه ليس أخاً لهم في عبادتهم ولما نسبهم إلى القبيلة جعله أخاً لهم في سورة هود آية (84).</a:t>
            </a:r>
            <a:endParaRPr lang="en-US" sz="2000" b="1" dirty="0">
              <a:solidFill>
                <a:srgbClr val="7030A0"/>
              </a:solidFill>
            </a:endParaRPr>
          </a:p>
        </p:txBody>
      </p:sp>
      <p:sp>
        <p:nvSpPr>
          <p:cNvPr id="6" name="مستطيل 5"/>
          <p:cNvSpPr/>
          <p:nvPr/>
        </p:nvSpPr>
        <p:spPr>
          <a:xfrm>
            <a:off x="1142976" y="536432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لأنه من أعظم صيغ الظلم وأخطر الذنوب.</a:t>
            </a:r>
            <a:endParaRPr lang="en-US" sz="2000" b="1" dirty="0">
              <a:solidFill>
                <a:srgbClr val="C00000"/>
              </a:solidFill>
            </a:endParaRPr>
          </a:p>
        </p:txBody>
      </p:sp>
    </p:spTree>
    <p:extLst>
      <p:ext uri="{BB962C8B-B14F-4D97-AF65-F5344CB8AC3E}">
        <p14:creationId xmlns="" xmlns:p14="http://schemas.microsoft.com/office/powerpoint/2010/main" val="32098339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النور58-59   </a:t>
            </a:r>
            <a:br>
              <a:rPr lang="ar-SA" dirty="0" smtClean="0"/>
            </a:br>
            <a:r>
              <a:rPr lang="ar-SA" dirty="0" smtClean="0"/>
              <a:t>صفحة  160    من آداب الاستئذان بين الأقارب</a:t>
            </a:r>
            <a:endParaRPr lang="en-US" dirty="0"/>
          </a:p>
        </p:txBody>
      </p:sp>
      <p:sp>
        <p:nvSpPr>
          <p:cNvPr id="3" name="Content Placeholder 2"/>
          <p:cNvSpPr>
            <a:spLocks noGrp="1"/>
          </p:cNvSpPr>
          <p:nvPr>
            <p:ph idx="1"/>
          </p:nvPr>
        </p:nvSpPr>
        <p:spPr/>
        <p:txBody>
          <a:bodyPr>
            <a:normAutofit/>
          </a:bodyPr>
          <a:lstStyle/>
          <a:p>
            <a:r>
              <a:rPr lang="ar-SA" dirty="0" smtClean="0"/>
              <a:t>س1: علل:</a:t>
            </a:r>
            <a:endParaRPr lang="en-US" dirty="0" smtClean="0"/>
          </a:p>
          <a:p>
            <a:pPr marL="342900" indent="-342900">
              <a:buAutoNum type="arabic1Minus"/>
            </a:pPr>
            <a:r>
              <a:rPr lang="ar-SA" dirty="0" smtClean="0"/>
              <a:t>تسمية الأوقات المحددة للاستئذان بالعورات الثلاثة. </a:t>
            </a:r>
          </a:p>
          <a:p>
            <a:pPr marL="342900" indent="-342900"/>
            <a:r>
              <a:rPr lang="ar-SA" dirty="0" smtClean="0"/>
              <a:t>-------------------------------------------------------------------------------------</a:t>
            </a:r>
            <a:endParaRPr lang="en-US" dirty="0" smtClean="0"/>
          </a:p>
          <a:p>
            <a:r>
              <a:rPr lang="ar-SA" dirty="0" smtClean="0"/>
              <a:t>ب- تخصيص الاستئذان بالأطفال والخدم دون غيرهم. </a:t>
            </a:r>
          </a:p>
          <a:p>
            <a:r>
              <a:rPr lang="ar-SA" dirty="0" smtClean="0"/>
              <a:t>--------------------------------------------------------------------------------------</a:t>
            </a:r>
          </a:p>
        </p:txBody>
      </p:sp>
      <p:sp>
        <p:nvSpPr>
          <p:cNvPr id="7" name="مستطيل 6"/>
          <p:cNvSpPr/>
          <p:nvPr/>
        </p:nvSpPr>
        <p:spPr>
          <a:xfrm>
            <a:off x="1928793" y="2845354"/>
            <a:ext cx="4857785" cy="369332"/>
          </a:xfrm>
          <a:prstGeom prst="rect">
            <a:avLst/>
          </a:prstGeom>
        </p:spPr>
        <p:txBody>
          <a:bodyPr wrap="square">
            <a:spAutoFit/>
          </a:bodyPr>
          <a:lstStyle/>
          <a:p>
            <a:pPr algn="ctr"/>
            <a:r>
              <a:rPr lang="ar-SA" b="1" dirty="0" smtClean="0">
                <a:solidFill>
                  <a:srgbClr val="0070C0"/>
                </a:solidFill>
              </a:rPr>
              <a:t>لأنه وقت تغيير الثياب التي تستر عوراتهم فيها .</a:t>
            </a:r>
            <a:endParaRPr lang="ar-SA" b="1" dirty="0">
              <a:solidFill>
                <a:srgbClr val="0070C0"/>
              </a:solidFill>
            </a:endParaRPr>
          </a:p>
        </p:txBody>
      </p:sp>
      <p:sp>
        <p:nvSpPr>
          <p:cNvPr id="8" name="مستطيل 7"/>
          <p:cNvSpPr/>
          <p:nvPr/>
        </p:nvSpPr>
        <p:spPr>
          <a:xfrm>
            <a:off x="2757241" y="3916924"/>
            <a:ext cx="3629519" cy="369332"/>
          </a:xfrm>
          <a:prstGeom prst="rect">
            <a:avLst/>
          </a:prstGeom>
        </p:spPr>
        <p:txBody>
          <a:bodyPr wrap="none">
            <a:spAutoFit/>
          </a:bodyPr>
          <a:lstStyle/>
          <a:p>
            <a:r>
              <a:rPr lang="ar-SA" b="1" dirty="0" smtClean="0">
                <a:solidFill>
                  <a:srgbClr val="7030A0"/>
                </a:solidFill>
              </a:rPr>
              <a:t>لأن العادة جرت  في الدخول في جميع الأوقات .</a:t>
            </a:r>
            <a:endParaRPr lang="ar-SA" b="1" dirty="0">
              <a:solidFill>
                <a:srgbClr val="7030A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الآية176-184صفحة260قصة شعيب عليه السلام</a:t>
            </a:r>
            <a:endParaRPr lang="en-US" dirty="0"/>
          </a:p>
        </p:txBody>
      </p:sp>
      <p:sp>
        <p:nvSpPr>
          <p:cNvPr id="3" name="Content Placeholder 2"/>
          <p:cNvSpPr>
            <a:spLocks noGrp="1"/>
          </p:cNvSpPr>
          <p:nvPr>
            <p:ph idx="1"/>
          </p:nvPr>
        </p:nvSpPr>
        <p:spPr>
          <a:xfrm>
            <a:off x="571472" y="1828800"/>
            <a:ext cx="8001055" cy="4529157"/>
          </a:xfrm>
        </p:spPr>
        <p:txBody>
          <a:bodyPr>
            <a:noAutofit/>
          </a:bodyPr>
          <a:lstStyle/>
          <a:p>
            <a:r>
              <a:rPr lang="ar-SA" sz="2000" u="sng" dirty="0" smtClean="0"/>
              <a:t>س3: ما الجزاء المترتب على من يطفف المكيال والميزان؟</a:t>
            </a:r>
            <a:endParaRPr lang="en-US" sz="2000" u="sng" dirty="0" smtClean="0"/>
          </a:p>
          <a:p>
            <a:r>
              <a:rPr lang="ar-SA" sz="2000" dirty="0" smtClean="0"/>
              <a:t>س</a:t>
            </a:r>
          </a:p>
          <a:p>
            <a:endParaRPr lang="ar-SA" sz="2000" dirty="0" smtClean="0"/>
          </a:p>
          <a:p>
            <a:r>
              <a:rPr lang="ar-SA" sz="2000" dirty="0" smtClean="0"/>
              <a:t>4: بين معاني الكلمات التالية:-</a:t>
            </a:r>
          </a:p>
          <a:p>
            <a:r>
              <a:rPr lang="ar-SA" sz="2000" dirty="0" smtClean="0"/>
              <a:t>الأيكة: </a:t>
            </a:r>
          </a:p>
          <a:p>
            <a:r>
              <a:rPr lang="ar-SA" sz="2000" dirty="0" smtClean="0"/>
              <a:t>تعثوا:</a:t>
            </a:r>
          </a:p>
          <a:p>
            <a:r>
              <a:rPr lang="ar-SA" sz="2000" dirty="0" smtClean="0"/>
              <a:t>الجبلة: </a:t>
            </a:r>
            <a:endParaRPr lang="en-US" sz="2000" dirty="0"/>
          </a:p>
        </p:txBody>
      </p:sp>
      <p:sp>
        <p:nvSpPr>
          <p:cNvPr id="4" name="مستطيل 3"/>
          <p:cNvSpPr/>
          <p:nvPr/>
        </p:nvSpPr>
        <p:spPr>
          <a:xfrm>
            <a:off x="1142976" y="2500306"/>
            <a:ext cx="742955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50"/>
                </a:solidFill>
              </a:rPr>
              <a:t>الويل وهو واد في جهنم</a:t>
            </a:r>
            <a:endParaRPr lang="en-US" sz="2000" b="1" dirty="0" smtClean="0">
              <a:solidFill>
                <a:srgbClr val="00B050"/>
              </a:solidFill>
            </a:endParaRPr>
          </a:p>
          <a:p>
            <a:r>
              <a:rPr lang="ar-SA" sz="2000" b="1" dirty="0" smtClean="0">
                <a:solidFill>
                  <a:srgbClr val="C00000"/>
                </a:solidFill>
              </a:rPr>
              <a:t> قال تعالى: وَيْلٌ لِّلْمُطَفِّفِينَ{1} الَّذِينَ إِذَا اكْتَالُواْ عَلَى النَّاسِ يَسْتَوْفُونَ{2} وَإِذَا كَالُوهُمْ أَو وَّزَنُوهُمْ يُخْسِرُونَ{3}  (سورة المطففين الآية 1- 3)</a:t>
            </a:r>
            <a:endParaRPr lang="en-US" sz="2000" b="1" dirty="0">
              <a:solidFill>
                <a:srgbClr val="C00000"/>
              </a:solidFill>
            </a:endParaRPr>
          </a:p>
        </p:txBody>
      </p:sp>
      <p:sp>
        <p:nvSpPr>
          <p:cNvPr id="6" name="مستطيل 5"/>
          <p:cNvSpPr/>
          <p:nvPr/>
        </p:nvSpPr>
        <p:spPr>
          <a:xfrm>
            <a:off x="4214810" y="4243336"/>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الأرض ذات الشجر الملتف</a:t>
            </a:r>
            <a:endParaRPr lang="en-US" sz="2000" b="1" dirty="0">
              <a:solidFill>
                <a:srgbClr val="7030A0"/>
              </a:solidFill>
            </a:endParaRPr>
          </a:p>
        </p:txBody>
      </p:sp>
      <p:sp>
        <p:nvSpPr>
          <p:cNvPr id="7" name="مستطيل 6"/>
          <p:cNvSpPr/>
          <p:nvPr/>
        </p:nvSpPr>
        <p:spPr>
          <a:xfrm>
            <a:off x="4214810" y="4886278"/>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t>تفسدوا أشد الفساد</a:t>
            </a:r>
            <a:endParaRPr lang="en-US" sz="2000" b="1" dirty="0">
              <a:solidFill>
                <a:srgbClr val="7030A0"/>
              </a:solidFill>
            </a:endParaRPr>
          </a:p>
        </p:txBody>
      </p:sp>
      <p:sp>
        <p:nvSpPr>
          <p:cNvPr id="8" name="مستطيل 7"/>
          <p:cNvSpPr/>
          <p:nvPr/>
        </p:nvSpPr>
        <p:spPr>
          <a:xfrm>
            <a:off x="4214810" y="5529220"/>
            <a:ext cx="3286148"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F0"/>
                </a:solidFill>
              </a:rPr>
              <a:t>الأمم.</a:t>
            </a:r>
            <a:endParaRPr lang="en-US" sz="2000" b="1" dirty="0">
              <a:solidFill>
                <a:srgbClr val="00B0F0"/>
              </a:solidFill>
            </a:endParaRPr>
          </a:p>
        </p:txBody>
      </p:sp>
    </p:spTree>
    <p:extLst>
      <p:ext uri="{BB962C8B-B14F-4D97-AF65-F5344CB8AC3E}">
        <p14:creationId xmlns="" xmlns:p14="http://schemas.microsoft.com/office/powerpoint/2010/main" val="32098339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الآية185-191قصة شعيب عليه السلام.</a:t>
            </a:r>
            <a:endParaRPr lang="en-US" dirty="0"/>
          </a:p>
        </p:txBody>
      </p:sp>
      <p:sp>
        <p:nvSpPr>
          <p:cNvPr id="3" name="Content Placeholder 2"/>
          <p:cNvSpPr>
            <a:spLocks noGrp="1"/>
          </p:cNvSpPr>
          <p:nvPr>
            <p:ph idx="1"/>
          </p:nvPr>
        </p:nvSpPr>
        <p:spPr>
          <a:xfrm>
            <a:off x="571472" y="1828800"/>
            <a:ext cx="8143931" cy="4457720"/>
          </a:xfrm>
        </p:spPr>
        <p:txBody>
          <a:bodyPr>
            <a:normAutofit/>
          </a:bodyPr>
          <a:lstStyle/>
          <a:p>
            <a:r>
              <a:rPr lang="ar-SA" sz="2000" u="sng" dirty="0" smtClean="0"/>
              <a:t>س1: ما التهم التي قيلت لشعيب ؟</a:t>
            </a:r>
          </a:p>
          <a:p>
            <a:endParaRPr lang="en-US" sz="2000" dirty="0" smtClean="0"/>
          </a:p>
          <a:p>
            <a:r>
              <a:rPr lang="ar-SA" sz="2000" u="sng" dirty="0" smtClean="0"/>
              <a:t>س3: بما عذب الله عز وجل قوم شعيب ؟ </a:t>
            </a:r>
          </a:p>
          <a:p>
            <a:endParaRPr lang="en-US" sz="2000" dirty="0" smtClean="0"/>
          </a:p>
          <a:p>
            <a:r>
              <a:rPr lang="ar-SA" sz="2000" u="sng" dirty="0" smtClean="0"/>
              <a:t>س4: استنبط فائدتين من قصة شعيب ؟</a:t>
            </a:r>
          </a:p>
          <a:p>
            <a:endParaRPr lang="ar-SA" sz="2000" u="sng" dirty="0" smtClean="0"/>
          </a:p>
        </p:txBody>
      </p:sp>
      <p:sp>
        <p:nvSpPr>
          <p:cNvPr id="4" name="مستطيل 3"/>
          <p:cNvSpPr/>
          <p:nvPr/>
        </p:nvSpPr>
        <p:spPr>
          <a:xfrm>
            <a:off x="1142976" y="25003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000" b="1" dirty="0" smtClean="0">
                <a:solidFill>
                  <a:srgbClr val="00B0F0"/>
                </a:solidFill>
              </a:rPr>
              <a:t>بأنه مسحور.</a:t>
            </a:r>
            <a:r>
              <a:rPr lang="ar-SA" sz="2000" b="1" dirty="0" smtClean="0"/>
              <a:t>	- </a:t>
            </a:r>
            <a:r>
              <a:rPr lang="ar-SA" sz="2000" b="1" dirty="0" smtClean="0">
                <a:solidFill>
                  <a:srgbClr val="C00000"/>
                </a:solidFill>
              </a:rPr>
              <a:t>وأنه كاذب في دعوى النبوة.</a:t>
            </a:r>
            <a:endParaRPr lang="en-US" sz="2000" b="1" dirty="0">
              <a:solidFill>
                <a:srgbClr val="C00000"/>
              </a:solidFill>
            </a:endParaRPr>
          </a:p>
        </p:txBody>
      </p:sp>
      <p:sp>
        <p:nvSpPr>
          <p:cNvPr id="5" name="مستطيل 4"/>
          <p:cNvSpPr/>
          <p:nvPr/>
        </p:nvSpPr>
        <p:spPr>
          <a:xfrm>
            <a:off x="1142976" y="3671832"/>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أصابهم الحر الشديد فأظلتهم سحابة فلما اجتمعوا تحتها التهبت عليهم ناراً فأحرقتهم</a:t>
            </a:r>
            <a:endParaRPr lang="en-US" sz="2000" b="1" dirty="0">
              <a:solidFill>
                <a:srgbClr val="00B050"/>
              </a:solidFill>
            </a:endParaRPr>
          </a:p>
        </p:txBody>
      </p:sp>
      <p:sp>
        <p:nvSpPr>
          <p:cNvPr id="6" name="مستطيل 5"/>
          <p:cNvSpPr/>
          <p:nvPr/>
        </p:nvSpPr>
        <p:spPr>
          <a:xfrm>
            <a:off x="1142976" y="485776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1- رحمة الأنبياء.   2- الثبات على الحق.</a:t>
            </a:r>
            <a:endParaRPr lang="en-US" sz="2000" b="1" dirty="0">
              <a:solidFill>
                <a:srgbClr val="7030A0"/>
              </a:solidFill>
            </a:endParaRPr>
          </a:p>
        </p:txBody>
      </p:sp>
    </p:spTree>
    <p:extLst>
      <p:ext uri="{BB962C8B-B14F-4D97-AF65-F5344CB8AC3E}">
        <p14:creationId xmlns="" xmlns:p14="http://schemas.microsoft.com/office/powerpoint/2010/main" val="40555360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 الآية185-191قصة شعيب عليه السلام.</a:t>
            </a:r>
            <a:endParaRPr lang="en-US" dirty="0"/>
          </a:p>
        </p:txBody>
      </p:sp>
      <p:sp>
        <p:nvSpPr>
          <p:cNvPr id="3" name="Content Placeholder 2"/>
          <p:cNvSpPr>
            <a:spLocks noGrp="1"/>
          </p:cNvSpPr>
          <p:nvPr>
            <p:ph idx="1"/>
          </p:nvPr>
        </p:nvSpPr>
        <p:spPr>
          <a:xfrm>
            <a:off x="571472" y="1828800"/>
            <a:ext cx="8143931" cy="4457720"/>
          </a:xfrm>
        </p:spPr>
        <p:txBody>
          <a:bodyPr>
            <a:normAutofit/>
          </a:bodyPr>
          <a:lstStyle/>
          <a:p>
            <a:r>
              <a:rPr lang="ar-SA" sz="2000" dirty="0" smtClean="0"/>
              <a:t>س5: قارن بين قصص الأنبياء التي ذكرت في سورة الشعراء من حيث : (المعصية – العقوبة – التهم الموجهة للأنبياء عليهم السلام ) . </a:t>
            </a:r>
            <a:endParaRPr lang="ar-EG" sz="2000" dirty="0" smtClean="0"/>
          </a:p>
        </p:txBody>
      </p:sp>
      <p:graphicFrame>
        <p:nvGraphicFramePr>
          <p:cNvPr id="7" name="جدول 6"/>
          <p:cNvGraphicFramePr>
            <a:graphicFrameLocks noGrp="1"/>
          </p:cNvGraphicFramePr>
          <p:nvPr/>
        </p:nvGraphicFramePr>
        <p:xfrm>
          <a:off x="1785918" y="3003560"/>
          <a:ext cx="6096000" cy="18542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ar-SA" b="1" dirty="0" smtClean="0"/>
                        <a:t>المعصية </a:t>
                      </a:r>
                      <a:endParaRPr lang="ar-SA" b="1" dirty="0"/>
                    </a:p>
                  </a:txBody>
                  <a:tcPr/>
                </a:tc>
                <a:tc>
                  <a:txBody>
                    <a:bodyPr/>
                    <a:lstStyle/>
                    <a:p>
                      <a:pPr algn="ctr" rtl="1"/>
                      <a:r>
                        <a:rPr lang="ar-SA" b="1" dirty="0" smtClean="0"/>
                        <a:t>العقوبة </a:t>
                      </a:r>
                      <a:endParaRPr lang="ar-SA" b="1" dirty="0"/>
                    </a:p>
                  </a:txBody>
                  <a:tcPr/>
                </a:tc>
                <a:tc>
                  <a:txBody>
                    <a:bodyPr/>
                    <a:lstStyle/>
                    <a:p>
                      <a:pPr algn="ctr" rtl="1"/>
                      <a:r>
                        <a:rPr lang="ar-SA" b="1" dirty="0" smtClean="0"/>
                        <a:t>التهم الموجهة للأنبياء </a:t>
                      </a:r>
                      <a:endParaRPr lang="ar-SA" b="1" dirty="0"/>
                    </a:p>
                  </a:txBody>
                  <a:tcPr/>
                </a:tc>
              </a:tr>
              <a:tr h="370840">
                <a:tc>
                  <a:txBody>
                    <a:bodyPr/>
                    <a:lstStyle/>
                    <a:p>
                      <a:pPr algn="ctr" rtl="1"/>
                      <a:r>
                        <a:rPr lang="ar-SA" b="1" dirty="0" smtClean="0"/>
                        <a:t>قوم عاد </a:t>
                      </a:r>
                      <a:endParaRPr lang="ar-SA" b="1" dirty="0"/>
                    </a:p>
                  </a:txBody>
                  <a:tcPr/>
                </a:tc>
                <a:tc>
                  <a:txBody>
                    <a:bodyPr/>
                    <a:lstStyle/>
                    <a:p>
                      <a:pPr algn="ctr" rtl="1"/>
                      <a:r>
                        <a:rPr lang="ar-SA" b="1" dirty="0" smtClean="0"/>
                        <a:t>الريح . </a:t>
                      </a:r>
                      <a:endParaRPr lang="ar-SA" b="1" dirty="0"/>
                    </a:p>
                  </a:txBody>
                  <a:tcPr/>
                </a:tc>
                <a:tc>
                  <a:txBody>
                    <a:bodyPr/>
                    <a:lstStyle/>
                    <a:p>
                      <a:pPr algn="ctr" rtl="1"/>
                      <a:r>
                        <a:rPr lang="ar-SA" b="1" dirty="0" smtClean="0"/>
                        <a:t>مسحور .  </a:t>
                      </a:r>
                      <a:endParaRPr lang="ar-SA" b="1" dirty="0"/>
                    </a:p>
                  </a:txBody>
                  <a:tcPr/>
                </a:tc>
              </a:tr>
              <a:tr h="370840">
                <a:tc>
                  <a:txBody>
                    <a:bodyPr/>
                    <a:lstStyle/>
                    <a:p>
                      <a:pPr algn="ctr" rtl="1"/>
                      <a:r>
                        <a:rPr lang="ar-SA" b="1" dirty="0" smtClean="0"/>
                        <a:t>قوم شعيب </a:t>
                      </a:r>
                      <a:endParaRPr lang="ar-SA" b="1" dirty="0"/>
                    </a:p>
                  </a:txBody>
                  <a:tcPr/>
                </a:tc>
                <a:tc>
                  <a:txBody>
                    <a:bodyPr/>
                    <a:lstStyle/>
                    <a:p>
                      <a:pPr algn="ctr" rtl="1"/>
                      <a:r>
                        <a:rPr lang="ar-SA" b="1" dirty="0" smtClean="0"/>
                        <a:t>الحريق</a:t>
                      </a:r>
                      <a:r>
                        <a:rPr lang="ar-SA" b="1" baseline="0" dirty="0" smtClean="0"/>
                        <a:t> . </a:t>
                      </a:r>
                      <a:endParaRPr lang="ar-SA" b="1" dirty="0"/>
                    </a:p>
                  </a:txBody>
                  <a:tcPr/>
                </a:tc>
                <a:tc>
                  <a:txBody>
                    <a:bodyPr/>
                    <a:lstStyle/>
                    <a:p>
                      <a:pPr algn="ctr" rtl="1"/>
                      <a:r>
                        <a:rPr lang="ar-SA" b="1" dirty="0" smtClean="0"/>
                        <a:t>مسحور – كاذب</a:t>
                      </a:r>
                      <a:r>
                        <a:rPr lang="ar-SA" b="1" baseline="0" dirty="0" smtClean="0"/>
                        <a:t> . </a:t>
                      </a:r>
                      <a:endParaRPr lang="ar-SA" b="1" dirty="0"/>
                    </a:p>
                  </a:txBody>
                  <a:tcPr/>
                </a:tc>
              </a:tr>
              <a:tr h="370840">
                <a:tc>
                  <a:txBody>
                    <a:bodyPr/>
                    <a:lstStyle/>
                    <a:p>
                      <a:pPr algn="ctr" rtl="1"/>
                      <a:r>
                        <a:rPr lang="ar-SA" b="1" dirty="0" smtClean="0"/>
                        <a:t>قوم لوط </a:t>
                      </a:r>
                      <a:endParaRPr lang="ar-SA" b="1" dirty="0"/>
                    </a:p>
                  </a:txBody>
                  <a:tcPr/>
                </a:tc>
                <a:tc>
                  <a:txBody>
                    <a:bodyPr/>
                    <a:lstStyle/>
                    <a:p>
                      <a:pPr algn="ctr" rtl="1"/>
                      <a:r>
                        <a:rPr lang="ar-SA" b="1" dirty="0" smtClean="0"/>
                        <a:t>مطر بالحجارة . </a:t>
                      </a:r>
                      <a:endParaRPr lang="ar-SA" b="1" dirty="0"/>
                    </a:p>
                  </a:txBody>
                  <a:tcPr/>
                </a:tc>
                <a:tc>
                  <a:txBody>
                    <a:bodyPr/>
                    <a:lstStyle/>
                    <a:p>
                      <a:pPr algn="ctr" rtl="1"/>
                      <a:r>
                        <a:rPr lang="ar-SA" b="1" dirty="0" smtClean="0"/>
                        <a:t>الكذب . </a:t>
                      </a:r>
                      <a:endParaRPr lang="ar-SA" b="1" dirty="0"/>
                    </a:p>
                  </a:txBody>
                  <a:tcPr/>
                </a:tc>
              </a:tr>
              <a:tr h="370840">
                <a:tc>
                  <a:txBody>
                    <a:bodyPr/>
                    <a:lstStyle/>
                    <a:p>
                      <a:pPr algn="ctr" rtl="1"/>
                      <a:r>
                        <a:rPr lang="ar-SA" b="1" dirty="0" smtClean="0"/>
                        <a:t>قوم نوح </a:t>
                      </a:r>
                      <a:endParaRPr lang="ar-SA" b="1" dirty="0"/>
                    </a:p>
                  </a:txBody>
                  <a:tcPr/>
                </a:tc>
                <a:tc>
                  <a:txBody>
                    <a:bodyPr/>
                    <a:lstStyle/>
                    <a:p>
                      <a:pPr algn="ctr" rtl="1"/>
                      <a:r>
                        <a:rPr lang="ar-SA" b="1" dirty="0" smtClean="0"/>
                        <a:t>الغرق . </a:t>
                      </a:r>
                      <a:endParaRPr lang="ar-SA" b="1" dirty="0"/>
                    </a:p>
                  </a:txBody>
                  <a:tcPr/>
                </a:tc>
                <a:tc>
                  <a:txBody>
                    <a:bodyPr/>
                    <a:lstStyle/>
                    <a:p>
                      <a:pPr algn="ctr" rtl="1"/>
                      <a:r>
                        <a:rPr lang="ar-SA" b="1" dirty="0" smtClean="0"/>
                        <a:t>الكذب . </a:t>
                      </a:r>
                      <a:endParaRPr lang="ar-SA" b="1" dirty="0"/>
                    </a:p>
                  </a:txBody>
                  <a:tcPr/>
                </a:tc>
              </a:tr>
            </a:tbl>
          </a:graphicData>
        </a:graphic>
      </p:graphicFrame>
    </p:spTree>
    <p:extLst>
      <p:ext uri="{BB962C8B-B14F-4D97-AF65-F5344CB8AC3E}">
        <p14:creationId xmlns="" xmlns:p14="http://schemas.microsoft.com/office/powerpoint/2010/main" val="40555360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تفسير سورة الشعراء من(192 - 212).الدلائل على صدق بعثة النبي . </a:t>
            </a:r>
            <a:endParaRPr lang="en-US" dirty="0"/>
          </a:p>
        </p:txBody>
      </p:sp>
      <p:sp>
        <p:nvSpPr>
          <p:cNvPr id="3" name="Content Placeholder 2"/>
          <p:cNvSpPr>
            <a:spLocks noGrp="1"/>
          </p:cNvSpPr>
          <p:nvPr>
            <p:ph idx="1"/>
          </p:nvPr>
        </p:nvSpPr>
        <p:spPr>
          <a:xfrm>
            <a:off x="642910" y="1828800"/>
            <a:ext cx="8001055" cy="4457719"/>
          </a:xfrm>
        </p:spPr>
        <p:txBody>
          <a:bodyPr>
            <a:normAutofit/>
          </a:bodyPr>
          <a:lstStyle/>
          <a:p>
            <a:pPr>
              <a:lnSpc>
                <a:spcPct val="100000"/>
              </a:lnSpc>
            </a:pPr>
            <a:r>
              <a:rPr lang="ar-SA" sz="2000" u="sng" dirty="0" smtClean="0"/>
              <a:t>س1: علل: </a:t>
            </a:r>
          </a:p>
          <a:p>
            <a:pPr marL="457200" indent="-457200">
              <a:buAutoNum type="arabic1Minus"/>
            </a:pPr>
            <a:r>
              <a:rPr lang="ar-SA" sz="2000" u="sng" dirty="0" smtClean="0"/>
              <a:t>تسمية جبريل  بالروح؟ </a:t>
            </a:r>
          </a:p>
          <a:p>
            <a:pPr marL="457200" indent="-457200"/>
            <a:endParaRPr lang="ar-SA" sz="600" u="sng" dirty="0" smtClean="0"/>
          </a:p>
          <a:p>
            <a:r>
              <a:rPr lang="ar-SA" sz="2000" u="sng" dirty="0" smtClean="0"/>
              <a:t>ب- لا تنفع الدلائل والبيانات في تصديق الكفار.</a:t>
            </a:r>
          </a:p>
          <a:p>
            <a:endParaRPr lang="en-US" sz="1400" u="sng" dirty="0" smtClean="0"/>
          </a:p>
          <a:p>
            <a:r>
              <a:rPr lang="ar-SA" sz="2000" u="sng" dirty="0" smtClean="0"/>
              <a:t>ج- لا يمكن أن يكون القرآن من كهانة الشياطين.</a:t>
            </a:r>
          </a:p>
          <a:p>
            <a:endParaRPr lang="en-US" sz="1200" u="sng" dirty="0" smtClean="0"/>
          </a:p>
          <a:p>
            <a:r>
              <a:rPr lang="ar-SA" sz="2000" u="sng" dirty="0" smtClean="0"/>
              <a:t>س2: استنبط من الآيات خصائص القرآن الكريم؟</a:t>
            </a:r>
            <a:endParaRPr lang="en-US" sz="2000" dirty="0"/>
          </a:p>
        </p:txBody>
      </p:sp>
      <p:sp>
        <p:nvSpPr>
          <p:cNvPr id="4" name="مستطيل 3"/>
          <p:cNvSpPr/>
          <p:nvPr/>
        </p:nvSpPr>
        <p:spPr>
          <a:xfrm>
            <a:off x="1142976" y="278605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لأنه ينزل بالوحي الذي هو غذاء الأرواح.</a:t>
            </a:r>
            <a:endParaRPr lang="en-US" sz="2000" b="1" dirty="0">
              <a:solidFill>
                <a:srgbClr val="C00000"/>
              </a:solidFill>
            </a:endParaRPr>
          </a:p>
        </p:txBody>
      </p:sp>
      <p:sp>
        <p:nvSpPr>
          <p:cNvPr id="5" name="مستطيل 4"/>
          <p:cNvSpPr/>
          <p:nvPr/>
        </p:nvSpPr>
        <p:spPr>
          <a:xfrm>
            <a:off x="1142976" y="3714752"/>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لشدة عنادهم  ولأنهم عزموا على الكفر والعناد.</a:t>
            </a:r>
            <a:endParaRPr lang="en-US" sz="2000" b="1" u="sng" dirty="0">
              <a:solidFill>
                <a:srgbClr val="7030A0"/>
              </a:solidFill>
            </a:endParaRPr>
          </a:p>
        </p:txBody>
      </p:sp>
      <p:sp>
        <p:nvSpPr>
          <p:cNvPr id="6" name="مستطيل 5"/>
          <p:cNvSpPr/>
          <p:nvPr/>
        </p:nvSpPr>
        <p:spPr>
          <a:xfrm>
            <a:off x="1214414" y="471488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لأنه هدى ونور والشياطين لا يسعون إلا بالفساد والإضلال.</a:t>
            </a:r>
            <a:endParaRPr lang="en-US" sz="2000" b="1" u="sng" dirty="0">
              <a:solidFill>
                <a:srgbClr val="00B050"/>
              </a:solidFill>
            </a:endParaRPr>
          </a:p>
        </p:txBody>
      </p:sp>
      <p:sp>
        <p:nvSpPr>
          <p:cNvPr id="7" name="مستطيل 6"/>
          <p:cNvSpPr/>
          <p:nvPr/>
        </p:nvSpPr>
        <p:spPr>
          <a:xfrm>
            <a:off x="857224" y="5650072"/>
            <a:ext cx="7429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70C0"/>
                </a:solidFill>
              </a:rPr>
              <a:t>1- القرآن هدى ونور.2- أن القرآن يقرأه الأعجمي.3- القرآن فيه أصلاح المعايش ومعادهم.</a:t>
            </a:r>
            <a:endParaRPr lang="en-US" sz="2000" b="1" u="sng" dirty="0">
              <a:solidFill>
                <a:srgbClr val="0070C0"/>
              </a:solidFill>
            </a:endParaRPr>
          </a:p>
        </p:txBody>
      </p:sp>
    </p:spTree>
    <p:extLst>
      <p:ext uri="{BB962C8B-B14F-4D97-AF65-F5344CB8AC3E}">
        <p14:creationId xmlns="" xmlns:p14="http://schemas.microsoft.com/office/powerpoint/2010/main" val="8435417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تفسير سورة الشعراء من (213 - 220).الدلائل على صدق بعثة النبي.</a:t>
            </a:r>
            <a:endParaRPr lang="en-US" dirty="0"/>
          </a:p>
        </p:txBody>
      </p:sp>
      <p:sp>
        <p:nvSpPr>
          <p:cNvPr id="3" name="Content Placeholder 2"/>
          <p:cNvSpPr>
            <a:spLocks noGrp="1"/>
          </p:cNvSpPr>
          <p:nvPr>
            <p:ph idx="1"/>
          </p:nvPr>
        </p:nvSpPr>
        <p:spPr>
          <a:xfrm>
            <a:off x="714348" y="1828800"/>
            <a:ext cx="7786742" cy="4457719"/>
          </a:xfrm>
        </p:spPr>
        <p:txBody>
          <a:bodyPr>
            <a:noAutofit/>
          </a:bodyPr>
          <a:lstStyle/>
          <a:p>
            <a:r>
              <a:rPr lang="ar-SA" sz="2000" u="sng" dirty="0" smtClean="0"/>
              <a:t>س1: ماذا فعل النبي لما نزل عليه قوله تعالى: (وَأَنذِرْ عَشِيرَتَكَ الأَقْرَبِينَ)؟</a:t>
            </a:r>
          </a:p>
          <a:p>
            <a:endParaRPr lang="en-US" sz="2000" dirty="0" smtClean="0"/>
          </a:p>
          <a:p>
            <a:r>
              <a:rPr lang="ar-SA" sz="2000" u="sng" dirty="0" smtClean="0"/>
              <a:t>س2: بما وجه الله عز وجل النبي في هذه الآيات؟</a:t>
            </a:r>
            <a:r>
              <a:rPr lang="ar-SA" sz="2000" dirty="0" smtClean="0"/>
              <a:t> </a:t>
            </a:r>
          </a:p>
          <a:p>
            <a:endParaRPr lang="en-US" sz="2000" dirty="0" smtClean="0"/>
          </a:p>
          <a:p>
            <a:r>
              <a:rPr lang="ar-SA" sz="2000" u="sng" dirty="0" smtClean="0"/>
              <a:t>س3: استنبط من الآيات الأسلوب الأمثل في دعوة الآخرين</a:t>
            </a:r>
            <a:endParaRPr lang="ar-EG" sz="2000" dirty="0"/>
          </a:p>
        </p:txBody>
      </p:sp>
      <p:sp>
        <p:nvSpPr>
          <p:cNvPr id="4" name="مستطيل 3"/>
          <p:cNvSpPr/>
          <p:nvPr/>
        </p:nvSpPr>
        <p:spPr>
          <a:xfrm>
            <a:off x="1142976" y="2528824"/>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70C0"/>
                </a:solidFill>
              </a:rPr>
              <a:t>بدء في الدعوة بالأقارب لأن حقهم أعظم وصلتهم أوجب.</a:t>
            </a:r>
            <a:endParaRPr lang="en-US" sz="2000" b="1" dirty="0">
              <a:solidFill>
                <a:srgbClr val="0070C0"/>
              </a:solidFill>
            </a:endParaRPr>
          </a:p>
        </p:txBody>
      </p:sp>
      <p:sp>
        <p:nvSpPr>
          <p:cNvPr id="5" name="مستطيل 4"/>
          <p:cNvSpPr/>
          <p:nvPr/>
        </p:nvSpPr>
        <p:spPr>
          <a:xfrm>
            <a:off x="1142976" y="3671832"/>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التكليف بالحجة على من لا يؤمن بالله والتبرؤ منهم إن خالفوا النبي . </a:t>
            </a:r>
            <a:endParaRPr lang="en-US" sz="2000" b="1" dirty="0">
              <a:solidFill>
                <a:srgbClr val="00B050"/>
              </a:solidFill>
            </a:endParaRPr>
          </a:p>
        </p:txBody>
      </p:sp>
      <p:sp>
        <p:nvSpPr>
          <p:cNvPr id="6" name="مستطيل 5"/>
          <p:cNvSpPr/>
          <p:nvPr/>
        </p:nvSpPr>
        <p:spPr>
          <a:xfrm>
            <a:off x="1142976" y="4886278"/>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t>1</a:t>
            </a:r>
            <a:r>
              <a:rPr lang="ar-SA" sz="2000" b="1" dirty="0" smtClean="0">
                <a:solidFill>
                  <a:srgbClr val="C00000"/>
                </a:solidFill>
              </a:rPr>
              <a:t>- البدء في الدعوة للأقارب. </a:t>
            </a:r>
            <a:r>
              <a:rPr lang="ar-SA" sz="2000" b="1" dirty="0" smtClean="0">
                <a:solidFill>
                  <a:srgbClr val="7030A0"/>
                </a:solidFill>
              </a:rPr>
              <a:t>2- وجوب لين الجانب والتواضع وعدم التعالي.</a:t>
            </a:r>
            <a:endParaRPr lang="en-US" sz="2000" b="1" dirty="0">
              <a:solidFill>
                <a:srgbClr val="7030A0"/>
              </a:solidFill>
            </a:endParaRPr>
          </a:p>
        </p:txBody>
      </p:sp>
    </p:spTree>
    <p:extLst>
      <p:ext uri="{BB962C8B-B14F-4D97-AF65-F5344CB8AC3E}">
        <p14:creationId xmlns="" xmlns:p14="http://schemas.microsoft.com/office/powerpoint/2010/main" val="36356745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تفسير سورة الشعراء من (221 - 227).الدلائل على صدق بعثة النبي . </a:t>
            </a:r>
            <a:endParaRPr lang="en-US" dirty="0"/>
          </a:p>
        </p:txBody>
      </p:sp>
      <p:sp>
        <p:nvSpPr>
          <p:cNvPr id="3" name="Content Placeholder 2"/>
          <p:cNvSpPr>
            <a:spLocks noGrp="1"/>
          </p:cNvSpPr>
          <p:nvPr>
            <p:ph idx="1"/>
          </p:nvPr>
        </p:nvSpPr>
        <p:spPr>
          <a:xfrm>
            <a:off x="714348" y="1828800"/>
            <a:ext cx="7858180" cy="4457719"/>
          </a:xfrm>
        </p:spPr>
        <p:txBody>
          <a:bodyPr>
            <a:noAutofit/>
          </a:bodyPr>
          <a:lstStyle/>
          <a:p>
            <a:r>
              <a:rPr lang="ar-SA" sz="2000" u="sng" dirty="0" smtClean="0"/>
              <a:t>س1: علل:أ‌-الكهان من أكذب الناس. </a:t>
            </a:r>
          </a:p>
          <a:p>
            <a:endParaRPr lang="en-US" sz="2000" dirty="0" smtClean="0"/>
          </a:p>
          <a:p>
            <a:r>
              <a:rPr lang="ar-SA" sz="2000" u="sng" dirty="0" smtClean="0"/>
              <a:t>ب‌- اتهام الكفار الرسول بالكهانة والشعر.</a:t>
            </a:r>
            <a:r>
              <a:rPr lang="ar-SA" sz="2000" dirty="0" smtClean="0"/>
              <a:t>.</a:t>
            </a:r>
          </a:p>
          <a:p>
            <a:endParaRPr lang="en-US" sz="2000" dirty="0" smtClean="0"/>
          </a:p>
          <a:p>
            <a:r>
              <a:rPr lang="ar-SA" sz="2000" u="sng" dirty="0" smtClean="0"/>
              <a:t> أكثر الشعراء غاوون.</a:t>
            </a:r>
            <a:r>
              <a:rPr lang="ar-SA" sz="2000" dirty="0" smtClean="0"/>
              <a:t>.</a:t>
            </a:r>
          </a:p>
          <a:p>
            <a:endParaRPr lang="en-US" sz="2000" dirty="0" smtClean="0"/>
          </a:p>
          <a:p>
            <a:r>
              <a:rPr lang="ar-SA" sz="2000" u="sng" dirty="0" smtClean="0"/>
              <a:t>س2: ما الفرق بين الرسول والشاعر؟ </a:t>
            </a:r>
          </a:p>
          <a:p>
            <a:endParaRPr lang="en-US" sz="2000" dirty="0" smtClean="0"/>
          </a:p>
        </p:txBody>
      </p:sp>
      <p:sp>
        <p:nvSpPr>
          <p:cNvPr id="4" name="مستطيل 3"/>
          <p:cNvSpPr/>
          <p:nvPr/>
        </p:nvSpPr>
        <p:spPr>
          <a:xfrm>
            <a:off x="1142976" y="25003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7030A0"/>
                </a:solidFill>
              </a:rPr>
              <a:t>نعم لأنهم يدعون معرفة الغيب.</a:t>
            </a:r>
            <a:endParaRPr lang="en-US" sz="2000" b="1" dirty="0">
              <a:solidFill>
                <a:srgbClr val="7030A0"/>
              </a:solidFill>
            </a:endParaRPr>
          </a:p>
        </p:txBody>
      </p:sp>
      <p:sp>
        <p:nvSpPr>
          <p:cNvPr id="5" name="مستطيل 4"/>
          <p:cNvSpPr/>
          <p:nvPr/>
        </p:nvSpPr>
        <p:spPr>
          <a:xfrm>
            <a:off x="1142976" y="3671832"/>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00B050"/>
                </a:solidFill>
              </a:rPr>
              <a:t>لاعتقادهم بأن هناك إنساناً يقوم بتعليمه.</a:t>
            </a:r>
            <a:endParaRPr lang="en-US" sz="2000" b="1" dirty="0">
              <a:solidFill>
                <a:srgbClr val="00B050"/>
              </a:solidFill>
            </a:endParaRPr>
          </a:p>
        </p:txBody>
      </p:sp>
      <p:sp>
        <p:nvSpPr>
          <p:cNvPr id="6" name="مستطيل 5"/>
          <p:cNvSpPr/>
          <p:nvPr/>
        </p:nvSpPr>
        <p:spPr>
          <a:xfrm>
            <a:off x="1142976" y="485776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لأنهم يقولون ما لا يفعلون ،وشعرهم يقوم على الكذب والأباطيل.</a:t>
            </a:r>
            <a:endParaRPr lang="en-US" sz="2000" b="1" dirty="0">
              <a:solidFill>
                <a:srgbClr val="C00000"/>
              </a:solidFill>
            </a:endParaRPr>
          </a:p>
        </p:txBody>
      </p:sp>
      <p:sp>
        <p:nvSpPr>
          <p:cNvPr id="7" name="مستطيل 6"/>
          <p:cNvSpPr/>
          <p:nvPr/>
        </p:nvSpPr>
        <p:spPr>
          <a:xfrm>
            <a:off x="1142976" y="602928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u="sng" dirty="0" smtClean="0">
                <a:solidFill>
                  <a:srgbClr val="C00000"/>
                </a:solidFill>
              </a:rPr>
              <a:t>الرسول:</a:t>
            </a:r>
            <a:r>
              <a:rPr lang="ar-SA" sz="2000" b="1" dirty="0" smtClean="0">
                <a:solidFill>
                  <a:srgbClr val="00B0F0"/>
                </a:solidFill>
              </a:rPr>
              <a:t> هو رسول الله لا يقول إلا شيئاً يفعله.</a:t>
            </a:r>
            <a:r>
              <a:rPr lang="ar-SA" sz="2000" b="1" u="sng" dirty="0" smtClean="0">
                <a:solidFill>
                  <a:srgbClr val="C00000"/>
                </a:solidFill>
              </a:rPr>
              <a:t> الشعراء </a:t>
            </a:r>
            <a:r>
              <a:rPr lang="ar-SA" sz="2000" b="1" u="sng" dirty="0" smtClean="0">
                <a:solidFill>
                  <a:srgbClr val="00B0F0"/>
                </a:solidFill>
              </a:rPr>
              <a:t>:</a:t>
            </a:r>
            <a:r>
              <a:rPr lang="ar-SA" sz="2000" b="1" dirty="0" smtClean="0">
                <a:solidFill>
                  <a:srgbClr val="00B0F0"/>
                </a:solidFill>
              </a:rPr>
              <a:t> يقولون ما لا يفعلون.</a:t>
            </a:r>
            <a:endParaRPr lang="en-US" sz="2000" b="1" dirty="0">
              <a:solidFill>
                <a:srgbClr val="00B0F0"/>
              </a:solidFill>
            </a:endParaRPr>
          </a:p>
        </p:txBody>
      </p:sp>
    </p:spTree>
    <p:extLst>
      <p:ext uri="{BB962C8B-B14F-4D97-AF65-F5344CB8AC3E}">
        <p14:creationId xmlns="" xmlns:p14="http://schemas.microsoft.com/office/powerpoint/2010/main" val="24161065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تفسير سورة الشعراء من (221 - 227).الدلائل على صدق بعثة النبي . </a:t>
            </a:r>
            <a:endParaRPr lang="en-US" dirty="0"/>
          </a:p>
        </p:txBody>
      </p:sp>
      <p:sp>
        <p:nvSpPr>
          <p:cNvPr id="3" name="Content Placeholder 2"/>
          <p:cNvSpPr>
            <a:spLocks noGrp="1"/>
          </p:cNvSpPr>
          <p:nvPr>
            <p:ph idx="1"/>
          </p:nvPr>
        </p:nvSpPr>
        <p:spPr>
          <a:xfrm>
            <a:off x="714348" y="1828800"/>
            <a:ext cx="7858180" cy="4457719"/>
          </a:xfrm>
        </p:spPr>
        <p:txBody>
          <a:bodyPr>
            <a:noAutofit/>
          </a:bodyPr>
          <a:lstStyle/>
          <a:p>
            <a:r>
              <a:rPr lang="ar-SA" sz="2000" u="sng" dirty="0" smtClean="0"/>
              <a:t>س3: متى يكون الشعر من الأعمال الصالحة؟</a:t>
            </a:r>
            <a:r>
              <a:rPr lang="ar-SA" sz="2000" dirty="0" smtClean="0"/>
              <a:t> </a:t>
            </a:r>
          </a:p>
          <a:p>
            <a:endParaRPr lang="en-US" sz="2000" dirty="0" smtClean="0"/>
          </a:p>
          <a:p>
            <a:r>
              <a:rPr lang="ar-SA" sz="2000" u="sng" dirty="0" smtClean="0"/>
              <a:t>س4: استخرج فائدتين من قوله تعالى: </a:t>
            </a:r>
            <a:r>
              <a:rPr lang="en-US" sz="2000" u="sng" dirty="0" smtClean="0"/>
              <a:t>)</a:t>
            </a:r>
            <a:r>
              <a:rPr lang="ar-SA" sz="2000" u="sng" dirty="0" smtClean="0"/>
              <a:t>وَأَنَّهُمْ يَقُولُونَ مَا لَا يَفْعَلُونْ</a:t>
            </a:r>
            <a:r>
              <a:rPr lang="en-US" sz="2000" u="sng" dirty="0" smtClean="0"/>
              <a:t>(</a:t>
            </a:r>
            <a:endParaRPr lang="ar-EG" sz="2000" dirty="0"/>
          </a:p>
        </p:txBody>
      </p:sp>
      <p:sp>
        <p:nvSpPr>
          <p:cNvPr id="5" name="مستطيل 4"/>
          <p:cNvSpPr/>
          <p:nvPr/>
        </p:nvSpPr>
        <p:spPr>
          <a:xfrm>
            <a:off x="1142976" y="2500306"/>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solidFill>
                  <a:srgbClr val="C00000"/>
                </a:solidFill>
              </a:rPr>
              <a:t>إذا كان يدافع عن الدين ونصر الحق وبيانه للناس.</a:t>
            </a:r>
            <a:endParaRPr lang="en-US" sz="2000" b="1" dirty="0">
              <a:solidFill>
                <a:srgbClr val="C00000"/>
              </a:solidFill>
            </a:endParaRPr>
          </a:p>
        </p:txBody>
      </p:sp>
      <p:sp>
        <p:nvSpPr>
          <p:cNvPr id="6" name="مستطيل 5"/>
          <p:cNvSpPr/>
          <p:nvPr/>
        </p:nvSpPr>
        <p:spPr>
          <a:xfrm>
            <a:off x="1142976" y="3786190"/>
            <a:ext cx="74295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000" b="1" dirty="0" smtClean="0"/>
              <a:t>1</a:t>
            </a:r>
            <a:r>
              <a:rPr lang="ar-SA" sz="2000" b="1" dirty="0" smtClean="0">
                <a:solidFill>
                  <a:srgbClr val="7030A0"/>
                </a:solidFill>
              </a:rPr>
              <a:t>- يبالغون في مدح أهل الباطل.   </a:t>
            </a:r>
            <a:r>
              <a:rPr lang="ar-SA" sz="2000" b="1" dirty="0" smtClean="0">
                <a:solidFill>
                  <a:srgbClr val="00B050"/>
                </a:solidFill>
              </a:rPr>
              <a:t>2- وينتقصون أهل الحق.</a:t>
            </a:r>
            <a:endParaRPr lang="en-US" sz="2000" b="1" dirty="0">
              <a:solidFill>
                <a:srgbClr val="00B050"/>
              </a:solidFill>
            </a:endParaRPr>
          </a:p>
        </p:txBody>
      </p:sp>
    </p:spTree>
    <p:extLst>
      <p:ext uri="{BB962C8B-B14F-4D97-AF65-F5344CB8AC3E}">
        <p14:creationId xmlns="" xmlns:p14="http://schemas.microsoft.com/office/powerpoint/2010/main" val="241610657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النور58-59   </a:t>
            </a:r>
            <a:br>
              <a:rPr lang="ar-SA" dirty="0" smtClean="0"/>
            </a:br>
            <a:r>
              <a:rPr lang="ar-SA" dirty="0" smtClean="0"/>
              <a:t>صفحة  160    من آداب الاستئذان بين الأقارب</a:t>
            </a:r>
            <a:endParaRPr lang="en-US" dirty="0"/>
          </a:p>
        </p:txBody>
      </p:sp>
      <p:sp>
        <p:nvSpPr>
          <p:cNvPr id="3" name="Content Placeholder 2"/>
          <p:cNvSpPr>
            <a:spLocks noGrp="1"/>
          </p:cNvSpPr>
          <p:nvPr>
            <p:ph idx="1"/>
          </p:nvPr>
        </p:nvSpPr>
        <p:spPr/>
        <p:txBody>
          <a:bodyPr>
            <a:normAutofit/>
          </a:bodyPr>
          <a:lstStyle/>
          <a:p>
            <a:r>
              <a:rPr lang="ar-SA" dirty="0" smtClean="0"/>
              <a:t>س2: اختر الإجابة الصحيحة فيما يلي:-</a:t>
            </a:r>
            <a:endParaRPr lang="en-US" dirty="0" smtClean="0"/>
          </a:p>
          <a:p>
            <a:r>
              <a:rPr lang="ar-SA" dirty="0" smtClean="0"/>
              <a:t>أ‌-يجب الاستئذان في كل الأوقات على. (الأطفال- الخدم- الكبار).</a:t>
            </a:r>
            <a:endParaRPr lang="en-US" dirty="0" smtClean="0"/>
          </a:p>
          <a:p>
            <a:r>
              <a:rPr lang="ar-SA" dirty="0" smtClean="0"/>
              <a:t>ب‌-من الأوقات التي يتأكد فيها الاستئذان.(قبل العشاء- القيلولة - بعد الفجر) .</a:t>
            </a:r>
            <a:endParaRPr lang="en-US" dirty="0" smtClean="0"/>
          </a:p>
          <a:p>
            <a:r>
              <a:rPr lang="ar-SA" dirty="0" smtClean="0"/>
              <a:t>ج-  آداب الاستئذان وردت في سورة.(الحج- النور- المؤمنون) .</a:t>
            </a:r>
            <a:endParaRPr lang="ar-EG" dirty="0"/>
          </a:p>
        </p:txBody>
      </p:sp>
      <p:sp>
        <p:nvSpPr>
          <p:cNvPr id="5" name="مستطيل 4"/>
          <p:cNvSpPr/>
          <p:nvPr/>
        </p:nvSpPr>
        <p:spPr>
          <a:xfrm>
            <a:off x="3428992" y="2428868"/>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3428992" y="2928934"/>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4286248" y="3500438"/>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dirty="0" smtClean="0"/>
              <a:t>سورة الفرقان </a:t>
            </a:r>
            <a:br>
              <a:rPr lang="ar-SA" dirty="0" smtClean="0"/>
            </a:br>
            <a:r>
              <a:rPr lang="ar-SA" dirty="0" smtClean="0"/>
              <a:t> صفحة 166 التعريف بسورة الفرقان.</a:t>
            </a:r>
            <a:endParaRPr lang="en-US" dirty="0"/>
          </a:p>
        </p:txBody>
      </p:sp>
      <p:sp>
        <p:nvSpPr>
          <p:cNvPr id="3" name="Content Placeholder 2"/>
          <p:cNvSpPr>
            <a:spLocks noGrp="1"/>
          </p:cNvSpPr>
          <p:nvPr>
            <p:ph idx="1"/>
          </p:nvPr>
        </p:nvSpPr>
        <p:spPr/>
        <p:txBody>
          <a:bodyPr>
            <a:noAutofit/>
          </a:bodyPr>
          <a:lstStyle/>
          <a:p>
            <a:pPr>
              <a:lnSpc>
                <a:spcPct val="100000"/>
              </a:lnSpc>
            </a:pPr>
            <a:r>
              <a:rPr lang="ar-SA" dirty="0" smtClean="0"/>
              <a:t>س1: لماذا سميت السورة بالفرقان ؟</a:t>
            </a:r>
          </a:p>
          <a:p>
            <a:pPr>
              <a:lnSpc>
                <a:spcPct val="100000"/>
              </a:lnSpc>
            </a:pPr>
            <a:endParaRPr lang="ar-SA" dirty="0" smtClean="0"/>
          </a:p>
          <a:p>
            <a:pPr>
              <a:lnSpc>
                <a:spcPct val="100000"/>
              </a:lnSpc>
            </a:pPr>
            <a:r>
              <a:rPr lang="ar-SA" dirty="0" smtClean="0"/>
              <a:t>--</a:t>
            </a:r>
          </a:p>
          <a:p>
            <a:pPr>
              <a:lnSpc>
                <a:spcPct val="100000"/>
              </a:lnSpc>
            </a:pPr>
            <a:endParaRPr lang="ar-SA" dirty="0" smtClean="0"/>
          </a:p>
          <a:p>
            <a:pPr>
              <a:lnSpc>
                <a:spcPct val="100000"/>
              </a:lnSpc>
            </a:pPr>
            <a:r>
              <a:rPr lang="ar-SA" dirty="0" smtClean="0"/>
              <a:t> س2: علل سورة الفرقان مكية ؟.</a:t>
            </a:r>
          </a:p>
          <a:p>
            <a:pPr>
              <a:lnSpc>
                <a:spcPct val="100000"/>
              </a:lnSpc>
            </a:pPr>
            <a:endParaRPr lang="en-US" dirty="0" smtClean="0"/>
          </a:p>
          <a:p>
            <a:pPr>
              <a:lnSpc>
                <a:spcPct val="100000"/>
              </a:lnSpc>
            </a:pPr>
            <a:r>
              <a:rPr lang="ar-SA" dirty="0" smtClean="0"/>
              <a:t>س3 : أكمل ما يلي :</a:t>
            </a:r>
          </a:p>
          <a:p>
            <a:pPr>
              <a:lnSpc>
                <a:spcPct val="100000"/>
              </a:lnSpc>
            </a:pPr>
            <a:r>
              <a:rPr lang="ar-SA" dirty="0" smtClean="0"/>
              <a:t>أ) ترتيب سورة الفرقان في المصحف :...................</a:t>
            </a:r>
          </a:p>
          <a:p>
            <a:pPr>
              <a:lnSpc>
                <a:spcPct val="100000"/>
              </a:lnSpc>
            </a:pPr>
            <a:r>
              <a:rPr lang="ar-SA" dirty="0" smtClean="0"/>
              <a:t> ب) نزلت سورة الفرقان في :  ...........................</a:t>
            </a:r>
            <a:endParaRPr lang="en-US" dirty="0" smtClean="0"/>
          </a:p>
          <a:p>
            <a:pPr>
              <a:lnSpc>
                <a:spcPct val="100000"/>
              </a:lnSpc>
            </a:pPr>
            <a:r>
              <a:rPr lang="ar-SA" dirty="0" err="1" smtClean="0"/>
              <a:t>جـ</a:t>
            </a:r>
            <a:r>
              <a:rPr lang="ar-SA" dirty="0" smtClean="0"/>
              <a:t>) ختمت سورة الفرقان ببيان صفات : .............................. </a:t>
            </a:r>
          </a:p>
          <a:p>
            <a:pPr>
              <a:lnSpc>
                <a:spcPct val="100000"/>
              </a:lnSpc>
            </a:pPr>
            <a:r>
              <a:rPr lang="ar-SA" dirty="0" smtClean="0"/>
              <a:t>د) وردت كلمة تبارك في سورة الفرقان :  .............................</a:t>
            </a:r>
            <a:endParaRPr lang="ar-EG" dirty="0"/>
          </a:p>
        </p:txBody>
      </p:sp>
      <p:sp>
        <p:nvSpPr>
          <p:cNvPr id="33793" name="Rectangle 1"/>
          <p:cNvSpPr>
            <a:spLocks noChangeArrowheads="1"/>
          </p:cNvSpPr>
          <p:nvPr/>
        </p:nvSpPr>
        <p:spPr bwMode="auto">
          <a:xfrm>
            <a:off x="714348" y="2214554"/>
            <a:ext cx="7615176"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88925"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1- لورود هذا الاسم في أول آية من السورة .</a:t>
            </a:r>
          </a:p>
          <a:p>
            <a:pPr marL="0" marR="0" lvl="0" indent="288925" defTabSz="914400" rtl="1" eaLnBrk="1" fontAlgn="base" latinLnBrk="0" hangingPunct="1">
              <a:lnSpc>
                <a:spcPct val="100000"/>
              </a:lnSpc>
              <a:spcBef>
                <a:spcPct val="0"/>
              </a:spcBef>
              <a:spcAft>
                <a:spcPct val="0"/>
              </a:spcAft>
              <a:buClrTx/>
              <a:buSzTx/>
              <a:buFontTx/>
              <a:buNone/>
              <a:tabLst/>
            </a:pPr>
            <a:r>
              <a:rPr lang="ar-SA" sz="2000" b="1" dirty="0" smtClean="0">
                <a:solidFill>
                  <a:srgbClr val="7030A0"/>
                </a:solidFill>
                <a:latin typeface="Times New Roman" pitchFamily="18" charset="0"/>
                <a:ea typeface="Times New Roman" pitchFamily="18" charset="0"/>
                <a:cs typeface="Times New Roman" pitchFamily="18" charset="0"/>
              </a:rPr>
              <a:t>2- تعظيماً لأمر القران الذي نزل فارقا بين الحلال . والحرام والهدى والضلال .</a:t>
            </a:r>
          </a:p>
          <a:p>
            <a:pPr indent="288925" eaLnBrk="0" fontAlgn="base" hangingPunct="0">
              <a:spcBef>
                <a:spcPct val="0"/>
              </a:spcBef>
              <a:spcAft>
                <a:spcPct val="0"/>
              </a:spcAft>
            </a:pPr>
            <a:r>
              <a:rPr lang="ar-SA" sz="2000" b="1" dirty="0" smtClean="0">
                <a:solidFill>
                  <a:srgbClr val="7030A0"/>
                </a:solidFill>
                <a:latin typeface="Times New Roman" pitchFamily="18" charset="0"/>
                <a:ea typeface="Times New Roman" pitchFamily="18" charset="0"/>
                <a:cs typeface="Times New Roman" pitchFamily="18" charset="0"/>
              </a:rPr>
              <a:t>3- الرد على المشركين الذين كذبوا </a:t>
            </a:r>
            <a:r>
              <a:rPr kumimoji="0" lang="ar-SA" sz="20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القران  واعترضوا عليه .</a:t>
            </a:r>
            <a:endParaRPr kumimoji="0" lang="ar-SA" sz="2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0" name="مستطيل 9"/>
          <p:cNvSpPr/>
          <p:nvPr/>
        </p:nvSpPr>
        <p:spPr>
          <a:xfrm>
            <a:off x="785786" y="3786190"/>
            <a:ext cx="757242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288925" algn="justLow" fontAlgn="base">
              <a:spcBef>
                <a:spcPct val="0"/>
              </a:spcBef>
              <a:spcAft>
                <a:spcPct val="0"/>
              </a:spcAft>
            </a:pPr>
            <a:r>
              <a:rPr lang="ar-SA" b="1" dirty="0" smtClean="0">
                <a:solidFill>
                  <a:srgbClr val="00B050"/>
                </a:solidFill>
                <a:latin typeface="Times New Roman" pitchFamily="18" charset="0"/>
                <a:ea typeface="Times New Roman" pitchFamily="18" charset="0"/>
                <a:cs typeface="Times New Roman" pitchFamily="18" charset="0"/>
              </a:rPr>
              <a:t>لأنه واضح من موضوعات السورة .</a:t>
            </a:r>
            <a:endParaRPr lang="ar-SA" sz="2400" b="1" dirty="0" smtClean="0">
              <a:solidFill>
                <a:srgbClr val="00B050"/>
              </a:solidFill>
              <a:latin typeface="Arial" pitchFamily="34" charset="0"/>
              <a:cs typeface="Arial" pitchFamily="34" charset="0"/>
            </a:endParaRPr>
          </a:p>
        </p:txBody>
      </p:sp>
      <p:sp>
        <p:nvSpPr>
          <p:cNvPr id="11" name="مستطيل 10"/>
          <p:cNvSpPr/>
          <p:nvPr/>
        </p:nvSpPr>
        <p:spPr>
          <a:xfrm>
            <a:off x="1357290" y="4500570"/>
            <a:ext cx="371477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288925" algn="justLow" fontAlgn="base">
              <a:spcBef>
                <a:spcPct val="0"/>
              </a:spcBef>
              <a:spcAft>
                <a:spcPct val="0"/>
              </a:spcAft>
            </a:pPr>
            <a:r>
              <a:rPr lang="ar-SA" b="1" u="sng" dirty="0" smtClean="0">
                <a:solidFill>
                  <a:schemeClr val="accent2"/>
                </a:solidFill>
              </a:rPr>
              <a:t>25</a:t>
            </a:r>
            <a:r>
              <a:rPr lang="ar-SA" b="1" dirty="0" smtClean="0">
                <a:solidFill>
                  <a:schemeClr val="accent2"/>
                </a:solidFill>
              </a:rPr>
              <a:t> </a:t>
            </a:r>
            <a:endParaRPr lang="ar-SA" sz="2400" dirty="0" smtClean="0">
              <a:solidFill>
                <a:schemeClr val="accent2"/>
              </a:solidFill>
              <a:latin typeface="Arial" pitchFamily="34" charset="0"/>
              <a:cs typeface="Arial" pitchFamily="34" charset="0"/>
            </a:endParaRPr>
          </a:p>
        </p:txBody>
      </p:sp>
      <p:sp>
        <p:nvSpPr>
          <p:cNvPr id="12" name="مستطيل 11"/>
          <p:cNvSpPr/>
          <p:nvPr/>
        </p:nvSpPr>
        <p:spPr>
          <a:xfrm>
            <a:off x="2000232" y="4929198"/>
            <a:ext cx="371477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288925" algn="justLow" fontAlgn="base">
              <a:spcBef>
                <a:spcPct val="0"/>
              </a:spcBef>
              <a:spcAft>
                <a:spcPct val="0"/>
              </a:spcAft>
            </a:pPr>
            <a:r>
              <a:rPr lang="ar-SA" b="1" u="sng" dirty="0" smtClean="0">
                <a:solidFill>
                  <a:srgbClr val="0070C0"/>
                </a:solidFill>
              </a:rPr>
              <a:t>مكة</a:t>
            </a:r>
            <a:endParaRPr lang="ar-SA" sz="2400" dirty="0" smtClean="0">
              <a:solidFill>
                <a:srgbClr val="0070C0"/>
              </a:solidFill>
              <a:latin typeface="Arial" pitchFamily="34" charset="0"/>
              <a:cs typeface="Arial" pitchFamily="34" charset="0"/>
            </a:endParaRPr>
          </a:p>
        </p:txBody>
      </p:sp>
      <p:sp>
        <p:nvSpPr>
          <p:cNvPr id="13" name="مستطيل 12"/>
          <p:cNvSpPr/>
          <p:nvPr/>
        </p:nvSpPr>
        <p:spPr>
          <a:xfrm>
            <a:off x="1285852" y="5429264"/>
            <a:ext cx="371477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288925" algn="justLow" fontAlgn="base">
              <a:spcBef>
                <a:spcPct val="0"/>
              </a:spcBef>
              <a:spcAft>
                <a:spcPct val="0"/>
              </a:spcAft>
            </a:pPr>
            <a:r>
              <a:rPr lang="ar-SA" b="1" u="sng" dirty="0" smtClean="0">
                <a:solidFill>
                  <a:srgbClr val="00B050"/>
                </a:solidFill>
              </a:rPr>
              <a:t>عباد الرحمن</a:t>
            </a:r>
            <a:endParaRPr lang="ar-SA" sz="2400" dirty="0" smtClean="0">
              <a:solidFill>
                <a:srgbClr val="00B050"/>
              </a:solidFill>
              <a:latin typeface="Arial" pitchFamily="34" charset="0"/>
              <a:cs typeface="Arial" pitchFamily="34" charset="0"/>
            </a:endParaRPr>
          </a:p>
        </p:txBody>
      </p:sp>
      <p:sp>
        <p:nvSpPr>
          <p:cNvPr id="14" name="مستطيل 13"/>
          <p:cNvSpPr/>
          <p:nvPr/>
        </p:nvSpPr>
        <p:spPr>
          <a:xfrm>
            <a:off x="1285852" y="5857892"/>
            <a:ext cx="371477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288925" algn="justLow" fontAlgn="base">
              <a:spcBef>
                <a:spcPct val="0"/>
              </a:spcBef>
              <a:spcAft>
                <a:spcPct val="0"/>
              </a:spcAft>
            </a:pPr>
            <a:r>
              <a:rPr lang="ar-SA" b="1" u="sng" dirty="0" smtClean="0">
                <a:solidFill>
                  <a:srgbClr val="C00000"/>
                </a:solidFill>
              </a:rPr>
              <a:t>ثلاث مرات</a:t>
            </a:r>
            <a:endParaRPr lang="ar-SA" sz="2400" dirty="0" smtClean="0">
              <a:solidFill>
                <a:srgbClr val="C00000"/>
              </a:solidFill>
              <a:latin typeface="Arial" pitchFamily="34" charset="0"/>
              <a:cs typeface="Arial"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to="" calcmode="lin" valueType="num">
                                      <p:cBhvr>
                                        <p:cTn id="7" dur="1" fill="hold"/>
                                        <p:tgtEl>
                                          <p:spTgt spid="3379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to="" calcmode="lin" valueType="num">
                                      <p:cBhvr>
                                        <p:cTn id="3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1-6</a:t>
            </a:r>
            <a:br>
              <a:rPr lang="ar-SA" dirty="0" smtClean="0"/>
            </a:br>
            <a:r>
              <a:rPr lang="ar-SA" dirty="0" smtClean="0"/>
              <a:t> صفحة 170 القرآن من عند الله تعالى</a:t>
            </a:r>
            <a:endParaRPr lang="en-US" dirty="0"/>
          </a:p>
        </p:txBody>
      </p:sp>
      <p:sp>
        <p:nvSpPr>
          <p:cNvPr id="3" name="Content Placeholder 2"/>
          <p:cNvSpPr>
            <a:spLocks noGrp="1"/>
          </p:cNvSpPr>
          <p:nvPr>
            <p:ph idx="1"/>
          </p:nvPr>
        </p:nvSpPr>
        <p:spPr/>
        <p:txBody>
          <a:bodyPr>
            <a:noAutofit/>
          </a:bodyPr>
          <a:lstStyle/>
          <a:p>
            <a:r>
              <a:rPr lang="ar-SA" u="sng" dirty="0" smtClean="0"/>
              <a:t>س1 : ما المراد بقوله تبارك ؟</a:t>
            </a:r>
            <a:r>
              <a:rPr lang="ar-SA" dirty="0" smtClean="0"/>
              <a:t>.</a:t>
            </a:r>
          </a:p>
          <a:p>
            <a:endParaRPr lang="en-US" dirty="0" smtClean="0"/>
          </a:p>
          <a:p>
            <a:r>
              <a:rPr lang="ar-SA" u="sng" dirty="0" smtClean="0"/>
              <a:t>س2: علل: اختلاف الكفار في الحكم على القران .</a:t>
            </a:r>
            <a:r>
              <a:rPr lang="ar-SA" dirty="0" smtClean="0"/>
              <a:t>.</a:t>
            </a:r>
          </a:p>
          <a:p>
            <a:endParaRPr lang="en-US" dirty="0" smtClean="0"/>
          </a:p>
          <a:p>
            <a:r>
              <a:rPr lang="ar-SA" u="sng" dirty="0" smtClean="0"/>
              <a:t>س3: تأمل قوله تعالى : ( تبارك الذي نزل الفرقان على عبده ) واستخرج صفتين من صفات القران الكريم .</a:t>
            </a:r>
          </a:p>
          <a:p>
            <a:endParaRPr lang="en-US" dirty="0" smtClean="0"/>
          </a:p>
        </p:txBody>
      </p:sp>
      <p:sp>
        <p:nvSpPr>
          <p:cNvPr id="8" name="مستطيل 7"/>
          <p:cNvSpPr/>
          <p:nvPr/>
        </p:nvSpPr>
        <p:spPr>
          <a:xfrm>
            <a:off x="1714480" y="2333146"/>
            <a:ext cx="614366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solidFill>
                  <a:srgbClr val="C00000"/>
                </a:solidFill>
                <a:latin typeface="Times New Roman" pitchFamily="18" charset="0"/>
                <a:ea typeface="Times New Roman" pitchFamily="18" charset="0"/>
                <a:cs typeface="Times New Roman" pitchFamily="18" charset="0"/>
              </a:rPr>
              <a:t>كثر خيره وعظمت بركته وكملت صفاته .</a:t>
            </a:r>
            <a:endParaRPr lang="ar-SA" sz="2400" dirty="0" smtClean="0">
              <a:solidFill>
                <a:srgbClr val="C00000"/>
              </a:solidFill>
              <a:latin typeface="Arial" pitchFamily="34" charset="0"/>
              <a:cs typeface="Arial" pitchFamily="34" charset="0"/>
            </a:endParaRPr>
          </a:p>
        </p:txBody>
      </p:sp>
      <p:sp>
        <p:nvSpPr>
          <p:cNvPr id="10" name="مستطيل 9"/>
          <p:cNvSpPr/>
          <p:nvPr/>
        </p:nvSpPr>
        <p:spPr>
          <a:xfrm>
            <a:off x="1714480" y="3559734"/>
            <a:ext cx="614366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solidFill>
                  <a:srgbClr val="7030A0"/>
                </a:solidFill>
              </a:rPr>
              <a:t>دليل على كذب دعواهم .</a:t>
            </a:r>
            <a:endParaRPr lang="ar-SA" sz="2400" dirty="0" smtClean="0">
              <a:solidFill>
                <a:srgbClr val="7030A0"/>
              </a:solidFill>
              <a:latin typeface="Arial" pitchFamily="34" charset="0"/>
              <a:cs typeface="Arial" pitchFamily="34" charset="0"/>
            </a:endParaRPr>
          </a:p>
        </p:txBody>
      </p:sp>
      <p:sp>
        <p:nvSpPr>
          <p:cNvPr id="11" name="مستطيل 10"/>
          <p:cNvSpPr/>
          <p:nvPr/>
        </p:nvSpPr>
        <p:spPr>
          <a:xfrm>
            <a:off x="1714480" y="5131370"/>
            <a:ext cx="61436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b="1" dirty="0" smtClean="0">
                <a:solidFill>
                  <a:srgbClr val="00B050"/>
                </a:solidFill>
              </a:rPr>
              <a:t>1- أن القرآن من عند الله</a:t>
            </a:r>
          </a:p>
          <a:p>
            <a:r>
              <a:rPr lang="ar-SA" b="1" dirty="0" smtClean="0">
                <a:solidFill>
                  <a:srgbClr val="C00000"/>
                </a:solidFill>
              </a:rPr>
              <a:t> 2- فارقاً بين الحق والباطل .</a:t>
            </a:r>
            <a:endParaRPr lang="en-US" b="1" dirty="0">
              <a:solidFill>
                <a:srgbClr val="C0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1-6 </a:t>
            </a:r>
            <a:br>
              <a:rPr lang="ar-SA" dirty="0" smtClean="0"/>
            </a:br>
            <a:r>
              <a:rPr lang="ar-SA" dirty="0" smtClean="0"/>
              <a:t>صفحة 170 القرآن من عند الله تعالى</a:t>
            </a:r>
            <a:endParaRPr lang="en-US" dirty="0"/>
          </a:p>
        </p:txBody>
      </p:sp>
      <p:sp>
        <p:nvSpPr>
          <p:cNvPr id="3" name="Content Placeholder 2"/>
          <p:cNvSpPr>
            <a:spLocks noGrp="1"/>
          </p:cNvSpPr>
          <p:nvPr>
            <p:ph idx="1"/>
          </p:nvPr>
        </p:nvSpPr>
        <p:spPr/>
        <p:txBody>
          <a:bodyPr>
            <a:noAutofit/>
          </a:bodyPr>
          <a:lstStyle/>
          <a:p>
            <a:r>
              <a:rPr lang="ar-SA" u="sng" dirty="0" smtClean="0"/>
              <a:t>س4 اختر الإجابة الصحيحة مما يلي :</a:t>
            </a:r>
          </a:p>
          <a:p>
            <a:r>
              <a:rPr lang="ar-SA" dirty="0" smtClean="0"/>
              <a:t>أ): </a:t>
            </a:r>
            <a:r>
              <a:rPr lang="ar-SA" dirty="0" err="1" smtClean="0"/>
              <a:t>أ</a:t>
            </a:r>
            <a:r>
              <a:rPr lang="ar-SA" dirty="0" smtClean="0"/>
              <a:t>جلّ أوصاف النبي محمد  </a:t>
            </a:r>
            <a:r>
              <a:rPr lang="en-US" dirty="0" smtClean="0"/>
              <a:t>+</a:t>
            </a:r>
            <a:r>
              <a:rPr lang="ar-SA" dirty="0" smtClean="0"/>
              <a:t> ( نبي – رسول –</a:t>
            </a:r>
            <a:r>
              <a:rPr lang="ar-SA" u="sng" dirty="0" err="1" smtClean="0">
                <a:solidFill>
                  <a:srgbClr val="00B050"/>
                </a:solidFill>
              </a:rPr>
              <a:t>عبدالله</a:t>
            </a:r>
            <a:r>
              <a:rPr lang="ar-SA" dirty="0" smtClean="0"/>
              <a:t>) </a:t>
            </a:r>
          </a:p>
          <a:p>
            <a:r>
              <a:rPr lang="ar-SA" dirty="0" smtClean="0"/>
              <a:t>ب) ظلم الكفار أنفسهم بدعواهم أن القران ( منزل  -</a:t>
            </a:r>
            <a:r>
              <a:rPr lang="ar-SA" u="sng" dirty="0" smtClean="0">
                <a:solidFill>
                  <a:srgbClr val="7030A0"/>
                </a:solidFill>
              </a:rPr>
              <a:t>كذب</a:t>
            </a:r>
            <a:r>
              <a:rPr lang="ar-SA" dirty="0" smtClean="0">
                <a:solidFill>
                  <a:srgbClr val="7030A0"/>
                </a:solidFill>
              </a:rPr>
              <a:t>-</a:t>
            </a:r>
            <a:r>
              <a:rPr lang="ar-SA" dirty="0" smtClean="0"/>
              <a:t>  مخلوق ) .  </a:t>
            </a:r>
          </a:p>
          <a:p>
            <a:r>
              <a:rPr lang="ar-SA" dirty="0" err="1" smtClean="0"/>
              <a:t>جـ</a:t>
            </a:r>
            <a:r>
              <a:rPr lang="ar-SA" dirty="0" smtClean="0"/>
              <a:t>) أنزل الله تعالى القرآن ليكون  نذيراً ( للإنس  - للجن -</a:t>
            </a:r>
            <a:r>
              <a:rPr lang="ar-SA" u="sng" dirty="0" smtClean="0">
                <a:solidFill>
                  <a:srgbClr val="0070C0"/>
                </a:solidFill>
              </a:rPr>
              <a:t>للثقلين</a:t>
            </a:r>
            <a:r>
              <a:rPr lang="ar-SA" dirty="0" smtClean="0"/>
              <a:t> )</a:t>
            </a:r>
            <a:endParaRPr lang="en-US" dirty="0"/>
          </a:p>
        </p:txBody>
      </p:sp>
      <p:sp>
        <p:nvSpPr>
          <p:cNvPr id="6" name="مستطيل 5"/>
          <p:cNvSpPr/>
          <p:nvPr/>
        </p:nvSpPr>
        <p:spPr>
          <a:xfrm>
            <a:off x="3857620" y="2428868"/>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3714744" y="3000372"/>
            <a:ext cx="57150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214678" y="3500438"/>
            <a:ext cx="642942" cy="500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A" dirty="0" smtClean="0"/>
              <a:t>سورة الفرقان 27-31  </a:t>
            </a:r>
            <a:br>
              <a:rPr lang="ar-SA" dirty="0" smtClean="0"/>
            </a:br>
            <a:r>
              <a:rPr lang="ar-SA" dirty="0" smtClean="0"/>
              <a:t>صفحة 176الظلم بالإعراض عن آيات الله</a:t>
            </a:r>
            <a:endParaRPr lang="en-US" dirty="0"/>
          </a:p>
        </p:txBody>
      </p:sp>
      <p:sp>
        <p:nvSpPr>
          <p:cNvPr id="3" name="Content Placeholder 2"/>
          <p:cNvSpPr>
            <a:spLocks noGrp="1"/>
          </p:cNvSpPr>
          <p:nvPr>
            <p:ph idx="1"/>
          </p:nvPr>
        </p:nvSpPr>
        <p:spPr>
          <a:xfrm>
            <a:off x="785786" y="1828800"/>
            <a:ext cx="7715304" cy="4529158"/>
          </a:xfrm>
        </p:spPr>
        <p:txBody>
          <a:bodyPr>
            <a:normAutofit/>
          </a:bodyPr>
          <a:lstStyle/>
          <a:p>
            <a:r>
              <a:rPr lang="ar-SA" u="sng" dirty="0" smtClean="0"/>
              <a:t>س1: ما سبب نزول قوله تعالى : (وَيَوْمَ </a:t>
            </a:r>
            <a:r>
              <a:rPr lang="ar-SA" u="sng" dirty="0" err="1" smtClean="0"/>
              <a:t>يَعَضُّ</a:t>
            </a:r>
            <a:r>
              <a:rPr lang="ar-SA" u="sng" dirty="0" smtClean="0"/>
              <a:t> الظَّالِمُ عَلَى يَدَيْهِ ) ؟</a:t>
            </a:r>
          </a:p>
          <a:p>
            <a:r>
              <a:rPr lang="ar-SA" dirty="0" smtClean="0"/>
              <a:t> </a:t>
            </a:r>
            <a:endParaRPr lang="en-US" dirty="0" smtClean="0"/>
          </a:p>
          <a:p>
            <a:endParaRPr lang="ar-SA" u="sng" dirty="0" smtClean="0"/>
          </a:p>
          <a:p>
            <a:r>
              <a:rPr lang="ar-SA" u="sng" dirty="0" smtClean="0"/>
              <a:t>س2: استخرج من الآيات ما يدل على :</a:t>
            </a:r>
            <a:endParaRPr lang="en-US" dirty="0" smtClean="0"/>
          </a:p>
          <a:p>
            <a:r>
              <a:rPr lang="ar-SA" u="sng" dirty="0" smtClean="0"/>
              <a:t>1- صاحب السوء يصد عن طاعة الله .</a:t>
            </a:r>
            <a:endParaRPr lang="en-US" dirty="0" smtClean="0"/>
          </a:p>
          <a:p>
            <a:r>
              <a:rPr lang="ar-SA" u="sng" dirty="0" smtClean="0"/>
              <a:t>2- تبرؤ الشيطان من </a:t>
            </a:r>
            <a:r>
              <a:rPr lang="ar-SA" u="sng" dirty="0" err="1" smtClean="0"/>
              <a:t>اتباعه</a:t>
            </a:r>
            <a:r>
              <a:rPr lang="ar-SA" u="sng" dirty="0" smtClean="0"/>
              <a:t>.</a:t>
            </a:r>
            <a:endParaRPr lang="en-US" dirty="0" smtClean="0"/>
          </a:p>
          <a:p>
            <a:r>
              <a:rPr lang="ar-SA" u="sng" dirty="0" smtClean="0"/>
              <a:t>3- خطورة هجر القرآن .</a:t>
            </a:r>
            <a:endParaRPr lang="en-US" dirty="0" smtClean="0"/>
          </a:p>
          <a:p>
            <a:r>
              <a:rPr lang="ar-SA" u="sng" dirty="0" smtClean="0"/>
              <a:t>4- تسلية الرسول </a:t>
            </a:r>
            <a:r>
              <a:rPr lang="en-US" b="0" u="sng" dirty="0" smtClean="0"/>
              <a:t>+</a:t>
            </a:r>
            <a:r>
              <a:rPr lang="ar-SA" u="sng" dirty="0" smtClean="0"/>
              <a:t> .</a:t>
            </a:r>
            <a:endParaRPr lang="en-US" dirty="0" smtClean="0"/>
          </a:p>
        </p:txBody>
      </p:sp>
      <p:sp>
        <p:nvSpPr>
          <p:cNvPr id="7" name="مستطيل 6"/>
          <p:cNvSpPr/>
          <p:nvPr/>
        </p:nvSpPr>
        <p:spPr>
          <a:xfrm>
            <a:off x="1071538" y="2280344"/>
            <a:ext cx="7286676"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1600" b="1" dirty="0" smtClean="0">
                <a:solidFill>
                  <a:srgbClr val="00B050"/>
                </a:solidFill>
              </a:rPr>
              <a:t>أن عقبة بن أبي </a:t>
            </a:r>
            <a:r>
              <a:rPr lang="ar-SA" sz="1600" b="1" dirty="0" err="1" smtClean="0">
                <a:solidFill>
                  <a:srgbClr val="00B050"/>
                </a:solidFill>
              </a:rPr>
              <a:t>معيط</a:t>
            </a:r>
            <a:r>
              <a:rPr lang="ar-SA" sz="1600" b="1" dirty="0" smtClean="0">
                <a:solidFill>
                  <a:srgbClr val="00B050"/>
                </a:solidFill>
              </a:rPr>
              <a:t> كان يكثر من مجالسة النبي صلى الله عليه وسلم ، فدعاه إلى ضيافته فأبى النبي صلى الله عليه وسلم أن يأكل من طعامه حتى ينطق بالشهادتين، ففعل. وعلم بذلك أبي بن خلف وكان صديقَه، فعاقبه وقال له: </a:t>
            </a:r>
            <a:r>
              <a:rPr lang="ar-SA" sz="1600" b="1" dirty="0" err="1" smtClean="0">
                <a:solidFill>
                  <a:srgbClr val="00B050"/>
                </a:solidFill>
              </a:rPr>
              <a:t>صبأت</a:t>
            </a:r>
            <a:r>
              <a:rPr lang="ar-SA" sz="1600" b="1" dirty="0" smtClean="0">
                <a:solidFill>
                  <a:srgbClr val="00B050"/>
                </a:solidFill>
              </a:rPr>
              <a:t>؟ فقال: لا والله ولكن أبى أن يأكل من طعامي وهو في بيتي فاستحيت منه، فشهدت له، فقال: لا أرضى منك إلا أن تأتيه فتطأ قفاه </a:t>
            </a:r>
            <a:r>
              <a:rPr lang="ar-SA" sz="1600" b="1" dirty="0" err="1" smtClean="0">
                <a:solidFill>
                  <a:srgbClr val="00B050"/>
                </a:solidFill>
              </a:rPr>
              <a:t>وتبزق</a:t>
            </a:r>
            <a:r>
              <a:rPr lang="ar-SA" sz="1600" b="1" dirty="0" smtClean="0">
                <a:solidFill>
                  <a:srgbClr val="00B050"/>
                </a:solidFill>
              </a:rPr>
              <a:t> في وجهه، فوجده ساجدا في دار الندوة ففعل ذلك.</a:t>
            </a:r>
            <a:endParaRPr lang="en-US" sz="1600" dirty="0">
              <a:solidFill>
                <a:srgbClr val="00B050"/>
              </a:solidFill>
            </a:endParaRPr>
          </a:p>
        </p:txBody>
      </p:sp>
      <p:sp>
        <p:nvSpPr>
          <p:cNvPr id="8" name="مستطيل 7"/>
          <p:cNvSpPr/>
          <p:nvPr/>
        </p:nvSpPr>
        <p:spPr>
          <a:xfrm>
            <a:off x="785786" y="4059800"/>
            <a:ext cx="464347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solidFill>
                  <a:schemeClr val="accent2"/>
                </a:solidFill>
              </a:rPr>
              <a:t>يَا وَيْلَتَى </a:t>
            </a:r>
            <a:r>
              <a:rPr lang="ar-SA" b="1" dirty="0" err="1" smtClean="0">
                <a:solidFill>
                  <a:schemeClr val="accent2"/>
                </a:solidFill>
              </a:rPr>
              <a:t>لَيْتَنِي</a:t>
            </a:r>
            <a:r>
              <a:rPr lang="ar-SA" b="1" dirty="0" smtClean="0">
                <a:solidFill>
                  <a:schemeClr val="accent2"/>
                </a:solidFill>
              </a:rPr>
              <a:t> لَمْ أَتَّخِذْ فُلانًا خَلِيلا</a:t>
            </a:r>
            <a:r>
              <a:rPr lang="ar-SA" b="1" baseline="30000" dirty="0" smtClean="0">
                <a:solidFill>
                  <a:schemeClr val="accent2"/>
                </a:solidFill>
              </a:rPr>
              <a:t>28</a:t>
            </a:r>
            <a:endParaRPr lang="ar-SA" sz="2400" b="1" dirty="0" smtClean="0">
              <a:solidFill>
                <a:schemeClr val="accent2"/>
              </a:solidFill>
              <a:latin typeface="Arial" pitchFamily="34" charset="0"/>
              <a:cs typeface="Arial" pitchFamily="34" charset="0"/>
            </a:endParaRPr>
          </a:p>
        </p:txBody>
      </p:sp>
      <p:sp>
        <p:nvSpPr>
          <p:cNvPr id="9" name="مستطيل 8"/>
          <p:cNvSpPr/>
          <p:nvPr/>
        </p:nvSpPr>
        <p:spPr>
          <a:xfrm>
            <a:off x="785786" y="4559866"/>
            <a:ext cx="464347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solidFill>
                  <a:srgbClr val="7030A0"/>
                </a:solidFill>
              </a:rPr>
              <a:t>وَكَانَ الشَّيْطَانُ لِلإِنسَانِ خَذُولا</a:t>
            </a:r>
            <a:r>
              <a:rPr lang="ar-SA" b="1" baseline="30000" dirty="0" smtClean="0">
                <a:solidFill>
                  <a:srgbClr val="7030A0"/>
                </a:solidFill>
              </a:rPr>
              <a:t>29</a:t>
            </a:r>
            <a:endParaRPr lang="ar-SA" sz="2400" b="1" dirty="0" smtClean="0">
              <a:solidFill>
                <a:srgbClr val="7030A0"/>
              </a:solidFill>
              <a:latin typeface="Arial" pitchFamily="34" charset="0"/>
              <a:cs typeface="Arial" pitchFamily="34" charset="0"/>
            </a:endParaRPr>
          </a:p>
        </p:txBody>
      </p:sp>
      <p:sp>
        <p:nvSpPr>
          <p:cNvPr id="10" name="مستطيل 9"/>
          <p:cNvSpPr/>
          <p:nvPr/>
        </p:nvSpPr>
        <p:spPr>
          <a:xfrm>
            <a:off x="785786" y="5059932"/>
            <a:ext cx="485778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solidFill>
                  <a:srgbClr val="00B0F0"/>
                </a:solidFill>
              </a:rPr>
              <a:t>وَقَالَ الرَّسُولُ يَا رَبِّ إِنَّ قَوْمِي اتَّخَذُوا هَذَا الْقُرْآنَ مَهْجُورًا</a:t>
            </a:r>
            <a:r>
              <a:rPr lang="ar-SA" b="1" baseline="30000" dirty="0" smtClean="0">
                <a:solidFill>
                  <a:srgbClr val="00B0F0"/>
                </a:solidFill>
              </a:rPr>
              <a:t>30</a:t>
            </a:r>
            <a:endParaRPr lang="ar-SA" sz="2400" b="1" dirty="0" smtClean="0">
              <a:solidFill>
                <a:srgbClr val="00B0F0"/>
              </a:solidFill>
              <a:latin typeface="Arial" pitchFamily="34" charset="0"/>
              <a:cs typeface="Arial" pitchFamily="34" charset="0"/>
            </a:endParaRPr>
          </a:p>
        </p:txBody>
      </p:sp>
      <p:sp>
        <p:nvSpPr>
          <p:cNvPr id="11" name="مستطيل 10"/>
          <p:cNvSpPr/>
          <p:nvPr/>
        </p:nvSpPr>
        <p:spPr>
          <a:xfrm>
            <a:off x="785786" y="5702874"/>
            <a:ext cx="528641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88925" algn="justLow" fontAlgn="base">
              <a:spcBef>
                <a:spcPct val="0"/>
              </a:spcBef>
              <a:spcAft>
                <a:spcPct val="0"/>
              </a:spcAft>
            </a:pPr>
            <a:r>
              <a:rPr lang="ar-SA" b="1" dirty="0" smtClean="0"/>
              <a:t>وَكَذَلِكَ جَعَلْنَا لِكُلِّ نَبِيٍّ عَدُوًّا مِّنَ الْمُجْرِمِينَ وَكَفَى بِرَبِّكَ هَادِيًا وَنَصِيرًا</a:t>
            </a:r>
            <a:endParaRPr lang="ar-SA" sz="2400" b="1" dirty="0" smtClean="0">
              <a:solidFill>
                <a:schemeClr val="accent2"/>
              </a:solidFill>
              <a:latin typeface="Arial" pitchFamily="34" charset="0"/>
              <a:cs typeface="Arial"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ش تفسير2">
  <a:themeElements>
    <a:clrScheme name="Organic Cardboard">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Cardboard">
      <a:majorFont>
        <a:latin typeface="Garamond"/>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Cardboard">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ش تفسير2</Template>
  <TotalTime>0</TotalTime>
  <Words>3326</Words>
  <Application>Microsoft Office PowerPoint</Application>
  <PresentationFormat>عرض على الشاشة (3:4)‏</PresentationFormat>
  <Paragraphs>489</Paragraphs>
  <Slides>46</Slides>
  <Notes>3</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ش تفسير2</vt:lpstr>
      <vt:lpstr>القرآن وتفسيره</vt:lpstr>
      <vt:lpstr>سورة النور41-46   صفحة  152    من آيات الله الكونية</vt:lpstr>
      <vt:lpstr>سورة النور41-46   صفحة  152    من آيات الله الكونية</vt:lpstr>
      <vt:lpstr>سورة النور58-59    صفحة  160    من آداب الاستئذان بين الأقارب</vt:lpstr>
      <vt:lpstr>سورة النور58-59    صفحة  160    من آداب الاستئذان بين الأقارب</vt:lpstr>
      <vt:lpstr>سورة الفرقان   صفحة 166 التعريف بسورة الفرقان.</vt:lpstr>
      <vt:lpstr>سورة الفرقان 1-6  صفحة 170 القرآن من عند الله تعالى</vt:lpstr>
      <vt:lpstr>سورة الفرقان 1-6  صفحة 170 القرآن من عند الله تعالى</vt:lpstr>
      <vt:lpstr>سورة الفرقان 27-31   صفحة 176الظلم بالإعراض عن آيات الله</vt:lpstr>
      <vt:lpstr>سورة الفرقان 27-31   صفحة 176الظلم بالإعراض عن آيات الله</vt:lpstr>
      <vt:lpstr>سورة الفرقان  32 - 34  صفحة 180الظلم بالإعراض عن آيات الله</vt:lpstr>
      <vt:lpstr>سورة الفرقان  32 - 34  صفحة 180الظلم بالإعراض عن آيات الله</vt:lpstr>
      <vt:lpstr>سورة الفرقان  53-57  صفحة 186من آيات الله الكونية</vt:lpstr>
      <vt:lpstr>سورة الفرقان  53-57  صفحة 186من آيات الله الكونية</vt:lpstr>
      <vt:lpstr>سورة الفرقان  58-62</vt:lpstr>
      <vt:lpstr>سورة الفرقان  58-62 صفحة 190 موضوع الآيات : وجوب التوكل على الله وتوحيده .</vt:lpstr>
      <vt:lpstr>سورة الفرقان  63-67  صفحة 196صفات عباد الرحمن</vt:lpstr>
      <vt:lpstr>سورة الفرقان  63-67  صفحة 196صفات عباد الرحمن</vt:lpstr>
      <vt:lpstr>سورة الفرقان  68-71  صفحة 200صفات عباد الرحمن</vt:lpstr>
      <vt:lpstr>سورة الفرقان  68-71  صفحة 200صفات عباد الرحمن</vt:lpstr>
      <vt:lpstr>سورة الفرقان  72-77  صفحة 204صفات عباد الرحمن</vt:lpstr>
      <vt:lpstr>سورة الفرقان  72-77  صفحة 204صفات عباد الرحمن</vt:lpstr>
      <vt:lpstr>تفسير سورة الصف من الآية 1 – 5   صفحة  210 ظهور الإسلام على سائر الأديان</vt:lpstr>
      <vt:lpstr>تفسير سورة الصف من الآية 1 – 5   صفحة  210 ظهور الإسلام على سائر الأديان</vt:lpstr>
      <vt:lpstr>تفسير سورة الصف من الآية6 – 9 صفحة 214ظهور الإسلام على سائر الأديان</vt:lpstr>
      <vt:lpstr>تفسير سورة الصف من الآية6 – 9 صفحة 214ظهور الإسلام على سائر الأديان</vt:lpstr>
      <vt:lpstr>تفسير سورة الصف من الآية10 – 14 صفحة 218ظهور الإسلام على سائر الأديان</vt:lpstr>
      <vt:lpstr>تفسير سورة الصف من الآية10 – 14 صفحة 218 ظهور الإسلام على سائر الأديان</vt:lpstr>
      <vt:lpstr>الوحدة التاسعة: التعريف بسورة الشعراء  صفحة   224</vt:lpstr>
      <vt:lpstr>الوحدة التاسعة: التعريف بسورة الشعراء  صفحة   224</vt:lpstr>
      <vt:lpstr>تفسير سورة الشعراء من الآية105 -  115 صفحة 228قصة نوح عليه السلام</vt:lpstr>
      <vt:lpstr>تفسير سورة الشعراء من الآية116 – 122 صفحة 233قصة نوح عليه السلام</vt:lpstr>
      <vt:lpstr>تفسير سورة الشعراء من الآية116 – 122 صفحة 233قصة نوح عليه السلام</vt:lpstr>
      <vt:lpstr>تفسير سورة الشعراء من الآية123- 131صفحة240 قصة هود عليه السلام</vt:lpstr>
      <vt:lpstr>تفسير سورة الشعراء من الآية132-140صفحة244 قصة هود عليه السلام</vt:lpstr>
      <vt:lpstr>تفسير سورة الشعراء من الآية160 -  166صفحة250قصة لوط عليه السلام</vt:lpstr>
      <vt:lpstr>تفسير سورة الشعراء من الآية160 -  166صفحة250قصة لوط عليه السلام</vt:lpstr>
      <vt:lpstr>تفسير سورة الشعراء من الآية167- 175صفحة254قصة لوط عليه السلام</vt:lpstr>
      <vt:lpstr>تفسير سورة الشعراء من الآية176-184صفحة260قصة شعيب عليه السلام</vt:lpstr>
      <vt:lpstr>تفسير سورة الشعراء من الآية176-184صفحة260قصة شعيب عليه السلام</vt:lpstr>
      <vt:lpstr>تفسير سورة الشعراء من الآية185-191قصة شعيب عليه السلام.</vt:lpstr>
      <vt:lpstr>تفسير سورة الشعراء من الآية185-191قصة شعيب عليه السلام.</vt:lpstr>
      <vt:lpstr>تفسير سورة الشعراء من(192 - 212).الدلائل على صدق بعثة النبي . </vt:lpstr>
      <vt:lpstr>تفسير سورة الشعراء من (213 - 220).الدلائل على صدق بعثة النبي.</vt:lpstr>
      <vt:lpstr>تفسير سورة الشعراء من (221 - 227).الدلائل على صدق بعثة النبي . </vt:lpstr>
      <vt:lpstr>تفسير سورة الشعراء من (221 - 227).الدلائل على صدق بعثة النبي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القرآن وتفسيره</dc:title>
  <dc:creator>Toshiba</dc:creator>
  <cp:lastModifiedBy>Hasib</cp:lastModifiedBy>
  <cp:revision>2</cp:revision>
  <dcterms:created xsi:type="dcterms:W3CDTF">2014-12-07T06:58:23Z</dcterms:created>
  <dcterms:modified xsi:type="dcterms:W3CDTF">2015-12-02T18:45:27Z</dcterms:modified>
</cp:coreProperties>
</file>