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4/11/2020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4/11/2020</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533400"/>
            <a:ext cx="7696200" cy="2438400"/>
          </a:xfrm>
        </p:spPr>
        <p:txBody>
          <a:bodyPr>
            <a:normAutofit fontScale="90000"/>
          </a:bodyPr>
          <a:lstStyle/>
          <a:p>
            <a:r>
              <a:rPr lang="ar-EG" spc="-100" dirty="0">
                <a:solidFill>
                  <a:schemeClr val="tx1"/>
                </a:solidFill>
                <a:latin typeface="Cambria"/>
              </a:rPr>
              <a:t>المحاضرة </a:t>
            </a:r>
            <a:r>
              <a:rPr lang="ar-EG" spc="-100" dirty="0" smtClean="0">
                <a:solidFill>
                  <a:schemeClr val="tx1"/>
                </a:solidFill>
                <a:latin typeface="Cambria"/>
              </a:rPr>
              <a:t>السادسة            </a:t>
            </a:r>
            <a:r>
              <a:rPr lang="ar-EG" spc="-100" dirty="0">
                <a:solidFill>
                  <a:schemeClr val="tx1"/>
                </a:solidFill>
                <a:latin typeface="Cambria"/>
              </a:rPr>
              <a:t/>
            </a:r>
            <a:br>
              <a:rPr lang="ar-EG" spc="-100" dirty="0">
                <a:solidFill>
                  <a:schemeClr val="tx1"/>
                </a:solidFill>
                <a:latin typeface="Cambria"/>
              </a:rPr>
            </a:br>
            <a:r>
              <a:rPr lang="ar-EG" spc="-100" dirty="0">
                <a:solidFill>
                  <a:schemeClr val="tx1"/>
                </a:solidFill>
                <a:latin typeface="Cambria"/>
              </a:rPr>
              <a:t>المستوى الرابع( شعبة الإرشاد الزراعى)   </a:t>
            </a:r>
            <a:r>
              <a:rPr lang="ar-EG" spc="-100" dirty="0" smtClean="0">
                <a:solidFill>
                  <a:schemeClr val="tx1"/>
                </a:solidFill>
                <a:latin typeface="Cambria"/>
              </a:rPr>
              <a:t/>
            </a:r>
            <a:br>
              <a:rPr lang="ar-EG" spc="-100" dirty="0" smtClean="0">
                <a:solidFill>
                  <a:schemeClr val="tx1"/>
                </a:solidFill>
                <a:latin typeface="Cambria"/>
              </a:rPr>
            </a:br>
            <a:r>
              <a:rPr lang="ar-EG" spc="-100" dirty="0" smtClean="0">
                <a:solidFill>
                  <a:schemeClr val="tx1"/>
                </a:solidFill>
                <a:latin typeface="Cambria"/>
              </a:rPr>
              <a:t>مقرر</a:t>
            </a:r>
            <a:r>
              <a:rPr lang="ar-EG" spc="-100" dirty="0">
                <a:solidFill>
                  <a:schemeClr val="tx1"/>
                </a:solidFill>
                <a:latin typeface="Cambria"/>
              </a:rPr>
              <a:t>( </a:t>
            </a:r>
            <a:r>
              <a:rPr lang="ar-EG" spc="-100" dirty="0" smtClean="0">
                <a:solidFill>
                  <a:schemeClr val="tx1"/>
                </a:solidFill>
                <a:latin typeface="Cambria"/>
              </a:rPr>
              <a:t>الإرشاد </a:t>
            </a:r>
            <a:r>
              <a:rPr lang="ar-EG" spc="-100" dirty="0">
                <a:solidFill>
                  <a:schemeClr val="tx1"/>
                </a:solidFill>
                <a:latin typeface="Cambria"/>
              </a:rPr>
              <a:t>الريفى </a:t>
            </a:r>
            <a:r>
              <a:rPr lang="ar-EG" spc="-100" dirty="0" smtClean="0">
                <a:solidFill>
                  <a:schemeClr val="tx1"/>
                </a:solidFill>
                <a:latin typeface="Cambria"/>
              </a:rPr>
              <a:t>التلفزيونى )</a:t>
            </a:r>
            <a:br>
              <a:rPr lang="ar-EG" spc="-100" dirty="0" smtClean="0">
                <a:solidFill>
                  <a:schemeClr val="tx1"/>
                </a:solidFill>
                <a:latin typeface="Cambria"/>
              </a:rPr>
            </a:br>
            <a:r>
              <a:rPr lang="ar-EG" spc="-100" dirty="0" smtClean="0">
                <a:solidFill>
                  <a:schemeClr val="tx1"/>
                </a:solidFill>
                <a:latin typeface="Cambria"/>
              </a:rPr>
              <a:t>مقدم  البرامج الإرشادية  التلفزيونية</a:t>
            </a:r>
            <a:endParaRPr lang="en-US" dirty="0">
              <a:solidFill>
                <a:schemeClr val="tx1"/>
              </a:solidFill>
            </a:endParaRPr>
          </a:p>
        </p:txBody>
      </p:sp>
      <p:sp>
        <p:nvSpPr>
          <p:cNvPr id="3" name="Subtitle 2"/>
          <p:cNvSpPr>
            <a:spLocks noGrp="1"/>
          </p:cNvSpPr>
          <p:nvPr>
            <p:ph type="subTitle" idx="1"/>
          </p:nvPr>
        </p:nvSpPr>
        <p:spPr>
          <a:xfrm>
            <a:off x="1066800" y="3581400"/>
            <a:ext cx="6629400" cy="2514600"/>
          </a:xfrm>
        </p:spPr>
        <p:txBody>
          <a:bodyPr>
            <a:normAutofit/>
          </a:bodyPr>
          <a:lstStyle/>
          <a:p>
            <a:pPr lvl="0" algn="l">
              <a:buClr>
                <a:srgbClr val="A9A57C"/>
              </a:buClr>
            </a:pPr>
            <a:r>
              <a:rPr lang="ar-EG" sz="2800" dirty="0" smtClean="0">
                <a:solidFill>
                  <a:schemeClr val="tx1"/>
                </a:solidFill>
              </a:rPr>
              <a:t>إعداد                         </a:t>
            </a:r>
            <a:endParaRPr lang="ar-EG" sz="2800" dirty="0">
              <a:solidFill>
                <a:schemeClr val="tx1"/>
              </a:solidFill>
            </a:endParaRPr>
          </a:p>
          <a:p>
            <a:pPr lvl="0" algn="l">
              <a:buClr>
                <a:srgbClr val="A9A57C"/>
              </a:buClr>
            </a:pPr>
            <a:r>
              <a:rPr lang="ar-EG" sz="3300" dirty="0">
                <a:solidFill>
                  <a:srgbClr val="FF0000"/>
                </a:solidFill>
              </a:rPr>
              <a:t>أ.د / منصور  أحمد  محمد حفنى           </a:t>
            </a:r>
          </a:p>
          <a:p>
            <a:pPr lvl="0" algn="l">
              <a:buClr>
                <a:srgbClr val="A9A57C"/>
              </a:buClr>
            </a:pPr>
            <a:r>
              <a:rPr lang="ar-EG" sz="3300" dirty="0">
                <a:solidFill>
                  <a:srgbClr val="2F2B20"/>
                </a:solidFill>
              </a:rPr>
              <a:t> أستاذ الارشاد الزراعى             </a:t>
            </a:r>
          </a:p>
          <a:p>
            <a:pPr lvl="0" algn="l">
              <a:buClr>
                <a:srgbClr val="A9A57C"/>
              </a:buClr>
            </a:pPr>
            <a:r>
              <a:rPr lang="ar-EG" sz="3300" dirty="0">
                <a:solidFill>
                  <a:srgbClr val="2F2B20"/>
                </a:solidFill>
              </a:rPr>
              <a:t>ورئيس قسم الارشاد الزراعى والمجتمع الريفى</a:t>
            </a:r>
            <a:endParaRPr lang="en-US" sz="3300" dirty="0">
              <a:solidFill>
                <a:srgbClr val="2F2B20"/>
              </a:solidFill>
            </a:endParaRPr>
          </a:p>
          <a:p>
            <a:endParaRPr lang="en-US" dirty="0"/>
          </a:p>
        </p:txBody>
      </p:sp>
    </p:spTree>
    <p:extLst>
      <p:ext uri="{BB962C8B-B14F-4D97-AF65-F5344CB8AC3E}">
        <p14:creationId xmlns:p14="http://schemas.microsoft.com/office/powerpoint/2010/main" val="2702397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04801"/>
            <a:ext cx="7543800" cy="1143000"/>
          </a:xfrm>
        </p:spPr>
        <p:txBody>
          <a:bodyPr/>
          <a:lstStyle/>
          <a:p>
            <a:pPr algn="r"/>
            <a:r>
              <a:rPr lang="ar-EG" dirty="0" smtClean="0">
                <a:solidFill>
                  <a:srgbClr val="C00000"/>
                </a:solidFill>
              </a:rPr>
              <a:t>ثالثاً:مهارة الإستماع</a:t>
            </a:r>
            <a:endParaRPr lang="en-US" dirty="0">
              <a:solidFill>
                <a:srgbClr val="C00000"/>
              </a:solidFill>
            </a:endParaRPr>
          </a:p>
        </p:txBody>
      </p:sp>
      <p:sp>
        <p:nvSpPr>
          <p:cNvPr id="3" name="Subtitle 2"/>
          <p:cNvSpPr>
            <a:spLocks noGrp="1"/>
          </p:cNvSpPr>
          <p:nvPr>
            <p:ph type="subTitle" idx="1"/>
          </p:nvPr>
        </p:nvSpPr>
        <p:spPr>
          <a:xfrm>
            <a:off x="1371600" y="1524000"/>
            <a:ext cx="6781800" cy="4648200"/>
          </a:xfrm>
        </p:spPr>
        <p:txBody>
          <a:bodyPr>
            <a:noAutofit/>
          </a:bodyPr>
          <a:lstStyle/>
          <a:p>
            <a:pPr marL="457200" marR="0" algn="r" rtl="1">
              <a:lnSpc>
                <a:spcPct val="115000"/>
              </a:lnSpc>
              <a:spcBef>
                <a:spcPts val="0"/>
              </a:spcBef>
              <a:spcAft>
                <a:spcPts val="1000"/>
              </a:spcAft>
            </a:pPr>
            <a:r>
              <a:rPr lang="ar-EG" sz="2800" dirty="0" smtClean="0">
                <a:solidFill>
                  <a:schemeClr val="tx1"/>
                </a:solidFill>
                <a:ea typeface="Calibri"/>
                <a:cs typeface="Simplified Arabic"/>
              </a:rPr>
              <a:t>وتعنى إعمال </a:t>
            </a:r>
            <a:r>
              <a:rPr lang="ar-EG" sz="2800" dirty="0">
                <a:solidFill>
                  <a:schemeClr val="tx1"/>
                </a:solidFill>
                <a:ea typeface="Calibri"/>
                <a:cs typeface="Simplified Arabic"/>
              </a:rPr>
              <a:t>العقل بكل طاقته فى كل ما تم استقباله بمعرفة الحواس المستقبلة، ويتم ذلك بمعالجة الرسالة المستقبلة ذهنياً بالتفسير والترجمة الموضوعية كمرحلة أولية يتلوها مرحلة تالية من المعالجة الذهنية بالتقييم والربط بينهما وبين غيرها من الموضوعات والأحداث وبناء على نتيجة هذه المعالجات تتم الاستجابة للمؤثر المتمثل فى الرسالة ويتم بواسطة العقل.</a:t>
            </a:r>
            <a:endParaRPr lang="en-US" sz="2800" dirty="0">
              <a:solidFill>
                <a:schemeClr val="tx1"/>
              </a:solidFill>
              <a:ea typeface="Calibri"/>
              <a:cs typeface="Arial"/>
            </a:endParaRPr>
          </a:p>
          <a:p>
            <a:pPr algn="r"/>
            <a:r>
              <a:rPr lang="ar-EG" dirty="0" smtClean="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41944240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696200" cy="1698625"/>
          </a:xfrm>
        </p:spPr>
        <p:txBody>
          <a:bodyPr>
            <a:noAutofit/>
          </a:bodyPr>
          <a:lstStyle/>
          <a:p>
            <a:pPr marL="457200" marR="0" algn="r" rtl="1">
              <a:lnSpc>
                <a:spcPct val="115000"/>
              </a:lnSpc>
              <a:spcBef>
                <a:spcPts val="0"/>
              </a:spcBef>
              <a:spcAft>
                <a:spcPts val="1000"/>
              </a:spcAft>
            </a:pPr>
            <a:r>
              <a:rPr lang="ar-EG" sz="2400" b="1" dirty="0">
                <a:solidFill>
                  <a:schemeClr val="tx1">
                    <a:lumMod val="95000"/>
                    <a:lumOff val="5000"/>
                  </a:schemeClr>
                </a:solidFill>
                <a:ea typeface="Calibri"/>
                <a:cs typeface="Simplified Arabic"/>
              </a:rPr>
              <a:t>أساليب لتحقيق مهارة </a:t>
            </a:r>
            <a:r>
              <a:rPr lang="ar-EG" sz="2400" b="1" dirty="0" smtClean="0">
                <a:solidFill>
                  <a:schemeClr val="tx1">
                    <a:lumMod val="95000"/>
                    <a:lumOff val="5000"/>
                  </a:schemeClr>
                </a:solidFill>
                <a:ea typeface="Calibri"/>
                <a:cs typeface="Simplified Arabic"/>
              </a:rPr>
              <a:t>الإستماع لمقدم البرامج الإرشادية التلفزيونية</a:t>
            </a:r>
            <a:r>
              <a:rPr lang="ar-EG" sz="2400" dirty="0" smtClean="0">
                <a:solidFill>
                  <a:schemeClr val="tx1">
                    <a:lumMod val="95000"/>
                    <a:lumOff val="5000"/>
                  </a:schemeClr>
                </a:solidFill>
                <a:ea typeface="Calibri"/>
                <a:cs typeface="Simplified Arabic"/>
              </a:rPr>
              <a:t>:</a:t>
            </a:r>
            <a:r>
              <a:rPr lang="en-US" sz="2400" dirty="0">
                <a:solidFill>
                  <a:schemeClr val="tx1">
                    <a:lumMod val="95000"/>
                    <a:lumOff val="5000"/>
                  </a:schemeClr>
                </a:solidFill>
                <a:ea typeface="Calibri"/>
                <a:cs typeface="Arial"/>
              </a:rPr>
              <a:t/>
            </a:r>
            <a:br>
              <a:rPr lang="en-US" sz="2400" dirty="0">
                <a:solidFill>
                  <a:schemeClr val="tx1">
                    <a:lumMod val="95000"/>
                    <a:lumOff val="5000"/>
                  </a:schemeClr>
                </a:solidFill>
                <a:ea typeface="Calibri"/>
                <a:cs typeface="Arial"/>
              </a:rPr>
            </a:br>
            <a:endParaRPr lang="en-US" sz="2400" dirty="0">
              <a:solidFill>
                <a:schemeClr val="tx1">
                  <a:lumMod val="95000"/>
                  <a:lumOff val="5000"/>
                </a:schemeClr>
              </a:solidFill>
            </a:endParaRPr>
          </a:p>
        </p:txBody>
      </p:sp>
      <p:sp>
        <p:nvSpPr>
          <p:cNvPr id="3" name="Subtitle 2"/>
          <p:cNvSpPr>
            <a:spLocks noGrp="1"/>
          </p:cNvSpPr>
          <p:nvPr>
            <p:ph type="subTitle" idx="1"/>
          </p:nvPr>
        </p:nvSpPr>
        <p:spPr>
          <a:xfrm>
            <a:off x="762000" y="1828800"/>
            <a:ext cx="7620000" cy="4724400"/>
          </a:xfrm>
        </p:spPr>
        <p:txBody>
          <a:bodyPr>
            <a:noAutofit/>
          </a:bodyPr>
          <a:lstStyle/>
          <a:p>
            <a:pPr marL="457200" marR="0" algn="r" rtl="1">
              <a:lnSpc>
                <a:spcPct val="115000"/>
              </a:lnSpc>
              <a:spcBef>
                <a:spcPts val="0"/>
              </a:spcBef>
              <a:spcAft>
                <a:spcPts val="1000"/>
              </a:spcAft>
            </a:pPr>
            <a:r>
              <a:rPr lang="ar-EG" sz="2000" dirty="0">
                <a:solidFill>
                  <a:schemeClr val="tx2"/>
                </a:solidFill>
                <a:ea typeface="Calibri"/>
                <a:cs typeface="Simplified Arabic"/>
              </a:rPr>
              <a:t>تتحقق مهارة الاستماع من خلال أساليب معرفية، وأدائية، وإهتمامات وجدانية، ولكى ننجح فى الوصول إلى هدف الاستماع يجب إتباع التالى</a:t>
            </a:r>
            <a:r>
              <a:rPr lang="ar-EG" sz="2000" dirty="0">
                <a:solidFill>
                  <a:schemeClr val="tx1"/>
                </a:solidFill>
                <a:ea typeface="Calibri"/>
                <a:cs typeface="Simplified Arabic"/>
              </a:rPr>
              <a:t>:</a:t>
            </a:r>
            <a:endParaRPr lang="en-US" sz="2000" dirty="0">
              <a:solidFill>
                <a:schemeClr val="tx1"/>
              </a:solidFill>
              <a:ea typeface="Calibri"/>
              <a:cs typeface="Arial"/>
            </a:endParaRPr>
          </a:p>
          <a:p>
            <a:pPr marL="342900" marR="0" lvl="0" indent="-342900" algn="r" rtl="1">
              <a:lnSpc>
                <a:spcPct val="115000"/>
              </a:lnSpc>
              <a:spcBef>
                <a:spcPts val="0"/>
              </a:spcBef>
              <a:spcAft>
                <a:spcPts val="1000"/>
              </a:spcAft>
              <a:buFont typeface="Simplified Arabic"/>
              <a:buChar char="-"/>
            </a:pPr>
            <a:r>
              <a:rPr lang="ar-EG" sz="2000" dirty="0">
                <a:solidFill>
                  <a:schemeClr val="tx1"/>
                </a:solidFill>
                <a:ea typeface="Calibri"/>
                <a:cs typeface="Simplified Arabic"/>
              </a:rPr>
              <a:t>الضبط والتحكم الجيدان فى عملية الاستماع من خلال تدريب يقوم على اختبارات ذاتية،وتقويم الأداء فى كل مرة نستمع فيها.</a:t>
            </a:r>
            <a:endParaRPr lang="en-US" sz="2000" dirty="0">
              <a:solidFill>
                <a:schemeClr val="tx1"/>
              </a:solidFill>
              <a:ea typeface="Calibri"/>
              <a:cs typeface="Arial"/>
            </a:endParaRPr>
          </a:p>
          <a:p>
            <a:pPr marL="342900" marR="0" lvl="0" indent="-342900" algn="r" rtl="1">
              <a:lnSpc>
                <a:spcPct val="115000"/>
              </a:lnSpc>
              <a:spcBef>
                <a:spcPts val="0"/>
              </a:spcBef>
              <a:spcAft>
                <a:spcPts val="1000"/>
              </a:spcAft>
              <a:buFont typeface="Simplified Arabic"/>
              <a:buChar char="-"/>
            </a:pPr>
            <a:r>
              <a:rPr lang="ar-EG" sz="2000" dirty="0">
                <a:solidFill>
                  <a:schemeClr val="tx1"/>
                </a:solidFill>
                <a:ea typeface="Calibri"/>
                <a:cs typeface="Simplified Arabic"/>
              </a:rPr>
              <a:t>القدرة على المتابعة، وعدم الإنشغال عن المسموع،والصبر والتحمل.</a:t>
            </a:r>
            <a:endParaRPr lang="en-US" sz="2000" dirty="0">
              <a:solidFill>
                <a:schemeClr val="tx1"/>
              </a:solidFill>
              <a:ea typeface="Calibri"/>
              <a:cs typeface="Arial"/>
            </a:endParaRPr>
          </a:p>
          <a:p>
            <a:pPr marL="342900" marR="0" lvl="0" indent="-342900" algn="r" rtl="1">
              <a:lnSpc>
                <a:spcPct val="115000"/>
              </a:lnSpc>
              <a:spcBef>
                <a:spcPts val="0"/>
              </a:spcBef>
              <a:spcAft>
                <a:spcPts val="1000"/>
              </a:spcAft>
              <a:buFont typeface="Simplified Arabic"/>
              <a:buChar char="-"/>
            </a:pPr>
            <a:r>
              <a:rPr lang="ar-EG" sz="2000" dirty="0">
                <a:solidFill>
                  <a:schemeClr val="tx1"/>
                </a:solidFill>
                <a:ea typeface="Calibri"/>
                <a:cs typeface="Simplified Arabic"/>
              </a:rPr>
              <a:t>القصد إلى الاستفادة والفهم أولاً.</a:t>
            </a:r>
            <a:endParaRPr lang="en-US" sz="2000" dirty="0">
              <a:solidFill>
                <a:schemeClr val="tx1"/>
              </a:solidFill>
              <a:ea typeface="Calibri"/>
              <a:cs typeface="Arial"/>
            </a:endParaRPr>
          </a:p>
          <a:p>
            <a:pPr marL="342900" marR="0" lvl="0" indent="-342900" algn="r" rtl="1">
              <a:lnSpc>
                <a:spcPct val="115000"/>
              </a:lnSpc>
              <a:spcBef>
                <a:spcPts val="0"/>
              </a:spcBef>
              <a:spcAft>
                <a:spcPts val="1000"/>
              </a:spcAft>
              <a:buFont typeface="Simplified Arabic"/>
              <a:buChar char="-"/>
            </a:pPr>
            <a:r>
              <a:rPr lang="ar-EG" sz="2000" dirty="0">
                <a:solidFill>
                  <a:schemeClr val="tx1"/>
                </a:solidFill>
                <a:ea typeface="Calibri"/>
                <a:cs typeface="Simplified Arabic"/>
              </a:rPr>
              <a:t>التمييز بين ما نعرفه وما لا </a:t>
            </a:r>
            <a:r>
              <a:rPr lang="ar-EG" sz="2000" dirty="0" smtClean="0">
                <a:solidFill>
                  <a:schemeClr val="tx1"/>
                </a:solidFill>
                <a:ea typeface="Calibri"/>
                <a:cs typeface="Simplified Arabic"/>
              </a:rPr>
              <a:t>نعرفه.و </a:t>
            </a:r>
            <a:r>
              <a:rPr lang="ar-EG" sz="2000" dirty="0">
                <a:solidFill>
                  <a:schemeClr val="tx1"/>
                </a:solidFill>
                <a:ea typeface="Calibri"/>
                <a:cs typeface="Simplified Arabic"/>
              </a:rPr>
              <a:t>تحديد </a:t>
            </a:r>
            <a:r>
              <a:rPr lang="ar-EG" sz="2000" dirty="0" smtClean="0">
                <a:solidFill>
                  <a:schemeClr val="tx1"/>
                </a:solidFill>
                <a:ea typeface="Calibri"/>
                <a:cs typeface="Simplified Arabic"/>
              </a:rPr>
              <a:t>كل </a:t>
            </a:r>
            <a:r>
              <a:rPr lang="ar-EG" sz="2000" dirty="0">
                <a:solidFill>
                  <a:schemeClr val="tx1"/>
                </a:solidFill>
                <a:ea typeface="Calibri"/>
                <a:cs typeface="Simplified Arabic"/>
              </a:rPr>
              <a:t>نستطيع عدم فهمه للسؤال عنه.</a:t>
            </a:r>
            <a:endParaRPr lang="en-US" sz="2000" dirty="0">
              <a:solidFill>
                <a:schemeClr val="tx1"/>
              </a:solidFill>
              <a:ea typeface="Calibri"/>
              <a:cs typeface="Arial"/>
            </a:endParaRPr>
          </a:p>
          <a:p>
            <a:pPr marL="342900" marR="0" lvl="0" indent="-342900" algn="r" rtl="1">
              <a:lnSpc>
                <a:spcPct val="115000"/>
              </a:lnSpc>
              <a:spcBef>
                <a:spcPts val="0"/>
              </a:spcBef>
              <a:spcAft>
                <a:spcPts val="1000"/>
              </a:spcAft>
              <a:buFont typeface="Simplified Arabic"/>
              <a:buChar char="-"/>
            </a:pPr>
            <a:r>
              <a:rPr lang="ar-EG" sz="2000" dirty="0">
                <a:solidFill>
                  <a:schemeClr val="tx1"/>
                </a:solidFill>
                <a:ea typeface="Calibri"/>
                <a:cs typeface="Simplified Arabic"/>
              </a:rPr>
              <a:t>تدريب الحس النقدى بالسماع، وذلك من خلال الوقوف عند النقاط التى يكون فيها </a:t>
            </a:r>
            <a:r>
              <a:rPr lang="ar-EG" sz="2000" dirty="0" smtClean="0">
                <a:solidFill>
                  <a:schemeClr val="tx1"/>
                </a:solidFill>
                <a:ea typeface="Calibri"/>
                <a:cs typeface="Simplified Arabic"/>
              </a:rPr>
              <a:t>رأى.</a:t>
            </a:r>
            <a:endParaRPr lang="en-US" sz="2000" dirty="0">
              <a:solidFill>
                <a:schemeClr val="tx1"/>
              </a:solidFill>
              <a:ea typeface="Calibri"/>
              <a:cs typeface="Arial"/>
            </a:endParaRPr>
          </a:p>
          <a:p>
            <a:pPr algn="r"/>
            <a:r>
              <a:rPr lang="ar-EG" sz="2000" dirty="0" smtClean="0">
                <a:solidFill>
                  <a:schemeClr val="tx1"/>
                </a:solidFill>
                <a:ea typeface="Calibri"/>
                <a:cs typeface="Simplified Arabic"/>
              </a:rPr>
              <a:t>- التمييز </a:t>
            </a:r>
            <a:r>
              <a:rPr lang="ar-EG" sz="2000" dirty="0">
                <a:solidFill>
                  <a:schemeClr val="tx1"/>
                </a:solidFill>
                <a:ea typeface="Calibri"/>
                <a:cs typeface="Simplified Arabic"/>
              </a:rPr>
              <a:t>بين الحقائق المثبتة، والنظريات، وبين الموضوعى </a:t>
            </a:r>
            <a:r>
              <a:rPr lang="ar-EG" sz="2000" dirty="0" smtClean="0">
                <a:solidFill>
                  <a:schemeClr val="tx1"/>
                </a:solidFill>
                <a:ea typeface="Calibri"/>
                <a:cs typeface="Simplified Arabic"/>
              </a:rPr>
              <a:t>والعاطفى.</a:t>
            </a:r>
            <a:endParaRPr lang="en-US" sz="2000" dirty="0">
              <a:solidFill>
                <a:schemeClr val="tx1"/>
              </a:solidFill>
              <a:ea typeface="Calibri"/>
              <a:cs typeface="Arial"/>
            </a:endParaRPr>
          </a:p>
          <a:p>
            <a:pPr algn="r"/>
            <a:endParaRPr lang="en-US" sz="2000" dirty="0">
              <a:solidFill>
                <a:schemeClr val="tx1"/>
              </a:solidFill>
            </a:endParaRPr>
          </a:p>
        </p:txBody>
      </p:sp>
    </p:spTree>
    <p:extLst>
      <p:ext uri="{BB962C8B-B14F-4D97-AF65-F5344CB8AC3E}">
        <p14:creationId xmlns:p14="http://schemas.microsoft.com/office/powerpoint/2010/main" val="1626788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620000" cy="1255280"/>
          </a:xfrm>
        </p:spPr>
        <p:txBody>
          <a:bodyPr>
            <a:normAutofit/>
          </a:bodyPr>
          <a:lstStyle/>
          <a:p>
            <a:r>
              <a:rPr lang="ar-EG" dirty="0" smtClean="0">
                <a:solidFill>
                  <a:srgbClr val="C00000"/>
                </a:solidFill>
              </a:rPr>
              <a:t>رابعاً:مهارة القراءة                        </a:t>
            </a:r>
            <a:endParaRPr lang="en-US" dirty="0">
              <a:solidFill>
                <a:srgbClr val="C00000"/>
              </a:solidFill>
            </a:endParaRPr>
          </a:p>
        </p:txBody>
      </p:sp>
      <p:sp>
        <p:nvSpPr>
          <p:cNvPr id="3" name="Subtitle 2"/>
          <p:cNvSpPr>
            <a:spLocks noGrp="1"/>
          </p:cNvSpPr>
          <p:nvPr>
            <p:ph type="subTitle" idx="1"/>
          </p:nvPr>
        </p:nvSpPr>
        <p:spPr>
          <a:xfrm>
            <a:off x="533400" y="1600200"/>
            <a:ext cx="7239000" cy="4724400"/>
          </a:xfrm>
        </p:spPr>
        <p:txBody>
          <a:bodyPr/>
          <a:lstStyle/>
          <a:p>
            <a:pPr algn="r" rtl="1">
              <a:lnSpc>
                <a:spcPct val="115000"/>
              </a:lnSpc>
              <a:spcBef>
                <a:spcPts val="0"/>
              </a:spcBef>
              <a:spcAft>
                <a:spcPts val="1000"/>
              </a:spcAft>
            </a:pPr>
            <a:r>
              <a:rPr lang="ar-EG" sz="3600" dirty="0" smtClean="0">
                <a:solidFill>
                  <a:schemeClr val="tx1"/>
                </a:solidFill>
                <a:ea typeface="Calibri"/>
                <a:cs typeface="Simplified Arabic"/>
              </a:rPr>
              <a:t>وهى  </a:t>
            </a:r>
            <a:r>
              <a:rPr lang="ar-EG" sz="3600" dirty="0">
                <a:solidFill>
                  <a:schemeClr val="tx1"/>
                </a:solidFill>
                <a:ea typeface="Calibri"/>
                <a:cs typeface="Simplified Arabic"/>
              </a:rPr>
              <a:t>عملية تحويلية يناقش فيها القارئ المعنى وآليات المقروء </a:t>
            </a:r>
            <a:r>
              <a:rPr lang="ar-EG" sz="3600" dirty="0" smtClean="0">
                <a:solidFill>
                  <a:schemeClr val="tx1"/>
                </a:solidFill>
                <a:ea typeface="Calibri"/>
                <a:cs typeface="Simplified Arabic"/>
              </a:rPr>
              <a:t>لفهمه </a:t>
            </a:r>
            <a:r>
              <a:rPr lang="ar-EG" sz="3600" dirty="0">
                <a:solidFill>
                  <a:schemeClr val="tx1"/>
                </a:solidFill>
                <a:ea typeface="Calibri"/>
                <a:cs typeface="Simplified Arabic"/>
              </a:rPr>
              <a:t>أو تفسيره،أثناء القراءة إذ لا يتجه المعنى من الصفحة للقارئ،وبدلاً من ذلك تتضمن القراءة مناقشة القارئ للنص عن طريق عوامل متعددة،مثل معرفة القارئ المتعلقة بالموضوع،وغرض القارئ من القراءة.</a:t>
            </a:r>
            <a:endParaRPr lang="en-US" sz="3600" dirty="0">
              <a:solidFill>
                <a:schemeClr val="tx1"/>
              </a:solidFill>
              <a:ea typeface="Calibri"/>
              <a:cs typeface="Arial"/>
            </a:endParaRPr>
          </a:p>
          <a:p>
            <a:endParaRPr lang="en-US" dirty="0"/>
          </a:p>
        </p:txBody>
      </p:sp>
    </p:spTree>
    <p:extLst>
      <p:ext uri="{BB962C8B-B14F-4D97-AF65-F5344CB8AC3E}">
        <p14:creationId xmlns:p14="http://schemas.microsoft.com/office/powerpoint/2010/main" val="2522662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1470025"/>
          </a:xfrm>
        </p:spPr>
        <p:txBody>
          <a:bodyPr>
            <a:normAutofit/>
          </a:bodyPr>
          <a:lstStyle/>
          <a:p>
            <a:pPr algn="r"/>
            <a:r>
              <a:rPr lang="ar-EG" dirty="0" smtClean="0">
                <a:solidFill>
                  <a:srgbClr val="C00000"/>
                </a:solidFill>
              </a:rPr>
              <a:t>القدرات التى ينبغى توافرها فى مقدم البرامج الإرشادية التلفزيونية:</a:t>
            </a:r>
            <a:endParaRPr lang="en-US" dirty="0">
              <a:solidFill>
                <a:srgbClr val="C00000"/>
              </a:solidFill>
            </a:endParaRPr>
          </a:p>
        </p:txBody>
      </p:sp>
      <p:sp>
        <p:nvSpPr>
          <p:cNvPr id="3" name="Subtitle 2"/>
          <p:cNvSpPr>
            <a:spLocks noGrp="1"/>
          </p:cNvSpPr>
          <p:nvPr>
            <p:ph type="subTitle" idx="1"/>
          </p:nvPr>
        </p:nvSpPr>
        <p:spPr>
          <a:xfrm>
            <a:off x="990600" y="2057400"/>
            <a:ext cx="7467600" cy="4572000"/>
          </a:xfrm>
        </p:spPr>
        <p:txBody>
          <a:bodyPr>
            <a:normAutofit/>
          </a:bodyPr>
          <a:lstStyle/>
          <a:p>
            <a:pPr algn="r"/>
            <a:r>
              <a:rPr lang="ar-EG" sz="3200" dirty="0" smtClean="0">
                <a:solidFill>
                  <a:schemeClr val="tx1"/>
                </a:solidFill>
              </a:rPr>
              <a:t>1- القدرة على تنظيم المادة المقروءة.</a:t>
            </a:r>
          </a:p>
          <a:p>
            <a:pPr algn="r"/>
            <a:r>
              <a:rPr lang="ar-EG" sz="3200" dirty="0" smtClean="0">
                <a:solidFill>
                  <a:schemeClr val="tx1"/>
                </a:solidFill>
              </a:rPr>
              <a:t>2- القدرة على ادراك المعنى العام للمادة المقروءة.</a:t>
            </a:r>
          </a:p>
          <a:p>
            <a:pPr algn="r"/>
            <a:r>
              <a:rPr lang="ar-EG" sz="3200" dirty="0" smtClean="0">
                <a:solidFill>
                  <a:schemeClr val="tx1"/>
                </a:solidFill>
              </a:rPr>
              <a:t>3- القدرة على القراءة للتنبؤ بالنتائج.</a:t>
            </a:r>
          </a:p>
          <a:p>
            <a:pPr algn="r"/>
            <a:r>
              <a:rPr lang="ar-EG" sz="3200" dirty="0" smtClean="0">
                <a:solidFill>
                  <a:schemeClr val="tx1"/>
                </a:solidFill>
              </a:rPr>
              <a:t>4- القدرة على التمييز بين أجزاء وفصول وتعريفات الرسالة المقروءة.</a:t>
            </a:r>
          </a:p>
          <a:p>
            <a:pPr algn="r"/>
            <a:r>
              <a:rPr lang="ar-EG" sz="3200" dirty="0" smtClean="0">
                <a:solidFill>
                  <a:schemeClr val="tx1"/>
                </a:solidFill>
              </a:rPr>
              <a:t>5- القدرة على نقد الرسالة المقروءة.</a:t>
            </a:r>
            <a:endParaRPr lang="en-US" sz="3200" dirty="0">
              <a:solidFill>
                <a:schemeClr val="tx1"/>
              </a:solidFill>
            </a:endParaRPr>
          </a:p>
        </p:txBody>
      </p:sp>
    </p:spTree>
    <p:extLst>
      <p:ext uri="{BB962C8B-B14F-4D97-AF65-F5344CB8AC3E}">
        <p14:creationId xmlns:p14="http://schemas.microsoft.com/office/powerpoint/2010/main" val="3465001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1"/>
            <a:ext cx="7543800" cy="1066800"/>
          </a:xfrm>
        </p:spPr>
        <p:txBody>
          <a:bodyPr/>
          <a:lstStyle/>
          <a:p>
            <a:pPr algn="r"/>
            <a:r>
              <a:rPr lang="ar-EG" dirty="0" smtClean="0">
                <a:solidFill>
                  <a:srgbClr val="C00000"/>
                </a:solidFill>
              </a:rPr>
              <a:t>الخلاصة</a:t>
            </a:r>
            <a:endParaRPr lang="en-US" dirty="0">
              <a:solidFill>
                <a:srgbClr val="C00000"/>
              </a:solidFill>
            </a:endParaRPr>
          </a:p>
        </p:txBody>
      </p:sp>
      <p:sp>
        <p:nvSpPr>
          <p:cNvPr id="3" name="Subtitle 2"/>
          <p:cNvSpPr>
            <a:spLocks noGrp="1"/>
          </p:cNvSpPr>
          <p:nvPr>
            <p:ph type="subTitle" idx="1"/>
          </p:nvPr>
        </p:nvSpPr>
        <p:spPr>
          <a:xfrm>
            <a:off x="914400" y="1600200"/>
            <a:ext cx="6858000" cy="4800600"/>
          </a:xfrm>
        </p:spPr>
        <p:txBody>
          <a:bodyPr>
            <a:normAutofit/>
          </a:bodyPr>
          <a:lstStyle/>
          <a:p>
            <a:pPr algn="r"/>
            <a:r>
              <a:rPr lang="ar-EG" dirty="0" smtClean="0">
                <a:solidFill>
                  <a:schemeClr val="tx1"/>
                </a:solidFill>
              </a:rPr>
              <a:t>يجب أن يتحلى مقدم البرامج الإرشادية التلفزيونية بالمهارات الإتصالية المختلفة من مهارة التحدث لكى يتمكن من نقل الرسالة الإرشادية لجمهور المسترشدين،كما يجب أن يكون لديه مهارة استماع،وذلك لما يسمعه من رسائل مختلفة من المسترشدين لتحقيق إحتياجاتهم المعرفية لزيادة الإنتاج الزراعى، وكذلك مهارة للكتابة لما سوف يتم بثه فى البرامج التفزيونية بما يتناسب مع احتياجات وغهتمامات المسترشدين،وأيضا لمهارة القراءة دور فى لمقدم البرامج التلفزيونية حيث إنها تساعده على فهم الرسائل المختلفة من المسترشدين وكذلك تجميع المادة العلمية الازمة لحل المشكلات التى تواجه المسترشدين فى كافة المجالات الزراعية وكل هذه المهارات تستهدف رفعة الإنتاج الزراعى بشقية النباتى والإنتاج الحيوانى والداجنى .</a:t>
            </a:r>
            <a:endParaRPr lang="en-US" dirty="0">
              <a:solidFill>
                <a:schemeClr val="tx1"/>
              </a:solidFill>
            </a:endParaRPr>
          </a:p>
        </p:txBody>
      </p:sp>
    </p:spTree>
    <p:extLst>
      <p:ext uri="{BB962C8B-B14F-4D97-AF65-F5344CB8AC3E}">
        <p14:creationId xmlns:p14="http://schemas.microsoft.com/office/powerpoint/2010/main" val="2781990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457200"/>
            <a:ext cx="7772400" cy="1470025"/>
          </a:xfrm>
        </p:spPr>
        <p:txBody>
          <a:bodyPr>
            <a:noAutofit/>
          </a:bodyPr>
          <a:lstStyle/>
          <a:p>
            <a:pPr algn="l"/>
            <a:r>
              <a:rPr lang="en-US" sz="6600" spc="-100" dirty="0">
                <a:solidFill>
                  <a:schemeClr val="tx1"/>
                </a:solidFill>
                <a:latin typeface="Blackadder ITC" pitchFamily="82" charset="0"/>
              </a:rPr>
              <a:t>End of </a:t>
            </a:r>
            <a:r>
              <a:rPr lang="en-US" sz="6600" spc="-100" dirty="0" smtClean="0">
                <a:solidFill>
                  <a:schemeClr val="tx1"/>
                </a:solidFill>
                <a:latin typeface="Blackadder ITC" pitchFamily="82" charset="0"/>
              </a:rPr>
              <a:t>presentation</a:t>
            </a:r>
            <a:r>
              <a:rPr lang="ar-EG" sz="6600" spc="-100" dirty="0" smtClean="0">
                <a:solidFill>
                  <a:schemeClr val="tx1"/>
                </a:solidFill>
                <a:latin typeface="Blackadder ITC" pitchFamily="82" charset="0"/>
              </a:rPr>
              <a:t>                            </a:t>
            </a:r>
            <a:endParaRPr lang="en-US" sz="6600" dirty="0">
              <a:solidFill>
                <a:schemeClr val="tx1"/>
              </a:solidFill>
            </a:endParaRPr>
          </a:p>
        </p:txBody>
      </p:sp>
      <p:sp>
        <p:nvSpPr>
          <p:cNvPr id="3" name="Subtitle 2"/>
          <p:cNvSpPr>
            <a:spLocks noGrp="1"/>
          </p:cNvSpPr>
          <p:nvPr>
            <p:ph type="subTitle" idx="1"/>
          </p:nvPr>
        </p:nvSpPr>
        <p:spPr>
          <a:xfrm>
            <a:off x="990600" y="3048000"/>
            <a:ext cx="6400800" cy="1752600"/>
          </a:xfrm>
        </p:spPr>
        <p:txBody>
          <a:bodyPr/>
          <a:lstStyle/>
          <a:p>
            <a:pPr marL="342900" lvl="0" indent="-228600">
              <a:buClr>
                <a:srgbClr val="A9A57C"/>
              </a:buClr>
              <a:buFont typeface="Arial" pitchFamily="34" charset="0"/>
              <a:buChar char="•"/>
            </a:pPr>
            <a:r>
              <a:rPr lang="en-US" sz="9600" dirty="0">
                <a:solidFill>
                  <a:srgbClr val="FF0000"/>
                </a:solidFill>
                <a:latin typeface="Edwardian Script ITC" pitchFamily="66" charset="0"/>
              </a:rPr>
              <a:t>Thank you</a:t>
            </a:r>
          </a:p>
          <a:p>
            <a:endParaRPr lang="en-US" dirty="0"/>
          </a:p>
        </p:txBody>
      </p:sp>
    </p:spTree>
    <p:extLst>
      <p:ext uri="{BB962C8B-B14F-4D97-AF65-F5344CB8AC3E}">
        <p14:creationId xmlns:p14="http://schemas.microsoft.com/office/powerpoint/2010/main" val="3152447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7772400" cy="1470025"/>
          </a:xfrm>
        </p:spPr>
        <p:txBody>
          <a:bodyPr>
            <a:normAutofit/>
          </a:bodyPr>
          <a:lstStyle/>
          <a:p>
            <a:r>
              <a:rPr lang="ar-EG" dirty="0" smtClean="0">
                <a:solidFill>
                  <a:srgbClr val="C00000"/>
                </a:solidFill>
              </a:rPr>
              <a:t>مقدمة</a:t>
            </a:r>
            <a:r>
              <a:rPr lang="ar-EG" dirty="0" smtClean="0">
                <a:solidFill>
                  <a:srgbClr val="FF0000"/>
                </a:solidFill>
              </a:rPr>
              <a:t>:                                        </a:t>
            </a:r>
            <a:endParaRPr lang="en-US" dirty="0">
              <a:solidFill>
                <a:srgbClr val="FF0000"/>
              </a:solidFill>
            </a:endParaRPr>
          </a:p>
        </p:txBody>
      </p:sp>
      <p:sp>
        <p:nvSpPr>
          <p:cNvPr id="3" name="Subtitle 2"/>
          <p:cNvSpPr>
            <a:spLocks noGrp="1"/>
          </p:cNvSpPr>
          <p:nvPr>
            <p:ph type="subTitle" idx="1"/>
          </p:nvPr>
        </p:nvSpPr>
        <p:spPr>
          <a:xfrm>
            <a:off x="1295400" y="1752600"/>
            <a:ext cx="6477000" cy="3886200"/>
          </a:xfrm>
        </p:spPr>
        <p:txBody>
          <a:bodyPr>
            <a:normAutofit fontScale="92500" lnSpcReduction="10000"/>
          </a:bodyPr>
          <a:lstStyle/>
          <a:p>
            <a:pPr algn="r"/>
            <a:r>
              <a:rPr lang="ar-EG" sz="3600" dirty="0" smtClean="0">
                <a:solidFill>
                  <a:schemeClr val="tx1"/>
                </a:solidFill>
              </a:rPr>
              <a:t>يلعب مقدم البرامج التلفزيونية  هو العنصر الرئيسى  فى البرامج الإرشادية التلفزيونية  حيث أنه يستخدم الأجهزة ويبحث فى موضوعه الذى يكون مهما للمسترشدين ،ثم يقوم بنقل الرسائل الإرشادية للمسترشدين،نتيجة لما يحملة من مهارات اتصال تمكنه من التعامل مع كافة الرسائل الإرشادية وكذلك القدرة على التعامل مع جمهور المسترشدين</a:t>
            </a:r>
            <a:endParaRPr lang="en-US" sz="3600" dirty="0">
              <a:solidFill>
                <a:schemeClr val="tx1"/>
              </a:solidFill>
            </a:endParaRPr>
          </a:p>
        </p:txBody>
      </p:sp>
    </p:spTree>
    <p:extLst>
      <p:ext uri="{BB962C8B-B14F-4D97-AF65-F5344CB8AC3E}">
        <p14:creationId xmlns:p14="http://schemas.microsoft.com/office/powerpoint/2010/main" val="1009210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7772400" cy="1470025"/>
          </a:xfrm>
        </p:spPr>
        <p:txBody>
          <a:bodyPr>
            <a:normAutofit/>
          </a:bodyPr>
          <a:lstStyle/>
          <a:p>
            <a:pPr algn="r"/>
            <a:r>
              <a:rPr lang="ar-EG" sz="3200" dirty="0" smtClean="0">
                <a:solidFill>
                  <a:srgbClr val="C00000"/>
                </a:solidFill>
              </a:rPr>
              <a:t> السمات الشخصية  لمقدم البرامج الإرشادية التفزيونية:</a:t>
            </a:r>
            <a:br>
              <a:rPr lang="ar-EG" sz="3200" dirty="0" smtClean="0">
                <a:solidFill>
                  <a:srgbClr val="C00000"/>
                </a:solidFill>
              </a:rPr>
            </a:br>
            <a:endParaRPr lang="en-US" sz="3200" dirty="0">
              <a:solidFill>
                <a:srgbClr val="C00000"/>
              </a:solidFill>
            </a:endParaRPr>
          </a:p>
        </p:txBody>
      </p:sp>
      <p:sp>
        <p:nvSpPr>
          <p:cNvPr id="3" name="Subtitle 2"/>
          <p:cNvSpPr>
            <a:spLocks noGrp="1"/>
          </p:cNvSpPr>
          <p:nvPr>
            <p:ph type="subTitle" idx="1"/>
          </p:nvPr>
        </p:nvSpPr>
        <p:spPr>
          <a:xfrm>
            <a:off x="762000" y="1828800"/>
            <a:ext cx="7010400" cy="4495800"/>
          </a:xfrm>
        </p:spPr>
        <p:txBody>
          <a:bodyPr>
            <a:noAutofit/>
          </a:bodyPr>
          <a:lstStyle/>
          <a:p>
            <a:pPr algn="r"/>
            <a:r>
              <a:rPr lang="ar-EG" sz="2400" dirty="0" smtClean="0">
                <a:solidFill>
                  <a:schemeClr val="tx1"/>
                </a:solidFill>
              </a:rPr>
              <a:t>1- </a:t>
            </a:r>
            <a:r>
              <a:rPr lang="ar-EG" sz="2400" dirty="0" smtClean="0">
                <a:solidFill>
                  <a:schemeClr val="tx2"/>
                </a:solidFill>
              </a:rPr>
              <a:t>الصدق</a:t>
            </a:r>
            <a:r>
              <a:rPr lang="ar-EG" sz="2400" dirty="0" smtClean="0">
                <a:solidFill>
                  <a:schemeClr val="tx1"/>
                </a:solidFill>
              </a:rPr>
              <a:t>:فالمذيع الصادق هو الأكثر تأثيراً فى مستمعيه.                                        </a:t>
            </a:r>
          </a:p>
          <a:p>
            <a:pPr algn="r"/>
            <a:r>
              <a:rPr lang="ar-EG" sz="2400" dirty="0" smtClean="0">
                <a:solidFill>
                  <a:schemeClr val="tx1"/>
                </a:solidFill>
              </a:rPr>
              <a:t>2- </a:t>
            </a:r>
            <a:r>
              <a:rPr lang="ar-EG" sz="2400" dirty="0" smtClean="0">
                <a:solidFill>
                  <a:schemeClr val="tx2"/>
                </a:solidFill>
              </a:rPr>
              <a:t>الموضوعية: </a:t>
            </a:r>
            <a:r>
              <a:rPr lang="ar-EG" sz="2400" dirty="0" smtClean="0">
                <a:solidFill>
                  <a:schemeClr val="tx1"/>
                </a:solidFill>
              </a:rPr>
              <a:t>ويقصد بها العدالة فى الحكم على الأشياء،والوقوف إلى جانب الحق ،والحكمة فى التعامل مع المشكلات المعروضه من قبل المسترشدين.</a:t>
            </a:r>
          </a:p>
          <a:p>
            <a:pPr algn="r"/>
            <a:r>
              <a:rPr lang="ar-EG" sz="2400" dirty="0" smtClean="0">
                <a:solidFill>
                  <a:schemeClr val="tx1"/>
                </a:solidFill>
              </a:rPr>
              <a:t>3- </a:t>
            </a:r>
            <a:r>
              <a:rPr lang="ar-EG" sz="2400" dirty="0" smtClean="0">
                <a:solidFill>
                  <a:schemeClr val="tx2"/>
                </a:solidFill>
              </a:rPr>
              <a:t>الدقة</a:t>
            </a:r>
            <a:r>
              <a:rPr lang="ar-EG" sz="2400" dirty="0" smtClean="0">
                <a:solidFill>
                  <a:schemeClr val="tx1"/>
                </a:solidFill>
              </a:rPr>
              <a:t>: وهى التأكد أن الكلمات التى يستخدمها تؤدى إلى المعنى المقصود .</a:t>
            </a:r>
          </a:p>
          <a:p>
            <a:pPr algn="r"/>
            <a:r>
              <a:rPr lang="ar-EG" sz="2400" dirty="0" smtClean="0">
                <a:solidFill>
                  <a:schemeClr val="tx1"/>
                </a:solidFill>
              </a:rPr>
              <a:t>4- </a:t>
            </a:r>
            <a:r>
              <a:rPr lang="ar-EG" sz="2400" dirty="0" smtClean="0">
                <a:solidFill>
                  <a:schemeClr val="tx2"/>
                </a:solidFill>
              </a:rPr>
              <a:t>الوضوح: </a:t>
            </a:r>
            <a:r>
              <a:rPr lang="ar-EG" sz="2400" dirty="0" smtClean="0">
                <a:solidFill>
                  <a:schemeClr val="tx1"/>
                </a:solidFill>
              </a:rPr>
              <a:t>بأن تكون اللغة بسيطة والمادة منظمة ومتسلسلة منطقياً.</a:t>
            </a:r>
          </a:p>
          <a:p>
            <a:pPr algn="r"/>
            <a:r>
              <a:rPr lang="ar-EG" sz="2400" dirty="0" smtClean="0">
                <a:solidFill>
                  <a:schemeClr val="tx1"/>
                </a:solidFill>
              </a:rPr>
              <a:t>5- </a:t>
            </a:r>
            <a:r>
              <a:rPr lang="ar-EG" sz="2400" dirty="0" smtClean="0">
                <a:solidFill>
                  <a:schemeClr val="tx2"/>
                </a:solidFill>
              </a:rPr>
              <a:t>الحماس</a:t>
            </a:r>
            <a:r>
              <a:rPr lang="ar-EG" sz="2400" dirty="0" smtClean="0">
                <a:solidFill>
                  <a:schemeClr val="tx1"/>
                </a:solidFill>
              </a:rPr>
              <a:t>: وهى أن يكون مقدم الإرشاد التلفزيونى تواقاً للحديث عن موضوعه فيبدو حيوياً نشطاً ومتفاعلاً.</a:t>
            </a:r>
          </a:p>
          <a:p>
            <a:pPr algn="r"/>
            <a:r>
              <a:rPr lang="ar-EG" sz="2400" dirty="0" smtClean="0">
                <a:solidFill>
                  <a:schemeClr val="tx1"/>
                </a:solidFill>
              </a:rPr>
              <a:t>كل قدراته.</a:t>
            </a:r>
            <a:endParaRPr lang="en-US" sz="2400" dirty="0">
              <a:solidFill>
                <a:schemeClr val="tx1"/>
              </a:solidFill>
            </a:endParaRPr>
          </a:p>
        </p:txBody>
      </p:sp>
    </p:spTree>
    <p:extLst>
      <p:ext uri="{BB962C8B-B14F-4D97-AF65-F5344CB8AC3E}">
        <p14:creationId xmlns:p14="http://schemas.microsoft.com/office/powerpoint/2010/main" val="2274274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0"/>
            <a:ext cx="7772400" cy="1470025"/>
          </a:xfrm>
        </p:spPr>
        <p:txBody>
          <a:bodyPr>
            <a:normAutofit/>
          </a:bodyPr>
          <a:lstStyle/>
          <a:p>
            <a:pPr algn="r"/>
            <a:r>
              <a:rPr lang="ar-EG" dirty="0" smtClean="0">
                <a:solidFill>
                  <a:srgbClr val="C00000"/>
                </a:solidFill>
              </a:rPr>
              <a:t>تابع السمات الشخصية لمقدم البرامج الإرشادية التلفزيونية:</a:t>
            </a:r>
            <a:endParaRPr lang="en-US" dirty="0">
              <a:solidFill>
                <a:srgbClr val="C00000"/>
              </a:solidFill>
            </a:endParaRPr>
          </a:p>
        </p:txBody>
      </p:sp>
      <p:sp>
        <p:nvSpPr>
          <p:cNvPr id="3" name="Subtitle 2"/>
          <p:cNvSpPr>
            <a:spLocks noGrp="1"/>
          </p:cNvSpPr>
          <p:nvPr>
            <p:ph type="subTitle" idx="1"/>
          </p:nvPr>
        </p:nvSpPr>
        <p:spPr>
          <a:xfrm>
            <a:off x="1371600" y="2057400"/>
            <a:ext cx="6553200" cy="4114800"/>
          </a:xfrm>
        </p:spPr>
        <p:txBody>
          <a:bodyPr>
            <a:normAutofit/>
          </a:bodyPr>
          <a:lstStyle/>
          <a:p>
            <a:pPr lvl="0" algn="r"/>
            <a:r>
              <a:rPr lang="ar-EG" sz="2400" dirty="0">
                <a:solidFill>
                  <a:schemeClr val="tx1"/>
                </a:solidFill>
              </a:rPr>
              <a:t>6- </a:t>
            </a:r>
            <a:r>
              <a:rPr lang="ar-EG" sz="2400" dirty="0">
                <a:solidFill>
                  <a:schemeClr val="tx2"/>
                </a:solidFill>
              </a:rPr>
              <a:t>القدرة على التركيز</a:t>
            </a:r>
            <a:r>
              <a:rPr lang="ar-EG" sz="2400" dirty="0">
                <a:solidFill>
                  <a:schemeClr val="tx1"/>
                </a:solidFill>
              </a:rPr>
              <a:t>: أى حضور الذهن أثناء الحديث،فيجب أن يكون لمقدم البرامج الإرشادية ذاكرة قوية وحضور ذهنى قوى حتى يستيطيع أن يتخاطب مع المسترشدين.</a:t>
            </a:r>
          </a:p>
          <a:p>
            <a:pPr lvl="0" algn="r"/>
            <a:r>
              <a:rPr lang="ar-EG" sz="2400" dirty="0">
                <a:solidFill>
                  <a:schemeClr val="tx1"/>
                </a:solidFill>
              </a:rPr>
              <a:t>7- </a:t>
            </a:r>
            <a:r>
              <a:rPr lang="ar-EG" sz="2400" dirty="0">
                <a:solidFill>
                  <a:schemeClr val="tx2"/>
                </a:solidFill>
              </a:rPr>
              <a:t>الإتزان الإنفعالى</a:t>
            </a:r>
            <a:r>
              <a:rPr lang="ar-EG" sz="2400" dirty="0">
                <a:solidFill>
                  <a:schemeClr val="tx1"/>
                </a:solidFill>
              </a:rPr>
              <a:t>: أى أن يكون متحكماً فى إنفعالاته،فمهما كان السبب المثير للإنفعال ومهما كان الإستفزاز الذى قد يسببه المسترشد.</a:t>
            </a:r>
          </a:p>
          <a:p>
            <a:pPr lvl="0" algn="r"/>
            <a:r>
              <a:rPr lang="ar-EG" sz="2400" dirty="0">
                <a:solidFill>
                  <a:schemeClr val="tx1"/>
                </a:solidFill>
              </a:rPr>
              <a:t>8- </a:t>
            </a:r>
            <a:r>
              <a:rPr lang="ar-EG" sz="2400" dirty="0">
                <a:solidFill>
                  <a:schemeClr val="tx2"/>
                </a:solidFill>
              </a:rPr>
              <a:t>المظهر</a:t>
            </a:r>
            <a:r>
              <a:rPr lang="ar-EG" sz="2400" dirty="0">
                <a:solidFill>
                  <a:schemeClr val="tx1"/>
                </a:solidFill>
              </a:rPr>
              <a:t>: حيث إنه يعكس مدى رؤية المتحدث لنفسه والطريقة التى ينظر بها الآخرون إليه.</a:t>
            </a:r>
          </a:p>
          <a:p>
            <a:pPr lvl="0" algn="r"/>
            <a:r>
              <a:rPr lang="ar-EG" sz="2400" dirty="0">
                <a:solidFill>
                  <a:schemeClr val="tx1"/>
                </a:solidFill>
              </a:rPr>
              <a:t>9- </a:t>
            </a:r>
            <a:r>
              <a:rPr lang="ar-EG" sz="2400" dirty="0">
                <a:solidFill>
                  <a:schemeClr val="tx2"/>
                </a:solidFill>
              </a:rPr>
              <a:t>القدرة على التعبير الحركى: </a:t>
            </a:r>
            <a:r>
              <a:rPr lang="ar-EG" sz="2400" dirty="0">
                <a:solidFill>
                  <a:schemeClr val="tx1"/>
                </a:solidFill>
              </a:rPr>
              <a:t>حيث لها أثر كبير جداً فى نجاح الحديث ، فأفضل دعم للمقدم هو استخدام</a:t>
            </a:r>
            <a:endParaRPr lang="en-US" dirty="0">
              <a:solidFill>
                <a:schemeClr val="tx1"/>
              </a:solidFill>
            </a:endParaRPr>
          </a:p>
        </p:txBody>
      </p:sp>
    </p:spTree>
    <p:extLst>
      <p:ext uri="{BB962C8B-B14F-4D97-AF65-F5344CB8AC3E}">
        <p14:creationId xmlns:p14="http://schemas.microsoft.com/office/powerpoint/2010/main" val="2383821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81001"/>
            <a:ext cx="7543800" cy="1219200"/>
          </a:xfrm>
        </p:spPr>
        <p:txBody>
          <a:bodyPr>
            <a:normAutofit/>
          </a:bodyPr>
          <a:lstStyle/>
          <a:p>
            <a:r>
              <a:rPr lang="ar-EG" sz="3200" dirty="0" smtClean="0">
                <a:solidFill>
                  <a:srgbClr val="C00000"/>
                </a:solidFill>
              </a:rPr>
              <a:t>المهارات الإتصالية لمقدم البرامج الإرشادية التلفزيونية:</a:t>
            </a:r>
            <a:endParaRPr lang="en-US" sz="3200" dirty="0">
              <a:solidFill>
                <a:srgbClr val="C00000"/>
              </a:solidFill>
            </a:endParaRPr>
          </a:p>
        </p:txBody>
      </p:sp>
      <p:sp>
        <p:nvSpPr>
          <p:cNvPr id="3" name="Subtitle 2"/>
          <p:cNvSpPr>
            <a:spLocks noGrp="1"/>
          </p:cNvSpPr>
          <p:nvPr>
            <p:ph type="subTitle" idx="1"/>
          </p:nvPr>
        </p:nvSpPr>
        <p:spPr>
          <a:xfrm>
            <a:off x="762000" y="1828800"/>
            <a:ext cx="7696200" cy="4800600"/>
          </a:xfrm>
        </p:spPr>
        <p:txBody>
          <a:bodyPr>
            <a:noAutofit/>
          </a:bodyPr>
          <a:lstStyle/>
          <a:p>
            <a:pPr algn="r"/>
            <a:r>
              <a:rPr lang="ar-EG" sz="2800" dirty="0" smtClean="0">
                <a:solidFill>
                  <a:schemeClr val="tx1"/>
                </a:solidFill>
              </a:rPr>
              <a:t>تتعدد المهارات الإتصالية التى يتحلى بها مقدم البرامج الإرشادية التلفزيونية، ومن بين أهم هذه المهارات ما يلى:</a:t>
            </a:r>
          </a:p>
          <a:p>
            <a:pPr algn="r" rtl="1">
              <a:lnSpc>
                <a:spcPct val="115000"/>
              </a:lnSpc>
              <a:spcBef>
                <a:spcPts val="0"/>
              </a:spcBef>
              <a:spcAft>
                <a:spcPts val="1000"/>
              </a:spcAft>
            </a:pPr>
            <a:r>
              <a:rPr lang="ar-EG" sz="2800" dirty="0" smtClean="0">
                <a:solidFill>
                  <a:schemeClr val="tx1"/>
                </a:solidFill>
              </a:rPr>
              <a:t>1- </a:t>
            </a:r>
            <a:r>
              <a:rPr lang="ar-EG" sz="2800" dirty="0" smtClean="0">
                <a:solidFill>
                  <a:schemeClr val="tx2"/>
                </a:solidFill>
              </a:rPr>
              <a:t>مهارة التحدث</a:t>
            </a:r>
            <a:r>
              <a:rPr lang="ar-EG" sz="2800" dirty="0" smtClean="0">
                <a:solidFill>
                  <a:schemeClr val="tx1"/>
                </a:solidFill>
              </a:rPr>
              <a:t>: وهى</a:t>
            </a:r>
            <a:r>
              <a:rPr lang="ar-EG" sz="2800" dirty="0">
                <a:ea typeface="Calibri"/>
                <a:cs typeface="Simplified Arabic"/>
              </a:rPr>
              <a:t> </a:t>
            </a:r>
            <a:r>
              <a:rPr lang="ar-EG" sz="2800" dirty="0" smtClean="0">
                <a:solidFill>
                  <a:schemeClr val="tx1"/>
                </a:solidFill>
                <a:ea typeface="Calibri"/>
                <a:cs typeface="Simplified Arabic"/>
              </a:rPr>
              <a:t>عبارة </a:t>
            </a:r>
            <a:r>
              <a:rPr lang="ar-EG" sz="2800" dirty="0">
                <a:solidFill>
                  <a:schemeClr val="tx1"/>
                </a:solidFill>
                <a:ea typeface="Calibri"/>
                <a:cs typeface="Simplified Arabic"/>
              </a:rPr>
              <a:t>عن رموز لغوية منطوقة،تنقل أفكارنا ومشاعرنا وإتجاهاتنا إلى الآخرين،والهدف قد يكون خفياً أو ظاهراً،ويتم هذا الإنتقال عبر وسائل متعددة منها وسائل الإتصال الشخصى المباشر كالمناقشة والمحادثات </a:t>
            </a:r>
            <a:r>
              <a:rPr lang="ar-EG" sz="2800" dirty="0" smtClean="0">
                <a:solidFill>
                  <a:schemeClr val="tx1"/>
                </a:solidFill>
                <a:ea typeface="Calibri"/>
                <a:cs typeface="Simplified Arabic"/>
              </a:rPr>
              <a:t>الرسمية،وغيرالرسمية،والإجتماعات،والزيارات</a:t>
            </a:r>
            <a:r>
              <a:rPr lang="ar-EG" sz="2800" dirty="0">
                <a:solidFill>
                  <a:schemeClr val="tx1"/>
                </a:solidFill>
                <a:ea typeface="Calibri"/>
                <a:cs typeface="Simplified Arabic"/>
              </a:rPr>
              <a:t>، والمقابلات، والخطب والمؤتمرات، ووسائل الإتصال الشخصى غير المباشر كالتلفزيون،وعبر وسائل الإتصال الجماهيرى كالإذاعة والتفزيون والسنما والفيديو والكاست.  </a:t>
            </a:r>
          </a:p>
          <a:p>
            <a:pPr algn="r" rtl="1">
              <a:lnSpc>
                <a:spcPct val="115000"/>
              </a:lnSpc>
              <a:spcBef>
                <a:spcPts val="0"/>
              </a:spcBef>
              <a:spcAft>
                <a:spcPts val="1000"/>
              </a:spcAft>
            </a:pPr>
            <a:endParaRPr lang="en-US" sz="2800" dirty="0">
              <a:solidFill>
                <a:schemeClr val="tx1"/>
              </a:solidFill>
              <a:ea typeface="Calibri"/>
              <a:cs typeface="Arial"/>
            </a:endParaRPr>
          </a:p>
          <a:p>
            <a:pPr algn="r"/>
            <a:r>
              <a:rPr lang="ar-EG" sz="2800" dirty="0" smtClean="0">
                <a:solidFill>
                  <a:schemeClr val="tx1"/>
                </a:solidFill>
              </a:rPr>
              <a:t>  </a:t>
            </a:r>
            <a:endParaRPr lang="en-US" sz="2800" dirty="0">
              <a:solidFill>
                <a:schemeClr val="tx1"/>
              </a:solidFill>
            </a:endParaRPr>
          </a:p>
        </p:txBody>
      </p:sp>
    </p:spTree>
    <p:extLst>
      <p:ext uri="{BB962C8B-B14F-4D97-AF65-F5344CB8AC3E}">
        <p14:creationId xmlns:p14="http://schemas.microsoft.com/office/powerpoint/2010/main" val="36781962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457201"/>
            <a:ext cx="7315200" cy="1066800"/>
          </a:xfrm>
        </p:spPr>
        <p:txBody>
          <a:bodyPr>
            <a:normAutofit/>
          </a:bodyPr>
          <a:lstStyle/>
          <a:p>
            <a:pPr algn="r"/>
            <a:r>
              <a:rPr lang="ar-EG" sz="2800" dirty="0" smtClean="0">
                <a:solidFill>
                  <a:srgbClr val="C00000"/>
                </a:solidFill>
              </a:rPr>
              <a:t>ما يجب مراعاته من قبل مقدم البرامج الإرشادية فى مهارة التحدث:</a:t>
            </a:r>
            <a:endParaRPr lang="en-US" sz="2800" dirty="0">
              <a:solidFill>
                <a:srgbClr val="C00000"/>
              </a:solidFill>
            </a:endParaRPr>
          </a:p>
        </p:txBody>
      </p:sp>
      <p:sp>
        <p:nvSpPr>
          <p:cNvPr id="3" name="Subtitle 2"/>
          <p:cNvSpPr>
            <a:spLocks noGrp="1"/>
          </p:cNvSpPr>
          <p:nvPr>
            <p:ph type="subTitle" idx="1"/>
          </p:nvPr>
        </p:nvSpPr>
        <p:spPr>
          <a:xfrm>
            <a:off x="990600" y="2133600"/>
            <a:ext cx="6781800" cy="4419600"/>
          </a:xfrm>
        </p:spPr>
        <p:txBody>
          <a:bodyPr>
            <a:normAutofit/>
          </a:bodyPr>
          <a:lstStyle/>
          <a:p>
            <a:pPr algn="r"/>
            <a:r>
              <a:rPr lang="ar-EG" sz="2400" dirty="0" smtClean="0">
                <a:solidFill>
                  <a:schemeClr val="tx1"/>
                </a:solidFill>
              </a:rPr>
              <a:t>1- </a:t>
            </a:r>
            <a:r>
              <a:rPr lang="ar-EG" sz="2400" dirty="0" smtClean="0">
                <a:solidFill>
                  <a:schemeClr val="tx2"/>
                </a:solidFill>
              </a:rPr>
              <a:t>الإهتمام باللغة</a:t>
            </a:r>
            <a:r>
              <a:rPr lang="ar-EG" sz="2400" dirty="0" smtClean="0">
                <a:solidFill>
                  <a:schemeClr val="tx1"/>
                </a:solidFill>
              </a:rPr>
              <a:t>: وذلك باستخدام الألفاظ المناسبة لجمهور المسترشدين، حتى يتناسب مع ألفاظهم المستخدمة ،لتيسير التفاهم بين المقدم والمسترشدين.</a:t>
            </a:r>
          </a:p>
          <a:p>
            <a:pPr algn="r"/>
            <a:r>
              <a:rPr lang="ar-EG" sz="2400" dirty="0" smtClean="0">
                <a:solidFill>
                  <a:schemeClr val="tx1"/>
                </a:solidFill>
              </a:rPr>
              <a:t>2- </a:t>
            </a:r>
            <a:r>
              <a:rPr lang="ar-EG" sz="2400" dirty="0" smtClean="0">
                <a:solidFill>
                  <a:schemeClr val="tx2"/>
                </a:solidFill>
              </a:rPr>
              <a:t>إيجاد الصوت والنبرات:حتى </a:t>
            </a:r>
            <a:r>
              <a:rPr lang="ar-EG" sz="2400" dirty="0" smtClean="0">
                <a:solidFill>
                  <a:schemeClr val="tx1"/>
                </a:solidFill>
              </a:rPr>
              <a:t>تتلائم مع الرسالة الإرشادية لجذب إنتباه المسترشدين إليها.          </a:t>
            </a:r>
          </a:p>
          <a:p>
            <a:pPr algn="r"/>
            <a:r>
              <a:rPr lang="ar-EG" sz="2400" dirty="0" smtClean="0">
                <a:solidFill>
                  <a:schemeClr val="tx1"/>
                </a:solidFill>
              </a:rPr>
              <a:t>3- </a:t>
            </a:r>
            <a:r>
              <a:rPr lang="ar-EG" sz="2400" dirty="0" smtClean="0">
                <a:solidFill>
                  <a:schemeClr val="tx2"/>
                </a:solidFill>
              </a:rPr>
              <a:t>الإقناع فى الحديث:وذلك </a:t>
            </a:r>
            <a:r>
              <a:rPr lang="ar-EG" sz="2400" dirty="0" smtClean="0">
                <a:solidFill>
                  <a:schemeClr val="tx1"/>
                </a:solidFill>
              </a:rPr>
              <a:t>من خلال:          </a:t>
            </a:r>
          </a:p>
          <a:p>
            <a:pPr algn="r"/>
            <a:r>
              <a:rPr lang="ar-EG" sz="2400" dirty="0" smtClean="0">
                <a:solidFill>
                  <a:schemeClr val="tx1"/>
                </a:solidFill>
              </a:rPr>
              <a:t>      1- القدرة على العرض والتعبير.</a:t>
            </a:r>
          </a:p>
          <a:p>
            <a:pPr algn="r"/>
            <a:r>
              <a:rPr lang="ar-EG" sz="2400" dirty="0" smtClean="0">
                <a:solidFill>
                  <a:schemeClr val="tx1"/>
                </a:solidFill>
              </a:rPr>
              <a:t>2- القدرة على التحليل والابتكار.</a:t>
            </a:r>
          </a:p>
          <a:p>
            <a:pPr algn="r"/>
            <a:r>
              <a:rPr lang="ar-EG" sz="2400" dirty="0" smtClean="0">
                <a:solidFill>
                  <a:schemeClr val="tx1"/>
                </a:solidFill>
              </a:rPr>
              <a:t>3- القدرة على الضبط الإنفعالى.</a:t>
            </a:r>
          </a:p>
          <a:p>
            <a:pPr algn="r"/>
            <a:r>
              <a:rPr lang="ar-EG" sz="2400" dirty="0" smtClean="0">
                <a:solidFill>
                  <a:schemeClr val="tx1"/>
                </a:solidFill>
              </a:rPr>
              <a:t>4- القدرة على تقبل النقد.</a:t>
            </a:r>
          </a:p>
        </p:txBody>
      </p:sp>
    </p:spTree>
    <p:extLst>
      <p:ext uri="{BB962C8B-B14F-4D97-AF65-F5344CB8AC3E}">
        <p14:creationId xmlns:p14="http://schemas.microsoft.com/office/powerpoint/2010/main" val="9246638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1470025"/>
          </a:xfrm>
        </p:spPr>
        <p:txBody>
          <a:bodyPr/>
          <a:lstStyle/>
          <a:p>
            <a:pPr algn="r"/>
            <a:r>
              <a:rPr lang="ar-EG" dirty="0" smtClean="0">
                <a:solidFill>
                  <a:srgbClr val="C00000"/>
                </a:solidFill>
              </a:rPr>
              <a:t>عناصر الحديث المؤثر:</a:t>
            </a:r>
            <a:endParaRPr lang="en-US" dirty="0">
              <a:solidFill>
                <a:srgbClr val="C00000"/>
              </a:solidFill>
            </a:endParaRPr>
          </a:p>
        </p:txBody>
      </p:sp>
      <p:sp>
        <p:nvSpPr>
          <p:cNvPr id="3" name="Subtitle 2"/>
          <p:cNvSpPr>
            <a:spLocks noGrp="1"/>
          </p:cNvSpPr>
          <p:nvPr>
            <p:ph type="subTitle" idx="1"/>
          </p:nvPr>
        </p:nvSpPr>
        <p:spPr>
          <a:xfrm>
            <a:off x="609600" y="2057400"/>
            <a:ext cx="7848600" cy="4572000"/>
          </a:xfrm>
        </p:spPr>
        <p:txBody>
          <a:bodyPr/>
          <a:lstStyle/>
          <a:p>
            <a:pPr algn="r"/>
            <a:r>
              <a:rPr lang="ar-EG" dirty="0" smtClean="0">
                <a:solidFill>
                  <a:schemeClr val="tx1"/>
                </a:solidFill>
              </a:rPr>
              <a:t>1- الاستهلال والختام الجيد.        </a:t>
            </a:r>
          </a:p>
          <a:p>
            <a:pPr algn="r"/>
            <a:r>
              <a:rPr lang="ar-EG" dirty="0" smtClean="0">
                <a:solidFill>
                  <a:schemeClr val="tx1"/>
                </a:solidFill>
              </a:rPr>
              <a:t>2- استخدام أكبر قدر من الحواس.</a:t>
            </a:r>
          </a:p>
          <a:p>
            <a:pPr algn="r"/>
            <a:r>
              <a:rPr lang="ar-EG" dirty="0" smtClean="0">
                <a:solidFill>
                  <a:schemeClr val="tx1"/>
                </a:solidFill>
              </a:rPr>
              <a:t>3- الحرص على التلقائية.</a:t>
            </a:r>
          </a:p>
          <a:p>
            <a:pPr algn="r"/>
            <a:r>
              <a:rPr lang="ar-EG" dirty="0" smtClean="0">
                <a:solidFill>
                  <a:schemeClr val="tx1"/>
                </a:solidFill>
              </a:rPr>
              <a:t>4- تعلم حسن الاستماع.</a:t>
            </a:r>
          </a:p>
          <a:p>
            <a:pPr algn="r"/>
            <a:r>
              <a:rPr lang="ar-EG" dirty="0" smtClean="0">
                <a:solidFill>
                  <a:schemeClr val="tx1"/>
                </a:solidFill>
              </a:rPr>
              <a:t>5- تجنب تقليد الآخرين.</a:t>
            </a:r>
          </a:p>
          <a:p>
            <a:pPr algn="r"/>
            <a:r>
              <a:rPr lang="ar-EG" dirty="0" smtClean="0">
                <a:solidFill>
                  <a:schemeClr val="tx1"/>
                </a:solidFill>
              </a:rPr>
              <a:t>6- السيطرة على الحديث.</a:t>
            </a:r>
          </a:p>
          <a:p>
            <a:pPr algn="r"/>
            <a:r>
              <a:rPr lang="ar-EG" dirty="0" smtClean="0">
                <a:solidFill>
                  <a:schemeClr val="tx1"/>
                </a:solidFill>
              </a:rPr>
              <a:t>7- الإتجاه الطيب نحو الجمهور.</a:t>
            </a:r>
            <a:endParaRPr lang="en-US" dirty="0">
              <a:solidFill>
                <a:schemeClr val="tx1"/>
              </a:solidFill>
            </a:endParaRPr>
          </a:p>
        </p:txBody>
      </p:sp>
    </p:spTree>
    <p:extLst>
      <p:ext uri="{BB962C8B-B14F-4D97-AF65-F5344CB8AC3E}">
        <p14:creationId xmlns:p14="http://schemas.microsoft.com/office/powerpoint/2010/main" val="3361671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304801"/>
            <a:ext cx="7467600" cy="1066800"/>
          </a:xfrm>
        </p:spPr>
        <p:txBody>
          <a:bodyPr/>
          <a:lstStyle/>
          <a:p>
            <a:pPr algn="r"/>
            <a:r>
              <a:rPr lang="ar-EG" dirty="0" smtClean="0">
                <a:solidFill>
                  <a:srgbClr val="C00000"/>
                </a:solidFill>
              </a:rPr>
              <a:t>ثانياً:مهارة الكتابة:</a:t>
            </a:r>
            <a:endParaRPr lang="en-US" dirty="0">
              <a:solidFill>
                <a:srgbClr val="C00000"/>
              </a:solidFill>
            </a:endParaRPr>
          </a:p>
        </p:txBody>
      </p:sp>
      <p:sp>
        <p:nvSpPr>
          <p:cNvPr id="3" name="Subtitle 2"/>
          <p:cNvSpPr>
            <a:spLocks noGrp="1"/>
          </p:cNvSpPr>
          <p:nvPr>
            <p:ph type="subTitle" idx="1"/>
          </p:nvPr>
        </p:nvSpPr>
        <p:spPr>
          <a:xfrm>
            <a:off x="838200" y="1447800"/>
            <a:ext cx="7772400" cy="5105400"/>
          </a:xfrm>
        </p:spPr>
        <p:txBody>
          <a:bodyPr>
            <a:normAutofit/>
          </a:bodyPr>
          <a:lstStyle/>
          <a:p>
            <a:r>
              <a:rPr lang="ar-EG" sz="4000" dirty="0" smtClean="0">
                <a:solidFill>
                  <a:schemeClr val="tx1"/>
                </a:solidFill>
              </a:rPr>
              <a:t>تأتى مهارة الكتابة بعد تعلم مهارات الحديث، فبها نستطيع عرض أفكارنا والتعبير عنها بوسيلة لا تنسى على مر الأيام والسنين،وتعتر مهارة الكتابة هى أساس العمل الإعلامى، وتدخل فى كل عناصره وأدواته ووسائله،مثل المقال والحوار والخبر والتحقيق والتقرير.</a:t>
            </a:r>
            <a:endParaRPr lang="en-US" sz="4000" dirty="0">
              <a:solidFill>
                <a:schemeClr val="tx1"/>
              </a:solidFill>
            </a:endParaRPr>
          </a:p>
        </p:txBody>
      </p:sp>
    </p:spTree>
    <p:extLst>
      <p:ext uri="{BB962C8B-B14F-4D97-AF65-F5344CB8AC3E}">
        <p14:creationId xmlns:p14="http://schemas.microsoft.com/office/powerpoint/2010/main" val="22874113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7772400" cy="1470025"/>
          </a:xfrm>
        </p:spPr>
        <p:txBody>
          <a:bodyPr>
            <a:normAutofit/>
          </a:bodyPr>
          <a:lstStyle/>
          <a:p>
            <a:r>
              <a:rPr lang="ar-EG" sz="2800" dirty="0" smtClean="0">
                <a:solidFill>
                  <a:srgbClr val="C00000"/>
                </a:solidFill>
              </a:rPr>
              <a:t>القواعد العامة للكتابة الفعالة لمقدمى البرامج الإرشادية التلفزيونية:</a:t>
            </a:r>
            <a:endParaRPr lang="en-US" sz="2800" dirty="0">
              <a:solidFill>
                <a:srgbClr val="C00000"/>
              </a:solidFill>
            </a:endParaRPr>
          </a:p>
        </p:txBody>
      </p:sp>
      <p:sp>
        <p:nvSpPr>
          <p:cNvPr id="3" name="Subtitle 2"/>
          <p:cNvSpPr>
            <a:spLocks noGrp="1"/>
          </p:cNvSpPr>
          <p:nvPr>
            <p:ph type="subTitle" idx="1"/>
          </p:nvPr>
        </p:nvSpPr>
        <p:spPr>
          <a:xfrm>
            <a:off x="609600" y="1981200"/>
            <a:ext cx="8001000" cy="4419600"/>
          </a:xfrm>
        </p:spPr>
        <p:txBody>
          <a:bodyPr>
            <a:normAutofit lnSpcReduction="10000"/>
          </a:bodyPr>
          <a:lstStyle/>
          <a:p>
            <a:pPr algn="r"/>
            <a:r>
              <a:rPr lang="ar-EG" dirty="0" smtClean="0">
                <a:solidFill>
                  <a:schemeClr val="tx1"/>
                </a:solidFill>
              </a:rPr>
              <a:t>1-</a:t>
            </a:r>
            <a:r>
              <a:rPr lang="ar-EG" dirty="0" smtClean="0">
                <a:solidFill>
                  <a:schemeClr val="tx2"/>
                </a:solidFill>
              </a:rPr>
              <a:t> الشمول</a:t>
            </a:r>
            <a:r>
              <a:rPr lang="ar-EG" dirty="0" smtClean="0">
                <a:solidFill>
                  <a:schemeClr val="tx1"/>
                </a:solidFill>
              </a:rPr>
              <a:t>: فالرسالة الإرشادية المكتملة هى التى تجيب عن الأسئلة الستة المعروفة: ( من؟ - ماذا؟ - متى؟ - لماذا؟ - أين؟ كيف؟).   </a:t>
            </a:r>
          </a:p>
          <a:p>
            <a:pPr algn="r"/>
            <a:r>
              <a:rPr lang="ar-EG" dirty="0" smtClean="0">
                <a:solidFill>
                  <a:schemeClr val="tx1"/>
                </a:solidFill>
              </a:rPr>
              <a:t>2- </a:t>
            </a:r>
            <a:r>
              <a:rPr lang="ar-EG" dirty="0" smtClean="0">
                <a:solidFill>
                  <a:schemeClr val="tx2"/>
                </a:solidFill>
              </a:rPr>
              <a:t>الإيجاز: </a:t>
            </a:r>
            <a:r>
              <a:rPr lang="ar-EG" dirty="0" smtClean="0">
                <a:solidFill>
                  <a:schemeClr val="tx1"/>
                </a:solidFill>
              </a:rPr>
              <a:t>وهى المرحلة الوسط بين الإختصار المخل والتطويل الملل.</a:t>
            </a:r>
          </a:p>
          <a:p>
            <a:pPr algn="r"/>
            <a:r>
              <a:rPr lang="ar-EG" dirty="0" smtClean="0">
                <a:solidFill>
                  <a:schemeClr val="tx1"/>
                </a:solidFill>
              </a:rPr>
              <a:t>3- </a:t>
            </a:r>
            <a:r>
              <a:rPr lang="ar-EG" dirty="0" smtClean="0">
                <a:solidFill>
                  <a:schemeClr val="tx2"/>
                </a:solidFill>
              </a:rPr>
              <a:t>الدقة: </a:t>
            </a:r>
            <a:r>
              <a:rPr lang="ar-EG" dirty="0" smtClean="0">
                <a:solidFill>
                  <a:schemeClr val="tx1"/>
                </a:solidFill>
              </a:rPr>
              <a:t>وتعنى الصواب فى نقل المعلومات الزراعية للمسترشدين.</a:t>
            </a:r>
          </a:p>
          <a:p>
            <a:pPr algn="r"/>
            <a:r>
              <a:rPr lang="ar-EG" dirty="0" smtClean="0">
                <a:solidFill>
                  <a:schemeClr val="tx1"/>
                </a:solidFill>
              </a:rPr>
              <a:t>4- </a:t>
            </a:r>
            <a:r>
              <a:rPr lang="ar-EG" dirty="0" smtClean="0">
                <a:solidFill>
                  <a:schemeClr val="tx2"/>
                </a:solidFill>
              </a:rPr>
              <a:t>الموضوعية: </a:t>
            </a:r>
            <a:r>
              <a:rPr lang="ar-EG" dirty="0" smtClean="0">
                <a:solidFill>
                  <a:schemeClr val="tx1"/>
                </a:solidFill>
              </a:rPr>
              <a:t>وذلك بالفصل بين الرأى الشخصى لمقدم البرنامج والحقيقة ،وتحقيق النزاهة والتوازن.</a:t>
            </a:r>
          </a:p>
          <a:p>
            <a:pPr algn="r"/>
            <a:r>
              <a:rPr lang="ar-EG" dirty="0" smtClean="0">
                <a:solidFill>
                  <a:schemeClr val="tx1"/>
                </a:solidFill>
              </a:rPr>
              <a:t>5- </a:t>
            </a:r>
            <a:r>
              <a:rPr lang="ar-EG" dirty="0" smtClean="0">
                <a:solidFill>
                  <a:schemeClr val="tx2"/>
                </a:solidFill>
              </a:rPr>
              <a:t>البساطة: </a:t>
            </a:r>
            <a:r>
              <a:rPr lang="ar-EG" dirty="0" smtClean="0">
                <a:solidFill>
                  <a:schemeClr val="tx1"/>
                </a:solidFill>
              </a:rPr>
              <a:t>حتى يسهل على المسترشدين استيعابها وفهمها .</a:t>
            </a:r>
          </a:p>
          <a:p>
            <a:pPr algn="r"/>
            <a:r>
              <a:rPr lang="ar-EG" dirty="0" smtClean="0">
                <a:solidFill>
                  <a:schemeClr val="tx2"/>
                </a:solidFill>
              </a:rPr>
              <a:t>6- الوضوح: </a:t>
            </a:r>
            <a:r>
              <a:rPr lang="ar-EG" dirty="0" smtClean="0">
                <a:solidFill>
                  <a:schemeClr val="tx1"/>
                </a:solidFill>
              </a:rPr>
              <a:t>ويكون فى الشكل والمضمون .</a:t>
            </a:r>
          </a:p>
          <a:p>
            <a:pPr algn="r"/>
            <a:r>
              <a:rPr lang="ar-EG" dirty="0" smtClean="0">
                <a:solidFill>
                  <a:schemeClr val="tx1"/>
                </a:solidFill>
              </a:rPr>
              <a:t>7- </a:t>
            </a:r>
            <a:r>
              <a:rPr lang="ar-EG" dirty="0" smtClean="0">
                <a:solidFill>
                  <a:schemeClr val="tx2"/>
                </a:solidFill>
              </a:rPr>
              <a:t>المناسبة: </a:t>
            </a:r>
            <a:r>
              <a:rPr lang="ar-EG" dirty="0" smtClean="0">
                <a:solidFill>
                  <a:schemeClr val="tx1"/>
                </a:solidFill>
              </a:rPr>
              <a:t>وهى موافقة الموضوع لإهتمامات المسترشدين .</a:t>
            </a:r>
          </a:p>
          <a:p>
            <a:pPr algn="r"/>
            <a:r>
              <a:rPr lang="ar-EG" dirty="0" smtClean="0">
                <a:solidFill>
                  <a:schemeClr val="tx1"/>
                </a:solidFill>
              </a:rPr>
              <a:t>8- </a:t>
            </a:r>
            <a:r>
              <a:rPr lang="ar-EG" dirty="0" smtClean="0">
                <a:solidFill>
                  <a:schemeClr val="tx2"/>
                </a:solidFill>
              </a:rPr>
              <a:t>الإيجابية: </a:t>
            </a:r>
            <a:r>
              <a:rPr lang="ar-EG" dirty="0" smtClean="0">
                <a:solidFill>
                  <a:schemeClr val="tx1"/>
                </a:solidFill>
              </a:rPr>
              <a:t>وهى الروح الإيجابية التى يلمسها المسترشدين فى البرنامج.</a:t>
            </a:r>
          </a:p>
          <a:p>
            <a:pPr algn="r"/>
            <a:r>
              <a:rPr lang="ar-EG" dirty="0" smtClean="0">
                <a:solidFill>
                  <a:schemeClr val="tx1"/>
                </a:solidFill>
              </a:rPr>
              <a:t>9- </a:t>
            </a:r>
            <a:r>
              <a:rPr lang="ar-EG" dirty="0" smtClean="0">
                <a:solidFill>
                  <a:schemeClr val="tx2"/>
                </a:solidFill>
              </a:rPr>
              <a:t>التأكيد: </a:t>
            </a:r>
            <a:r>
              <a:rPr lang="ar-EG" dirty="0" smtClean="0">
                <a:solidFill>
                  <a:schemeClr val="tx1"/>
                </a:solidFill>
              </a:rPr>
              <a:t>وهو إبراز المعانى القوية  ذات الدلالة ولكن بحذر ودون تكلف.</a:t>
            </a:r>
          </a:p>
          <a:p>
            <a:pPr algn="r"/>
            <a:r>
              <a:rPr lang="ar-EG" dirty="0" smtClean="0">
                <a:solidFill>
                  <a:schemeClr val="tx2"/>
                </a:solidFill>
              </a:rPr>
              <a:t>10- تقنية الكتابة</a:t>
            </a:r>
            <a:r>
              <a:rPr lang="ar-EG" dirty="0" smtClean="0">
                <a:solidFill>
                  <a:schemeClr val="tx1"/>
                </a:solidFill>
              </a:rPr>
              <a:t>: وهى توافق الكتابة مع المعايير التقنية للتلفزيون .                                              </a:t>
            </a:r>
            <a:endParaRPr lang="en-US" dirty="0">
              <a:solidFill>
                <a:schemeClr val="tx1"/>
              </a:solidFill>
            </a:endParaRPr>
          </a:p>
        </p:txBody>
      </p:sp>
    </p:spTree>
    <p:extLst>
      <p:ext uri="{BB962C8B-B14F-4D97-AF65-F5344CB8AC3E}">
        <p14:creationId xmlns:p14="http://schemas.microsoft.com/office/powerpoint/2010/main" val="10373959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163</TotalTime>
  <Words>1008</Words>
  <Application>Microsoft Office PowerPoint</Application>
  <PresentationFormat>On-screen Show (4:3)</PresentationFormat>
  <Paragraphs>76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Waveform</vt:lpstr>
      <vt:lpstr>المحاضرة السادسة             المستوى الرابع( شعبة الإرشاد الزراعى)    مقرر( الإرشاد الريفى التلفزيونى ) مقدم  البرامج الإرشادية  التلفزيونية</vt:lpstr>
      <vt:lpstr>مقدمة:                                        </vt:lpstr>
      <vt:lpstr> السمات الشخصية  لمقدم البرامج الإرشادية التفزيونية: </vt:lpstr>
      <vt:lpstr>تابع السمات الشخصية لمقدم البرامج الإرشادية التلفزيونية:</vt:lpstr>
      <vt:lpstr>المهارات الإتصالية لمقدم البرامج الإرشادية التلفزيونية:</vt:lpstr>
      <vt:lpstr>ما يجب مراعاته من قبل مقدم البرامج الإرشادية فى مهارة التحدث:</vt:lpstr>
      <vt:lpstr>عناصر الحديث المؤثر:</vt:lpstr>
      <vt:lpstr>ثانياً:مهارة الكتابة:</vt:lpstr>
      <vt:lpstr>القواعد العامة للكتابة الفعالة لمقدمى البرامج الإرشادية التلفزيونية:</vt:lpstr>
      <vt:lpstr>ثالثاً:مهارة الإستماع</vt:lpstr>
      <vt:lpstr>أساليب لتحقيق مهارة الإستماع لمقدم البرامج الإرشادية التلفزيونية: </vt:lpstr>
      <vt:lpstr>رابعاً:مهارة القراءة                        </vt:lpstr>
      <vt:lpstr>القدرات التى ينبغى توافرها فى مقدم البرامج الإرشادية التلفزيونية:</vt:lpstr>
      <vt:lpstr>الخلاصة</vt:lpstr>
      <vt:lpstr>End of presentation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السادسة             المستوى الرابع( شعبة الإرشاد الزراعى)   مقرر( الإرشاد الريفى التلفزيونى مقدم الإرشاد التلفزيونى</dc:title>
  <dc:creator>Eman</dc:creator>
  <cp:lastModifiedBy>Eman</cp:lastModifiedBy>
  <cp:revision>16</cp:revision>
  <dcterms:created xsi:type="dcterms:W3CDTF">2006-08-16T00:00:00Z</dcterms:created>
  <dcterms:modified xsi:type="dcterms:W3CDTF">2020-04-11T15:37:58Z</dcterms:modified>
</cp:coreProperties>
</file>