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364212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99762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17449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5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F6FC6"/>
                </a:solidFill>
              </a:rPr>
              <a:pPr/>
              <a:t>‹#›</a:t>
            </a:fld>
            <a:endParaRPr lang="ar-SA">
              <a:solidFill>
                <a:srgbClr val="0F6FC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67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81821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6225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464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1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18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40322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65782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4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8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xmlns="" val="200814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94495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4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83855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85324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30148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7" y="1030148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3326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878325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75860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8232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283095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05853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1204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19517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86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3"/>
            <a:ext cx="6777317" cy="350897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9" y="224493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970983"/>
            <a:fld id="{1B8ABB09-4A1D-463E-8065-109CC2B7EFAA}" type="datetimeFigureOut">
              <a:rPr lang="ar-SA" smtClean="0"/>
              <a:pPr defTabSz="970983"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970983"/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2"/>
            <a:ext cx="1332156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970983"/>
            <a:fld id="{0B34F065-1154-456A-91E3-76DE8E75E17B}" type="slidenum">
              <a:rPr lang="ar-SA" smtClean="0"/>
              <a:pPr defTabSz="970983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908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239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839" indent="-274272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967" indent="-274272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239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514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646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636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8768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19901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034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gif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31.wav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31.wav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31.wav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3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3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مجموعة 12"/>
          <p:cNvGrpSpPr/>
          <p:nvPr/>
        </p:nvGrpSpPr>
        <p:grpSpPr>
          <a:xfrm>
            <a:off x="1924297" y="2"/>
            <a:ext cx="4457700" cy="1179698"/>
            <a:chOff x="2274540" y="0"/>
            <a:chExt cx="4457700" cy="845423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2348753" y="116632"/>
              <a:ext cx="4145687" cy="523727"/>
            </a:xfrm>
            <a:prstGeom prst="downArrowCallou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none">
              <a:spAutoFit/>
            </a:bodyPr>
            <a:lstStyle/>
            <a:p>
              <a:pPr algn="ctr" defTabSz="970811"/>
              <a:r>
                <a:rPr lang="ar-SA" sz="25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استراتيجية العصف الذهن</a:t>
              </a:r>
              <a:r>
                <a:rPr lang="ar-SA" sz="25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ي (</a:t>
              </a:r>
              <a:r>
                <a:rPr lang="ar-SA" sz="25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التفكير الإبداعي</a:t>
              </a:r>
              <a:r>
                <a:rPr lang="ar-SA" sz="25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)</a:t>
              </a:r>
              <a:endParaRPr lang="ar-EG" sz="25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6381995" y="-32462"/>
            <a:ext cx="2570652" cy="913751"/>
            <a:chOff x="2274540" y="0"/>
            <a:chExt cx="4457699" cy="845423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pic>
          <p:nvPicPr>
            <p:cNvPr id="16" name="صورة 1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699" cy="845423"/>
            </a:xfrm>
            <a:prstGeom prst="round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9" name="مستطيل 8"/>
            <p:cNvSpPr/>
            <p:nvPr/>
          </p:nvSpPr>
          <p:spPr>
            <a:xfrm>
              <a:off x="2507289" y="37875"/>
              <a:ext cx="3884961" cy="756133"/>
            </a:xfrm>
            <a:prstGeom prst="round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none">
              <a:spAutoFit/>
            </a:bodyPr>
            <a:lstStyle/>
            <a:p>
              <a:pPr algn="ctr" defTabSz="970811"/>
              <a:r>
                <a:rPr lang="ar-SA" sz="2100" dirty="0" smtClean="0">
                  <a:solidFill>
                    <a:prstClr val="black"/>
                  </a:solidFill>
                  <a:latin typeface="Traditional Arabic" panose="02020603050405020304" pitchFamily="18" charset="-78"/>
                  <a:cs typeface="PT Bold Heading" pitchFamily="2" charset="-78"/>
                </a:rPr>
                <a:t>محبة النبي</a:t>
              </a:r>
            </a:p>
            <a:p>
              <a:pPr algn="ctr" defTabSz="970811"/>
              <a:r>
                <a:rPr lang="ar-SA" sz="2100" dirty="0" smtClean="0">
                  <a:solidFill>
                    <a:prstClr val="black"/>
                  </a:solidFill>
                  <a:latin typeface="Traditional Arabic" panose="02020603050405020304" pitchFamily="18" charset="-78"/>
                  <a:cs typeface="PT Bold Heading" pitchFamily="2" charset="-78"/>
                </a:rPr>
                <a:t>صلى الله عليه وسلم</a:t>
              </a:r>
              <a:endParaRPr lang="ar-EG" sz="2100" dirty="0">
                <a:solidFill>
                  <a:prstClr val="black"/>
                </a:solidFill>
                <a:latin typeface="Traditional Arabic" panose="02020603050405020304" pitchFamily="18" charset="-78"/>
                <a:cs typeface="PT Bold Heading" pitchFamily="2" charset="-78"/>
              </a:endParaRPr>
            </a:p>
          </p:txBody>
        </p:sp>
      </p:grpSp>
      <p:pic>
        <p:nvPicPr>
          <p:cNvPr id="17" name="صورة 1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2203247" y="5809106"/>
            <a:ext cx="1011187" cy="953342"/>
          </a:xfrm>
          <a:prstGeom prst="rect">
            <a:avLst/>
          </a:prstGeom>
        </p:spPr>
      </p:pic>
      <p:pic>
        <p:nvPicPr>
          <p:cNvPr id="18" name="صورة 1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676" y="953293"/>
            <a:ext cx="3039005" cy="140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شكل بيضاوي 14"/>
          <p:cNvSpPr/>
          <p:nvPr/>
        </p:nvSpPr>
        <p:spPr>
          <a:xfrm>
            <a:off x="1622014" y="2292242"/>
            <a:ext cx="1137457" cy="11330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0133" tIns="40067" rIns="80133" bIns="40067" rtlCol="1" anchor="ctr"/>
          <a:lstStyle/>
          <a:p>
            <a:pPr algn="ctr" defTabSz="970811"/>
            <a:r>
              <a:rPr lang="ar-SA" sz="2100" b="1" dirty="0">
                <a:solidFill>
                  <a:srgbClr val="009DD9">
                    <a:lumMod val="50000"/>
                  </a:srgbClr>
                </a:solidFill>
              </a:rPr>
              <a:t>الطالب الأول</a:t>
            </a:r>
            <a:endParaRPr lang="ar-EG" sz="2100" b="1" dirty="0">
              <a:solidFill>
                <a:srgbClr val="009DD9">
                  <a:lumMod val="50000"/>
                </a:srgbClr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3894680" y="1196752"/>
            <a:ext cx="4802814" cy="4909983"/>
            <a:chOff x="4554612" y="1319475"/>
            <a:chExt cx="5616624" cy="5413484"/>
          </a:xfrm>
        </p:grpSpPr>
        <p:pic>
          <p:nvPicPr>
            <p:cNvPr id="23" name="صورة 2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54612" y="1319475"/>
              <a:ext cx="5616624" cy="541348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sp>
          <p:nvSpPr>
            <p:cNvPr id="4" name="مربع نص 3"/>
            <p:cNvSpPr txBox="1"/>
            <p:nvPr/>
          </p:nvSpPr>
          <p:spPr>
            <a:xfrm>
              <a:off x="4986660" y="1764406"/>
              <a:ext cx="4752529" cy="48185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marL="300499" indent="-300499" defTabSz="970811">
                <a:buBlip>
                  <a:blip r:embed="rId13"/>
                </a:buBlip>
              </a:pPr>
              <a:r>
                <a:rPr lang="ar-SA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خطوات التنفيذ</a:t>
              </a:r>
            </a:p>
            <a:p>
              <a:pPr marL="300499" indent="-300499" defTabSz="970811">
                <a:buBlip>
                  <a:blip r:embed="rId14"/>
                </a:buBlip>
              </a:pPr>
              <a:r>
                <a:rPr lang="ar-SA" sz="2500" b="1" dirty="0">
                  <a:solidFill>
                    <a:srgbClr val="0BD0D9">
                      <a:lumMod val="50000"/>
                    </a:srgbClr>
                  </a:solidFill>
                </a:rPr>
                <a:t>تقسيم الطلاب لمجموعات كل مجموعة مكونة من خمسة طلاب لكل منهم مهام </a:t>
              </a:r>
            </a:p>
            <a:p>
              <a:pPr marL="300499" indent="-300499" defTabSz="970811">
                <a:buBlip>
                  <a:blip r:embed="rId14"/>
                </a:buBlip>
              </a:pPr>
              <a:r>
                <a:rPr lang="ar-SA" sz="2500" b="1" dirty="0">
                  <a:solidFill>
                    <a:srgbClr val="7CCA62">
                      <a:lumMod val="50000"/>
                    </a:srgbClr>
                  </a:solidFill>
                </a:rPr>
                <a:t>مرحلة توليد الأفكار (التفكير الإبداعي) كل طالب على حده </a:t>
              </a:r>
            </a:p>
            <a:p>
              <a:pPr marL="300499" indent="-300499" defTabSz="970811">
                <a:buBlip>
                  <a:blip r:embed="rId14"/>
                </a:buBlip>
              </a:pPr>
              <a:r>
                <a:rPr lang="ar-SA" sz="2500" b="1" dirty="0">
                  <a:solidFill>
                    <a:srgbClr val="A5C249">
                      <a:lumMod val="50000"/>
                    </a:srgbClr>
                  </a:solidFill>
                </a:rPr>
                <a:t>التوضيح : مناقشة الطلاب في الأفكار غير الواضحة </a:t>
              </a:r>
            </a:p>
            <a:p>
              <a:pPr marL="300499" indent="-300499" defTabSz="970811">
                <a:buBlip>
                  <a:blip r:embed="rId14"/>
                </a:buBlip>
              </a:pPr>
              <a:r>
                <a:rPr lang="ar-SA" sz="2500" b="1" dirty="0">
                  <a:solidFill>
                    <a:srgbClr val="0070C0"/>
                  </a:solidFill>
                </a:rPr>
                <a:t>التصنيف للأفكار المتشابهة</a:t>
              </a:r>
            </a:p>
            <a:p>
              <a:pPr marL="300499" indent="-300499" defTabSz="970811">
                <a:buBlip>
                  <a:blip r:embed="rId14"/>
                </a:buBlip>
              </a:pPr>
              <a:r>
                <a:rPr lang="ar-SA" sz="2500" b="1" dirty="0">
                  <a:solidFill>
                    <a:srgbClr val="7030A0"/>
                  </a:solidFill>
                </a:rPr>
                <a:t>التقييم : وهي مرحلة اختيار الأفكار بناء على المعايير التي ثبتت سابقا </a:t>
              </a:r>
            </a:p>
          </p:txBody>
        </p:sp>
      </p:grpSp>
      <p:sp>
        <p:nvSpPr>
          <p:cNvPr id="27" name="شكل بيضاوي 26"/>
          <p:cNvSpPr/>
          <p:nvPr/>
        </p:nvSpPr>
        <p:spPr>
          <a:xfrm>
            <a:off x="2532746" y="3041821"/>
            <a:ext cx="1137457" cy="11330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0133" tIns="40067" rIns="80133" bIns="40067" rtlCol="1" anchor="ctr"/>
          <a:lstStyle/>
          <a:p>
            <a:pPr algn="ctr" defTabSz="970811"/>
            <a:r>
              <a:rPr lang="ar-SA" sz="2100" b="1" dirty="0">
                <a:solidFill>
                  <a:srgbClr val="002060"/>
                </a:solidFill>
              </a:rPr>
              <a:t>الطالب الثاني</a:t>
            </a:r>
            <a:endParaRPr lang="ar-EG" sz="2100" b="1" dirty="0">
              <a:solidFill>
                <a:srgbClr val="002060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2267007" y="4174916"/>
            <a:ext cx="1137457" cy="11330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0133" tIns="40067" rIns="80133" bIns="40067" rtlCol="1" anchor="ctr"/>
          <a:lstStyle/>
          <a:p>
            <a:pPr algn="ctr" defTabSz="970811"/>
            <a:r>
              <a:rPr lang="ar-SA" sz="2100" b="1" dirty="0">
                <a:solidFill>
                  <a:prstClr val="black"/>
                </a:solidFill>
              </a:rPr>
              <a:t>الطالب الثالث</a:t>
            </a:r>
            <a:endParaRPr lang="ar-EG" sz="2100" b="1" dirty="0">
              <a:solidFill>
                <a:prstClr val="black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55676" y="3164261"/>
            <a:ext cx="1137457" cy="11330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0133" tIns="40067" rIns="80133" bIns="40067" rtlCol="1" anchor="ctr"/>
          <a:lstStyle/>
          <a:p>
            <a:pPr algn="ctr" defTabSz="970811"/>
            <a:r>
              <a:rPr lang="ar-SA" sz="2100" b="1" dirty="0">
                <a:solidFill>
                  <a:srgbClr val="C00000"/>
                </a:solidFill>
              </a:rPr>
              <a:t>الطالب الخامس</a:t>
            </a:r>
            <a:endParaRPr lang="ar-EG" sz="2100" b="1" dirty="0">
              <a:solidFill>
                <a:srgbClr val="C0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075606" y="4297353"/>
            <a:ext cx="1137457" cy="113309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0133" tIns="40067" rIns="80133" bIns="40067" rtlCol="1" anchor="ctr"/>
          <a:lstStyle/>
          <a:p>
            <a:pPr algn="ctr" defTabSz="970811"/>
            <a:r>
              <a:rPr lang="ar-SA" sz="2100" b="1" dirty="0">
                <a:solidFill>
                  <a:prstClr val="black"/>
                </a:solidFill>
              </a:rPr>
              <a:t>الطالب الرابع</a:t>
            </a:r>
            <a:endParaRPr lang="ar-EG" sz="2100" b="1" dirty="0">
              <a:solidFill>
                <a:prstClr val="black"/>
              </a:solidFill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 flipH="1">
            <a:off x="2894683" y="2360122"/>
            <a:ext cx="1369446" cy="4986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282793820"/>
      </p:ext>
    </p:extLst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تمرير أفقي 8">
            <a:hlinkClick r:id="" action="ppaction://noaction"/>
          </p:cNvPr>
          <p:cNvSpPr/>
          <p:nvPr/>
        </p:nvSpPr>
        <p:spPr>
          <a:xfrm>
            <a:off x="2231155" y="2209852"/>
            <a:ext cx="4107437" cy="1033272"/>
          </a:xfrm>
          <a:prstGeom prst="horizontalScroll">
            <a:avLst/>
          </a:prstGeom>
          <a:scene3d>
            <a:camera prst="orthographicFront"/>
            <a:lightRig rig="threePt" dir="t"/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محبة النبي </a:t>
            </a:r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5975571" y="1951968"/>
            <a:ext cx="1548757" cy="154904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5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مجموعة 18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0" name="سهم مسنن إلى اليمين 19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21" name="سهم مسنن إلى اليمين 20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22" name="مخطط انسيابي: تحضير 21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59368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3"/>
          <p:cNvSpPr/>
          <p:nvPr/>
        </p:nvSpPr>
        <p:spPr>
          <a:xfrm>
            <a:off x="2627784" y="37159"/>
            <a:ext cx="4248472" cy="1159594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محبة النبي </a:t>
            </a:r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endParaRPr lang="ar-SA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0" name="مستطيل 9"/>
          <p:cNvSpPr/>
          <p:nvPr/>
        </p:nvSpPr>
        <p:spPr>
          <a:xfrm>
            <a:off x="1223628" y="2204864"/>
            <a:ext cx="7056784" cy="229148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u="sn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عن أنس بن مالك </a:t>
            </a:r>
            <a:r>
              <a:rPr lang="ar-SA" sz="4000" b="1" u="sn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 يذكر أن الصحابة فرحوا </a:t>
            </a:r>
          </a:p>
          <a:p>
            <a:pPr algn="ctr"/>
            <a:r>
              <a:rPr lang="ar-SA" sz="40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بقول النبي  </a:t>
            </a:r>
            <a:r>
              <a:rPr lang="ar-SA" sz="4000" b="1" baseline="30000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((</a:t>
            </a:r>
            <a:r>
              <a:rPr lang="ar-SA" sz="4000" b="1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المرء </a:t>
            </a:r>
            <a:r>
              <a:rPr lang="ar-SA" sz="4000" b="1" dirty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مع من </a:t>
            </a:r>
            <a:r>
              <a:rPr lang="ar-SA" sz="4000" b="1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أحب</a:t>
            </a:r>
            <a:r>
              <a:rPr lang="ar-SA" sz="4000" b="1" baseline="30000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))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 </a:t>
            </a:r>
            <a:endParaRPr lang="ar-SA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  <a:sym typeface="AGA Arabesque"/>
            </a:endParaRPr>
          </a:p>
          <a:p>
            <a:pPr algn="ctr"/>
            <a:r>
              <a:rPr lang="ar-SA" sz="40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قال أنس : وأنا أحب الرسول  وأبا بكر  وعمر </a:t>
            </a:r>
            <a:endParaRPr lang="ar-SA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839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2" name="مستطيل 11"/>
          <p:cNvSpPr/>
          <p:nvPr/>
        </p:nvSpPr>
        <p:spPr>
          <a:xfrm>
            <a:off x="467544" y="620688"/>
            <a:ext cx="8294320" cy="4464496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u="sng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محبة النبي </a:t>
            </a:r>
            <a:r>
              <a:rPr lang="ar-SA" sz="4000" b="1" u="sng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 من أعظم الواجبات علي كل مسلم ومسلمة </a:t>
            </a:r>
            <a:endParaRPr lang="ar-SA" sz="4000" b="1" u="sng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محبة النبي </a:t>
            </a:r>
            <a:r>
              <a:rPr lang="ar-SA" sz="4000" b="1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r>
              <a:rPr lang="ar-SA" sz="40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مقدمة علي محبة النفس والوالدين والناس أجمعين </a:t>
            </a:r>
          </a:p>
          <a:p>
            <a:pPr algn="ctr"/>
            <a:r>
              <a:rPr lang="ar-SA" sz="40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والدليل قول النبي </a:t>
            </a:r>
            <a:r>
              <a:rPr lang="ar-SA" sz="4000" b="1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r>
              <a:rPr lang="ar-SA" sz="40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baseline="30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((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لا </a:t>
            </a:r>
            <a:r>
              <a:rPr lang="ar-SA" sz="40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يؤمن أحدكم حتي أكون أحب إليه من ولده ووالده والناس 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أجمعين</a:t>
            </a:r>
            <a:r>
              <a:rPr lang="ar-SA" sz="4000" b="1" baseline="30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))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SA" sz="4000" b="1" baseline="300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من أحب النبي </a:t>
            </a:r>
            <a:r>
              <a:rPr lang="ar-SA" sz="4000" b="1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r>
              <a:rPr lang="ar-SA" sz="40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كان معه يوم </a:t>
            </a:r>
            <a:r>
              <a:rPr lang="ar-SA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القيامة. </a:t>
            </a:r>
            <a:endParaRPr lang="ar-SA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40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75533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123728" y="3717032"/>
            <a:ext cx="864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210255" y="3717032"/>
            <a:ext cx="864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176102" y="3717032"/>
            <a:ext cx="864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6856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7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0" name="مربع نص 9"/>
          <p:cNvSpPr txBox="1"/>
          <p:nvPr/>
        </p:nvSpPr>
        <p:spPr>
          <a:xfrm>
            <a:off x="837456" y="1991742"/>
            <a:ext cx="804202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س: ما حكم محبة النبي صلى الله عليه وسلم؟</a:t>
            </a:r>
          </a:p>
          <a:p>
            <a:r>
              <a:rPr lang="ar-SA" sz="3200" b="1" dirty="0" smtClean="0">
                <a:solidFill>
                  <a:srgbClr val="0070C0"/>
                </a:solidFill>
              </a:rPr>
              <a:t>محبة النبي صلى الله عليه وسلم من أعظم الواجبات على كل مسلم ومسلمة.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27584" y="3863950"/>
            <a:ext cx="804202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س: ما جزاء من أحب النبي صلى الله عليه وسلم؟</a:t>
            </a:r>
          </a:p>
          <a:p>
            <a:r>
              <a:rPr lang="ar-SA" sz="3200" b="1" dirty="0" smtClean="0">
                <a:solidFill>
                  <a:srgbClr val="0070C0"/>
                </a:solidFill>
              </a:rPr>
              <a:t>كان معه يوم القيامة.</a:t>
            </a:r>
            <a:endParaRPr lang="ar-SA" sz="32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7250" y="0"/>
            <a:ext cx="4476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4314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7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وستن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1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216</Words>
  <Application>Microsoft Office PowerPoint</Application>
  <PresentationFormat>عرض على الشاشة (3:4)‏</PresentationFormat>
  <Paragraphs>46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سمة Office</vt:lpstr>
      <vt:lpstr>أوستن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4</cp:revision>
  <dcterms:created xsi:type="dcterms:W3CDTF">2015-10-13T18:47:09Z</dcterms:created>
  <dcterms:modified xsi:type="dcterms:W3CDTF">2016-11-12T16:38:37Z</dcterms:modified>
</cp:coreProperties>
</file>