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72" r:id="rId2"/>
  </p:sldMasterIdLst>
  <p:sldIdLst>
    <p:sldId id="260" r:id="rId3"/>
    <p:sldId id="257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0364212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799762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5174499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srgbClr val="0F6FC6"/>
                </a:solidFill>
              </a:rPr>
              <a:pPr/>
              <a:t>‹#›</a:t>
            </a:fld>
            <a:endParaRPr lang="ar-SA">
              <a:solidFill>
                <a:srgbClr val="0F6FC6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5671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881821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46225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14644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1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4185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6403228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5657821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58" name="Rectangle 57"/>
          <p:cNvSpPr/>
          <p:nvPr/>
        </p:nvSpPr>
        <p:spPr>
          <a:xfrm>
            <a:off x="905571" y="601884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8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4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</p:spTree>
    <p:extLst>
      <p:ext uri="{BB962C8B-B14F-4D97-AF65-F5344CB8AC3E}">
        <p14:creationId xmlns:p14="http://schemas.microsoft.com/office/powerpoint/2010/main" xmlns="" val="2008148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9944958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1" y="601884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4838559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3853244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7" y="1030148"/>
            <a:ext cx="5423704" cy="4780344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633267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3878325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4758607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682327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7283095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4058537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6120444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8195174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12/02/38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2865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zoom/>
    <p:sndAc>
      <p:stSnd>
        <p:snd r:embed="rId13" name="laser.wav"/>
      </p:stSnd>
    </p:sndAc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/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/>
                <a:endParaRPr lang="en-US" sz="19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/>
              <a:endParaRPr lang="en-US" sz="1900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/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24" tIns="45712" rIns="91424" bIns="45712" rtlCol="0" anchor="b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24" tIns="45712" rIns="91424" bIns="45712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9" y="224493"/>
            <a:ext cx="2133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pPr defTabSz="970983"/>
            <a:fld id="{1B8ABB09-4A1D-463E-8065-109CC2B7EFAA}" type="datetimeFigureOut">
              <a:rPr lang="ar-SA" smtClean="0"/>
              <a:pPr defTabSz="970983"/>
              <a:t>12/02/38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defTabSz="970983"/>
            <a:endParaRPr lang="ar-SA">
              <a:solidFill>
                <a:srgbClr val="0F6F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2"/>
            <a:ext cx="1332156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pPr defTabSz="970983"/>
            <a:fld id="{0B34F065-1154-456A-91E3-76DE8E75E17B}" type="slidenum">
              <a:rPr lang="ar-SA" smtClean="0"/>
              <a:pPr defTabSz="970983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790818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239" rtl="1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839" indent="-274272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967" indent="-274272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239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514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646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636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8768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19901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034" indent="-228560" algn="r" defTabSz="914239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r" defTabSz="91423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8.gif"/><Relationship Id="rId3" Type="http://schemas.openxmlformats.org/officeDocument/2006/relationships/audio" Target="../media/audio2.wav"/><Relationship Id="rId7" Type="http://schemas.openxmlformats.org/officeDocument/2006/relationships/image" Target="../media/image4.png"/><Relationship Id="rId12" Type="http://schemas.openxmlformats.org/officeDocument/2006/relationships/image" Target="../media/image7.gif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6" Type="http://schemas.microsoft.com/office/2007/relationships/hdphoto" Target="../media/hdphoto1.wdp"/><Relationship Id="rId11" Type="http://schemas.microsoft.com/office/2007/relationships/hdphoto" Target="../media/hdphoto3.wdp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Relationship Id="rId14" Type="http://schemas.openxmlformats.org/officeDocument/2006/relationships/image" Target="../media/image9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audio" Target="../media/audio31.wav"/><Relationship Id="rId5" Type="http://schemas.openxmlformats.org/officeDocument/2006/relationships/image" Target="../media/image10.png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audio" Target="../media/audio31.wav"/><Relationship Id="rId5" Type="http://schemas.openxmlformats.org/officeDocument/2006/relationships/image" Target="../media/image10.png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audio" Target="../media/audio31.wav"/><Relationship Id="rId5" Type="http://schemas.openxmlformats.org/officeDocument/2006/relationships/image" Target="../media/image10.png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3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3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12.png"/><Relationship Id="rId5" Type="http://schemas.openxmlformats.org/officeDocument/2006/relationships/image" Target="../media/image10.png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مجموعة 12"/>
          <p:cNvGrpSpPr/>
          <p:nvPr/>
        </p:nvGrpSpPr>
        <p:grpSpPr>
          <a:xfrm>
            <a:off x="1924297" y="2"/>
            <a:ext cx="4457700" cy="1179698"/>
            <a:chOff x="2274540" y="0"/>
            <a:chExt cx="4457700" cy="845423"/>
          </a:xfrm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</p:grpSpPr>
        <p:pic>
          <p:nvPicPr>
            <p:cNvPr id="8" name="صورة 7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274540" y="0"/>
              <a:ext cx="4457700" cy="845423"/>
            </a:xfrm>
            <a:prstGeom prst="downArrowCallout">
              <a:avLst/>
            </a:prstGeom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p3d prstMaterial="metal">
              <a:bevelT w="38100" h="57150" prst="angle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sp>
          <p:nvSpPr>
            <p:cNvPr id="9" name="مستطيل 8"/>
            <p:cNvSpPr/>
            <p:nvPr/>
          </p:nvSpPr>
          <p:spPr>
            <a:xfrm>
              <a:off x="2348753" y="116632"/>
              <a:ext cx="4145687" cy="523727"/>
            </a:xfrm>
            <a:prstGeom prst="downArrowCallout">
              <a:avLst/>
            </a:prstGeom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p3d prstMaterial="metal">
              <a:bevelT w="38100" h="57150" prst="angle"/>
            </a:sp3d>
          </p:spPr>
          <p:txBody>
            <a:bodyPr wrap="none">
              <a:spAutoFit/>
            </a:bodyPr>
            <a:lstStyle/>
            <a:p>
              <a:pPr algn="ctr" defTabSz="970811"/>
              <a:r>
                <a:rPr lang="ar-SA" sz="2500" b="1" dirty="0">
                  <a:ln w="10541" cmpd="sng">
                    <a:solidFill>
                      <a:srgbClr val="0F6FC6">
                        <a:shade val="88000"/>
                        <a:satMod val="110000"/>
                      </a:srgbClr>
                    </a:solidFill>
                    <a:prstDash val="solid"/>
                  </a:ln>
                  <a:solidFill>
                    <a:srgbClr val="002060"/>
                  </a:solidFill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استراتيجية العصف الذهن</a:t>
              </a:r>
              <a:r>
                <a:rPr lang="ar-SA" sz="2500" b="1" dirty="0">
                  <a:ln w="10541" cmpd="sng">
                    <a:solidFill>
                      <a:srgbClr val="0F6FC6">
                        <a:shade val="88000"/>
                        <a:satMod val="110000"/>
                      </a:srgb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ي (</a:t>
              </a:r>
              <a:r>
                <a:rPr lang="ar-SA" sz="2500" b="1" dirty="0">
                  <a:ln w="10541" cmpd="sng">
                    <a:solidFill>
                      <a:srgbClr val="0F6FC6">
                        <a:shade val="88000"/>
                        <a:satMod val="110000"/>
                      </a:srgbClr>
                    </a:solidFill>
                    <a:prstDash val="solid"/>
                  </a:ln>
                  <a:solidFill>
                    <a:srgbClr val="C00000"/>
                  </a:solidFill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التفكير الإبداعي</a:t>
              </a:r>
              <a:r>
                <a:rPr lang="ar-SA" sz="2500" b="1" dirty="0">
                  <a:ln w="10541" cmpd="sng">
                    <a:solidFill>
                      <a:srgbClr val="0F6FC6">
                        <a:shade val="88000"/>
                        <a:satMod val="110000"/>
                      </a:srgb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)</a:t>
              </a:r>
              <a:endParaRPr lang="ar-EG" sz="2500" b="1" dirty="0">
                <a:ln w="10541" cmpd="sng">
                  <a:solidFill>
                    <a:srgbClr val="0F6FC6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</p:grpSp>
      <p:grpSp>
        <p:nvGrpSpPr>
          <p:cNvPr id="12" name="مجموعة 11"/>
          <p:cNvGrpSpPr/>
          <p:nvPr/>
        </p:nvGrpSpPr>
        <p:grpSpPr>
          <a:xfrm>
            <a:off x="6381995" y="-32462"/>
            <a:ext cx="2570652" cy="913751"/>
            <a:chOff x="2274540" y="0"/>
            <a:chExt cx="4457699" cy="845423"/>
          </a:xfrm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</p:grpSpPr>
        <p:pic>
          <p:nvPicPr>
            <p:cNvPr id="16" name="صورة 15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274540" y="0"/>
              <a:ext cx="4457699" cy="845423"/>
            </a:xfrm>
            <a:prstGeom prst="roundRect">
              <a:avLst/>
            </a:prstGeom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p3d prstMaterial="metal">
              <a:bevelT w="38100" h="57150" prst="angle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sp>
          <p:nvSpPr>
            <p:cNvPr id="19" name="مستطيل 8"/>
            <p:cNvSpPr/>
            <p:nvPr/>
          </p:nvSpPr>
          <p:spPr>
            <a:xfrm>
              <a:off x="2507289" y="37875"/>
              <a:ext cx="3884961" cy="756133"/>
            </a:xfrm>
            <a:prstGeom prst="roundRect">
              <a:avLst/>
            </a:prstGeom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p3d prstMaterial="metal">
              <a:bevelT w="38100" h="57150" prst="angle"/>
            </a:sp3d>
          </p:spPr>
          <p:txBody>
            <a:bodyPr wrap="none">
              <a:spAutoFit/>
            </a:bodyPr>
            <a:lstStyle/>
            <a:p>
              <a:pPr algn="ctr" defTabSz="970811"/>
              <a:r>
                <a:rPr lang="ar-SA" sz="2100" dirty="0" smtClean="0">
                  <a:solidFill>
                    <a:prstClr val="black"/>
                  </a:solidFill>
                  <a:latin typeface="Traditional Arabic" panose="02020603050405020304" pitchFamily="18" charset="-78"/>
                  <a:cs typeface="PT Bold Heading" pitchFamily="2" charset="-78"/>
                </a:rPr>
                <a:t>محبة النبي</a:t>
              </a:r>
            </a:p>
            <a:p>
              <a:pPr algn="ctr" defTabSz="970811"/>
              <a:r>
                <a:rPr lang="ar-SA" sz="2100" dirty="0" smtClean="0">
                  <a:solidFill>
                    <a:prstClr val="black"/>
                  </a:solidFill>
                  <a:latin typeface="Traditional Arabic" panose="02020603050405020304" pitchFamily="18" charset="-78"/>
                  <a:cs typeface="PT Bold Heading" pitchFamily="2" charset="-78"/>
                </a:rPr>
                <a:t>صلى الله عليه وسلم</a:t>
              </a:r>
              <a:endParaRPr lang="ar-EG" sz="2100" dirty="0">
                <a:solidFill>
                  <a:prstClr val="black"/>
                </a:solidFill>
                <a:latin typeface="Traditional Arabic" panose="02020603050405020304" pitchFamily="18" charset="-78"/>
                <a:cs typeface="PT Bold Heading" pitchFamily="2" charset="-78"/>
              </a:endParaRPr>
            </a:p>
          </p:txBody>
        </p:sp>
      </p:grpSp>
      <p:pic>
        <p:nvPicPr>
          <p:cNvPr id="17" name="صورة 1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sharpenSoften amount="5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 flipH="1" flipV="1">
            <a:off x="2203247" y="5809106"/>
            <a:ext cx="1011187" cy="953342"/>
          </a:xfrm>
          <a:prstGeom prst="rect">
            <a:avLst/>
          </a:prstGeom>
        </p:spPr>
      </p:pic>
      <p:pic>
        <p:nvPicPr>
          <p:cNvPr id="18" name="صورة 17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9655" y="5860616"/>
            <a:ext cx="909360" cy="96453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 xmlns="">
                  <a14:imgLayer r:embed="rId11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5676" y="953293"/>
            <a:ext cx="3039005" cy="1406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شكل بيضاوي 14"/>
          <p:cNvSpPr/>
          <p:nvPr/>
        </p:nvSpPr>
        <p:spPr>
          <a:xfrm>
            <a:off x="1622014" y="2292242"/>
            <a:ext cx="1137457" cy="1133093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80133" tIns="40067" rIns="80133" bIns="40067" rtlCol="1" anchor="ctr"/>
          <a:lstStyle/>
          <a:p>
            <a:pPr algn="ctr" defTabSz="970811"/>
            <a:r>
              <a:rPr lang="ar-SA" sz="2100" b="1" dirty="0">
                <a:solidFill>
                  <a:srgbClr val="009DD9">
                    <a:lumMod val="50000"/>
                  </a:srgbClr>
                </a:solidFill>
              </a:rPr>
              <a:t>الطالب الأول</a:t>
            </a:r>
            <a:endParaRPr lang="ar-EG" sz="2100" b="1" dirty="0">
              <a:solidFill>
                <a:srgbClr val="009DD9">
                  <a:lumMod val="50000"/>
                </a:srgbClr>
              </a:solidFill>
            </a:endParaRPr>
          </a:p>
        </p:txBody>
      </p:sp>
      <p:grpSp>
        <p:nvGrpSpPr>
          <p:cNvPr id="11" name="مجموعة 10"/>
          <p:cNvGrpSpPr/>
          <p:nvPr/>
        </p:nvGrpSpPr>
        <p:grpSpPr>
          <a:xfrm>
            <a:off x="3894680" y="1196752"/>
            <a:ext cx="4802814" cy="4909983"/>
            <a:chOff x="4554612" y="1319475"/>
            <a:chExt cx="5616624" cy="5413484"/>
          </a:xfrm>
        </p:grpSpPr>
        <p:pic>
          <p:nvPicPr>
            <p:cNvPr id="23" name="صورة 22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554612" y="1319475"/>
              <a:ext cx="5616624" cy="5413484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>
              <a:bevelT prst="relaxedInset"/>
            </a:sp3d>
          </p:spPr>
        </p:pic>
        <p:sp>
          <p:nvSpPr>
            <p:cNvPr id="4" name="مربع نص 3"/>
            <p:cNvSpPr txBox="1"/>
            <p:nvPr/>
          </p:nvSpPr>
          <p:spPr>
            <a:xfrm>
              <a:off x="4986660" y="1764406"/>
              <a:ext cx="4752529" cy="481859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marL="300499" indent="-300499" defTabSz="970811">
                <a:buBlip>
                  <a:blip r:embed="rId13"/>
                </a:buBlip>
              </a:pPr>
              <a:r>
                <a:rPr lang="ar-SA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خطوات التنفيذ</a:t>
              </a:r>
            </a:p>
            <a:p>
              <a:pPr marL="300499" indent="-300499" defTabSz="970811">
                <a:buBlip>
                  <a:blip r:embed="rId14"/>
                </a:buBlip>
              </a:pPr>
              <a:r>
                <a:rPr lang="ar-SA" sz="2500" b="1" dirty="0">
                  <a:solidFill>
                    <a:srgbClr val="0BD0D9">
                      <a:lumMod val="50000"/>
                    </a:srgbClr>
                  </a:solidFill>
                </a:rPr>
                <a:t>تقسيم الطلاب لمجموعات كل مجموعة مكونة من خمسة طلاب لكل منهم مهام </a:t>
              </a:r>
            </a:p>
            <a:p>
              <a:pPr marL="300499" indent="-300499" defTabSz="970811">
                <a:buBlip>
                  <a:blip r:embed="rId14"/>
                </a:buBlip>
              </a:pPr>
              <a:r>
                <a:rPr lang="ar-SA" sz="2500" b="1" dirty="0">
                  <a:solidFill>
                    <a:srgbClr val="7CCA62">
                      <a:lumMod val="50000"/>
                    </a:srgbClr>
                  </a:solidFill>
                </a:rPr>
                <a:t>مرحلة توليد الأفكار (التفكير الإبداعي) كل طالب على حده </a:t>
              </a:r>
            </a:p>
            <a:p>
              <a:pPr marL="300499" indent="-300499" defTabSz="970811">
                <a:buBlip>
                  <a:blip r:embed="rId14"/>
                </a:buBlip>
              </a:pPr>
              <a:r>
                <a:rPr lang="ar-SA" sz="2500" b="1" dirty="0">
                  <a:solidFill>
                    <a:srgbClr val="A5C249">
                      <a:lumMod val="50000"/>
                    </a:srgbClr>
                  </a:solidFill>
                </a:rPr>
                <a:t>التوضيح : مناقشة الطلاب في الأفكار غير الواضحة </a:t>
              </a:r>
            </a:p>
            <a:p>
              <a:pPr marL="300499" indent="-300499" defTabSz="970811">
                <a:buBlip>
                  <a:blip r:embed="rId14"/>
                </a:buBlip>
              </a:pPr>
              <a:r>
                <a:rPr lang="ar-SA" sz="2500" b="1" dirty="0">
                  <a:solidFill>
                    <a:srgbClr val="0070C0"/>
                  </a:solidFill>
                </a:rPr>
                <a:t>التصنيف للأفكار المتشابهة</a:t>
              </a:r>
            </a:p>
            <a:p>
              <a:pPr marL="300499" indent="-300499" defTabSz="970811">
                <a:buBlip>
                  <a:blip r:embed="rId14"/>
                </a:buBlip>
              </a:pPr>
              <a:r>
                <a:rPr lang="ar-SA" sz="2500" b="1" dirty="0">
                  <a:solidFill>
                    <a:srgbClr val="7030A0"/>
                  </a:solidFill>
                </a:rPr>
                <a:t>التقييم : وهي مرحلة اختيار الأفكار بناء على المعايير التي ثبتت سابقا </a:t>
              </a:r>
            </a:p>
          </p:txBody>
        </p:sp>
      </p:grpSp>
      <p:sp>
        <p:nvSpPr>
          <p:cNvPr id="27" name="شكل بيضاوي 26"/>
          <p:cNvSpPr/>
          <p:nvPr/>
        </p:nvSpPr>
        <p:spPr>
          <a:xfrm>
            <a:off x="2532746" y="3041821"/>
            <a:ext cx="1137457" cy="1133093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0133" tIns="40067" rIns="80133" bIns="40067" rtlCol="1" anchor="ctr"/>
          <a:lstStyle/>
          <a:p>
            <a:pPr algn="ctr" defTabSz="970811"/>
            <a:r>
              <a:rPr lang="ar-SA" sz="2100" b="1" dirty="0">
                <a:solidFill>
                  <a:srgbClr val="002060"/>
                </a:solidFill>
              </a:rPr>
              <a:t>الطالب الثاني</a:t>
            </a:r>
            <a:endParaRPr lang="ar-EG" sz="2100" b="1" dirty="0">
              <a:solidFill>
                <a:srgbClr val="002060"/>
              </a:solidFill>
            </a:endParaRPr>
          </a:p>
        </p:txBody>
      </p:sp>
      <p:sp>
        <p:nvSpPr>
          <p:cNvPr id="28" name="شكل بيضاوي 27"/>
          <p:cNvSpPr/>
          <p:nvPr/>
        </p:nvSpPr>
        <p:spPr>
          <a:xfrm>
            <a:off x="2267007" y="4174916"/>
            <a:ext cx="1137457" cy="1133093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80133" tIns="40067" rIns="80133" bIns="40067" rtlCol="1" anchor="ctr"/>
          <a:lstStyle/>
          <a:p>
            <a:pPr algn="ctr" defTabSz="970811"/>
            <a:r>
              <a:rPr lang="ar-SA" sz="2100" b="1" dirty="0">
                <a:solidFill>
                  <a:prstClr val="black"/>
                </a:solidFill>
              </a:rPr>
              <a:t>الطالب الثالث</a:t>
            </a:r>
            <a:endParaRPr lang="ar-EG" sz="2100" b="1" dirty="0">
              <a:solidFill>
                <a:prstClr val="black"/>
              </a:solidFill>
            </a:endParaRPr>
          </a:p>
        </p:txBody>
      </p:sp>
      <p:sp>
        <p:nvSpPr>
          <p:cNvPr id="29" name="شكل بيضاوي 28"/>
          <p:cNvSpPr/>
          <p:nvPr/>
        </p:nvSpPr>
        <p:spPr>
          <a:xfrm>
            <a:off x="855676" y="3164261"/>
            <a:ext cx="1137457" cy="1133093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80133" tIns="40067" rIns="80133" bIns="40067" rtlCol="1" anchor="ctr"/>
          <a:lstStyle/>
          <a:p>
            <a:pPr algn="ctr" defTabSz="970811"/>
            <a:r>
              <a:rPr lang="ar-SA" sz="2100" b="1" dirty="0">
                <a:solidFill>
                  <a:srgbClr val="C00000"/>
                </a:solidFill>
              </a:rPr>
              <a:t>الطالب الخامس</a:t>
            </a:r>
            <a:endParaRPr lang="ar-EG" sz="2100" b="1" dirty="0">
              <a:solidFill>
                <a:srgbClr val="C00000"/>
              </a:solidFill>
            </a:endParaRPr>
          </a:p>
        </p:txBody>
      </p:sp>
      <p:sp>
        <p:nvSpPr>
          <p:cNvPr id="30" name="شكل بيضاوي 29"/>
          <p:cNvSpPr/>
          <p:nvPr/>
        </p:nvSpPr>
        <p:spPr>
          <a:xfrm>
            <a:off x="1075606" y="4297353"/>
            <a:ext cx="1137457" cy="1133093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0133" tIns="40067" rIns="80133" bIns="40067" rtlCol="1" anchor="ctr"/>
          <a:lstStyle/>
          <a:p>
            <a:pPr algn="ctr" defTabSz="970811"/>
            <a:r>
              <a:rPr lang="ar-SA" sz="2100" b="1" dirty="0">
                <a:solidFill>
                  <a:prstClr val="black"/>
                </a:solidFill>
              </a:rPr>
              <a:t>الطالب الرابع</a:t>
            </a:r>
            <a:endParaRPr lang="ar-EG" sz="2100" b="1" dirty="0">
              <a:solidFill>
                <a:prstClr val="black"/>
              </a:solidFill>
            </a:endParaRPr>
          </a:p>
        </p:txBody>
      </p:sp>
      <p:cxnSp>
        <p:nvCxnSpPr>
          <p:cNvPr id="10" name="رابط كسهم مستقيم 9"/>
          <p:cNvCxnSpPr/>
          <p:nvPr/>
        </p:nvCxnSpPr>
        <p:spPr>
          <a:xfrm flipH="1">
            <a:off x="2894683" y="2360122"/>
            <a:ext cx="1369446" cy="49866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xmlns="" val="282793820"/>
      </p:ext>
    </p:extLst>
  </p:cSld>
  <p:clrMapOvr>
    <a:masterClrMapping/>
  </p:clrMapOvr>
  <p:transition spd="slow">
    <p:cover dir="r"/>
    <p:sndAc>
      <p:stSnd>
        <p:snd r:embed="rId3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تمرير أفقي 8">
            <a:hlinkClick r:id="" action="ppaction://noaction"/>
          </p:cNvPr>
          <p:cNvSpPr/>
          <p:nvPr/>
        </p:nvSpPr>
        <p:spPr>
          <a:xfrm>
            <a:off x="2231155" y="2209852"/>
            <a:ext cx="4107437" cy="1033272"/>
          </a:xfrm>
          <a:prstGeom prst="horizontalScroll">
            <a:avLst/>
          </a:prstGeom>
          <a:scene3d>
            <a:camera prst="orthographicFront"/>
            <a:lightRig rig="threePt" dir="t"/>
          </a:scene3d>
          <a:sp3d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محبة النبي </a:t>
            </a:r>
            <a:r>
              <a:rPr lang="ar-SA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  <a:sym typeface="AGA Arabesque"/>
              </a:rPr>
              <a:t>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10" name="شكل بيضاوي 9"/>
          <p:cNvSpPr/>
          <p:nvPr/>
        </p:nvSpPr>
        <p:spPr>
          <a:xfrm>
            <a:off x="5975571" y="1951968"/>
            <a:ext cx="1548757" cy="1549040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الدرس 5</a:t>
            </a:r>
            <a:endParaRPr lang="en-US" sz="3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11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5796717"/>
            <a:ext cx="981313" cy="980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" name="مجموعة 18"/>
          <p:cNvGrpSpPr/>
          <p:nvPr/>
        </p:nvGrpSpPr>
        <p:grpSpPr>
          <a:xfrm>
            <a:off x="1552334" y="5792496"/>
            <a:ext cx="6443601" cy="1065706"/>
            <a:chOff x="1691680" y="5715517"/>
            <a:chExt cx="6443601" cy="1065706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</p:grpSpPr>
        <p:sp>
          <p:nvSpPr>
            <p:cNvPr id="20" name="سهم مسنن إلى اليمين 19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21" name="سهم مسنن إلى اليمين 20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22" name="مخطط انسيابي: تحضير 21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ln/>
            <a:sp3d>
              <a:bevelT prst="angle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xmlns="" val="3593686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u"/>
        <p:sndAc>
          <p:stSnd>
            <p:snd r:embed="rId6" name="wind.wav"/>
          </p:stSnd>
        </p:sndAc>
      </p:transition>
    </mc:Choice>
    <mc:Fallback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وسيلة شرح مع سهم إلى الأسفل 3"/>
          <p:cNvSpPr/>
          <p:nvPr/>
        </p:nvSpPr>
        <p:spPr>
          <a:xfrm>
            <a:off x="2627784" y="37159"/>
            <a:ext cx="4248472" cy="1159594"/>
          </a:xfrm>
          <a:prstGeom prst="downArrowCallout">
            <a:avLst/>
          </a:prstGeom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محبة النبي </a:t>
            </a:r>
            <a:r>
              <a:rPr lang="ar-SA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  <a:sym typeface="AGA Arabesque"/>
              </a:rPr>
              <a:t></a:t>
            </a:r>
            <a:endParaRPr lang="ar-SA" sz="3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5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5796717"/>
            <a:ext cx="981313" cy="980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مجموعة 5"/>
          <p:cNvGrpSpPr/>
          <p:nvPr/>
        </p:nvGrpSpPr>
        <p:grpSpPr>
          <a:xfrm>
            <a:off x="1552334" y="5792496"/>
            <a:ext cx="6443601" cy="1065706"/>
            <a:chOff x="1691680" y="5715517"/>
            <a:chExt cx="6443601" cy="1065706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</p:grpSpPr>
        <p:sp>
          <p:nvSpPr>
            <p:cNvPr id="7" name="سهم مسنن إلى اليمين 6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8" name="سهم مسنن إلى اليمين 7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9" name="مخطط انسيابي: تحضير 8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ln/>
            <a:sp3d>
              <a:bevelT prst="angle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sp>
        <p:nvSpPr>
          <p:cNvPr id="10" name="مستطيل 9"/>
          <p:cNvSpPr/>
          <p:nvPr/>
        </p:nvSpPr>
        <p:spPr>
          <a:xfrm>
            <a:off x="1223628" y="2204864"/>
            <a:ext cx="7056784" cy="2291488"/>
          </a:xfrm>
          <a:prstGeom prst="rect">
            <a:avLst/>
          </a:prstGeom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u="sng" dirty="0">
                <a:solidFill>
                  <a:prstClr val="black"/>
                </a:solidFill>
                <a:latin typeface="Arabic Typesetting" pitchFamily="66" charset="-78"/>
                <a:cs typeface="Arabic Typesetting" pitchFamily="66" charset="-78"/>
              </a:rPr>
              <a:t>عن أنس بن مالك </a:t>
            </a:r>
            <a:r>
              <a:rPr lang="ar-SA" sz="4000" b="1" u="sng" dirty="0">
                <a:solidFill>
                  <a:prstClr val="black"/>
                </a:solidFill>
                <a:latin typeface="Arabic Typesetting" pitchFamily="66" charset="-78"/>
                <a:cs typeface="Arabic Typesetting" pitchFamily="66" charset="-78"/>
                <a:sym typeface="AGA Arabesque"/>
              </a:rPr>
              <a:t> يذكر أن الصحابة فرحوا </a:t>
            </a:r>
          </a:p>
          <a:p>
            <a:pPr algn="ctr"/>
            <a:r>
              <a:rPr lang="ar-SA" sz="4000" b="1" dirty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  <a:sym typeface="AGA Arabesque"/>
              </a:rPr>
              <a:t>بقول النبي  </a:t>
            </a:r>
            <a:r>
              <a:rPr lang="ar-SA" sz="4000" b="1" baseline="30000" dirty="0" smtClean="0">
                <a:solidFill>
                  <a:srgbClr val="00B0F0"/>
                </a:solidFill>
                <a:latin typeface="Arabic Typesetting" pitchFamily="66" charset="-78"/>
                <a:cs typeface="Arabic Typesetting" pitchFamily="66" charset="-78"/>
                <a:sym typeface="AGA Arabesque"/>
              </a:rPr>
              <a:t>((</a:t>
            </a:r>
            <a:r>
              <a:rPr lang="ar-SA" sz="4000" b="1" dirty="0" smtClean="0">
                <a:solidFill>
                  <a:srgbClr val="00B0F0"/>
                </a:solidFill>
                <a:latin typeface="Arabic Typesetting" pitchFamily="66" charset="-78"/>
                <a:cs typeface="Arabic Typesetting" pitchFamily="66" charset="-78"/>
                <a:sym typeface="AGA Arabesque"/>
              </a:rPr>
              <a:t>المرء </a:t>
            </a:r>
            <a:r>
              <a:rPr lang="ar-SA" sz="4000" b="1" dirty="0">
                <a:solidFill>
                  <a:srgbClr val="00B0F0"/>
                </a:solidFill>
                <a:latin typeface="Arabic Typesetting" pitchFamily="66" charset="-78"/>
                <a:cs typeface="Arabic Typesetting" pitchFamily="66" charset="-78"/>
                <a:sym typeface="AGA Arabesque"/>
              </a:rPr>
              <a:t>مع من </a:t>
            </a:r>
            <a:r>
              <a:rPr lang="ar-SA" sz="4000" b="1" dirty="0" smtClean="0">
                <a:solidFill>
                  <a:srgbClr val="00B0F0"/>
                </a:solidFill>
                <a:latin typeface="Arabic Typesetting" pitchFamily="66" charset="-78"/>
                <a:cs typeface="Arabic Typesetting" pitchFamily="66" charset="-78"/>
                <a:sym typeface="AGA Arabesque"/>
              </a:rPr>
              <a:t>أحب</a:t>
            </a:r>
            <a:r>
              <a:rPr lang="ar-SA" sz="4000" b="1" baseline="30000" dirty="0" smtClean="0">
                <a:solidFill>
                  <a:srgbClr val="00B0F0"/>
                </a:solidFill>
                <a:latin typeface="Arabic Typesetting" pitchFamily="66" charset="-78"/>
                <a:cs typeface="Arabic Typesetting" pitchFamily="66" charset="-78"/>
                <a:sym typeface="AGA Arabesque"/>
              </a:rPr>
              <a:t>))</a:t>
            </a:r>
            <a:r>
              <a:rPr lang="ar-SA" sz="4000" b="1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  <a:sym typeface="AGA Arabesque"/>
              </a:rPr>
              <a:t> </a:t>
            </a:r>
            <a:endParaRPr lang="ar-SA" sz="4000" b="1" dirty="0">
              <a:solidFill>
                <a:srgbClr val="FF0000"/>
              </a:solidFill>
              <a:latin typeface="Arabic Typesetting" pitchFamily="66" charset="-78"/>
              <a:cs typeface="Arabic Typesetting" pitchFamily="66" charset="-78"/>
              <a:sym typeface="AGA Arabesque"/>
            </a:endParaRPr>
          </a:p>
          <a:p>
            <a:pPr algn="ctr"/>
            <a:r>
              <a:rPr lang="ar-SA" sz="4000" b="1" dirty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  <a:sym typeface="AGA Arabesque"/>
              </a:rPr>
              <a:t>قال أنس : وأنا أحب الرسول  وأبا بكر  وعمر </a:t>
            </a:r>
            <a:endParaRPr lang="ar-SA" sz="4000" b="1" dirty="0">
              <a:solidFill>
                <a:srgbClr val="FF0000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08397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u"/>
        <p:sndAc>
          <p:stSnd>
            <p:snd r:embed="rId6" name="wind.wav"/>
          </p:stSnd>
        </p:sndAc>
      </p:transition>
    </mc:Choice>
    <mc:Fallback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0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5796717"/>
            <a:ext cx="981313" cy="980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مجموعة 5"/>
          <p:cNvGrpSpPr/>
          <p:nvPr/>
        </p:nvGrpSpPr>
        <p:grpSpPr>
          <a:xfrm>
            <a:off x="1552334" y="5792496"/>
            <a:ext cx="6443601" cy="1065706"/>
            <a:chOff x="1691680" y="5715517"/>
            <a:chExt cx="6443601" cy="1065706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</p:grpSpPr>
        <p:sp>
          <p:nvSpPr>
            <p:cNvPr id="7" name="سهم مسنن إلى اليمين 6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8" name="سهم مسنن إلى اليمين 7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9" name="مخطط انسيابي: تحضير 8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ln/>
            <a:sp3d>
              <a:bevelT prst="angle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sp>
        <p:nvSpPr>
          <p:cNvPr id="12" name="مستطيل 11"/>
          <p:cNvSpPr/>
          <p:nvPr/>
        </p:nvSpPr>
        <p:spPr>
          <a:xfrm>
            <a:off x="467544" y="620688"/>
            <a:ext cx="8294320" cy="4464496"/>
          </a:xfrm>
          <a:prstGeom prst="rect">
            <a:avLst/>
          </a:prstGeom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u="sng" dirty="0">
                <a:solidFill>
                  <a:srgbClr val="0000FF"/>
                </a:solidFill>
                <a:latin typeface="Arabic Typesetting" pitchFamily="66" charset="-78"/>
                <a:cs typeface="Arabic Typesetting" pitchFamily="66" charset="-78"/>
              </a:rPr>
              <a:t>محبة النبي </a:t>
            </a:r>
            <a:r>
              <a:rPr lang="ar-SA" sz="4000" b="1" u="sng" dirty="0">
                <a:solidFill>
                  <a:srgbClr val="0000FF"/>
                </a:solidFill>
                <a:latin typeface="Arabic Typesetting" pitchFamily="66" charset="-78"/>
                <a:cs typeface="Arabic Typesetting" pitchFamily="66" charset="-78"/>
                <a:sym typeface="AGA Arabesque"/>
              </a:rPr>
              <a:t> من أعظم الواجبات علي كل مسلم ومسلمة </a:t>
            </a:r>
            <a:endParaRPr lang="ar-SA" sz="4000" b="1" u="sng" dirty="0">
              <a:solidFill>
                <a:srgbClr val="0000FF"/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ctr"/>
            <a:r>
              <a:rPr lang="ar-SA" sz="4000" b="1" dirty="0">
                <a:solidFill>
                  <a:prstClr val="black"/>
                </a:solidFill>
                <a:latin typeface="Arabic Typesetting" pitchFamily="66" charset="-78"/>
                <a:cs typeface="Arabic Typesetting" pitchFamily="66" charset="-78"/>
              </a:rPr>
              <a:t>محبة النبي </a:t>
            </a:r>
            <a:r>
              <a:rPr lang="ar-SA" sz="4000" b="1" dirty="0">
                <a:solidFill>
                  <a:srgbClr val="0000FF"/>
                </a:solidFill>
                <a:latin typeface="Arabic Typesetting" pitchFamily="66" charset="-78"/>
                <a:cs typeface="Arabic Typesetting" pitchFamily="66" charset="-78"/>
                <a:sym typeface="AGA Arabesque"/>
              </a:rPr>
              <a:t></a:t>
            </a:r>
            <a:r>
              <a:rPr lang="ar-SA" sz="4000" b="1" dirty="0">
                <a:solidFill>
                  <a:prstClr val="black"/>
                </a:solidFill>
                <a:latin typeface="Arabic Typesetting" pitchFamily="66" charset="-78"/>
                <a:cs typeface="Arabic Typesetting" pitchFamily="66" charset="-78"/>
              </a:rPr>
              <a:t> مقدمة علي محبة النفس والوالدين والناس أجمعين </a:t>
            </a:r>
          </a:p>
          <a:p>
            <a:pPr algn="ctr"/>
            <a:r>
              <a:rPr lang="ar-SA" sz="4000" b="1" dirty="0">
                <a:solidFill>
                  <a:prstClr val="black"/>
                </a:solidFill>
                <a:latin typeface="Arabic Typesetting" pitchFamily="66" charset="-78"/>
                <a:cs typeface="Arabic Typesetting" pitchFamily="66" charset="-78"/>
              </a:rPr>
              <a:t>والدليل قول النبي </a:t>
            </a:r>
            <a:r>
              <a:rPr lang="ar-SA" sz="4000" b="1" dirty="0">
                <a:solidFill>
                  <a:srgbClr val="0000FF"/>
                </a:solidFill>
                <a:latin typeface="Arabic Typesetting" pitchFamily="66" charset="-78"/>
                <a:cs typeface="Arabic Typesetting" pitchFamily="66" charset="-78"/>
                <a:sym typeface="AGA Arabesque"/>
              </a:rPr>
              <a:t></a:t>
            </a:r>
            <a:r>
              <a:rPr lang="ar-SA" sz="4000" b="1" dirty="0">
                <a:solidFill>
                  <a:prstClr val="black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SA" sz="4000" b="1" baseline="30000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((</a:t>
            </a:r>
            <a:r>
              <a:rPr lang="ar-SA" sz="4000" b="1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لا </a:t>
            </a:r>
            <a:r>
              <a:rPr lang="ar-SA" sz="4000" b="1" dirty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يؤمن أحدكم حتي أكون أحب إليه من ولده ووالده والناس </a:t>
            </a:r>
            <a:r>
              <a:rPr lang="ar-SA" sz="4000" b="1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أجمعين</a:t>
            </a:r>
            <a:r>
              <a:rPr lang="ar-SA" sz="4000" b="1" baseline="30000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))</a:t>
            </a:r>
            <a:r>
              <a:rPr lang="ar-SA" sz="4000" b="1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.</a:t>
            </a:r>
            <a:endParaRPr lang="ar-SA" sz="4000" b="1" baseline="30000" dirty="0">
              <a:solidFill>
                <a:srgbClr val="FF0000"/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ctr"/>
            <a:r>
              <a:rPr lang="ar-SA" sz="4000" b="1" dirty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من أحب النبي </a:t>
            </a:r>
            <a:r>
              <a:rPr lang="ar-SA" sz="4000" b="1" dirty="0">
                <a:solidFill>
                  <a:srgbClr val="0000FF"/>
                </a:solidFill>
                <a:latin typeface="Arabic Typesetting" pitchFamily="66" charset="-78"/>
                <a:cs typeface="Arabic Typesetting" pitchFamily="66" charset="-78"/>
                <a:sym typeface="AGA Arabesque"/>
              </a:rPr>
              <a:t></a:t>
            </a:r>
            <a:r>
              <a:rPr lang="ar-SA" sz="4000" b="1" dirty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 كان معه يوم </a:t>
            </a:r>
            <a:r>
              <a:rPr lang="ar-SA" sz="4000" b="1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القيامة. </a:t>
            </a:r>
            <a:endParaRPr lang="ar-SA" sz="4000" b="1" dirty="0">
              <a:solidFill>
                <a:srgbClr val="FF0000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04035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u"/>
        <p:sndAc>
          <p:stSnd>
            <p:snd r:embed="rId6" name="wind.wav"/>
          </p:stSnd>
        </p:sndAc>
      </p:transition>
    </mc:Choice>
    <mc:Fallback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5796717"/>
            <a:ext cx="981313" cy="980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مجموعة 5"/>
          <p:cNvGrpSpPr/>
          <p:nvPr/>
        </p:nvGrpSpPr>
        <p:grpSpPr>
          <a:xfrm>
            <a:off x="1552334" y="5792496"/>
            <a:ext cx="6443601" cy="1065706"/>
            <a:chOff x="1691680" y="5715517"/>
            <a:chExt cx="6443601" cy="1065706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</p:grpSpPr>
        <p:sp>
          <p:nvSpPr>
            <p:cNvPr id="7" name="سهم مسنن إلى اليمين 6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8" name="سهم مسنن إلى اليمين 7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9" name="مخطط انسيابي: تحضير 8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ln/>
            <a:sp3d>
              <a:bevelT prst="angle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764704"/>
            <a:ext cx="7553325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مربع نص 1"/>
          <p:cNvSpPr txBox="1"/>
          <p:nvPr/>
        </p:nvSpPr>
        <p:spPr>
          <a:xfrm>
            <a:off x="2123728" y="3717032"/>
            <a:ext cx="86409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6210255" y="3717032"/>
            <a:ext cx="86409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2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4176102" y="3717032"/>
            <a:ext cx="86409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3</a:t>
            </a:r>
            <a:endParaRPr lang="ar-SA" sz="3200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668560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u"/>
        <p:sndAc>
          <p:stSnd>
            <p:snd r:embed="rId7" name="wind.wav"/>
          </p:stSnd>
        </p:sndAc>
      </p:transition>
    </mc:Choice>
    <mc:Fallback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5796717"/>
            <a:ext cx="981313" cy="980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مجموعة 5"/>
          <p:cNvGrpSpPr/>
          <p:nvPr/>
        </p:nvGrpSpPr>
        <p:grpSpPr>
          <a:xfrm>
            <a:off x="1552334" y="5792496"/>
            <a:ext cx="6443601" cy="1065706"/>
            <a:chOff x="1691680" y="5715517"/>
            <a:chExt cx="6443601" cy="1065706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</p:grpSpPr>
        <p:sp>
          <p:nvSpPr>
            <p:cNvPr id="7" name="سهم مسنن إلى اليمين 6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8" name="سهم مسنن إلى اليمين 7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ln/>
            <a:sp3d>
              <a:bevelT prst="angle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9" name="مخطط انسيابي: تحضير 8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ln/>
            <a:sp3d>
              <a:bevelT prst="angle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sp>
        <p:nvSpPr>
          <p:cNvPr id="10" name="مربع نص 9"/>
          <p:cNvSpPr txBox="1"/>
          <p:nvPr/>
        </p:nvSpPr>
        <p:spPr>
          <a:xfrm>
            <a:off x="837456" y="1991742"/>
            <a:ext cx="804202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س: ما حكم محبة النبي صلى الله عليه وسلم؟</a:t>
            </a:r>
          </a:p>
          <a:p>
            <a:r>
              <a:rPr lang="ar-SA" sz="3200" b="1" dirty="0" smtClean="0">
                <a:solidFill>
                  <a:srgbClr val="0070C0"/>
                </a:solidFill>
              </a:rPr>
              <a:t>محبة النبي صلى الله عليه وسلم من أعظم الواجبات على كل مسلم ومسلمة.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827584" y="3863950"/>
            <a:ext cx="8042029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س: ما جزاء من أحب النبي صلى الله عليه وسلم؟</a:t>
            </a:r>
          </a:p>
          <a:p>
            <a:r>
              <a:rPr lang="ar-SA" sz="3200" b="1" dirty="0" smtClean="0">
                <a:solidFill>
                  <a:srgbClr val="0070C0"/>
                </a:solidFill>
              </a:rPr>
              <a:t>كان معه يوم القيامة.</a:t>
            </a:r>
            <a:endParaRPr lang="ar-SA" sz="3200" b="1" dirty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67250" y="0"/>
            <a:ext cx="447675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4043146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u"/>
        <p:sndAc>
          <p:stSnd>
            <p:snd r:embed="rId7" name="wind.wav"/>
          </p:stSnd>
        </p:sndAc>
      </p:transition>
    </mc:Choice>
    <mc:Fallback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2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أوستن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1">
      <a:majorFont>
        <a:latin typeface="Sakkal Majalla"/>
        <a:ea typeface=""/>
        <a:cs typeface="Sakkal Majalla"/>
      </a:majorFont>
      <a:minorFont>
        <a:latin typeface="Sakkal Majalla"/>
        <a:ea typeface=""/>
        <a:cs typeface="Sakkal Majalla"/>
      </a:minorFont>
    </a:fontScheme>
    <a:fmtScheme name="حضر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216</Words>
  <Application>Microsoft Office PowerPoint</Application>
  <PresentationFormat>عرض على الشاشة (3:4)‏</PresentationFormat>
  <Paragraphs>46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2</vt:i4>
      </vt:variant>
      <vt:variant>
        <vt:lpstr>عناوين الشرائح</vt:lpstr>
      </vt:variant>
      <vt:variant>
        <vt:i4>6</vt:i4>
      </vt:variant>
    </vt:vector>
  </HeadingPairs>
  <TitlesOfParts>
    <vt:vector size="8" baseType="lpstr">
      <vt:lpstr>سمة Office</vt:lpstr>
      <vt:lpstr>أوستن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0</dc:creator>
  <cp:lastModifiedBy>TSC</cp:lastModifiedBy>
  <cp:revision>4</cp:revision>
  <dcterms:created xsi:type="dcterms:W3CDTF">2015-10-13T18:47:09Z</dcterms:created>
  <dcterms:modified xsi:type="dcterms:W3CDTF">2016-11-12T16:38:37Z</dcterms:modified>
</cp:coreProperties>
</file>