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5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411F8-8599-4AB0-9DCD-DD21A5E9900D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8A59E-BFFB-4208-B94A-77C310CF33DE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prstTxWarp prst="textTriangle">
              <a:avLst/>
            </a:prstTxWarp>
          </a:bodyPr>
          <a:lstStyle/>
          <a:p>
            <a:r>
              <a:rPr lang="ar-SA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{الديدان والرخويات } </a:t>
            </a:r>
            <a:r>
              <a:rPr lang="en-US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en-US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endParaRPr lang="ar-SA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مدرس المادة </a:t>
            </a:r>
          </a:p>
          <a:p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مشبب </a:t>
            </a:r>
            <a:r>
              <a:rPr lang="ar-SA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الشهراني</a:t>
            </a:r>
            <a:endParaRPr lang="ar-SA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143504" y="357166"/>
            <a:ext cx="3786214" cy="923330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المملكة العربية السعودية </a:t>
            </a:r>
          </a:p>
          <a:p>
            <a:pPr algn="ctr"/>
            <a:r>
              <a:rPr lang="ar-SA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وزارة التربية والتعليم</a:t>
            </a:r>
          </a:p>
          <a:p>
            <a:pPr algn="ctr"/>
            <a:r>
              <a:rPr lang="ar-SA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ثانوية </a:t>
            </a:r>
            <a:r>
              <a:rPr lang="ar-SA" b="1" i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الامير</a:t>
            </a:r>
            <a:r>
              <a:rPr lang="ar-SA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ar-SA" b="1" i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عبدالمجيد</a:t>
            </a:r>
            <a:r>
              <a:rPr lang="ar-SA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بن </a:t>
            </a:r>
            <a:r>
              <a:rPr lang="ar-SA" b="1" i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عبدالعزيز</a:t>
            </a:r>
            <a:endParaRPr lang="ar-SA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28860" y="214290"/>
            <a:ext cx="4357718" cy="939784"/>
          </a:xfrm>
        </p:spPr>
        <p:txBody>
          <a:bodyPr>
            <a:normAutofit fontScale="90000"/>
          </a:bodyPr>
          <a:lstStyle/>
          <a:p>
            <a:r>
              <a:rPr lang="ar-SA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ar-SA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ar-SA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{ </a:t>
            </a:r>
            <a:r>
              <a:rPr lang="ar-SA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الديدان المفلطحة }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ar-SA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071546"/>
            <a:ext cx="8858312" cy="5572164"/>
          </a:xfrm>
        </p:spPr>
        <p:txBody>
          <a:bodyPr/>
          <a:lstStyle/>
          <a:p>
            <a:pPr algn="ctr">
              <a:buNone/>
            </a:pPr>
            <a:r>
              <a:rPr lang="ar-SA" b="1" i="1" spc="300" dirty="0">
                <a:solidFill>
                  <a:srgbClr val="92D05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تركيب جسم الديدان المفلطحة *</a:t>
            </a:r>
            <a:endParaRPr lang="en-US" i="1" spc="300" dirty="0">
              <a:solidFill>
                <a:srgbClr val="92D05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ديدان ذات جسم رقيق مسطح يشبه الشريط وهي عديمة التجويف الجسمي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ذات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تناظر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جانبي وتمتاز عن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الأسفنجيات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واللاسعات بأن لها رأس محدد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وأعضاء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داخل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جسمها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>
              <a:buNone/>
            </a:pPr>
            <a:endParaRPr lang="ar-SA" sz="2800" b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rgbClr val="92D05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* معيشتها *</a:t>
            </a:r>
            <a:endParaRPr lang="en-US" sz="2800" dirty="0" smtClean="0">
              <a:solidFill>
                <a:srgbClr val="92D05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متطفلة :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داخل حيوانات أخرى)</a:t>
            </a:r>
            <a:endParaRPr lang="en-US" sz="28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حرة :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(الماء العذب والمالح والأماكن الرطبة)</a:t>
            </a:r>
          </a:p>
          <a:p>
            <a:pPr>
              <a:buNone/>
            </a:pP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b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b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14620"/>
            <a:ext cx="4429124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6429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ar-SA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الوظائف الحيوية في الديدان المفلطحة</a:t>
            </a:r>
            <a:endParaRPr lang="en-US" i="1" u="sng" spc="300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800" b="1" dirty="0">
                <a:solidFill>
                  <a:srgbClr val="00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ar-SA" sz="2800" b="1" dirty="0" smtClean="0">
                <a:solidFill>
                  <a:srgbClr val="00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</a:t>
            </a:r>
            <a:r>
              <a:rPr lang="ar-SA" sz="2800" b="1" dirty="0">
                <a:solidFill>
                  <a:srgbClr val="00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التغذية والهضم *</a:t>
            </a:r>
            <a:endParaRPr lang="en-US" sz="2800" dirty="0">
              <a:solidFill>
                <a:srgbClr val="00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800" b="1" dirty="0" err="1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dirty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الديدان الحرة :</a:t>
            </a:r>
            <a:endParaRPr lang="en-US" sz="2800" dirty="0"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تتغذى على المخلوقات الميتة أو البطيئة الحركة ويدخل طعامها عبر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البلعوم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الذي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يهضمه ويرسله إلى القناة الهضمية لاستكمال الهضم وإخراج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الفضلات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عبر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فتحة الفم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b="1" dirty="0" err="1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dirty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الديدان المتطفلة :</a:t>
            </a:r>
            <a:endParaRPr lang="en-US" sz="2800" dirty="0"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لبعضها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ممصات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خطاطيف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للالتصاق بالعائل وليس لها جهاز هضمي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لأنها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تحصل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غذائها من دم العائل 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543425"/>
            <a:ext cx="48482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52"/>
            <a:ext cx="9001156" cy="671514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ar-SA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2*التنفس </a:t>
            </a:r>
            <a:r>
              <a:rPr lang="ar-SA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والدوران والإخراج </a:t>
            </a:r>
            <a:r>
              <a:rPr lang="ar-SA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b="1" i="1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b="1" i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ليس لها جهاز تنفس أو دوران </a:t>
            </a:r>
            <a:r>
              <a:rPr lang="ar-SA" b="1" i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تحصل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الخلايا على الأكسجين بالانتشار من خلال جسمها الرقيق وتتخلص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</a:t>
            </a:r>
          </a:p>
          <a:p>
            <a:pPr>
              <a:buNone/>
            </a:pPr>
            <a:r>
              <a:rPr lang="en-US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co2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والفضلات بالانتشار .</a:t>
            </a:r>
            <a:endParaRPr lang="en-US" i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b="1" i="1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b="1" i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الإخراج </a:t>
            </a:r>
            <a:r>
              <a:rPr lang="ar-SA" b="1" i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يتم التخلص من الفضلات من خلال فتحة الفم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يتم التخلص من الماء الزائد من خلال الخلايا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اللهيبية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التي تحتوي على أهداب تتحرك كاللهب وتطرد الماء إلى خارج الجسم عبر الأنابيب الإخراجية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3* </a:t>
            </a:r>
            <a:r>
              <a:rPr lang="ar-SA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الاستجابة للمثيرات </a:t>
            </a:r>
            <a:r>
              <a:rPr lang="ar-SA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جهازها العصبي عبارة عقدة عصبية في منطقة الرأس يخرج منها حبلان </a:t>
            </a: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عصبيان</a:t>
            </a:r>
          </a:p>
          <a:p>
            <a:pPr>
              <a:buNone/>
            </a:pPr>
            <a:r>
              <a:rPr lang="ar-SA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يمتدان 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بطول الجسم .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b="1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4* </a:t>
            </a:r>
            <a:r>
              <a:rPr lang="ar-SA" b="1" i="1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الحركة :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تتحرك بانقباض عضلاتها والانزلاق على المخاط الذي تفرزه (مثل </a:t>
            </a:r>
            <a:r>
              <a:rPr lang="ar-SA" i="1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البلاناريا</a:t>
            </a:r>
            <a:r>
              <a:rPr lang="ar-SA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</a:t>
            </a:r>
            <a:endParaRPr lang="en-US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500858"/>
          </a:xfrm>
        </p:spPr>
        <p:txBody>
          <a:bodyPr/>
          <a:lstStyle/>
          <a:p>
            <a:pPr algn="ctr">
              <a:buNone/>
            </a:pPr>
            <a:r>
              <a:rPr lang="ar-SA" b="1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5* </a:t>
            </a:r>
            <a:r>
              <a:rPr lang="ar-SA" b="1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التكاثر </a:t>
            </a:r>
            <a:r>
              <a:rPr lang="ar-SA" b="1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</a:p>
          <a:p>
            <a:pPr>
              <a:buNone/>
            </a:pPr>
            <a:r>
              <a:rPr lang="ar-SA" sz="2400" b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400" b="1" dirty="0" err="1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b="1" dirty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جنسيا </a:t>
            </a:r>
            <a:r>
              <a:rPr lang="ar-SA" sz="2400" b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/ </a:t>
            </a:r>
            <a:r>
              <a:rPr lang="ar-SA" sz="22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الديدان المفلطحة عبارة </a:t>
            </a:r>
            <a:r>
              <a:rPr lang="ar-SA" sz="22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عن ديدان </a:t>
            </a:r>
            <a:r>
              <a:rPr lang="ar-SA" sz="22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خنثى</a:t>
            </a:r>
            <a:r>
              <a:rPr lang="ar-SA" sz="22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ar-SA" sz="22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200" b="1" dirty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200" b="1" dirty="0" err="1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200" b="1" dirty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لا </a:t>
            </a:r>
            <a:r>
              <a:rPr lang="ar-SA" sz="2200" b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جنسي/ </a:t>
            </a:r>
            <a:r>
              <a:rPr lang="ar-SA" sz="22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</a:t>
            </a:r>
            <a:r>
              <a:rPr lang="ar-SA" sz="22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خلال التجدد ( حيث إذا قطعت إلى نصفين ينمو كل نصف معطيا </a:t>
            </a:r>
            <a:r>
              <a:rPr lang="ar-SA" sz="22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دودة جديدة </a:t>
            </a:r>
            <a:r>
              <a:rPr lang="ar-SA" sz="22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.</a:t>
            </a:r>
            <a:endParaRPr lang="en-US" sz="22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endParaRPr lang="ar-SA" sz="2400" i="1" u="sng" spc="300" dirty="0" smtClean="0">
              <a:solidFill>
                <a:srgbClr val="99FF66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2857488" y="1417646"/>
            <a:ext cx="3786214" cy="72547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24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{ تنوع الديدان </a:t>
            </a:r>
            <a:r>
              <a:rPr lang="ar-SA" sz="24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المفلطحة</a:t>
            </a:r>
            <a:r>
              <a:rPr lang="ar-SA" sz="24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}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357126" y="2000240"/>
            <a:ext cx="87868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ar-SA" sz="2800" dirty="0" smtClean="0">
                <a:solidFill>
                  <a:srgbClr val="99FF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ثلاث طوائف هي :</a:t>
            </a:r>
            <a:endParaRPr lang="en-US" sz="2800" dirty="0" smtClean="0">
              <a:solidFill>
                <a:srgbClr val="99FF66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800" i="1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طائفة </a:t>
            </a:r>
            <a:r>
              <a:rPr lang="ar-SA" sz="2800" i="1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التربلاريا</a:t>
            </a:r>
            <a:r>
              <a:rPr lang="ar-SA" sz="2800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: مثل ( </a:t>
            </a:r>
            <a:r>
              <a:rPr lang="ar-SA" sz="2800" i="1" dirty="0" err="1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البلاناريا</a:t>
            </a:r>
            <a:r>
              <a:rPr lang="ar-SA" sz="2800" i="1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</a:t>
            </a:r>
            <a:endParaRPr lang="en-US" sz="2800" i="1" dirty="0" smtClean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حرة المعيشة ( الماء العذب والمالح والتربة الرطبة )</a:t>
            </a:r>
            <a:endParaRPr lang="en-US" sz="2800" i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تمتلك بقعة عينية ( عبارة عن تجمع للخلايا الحسية ) للإحساس بالضوء .</a:t>
            </a:r>
            <a:endParaRPr lang="en-US" sz="2800" i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 تمتلك مستقبلات كيميائية على جانبي الرأس تساعدها على تحديد مكان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الغذاء</a:t>
            </a:r>
            <a:endParaRPr lang="en-US" sz="2800" i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00570"/>
            <a:ext cx="914400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285728"/>
            <a:ext cx="8858312" cy="6429420"/>
          </a:xfrm>
        </p:spPr>
        <p:txBody>
          <a:bodyPr/>
          <a:lstStyle/>
          <a:p>
            <a:pPr>
              <a:buNone/>
            </a:pPr>
            <a:r>
              <a:rPr lang="ar-SA" sz="2800" i="1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i="1" dirty="0" err="1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طائفة الديدان المثقبة ( </a:t>
            </a:r>
            <a:r>
              <a:rPr lang="ar-SA" sz="2800" i="1" dirty="0" err="1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التريما</a:t>
            </a:r>
            <a:r>
              <a:rPr lang="ar-SA" sz="2800" i="1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تودا </a:t>
            </a:r>
            <a:r>
              <a:rPr lang="ar-SA" sz="2800" i="1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  <a:r>
              <a:rPr lang="ar-SA" sz="2800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400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 دودة </a:t>
            </a:r>
            <a:r>
              <a:rPr lang="ar-SA" sz="2400" dirty="0" err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الشستوسوما</a:t>
            </a:r>
            <a:r>
              <a:rPr lang="ar-SA" sz="2400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المسببة لمرض البلهارسيا)</a:t>
            </a:r>
            <a:endParaRPr lang="ar-SA" sz="2400" i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1- تخترق اليرقات جلد القدم العاري وتنتقل مع الدم </a:t>
            </a:r>
            <a:r>
              <a:rPr lang="ar-SA" sz="24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الى</a:t>
            </a: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4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ان</a:t>
            </a: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تصل </a:t>
            </a:r>
            <a:r>
              <a:rPr lang="ar-SA" sz="24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الى</a:t>
            </a: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4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امعاء</a:t>
            </a: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الهاضمة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2- تستقر الدودة في </a:t>
            </a:r>
            <a:r>
              <a:rPr lang="ar-SA" sz="24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اوردة</a:t>
            </a: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الجهاز الهضمي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3- تخرج </a:t>
            </a:r>
            <a:r>
              <a:rPr lang="ar-SA" sz="24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اجنة</a:t>
            </a: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الدودة مع فضلات الشخص المصاب لتفقس عندما تصل </a:t>
            </a:r>
            <a:r>
              <a:rPr lang="ar-SA" sz="24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الى</a:t>
            </a: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الماء العذب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4- تسبح اليرقة </a:t>
            </a:r>
            <a:r>
              <a:rPr lang="ar-SA" sz="24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المهدبة</a:t>
            </a: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حتى تجد القوقعة العائل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5-  تنمو الدودة وتتكاثر داخل القوقعة ثم تنتقل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الى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الماء</a:t>
            </a:r>
          </a:p>
          <a:p>
            <a:pPr>
              <a:buNone/>
            </a:pPr>
            <a:endParaRPr lang="ar-SA" b="1" dirty="0" smtClean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0"/>
            <a:ext cx="9143999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285784" y="214290"/>
            <a:ext cx="9429784" cy="6429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2400" i="1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sz="2400" i="1" dirty="0" err="1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i="1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طائفة الديدان الشريطية ( </a:t>
            </a:r>
            <a:r>
              <a:rPr lang="ar-SA" sz="2400" i="1" dirty="0" err="1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السيستودا</a:t>
            </a:r>
            <a:r>
              <a:rPr lang="ar-SA" sz="2400" i="1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</a:t>
            </a:r>
            <a:r>
              <a:rPr lang="ar-SA" sz="2400" i="1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 </a:t>
            </a:r>
            <a:r>
              <a:rPr lang="ar-SA" sz="2400" i="1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الدودة الشريطية .</a:t>
            </a:r>
            <a:endParaRPr lang="en-US" sz="2400" i="1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ديدان متطفلة .</a:t>
            </a:r>
            <a:endParaRPr lang="en-US" sz="2400" i="1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تتكون الدودة </a:t>
            </a: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</a:t>
            </a:r>
            <a:endParaRPr lang="en-US" sz="2400" i="1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marL="457200" indent="-457200">
              <a:buNone/>
            </a:pPr>
            <a:r>
              <a:rPr lang="ar-SA" sz="2400" i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أ- رأس /</a:t>
            </a:r>
            <a:endParaRPr lang="ar-SA" sz="2400" i="1" dirty="0">
              <a:solidFill>
                <a:srgbClr val="FFC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marL="457200" indent="-457200">
              <a:buNone/>
            </a:pP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جزء 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منتفخ يحتوي على </a:t>
            </a:r>
            <a:r>
              <a:rPr lang="ar-SA" sz="2400" i="1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ممصات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400" i="1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وخطاطيف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لتثبيت الدودة </a:t>
            </a: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جدار الأمعاء للإنسان أو الأبقار </a:t>
            </a:r>
            <a:endParaRPr lang="en-US" sz="2400" i="1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i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400" i="1" dirty="0" err="1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i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400" i="1" dirty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جسم </a:t>
            </a:r>
            <a:r>
              <a:rPr lang="ar-SA" sz="2400" i="1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/</a:t>
            </a: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مكون من قطع تحتوي كل قطعة على أعصاب وخلايا </a:t>
            </a:r>
            <a:r>
              <a:rPr lang="ar-SA" sz="2400" i="1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لهيبية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وأعضاء جنسية ذكرية وأنثوية </a:t>
            </a: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,</a:t>
            </a: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القطع 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القريبة من الرأس غير ناضجة تليها الناضجة التي عندما يتم تخصيبها </a:t>
            </a:r>
            <a:r>
              <a:rPr lang="ar-SA" sz="2400" i="1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وتمتليء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بالبويضات</a:t>
            </a: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المخصبة 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تنفصل عن الدودة </a:t>
            </a:r>
            <a:r>
              <a:rPr lang="ar-SA" sz="2400" i="1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ة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وتخرج مع براز العائل فإذا وصلت إلى غذاء الماشية تبدأ </a:t>
            </a: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دورة</a:t>
            </a: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جديدة 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تخترق أمعاء الحيوان وتنتقل عبر الدم إلى عضلات الجسم فإذا تناول الإنسان </a:t>
            </a: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لحوم</a:t>
            </a: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الماشية </a:t>
            </a:r>
            <a:r>
              <a:rPr lang="ar-SA" sz="2400" i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الغير مطبوخة جيدا انتقلت إلى جهازه الهضمي .</a:t>
            </a:r>
            <a:endParaRPr lang="en-US" sz="2400" i="1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72074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519</Words>
  <Application>Microsoft Office PowerPoint</Application>
  <PresentationFormat>عرض على الشاشة (3:4)‏</PresentationFormat>
  <Paragraphs>69</Paragraphs>
  <Slides>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{الديدان والرخويات }  </vt:lpstr>
      <vt:lpstr> { الديدان المفلطحة } </vt:lpstr>
      <vt:lpstr>الشريحة 3</vt:lpstr>
      <vt:lpstr>الشريحة 4</vt:lpstr>
      <vt:lpstr>{ تنوع الديدان المفلطحة }</vt:lpstr>
      <vt:lpstr>الشريحة 6</vt:lpstr>
      <vt:lpstr>الشريحة 7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{الديدان والرخويات }  </dc:title>
  <dc:creator>User</dc:creator>
  <cp:lastModifiedBy>User</cp:lastModifiedBy>
  <cp:revision>13</cp:revision>
  <dcterms:created xsi:type="dcterms:W3CDTF">2011-02-07T07:22:48Z</dcterms:created>
  <dcterms:modified xsi:type="dcterms:W3CDTF">2011-02-07T20:19:23Z</dcterms:modified>
</cp:coreProperties>
</file>