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5"/>
  </p:notesMasterIdLst>
  <p:sldIdLst>
    <p:sldId id="257" r:id="rId2"/>
    <p:sldId id="258" r:id="rId3"/>
    <p:sldId id="307" r:id="rId4"/>
    <p:sldId id="260" r:id="rId5"/>
    <p:sldId id="326" r:id="rId6"/>
    <p:sldId id="262" r:id="rId7"/>
    <p:sldId id="327" r:id="rId8"/>
    <p:sldId id="264" r:id="rId9"/>
    <p:sldId id="308" r:id="rId10"/>
    <p:sldId id="309" r:id="rId11"/>
    <p:sldId id="265" r:id="rId12"/>
    <p:sldId id="268" r:id="rId13"/>
    <p:sldId id="310" r:id="rId14"/>
    <p:sldId id="270" r:id="rId15"/>
    <p:sldId id="271" r:id="rId16"/>
    <p:sldId id="273" r:id="rId17"/>
    <p:sldId id="311" r:id="rId18"/>
    <p:sldId id="275" r:id="rId19"/>
    <p:sldId id="276" r:id="rId20"/>
    <p:sldId id="279" r:id="rId21"/>
    <p:sldId id="331" r:id="rId22"/>
    <p:sldId id="332" r:id="rId23"/>
    <p:sldId id="329" r:id="rId24"/>
    <p:sldId id="333" r:id="rId25"/>
    <p:sldId id="330" r:id="rId26"/>
    <p:sldId id="313" r:id="rId27"/>
    <p:sldId id="283" r:id="rId28"/>
    <p:sldId id="284" r:id="rId29"/>
    <p:sldId id="285" r:id="rId30"/>
    <p:sldId id="286" r:id="rId31"/>
    <p:sldId id="334" r:id="rId32"/>
    <p:sldId id="288" r:id="rId33"/>
    <p:sldId id="318" r:id="rId34"/>
    <p:sldId id="316" r:id="rId35"/>
    <p:sldId id="290" r:id="rId36"/>
    <p:sldId id="317" r:id="rId37"/>
    <p:sldId id="323" r:id="rId38"/>
    <p:sldId id="324" r:id="rId39"/>
    <p:sldId id="319" r:id="rId40"/>
    <p:sldId id="320" r:id="rId41"/>
    <p:sldId id="321" r:id="rId42"/>
    <p:sldId id="322" r:id="rId43"/>
    <p:sldId id="335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النمط الفات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E612D-C697-4FA2-A9FC-D577E58A80F6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47711-844E-4588-B1B4-93B073B1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875CE6-B261-4908-BE5C-C3732FFBF8E1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0958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7F06AD-3D5B-4469-8ACE-3691E52EAD93}" type="slidenum">
              <a:rPr lang="en-US" smtClean="0"/>
              <a:pPr/>
              <a:t>32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0495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EC641E-C2F5-4D3B-85F1-CD6483C269EA}" type="slidenum">
              <a:rPr lang="en-US" smtClean="0"/>
              <a:pPr/>
              <a:t>34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1227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EC641E-C2F5-4D3B-85F1-CD6483C269EA}" type="slidenum">
              <a:rPr lang="en-US" smtClean="0"/>
              <a:pPr/>
              <a:t>35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6781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CD3E5BB-65D6-40F6-9AB3-123D7C120D42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311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862425-FB15-42A5-9E10-83135D55331E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4873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EF66003-E1E4-465A-8765-381734146D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7216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3780F6-10AF-49FD-90A3-B265D29D458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53316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152612-CFAE-4252-AB09-F9E8625BC615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72392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E00B714-1245-485F-82FC-DD761A25699B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0353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95F5D35-6FA3-486A-B343-49E122EC4860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0488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47711-844E-4588-B1B4-93B073B163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8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6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8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91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6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34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7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3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54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2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44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695121A-89D3-4335-B678-5103882DCC6F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28840E-6D1F-42F9-AA72-0D0EF008A5C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36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9.wmf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4.bin"/><Relationship Id="rId5" Type="http://schemas.openxmlformats.org/officeDocument/2006/relationships/image" Target="../media/image18.w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7.wmf"/><Relationship Id="rId10" Type="http://schemas.openxmlformats.org/officeDocument/2006/relationships/image" Target="../media/image28.wmf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0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31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7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33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6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Chapter 5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Discrete Probability Distributions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C19A88-0FED-405B-B783-28381940B1D5}" type="slidenum">
              <a:rPr lang="en-US" smtClean="0">
                <a:latin typeface="Arial Black" pitchFamily="34" charset="0"/>
              </a:rPr>
              <a:pPr eaLnBrk="1" hangingPunct="1"/>
              <a:t>1</a:t>
            </a:fld>
            <a:endParaRPr lang="en-US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Mean, Variance, Standard Deviation,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Expectation</a:t>
            </a:r>
            <a:endParaRPr lang="en-US" sz="280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5-2 Mean, Variance, Standard Deviation, and Expectation</a:t>
            </a:r>
            <a:b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عنصر نائب للمحتوى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Mean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endParaRPr lang="en-US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800" b="1" u="sng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Variance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chemeClr val="tx1"/>
                    </a:solidFill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𝝈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  <a:ea typeface="Cambria Math"/>
                      </a:rPr>
                      <m:t>∑</m:t>
                    </m:r>
                    <m:d>
                      <m:dPr>
                        <m:begChr m:val="["/>
                        <m:endChr m:val="]"/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</m:d>
                      </m:e>
                    </m:d>
                    <m:r>
                      <a:rPr lang="en-US" sz="3200" b="1" i="0" smtClean="0"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3200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𝝁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عنصر نائب للمحتوى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76" t="-1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AF2AAE3-830E-46D3-99A8-05202367F781}" type="slidenum">
              <a:rPr lang="en-US" smtClean="0"/>
              <a:pPr/>
              <a:t>11</a:t>
            </a:fld>
            <a:endParaRPr lang="en-US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ربع نص 4"/>
              <p:cNvSpPr txBox="1"/>
              <p:nvPr/>
            </p:nvSpPr>
            <p:spPr>
              <a:xfrm>
                <a:off x="1600200" y="2604608"/>
                <a:ext cx="3124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=∑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𝑋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مربع نص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604608"/>
                <a:ext cx="3124200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46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8229600" cy="6858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5-5: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Rolling a Die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84325"/>
            <a:ext cx="8077200" cy="1463675"/>
          </a:xfrm>
        </p:spPr>
        <p:txBody>
          <a:bodyPr>
            <a:normAutofit fontScale="475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Find the mean of the number of spots that appear when a die is tossed.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/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/>
              <a:t>.</a:t>
            </a:r>
          </a:p>
        </p:txBody>
      </p:sp>
      <p:sp>
        <p:nvSpPr>
          <p:cNvPr id="205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C02F15-2C02-4719-B8B6-A90A7C6BBDB4}" type="slidenum">
              <a:rPr lang="en-US" smtClean="0">
                <a:latin typeface="Arial Black" pitchFamily="34" charset="0"/>
              </a:rPr>
              <a:pPr eaLnBrk="1" hangingPunct="1"/>
              <a:t>12</a:t>
            </a:fld>
            <a:endParaRPr lang="en-US" smtClean="0">
              <a:latin typeface="Arial Black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48681"/>
            <a:ext cx="7162800" cy="1013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28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Solution:</a:t>
            </a:r>
            <a:endParaRPr lang="en-US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عنصر نائب للمحتوى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472754"/>
              </p:ext>
            </p:extLst>
          </p:nvPr>
        </p:nvGraphicFramePr>
        <p:xfrm>
          <a:off x="1228725" y="2286000"/>
          <a:ext cx="310356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5" name="Equation" r:id="rId3" imgW="1054100" imgH="254000" progId="Equation.DSMT4">
                  <p:embed/>
                </p:oleObj>
              </mc:Choice>
              <mc:Fallback>
                <p:oleObj name="Equation" r:id="rId3" imgW="1054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2286000"/>
                        <a:ext cx="3103563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001111"/>
              </p:ext>
            </p:extLst>
          </p:nvPr>
        </p:nvGraphicFramePr>
        <p:xfrm>
          <a:off x="1600200" y="3429000"/>
          <a:ext cx="6592887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6" name="Equation" r:id="rId5" imgW="2120900" imgH="228600" progId="Equation.DSMT4">
                  <p:embed/>
                </p:oleObj>
              </mc:Choice>
              <mc:Fallback>
                <p:oleObj name="Equation" r:id="rId5" imgW="21209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429000"/>
                        <a:ext cx="6592887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462491"/>
              </p:ext>
            </p:extLst>
          </p:nvPr>
        </p:nvGraphicFramePr>
        <p:xfrm>
          <a:off x="1676400" y="4343400"/>
          <a:ext cx="20923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" name="Equation" r:id="rId7" imgW="672808" imgH="253890" progId="Equation.DSMT4">
                  <p:embed/>
                </p:oleObj>
              </mc:Choice>
              <mc:Fallback>
                <p:oleObj name="Equation" r:id="rId7" imgW="672808" imgH="25389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343400"/>
                        <a:ext cx="2092325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320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5-8: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Trips of 5 Nights or More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71613"/>
            <a:ext cx="8077200" cy="3328987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The probability distribution shown represents the number of trips of five nights or more that American adults take per year. (That is, 6% do not take any trips lasting five nights or more, 70% take one trip lasting five nights or more per year, etc.) Find the mean.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/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/>
              <a:t>.</a:t>
            </a:r>
          </a:p>
        </p:txBody>
      </p:sp>
      <p:sp>
        <p:nvSpPr>
          <p:cNvPr id="34822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CC1651-DACD-460C-BF0D-0839BAB94087}" type="slidenum">
              <a:rPr lang="en-US" smtClean="0">
                <a:latin typeface="Arial Black" pitchFamily="34" charset="0"/>
              </a:rPr>
              <a:pPr eaLnBrk="1" hangingPunct="1"/>
              <a:t>14</a:t>
            </a:fld>
            <a:endParaRPr lang="en-US" smtClean="0">
              <a:latin typeface="Arial Black" pitchFamily="34" charset="0"/>
            </a:endParaRP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14800"/>
            <a:ext cx="74771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151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912628" y="685800"/>
            <a:ext cx="82296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smtClean="0"/>
              <a:t>:</a:t>
            </a:r>
          </a:p>
        </p:txBody>
      </p:sp>
      <p:sp>
        <p:nvSpPr>
          <p:cNvPr id="3080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562103-9FBE-402A-973B-DE6EAB2352BF}" type="slidenum">
              <a:rPr lang="en-US" smtClean="0">
                <a:latin typeface="Arial Black" pitchFamily="34" charset="0"/>
              </a:rPr>
              <a:pPr eaLnBrk="1" hangingPunct="1"/>
              <a:t>15</a:t>
            </a:fld>
            <a:endParaRPr lang="en-US" smtClean="0">
              <a:latin typeface="Arial Black" pitchFamily="34" charset="0"/>
            </a:endParaRPr>
          </a:p>
        </p:txBody>
      </p:sp>
      <p:graphicFrame>
        <p:nvGraphicFramePr>
          <p:cNvPr id="217090" name="Object 2"/>
          <p:cNvGraphicFramePr>
            <a:graphicFrameLocks noChangeAspect="1"/>
          </p:cNvGraphicFramePr>
          <p:nvPr/>
        </p:nvGraphicFramePr>
        <p:xfrm>
          <a:off x="1066800" y="2324100"/>
          <a:ext cx="3276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4" imgW="1054080" imgH="253800" progId="Equation.DSMT4">
                  <p:embed/>
                </p:oleObj>
              </mc:Choice>
              <mc:Fallback>
                <p:oleObj name="Equation" r:id="rId4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24100"/>
                        <a:ext cx="32766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2" name="Object 3"/>
          <p:cNvGraphicFramePr>
            <a:graphicFrameLocks noChangeAspect="1"/>
          </p:cNvGraphicFramePr>
          <p:nvPr/>
        </p:nvGraphicFramePr>
        <p:xfrm>
          <a:off x="1479550" y="3276600"/>
          <a:ext cx="572452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Equation" r:id="rId6" imgW="1841400" imgH="507960" progId="Equation.DSMT4">
                  <p:embed/>
                </p:oleObj>
              </mc:Choice>
              <mc:Fallback>
                <p:oleObj name="Equation" r:id="rId6" imgW="18414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3276600"/>
                        <a:ext cx="5724525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3" name="Object 4"/>
          <p:cNvGraphicFramePr>
            <a:graphicFrameLocks noChangeAspect="1"/>
          </p:cNvGraphicFramePr>
          <p:nvPr/>
        </p:nvGraphicFramePr>
        <p:xfrm>
          <a:off x="1479550" y="4876800"/>
          <a:ext cx="12636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8" imgW="406080" imgH="241200" progId="Equation.DSMT4">
                  <p:embed/>
                </p:oleObj>
              </mc:Choice>
              <mc:Fallback>
                <p:oleObj name="Equation" r:id="rId8" imgW="4060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4876800"/>
                        <a:ext cx="126365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9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71625"/>
            <a:ext cx="74771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143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8229600" cy="6858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Example 5-9: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Rolling a Die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620000" cy="28194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Compute the variance and standard deviation for the probability distribution in Example 5–5.</a:t>
            </a:r>
          </a:p>
          <a:p>
            <a:pPr marL="0" indent="0">
              <a:buFont typeface="Wingdings" pitchFamily="2" charset="2"/>
              <a:buNone/>
            </a:pPr>
            <a:endParaRPr lang="en-US" sz="2800" dirty="0" smtClean="0"/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/>
              <a:t>.</a:t>
            </a:r>
          </a:p>
        </p:txBody>
      </p:sp>
      <p:sp>
        <p:nvSpPr>
          <p:cNvPr id="4106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918CE5-455B-412C-8A8A-EFE1AAC40AC6}" type="slidenum">
              <a:rPr lang="en-US" smtClean="0">
                <a:latin typeface="Arial Black" pitchFamily="34" charset="0"/>
              </a:rPr>
              <a:pPr eaLnBrk="1" hangingPunct="1"/>
              <a:t>16</a:t>
            </a:fld>
            <a:endParaRPr lang="en-US" smtClean="0">
              <a:latin typeface="Arial Black" pitchFamily="34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2475"/>
            <a:ext cx="73152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13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Solution: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443334"/>
              </p:ext>
            </p:extLst>
          </p:nvPr>
        </p:nvGraphicFramePr>
        <p:xfrm>
          <a:off x="2401888" y="2511425"/>
          <a:ext cx="44164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2" name="Equation" r:id="rId3" imgW="1612900" imgH="279400" progId="Equation.DSMT4">
                  <p:embed/>
                </p:oleObj>
              </mc:Choice>
              <mc:Fallback>
                <p:oleObj name="Equation" r:id="rId3" imgW="16129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2511425"/>
                        <a:ext cx="441642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703911"/>
              </p:ext>
            </p:extLst>
          </p:nvPr>
        </p:nvGraphicFramePr>
        <p:xfrm>
          <a:off x="1319212" y="3359150"/>
          <a:ext cx="6148388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3" name="Equation" r:id="rId5" imgW="1879600" imgH="533400" progId="Equation.DSMT4">
                  <p:embed/>
                </p:oleObj>
              </mc:Choice>
              <mc:Fallback>
                <p:oleObj name="Equation" r:id="rId5" imgW="1879600" imgH="533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212" y="3359150"/>
                        <a:ext cx="6148388" cy="151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071428"/>
              </p:ext>
            </p:extLst>
          </p:nvPr>
        </p:nvGraphicFramePr>
        <p:xfrm>
          <a:off x="1143000" y="5105400"/>
          <a:ext cx="19351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4" name="Equation" r:id="rId7" imgW="622030" imgH="241195" progId="Equation.DSMT4">
                  <p:embed/>
                </p:oleObj>
              </mc:Choice>
              <mc:Fallback>
                <p:oleObj name="Equation" r:id="rId7" imgW="622030" imgH="24119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05400"/>
                        <a:ext cx="19351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521169"/>
              </p:ext>
            </p:extLst>
          </p:nvPr>
        </p:nvGraphicFramePr>
        <p:xfrm>
          <a:off x="3886200" y="5105400"/>
          <a:ext cx="22891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5" name="Equation" r:id="rId9" imgW="736600" imgH="241300" progId="Equation.DSMT4">
                  <p:embed/>
                </p:oleObj>
              </mc:Choice>
              <mc:Fallback>
                <p:oleObj name="Equation" r:id="rId9" imgW="7366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105400"/>
                        <a:ext cx="22891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298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5-11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 Hold for Talk Radio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924800" cy="36576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talk radio station has four telephone lines. If the host is unable to talk (i.e., during a commercial) or is talking to a person, the other callers are placed on hold. When all lines are in use, others who are trying to call in get a busy signal. The probability that 0, 1, 2, 3, or 4 people will get through is shown in the distribution. Find the variance and standard deviation for the distribution.</a:t>
            </a:r>
          </a:p>
        </p:txBody>
      </p:sp>
      <p:sp>
        <p:nvSpPr>
          <p:cNvPr id="37893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7F1BF9-2A50-4244-AFD3-25E19F039B12}" type="slidenum">
              <a:rPr lang="en-US" smtClean="0">
                <a:latin typeface="Arial Black" pitchFamily="34" charset="0"/>
              </a:rPr>
              <a:pPr eaLnBrk="1" hangingPunct="1"/>
              <a:t>18</a:t>
            </a:fld>
            <a:endParaRPr lang="en-US" smtClean="0">
              <a:latin typeface="Arial Black" pitchFamily="34" charset="0"/>
            </a:endParaRPr>
          </a:p>
        </p:txBody>
      </p:sp>
      <p:pic>
        <p:nvPicPr>
          <p:cNvPr id="3789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067300"/>
            <a:ext cx="75247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8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990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Solution: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12648" y="1828800"/>
            <a:ext cx="8153400" cy="449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12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5BB6BC-D26C-4183-8D13-91AF0E9B2698}" type="slidenum">
              <a:rPr lang="en-US" smtClean="0">
                <a:latin typeface="Arial Black" pitchFamily="34" charset="0"/>
              </a:rPr>
              <a:pPr eaLnBrk="1" hangingPunct="1"/>
              <a:t>19</a:t>
            </a:fld>
            <a:endParaRPr lang="en-US" smtClean="0">
              <a:latin typeface="Arial Black" pitchFamily="34" charset="0"/>
            </a:endParaRPr>
          </a:p>
        </p:txBody>
      </p:sp>
      <p:graphicFrame>
        <p:nvGraphicFramePr>
          <p:cNvPr id="2170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614215"/>
              </p:ext>
            </p:extLst>
          </p:nvPr>
        </p:nvGraphicFramePr>
        <p:xfrm>
          <a:off x="711200" y="4273550"/>
          <a:ext cx="6908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Equation" r:id="rId4" imgW="2222280" imgH="533160" progId="Equation.DSMT4">
                  <p:embed/>
                </p:oleObj>
              </mc:Choice>
              <mc:Fallback>
                <p:oleObj name="Equation" r:id="rId4" imgW="22222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4273550"/>
                        <a:ext cx="690880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139117"/>
              </p:ext>
            </p:extLst>
          </p:nvPr>
        </p:nvGraphicFramePr>
        <p:xfrm>
          <a:off x="1524000" y="5791200"/>
          <a:ext cx="1895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Equation" r:id="rId6" imgW="609480" imgH="241200" progId="Equation.DSMT4">
                  <p:embed/>
                </p:oleObj>
              </mc:Choice>
              <mc:Fallback>
                <p:oleObj name="Equation" r:id="rId6" imgW="6094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791200"/>
                        <a:ext cx="189547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251062"/>
              </p:ext>
            </p:extLst>
          </p:nvPr>
        </p:nvGraphicFramePr>
        <p:xfrm>
          <a:off x="4343400" y="5791200"/>
          <a:ext cx="22494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Equation" r:id="rId8" imgW="723600" imgH="241200" progId="Equation.DSMT4">
                  <p:embed/>
                </p:oleObj>
              </mc:Choice>
              <mc:Fallback>
                <p:oleObj name="Equation" r:id="rId8" imgW="723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22494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9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838200"/>
            <a:ext cx="75247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222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02131"/>
              </p:ext>
            </p:extLst>
          </p:nvPr>
        </p:nvGraphicFramePr>
        <p:xfrm>
          <a:off x="685800" y="2744787"/>
          <a:ext cx="6119813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Equation" r:id="rId11" imgW="1968480" imgH="507960" progId="Equation.DSMT4">
                  <p:embed/>
                </p:oleObj>
              </mc:Choice>
              <mc:Fallback>
                <p:oleObj name="Equation" r:id="rId11" imgW="19684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744787"/>
                        <a:ext cx="6119813" cy="144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649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eaLnBrk="1" hangingPunct="1"/>
            <a:r>
              <a:rPr lang="en-US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Chapter 5 Overview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077200" cy="4876800"/>
          </a:xfrm>
        </p:spPr>
        <p:txBody>
          <a:bodyPr lIns="90488" tIns="44450" rIns="90488" bIns="44450">
            <a:normAutofit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Introduction</a:t>
            </a:r>
          </a:p>
          <a:p>
            <a:pPr marL="0" indent="0" eaLnBrk="1" hangingPunct="1">
              <a:spcBef>
                <a:spcPct val="50000"/>
              </a:spcBef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5-1  Probability Distributions</a:t>
            </a:r>
          </a:p>
          <a:p>
            <a:pPr marL="0" indent="0" eaLnBrk="1" hangingPunct="1">
              <a:spcBef>
                <a:spcPct val="50000"/>
              </a:spcBef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5-2  Mean, Variance, Standard Deviation , and Expectation</a:t>
            </a:r>
          </a:p>
          <a:p>
            <a:pPr marL="0" indent="0" eaLnBrk="1" hangingPunct="1">
              <a:spcBef>
                <a:spcPct val="50000"/>
              </a:spcBef>
              <a:buNone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5-3  The Binomial Distribution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76905B-FC05-45C0-8241-095212CCC9A1}" type="slidenum">
              <a:rPr lang="en-US" smtClean="0">
                <a:latin typeface="Arial Black" pitchFamily="34" charset="0"/>
              </a:rPr>
              <a:pPr eaLnBrk="1" hangingPunct="1"/>
              <a:t>2</a:t>
            </a:fld>
            <a:endParaRPr lang="en-US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expected value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or</a:t>
            </a:r>
            <a:r>
              <a:rPr lang="en-US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expectation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of a discrete random variable of a probability distribution is the theoretical average of the variable. 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expected value is, by definition, the mean of the probability distribution.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F7F1A6-CA02-4FD7-B7A1-C1A30042591A}" type="slidenum">
              <a:rPr lang="en-US" smtClean="0">
                <a:latin typeface="Arial Black" pitchFamily="34" charset="0"/>
              </a:rPr>
              <a:pPr eaLnBrk="1" hangingPunct="1"/>
              <a:t>20</a:t>
            </a:fld>
            <a:endParaRPr lang="en-US" smtClean="0">
              <a:latin typeface="Arial Black" pitchFamily="34" charset="0"/>
            </a:endParaRPr>
          </a:p>
        </p:txBody>
      </p:sp>
      <p:graphicFrame>
        <p:nvGraphicFramePr>
          <p:cNvPr id="2068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496679"/>
              </p:ext>
            </p:extLst>
          </p:nvPr>
        </p:nvGraphicFramePr>
        <p:xfrm>
          <a:off x="1981200" y="4495800"/>
          <a:ext cx="50546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3" imgW="1625400" imgH="253800" progId="Equation.DSMT4">
                  <p:embed/>
                </p:oleObj>
              </mc:Choice>
              <mc:Fallback>
                <p:oleObj name="Equation" r:id="rId3" imgW="1625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495800"/>
                        <a:ext cx="5054600" cy="723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535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620000" cy="15240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thousand tickets are sold at $1 each for a color television valued at $350. What is the expected value of the gain if you purchase one ticket?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533400"/>
            <a:ext cx="6629400" cy="685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5-12: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Winning Tickets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993144" y="2743200"/>
            <a:ext cx="167385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endParaRPr lang="en-US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:p14="http://schemas.microsoft.com/office/powerpoint/2010/main" val="374909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60960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279819"/>
              </p:ext>
            </p:extLst>
          </p:nvPr>
        </p:nvGraphicFramePr>
        <p:xfrm>
          <a:off x="762000" y="1600200"/>
          <a:ext cx="6746486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129"/>
                <a:gridCol w="1525626"/>
                <a:gridCol w="1737731"/>
              </a:tblGrid>
              <a:tr h="73660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Win 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Lose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Gain</a:t>
                      </a:r>
                      <a:r>
                        <a:rPr lang="en-US" sz="24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(X)</a:t>
                      </a:r>
                      <a:endParaRPr lang="en-US" sz="24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$349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-$1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Probability</a:t>
                      </a:r>
                      <a:r>
                        <a:rPr lang="en-US" sz="2800" b="0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P(X)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2971800"/>
            <a:ext cx="609600" cy="667109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3021761"/>
            <a:ext cx="581025" cy="635839"/>
          </a:xfrm>
          <a:prstGeom prst="rect">
            <a:avLst/>
          </a:prstGeom>
          <a:noFill/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019550"/>
            <a:ext cx="7451506" cy="933450"/>
          </a:xfrm>
          <a:prstGeom prst="rect">
            <a:avLst/>
          </a:prstGeom>
          <a:noFill/>
        </p:spPr>
      </p:pic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78116" y="4876800"/>
            <a:ext cx="3717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alternate solution : </a:t>
            </a: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389134"/>
            <a:ext cx="7467600" cy="9354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21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Example 5-13: </a:t>
            </a:r>
            <a:r>
              <a:rPr lang="en-US" sz="3200" b="0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Winning Tickets</a:t>
            </a:r>
          </a:p>
        </p:txBody>
      </p:sp>
      <p:sp>
        <p:nvSpPr>
          <p:cNvPr id="2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391400" cy="22098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thousand tickets are sold at $1 each for four prizes of $100, $50, $25, and $10.  After each prize drawing, the winning ticket is then returned to the pool of tickets.  What is the expected value if you purchase two tickets?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52400" y="65340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:p14="http://schemas.microsoft.com/office/powerpoint/2010/main" val="97592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"/>
          <p:cNvGrpSpPr/>
          <p:nvPr/>
        </p:nvGrpSpPr>
        <p:grpSpPr>
          <a:xfrm>
            <a:off x="1295400" y="1143000"/>
            <a:ext cx="6705600" cy="1828800"/>
            <a:chOff x="1447800" y="3424238"/>
            <a:chExt cx="5934075" cy="1071562"/>
          </a:xfrm>
        </p:grpSpPr>
        <p:grpSp>
          <p:nvGrpSpPr>
            <p:cNvPr id="3" name="Group 29"/>
            <p:cNvGrpSpPr/>
            <p:nvPr/>
          </p:nvGrpSpPr>
          <p:grpSpPr>
            <a:xfrm>
              <a:off x="1447800" y="3424238"/>
              <a:ext cx="5934075" cy="1071562"/>
              <a:chOff x="1447800" y="3424238"/>
              <a:chExt cx="5934075" cy="1071562"/>
            </a:xfrm>
          </p:grpSpPr>
          <p:grpSp>
            <p:nvGrpSpPr>
              <p:cNvPr id="4" name="Group 35"/>
              <p:cNvGrpSpPr>
                <a:grpSpLocks/>
              </p:cNvGrpSpPr>
              <p:nvPr/>
            </p:nvGrpSpPr>
            <p:grpSpPr bwMode="auto">
              <a:xfrm>
                <a:off x="1447800" y="3424238"/>
                <a:ext cx="5934075" cy="971550"/>
                <a:chOff x="1447800" y="3429000"/>
                <a:chExt cx="5934075" cy="971550"/>
              </a:xfrm>
            </p:grpSpPr>
            <p:sp>
              <p:nvSpPr>
                <p:cNvPr id="5" name="AutoShape 5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447800" y="3429000"/>
                  <a:ext cx="5934075" cy="9715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" name="Rectangle 7"/>
                <p:cNvSpPr>
                  <a:spLocks noChangeArrowheads="1"/>
                </p:cNvSpPr>
                <p:nvPr/>
              </p:nvSpPr>
              <p:spPr bwMode="auto">
                <a:xfrm>
                  <a:off x="1557338" y="3538538"/>
                  <a:ext cx="2009775" cy="3810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" name="Rectangle 8"/>
                <p:cNvSpPr>
                  <a:spLocks noChangeArrowheads="1"/>
                </p:cNvSpPr>
                <p:nvPr/>
              </p:nvSpPr>
              <p:spPr bwMode="auto">
                <a:xfrm>
                  <a:off x="3567113" y="3538538"/>
                  <a:ext cx="733425" cy="3810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" name="Rectangle 9"/>
                <p:cNvSpPr>
                  <a:spLocks noChangeArrowheads="1"/>
                </p:cNvSpPr>
                <p:nvPr/>
              </p:nvSpPr>
              <p:spPr bwMode="auto">
                <a:xfrm>
                  <a:off x="4300538" y="3538538"/>
                  <a:ext cx="771525" cy="3810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" name="Rectangle 10"/>
                <p:cNvSpPr>
                  <a:spLocks noChangeArrowheads="1"/>
                </p:cNvSpPr>
                <p:nvPr/>
              </p:nvSpPr>
              <p:spPr bwMode="auto">
                <a:xfrm>
                  <a:off x="5072063" y="3538538"/>
                  <a:ext cx="733425" cy="3810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" name="Rectangle 11"/>
                <p:cNvSpPr>
                  <a:spLocks noChangeArrowheads="1"/>
                </p:cNvSpPr>
                <p:nvPr/>
              </p:nvSpPr>
              <p:spPr bwMode="auto">
                <a:xfrm>
                  <a:off x="5805488" y="3538538"/>
                  <a:ext cx="733425" cy="3810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Rectangle 13"/>
                <p:cNvSpPr>
                  <a:spLocks noChangeArrowheads="1"/>
                </p:cNvSpPr>
                <p:nvPr/>
              </p:nvSpPr>
              <p:spPr bwMode="auto">
                <a:xfrm>
                  <a:off x="1557338" y="3919538"/>
                  <a:ext cx="2009775" cy="37147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" name="Rectangle 14"/>
                <p:cNvSpPr>
                  <a:spLocks noChangeArrowheads="1"/>
                </p:cNvSpPr>
                <p:nvPr/>
              </p:nvSpPr>
              <p:spPr bwMode="auto">
                <a:xfrm>
                  <a:off x="3567113" y="3919538"/>
                  <a:ext cx="733425" cy="37147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Rectangle 15"/>
                <p:cNvSpPr>
                  <a:spLocks noChangeArrowheads="1"/>
                </p:cNvSpPr>
                <p:nvPr/>
              </p:nvSpPr>
              <p:spPr bwMode="auto">
                <a:xfrm>
                  <a:off x="4300538" y="3919538"/>
                  <a:ext cx="771525" cy="37147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Rectangle 16"/>
                <p:cNvSpPr>
                  <a:spLocks noChangeArrowheads="1"/>
                </p:cNvSpPr>
                <p:nvPr/>
              </p:nvSpPr>
              <p:spPr bwMode="auto">
                <a:xfrm>
                  <a:off x="5072063" y="3919538"/>
                  <a:ext cx="733425" cy="37147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Rectangle 17"/>
                <p:cNvSpPr>
                  <a:spLocks noChangeArrowheads="1"/>
                </p:cNvSpPr>
                <p:nvPr/>
              </p:nvSpPr>
              <p:spPr bwMode="auto">
                <a:xfrm>
                  <a:off x="5805488" y="3919538"/>
                  <a:ext cx="733425" cy="37147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Rectangle 18"/>
                <p:cNvSpPr>
                  <a:spLocks noChangeArrowheads="1"/>
                </p:cNvSpPr>
                <p:nvPr/>
              </p:nvSpPr>
              <p:spPr bwMode="auto">
                <a:xfrm>
                  <a:off x="6538913" y="3919538"/>
                  <a:ext cx="733425" cy="37147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Rectangle 19"/>
                <p:cNvSpPr>
                  <a:spLocks noChangeArrowheads="1"/>
                </p:cNvSpPr>
                <p:nvPr/>
              </p:nvSpPr>
              <p:spPr bwMode="auto">
                <a:xfrm>
                  <a:off x="3567113" y="3543300"/>
                  <a:ext cx="9525" cy="752475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Rectangle 20"/>
                <p:cNvSpPr>
                  <a:spLocks noChangeArrowheads="1"/>
                </p:cNvSpPr>
                <p:nvPr/>
              </p:nvSpPr>
              <p:spPr bwMode="auto">
                <a:xfrm>
                  <a:off x="1562100" y="3919538"/>
                  <a:ext cx="5715000" cy="9525"/>
                </a:xfrm>
                <a:prstGeom prst="rect">
                  <a:avLst/>
                </a:prstGeom>
                <a:solidFill>
                  <a:srgbClr val="00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Rectangle 21"/>
                <p:cNvSpPr>
                  <a:spLocks noChangeArrowheads="1"/>
                </p:cNvSpPr>
                <p:nvPr/>
              </p:nvSpPr>
              <p:spPr bwMode="auto">
                <a:xfrm>
                  <a:off x="1654175" y="3598863"/>
                  <a:ext cx="676275" cy="323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Gain </a:t>
                  </a:r>
                  <a:endParaRPr lang="en-US"/>
                </a:p>
              </p:txBody>
            </p:sp>
            <p:sp>
              <p:nvSpPr>
                <p:cNvPr id="20" name="Rectangle 22"/>
                <p:cNvSpPr>
                  <a:spLocks noChangeArrowheads="1"/>
                </p:cNvSpPr>
                <p:nvPr/>
              </p:nvSpPr>
              <p:spPr bwMode="auto">
                <a:xfrm>
                  <a:off x="2216150" y="3598863"/>
                  <a:ext cx="257175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 i="1">
                      <a:solidFill>
                        <a:srgbClr val="000000"/>
                      </a:solidFill>
                    </a:rPr>
                    <a:t>X</a:t>
                  </a:r>
                  <a:endParaRPr lang="en-US"/>
                </a:p>
              </p:txBody>
            </p:sp>
            <p:sp>
              <p:nvSpPr>
                <p:cNvPr id="21" name="Rectangle 29"/>
                <p:cNvSpPr>
                  <a:spLocks noChangeArrowheads="1"/>
                </p:cNvSpPr>
                <p:nvPr/>
              </p:nvSpPr>
              <p:spPr bwMode="auto">
                <a:xfrm>
                  <a:off x="1654175" y="3979863"/>
                  <a:ext cx="1352550" cy="3238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>
                      <a:solidFill>
                        <a:srgbClr val="000000"/>
                      </a:solidFill>
                    </a:rPr>
                    <a:t>Probability </a:t>
                  </a:r>
                  <a:endParaRPr lang="en-US"/>
                </a:p>
              </p:txBody>
            </p:sp>
            <p:sp>
              <p:nvSpPr>
                <p:cNvPr id="22" name="Rectangle 30"/>
                <p:cNvSpPr>
                  <a:spLocks noChangeArrowheads="1"/>
                </p:cNvSpPr>
                <p:nvPr/>
              </p:nvSpPr>
              <p:spPr bwMode="auto">
                <a:xfrm>
                  <a:off x="2892425" y="3979863"/>
                  <a:ext cx="561975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b="1" i="1">
                      <a:solidFill>
                        <a:srgbClr val="000000"/>
                      </a:solidFill>
                    </a:rPr>
                    <a:t>P(X)</a:t>
                  </a:r>
                  <a:endParaRPr lang="en-US"/>
                </a:p>
              </p:txBody>
            </p:sp>
          </p:grpSp>
          <p:graphicFrame>
            <p:nvGraphicFramePr>
              <p:cNvPr id="25" name="Object 5"/>
              <p:cNvGraphicFramePr>
                <a:graphicFrameLocks noChangeAspect="1"/>
              </p:cNvGraphicFramePr>
              <p:nvPr/>
            </p:nvGraphicFramePr>
            <p:xfrm>
              <a:off x="3586163" y="3841750"/>
              <a:ext cx="750887" cy="649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746" name="Equation" r:id="rId4" imgW="241300" imgH="228600" progId="">
                      <p:embed/>
                    </p:oleObj>
                  </mc:Choice>
                  <mc:Fallback>
                    <p:oleObj name="Equation" r:id="rId4" imgW="2413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86163" y="3841750"/>
                            <a:ext cx="750887" cy="6492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Object 32"/>
              <p:cNvGraphicFramePr>
                <a:graphicFrameLocks noChangeAspect="1"/>
              </p:cNvGraphicFramePr>
              <p:nvPr/>
            </p:nvGraphicFramePr>
            <p:xfrm>
              <a:off x="4329113" y="3846513"/>
              <a:ext cx="750887" cy="649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747" name="Equation" r:id="rId6" imgW="241300" imgH="228600" progId="">
                      <p:embed/>
                    </p:oleObj>
                  </mc:Choice>
                  <mc:Fallback>
                    <p:oleObj name="Equation" r:id="rId6" imgW="2413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29113" y="3846513"/>
                            <a:ext cx="750887" cy="64928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Object 33"/>
              <p:cNvGraphicFramePr>
                <a:graphicFrameLocks noChangeAspect="1"/>
              </p:cNvGraphicFramePr>
              <p:nvPr/>
            </p:nvGraphicFramePr>
            <p:xfrm>
              <a:off x="5056188" y="3841750"/>
              <a:ext cx="750887" cy="649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748" name="Equation" r:id="rId7" imgW="241300" imgH="228600" progId="">
                      <p:embed/>
                    </p:oleObj>
                  </mc:Choice>
                  <mc:Fallback>
                    <p:oleObj name="Equation" r:id="rId7" imgW="2413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56188" y="3841750"/>
                            <a:ext cx="750887" cy="6492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" name="Object 34"/>
              <p:cNvGraphicFramePr>
                <a:graphicFrameLocks noChangeAspect="1"/>
              </p:cNvGraphicFramePr>
              <p:nvPr/>
            </p:nvGraphicFramePr>
            <p:xfrm>
              <a:off x="5802313" y="3841750"/>
              <a:ext cx="750887" cy="6492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749" name="Equation" r:id="rId8" imgW="241300" imgH="228600" progId="">
                      <p:embed/>
                    </p:oleObj>
                  </mc:Choice>
                  <mc:Fallback>
                    <p:oleObj name="Equation" r:id="rId8" imgW="2413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802313" y="3841750"/>
                            <a:ext cx="750887" cy="6492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Object 35"/>
              <p:cNvGraphicFramePr>
                <a:graphicFrameLocks noChangeAspect="1"/>
              </p:cNvGraphicFramePr>
              <p:nvPr/>
            </p:nvGraphicFramePr>
            <p:xfrm>
              <a:off x="6550025" y="3846513"/>
              <a:ext cx="750888" cy="6492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750" name="Equation" r:id="rId9" imgW="241300" imgH="228600" progId="">
                      <p:embed/>
                    </p:oleObj>
                  </mc:Choice>
                  <mc:Fallback>
                    <p:oleObj name="Equation" r:id="rId9" imgW="241300" imgH="228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50025" y="3846513"/>
                            <a:ext cx="750888" cy="64928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30" name="Group 30"/>
            <p:cNvGrpSpPr/>
            <p:nvPr/>
          </p:nvGrpSpPr>
          <p:grpSpPr>
            <a:xfrm>
              <a:off x="3733800" y="3586163"/>
              <a:ext cx="3446145" cy="314325"/>
              <a:chOff x="3733800" y="3586163"/>
              <a:chExt cx="3446145" cy="314325"/>
            </a:xfrm>
          </p:grpSpPr>
          <p:sp>
            <p:nvSpPr>
              <p:cNvPr id="32" name="Rectangle 23"/>
              <p:cNvSpPr>
                <a:spLocks noChangeArrowheads="1"/>
              </p:cNvSpPr>
              <p:nvPr/>
            </p:nvSpPr>
            <p:spPr bwMode="auto">
              <a:xfrm>
                <a:off x="3733800" y="3586163"/>
                <a:ext cx="48577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$98</a:t>
                </a:r>
                <a:endParaRPr lang="en-US"/>
              </a:p>
            </p:txBody>
          </p:sp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4478338" y="3586163"/>
                <a:ext cx="48577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$48</a:t>
                </a:r>
                <a:endParaRPr lang="en-US"/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5229225" y="3586163"/>
                <a:ext cx="48577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$23</a:t>
                </a:r>
                <a:endParaRPr lang="en-US"/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6030913" y="3586163"/>
                <a:ext cx="361950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>
                    <a:solidFill>
                      <a:srgbClr val="000000"/>
                    </a:solidFill>
                  </a:rPr>
                  <a:t>$8</a:t>
                </a:r>
                <a:endParaRPr lang="en-US"/>
              </a:p>
            </p:txBody>
          </p:sp>
          <p:sp>
            <p:nvSpPr>
              <p:cNvPr id="36" name="Rectangle 28"/>
              <p:cNvSpPr>
                <a:spLocks noChangeArrowheads="1"/>
              </p:cNvSpPr>
              <p:nvPr/>
            </p:nvSpPr>
            <p:spPr bwMode="auto">
              <a:xfrm>
                <a:off x="6804025" y="3586163"/>
                <a:ext cx="375920" cy="1623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 smtClean="0">
                    <a:solidFill>
                      <a:srgbClr val="000000"/>
                    </a:solidFill>
                  </a:rPr>
                  <a:t>-$</a:t>
                </a:r>
                <a:r>
                  <a:rPr lang="en-US" dirty="0">
                    <a:solidFill>
                      <a:srgbClr val="000000"/>
                    </a:solidFill>
                  </a:rPr>
                  <a:t>2</a:t>
                </a:r>
                <a:endParaRPr lang="en-US" dirty="0"/>
              </a:p>
            </p:txBody>
          </p:sp>
        </p:grpSp>
      </p:grpSp>
      <p:graphicFrame>
        <p:nvGraphicFramePr>
          <p:cNvPr id="31751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33649315"/>
              </p:ext>
            </p:extLst>
          </p:nvPr>
        </p:nvGraphicFramePr>
        <p:xfrm>
          <a:off x="1066800" y="3505200"/>
          <a:ext cx="7086600" cy="1629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1" name="Equation" r:id="rId11" imgW="2489200" imgH="533400" progId="">
                  <p:embed/>
                </p:oleObj>
              </mc:Choice>
              <mc:Fallback>
                <p:oleObj name="Equation" r:id="rId11" imgW="2489200" imgH="53340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05200"/>
                        <a:ext cx="7086600" cy="16299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993144" y="76200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52400" y="65340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:p14="http://schemas.microsoft.com/office/powerpoint/2010/main" val="238593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30516" y="772180"/>
            <a:ext cx="37176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alternate solution : </a:t>
            </a: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1600200"/>
            <a:ext cx="7772400" cy="1752600"/>
          </a:xfrm>
          <a:prstGeom prst="rect">
            <a:avLst/>
          </a:prstGeom>
          <a:noFill/>
        </p:spPr>
      </p:pic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64770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:p14="http://schemas.microsoft.com/office/powerpoint/2010/main" val="344088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Binomial Distribution</a:t>
            </a:r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31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5-3 The Binomial Distribution</a:t>
            </a:r>
          </a:p>
        </p:txBody>
      </p:sp>
      <p:sp>
        <p:nvSpPr>
          <p:cNvPr id="4198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8770B6-EFBA-4B92-A3B4-CB14C1899452}" type="slidenum">
              <a:rPr lang="en-US" smtClean="0">
                <a:latin typeface="Arial Black" pitchFamily="34" charset="0"/>
              </a:rPr>
              <a:pPr eaLnBrk="1" hangingPunct="1"/>
              <a:t>27</a:t>
            </a:fld>
            <a:endParaRPr lang="en-US" smtClean="0">
              <a:latin typeface="Arial Black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077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Clr>
                <a:schemeClr val="bg2"/>
              </a:buClr>
              <a:buSzPct val="75000"/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Many types of probability problems have only two possible outcomes or they can be reduced to two outcomes.</a:t>
            </a:r>
          </a:p>
          <a:p>
            <a:pPr marL="457200" indent="-457200" eaLnBrk="1" hangingPunct="1">
              <a:spcBef>
                <a:spcPct val="50000"/>
              </a:spcBef>
              <a:buClr>
                <a:schemeClr val="bg2"/>
              </a:buClr>
              <a:buSzPct val="75000"/>
              <a:buFont typeface="Arial" pitchFamily="34" charset="0"/>
              <a:buChar char="•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Examples include: when a coin is tossed it can land on heads or tails, when a baby is born it is either a boy or girl, etc.</a:t>
            </a:r>
          </a:p>
        </p:txBody>
      </p:sp>
    </p:spTree>
    <p:extLst>
      <p:ext uri="{BB962C8B-B14F-4D97-AF65-F5344CB8AC3E}">
        <p14:creationId xmlns:p14="http://schemas.microsoft.com/office/powerpoint/2010/main" val="12107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B050"/>
                </a:solidFill>
              </a:rPr>
              <a:t>The Binomial Distribution</a:t>
            </a:r>
          </a:p>
        </p:txBody>
      </p:sp>
      <p:sp>
        <p:nvSpPr>
          <p:cNvPr id="430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95F837-8A49-4918-827A-8D5082798B9E}" type="slidenum">
              <a:rPr lang="en-US" smtClean="0">
                <a:latin typeface="Arial Black" pitchFamily="34" charset="0"/>
              </a:rPr>
              <a:pPr eaLnBrk="1" hangingPunct="1"/>
              <a:t>28</a:t>
            </a:fld>
            <a:endParaRPr lang="en-US" smtClean="0">
              <a:latin typeface="Arial Black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Clr>
                <a:schemeClr val="bg2"/>
              </a:buClr>
              <a:buSzPct val="75000"/>
              <a:defRPr/>
            </a:pP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binomial experiment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 probability experiment that satisfies these requirements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71550" lvl="1" indent="-514350">
              <a:spcBef>
                <a:spcPts val="1200"/>
              </a:spcBef>
              <a:buSzPct val="100000"/>
              <a:buFont typeface="+mj-lt"/>
              <a:buAutoNum type="arabicPeriod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Each trial can have only two possible outcomes—success or failure.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must be a fixed number of trials.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outcomes of each trial must be independent of each other.</a:t>
            </a:r>
          </a:p>
          <a:p>
            <a:pPr marL="971550" lvl="1" indent="-514350">
              <a:spcBef>
                <a:spcPts val="1200"/>
              </a:spcBef>
              <a:buFont typeface="+mj-lt"/>
              <a:buAutoNum type="arabicPeriod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probability of success must remain the same for each trial.</a:t>
            </a:r>
          </a:p>
        </p:txBody>
      </p:sp>
    </p:spTree>
    <p:extLst>
      <p:ext uri="{BB962C8B-B14F-4D97-AF65-F5344CB8AC3E}">
        <p14:creationId xmlns:p14="http://schemas.microsoft.com/office/powerpoint/2010/main" val="27082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229600" cy="9413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Notation for the Binomial Distribution</a:t>
            </a:r>
          </a:p>
        </p:txBody>
      </p:sp>
      <p:sp>
        <p:nvSpPr>
          <p:cNvPr id="440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5469D9-1C4B-4008-9123-98B628FCC7DE}" type="slidenum">
              <a:rPr lang="en-US" smtClean="0">
                <a:latin typeface="Arial Black" pitchFamily="34" charset="0"/>
              </a:rPr>
              <a:pPr eaLnBrk="1" hangingPunct="1"/>
              <a:t>29</a:t>
            </a:fld>
            <a:endParaRPr lang="en-US" smtClean="0">
              <a:latin typeface="Arial Black" pitchFamily="34" charset="0"/>
            </a:endParaRPr>
          </a:p>
        </p:txBody>
      </p:sp>
      <p:sp>
        <p:nvSpPr>
          <p:cNvPr id="8" name="Rectangle 14"/>
          <p:cNvSpPr txBox="1">
            <a:spLocks noChangeArrowheads="1"/>
          </p:cNvSpPr>
          <p:nvPr/>
        </p:nvSpPr>
        <p:spPr>
          <a:xfrm>
            <a:off x="2209800" y="1371600"/>
            <a:ext cx="6172200" cy="46482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symbol for the probability of success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symbol for the probability of failure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numerical probability of success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numerical probability of failure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 and  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 – p = q</a:t>
            </a:r>
            <a:endParaRPr lang="en-US" sz="2800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number of trials 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The number of successes</a:t>
            </a:r>
          </a:p>
        </p:txBody>
      </p:sp>
      <p:sp>
        <p:nvSpPr>
          <p:cNvPr id="10" name="Rectangle 14"/>
          <p:cNvSpPr txBox="1">
            <a:spLocks noChangeArrowheads="1"/>
          </p:cNvSpPr>
          <p:nvPr/>
        </p:nvSpPr>
        <p:spPr>
          <a:xfrm>
            <a:off x="1143000" y="1371600"/>
            <a:ext cx="4724400" cy="53340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i="1" kern="0" dirty="0" smtClean="0">
                <a:latin typeface="Times New Roman" pitchFamily="18" charset="0"/>
                <a:cs typeface="Times New Roman" pitchFamily="18" charset="0"/>
              </a:rPr>
              <a:t>p   </a:t>
            </a:r>
            <a:endParaRPr lang="en-US" sz="2400" i="1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 marL="342900" indent="-342900" eaLnBrk="0" hangingPunct="0">
              <a:spcBef>
                <a:spcPct val="20000"/>
              </a:spcBef>
              <a:spcAft>
                <a:spcPts val="900"/>
              </a:spcAft>
              <a:buClr>
                <a:schemeClr val="bg2"/>
              </a:buClr>
              <a:buSzPct val="75000"/>
              <a:defRPr/>
            </a:pP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Note that </a:t>
            </a:r>
            <a:r>
              <a:rPr lang="en-US" sz="2800" i="1" kern="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kern="0" dirty="0">
                <a:latin typeface="Times New Roman" pitchFamily="18" charset="0"/>
                <a:cs typeface="Times New Roman" pitchFamily="18" charset="0"/>
              </a:rPr>
              <a:t> = 0, 1, 2, 3,...,n</a:t>
            </a:r>
          </a:p>
        </p:txBody>
      </p:sp>
    </p:spTree>
    <p:extLst>
      <p:ext uri="{BB962C8B-B14F-4D97-AF65-F5344CB8AC3E}">
        <p14:creationId xmlns:p14="http://schemas.microsoft.com/office/powerpoint/2010/main" val="80675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Probability </a:t>
            </a:r>
            <a:r>
              <a:rPr lang="en-US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Distributions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0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B050"/>
                </a:solidFill>
              </a:rPr>
              <a:t>The Binomial Distribution</a:t>
            </a:r>
          </a:p>
        </p:txBody>
      </p:sp>
      <p:sp>
        <p:nvSpPr>
          <p:cNvPr id="92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A922F3-CCD0-4484-AC8B-6345E2F0ED37}" type="slidenum">
              <a:rPr lang="en-US" smtClean="0">
                <a:latin typeface="Arial Black" pitchFamily="34" charset="0"/>
              </a:rPr>
              <a:pPr eaLnBrk="1" hangingPunct="1"/>
              <a:t>30</a:t>
            </a:fld>
            <a:endParaRPr lang="en-US" smtClean="0">
              <a:latin typeface="Arial Black" pitchFamily="34" charset="0"/>
            </a:endParaRPr>
          </a:p>
        </p:txBody>
      </p:sp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1905000" y="2590800"/>
          <a:ext cx="51054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name="Equation" r:id="rId3" imgW="1854000" imgH="444240" progId="Equation.DSMT4">
                  <p:embed/>
                </p:oleObj>
              </mc:Choice>
              <mc:Fallback>
                <p:oleObj name="Equation" r:id="rId3" imgW="18540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90800"/>
                        <a:ext cx="5105400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"/>
          <p:cNvSpPr txBox="1">
            <a:spLocks noChangeArrowheads="1"/>
          </p:cNvSpPr>
          <p:nvPr/>
        </p:nvSpPr>
        <p:spPr>
          <a:xfrm>
            <a:off x="685800" y="1371600"/>
            <a:ext cx="75438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 a binomial experiment, the probability of exactly 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successes in 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trials is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en-US" sz="2400" kern="0" dirty="0">
              <a:latin typeface="+mn-lt"/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836738" y="4038600"/>
          <a:ext cx="5351462" cy="189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name="Equation" r:id="rId5" imgW="1942920" imgH="685800" progId="Equation.DSMT4">
                  <p:embed/>
                </p:oleObj>
              </mc:Choice>
              <mc:Fallback>
                <p:oleObj name="Equation" r:id="rId5" imgW="19429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4038600"/>
                        <a:ext cx="5351462" cy="189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745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914400" y="609600"/>
            <a:ext cx="8229600" cy="6858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Example 5-15: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Tossing Coins 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8686800" cy="685800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coin is tossed 3 times. Find the probability of getting exactly heads.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4038600"/>
            <a:ext cx="6629400" cy="895350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57102" y="2438400"/>
            <a:ext cx="5472298" cy="962025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40744" y="1991380"/>
            <a:ext cx="1673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 :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  <p:extLst>
      <p:ext uri="{BB962C8B-B14F-4D97-AF65-F5344CB8AC3E}">
        <p14:creationId xmlns:p14="http://schemas.microsoft.com/office/powerpoint/2010/main" val="404999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5-16: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Survey on Doctor Visits</a:t>
            </a:r>
          </a:p>
        </p:txBody>
      </p:sp>
      <p:sp>
        <p:nvSpPr>
          <p:cNvPr id="102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467600" cy="2286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survey found that one out of five Americans say he or she has visited a doctor in any given month. If 10 people are selected at random, find the probability that exactly 3 will have visited a doctor last month.</a:t>
            </a:r>
          </a:p>
        </p:txBody>
      </p:sp>
      <p:sp>
        <p:nvSpPr>
          <p:cNvPr id="10249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2C4118-BA83-4661-96FA-B9C0099A2998}" type="slidenum">
              <a:rPr lang="en-US" smtClean="0">
                <a:latin typeface="Arial Black" pitchFamily="34" charset="0"/>
              </a:rPr>
              <a:pPr eaLnBrk="1" hangingPunct="1"/>
              <a:t>32</a:t>
            </a:fld>
            <a:endParaRPr lang="en-US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3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</a:rPr>
              <a:t>Solution: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934647"/>
              </p:ext>
            </p:extLst>
          </p:nvPr>
        </p:nvGraphicFramePr>
        <p:xfrm>
          <a:off x="1165225" y="2209800"/>
          <a:ext cx="31781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4" name="Equation" r:id="rId3" imgW="1854200" imgH="444500" progId="Equation.DSMT4">
                  <p:embed/>
                </p:oleObj>
              </mc:Choice>
              <mc:Fallback>
                <p:oleObj name="Equation" r:id="rId3" imgW="1854200" imgH="444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5225" y="2209800"/>
                        <a:ext cx="31781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907953"/>
              </p:ext>
            </p:extLst>
          </p:nvPr>
        </p:nvGraphicFramePr>
        <p:xfrm>
          <a:off x="1473200" y="3352800"/>
          <a:ext cx="51562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5" name="Equation" r:id="rId5" imgW="2413000" imgH="228600" progId="Equation.DSMT4">
                  <p:embed/>
                </p:oleObj>
              </mc:Choice>
              <mc:Fallback>
                <p:oleObj name="Equation" r:id="rId5" imgW="2413000" imgH="22860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3352800"/>
                        <a:ext cx="51562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146437"/>
              </p:ext>
            </p:extLst>
          </p:nvPr>
        </p:nvGraphicFramePr>
        <p:xfrm>
          <a:off x="1143000" y="3962400"/>
          <a:ext cx="325596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6" name="Equation" r:id="rId7" imgW="1524000" imgH="469900" progId="Equation.DSMT4">
                  <p:embed/>
                </p:oleObj>
              </mc:Choice>
              <mc:Fallback>
                <p:oleObj name="Equation" r:id="rId7" imgW="1524000" imgH="469900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962400"/>
                        <a:ext cx="3255963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935409"/>
              </p:ext>
            </p:extLst>
          </p:nvPr>
        </p:nvGraphicFramePr>
        <p:xfrm>
          <a:off x="4495800" y="4191000"/>
          <a:ext cx="11953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7" name="Equation" r:id="rId9" imgW="558558" imgH="241195" progId="Equation.DSMT4">
                  <p:embed/>
                </p:oleObj>
              </mc:Choice>
              <mc:Fallback>
                <p:oleObj name="Equation" r:id="rId9" imgW="558558" imgH="241195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191000"/>
                        <a:ext cx="1195387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84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5-17: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Survey on Employment</a:t>
            </a:r>
          </a:p>
        </p:txBody>
      </p:sp>
      <p:sp>
        <p:nvSpPr>
          <p:cNvPr id="112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371600"/>
            <a:ext cx="7543800" cy="2743200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survey from Teenage Research Unlimited (Northbrook, Illinois) found that 30% of teenage consumers receive their spending money from part-time jobs. If 5 teenagers are selected at random, find the probability that at least 3 of them will have part-time jobs.</a:t>
            </a:r>
          </a:p>
        </p:txBody>
      </p:sp>
      <p:sp>
        <p:nvSpPr>
          <p:cNvPr id="11277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2C00D4-BD59-4CB1-8B5C-70F6CDA30039}" type="slidenum">
              <a:rPr lang="en-US" smtClean="0">
                <a:latin typeface="Arial Black" pitchFamily="34" charset="0"/>
              </a:rPr>
              <a:pPr eaLnBrk="1" hangingPunct="1"/>
              <a:t>34</a:t>
            </a:fld>
            <a:endParaRPr lang="en-US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8229600" cy="685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Solution:</a:t>
            </a:r>
          </a:p>
        </p:txBody>
      </p:sp>
      <p:sp>
        <p:nvSpPr>
          <p:cNvPr id="11277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02C00D4-BD59-4CB1-8B5C-70F6CDA30039}" type="slidenum">
              <a:rPr lang="en-US" smtClean="0">
                <a:latin typeface="Arial Black" pitchFamily="34" charset="0"/>
              </a:rPr>
              <a:pPr eaLnBrk="1" hangingPunct="1"/>
              <a:t>35</a:t>
            </a:fld>
            <a:endParaRPr lang="en-US" smtClean="0">
              <a:latin typeface="Arial Black" pitchFamily="34" charset="0"/>
            </a:endParaRPr>
          </a:p>
        </p:txBody>
      </p:sp>
      <p:graphicFrame>
        <p:nvGraphicFramePr>
          <p:cNvPr id="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777584"/>
              </p:ext>
            </p:extLst>
          </p:nvPr>
        </p:nvGraphicFramePr>
        <p:xfrm>
          <a:off x="973137" y="2514600"/>
          <a:ext cx="382746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6" name="Equation" r:id="rId4" imgW="1790640" imgH="393480" progId="Equation.DSMT4">
                  <p:embed/>
                </p:oleObj>
              </mc:Choice>
              <mc:Fallback>
                <p:oleObj name="Equation" r:id="rId4" imgW="1790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137" y="2514600"/>
                        <a:ext cx="3827463" cy="84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441091"/>
              </p:ext>
            </p:extLst>
          </p:nvPr>
        </p:nvGraphicFramePr>
        <p:xfrm>
          <a:off x="914400" y="1905000"/>
          <a:ext cx="5210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7" name="Equation" r:id="rId6" imgW="2438280" imgH="203040" progId="Equation.DSMT4">
                  <p:embed/>
                </p:oleObj>
              </mc:Choice>
              <mc:Fallback>
                <p:oleObj name="Equation" r:id="rId6" imgW="243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905000"/>
                        <a:ext cx="52101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120947"/>
              </p:ext>
            </p:extLst>
          </p:nvPr>
        </p:nvGraphicFramePr>
        <p:xfrm>
          <a:off x="5029200" y="2743200"/>
          <a:ext cx="10874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8" name="Equation" r:id="rId8" imgW="507960" imgH="177480" progId="Equation.DSMT4">
                  <p:embed/>
                </p:oleObj>
              </mc:Choice>
              <mc:Fallback>
                <p:oleObj name="Equation" r:id="rId8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743200"/>
                        <a:ext cx="10874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124908"/>
              </p:ext>
            </p:extLst>
          </p:nvPr>
        </p:nvGraphicFramePr>
        <p:xfrm>
          <a:off x="838200" y="3505200"/>
          <a:ext cx="37719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19" name="Equation" r:id="rId10" imgW="1765080" imgH="393480" progId="Equation.DSMT4">
                  <p:embed/>
                </p:oleObj>
              </mc:Choice>
              <mc:Fallback>
                <p:oleObj name="Equation" r:id="rId10" imgW="1765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05200"/>
                        <a:ext cx="37719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228507"/>
              </p:ext>
            </p:extLst>
          </p:nvPr>
        </p:nvGraphicFramePr>
        <p:xfrm>
          <a:off x="4724400" y="3733800"/>
          <a:ext cx="10874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0" name="Equation" r:id="rId12" imgW="507960" imgH="177480" progId="Equation.DSMT4">
                  <p:embed/>
                </p:oleObj>
              </mc:Choice>
              <mc:Fallback>
                <p:oleObj name="Equation" r:id="rId12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10874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116757"/>
              </p:ext>
            </p:extLst>
          </p:nvPr>
        </p:nvGraphicFramePr>
        <p:xfrm>
          <a:off x="896937" y="4495800"/>
          <a:ext cx="382746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1" name="Equation" r:id="rId14" imgW="1790640" imgH="393480" progId="Equation.DSMT4">
                  <p:embed/>
                </p:oleObj>
              </mc:Choice>
              <mc:Fallback>
                <p:oleObj name="Equation" r:id="rId14" imgW="1790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7" y="4495800"/>
                        <a:ext cx="3827463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221238"/>
              </p:ext>
            </p:extLst>
          </p:nvPr>
        </p:nvGraphicFramePr>
        <p:xfrm>
          <a:off x="4779963" y="4724400"/>
          <a:ext cx="10874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2" name="Equation" r:id="rId16" imgW="507960" imgH="177480" progId="Equation.DSMT4">
                  <p:embed/>
                </p:oleObj>
              </mc:Choice>
              <mc:Fallback>
                <p:oleObj name="Equation" r:id="rId16" imgW="5079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963" y="4724400"/>
                        <a:ext cx="10874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583710"/>
              </p:ext>
            </p:extLst>
          </p:nvPr>
        </p:nvGraphicFramePr>
        <p:xfrm>
          <a:off x="2308225" y="2209800"/>
          <a:ext cx="2241550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Equation" r:id="rId3" imgW="1193800" imgH="965200" progId="Equation.DSMT4">
                  <p:embed/>
                </p:oleObj>
              </mc:Choice>
              <mc:Fallback>
                <p:oleObj name="Equation" r:id="rId3" imgW="1193800" imgH="965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2209800"/>
                        <a:ext cx="2241550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130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Mean, Variance and Standard deviation for the binomial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61248" cy="9906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 mean , variance and SD of a variable that the binomial distribution can be found by using the following formulas: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Mean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𝝁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𝒏𝒑</m:t>
                      </m:r>
                    </m:oMath>
                  </m:oMathPara>
                </a14:m>
                <a:endParaRPr lang="en-US" sz="2800" b="1" dirty="0" smtClean="0">
                  <a:solidFill>
                    <a:srgbClr val="FF0000"/>
                  </a:solidFill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Variance: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𝒏𝒑𝒒</m:t>
                      </m:r>
                    </m:oMath>
                  </m:oMathPara>
                </a14:m>
                <a:endPara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SD: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𝝈</m:t>
                      </m:r>
                      <m:r>
                        <a:rPr lang="en-US" sz="32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𝒏𝒑𝒒</m:t>
                          </m:r>
                        </m:e>
                      </m:rad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461" t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0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5-21: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tossing a coin 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coin is tossed 4 times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variance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deviation of number of heads that will be obtained.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5.1 Probability Distributions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077200" cy="47244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random variable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variable whose values are determined by chance.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Classify as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discrete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continuous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discrete probability distribution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consists of the values a random variable can assume and the corresponding probabilities of the values.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sum of the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probabilities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all events in a sample space add up to 1.  Each probability is between 0 and 1, inclusively</a:t>
            </a:r>
            <a:r>
              <a:rPr lang="en-US" sz="2800" dirty="0" smtClean="0"/>
              <a:t>.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3D5B12-389E-4981-8006-373D30C8E4D8}" type="slidenum">
              <a:rPr lang="en-US" smtClean="0">
                <a:latin typeface="Arial Black" pitchFamily="34" charset="0"/>
              </a:rPr>
              <a:pPr eaLnBrk="1" hangingPunct="1"/>
              <a:t>4</a:t>
            </a:fld>
            <a:endParaRPr lang="en-US" smtClean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89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Solution: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1463040" y="1828800"/>
                <a:ext cx="6196405" cy="389426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With the formulas for the binomial distribution </a:t>
                </a: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n= 4,</a:t>
                </a:r>
              </a:p>
              <a:p>
                <a:pPr marL="0" indent="0">
                  <a:buNone/>
                </a:pPr>
                <a:r>
                  <a:rPr lang="en-US" sz="32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p=0.5,   q=0.5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0.5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=2</m:t>
                      </m:r>
                    </m:oMath>
                  </m:oMathPara>
                </a14:m>
                <a:endParaRPr lang="en-US" sz="32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𝑛</m:t>
                      </m:r>
                      <m:r>
                        <a:rPr lang="en-US" sz="3200" b="0" i="1" smtClean="0">
                          <a:latin typeface="Cambria Math"/>
                        </a:rPr>
                        <m:t>.</m:t>
                      </m:r>
                      <m:r>
                        <a:rPr lang="en-US" sz="3200" b="0" i="1" smtClean="0">
                          <a:latin typeface="Cambria Math"/>
                        </a:rPr>
                        <m:t>𝑝</m:t>
                      </m:r>
                      <m:r>
                        <a:rPr lang="en-US" sz="3200" b="0" i="1" smtClean="0">
                          <a:latin typeface="Cambria Math"/>
                        </a:rPr>
                        <m:t>.</m:t>
                      </m:r>
                      <m:r>
                        <a:rPr lang="en-US" sz="3200" b="0" i="1" smtClean="0">
                          <a:latin typeface="Cambria Math"/>
                        </a:rPr>
                        <m:t>𝑞</m:t>
                      </m:r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0.5</m:t>
                          </m:r>
                        </m:e>
                      </m:d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0.5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32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e>
                      </m:rad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en-US" sz="32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3040" y="1828800"/>
                <a:ext cx="6196405" cy="3894269"/>
              </a:xfrm>
              <a:blipFill rotWithShape="1">
                <a:blip r:embed="rId2"/>
                <a:stretch>
                  <a:fillRect l="-2461" t="-2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601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5-22: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Rolling a die 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die is rolled 360 times , find the mean , variance and slandered deviation of the number of 4s that will be rolled 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1143000" y="1981200"/>
                <a:ext cx="6629400" cy="3603812"/>
              </a:xfrm>
            </p:spPr>
            <p:txBody>
              <a:bodyPr>
                <a:noAutofit/>
              </a:bodyPr>
              <a:lstStyle/>
              <a:p>
                <a:pPr marL="0" indent="0" algn="l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n= 360,</a:t>
                </a:r>
              </a:p>
              <a:p>
                <a:pPr marL="0" indent="0" algn="l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p=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,   q=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n-US" sz="2800" b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𝑝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360</m:t>
                          </m:r>
                        </m:e>
                      </m:d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60</m:t>
                      </m:r>
                    </m:oMath>
                  </m:oMathPara>
                </a14:m>
                <a:endParaRPr lang="en-US" sz="2800" dirty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𝑛</m:t>
                      </m:r>
                      <m:r>
                        <a:rPr lang="en-US" sz="2800" i="1">
                          <a:latin typeface="Cambria Math"/>
                        </a:rPr>
                        <m:t>.</m:t>
                      </m:r>
                      <m:r>
                        <a:rPr lang="en-US" sz="2800" i="1">
                          <a:latin typeface="Cambria Math"/>
                        </a:rPr>
                        <m:t>𝑝</m:t>
                      </m:r>
                      <m:r>
                        <a:rPr lang="en-US" sz="2800" i="1">
                          <a:latin typeface="Cambria Math"/>
                        </a:rPr>
                        <m:t>.</m:t>
                      </m:r>
                      <m:r>
                        <a:rPr lang="en-US" sz="2800" i="1">
                          <a:latin typeface="Cambria Math"/>
                        </a:rPr>
                        <m:t>𝑞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360</m:t>
                          </m:r>
                        </m:e>
                      </m:d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50</m:t>
                      </m:r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sz="2800" i="1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50</m:t>
                          </m:r>
                        </m:e>
                      </m:rad>
                      <m:r>
                        <a:rPr lang="en-US" sz="28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7.07</m:t>
                      </m:r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981200"/>
                <a:ext cx="6629400" cy="3603812"/>
              </a:xfrm>
              <a:blipFill rotWithShape="1">
                <a:blip r:embed="rId2"/>
                <a:stretch>
                  <a:fillRect l="-1932" t="-1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9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Luck</a:t>
            </a:r>
            <a:endParaRPr lang="en-US" dirty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01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For example:</a:t>
            </a:r>
            <a:b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tossed a coin S={T,H}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>
                    <a:latin typeface="Traditional Arabic" pitchFamily="18" charset="-78"/>
                    <a:cs typeface="Traditional Arabic" pitchFamily="18" charset="-78"/>
                  </a:rPr>
                  <a:t>X= NUMBER OF HEADS 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P(x=0) = P(T)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b="1" dirty="0" smtClean="0">
                  <a:latin typeface="Traditional Arabic" pitchFamily="18" charset="-78"/>
                  <a:cs typeface="Traditional Arabic" pitchFamily="18" charset="-78"/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P(x=1) =P(H</a:t>
                </a:r>
                <a:r>
                  <a:rPr lang="en-US" sz="2800" b="1" dirty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)</a:t>
                </a:r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 </a:t>
                </a:r>
                <a:r>
                  <a:rPr lang="en-US" sz="2800" b="1" dirty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dirty="0" smtClean="0">
                  <a:solidFill>
                    <a:srgbClr val="0070C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  <a:p>
                <a:pPr marL="0" indent="0">
                  <a:buNone/>
                </a:pPr>
                <a:endParaRPr lang="en-US" b="1" dirty="0"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69" t="-1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جدول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6699808"/>
                  </p:ext>
                </p:extLst>
              </p:nvPr>
            </p:nvGraphicFramePr>
            <p:xfrm>
              <a:off x="1524000" y="4450080"/>
              <a:ext cx="6096000" cy="975868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P(X)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b="1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b="1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b="1" i="1" smtClean="0">
                                        <a:solidFill>
                                          <a:srgbClr val="0070C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جدول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6699808"/>
                  </p:ext>
                </p:extLst>
              </p:nvPr>
            </p:nvGraphicFramePr>
            <p:xfrm>
              <a:off x="1524000" y="4450080"/>
              <a:ext cx="6096000" cy="975868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P(X)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701" t="-66667" r="-99701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300" t="-66667" b="-101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1083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6858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5-1</a:t>
            </a:r>
            <a:r>
              <a:rPr 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Rolling a Die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8077200" cy="914400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Construct a probability distribution for rolling a 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single die.</a:t>
            </a:r>
          </a:p>
        </p:txBody>
      </p:sp>
      <p:sp>
        <p:nvSpPr>
          <p:cNvPr id="28678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C0B863-2749-40E8-A223-5BEC6EB676FE}" type="slidenum">
              <a:rPr lang="en-US" smtClean="0">
                <a:latin typeface="Arial Black" pitchFamily="34" charset="0"/>
              </a:rPr>
              <a:pPr eaLnBrk="1" hangingPunct="1"/>
              <a:t>6</a:t>
            </a:fld>
            <a:endParaRPr lang="en-US" smtClean="0">
              <a:latin typeface="Arial Black" pitchFamily="34" charset="0"/>
            </a:endParaRPr>
          </a:p>
        </p:txBody>
      </p:sp>
      <p:pic>
        <p:nvPicPr>
          <p:cNvPr id="215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8" y="2743200"/>
            <a:ext cx="75168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917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For example:</a:t>
            </a:r>
            <a:b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tossed 2 coins S={TT,HT,TH,HH}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>
                    <a:latin typeface="Traditional Arabic" pitchFamily="18" charset="-78"/>
                    <a:cs typeface="Traditional Arabic" pitchFamily="18" charset="-78"/>
                  </a:rPr>
                  <a:t>X= NUMBER OF HEADS </a:t>
                </a: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P(x=0) = P(TT)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raditional Arabic" pitchFamily="18" charset="-78"/>
                    <a:cs typeface="Traditional Arabic" pitchFamily="18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  <a:cs typeface="Traditional Arabic" pitchFamily="18" charset="-78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/>
                            <a:cs typeface="Traditional Arabic" pitchFamily="18" charset="-78"/>
                          </a:rPr>
                          <m:t>𝟏</m:t>
                        </m:r>
                      </m:num>
                      <m:den>
                        <m:r>
                          <a:rPr lang="en-US" b="1" i="1" dirty="0" smtClean="0">
                            <a:latin typeface="Cambria Math"/>
                            <a:cs typeface="Traditional Arabic" pitchFamily="18" charset="-78"/>
                          </a:rPr>
                          <m:t>𝟒</m:t>
                        </m:r>
                      </m:den>
                    </m:f>
                  </m:oMath>
                </a14:m>
                <a:endParaRPr lang="en-US" b="1" dirty="0" smtClean="0">
                  <a:latin typeface="Traditional Arabic" pitchFamily="18" charset="-78"/>
                  <a:cs typeface="Traditional Arabic" pitchFamily="18" charset="-78"/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P(x=1) =P(HT)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70C0"/>
                        </a:solidFill>
                        <a:latin typeface="Cambria Math"/>
                        <a:cs typeface="Traditional Arabic" pitchFamily="18" charset="-78"/>
                      </a:rPr>
                      <m:t>+</m:t>
                    </m:r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P(TH) </a:t>
                </a:r>
                <a:r>
                  <a:rPr lang="en-US" sz="2800" b="1" dirty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.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.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raditional Arabic" pitchFamily="18" charset="-78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raditional Arabic" pitchFamily="18" charset="-78"/>
                          </a:rPr>
                          <m:t>𝟐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0070C0"/>
                            </a:solidFill>
                            <a:latin typeface="Cambria Math"/>
                            <a:cs typeface="Traditional Arabic" pitchFamily="18" charset="-78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 dirty="0" smtClean="0">
                  <a:solidFill>
                    <a:srgbClr val="0070C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  <a:p>
                <a:pPr marL="0" indent="0">
                  <a:buNone/>
                </a:pPr>
                <a:r>
                  <a:rPr lang="en-US" sz="2800" b="1" dirty="0" smtClean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P(x=2)=P(HH)</a:t>
                </a:r>
                <a:r>
                  <a:rPr lang="en-US" sz="2800" b="1" dirty="0">
                    <a:solidFill>
                      <a:srgbClr val="0070C0"/>
                    </a:solidFill>
                    <a:latin typeface="Traditional Arabic" pitchFamily="18" charset="-78"/>
                    <a:cs typeface="Traditional Arabic" pitchFamily="18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f>
                      <m:fPr>
                        <m:ctrlPr>
                          <a:rPr lang="en-US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>
                    <a:latin typeface="Traditional Arabic" pitchFamily="18" charset="-78"/>
                    <a:cs typeface="Traditional Arabic" pitchFamily="18" charset="-78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dirty="0">
                            <a:latin typeface="Cambria Math" panose="02040503050406030204" pitchFamily="18" charset="0"/>
                            <a:cs typeface="Traditional Arabic" pitchFamily="18" charset="-78"/>
                          </a:rPr>
                        </m:ctrlPr>
                      </m:fPr>
                      <m:num>
                        <m:r>
                          <a:rPr lang="en-US" sz="2800" b="1" i="1" dirty="0">
                            <a:latin typeface="Cambria Math"/>
                            <a:cs typeface="Traditional Arabic" pitchFamily="18" charset="-78"/>
                          </a:rPr>
                          <m:t>𝟏</m:t>
                        </m:r>
                      </m:num>
                      <m:den>
                        <m:r>
                          <a:rPr lang="en-US" sz="2800" b="1" i="1" dirty="0">
                            <a:latin typeface="Cambria Math"/>
                            <a:cs typeface="Traditional Arabic" pitchFamily="18" charset="-78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 dirty="0" smtClean="0">
                  <a:solidFill>
                    <a:srgbClr val="0070C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  <a:p>
                <a:pPr marL="0" indent="0">
                  <a:buNone/>
                </a:pPr>
                <a:endParaRPr lang="en-US" b="1" dirty="0"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69" t="-1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جدول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67843457"/>
                  </p:ext>
                </p:extLst>
              </p:nvPr>
            </p:nvGraphicFramePr>
            <p:xfrm>
              <a:off x="1524000" y="5181600"/>
              <a:ext cx="5334000" cy="9707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3500"/>
                    <a:gridCol w="1333500"/>
                    <a:gridCol w="1333500"/>
                    <a:gridCol w="1333500"/>
                  </a:tblGrid>
                  <a:tr h="1569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5196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P(X)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smtClean="0">
                                        <a:latin typeface="Cambria Math"/>
                                      </a:rPr>
                                      <m:t>𝟐</m:t>
                                    </m:r>
                                  </m:num>
                                  <m:den>
                                    <m:r>
                                      <a:rPr lang="en-US" sz="18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8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جدول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67843457"/>
                  </p:ext>
                </p:extLst>
              </p:nvPr>
            </p:nvGraphicFramePr>
            <p:xfrm>
              <a:off x="1524000" y="5181600"/>
              <a:ext cx="5334000" cy="9707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333500"/>
                    <a:gridCol w="1333500"/>
                    <a:gridCol w="1333500"/>
                    <a:gridCol w="1333500"/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6050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P(X)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65657" r="-199543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917" t="-65657" r="-100459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99543" t="-65657" b="-101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721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8229600" cy="6858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Example 5-2: 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Tossing Coins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04875" y="1447799"/>
            <a:ext cx="8077200" cy="1628775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Represent graphically the probability distribution for the sample space for tossing three coins.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dirty="0" smtClean="0"/>
              <a:t>.</a:t>
            </a:r>
          </a:p>
        </p:txBody>
      </p:sp>
      <p:sp>
        <p:nvSpPr>
          <p:cNvPr id="30727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ED64AE-FB25-46CB-AFF7-64CCB893DB0A}" type="slidenum">
              <a:rPr lang="en-US" smtClean="0">
                <a:latin typeface="Arial Black" pitchFamily="34" charset="0"/>
              </a:rPr>
              <a:pPr eaLnBrk="1" hangingPunct="1"/>
              <a:t>8</a:t>
            </a:fld>
            <a:endParaRPr lang="en-US" smtClean="0">
              <a:latin typeface="Arial Black" pitchFamily="34" charset="0"/>
            </a:endParaRPr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076575"/>
            <a:ext cx="7519987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7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149" y="1676400"/>
            <a:ext cx="6565451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4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12851</TotalTime>
  <Words>1208</Words>
  <Application>Microsoft Office PowerPoint</Application>
  <PresentationFormat>On-screen Show (4:3)</PresentationFormat>
  <Paragraphs>202</Paragraphs>
  <Slides>43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4" baseType="lpstr">
      <vt:lpstr>Arial</vt:lpstr>
      <vt:lpstr>Arial Black</vt:lpstr>
      <vt:lpstr>Calibri</vt:lpstr>
      <vt:lpstr>Calibri Light</vt:lpstr>
      <vt:lpstr>Cambria Math</vt:lpstr>
      <vt:lpstr>Tahoma</vt:lpstr>
      <vt:lpstr>Times New Roman</vt:lpstr>
      <vt:lpstr>Traditional Arabic</vt:lpstr>
      <vt:lpstr>Wingdings</vt:lpstr>
      <vt:lpstr>Retrospect</vt:lpstr>
      <vt:lpstr>Equation</vt:lpstr>
      <vt:lpstr>Chapter 5</vt:lpstr>
      <vt:lpstr>Chapter 5 Overview</vt:lpstr>
      <vt:lpstr>Probability Distributions</vt:lpstr>
      <vt:lpstr>5.1 Probability Distributions</vt:lpstr>
      <vt:lpstr>For example: tossed a coin S={T,H}</vt:lpstr>
      <vt:lpstr>Example 5-1: Rolling a Die</vt:lpstr>
      <vt:lpstr>For example: tossed 2 coins S={TT,HT,TH,HH}</vt:lpstr>
      <vt:lpstr>Example 5-2: Tossing Coins</vt:lpstr>
      <vt:lpstr>PowerPoint Presentation</vt:lpstr>
      <vt:lpstr>Mean, Variance, Standard Deviation, and Expectation</vt:lpstr>
      <vt:lpstr>5-2 Mean, Variance, Standard Deviation, and Expectation </vt:lpstr>
      <vt:lpstr>Example 5-5: Rolling a Die</vt:lpstr>
      <vt:lpstr>Solution:</vt:lpstr>
      <vt:lpstr>Example 5-8: Trips of 5 Nights or More</vt:lpstr>
      <vt:lpstr>Solution :</vt:lpstr>
      <vt:lpstr>Example 5-9: Rolling a Die</vt:lpstr>
      <vt:lpstr>Solution:</vt:lpstr>
      <vt:lpstr>Example 5-11: On Hold for Talk Radio</vt:lpstr>
      <vt:lpstr>Solution:</vt:lpstr>
      <vt:lpstr>Expectation</vt:lpstr>
      <vt:lpstr>PowerPoint Presentation</vt:lpstr>
      <vt:lpstr>PowerPoint Presentation</vt:lpstr>
      <vt:lpstr>Example 5-13: Winning Tickets</vt:lpstr>
      <vt:lpstr>PowerPoint Presentation</vt:lpstr>
      <vt:lpstr>PowerPoint Presentation</vt:lpstr>
      <vt:lpstr>The Binomial Distribution</vt:lpstr>
      <vt:lpstr>5-3 The Binomial Distribution</vt:lpstr>
      <vt:lpstr>The Binomial Distribution</vt:lpstr>
      <vt:lpstr>Notation for the Binomial Distribution</vt:lpstr>
      <vt:lpstr>The Binomial Distribution</vt:lpstr>
      <vt:lpstr>PowerPoint Presentation</vt:lpstr>
      <vt:lpstr>Example 5-16: Survey on Doctor Visits</vt:lpstr>
      <vt:lpstr>Solution:</vt:lpstr>
      <vt:lpstr>Example 5-17: Survey on Employment</vt:lpstr>
      <vt:lpstr>Solution:</vt:lpstr>
      <vt:lpstr>PowerPoint Presentation</vt:lpstr>
      <vt:lpstr>Mean, Variance and Standard deviation for the binomial </vt:lpstr>
      <vt:lpstr>The mean , variance and SD of a variable that the binomial distribution can be found by using the following formulas:</vt:lpstr>
      <vt:lpstr>Example 5-21: tossing a coin </vt:lpstr>
      <vt:lpstr>Solution:</vt:lpstr>
      <vt:lpstr>Example 5-22: Rolling a die </vt:lpstr>
      <vt:lpstr>Solution: </vt:lpstr>
      <vt:lpstr>Good Luck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Daloo</dc:creator>
  <cp:lastModifiedBy>Dalia Bugis</cp:lastModifiedBy>
  <cp:revision>45</cp:revision>
  <dcterms:created xsi:type="dcterms:W3CDTF">2011-03-20T16:20:44Z</dcterms:created>
  <dcterms:modified xsi:type="dcterms:W3CDTF">2015-11-08T04:19:22Z</dcterms:modified>
</cp:coreProperties>
</file>