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5"/>
  </p:notesMasterIdLst>
  <p:sldIdLst>
    <p:sldId id="257" r:id="rId2"/>
    <p:sldId id="258" r:id="rId3"/>
    <p:sldId id="307" r:id="rId4"/>
    <p:sldId id="260" r:id="rId5"/>
    <p:sldId id="326" r:id="rId6"/>
    <p:sldId id="262" r:id="rId7"/>
    <p:sldId id="327" r:id="rId8"/>
    <p:sldId id="264" r:id="rId9"/>
    <p:sldId id="308" r:id="rId10"/>
    <p:sldId id="309" r:id="rId11"/>
    <p:sldId id="265" r:id="rId12"/>
    <p:sldId id="268" r:id="rId13"/>
    <p:sldId id="310" r:id="rId14"/>
    <p:sldId id="270" r:id="rId15"/>
    <p:sldId id="271" r:id="rId16"/>
    <p:sldId id="273" r:id="rId17"/>
    <p:sldId id="311" r:id="rId18"/>
    <p:sldId id="275" r:id="rId19"/>
    <p:sldId id="276" r:id="rId20"/>
    <p:sldId id="279" r:id="rId21"/>
    <p:sldId id="331" r:id="rId22"/>
    <p:sldId id="332" r:id="rId23"/>
    <p:sldId id="329" r:id="rId24"/>
    <p:sldId id="333" r:id="rId25"/>
    <p:sldId id="330" r:id="rId26"/>
    <p:sldId id="313" r:id="rId27"/>
    <p:sldId id="283" r:id="rId28"/>
    <p:sldId id="284" r:id="rId29"/>
    <p:sldId id="285" r:id="rId30"/>
    <p:sldId id="286" r:id="rId31"/>
    <p:sldId id="334" r:id="rId32"/>
    <p:sldId id="288" r:id="rId33"/>
    <p:sldId id="318" r:id="rId34"/>
    <p:sldId id="316" r:id="rId35"/>
    <p:sldId id="290" r:id="rId36"/>
    <p:sldId id="317" r:id="rId37"/>
    <p:sldId id="323" r:id="rId38"/>
    <p:sldId id="324" r:id="rId39"/>
    <p:sldId id="319" r:id="rId40"/>
    <p:sldId id="320" r:id="rId41"/>
    <p:sldId id="321" r:id="rId42"/>
    <p:sldId id="322" r:id="rId43"/>
    <p:sldId id="335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النمط المتوسط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00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E612D-C697-4FA2-A9FC-D577E58A80F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E47711-844E-4588-B1B4-93B073B16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63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2875CE6-B261-4908-BE5C-C3732FFBF8E1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709584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77F06AD-3D5B-4469-8ACE-3691E52EAD93}" type="slidenum">
              <a:rPr lang="en-US" smtClean="0"/>
              <a:pPr/>
              <a:t>32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60495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7EC641E-C2F5-4D3B-85F1-CD6483C269EA}" type="slidenum">
              <a:rPr lang="en-US" smtClean="0"/>
              <a:pPr/>
              <a:t>34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11227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7EC641E-C2F5-4D3B-85F1-CD6483C269EA}" type="slidenum">
              <a:rPr lang="en-US" smtClean="0"/>
              <a:pPr/>
              <a:t>35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5678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CD3E5BB-65D6-40F6-9AB3-123D7C120D42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93115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6862425-FB15-42A5-9E10-83135D55331E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54873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EF66003-E1E4-465A-8765-381734146D11}" type="slidenum">
              <a:rPr lang="en-US" smtClean="0"/>
              <a:pPr/>
              <a:t>14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27216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73780F6-10AF-49FD-90A3-B265D29D4581}" type="slidenum">
              <a:rPr lang="en-US" smtClean="0"/>
              <a:pPr/>
              <a:t>15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53316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E152612-CFAE-4252-AB09-F9E8625BC615}" type="slidenum">
              <a:rPr lang="en-US" smtClean="0"/>
              <a:pPr/>
              <a:t>16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37239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E00B714-1245-485F-82FC-DD761A25699B}" type="slidenum">
              <a:rPr lang="en-US" smtClean="0"/>
              <a:pPr/>
              <a:t>18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00353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95F5D35-6FA3-486A-B343-49E122EC4860}" type="slidenum">
              <a:rPr lang="en-US" smtClean="0"/>
              <a:pPr/>
              <a:t>19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10488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47711-844E-4588-B1B4-93B073B1637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86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68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8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91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60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9345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73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3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54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3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2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4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695121A-89D3-4335-B678-5103882DCC6F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228840E-6D1F-42F9-AA72-0D0EF008A5C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36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wmf"/><Relationship Id="rId10" Type="http://schemas.openxmlformats.org/officeDocument/2006/relationships/image" Target="../media/image10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9.wmf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14.bin"/><Relationship Id="rId5" Type="http://schemas.openxmlformats.org/officeDocument/2006/relationships/image" Target="../media/image18.wmf"/><Relationship Id="rId10" Type="http://schemas.openxmlformats.org/officeDocument/2006/relationships/image" Target="../media/image17.pn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2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7.bin"/><Relationship Id="rId11" Type="http://schemas.openxmlformats.org/officeDocument/2006/relationships/oleObject" Target="../embeddings/oleObject21.bin"/><Relationship Id="rId5" Type="http://schemas.openxmlformats.org/officeDocument/2006/relationships/image" Target="../media/image27.wmf"/><Relationship Id="rId10" Type="http://schemas.openxmlformats.org/officeDocument/2006/relationships/image" Target="../media/image28.wmf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0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31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27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13" Type="http://schemas.openxmlformats.org/officeDocument/2006/relationships/image" Target="../media/image43.wmf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32.bin"/><Relationship Id="rId17" Type="http://schemas.openxmlformats.org/officeDocument/2006/relationships/image" Target="../media/image4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4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image" Target="../media/image44.wmf"/><Relationship Id="rId10" Type="http://schemas.openxmlformats.org/officeDocument/2006/relationships/oleObject" Target="../embeddings/oleObject31.bin"/><Relationship Id="rId4" Type="http://schemas.openxmlformats.org/officeDocument/2006/relationships/oleObject" Target="../embeddings/oleObject28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33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46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Chapter 5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Discrete Probability Distributions</a:t>
            </a:r>
          </a:p>
        </p:txBody>
      </p:sp>
      <p:sp>
        <p:nvSpPr>
          <p:cNvPr id="235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AC19A88-0FED-405B-B783-28381940B1D5}" type="slidenum">
              <a:rPr lang="en-US" smtClean="0">
                <a:latin typeface="Arial Black" pitchFamily="34" charset="0"/>
              </a:rPr>
              <a:pPr eaLnBrk="1" hangingPunct="1"/>
              <a:t>1</a:t>
            </a:fld>
            <a:endParaRPr lang="en-US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84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Mean, Variance, Standard Deviation, and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Expectation</a:t>
            </a:r>
            <a:endParaRPr lang="en-US" sz="280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30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5-2 Mean, Variance, Standard Deviation, and Expectation</a:t>
            </a:r>
            <a:b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عنصر نائب للمحتوى 3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b="1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Mean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marL="0" indent="0">
                  <a:buNone/>
                </a:pPr>
                <a:endPara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800" b="1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Variance</a:t>
                </a:r>
                <a:r>
                  <a:rPr lang="en-US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200" b="1" dirty="0" smtClean="0">
                    <a:solidFill>
                      <a:schemeClr val="tx1"/>
                    </a:solidFill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32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∑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.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</m:e>
                        </m:d>
                      </m:e>
                    </m:d>
                    <m:r>
                      <a:rPr lang="en-US" sz="3200" b="1" i="0" smtClean="0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𝝁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عنصر نائب للمحتوى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76" t="-1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AF2AAE3-830E-46D3-99A8-05202367F781}" type="slidenum">
              <a:rPr lang="en-US" smtClean="0"/>
              <a:pPr/>
              <a:t>11</a:t>
            </a:fld>
            <a:endParaRPr lang="en-US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4"/>
              <p:cNvSpPr txBox="1"/>
              <p:nvPr/>
            </p:nvSpPr>
            <p:spPr>
              <a:xfrm>
                <a:off x="1600200" y="2604608"/>
                <a:ext cx="3124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=∑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𝑋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𝑃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𝑋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مربع نص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2604608"/>
                <a:ext cx="312420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246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33400"/>
            <a:ext cx="8229600" cy="6858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5-5: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Rolling a Die</a:t>
            </a:r>
          </a:p>
        </p:txBody>
      </p:sp>
      <p:sp>
        <p:nvSpPr>
          <p:cNvPr id="2054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584325"/>
            <a:ext cx="8077200" cy="1463675"/>
          </a:xfrm>
        </p:spPr>
        <p:txBody>
          <a:bodyPr>
            <a:normAutofit fontScale="47500" lnSpcReduction="20000"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Find the mean of the number of spots that appear when a die is tossed.</a:t>
            </a:r>
          </a:p>
          <a:p>
            <a:pPr marL="0" indent="0">
              <a:buFont typeface="Wingdings" pitchFamily="2" charset="2"/>
              <a:buNone/>
            </a:pPr>
            <a:endParaRPr lang="en-US" sz="2800" dirty="0" smtClean="0"/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/>
              <a:t>.</a:t>
            </a:r>
          </a:p>
        </p:txBody>
      </p:sp>
      <p:sp>
        <p:nvSpPr>
          <p:cNvPr id="2057" name="Slide Number Placeholder 1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BC02F15-2C02-4719-B8B6-A90A7C6BBDB4}" type="slidenum">
              <a:rPr lang="en-US" smtClean="0">
                <a:latin typeface="Arial Black" pitchFamily="34" charset="0"/>
              </a:rPr>
              <a:pPr eaLnBrk="1" hangingPunct="1"/>
              <a:t>12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948681"/>
            <a:ext cx="7162800" cy="101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28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Solution:</a:t>
            </a:r>
            <a:endParaRPr lang="en-US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عنصر نائب للمحتوى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8472754"/>
              </p:ext>
            </p:extLst>
          </p:nvPr>
        </p:nvGraphicFramePr>
        <p:xfrm>
          <a:off x="1228725" y="2286000"/>
          <a:ext cx="3103563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5" name="Equation" r:id="rId3" imgW="1054100" imgH="254000" progId="Equation.DSMT4">
                  <p:embed/>
                </p:oleObj>
              </mc:Choice>
              <mc:Fallback>
                <p:oleObj name="Equation" r:id="rId3" imgW="1054100" imgH="254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725" y="2286000"/>
                        <a:ext cx="3103563" cy="74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كائن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001111"/>
              </p:ext>
            </p:extLst>
          </p:nvPr>
        </p:nvGraphicFramePr>
        <p:xfrm>
          <a:off x="1600200" y="3429000"/>
          <a:ext cx="6592887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6" name="Equation" r:id="rId5" imgW="2120900" imgH="228600" progId="Equation.DSMT4">
                  <p:embed/>
                </p:oleObj>
              </mc:Choice>
              <mc:Fallback>
                <p:oleObj name="Equation" r:id="rId5" imgW="21209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429000"/>
                        <a:ext cx="6592887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كائن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1462491"/>
              </p:ext>
            </p:extLst>
          </p:nvPr>
        </p:nvGraphicFramePr>
        <p:xfrm>
          <a:off x="1676400" y="4343400"/>
          <a:ext cx="2092325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7" name="Equation" r:id="rId7" imgW="672808" imgH="253890" progId="Equation.DSMT4">
                  <p:embed/>
                </p:oleObj>
              </mc:Choice>
              <mc:Fallback>
                <p:oleObj name="Equation" r:id="rId7" imgW="672808" imgH="25389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343400"/>
                        <a:ext cx="2092325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320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5-8: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Trips of 5 Nights or More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71613"/>
            <a:ext cx="8077200" cy="3328987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The probability distribution shown represents the number of trips of five nights or more that American adults take per year. (That is, 6% do not take any trips lasting five nights or more, 70% take one trip lasting five nights or more per year, etc.) Find the mean.</a:t>
            </a:r>
          </a:p>
          <a:p>
            <a:pPr marL="0" indent="0">
              <a:buFont typeface="Wingdings" pitchFamily="2" charset="2"/>
              <a:buNone/>
            </a:pPr>
            <a:endParaRPr lang="en-US" sz="2800" dirty="0" smtClean="0"/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/>
              <a:t>.</a:t>
            </a:r>
          </a:p>
        </p:txBody>
      </p:sp>
      <p:sp>
        <p:nvSpPr>
          <p:cNvPr id="34822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ACC1651-DACD-460C-BF0D-0839BAB94087}" type="slidenum">
              <a:rPr lang="en-US" smtClean="0">
                <a:latin typeface="Arial Black" pitchFamily="34" charset="0"/>
              </a:rPr>
              <a:pPr eaLnBrk="1" hangingPunct="1"/>
              <a:t>14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114800"/>
            <a:ext cx="74771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51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>
          <a:xfrm>
            <a:off x="912628" y="685800"/>
            <a:ext cx="8229600" cy="6858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3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smtClean="0"/>
              <a:t>:</a:t>
            </a:r>
          </a:p>
        </p:txBody>
      </p:sp>
      <p:sp>
        <p:nvSpPr>
          <p:cNvPr id="3080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C562103-9FBE-402A-973B-DE6EAB2352BF}" type="slidenum">
              <a:rPr lang="en-US" smtClean="0">
                <a:latin typeface="Arial Black" pitchFamily="34" charset="0"/>
              </a:rPr>
              <a:pPr eaLnBrk="1" hangingPunct="1"/>
              <a:t>15</a:t>
            </a:fld>
            <a:endParaRPr lang="en-US" smtClean="0">
              <a:latin typeface="Arial Black" pitchFamily="34" charset="0"/>
            </a:endParaRPr>
          </a:p>
        </p:txBody>
      </p:sp>
      <p:graphicFrame>
        <p:nvGraphicFramePr>
          <p:cNvPr id="217090" name="Object 2"/>
          <p:cNvGraphicFramePr>
            <a:graphicFrameLocks noChangeAspect="1"/>
          </p:cNvGraphicFramePr>
          <p:nvPr/>
        </p:nvGraphicFramePr>
        <p:xfrm>
          <a:off x="1066800" y="2324100"/>
          <a:ext cx="32766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" name="Equation" r:id="rId4" imgW="1054080" imgH="253800" progId="Equation.DSMT4">
                  <p:embed/>
                </p:oleObj>
              </mc:Choice>
              <mc:Fallback>
                <p:oleObj name="Equation" r:id="rId4" imgW="10540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324100"/>
                        <a:ext cx="327660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092" name="Object 3"/>
          <p:cNvGraphicFramePr>
            <a:graphicFrameLocks noChangeAspect="1"/>
          </p:cNvGraphicFramePr>
          <p:nvPr/>
        </p:nvGraphicFramePr>
        <p:xfrm>
          <a:off x="1479550" y="3276600"/>
          <a:ext cx="572452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" name="Equation" r:id="rId6" imgW="1841400" imgH="507960" progId="Equation.DSMT4">
                  <p:embed/>
                </p:oleObj>
              </mc:Choice>
              <mc:Fallback>
                <p:oleObj name="Equation" r:id="rId6" imgW="184140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550" y="3276600"/>
                        <a:ext cx="5724525" cy="144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093" name="Object 4"/>
          <p:cNvGraphicFramePr>
            <a:graphicFrameLocks noChangeAspect="1"/>
          </p:cNvGraphicFramePr>
          <p:nvPr/>
        </p:nvGraphicFramePr>
        <p:xfrm>
          <a:off x="1479550" y="4876800"/>
          <a:ext cx="12636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1" name="Equation" r:id="rId8" imgW="406080" imgH="241200" progId="Equation.DSMT4">
                  <p:embed/>
                </p:oleObj>
              </mc:Choice>
              <mc:Fallback>
                <p:oleObj name="Equation" r:id="rId8" imgW="40608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550" y="4876800"/>
                        <a:ext cx="126365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71625"/>
            <a:ext cx="74771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43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8229600" cy="6858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Example 5-9: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Rolling a Die</a:t>
            </a:r>
          </a:p>
        </p:txBody>
      </p:sp>
      <p:sp>
        <p:nvSpPr>
          <p:cNvPr id="410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524000"/>
            <a:ext cx="7620000" cy="2819400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Compute the variance and standard deviation for the probability distribution in Example 5–5.</a:t>
            </a:r>
          </a:p>
          <a:p>
            <a:pPr marL="0" indent="0">
              <a:buFont typeface="Wingdings" pitchFamily="2" charset="2"/>
              <a:buNone/>
            </a:pPr>
            <a:endParaRPr lang="en-US" sz="2800" dirty="0" smtClean="0"/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/>
              <a:t>.</a:t>
            </a:r>
          </a:p>
        </p:txBody>
      </p:sp>
      <p:sp>
        <p:nvSpPr>
          <p:cNvPr id="4106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6918CE5-455B-412C-8A8A-EFE1AAC40AC6}" type="slidenum">
              <a:rPr lang="en-US" smtClean="0">
                <a:latin typeface="Arial Black" pitchFamily="34" charset="0"/>
              </a:rPr>
              <a:pPr eaLnBrk="1" hangingPunct="1"/>
              <a:t>16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92475"/>
            <a:ext cx="73152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13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Solution: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443334"/>
              </p:ext>
            </p:extLst>
          </p:nvPr>
        </p:nvGraphicFramePr>
        <p:xfrm>
          <a:off x="2401888" y="2511425"/>
          <a:ext cx="4416425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2" name="Equation" r:id="rId3" imgW="1612900" imgH="279400" progId="Equation.DSMT4">
                  <p:embed/>
                </p:oleObj>
              </mc:Choice>
              <mc:Fallback>
                <p:oleObj name="Equation" r:id="rId3" imgW="1612900" imgH="279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1888" y="2511425"/>
                        <a:ext cx="4416425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كائن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703911"/>
              </p:ext>
            </p:extLst>
          </p:nvPr>
        </p:nvGraphicFramePr>
        <p:xfrm>
          <a:off x="1319212" y="3359150"/>
          <a:ext cx="6148388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3" name="Equation" r:id="rId5" imgW="1879600" imgH="533400" progId="Equation.DSMT4">
                  <p:embed/>
                </p:oleObj>
              </mc:Choice>
              <mc:Fallback>
                <p:oleObj name="Equation" r:id="rId5" imgW="1879600" imgH="533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9212" y="3359150"/>
                        <a:ext cx="6148388" cy="151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كائن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0071428"/>
              </p:ext>
            </p:extLst>
          </p:nvPr>
        </p:nvGraphicFramePr>
        <p:xfrm>
          <a:off x="1143000" y="5105400"/>
          <a:ext cx="19351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4" name="Equation" r:id="rId7" imgW="622030" imgH="241195" progId="Equation.DSMT4">
                  <p:embed/>
                </p:oleObj>
              </mc:Choice>
              <mc:Fallback>
                <p:oleObj name="Equation" r:id="rId7" imgW="622030" imgH="241195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105400"/>
                        <a:ext cx="1935163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كائن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521169"/>
              </p:ext>
            </p:extLst>
          </p:nvPr>
        </p:nvGraphicFramePr>
        <p:xfrm>
          <a:off x="3886200" y="5105400"/>
          <a:ext cx="22891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5" name="Equation" r:id="rId9" imgW="736600" imgH="241300" progId="Equation.DSMT4">
                  <p:embed/>
                </p:oleObj>
              </mc:Choice>
              <mc:Fallback>
                <p:oleObj name="Equation" r:id="rId9" imgW="736600" imgH="2413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105400"/>
                        <a:ext cx="2289175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298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5-11</a:t>
            </a:r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On Hold for Talk Radio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924800" cy="3657600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talk radio station has four telephone lines. If the host is unable to talk (i.e., during a commercial) or is talking to a person, the other callers are placed on hold. When all lines are in use, others who are trying to call in get a busy signal. The probability that 0, 1, 2, 3, or 4 people will get through is shown in the distribution. Find the variance and standard deviation for the distribution.</a:t>
            </a:r>
          </a:p>
        </p:txBody>
      </p:sp>
      <p:sp>
        <p:nvSpPr>
          <p:cNvPr id="37893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47F1BF9-2A50-4244-AFD3-25E19F039B12}" type="slidenum">
              <a:rPr lang="en-US" smtClean="0">
                <a:latin typeface="Arial Black" pitchFamily="34" charset="0"/>
              </a:rPr>
              <a:pPr eaLnBrk="1" hangingPunct="1"/>
              <a:t>18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3789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067300"/>
            <a:ext cx="75247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84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2648" y="0"/>
            <a:ext cx="8153400" cy="9906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B050"/>
                </a:solidFill>
              </a:rPr>
              <a:t>Solution: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2648" y="1828800"/>
            <a:ext cx="8153400" cy="4495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128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15BB6BC-D26C-4183-8D13-91AF0E9B2698}" type="slidenum">
              <a:rPr lang="en-US" smtClean="0">
                <a:latin typeface="Arial Black" pitchFamily="34" charset="0"/>
              </a:rPr>
              <a:pPr eaLnBrk="1" hangingPunct="1"/>
              <a:t>19</a:t>
            </a:fld>
            <a:endParaRPr lang="en-US" smtClean="0">
              <a:latin typeface="Arial Black" pitchFamily="34" charset="0"/>
            </a:endParaRPr>
          </a:p>
        </p:txBody>
      </p:sp>
      <p:graphicFrame>
        <p:nvGraphicFramePr>
          <p:cNvPr id="2170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614215"/>
              </p:ext>
            </p:extLst>
          </p:nvPr>
        </p:nvGraphicFramePr>
        <p:xfrm>
          <a:off x="711200" y="4273550"/>
          <a:ext cx="690880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2" name="Equation" r:id="rId4" imgW="2222280" imgH="533160" progId="Equation.DSMT4">
                  <p:embed/>
                </p:oleObj>
              </mc:Choice>
              <mc:Fallback>
                <p:oleObj name="Equation" r:id="rId4" imgW="222228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" y="4273550"/>
                        <a:ext cx="6908800" cy="151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0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139117"/>
              </p:ext>
            </p:extLst>
          </p:nvPr>
        </p:nvGraphicFramePr>
        <p:xfrm>
          <a:off x="1524000" y="5791200"/>
          <a:ext cx="18954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3" name="Equation" r:id="rId6" imgW="609480" imgH="241200" progId="Equation.DSMT4">
                  <p:embed/>
                </p:oleObj>
              </mc:Choice>
              <mc:Fallback>
                <p:oleObj name="Equation" r:id="rId6" imgW="60948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791200"/>
                        <a:ext cx="189547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18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251062"/>
              </p:ext>
            </p:extLst>
          </p:nvPr>
        </p:nvGraphicFramePr>
        <p:xfrm>
          <a:off x="4343400" y="5791200"/>
          <a:ext cx="22494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4" name="Equation" r:id="rId8" imgW="723600" imgH="241200" progId="Equation.DSMT4">
                  <p:embed/>
                </p:oleObj>
              </mc:Choice>
              <mc:Fallback>
                <p:oleObj name="Equation" r:id="rId8" imgW="7236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5791200"/>
                        <a:ext cx="2249487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9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838200"/>
            <a:ext cx="75247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221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5702131"/>
              </p:ext>
            </p:extLst>
          </p:nvPr>
        </p:nvGraphicFramePr>
        <p:xfrm>
          <a:off x="685800" y="2744787"/>
          <a:ext cx="6119813" cy="144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5" name="Equation" r:id="rId11" imgW="1968480" imgH="507960" progId="Equation.DSMT4">
                  <p:embed/>
                </p:oleObj>
              </mc:Choice>
              <mc:Fallback>
                <p:oleObj name="Equation" r:id="rId11" imgW="196848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744787"/>
                        <a:ext cx="6119813" cy="1446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649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pPr eaLnBrk="1" hangingPunct="1"/>
            <a:r>
              <a:rPr lang="en-US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Chapter 5 Overview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077200" cy="4876800"/>
          </a:xfrm>
        </p:spPr>
        <p:txBody>
          <a:bodyPr lIns="90488" tIns="44450" rIns="90488" bIns="44450">
            <a:normAutofit/>
          </a:bodyPr>
          <a:lstStyle/>
          <a:p>
            <a:pPr eaLnBrk="1" hangingPunct="1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  Introduction</a:t>
            </a:r>
          </a:p>
          <a:p>
            <a:pPr marL="0" indent="0" eaLnBrk="1" hangingPunct="1">
              <a:spcBef>
                <a:spcPct val="50000"/>
              </a:spcBef>
              <a:buNone/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5-1  Probability Distributions</a:t>
            </a:r>
          </a:p>
          <a:p>
            <a:pPr marL="0" indent="0" eaLnBrk="1" hangingPunct="1">
              <a:spcBef>
                <a:spcPct val="50000"/>
              </a:spcBef>
              <a:buNone/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5-2  Mean, Variance, Standard Deviation , and Expectation</a:t>
            </a:r>
          </a:p>
          <a:p>
            <a:pPr marL="0" indent="0" eaLnBrk="1" hangingPunct="1">
              <a:spcBef>
                <a:spcPct val="50000"/>
              </a:spcBef>
              <a:buNone/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5-3  The Binomial Distribution</a:t>
            </a:r>
          </a:p>
        </p:txBody>
      </p:sp>
      <p:sp>
        <p:nvSpPr>
          <p:cNvPr id="245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C76905B-FC05-45C0-8241-095212CCC9A1}" type="slidenum">
              <a:rPr lang="en-US" smtClean="0">
                <a:latin typeface="Arial Black" pitchFamily="34" charset="0"/>
              </a:rPr>
              <a:pPr eaLnBrk="1" hangingPunct="1"/>
              <a:t>2</a:t>
            </a:fld>
            <a:endParaRPr lang="en-US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95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expected value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or</a:t>
            </a:r>
            <a:r>
              <a:rPr lang="en-US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expectation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of a discrete random variable of a probability distribution is the theoretical average of the variable. 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expected value is, by definition, the mean of the probability distribution.</a:t>
            </a:r>
          </a:p>
        </p:txBody>
      </p:sp>
      <p:sp>
        <p:nvSpPr>
          <p:cNvPr id="61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F7F1A6-CA02-4FD7-B7A1-C1A30042591A}" type="slidenum">
              <a:rPr lang="en-US" smtClean="0">
                <a:latin typeface="Arial Black" pitchFamily="34" charset="0"/>
              </a:rPr>
              <a:pPr eaLnBrk="1" hangingPunct="1"/>
              <a:t>20</a:t>
            </a:fld>
            <a:endParaRPr lang="en-US" smtClean="0">
              <a:latin typeface="Arial Black" pitchFamily="34" charset="0"/>
            </a:endParaRPr>
          </a:p>
        </p:txBody>
      </p:sp>
      <p:graphicFrame>
        <p:nvGraphicFramePr>
          <p:cNvPr id="2068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496679"/>
              </p:ext>
            </p:extLst>
          </p:nvPr>
        </p:nvGraphicFramePr>
        <p:xfrm>
          <a:off x="1981200" y="4495800"/>
          <a:ext cx="50546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Equation" r:id="rId3" imgW="1625400" imgH="253800" progId="Equation.DSMT4">
                  <p:embed/>
                </p:oleObj>
              </mc:Choice>
              <mc:Fallback>
                <p:oleObj name="Equation" r:id="rId3" imgW="16254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495800"/>
                        <a:ext cx="5054600" cy="723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535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524000"/>
            <a:ext cx="7620000" cy="1524000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One thousand tickets are sold at $1 each for a color television valued at $350. What is the expected value of the gain if you purchase one ticket?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62000" y="533400"/>
            <a:ext cx="6629400" cy="6858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Example 5-12: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Winning Tickets</a:t>
            </a:r>
          </a:p>
        </p:txBody>
      </p:sp>
      <p:sp>
        <p:nvSpPr>
          <p:cNvPr id="4" name="Rectangle 3"/>
          <p:cNvSpPr/>
          <p:nvPr/>
        </p:nvSpPr>
        <p:spPr>
          <a:xfrm>
            <a:off x="993144" y="2743200"/>
            <a:ext cx="167385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  <p:extLst>
      <p:ext uri="{BB962C8B-B14F-4D97-AF65-F5344CB8AC3E}">
        <p14:creationId xmlns:p14="http://schemas.microsoft.com/office/powerpoint/2010/main" val="37490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60960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279819"/>
              </p:ext>
            </p:extLst>
          </p:nvPr>
        </p:nvGraphicFramePr>
        <p:xfrm>
          <a:off x="762000" y="1600200"/>
          <a:ext cx="6746486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3129"/>
                <a:gridCol w="1525626"/>
                <a:gridCol w="1737731"/>
              </a:tblGrid>
              <a:tr h="736600"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Win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Lose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Gain</a:t>
                      </a:r>
                      <a:r>
                        <a:rPr lang="en-US" sz="24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(X)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$349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-$1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Probability</a:t>
                      </a:r>
                      <a:r>
                        <a:rPr lang="en-US" sz="2800" b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P(X)</a:t>
                      </a:r>
                      <a:endParaRPr lang="en-US" sz="2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5800" y="2971800"/>
            <a:ext cx="609600" cy="667109"/>
          </a:xfrm>
          <a:prstGeom prst="rect">
            <a:avLst/>
          </a:prstGeom>
          <a:noFill/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3021761"/>
            <a:ext cx="581025" cy="635839"/>
          </a:xfrm>
          <a:prstGeom prst="rect">
            <a:avLst/>
          </a:prstGeom>
          <a:noFill/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4019550"/>
            <a:ext cx="7451506" cy="933450"/>
          </a:xfrm>
          <a:prstGeom prst="rect">
            <a:avLst/>
          </a:prstGeom>
          <a:noFill/>
        </p:spPr>
      </p:pic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8116" y="4876800"/>
            <a:ext cx="37176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alternate solution : </a:t>
            </a:r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389134"/>
            <a:ext cx="7467600" cy="9354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10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38200"/>
            <a:ext cx="8229600" cy="6858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5-13: </a:t>
            </a:r>
            <a:r>
              <a:rPr lang="en-US" sz="3200" b="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Winning Tickets</a:t>
            </a:r>
          </a:p>
        </p:txBody>
      </p:sp>
      <p:sp>
        <p:nvSpPr>
          <p:cNvPr id="24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76400"/>
            <a:ext cx="7391400" cy="2209800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One thousand tickets are sold at $1 each for four prizes of $100, $50, $25, and $10.  After each prize drawing, the winning ticket is then returned to the pool of tickets.  What is the expected value if you purchase two tickets?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52400" y="65340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  <p:extLst>
      <p:ext uri="{BB962C8B-B14F-4D97-AF65-F5344CB8AC3E}">
        <p14:creationId xmlns:p14="http://schemas.microsoft.com/office/powerpoint/2010/main" val="97592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"/>
          <p:cNvGrpSpPr/>
          <p:nvPr/>
        </p:nvGrpSpPr>
        <p:grpSpPr>
          <a:xfrm>
            <a:off x="1295400" y="1143000"/>
            <a:ext cx="6705600" cy="1828800"/>
            <a:chOff x="1447800" y="3424238"/>
            <a:chExt cx="5934075" cy="1071562"/>
          </a:xfrm>
        </p:grpSpPr>
        <p:grpSp>
          <p:nvGrpSpPr>
            <p:cNvPr id="3" name="Group 29"/>
            <p:cNvGrpSpPr/>
            <p:nvPr/>
          </p:nvGrpSpPr>
          <p:grpSpPr>
            <a:xfrm>
              <a:off x="1447800" y="3424238"/>
              <a:ext cx="5934075" cy="1071562"/>
              <a:chOff x="1447800" y="3424238"/>
              <a:chExt cx="5934075" cy="1071562"/>
            </a:xfrm>
          </p:grpSpPr>
          <p:grpSp>
            <p:nvGrpSpPr>
              <p:cNvPr id="4" name="Group 35"/>
              <p:cNvGrpSpPr>
                <a:grpSpLocks/>
              </p:cNvGrpSpPr>
              <p:nvPr/>
            </p:nvGrpSpPr>
            <p:grpSpPr bwMode="auto">
              <a:xfrm>
                <a:off x="1447800" y="3424238"/>
                <a:ext cx="5934075" cy="971550"/>
                <a:chOff x="1447800" y="3429000"/>
                <a:chExt cx="5934075" cy="971550"/>
              </a:xfrm>
            </p:grpSpPr>
            <p:sp>
              <p:nvSpPr>
                <p:cNvPr id="5" name="AutoShape 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447800" y="3429000"/>
                  <a:ext cx="5934075" cy="9715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" name="Rectangle 7"/>
                <p:cNvSpPr>
                  <a:spLocks noChangeArrowheads="1"/>
                </p:cNvSpPr>
                <p:nvPr/>
              </p:nvSpPr>
              <p:spPr bwMode="auto">
                <a:xfrm>
                  <a:off x="1557338" y="3538538"/>
                  <a:ext cx="2009775" cy="3810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" name="Rectangle 8"/>
                <p:cNvSpPr>
                  <a:spLocks noChangeArrowheads="1"/>
                </p:cNvSpPr>
                <p:nvPr/>
              </p:nvSpPr>
              <p:spPr bwMode="auto">
                <a:xfrm>
                  <a:off x="3567113" y="3538538"/>
                  <a:ext cx="733425" cy="3810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" name="Rectangle 9"/>
                <p:cNvSpPr>
                  <a:spLocks noChangeArrowheads="1"/>
                </p:cNvSpPr>
                <p:nvPr/>
              </p:nvSpPr>
              <p:spPr bwMode="auto">
                <a:xfrm>
                  <a:off x="4300538" y="3538538"/>
                  <a:ext cx="771525" cy="3810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" name="Rectangle 10"/>
                <p:cNvSpPr>
                  <a:spLocks noChangeArrowheads="1"/>
                </p:cNvSpPr>
                <p:nvPr/>
              </p:nvSpPr>
              <p:spPr bwMode="auto">
                <a:xfrm>
                  <a:off x="5072063" y="3538538"/>
                  <a:ext cx="733425" cy="3810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" name="Rectangle 11"/>
                <p:cNvSpPr>
                  <a:spLocks noChangeArrowheads="1"/>
                </p:cNvSpPr>
                <p:nvPr/>
              </p:nvSpPr>
              <p:spPr bwMode="auto">
                <a:xfrm>
                  <a:off x="5805488" y="3538538"/>
                  <a:ext cx="733425" cy="3810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" name="Rectangle 13"/>
                <p:cNvSpPr>
                  <a:spLocks noChangeArrowheads="1"/>
                </p:cNvSpPr>
                <p:nvPr/>
              </p:nvSpPr>
              <p:spPr bwMode="auto">
                <a:xfrm>
                  <a:off x="1557338" y="3919538"/>
                  <a:ext cx="2009775" cy="3714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" name="Rectangle 14"/>
                <p:cNvSpPr>
                  <a:spLocks noChangeArrowheads="1"/>
                </p:cNvSpPr>
                <p:nvPr/>
              </p:nvSpPr>
              <p:spPr bwMode="auto">
                <a:xfrm>
                  <a:off x="3567113" y="3919538"/>
                  <a:ext cx="733425" cy="3714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" name="Rectangle 15"/>
                <p:cNvSpPr>
                  <a:spLocks noChangeArrowheads="1"/>
                </p:cNvSpPr>
                <p:nvPr/>
              </p:nvSpPr>
              <p:spPr bwMode="auto">
                <a:xfrm>
                  <a:off x="4300538" y="3919538"/>
                  <a:ext cx="771525" cy="3714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Rectangle 16"/>
                <p:cNvSpPr>
                  <a:spLocks noChangeArrowheads="1"/>
                </p:cNvSpPr>
                <p:nvPr/>
              </p:nvSpPr>
              <p:spPr bwMode="auto">
                <a:xfrm>
                  <a:off x="5072063" y="3919538"/>
                  <a:ext cx="733425" cy="3714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" name="Rectangle 17"/>
                <p:cNvSpPr>
                  <a:spLocks noChangeArrowheads="1"/>
                </p:cNvSpPr>
                <p:nvPr/>
              </p:nvSpPr>
              <p:spPr bwMode="auto">
                <a:xfrm>
                  <a:off x="5805488" y="3919538"/>
                  <a:ext cx="733425" cy="3714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" name="Rectangle 18"/>
                <p:cNvSpPr>
                  <a:spLocks noChangeArrowheads="1"/>
                </p:cNvSpPr>
                <p:nvPr/>
              </p:nvSpPr>
              <p:spPr bwMode="auto">
                <a:xfrm>
                  <a:off x="6538913" y="3919538"/>
                  <a:ext cx="733425" cy="3714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" name="Rectangle 19"/>
                <p:cNvSpPr>
                  <a:spLocks noChangeArrowheads="1"/>
                </p:cNvSpPr>
                <p:nvPr/>
              </p:nvSpPr>
              <p:spPr bwMode="auto">
                <a:xfrm>
                  <a:off x="3567113" y="3543300"/>
                  <a:ext cx="9525" cy="752475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" name="Rectangle 20"/>
                <p:cNvSpPr>
                  <a:spLocks noChangeArrowheads="1"/>
                </p:cNvSpPr>
                <p:nvPr/>
              </p:nvSpPr>
              <p:spPr bwMode="auto">
                <a:xfrm>
                  <a:off x="1562100" y="3919538"/>
                  <a:ext cx="5715000" cy="9525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Rectangle 21"/>
                <p:cNvSpPr>
                  <a:spLocks noChangeArrowheads="1"/>
                </p:cNvSpPr>
                <p:nvPr/>
              </p:nvSpPr>
              <p:spPr bwMode="auto">
                <a:xfrm>
                  <a:off x="1654175" y="3598863"/>
                  <a:ext cx="676275" cy="3238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b="1">
                      <a:solidFill>
                        <a:srgbClr val="000000"/>
                      </a:solidFill>
                    </a:rPr>
                    <a:t>Gain </a:t>
                  </a:r>
                  <a:endParaRPr lang="en-US"/>
                </a:p>
              </p:txBody>
            </p:sp>
            <p:sp>
              <p:nvSpPr>
                <p:cNvPr id="20" name="Rectangle 22"/>
                <p:cNvSpPr>
                  <a:spLocks noChangeArrowheads="1"/>
                </p:cNvSpPr>
                <p:nvPr/>
              </p:nvSpPr>
              <p:spPr bwMode="auto">
                <a:xfrm>
                  <a:off x="2216150" y="3598863"/>
                  <a:ext cx="257175" cy="304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b="1" i="1">
                      <a:solidFill>
                        <a:srgbClr val="000000"/>
                      </a:solidFill>
                    </a:rPr>
                    <a:t>X</a:t>
                  </a:r>
                  <a:endParaRPr lang="en-US"/>
                </a:p>
              </p:txBody>
            </p:sp>
            <p:sp>
              <p:nvSpPr>
                <p:cNvPr id="21" name="Rectangle 29"/>
                <p:cNvSpPr>
                  <a:spLocks noChangeArrowheads="1"/>
                </p:cNvSpPr>
                <p:nvPr/>
              </p:nvSpPr>
              <p:spPr bwMode="auto">
                <a:xfrm>
                  <a:off x="1654175" y="3979863"/>
                  <a:ext cx="1352550" cy="3238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b="1">
                      <a:solidFill>
                        <a:srgbClr val="000000"/>
                      </a:solidFill>
                    </a:rPr>
                    <a:t>Probability </a:t>
                  </a:r>
                  <a:endParaRPr lang="en-US"/>
                </a:p>
              </p:txBody>
            </p:sp>
            <p:sp>
              <p:nvSpPr>
                <p:cNvPr id="22" name="Rectangle 30"/>
                <p:cNvSpPr>
                  <a:spLocks noChangeArrowheads="1"/>
                </p:cNvSpPr>
                <p:nvPr/>
              </p:nvSpPr>
              <p:spPr bwMode="auto">
                <a:xfrm>
                  <a:off x="2892425" y="3979863"/>
                  <a:ext cx="561975" cy="304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b="1" i="1">
                      <a:solidFill>
                        <a:srgbClr val="000000"/>
                      </a:solidFill>
                    </a:rPr>
                    <a:t>P(X)</a:t>
                  </a:r>
                  <a:endParaRPr lang="en-US"/>
                </a:p>
              </p:txBody>
            </p:sp>
          </p:grpSp>
          <p:graphicFrame>
            <p:nvGraphicFramePr>
              <p:cNvPr id="25" name="Object 5"/>
              <p:cNvGraphicFramePr>
                <a:graphicFrameLocks noChangeAspect="1"/>
              </p:cNvGraphicFramePr>
              <p:nvPr/>
            </p:nvGraphicFramePr>
            <p:xfrm>
              <a:off x="3586163" y="3841750"/>
              <a:ext cx="750887" cy="6492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746" name="Equation" r:id="rId4" imgW="241300" imgH="228600" progId="">
                      <p:embed/>
                    </p:oleObj>
                  </mc:Choice>
                  <mc:Fallback>
                    <p:oleObj name="Equation" r:id="rId4" imgW="241300" imgH="22860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86163" y="3841750"/>
                            <a:ext cx="750887" cy="6492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32"/>
              <p:cNvGraphicFramePr>
                <a:graphicFrameLocks noChangeAspect="1"/>
              </p:cNvGraphicFramePr>
              <p:nvPr/>
            </p:nvGraphicFramePr>
            <p:xfrm>
              <a:off x="4329113" y="3846513"/>
              <a:ext cx="750887" cy="6492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747" name="Equation" r:id="rId6" imgW="241300" imgH="228600" progId="">
                      <p:embed/>
                    </p:oleObj>
                  </mc:Choice>
                  <mc:Fallback>
                    <p:oleObj name="Equation" r:id="rId6" imgW="241300" imgH="22860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9113" y="3846513"/>
                            <a:ext cx="750887" cy="64928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" name="Object 33"/>
              <p:cNvGraphicFramePr>
                <a:graphicFrameLocks noChangeAspect="1"/>
              </p:cNvGraphicFramePr>
              <p:nvPr/>
            </p:nvGraphicFramePr>
            <p:xfrm>
              <a:off x="5056188" y="3841750"/>
              <a:ext cx="750887" cy="6492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748" name="Equation" r:id="rId7" imgW="241300" imgH="228600" progId="">
                      <p:embed/>
                    </p:oleObj>
                  </mc:Choice>
                  <mc:Fallback>
                    <p:oleObj name="Equation" r:id="rId7" imgW="241300" imgH="22860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56188" y="3841750"/>
                            <a:ext cx="750887" cy="6492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34"/>
              <p:cNvGraphicFramePr>
                <a:graphicFrameLocks noChangeAspect="1"/>
              </p:cNvGraphicFramePr>
              <p:nvPr/>
            </p:nvGraphicFramePr>
            <p:xfrm>
              <a:off x="5802313" y="3841750"/>
              <a:ext cx="750887" cy="6492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749" name="Equation" r:id="rId8" imgW="241300" imgH="228600" progId="">
                      <p:embed/>
                    </p:oleObj>
                  </mc:Choice>
                  <mc:Fallback>
                    <p:oleObj name="Equation" r:id="rId8" imgW="241300" imgH="22860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802313" y="3841750"/>
                            <a:ext cx="750887" cy="6492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" name="Object 35"/>
              <p:cNvGraphicFramePr>
                <a:graphicFrameLocks noChangeAspect="1"/>
              </p:cNvGraphicFramePr>
              <p:nvPr/>
            </p:nvGraphicFramePr>
            <p:xfrm>
              <a:off x="6550025" y="3846513"/>
              <a:ext cx="750888" cy="6492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750" name="Equation" r:id="rId9" imgW="241300" imgH="228600" progId="">
                      <p:embed/>
                    </p:oleObj>
                  </mc:Choice>
                  <mc:Fallback>
                    <p:oleObj name="Equation" r:id="rId9" imgW="241300" imgH="228600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50025" y="3846513"/>
                            <a:ext cx="750888" cy="64928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0" name="Group 30"/>
            <p:cNvGrpSpPr/>
            <p:nvPr/>
          </p:nvGrpSpPr>
          <p:grpSpPr>
            <a:xfrm>
              <a:off x="3733800" y="3586163"/>
              <a:ext cx="3446145" cy="314325"/>
              <a:chOff x="3733800" y="3586163"/>
              <a:chExt cx="3446145" cy="314325"/>
            </a:xfrm>
          </p:grpSpPr>
          <p:sp>
            <p:nvSpPr>
              <p:cNvPr id="32" name="Rectangle 23"/>
              <p:cNvSpPr>
                <a:spLocks noChangeArrowheads="1"/>
              </p:cNvSpPr>
              <p:nvPr/>
            </p:nvSpPr>
            <p:spPr bwMode="auto">
              <a:xfrm>
                <a:off x="3733800" y="3586163"/>
                <a:ext cx="485775" cy="314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</a:rPr>
                  <a:t>$98</a:t>
                </a:r>
                <a:endParaRPr lang="en-US"/>
              </a:p>
            </p:txBody>
          </p:sp>
          <p:sp>
            <p:nvSpPr>
              <p:cNvPr id="33" name="Rectangle 24"/>
              <p:cNvSpPr>
                <a:spLocks noChangeArrowheads="1"/>
              </p:cNvSpPr>
              <p:nvPr/>
            </p:nvSpPr>
            <p:spPr bwMode="auto">
              <a:xfrm>
                <a:off x="4478338" y="3586163"/>
                <a:ext cx="485775" cy="314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</a:rPr>
                  <a:t>$48</a:t>
                </a:r>
                <a:endParaRPr lang="en-US"/>
              </a:p>
            </p:txBody>
          </p:sp>
          <p:sp>
            <p:nvSpPr>
              <p:cNvPr id="34" name="Rectangle 25"/>
              <p:cNvSpPr>
                <a:spLocks noChangeArrowheads="1"/>
              </p:cNvSpPr>
              <p:nvPr/>
            </p:nvSpPr>
            <p:spPr bwMode="auto">
              <a:xfrm>
                <a:off x="5229225" y="3586163"/>
                <a:ext cx="485775" cy="314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</a:rPr>
                  <a:t>$23</a:t>
                </a:r>
                <a:endParaRPr lang="en-US"/>
              </a:p>
            </p:txBody>
          </p:sp>
          <p:sp>
            <p:nvSpPr>
              <p:cNvPr id="35" name="Rectangle 26"/>
              <p:cNvSpPr>
                <a:spLocks noChangeArrowheads="1"/>
              </p:cNvSpPr>
              <p:nvPr/>
            </p:nvSpPr>
            <p:spPr bwMode="auto">
              <a:xfrm>
                <a:off x="6030913" y="3586163"/>
                <a:ext cx="361950" cy="314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</a:rPr>
                  <a:t>$8</a:t>
                </a:r>
                <a:endParaRPr lang="en-US"/>
              </a:p>
            </p:txBody>
          </p:sp>
          <p:sp>
            <p:nvSpPr>
              <p:cNvPr id="36" name="Rectangle 28"/>
              <p:cNvSpPr>
                <a:spLocks noChangeArrowheads="1"/>
              </p:cNvSpPr>
              <p:nvPr/>
            </p:nvSpPr>
            <p:spPr bwMode="auto">
              <a:xfrm>
                <a:off x="6804025" y="3586163"/>
                <a:ext cx="375920" cy="1623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dirty="0" smtClean="0">
                    <a:solidFill>
                      <a:srgbClr val="000000"/>
                    </a:solidFill>
                  </a:rPr>
                  <a:t>-$</a:t>
                </a:r>
                <a:r>
                  <a:rPr lang="en-US" dirty="0">
                    <a:solidFill>
                      <a:srgbClr val="000000"/>
                    </a:solidFill>
                  </a:rPr>
                  <a:t>2</a:t>
                </a:r>
                <a:endParaRPr lang="en-US" dirty="0"/>
              </a:p>
            </p:txBody>
          </p:sp>
        </p:grpSp>
      </p:grpSp>
      <p:graphicFrame>
        <p:nvGraphicFramePr>
          <p:cNvPr id="31751" name="Object 7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633649315"/>
              </p:ext>
            </p:extLst>
          </p:nvPr>
        </p:nvGraphicFramePr>
        <p:xfrm>
          <a:off x="1066800" y="3505200"/>
          <a:ext cx="7086600" cy="1629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1" name="Equation" r:id="rId11" imgW="2489200" imgH="533400" progId="">
                  <p:embed/>
                </p:oleObj>
              </mc:Choice>
              <mc:Fallback>
                <p:oleObj name="Equation" r:id="rId11" imgW="2489200" imgH="533400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505200"/>
                        <a:ext cx="7086600" cy="16299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38"/>
          <p:cNvSpPr/>
          <p:nvPr/>
        </p:nvSpPr>
        <p:spPr>
          <a:xfrm>
            <a:off x="993144" y="76200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52400" y="65340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  <p:extLst>
      <p:ext uri="{BB962C8B-B14F-4D97-AF65-F5344CB8AC3E}">
        <p14:creationId xmlns:p14="http://schemas.microsoft.com/office/powerpoint/2010/main" val="238593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0516" y="772180"/>
            <a:ext cx="37176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alternate solution : </a:t>
            </a: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1600200"/>
            <a:ext cx="7772400" cy="1752600"/>
          </a:xfrm>
          <a:prstGeom prst="rect">
            <a:avLst/>
          </a:prstGeom>
          <a:noFill/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64770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  <p:extLst>
      <p:ext uri="{BB962C8B-B14F-4D97-AF65-F5344CB8AC3E}">
        <p14:creationId xmlns:p14="http://schemas.microsoft.com/office/powerpoint/2010/main" val="344088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Binomial Distribution</a:t>
            </a:r>
          </a:p>
        </p:txBody>
      </p:sp>
      <p:sp>
        <p:nvSpPr>
          <p:cNvPr id="6" name="عنصر نائب للنص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31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5-3 The Binomial Distribution</a:t>
            </a:r>
          </a:p>
        </p:txBody>
      </p:sp>
      <p:sp>
        <p:nvSpPr>
          <p:cNvPr id="4198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8770B6-EFBA-4B92-A3B4-CB14C1899452}" type="slidenum">
              <a:rPr lang="en-US" smtClean="0">
                <a:latin typeface="Arial Black" pitchFamily="34" charset="0"/>
              </a:rPr>
              <a:pPr eaLnBrk="1" hangingPunct="1"/>
              <a:t>27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09600" y="1524000"/>
            <a:ext cx="80772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spcBef>
                <a:spcPct val="5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Many types of probability problems have only two possible outcomes or they can be reduced to two outcomes.</a:t>
            </a:r>
          </a:p>
          <a:p>
            <a:pPr marL="457200" indent="-457200" eaLnBrk="1" hangingPunct="1">
              <a:spcBef>
                <a:spcPct val="5000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Examples include: when a coin is tossed it can land on heads or tails, when a baby is born it is either a boy or girl, etc.</a:t>
            </a:r>
          </a:p>
        </p:txBody>
      </p:sp>
    </p:spTree>
    <p:extLst>
      <p:ext uri="{BB962C8B-B14F-4D97-AF65-F5344CB8AC3E}">
        <p14:creationId xmlns:p14="http://schemas.microsoft.com/office/powerpoint/2010/main" val="12107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00B050"/>
                </a:solidFill>
              </a:rPr>
              <a:t>The Binomial Distribution</a:t>
            </a:r>
          </a:p>
        </p:txBody>
      </p:sp>
      <p:sp>
        <p:nvSpPr>
          <p:cNvPr id="4301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795F837-8A49-4918-827A-8D5082798B9E}" type="slidenum">
              <a:rPr lang="en-US" smtClean="0">
                <a:latin typeface="Arial Black" pitchFamily="34" charset="0"/>
              </a:rPr>
              <a:pPr eaLnBrk="1" hangingPunct="1"/>
              <a:t>28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85800" y="1524000"/>
            <a:ext cx="7848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  <a:buClr>
                <a:schemeClr val="bg2"/>
              </a:buClr>
              <a:buSzPct val="75000"/>
              <a:defRPr/>
            </a:pP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binomial experiment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is a probability experiment that satisfies these requirements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971550" lvl="1" indent="-514350">
              <a:spcBef>
                <a:spcPts val="1200"/>
              </a:spcBef>
              <a:buSzPct val="100000"/>
              <a:buFont typeface="+mj-lt"/>
              <a:buAutoNum type="arabicPeriod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Each trial can have only two possible outcomes—success or failure.</a:t>
            </a:r>
          </a:p>
          <a:p>
            <a:pPr marL="971550" lvl="1" indent="-514350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There must be a fixed number of trials.</a:t>
            </a:r>
          </a:p>
          <a:p>
            <a:pPr marL="971550" lvl="1" indent="-514350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outcomes of each trial must be independent of each other.</a:t>
            </a:r>
          </a:p>
          <a:p>
            <a:pPr marL="971550" lvl="1" indent="-514350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probability of success must remain the same for each trial.</a:t>
            </a:r>
          </a:p>
        </p:txBody>
      </p:sp>
    </p:spTree>
    <p:extLst>
      <p:ext uri="{BB962C8B-B14F-4D97-AF65-F5344CB8AC3E}">
        <p14:creationId xmlns:p14="http://schemas.microsoft.com/office/powerpoint/2010/main" val="27082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0213"/>
            <a:ext cx="8229600" cy="9413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Notation for the Binomial Distribution</a:t>
            </a:r>
          </a:p>
        </p:txBody>
      </p:sp>
      <p:sp>
        <p:nvSpPr>
          <p:cNvPr id="4403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5469D9-1C4B-4008-9123-98B628FCC7DE}" type="slidenum">
              <a:rPr lang="en-US" smtClean="0">
                <a:latin typeface="Arial Black" pitchFamily="34" charset="0"/>
              </a:rPr>
              <a:pPr eaLnBrk="1" hangingPunct="1"/>
              <a:t>29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" name="Rectangle 14"/>
          <p:cNvSpPr txBox="1">
            <a:spLocks noChangeArrowheads="1"/>
          </p:cNvSpPr>
          <p:nvPr/>
        </p:nvSpPr>
        <p:spPr>
          <a:xfrm>
            <a:off x="2209800" y="1371600"/>
            <a:ext cx="61722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The symbol for the probability of success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The symbol for the probability of failure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The numerical probability of success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The numerical probability of failure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  and  </a:t>
            </a: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 – p = q</a:t>
            </a:r>
            <a:endParaRPr lang="en-US" sz="28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The number of trials 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The number of successes</a:t>
            </a:r>
          </a:p>
        </p:txBody>
      </p:sp>
      <p:sp>
        <p:nvSpPr>
          <p:cNvPr id="10" name="Rectangle 14"/>
          <p:cNvSpPr txBox="1">
            <a:spLocks noChangeArrowheads="1"/>
          </p:cNvSpPr>
          <p:nvPr/>
        </p:nvSpPr>
        <p:spPr>
          <a:xfrm>
            <a:off x="1143000" y="1371600"/>
            <a:ext cx="4724400" cy="53340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p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q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i="1" kern="0" dirty="0" smtClean="0">
                <a:latin typeface="Times New Roman" pitchFamily="18" charset="0"/>
                <a:cs typeface="Times New Roman" pitchFamily="18" charset="0"/>
              </a:rPr>
              <a:t>p   </a:t>
            </a:r>
            <a:endParaRPr lang="en-US" sz="2400" i="1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900"/>
              </a:spcAft>
              <a:buClr>
                <a:schemeClr val="bg2"/>
              </a:buClr>
              <a:buSzPct val="75000"/>
              <a:defRPr/>
            </a:pP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Note that </a:t>
            </a:r>
            <a:r>
              <a:rPr lang="en-US" sz="2800" i="1" kern="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 = 0, 1, 2, 3,...,n</a:t>
            </a:r>
          </a:p>
        </p:txBody>
      </p:sp>
    </p:spTree>
    <p:extLst>
      <p:ext uri="{BB962C8B-B14F-4D97-AF65-F5344CB8AC3E}">
        <p14:creationId xmlns:p14="http://schemas.microsoft.com/office/powerpoint/2010/main" val="80675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Probability 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Distributions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0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00B050"/>
                </a:solidFill>
              </a:rPr>
              <a:t>The Binomial Distribution</a:t>
            </a:r>
          </a:p>
        </p:txBody>
      </p:sp>
      <p:sp>
        <p:nvSpPr>
          <p:cNvPr id="922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FA922F3-CCD0-4484-AC8B-6345E2F0ED37}" type="slidenum">
              <a:rPr lang="en-US" smtClean="0">
                <a:latin typeface="Arial Black" pitchFamily="34" charset="0"/>
              </a:rPr>
              <a:pPr eaLnBrk="1" hangingPunct="1"/>
              <a:t>30</a:t>
            </a:fld>
            <a:endParaRPr lang="en-US" smtClean="0">
              <a:latin typeface="Arial Black" pitchFamily="34" charset="0"/>
            </a:endParaRPr>
          </a:p>
        </p:txBody>
      </p:sp>
      <p:graphicFrame>
        <p:nvGraphicFramePr>
          <p:cNvPr id="69640" name="Object 8"/>
          <p:cNvGraphicFramePr>
            <a:graphicFrameLocks noChangeAspect="1"/>
          </p:cNvGraphicFramePr>
          <p:nvPr/>
        </p:nvGraphicFramePr>
        <p:xfrm>
          <a:off x="1905000" y="2590800"/>
          <a:ext cx="510540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0" name="Equation" r:id="rId3" imgW="1854000" imgH="444240" progId="Equation.DSMT4">
                  <p:embed/>
                </p:oleObj>
              </mc:Choice>
              <mc:Fallback>
                <p:oleObj name="Equation" r:id="rId3" imgW="18540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590800"/>
                        <a:ext cx="5105400" cy="1225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4"/>
          <p:cNvSpPr txBox="1">
            <a:spLocks noChangeArrowheads="1"/>
          </p:cNvSpPr>
          <p:nvPr/>
        </p:nvSpPr>
        <p:spPr>
          <a:xfrm>
            <a:off x="685800" y="1371600"/>
            <a:ext cx="75438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 a binomial experiment, the probability of exactly </a:t>
            </a: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successes in </a:t>
            </a: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trials is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endParaRPr lang="en-US" sz="2400" kern="0" dirty="0">
              <a:latin typeface="+mn-lt"/>
            </a:endParaRP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836738" y="4038600"/>
          <a:ext cx="5351462" cy="189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1" name="Equation" r:id="rId5" imgW="1942920" imgH="685800" progId="Equation.DSMT4">
                  <p:embed/>
                </p:oleObj>
              </mc:Choice>
              <mc:Fallback>
                <p:oleObj name="Equation" r:id="rId5" imgW="194292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6738" y="4038600"/>
                        <a:ext cx="5351462" cy="189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745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914400" y="609600"/>
            <a:ext cx="8229600" cy="6858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Example 5-15: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Tossing Coins </a:t>
            </a:r>
          </a:p>
        </p:txBody>
      </p:sp>
      <p:sp>
        <p:nvSpPr>
          <p:cNvPr id="16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524000"/>
            <a:ext cx="8686800" cy="685800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coin is tossed 3 times. Find the probability of getting exactly heads.</a:t>
            </a: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4038600"/>
            <a:ext cx="6629400" cy="895350"/>
          </a:xfrm>
          <a:prstGeom prst="rect">
            <a:avLst/>
          </a:prstGeom>
          <a:noFill/>
        </p:spPr>
      </p:pic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7102" y="2438400"/>
            <a:ext cx="5472298" cy="962025"/>
          </a:xfrm>
          <a:prstGeom prst="rect">
            <a:avLst/>
          </a:prstGeom>
          <a:noFill/>
        </p:spPr>
      </p:pic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19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40744" y="199138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  <p:extLst>
      <p:ext uri="{BB962C8B-B14F-4D97-AF65-F5344CB8AC3E}">
        <p14:creationId xmlns:p14="http://schemas.microsoft.com/office/powerpoint/2010/main" val="404999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5-16: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Survey on Doctor Visits</a:t>
            </a:r>
          </a:p>
        </p:txBody>
      </p:sp>
      <p:sp>
        <p:nvSpPr>
          <p:cNvPr id="1024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524000"/>
            <a:ext cx="7467600" cy="22860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survey found that one out of five Americans say he or she has visited a doctor in any given month. If 10 people are selected at random, find the probability that exactly 3 will have visited a doctor last month.</a:t>
            </a:r>
          </a:p>
        </p:txBody>
      </p:sp>
      <p:sp>
        <p:nvSpPr>
          <p:cNvPr id="10249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E2C4118-BA83-4661-96FA-B9C0099A2998}" type="slidenum">
              <a:rPr lang="en-US" smtClean="0">
                <a:latin typeface="Arial Black" pitchFamily="34" charset="0"/>
              </a:rPr>
              <a:pPr eaLnBrk="1" hangingPunct="1"/>
              <a:t>32</a:t>
            </a:fld>
            <a:endParaRPr lang="en-US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33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rgbClr val="00B050"/>
                </a:solidFill>
              </a:rPr>
              <a:t>Solution:</a:t>
            </a:r>
            <a:endParaRPr lang="en-US" dirty="0">
              <a:solidFill>
                <a:srgbClr val="00B050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934647"/>
              </p:ext>
            </p:extLst>
          </p:nvPr>
        </p:nvGraphicFramePr>
        <p:xfrm>
          <a:off x="1165225" y="2209800"/>
          <a:ext cx="31781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4" name="Equation" r:id="rId3" imgW="1854200" imgH="444500" progId="Equation.DSMT4">
                  <p:embed/>
                </p:oleObj>
              </mc:Choice>
              <mc:Fallback>
                <p:oleObj name="Equation" r:id="rId3" imgW="1854200" imgH="4445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5225" y="2209800"/>
                        <a:ext cx="317817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كائن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1907953"/>
              </p:ext>
            </p:extLst>
          </p:nvPr>
        </p:nvGraphicFramePr>
        <p:xfrm>
          <a:off x="1473200" y="3352800"/>
          <a:ext cx="515620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5" name="Equation" r:id="rId5" imgW="2413000" imgH="228600" progId="Equation.DSMT4">
                  <p:embed/>
                </p:oleObj>
              </mc:Choice>
              <mc:Fallback>
                <p:oleObj name="Equation" r:id="rId5" imgW="2413000" imgH="22860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3352800"/>
                        <a:ext cx="5156200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كائن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6146437"/>
              </p:ext>
            </p:extLst>
          </p:nvPr>
        </p:nvGraphicFramePr>
        <p:xfrm>
          <a:off x="1143000" y="3962400"/>
          <a:ext cx="3255963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6" name="Equation" r:id="rId7" imgW="1524000" imgH="469900" progId="Equation.DSMT4">
                  <p:embed/>
                </p:oleObj>
              </mc:Choice>
              <mc:Fallback>
                <p:oleObj name="Equation" r:id="rId7" imgW="1524000" imgH="46990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962400"/>
                        <a:ext cx="3255963" cy="100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كائن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8935409"/>
              </p:ext>
            </p:extLst>
          </p:nvPr>
        </p:nvGraphicFramePr>
        <p:xfrm>
          <a:off x="4495800" y="4191000"/>
          <a:ext cx="1195387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7" name="Equation" r:id="rId9" imgW="558558" imgH="241195" progId="Equation.DSMT4">
                  <p:embed/>
                </p:oleObj>
              </mc:Choice>
              <mc:Fallback>
                <p:oleObj name="Equation" r:id="rId9" imgW="558558" imgH="241195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191000"/>
                        <a:ext cx="1195387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845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5-17: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Survey on Employment</a:t>
            </a:r>
          </a:p>
        </p:txBody>
      </p:sp>
      <p:sp>
        <p:nvSpPr>
          <p:cNvPr id="11275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371600"/>
            <a:ext cx="7543800" cy="2743200"/>
          </a:xfrm>
        </p:spPr>
        <p:txBody>
          <a:bodyPr>
            <a:no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 survey from Teenage Research Unlimited (Northbrook, Illinois) found that 30% of teenage consumers receive their spending money from part-time jobs. If 5 teenagers are selected at random, find the probability that at least 3 of them will have part-time jobs.</a:t>
            </a:r>
          </a:p>
        </p:txBody>
      </p:sp>
      <p:sp>
        <p:nvSpPr>
          <p:cNvPr id="11277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02C00D4-BD59-4CB1-8B5C-70F6CDA30039}" type="slidenum">
              <a:rPr lang="en-US" smtClean="0">
                <a:latin typeface="Arial Black" pitchFamily="34" charset="0"/>
              </a:rPr>
              <a:pPr eaLnBrk="1" hangingPunct="1"/>
              <a:t>34</a:t>
            </a:fld>
            <a:endParaRPr lang="en-US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06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8229600" cy="6858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Solution:</a:t>
            </a:r>
          </a:p>
        </p:txBody>
      </p:sp>
      <p:sp>
        <p:nvSpPr>
          <p:cNvPr id="11277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02C00D4-BD59-4CB1-8B5C-70F6CDA30039}" type="slidenum">
              <a:rPr lang="en-US" smtClean="0">
                <a:latin typeface="Arial Black" pitchFamily="34" charset="0"/>
              </a:rPr>
              <a:pPr eaLnBrk="1" hangingPunct="1"/>
              <a:t>35</a:t>
            </a:fld>
            <a:endParaRPr lang="en-US" smtClean="0">
              <a:latin typeface="Arial Black" pitchFamily="34" charset="0"/>
            </a:endParaRPr>
          </a:p>
        </p:txBody>
      </p:sp>
      <p:graphicFrame>
        <p:nvGraphicFramePr>
          <p:cNvPr id="3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4777584"/>
              </p:ext>
            </p:extLst>
          </p:nvPr>
        </p:nvGraphicFramePr>
        <p:xfrm>
          <a:off x="973137" y="2514600"/>
          <a:ext cx="3827463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6" name="Equation" r:id="rId4" imgW="1790640" imgH="393480" progId="Equation.DSMT4">
                  <p:embed/>
                </p:oleObj>
              </mc:Choice>
              <mc:Fallback>
                <p:oleObj name="Equation" r:id="rId4" imgW="17906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7" y="2514600"/>
                        <a:ext cx="3827463" cy="841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441091"/>
              </p:ext>
            </p:extLst>
          </p:nvPr>
        </p:nvGraphicFramePr>
        <p:xfrm>
          <a:off x="914400" y="1905000"/>
          <a:ext cx="521017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7" name="Equation" r:id="rId6" imgW="2438280" imgH="203040" progId="Equation.DSMT4">
                  <p:embed/>
                </p:oleObj>
              </mc:Choice>
              <mc:Fallback>
                <p:oleObj name="Equation" r:id="rId6" imgW="24382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905000"/>
                        <a:ext cx="5210175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6120947"/>
              </p:ext>
            </p:extLst>
          </p:nvPr>
        </p:nvGraphicFramePr>
        <p:xfrm>
          <a:off x="5029200" y="2743200"/>
          <a:ext cx="108743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8" name="Equation" r:id="rId8" imgW="507960" imgH="177480" progId="Equation.DSMT4">
                  <p:embed/>
                </p:oleObj>
              </mc:Choice>
              <mc:Fallback>
                <p:oleObj name="Equation" r:id="rId8" imgW="50796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743200"/>
                        <a:ext cx="1087437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9124908"/>
              </p:ext>
            </p:extLst>
          </p:nvPr>
        </p:nvGraphicFramePr>
        <p:xfrm>
          <a:off x="838200" y="3505200"/>
          <a:ext cx="37719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9" name="Equation" r:id="rId10" imgW="1765080" imgH="393480" progId="Equation.DSMT4">
                  <p:embed/>
                </p:oleObj>
              </mc:Choice>
              <mc:Fallback>
                <p:oleObj name="Equation" r:id="rId10" imgW="17650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505200"/>
                        <a:ext cx="3771900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1228507"/>
              </p:ext>
            </p:extLst>
          </p:nvPr>
        </p:nvGraphicFramePr>
        <p:xfrm>
          <a:off x="4724400" y="3733800"/>
          <a:ext cx="108743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0" name="Equation" r:id="rId12" imgW="507960" imgH="177480" progId="Equation.DSMT4">
                  <p:embed/>
                </p:oleObj>
              </mc:Choice>
              <mc:Fallback>
                <p:oleObj name="Equation" r:id="rId12" imgW="50796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733800"/>
                        <a:ext cx="1087437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5116757"/>
              </p:ext>
            </p:extLst>
          </p:nvPr>
        </p:nvGraphicFramePr>
        <p:xfrm>
          <a:off x="896937" y="4495800"/>
          <a:ext cx="3827463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1" name="Equation" r:id="rId14" imgW="1790640" imgH="393480" progId="Equation.DSMT4">
                  <p:embed/>
                </p:oleObj>
              </mc:Choice>
              <mc:Fallback>
                <p:oleObj name="Equation" r:id="rId14" imgW="17906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937" y="4495800"/>
                        <a:ext cx="3827463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9221238"/>
              </p:ext>
            </p:extLst>
          </p:nvPr>
        </p:nvGraphicFramePr>
        <p:xfrm>
          <a:off x="4779963" y="4724400"/>
          <a:ext cx="108743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2" name="Equation" r:id="rId16" imgW="507960" imgH="177480" progId="Equation.DSMT4">
                  <p:embed/>
                </p:oleObj>
              </mc:Choice>
              <mc:Fallback>
                <p:oleObj name="Equation" r:id="rId16" imgW="50796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9963" y="4724400"/>
                        <a:ext cx="1087437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6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7583710"/>
              </p:ext>
            </p:extLst>
          </p:nvPr>
        </p:nvGraphicFramePr>
        <p:xfrm>
          <a:off x="2308225" y="2209800"/>
          <a:ext cx="2241550" cy="181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1" name="Equation" r:id="rId3" imgW="1193800" imgH="965200" progId="Equation.DSMT4">
                  <p:embed/>
                </p:oleObj>
              </mc:Choice>
              <mc:Fallback>
                <p:oleObj name="Equation" r:id="rId3" imgW="1193800" imgH="965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8225" y="2209800"/>
                        <a:ext cx="2241550" cy="181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130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Mean, Variance and Standard deviation for the binomial 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59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61248" cy="990600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mean , variance and SD of a variable that the binomial distribution can be found by using the following formulas: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sz="32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Mean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𝝁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𝒏𝒑</m:t>
                      </m:r>
                    </m:oMath>
                  </m:oMathPara>
                </a14:m>
                <a:endPara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32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Variance: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p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𝒏𝒑𝒒</m:t>
                      </m:r>
                    </m:oMath>
                  </m:oMathPara>
                </a14:m>
                <a:endPara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32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SD: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𝒏𝒑𝒒</m:t>
                          </m:r>
                        </m:e>
                      </m:rad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461" t="-23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807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5-21: 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tossing a coin </a:t>
            </a:r>
            <a:endParaRPr lang="en-US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coin is tossed 4 times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variance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standard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deviation of number of heads that will be obtained.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0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5.1 Probability Distributions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8077200" cy="4724400"/>
          </a:xfrm>
        </p:spPr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random variable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 variable whose values are determined by chance.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Classify as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discrete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continuous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discrete probability distribution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consists of the values a random variable can assume and the corresponding probabilities of the values.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sum of the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probabilities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all events in a sample space add up to 1.  Each probability is between 0 and 1, inclusively</a:t>
            </a:r>
            <a:r>
              <a:rPr lang="en-US" sz="2800" dirty="0" smtClean="0"/>
              <a:t>.</a:t>
            </a:r>
          </a:p>
        </p:txBody>
      </p:sp>
      <p:sp>
        <p:nvSpPr>
          <p:cNvPr id="266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43D5B12-389E-4981-8006-373D30C8E4D8}" type="slidenum">
              <a:rPr lang="en-US" smtClean="0">
                <a:latin typeface="Arial Black" pitchFamily="34" charset="0"/>
              </a:rPr>
              <a:pPr eaLnBrk="1" hangingPunct="1"/>
              <a:t>4</a:t>
            </a:fld>
            <a:endParaRPr lang="en-US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89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Solution:</a:t>
            </a:r>
            <a:endParaRPr lang="en-US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1463040" y="1828800"/>
                <a:ext cx="6196405" cy="389426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With the formulas for the binomial distribution </a:t>
                </a:r>
              </a:p>
              <a:p>
                <a:pPr marL="0" indent="0">
                  <a:buNone/>
                </a:pPr>
                <a:r>
                  <a:rPr lang="en-US" sz="32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n= 4,</a:t>
                </a:r>
              </a:p>
              <a:p>
                <a:pPr marL="0" indent="0">
                  <a:buNone/>
                </a:pPr>
                <a:r>
                  <a:rPr lang="en-US" sz="32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p=0.5,   q=0.5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e>
                      </m:d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0.5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=2</m:t>
                      </m:r>
                    </m:oMath>
                  </m:oMathPara>
                </a14:m>
                <a:endParaRPr lang="en-US" sz="3200" b="0" dirty="0" smtClean="0">
                  <a:latin typeface="Times New Roman" pitchFamily="18" charset="0"/>
                  <a:ea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 smtClean="0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</a:rPr>
                        <m:t>𝑛</m:t>
                      </m:r>
                      <m:r>
                        <a:rPr lang="en-US" sz="3200" b="0" i="1" smtClean="0">
                          <a:latin typeface="Cambria Math"/>
                        </a:rPr>
                        <m:t>.</m:t>
                      </m:r>
                      <m:r>
                        <a:rPr lang="en-US" sz="3200" b="0" i="1" smtClean="0">
                          <a:latin typeface="Cambria Math"/>
                        </a:rPr>
                        <m:t>𝑝</m:t>
                      </m:r>
                      <m:r>
                        <a:rPr lang="en-US" sz="3200" b="0" i="1" smtClean="0">
                          <a:latin typeface="Cambria Math"/>
                        </a:rPr>
                        <m:t>.</m:t>
                      </m:r>
                      <m:r>
                        <a:rPr lang="en-US" sz="3200" b="0" i="1" smtClean="0">
                          <a:latin typeface="Cambria Math"/>
                        </a:rPr>
                        <m:t>𝑞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4</m:t>
                          </m:r>
                        </m:e>
                      </m:d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0.5</m:t>
                          </m:r>
                        </m:e>
                      </m:d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0.5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32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𝜎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e>
                      </m:rad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63040" y="1828800"/>
                <a:ext cx="6196405" cy="3894269"/>
              </a:xfrm>
              <a:blipFill rotWithShape="1">
                <a:blip r:embed="rId2"/>
                <a:stretch>
                  <a:fillRect l="-2461" t="-21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601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5-22: 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Rolling a die </a:t>
            </a:r>
            <a:endParaRPr lang="en-US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 die is rolled 360 times , find the mean , variance and slandered deviation of the number of 4s that will be rolled 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83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1143000" y="1981200"/>
                <a:ext cx="6629400" cy="3603812"/>
              </a:xfrm>
            </p:spPr>
            <p:txBody>
              <a:bodyPr>
                <a:noAutofit/>
              </a:bodyPr>
              <a:lstStyle/>
              <a:p>
                <a:pPr marL="0" indent="0" algn="l">
                  <a:buNone/>
                </a:pPr>
                <a:r>
                  <a:rPr lang="en-US" sz="28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n= 360,</a:t>
                </a:r>
              </a:p>
              <a:p>
                <a:pPr marL="0" indent="0" algn="l">
                  <a:buNone/>
                </a:pPr>
                <a:r>
                  <a:rPr lang="en-US" sz="28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p=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,   q=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28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360</m:t>
                          </m:r>
                        </m:e>
                      </m:d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60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  <a:ea typeface="Cambria Math"/>
                  <a:cs typeface="Times New Roman" pitchFamily="18" charset="0"/>
                </a:endParaRP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𝑛</m:t>
                      </m:r>
                      <m:r>
                        <a:rPr lang="en-US" sz="2800" i="1">
                          <a:latin typeface="Cambria Math"/>
                        </a:rPr>
                        <m:t>.</m:t>
                      </m:r>
                      <m:r>
                        <a:rPr lang="en-US" sz="2800" i="1">
                          <a:latin typeface="Cambria Math"/>
                        </a:rPr>
                        <m:t>𝑝</m:t>
                      </m:r>
                      <m:r>
                        <a:rPr lang="en-US" sz="2800" i="1">
                          <a:latin typeface="Cambria Math"/>
                        </a:rPr>
                        <m:t>.</m:t>
                      </m:r>
                      <m:r>
                        <a:rPr lang="en-US" sz="2800" i="1">
                          <a:latin typeface="Cambria Math"/>
                        </a:rPr>
                        <m:t>𝑞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360</m:t>
                          </m:r>
                        </m:e>
                      </m:d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50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𝜎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50</m:t>
                          </m:r>
                        </m:e>
                      </m:rad>
                      <m:r>
                        <a:rPr lang="en-US" sz="2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7.07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0" y="1981200"/>
                <a:ext cx="6629400" cy="3603812"/>
              </a:xfrm>
              <a:blipFill rotWithShape="1">
                <a:blip r:embed="rId2"/>
                <a:stretch>
                  <a:fillRect l="-1932" t="-1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9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Luck</a:t>
            </a:r>
            <a:endParaRPr lang="en-US" dirty="0"/>
          </a:p>
        </p:txBody>
      </p:sp>
      <p:sp>
        <p:nvSpPr>
          <p:cNvPr id="6" name="عنصر نائب للنص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801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For example:</a:t>
            </a:r>
            <a:b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tossed a coin S={T,H}</a:t>
            </a: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 smtClean="0">
                    <a:latin typeface="Traditional Arabic" pitchFamily="18" charset="-78"/>
                    <a:cs typeface="Traditional Arabic" pitchFamily="18" charset="-78"/>
                  </a:rPr>
                  <a:t>X= NUMBER OF HEADS </a:t>
                </a:r>
              </a:p>
              <a:p>
                <a:pPr marL="0" indent="0">
                  <a:buNone/>
                </a:pPr>
                <a:r>
                  <a:rPr lang="en-US" sz="2800" b="1" dirty="0" smtClean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P(x=0) = P(T)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b="1" dirty="0" smtClean="0">
                  <a:latin typeface="Traditional Arabic" pitchFamily="18" charset="-78"/>
                  <a:cs typeface="Traditional Arabic" pitchFamily="18" charset="-78"/>
                </a:endParaRPr>
              </a:p>
              <a:p>
                <a:pPr marL="0" indent="0">
                  <a:buNone/>
                </a:pPr>
                <a:r>
                  <a:rPr lang="en-US" sz="2800" b="1" dirty="0" smtClean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P(x=1) =P(H</a:t>
                </a:r>
                <a:r>
                  <a:rPr lang="en-US" sz="2800" b="1" dirty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)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 </a:t>
                </a:r>
                <a:r>
                  <a:rPr lang="en-US" sz="2800" b="1" dirty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2800" b="1" dirty="0" smtClean="0">
                  <a:solidFill>
                    <a:srgbClr val="0070C0"/>
                  </a:solidFill>
                  <a:latin typeface="Traditional Arabic" pitchFamily="18" charset="-78"/>
                  <a:cs typeface="Traditional Arabic" pitchFamily="18" charset="-78"/>
                </a:endParaRPr>
              </a:p>
              <a:p>
                <a:pPr marL="0" indent="0">
                  <a:buNone/>
                </a:pPr>
                <a:endParaRPr lang="en-US" b="1" dirty="0">
                  <a:latin typeface="Traditional Arabic" pitchFamily="18" charset="-78"/>
                  <a:cs typeface="Traditional Arabic" pitchFamily="18" charset="-78"/>
                </a:endParaRP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969" t="-13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جدول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6699808"/>
                  </p:ext>
                </p:extLst>
              </p:nvPr>
            </p:nvGraphicFramePr>
            <p:xfrm>
              <a:off x="1524000" y="4450080"/>
              <a:ext cx="6096000" cy="97586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2032000"/>
                    <a:gridCol w="2032000"/>
                    <a:gridCol w="2032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P(X)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1800" b="1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1800" b="1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جدول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6699808"/>
                  </p:ext>
                </p:extLst>
              </p:nvPr>
            </p:nvGraphicFramePr>
            <p:xfrm>
              <a:off x="1524000" y="4450080"/>
              <a:ext cx="6096000" cy="97586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2032000"/>
                    <a:gridCol w="2032000"/>
                    <a:gridCol w="2032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605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P(X)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99701" t="-66667" r="-99701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0300" t="-66667" b="-10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1083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8229600" cy="6858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5-1</a:t>
            </a:r>
            <a:r>
              <a:rPr lang="en-US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Rolling a Die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371600"/>
            <a:ext cx="8077200" cy="914400"/>
          </a:xfrm>
        </p:spPr>
        <p:txBody>
          <a:bodyPr>
            <a:no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Construct a probability distribution for rolling a 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single die.</a:t>
            </a:r>
          </a:p>
        </p:txBody>
      </p:sp>
      <p:sp>
        <p:nvSpPr>
          <p:cNvPr id="28678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EC0B863-2749-40E8-A223-5BEC6EB676FE}" type="slidenum">
              <a:rPr lang="en-US" smtClean="0">
                <a:latin typeface="Arial Black" pitchFamily="34" charset="0"/>
              </a:rPr>
              <a:pPr eaLnBrk="1" hangingPunct="1"/>
              <a:t>6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2150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2743200"/>
            <a:ext cx="75168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17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For example:</a:t>
            </a:r>
            <a:b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tossed 2 coins S={TT,HT,TH,HH}</a:t>
            </a: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 smtClean="0">
                    <a:latin typeface="Traditional Arabic" pitchFamily="18" charset="-78"/>
                    <a:cs typeface="Traditional Arabic" pitchFamily="18" charset="-78"/>
                  </a:rPr>
                  <a:t>X= NUMBER OF HEADS </a:t>
                </a:r>
              </a:p>
              <a:p>
                <a:pPr marL="0" indent="0">
                  <a:buNone/>
                </a:pPr>
                <a:r>
                  <a:rPr lang="en-US" sz="2800" b="1" dirty="0" smtClean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P(x=0) = P(TT)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latin typeface="Traditional Arabic" pitchFamily="18" charset="-78"/>
                    <a:cs typeface="Traditional Arabic" pitchFamily="18" charset="-78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 panose="02040503050406030204" pitchFamily="18" charset="0"/>
                            <a:cs typeface="Traditional Arabic" pitchFamily="18" charset="-78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  <a:cs typeface="Traditional Arabic" pitchFamily="18" charset="-78"/>
                          </a:rPr>
                          <m:t>𝟏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  <a:cs typeface="Traditional Arabic" pitchFamily="18" charset="-78"/>
                          </a:rPr>
                          <m:t>𝟒</m:t>
                        </m:r>
                      </m:den>
                    </m:f>
                  </m:oMath>
                </a14:m>
                <a:endParaRPr lang="en-US" b="1" dirty="0" smtClean="0">
                  <a:latin typeface="Traditional Arabic" pitchFamily="18" charset="-78"/>
                  <a:cs typeface="Traditional Arabic" pitchFamily="18" charset="-78"/>
                </a:endParaRPr>
              </a:p>
              <a:p>
                <a:pPr marL="0" indent="0">
                  <a:buNone/>
                </a:pPr>
                <a:r>
                  <a:rPr lang="en-US" sz="2800" b="1" dirty="0" smtClean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P(x=1) =P(HT)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Traditional Arabic" pitchFamily="18" charset="-78"/>
                      </a:rPr>
                      <m:t>+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P(TH) </a:t>
                </a:r>
                <a:r>
                  <a:rPr lang="en-US" sz="2800" b="1" dirty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.</a:t>
                </a:r>
                <a:r>
                  <a:rPr lang="en-US" sz="28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.</a:t>
                </a:r>
                <a:r>
                  <a:rPr lang="en-US" sz="28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raditional Arabic" pitchFamily="18" charset="-78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solidFill>
                              <a:srgbClr val="0070C0"/>
                            </a:solidFill>
                            <a:latin typeface="Cambria Math"/>
                            <a:cs typeface="Traditional Arabic" pitchFamily="18" charset="-78"/>
                          </a:rPr>
                          <m:t>𝟐</m:t>
                        </m:r>
                      </m:num>
                      <m:den>
                        <m:r>
                          <a:rPr lang="en-US" sz="2800" b="1" i="1" dirty="0" smtClean="0">
                            <a:solidFill>
                              <a:srgbClr val="0070C0"/>
                            </a:solidFill>
                            <a:latin typeface="Cambria Math"/>
                            <a:cs typeface="Traditional Arabic" pitchFamily="18" charset="-78"/>
                          </a:rPr>
                          <m:t>𝟒</m:t>
                        </m:r>
                      </m:den>
                    </m:f>
                  </m:oMath>
                </a14:m>
                <a:endParaRPr lang="en-US" sz="2800" b="1" dirty="0" smtClean="0">
                  <a:solidFill>
                    <a:srgbClr val="0070C0"/>
                  </a:solidFill>
                  <a:latin typeface="Traditional Arabic" pitchFamily="18" charset="-78"/>
                  <a:cs typeface="Traditional Arabic" pitchFamily="18" charset="-78"/>
                </a:endParaRPr>
              </a:p>
              <a:p>
                <a:pPr marL="0" indent="0">
                  <a:buNone/>
                </a:pPr>
                <a:r>
                  <a:rPr lang="en-US" sz="2800" b="1" dirty="0" smtClean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P(x=2)=P(HH)</a:t>
                </a:r>
                <a:r>
                  <a:rPr lang="en-US" sz="2800" b="1" dirty="0">
                    <a:solidFill>
                      <a:srgbClr val="0070C0"/>
                    </a:solidFill>
                    <a:latin typeface="Traditional Arabic" pitchFamily="18" charset="-78"/>
                    <a:cs typeface="Traditional Arabic" pitchFamily="18" charset="-78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>
                    <a:latin typeface="Traditional Arabic" pitchFamily="18" charset="-78"/>
                    <a:cs typeface="Traditional Arabic" pitchFamily="18" charset="-78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>
                            <a:latin typeface="Cambria Math" panose="02040503050406030204" pitchFamily="18" charset="0"/>
                            <a:cs typeface="Traditional Arabic" pitchFamily="18" charset="-78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/>
                            <a:cs typeface="Traditional Arabic" pitchFamily="18" charset="-78"/>
                          </a:rPr>
                          <m:t>𝟏</m:t>
                        </m:r>
                      </m:num>
                      <m:den>
                        <m:r>
                          <a:rPr lang="en-US" sz="2800" b="1" i="1" dirty="0">
                            <a:latin typeface="Cambria Math"/>
                            <a:cs typeface="Traditional Arabic" pitchFamily="18" charset="-78"/>
                          </a:rPr>
                          <m:t>𝟒</m:t>
                        </m:r>
                      </m:den>
                    </m:f>
                  </m:oMath>
                </a14:m>
                <a:endParaRPr lang="en-US" sz="2800" b="1" dirty="0" smtClean="0">
                  <a:solidFill>
                    <a:srgbClr val="0070C0"/>
                  </a:solidFill>
                  <a:latin typeface="Traditional Arabic" pitchFamily="18" charset="-78"/>
                  <a:cs typeface="Traditional Arabic" pitchFamily="18" charset="-78"/>
                </a:endParaRPr>
              </a:p>
              <a:p>
                <a:pPr marL="0" indent="0">
                  <a:buNone/>
                </a:pPr>
                <a:endParaRPr lang="en-US" b="1" dirty="0">
                  <a:latin typeface="Traditional Arabic" pitchFamily="18" charset="-78"/>
                  <a:cs typeface="Traditional Arabic" pitchFamily="18" charset="-78"/>
                </a:endParaRP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969" t="-13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جدول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67843457"/>
                  </p:ext>
                </p:extLst>
              </p:nvPr>
            </p:nvGraphicFramePr>
            <p:xfrm>
              <a:off x="1524000" y="5181600"/>
              <a:ext cx="5334000" cy="97078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333500"/>
                    <a:gridCol w="1333500"/>
                    <a:gridCol w="1333500"/>
                    <a:gridCol w="1333500"/>
                  </a:tblGrid>
                  <a:tr h="1569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5196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P(X)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smtClean="0"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18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smtClean="0">
                                        <a:latin typeface="Cambria Math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lang="en-US" sz="18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smtClean="0"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18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جدول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67843457"/>
                  </p:ext>
                </p:extLst>
              </p:nvPr>
            </p:nvGraphicFramePr>
            <p:xfrm>
              <a:off x="1524000" y="5181600"/>
              <a:ext cx="5334000" cy="97078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333500"/>
                    <a:gridCol w="1333500"/>
                    <a:gridCol w="1333500"/>
                    <a:gridCol w="1333500"/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X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605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P(X)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0000" t="-65657" r="-199543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0917" t="-65657" r="-100459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99543" t="-65657" b="-10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7210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33400"/>
            <a:ext cx="8229600" cy="6858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5-2: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Tossing Coins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904875" y="1447799"/>
            <a:ext cx="8077200" cy="1628775"/>
          </a:xfrm>
        </p:spPr>
        <p:txBody>
          <a:bodyPr>
            <a:normAutofit fontScale="85000" lnSpcReduction="10000"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Represent graphically the probability distribution for the sample space for tossing three coins.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/>
              <a:t>.</a:t>
            </a:r>
          </a:p>
        </p:txBody>
      </p:sp>
      <p:sp>
        <p:nvSpPr>
          <p:cNvPr id="30727" name="Slide Number Placeholder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ED64AE-FB25-46CB-AFF7-64CCB893DB0A}" type="slidenum">
              <a:rPr lang="en-US" smtClean="0">
                <a:latin typeface="Arial Black" pitchFamily="34" charset="0"/>
              </a:rPr>
              <a:pPr eaLnBrk="1" hangingPunct="1"/>
              <a:t>8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3076575"/>
            <a:ext cx="7519987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574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149" y="1676400"/>
            <a:ext cx="6565451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64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12851</TotalTime>
  <Words>1208</Words>
  <Application>Microsoft Office PowerPoint</Application>
  <PresentationFormat>On-screen Show (4:3)</PresentationFormat>
  <Paragraphs>202</Paragraphs>
  <Slides>43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Arial</vt:lpstr>
      <vt:lpstr>Arial Black</vt:lpstr>
      <vt:lpstr>Calibri</vt:lpstr>
      <vt:lpstr>Calibri Light</vt:lpstr>
      <vt:lpstr>Cambria Math</vt:lpstr>
      <vt:lpstr>Tahoma</vt:lpstr>
      <vt:lpstr>Times New Roman</vt:lpstr>
      <vt:lpstr>Traditional Arabic</vt:lpstr>
      <vt:lpstr>Wingdings</vt:lpstr>
      <vt:lpstr>Retrospect</vt:lpstr>
      <vt:lpstr>Equation</vt:lpstr>
      <vt:lpstr>Chapter 5</vt:lpstr>
      <vt:lpstr>Chapter 5 Overview</vt:lpstr>
      <vt:lpstr>Probability Distributions</vt:lpstr>
      <vt:lpstr>5.1 Probability Distributions</vt:lpstr>
      <vt:lpstr>For example: tossed a coin S={T,H}</vt:lpstr>
      <vt:lpstr>Example 5-1: Rolling a Die</vt:lpstr>
      <vt:lpstr>For example: tossed 2 coins S={TT,HT,TH,HH}</vt:lpstr>
      <vt:lpstr>Example 5-2: Tossing Coins</vt:lpstr>
      <vt:lpstr>PowerPoint Presentation</vt:lpstr>
      <vt:lpstr>Mean, Variance, Standard Deviation, and Expectation</vt:lpstr>
      <vt:lpstr>5-2 Mean, Variance, Standard Deviation, and Expectation </vt:lpstr>
      <vt:lpstr>Example 5-5: Rolling a Die</vt:lpstr>
      <vt:lpstr>Solution:</vt:lpstr>
      <vt:lpstr>Example 5-8: Trips of 5 Nights or More</vt:lpstr>
      <vt:lpstr>Solution :</vt:lpstr>
      <vt:lpstr>Example 5-9: Rolling a Die</vt:lpstr>
      <vt:lpstr>Solution:</vt:lpstr>
      <vt:lpstr>Example 5-11: On Hold for Talk Radio</vt:lpstr>
      <vt:lpstr>Solution:</vt:lpstr>
      <vt:lpstr>Expectation</vt:lpstr>
      <vt:lpstr>PowerPoint Presentation</vt:lpstr>
      <vt:lpstr>PowerPoint Presentation</vt:lpstr>
      <vt:lpstr>Example 5-13: Winning Tickets</vt:lpstr>
      <vt:lpstr>PowerPoint Presentation</vt:lpstr>
      <vt:lpstr>PowerPoint Presentation</vt:lpstr>
      <vt:lpstr>The Binomial Distribution</vt:lpstr>
      <vt:lpstr>5-3 The Binomial Distribution</vt:lpstr>
      <vt:lpstr>The Binomial Distribution</vt:lpstr>
      <vt:lpstr>Notation for the Binomial Distribution</vt:lpstr>
      <vt:lpstr>The Binomial Distribution</vt:lpstr>
      <vt:lpstr>PowerPoint Presentation</vt:lpstr>
      <vt:lpstr>Example 5-16: Survey on Doctor Visits</vt:lpstr>
      <vt:lpstr>Solution:</vt:lpstr>
      <vt:lpstr>Example 5-17: Survey on Employment</vt:lpstr>
      <vt:lpstr>Solution:</vt:lpstr>
      <vt:lpstr>PowerPoint Presentation</vt:lpstr>
      <vt:lpstr>Mean, Variance and Standard deviation for the binomial </vt:lpstr>
      <vt:lpstr>The mean , variance and SD of a variable that the binomial distribution can be found by using the following formulas:</vt:lpstr>
      <vt:lpstr>Example 5-21: tossing a coin </vt:lpstr>
      <vt:lpstr>Solution:</vt:lpstr>
      <vt:lpstr>Example 5-22: Rolling a die </vt:lpstr>
      <vt:lpstr>Solution: </vt:lpstr>
      <vt:lpstr>Good Luck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</dc:title>
  <dc:creator>Daloo</dc:creator>
  <cp:lastModifiedBy>Dalia Bugis</cp:lastModifiedBy>
  <cp:revision>45</cp:revision>
  <dcterms:created xsi:type="dcterms:W3CDTF">2011-03-20T16:20:44Z</dcterms:created>
  <dcterms:modified xsi:type="dcterms:W3CDTF">2015-11-08T04:19:22Z</dcterms:modified>
</cp:coreProperties>
</file>