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2" r:id="rId4"/>
    <p:sldId id="300" r:id="rId5"/>
    <p:sldId id="303" r:id="rId6"/>
    <p:sldId id="326" r:id="rId7"/>
    <p:sldId id="306" r:id="rId8"/>
    <p:sldId id="307" r:id="rId9"/>
    <p:sldId id="308" r:id="rId10"/>
    <p:sldId id="309" r:id="rId11"/>
    <p:sldId id="310" r:id="rId12"/>
    <p:sldId id="305" r:id="rId13"/>
    <p:sldId id="311" r:id="rId14"/>
    <p:sldId id="312" r:id="rId15"/>
    <p:sldId id="327" r:id="rId16"/>
    <p:sldId id="315" r:id="rId17"/>
    <p:sldId id="328" r:id="rId18"/>
    <p:sldId id="316" r:id="rId19"/>
    <p:sldId id="32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napToGrid="0">
      <p:cViewPr>
        <p:scale>
          <a:sx n="60" d="100"/>
          <a:sy n="60" d="100"/>
        </p:scale>
        <p:origin x="1056"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281784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2983483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2489041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A picture containing food, shirt&#10;&#10;Description automatically genera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34650" y="376238"/>
            <a:ext cx="16383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3393733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A picture containing drawing, clock&#10;&#10;Description automatically genera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0613" y="266700"/>
            <a:ext cx="7162800" cy="117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1491054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368085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1201236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1573244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1488780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3827596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fld id="{68C0A87B-9A75-4FCB-917B-EF93A19CDF75}" type="datetimeFigureOut">
              <a:rPr lang="en-US" smtClean="0"/>
              <a:t>4/5/2020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688366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fld id="{68C0A87B-9A75-4FCB-917B-EF93A19CDF75}" type="datetimeFigureOut">
              <a:rPr lang="en-US" smtClean="0"/>
              <a:t>4/5/2020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fld id="{7FF14E8D-55D4-4E19-9F15-C78EFB41A87D}" type="slidenum">
              <a:rPr lang="en-US" smtClean="0"/>
              <a:t>‹#›</a:t>
            </a:fld>
            <a:endParaRPr lang="en-US"/>
          </a:p>
        </p:txBody>
      </p:sp>
    </p:spTree>
    <p:extLst>
      <p:ext uri="{BB962C8B-B14F-4D97-AF65-F5344CB8AC3E}">
        <p14:creationId xmlns:p14="http://schemas.microsoft.com/office/powerpoint/2010/main" val="11846370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hyperlink" Target="http://blog.prathambooks.org/2012/05/children-and-creative-writing.html"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06710" y="1673110"/>
            <a:ext cx="9609908" cy="4807131"/>
          </a:xfrm>
        </p:spPr>
        <p:txBody>
          <a:bodyPr/>
          <a:lstStyle/>
          <a:p>
            <a:r>
              <a:rPr lang="en-US" sz="3600" dirty="0">
                <a:latin typeface="Century Gothic" panose="020B0502020202020204" pitchFamily="34" charset="0"/>
              </a:rPr>
              <a:t>UNIT 8 </a:t>
            </a:r>
          </a:p>
          <a:p>
            <a:r>
              <a:rPr lang="en-US" sz="3600" dirty="0">
                <a:latin typeface="Century Gothic" panose="020B0502020202020204" pitchFamily="34" charset="0"/>
              </a:rPr>
              <a:t>Look at all the animals!</a:t>
            </a:r>
          </a:p>
          <a:p>
            <a:endParaRPr lang="en-US" sz="3600" dirty="0">
              <a:latin typeface="Century Gothic" panose="020B0502020202020204" pitchFamily="34" charset="0"/>
            </a:endParaRPr>
          </a:p>
          <a:p>
            <a:r>
              <a:rPr lang="en-US" sz="3600" dirty="0">
                <a:solidFill>
                  <a:srgbClr val="FF0000"/>
                </a:solidFill>
                <a:latin typeface="Century Gothic" panose="020B0502020202020204" pitchFamily="34" charset="0"/>
              </a:rPr>
              <a:t>Family and Friends 3 </a:t>
            </a:r>
          </a:p>
          <a:p>
            <a:r>
              <a:rPr lang="en-US" sz="3600" dirty="0">
                <a:solidFill>
                  <a:srgbClr val="FF0000"/>
                </a:solidFill>
                <a:latin typeface="Century Gothic" panose="020B0502020202020204" pitchFamily="34" charset="0"/>
              </a:rPr>
              <a:t>Grade 3 </a:t>
            </a:r>
          </a:p>
          <a:p>
            <a:endParaRPr lang="en-US" sz="3600" dirty="0">
              <a:latin typeface="Century Gothic" panose="020B0502020202020204" pitchFamily="34" charset="0"/>
            </a:endParaRPr>
          </a:p>
          <a:p>
            <a:r>
              <a:rPr lang="en-US" sz="3600" dirty="0">
                <a:latin typeface="Century Gothic" panose="020B0502020202020204" pitchFamily="34" charset="0"/>
              </a:rPr>
              <a:t>Unit Practice </a:t>
            </a:r>
          </a:p>
          <a:p>
            <a:r>
              <a:rPr lang="en-US" sz="3600" dirty="0">
                <a:latin typeface="Century Gothic" panose="020B0502020202020204" pitchFamily="34" charset="0"/>
              </a:rPr>
              <a:t>+ Review</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7034" y="128715"/>
            <a:ext cx="7162800" cy="1176528"/>
          </a:xfrm>
          <a:prstGeom prst="rect">
            <a:avLst/>
          </a:prstGeom>
        </p:spPr>
      </p:pic>
      <p:pic>
        <p:nvPicPr>
          <p:cNvPr id="5" name="Picture 4" descr="A drawing of a cartoon character&#10;&#10;Description automatically generated">
            <a:extLst>
              <a:ext uri="{FF2B5EF4-FFF2-40B4-BE49-F238E27FC236}">
                <a16:creationId xmlns:a16="http://schemas.microsoft.com/office/drawing/2014/main" id="{CAC0F4C5-E6B1-4400-B88E-047AC6B7222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47610" y="3220279"/>
            <a:ext cx="4093260" cy="3412964"/>
          </a:xfrm>
          <a:prstGeom prst="rect">
            <a:avLst/>
          </a:prstGeom>
        </p:spPr>
      </p:pic>
    </p:spTree>
    <p:extLst>
      <p:ext uri="{BB962C8B-B14F-4D97-AF65-F5344CB8AC3E}">
        <p14:creationId xmlns:p14="http://schemas.microsoft.com/office/powerpoint/2010/main" val="610934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581" y="1017438"/>
            <a:ext cx="11125393" cy="5344173"/>
          </a:xfrm>
        </p:spPr>
        <p:txBody>
          <a:bodyPr/>
          <a:lstStyle/>
          <a:p>
            <a:pPr marL="0" indent="0">
              <a:buNone/>
            </a:pPr>
            <a:r>
              <a:rPr lang="en-US" dirty="0"/>
              <a:t>1 find and circle the words </a:t>
            </a:r>
          </a:p>
          <a:p>
            <a:endParaRPr lang="en-US" dirty="0"/>
          </a:p>
          <a:p>
            <a:pPr marL="0" indent="0">
              <a:buNone/>
            </a:pPr>
            <a:endParaRPr lang="en-US" dirty="0"/>
          </a:p>
          <a:p>
            <a:pPr marL="0" indent="0">
              <a:buNone/>
            </a:pPr>
            <a:r>
              <a:rPr lang="en-US" dirty="0"/>
              <a:t>2 look and write </a:t>
            </a:r>
          </a:p>
          <a:p>
            <a:pPr marL="0" indent="0">
              <a:buNone/>
            </a:pPr>
            <a:endParaRPr lang="en-US" dirty="0"/>
          </a:p>
          <a:p>
            <a:pPr marL="0" indent="0">
              <a:buNone/>
            </a:pPr>
            <a:endParaRPr lang="en-US" dirty="0"/>
          </a:p>
          <a:p>
            <a:pPr marL="0" indent="0">
              <a:buNone/>
            </a:pPr>
            <a:r>
              <a:rPr lang="en-US" sz="2000" dirty="0"/>
              <a:t>1-The goose is ..</a:t>
            </a:r>
            <a:r>
              <a:rPr lang="en-US" sz="2000" dirty="0">
                <a:solidFill>
                  <a:srgbClr val="FF0000"/>
                </a:solidFill>
              </a:rPr>
              <a:t>louder than</a:t>
            </a:r>
            <a:r>
              <a:rPr lang="en-US" sz="2000" dirty="0"/>
              <a:t>.. the hen.</a:t>
            </a:r>
          </a:p>
          <a:p>
            <a:pPr marL="0" indent="0">
              <a:buNone/>
            </a:pPr>
            <a:r>
              <a:rPr lang="en-US" sz="2000" dirty="0"/>
              <a:t>2-The sheep is …………………..…the cow.</a:t>
            </a:r>
          </a:p>
          <a:p>
            <a:pPr marL="0" indent="0">
              <a:buNone/>
            </a:pPr>
            <a:r>
              <a:rPr lang="en-US" sz="2000" dirty="0"/>
              <a:t>3-The cow is ……………………….. The sheep.</a:t>
            </a:r>
          </a:p>
          <a:p>
            <a:pPr marL="0" indent="0">
              <a:buNone/>
            </a:pPr>
            <a:r>
              <a:rPr lang="en-US" sz="2000" dirty="0"/>
              <a:t>4-The hen is ………………………….the goose.  </a:t>
            </a:r>
          </a:p>
          <a:p>
            <a:pPr marL="0" indent="0">
              <a:buNone/>
            </a:pPr>
            <a:endParaRPr lang="en-US" dirty="0"/>
          </a:p>
        </p:txBody>
      </p:sp>
      <p:sp>
        <p:nvSpPr>
          <p:cNvPr id="4" name="Rectangle 3"/>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060271" y="494607"/>
            <a:ext cx="4164872" cy="37945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three  words  </a:t>
            </a:r>
            <a:endParaRPr lang="en-US" sz="2800" dirty="0">
              <a:solidFill>
                <a:schemeClr val="tx1"/>
              </a:solidFill>
            </a:endParaRPr>
          </a:p>
        </p:txBody>
      </p:sp>
      <p:sp>
        <p:nvSpPr>
          <p:cNvPr id="6" name="Rounded Rectangle 5"/>
          <p:cNvSpPr/>
          <p:nvPr/>
        </p:nvSpPr>
        <p:spPr>
          <a:xfrm>
            <a:off x="640081" y="1706645"/>
            <a:ext cx="4585062" cy="5994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Slow       fast        quiet       loud </a:t>
            </a:r>
          </a:p>
        </p:txBody>
      </p:sp>
      <p:sp>
        <p:nvSpPr>
          <p:cNvPr id="7" name="Rounded Rectangle 6"/>
          <p:cNvSpPr/>
          <p:nvPr/>
        </p:nvSpPr>
        <p:spPr>
          <a:xfrm>
            <a:off x="5460274" y="1752425"/>
            <a:ext cx="5883726" cy="57330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rPr>
              <a:t>fastddloudsbquieteeSlow</a:t>
            </a:r>
            <a:r>
              <a:rPr lang="en-US" dirty="0">
                <a:solidFill>
                  <a:schemeClr val="tx1"/>
                </a:solidFill>
              </a:rPr>
              <a:t> </a:t>
            </a:r>
          </a:p>
        </p:txBody>
      </p:sp>
      <p:sp>
        <p:nvSpPr>
          <p:cNvPr id="8" name="Rounded Rectangle 7"/>
          <p:cNvSpPr/>
          <p:nvPr/>
        </p:nvSpPr>
        <p:spPr>
          <a:xfrm>
            <a:off x="949236" y="3201133"/>
            <a:ext cx="4585062" cy="5994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Louder        quieter         slower       faster </a:t>
            </a:r>
          </a:p>
        </p:txBody>
      </p:sp>
      <p:pic>
        <p:nvPicPr>
          <p:cNvPr id="9" name="Picture 8" descr="Free vector graphic: &lt;strong&gt;Chicken&lt;/strong&gt;, &lt;strong&gt;Hen&lt;/strong&gt;, Farm, Agriculture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10207641" y="2922959"/>
            <a:ext cx="981677" cy="1042489"/>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42815" y="2782721"/>
            <a:ext cx="1219306" cy="1182727"/>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66093" y="4586606"/>
            <a:ext cx="1772750" cy="1299480"/>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7641" y="4562680"/>
            <a:ext cx="1347333" cy="1347333"/>
          </a:xfrm>
          <a:prstGeom prst="rect">
            <a:avLst/>
          </a:prstGeom>
        </p:spPr>
      </p:pic>
      <p:sp>
        <p:nvSpPr>
          <p:cNvPr id="13" name="Rectangle 12"/>
          <p:cNvSpPr/>
          <p:nvPr/>
        </p:nvSpPr>
        <p:spPr>
          <a:xfrm>
            <a:off x="10340232" y="5920514"/>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sheep </a:t>
            </a:r>
          </a:p>
        </p:txBody>
      </p:sp>
      <p:sp>
        <p:nvSpPr>
          <p:cNvPr id="14" name="Rectangle 13"/>
          <p:cNvSpPr/>
          <p:nvPr/>
        </p:nvSpPr>
        <p:spPr>
          <a:xfrm>
            <a:off x="10207641" y="3975949"/>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hen  </a:t>
            </a:r>
          </a:p>
        </p:txBody>
      </p:sp>
      <p:sp>
        <p:nvSpPr>
          <p:cNvPr id="15" name="Rectangle 14"/>
          <p:cNvSpPr/>
          <p:nvPr/>
        </p:nvSpPr>
        <p:spPr>
          <a:xfrm>
            <a:off x="7799673" y="3829587"/>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goose  </a:t>
            </a:r>
          </a:p>
        </p:txBody>
      </p:sp>
      <p:sp>
        <p:nvSpPr>
          <p:cNvPr id="16" name="Rectangle 15"/>
          <p:cNvSpPr/>
          <p:nvPr/>
        </p:nvSpPr>
        <p:spPr>
          <a:xfrm>
            <a:off x="7821448" y="5880107"/>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cow </a:t>
            </a:r>
          </a:p>
        </p:txBody>
      </p:sp>
    </p:spTree>
    <p:extLst>
      <p:ext uri="{BB962C8B-B14F-4D97-AF65-F5344CB8AC3E}">
        <p14:creationId xmlns:p14="http://schemas.microsoft.com/office/powerpoint/2010/main" val="495344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581" y="1017438"/>
            <a:ext cx="11125393" cy="5344173"/>
          </a:xfrm>
        </p:spPr>
        <p:txBody>
          <a:bodyPr/>
          <a:lstStyle/>
          <a:p>
            <a:pPr marL="0" indent="0">
              <a:buNone/>
            </a:pPr>
            <a:r>
              <a:rPr lang="en-US" dirty="0"/>
              <a:t>1 find and circle the words </a:t>
            </a:r>
          </a:p>
          <a:p>
            <a:endParaRPr lang="en-US" dirty="0"/>
          </a:p>
          <a:p>
            <a:pPr marL="0" indent="0">
              <a:buNone/>
            </a:pPr>
            <a:endParaRPr lang="en-US" dirty="0"/>
          </a:p>
          <a:p>
            <a:pPr marL="0" indent="0">
              <a:buNone/>
            </a:pPr>
            <a:r>
              <a:rPr lang="en-US" dirty="0"/>
              <a:t>2 look and write </a:t>
            </a:r>
          </a:p>
          <a:p>
            <a:pPr marL="0" indent="0">
              <a:buNone/>
            </a:pPr>
            <a:endParaRPr lang="en-US" dirty="0"/>
          </a:p>
          <a:p>
            <a:pPr marL="0" indent="0">
              <a:buNone/>
            </a:pPr>
            <a:endParaRPr lang="en-US" dirty="0"/>
          </a:p>
          <a:p>
            <a:pPr marL="0" indent="0">
              <a:buNone/>
            </a:pPr>
            <a:r>
              <a:rPr lang="en-US" sz="2000" dirty="0"/>
              <a:t>1-The goose is ..</a:t>
            </a:r>
            <a:r>
              <a:rPr lang="en-US" sz="2000" dirty="0">
                <a:solidFill>
                  <a:schemeClr val="accent1">
                    <a:lumMod val="50000"/>
                  </a:schemeClr>
                </a:solidFill>
              </a:rPr>
              <a:t>louder than</a:t>
            </a:r>
            <a:r>
              <a:rPr lang="en-US" sz="2000" dirty="0"/>
              <a:t>.. the hen.</a:t>
            </a:r>
          </a:p>
          <a:p>
            <a:pPr marL="0" indent="0">
              <a:buNone/>
            </a:pPr>
            <a:r>
              <a:rPr lang="en-US" sz="2000" dirty="0"/>
              <a:t>2-The sheep is …</a:t>
            </a:r>
            <a:r>
              <a:rPr lang="en-US" sz="2000" dirty="0">
                <a:solidFill>
                  <a:schemeClr val="accent1">
                    <a:lumMod val="50000"/>
                  </a:schemeClr>
                </a:solidFill>
              </a:rPr>
              <a:t>faster than</a:t>
            </a:r>
            <a:r>
              <a:rPr lang="en-US" sz="2000" dirty="0"/>
              <a:t>……the cow.</a:t>
            </a:r>
          </a:p>
          <a:p>
            <a:pPr marL="0" indent="0">
              <a:buNone/>
            </a:pPr>
            <a:r>
              <a:rPr lang="en-US" sz="2000" dirty="0"/>
              <a:t>3-The cow is ……</a:t>
            </a:r>
            <a:r>
              <a:rPr lang="en-US" sz="2000" dirty="0">
                <a:solidFill>
                  <a:schemeClr val="accent1">
                    <a:lumMod val="50000"/>
                  </a:schemeClr>
                </a:solidFill>
              </a:rPr>
              <a:t>slower than</a:t>
            </a:r>
            <a:r>
              <a:rPr lang="en-US" sz="2000" dirty="0"/>
              <a:t>…. the sheep.</a:t>
            </a:r>
          </a:p>
          <a:p>
            <a:pPr marL="0" indent="0">
              <a:buNone/>
            </a:pPr>
            <a:r>
              <a:rPr lang="en-US" sz="2000" dirty="0"/>
              <a:t>4-The hen is ……</a:t>
            </a:r>
            <a:r>
              <a:rPr lang="en-US" sz="2000" dirty="0">
                <a:solidFill>
                  <a:schemeClr val="accent1">
                    <a:lumMod val="50000"/>
                  </a:schemeClr>
                </a:solidFill>
              </a:rPr>
              <a:t>quieter than</a:t>
            </a:r>
            <a:r>
              <a:rPr lang="en-US" sz="2000" dirty="0"/>
              <a:t>...the goose.  </a:t>
            </a:r>
          </a:p>
          <a:p>
            <a:pPr marL="0" indent="0">
              <a:buNone/>
            </a:pPr>
            <a:endParaRPr lang="en-US" dirty="0"/>
          </a:p>
        </p:txBody>
      </p:sp>
      <p:sp>
        <p:nvSpPr>
          <p:cNvPr id="4" name="Rectangle 3"/>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060271" y="494607"/>
            <a:ext cx="4164872" cy="37945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three  words  </a:t>
            </a:r>
            <a:endParaRPr lang="en-US" sz="2800" dirty="0">
              <a:solidFill>
                <a:schemeClr val="tx1"/>
              </a:solidFill>
            </a:endParaRPr>
          </a:p>
        </p:txBody>
      </p:sp>
      <p:sp>
        <p:nvSpPr>
          <p:cNvPr id="6" name="Rounded Rectangle 5"/>
          <p:cNvSpPr/>
          <p:nvPr/>
        </p:nvSpPr>
        <p:spPr>
          <a:xfrm>
            <a:off x="640081" y="1706645"/>
            <a:ext cx="4585062" cy="5994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Slow       fast        quiet       loud </a:t>
            </a:r>
          </a:p>
        </p:txBody>
      </p:sp>
      <p:sp>
        <p:nvSpPr>
          <p:cNvPr id="7" name="Rounded Rectangle 6"/>
          <p:cNvSpPr/>
          <p:nvPr/>
        </p:nvSpPr>
        <p:spPr>
          <a:xfrm>
            <a:off x="5460274" y="1752425"/>
            <a:ext cx="5883726" cy="57330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FF0000"/>
                </a:solidFill>
              </a:rPr>
              <a:t>Fast</a:t>
            </a:r>
            <a:r>
              <a:rPr lang="en-US" u="sng" dirty="0">
                <a:solidFill>
                  <a:schemeClr val="tx1"/>
                </a:solidFill>
              </a:rPr>
              <a:t>  </a:t>
            </a:r>
            <a:r>
              <a:rPr lang="en-US" dirty="0">
                <a:solidFill>
                  <a:schemeClr val="tx1"/>
                </a:solidFill>
              </a:rPr>
              <a:t>dd  </a:t>
            </a:r>
            <a:r>
              <a:rPr lang="en-US" u="sng" dirty="0">
                <a:solidFill>
                  <a:srgbClr val="FF0000"/>
                </a:solidFill>
              </a:rPr>
              <a:t>loud</a:t>
            </a:r>
            <a:r>
              <a:rPr lang="en-US" u="sng" dirty="0">
                <a:solidFill>
                  <a:schemeClr val="tx1"/>
                </a:solidFill>
              </a:rPr>
              <a:t>  </a:t>
            </a:r>
            <a:r>
              <a:rPr lang="en-US" dirty="0">
                <a:solidFill>
                  <a:schemeClr val="tx1"/>
                </a:solidFill>
              </a:rPr>
              <a:t>sb  </a:t>
            </a:r>
            <a:r>
              <a:rPr lang="en-US" u="sng" dirty="0">
                <a:solidFill>
                  <a:srgbClr val="FF0000"/>
                </a:solidFill>
              </a:rPr>
              <a:t>quiet</a:t>
            </a:r>
            <a:r>
              <a:rPr lang="en-US" u="sng" dirty="0">
                <a:solidFill>
                  <a:schemeClr val="tx1"/>
                </a:solidFill>
              </a:rPr>
              <a:t> </a:t>
            </a:r>
            <a:r>
              <a:rPr lang="en-US" dirty="0" err="1">
                <a:solidFill>
                  <a:schemeClr val="tx1"/>
                </a:solidFill>
              </a:rPr>
              <a:t>ee</a:t>
            </a:r>
            <a:r>
              <a:rPr lang="en-US" dirty="0">
                <a:solidFill>
                  <a:schemeClr val="tx1"/>
                </a:solidFill>
              </a:rPr>
              <a:t>  </a:t>
            </a:r>
            <a:r>
              <a:rPr lang="en-US" u="sng" dirty="0">
                <a:solidFill>
                  <a:srgbClr val="FF0000"/>
                </a:solidFill>
              </a:rPr>
              <a:t>Slow</a:t>
            </a:r>
            <a:r>
              <a:rPr lang="en-US" dirty="0">
                <a:solidFill>
                  <a:schemeClr val="tx1"/>
                </a:solidFill>
              </a:rPr>
              <a:t> </a:t>
            </a:r>
          </a:p>
        </p:txBody>
      </p:sp>
      <p:sp>
        <p:nvSpPr>
          <p:cNvPr id="8" name="Rounded Rectangle 7"/>
          <p:cNvSpPr/>
          <p:nvPr/>
        </p:nvSpPr>
        <p:spPr>
          <a:xfrm>
            <a:off x="949236" y="3201133"/>
            <a:ext cx="4585062" cy="5994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Louder        quieter         slower       faster </a:t>
            </a:r>
          </a:p>
        </p:txBody>
      </p:sp>
      <p:pic>
        <p:nvPicPr>
          <p:cNvPr id="9" name="Picture 8" descr="Free vector graphic: &lt;strong&gt;Chicken&lt;/strong&gt;, &lt;strong&gt;Hen&lt;/strong&gt;, Farm, Agriculture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10207641" y="2922959"/>
            <a:ext cx="981677" cy="1042489"/>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42815" y="2782721"/>
            <a:ext cx="1219306" cy="1182727"/>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66093" y="4586606"/>
            <a:ext cx="1772750" cy="1299480"/>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7641" y="4562680"/>
            <a:ext cx="1347333" cy="1347333"/>
          </a:xfrm>
          <a:prstGeom prst="rect">
            <a:avLst/>
          </a:prstGeom>
        </p:spPr>
      </p:pic>
      <p:sp>
        <p:nvSpPr>
          <p:cNvPr id="13" name="Rectangle 12"/>
          <p:cNvSpPr/>
          <p:nvPr/>
        </p:nvSpPr>
        <p:spPr>
          <a:xfrm>
            <a:off x="10340232" y="5920514"/>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sheep </a:t>
            </a:r>
          </a:p>
        </p:txBody>
      </p:sp>
      <p:sp>
        <p:nvSpPr>
          <p:cNvPr id="14" name="Rectangle 13"/>
          <p:cNvSpPr/>
          <p:nvPr/>
        </p:nvSpPr>
        <p:spPr>
          <a:xfrm>
            <a:off x="10207641" y="3975949"/>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hen  </a:t>
            </a:r>
          </a:p>
        </p:txBody>
      </p:sp>
      <p:sp>
        <p:nvSpPr>
          <p:cNvPr id="15" name="Rectangle 14"/>
          <p:cNvSpPr/>
          <p:nvPr/>
        </p:nvSpPr>
        <p:spPr>
          <a:xfrm>
            <a:off x="7799673" y="3829587"/>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goose  </a:t>
            </a:r>
          </a:p>
        </p:txBody>
      </p:sp>
      <p:sp>
        <p:nvSpPr>
          <p:cNvPr id="16" name="Rectangle 15"/>
          <p:cNvSpPr/>
          <p:nvPr/>
        </p:nvSpPr>
        <p:spPr>
          <a:xfrm>
            <a:off x="7821448" y="5880107"/>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cow </a:t>
            </a:r>
          </a:p>
        </p:txBody>
      </p:sp>
      <p:cxnSp>
        <p:nvCxnSpPr>
          <p:cNvPr id="17" name="Straight Connector 16"/>
          <p:cNvCxnSpPr/>
          <p:nvPr/>
        </p:nvCxnSpPr>
        <p:spPr>
          <a:xfrm flipH="1">
            <a:off x="1280160" y="3201133"/>
            <a:ext cx="770709" cy="599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185169" y="3275316"/>
            <a:ext cx="770709" cy="599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343918" y="3286884"/>
            <a:ext cx="770709" cy="599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202689" y="3290751"/>
            <a:ext cx="770709" cy="59942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2537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2179"/>
            <a:ext cx="10896600" cy="5526542"/>
          </a:xfrm>
        </p:spPr>
        <p:txBody>
          <a:bodyPr/>
          <a:lstStyle/>
          <a:p>
            <a:pPr marL="0" indent="0">
              <a:buNone/>
            </a:pPr>
            <a:r>
              <a:rPr lang="en-US" dirty="0"/>
              <a:t>1-Order the letters </a:t>
            </a:r>
          </a:p>
          <a:p>
            <a:pPr marL="0" indent="0">
              <a:buNone/>
            </a:pPr>
            <a:r>
              <a:rPr lang="en-US" u="sng" dirty="0" err="1"/>
              <a:t>Meoh</a:t>
            </a:r>
            <a:r>
              <a:rPr lang="en-US" dirty="0"/>
              <a:t>        </a:t>
            </a:r>
            <a:r>
              <a:rPr lang="en-US" u="sng" dirty="0" err="1"/>
              <a:t>sone</a:t>
            </a:r>
            <a:r>
              <a:rPr lang="en-US" dirty="0"/>
              <a:t>     </a:t>
            </a:r>
            <a:r>
              <a:rPr lang="en-US" u="sng" dirty="0" err="1"/>
              <a:t>peor</a:t>
            </a:r>
            <a:r>
              <a:rPr lang="en-US" dirty="0"/>
              <a:t>     </a:t>
            </a:r>
            <a:r>
              <a:rPr lang="en-US" u="sng" dirty="0" err="1"/>
              <a:t>nboe</a:t>
            </a:r>
            <a:r>
              <a:rPr lang="en-US" dirty="0"/>
              <a:t>    </a:t>
            </a:r>
            <a:r>
              <a:rPr lang="en-US" u="sng" dirty="0" err="1"/>
              <a:t>tosne</a:t>
            </a:r>
          </a:p>
          <a:p>
            <a:pPr marL="0" indent="0">
              <a:buNone/>
            </a:pPr>
            <a:endParaRPr lang="en-US" dirty="0"/>
          </a:p>
          <a:p>
            <a:pPr marL="0" indent="0">
              <a:buNone/>
            </a:pPr>
            <a:r>
              <a:rPr lang="en-US" dirty="0"/>
              <a:t>2-Write    </a:t>
            </a:r>
          </a:p>
          <a:p>
            <a:pPr marL="0" indent="0">
              <a:buNone/>
            </a:pPr>
            <a:r>
              <a:rPr lang="en-US" dirty="0"/>
              <a:t>The kitten has got my …rope……</a:t>
            </a:r>
          </a:p>
          <a:p>
            <a:pPr marL="0" indent="0">
              <a:buNone/>
            </a:pPr>
            <a:r>
              <a:rPr lang="en-US" dirty="0"/>
              <a:t>The kitten is on a ………….</a:t>
            </a:r>
          </a:p>
          <a:p>
            <a:pPr marL="0" indent="0">
              <a:buNone/>
            </a:pPr>
            <a:r>
              <a:rPr lang="en-US" dirty="0"/>
              <a:t>Hurry up, kitten.</a:t>
            </a:r>
          </a:p>
          <a:p>
            <a:pPr marL="0" indent="0">
              <a:buNone/>
            </a:pPr>
            <a:r>
              <a:rPr lang="en-US" dirty="0"/>
              <a:t>I want to go ……..</a:t>
            </a:r>
          </a:p>
          <a:p>
            <a:pPr marL="0" indent="0">
              <a:buNone/>
            </a:pPr>
            <a:r>
              <a:rPr lang="en-US" dirty="0"/>
              <a:t>Here is a ………..</a:t>
            </a:r>
          </a:p>
          <a:p>
            <a:pPr marL="0" indent="0">
              <a:buNone/>
            </a:pPr>
            <a:r>
              <a:rPr lang="en-US" dirty="0"/>
              <a:t>Hurry up, kitten </a:t>
            </a:r>
          </a:p>
          <a:p>
            <a:pPr marL="0" indent="0">
              <a:buNone/>
            </a:pPr>
            <a:endParaRPr lang="en-US" dirty="0"/>
          </a:p>
          <a:p>
            <a:pPr marL="0" indent="0">
              <a:buNone/>
            </a:pPr>
            <a:endParaRPr lang="en-US" dirty="0"/>
          </a:p>
        </p:txBody>
      </p:sp>
      <p:sp>
        <p:nvSpPr>
          <p:cNvPr id="4" name="Rectangle 3"/>
          <p:cNvSpPr/>
          <p:nvPr/>
        </p:nvSpPr>
        <p:spPr>
          <a:xfrm>
            <a:off x="838200" y="365125"/>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468890" y="508499"/>
            <a:ext cx="4164872" cy="37945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Four  Phonics   </a:t>
            </a:r>
            <a:endParaRPr lang="en-US" sz="2800" dirty="0">
              <a:solidFill>
                <a:schemeClr val="tx1"/>
              </a:solidFill>
            </a:endParaRPr>
          </a:p>
        </p:txBody>
      </p:sp>
      <p:pic>
        <p:nvPicPr>
          <p:cNvPr id="8" name="Picture 7" descr="File:Ios-&lt;strong&gt;home&lt;/strong&gt;-outline.svg - Wikimedia Common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63349" y="1690688"/>
            <a:ext cx="1373775" cy="1373775"/>
          </a:xfrm>
          <a:prstGeom prst="rect">
            <a:avLst/>
          </a:prstGeom>
        </p:spPr>
      </p:pic>
      <p:pic>
        <p:nvPicPr>
          <p:cNvPr id="9" name="Picture 8" descr="Clipart - &lt;strong&gt;nose&lt;/strong&gt;"/>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26880" y="1917065"/>
            <a:ext cx="653145" cy="1017600"/>
          </a:xfrm>
          <a:prstGeom prst="rect">
            <a:avLst/>
          </a:prstGeom>
        </p:spPr>
      </p:pic>
      <p:pic>
        <p:nvPicPr>
          <p:cNvPr id="10" name="Picture 9" descr="Rocks Boulders · Free vector graphic on Pixaba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2224" y="3362760"/>
            <a:ext cx="933238" cy="502690"/>
          </a:xfrm>
          <a:prstGeom prst="rect">
            <a:avLst/>
          </a:prstGeom>
        </p:spPr>
      </p:pic>
      <p:pic>
        <p:nvPicPr>
          <p:cNvPr id="11" name="Picture 10" descr="Gassa d'amante - Wikiquote"/>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2377" y="3362761"/>
            <a:ext cx="1112819" cy="686726"/>
          </a:xfrm>
          <a:prstGeom prst="rect">
            <a:avLst/>
          </a:prstGeom>
        </p:spPr>
      </p:pic>
      <p:pic>
        <p:nvPicPr>
          <p:cNvPr id="12" name="Picture 11" descr="&lt;strong&gt;Bones&lt;/strong&gt; Dog Chicken · Free vector graphic on Pixabay"/>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62277" y="2377575"/>
            <a:ext cx="981279" cy="499839"/>
          </a:xfrm>
          <a:prstGeom prst="rect">
            <a:avLst/>
          </a:prstGeom>
        </p:spPr>
      </p:pic>
      <p:sp>
        <p:nvSpPr>
          <p:cNvPr id="13" name="Rectangle 12"/>
          <p:cNvSpPr/>
          <p:nvPr/>
        </p:nvSpPr>
        <p:spPr>
          <a:xfrm>
            <a:off x="2030458" y="2606971"/>
            <a:ext cx="5153980" cy="4574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home       nose     rope     bone     stone</a:t>
            </a:r>
          </a:p>
        </p:txBody>
      </p:sp>
      <p:cxnSp>
        <p:nvCxnSpPr>
          <p:cNvPr id="15" name="Straight Connector 14"/>
          <p:cNvCxnSpPr/>
          <p:nvPr/>
        </p:nvCxnSpPr>
        <p:spPr>
          <a:xfrm flipH="1">
            <a:off x="5418352" y="2596286"/>
            <a:ext cx="404949" cy="679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13657" y="2377575"/>
            <a:ext cx="84908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968137" y="2377710"/>
            <a:ext cx="84908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104606" y="2377575"/>
            <a:ext cx="84908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267200" y="2377575"/>
            <a:ext cx="84908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377543" y="2377575"/>
            <a:ext cx="84908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4437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2179"/>
            <a:ext cx="10896600" cy="5526542"/>
          </a:xfrm>
        </p:spPr>
        <p:txBody>
          <a:bodyPr/>
          <a:lstStyle/>
          <a:p>
            <a:pPr marL="0" indent="0">
              <a:buNone/>
            </a:pPr>
            <a:r>
              <a:rPr lang="en-US" dirty="0"/>
              <a:t>1-Order the letters </a:t>
            </a:r>
          </a:p>
          <a:p>
            <a:pPr marL="0" indent="0">
              <a:buNone/>
            </a:pPr>
            <a:r>
              <a:rPr lang="en-US" u="sng" dirty="0" err="1"/>
              <a:t>Meoh</a:t>
            </a:r>
            <a:r>
              <a:rPr lang="en-US" dirty="0"/>
              <a:t>        </a:t>
            </a:r>
            <a:r>
              <a:rPr lang="en-US" u="sng" dirty="0" err="1"/>
              <a:t>sone</a:t>
            </a:r>
            <a:r>
              <a:rPr lang="en-US" dirty="0"/>
              <a:t>     </a:t>
            </a:r>
            <a:r>
              <a:rPr lang="en-US" u="sng" dirty="0" err="1"/>
              <a:t>peor</a:t>
            </a:r>
            <a:r>
              <a:rPr lang="en-US" dirty="0"/>
              <a:t>     </a:t>
            </a:r>
            <a:r>
              <a:rPr lang="en-US" u="sng" dirty="0" err="1"/>
              <a:t>nboe</a:t>
            </a:r>
            <a:r>
              <a:rPr lang="en-US" dirty="0"/>
              <a:t>    </a:t>
            </a:r>
            <a:r>
              <a:rPr lang="en-US" u="sng" dirty="0" err="1"/>
              <a:t>tosne</a:t>
            </a:r>
          </a:p>
          <a:p>
            <a:pPr marL="0" indent="0">
              <a:buNone/>
            </a:pPr>
            <a:r>
              <a:rPr lang="en-US" dirty="0">
                <a:solidFill>
                  <a:srgbClr val="FF0000"/>
                </a:solidFill>
              </a:rPr>
              <a:t>home       nose     rope     bone     stone</a:t>
            </a:r>
          </a:p>
          <a:p>
            <a:pPr marL="0" indent="0">
              <a:buNone/>
            </a:pPr>
            <a:endParaRPr lang="en-US" dirty="0"/>
          </a:p>
          <a:p>
            <a:pPr marL="0" indent="0">
              <a:buNone/>
            </a:pPr>
            <a:r>
              <a:rPr lang="en-US" dirty="0"/>
              <a:t>2-Write    </a:t>
            </a:r>
          </a:p>
          <a:p>
            <a:pPr marL="0" indent="0">
              <a:buNone/>
            </a:pPr>
            <a:r>
              <a:rPr lang="en-US" dirty="0"/>
              <a:t>The kitten has got my …</a:t>
            </a:r>
            <a:r>
              <a:rPr lang="en-US" dirty="0">
                <a:solidFill>
                  <a:schemeClr val="accent1">
                    <a:lumMod val="50000"/>
                  </a:schemeClr>
                </a:solidFill>
              </a:rPr>
              <a:t>rope</a:t>
            </a:r>
            <a:r>
              <a:rPr lang="en-US" dirty="0"/>
              <a:t>……</a:t>
            </a:r>
          </a:p>
          <a:p>
            <a:pPr marL="0" indent="0">
              <a:buNone/>
            </a:pPr>
            <a:r>
              <a:rPr lang="en-US" dirty="0"/>
              <a:t>The kitten is on a …</a:t>
            </a:r>
            <a:r>
              <a:rPr lang="en-US" dirty="0">
                <a:solidFill>
                  <a:schemeClr val="accent1">
                    <a:lumMod val="50000"/>
                  </a:schemeClr>
                </a:solidFill>
              </a:rPr>
              <a:t>stone</a:t>
            </a:r>
            <a:r>
              <a:rPr lang="en-US" dirty="0"/>
              <a:t>……….</a:t>
            </a:r>
          </a:p>
          <a:p>
            <a:pPr marL="0" indent="0">
              <a:buNone/>
            </a:pPr>
            <a:r>
              <a:rPr lang="en-US" dirty="0"/>
              <a:t>Hurry up, kitten.</a:t>
            </a:r>
          </a:p>
          <a:p>
            <a:pPr marL="0" indent="0">
              <a:buNone/>
            </a:pPr>
            <a:r>
              <a:rPr lang="en-US" dirty="0"/>
              <a:t>I want to go …</a:t>
            </a:r>
            <a:r>
              <a:rPr lang="en-US" dirty="0">
                <a:solidFill>
                  <a:schemeClr val="accent1">
                    <a:lumMod val="50000"/>
                  </a:schemeClr>
                </a:solidFill>
              </a:rPr>
              <a:t>home</a:t>
            </a:r>
            <a:r>
              <a:rPr lang="en-US" dirty="0"/>
              <a:t> …..</a:t>
            </a:r>
          </a:p>
          <a:p>
            <a:pPr marL="0" indent="0">
              <a:buNone/>
            </a:pPr>
            <a:r>
              <a:rPr lang="en-US" dirty="0"/>
              <a:t>Here is a …</a:t>
            </a:r>
            <a:r>
              <a:rPr lang="en-US" dirty="0">
                <a:solidFill>
                  <a:schemeClr val="accent1">
                    <a:lumMod val="50000"/>
                  </a:schemeClr>
                </a:solidFill>
              </a:rPr>
              <a:t>bone</a:t>
            </a:r>
            <a:r>
              <a:rPr lang="en-US" dirty="0"/>
              <a:t>……..</a:t>
            </a:r>
          </a:p>
          <a:p>
            <a:pPr marL="0" indent="0">
              <a:buNone/>
            </a:pPr>
            <a:r>
              <a:rPr lang="en-US" dirty="0"/>
              <a:t>Hurry up, kitten </a:t>
            </a:r>
          </a:p>
          <a:p>
            <a:pPr marL="0" indent="0">
              <a:buNone/>
            </a:pPr>
            <a:endParaRPr lang="en-US" dirty="0"/>
          </a:p>
          <a:p>
            <a:pPr marL="0" indent="0">
              <a:buNone/>
            </a:pPr>
            <a:endParaRPr lang="en-US" dirty="0"/>
          </a:p>
        </p:txBody>
      </p:sp>
      <p:sp>
        <p:nvSpPr>
          <p:cNvPr id="4" name="Rectangle 3"/>
          <p:cNvSpPr/>
          <p:nvPr/>
        </p:nvSpPr>
        <p:spPr>
          <a:xfrm>
            <a:off x="838200" y="365125"/>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468890" y="508499"/>
            <a:ext cx="4164872" cy="37945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Four  Phonics   </a:t>
            </a:r>
            <a:endParaRPr lang="en-US" sz="2800" dirty="0">
              <a:solidFill>
                <a:schemeClr val="tx1"/>
              </a:solidFill>
            </a:endParaRPr>
          </a:p>
        </p:txBody>
      </p:sp>
      <p:pic>
        <p:nvPicPr>
          <p:cNvPr id="8" name="Picture 7" descr="File:Ios-&lt;strong&gt;home&lt;/strong&gt;-outline.svg - Wikimedia Common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63349" y="1690688"/>
            <a:ext cx="1373775" cy="1373775"/>
          </a:xfrm>
          <a:prstGeom prst="rect">
            <a:avLst/>
          </a:prstGeom>
        </p:spPr>
      </p:pic>
      <p:pic>
        <p:nvPicPr>
          <p:cNvPr id="9" name="Picture 8" descr="Clipart - &lt;strong&gt;nose&lt;/strong&gt;"/>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26880" y="1917065"/>
            <a:ext cx="653145" cy="1017600"/>
          </a:xfrm>
          <a:prstGeom prst="rect">
            <a:avLst/>
          </a:prstGeom>
        </p:spPr>
      </p:pic>
      <p:pic>
        <p:nvPicPr>
          <p:cNvPr id="10" name="Picture 9" descr="Rocks Boulders · Free vector graphic on Pixaba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2224" y="3362760"/>
            <a:ext cx="933238" cy="502690"/>
          </a:xfrm>
          <a:prstGeom prst="rect">
            <a:avLst/>
          </a:prstGeom>
        </p:spPr>
      </p:pic>
      <p:pic>
        <p:nvPicPr>
          <p:cNvPr id="11" name="Picture 10" descr="Gassa d'amante - Wikiquote"/>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2377" y="3362761"/>
            <a:ext cx="1112819" cy="686726"/>
          </a:xfrm>
          <a:prstGeom prst="rect">
            <a:avLst/>
          </a:prstGeom>
        </p:spPr>
      </p:pic>
      <p:pic>
        <p:nvPicPr>
          <p:cNvPr id="12" name="Picture 11" descr="&lt;strong&gt;Bones&lt;/strong&gt; Dog Chicken · Free vector graphic on Pixabay"/>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62277" y="2377575"/>
            <a:ext cx="981279" cy="499839"/>
          </a:xfrm>
          <a:prstGeom prst="rect">
            <a:avLst/>
          </a:prstGeom>
        </p:spPr>
      </p:pic>
      <p:sp>
        <p:nvSpPr>
          <p:cNvPr id="13" name="Rectangle 12"/>
          <p:cNvSpPr/>
          <p:nvPr/>
        </p:nvSpPr>
        <p:spPr>
          <a:xfrm>
            <a:off x="2069779" y="2934665"/>
            <a:ext cx="5153980" cy="5408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home       nose     rope     bone     stone</a:t>
            </a:r>
          </a:p>
        </p:txBody>
      </p:sp>
      <p:cxnSp>
        <p:nvCxnSpPr>
          <p:cNvPr id="15" name="Straight Connector 14"/>
          <p:cNvCxnSpPr/>
          <p:nvPr/>
        </p:nvCxnSpPr>
        <p:spPr>
          <a:xfrm flipH="1">
            <a:off x="5460274" y="2934665"/>
            <a:ext cx="404949" cy="67944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5566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566" y="1031331"/>
            <a:ext cx="11469188" cy="5663838"/>
          </a:xfrm>
        </p:spPr>
        <p:txBody>
          <a:bodyPr/>
          <a:lstStyle/>
          <a:p>
            <a:r>
              <a:rPr lang="en-US" dirty="0"/>
              <a:t>Read and circle</a:t>
            </a:r>
          </a:p>
          <a:p>
            <a:pPr marL="0" indent="0">
              <a:buNone/>
            </a:pPr>
            <a:r>
              <a:rPr lang="en-US" sz="1800" dirty="0"/>
              <a:t>1-Circle two vegetables on the farm. </a:t>
            </a:r>
          </a:p>
          <a:p>
            <a:pPr marL="0" indent="0">
              <a:buNone/>
            </a:pPr>
            <a:endParaRPr lang="en-US" sz="1800" dirty="0"/>
          </a:p>
          <a:p>
            <a:pPr marL="0" indent="0">
              <a:buNone/>
            </a:pPr>
            <a:r>
              <a:rPr lang="en-US" sz="1800" dirty="0"/>
              <a:t>2- Circle two fruit trees on the farm. </a:t>
            </a:r>
          </a:p>
          <a:p>
            <a:endParaRPr lang="en-US" sz="1800" dirty="0"/>
          </a:p>
          <a:p>
            <a:endParaRPr lang="en-US" sz="1800" dirty="0"/>
          </a:p>
          <a:p>
            <a:pPr marL="0" indent="0">
              <a:buNone/>
            </a:pPr>
            <a:r>
              <a:rPr lang="en-US" sz="1800" dirty="0"/>
              <a:t>3- Circle two animals on the farm. </a:t>
            </a:r>
          </a:p>
          <a:p>
            <a:endParaRPr lang="en-US" sz="1800" dirty="0"/>
          </a:p>
          <a:p>
            <a:pPr marL="0" indent="0">
              <a:buNone/>
            </a:pPr>
            <a:endParaRPr lang="en-US" sz="1800" dirty="0"/>
          </a:p>
          <a:p>
            <a:pPr marL="0" indent="0">
              <a:buNone/>
            </a:pPr>
            <a:r>
              <a:rPr lang="en-US" sz="1800" dirty="0"/>
              <a:t>4-How many donkeys are there on the farm?</a:t>
            </a:r>
          </a:p>
          <a:p>
            <a:endParaRPr lang="en-US" sz="1800" dirty="0"/>
          </a:p>
          <a:p>
            <a:endParaRPr lang="en-US" sz="1800" dirty="0"/>
          </a:p>
          <a:p>
            <a:pPr marL="0" indent="0">
              <a:buNone/>
            </a:pPr>
            <a:r>
              <a:rPr lang="en-US" sz="1800" dirty="0"/>
              <a:t>5-How many cats are there on the farm? </a:t>
            </a:r>
          </a:p>
          <a:p>
            <a:endParaRPr lang="en-US" sz="1800" dirty="0"/>
          </a:p>
        </p:txBody>
      </p:sp>
      <p:sp>
        <p:nvSpPr>
          <p:cNvPr id="4" name="Rectangle 3"/>
          <p:cNvSpPr/>
          <p:nvPr/>
        </p:nvSpPr>
        <p:spPr>
          <a:xfrm>
            <a:off x="809150" y="365125"/>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439839" y="121240"/>
            <a:ext cx="8694014" cy="66620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r>
              <a:rPr lang="en-US" sz="3600" dirty="0">
                <a:solidFill>
                  <a:schemeClr val="tx1"/>
                </a:solidFill>
                <a:latin typeface="Aharoni" panose="02010803020104030203" pitchFamily="2" charset="-79"/>
                <a:cs typeface="Aharoni" panose="02010803020104030203" pitchFamily="2" charset="-79"/>
              </a:rPr>
              <a:t>Skills Time </a:t>
            </a:r>
            <a:endParaRPr lang="en-US" sz="3600" dirty="0">
              <a:solidFill>
                <a:schemeClr val="tx1"/>
              </a:solidFill>
            </a:endParaRPr>
          </a:p>
        </p:txBody>
      </p:sp>
      <p:sp>
        <p:nvSpPr>
          <p:cNvPr id="6" name="Title 8"/>
          <p:cNvSpPr txBox="1">
            <a:spLocks/>
          </p:cNvSpPr>
          <p:nvPr/>
        </p:nvSpPr>
        <p:spPr bwMode="auto">
          <a:xfrm>
            <a:off x="5598523" y="543561"/>
            <a:ext cx="4164872" cy="48777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Five   Phonics   </a:t>
            </a:r>
            <a:endParaRPr lang="en-US" sz="2800" dirty="0">
              <a:solidFill>
                <a:schemeClr val="tx1"/>
              </a:solidFill>
            </a:endParaRPr>
          </a:p>
        </p:txBody>
      </p:sp>
      <p:sp>
        <p:nvSpPr>
          <p:cNvPr id="7" name="Rectangle 6"/>
          <p:cNvSpPr/>
          <p:nvPr/>
        </p:nvSpPr>
        <p:spPr>
          <a:xfrm>
            <a:off x="5786846" y="1871758"/>
            <a:ext cx="5656217" cy="44376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Sarah and Ahmed live on a farm. On the farm they grow vegetables: potatoes, carrots and tomatoes. They’ve got fruit trees too : mangos, apples and lemons. There are also animals on the farm :cows, hens, goats and sheep. They get eggs from the hens. They get yogurt and milk from the cows. They get milk and cheese from the goats. And they get meat from the sheep. There are also two donkeys on the farm and two cats. Sarah and Ahmed help their family on the farm.</a:t>
            </a:r>
          </a:p>
        </p:txBody>
      </p:sp>
      <p:sp>
        <p:nvSpPr>
          <p:cNvPr id="8" name="Rounded Rectangle 7"/>
          <p:cNvSpPr/>
          <p:nvPr/>
        </p:nvSpPr>
        <p:spPr>
          <a:xfrm>
            <a:off x="496388" y="1871758"/>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carrots          apples         tomatoes </a:t>
            </a:r>
          </a:p>
        </p:txBody>
      </p:sp>
      <p:sp>
        <p:nvSpPr>
          <p:cNvPr id="9" name="Rounded Rectangle 8"/>
          <p:cNvSpPr/>
          <p:nvPr/>
        </p:nvSpPr>
        <p:spPr>
          <a:xfrm>
            <a:off x="496388" y="2774462"/>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figs      mangos     lemons  </a:t>
            </a:r>
          </a:p>
        </p:txBody>
      </p:sp>
      <p:sp>
        <p:nvSpPr>
          <p:cNvPr id="10" name="Rounded Rectangle 9"/>
          <p:cNvSpPr/>
          <p:nvPr/>
        </p:nvSpPr>
        <p:spPr>
          <a:xfrm>
            <a:off x="496388" y="3866563"/>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cows      horses      goats </a:t>
            </a:r>
          </a:p>
        </p:txBody>
      </p:sp>
      <p:sp>
        <p:nvSpPr>
          <p:cNvPr id="15" name="Rounded Rectangle 14"/>
          <p:cNvSpPr/>
          <p:nvPr/>
        </p:nvSpPr>
        <p:spPr>
          <a:xfrm>
            <a:off x="496388" y="4929847"/>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one       two        three</a:t>
            </a:r>
          </a:p>
        </p:txBody>
      </p:sp>
      <p:sp>
        <p:nvSpPr>
          <p:cNvPr id="16" name="Rounded Rectangle 15"/>
          <p:cNvSpPr/>
          <p:nvPr/>
        </p:nvSpPr>
        <p:spPr>
          <a:xfrm>
            <a:off x="496388" y="6094278"/>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one      two      three</a:t>
            </a:r>
          </a:p>
        </p:txBody>
      </p:sp>
    </p:spTree>
    <p:extLst>
      <p:ext uri="{BB962C8B-B14F-4D97-AF65-F5344CB8AC3E}">
        <p14:creationId xmlns:p14="http://schemas.microsoft.com/office/powerpoint/2010/main" val="3613423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566" y="1031331"/>
            <a:ext cx="11469188" cy="5663838"/>
          </a:xfrm>
        </p:spPr>
        <p:txBody>
          <a:bodyPr/>
          <a:lstStyle/>
          <a:p>
            <a:r>
              <a:rPr lang="en-US" dirty="0"/>
              <a:t>Read and circle</a:t>
            </a:r>
          </a:p>
          <a:p>
            <a:pPr marL="0" indent="0">
              <a:buNone/>
            </a:pPr>
            <a:r>
              <a:rPr lang="en-US" sz="1800" dirty="0"/>
              <a:t>1-Circle two vegetables on the farm. </a:t>
            </a:r>
          </a:p>
          <a:p>
            <a:pPr marL="0" indent="0">
              <a:buNone/>
            </a:pPr>
            <a:endParaRPr lang="en-US" sz="1800" dirty="0"/>
          </a:p>
          <a:p>
            <a:pPr marL="0" indent="0">
              <a:buNone/>
            </a:pPr>
            <a:r>
              <a:rPr lang="en-US" sz="1800" dirty="0"/>
              <a:t>2- Circle two fruit trees on the farm. </a:t>
            </a:r>
          </a:p>
          <a:p>
            <a:endParaRPr lang="en-US" sz="1800" dirty="0"/>
          </a:p>
          <a:p>
            <a:endParaRPr lang="en-US" sz="1800" dirty="0"/>
          </a:p>
          <a:p>
            <a:pPr marL="0" indent="0">
              <a:buNone/>
            </a:pPr>
            <a:r>
              <a:rPr lang="en-US" sz="1800" dirty="0"/>
              <a:t>3- Circle two animals on the farm. </a:t>
            </a:r>
          </a:p>
          <a:p>
            <a:endParaRPr lang="en-US" sz="1800" dirty="0"/>
          </a:p>
          <a:p>
            <a:pPr marL="0" indent="0">
              <a:buNone/>
            </a:pPr>
            <a:endParaRPr lang="en-US" sz="1800" dirty="0"/>
          </a:p>
          <a:p>
            <a:pPr marL="0" indent="0">
              <a:buNone/>
            </a:pPr>
            <a:r>
              <a:rPr lang="en-US" sz="1800" dirty="0"/>
              <a:t>4-How many donkeys are there on the farm ?</a:t>
            </a:r>
          </a:p>
          <a:p>
            <a:endParaRPr lang="en-US" sz="1800" dirty="0"/>
          </a:p>
          <a:p>
            <a:endParaRPr lang="en-US" sz="1800" dirty="0"/>
          </a:p>
          <a:p>
            <a:pPr marL="0" indent="0">
              <a:buNone/>
            </a:pPr>
            <a:r>
              <a:rPr lang="en-US" sz="1800" dirty="0"/>
              <a:t>5-How many cats are there on the farm? </a:t>
            </a:r>
          </a:p>
          <a:p>
            <a:endParaRPr lang="en-US" sz="1800" dirty="0"/>
          </a:p>
        </p:txBody>
      </p:sp>
      <p:sp>
        <p:nvSpPr>
          <p:cNvPr id="4" name="Rectangle 3"/>
          <p:cNvSpPr/>
          <p:nvPr/>
        </p:nvSpPr>
        <p:spPr>
          <a:xfrm>
            <a:off x="809150" y="365125"/>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439839" y="121240"/>
            <a:ext cx="8694014" cy="66620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r>
              <a:rPr lang="en-US" sz="3600" dirty="0">
                <a:solidFill>
                  <a:schemeClr val="tx1"/>
                </a:solidFill>
                <a:latin typeface="Aharoni" panose="02010803020104030203" pitchFamily="2" charset="-79"/>
                <a:cs typeface="Aharoni" panose="02010803020104030203" pitchFamily="2" charset="-79"/>
              </a:rPr>
              <a:t>Skills Time </a:t>
            </a:r>
            <a:endParaRPr lang="en-US" sz="3600" dirty="0">
              <a:solidFill>
                <a:schemeClr val="tx1"/>
              </a:solidFill>
            </a:endParaRPr>
          </a:p>
        </p:txBody>
      </p:sp>
      <p:sp>
        <p:nvSpPr>
          <p:cNvPr id="6" name="Title 8"/>
          <p:cNvSpPr txBox="1">
            <a:spLocks/>
          </p:cNvSpPr>
          <p:nvPr/>
        </p:nvSpPr>
        <p:spPr bwMode="auto">
          <a:xfrm>
            <a:off x="5598523" y="543561"/>
            <a:ext cx="4164872" cy="48777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Five   Phonics   </a:t>
            </a:r>
            <a:endParaRPr lang="en-US" sz="2800" dirty="0">
              <a:solidFill>
                <a:schemeClr val="tx1"/>
              </a:solidFill>
            </a:endParaRPr>
          </a:p>
        </p:txBody>
      </p:sp>
      <p:sp>
        <p:nvSpPr>
          <p:cNvPr id="8" name="Rounded Rectangle 7"/>
          <p:cNvSpPr/>
          <p:nvPr/>
        </p:nvSpPr>
        <p:spPr>
          <a:xfrm>
            <a:off x="496388" y="1871758"/>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chemeClr val="tx1"/>
                </a:solidFill>
              </a:rPr>
              <a:t>carrots</a:t>
            </a:r>
            <a:r>
              <a:rPr lang="en-US" dirty="0">
                <a:solidFill>
                  <a:schemeClr val="tx1"/>
                </a:solidFill>
              </a:rPr>
              <a:t>          apples         </a:t>
            </a:r>
            <a:r>
              <a:rPr lang="en-US" u="sng" dirty="0">
                <a:solidFill>
                  <a:schemeClr val="tx1"/>
                </a:solidFill>
              </a:rPr>
              <a:t>tomatoes </a:t>
            </a:r>
          </a:p>
        </p:txBody>
      </p:sp>
      <p:sp>
        <p:nvSpPr>
          <p:cNvPr id="9" name="Rounded Rectangle 8"/>
          <p:cNvSpPr/>
          <p:nvPr/>
        </p:nvSpPr>
        <p:spPr>
          <a:xfrm>
            <a:off x="496388" y="2774462"/>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figs      </a:t>
            </a:r>
            <a:r>
              <a:rPr lang="en-US" u="sng" dirty="0">
                <a:solidFill>
                  <a:schemeClr val="tx1"/>
                </a:solidFill>
              </a:rPr>
              <a:t>mangos</a:t>
            </a:r>
            <a:r>
              <a:rPr lang="en-US" dirty="0">
                <a:solidFill>
                  <a:schemeClr val="tx1"/>
                </a:solidFill>
              </a:rPr>
              <a:t>     </a:t>
            </a:r>
            <a:r>
              <a:rPr lang="en-US" u="sng" dirty="0">
                <a:solidFill>
                  <a:schemeClr val="tx1"/>
                </a:solidFill>
              </a:rPr>
              <a:t>lemons</a:t>
            </a:r>
            <a:r>
              <a:rPr lang="en-US" dirty="0">
                <a:solidFill>
                  <a:schemeClr val="tx1"/>
                </a:solidFill>
              </a:rPr>
              <a:t>  </a:t>
            </a:r>
          </a:p>
        </p:txBody>
      </p:sp>
      <p:sp>
        <p:nvSpPr>
          <p:cNvPr id="10" name="Rounded Rectangle 9"/>
          <p:cNvSpPr/>
          <p:nvPr/>
        </p:nvSpPr>
        <p:spPr>
          <a:xfrm>
            <a:off x="496388" y="3866563"/>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chemeClr val="tx1"/>
                </a:solidFill>
              </a:rPr>
              <a:t>cows </a:t>
            </a:r>
            <a:r>
              <a:rPr lang="en-US" dirty="0">
                <a:solidFill>
                  <a:schemeClr val="tx1"/>
                </a:solidFill>
              </a:rPr>
              <a:t>     horses      </a:t>
            </a:r>
            <a:r>
              <a:rPr lang="en-US" u="sng" dirty="0">
                <a:solidFill>
                  <a:schemeClr val="tx1"/>
                </a:solidFill>
              </a:rPr>
              <a:t>goats</a:t>
            </a:r>
            <a:r>
              <a:rPr lang="en-US" dirty="0">
                <a:solidFill>
                  <a:schemeClr val="tx1"/>
                </a:solidFill>
              </a:rPr>
              <a:t> </a:t>
            </a:r>
          </a:p>
        </p:txBody>
      </p:sp>
      <p:sp>
        <p:nvSpPr>
          <p:cNvPr id="15" name="Rounded Rectangle 14"/>
          <p:cNvSpPr/>
          <p:nvPr/>
        </p:nvSpPr>
        <p:spPr>
          <a:xfrm>
            <a:off x="496388" y="4929847"/>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one       </a:t>
            </a:r>
            <a:r>
              <a:rPr lang="en-US" u="sng" dirty="0">
                <a:solidFill>
                  <a:schemeClr val="tx1"/>
                </a:solidFill>
              </a:rPr>
              <a:t>two</a:t>
            </a:r>
            <a:r>
              <a:rPr lang="en-US" dirty="0">
                <a:solidFill>
                  <a:schemeClr val="tx1"/>
                </a:solidFill>
              </a:rPr>
              <a:t>        three</a:t>
            </a:r>
          </a:p>
        </p:txBody>
      </p:sp>
      <p:sp>
        <p:nvSpPr>
          <p:cNvPr id="16" name="Rounded Rectangle 15"/>
          <p:cNvSpPr/>
          <p:nvPr/>
        </p:nvSpPr>
        <p:spPr>
          <a:xfrm>
            <a:off x="496388" y="6094278"/>
            <a:ext cx="4650378" cy="3526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one      </a:t>
            </a:r>
            <a:r>
              <a:rPr lang="en-US" u="sng" dirty="0">
                <a:solidFill>
                  <a:schemeClr val="tx1"/>
                </a:solidFill>
              </a:rPr>
              <a:t>two</a:t>
            </a:r>
            <a:r>
              <a:rPr lang="en-US" dirty="0">
                <a:solidFill>
                  <a:schemeClr val="tx1"/>
                </a:solidFill>
              </a:rPr>
              <a:t>      three</a:t>
            </a:r>
          </a:p>
        </p:txBody>
      </p:sp>
      <p:sp>
        <p:nvSpPr>
          <p:cNvPr id="2" name="Oval 1"/>
          <p:cNvSpPr/>
          <p:nvPr/>
        </p:nvSpPr>
        <p:spPr>
          <a:xfrm>
            <a:off x="1223493" y="1871758"/>
            <a:ext cx="746975"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13" name="Oval 12"/>
          <p:cNvSpPr/>
          <p:nvPr/>
        </p:nvSpPr>
        <p:spPr>
          <a:xfrm>
            <a:off x="3479412" y="1840655"/>
            <a:ext cx="1002436"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14" name="Oval 13"/>
          <p:cNvSpPr/>
          <p:nvPr/>
        </p:nvSpPr>
        <p:spPr>
          <a:xfrm>
            <a:off x="3193931" y="2740639"/>
            <a:ext cx="1002436"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17" name="Oval 16"/>
          <p:cNvSpPr/>
          <p:nvPr/>
        </p:nvSpPr>
        <p:spPr>
          <a:xfrm>
            <a:off x="2126136" y="2772394"/>
            <a:ext cx="1002436"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18" name="Oval 17"/>
          <p:cNvSpPr/>
          <p:nvPr/>
        </p:nvSpPr>
        <p:spPr>
          <a:xfrm>
            <a:off x="1439839" y="3795765"/>
            <a:ext cx="1002436"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19" name="Oval 18"/>
          <p:cNvSpPr/>
          <p:nvPr/>
        </p:nvSpPr>
        <p:spPr>
          <a:xfrm>
            <a:off x="3293302" y="3835078"/>
            <a:ext cx="1002436"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20" name="Oval 19"/>
          <p:cNvSpPr/>
          <p:nvPr/>
        </p:nvSpPr>
        <p:spPr>
          <a:xfrm>
            <a:off x="2191495" y="4904547"/>
            <a:ext cx="1002436"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21" name="Oval 20"/>
          <p:cNvSpPr/>
          <p:nvPr/>
        </p:nvSpPr>
        <p:spPr>
          <a:xfrm>
            <a:off x="2278448" y="6067415"/>
            <a:ext cx="850124" cy="4464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22" name="Rectangle 21">
            <a:extLst>
              <a:ext uri="{FF2B5EF4-FFF2-40B4-BE49-F238E27FC236}">
                <a16:creationId xmlns:a16="http://schemas.microsoft.com/office/drawing/2014/main" id="{7B08803F-9C36-4E43-9DBD-9029A3FDD9A9}"/>
              </a:ext>
            </a:extLst>
          </p:cNvPr>
          <p:cNvSpPr/>
          <p:nvPr/>
        </p:nvSpPr>
        <p:spPr>
          <a:xfrm>
            <a:off x="5939246" y="2024158"/>
            <a:ext cx="5656217" cy="44376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Sarah and Ahmed live on a farm. On the farm they grow vegetables: potatoes, carrots and tomatoes. They’ve got fruit trees too : mangos, apples and lemons. There are also animals on the farm :cows, hens, goats and sheep. They get eggs from the hens. They get yogurt and milk from the cows. They get milk and cheese from the goats. And they get meat from the sheep. There are also two donkeys on the farm and two cats. Sarah and Ahmed help their family on the farm.</a:t>
            </a:r>
          </a:p>
        </p:txBody>
      </p:sp>
    </p:spTree>
    <p:extLst>
      <p:ext uri="{BB962C8B-B14F-4D97-AF65-F5344CB8AC3E}">
        <p14:creationId xmlns:p14="http://schemas.microsoft.com/office/powerpoint/2010/main" val="155685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animBg="1"/>
      <p:bldP spid="14" grpId="0" animBg="1"/>
      <p:bldP spid="17" grpId="0" animBg="1"/>
      <p:bldP spid="18" grpId="0" animBg="1"/>
      <p:bldP spid="19" grpId="0" animBg="1"/>
      <p:bldP spid="20" grpId="0" animBg="1"/>
      <p:bldP spid="2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1767399"/>
            <a:ext cx="11430000" cy="4372144"/>
          </a:xfrm>
        </p:spPr>
        <p:txBody>
          <a:bodyPr/>
          <a:lstStyle/>
          <a:p>
            <a:pPr marL="0" indent="0">
              <a:buNone/>
            </a:pPr>
            <a:r>
              <a:rPr lang="en-US" dirty="0"/>
              <a:t>Writing </a:t>
            </a:r>
          </a:p>
          <a:p>
            <a:pPr marL="0" indent="0">
              <a:buNone/>
            </a:pPr>
            <a:r>
              <a:rPr lang="en-US" dirty="0"/>
              <a:t>Circle </a:t>
            </a:r>
            <a:r>
              <a:rPr lang="en-US" dirty="0">
                <a:solidFill>
                  <a:srgbClr val="FF0000"/>
                </a:solidFill>
              </a:rPr>
              <a:t>and</a:t>
            </a:r>
            <a:r>
              <a:rPr lang="en-US" dirty="0"/>
              <a:t>. Then write two sentences for each sentence.</a:t>
            </a:r>
          </a:p>
          <a:p>
            <a:pPr marL="0" indent="0">
              <a:buNone/>
            </a:pPr>
            <a:r>
              <a:rPr lang="en-US" dirty="0"/>
              <a:t>1- Nada is seven </a:t>
            </a:r>
            <a:r>
              <a:rPr lang="en-US" dirty="0">
                <a:solidFill>
                  <a:srgbClr val="FF0000"/>
                </a:solidFill>
              </a:rPr>
              <a:t>and</a:t>
            </a:r>
            <a:r>
              <a:rPr lang="en-US" dirty="0"/>
              <a:t> </a:t>
            </a:r>
            <a:r>
              <a:rPr lang="en-US" dirty="0" err="1"/>
              <a:t>khalid</a:t>
            </a:r>
            <a:r>
              <a:rPr lang="en-US" dirty="0"/>
              <a:t> is nine. Nada is seven .Khalid is nine. </a:t>
            </a:r>
          </a:p>
          <a:p>
            <a:pPr marL="0" indent="0">
              <a:buNone/>
            </a:pPr>
            <a:r>
              <a:rPr lang="en-US" dirty="0"/>
              <a:t>2-This is a cow and these are hens …………………………………………..………</a:t>
            </a:r>
          </a:p>
          <a:p>
            <a:pPr marL="0" indent="0">
              <a:buNone/>
            </a:pPr>
            <a:r>
              <a:rPr lang="en-US" dirty="0"/>
              <a:t>3-I like pears and he likes apples……………………………………………..……….. </a:t>
            </a:r>
          </a:p>
          <a:p>
            <a:pPr marL="0" indent="0">
              <a:buNone/>
            </a:pPr>
            <a:r>
              <a:rPr lang="en-US" dirty="0"/>
              <a:t>4-There is a house and there are cars. ………………………………………………..</a:t>
            </a:r>
          </a:p>
        </p:txBody>
      </p:sp>
      <p:sp>
        <p:nvSpPr>
          <p:cNvPr id="4" name="Rectangle 3"/>
          <p:cNvSpPr/>
          <p:nvPr/>
        </p:nvSpPr>
        <p:spPr>
          <a:xfrm>
            <a:off x="952842" y="47407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583531" y="230188"/>
            <a:ext cx="8694014" cy="66620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r>
              <a:rPr lang="en-US" sz="3600" dirty="0">
                <a:solidFill>
                  <a:schemeClr val="tx1"/>
                </a:solidFill>
                <a:latin typeface="Aharoni" panose="02010803020104030203" pitchFamily="2" charset="-79"/>
                <a:cs typeface="Aharoni" panose="02010803020104030203" pitchFamily="2" charset="-79"/>
              </a:rPr>
              <a:t>Skills Time </a:t>
            </a:r>
            <a:endParaRPr lang="en-US" sz="3600" dirty="0">
              <a:solidFill>
                <a:schemeClr val="tx1"/>
              </a:solidFill>
            </a:endParaRPr>
          </a:p>
        </p:txBody>
      </p:sp>
      <p:sp>
        <p:nvSpPr>
          <p:cNvPr id="6" name="Title 8"/>
          <p:cNvSpPr txBox="1">
            <a:spLocks/>
          </p:cNvSpPr>
          <p:nvPr/>
        </p:nvSpPr>
        <p:spPr bwMode="auto">
          <a:xfrm>
            <a:off x="5598523" y="543561"/>
            <a:ext cx="4164872" cy="48777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six</a:t>
            </a:r>
            <a:endParaRPr lang="en-US" sz="2800" dirty="0">
              <a:solidFill>
                <a:schemeClr val="tx1"/>
              </a:solidFill>
            </a:endParaRPr>
          </a:p>
        </p:txBody>
      </p:sp>
    </p:spTree>
    <p:extLst>
      <p:ext uri="{BB962C8B-B14F-4D97-AF65-F5344CB8AC3E}">
        <p14:creationId xmlns:p14="http://schemas.microsoft.com/office/powerpoint/2010/main" val="1292833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1767399"/>
            <a:ext cx="11430000" cy="4372144"/>
          </a:xfrm>
        </p:spPr>
        <p:txBody>
          <a:bodyPr/>
          <a:lstStyle/>
          <a:p>
            <a:pPr marL="0" indent="0">
              <a:buNone/>
            </a:pPr>
            <a:r>
              <a:rPr lang="en-US" dirty="0"/>
              <a:t>Writing </a:t>
            </a:r>
          </a:p>
          <a:p>
            <a:pPr marL="0" indent="0">
              <a:buNone/>
            </a:pPr>
            <a:r>
              <a:rPr lang="en-US" dirty="0"/>
              <a:t>Circle </a:t>
            </a:r>
            <a:r>
              <a:rPr lang="en-US" dirty="0">
                <a:solidFill>
                  <a:srgbClr val="FF0000"/>
                </a:solidFill>
              </a:rPr>
              <a:t>and</a:t>
            </a:r>
            <a:r>
              <a:rPr lang="en-US" dirty="0"/>
              <a:t> .Then write two sentences for each sentence.</a:t>
            </a:r>
          </a:p>
          <a:p>
            <a:pPr marL="0" indent="0">
              <a:buNone/>
            </a:pPr>
            <a:r>
              <a:rPr lang="en-US" dirty="0"/>
              <a:t>1- Nada is seven </a:t>
            </a:r>
            <a:r>
              <a:rPr lang="en-US" dirty="0">
                <a:solidFill>
                  <a:srgbClr val="FF0000"/>
                </a:solidFill>
              </a:rPr>
              <a:t>and</a:t>
            </a:r>
            <a:r>
              <a:rPr lang="en-US" dirty="0"/>
              <a:t> Khalid is nine. </a:t>
            </a:r>
            <a:r>
              <a:rPr lang="en-US" u="sng" dirty="0">
                <a:solidFill>
                  <a:schemeClr val="accent1">
                    <a:lumMod val="50000"/>
                  </a:schemeClr>
                </a:solidFill>
              </a:rPr>
              <a:t>Nada is seven .Khalid is nine </a:t>
            </a:r>
            <a:r>
              <a:rPr lang="en-US" dirty="0"/>
              <a:t>. </a:t>
            </a:r>
          </a:p>
          <a:p>
            <a:pPr marL="0" indent="0">
              <a:buNone/>
            </a:pPr>
            <a:r>
              <a:rPr lang="en-US" dirty="0"/>
              <a:t>2-This is a cow </a:t>
            </a:r>
            <a:r>
              <a:rPr lang="en-US" dirty="0">
                <a:solidFill>
                  <a:srgbClr val="FF0000"/>
                </a:solidFill>
              </a:rPr>
              <a:t>and</a:t>
            </a:r>
            <a:r>
              <a:rPr lang="en-US" dirty="0"/>
              <a:t> these are hens. </a:t>
            </a:r>
            <a:r>
              <a:rPr lang="en-US" u="sng" dirty="0">
                <a:solidFill>
                  <a:schemeClr val="accent1">
                    <a:lumMod val="50000"/>
                  </a:schemeClr>
                </a:solidFill>
              </a:rPr>
              <a:t>This is a cow .These are hens</a:t>
            </a:r>
            <a:r>
              <a:rPr lang="en-US" u="sng" dirty="0"/>
              <a:t>. </a:t>
            </a:r>
          </a:p>
          <a:p>
            <a:pPr marL="0" indent="0">
              <a:buNone/>
            </a:pPr>
            <a:r>
              <a:rPr lang="en-US" dirty="0"/>
              <a:t>3-I like pears </a:t>
            </a:r>
            <a:r>
              <a:rPr lang="en-US" dirty="0">
                <a:solidFill>
                  <a:srgbClr val="FF0000"/>
                </a:solidFill>
              </a:rPr>
              <a:t>and</a:t>
            </a:r>
            <a:r>
              <a:rPr lang="en-US" dirty="0"/>
              <a:t> he likes apples. </a:t>
            </a:r>
            <a:r>
              <a:rPr lang="en-US" u="sng" dirty="0">
                <a:solidFill>
                  <a:schemeClr val="accent1">
                    <a:lumMod val="50000"/>
                  </a:schemeClr>
                </a:solidFill>
              </a:rPr>
              <a:t>I like pears .He likes apples.</a:t>
            </a:r>
          </a:p>
          <a:p>
            <a:pPr marL="0" indent="0">
              <a:buNone/>
            </a:pPr>
            <a:r>
              <a:rPr lang="en-US" dirty="0"/>
              <a:t>4-There is a house </a:t>
            </a:r>
            <a:r>
              <a:rPr lang="en-US" dirty="0">
                <a:solidFill>
                  <a:srgbClr val="FF0000"/>
                </a:solidFill>
              </a:rPr>
              <a:t>and</a:t>
            </a:r>
            <a:r>
              <a:rPr lang="en-US" dirty="0"/>
              <a:t> there are </a:t>
            </a:r>
            <a:r>
              <a:rPr lang="en-US" dirty="0" err="1"/>
              <a:t>cars.</a:t>
            </a:r>
            <a:r>
              <a:rPr lang="en-US" u="sng" dirty="0" err="1">
                <a:solidFill>
                  <a:schemeClr val="accent1">
                    <a:lumMod val="50000"/>
                  </a:schemeClr>
                </a:solidFill>
              </a:rPr>
              <a:t>There</a:t>
            </a:r>
            <a:r>
              <a:rPr lang="en-US" u="sng" dirty="0">
                <a:solidFill>
                  <a:schemeClr val="accent1">
                    <a:lumMod val="50000"/>
                  </a:schemeClr>
                </a:solidFill>
              </a:rPr>
              <a:t> is a house .There are cars</a:t>
            </a:r>
            <a:r>
              <a:rPr lang="en-US" dirty="0"/>
              <a:t>.</a:t>
            </a:r>
          </a:p>
        </p:txBody>
      </p:sp>
      <p:sp>
        <p:nvSpPr>
          <p:cNvPr id="4" name="Rectangle 3"/>
          <p:cNvSpPr/>
          <p:nvPr/>
        </p:nvSpPr>
        <p:spPr>
          <a:xfrm>
            <a:off x="952842" y="47407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583531" y="230188"/>
            <a:ext cx="8694014" cy="66620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r>
              <a:rPr lang="en-US" sz="3600" dirty="0">
                <a:solidFill>
                  <a:schemeClr val="tx1"/>
                </a:solidFill>
                <a:latin typeface="Aharoni" panose="02010803020104030203" pitchFamily="2" charset="-79"/>
                <a:cs typeface="Aharoni" panose="02010803020104030203" pitchFamily="2" charset="-79"/>
              </a:rPr>
              <a:t>Skills Time </a:t>
            </a:r>
            <a:endParaRPr lang="en-US" sz="3600" dirty="0">
              <a:solidFill>
                <a:schemeClr val="tx1"/>
              </a:solidFill>
            </a:endParaRPr>
          </a:p>
        </p:txBody>
      </p:sp>
      <p:sp>
        <p:nvSpPr>
          <p:cNvPr id="6" name="Title 8"/>
          <p:cNvSpPr txBox="1">
            <a:spLocks/>
          </p:cNvSpPr>
          <p:nvPr/>
        </p:nvSpPr>
        <p:spPr bwMode="auto">
          <a:xfrm>
            <a:off x="5598523" y="543561"/>
            <a:ext cx="4164872" cy="48777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pPr algn="ctr"/>
            <a:r>
              <a:rPr lang="en-US" sz="2800" dirty="0">
                <a:solidFill>
                  <a:schemeClr val="tx1"/>
                </a:solidFill>
                <a:latin typeface="Aharoni" panose="02010803020104030203" pitchFamily="2" charset="-79"/>
                <a:cs typeface="Aharoni" panose="02010803020104030203" pitchFamily="2" charset="-79"/>
              </a:rPr>
              <a:t>Lesson six</a:t>
            </a:r>
            <a:endParaRPr lang="en-US" sz="2800" dirty="0">
              <a:solidFill>
                <a:schemeClr val="tx1"/>
              </a:solidFill>
            </a:endParaRPr>
          </a:p>
        </p:txBody>
      </p:sp>
      <p:sp>
        <p:nvSpPr>
          <p:cNvPr id="2" name="Oval 1"/>
          <p:cNvSpPr/>
          <p:nvPr/>
        </p:nvSpPr>
        <p:spPr>
          <a:xfrm>
            <a:off x="1197735" y="2189408"/>
            <a:ext cx="708338" cy="618186"/>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7" name="Oval 6"/>
          <p:cNvSpPr/>
          <p:nvPr/>
        </p:nvSpPr>
        <p:spPr>
          <a:xfrm>
            <a:off x="2715296" y="2807594"/>
            <a:ext cx="708338" cy="474372"/>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8" name="Oval 7"/>
          <p:cNvSpPr/>
          <p:nvPr/>
        </p:nvSpPr>
        <p:spPr>
          <a:xfrm>
            <a:off x="2468451" y="3281966"/>
            <a:ext cx="673994" cy="50442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9" name="Oval 8"/>
          <p:cNvSpPr/>
          <p:nvPr/>
        </p:nvSpPr>
        <p:spPr>
          <a:xfrm>
            <a:off x="2200141" y="3765822"/>
            <a:ext cx="673994" cy="50442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
        <p:nvSpPr>
          <p:cNvPr id="10" name="Oval 9"/>
          <p:cNvSpPr/>
          <p:nvPr/>
        </p:nvSpPr>
        <p:spPr>
          <a:xfrm>
            <a:off x="3045854" y="4296003"/>
            <a:ext cx="673994" cy="50442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BH"/>
          </a:p>
        </p:txBody>
      </p:sp>
    </p:spTree>
    <p:extLst>
      <p:ext uri="{BB962C8B-B14F-4D97-AF65-F5344CB8AC3E}">
        <p14:creationId xmlns:p14="http://schemas.microsoft.com/office/powerpoint/2010/main" val="95138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8" grpId="0" animBg="1"/>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48194" y="1799636"/>
            <a:ext cx="11254741" cy="4966924"/>
          </a:xfrm>
        </p:spPr>
        <p:txBody>
          <a:bodyPr/>
          <a:lstStyle/>
          <a:p>
            <a:pPr marL="0" indent="0">
              <a:buNone/>
            </a:pPr>
            <a:r>
              <a:rPr lang="en-US" sz="3200" b="1" dirty="0"/>
              <a:t>Write sentences </a:t>
            </a:r>
          </a:p>
          <a:p>
            <a:pPr marL="0" indent="0">
              <a:buNone/>
            </a:pPr>
            <a:r>
              <a:rPr lang="en-US" dirty="0"/>
              <a:t>1-donkey/big /goat                                            </a:t>
            </a:r>
          </a:p>
          <a:p>
            <a:pPr marL="0" indent="0">
              <a:buNone/>
            </a:pPr>
            <a:r>
              <a:rPr lang="en-US" dirty="0"/>
              <a:t>A donkey is bigger than a goat. </a:t>
            </a:r>
          </a:p>
          <a:p>
            <a:pPr marL="0" indent="0">
              <a:buNone/>
            </a:pPr>
            <a:r>
              <a:rPr lang="en-US" dirty="0"/>
              <a:t>2-giraffe/tall/cow </a:t>
            </a:r>
          </a:p>
          <a:p>
            <a:endParaRPr lang="en-US" dirty="0"/>
          </a:p>
          <a:p>
            <a:pPr marL="0" indent="0">
              <a:buNone/>
            </a:pPr>
            <a:r>
              <a:rPr lang="en-US" dirty="0"/>
              <a:t>3-Sheep/small/ cow</a:t>
            </a:r>
          </a:p>
          <a:p>
            <a:endParaRPr lang="en-US" dirty="0"/>
          </a:p>
          <a:p>
            <a:pPr marL="0" indent="0">
              <a:buNone/>
            </a:pPr>
            <a:r>
              <a:rPr lang="en-US" dirty="0"/>
              <a:t>4-Hen/short/sheep </a:t>
            </a:r>
          </a:p>
        </p:txBody>
      </p:sp>
      <p:sp>
        <p:nvSpPr>
          <p:cNvPr id="4" name="Rectangle 3"/>
          <p:cNvSpPr/>
          <p:nvPr/>
        </p:nvSpPr>
        <p:spPr>
          <a:xfrm>
            <a:off x="952842" y="511797"/>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583531" y="474072"/>
            <a:ext cx="8694014" cy="741657"/>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r>
              <a:rPr lang="en-US" sz="3600" dirty="0">
                <a:solidFill>
                  <a:schemeClr val="tx1"/>
                </a:solidFill>
                <a:latin typeface="Aharoni" panose="02010803020104030203" pitchFamily="2" charset="-79"/>
                <a:cs typeface="Aharoni" panose="02010803020104030203" pitchFamily="2" charset="-79"/>
              </a:rPr>
              <a:t>Review</a:t>
            </a:r>
          </a:p>
        </p:txBody>
      </p:sp>
      <p:cxnSp>
        <p:nvCxnSpPr>
          <p:cNvPr id="10" name="Straight Connector 9"/>
          <p:cNvCxnSpPr/>
          <p:nvPr/>
        </p:nvCxnSpPr>
        <p:spPr>
          <a:xfrm>
            <a:off x="391884" y="3251883"/>
            <a:ext cx="4376057"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391" y="4167051"/>
            <a:ext cx="4376057"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91885" y="5172007"/>
            <a:ext cx="4376057"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91884" y="6508477"/>
            <a:ext cx="4376057" cy="1306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603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48194" y="1799636"/>
            <a:ext cx="11254741" cy="4966924"/>
          </a:xfrm>
        </p:spPr>
        <p:txBody>
          <a:bodyPr/>
          <a:lstStyle/>
          <a:p>
            <a:pPr marL="0" indent="0">
              <a:buNone/>
            </a:pPr>
            <a:r>
              <a:rPr lang="en-US" sz="3200" b="1" dirty="0"/>
              <a:t>Write sentences </a:t>
            </a:r>
          </a:p>
          <a:p>
            <a:pPr marL="0" indent="0">
              <a:buNone/>
            </a:pPr>
            <a:r>
              <a:rPr lang="en-US" dirty="0"/>
              <a:t>1-donkey/big /goat                                            </a:t>
            </a:r>
          </a:p>
          <a:p>
            <a:pPr marL="0" indent="0">
              <a:buNone/>
            </a:pPr>
            <a:r>
              <a:rPr lang="en-US" dirty="0"/>
              <a:t>A donkey is bigger than a goat. </a:t>
            </a:r>
          </a:p>
          <a:p>
            <a:pPr marL="0" indent="0">
              <a:buNone/>
            </a:pPr>
            <a:r>
              <a:rPr lang="en-US" dirty="0"/>
              <a:t>2-giraffe/tall/cow </a:t>
            </a:r>
          </a:p>
          <a:p>
            <a:endParaRPr lang="en-US" dirty="0"/>
          </a:p>
          <a:p>
            <a:pPr marL="0" indent="0">
              <a:buNone/>
            </a:pPr>
            <a:r>
              <a:rPr lang="en-US" dirty="0"/>
              <a:t>3-Sheep/small/ cow</a:t>
            </a:r>
          </a:p>
          <a:p>
            <a:pPr marL="0" indent="0">
              <a:buNone/>
            </a:pPr>
            <a:r>
              <a:rPr lang="en-US" dirty="0">
                <a:solidFill>
                  <a:schemeClr val="accent1">
                    <a:lumMod val="50000"/>
                  </a:schemeClr>
                </a:solidFill>
              </a:rPr>
              <a:t>A sheep is smaller than a cow.</a:t>
            </a:r>
            <a:endParaRPr lang="en-US" dirty="0"/>
          </a:p>
          <a:p>
            <a:pPr marL="0" indent="0">
              <a:buNone/>
            </a:pPr>
            <a:r>
              <a:rPr lang="en-US" dirty="0"/>
              <a:t>4-Hen/short/sheep </a:t>
            </a:r>
          </a:p>
        </p:txBody>
      </p:sp>
      <p:sp>
        <p:nvSpPr>
          <p:cNvPr id="4" name="Rectangle 3"/>
          <p:cNvSpPr/>
          <p:nvPr/>
        </p:nvSpPr>
        <p:spPr>
          <a:xfrm>
            <a:off x="952842" y="511797"/>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5" name="Title 8"/>
          <p:cNvSpPr txBox="1">
            <a:spLocks/>
          </p:cNvSpPr>
          <p:nvPr/>
        </p:nvSpPr>
        <p:spPr bwMode="auto">
          <a:xfrm>
            <a:off x="1583531" y="474072"/>
            <a:ext cx="8694014" cy="741657"/>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prstTxWarp prst="textNoShape">
              <a:avLst/>
            </a:prstTxWarp>
          </a:bodyPr>
          <a:lstStyle>
            <a:lvl1pPr algn="l" rtl="0" eaLnBrk="1" fontAlgn="base" hangingPunct="1">
              <a:lnSpc>
                <a:spcPct val="90000"/>
              </a:lnSpc>
              <a:spcBef>
                <a:spcPct val="0"/>
              </a:spcBef>
              <a:spcAft>
                <a:spcPct val="0"/>
              </a:spcAft>
              <a:defRPr sz="4400" kern="1200">
                <a:solidFill>
                  <a:schemeClr val="lt1"/>
                </a:solidFill>
                <a:latin typeface="+mn-lt"/>
                <a:ea typeface="+mn-ea"/>
                <a:cs typeface="+mn-cs"/>
              </a:defRPr>
            </a:lvl1pPr>
            <a:lvl2pPr algn="l" rtl="0" eaLnBrk="1" fontAlgn="base" hangingPunct="1">
              <a:lnSpc>
                <a:spcPct val="90000"/>
              </a:lnSpc>
              <a:spcBef>
                <a:spcPct val="0"/>
              </a:spcBef>
              <a:spcAft>
                <a:spcPct val="0"/>
              </a:spcAft>
              <a:defRPr sz="4400">
                <a:solidFill>
                  <a:schemeClr val="lt1"/>
                </a:solidFill>
                <a:latin typeface="+mn-lt"/>
                <a:ea typeface="+mn-ea"/>
                <a:cs typeface="+mn-cs"/>
              </a:defRPr>
            </a:lvl2pPr>
            <a:lvl3pPr algn="l" rtl="0" eaLnBrk="1" fontAlgn="base" hangingPunct="1">
              <a:lnSpc>
                <a:spcPct val="90000"/>
              </a:lnSpc>
              <a:spcBef>
                <a:spcPct val="0"/>
              </a:spcBef>
              <a:spcAft>
                <a:spcPct val="0"/>
              </a:spcAft>
              <a:defRPr sz="4400">
                <a:solidFill>
                  <a:schemeClr val="lt1"/>
                </a:solidFill>
                <a:latin typeface="+mn-lt"/>
                <a:ea typeface="+mn-ea"/>
                <a:cs typeface="+mn-cs"/>
              </a:defRPr>
            </a:lvl3pPr>
            <a:lvl4pPr algn="l" rtl="0" eaLnBrk="1" fontAlgn="base" hangingPunct="1">
              <a:lnSpc>
                <a:spcPct val="90000"/>
              </a:lnSpc>
              <a:spcBef>
                <a:spcPct val="0"/>
              </a:spcBef>
              <a:spcAft>
                <a:spcPct val="0"/>
              </a:spcAft>
              <a:defRPr sz="4400">
                <a:solidFill>
                  <a:schemeClr val="lt1"/>
                </a:solidFill>
                <a:latin typeface="+mn-lt"/>
                <a:ea typeface="+mn-ea"/>
                <a:cs typeface="+mn-cs"/>
              </a:defRPr>
            </a:lvl4pPr>
            <a:lvl5pPr algn="l" rtl="0" eaLnBrk="1" fontAlgn="base" hangingPunct="1">
              <a:lnSpc>
                <a:spcPct val="90000"/>
              </a:lnSpc>
              <a:spcBef>
                <a:spcPct val="0"/>
              </a:spcBef>
              <a:spcAft>
                <a:spcPct val="0"/>
              </a:spcAft>
              <a:defRPr sz="4400">
                <a:solidFill>
                  <a:schemeClr val="lt1"/>
                </a:solidFill>
                <a:latin typeface="+mn-lt"/>
                <a:ea typeface="+mn-ea"/>
                <a:cs typeface="+mn-cs"/>
              </a:defRPr>
            </a:lvl5pPr>
            <a:lvl6pPr marL="457200" algn="l" rtl="0" eaLnBrk="1" fontAlgn="base" hangingPunct="1">
              <a:lnSpc>
                <a:spcPct val="90000"/>
              </a:lnSpc>
              <a:spcBef>
                <a:spcPct val="0"/>
              </a:spcBef>
              <a:spcAft>
                <a:spcPct val="0"/>
              </a:spcAft>
              <a:defRPr sz="4400">
                <a:solidFill>
                  <a:schemeClr val="lt1"/>
                </a:solidFill>
                <a:latin typeface="+mn-lt"/>
                <a:ea typeface="+mn-ea"/>
                <a:cs typeface="+mn-cs"/>
              </a:defRPr>
            </a:lvl6pPr>
            <a:lvl7pPr marL="914400" algn="l" rtl="0" eaLnBrk="1" fontAlgn="base" hangingPunct="1">
              <a:lnSpc>
                <a:spcPct val="90000"/>
              </a:lnSpc>
              <a:spcBef>
                <a:spcPct val="0"/>
              </a:spcBef>
              <a:spcAft>
                <a:spcPct val="0"/>
              </a:spcAft>
              <a:defRPr sz="4400">
                <a:solidFill>
                  <a:schemeClr val="lt1"/>
                </a:solidFill>
                <a:latin typeface="+mn-lt"/>
                <a:ea typeface="+mn-ea"/>
                <a:cs typeface="+mn-cs"/>
              </a:defRPr>
            </a:lvl7pPr>
            <a:lvl8pPr marL="1371600" algn="l" rtl="0" eaLnBrk="1" fontAlgn="base" hangingPunct="1">
              <a:lnSpc>
                <a:spcPct val="90000"/>
              </a:lnSpc>
              <a:spcBef>
                <a:spcPct val="0"/>
              </a:spcBef>
              <a:spcAft>
                <a:spcPct val="0"/>
              </a:spcAft>
              <a:defRPr sz="4400">
                <a:solidFill>
                  <a:schemeClr val="lt1"/>
                </a:solidFill>
                <a:latin typeface="+mn-lt"/>
                <a:ea typeface="+mn-ea"/>
                <a:cs typeface="+mn-cs"/>
              </a:defRPr>
            </a:lvl8pPr>
            <a:lvl9pPr marL="1828800" algn="l" rtl="0" eaLnBrk="1" fontAlgn="base" hangingPunct="1">
              <a:lnSpc>
                <a:spcPct val="90000"/>
              </a:lnSpc>
              <a:spcBef>
                <a:spcPct val="0"/>
              </a:spcBef>
              <a:spcAft>
                <a:spcPct val="0"/>
              </a:spcAft>
              <a:defRPr sz="4400">
                <a:solidFill>
                  <a:schemeClr val="lt1"/>
                </a:solidFill>
                <a:latin typeface="+mn-lt"/>
                <a:ea typeface="+mn-ea"/>
                <a:cs typeface="+mn-cs"/>
              </a:defRPr>
            </a:lvl9pPr>
          </a:lstStyle>
          <a:p>
            <a:r>
              <a:rPr lang="en-US" sz="3600" dirty="0">
                <a:solidFill>
                  <a:schemeClr val="tx1"/>
                </a:solidFill>
                <a:latin typeface="Aharoni" panose="02010803020104030203" pitchFamily="2" charset="-79"/>
                <a:cs typeface="Aharoni" panose="02010803020104030203" pitchFamily="2" charset="-79"/>
              </a:rPr>
              <a:t>Review</a:t>
            </a:r>
          </a:p>
        </p:txBody>
      </p:sp>
      <p:cxnSp>
        <p:nvCxnSpPr>
          <p:cNvPr id="10" name="Straight Connector 9"/>
          <p:cNvCxnSpPr/>
          <p:nvPr/>
        </p:nvCxnSpPr>
        <p:spPr>
          <a:xfrm>
            <a:off x="391884" y="3251883"/>
            <a:ext cx="4376057"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391" y="4167051"/>
            <a:ext cx="4376057"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91884" y="5324701"/>
            <a:ext cx="4376057"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91884" y="6508477"/>
            <a:ext cx="4376057" cy="13063"/>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91884" y="3778591"/>
            <a:ext cx="4610422" cy="523220"/>
          </a:xfrm>
          <a:prstGeom prst="rect">
            <a:avLst/>
          </a:prstGeom>
        </p:spPr>
        <p:txBody>
          <a:bodyPr wrap="square">
            <a:spAutoFit/>
          </a:bodyPr>
          <a:lstStyle/>
          <a:p>
            <a:r>
              <a:rPr lang="en-US" sz="2800" dirty="0">
                <a:solidFill>
                  <a:schemeClr val="accent1">
                    <a:lumMod val="50000"/>
                  </a:schemeClr>
                </a:solidFill>
              </a:rPr>
              <a:t>A giraffe is taller than a cow. </a:t>
            </a:r>
            <a:endParaRPr lang="ar-BH" sz="2800" dirty="0"/>
          </a:p>
        </p:txBody>
      </p:sp>
      <p:sp>
        <p:nvSpPr>
          <p:cNvPr id="7" name="Rectangle 6"/>
          <p:cNvSpPr/>
          <p:nvPr/>
        </p:nvSpPr>
        <p:spPr>
          <a:xfrm>
            <a:off x="391884" y="6113019"/>
            <a:ext cx="4534575" cy="523220"/>
          </a:xfrm>
          <a:prstGeom prst="rect">
            <a:avLst/>
          </a:prstGeom>
        </p:spPr>
        <p:txBody>
          <a:bodyPr wrap="none">
            <a:spAutoFit/>
          </a:bodyPr>
          <a:lstStyle/>
          <a:p>
            <a:r>
              <a:rPr lang="en-US" sz="2800" dirty="0">
                <a:solidFill>
                  <a:schemeClr val="accent1">
                    <a:lumMod val="50000"/>
                  </a:schemeClr>
                </a:solidFill>
              </a:rPr>
              <a:t>A hen is shorter than a sheep.</a:t>
            </a:r>
            <a:endParaRPr lang="ar-BH" sz="2800" dirty="0"/>
          </a:p>
        </p:txBody>
      </p:sp>
    </p:spTree>
    <p:extLst>
      <p:ext uri="{BB962C8B-B14F-4D97-AF65-F5344CB8AC3E}">
        <p14:creationId xmlns:p14="http://schemas.microsoft.com/office/powerpoint/2010/main" val="242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lt;strong&gt;Horse Clip Art&lt;/strong&gt; by SoulhavenNZ on DeviantArt"/>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737394" y="1776550"/>
            <a:ext cx="1347879" cy="1463040"/>
          </a:xfrm>
        </p:spPr>
      </p:pic>
      <p:sp>
        <p:nvSpPr>
          <p:cNvPr id="4" name="Title 1"/>
          <p:cNvSpPr txBox="1">
            <a:spLocks/>
          </p:cNvSpPr>
          <p:nvPr/>
        </p:nvSpPr>
        <p:spPr bwMode="auto">
          <a:xfrm>
            <a:off x="522855" y="319249"/>
            <a:ext cx="9899469" cy="1019538"/>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look at all the animal </a:t>
            </a:r>
            <a:endParaRPr lang="en-US" sz="2700" dirty="0">
              <a:latin typeface="Aharoni" panose="02010803020104030203" pitchFamily="2" charset="-79"/>
              <a:cs typeface="Aharoni" panose="02010803020104030203" pitchFamily="2" charset="-79"/>
            </a:endParaRPr>
          </a:p>
        </p:txBody>
      </p:sp>
      <p:sp>
        <p:nvSpPr>
          <p:cNvPr id="5" name="Rectangle 4"/>
          <p:cNvSpPr/>
          <p:nvPr/>
        </p:nvSpPr>
        <p:spPr>
          <a:xfrm>
            <a:off x="207511" y="299495"/>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6" name="Rectangle 5"/>
          <p:cNvSpPr/>
          <p:nvPr/>
        </p:nvSpPr>
        <p:spPr>
          <a:xfrm>
            <a:off x="7303225" y="305235"/>
            <a:ext cx="3119099" cy="448989"/>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haroni" panose="02010803020104030203" pitchFamily="2" charset="-79"/>
                <a:cs typeface="Aharoni" panose="02010803020104030203" pitchFamily="2" charset="-79"/>
              </a:rPr>
              <a:t>Lesson one   </a:t>
            </a:r>
            <a:endParaRPr lang="en-US" dirty="0">
              <a:solidFill>
                <a:schemeClr val="tx1"/>
              </a:solidFill>
            </a:endParaRPr>
          </a:p>
        </p:txBody>
      </p:sp>
      <p:sp>
        <p:nvSpPr>
          <p:cNvPr id="7" name="Rectangle 6"/>
          <p:cNvSpPr/>
          <p:nvPr/>
        </p:nvSpPr>
        <p:spPr>
          <a:xfrm>
            <a:off x="509451" y="1142368"/>
            <a:ext cx="2325189" cy="3598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Words  </a:t>
            </a:r>
          </a:p>
        </p:txBody>
      </p:sp>
      <p:pic>
        <p:nvPicPr>
          <p:cNvPr id="9" name="Picture 8" descr="Public Domain &lt;strong&gt;Clip Art&lt;/strong&gt; Image | cute &lt;strong&gt;cow&lt;/strong&gt; animal | ID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57643" y="1875143"/>
            <a:ext cx="1716139" cy="1408580"/>
          </a:xfrm>
          <a:prstGeom prst="rect">
            <a:avLst/>
          </a:prstGeom>
        </p:spPr>
      </p:pic>
      <p:pic>
        <p:nvPicPr>
          <p:cNvPr id="10" name="Picture 9" descr="File:&lt;strong&gt;Goose clipart&lt;/strong&gt; 01.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412" y="2095620"/>
            <a:ext cx="1214846" cy="1188103"/>
          </a:xfrm>
          <a:prstGeom prst="rect">
            <a:avLst/>
          </a:prstGeom>
        </p:spPr>
      </p:pic>
      <p:pic>
        <p:nvPicPr>
          <p:cNvPr id="11" name="Picture 10" descr="File:&lt;strong&gt;Goat clipart&lt;/strong&gt; 01.svg - Wikipedia"/>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3303" y="2113009"/>
            <a:ext cx="1614601" cy="1195039"/>
          </a:xfrm>
          <a:prstGeom prst="rect">
            <a:avLst/>
          </a:prstGeom>
        </p:spPr>
      </p:pic>
      <p:pic>
        <p:nvPicPr>
          <p:cNvPr id="12" name="Picture 11" descr="&lt;strong&gt;Sheep&lt;/strong&gt; Animal Barn · Free vector graphic on Pixabay"/>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422324" y="2113009"/>
            <a:ext cx="1138148" cy="1126580"/>
          </a:xfrm>
          <a:prstGeom prst="rect">
            <a:avLst/>
          </a:prstGeom>
        </p:spPr>
      </p:pic>
      <p:pic>
        <p:nvPicPr>
          <p:cNvPr id="13" name="Picture 12" descr="File:&lt;strong&gt;Donkey&lt;/strong&gt; bw 06.svg - Wikimedia Commons"/>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80009" y="1732416"/>
            <a:ext cx="1646431" cy="1551307"/>
          </a:xfrm>
          <a:prstGeom prst="rect">
            <a:avLst/>
          </a:prstGeom>
        </p:spPr>
      </p:pic>
      <p:sp>
        <p:nvSpPr>
          <p:cNvPr id="14" name="Rectangle 13"/>
          <p:cNvSpPr/>
          <p:nvPr/>
        </p:nvSpPr>
        <p:spPr>
          <a:xfrm>
            <a:off x="1058092" y="4820194"/>
            <a:ext cx="9828804" cy="9927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cow                  goat                horse             sheep                   donkey           goose </a:t>
            </a:r>
          </a:p>
        </p:txBody>
      </p:sp>
      <p:cxnSp>
        <p:nvCxnSpPr>
          <p:cNvPr id="23" name="Straight Connector 22"/>
          <p:cNvCxnSpPr/>
          <p:nvPr/>
        </p:nvCxnSpPr>
        <p:spPr>
          <a:xfrm>
            <a:off x="207511" y="3918827"/>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036311" y="3918827"/>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143509" y="3918797"/>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741350" y="3892641"/>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8596275" y="3905644"/>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0607955" y="3892491"/>
            <a:ext cx="112374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4458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lt;strong&gt;Horse Clip Art&lt;/strong&gt; by SoulhavenNZ on DeviantArt"/>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737394" y="1776550"/>
            <a:ext cx="1347879" cy="1463040"/>
          </a:xfrm>
        </p:spPr>
      </p:pic>
      <p:sp>
        <p:nvSpPr>
          <p:cNvPr id="4" name="Title 1"/>
          <p:cNvSpPr txBox="1">
            <a:spLocks/>
          </p:cNvSpPr>
          <p:nvPr/>
        </p:nvSpPr>
        <p:spPr bwMode="auto">
          <a:xfrm>
            <a:off x="522855" y="319249"/>
            <a:ext cx="9899469" cy="1019538"/>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look at all the animal </a:t>
            </a:r>
            <a:endParaRPr lang="en-US" sz="2700" dirty="0">
              <a:latin typeface="Aharoni" panose="02010803020104030203" pitchFamily="2" charset="-79"/>
              <a:cs typeface="Aharoni" panose="02010803020104030203" pitchFamily="2" charset="-79"/>
            </a:endParaRPr>
          </a:p>
        </p:txBody>
      </p:sp>
      <p:sp>
        <p:nvSpPr>
          <p:cNvPr id="5" name="Rectangle 4"/>
          <p:cNvSpPr/>
          <p:nvPr/>
        </p:nvSpPr>
        <p:spPr>
          <a:xfrm>
            <a:off x="207511" y="299495"/>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6" name="Rectangle 5"/>
          <p:cNvSpPr/>
          <p:nvPr/>
        </p:nvSpPr>
        <p:spPr>
          <a:xfrm>
            <a:off x="7303225" y="305235"/>
            <a:ext cx="3119099" cy="448989"/>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haroni" panose="02010803020104030203" pitchFamily="2" charset="-79"/>
                <a:cs typeface="Aharoni" panose="02010803020104030203" pitchFamily="2" charset="-79"/>
              </a:rPr>
              <a:t>Lesson one   </a:t>
            </a:r>
            <a:endParaRPr lang="en-US" dirty="0">
              <a:solidFill>
                <a:schemeClr val="tx1"/>
              </a:solidFill>
            </a:endParaRPr>
          </a:p>
        </p:txBody>
      </p:sp>
      <p:sp>
        <p:nvSpPr>
          <p:cNvPr id="7" name="Rectangle 6"/>
          <p:cNvSpPr/>
          <p:nvPr/>
        </p:nvSpPr>
        <p:spPr>
          <a:xfrm>
            <a:off x="509451" y="1142368"/>
            <a:ext cx="2325189" cy="3598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Words  </a:t>
            </a:r>
          </a:p>
        </p:txBody>
      </p:sp>
      <p:pic>
        <p:nvPicPr>
          <p:cNvPr id="9" name="Picture 8" descr="Public Domain &lt;strong&gt;Clip Art&lt;/strong&gt; Image | cute &lt;strong&gt;cow&lt;/strong&gt; animal | ID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57643" y="1875143"/>
            <a:ext cx="1716139" cy="1408580"/>
          </a:xfrm>
          <a:prstGeom prst="rect">
            <a:avLst/>
          </a:prstGeom>
        </p:spPr>
      </p:pic>
      <p:pic>
        <p:nvPicPr>
          <p:cNvPr id="10" name="Picture 9" descr="File:&lt;strong&gt;Goose clipart&lt;/strong&gt; 01.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412" y="2095620"/>
            <a:ext cx="1214846" cy="1188103"/>
          </a:xfrm>
          <a:prstGeom prst="rect">
            <a:avLst/>
          </a:prstGeom>
        </p:spPr>
      </p:pic>
      <p:pic>
        <p:nvPicPr>
          <p:cNvPr id="11" name="Picture 10" descr="File:&lt;strong&gt;Goat clipart&lt;/strong&gt; 01.svg - Wikipedia"/>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3303" y="2113009"/>
            <a:ext cx="1614601" cy="1195039"/>
          </a:xfrm>
          <a:prstGeom prst="rect">
            <a:avLst/>
          </a:prstGeom>
        </p:spPr>
      </p:pic>
      <p:pic>
        <p:nvPicPr>
          <p:cNvPr id="12" name="Picture 11" descr="&lt;strong&gt;Sheep&lt;/strong&gt; Animal Barn · Free vector graphic on Pixabay"/>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422324" y="2113009"/>
            <a:ext cx="1138148" cy="1126580"/>
          </a:xfrm>
          <a:prstGeom prst="rect">
            <a:avLst/>
          </a:prstGeom>
        </p:spPr>
      </p:pic>
      <p:pic>
        <p:nvPicPr>
          <p:cNvPr id="13" name="Picture 12" descr="File:&lt;strong&gt;Donkey&lt;/strong&gt; bw 06.svg - Wikimedia Commons"/>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80009" y="1732416"/>
            <a:ext cx="1646431" cy="1551307"/>
          </a:xfrm>
          <a:prstGeom prst="rect">
            <a:avLst/>
          </a:prstGeom>
        </p:spPr>
      </p:pic>
      <p:sp>
        <p:nvSpPr>
          <p:cNvPr id="14" name="Rectangle 13"/>
          <p:cNvSpPr/>
          <p:nvPr/>
        </p:nvSpPr>
        <p:spPr>
          <a:xfrm>
            <a:off x="1058092" y="4820194"/>
            <a:ext cx="9828804" cy="9927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cow                  goat                horse             sheep                   donkey           goose </a:t>
            </a:r>
          </a:p>
        </p:txBody>
      </p:sp>
      <p:cxnSp>
        <p:nvCxnSpPr>
          <p:cNvPr id="23" name="Straight Connector 22"/>
          <p:cNvCxnSpPr/>
          <p:nvPr/>
        </p:nvCxnSpPr>
        <p:spPr>
          <a:xfrm>
            <a:off x="207511" y="3918827"/>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036311" y="3918827"/>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143509" y="3918797"/>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741350" y="3892641"/>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8596275" y="3905644"/>
            <a:ext cx="1123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0607955" y="3892491"/>
            <a:ext cx="112374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26571" y="3566160"/>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goose </a:t>
            </a:r>
          </a:p>
        </p:txBody>
      </p:sp>
      <p:sp>
        <p:nvSpPr>
          <p:cNvPr id="20" name="Rectangle 19"/>
          <p:cNvSpPr/>
          <p:nvPr/>
        </p:nvSpPr>
        <p:spPr>
          <a:xfrm>
            <a:off x="2201944" y="3579223"/>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goat </a:t>
            </a:r>
          </a:p>
        </p:txBody>
      </p:sp>
      <p:sp>
        <p:nvSpPr>
          <p:cNvPr id="21" name="Rectangle 20"/>
          <p:cNvSpPr/>
          <p:nvPr/>
        </p:nvSpPr>
        <p:spPr>
          <a:xfrm>
            <a:off x="4376384" y="3579223"/>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cow </a:t>
            </a:r>
          </a:p>
        </p:txBody>
      </p:sp>
      <p:sp>
        <p:nvSpPr>
          <p:cNvPr id="22" name="Rectangle 21"/>
          <p:cNvSpPr/>
          <p:nvPr/>
        </p:nvSpPr>
        <p:spPr>
          <a:xfrm>
            <a:off x="6696496" y="3527610"/>
            <a:ext cx="1168601"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donkey </a:t>
            </a:r>
          </a:p>
        </p:txBody>
      </p:sp>
      <p:sp>
        <p:nvSpPr>
          <p:cNvPr id="29" name="Rectangle 28"/>
          <p:cNvSpPr/>
          <p:nvPr/>
        </p:nvSpPr>
        <p:spPr>
          <a:xfrm>
            <a:off x="8733605" y="3514187"/>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horse </a:t>
            </a:r>
          </a:p>
        </p:txBody>
      </p:sp>
      <p:sp>
        <p:nvSpPr>
          <p:cNvPr id="30" name="Rectangle 29"/>
          <p:cNvSpPr/>
          <p:nvPr/>
        </p:nvSpPr>
        <p:spPr>
          <a:xfrm>
            <a:off x="10745285" y="3514186"/>
            <a:ext cx="849086" cy="32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sheep </a:t>
            </a:r>
          </a:p>
        </p:txBody>
      </p:sp>
    </p:spTree>
    <p:extLst>
      <p:ext uri="{BB962C8B-B14F-4D97-AF65-F5344CB8AC3E}">
        <p14:creationId xmlns:p14="http://schemas.microsoft.com/office/powerpoint/2010/main" val="318008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0" grpId="0" animBg="1"/>
      <p:bldP spid="21" grpId="0" animBg="1"/>
      <p:bldP spid="22" grpId="0" animBg="1"/>
      <p:bldP spid="29"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lt;strong&gt;PREPOSITIONS&lt;/strong&gt; of PLACE – ENGLISH IS COOL"/>
          <p:cNvPicPr>
            <a:picLocks noGrp="1" noChangeAspect="1"/>
          </p:cNvPicPr>
          <p:nvPr>
            <p:ph idx="1"/>
          </p:nvPr>
        </p:nvPicPr>
        <p:blipFill rotWithShape="1">
          <a:blip r:embed="rId2">
            <a:extLst>
              <a:ext uri="{28A0092B-C50C-407E-A947-70E740481C1C}">
                <a14:useLocalDpi xmlns:a14="http://schemas.microsoft.com/office/drawing/2010/main" val="0"/>
              </a:ext>
            </a:extLst>
          </a:blip>
          <a:srcRect b="59691"/>
          <a:stretch/>
        </p:blipFill>
        <p:spPr>
          <a:xfrm>
            <a:off x="2306993" y="1778828"/>
            <a:ext cx="7578014" cy="1469958"/>
          </a:xfrm>
        </p:spPr>
      </p:pic>
      <p:pic>
        <p:nvPicPr>
          <p:cNvPr id="5" name="Picture 4" descr="I love English !!!: &lt;strong&gt;Prepositions&lt;/strong&gt;"/>
          <p:cNvPicPr>
            <a:picLocks noChangeAspect="1"/>
          </p:cNvPicPr>
          <p:nvPr/>
        </p:nvPicPr>
        <p:blipFill rotWithShape="1">
          <a:blip r:embed="rId3">
            <a:extLst>
              <a:ext uri="{28A0092B-C50C-407E-A947-70E740481C1C}">
                <a14:useLocalDpi xmlns:a14="http://schemas.microsoft.com/office/drawing/2010/main" val="0"/>
              </a:ext>
            </a:extLst>
          </a:blip>
          <a:srcRect t="50268" b="12299"/>
          <a:stretch/>
        </p:blipFill>
        <p:spPr>
          <a:xfrm>
            <a:off x="1922418" y="4585063"/>
            <a:ext cx="8347164" cy="1214846"/>
          </a:xfrm>
          <a:prstGeom prst="rect">
            <a:avLst/>
          </a:prstGeom>
        </p:spPr>
      </p:pic>
      <p:sp>
        <p:nvSpPr>
          <p:cNvPr id="6" name="Title 1"/>
          <p:cNvSpPr txBox="1">
            <a:spLocks/>
          </p:cNvSpPr>
          <p:nvPr/>
        </p:nvSpPr>
        <p:spPr bwMode="auto">
          <a:xfrm>
            <a:off x="744925" y="370987"/>
            <a:ext cx="9899469" cy="1019538"/>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look at all the animal </a:t>
            </a:r>
            <a:endParaRPr lang="en-US" sz="2700" dirty="0">
              <a:latin typeface="Aharoni" panose="02010803020104030203" pitchFamily="2" charset="-79"/>
              <a:cs typeface="Aharoni" panose="02010803020104030203" pitchFamily="2" charset="-79"/>
            </a:endParaRPr>
          </a:p>
        </p:txBody>
      </p:sp>
      <p:sp>
        <p:nvSpPr>
          <p:cNvPr id="7" name="Rectangle 6"/>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8" name="Rectangle 7"/>
          <p:cNvSpPr/>
          <p:nvPr/>
        </p:nvSpPr>
        <p:spPr>
          <a:xfrm>
            <a:off x="731521" y="1194106"/>
            <a:ext cx="2325189" cy="3598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Words  </a:t>
            </a:r>
          </a:p>
        </p:txBody>
      </p:sp>
      <p:sp>
        <p:nvSpPr>
          <p:cNvPr id="9" name="Rectangle 8"/>
          <p:cNvSpPr/>
          <p:nvPr/>
        </p:nvSpPr>
        <p:spPr>
          <a:xfrm>
            <a:off x="7433853" y="389787"/>
            <a:ext cx="3119099" cy="448989"/>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haroni" panose="02010803020104030203" pitchFamily="2" charset="-79"/>
                <a:cs typeface="Aharoni" panose="02010803020104030203" pitchFamily="2" charset="-79"/>
              </a:rPr>
              <a:t>Lesson one   </a:t>
            </a:r>
            <a:endParaRPr lang="en-US" dirty="0">
              <a:solidFill>
                <a:schemeClr val="tx1"/>
              </a:solidFill>
            </a:endParaRPr>
          </a:p>
        </p:txBody>
      </p:sp>
      <p:sp>
        <p:nvSpPr>
          <p:cNvPr id="10" name="Rectangle 9"/>
          <p:cNvSpPr/>
          <p:nvPr/>
        </p:nvSpPr>
        <p:spPr>
          <a:xfrm>
            <a:off x="274320" y="2063932"/>
            <a:ext cx="1502229" cy="38666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behind </a:t>
            </a:r>
          </a:p>
          <a:p>
            <a:pPr algn="ctr"/>
            <a:endParaRPr lang="en-US" sz="2400" dirty="0"/>
          </a:p>
          <a:p>
            <a:pPr algn="ctr"/>
            <a:r>
              <a:rPr lang="en-US" sz="2400" dirty="0"/>
              <a:t>on </a:t>
            </a:r>
          </a:p>
          <a:p>
            <a:pPr algn="ctr"/>
            <a:endParaRPr lang="en-US" sz="2400" dirty="0"/>
          </a:p>
          <a:p>
            <a:pPr algn="ctr"/>
            <a:r>
              <a:rPr lang="en-US" sz="2400" dirty="0"/>
              <a:t>in front of</a:t>
            </a:r>
          </a:p>
          <a:p>
            <a:pPr algn="ctr"/>
            <a:r>
              <a:rPr lang="en-US" sz="2400" dirty="0"/>
              <a:t> </a:t>
            </a:r>
          </a:p>
          <a:p>
            <a:pPr algn="ctr"/>
            <a:r>
              <a:rPr lang="en-US" sz="2400" dirty="0"/>
              <a:t>Between</a:t>
            </a:r>
          </a:p>
          <a:p>
            <a:pPr algn="ctr"/>
            <a:r>
              <a:rPr lang="en-US" sz="2400" dirty="0"/>
              <a:t> </a:t>
            </a:r>
          </a:p>
          <a:p>
            <a:pPr algn="ctr"/>
            <a:r>
              <a:rPr lang="en-US" sz="2400" dirty="0"/>
              <a:t> </a:t>
            </a:r>
          </a:p>
        </p:txBody>
      </p:sp>
      <p:sp>
        <p:nvSpPr>
          <p:cNvPr id="11" name="Rectangle 10"/>
          <p:cNvSpPr/>
          <p:nvPr/>
        </p:nvSpPr>
        <p:spPr>
          <a:xfrm>
            <a:off x="10476413" y="2063932"/>
            <a:ext cx="1502229" cy="4036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  </a:t>
            </a:r>
          </a:p>
          <a:p>
            <a:pPr algn="ctr"/>
            <a:endParaRPr lang="en-US" sz="2400" dirty="0"/>
          </a:p>
          <a:p>
            <a:pPr algn="ctr"/>
            <a:r>
              <a:rPr lang="en-US" sz="2400" dirty="0"/>
              <a:t>under </a:t>
            </a:r>
          </a:p>
          <a:p>
            <a:pPr algn="ctr"/>
            <a:endParaRPr lang="en-US" sz="2400" dirty="0"/>
          </a:p>
          <a:p>
            <a:pPr algn="ctr"/>
            <a:r>
              <a:rPr lang="en-US" sz="2400" dirty="0"/>
              <a:t>next to </a:t>
            </a:r>
          </a:p>
          <a:p>
            <a:pPr algn="ctr"/>
            <a:r>
              <a:rPr lang="en-US" dirty="0"/>
              <a:t> </a:t>
            </a:r>
          </a:p>
          <a:p>
            <a:pPr algn="ctr"/>
            <a:r>
              <a:rPr lang="en-US" dirty="0"/>
              <a:t> </a:t>
            </a:r>
          </a:p>
        </p:txBody>
      </p:sp>
      <p:cxnSp>
        <p:nvCxnSpPr>
          <p:cNvPr id="13" name="Straight Connector 12"/>
          <p:cNvCxnSpPr/>
          <p:nvPr/>
        </p:nvCxnSpPr>
        <p:spPr>
          <a:xfrm>
            <a:off x="2664823" y="370985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418823" y="3696788"/>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172823" y="370985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203475" y="370985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306993" y="636161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44950" y="6335485"/>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622178" y="6322422"/>
            <a:ext cx="1162594" cy="1306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5486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lt;strong&gt;PREPOSITIONS&lt;/strong&gt; of PLACE – ENGLISH IS COOL"/>
          <p:cNvPicPr>
            <a:picLocks noGrp="1" noChangeAspect="1"/>
          </p:cNvPicPr>
          <p:nvPr>
            <p:ph idx="1"/>
          </p:nvPr>
        </p:nvPicPr>
        <p:blipFill rotWithShape="1">
          <a:blip r:embed="rId2">
            <a:extLst>
              <a:ext uri="{28A0092B-C50C-407E-A947-70E740481C1C}">
                <a14:useLocalDpi xmlns:a14="http://schemas.microsoft.com/office/drawing/2010/main" val="0"/>
              </a:ext>
            </a:extLst>
          </a:blip>
          <a:srcRect b="59691"/>
          <a:stretch/>
        </p:blipFill>
        <p:spPr>
          <a:xfrm>
            <a:off x="2306993" y="1778828"/>
            <a:ext cx="7578014" cy="1469958"/>
          </a:xfrm>
        </p:spPr>
      </p:pic>
      <p:pic>
        <p:nvPicPr>
          <p:cNvPr id="5" name="Picture 4" descr="I love English !!!: &lt;strong&gt;Prepositions&lt;/strong&gt;"/>
          <p:cNvPicPr>
            <a:picLocks noChangeAspect="1"/>
          </p:cNvPicPr>
          <p:nvPr/>
        </p:nvPicPr>
        <p:blipFill rotWithShape="1">
          <a:blip r:embed="rId3">
            <a:extLst>
              <a:ext uri="{28A0092B-C50C-407E-A947-70E740481C1C}">
                <a14:useLocalDpi xmlns:a14="http://schemas.microsoft.com/office/drawing/2010/main" val="0"/>
              </a:ext>
            </a:extLst>
          </a:blip>
          <a:srcRect t="50268" b="12299"/>
          <a:stretch/>
        </p:blipFill>
        <p:spPr>
          <a:xfrm>
            <a:off x="1922418" y="4585063"/>
            <a:ext cx="8347164" cy="1214846"/>
          </a:xfrm>
          <a:prstGeom prst="rect">
            <a:avLst/>
          </a:prstGeom>
        </p:spPr>
      </p:pic>
      <p:sp>
        <p:nvSpPr>
          <p:cNvPr id="6" name="Title 1"/>
          <p:cNvSpPr txBox="1">
            <a:spLocks/>
          </p:cNvSpPr>
          <p:nvPr/>
        </p:nvSpPr>
        <p:spPr bwMode="auto">
          <a:xfrm>
            <a:off x="744925" y="370987"/>
            <a:ext cx="9899469" cy="1019538"/>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look at all the animal </a:t>
            </a:r>
            <a:endParaRPr lang="en-US" sz="2700" dirty="0">
              <a:latin typeface="Aharoni" panose="02010803020104030203" pitchFamily="2" charset="-79"/>
              <a:cs typeface="Aharoni" panose="02010803020104030203" pitchFamily="2" charset="-79"/>
            </a:endParaRPr>
          </a:p>
        </p:txBody>
      </p:sp>
      <p:sp>
        <p:nvSpPr>
          <p:cNvPr id="7" name="Rectangle 6"/>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8" name="Rectangle 7"/>
          <p:cNvSpPr/>
          <p:nvPr/>
        </p:nvSpPr>
        <p:spPr>
          <a:xfrm>
            <a:off x="731521" y="1194106"/>
            <a:ext cx="2325189" cy="3598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Words  </a:t>
            </a:r>
          </a:p>
        </p:txBody>
      </p:sp>
      <p:sp>
        <p:nvSpPr>
          <p:cNvPr id="9" name="Rectangle 8"/>
          <p:cNvSpPr/>
          <p:nvPr/>
        </p:nvSpPr>
        <p:spPr>
          <a:xfrm>
            <a:off x="7433853" y="389787"/>
            <a:ext cx="3119099" cy="448989"/>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haroni" panose="02010803020104030203" pitchFamily="2" charset="-79"/>
                <a:cs typeface="Aharoni" panose="02010803020104030203" pitchFamily="2" charset="-79"/>
              </a:rPr>
              <a:t>Lesson one   </a:t>
            </a:r>
            <a:endParaRPr lang="en-US" dirty="0">
              <a:solidFill>
                <a:schemeClr val="tx1"/>
              </a:solidFill>
            </a:endParaRPr>
          </a:p>
        </p:txBody>
      </p:sp>
      <p:sp>
        <p:nvSpPr>
          <p:cNvPr id="10" name="Rectangle 9"/>
          <p:cNvSpPr/>
          <p:nvPr/>
        </p:nvSpPr>
        <p:spPr>
          <a:xfrm>
            <a:off x="274320" y="2063932"/>
            <a:ext cx="1502229" cy="38666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behind </a:t>
            </a:r>
          </a:p>
          <a:p>
            <a:pPr algn="ctr"/>
            <a:endParaRPr lang="en-US" sz="2400" dirty="0"/>
          </a:p>
          <a:p>
            <a:pPr algn="ctr"/>
            <a:r>
              <a:rPr lang="en-US" sz="2400" dirty="0"/>
              <a:t>on </a:t>
            </a:r>
          </a:p>
          <a:p>
            <a:pPr algn="ctr"/>
            <a:endParaRPr lang="en-US" sz="2400" dirty="0"/>
          </a:p>
          <a:p>
            <a:pPr algn="ctr"/>
            <a:r>
              <a:rPr lang="en-US" sz="2400" dirty="0"/>
              <a:t>in front of</a:t>
            </a:r>
          </a:p>
          <a:p>
            <a:pPr algn="ctr"/>
            <a:r>
              <a:rPr lang="en-US" sz="2400" dirty="0"/>
              <a:t> </a:t>
            </a:r>
          </a:p>
          <a:p>
            <a:pPr algn="ctr"/>
            <a:r>
              <a:rPr lang="en-US" sz="2400" dirty="0"/>
              <a:t>Between</a:t>
            </a:r>
          </a:p>
          <a:p>
            <a:pPr algn="ctr"/>
            <a:r>
              <a:rPr lang="en-US" sz="2400" dirty="0"/>
              <a:t> </a:t>
            </a:r>
          </a:p>
          <a:p>
            <a:pPr algn="ctr"/>
            <a:r>
              <a:rPr lang="en-US" sz="2400" dirty="0"/>
              <a:t> </a:t>
            </a:r>
          </a:p>
        </p:txBody>
      </p:sp>
      <p:sp>
        <p:nvSpPr>
          <p:cNvPr id="11" name="Rectangle 10"/>
          <p:cNvSpPr/>
          <p:nvPr/>
        </p:nvSpPr>
        <p:spPr>
          <a:xfrm>
            <a:off x="10470503" y="1979023"/>
            <a:ext cx="1502229" cy="4036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  </a:t>
            </a:r>
          </a:p>
          <a:p>
            <a:pPr algn="ctr"/>
            <a:endParaRPr lang="en-US" sz="2400" dirty="0"/>
          </a:p>
          <a:p>
            <a:pPr algn="ctr"/>
            <a:r>
              <a:rPr lang="en-US" sz="2400" dirty="0"/>
              <a:t>under </a:t>
            </a:r>
          </a:p>
          <a:p>
            <a:pPr algn="ctr"/>
            <a:endParaRPr lang="en-US" sz="2400" dirty="0"/>
          </a:p>
          <a:p>
            <a:pPr algn="ctr"/>
            <a:r>
              <a:rPr lang="en-US" sz="2400" dirty="0"/>
              <a:t>next to </a:t>
            </a:r>
          </a:p>
          <a:p>
            <a:pPr algn="ctr"/>
            <a:r>
              <a:rPr lang="en-US" dirty="0"/>
              <a:t> </a:t>
            </a:r>
          </a:p>
          <a:p>
            <a:pPr algn="ctr"/>
            <a:r>
              <a:rPr lang="en-US" dirty="0"/>
              <a:t> </a:t>
            </a:r>
          </a:p>
        </p:txBody>
      </p:sp>
      <p:cxnSp>
        <p:nvCxnSpPr>
          <p:cNvPr id="13" name="Straight Connector 12"/>
          <p:cNvCxnSpPr/>
          <p:nvPr/>
        </p:nvCxnSpPr>
        <p:spPr>
          <a:xfrm>
            <a:off x="2664823" y="370985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418823" y="3696788"/>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172823" y="370985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203475" y="370985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306993" y="6361611"/>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44950" y="6335485"/>
            <a:ext cx="1162594"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622178" y="6322422"/>
            <a:ext cx="1162594" cy="13063"/>
          </a:xfrm>
          <a:prstGeom prst="line">
            <a:avLst/>
          </a:prstGeom>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2588311" y="3336926"/>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a:t>
            </a:r>
          </a:p>
        </p:txBody>
      </p:sp>
      <p:sp>
        <p:nvSpPr>
          <p:cNvPr id="20" name="Rounded Rectangle 19"/>
          <p:cNvSpPr/>
          <p:nvPr/>
        </p:nvSpPr>
        <p:spPr>
          <a:xfrm>
            <a:off x="4439816" y="3349989"/>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on</a:t>
            </a:r>
          </a:p>
        </p:txBody>
      </p:sp>
      <p:sp>
        <p:nvSpPr>
          <p:cNvPr id="21" name="Rounded Rectangle 20"/>
          <p:cNvSpPr/>
          <p:nvPr/>
        </p:nvSpPr>
        <p:spPr>
          <a:xfrm>
            <a:off x="6187906" y="3389276"/>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under</a:t>
            </a:r>
          </a:p>
        </p:txBody>
      </p:sp>
      <p:sp>
        <p:nvSpPr>
          <p:cNvPr id="22" name="Rounded Rectangle 21"/>
          <p:cNvSpPr/>
          <p:nvPr/>
        </p:nvSpPr>
        <p:spPr>
          <a:xfrm>
            <a:off x="8284345" y="3356520"/>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next to</a:t>
            </a:r>
          </a:p>
        </p:txBody>
      </p:sp>
      <p:sp>
        <p:nvSpPr>
          <p:cNvPr id="23" name="Rounded Rectangle 22"/>
          <p:cNvSpPr/>
          <p:nvPr/>
        </p:nvSpPr>
        <p:spPr>
          <a:xfrm>
            <a:off x="7641397" y="5930538"/>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between </a:t>
            </a:r>
          </a:p>
        </p:txBody>
      </p:sp>
      <p:sp>
        <p:nvSpPr>
          <p:cNvPr id="24" name="Rounded Rectangle 23"/>
          <p:cNvSpPr/>
          <p:nvPr/>
        </p:nvSpPr>
        <p:spPr>
          <a:xfrm>
            <a:off x="4479548" y="5942967"/>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 front of </a:t>
            </a:r>
          </a:p>
        </p:txBody>
      </p:sp>
      <p:sp>
        <p:nvSpPr>
          <p:cNvPr id="25" name="Rounded Rectangle 24"/>
          <p:cNvSpPr/>
          <p:nvPr/>
        </p:nvSpPr>
        <p:spPr>
          <a:xfrm>
            <a:off x="2306993" y="5942967"/>
            <a:ext cx="1162594"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solidFill>
                  <a:schemeClr val="tx1"/>
                </a:solidFill>
              </a:rPr>
              <a:t>behind</a:t>
            </a:r>
          </a:p>
        </p:txBody>
      </p:sp>
    </p:spTree>
    <p:extLst>
      <p:ext uri="{BB962C8B-B14F-4D97-AF65-F5344CB8AC3E}">
        <p14:creationId xmlns:p14="http://schemas.microsoft.com/office/powerpoint/2010/main" val="284637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0" grpId="0" animBg="1"/>
      <p:bldP spid="21" grpId="0" animBg="1"/>
      <p:bldP spid="22" grpId="0" animBg="1"/>
      <p:bldP spid="23" grpId="0" animBg="1"/>
      <p:bldP spid="24"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9533709" cy="1025400"/>
          </a:xfrm>
        </p:spPr>
        <p:txBody>
          <a:bodyPr/>
          <a:lstStyle/>
          <a:p>
            <a:endParaRPr lang="en-US" dirty="0"/>
          </a:p>
        </p:txBody>
      </p:sp>
      <p:sp>
        <p:nvSpPr>
          <p:cNvPr id="3" name="Content Placeholder 2"/>
          <p:cNvSpPr>
            <a:spLocks noGrp="1"/>
          </p:cNvSpPr>
          <p:nvPr>
            <p:ph idx="1"/>
          </p:nvPr>
        </p:nvSpPr>
        <p:spPr>
          <a:xfrm>
            <a:off x="838200" y="1404419"/>
            <a:ext cx="10515600" cy="4772544"/>
          </a:xfrm>
        </p:spPr>
        <p:txBody>
          <a:bodyPr/>
          <a:lstStyle/>
          <a:p>
            <a:pPr marL="514350" indent="-514350">
              <a:buAutoNum type="arabicPlain"/>
            </a:pPr>
            <a:r>
              <a:rPr lang="en-US" dirty="0"/>
              <a:t>Write </a:t>
            </a:r>
          </a:p>
          <a:p>
            <a:pPr marL="514350" indent="-514350">
              <a:buAutoNum type="arabicPlain"/>
            </a:pPr>
            <a:endParaRPr lang="en-US" dirty="0"/>
          </a:p>
          <a:p>
            <a:pPr marL="514350" indent="-514350">
              <a:buAutoNum type="arabicPlain"/>
            </a:pPr>
            <a:endParaRPr lang="en-US" dirty="0"/>
          </a:p>
          <a:p>
            <a:pPr marL="514350" indent="-514350">
              <a:buAutoNum type="arabicPlain"/>
            </a:pPr>
            <a:endParaRPr lang="en-US" dirty="0"/>
          </a:p>
          <a:p>
            <a:pPr marL="0" indent="0">
              <a:buNone/>
            </a:pPr>
            <a:r>
              <a:rPr lang="en-US" dirty="0"/>
              <a:t>1-Tall         </a:t>
            </a:r>
            <a:r>
              <a:rPr lang="en-US" dirty="0">
                <a:solidFill>
                  <a:schemeClr val="accent1">
                    <a:lumMod val="50000"/>
                  </a:schemeClr>
                </a:solidFill>
              </a:rPr>
              <a:t>………………</a:t>
            </a:r>
          </a:p>
          <a:p>
            <a:pPr marL="0" indent="0">
              <a:buNone/>
            </a:pPr>
            <a:r>
              <a:rPr lang="en-US" dirty="0"/>
              <a:t>2-Small    </a:t>
            </a:r>
            <a:r>
              <a:rPr lang="en-US" dirty="0">
                <a:solidFill>
                  <a:schemeClr val="accent1">
                    <a:lumMod val="50000"/>
                  </a:schemeClr>
                </a:solidFill>
              </a:rPr>
              <a:t>………………</a:t>
            </a:r>
          </a:p>
          <a:p>
            <a:pPr marL="0" indent="0">
              <a:buNone/>
            </a:pPr>
            <a:r>
              <a:rPr lang="en-US" dirty="0"/>
              <a:t>3-Short     </a:t>
            </a:r>
            <a:r>
              <a:rPr lang="en-US" dirty="0">
                <a:solidFill>
                  <a:schemeClr val="accent1">
                    <a:lumMod val="50000"/>
                  </a:schemeClr>
                </a:solidFill>
              </a:rPr>
              <a:t>……………..</a:t>
            </a:r>
          </a:p>
          <a:p>
            <a:pPr marL="0" indent="0">
              <a:buNone/>
            </a:pPr>
            <a:r>
              <a:rPr lang="en-US" dirty="0"/>
              <a:t>4-Big         </a:t>
            </a:r>
            <a:r>
              <a:rPr lang="en-US" dirty="0">
                <a:solidFill>
                  <a:schemeClr val="accent1">
                    <a:lumMod val="50000"/>
                  </a:schemeClr>
                </a:solidFill>
              </a:rPr>
              <a:t>……………..</a:t>
            </a:r>
          </a:p>
          <a:p>
            <a:pPr marL="0" indent="0">
              <a:buNone/>
            </a:pPr>
            <a:endParaRPr lang="en-US" dirty="0"/>
          </a:p>
        </p:txBody>
      </p:sp>
      <p:sp>
        <p:nvSpPr>
          <p:cNvPr id="4" name="Title 1"/>
          <p:cNvSpPr txBox="1">
            <a:spLocks/>
          </p:cNvSpPr>
          <p:nvPr/>
        </p:nvSpPr>
        <p:spPr bwMode="auto">
          <a:xfrm>
            <a:off x="1060270" y="276166"/>
            <a:ext cx="8934652" cy="1019538"/>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a:t>
            </a:r>
            <a:endParaRPr lang="en-US" sz="2700" dirty="0">
              <a:latin typeface="Aharoni" panose="02010803020104030203" pitchFamily="2" charset="-79"/>
              <a:cs typeface="Aharoni" panose="02010803020104030203" pitchFamily="2" charset="-79"/>
            </a:endParaRPr>
          </a:p>
        </p:txBody>
      </p:sp>
      <p:sp>
        <p:nvSpPr>
          <p:cNvPr id="5" name="Rectangle 4"/>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6" name="Rectangle 5"/>
          <p:cNvSpPr/>
          <p:nvPr/>
        </p:nvSpPr>
        <p:spPr>
          <a:xfrm>
            <a:off x="1282340" y="629167"/>
            <a:ext cx="3119099" cy="448989"/>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haroni" panose="02010803020104030203" pitchFamily="2" charset="-79"/>
                <a:cs typeface="Aharoni" panose="02010803020104030203" pitchFamily="2" charset="-79"/>
              </a:rPr>
              <a:t>Lesson two  Grammar  </a:t>
            </a:r>
            <a:endParaRPr lang="en-US" dirty="0">
              <a:solidFill>
                <a:schemeClr val="tx1"/>
              </a:solidFill>
            </a:endParaRPr>
          </a:p>
        </p:txBody>
      </p:sp>
      <p:sp>
        <p:nvSpPr>
          <p:cNvPr id="7" name="Rounded Rectangle 6"/>
          <p:cNvSpPr/>
          <p:nvPr/>
        </p:nvSpPr>
        <p:spPr>
          <a:xfrm>
            <a:off x="1586390" y="2160167"/>
            <a:ext cx="8216538" cy="5046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Shorter than           bigger than               taller than                  smaller than </a:t>
            </a:r>
          </a:p>
        </p:txBody>
      </p:sp>
    </p:spTree>
    <p:extLst>
      <p:ext uri="{BB962C8B-B14F-4D97-AF65-F5344CB8AC3E}">
        <p14:creationId xmlns:p14="http://schemas.microsoft.com/office/powerpoint/2010/main" val="3766127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9533709" cy="1025400"/>
          </a:xfrm>
        </p:spPr>
        <p:txBody>
          <a:bodyPr/>
          <a:lstStyle/>
          <a:p>
            <a:endParaRPr lang="en-US" dirty="0"/>
          </a:p>
        </p:txBody>
      </p:sp>
      <p:sp>
        <p:nvSpPr>
          <p:cNvPr id="3" name="Content Placeholder 2"/>
          <p:cNvSpPr>
            <a:spLocks noGrp="1"/>
          </p:cNvSpPr>
          <p:nvPr>
            <p:ph idx="1"/>
          </p:nvPr>
        </p:nvSpPr>
        <p:spPr>
          <a:xfrm>
            <a:off x="838200" y="1404419"/>
            <a:ext cx="10515600" cy="4772544"/>
          </a:xfrm>
        </p:spPr>
        <p:txBody>
          <a:bodyPr/>
          <a:lstStyle/>
          <a:p>
            <a:pPr marL="514350" indent="-514350">
              <a:buAutoNum type="arabicPlain"/>
            </a:pPr>
            <a:r>
              <a:rPr lang="en-US" dirty="0"/>
              <a:t>Write </a:t>
            </a:r>
          </a:p>
          <a:p>
            <a:pPr marL="514350" indent="-514350">
              <a:buAutoNum type="arabicPlain"/>
            </a:pPr>
            <a:endParaRPr lang="en-US" dirty="0"/>
          </a:p>
          <a:p>
            <a:pPr marL="514350" indent="-514350">
              <a:buAutoNum type="arabicPlain"/>
            </a:pPr>
            <a:endParaRPr lang="en-US" dirty="0"/>
          </a:p>
          <a:p>
            <a:pPr marL="514350" indent="-514350">
              <a:buFont typeface="+mj-lt"/>
              <a:buAutoNum type="arabicPeriod"/>
            </a:pPr>
            <a:r>
              <a:rPr lang="en-US" dirty="0"/>
              <a:t>Tall          </a:t>
            </a:r>
            <a:r>
              <a:rPr lang="en-US" dirty="0">
                <a:solidFill>
                  <a:schemeClr val="accent1">
                    <a:lumMod val="50000"/>
                  </a:schemeClr>
                </a:solidFill>
              </a:rPr>
              <a:t>taller than</a:t>
            </a:r>
          </a:p>
          <a:p>
            <a:pPr marL="514350" indent="-514350">
              <a:buFont typeface="+mj-lt"/>
              <a:buAutoNum type="arabicPeriod"/>
            </a:pPr>
            <a:r>
              <a:rPr lang="en-US" dirty="0"/>
              <a:t>Small    </a:t>
            </a:r>
            <a:r>
              <a:rPr lang="en-US" dirty="0">
                <a:solidFill>
                  <a:schemeClr val="accent1">
                    <a:lumMod val="50000"/>
                  </a:schemeClr>
                </a:solidFill>
              </a:rPr>
              <a:t>smaller than </a:t>
            </a:r>
          </a:p>
          <a:p>
            <a:pPr marL="514350" indent="-514350">
              <a:buFont typeface="+mj-lt"/>
              <a:buAutoNum type="arabicPeriod"/>
            </a:pPr>
            <a:r>
              <a:rPr lang="en-US" dirty="0"/>
              <a:t>Short     </a:t>
            </a:r>
            <a:r>
              <a:rPr lang="en-US" dirty="0">
                <a:solidFill>
                  <a:schemeClr val="accent1">
                    <a:lumMod val="50000"/>
                  </a:schemeClr>
                </a:solidFill>
              </a:rPr>
              <a:t>shorter than </a:t>
            </a:r>
          </a:p>
          <a:p>
            <a:pPr marL="514350" indent="-514350">
              <a:buFont typeface="+mj-lt"/>
              <a:buAutoNum type="arabicPeriod"/>
            </a:pPr>
            <a:r>
              <a:rPr lang="en-US" dirty="0"/>
              <a:t>Big        </a:t>
            </a:r>
            <a:r>
              <a:rPr lang="en-US" dirty="0">
                <a:solidFill>
                  <a:schemeClr val="accent1">
                    <a:lumMod val="50000"/>
                  </a:schemeClr>
                </a:solidFill>
              </a:rPr>
              <a:t>bigger than </a:t>
            </a:r>
          </a:p>
          <a:p>
            <a:pPr marL="0" indent="0">
              <a:buNone/>
            </a:pPr>
            <a:endParaRPr lang="en-US" dirty="0">
              <a:solidFill>
                <a:schemeClr val="accent1">
                  <a:lumMod val="50000"/>
                </a:schemeClr>
              </a:solidFill>
            </a:endParaRPr>
          </a:p>
          <a:p>
            <a:pPr marL="514350" indent="-514350">
              <a:buAutoNum type="arabicPlain"/>
            </a:pPr>
            <a:endParaRPr lang="en-US" dirty="0"/>
          </a:p>
        </p:txBody>
      </p:sp>
      <p:sp>
        <p:nvSpPr>
          <p:cNvPr id="4" name="Title 1"/>
          <p:cNvSpPr txBox="1">
            <a:spLocks/>
          </p:cNvSpPr>
          <p:nvPr/>
        </p:nvSpPr>
        <p:spPr bwMode="auto">
          <a:xfrm>
            <a:off x="1060270" y="276166"/>
            <a:ext cx="8934652" cy="1019538"/>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a:t>
            </a:r>
            <a:endParaRPr lang="en-US" sz="2700" dirty="0">
              <a:latin typeface="Aharoni" panose="02010803020104030203" pitchFamily="2" charset="-79"/>
              <a:cs typeface="Aharoni" panose="02010803020104030203" pitchFamily="2" charset="-79"/>
            </a:endParaRPr>
          </a:p>
        </p:txBody>
      </p:sp>
      <p:sp>
        <p:nvSpPr>
          <p:cNvPr id="5" name="Rectangle 4"/>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6" name="Rectangle 5"/>
          <p:cNvSpPr/>
          <p:nvPr/>
        </p:nvSpPr>
        <p:spPr>
          <a:xfrm>
            <a:off x="1282340" y="629167"/>
            <a:ext cx="3119099" cy="448989"/>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haroni" panose="02010803020104030203" pitchFamily="2" charset="-79"/>
                <a:cs typeface="Aharoni" panose="02010803020104030203" pitchFamily="2" charset="-79"/>
              </a:rPr>
              <a:t>Lesson two  Grammar  </a:t>
            </a:r>
            <a:endParaRPr lang="en-US" dirty="0">
              <a:solidFill>
                <a:schemeClr val="tx1"/>
              </a:solidFill>
            </a:endParaRPr>
          </a:p>
        </p:txBody>
      </p:sp>
      <p:sp>
        <p:nvSpPr>
          <p:cNvPr id="7" name="Rounded Rectangle 6"/>
          <p:cNvSpPr/>
          <p:nvPr/>
        </p:nvSpPr>
        <p:spPr>
          <a:xfrm>
            <a:off x="1586390" y="2160167"/>
            <a:ext cx="8216538" cy="5046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Shorter than           bigger than               taller than                  smaller than </a:t>
            </a:r>
          </a:p>
        </p:txBody>
      </p:sp>
    </p:spTree>
    <p:extLst>
      <p:ext uri="{BB962C8B-B14F-4D97-AF65-F5344CB8AC3E}">
        <p14:creationId xmlns:p14="http://schemas.microsoft.com/office/powerpoint/2010/main" val="371073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Every Day, Every Hour, Every Minute"/>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93914" y="2000318"/>
            <a:ext cx="2344783" cy="1691345"/>
          </a:xfrm>
        </p:spPr>
      </p:pic>
      <p:pic>
        <p:nvPicPr>
          <p:cNvPr id="5" name="Picture 4" descr="la:matrice | Déjeuner avec la CPAM"/>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8697" y="2621575"/>
            <a:ext cx="1528354" cy="1070088"/>
          </a:xfrm>
          <a:prstGeom prst="rect">
            <a:avLst/>
          </a:prstGeom>
        </p:spPr>
      </p:pic>
      <p:pic>
        <p:nvPicPr>
          <p:cNvPr id="6" name="Picture 5" descr="Baamboozle - K3 quiz"/>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74" y="4001293"/>
            <a:ext cx="2857500" cy="2381250"/>
          </a:xfrm>
          <a:prstGeom prst="rect">
            <a:avLst/>
          </a:prstGeom>
        </p:spPr>
      </p:pic>
      <p:sp>
        <p:nvSpPr>
          <p:cNvPr id="7" name="Title 1"/>
          <p:cNvSpPr txBox="1">
            <a:spLocks/>
          </p:cNvSpPr>
          <p:nvPr/>
        </p:nvSpPr>
        <p:spPr bwMode="auto">
          <a:xfrm>
            <a:off x="429580" y="507670"/>
            <a:ext cx="9994580" cy="676025"/>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a:t>
            </a:r>
            <a:endParaRPr lang="en-US" sz="2700" dirty="0">
              <a:latin typeface="Aharoni" panose="02010803020104030203" pitchFamily="2" charset="-79"/>
              <a:cs typeface="Aharoni" panose="02010803020104030203" pitchFamily="2" charset="-79"/>
            </a:endParaRPr>
          </a:p>
        </p:txBody>
      </p:sp>
      <p:sp>
        <p:nvSpPr>
          <p:cNvPr id="8" name="Rectangle 7"/>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9" name="Title 8"/>
          <p:cNvSpPr>
            <a:spLocks noGrp="1"/>
          </p:cNvSpPr>
          <p:nvPr>
            <p:ph type="title"/>
          </p:nvPr>
        </p:nvSpPr>
        <p:spPr>
          <a:xfrm>
            <a:off x="1060271" y="494607"/>
            <a:ext cx="4164872" cy="37945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haroni" panose="02010803020104030203" pitchFamily="2" charset="-79"/>
                <a:cs typeface="Aharoni" panose="02010803020104030203" pitchFamily="2" charset="-79"/>
              </a:rPr>
              <a:t>Lesson two  Grammar  </a:t>
            </a:r>
            <a:endParaRPr lang="en-US" sz="2800" dirty="0">
              <a:solidFill>
                <a:schemeClr val="tx1"/>
              </a:solidFill>
            </a:endParaRPr>
          </a:p>
        </p:txBody>
      </p:sp>
      <p:sp>
        <p:nvSpPr>
          <p:cNvPr id="10" name="Title 1"/>
          <p:cNvSpPr txBox="1">
            <a:spLocks/>
          </p:cNvSpPr>
          <p:nvPr/>
        </p:nvSpPr>
        <p:spPr bwMode="auto">
          <a:xfrm>
            <a:off x="227853" y="1352675"/>
            <a:ext cx="9994580" cy="481387"/>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70000" lnSpcReduction="20000"/>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Write the opposites .Then write sentences. </a:t>
            </a:r>
            <a:endParaRPr lang="en-US" sz="2700" dirty="0">
              <a:latin typeface="Aharoni" panose="02010803020104030203" pitchFamily="2" charset="-79"/>
              <a:cs typeface="Aharoni" panose="02010803020104030203" pitchFamily="2" charset="-79"/>
            </a:endParaRPr>
          </a:p>
        </p:txBody>
      </p:sp>
      <p:cxnSp>
        <p:nvCxnSpPr>
          <p:cNvPr id="12" name="Straight Connector 11"/>
          <p:cNvCxnSpPr/>
          <p:nvPr/>
        </p:nvCxnSpPr>
        <p:spPr>
          <a:xfrm flipV="1">
            <a:off x="6778363" y="3336550"/>
            <a:ext cx="2168435" cy="7542"/>
          </a:xfrm>
          <a:prstGeom prst="line">
            <a:avLst/>
          </a:prstGeom>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493623" y="2976688"/>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 pizza is </a:t>
            </a:r>
          </a:p>
        </p:txBody>
      </p:sp>
      <p:sp>
        <p:nvSpPr>
          <p:cNvPr id="15" name="Rounded Rectangle 14"/>
          <p:cNvSpPr/>
          <p:nvPr/>
        </p:nvSpPr>
        <p:spPr>
          <a:xfrm>
            <a:off x="9213327" y="2984230"/>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 sandwich .</a:t>
            </a:r>
          </a:p>
        </p:txBody>
      </p:sp>
      <p:sp>
        <p:nvSpPr>
          <p:cNvPr id="16" name="Rounded Rectangle 15"/>
          <p:cNvSpPr/>
          <p:nvPr/>
        </p:nvSpPr>
        <p:spPr>
          <a:xfrm>
            <a:off x="4606834" y="5375900"/>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Jeff is</a:t>
            </a:r>
          </a:p>
        </p:txBody>
      </p:sp>
      <p:cxnSp>
        <p:nvCxnSpPr>
          <p:cNvPr id="17" name="Straight Connector 16"/>
          <p:cNvCxnSpPr/>
          <p:nvPr/>
        </p:nvCxnSpPr>
        <p:spPr>
          <a:xfrm flipV="1">
            <a:off x="6948180" y="5728220"/>
            <a:ext cx="2168435" cy="7542"/>
          </a:xfrm>
          <a:prstGeom prst="line">
            <a:avLst/>
          </a:prstGeom>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9439750" y="5378850"/>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Ben .</a:t>
            </a:r>
          </a:p>
        </p:txBody>
      </p:sp>
    </p:spTree>
    <p:extLst>
      <p:ext uri="{BB962C8B-B14F-4D97-AF65-F5344CB8AC3E}">
        <p14:creationId xmlns:p14="http://schemas.microsoft.com/office/powerpoint/2010/main" val="2265998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Every Day, Every Hour, Every Minute"/>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93914" y="2000318"/>
            <a:ext cx="2344783" cy="1691345"/>
          </a:xfrm>
        </p:spPr>
      </p:pic>
      <p:pic>
        <p:nvPicPr>
          <p:cNvPr id="5" name="Picture 4" descr="la:matrice | Déjeuner avec la CPAM"/>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8697" y="2621575"/>
            <a:ext cx="1528354" cy="1070088"/>
          </a:xfrm>
          <a:prstGeom prst="rect">
            <a:avLst/>
          </a:prstGeom>
        </p:spPr>
      </p:pic>
      <p:pic>
        <p:nvPicPr>
          <p:cNvPr id="6" name="Picture 5" descr="Baamboozle - K3 quiz"/>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74" y="4001293"/>
            <a:ext cx="2857500" cy="2381250"/>
          </a:xfrm>
          <a:prstGeom prst="rect">
            <a:avLst/>
          </a:prstGeom>
        </p:spPr>
      </p:pic>
      <p:sp>
        <p:nvSpPr>
          <p:cNvPr id="7" name="Title 1"/>
          <p:cNvSpPr txBox="1">
            <a:spLocks/>
          </p:cNvSpPr>
          <p:nvPr/>
        </p:nvSpPr>
        <p:spPr bwMode="auto">
          <a:xfrm>
            <a:off x="429580" y="507670"/>
            <a:ext cx="9994580" cy="676025"/>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a:t>
            </a:r>
            <a:endParaRPr lang="en-US" sz="2700" dirty="0">
              <a:latin typeface="Aharoni" panose="02010803020104030203" pitchFamily="2" charset="-79"/>
              <a:cs typeface="Aharoni" panose="02010803020104030203" pitchFamily="2" charset="-79"/>
            </a:endParaRPr>
          </a:p>
        </p:txBody>
      </p:sp>
      <p:sp>
        <p:nvSpPr>
          <p:cNvPr id="8" name="Rectangle 7"/>
          <p:cNvSpPr/>
          <p:nvPr/>
        </p:nvSpPr>
        <p:spPr>
          <a:xfrm>
            <a:off x="429581" y="351233"/>
            <a:ext cx="630689" cy="66620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latin typeface="Aharoni" panose="02010803020104030203" pitchFamily="2" charset="-79"/>
                <a:cs typeface="Aharoni" panose="02010803020104030203" pitchFamily="2" charset="-79"/>
              </a:rPr>
              <a:t>8</a:t>
            </a:r>
            <a:endParaRPr lang="en-US" sz="6000" dirty="0"/>
          </a:p>
        </p:txBody>
      </p:sp>
      <p:sp>
        <p:nvSpPr>
          <p:cNvPr id="9" name="Title 8"/>
          <p:cNvSpPr>
            <a:spLocks noGrp="1"/>
          </p:cNvSpPr>
          <p:nvPr>
            <p:ph type="title"/>
          </p:nvPr>
        </p:nvSpPr>
        <p:spPr>
          <a:xfrm>
            <a:off x="1060271" y="494607"/>
            <a:ext cx="4164872" cy="37945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haroni" panose="02010803020104030203" pitchFamily="2" charset="-79"/>
                <a:cs typeface="Aharoni" panose="02010803020104030203" pitchFamily="2" charset="-79"/>
              </a:rPr>
              <a:t>Lesson two  Grammar  </a:t>
            </a:r>
            <a:endParaRPr lang="en-US" sz="2800" dirty="0">
              <a:solidFill>
                <a:schemeClr val="tx1"/>
              </a:solidFill>
            </a:endParaRPr>
          </a:p>
        </p:txBody>
      </p:sp>
      <p:sp>
        <p:nvSpPr>
          <p:cNvPr id="10" name="Title 1"/>
          <p:cNvSpPr txBox="1">
            <a:spLocks/>
          </p:cNvSpPr>
          <p:nvPr/>
        </p:nvSpPr>
        <p:spPr bwMode="auto">
          <a:xfrm>
            <a:off x="227853" y="1352675"/>
            <a:ext cx="9994580" cy="481387"/>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70000" lnSpcReduction="20000"/>
          </a:bodyPr>
          <a:lstStyle>
            <a:lvl1pPr algn="l" defTabSz="914400" rtl="0" eaLnBrk="1" fontAlgn="base" latinLnBrk="0" hangingPunct="1">
              <a:lnSpc>
                <a:spcPct val="90000"/>
              </a:lnSpc>
              <a:spcBef>
                <a:spcPct val="0"/>
              </a:spcBef>
              <a:spcAft>
                <a:spcPct val="0"/>
              </a:spcAft>
              <a:buNone/>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en-US" dirty="0">
                <a:latin typeface="Aharoni" panose="02010803020104030203" pitchFamily="2" charset="-79"/>
                <a:cs typeface="Aharoni" panose="02010803020104030203" pitchFamily="2" charset="-79"/>
              </a:rPr>
              <a:t>    Write the opposites .Then write sentences. </a:t>
            </a:r>
            <a:endParaRPr lang="en-US" sz="2700" dirty="0">
              <a:latin typeface="Aharoni" panose="02010803020104030203" pitchFamily="2" charset="-79"/>
              <a:cs typeface="Aharoni" panose="02010803020104030203" pitchFamily="2" charset="-79"/>
            </a:endParaRPr>
          </a:p>
        </p:txBody>
      </p:sp>
      <p:cxnSp>
        <p:nvCxnSpPr>
          <p:cNvPr id="12" name="Straight Connector 11"/>
          <p:cNvCxnSpPr/>
          <p:nvPr/>
        </p:nvCxnSpPr>
        <p:spPr>
          <a:xfrm flipV="1">
            <a:off x="6778363" y="3336550"/>
            <a:ext cx="2168435" cy="7542"/>
          </a:xfrm>
          <a:prstGeom prst="line">
            <a:avLst/>
          </a:prstGeom>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493623" y="2976688"/>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 pizza is </a:t>
            </a:r>
          </a:p>
        </p:txBody>
      </p:sp>
      <p:sp>
        <p:nvSpPr>
          <p:cNvPr id="15" name="Rounded Rectangle 14"/>
          <p:cNvSpPr/>
          <p:nvPr/>
        </p:nvSpPr>
        <p:spPr>
          <a:xfrm>
            <a:off x="9213327" y="2984230"/>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 sandwich .</a:t>
            </a:r>
          </a:p>
        </p:txBody>
      </p:sp>
      <p:sp>
        <p:nvSpPr>
          <p:cNvPr id="16" name="Rounded Rectangle 15"/>
          <p:cNvSpPr/>
          <p:nvPr/>
        </p:nvSpPr>
        <p:spPr>
          <a:xfrm>
            <a:off x="4606834" y="5375900"/>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Jeff is</a:t>
            </a:r>
          </a:p>
        </p:txBody>
      </p:sp>
      <p:cxnSp>
        <p:nvCxnSpPr>
          <p:cNvPr id="17" name="Straight Connector 16"/>
          <p:cNvCxnSpPr/>
          <p:nvPr/>
        </p:nvCxnSpPr>
        <p:spPr>
          <a:xfrm flipV="1">
            <a:off x="6948180" y="5728220"/>
            <a:ext cx="2168435" cy="7542"/>
          </a:xfrm>
          <a:prstGeom prst="line">
            <a:avLst/>
          </a:prstGeom>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9439750" y="5378850"/>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Ben .</a:t>
            </a:r>
          </a:p>
        </p:txBody>
      </p:sp>
      <p:sp>
        <p:nvSpPr>
          <p:cNvPr id="19" name="Rounded Rectangle 18"/>
          <p:cNvSpPr/>
          <p:nvPr/>
        </p:nvSpPr>
        <p:spPr>
          <a:xfrm>
            <a:off x="6838406" y="2950843"/>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bigger than </a:t>
            </a:r>
          </a:p>
        </p:txBody>
      </p:sp>
      <p:sp>
        <p:nvSpPr>
          <p:cNvPr id="20" name="Rounded Rectangle 19"/>
          <p:cNvSpPr/>
          <p:nvPr/>
        </p:nvSpPr>
        <p:spPr>
          <a:xfrm>
            <a:off x="7098404" y="5364046"/>
            <a:ext cx="2018211" cy="359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taller than </a:t>
            </a:r>
          </a:p>
        </p:txBody>
      </p:sp>
    </p:spTree>
    <p:extLst>
      <p:ext uri="{BB962C8B-B14F-4D97-AF65-F5344CB8AC3E}">
        <p14:creationId xmlns:p14="http://schemas.microsoft.com/office/powerpoint/2010/main" val="2791687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theme/theme1.xml><?xml version="1.0" encoding="utf-8"?>
<a:theme xmlns:a="http://schemas.openxmlformats.org/drawingml/2006/main" name="Presentation2">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29D89CE7-BA69-4D7F-BFD2-B5FEC93F6B07}" vid="{18FB29D8-31E2-41F1-8074-989EC17F9023}"/>
    </a:ext>
  </a:extLst>
</a:theme>
</file>

<file path=docProps/app.xml><?xml version="1.0" encoding="utf-8"?>
<Properties xmlns="http://schemas.openxmlformats.org/officeDocument/2006/extended-properties" xmlns:vt="http://schemas.openxmlformats.org/officeDocument/2006/docPropsVTypes">
  <Template>Presentation2</Template>
  <TotalTime>795</TotalTime>
  <Words>1033</Words>
  <Application>Microsoft Office PowerPoint</Application>
  <PresentationFormat>Widescreen</PresentationFormat>
  <Paragraphs>261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Aharoni</vt:lpstr>
      <vt:lpstr>Arial</vt:lpstr>
      <vt:lpstr>Calibri</vt:lpstr>
      <vt:lpstr>Calibri Light</vt:lpstr>
      <vt:lpstr>Century Gothic</vt:lpstr>
      <vt:lpstr>Presentation2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two  Grammar  </vt:lpstr>
      <vt:lpstr>Lesson two  Grammar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eman marshad shaheen</dc:creator>
  <cp:lastModifiedBy>Nayla alkaabi</cp:lastModifiedBy>
  <cp:revision>207</cp:revision>
  <dcterms:created xsi:type="dcterms:W3CDTF">2020-03-04T06:07:55Z</dcterms:created>
  <dcterms:modified xsi:type="dcterms:W3CDTF">2020-04-05T12:10:46Z</dcterms:modified>
</cp:coreProperties>
</file>