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326" r:id="rId3"/>
    <p:sldId id="257" r:id="rId4"/>
    <p:sldId id="258" r:id="rId5"/>
    <p:sldId id="259" r:id="rId6"/>
    <p:sldId id="260" r:id="rId7"/>
    <p:sldId id="261" r:id="rId8"/>
    <p:sldId id="327" r:id="rId9"/>
    <p:sldId id="262" r:id="rId10"/>
    <p:sldId id="265" r:id="rId11"/>
    <p:sldId id="264" r:id="rId12"/>
    <p:sldId id="267" r:id="rId13"/>
    <p:sldId id="268" r:id="rId14"/>
    <p:sldId id="328" r:id="rId15"/>
    <p:sldId id="269" r:id="rId16"/>
    <p:sldId id="266" r:id="rId17"/>
    <p:sldId id="270" r:id="rId18"/>
    <p:sldId id="271" r:id="rId19"/>
    <p:sldId id="272" r:id="rId20"/>
    <p:sldId id="273" r:id="rId21"/>
    <p:sldId id="329" r:id="rId22"/>
    <p:sldId id="274" r:id="rId23"/>
    <p:sldId id="275" r:id="rId24"/>
    <p:sldId id="277" r:id="rId25"/>
    <p:sldId id="276" r:id="rId26"/>
    <p:sldId id="278" r:id="rId27"/>
    <p:sldId id="279" r:id="rId28"/>
    <p:sldId id="330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331" r:id="rId39"/>
    <p:sldId id="291" r:id="rId40"/>
    <p:sldId id="289" r:id="rId41"/>
    <p:sldId id="290" r:id="rId42"/>
    <p:sldId id="292" r:id="rId43"/>
    <p:sldId id="293" r:id="rId44"/>
    <p:sldId id="294" r:id="rId45"/>
    <p:sldId id="332" r:id="rId46"/>
    <p:sldId id="295" r:id="rId47"/>
    <p:sldId id="296" r:id="rId48"/>
    <p:sldId id="297" r:id="rId49"/>
    <p:sldId id="299" r:id="rId50"/>
    <p:sldId id="300" r:id="rId51"/>
    <p:sldId id="301" r:id="rId52"/>
    <p:sldId id="333" r:id="rId53"/>
    <p:sldId id="298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35" r:id="rId65"/>
    <p:sldId id="334" r:id="rId66"/>
    <p:sldId id="313" r:id="rId67"/>
    <p:sldId id="321" r:id="rId68"/>
    <p:sldId id="314" r:id="rId69"/>
    <p:sldId id="315" r:id="rId70"/>
    <p:sldId id="316" r:id="rId71"/>
    <p:sldId id="318" r:id="rId72"/>
    <p:sldId id="317" r:id="rId73"/>
    <p:sldId id="336" r:id="rId74"/>
    <p:sldId id="320" r:id="rId75"/>
    <p:sldId id="322" r:id="rId76"/>
    <p:sldId id="323" r:id="rId77"/>
    <p:sldId id="324" r:id="rId78"/>
    <p:sldId id="325" r:id="rId79"/>
    <p:sldId id="337" r:id="rId8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slide" Target="slides/slide54.xml" /><Relationship Id="rId63" Type="http://schemas.openxmlformats.org/officeDocument/2006/relationships/slide" Target="slides/slide62.xml" /><Relationship Id="rId68" Type="http://schemas.openxmlformats.org/officeDocument/2006/relationships/slide" Target="slides/slide67.xml" /><Relationship Id="rId76" Type="http://schemas.openxmlformats.org/officeDocument/2006/relationships/slide" Target="slides/slide75.xml" /><Relationship Id="rId84" Type="http://schemas.openxmlformats.org/officeDocument/2006/relationships/tableStyles" Target="tableStyles.xml" /><Relationship Id="rId7" Type="http://schemas.openxmlformats.org/officeDocument/2006/relationships/slide" Target="slides/slide6.xml" /><Relationship Id="rId71" Type="http://schemas.openxmlformats.org/officeDocument/2006/relationships/slide" Target="slides/slide70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9" Type="http://schemas.openxmlformats.org/officeDocument/2006/relationships/slide" Target="slides/slide28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slide" Target="slides/slide52.xml" /><Relationship Id="rId58" Type="http://schemas.openxmlformats.org/officeDocument/2006/relationships/slide" Target="slides/slide57.xml" /><Relationship Id="rId66" Type="http://schemas.openxmlformats.org/officeDocument/2006/relationships/slide" Target="slides/slide65.xml" /><Relationship Id="rId74" Type="http://schemas.openxmlformats.org/officeDocument/2006/relationships/slide" Target="slides/slide73.xml" /><Relationship Id="rId79" Type="http://schemas.openxmlformats.org/officeDocument/2006/relationships/slide" Target="slides/slide78.xml" /><Relationship Id="rId5" Type="http://schemas.openxmlformats.org/officeDocument/2006/relationships/slide" Target="slides/slide4.xml" /><Relationship Id="rId61" Type="http://schemas.openxmlformats.org/officeDocument/2006/relationships/slide" Target="slides/slide60.xml" /><Relationship Id="rId82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slide" Target="slides/slide51.xml" /><Relationship Id="rId60" Type="http://schemas.openxmlformats.org/officeDocument/2006/relationships/slide" Target="slides/slide59.xml" /><Relationship Id="rId65" Type="http://schemas.openxmlformats.org/officeDocument/2006/relationships/slide" Target="slides/slide64.xml" /><Relationship Id="rId73" Type="http://schemas.openxmlformats.org/officeDocument/2006/relationships/slide" Target="slides/slide72.xml" /><Relationship Id="rId78" Type="http://schemas.openxmlformats.org/officeDocument/2006/relationships/slide" Target="slides/slide77.xml" /><Relationship Id="rId8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56" Type="http://schemas.openxmlformats.org/officeDocument/2006/relationships/slide" Target="slides/slide55.xml" /><Relationship Id="rId64" Type="http://schemas.openxmlformats.org/officeDocument/2006/relationships/slide" Target="slides/slide63.xml" /><Relationship Id="rId69" Type="http://schemas.openxmlformats.org/officeDocument/2006/relationships/slide" Target="slides/slide68.xml" /><Relationship Id="rId77" Type="http://schemas.openxmlformats.org/officeDocument/2006/relationships/slide" Target="slides/slide76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72" Type="http://schemas.openxmlformats.org/officeDocument/2006/relationships/slide" Target="slides/slide71.xml" /><Relationship Id="rId80" Type="http://schemas.openxmlformats.org/officeDocument/2006/relationships/slide" Target="slides/slide79.xml" /><Relationship Id="rId3" Type="http://schemas.openxmlformats.org/officeDocument/2006/relationships/slide" Target="slides/slide2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59" Type="http://schemas.openxmlformats.org/officeDocument/2006/relationships/slide" Target="slides/slide58.xml" /><Relationship Id="rId67" Type="http://schemas.openxmlformats.org/officeDocument/2006/relationships/slide" Target="slides/slide66.xml" /><Relationship Id="rId20" Type="http://schemas.openxmlformats.org/officeDocument/2006/relationships/slide" Target="slides/slide19.xml" /><Relationship Id="rId41" Type="http://schemas.openxmlformats.org/officeDocument/2006/relationships/slide" Target="slides/slide40.xml" /><Relationship Id="rId54" Type="http://schemas.openxmlformats.org/officeDocument/2006/relationships/slide" Target="slides/slide53.xml" /><Relationship Id="rId62" Type="http://schemas.openxmlformats.org/officeDocument/2006/relationships/slide" Target="slides/slide61.xml" /><Relationship Id="rId70" Type="http://schemas.openxmlformats.org/officeDocument/2006/relationships/slide" Target="slides/slide69.xml" /><Relationship Id="rId75" Type="http://schemas.openxmlformats.org/officeDocument/2006/relationships/slide" Target="slides/slide74.xml" /><Relationship Id="rId83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57" Type="http://schemas.openxmlformats.org/officeDocument/2006/relationships/slide" Target="slides/slide56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154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68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995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631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826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665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358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420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515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470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511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fif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6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FAD12-0FEC-4F8D-A949-018696D01214}" type="datetimeFigureOut">
              <a:rPr lang="ar-SA" smtClean="0"/>
              <a:t>01/02/1444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D0524-F4E3-49AA-A15C-64ABE35AE0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0889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2.xml" 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3.xml.rels><?xml version="1.0" encoding="UTF-8" standalone="yes"?>
<Relationships xmlns="http://schemas.openxmlformats.org/package/2006/relationships"><Relationship Id="rId3" Type="http://schemas.microsoft.com/office/2007/relationships/hdphoto" Target="../media/hdphoto1.wdp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317958" y="1282243"/>
            <a:ext cx="11174506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dirty="0">
                <a:ln w="0"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  <a:reflection blurRad="6350" stA="55000" endA="300" endPos="45500" dir="5400000" sy="-100000" algn="bl" rotWithShape="0"/>
                </a:effectLst>
                <a:cs typeface="Akhbar MT" pitchFamily="2" charset="-78"/>
              </a:rPr>
              <a:t>موسوعة س و ج </a:t>
            </a:r>
          </a:p>
          <a:p>
            <a:pPr algn="ctr"/>
            <a:endParaRPr lang="ar-SA" sz="9600" dirty="0">
              <a:ln w="0"/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  <a:reflection blurRad="6350" stA="55000" endA="300" endPos="45500" dir="5400000" sy="-100000" algn="bl" rotWithShape="0"/>
              </a:effectLst>
              <a:cs typeface="Akhbar MT" pitchFamily="2" charset="-78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1936376" y="3254188"/>
            <a:ext cx="7678271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أسئلة لمادة الفقه </a:t>
            </a:r>
          </a:p>
          <a:p>
            <a:pPr algn="ctr"/>
            <a:r>
              <a:rPr lang="ar-SA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الصف الثاني متوسط </a:t>
            </a:r>
          </a:p>
          <a:p>
            <a:pPr algn="ctr"/>
            <a:r>
              <a:rPr lang="ar-SA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(الزكاة – الصوم )</a:t>
            </a:r>
          </a:p>
        </p:txBody>
      </p:sp>
    </p:spTree>
    <p:extLst>
      <p:ext uri="{BB962C8B-B14F-4D97-AF65-F5344CB8AC3E}">
        <p14:creationId xmlns:p14="http://schemas.microsoft.com/office/powerpoint/2010/main" val="3553921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371600" y="2241586"/>
            <a:ext cx="9746267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88380"/>
              </p:ext>
            </p:extLst>
          </p:nvPr>
        </p:nvGraphicFramePr>
        <p:xfrm>
          <a:off x="1025846" y="1134482"/>
          <a:ext cx="10404153" cy="464247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تكون الزكاة في بهيمة الأنعام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 السائمة و المعدة للاستفادة من ألبانها و أصوافها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التي يعلفها صاحبها و ترى بعض العام.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المعدة للحرث و ترى بعض العام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71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18371" y="4124174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673858"/>
              </p:ext>
            </p:extLst>
          </p:nvPr>
        </p:nvGraphicFramePr>
        <p:xfrm>
          <a:off x="1025846" y="1134482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مقدار نصاب الإبل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 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ثلاثون من الإبل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أربعون من الإبل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خمس من الإبل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109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18371" y="2268480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65807"/>
              </p:ext>
            </p:extLst>
          </p:nvPr>
        </p:nvGraphicFramePr>
        <p:xfrm>
          <a:off x="1025846" y="1134482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مقدار نصاب البقر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 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ثلاثون من البقر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أربعون من البقر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خمس من البقر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596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538642" y="3505609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056018"/>
              </p:ext>
            </p:extLst>
          </p:nvPr>
        </p:nvGraphicFramePr>
        <p:xfrm>
          <a:off x="1146870" y="1363082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مقدار نصاب الغنم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 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ثلاثون من الغنم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أربعون من الغنم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خمس من الغنم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93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3011" y="3646207"/>
            <a:ext cx="10515600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زكاة الحبوب و الثمار 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423" y="1035422"/>
            <a:ext cx="3048000" cy="17145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340957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866289" y="2752574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646344"/>
              </p:ext>
            </p:extLst>
          </p:nvPr>
        </p:nvGraphicFramePr>
        <p:xfrm>
          <a:off x="852970" y="1632023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شروط زكاة الحبوب و الثمار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 الادخار-مما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يكال-بلوغ النصاب و ملكه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مضي الحول – تمام الملك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كل زرع يكال و يوزن – و يبلغ نصابا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91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893183" y="4648609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815598"/>
              </p:ext>
            </p:extLst>
          </p:nvPr>
        </p:nvGraphicFramePr>
        <p:xfrm>
          <a:off x="852970" y="1632023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حددي ما تجب له الزكاة فيما يلي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 الخس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الرمان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الشعير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70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476325" y="2766021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644865"/>
              </p:ext>
            </p:extLst>
          </p:nvPr>
        </p:nvGraphicFramePr>
        <p:xfrm>
          <a:off x="852970" y="1632023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نصاب الزكاة في الحبوب و الثمار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900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595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85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34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37690" y="3545951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319243"/>
              </p:ext>
            </p:extLst>
          </p:nvPr>
        </p:nvGraphicFramePr>
        <p:xfrm>
          <a:off x="812628" y="1511000"/>
          <a:ext cx="10404153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مقدار الزكاة الواجب في الحبوب و الثمار لما سقي بكلفة بالآلات و الحيوانات: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5%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10 %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6 %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65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812501" y="4473798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290951"/>
              </p:ext>
            </p:extLst>
          </p:nvPr>
        </p:nvGraphicFramePr>
        <p:xfrm>
          <a:off x="812628" y="1511000"/>
          <a:ext cx="10404153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مزارع يعتمد في سقي زرعه على </a:t>
                      </a:r>
                      <a:r>
                        <a:rPr lang="ar-SA" sz="6000" b="1" u="sng" baseline="0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مياة</a:t>
                      </a:r>
                      <a:r>
                        <a:rPr lang="ar-SA" sz="6000" b="1" u="sng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الأمطار 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فمقدار زكاته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5%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10 %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6 %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398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3011" y="3646207"/>
            <a:ext cx="10515600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منزلة الزكاة و شروط و جوبها 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456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45266" y="2900492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179124"/>
              </p:ext>
            </p:extLst>
          </p:nvPr>
        </p:nvGraphicFramePr>
        <p:xfrm>
          <a:off x="995083" y="847650"/>
          <a:ext cx="10404153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u="none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رجل يملك نخيلا يسقيها من </a:t>
                      </a:r>
                      <a:r>
                        <a:rPr lang="ar-SA" sz="6000" b="1" u="sng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ماء المنزل 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فمقدار زكاته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5%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10 %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6 %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109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106270" y="3847913"/>
            <a:ext cx="5719482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زكاة الأثمان 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412" y="840441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821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973865" y="4809974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879585"/>
              </p:ext>
            </p:extLst>
          </p:nvPr>
        </p:nvGraphicFramePr>
        <p:xfrm>
          <a:off x="1035424" y="1802391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u="none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يقصد بـ (الأثمان)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الذهب و الفضة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المعادن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الذهب و الفضة و الأوراق النقدية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85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78030" y="2887045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704624"/>
              </p:ext>
            </p:extLst>
          </p:nvPr>
        </p:nvGraphicFramePr>
        <p:xfrm>
          <a:off x="995083" y="847650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u="none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مقدار نصاب الذهب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595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85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900 جرام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91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866289" y="1972645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128025"/>
              </p:ext>
            </p:extLst>
          </p:nvPr>
        </p:nvGraphicFramePr>
        <p:xfrm>
          <a:off x="995083" y="847650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u="none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مقدار نصاب الفضة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595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85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900 جرام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05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37689" y="1959199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676280"/>
              </p:ext>
            </p:extLst>
          </p:nvPr>
        </p:nvGraphicFramePr>
        <p:xfrm>
          <a:off x="995083" y="847650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u="none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مقدار نصاب الأوراق النقدية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595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85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900 جرام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09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933524" y="2940833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690134"/>
              </p:ext>
            </p:extLst>
          </p:nvPr>
        </p:nvGraphicFramePr>
        <p:xfrm>
          <a:off x="995083" y="847650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رجل يملك (1000) ريال فزكاته: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150 ريال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250 ريال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350 ريال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152" y="4959779"/>
            <a:ext cx="2334746" cy="1616112"/>
          </a:xfrm>
          <a:prstGeom prst="rect">
            <a:avLst/>
          </a:prstGeom>
        </p:spPr>
      </p:pic>
      <p:sp>
        <p:nvSpPr>
          <p:cNvPr id="3" name="مستطيل مستدير الزوايا 2"/>
          <p:cNvSpPr/>
          <p:nvPr/>
        </p:nvSpPr>
        <p:spPr>
          <a:xfrm>
            <a:off x="2891118" y="4959779"/>
            <a:ext cx="6279776" cy="148136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المقدار تقسيم 40 </a:t>
            </a:r>
          </a:p>
        </p:txBody>
      </p:sp>
    </p:spTree>
    <p:extLst>
      <p:ext uri="{BB962C8B-B14F-4D97-AF65-F5344CB8AC3E}">
        <p14:creationId xmlns:p14="http://schemas.microsoft.com/office/powerpoint/2010/main" val="318746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99054" y="3895575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087917"/>
              </p:ext>
            </p:extLst>
          </p:nvPr>
        </p:nvGraphicFramePr>
        <p:xfrm>
          <a:off x="995083" y="847650"/>
          <a:ext cx="10404153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امرأة تملك وزن (1000) من الذهب فزكاتها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10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20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25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مستطيل مستدير الزوايا 4"/>
          <p:cNvSpPr/>
          <p:nvPr/>
        </p:nvSpPr>
        <p:spPr>
          <a:xfrm>
            <a:off x="2891118" y="4959779"/>
            <a:ext cx="6279776" cy="148136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المقدار تقسيم 40 </a:t>
            </a: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152" y="4959779"/>
            <a:ext cx="2334746" cy="161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74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106270" y="3847913"/>
            <a:ext cx="5719482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زكاة عروض التجارة 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548" y="1035422"/>
            <a:ext cx="3028950" cy="20501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8471695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041101" y="2927387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460552"/>
              </p:ext>
            </p:extLst>
          </p:nvPr>
        </p:nvGraphicFramePr>
        <p:xfrm>
          <a:off x="995083" y="847650"/>
          <a:ext cx="10404153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ما أعد للبيع و الشراء من أجل الربح تجب فيه الزكاة و يسمى 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عروض التجارة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الخارج من الأرض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الأثمان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46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528047" y="4343400"/>
            <a:ext cx="7059706" cy="820271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355377"/>
              </p:ext>
            </p:extLst>
          </p:nvPr>
        </p:nvGraphicFramePr>
        <p:xfrm>
          <a:off x="1991659" y="1432360"/>
          <a:ext cx="8128000" cy="391570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- حق واجب شرعا ,في أموال محدودة  لطائفة مخصوصة . تعريف لـ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الفطر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 صدقة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التطوع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الأموال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16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879735" y="2900492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524206"/>
              </p:ext>
            </p:extLst>
          </p:nvPr>
        </p:nvGraphicFramePr>
        <p:xfrm>
          <a:off x="995083" y="847650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شرط وجوب الزكاة في عروض التجارة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التجارة لأجل </a:t>
                      </a:r>
                      <a:r>
                        <a:rPr lang="ar-SA" sz="5400" b="1" baseline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الإدخار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التجارة لأجل الربح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التجارة لأجل سد الحاجة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1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91477" y="1945751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235010"/>
              </p:ext>
            </p:extLst>
          </p:nvPr>
        </p:nvGraphicFramePr>
        <p:xfrm>
          <a:off x="995083" y="847650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مقدار نصاب عروض التجارة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595 جرام من الفضة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85 جرام من الذهب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900 جرام من الحبوب 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92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920077" y="3707315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739837"/>
              </p:ext>
            </p:extLst>
          </p:nvPr>
        </p:nvGraphicFramePr>
        <p:xfrm>
          <a:off x="941295" y="1631652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المقدار الواجب في عروض التجارة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5 % نصف العشر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2,5 % ربع العشر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10 % العشر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4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31818" y="3666974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002173"/>
              </p:ext>
            </p:extLst>
          </p:nvPr>
        </p:nvGraphicFramePr>
        <p:xfrm>
          <a:off x="941295" y="1631652"/>
          <a:ext cx="10404153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العروض المعدة للإيجار تكون الزكاة في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قيمة العقار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أجرة العقار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قيمة و أجرة العقار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09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973865" y="2766021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104757"/>
              </p:ext>
            </p:extLst>
          </p:nvPr>
        </p:nvGraphicFramePr>
        <p:xfrm>
          <a:off x="941295" y="1631652"/>
          <a:ext cx="10404153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(المضارب ) في الأسهم للتجارة بيعا و شراء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تجب عليه الزكاة في رأس المال و الربح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تجب في رأس المال فقط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تجب في الربح فقط 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85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37689" y="4662057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87551"/>
              </p:ext>
            </p:extLst>
          </p:nvPr>
        </p:nvGraphicFramePr>
        <p:xfrm>
          <a:off x="941295" y="1631652"/>
          <a:ext cx="10404153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(المستثمر ) في الأسهم للاستفادة من الربح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تجب عليه الزكاة رأس المال و الربح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تجب في رأس المال فقط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تجب في الربح فقط 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78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51136" y="2766021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009477"/>
              </p:ext>
            </p:extLst>
          </p:nvPr>
        </p:nvGraphicFramePr>
        <p:xfrm>
          <a:off x="941295" y="1631652"/>
          <a:ext cx="10404153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تجب الزكاة على (الدائن ) إذ كان الدين عند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غني قادر على دفعه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معسر يعجز عن دفعه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السارق و الغاصب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41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489771" y="3640080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63232"/>
              </p:ext>
            </p:extLst>
          </p:nvPr>
        </p:nvGraphicFramePr>
        <p:xfrm>
          <a:off x="941295" y="1631652"/>
          <a:ext cx="10404153" cy="381951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تجب الزكاة على (المدين ) في ماله و في الدين الذي عليه 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العبارة صحيحة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العبارة خاطئة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46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78423" y="3928595"/>
            <a:ext cx="7803776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إخراج الزكاة و مصارفها 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8232" y="1035422"/>
            <a:ext cx="3603227" cy="22495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459395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530112" y="2362609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363559"/>
              </p:ext>
            </p:extLst>
          </p:nvPr>
        </p:nvGraphicFramePr>
        <p:xfrm>
          <a:off x="739590" y="1252952"/>
          <a:ext cx="10404153" cy="290511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يجوز تقديم إخراج الزكاة لحولين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العبارة صحيحة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العبارة خاطئة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22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554942" y="3603812"/>
            <a:ext cx="7059706" cy="820271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594910"/>
              </p:ext>
            </p:extLst>
          </p:nvPr>
        </p:nvGraphicFramePr>
        <p:xfrm>
          <a:off x="1789953" y="1538382"/>
          <a:ext cx="8128000" cy="391570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- (</a:t>
                      </a:r>
                      <a:r>
                        <a:rPr lang="ar-SA" sz="32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فأخبرهم أن الله قد</a:t>
                      </a:r>
                      <a:r>
                        <a:rPr lang="ar-SA" sz="3200" b="1" u="sng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فرض </a:t>
                      </a:r>
                      <a:r>
                        <a:rPr lang="ar-SA" sz="32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عليهم صدقة تؤخذ من </a:t>
                      </a:r>
                      <a:r>
                        <a:rPr lang="ar-SA" sz="3200" b="1" baseline="0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أغنيائهم</a:t>
                      </a:r>
                      <a:r>
                        <a:rPr lang="ar-SA" sz="32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فترد على فقرائهم ) . ما هي الصدقة المقصودة ؟</a:t>
                      </a:r>
                      <a:endParaRPr lang="ar-SA" sz="32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الفطر .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2-الزكاة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المفروضة.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صدقة التطوع.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945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58712" y="5388198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291036"/>
              </p:ext>
            </p:extLst>
          </p:nvPr>
        </p:nvGraphicFramePr>
        <p:xfrm>
          <a:off x="941295" y="1631652"/>
          <a:ext cx="10404153" cy="555687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4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الأفضل إخراج الزكاة للأقربين في المكان إلا في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إن كان له قريب محتاج في بلد آخر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هناك مصلحة تتوجب نقلها كإخراجها للبلاد المنكوبة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جميع ما سبق 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32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896354" y="3086100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649574"/>
              </p:ext>
            </p:extLst>
          </p:nvPr>
        </p:nvGraphicFramePr>
        <p:xfrm>
          <a:off x="454522" y="1044425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u="sng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الواجب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على المسلم عند إخراج الزكاة أن تكون من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أوسط ماله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أحسن ماله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ردئ ماله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1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32341" y="4226279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777665"/>
              </p:ext>
            </p:extLst>
          </p:nvPr>
        </p:nvGraphicFramePr>
        <p:xfrm>
          <a:off x="828799" y="1221808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u="sng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الأفضل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للمسلم عند إخراج الزكاة أن تكون من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أوسط ماله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أحسن ماله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ردئ ماله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72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041712" y="5293457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879147"/>
              </p:ext>
            </p:extLst>
          </p:nvPr>
        </p:nvGraphicFramePr>
        <p:xfrm>
          <a:off x="705663" y="1370249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u="sng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يحرم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على المسلم عند إخراج الزكاة أن تكون من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أوسط ماله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أحسن ماله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ردئ ماله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60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435981" y="4191410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203925"/>
              </p:ext>
            </p:extLst>
          </p:nvPr>
        </p:nvGraphicFramePr>
        <p:xfrm>
          <a:off x="605119" y="1228240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يجوز للمسلم أن يخرج الزكاة من رديء ماله إذا كان ماله كله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من أوسط مال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رديء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بعضه رديء و بعضه جيد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75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78423" y="3928595"/>
            <a:ext cx="7803776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أهل الزكاة  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294" y="777686"/>
            <a:ext cx="4061011" cy="22843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5008927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847979" y="3981104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865230"/>
              </p:ext>
            </p:extLst>
          </p:nvPr>
        </p:nvGraphicFramePr>
        <p:xfrm>
          <a:off x="575114" y="996439"/>
          <a:ext cx="11041771" cy="5577840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041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0330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قال تعالى : (إنما الصدقات للفقراء و المساكين و العاملين عليها..) يقصد بالصدقات هنا: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20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الزكاة المفروضة في الأموال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220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الفطر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220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صدقة التطوع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88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24241" y="4258645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602385"/>
              </p:ext>
            </p:extLst>
          </p:nvPr>
        </p:nvGraphicFramePr>
        <p:xfrm>
          <a:off x="591671" y="1268582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الزكاة المفروضة في الأموال تدفع لـ: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لأي طائفة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للفقراء و المساكين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لثمانية أصناف محددة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088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583899" y="5025127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833542"/>
              </p:ext>
            </p:extLst>
          </p:nvPr>
        </p:nvGraphicFramePr>
        <p:xfrm>
          <a:off x="618565" y="1120664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ممن تدفع لهم الزكاة قوم يرجى بعطيتهم إسلامهم .فسمتهم الآية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في الرقاب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الغارمين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المؤلفة قلوبهم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23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435981" y="4070385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601913"/>
              </p:ext>
            </p:extLst>
          </p:nvPr>
        </p:nvGraphicFramePr>
        <p:xfrm>
          <a:off x="618565" y="1120664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ممن تدفع لهم الزكاة (قوم تكلفوا بجمع الزكاة و إيصالها) .فسمتهم الآية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في الرقاب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العاملون عليها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المؤلفة قلوبهم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76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48118" y="2084295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812520"/>
              </p:ext>
            </p:extLst>
          </p:nvPr>
        </p:nvGraphicFramePr>
        <p:xfrm>
          <a:off x="1748118" y="959299"/>
          <a:ext cx="8128000" cy="5430196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شروط وجوب زكاة الأموال: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1-الملك-مضي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الحول-الإسلام-بلوغ النصاب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مضي الحول- بلوغ النصاب –تمام الملك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بلوغ النصاب – تمام الملك 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17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مستدير الزوايا 4"/>
          <p:cNvSpPr/>
          <p:nvPr/>
        </p:nvSpPr>
        <p:spPr>
          <a:xfrm>
            <a:off x="1758711" y="4110727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52815"/>
              </p:ext>
            </p:extLst>
          </p:nvPr>
        </p:nvGraphicFramePr>
        <p:xfrm>
          <a:off x="551329" y="1147930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ممن تدفع لهم الزكاة (المملوك الذي اشترى نفسه من سيده) .فسمته الآية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ابن السبيل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و في الرقاب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المؤلفة قلوبهم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39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مستدير الزوايا 4"/>
          <p:cNvSpPr/>
          <p:nvPr/>
        </p:nvSpPr>
        <p:spPr>
          <a:xfrm>
            <a:off x="1072911" y="3048409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404988"/>
              </p:ext>
            </p:extLst>
          </p:nvPr>
        </p:nvGraphicFramePr>
        <p:xfrm>
          <a:off x="537882" y="1006734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ممن تدفع لهم الزكاة (المجاهدون في سبيل الله ) .فسمتهم الآية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و في سبيل الله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و في الرقاب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المؤلفة قلوبهم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824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989729" y="3968936"/>
            <a:ext cx="6297705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زكاة الفطر  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946" y="1080244"/>
            <a:ext cx="2466975" cy="18478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8882700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041712" y="3086100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822176"/>
              </p:ext>
            </p:extLst>
          </p:nvPr>
        </p:nvGraphicFramePr>
        <p:xfrm>
          <a:off x="1072679" y="860366"/>
          <a:ext cx="10343524" cy="5324699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343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43925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الصدقة الواجبة في ختام شهر رمضان تسمى: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258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زكاة الفطر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258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الأموال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0258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صدقة التطوع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97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31817" y="4231750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958793"/>
              </p:ext>
            </p:extLst>
          </p:nvPr>
        </p:nvGraphicFramePr>
        <p:xfrm>
          <a:off x="591671" y="1268582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فرضت زكاة الفطر في السنة: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الأولى من الهجرة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قبل الهجرة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الثانية من الهجرة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23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435981" y="5226833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408046"/>
              </p:ext>
            </p:extLst>
          </p:nvPr>
        </p:nvGraphicFramePr>
        <p:xfrm>
          <a:off x="591671" y="1268582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( فرض رسول الله..................... صاع من تمر) أكملي الفراغ: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صدقة التطوع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الأموال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الفطر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69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24240" y="3680421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846535"/>
              </p:ext>
            </p:extLst>
          </p:nvPr>
        </p:nvGraphicFramePr>
        <p:xfrm>
          <a:off x="416859" y="744889"/>
          <a:ext cx="10780672" cy="56835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في الحديث : (على الحر و العبد و الصغير و الكبير و أمر بها أن تؤدى قبل أن يخرج الناس إلى الصلاة ) المقصود: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زكاة الفطر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الأموال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صدقة التطوع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99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04923" y="2389504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997757"/>
              </p:ext>
            </p:extLst>
          </p:nvPr>
        </p:nvGraphicFramePr>
        <p:xfrm>
          <a:off x="591671" y="1268582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الواجب في وقت إخراج زكاة الفطر: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بغروب شمس آخر يوم من رمضان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قبل الخروج لصلاة العيد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قبل العيد بيوم أو يومين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46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18370" y="3344245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425258"/>
              </p:ext>
            </p:extLst>
          </p:nvPr>
        </p:nvGraphicFramePr>
        <p:xfrm>
          <a:off x="591671" y="1268582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المستحب في وقت إخراج زكاة الفطر: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غروب شمس آخر يوم من رمضان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قبل الخروج لصلاة العيد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قبل العيد بيوم أو يومين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35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516664" y="4285539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538936"/>
              </p:ext>
            </p:extLst>
          </p:nvPr>
        </p:nvGraphicFramePr>
        <p:xfrm>
          <a:off x="591671" y="1268582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الجائز في وقت إخراج زكاة الفطر: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غروب شمس آخر يوم من رمضان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قبل الخروج لصلاة العيد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قبل العيد بيوم أو يومين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565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041712" y="5287286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733086"/>
              </p:ext>
            </p:extLst>
          </p:nvPr>
        </p:nvGraphicFramePr>
        <p:xfrm>
          <a:off x="1671451" y="1309645"/>
          <a:ext cx="9387445" cy="4663440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9387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21482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من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الأموال التي لا يشترط لها مضي الحول: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79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1-بهيمة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الأنعام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79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عروض التجارة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79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الحبوب و الثمار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480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530111" y="2389503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324078"/>
              </p:ext>
            </p:extLst>
          </p:nvPr>
        </p:nvGraphicFramePr>
        <p:xfrm>
          <a:off x="591671" y="1268582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المقدار الواجب في  زكاة الفطر: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صاع 3 كيلو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595 جرام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85 جرام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48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31817" y="4312434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770099"/>
              </p:ext>
            </p:extLst>
          </p:nvPr>
        </p:nvGraphicFramePr>
        <p:xfrm>
          <a:off x="820272" y="1237615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الأصناف التي تخرج منها زكاة الفطر: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اللحوم و الخضار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الملابس و المباني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الأرز و التمر و الشعير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مستطيل مستدير الزوايا 4"/>
          <p:cNvSpPr/>
          <p:nvPr/>
        </p:nvSpPr>
        <p:spPr>
          <a:xfrm>
            <a:off x="1949823" y="5443873"/>
            <a:ext cx="5876364" cy="9434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طعام يدخر وقت لأهل البلد</a:t>
            </a: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870" y="5274636"/>
            <a:ext cx="1281953" cy="128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64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718370" y="2376056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368498"/>
              </p:ext>
            </p:extLst>
          </p:nvPr>
        </p:nvGraphicFramePr>
        <p:xfrm>
          <a:off x="591671" y="1268582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تصرف زكاة الفطر: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للفقراء و المساكين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للمؤلفة قلوبهم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لأي طائفة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92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10793" y="5159597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893109"/>
              </p:ext>
            </p:extLst>
          </p:nvPr>
        </p:nvGraphicFramePr>
        <p:xfrm>
          <a:off x="591671" y="1268582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ماهو</a:t>
                      </a:r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المقدار الواجب في زكاة الفطر لأسرة مكونة من (6) أشخاص: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12 كيلو من الأرز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24 كيلو من الأرز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18 كيلو من الأرز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340" y="215151"/>
            <a:ext cx="1457395" cy="1008809"/>
          </a:xfrm>
          <a:prstGeom prst="rect">
            <a:avLst/>
          </a:prstGeom>
        </p:spPr>
      </p:pic>
      <p:sp>
        <p:nvSpPr>
          <p:cNvPr id="7" name="مستطيل مستدير الزوايا 6"/>
          <p:cNvSpPr/>
          <p:nvPr/>
        </p:nvSpPr>
        <p:spPr>
          <a:xfrm>
            <a:off x="2525192" y="520360"/>
            <a:ext cx="6279776" cy="595745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</a:rPr>
              <a:t>ضرب العدد في (3) كيلو </a:t>
            </a:r>
          </a:p>
        </p:txBody>
      </p:sp>
    </p:spTree>
    <p:extLst>
      <p:ext uri="{BB962C8B-B14F-4D97-AF65-F5344CB8AC3E}">
        <p14:creationId xmlns:p14="http://schemas.microsoft.com/office/powerpoint/2010/main" val="13132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210991" y="3429000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202799"/>
              </p:ext>
            </p:extLst>
          </p:nvPr>
        </p:nvGraphicFramePr>
        <p:xfrm>
          <a:off x="957707" y="1531619"/>
          <a:ext cx="10615142" cy="4480560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615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0349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أي مما يأتي أخرج زكاة الفطر في الوقت المستحب 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46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فهد أخرجها قبل صلاة العيد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46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أحمد أخرجها قبل العيد بيوم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646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خالد أخرجها ظهر يوم العيد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144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989729" y="3968936"/>
            <a:ext cx="6297705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صدقة التطوع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40" y="1035422"/>
            <a:ext cx="3253382" cy="21649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15281050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624241" y="3371139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142054"/>
              </p:ext>
            </p:extLst>
          </p:nvPr>
        </p:nvGraphicFramePr>
        <p:xfrm>
          <a:off x="591671" y="1268582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الصدقة المستحبة في أي وقت تسمى: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الزكاة المفروضة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صدقة التطوع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الفطر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94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588816" y="4827493"/>
            <a:ext cx="10760501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492138"/>
              </p:ext>
            </p:extLst>
          </p:nvPr>
        </p:nvGraphicFramePr>
        <p:xfrm>
          <a:off x="354919" y="1107217"/>
          <a:ext cx="11497234" cy="458626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497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المعنى الذي يدل عليه حديث : (من صام رمضانا إيمانا و احتسابا) 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رغبة في الخير و الذكر الحسن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موافقة لمن حوله من الناس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انقيادا لوجوب صومه و طلبا لثواب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04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544083" y="5410144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789753"/>
              </p:ext>
            </p:extLst>
          </p:nvPr>
        </p:nvGraphicFramePr>
        <p:xfrm>
          <a:off x="529821" y="1466504"/>
          <a:ext cx="10780672" cy="47691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قال تعالى : ( و أن تصدقوا خير لكم ) المقصود: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الزكاة المفروضة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زكاة الفطر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صدقة التطوع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512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277470" y="4245198"/>
            <a:ext cx="9114251" cy="79744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571181"/>
              </p:ext>
            </p:extLst>
          </p:nvPr>
        </p:nvGraphicFramePr>
        <p:xfrm>
          <a:off x="591671" y="1268582"/>
          <a:ext cx="10780672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من مجالات دفع صدقة التطوع: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الأصناف الثمانية المحددة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صاع من بر للفقراء و المساكين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</a:t>
                      </a:r>
                      <a:r>
                        <a:rPr lang="ar-SA" sz="5400" b="1" baseline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حفرالآبار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و بناء المساجد و كفالة الأيتام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60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516666" y="2268479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017877"/>
              </p:ext>
            </p:extLst>
          </p:nvPr>
        </p:nvGraphicFramePr>
        <p:xfrm>
          <a:off x="1274416" y="1140632"/>
          <a:ext cx="9278470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927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حكم زكاة الأموال على من بلغ نصابا: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1-واجب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2-مستحب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سنة مؤكدة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73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041712" y="3562571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385688"/>
              </p:ext>
            </p:extLst>
          </p:nvPr>
        </p:nvGraphicFramePr>
        <p:xfrm>
          <a:off x="663072" y="883896"/>
          <a:ext cx="11120164" cy="5357349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12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13697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من الآداب المستفادة من هذا الحديث عن دفع الصدقات الواجبة و المستحبة (إنما الأعمال بالنيات):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343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الإخلاص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2343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اجتناب المن و الأذى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2343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الصدقة في الخفاء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907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953927" y="3698636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353138"/>
              </p:ext>
            </p:extLst>
          </p:nvPr>
        </p:nvGraphicFramePr>
        <p:xfrm>
          <a:off x="590388" y="919571"/>
          <a:ext cx="10835651" cy="5558130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835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30799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من الآداب المستفادة من هذا الآية عن دفع الصدقات الواجبة و المستحبة (لن تنالوا البر حتى تنفقوا مما تحبون ):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5777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 الصدقة من مال طيب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5777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اجتناب المن و الأذى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5777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الصدقة في الخفاء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01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355299" y="4097280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070497"/>
              </p:ext>
            </p:extLst>
          </p:nvPr>
        </p:nvGraphicFramePr>
        <p:xfrm>
          <a:off x="470648" y="1134111"/>
          <a:ext cx="10780672" cy="3798544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078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أفضل الصدقات المستحبة ما كان في 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الجار القريب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الصديق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الرحم المسكين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685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64977" y="3968936"/>
            <a:ext cx="8184775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فضل الصوم و شروط و جوبه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027" y="1035422"/>
            <a:ext cx="4200338" cy="21001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31143283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736733" y="3334870"/>
            <a:ext cx="10760501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747165"/>
              </p:ext>
            </p:extLst>
          </p:nvPr>
        </p:nvGraphicFramePr>
        <p:xfrm>
          <a:off x="456124" y="504865"/>
          <a:ext cx="11497234" cy="6161716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497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التعريف الصحيح لمصطلح (الصيام) 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الإمساك عن المفطرات من شروق الشمس إلى غروبها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الإمساك عن المفطرات من طلوع الفجر إلى غروب الشمس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الإمساك عن المفطرات من منتصف الليل إلى غروب الشمس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38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709839" y="3106269"/>
            <a:ext cx="10760501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894052"/>
              </p:ext>
            </p:extLst>
          </p:nvPr>
        </p:nvGraphicFramePr>
        <p:xfrm>
          <a:off x="354919" y="1107217"/>
          <a:ext cx="11497234" cy="3798544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497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فرض الصيام في السنة 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الأولى من الهجرة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الثانية من الهجرة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الثالثة من الهجرة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36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723286" y="4061011"/>
            <a:ext cx="10760501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176430"/>
              </p:ext>
            </p:extLst>
          </p:nvPr>
        </p:nvGraphicFramePr>
        <p:xfrm>
          <a:off x="354919" y="1107217"/>
          <a:ext cx="11497234" cy="3798544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497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صام النبي صلى الله عليه وسلم 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ست رمضانات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سبع رمضانات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تسع رمضانات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16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736733" y="2191868"/>
            <a:ext cx="10760501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725239"/>
              </p:ext>
            </p:extLst>
          </p:nvPr>
        </p:nvGraphicFramePr>
        <p:xfrm>
          <a:off x="354919" y="1107217"/>
          <a:ext cx="11497234" cy="3798544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497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أي مما يأتي لا يجب عليه الصيام 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طفل يبلغ ثمان أعوام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المسلم البالغ العاقل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البالغ القادر على الصيام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3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مستدير الزوايا 4"/>
          <p:cNvSpPr/>
          <p:nvPr/>
        </p:nvSpPr>
        <p:spPr>
          <a:xfrm>
            <a:off x="763625" y="3148849"/>
            <a:ext cx="10760501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763626" y="2200834"/>
            <a:ext cx="10760501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763624" y="4103585"/>
            <a:ext cx="10760501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604796"/>
              </p:ext>
            </p:extLst>
          </p:nvPr>
        </p:nvGraphicFramePr>
        <p:xfrm>
          <a:off x="354919" y="1107217"/>
          <a:ext cx="11497234" cy="537399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497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حكم الصوم واجب يدل عليه :</a:t>
                      </a:r>
                      <a:endParaRPr lang="ar-SA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(فمن شهد منكم الشهر فليصمه)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( كتب عليكم الصيام كما كتب على الذين من قبلكم )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(بني الإسلام على خمس : وذكر ...صوم رمضان)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78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57606" y="3995830"/>
            <a:ext cx="9139516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الحمد لله الذي بفضله تتم الصالحات</a:t>
            </a:r>
          </a:p>
        </p:txBody>
      </p:sp>
    </p:spTree>
    <p:extLst>
      <p:ext uri="{BB962C8B-B14F-4D97-AF65-F5344CB8AC3E}">
        <p14:creationId xmlns:p14="http://schemas.microsoft.com/office/powerpoint/2010/main" val="3635331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13011" y="3646207"/>
            <a:ext cx="10515600" cy="1325563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زكاة بهيمة الأنعام 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589" y="1035422"/>
            <a:ext cx="2250140" cy="2344271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1157" y="699247"/>
            <a:ext cx="2073546" cy="2073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6532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1987313" y="3855232"/>
            <a:ext cx="8108575" cy="68579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947265"/>
              </p:ext>
            </p:extLst>
          </p:nvPr>
        </p:nvGraphicFramePr>
        <p:xfrm>
          <a:off x="1402365" y="1766494"/>
          <a:ext cx="9278470" cy="3854748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927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60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يقصد ببهيمة الأنعام :</a:t>
                      </a:r>
                      <a:endParaRPr lang="ar-SA" sz="6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1-الحيوانات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عموما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2-الإبل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و البقر و الغنم 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963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3-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</a:t>
                      </a:r>
                      <a:r>
                        <a:rPr lang="ar-SA" sz="5400" b="1" baseline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الحيوانت</a:t>
                      </a:r>
                      <a:r>
                        <a:rPr lang="ar-SA" sz="5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khbar MT" pitchFamily="2" charset="-78"/>
                        </a:rPr>
                        <a:t> و الطيور</a:t>
                      </a:r>
                      <a:endParaRPr lang="ar-SA" sz="5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khbar MT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76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1541</Words>
  <Application>Microsoft Office PowerPoint</Application>
  <PresentationFormat>شاشة عريضة</PresentationFormat>
  <Paragraphs>285</Paragraphs>
  <Slides>79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79</vt:i4>
      </vt:variant>
    </vt:vector>
  </HeadingPairs>
  <TitlesOfParts>
    <vt:vector size="80" baseType="lpstr">
      <vt:lpstr>نسق Office</vt:lpstr>
      <vt:lpstr>عرض تقديمي في PowerPoint</vt:lpstr>
      <vt:lpstr>منزلة الزكاة و شروط و جوبها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زكاة بهيمة الأنعام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زكاة الحبوب و الثمار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زكاة الأثمان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زكاة عروض التجارة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إخراج الزكاة و مصارفها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أهل الزكاة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زكاة الفطر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صدقة التطوع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فضل الصوم و شروط و جوبه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الحمد لله الذي بفضله تتم الصالحات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Afaaq</dc:creator>
  <cp:lastModifiedBy>شريفة البحيري</cp:lastModifiedBy>
  <cp:revision>22</cp:revision>
  <dcterms:created xsi:type="dcterms:W3CDTF">2021-10-29T10:38:12Z</dcterms:created>
  <dcterms:modified xsi:type="dcterms:W3CDTF">2022-08-28T16:23:36Z</dcterms:modified>
</cp:coreProperties>
</file>