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42:  Employment and Labor Law</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Occupational Safety and Health Act, or “OSHA,” requires every employer to “furnish to each of his employees…employment…free from recognized hazards that are likely to cause death or serious physical harm.”  The Occupational Safety and Health Administration is responsible for setting safety standards under OSHA, and for enforcing the Act through inspections and levying of fines against violators.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“employment-at-will” doctrine permits an employer to fire an employee for any reason, or for no reason at all.  Exceptions to the employment-at-will doctrine include breach of an implied contract, violation of public policy, and breach of the implied covenant of good faith and fair dealing.  In states that have adopted any or all of these three exceptions, employees may be able to sue for “wrongful discharge.”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4" name="Shape 16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employment-at-will doctrine does not empower an employer to fire an at-will employee on the basis of either gender or race; however, the doctrine does allow an employer to fire an at-will employee on the basis of political party affiliation, or for no reason at all.</a:t>
            </a:r>
          </a:p>
        </p:txBody>
      </p:sp>
      <p:sp>
        <p:nvSpPr>
          <p:cNvPr id="165" name="Shape 16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4" name="Shape 17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Employer privacy policies should cover matters such as employer surveillance policies, control of access to medical and personnel records, drug testing, and e-mail policies.  Pursuant to The Omnibus Crime Control and Safe Streets Act of 1968, employers cannot listen to private telephone conversations of employees, or disclose the content of those conversations.  Employers may ban personal calls and monitor calls for compliance, provided that they discontinue listening to any conversation once they determine it is personal.  Violators are subject to fines of up to $10,000.  According to the Electronic Communications Privacy Act (ECPA) of 1986, employees’ privacy rights extend to electronic forms of communication, including e-mail and cellular phones.  The ECPA outlaws intentional interception of electronic communications, and the intentional disclosure and/or use of information obtained through such interception.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2" name="Shape 18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Wagner Act was enacted to encourage the formation of labor unions, and to provide for “collective bargaining.”  Collective bargaining covers negotiations between an employer and a group of employees to determine the conditions of employment.  The Taft-Hartley Act, also known as the Labor Management Relations Act, was designed to limit some of the powers unions had acquired under the Wagner Act.  The Taft-Hartley Act was an amendment to Wagner Act, and collectively, these two pieces of legislation are referred to as the National Labor Relations Act.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0" name="Shape 19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Landrum-Griffin Act of 1959 governs the internal operations of labor unions.  The Act requires certain financial disclosures by unions, and establishes civil and criminal penalties for financial abuses by union officials.  “Labor’s Bill of Rights” (contained in The Landrum-Griffin Act) is designed to protect employees from their own unions.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8" name="Shape 19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National Labor Relations Board, or “NLRB,” was created by The Wagner Act.  It is an administrative agency formed to interpret and enforce The National Labor Relations Act.  Primary functions of the NLRB include monitoring the conduct of the employer and the union during an election, to determine whether workers in fact want to be represented by a union, preventing and remedying unfair labor practices by employers and unions, and establishing rules to interpret the National Labor Relations Act.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6" name="Shape 20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According to the “good faith” requirements of The National Labor Relations Act, both employer and employee representatives must meet at reasonable times and confer in good faith, sign a written agreement if one is reached, give sixty days’ notice to the other party when intent on terminating or modifying an existing contract, (with an offer to confer over proposals,) give thirty days’ notice to federal or state mediation services in the event of a pending dispute over a new agreement, and neither strike nor engage in a lockout during a sixty-day notice period.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13" name="Shape 2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4" name="Shape 21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strike is a temporary, concerted withdrawal of labor.  A picket is designed to inform the public, usually through public demonstration and/or speech, of a labor dispute.  A boycott represents the refusal to deal with, purchase goods from, or work for a business.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42 Case Hypothetical:  Jerry Weir is a loading dock worker for American Beauty Supplies, Inc.  Jerry’s supervisor, Bob Garcia, is suspicious that Jerry is a drug user.  Although the company does not have a dress code for its loading dock employees, Jerry’s attire has given Bob what he believes to be cause for concern.  Today, for example, Jerry is wearing a t-shirt of his favorite 1960s rock-and-roll band, The Appreciative Deceased.  The t-shirt has a picture of The Appreciative Deceased’s mascot, the “Pooh-Bah Man,” along with the words “Keep on Tokin’.”  He is also wearing a “peace-sign” necklace, tattered blue jeans, and sandals.  Add to his attire Jerry’s long, curly hair and his disheveled beard, and Bob believes his subordinate is a human tribute to the “60s” generation.  Bob has decided to give Jerry a drug test to determine whether his charge is under the influence of illicit substances.  Bob believes he has “reasonable suspicion” to do so based on Jerry’s appearance, and the fact that courts have generally upheld the right of employers to drug-test employees.  Based on these circumstances, does Bob Garcia have the legal right to require that Jerry Weir submit to a drug test?</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42 Case Hypothetical and Ethical Dilemma:  James Donovan (“J.D.”) Cuthbert, J. D., one year removed from law school and practicing at the St. Louis firm Gibson, Smith and McGwire, P.L.L.C., is on the “fast-track” for partnership.  Cuthbert was a prized hire for Gibson, Smith, and McGwire; with an imposing physical presence (6 feet, two inches tall and 210 pounds,) a disarming smile, and enough ambition for an entire courtroom of first-year attorneys, the “grapevine” surmises that Cuthbert will be offered a partnership in four years, far sooner than the standard wait period of seven years.  Summer has arrived, and the Gibson firm has made plans to field its best-ever recreational softball team.  The firm’s “legal nine” competes annually in the Bar Association of Greater St. Louis Softball League.  Attorneys participating in the league compete just as vigorously on the field as they do in the courtroom, and law firms strive to earn the annual “bragging rights” associated with a league championship.  A senior partner at Gibson, Smith and McGwire, Tom Hackman, has recruited Cuthbert to play first base for the team.  J.D. was at first reluctant to play (after all, the practice of law is a “jealous mistress,”) but he eventually agrees, realizing that impressing the partnership does not occur exclusively in the courtroom.  The Gibson team excels, powering its way to the bar association softball championship game against an impressive foe, The Micah A. Mayo Personal Injury Law Firm.  In the bottom of the 9th inning of a tied championship game, with no one on base and two outs, “The Mighty Cuthbert” comes to bat.  He swings for the fence, and drives the softball to within five feet of a home run.  As he reaches third base, Hackman (the team’s third base coach) signals Cuthbert to stay, but he heads for home instead; glory is only ninety feet away, an “inside-the-park” homerun would only add to his legend, and extra innings come with no guarantees.  Playing catcher for the Mayo firm is Albert Flaherty, an imposing figure himself; at 6 feet, five inches tall and 230 pounds, Flaherty is determined to use his height, weight and mass to save the game for his employer.  Cuthbert and Flaherty collide, a cloud of dust surrounds home plate, and a sickening “crack” and scream are heard by all in attendance.  Cuthbert’s right leg is severely broken, and he is out.  Reasonable minds might differ in terms of which hurts worse.  The Gibson firm loses after 10 innings, and the biggest question back at the office is “What would have happened if Cuthbert had stayed on third?” Cuthbert is hospitalized; his medical bills and days out of work are accumulating.  Is Gibson, Smith and McGwire, P.L.L.C. legally liable for Cuthbert’s injury? Is the firm ethically liable for Cuthbert’s injury?</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Fair Labor Standards Act, or “FLSA,” covers all employers engaged in interstate commerce.  The FLSA requires that a “minimum wage” of a specified amount be paid to all covered employees, and the amount is periodically raised by Congress.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Family and Medical Leave Act, or FMLA, requires certain employers to establish a policy that provides all eligible employees with up to twelve weeks of unpaid leave during any twelve-month period of employment for specified family-related occurrences.  Examples of “family-related occurrences” include the birth or adoption of a child, and the care of a seriously ill spouse, parent, or child.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Federal Unemployment Tax Act created a state system that provides unemployment compensation to qualified employees who lose their jobs.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Workers’ compensation laws are state laws that provide financial compensation to employees or their dependents when a covered employee is injured or killed on the job.  To recover workers’ compensation benefits, an injured party must demonstrate that he or she is an employee, that both the employer and the employee are covered by the state workers’ compensation program, and that the injury occurred “on the job.”</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Consolidated Omnibus Budget Reconciliation Act, or “COBRA,” ensures that when employees lose their jobs or have their hours reduced to a level where they are not eligible to receive medical, dental, or optical benefits from their employer, employees have the right to continue receiving benefits under the employer’s policy for up to eighteen months by paying the premiums for the policy.  COBRA does not apply if the employee was fired for “gross misconduct,” or the employer decides to eliminate benefits for all current employees.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Employee Retirement Income Security Act, or “ERISA,” is a federal law that sets minimum standards for most voluntarily-established pension and health plans in private industry to provide protection for individuals enrolled in those plans.  Under ERISA, employers must provide pension and health plan participants plan information, assurances of fiduciary responsibility of those in charge of managing and controlling plan assets, a grievance and appeals process for participants claiming plan benefits, and the right to sue for benefits and breaches of fiduciary duty.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2.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42</a:t>
            </a:r>
          </a:p>
        </p:txBody>
      </p:sp>
      <p:sp>
        <p:nvSpPr>
          <p:cNvPr id="33" name="Shape 33"/>
          <p:cNvSpPr txBox="1"/>
          <p:nvPr>
            <p:ph idx="1" type="subTitle"/>
          </p:nvPr>
        </p:nvSpPr>
        <p:spPr>
          <a:xfrm>
            <a:off x="4495800" y="3200400"/>
            <a:ext cx="4648199" cy="19811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Employment and Labor Law</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The Occupational Safety and Health Act of 1970 (OSHA)</a:t>
            </a:r>
          </a:p>
        </p:txBody>
      </p:sp>
      <p:sp>
        <p:nvSpPr>
          <p:cNvPr id="152" name="Shape 152"/>
          <p:cNvSpPr txBox="1"/>
          <p:nvPr>
            <p:ph idx="1" type="body"/>
          </p:nvPr>
        </p:nvSpPr>
        <p:spPr>
          <a:xfrm>
            <a:off x="457200" y="2057400"/>
            <a:ext cx="8229600" cy="3429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Requires every employer to “furnish to each of his employees…employment…free from recognized hazards that are likely to cause death or serious physical harm”</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The Occupational Safety and Health Administration is responsible for setting safety standards under OSHA</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The Occupational Safety and Health Administration is also responsible for enforcing the Act through inspections and levying of fines against violators</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The “Employment-At-Will” Doctrine</a:t>
            </a:r>
          </a:p>
        </p:txBody>
      </p:sp>
      <p:sp>
        <p:nvSpPr>
          <p:cNvPr id="160" name="Shape 16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Permits employer to fire employee for any reason or no reason at all</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Exceptions: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Implied Contract</a:t>
            </a:r>
          </a:p>
          <a:p>
            <a:pPr indent="-285750" lvl="1" marL="742950" marR="0" rtl="0" algn="l">
              <a:lnSpc>
                <a:spcPct val="8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Violation of Public Policy</a:t>
            </a:r>
          </a:p>
          <a:p>
            <a:pPr indent="-285750" lvl="1" marL="742950" marR="0" rtl="0" algn="l">
              <a:lnSpc>
                <a:spcPct val="8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Implied Covenant of Good Faith and Fair Dealing</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25000"/>
              <a:buFont typeface="Garamond"/>
              <a:buNone/>
            </a:pPr>
            <a:r>
              <a:rPr b="0" i="0" lang="en-US" sz="2000" u="none" cap="none" strike="noStrike">
                <a:solidFill>
                  <a:schemeClr val="lt1"/>
                </a:solidFill>
                <a:latin typeface="Garamond"/>
                <a:ea typeface="Garamond"/>
                <a:cs typeface="Garamond"/>
                <a:sym typeface="Garamond"/>
              </a:rPr>
              <a:t>	(In states that have adopted any of these three exceptions, employees may be able to sue for “wrongful discharge”)</a:t>
            </a: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457200"/>
            <a:ext cx="8229600" cy="14478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Exhibit 42-3:  “At-Will” Employment</a:t>
            </a:r>
            <a:br>
              <a:rPr b="1" i="0" lang="en-US" sz="4000" u="none" cap="none" strike="noStrike">
                <a:solidFill>
                  <a:schemeClr val="lt2"/>
                </a:solidFill>
                <a:latin typeface="Garamond"/>
                <a:ea typeface="Garamond"/>
                <a:cs typeface="Garamond"/>
                <a:sym typeface="Garamond"/>
              </a:rPr>
            </a:br>
            <a:r>
              <a:rPr b="1" i="0" lang="en-US" sz="2800" u="none" cap="none" strike="noStrike">
                <a:solidFill>
                  <a:schemeClr val="lt2"/>
                </a:solidFill>
                <a:latin typeface="Garamond"/>
                <a:ea typeface="Garamond"/>
                <a:cs typeface="Garamond"/>
                <a:sym typeface="Garamond"/>
              </a:rPr>
              <a:t>May an employer fire an at-will employee based on…</a:t>
            </a:r>
          </a:p>
        </p:txBody>
      </p:sp>
      <p:sp>
        <p:nvSpPr>
          <p:cNvPr id="168" name="Shape 168"/>
          <p:cNvSpPr txBox="1"/>
          <p:nvPr>
            <p:ph idx="1" type="body"/>
          </p:nvPr>
        </p:nvSpPr>
        <p:spPr>
          <a:xfrm>
            <a:off x="457200" y="2209800"/>
            <a:ext cx="4038599" cy="39163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Gender?</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Race?</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Political Party?</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No Reason?</a:t>
            </a:r>
          </a:p>
        </p:txBody>
      </p:sp>
      <p:sp>
        <p:nvSpPr>
          <p:cNvPr id="169" name="Shape 169"/>
          <p:cNvSpPr txBox="1"/>
          <p:nvPr>
            <p:ph idx="2" type="body"/>
          </p:nvPr>
        </p:nvSpPr>
        <p:spPr>
          <a:xfrm>
            <a:off x="4648200" y="2209800"/>
            <a:ext cx="4038599" cy="39163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No</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No</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Yes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Yes</a:t>
            </a:r>
          </a:p>
        </p:txBody>
      </p:sp>
      <p:sp>
        <p:nvSpPr>
          <p:cNvPr id="170" name="Shape 17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5" name="Shape 175"/>
        <p:cNvGrpSpPr/>
        <p:nvPr/>
      </p:nvGrpSpPr>
      <p:grpSpPr>
        <a:xfrm>
          <a:off x="0" y="0"/>
          <a:ext cx="0" cy="0"/>
          <a:chOff x="0" y="0"/>
          <a:chExt cx="0" cy="0"/>
        </a:xfrm>
      </p:grpSpPr>
      <p:sp>
        <p:nvSpPr>
          <p:cNvPr id="176" name="Shape 176"/>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Employee Privacy in the Workplace</a:t>
            </a:r>
          </a:p>
        </p:txBody>
      </p:sp>
      <p:sp>
        <p:nvSpPr>
          <p:cNvPr id="177" name="Shape 177"/>
          <p:cNvSpPr txBox="1"/>
          <p:nvPr>
            <p:ph idx="1" type="body"/>
          </p:nvPr>
        </p:nvSpPr>
        <p:spPr>
          <a:xfrm>
            <a:off x="457200" y="1295400"/>
            <a:ext cx="8229600" cy="46481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Employer privacy policies should cover matters such as employer surveillance policies, control of access to medical and personnel records, drug testing, and e-mail policies</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Omnibus Crime Control and Safe Streets Act of 1968</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Employers cannot listen to private telephone conversations of employees or disclose the content of those conversations</a:t>
            </a: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Employers may ban personal calls and monitor calls for compliance, provided that they discontinue listening to any conversation once they determine it is personal</a:t>
            </a: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Violators subject to fines of up to $10,000</a:t>
            </a:r>
          </a:p>
          <a:p>
            <a:pPr indent="-285750" lvl="1" marL="742950" marR="0" rtl="0" algn="l">
              <a:lnSpc>
                <a:spcPct val="8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Electronic Communications Privacy Act (ECPA) of 1986</a:t>
            </a:r>
          </a:p>
          <a:p>
            <a:pPr indent="-342900" lvl="0" marL="342900" marR="0" rtl="0" algn="l">
              <a:lnSpc>
                <a:spcPct val="8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Employees’ privacy rights extend to electronic forms of communication, including e-mail and cellular phones</a:t>
            </a: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ECPA outlaws intentional interception of electronic communications and the intentional disclosure/use of information obtained through such interception</a:t>
            </a:r>
          </a:p>
        </p:txBody>
      </p:sp>
      <p:sp>
        <p:nvSpPr>
          <p:cNvPr id="178" name="Shape 17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3" name="Shape 183"/>
        <p:cNvGrpSpPr/>
        <p:nvPr/>
      </p:nvGrpSpPr>
      <p:grpSpPr>
        <a:xfrm>
          <a:off x="0" y="0"/>
          <a:ext cx="0" cy="0"/>
          <a:chOff x="0" y="0"/>
          <a:chExt cx="0" cy="0"/>
        </a:xfrm>
      </p:grpSpPr>
      <p:sp>
        <p:nvSpPr>
          <p:cNvPr id="184" name="Shape 184"/>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Labor Law</a:t>
            </a:r>
          </a:p>
        </p:txBody>
      </p:sp>
      <p:sp>
        <p:nvSpPr>
          <p:cNvPr id="185" name="Shape 185"/>
          <p:cNvSpPr txBox="1"/>
          <p:nvPr>
            <p:ph idx="1" type="body"/>
          </p:nvPr>
        </p:nvSpPr>
        <p:spPr>
          <a:xfrm>
            <a:off x="381000" y="1447800"/>
            <a:ext cx="8229600" cy="38862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Wagner Act of 1935:  Enacted to encourage formation of labor unions and provide for “collective bargaining”</a:t>
            </a:r>
          </a:p>
          <a:p>
            <a:pPr indent="-342900" lvl="0" marL="342900" marR="0" rtl="0" algn="l">
              <a:lnSpc>
                <a:spcPct val="10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Collective bargaining (Definition):  Negotiations between employer and group of employees to determine conditions of employment</a:t>
            </a:r>
          </a:p>
          <a:p>
            <a:pPr indent="-285750" lvl="1" marL="742950" marR="0" rtl="0" algn="l">
              <a:lnSpc>
                <a:spcPct val="100000"/>
              </a:lnSpc>
              <a:spcBef>
                <a:spcPts val="360"/>
              </a:spcBef>
              <a:spcAft>
                <a:spcPts val="0"/>
              </a:spcAft>
              <a:buClr>
                <a:schemeClr val="accent2"/>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Taft-Hartley Act of 1947 (Labor Management Relations Act):  Designed to limit some of the powers unions had acquired under Wagner Act</a:t>
            </a:r>
          </a:p>
          <a:p>
            <a:pPr indent="-342900" lvl="0" marL="342900" marR="0" rtl="0" algn="l">
              <a:lnSpc>
                <a:spcPct val="10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Note:  Taft-Hartley Act was an amendment to Wagner Act; collectively referred to as National Labor Relations Act</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720"/>
              </a:spcBef>
              <a:spcAft>
                <a:spcPts val="0"/>
              </a:spcAft>
              <a:buClr>
                <a:schemeClr val="accent2"/>
              </a:buClr>
              <a:buSzPct val="25000"/>
              <a:buFont typeface="Garamond"/>
              <a:buNone/>
            </a:pPr>
            <a:r>
              <a:t/>
            </a:r>
            <a:endParaRPr b="0" i="0" sz="36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720"/>
              </a:spcBef>
              <a:spcAft>
                <a:spcPts val="0"/>
              </a:spcAft>
              <a:buClr>
                <a:schemeClr val="hlink"/>
              </a:buClr>
              <a:buSzPct val="70000"/>
              <a:buFont typeface="Garamond"/>
              <a:buNone/>
            </a:pPr>
            <a:r>
              <a:t/>
            </a:r>
            <a:endParaRPr b="0" i="0" sz="36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86" name="Shape 18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1" name="Shape 191"/>
        <p:cNvGrpSpPr/>
        <p:nvPr/>
      </p:nvGrpSpPr>
      <p:grpSpPr>
        <a:xfrm>
          <a:off x="0" y="0"/>
          <a:ext cx="0" cy="0"/>
          <a:chOff x="0" y="0"/>
          <a:chExt cx="0" cy="0"/>
        </a:xfrm>
      </p:grpSpPr>
      <p:sp>
        <p:nvSpPr>
          <p:cNvPr id="192" name="Shape 192"/>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Labor Law (Continued)</a:t>
            </a:r>
          </a:p>
        </p:txBody>
      </p:sp>
      <p:sp>
        <p:nvSpPr>
          <p:cNvPr id="193" name="Shape 193"/>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Landrum-Griffin Act of 1959</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Governs internal operations of labor unions</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Requires certain financial disclosures by unions</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Establishes civil and criminal penalties for financial abuses by union officials</a:t>
            </a:r>
          </a:p>
          <a:p>
            <a:pPr indent="-285750" lvl="1" marL="742950" marR="0" rtl="0" algn="l">
              <a:lnSpc>
                <a:spcPct val="8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“Labor’s Bill of Rights” (contained in Landrum-Griffin Act) designed to protect employees from their own unions</a:t>
            </a: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94" name="Shape 194"/>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9" name="Shape 199"/>
        <p:cNvGrpSpPr/>
        <p:nvPr/>
      </p:nvGrpSpPr>
      <p:grpSpPr>
        <a:xfrm>
          <a:off x="0" y="0"/>
          <a:ext cx="0" cy="0"/>
          <a:chOff x="0" y="0"/>
          <a:chExt cx="0" cy="0"/>
        </a:xfrm>
      </p:grpSpPr>
      <p:sp>
        <p:nvSpPr>
          <p:cNvPr id="200" name="Shape 20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Labor Law (Continued)</a:t>
            </a:r>
          </a:p>
        </p:txBody>
      </p:sp>
      <p:sp>
        <p:nvSpPr>
          <p:cNvPr id="201" name="Shape 201"/>
          <p:cNvSpPr txBox="1"/>
          <p:nvPr>
            <p:ph idx="1" type="body"/>
          </p:nvPr>
        </p:nvSpPr>
        <p:spPr>
          <a:xfrm>
            <a:off x="457200" y="1600200"/>
            <a:ext cx="8229600" cy="4876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National Labor Relations Board (NLRB)</a:t>
            </a:r>
          </a:p>
          <a:p>
            <a:pPr indent="-342900" lvl="0" marL="342900" marR="0" rtl="0" algn="l">
              <a:lnSpc>
                <a:spcPct val="10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Created by Wagner Act</a:t>
            </a:r>
          </a:p>
          <a:p>
            <a:pPr indent="-285750" lvl="1" marL="742950" marR="0" rtl="0" algn="l">
              <a:lnSpc>
                <a:spcPct val="100000"/>
              </a:lnSpc>
              <a:spcBef>
                <a:spcPts val="360"/>
              </a:spcBef>
              <a:spcAft>
                <a:spcPts val="0"/>
              </a:spcAft>
              <a:buClr>
                <a:schemeClr val="accent2"/>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Administrative agency formed to interpret and enforce National Labor Relations Act</a:t>
            </a:r>
          </a:p>
          <a:p>
            <a:pPr indent="-285750" lvl="1" marL="742950" marR="0" rtl="0" algn="l">
              <a:lnSpc>
                <a:spcPct val="10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Primary functions of NLRB include</a:t>
            </a:r>
          </a:p>
          <a:p>
            <a:pPr indent="-285750" lvl="1" marL="742950" marR="0" rtl="0" algn="l">
              <a:lnSpc>
                <a:spcPct val="10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28600" lvl="2" marL="1143000" marR="0" rtl="0" algn="l">
              <a:lnSpc>
                <a:spcPct val="100000"/>
              </a:lnSpc>
              <a:spcBef>
                <a:spcPts val="320"/>
              </a:spcBef>
              <a:spcAft>
                <a:spcPts val="0"/>
              </a:spcAft>
              <a:buClr>
                <a:schemeClr val="lt2"/>
              </a:buClr>
              <a:buSzPct val="70000"/>
              <a:buFont typeface="Garamond"/>
              <a:buChar char="■"/>
            </a:pPr>
            <a:r>
              <a:rPr b="0" i="0" lang="en-US" sz="1600" u="none" cap="none" strike="noStrike">
                <a:solidFill>
                  <a:schemeClr val="lt1"/>
                </a:solidFill>
                <a:latin typeface="Garamond"/>
                <a:ea typeface="Garamond"/>
                <a:cs typeface="Garamond"/>
                <a:sym typeface="Garamond"/>
              </a:rPr>
              <a:t>Monitoring conduct of employer and union during an election to determine whether workers want to be represented by a union</a:t>
            </a:r>
          </a:p>
          <a:p>
            <a:pPr indent="-228600" lvl="2" marL="1143000" marR="0" rtl="0" algn="l">
              <a:lnSpc>
                <a:spcPct val="100000"/>
              </a:lnSpc>
              <a:spcBef>
                <a:spcPts val="320"/>
              </a:spcBef>
              <a:spcAft>
                <a:spcPts val="0"/>
              </a:spcAft>
              <a:buClr>
                <a:schemeClr val="lt2"/>
              </a:buClr>
              <a:buSzPct val="70000"/>
              <a:buFont typeface="Garamond"/>
              <a:buNone/>
            </a:pPr>
            <a:r>
              <a:t/>
            </a:r>
            <a:endParaRPr b="0" i="0" sz="1600" u="none" cap="none" strike="noStrike">
              <a:solidFill>
                <a:schemeClr val="lt1"/>
              </a:solidFill>
              <a:latin typeface="Garamond"/>
              <a:ea typeface="Garamond"/>
              <a:cs typeface="Garamond"/>
              <a:sym typeface="Garamond"/>
            </a:endParaRPr>
          </a:p>
          <a:p>
            <a:pPr indent="-228600" lvl="2" marL="1143000" marR="0" rtl="0" algn="l">
              <a:lnSpc>
                <a:spcPct val="100000"/>
              </a:lnSpc>
              <a:spcBef>
                <a:spcPts val="320"/>
              </a:spcBef>
              <a:spcAft>
                <a:spcPts val="0"/>
              </a:spcAft>
              <a:buClr>
                <a:schemeClr val="lt2"/>
              </a:buClr>
              <a:buSzPct val="70000"/>
              <a:buFont typeface="Garamond"/>
              <a:buChar char="■"/>
            </a:pPr>
            <a:r>
              <a:rPr b="0" i="0" lang="en-US" sz="1600" u="none" cap="none" strike="noStrike">
                <a:solidFill>
                  <a:schemeClr val="lt1"/>
                </a:solidFill>
                <a:latin typeface="Garamond"/>
                <a:ea typeface="Garamond"/>
                <a:cs typeface="Garamond"/>
                <a:sym typeface="Garamond"/>
              </a:rPr>
              <a:t>Preventing and remedying unfair labor practices by employers/unions</a:t>
            </a:r>
          </a:p>
          <a:p>
            <a:pPr indent="-228600" lvl="2" marL="1143000" marR="0" rtl="0" algn="l">
              <a:lnSpc>
                <a:spcPct val="100000"/>
              </a:lnSpc>
              <a:spcBef>
                <a:spcPts val="320"/>
              </a:spcBef>
              <a:spcAft>
                <a:spcPts val="0"/>
              </a:spcAft>
              <a:buClr>
                <a:schemeClr val="lt2"/>
              </a:buClr>
              <a:buSzPct val="70000"/>
              <a:buFont typeface="Garamond"/>
              <a:buNone/>
            </a:pPr>
            <a:r>
              <a:t/>
            </a:r>
            <a:endParaRPr b="0" i="0" sz="1600" u="none" cap="none" strike="noStrike">
              <a:solidFill>
                <a:schemeClr val="lt1"/>
              </a:solidFill>
              <a:latin typeface="Garamond"/>
              <a:ea typeface="Garamond"/>
              <a:cs typeface="Garamond"/>
              <a:sym typeface="Garamond"/>
            </a:endParaRPr>
          </a:p>
          <a:p>
            <a:pPr indent="-228600" lvl="2" marL="1143000" marR="0" rtl="0" algn="l">
              <a:lnSpc>
                <a:spcPct val="100000"/>
              </a:lnSpc>
              <a:spcBef>
                <a:spcPts val="320"/>
              </a:spcBef>
              <a:spcAft>
                <a:spcPts val="0"/>
              </a:spcAft>
              <a:buClr>
                <a:schemeClr val="lt2"/>
              </a:buClr>
              <a:buSzPct val="70000"/>
              <a:buFont typeface="Garamond"/>
              <a:buChar char="■"/>
            </a:pPr>
            <a:r>
              <a:rPr b="0" i="0" lang="en-US" sz="1600" u="none" cap="none" strike="noStrike">
                <a:solidFill>
                  <a:schemeClr val="lt1"/>
                </a:solidFill>
                <a:latin typeface="Garamond"/>
                <a:ea typeface="Garamond"/>
                <a:cs typeface="Garamond"/>
                <a:sym typeface="Garamond"/>
              </a:rPr>
              <a:t>Establishing rules to interpret the National Labor Relations Act</a:t>
            </a:r>
          </a:p>
          <a:p>
            <a:pPr indent="-342900" lvl="0" marL="342900" marR="0" rtl="0" algn="l">
              <a:spcBef>
                <a:spcPts val="320"/>
              </a:spcBef>
              <a:spcAft>
                <a:spcPts val="0"/>
              </a:spcAft>
              <a:buClr>
                <a:schemeClr val="hlink"/>
              </a:buClr>
              <a:buSzPct val="70000"/>
              <a:buFont typeface="Garamond"/>
              <a:buNone/>
            </a:pPr>
            <a:r>
              <a:t/>
            </a:r>
            <a:endParaRPr b="0" i="0" sz="1600" u="none" cap="none" strike="noStrike">
              <a:solidFill>
                <a:schemeClr val="lt1"/>
              </a:solidFill>
              <a:latin typeface="Garamond"/>
              <a:ea typeface="Garamond"/>
              <a:cs typeface="Garamond"/>
              <a:sym typeface="Garamond"/>
            </a:endParaRPr>
          </a:p>
        </p:txBody>
      </p:sp>
      <p:sp>
        <p:nvSpPr>
          <p:cNvPr id="202" name="Shape 202"/>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07" name="Shape 207"/>
        <p:cNvGrpSpPr/>
        <p:nvPr/>
      </p:nvGrpSpPr>
      <p:grpSpPr>
        <a:xfrm>
          <a:off x="0" y="0"/>
          <a:ext cx="0" cy="0"/>
          <a:chOff x="0" y="0"/>
          <a:chExt cx="0" cy="0"/>
        </a:xfrm>
      </p:grpSpPr>
      <p:sp>
        <p:nvSpPr>
          <p:cNvPr id="208" name="Shape 208"/>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“Good Faith” Requirements of National Labor Relations Act</a:t>
            </a:r>
          </a:p>
        </p:txBody>
      </p:sp>
      <p:sp>
        <p:nvSpPr>
          <p:cNvPr id="209" name="Shape 209"/>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25000"/>
              <a:buFont typeface="Garamond"/>
              <a:buNone/>
            </a:pPr>
            <a:r>
              <a:rPr b="0" i="0" lang="en-US" sz="2000" u="none" cap="none" strike="noStrike">
                <a:solidFill>
                  <a:schemeClr val="lt1"/>
                </a:solidFill>
                <a:latin typeface="Garamond"/>
                <a:ea typeface="Garamond"/>
                <a:cs typeface="Garamond"/>
                <a:sym typeface="Garamond"/>
              </a:rPr>
              <a:t>	Both employer and employee bargaining unit representative must: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Meet at reasonable times and confer in good faith</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Sign a written agreement if one is reached</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When intent on terminating/modifying existing contract, give sixty days’ notice to other party, with offer to confer over proposals, and give thirty days’ notice to federal/state mediation services in event of pending dispute over new agreement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Neither strike nor engage in lockout during sixty-day notice</a:t>
            </a:r>
          </a:p>
        </p:txBody>
      </p:sp>
      <p:sp>
        <p:nvSpPr>
          <p:cNvPr id="210" name="Shape 21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15" name="Shape 215"/>
        <p:cNvGrpSpPr/>
        <p:nvPr/>
      </p:nvGrpSpPr>
      <p:grpSpPr>
        <a:xfrm>
          <a:off x="0" y="0"/>
          <a:ext cx="0" cy="0"/>
          <a:chOff x="0" y="0"/>
          <a:chExt cx="0" cy="0"/>
        </a:xfrm>
      </p:grpSpPr>
      <p:sp>
        <p:nvSpPr>
          <p:cNvPr id="216" name="Shape 216"/>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Strikes, Pickets, and Boycotts</a:t>
            </a:r>
          </a:p>
        </p:txBody>
      </p:sp>
      <p:sp>
        <p:nvSpPr>
          <p:cNvPr id="217" name="Shape 217"/>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Strike:  Temporary, concerted withdrawal of labor</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Picket:  Designed to inform public (usually through public demonstration and/or speech) of labor dispute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Boycott:  Refusal to deal with, purchase goods from, or work for a business</a:t>
            </a:r>
          </a:p>
          <a:p>
            <a:pPr indent="-342900" lvl="0" marL="342900" marR="0" rtl="0" algn="l">
              <a:lnSpc>
                <a:spcPct val="100000"/>
              </a:lnSpc>
              <a:spcBef>
                <a:spcPts val="640"/>
              </a:spcBef>
              <a:spcAft>
                <a:spcPts val="0"/>
              </a:spcAft>
              <a:buClr>
                <a:schemeClr val="hlink"/>
              </a:buClr>
              <a:buSzPct val="25000"/>
              <a:buFont typeface="Garamond"/>
              <a:buNone/>
            </a:pPr>
            <a:r>
              <a:t/>
            </a:r>
            <a:endParaRPr b="0" i="0" sz="3200" u="none" cap="none" strike="noStrike">
              <a:solidFill>
                <a:schemeClr val="lt1"/>
              </a:solidFill>
              <a:latin typeface="Garamond"/>
              <a:ea typeface="Garamond"/>
              <a:cs typeface="Garamond"/>
              <a:sym typeface="Garamond"/>
            </a:endParaRPr>
          </a:p>
          <a:p>
            <a:pPr indent="-342900" lvl="0" marL="342900" marR="0" rtl="0" algn="l">
              <a:spcBef>
                <a:spcPts val="64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p:txBody>
      </p:sp>
      <p:sp>
        <p:nvSpPr>
          <p:cNvPr id="218" name="Shape 218"/>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42 Case Hypothetical</a:t>
            </a:r>
            <a:br>
              <a:rPr b="1" i="0" lang="en-US" sz="1800" u="sng"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Jerry Weir is a loading dock worker for American Beauty Supplies, Inc.  Jerry’s supervisor, Bob Garcia, is suspicious that Jerry is a drug user.  Although the company does not have a dress code for its loading dock employees, Jerry’s attire has given Bob what he believes to be cause for concern.  Today, for example, Jerry is wearing a t-shirt of his favorite 1960s rock-and-roll band, The Appreciative Deceased.  The t-shirt has a picture of The Appreciative Deceased’s mascot, the “Pooh-Bah Man,” along with the words “Keep on Tokin’.”  He is also wearing a “peace-sign” necklace, tattered blue jeans, and sandals.  Add to his attire Jerry’s long, curly hair and his disheveled beard, and Bob believes his subordinate is a human tribute to the “60s” generation.</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Bob has decided to give Jerry a drug test to determine whether his charge is under the influence of illicit substances.  Bob believes he has “reasonable suspicion” to do so based on Jerry’s appearance, and the fact that courts have generally upheld the right of employers to drug-test employees.</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Based on these circumstances, does Bob Garcia have the legal right to require that Jerry Weir submit to a drug test?</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400" u="sng" cap="none" strike="noStrike">
                <a:solidFill>
                  <a:schemeClr val="lt2"/>
                </a:solidFill>
                <a:latin typeface="Garamond"/>
                <a:ea typeface="Garamond"/>
                <a:cs typeface="Garamond"/>
                <a:sym typeface="Garamond"/>
              </a:rPr>
              <a:t>Chapter 42 Case Hypothetical and Ethical Dilemma</a:t>
            </a:r>
            <a:br>
              <a:rPr b="1" i="0" lang="en-US" sz="1400" u="sng" cap="none" strike="noStrike">
                <a:solidFill>
                  <a:schemeClr val="lt2"/>
                </a:solidFill>
                <a:latin typeface="Garamond"/>
                <a:ea typeface="Garamond"/>
                <a:cs typeface="Garamond"/>
                <a:sym typeface="Garamond"/>
              </a:rPr>
            </a:br>
            <a:br>
              <a:rPr b="1" i="0" lang="en-US" sz="1400" u="sng"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James Donovan (“J.D.”) Cuthbert, J. D., one year removed from law school and practicing at the St. Louis firm Gibson, Smith and McGwire, P.L.L.C., is on the “fast-track” for partnership.  Cuthbert was a prized hire for Gibson, Smith, and McGwire; with an imposing physical presence (6 feet, two inches tall and 210 pounds,) a disarming smile, and enough ambition for an entire courtroom of first-year attorneys, the “grapevine” surmises that Cuthbert will be offered a partnership in four years, far sooner than the standard wait period of seven years.</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Summer has arrived, and the Gibson firm has made plans to field its best-ever recreational softball team.  The firm’s “legal nine” competes annually in the Bar Association of Greater St. Louis Softball League.  Attorneys participating in the league compete just as vigorously on the field as they do in the courtroom, and law firms strive to earn the annual “bragging rights” associated with a league championship.</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A senior partner at Gibson, Smith and McGwire, Tom Hackman, has recruited Cuthbert to play first base for the team.  J.D. was at first reluctant to play (after all, the practice of law is a “jealous mistress,”) but he eventually agrees, realizing that impressing the partnership does not occur exclusively in the courtroom.</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The Gibson team excels, powering its way to the bar association softball championship game against an impressive foe, The Micah A. Mayo Personal Injury Law Firm.  In the bottom of the 9th inning of a tied championship game, with no one on base and two outs, “The Mighty Cuthbert” comes to bat.  He swings for the fence, and drives the softball to within five feet of a home run.  As he reaches third base, Hackman (the team’s third base coach) signals Cuthbert to stay, but he heads for home instead; glory is only ninety feet away, an “inside-the-park” homerun would only add to his legend, and extra innings come with no guarantees.</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Playing catcher for the Mayo firm is Albert Flaherty, an imposing figure himself; at 6 feet, five inches tall and 230 pounds, Flaherty is determined to use his height, weight and mass to save the game for his employer.</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Cuthbert and Flaherty collide, a cloud of dust surrounds home plate, and a sickening “crack” and scream are heard by all in attendance.  Cuthbert’s right leg is severely broken, and he is out.  Reasonable minds might differ in terms of which hurts worse.  The Gibson firm loses after 10 innings, and the biggest question back at the office is “What would have happened if Cuthbert had stayed on third?” Cuthbert is hospitalized; his medical bills and days out of work are accumulating.</a:t>
            </a:r>
            <a:br>
              <a:rPr b="1" i="0" lang="en-US" sz="1200" u="none" cap="none" strike="noStrike">
                <a:solidFill>
                  <a:schemeClr val="lt2"/>
                </a:solidFill>
                <a:latin typeface="Garamond"/>
                <a:ea typeface="Garamond"/>
                <a:cs typeface="Garamond"/>
                <a:sym typeface="Garamond"/>
              </a:rPr>
            </a:br>
            <a:br>
              <a:rPr b="1" i="0" lang="en-US" sz="1200" u="none" cap="none" strike="noStrike">
                <a:solidFill>
                  <a:schemeClr val="lt2"/>
                </a:solidFill>
                <a:latin typeface="Garamond"/>
                <a:ea typeface="Garamond"/>
                <a:cs typeface="Garamond"/>
                <a:sym typeface="Garamond"/>
              </a:rPr>
            </a:br>
            <a:r>
              <a:rPr b="1" i="0" lang="en-US" sz="1200" u="none" cap="none" strike="noStrike">
                <a:solidFill>
                  <a:schemeClr val="lt2"/>
                </a:solidFill>
                <a:latin typeface="Garamond"/>
                <a:ea typeface="Garamond"/>
                <a:cs typeface="Garamond"/>
                <a:sym typeface="Garamond"/>
              </a:rPr>
              <a:t>Is Gibson, Smith and McGwire, P.L.L.C. legally liable for Cuthbert’s injury? Is the firm ethically liable for Cuthbert’s injury?</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The Fair Labor Standards Act (FLSA)</a:t>
            </a:r>
          </a:p>
        </p:txBody>
      </p:sp>
      <p:sp>
        <p:nvSpPr>
          <p:cNvPr id="104" name="Shape 104"/>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Covers all employers engaged in interstate commerce</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Requires that a “minimum wage” of specified amount be paid to all covered employees</a:t>
            </a:r>
          </a:p>
          <a:p>
            <a:pPr indent="-342900" lvl="0" marL="342900" marR="0" rtl="0" algn="l">
              <a:lnSpc>
                <a:spcPct val="9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Specified amount periodically raised by Congress</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ctrTitle"/>
          </p:nvPr>
        </p:nvSpPr>
        <p:spPr>
          <a:xfrm>
            <a:off x="685800" y="16002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The Family and Medical Leave Act (FMLA)</a:t>
            </a:r>
          </a:p>
        </p:txBody>
      </p:sp>
      <p:sp>
        <p:nvSpPr>
          <p:cNvPr id="112" name="Shape 112"/>
          <p:cNvSpPr txBox="1"/>
          <p:nvPr>
            <p:ph idx="1" type="subTitle"/>
          </p:nvPr>
        </p:nvSpPr>
        <p:spPr>
          <a:xfrm>
            <a:off x="1371600" y="3429000"/>
            <a:ext cx="6400799" cy="2362200"/>
          </a:xfrm>
          <a:prstGeom prst="rect">
            <a:avLst/>
          </a:prstGeom>
          <a:noFill/>
          <a:ln>
            <a:noFill/>
          </a:ln>
        </p:spPr>
        <p:txBody>
          <a:bodyPr anchorCtr="0" anchor="t" bIns="45700" lIns="91425" rIns="91425" tIns="45700">
            <a:noAutofit/>
          </a:bodyPr>
          <a:lstStyle/>
          <a:p>
            <a:pPr indent="0" lvl="0" marL="0" marR="0" rtl="0" algn="ctr">
              <a:lnSpc>
                <a:spcPct val="8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Requires certain employers to establish policy that provides all eligible employees with up to 12 weeks of unpaid leave during any 12-month period for specified family-related occurrences (Examples:  birth/adoption of child, care for seriously ill spouse/parent/child)</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ctrTitle"/>
          </p:nvPr>
        </p:nvSpPr>
        <p:spPr>
          <a:xfrm>
            <a:off x="685800" y="1752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Federal Unemployment Tax Act (FUTA)</a:t>
            </a:r>
          </a:p>
        </p:txBody>
      </p:sp>
      <p:sp>
        <p:nvSpPr>
          <p:cNvPr id="120" name="Shape 120"/>
          <p:cNvSpPr txBox="1"/>
          <p:nvPr>
            <p:ph idx="1" type="subTitle"/>
          </p:nvPr>
        </p:nvSpPr>
        <p:spPr>
          <a:xfrm>
            <a:off x="1371600" y="35814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Created state system that provides unemployment compensation to qualified employees who lose their jobs</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Workers’ Compensation Laws</a:t>
            </a:r>
          </a:p>
        </p:txBody>
      </p:sp>
      <p:sp>
        <p:nvSpPr>
          <p:cNvPr id="128" name="Shape 12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State laws that provide financial compensation to employees or their dependents when covered employee injured/killed on the job</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To recover workers’ compensation benefits, injured party must demonstrate</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He/she is an employee</a:t>
            </a: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Both employer and employee are covered by state workers’ compensation program</a:t>
            </a: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Injury occurred “on the job”</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The Consolidated Omnibus Budget Reconciliation Act (COBRA)</a:t>
            </a:r>
          </a:p>
        </p:txBody>
      </p:sp>
      <p:sp>
        <p:nvSpPr>
          <p:cNvPr id="136" name="Shape 136"/>
          <p:cNvSpPr txBox="1"/>
          <p:nvPr>
            <p:ph idx="1" type="body"/>
          </p:nvPr>
        </p:nvSpPr>
        <p:spPr>
          <a:xfrm>
            <a:off x="457200" y="18288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Ensures that when employees lose their jobs or have their hours reduced to level at which  they are not eligible to receive medical, dental, or optical benefits from their employer, employees have right to continue receiving benefits under employer’s policy for up to 18 months by paying the premiums for the policy</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COBRA does not apply if:</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Employee fired for “gross misconduct”; or</a:t>
            </a:r>
          </a:p>
          <a:p>
            <a:pPr indent="-285750" lvl="1" marL="742950" marR="0" rtl="0" algn="l">
              <a:lnSpc>
                <a:spcPct val="8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Employer decides to eliminate benefits for all current employees</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304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The Employee Retirement Income Security Act</a:t>
            </a:r>
          </a:p>
        </p:txBody>
      </p:sp>
      <p:sp>
        <p:nvSpPr>
          <p:cNvPr id="144" name="Shape 14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Federal law that sets minimum standards for most voluntarily-established pension and health plans in private industry to provide protection for individuals enrolled in these plans</a:t>
            </a:r>
          </a:p>
          <a:p>
            <a:pPr indent="-342900" lvl="0" marL="342900" marR="0" rtl="0" algn="l">
              <a:lnSpc>
                <a:spcPct val="9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Under ERISA, employers must provide pension/health plan participants</a:t>
            </a:r>
          </a:p>
          <a:p>
            <a:pPr indent="-342900" lvl="0" marL="342900" marR="0" rtl="0" algn="l">
              <a:lnSpc>
                <a:spcPct val="9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9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Plan information (“features and funding”)</a:t>
            </a:r>
          </a:p>
          <a:p>
            <a:pPr indent="-285750" lvl="1" marL="742950" marR="0" rtl="0" algn="l">
              <a:lnSpc>
                <a:spcPct val="9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9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Assurances of fiduciary responsibility of those in charge of managing and controlling plan assets</a:t>
            </a:r>
          </a:p>
          <a:p>
            <a:pPr indent="-285750" lvl="1" marL="742950" marR="0" rtl="0" algn="l">
              <a:lnSpc>
                <a:spcPct val="9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9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Grievance and appeals process for participants to receive benefits from plan</a:t>
            </a:r>
          </a:p>
          <a:p>
            <a:pPr indent="-285750" lvl="1" marL="742950" marR="0" rtl="0" algn="l">
              <a:lnSpc>
                <a:spcPct val="90000"/>
              </a:lnSpc>
              <a:spcBef>
                <a:spcPts val="360"/>
              </a:spcBef>
              <a:spcAft>
                <a:spcPts val="0"/>
              </a:spcAft>
              <a:buClr>
                <a:schemeClr val="accent2"/>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9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Right to sue for benefits and breaches of fiduciary duty</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42-*</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