
<file path=[Content_Types].xml><?xml version="1.0" encoding="utf-8"?>
<Types xmlns="http://schemas.openxmlformats.org/package/2006/content-types">
  <Default ContentType="image/gif" Extension="gif"/>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Colors+xml" PartName="/ppt/diagrams/colors10.xml"/>
  <Override ContentType="application/vnd.openxmlformats-officedocument.drawingml.diagramColors+xml" PartName="/ppt/diagrams/colors11.xml"/>
  <Override ContentType="application/vnd.openxmlformats-officedocument.drawingml.diagramColors+xml" PartName="/ppt/diagrams/colors12.xml"/>
  <Override ContentType="application/vnd.openxmlformats-officedocument.drawingml.diagramColors+xml" PartName="/ppt/diagrams/colors13.xml"/>
  <Override ContentType="application/vnd.openxmlformats-officedocument.drawingml.diagramColors+xml" PartName="/ppt/diagrams/colors14.xml"/>
  <Override ContentType="application/vnd.openxmlformats-officedocument.drawingml.diagramColors+xml" PartName="/ppt/diagrams/colors15.xml"/>
  <Override ContentType="application/vnd.openxmlformats-officedocument.drawingml.diagramColors+xml" PartName="/ppt/diagrams/colors2.xml"/>
  <Override ContentType="application/vnd.openxmlformats-officedocument.drawingml.diagramColors+xml" PartName="/ppt/diagrams/colors3.xml"/>
  <Override ContentType="application/vnd.openxmlformats-officedocument.drawingml.diagramColors+xml" PartName="/ppt/diagrams/colors4.xml"/>
  <Override ContentType="application/vnd.openxmlformats-officedocument.drawingml.diagramColors+xml" PartName="/ppt/diagrams/colors5.xml"/>
  <Override ContentType="application/vnd.openxmlformats-officedocument.drawingml.diagramColors+xml" PartName="/ppt/diagrams/colors6.xml"/>
  <Override ContentType="application/vnd.openxmlformats-officedocument.drawingml.diagramColors+xml" PartName="/ppt/diagrams/colors7.xml"/>
  <Override ContentType="application/vnd.openxmlformats-officedocument.drawingml.diagramColors+xml" PartName="/ppt/diagrams/colors8.xml"/>
  <Override ContentType="application/vnd.openxmlformats-officedocument.drawingml.diagramColors+xml" PartName="/ppt/diagrams/colors9.xml"/>
  <Override ContentType="application/vnd.openxmlformats-officedocument.drawingml.diagramData+xml" PartName="/ppt/diagrams/data1.xml"/>
  <Override ContentType="application/vnd.openxmlformats-officedocument.drawingml.diagramData+xml" PartName="/ppt/diagrams/data10.xml"/>
  <Override ContentType="application/vnd.openxmlformats-officedocument.drawingml.diagramData+xml" PartName="/ppt/diagrams/data11.xml"/>
  <Override ContentType="application/vnd.openxmlformats-officedocument.drawingml.diagramData+xml" PartName="/ppt/diagrams/data12.xml"/>
  <Override ContentType="application/vnd.openxmlformats-officedocument.drawingml.diagramData+xml" PartName="/ppt/diagrams/data13.xml"/>
  <Override ContentType="application/vnd.openxmlformats-officedocument.drawingml.diagramData+xml" PartName="/ppt/diagrams/data14.xml"/>
  <Override ContentType="application/vnd.openxmlformats-officedocument.drawingml.diagramData+xml" PartName="/ppt/diagrams/data15.xml"/>
  <Override ContentType="application/vnd.openxmlformats-officedocument.drawingml.diagramData+xml" PartName="/ppt/diagrams/data2.xml"/>
  <Override ContentType="application/vnd.openxmlformats-officedocument.drawingml.diagramData+xml" PartName="/ppt/diagrams/data3.xml"/>
  <Override ContentType="application/vnd.openxmlformats-officedocument.drawingml.diagramData+xml" PartName="/ppt/diagrams/data4.xml"/>
  <Override ContentType="application/vnd.openxmlformats-officedocument.drawingml.diagramData+xml" PartName="/ppt/diagrams/data5.xml"/>
  <Override ContentType="application/vnd.openxmlformats-officedocument.drawingml.diagramData+xml" PartName="/ppt/diagrams/data6.xml"/>
  <Override ContentType="application/vnd.openxmlformats-officedocument.drawingml.diagramData+xml" PartName="/ppt/diagrams/data7.xml"/>
  <Override ContentType="application/vnd.openxmlformats-officedocument.drawingml.diagramData+xml" PartName="/ppt/diagrams/data8.xml"/>
  <Override ContentType="application/vnd.openxmlformats-officedocument.drawingml.diagramData+xml" PartName="/ppt/diagrams/data9.xml"/>
  <Override ContentType="application/vnd.ms-office.drawingml.diagramDrawing+xml" PartName="/ppt/diagrams/drawing1.xml"/>
  <Override ContentType="application/vnd.ms-office.drawingml.diagramDrawing+xml" PartName="/ppt/diagrams/drawing10.xml"/>
  <Override ContentType="application/vnd.ms-office.drawingml.diagramDrawing+xml" PartName="/ppt/diagrams/drawing11.xml"/>
  <Override ContentType="application/vnd.ms-office.drawingml.diagramDrawing+xml" PartName="/ppt/diagrams/drawing12.xml"/>
  <Override ContentType="application/vnd.ms-office.drawingml.diagramDrawing+xml" PartName="/ppt/diagrams/drawing13.xml"/>
  <Override ContentType="application/vnd.ms-office.drawingml.diagramDrawing+xml" PartName="/ppt/diagrams/drawing14.xml"/>
  <Override ContentType="application/vnd.ms-office.drawingml.diagramDrawing+xml" PartName="/ppt/diagrams/drawing15.xml"/>
  <Override ContentType="application/vnd.ms-office.drawingml.diagramDrawing+xml" PartName="/ppt/diagrams/drawing2.xml"/>
  <Override ContentType="application/vnd.ms-office.drawingml.diagramDrawing+xml" PartName="/ppt/diagrams/drawing3.xml"/>
  <Override ContentType="application/vnd.ms-office.drawingml.diagramDrawing+xml" PartName="/ppt/diagrams/drawing4.xml"/>
  <Override ContentType="application/vnd.ms-office.drawingml.diagramDrawing+xml" PartName="/ppt/diagrams/drawing5.xml"/>
  <Override ContentType="application/vnd.ms-office.drawingml.diagramDrawing+xml" PartName="/ppt/diagrams/drawing6.xml"/>
  <Override ContentType="application/vnd.ms-office.drawingml.diagramDrawing+xml" PartName="/ppt/diagrams/drawing7.xml"/>
  <Override ContentType="application/vnd.ms-office.drawingml.diagramDrawing+xml" PartName="/ppt/diagrams/drawing8.xml"/>
  <Override ContentType="application/vnd.ms-office.drawingml.diagramDrawing+xml" PartName="/ppt/diagrams/drawing9.xml"/>
  <Override ContentType="application/vnd.openxmlformats-officedocument.drawingml.diagramLayout+xml" PartName="/ppt/diagrams/layout1.xml"/>
  <Override ContentType="application/vnd.openxmlformats-officedocument.drawingml.diagramLayout+xml" PartName="/ppt/diagrams/layout10.xml"/>
  <Override ContentType="application/vnd.openxmlformats-officedocument.drawingml.diagramLayout+xml" PartName="/ppt/diagrams/layout11.xml"/>
  <Override ContentType="application/vnd.openxmlformats-officedocument.drawingml.diagramLayout+xml" PartName="/ppt/diagrams/layout12.xml"/>
  <Override ContentType="application/vnd.openxmlformats-officedocument.drawingml.diagramLayout+xml" PartName="/ppt/diagrams/layout13.xml"/>
  <Override ContentType="application/vnd.openxmlformats-officedocument.drawingml.diagramLayout+xml" PartName="/ppt/diagrams/layout14.xml"/>
  <Override ContentType="application/vnd.openxmlformats-officedocument.drawingml.diagramLayout+xml" PartName="/ppt/diagrams/layout15.xml"/>
  <Override ContentType="application/vnd.openxmlformats-officedocument.drawingml.diagramLayout+xml" PartName="/ppt/diagrams/layout2.xml"/>
  <Override ContentType="application/vnd.openxmlformats-officedocument.drawingml.diagramLayout+xml" PartName="/ppt/diagrams/layout3.xml"/>
  <Override ContentType="application/vnd.openxmlformats-officedocument.drawingml.diagramLayout+xml" PartName="/ppt/diagrams/layout4.xml"/>
  <Override ContentType="application/vnd.openxmlformats-officedocument.drawingml.diagramLayout+xml" PartName="/ppt/diagrams/layout5.xml"/>
  <Override ContentType="application/vnd.openxmlformats-officedocument.drawingml.diagramLayout+xml" PartName="/ppt/diagrams/layout6.xml"/>
  <Override ContentType="application/vnd.openxmlformats-officedocument.drawingml.diagramLayout+xml" PartName="/ppt/diagrams/layout7.xml"/>
  <Override ContentType="application/vnd.openxmlformats-officedocument.drawingml.diagramLayout+xml" PartName="/ppt/diagrams/layout8.xml"/>
  <Override ContentType="application/vnd.openxmlformats-officedocument.drawingml.diagramLayout+xml" PartName="/ppt/diagrams/layout9.xml"/>
  <Override ContentType="application/vnd.openxmlformats-officedocument.drawingml.diagramStyle+xml" PartName="/ppt/diagrams/quickStyle1.xml"/>
  <Override ContentType="application/vnd.openxmlformats-officedocument.drawingml.diagramStyle+xml" PartName="/ppt/diagrams/quickStyle10.xml"/>
  <Override ContentType="application/vnd.openxmlformats-officedocument.drawingml.diagramStyle+xml" PartName="/ppt/diagrams/quickStyle11.xml"/>
  <Override ContentType="application/vnd.openxmlformats-officedocument.drawingml.diagramStyle+xml" PartName="/ppt/diagrams/quickStyle12.xml"/>
  <Override ContentType="application/vnd.openxmlformats-officedocument.drawingml.diagramStyle+xml" PartName="/ppt/diagrams/quickStyle13.xml"/>
  <Override ContentType="application/vnd.openxmlformats-officedocument.drawingml.diagramStyle+xml" PartName="/ppt/diagrams/quickStyle14.xml"/>
  <Override ContentType="application/vnd.openxmlformats-officedocument.drawingml.diagramStyle+xml" PartName="/ppt/diagrams/quickStyle15.xml"/>
  <Override ContentType="application/vnd.openxmlformats-officedocument.drawingml.diagramStyle+xml" PartName="/ppt/diagrams/quickStyle2.xml"/>
  <Override ContentType="application/vnd.openxmlformats-officedocument.drawingml.diagramStyle+xml" PartName="/ppt/diagrams/quickStyle3.xml"/>
  <Override ContentType="application/vnd.openxmlformats-officedocument.drawingml.diagramStyle+xml" PartName="/ppt/diagrams/quickStyle4.xml"/>
  <Override ContentType="application/vnd.openxmlformats-officedocument.drawingml.diagramStyle+xml" PartName="/ppt/diagrams/quickStyle5.xml"/>
  <Override ContentType="application/vnd.openxmlformats-officedocument.drawingml.diagramStyle+xml" PartName="/ppt/diagrams/quickStyle6.xml"/>
  <Override ContentType="application/vnd.openxmlformats-officedocument.drawingml.diagramStyle+xml" PartName="/ppt/diagrams/quickStyle7.xml"/>
  <Override ContentType="application/vnd.openxmlformats-officedocument.drawingml.diagramStyle+xml" PartName="/ppt/diagrams/quickStyle8.xml"/>
  <Override ContentType="application/vnd.openxmlformats-officedocument.drawingml.diagramStyle+xml" PartName="/ppt/diagrams/quickStyle9.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saveSubsetFonts="1">
  <p:sldMasterIdLst>
    <p:sldMasterId r:id="rId4" id="2147483648"/>
  </p:sldMasterIdLst>
  <p:notesMasterIdLst>
    <p:notesMasterId r:id="rId5"/>
  </p:notesMasterIdLst>
  <p:handoutMasterIdLst>
    <p:handoutMasterId r:id="rId6"/>
  </p:handoutMasterIdLst>
  <p:sldIdLst>
    <p:sldId r:id="rId7" id="256"/>
    <p:sldId r:id="rId8" id="257"/>
    <p:sldId r:id="rId9" id="258"/>
    <p:sldId r:id="rId10" id="259"/>
    <p:sldId r:id="rId11" id="260"/>
    <p:sldId r:id="rId12" id="261"/>
    <p:sldId r:id="rId13" id="262"/>
    <p:sldId r:id="rId14" id="263"/>
    <p:sldId r:id="rId15" id="264"/>
    <p:sldId r:id="rId16" id="265"/>
    <p:sldId r:id="rId17" id="266"/>
    <p:sldId r:id="rId18" id="267"/>
    <p:sldId r:id="rId19" id="268"/>
    <p:sldId r:id="rId20" id="269"/>
    <p:sldId r:id="rId21" id="270"/>
    <p:sldId r:id="rId22" id="271"/>
    <p:sldId r:id="rId23" id="272"/>
    <p:sldId r:id="rId24" id="273"/>
    <p:sldId r:id="rId25" id="274"/>
    <p:sldId r:id="rId26" id="275"/>
    <p:sldId r:id="rId27" id="276"/>
    <p:sldId r:id="rId28" id="277"/>
    <p:sldId r:id="rId29" id="278"/>
    <p:sldId r:id="rId30" id="279"/>
    <p:sldId r:id="rId31" id="280"/>
    <p:sldId r:id="rId32" id="281"/>
    <p:sldId r:id="rId33" id="282"/>
    <p:sldId r:id="rId34" id="283"/>
    <p:sldId r:id="rId35" id="284"/>
    <p:sldId r:id="rId36" id="285"/>
    <p:sldId r:id="rId37" id="286"/>
    <p:sldId r:id="rId38" id="287"/>
    <p:sldId r:id="rId39" id="288"/>
    <p:sldId r:id="rId40" id="289"/>
    <p:sldId r:id="rId41" id="290"/>
    <p:sldId r:id="rId42" id="291"/>
    <p:sldId r:id="rId43" id="292"/>
    <p:sldId r:id="rId44" id="293"/>
    <p:sldId r:id="rId45" id="294"/>
    <p:sldId r:id="rId46" id="295"/>
    <p:sldId r:id="rId47" id="296"/>
    <p:sldId r:id="rId48" id="297"/>
    <p:sldId r:id="rId49" id="298"/>
    <p:sldId r:id="rId50" id="299"/>
    <p:sldId r:id="rId51" id="300"/>
    <p:sldId r:id="rId52" id="301"/>
    <p:sldId r:id="rId53" id="302"/>
    <p:sldId r:id="rId54" id="303"/>
    <p:sldId r:id="rId55" id="304"/>
    <p:sldId r:id="rId56" id="305"/>
    <p:sldId r:id="rId57" id="306"/>
    <p:sldId r:id="rId58" id="307"/>
    <p:sldId r:id="rId59" id="308"/>
    <p:sldId r:id="rId60" id="309"/>
    <p:sldId r:id="rId61" id="310"/>
    <p:sldId r:id="rId62" id="311"/>
    <p:sldId r:id="rId63" id="312"/>
    <p:sldId r:id="rId64" id="313"/>
    <p:sldId r:id="rId65" id="314"/>
    <p:sldId r:id="rId66" id="315"/>
    <p:sldId r:id="rId67" id="316"/>
    <p:sldId r:id="rId68" id="317"/>
    <p:sldId r:id="rId69" id="318"/>
    <p:sldId r:id="rId70" id="319"/>
    <p:sldId r:id="rId71" id="320"/>
    <p:sldId r:id="rId72" id="321"/>
    <p:sldId r:id="rId73" id="322"/>
    <p:sldId r:id="rId74" id="323"/>
    <p:sldId r:id="rId75" id="324"/>
    <p:sldId r:id="rId76" id="325"/>
    <p:sldId r:id="rId77" id="326"/>
    <p:sldId r:id="rId78" id="327"/>
    <p:sldId r:id="rId79" id="328"/>
    <p:sldId r:id="rId80" id="329"/>
    <p:sldId r:id="rId81" id="330"/>
    <p:sldId r:id="rId82" id="331"/>
    <p:sldId r:id="rId83" id="332"/>
    <p:sldId r:id="rId84" id="333"/>
    <p:sldId r:id="rId85" id="334"/>
    <p:sldId r:id="rId86" id="335"/>
    <p:sldId r:id="rId87" id="336"/>
    <p:sldId r:id="rId88" id="337"/>
    <p:sldId r:id="rId89" id="338"/>
    <p:sldId r:id="rId90" id="339"/>
    <p:sldId r:id="rId91" id="340"/>
    <p:sldId r:id="rId92" id="341"/>
    <p:sldId r:id="rId93" id="342"/>
    <p:sldId r:id="rId94" id="343"/>
    <p:sldId r:id="rId95" id="344"/>
    <p:sldId r:id="rId96" id="345"/>
    <p:sldId r:id="rId97" id="346"/>
    <p:sldId r:id="rId98" id="347"/>
    <p:sldId r:id="rId99" id="348"/>
    <p:sldId r:id="rId100" id="349"/>
    <p:sldId r:id="rId101" id="350"/>
    <p:sldId r:id="rId102" id="351"/>
    <p:sldId r:id="rId103" id="352"/>
    <p:sldId r:id="rId104" id="353"/>
    <p:sldId r:id="rId105" id="354"/>
    <p:sldId r:id="rId106" id="355"/>
    <p:sldId r:id="rId107" id="356"/>
    <p:sldId r:id="rId108" id="357"/>
    <p:sldId r:id="rId109" id="358"/>
    <p:sldId r:id="rId110" id="359"/>
    <p:sldId r:id="rId111" id="360"/>
    <p:sldId r:id="rId112" id="361"/>
    <p:sldId r:id="rId113" id="362"/>
    <p:sldId r:id="rId114" id="363"/>
    <p:sldId r:id="rId115" id="364"/>
    <p:sldId r:id="rId116" id="365"/>
    <p:sldId r:id="rId117" id="366"/>
    <p:sldId r:id="rId118" id="367"/>
    <p:sldId r:id="rId119" id="368"/>
    <p:sldId r:id="rId120" id="369"/>
    <p:sldId r:id="rId121" id="370"/>
  </p:sldIdLst>
  <p:sldSz cx="9144000" cy="6858000" type="screen4x3"/>
  <p:notesSz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6858000" cy="9144000"/>
  <p:defaultText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defRPr lang="ar-SA">
        <a:uFillTx/>
      </a:defRPr>
    </a:defPPr>
    <a:lvl1pPr algn="r" defTabSz="914400" eaLnBrk="1" hangingPunct="1" latinLnBrk="0" marL="0" rtl="1">
      <a:defRPr kern="1200" sz="1800">
        <a:solidFill>
          <a:schemeClr val="tx1"/>
        </a:solidFill>
        <a:uFillTx/>
        <a:latin typeface="+mn-lt"/>
        <a:ea typeface="+mn-ea"/>
        <a:cs typeface="+mn-cs"/>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p:defaultTextStyle>
</p:presentation>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p:showPr showNarration="1">
    <p:present/>
    <p:sldAll/>
    <p:penCl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rgbClr val="FF0000"/>
    </p:penClr>
  </p:showPr>
</p:presentationPr>
</file>

<file path=ppt/tableStyles.xml><?xml version="1.0" encoding="utf-8"?>
<a:tblStyleLst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def="{5C22544A-7EE6-4342-B048-85BDC9FD1C3A}">
  <a:tblStyle styleId="{5C22544A-7EE6-4342-B048-85BDC9FD1C3A}" styleName="نمط متوسط 2 - تمييز 1">
    <a:wholeTbl>
      <a:tcTxStyle>
        <a:fontRef idx="minor">
          <a:srgbClr val="000000"/>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cmpd="sng" w="38100">
              <a:solidFill>
                <a:schemeClr val="lt1"/>
              </a:solidFill>
            </a:ln>
          </a:top>
        </a:tcBdr>
        <a:fill>
          <a:solidFill>
            <a:schemeClr val="accent1"/>
          </a:solidFill>
        </a:fill>
      </a:tcStyle>
    </a:lastRow>
    <a:firstRow>
      <a:tcTxStyle b="on">
        <a:fontRef idx="minor">
          <a:srgbClr val="000000"/>
        </a:fontRef>
        <a:schemeClr val="lt1"/>
      </a:tcTxStyle>
      <a:tcStyle>
        <a:tcBdr>
          <a:bottom>
            <a:ln cmpd="sng" w="38100">
              <a:solidFill>
                <a:schemeClr val="lt1"/>
              </a:solidFill>
            </a:ln>
          </a:bottom>
        </a:tcBdr>
        <a:fill>
          <a:solidFill>
            <a:schemeClr val="accent1"/>
          </a:solidFill>
        </a:fill>
      </a:tcStyle>
    </a:firstRow>
  </a:tblStyle>
</a:tblStyleLst>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p:normalViewPr>
    <p:restoredLeft autoAdjust="0" sz="84380"/>
    <p:restoredTop autoAdjust="0" sz="94689"/>
  </p:normalViewPr>
  <p:slideViewPr>
    <p:cSldViewPr>
      <p:cViewPr varScale="1">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68"/>
          <a:sy d="100" n="68"/>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1446" y="78"/>
      </p:cViewPr>
      <p:guideLst>
        <p:guide orient="horz" pos="2160"/>
        <p:guide pos="2880"/>
      </p:guideLst>
    </p:cSldViewPr>
  </p:slideViewPr>
  <p:outlineViewPr>
    <p:cViewPr>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33"/>
        <a:sy d="100" n="33"/>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0" y="0"/>
    </p:cViewPr>
  </p:outlineViewPr>
  <p:notesTextViewPr>
    <p:cViewPr>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100"/>
        <a:sy d="100" n="100"/>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0" y="0"/>
    </p:cViewPr>
  </p:notesTextViewPr>
  <p:gridSpacing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72008" cy="72008"/>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tableStyles.xml" Type="http://schemas.openxmlformats.org/officeDocument/2006/relationships/tableStyles"></Relationship><Relationship Id="rId3" Target="viewProps.xml" Type="http://schemas.openxmlformats.org/officeDocument/2006/relationships/viewProps"></Relationship><Relationship Id="rId4" Target="slideMasters/slideMaster1.xml" Type="http://schemas.openxmlformats.org/officeDocument/2006/relationships/slideMaster"></Relationship><Relationship Id="rId5" Target="notesMasters/notesMaster1.xml" Type="http://schemas.openxmlformats.org/officeDocument/2006/relationships/notesMaster"></Relationship><Relationship Id="rId6" Target="handoutMasters/handoutMaster1.xml" Type="http://schemas.openxmlformats.org/officeDocument/2006/relationships/handoutMaster"></Relationship><Relationship Id="rId7" Target="slides/slide1.xml" Type="http://schemas.openxmlformats.org/officeDocument/2006/relationships/slide"></Relationship><Relationship Id="rId8" Target="slides/slide2.xml" Type="http://schemas.openxmlformats.org/officeDocument/2006/relationships/slide"></Relationship><Relationship Id="rId9" Target="slides/slide3.xml" Type="http://schemas.openxmlformats.org/officeDocument/2006/relationships/slide"></Relationship><Relationship Id="rId10" Target="slides/slide4.xml" Type="http://schemas.openxmlformats.org/officeDocument/2006/relationships/slide"></Relationship><Relationship Id="rId11" Target="slides/slide5.xml" Type="http://schemas.openxmlformats.org/officeDocument/2006/relationships/slide"></Relationship><Relationship Id="rId12" Target="slides/slide6.xml" Type="http://schemas.openxmlformats.org/officeDocument/2006/relationships/slide"></Relationship><Relationship Id="rId13" Target="slides/slide7.xml" Type="http://schemas.openxmlformats.org/officeDocument/2006/relationships/slide"></Relationship><Relationship Id="rId14" Target="slides/slide8.xml" Type="http://schemas.openxmlformats.org/officeDocument/2006/relationships/slide"></Relationship><Relationship Id="rId15" Target="slides/slide9.xml" Type="http://schemas.openxmlformats.org/officeDocument/2006/relationships/slide"></Relationship><Relationship Id="rId16" Target="slides/slide10.xml" Type="http://schemas.openxmlformats.org/officeDocument/2006/relationships/slide"></Relationship><Relationship Id="rId17" Target="slides/slide11.xml" Type="http://schemas.openxmlformats.org/officeDocument/2006/relationships/slide"></Relationship><Relationship Id="rId18" Target="slides/slide12.xml" Type="http://schemas.openxmlformats.org/officeDocument/2006/relationships/slide"></Relationship><Relationship Id="rId19" Target="slides/slide13.xml" Type="http://schemas.openxmlformats.org/officeDocument/2006/relationships/slide"></Relationship><Relationship Id="rId20" Target="slides/slide14.xml" Type="http://schemas.openxmlformats.org/officeDocument/2006/relationships/slide"></Relationship><Relationship Id="rId21" Target="slides/slide15.xml" Type="http://schemas.openxmlformats.org/officeDocument/2006/relationships/slide"></Relationship><Relationship Id="rId22" Target="slides/slide16.xml" Type="http://schemas.openxmlformats.org/officeDocument/2006/relationships/slide"></Relationship><Relationship Id="rId23" Target="slides/slide17.xml" Type="http://schemas.openxmlformats.org/officeDocument/2006/relationships/slide"></Relationship><Relationship Id="rId24" Target="slides/slide18.xml" Type="http://schemas.openxmlformats.org/officeDocument/2006/relationships/slide"></Relationship><Relationship Id="rId25" Target="slides/slide19.xml" Type="http://schemas.openxmlformats.org/officeDocument/2006/relationships/slide"></Relationship><Relationship Id="rId26" Target="slides/slide20.xml" Type="http://schemas.openxmlformats.org/officeDocument/2006/relationships/slide"></Relationship><Relationship Id="rId27" Target="slides/slide21.xml" Type="http://schemas.openxmlformats.org/officeDocument/2006/relationships/slide"></Relationship><Relationship Id="rId28" Target="slides/slide22.xml" Type="http://schemas.openxmlformats.org/officeDocument/2006/relationships/slide"></Relationship><Relationship Id="rId29" Target="slides/slide23.xml" Type="http://schemas.openxmlformats.org/officeDocument/2006/relationships/slide"></Relationship><Relationship Id="rId30" Target="slides/slide24.xml" Type="http://schemas.openxmlformats.org/officeDocument/2006/relationships/slide"></Relationship><Relationship Id="rId31" Target="slides/slide25.xml" Type="http://schemas.openxmlformats.org/officeDocument/2006/relationships/slide"></Relationship><Relationship Id="rId32" Target="slides/slide26.xml" Type="http://schemas.openxmlformats.org/officeDocument/2006/relationships/slide"></Relationship><Relationship Id="rId33" Target="slides/slide27.xml" Type="http://schemas.openxmlformats.org/officeDocument/2006/relationships/slide"></Relationship><Relationship Id="rId34" Target="slides/slide28.xml" Type="http://schemas.openxmlformats.org/officeDocument/2006/relationships/slide"></Relationship><Relationship Id="rId35" Target="slides/slide29.xml" Type="http://schemas.openxmlformats.org/officeDocument/2006/relationships/slide"></Relationship><Relationship Id="rId36" Target="slides/slide30.xml" Type="http://schemas.openxmlformats.org/officeDocument/2006/relationships/slide"></Relationship><Relationship Id="rId37" Target="slides/slide31.xml" Type="http://schemas.openxmlformats.org/officeDocument/2006/relationships/slide"></Relationship><Relationship Id="rId38" Target="slides/slide32.xml" Type="http://schemas.openxmlformats.org/officeDocument/2006/relationships/slide"></Relationship><Relationship Id="rId39" Target="slides/slide33.xml" Type="http://schemas.openxmlformats.org/officeDocument/2006/relationships/slide"></Relationship><Relationship Id="rId40" Target="slides/slide34.xml" Type="http://schemas.openxmlformats.org/officeDocument/2006/relationships/slide"></Relationship><Relationship Id="rId41" Target="slides/slide35.xml" Type="http://schemas.openxmlformats.org/officeDocument/2006/relationships/slide"></Relationship><Relationship Id="rId42" Target="slides/slide36.xml" Type="http://schemas.openxmlformats.org/officeDocument/2006/relationships/slide"></Relationship><Relationship Id="rId43" Target="slides/slide37.xml" Type="http://schemas.openxmlformats.org/officeDocument/2006/relationships/slide"></Relationship><Relationship Id="rId44" Target="slides/slide38.xml" Type="http://schemas.openxmlformats.org/officeDocument/2006/relationships/slide"></Relationship><Relationship Id="rId45" Target="slides/slide39.xml" Type="http://schemas.openxmlformats.org/officeDocument/2006/relationships/slide"></Relationship><Relationship Id="rId46" Target="slides/slide40.xml" Type="http://schemas.openxmlformats.org/officeDocument/2006/relationships/slide"></Relationship><Relationship Id="rId47" Target="slides/slide41.xml" Type="http://schemas.openxmlformats.org/officeDocument/2006/relationships/slide"></Relationship><Relationship Id="rId48" Target="slides/slide42.xml" Type="http://schemas.openxmlformats.org/officeDocument/2006/relationships/slide"></Relationship><Relationship Id="rId49" Target="slides/slide43.xml" Type="http://schemas.openxmlformats.org/officeDocument/2006/relationships/slide"></Relationship><Relationship Id="rId50" Target="slides/slide44.xml" Type="http://schemas.openxmlformats.org/officeDocument/2006/relationships/slide"></Relationship><Relationship Id="rId51" Target="slides/slide45.xml" Type="http://schemas.openxmlformats.org/officeDocument/2006/relationships/slide"></Relationship><Relationship Id="rId52" Target="slides/slide46.xml" Type="http://schemas.openxmlformats.org/officeDocument/2006/relationships/slide"></Relationship><Relationship Id="rId53" Target="slides/slide47.xml" Type="http://schemas.openxmlformats.org/officeDocument/2006/relationships/slide"></Relationship><Relationship Id="rId54" Target="slides/slide48.xml" Type="http://schemas.openxmlformats.org/officeDocument/2006/relationships/slide"></Relationship><Relationship Id="rId55" Target="slides/slide49.xml" Type="http://schemas.openxmlformats.org/officeDocument/2006/relationships/slide"></Relationship><Relationship Id="rId56" Target="slides/slide50.xml" Type="http://schemas.openxmlformats.org/officeDocument/2006/relationships/slide"></Relationship><Relationship Id="rId57" Target="slides/slide51.xml" Type="http://schemas.openxmlformats.org/officeDocument/2006/relationships/slide"></Relationship><Relationship Id="rId58" Target="slides/slide52.xml" Type="http://schemas.openxmlformats.org/officeDocument/2006/relationships/slide"></Relationship><Relationship Id="rId59" Target="slides/slide53.xml" Type="http://schemas.openxmlformats.org/officeDocument/2006/relationships/slide"></Relationship><Relationship Id="rId60" Target="slides/slide54.xml" Type="http://schemas.openxmlformats.org/officeDocument/2006/relationships/slide"></Relationship><Relationship Id="rId61" Target="slides/slide55.xml" Type="http://schemas.openxmlformats.org/officeDocument/2006/relationships/slide"></Relationship><Relationship Id="rId62" Target="slides/slide56.xml" Type="http://schemas.openxmlformats.org/officeDocument/2006/relationships/slide"></Relationship><Relationship Id="rId63" Target="slides/slide57.xml" Type="http://schemas.openxmlformats.org/officeDocument/2006/relationships/slide"></Relationship><Relationship Id="rId64" Target="slides/slide58.xml" Type="http://schemas.openxmlformats.org/officeDocument/2006/relationships/slide"></Relationship><Relationship Id="rId65" Target="slides/slide59.xml" Type="http://schemas.openxmlformats.org/officeDocument/2006/relationships/slide"></Relationship><Relationship Id="rId66" Target="slides/slide60.xml" Type="http://schemas.openxmlformats.org/officeDocument/2006/relationships/slide"></Relationship><Relationship Id="rId67" Target="slides/slide61.xml" Type="http://schemas.openxmlformats.org/officeDocument/2006/relationships/slide"></Relationship><Relationship Id="rId68" Target="slides/slide62.xml" Type="http://schemas.openxmlformats.org/officeDocument/2006/relationships/slide"></Relationship><Relationship Id="rId69" Target="slides/slide63.xml" Type="http://schemas.openxmlformats.org/officeDocument/2006/relationships/slide"></Relationship><Relationship Id="rId70" Target="slides/slide64.xml" Type="http://schemas.openxmlformats.org/officeDocument/2006/relationships/slide"></Relationship><Relationship Id="rId71" Target="slides/slide65.xml" Type="http://schemas.openxmlformats.org/officeDocument/2006/relationships/slide"></Relationship><Relationship Id="rId72" Target="slides/slide66.xml" Type="http://schemas.openxmlformats.org/officeDocument/2006/relationships/slide"></Relationship><Relationship Id="rId73" Target="slides/slide67.xml" Type="http://schemas.openxmlformats.org/officeDocument/2006/relationships/slide"></Relationship><Relationship Id="rId74" Target="slides/slide68.xml" Type="http://schemas.openxmlformats.org/officeDocument/2006/relationships/slide"></Relationship><Relationship Id="rId75" Target="slides/slide69.xml" Type="http://schemas.openxmlformats.org/officeDocument/2006/relationships/slide"></Relationship><Relationship Id="rId76" Target="slides/slide70.xml" Type="http://schemas.openxmlformats.org/officeDocument/2006/relationships/slide"></Relationship><Relationship Id="rId77" Target="slides/slide71.xml" Type="http://schemas.openxmlformats.org/officeDocument/2006/relationships/slide"></Relationship><Relationship Id="rId78" Target="slides/slide72.xml" Type="http://schemas.openxmlformats.org/officeDocument/2006/relationships/slide"></Relationship><Relationship Id="rId79" Target="slides/slide73.xml" Type="http://schemas.openxmlformats.org/officeDocument/2006/relationships/slide"></Relationship><Relationship Id="rId80" Target="slides/slide74.xml" Type="http://schemas.openxmlformats.org/officeDocument/2006/relationships/slide"></Relationship><Relationship Id="rId81" Target="slides/slide75.xml" Type="http://schemas.openxmlformats.org/officeDocument/2006/relationships/slide"></Relationship><Relationship Id="rId82" Target="slides/slide76.xml" Type="http://schemas.openxmlformats.org/officeDocument/2006/relationships/slide"></Relationship><Relationship Id="rId83" Target="slides/slide77.xml" Type="http://schemas.openxmlformats.org/officeDocument/2006/relationships/slide"></Relationship><Relationship Id="rId84" Target="slides/slide78.xml" Type="http://schemas.openxmlformats.org/officeDocument/2006/relationships/slide"></Relationship><Relationship Id="rId85" Target="slides/slide79.xml" Type="http://schemas.openxmlformats.org/officeDocument/2006/relationships/slide"></Relationship><Relationship Id="rId86" Target="slides/slide80.xml" Type="http://schemas.openxmlformats.org/officeDocument/2006/relationships/slide"></Relationship><Relationship Id="rId87" Target="slides/slide81.xml" Type="http://schemas.openxmlformats.org/officeDocument/2006/relationships/slide"></Relationship><Relationship Id="rId88" Target="slides/slide82.xml" Type="http://schemas.openxmlformats.org/officeDocument/2006/relationships/slide"></Relationship><Relationship Id="rId89" Target="slides/slide83.xml" Type="http://schemas.openxmlformats.org/officeDocument/2006/relationships/slide"></Relationship><Relationship Id="rId90" Target="slides/slide84.xml" Type="http://schemas.openxmlformats.org/officeDocument/2006/relationships/slide"></Relationship><Relationship Id="rId91" Target="slides/slide85.xml" Type="http://schemas.openxmlformats.org/officeDocument/2006/relationships/slide"></Relationship><Relationship Id="rId92" Target="slides/slide86.xml" Type="http://schemas.openxmlformats.org/officeDocument/2006/relationships/slide"></Relationship><Relationship Id="rId93" Target="slides/slide87.xml" Type="http://schemas.openxmlformats.org/officeDocument/2006/relationships/slide"></Relationship><Relationship Id="rId94" Target="slides/slide88.xml" Type="http://schemas.openxmlformats.org/officeDocument/2006/relationships/slide"></Relationship><Relationship Id="rId95" Target="slides/slide89.xml" Type="http://schemas.openxmlformats.org/officeDocument/2006/relationships/slide"></Relationship><Relationship Id="rId96" Target="slides/slide90.xml" Type="http://schemas.openxmlformats.org/officeDocument/2006/relationships/slide"></Relationship><Relationship Id="rId97" Target="slides/slide91.xml" Type="http://schemas.openxmlformats.org/officeDocument/2006/relationships/slide"></Relationship><Relationship Id="rId98" Target="slides/slide92.xml" Type="http://schemas.openxmlformats.org/officeDocument/2006/relationships/slide"></Relationship><Relationship Id="rId99" Target="slides/slide93.xml" Type="http://schemas.openxmlformats.org/officeDocument/2006/relationships/slide"></Relationship><Relationship Id="rId100" Target="slides/slide94.xml" Type="http://schemas.openxmlformats.org/officeDocument/2006/relationships/slide"></Relationship><Relationship Id="rId101" Target="slides/slide95.xml" Type="http://schemas.openxmlformats.org/officeDocument/2006/relationships/slide"></Relationship><Relationship Id="rId102" Target="slides/slide96.xml" Type="http://schemas.openxmlformats.org/officeDocument/2006/relationships/slide"></Relationship><Relationship Id="rId103" Target="slides/slide97.xml" Type="http://schemas.openxmlformats.org/officeDocument/2006/relationships/slide"></Relationship><Relationship Id="rId104" Target="slides/slide98.xml" Type="http://schemas.openxmlformats.org/officeDocument/2006/relationships/slide"></Relationship><Relationship Id="rId105" Target="slides/slide99.xml" Type="http://schemas.openxmlformats.org/officeDocument/2006/relationships/slide"></Relationship><Relationship Id="rId106" Target="slides/slide100.xml" Type="http://schemas.openxmlformats.org/officeDocument/2006/relationships/slide"></Relationship><Relationship Id="rId107" Target="slides/slide101.xml" Type="http://schemas.openxmlformats.org/officeDocument/2006/relationships/slide"></Relationship><Relationship Id="rId108" Target="slides/slide102.xml" Type="http://schemas.openxmlformats.org/officeDocument/2006/relationships/slide"></Relationship><Relationship Id="rId109" Target="slides/slide103.xml" Type="http://schemas.openxmlformats.org/officeDocument/2006/relationships/slide"></Relationship><Relationship Id="rId110" Target="slides/slide104.xml" Type="http://schemas.openxmlformats.org/officeDocument/2006/relationships/slide"></Relationship><Relationship Id="rId111" Target="slides/slide105.xml" Type="http://schemas.openxmlformats.org/officeDocument/2006/relationships/slide"></Relationship><Relationship Id="rId112" Target="slides/slide106.xml" Type="http://schemas.openxmlformats.org/officeDocument/2006/relationships/slide"></Relationship><Relationship Id="rId113" Target="slides/slide107.xml" Type="http://schemas.openxmlformats.org/officeDocument/2006/relationships/slide"></Relationship><Relationship Id="rId114" Target="slides/slide108.xml" Type="http://schemas.openxmlformats.org/officeDocument/2006/relationships/slide"></Relationship><Relationship Id="rId115" Target="slides/slide109.xml" Type="http://schemas.openxmlformats.org/officeDocument/2006/relationships/slide"></Relationship><Relationship Id="rId116" Target="slides/slide110.xml" Type="http://schemas.openxmlformats.org/officeDocument/2006/relationships/slide"></Relationship><Relationship Id="rId117" Target="slides/slide111.xml" Type="http://schemas.openxmlformats.org/officeDocument/2006/relationships/slide"></Relationship><Relationship Id="rId118" Target="slides/slide112.xml" Type="http://schemas.openxmlformats.org/officeDocument/2006/relationships/slide"></Relationship><Relationship Id="rId119" Target="slides/slide113.xml" Type="http://schemas.openxmlformats.org/officeDocument/2006/relationships/slide"></Relationship><Relationship Id="rId120" Target="slides/slide114.xml" Type="http://schemas.openxmlformats.org/officeDocument/2006/relationships/slide"></Relationship><Relationship Id="rId121" Target="slides/slide115.xml" Type="http://schemas.openxmlformats.org/officeDocument/2006/relationships/slide"></Relationship><Relationship Id="rId122" Target="theme/theme1.xml" Type="http://schemas.openxmlformats.org/officeDocument/2006/relationships/theme"></Relationship></Relationships>
</file>

<file path=ppt/diagrams/_rels/data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image" Target="../media/image29.jpg"/></Relationships>
</file>

<file path=ppt/diagrams/_rels/data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image" Target="../media/image29.jpg"/></Relationships>
</file>

<file path=ppt/diagrams/_rels/data11.xml.rels><?xml version="1.0" encoding="UTF-8" standalone="yes"?>
<Relationships xmlns="http://schemas.openxmlformats.org/package/2006/relationships"><Relationship Id="rId1" Type="http://schemas.openxmlformats.org/officeDocument/2006/relationships/image" Target="../media/image31.png"/></Relationships>
</file>

<file path=ppt/diagrams/_rels/data12.xml.rels><?xml version="1.0" encoding="UTF-8" standalone="yes"?>
<Relationships xmlns="http://schemas.openxmlformats.org/package/2006/relationships"><Relationship Id="rId1" Type="http://schemas.openxmlformats.org/officeDocument/2006/relationships/image" Target="../media/image31.png"/></Relationships>
</file>

<file path=ppt/diagrams/_rels/data13.xml.rels><?xml version="1.0" encoding="UTF-8" standalone="yes"?>
<Relationships xmlns="http://schemas.openxmlformats.org/package/2006/relationships"><Relationship Id="rId1" Type="http://schemas.openxmlformats.org/officeDocument/2006/relationships/image" Target="../media/image31.png"/></Relationships>
</file>

<file path=ppt/diagrams/_rels/data14.xml.rels><?xml version="1.0" encoding="UTF-8" standalone="yes"?>
<Relationships xmlns="http://schemas.openxmlformats.org/package/2006/relationships"><Relationship Id="rId1" Type="http://schemas.openxmlformats.org/officeDocument/2006/relationships/image" Target="../media/image31.png"/></Relationships>
</file>

<file path=ppt/diagrams/_rels/data15.xml.rels><?xml version="1.0" encoding="UTF-8" standalone="yes"?>
<Relationships xmlns="http://schemas.openxmlformats.org/package/2006/relationships"><Relationship Id="rId1" Type="http://schemas.openxmlformats.org/officeDocument/2006/relationships/image" Target="../media/image31.png"/></Relationships>
</file>

<file path=ppt/diagrams/_rels/data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image" Target="../media/image29.jpg"/></Relationships>
</file>

<file path=ppt/diagrams/_rels/data3.xml.rels><?xml version="1.0" encoding="UTF-8" standalone="yes"?>
<Relationships xmlns="http://schemas.openxmlformats.org/package/2006/relationships"><Relationship Id="rId1" Type="http://schemas.openxmlformats.org/officeDocument/2006/relationships/image" Target="../media/image29.jpg"/></Relationships>
</file>

<file path=ppt/diagrams/_rels/data4.xml.rels><?xml version="1.0" encoding="UTF-8" standalone="yes"?>
<Relationships xmlns="http://schemas.openxmlformats.org/package/2006/relationships"><Relationship Id="rId1" Type="http://schemas.openxmlformats.org/officeDocument/2006/relationships/image" Target="../media/image29.jpg"/></Relationships>
</file>

<file path=ppt/diagrams/_rels/data5.xml.rels><?xml version="1.0" encoding="UTF-8" standalone="yes"?>
<Relationships xmlns="http://schemas.openxmlformats.org/package/2006/relationships"><Relationship Id="rId1" Type="http://schemas.openxmlformats.org/officeDocument/2006/relationships/image" Target="../media/image29.jpg"/></Relationships>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image" Target="../media/image29.jpg"/></Relationships>
</file>

<file path=ppt/diagrams/_rels/data7.xml.rels><?xml version="1.0" encoding="UTF-8" standalone="yes"?>
<Relationships xmlns="http://schemas.openxmlformats.org/package/2006/relationships"><Relationship Id="rId1" Type="http://schemas.openxmlformats.org/officeDocument/2006/relationships/image" Target="../media/image30.jpeg"/></Relationships>
</file>

<file path=ppt/diagrams/_rels/data8.xml.rels><?xml version="1.0" encoding="UTF-8" standalone="yes"?>
<Relationships xmlns="http://schemas.openxmlformats.org/package/2006/relationships"><Relationship Id="rId1" Type="http://schemas.openxmlformats.org/officeDocument/2006/relationships/image" Target="../media/image30.jpeg"/></Relationships>
</file>

<file path=ppt/diagrams/_rels/data9.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image" Target="../media/image29.jpg"/></Relationships>
</file>

<file path=ppt/diagrams/_rels/drawing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image" Target="../media/image29.jpg"/></Relationships>
</file>

<file path=ppt/diagrams/_rels/drawing11.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image" Target="../media/image29.jpg"/></Relationships>
</file>

<file path=ppt/diagrams/_rels/drawing3.xml.rels><?xml version="1.0" encoding="UTF-8" standalone="yes"?>
<Relationships xmlns="http://schemas.openxmlformats.org/package/2006/relationships"><Relationship Id="rId1" Type="http://schemas.openxmlformats.org/officeDocument/2006/relationships/image" Target="../media/image29.jpg"/></Relationships>
</file>

<file path=ppt/diagrams/_rels/drawing4.xml.rels><?xml version="1.0" encoding="UTF-8" standalone="yes"?>
<Relationships xmlns="http://schemas.openxmlformats.org/package/2006/relationships"><Relationship Id="rId1" Type="http://schemas.openxmlformats.org/officeDocument/2006/relationships/image" Target="../media/image29.jpg"/></Relationships>
</file>

<file path=ppt/diagrams/_rels/drawing5.xml.rels><?xml version="1.0" encoding="UTF-8" standalone="yes"?>
<Relationships xmlns="http://schemas.openxmlformats.org/package/2006/relationships"><Relationship Id="rId1" Type="http://schemas.openxmlformats.org/officeDocument/2006/relationships/image" Target="../media/image29.jpg"/></Relationships>
</file>

<file path=ppt/diagram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image" Target="../media/image29.jpg"/></Relationships>
</file>

<file path=ppt/diagrams/_rels/drawing7.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dgm="http://schemas.openxmlformats.org/drawingml/2006/diagram" xmlns:s="http://schemas.openxmlformats.org/officeDocument/2006/sharedTypes" xmlns:r="http://schemas.openxmlformats.org/officeDocument/2006/relationships">
  <dgm:ptLst>
    <dgm:pt modelId="{486AE6F8-FE8C-4ABB-AB33-6DD824F98528}" type="doc">
      <dgm:prSet loTypeId="urn:microsoft.com/office/officeart/2005/8/layout/vList4" loCatId="list" qsTypeId="urn:microsoft.com/office/officeart/2005/8/quickstyle/simple1" qsCatId="simple" csTypeId="urn:microsoft.com/office/officeart/2005/8/colors/accent1_2" csCatId="accent1" phldr="1"/>
      <dgm:spPr/>
      <dgm:t>
        <a:bodyPr/>
        <a:lstStyle/>
        <a:p>
          <a:pPr rtl="1"/>
          <a:endParaRPr lang="ar-SA"/>
        </a:p>
      </dgm:t>
    </dgm:pt>
    <dgm:pt modelId="{4606B8AE-283B-4EA2-A048-49F68C115461}">
      <dgm:prSet phldrT="[نص]"/>
      <dgm:spPr/>
      <dgm:t>
        <a:bodyPr/>
        <a:lstStyle/>
        <a:p>
          <a:pPr rtl="1"/>
          <a:r>
            <a:rPr lang="ar-SA" b="1" u="none">
              <a:solidFill>
                <a:schemeClr val="accent6">
                  <a:lumMod val="60000"/>
                  <a:lumOff val="40000"/>
                </a:schemeClr>
              </a:solidFill>
            </a:rPr>
            <a:t>احترام النفس/الآخرين (الإطار الأخلاقي للتعامل الرقمي)</a:t>
          </a:r>
        </a:p>
      </dgm:t>
    </dgm:pt>
    <dgm:pt modelId="{A32420EA-DA53-4BD1-A90D-3A150FE571F4}" type="parTrans" cxnId="{27DE6E9D-3947-493C-ABEE-6A31C2D7B86A}">
      <dgm:prSet/>
      <dgm:spPr/>
      <dgm:t>
        <a:bodyPr/>
        <a:lstStyle/>
        <a:p>
          <a:pPr rtl="1"/>
          <a:endParaRPr lang="ar-SA"/>
        </a:p>
      </dgm:t>
    </dgm:pt>
    <dgm:pt modelId="{4C08793F-E393-4B28-91CC-391A267EDE13}" type="sibTrans" cxnId="{27DE6E9D-3947-493C-ABEE-6A31C2D7B86A}">
      <dgm:prSet/>
      <dgm:spPr/>
      <dgm:t>
        <a:bodyPr/>
        <a:lstStyle/>
        <a:p>
          <a:pPr rtl="1"/>
          <a:endParaRPr lang="ar-SA"/>
        </a:p>
      </dgm:t>
    </dgm:pt>
    <dgm:pt modelId="{1406FBF0-4EC0-47C3-9ED6-4ED15ADDB662}">
      <dgm:prSet phldrT="[نص]"/>
      <dgm:spPr/>
      <dgm:t>
        <a:bodyPr/>
        <a:lstStyle/>
        <a:p>
          <a:pPr rtl="1"/>
          <a:r>
            <a:rPr lang="ar-SA"/>
            <a:t>الاستخدام اللائق للعالم الرقمي </a:t>
          </a:r>
          <a:r>
            <a:rPr lang="en-US"/>
            <a:t>Digital Etiquette</a:t>
          </a:r>
          <a:endParaRPr lang="ar-SA"/>
        </a:p>
      </dgm:t>
    </dgm:pt>
    <dgm:pt modelId="{627AFB44-91BC-4A45-89CF-A56A8F3690AD}" type="parTrans" cxnId="{95D2AEF5-027B-47BD-A86B-602AEDBC754D}">
      <dgm:prSet/>
      <dgm:spPr/>
      <dgm:t>
        <a:bodyPr/>
        <a:lstStyle/>
        <a:p>
          <a:pPr rtl="1"/>
          <a:endParaRPr lang="ar-SA"/>
        </a:p>
      </dgm:t>
    </dgm:pt>
    <dgm:pt modelId="{29A2EBB9-7B22-4874-92CE-5B059AC69128}" type="sibTrans" cxnId="{95D2AEF5-027B-47BD-A86B-602AEDBC754D}">
      <dgm:prSet/>
      <dgm:spPr/>
      <dgm:t>
        <a:bodyPr/>
        <a:lstStyle/>
        <a:p>
          <a:pPr rtl="1"/>
          <a:endParaRPr lang="ar-SA"/>
        </a:p>
      </dgm:t>
    </dgm:pt>
    <dgm:pt modelId="{C9251ED5-797A-4CAD-8BAF-9D2580EECAF3}">
      <dgm:prSet phldrT="[نص]"/>
      <dgm:spPr/>
      <dgm:t>
        <a:bodyPr/>
        <a:lstStyle/>
        <a:p>
          <a:pPr rtl="1"/>
          <a:r>
            <a:rPr lang="ar-SA"/>
            <a:t>الوصول الرقمي </a:t>
          </a:r>
          <a:r>
            <a:rPr lang="en-US"/>
            <a:t>Digital Access</a:t>
          </a:r>
          <a:endParaRPr lang="ar-SA"/>
        </a:p>
      </dgm:t>
    </dgm:pt>
    <dgm:pt modelId="{017CBFBF-8ACF-4668-A705-3C8E7B29ED55}" type="parTrans" cxnId="{B54E923C-5607-480A-99DA-62CE84932B86}">
      <dgm:prSet/>
      <dgm:spPr/>
      <dgm:t>
        <a:bodyPr/>
        <a:lstStyle/>
        <a:p>
          <a:pPr rtl="1"/>
          <a:endParaRPr lang="ar-SA"/>
        </a:p>
      </dgm:t>
    </dgm:pt>
    <dgm:pt modelId="{FFFAE952-ACA2-4AA6-914A-65DD592716B3}" type="sibTrans" cxnId="{B54E923C-5607-480A-99DA-62CE84932B86}">
      <dgm:prSet/>
      <dgm:spPr/>
      <dgm:t>
        <a:bodyPr/>
        <a:lstStyle/>
        <a:p>
          <a:pPr rtl="1"/>
          <a:endParaRPr lang="ar-SA"/>
        </a:p>
      </dgm:t>
    </dgm:pt>
    <dgm:pt modelId="{AB1436BA-080F-46C0-9021-ACDBA9BC77AE}">
      <dgm:prSet phldrT="[نص]"/>
      <dgm:spPr/>
      <dgm:t>
        <a:bodyPr/>
        <a:lstStyle/>
        <a:p>
          <a:pPr rtl="1"/>
          <a:r>
            <a:rPr lang="ar-SA" b="1" u="none">
              <a:solidFill>
                <a:schemeClr val="accent6">
                  <a:lumMod val="60000"/>
                  <a:lumOff val="40000"/>
                </a:schemeClr>
              </a:solidFill>
            </a:rPr>
            <a:t>تعليم النفس/التواصل مع الآخرين (الإطار المعرفي والمهارى للتعامل الرقمي)</a:t>
          </a:r>
        </a:p>
      </dgm:t>
    </dgm:pt>
    <dgm:pt modelId="{4DF4CFCF-C164-4C9C-94C8-6C7164F092B0}" type="parTrans" cxnId="{65CAD4C1-69CC-4CED-9048-FD36660C3DAD}">
      <dgm:prSet/>
      <dgm:spPr/>
      <dgm:t>
        <a:bodyPr/>
        <a:lstStyle/>
        <a:p>
          <a:pPr rtl="1"/>
          <a:endParaRPr lang="ar-SA"/>
        </a:p>
      </dgm:t>
    </dgm:pt>
    <dgm:pt modelId="{71850D0C-D882-4F4A-8EB4-85235ACE5EDF}" type="sibTrans" cxnId="{65CAD4C1-69CC-4CED-9048-FD36660C3DAD}">
      <dgm:prSet/>
      <dgm:spPr/>
      <dgm:t>
        <a:bodyPr/>
        <a:lstStyle/>
        <a:p>
          <a:pPr rtl="1"/>
          <a:endParaRPr lang="ar-SA"/>
        </a:p>
      </dgm:t>
    </dgm:pt>
    <dgm:pt modelId="{81019BD0-5FF7-42D7-8B01-95EC5A7CA286}">
      <dgm:prSet phldrT="[نص]"/>
      <dgm:spPr/>
      <dgm:t>
        <a:bodyPr/>
        <a:lstStyle/>
        <a:p>
          <a:pPr rtl="1"/>
          <a:r>
            <a:rPr lang="ar-SA"/>
            <a:t>الاتصالات الرقمية </a:t>
          </a:r>
          <a:r>
            <a:rPr lang="en-US"/>
            <a:t>Digital Communication</a:t>
          </a:r>
          <a:endParaRPr lang="ar-SA"/>
        </a:p>
      </dgm:t>
    </dgm:pt>
    <dgm:pt modelId="{B9EC1D26-7172-4EE3-B601-D9B43B4AAE97}" type="parTrans" cxnId="{8FB78029-1880-4178-AF8D-8D6350FD01CB}">
      <dgm:prSet/>
      <dgm:spPr/>
      <dgm:t>
        <a:bodyPr/>
        <a:lstStyle/>
        <a:p>
          <a:pPr rtl="1"/>
          <a:endParaRPr lang="ar-SA"/>
        </a:p>
      </dgm:t>
    </dgm:pt>
    <dgm:pt modelId="{EE293EBC-1766-484F-856D-052DB3B2C335}" type="sibTrans" cxnId="{8FB78029-1880-4178-AF8D-8D6350FD01CB}">
      <dgm:prSet/>
      <dgm:spPr/>
      <dgm:t>
        <a:bodyPr/>
        <a:lstStyle/>
        <a:p>
          <a:pPr rtl="1"/>
          <a:endParaRPr lang="ar-SA"/>
        </a:p>
      </dgm:t>
    </dgm:pt>
    <dgm:pt modelId="{69AF6C69-F571-4743-BCA4-F80B67D08FD6}">
      <dgm:prSet phldrT="[نص]"/>
      <dgm:spPr/>
      <dgm:t>
        <a:bodyPr/>
        <a:lstStyle/>
        <a:p>
          <a:pPr rtl="1"/>
          <a:r>
            <a:rPr lang="ar-SA"/>
            <a:t>التربية الرقمية (محو الأمية الرقمية) </a:t>
          </a:r>
          <a:r>
            <a:rPr lang="en-US"/>
            <a:t>Digital Education</a:t>
          </a:r>
          <a:endParaRPr lang="ar-SA"/>
        </a:p>
      </dgm:t>
    </dgm:pt>
    <dgm:pt modelId="{BB09F56E-7D98-4018-84AA-AAFEB0B069EE}" type="parTrans" cxnId="{2C22F708-B523-4D21-A798-E50E5D9EB9ED}">
      <dgm:prSet/>
      <dgm:spPr/>
      <dgm:t>
        <a:bodyPr/>
        <a:lstStyle/>
        <a:p>
          <a:pPr rtl="1"/>
          <a:endParaRPr lang="ar-SA"/>
        </a:p>
      </dgm:t>
    </dgm:pt>
    <dgm:pt modelId="{F6645106-3051-4F28-9F4E-D9C9B5D8FF8C}" type="sibTrans" cxnId="{2C22F708-B523-4D21-A798-E50E5D9EB9ED}">
      <dgm:prSet/>
      <dgm:spPr/>
      <dgm:t>
        <a:bodyPr/>
        <a:lstStyle/>
        <a:p>
          <a:pPr rtl="1"/>
          <a:endParaRPr lang="ar-SA"/>
        </a:p>
      </dgm:t>
    </dgm:pt>
    <dgm:pt modelId="{ABBF63A6-0D31-4609-8CCB-FA8A493D29DB}">
      <dgm:prSet phldrT="[نص]"/>
      <dgm:spPr/>
      <dgm:t>
        <a:bodyPr/>
        <a:lstStyle/>
        <a:p>
          <a:pPr rtl="1"/>
          <a:r>
            <a:rPr lang="ar-SA" b="1" u="none">
              <a:solidFill>
                <a:schemeClr val="accent6">
                  <a:lumMod val="60000"/>
                  <a:lumOff val="40000"/>
                </a:schemeClr>
              </a:solidFill>
            </a:rPr>
            <a:t>حماية النفس/حماية الآخرين (الحقوق الرقمية للفرد)</a:t>
          </a:r>
        </a:p>
      </dgm:t>
    </dgm:pt>
    <dgm:pt modelId="{11B1599F-ED6F-42D1-8D0C-A03D8E427114}" type="parTrans" cxnId="{00940A3D-B737-477C-9D08-8BABFCBE5F0E}">
      <dgm:prSet/>
      <dgm:spPr/>
      <dgm:t>
        <a:bodyPr/>
        <a:lstStyle/>
        <a:p>
          <a:pPr rtl="1"/>
          <a:endParaRPr lang="ar-SA"/>
        </a:p>
      </dgm:t>
    </dgm:pt>
    <dgm:pt modelId="{4A876E7A-8C9A-4E67-8A22-E7E0486F7E01}" type="sibTrans" cxnId="{00940A3D-B737-477C-9D08-8BABFCBE5F0E}">
      <dgm:prSet/>
      <dgm:spPr/>
      <dgm:t>
        <a:bodyPr/>
        <a:lstStyle/>
        <a:p>
          <a:pPr rtl="1"/>
          <a:endParaRPr lang="ar-SA"/>
        </a:p>
      </dgm:t>
    </dgm:pt>
    <dgm:pt modelId="{83A78A7D-B054-440D-8F97-BDA69738C42E}">
      <dgm:prSet phldrT="[نص]"/>
      <dgm:spPr/>
      <dgm:t>
        <a:bodyPr/>
        <a:lstStyle/>
        <a:p>
          <a:pPr rtl="1"/>
          <a:r>
            <a:rPr lang="ar-SA"/>
            <a:t>الحقوق والمسؤوليات الرقمية </a:t>
          </a:r>
          <a:r>
            <a:rPr lang="en-US"/>
            <a:t>Digital Rights &amp; Responsibilities</a:t>
          </a:r>
          <a:endParaRPr lang="ar-SA"/>
        </a:p>
      </dgm:t>
    </dgm:pt>
    <dgm:pt modelId="{3940605C-588B-46AB-B040-D01002A1075A}" type="parTrans" cxnId="{FF810EF7-4D93-4711-A3E9-A6AC4CF387B0}">
      <dgm:prSet/>
      <dgm:spPr/>
      <dgm:t>
        <a:bodyPr/>
        <a:lstStyle/>
        <a:p>
          <a:pPr rtl="1"/>
          <a:endParaRPr lang="ar-SA"/>
        </a:p>
      </dgm:t>
    </dgm:pt>
    <dgm:pt modelId="{9AA570E5-B011-42F1-B0EE-4B0B13DE3E5E}" type="sibTrans" cxnId="{FF810EF7-4D93-4711-A3E9-A6AC4CF387B0}">
      <dgm:prSet/>
      <dgm:spPr/>
      <dgm:t>
        <a:bodyPr/>
        <a:lstStyle/>
        <a:p>
          <a:pPr rtl="1"/>
          <a:endParaRPr lang="ar-SA"/>
        </a:p>
      </dgm:t>
    </dgm:pt>
    <dgm:pt modelId="{B0A57014-448D-4FF7-9952-0E3648774259}">
      <dgm:prSet phldrT="[نص]"/>
      <dgm:spPr/>
      <dgm:t>
        <a:bodyPr/>
        <a:lstStyle/>
        <a:p>
          <a:pPr rtl="1"/>
          <a:r>
            <a:rPr lang="ar-SA"/>
            <a:t>الأمن الرقمي (الحماية الذاتية) </a:t>
          </a:r>
          <a:r>
            <a:rPr lang="en-US"/>
            <a:t>Digital Security</a:t>
          </a:r>
          <a:endParaRPr lang="ar-SA"/>
        </a:p>
      </dgm:t>
    </dgm:pt>
    <dgm:pt modelId="{BAC3E952-082A-4E12-8C0F-9A4F72D29D5C}" type="parTrans" cxnId="{6F8BD076-AFF2-4884-8944-9C2EED8D5ED5}">
      <dgm:prSet/>
      <dgm:spPr/>
      <dgm:t>
        <a:bodyPr/>
        <a:lstStyle/>
        <a:p>
          <a:pPr rtl="1"/>
          <a:endParaRPr lang="ar-SA"/>
        </a:p>
      </dgm:t>
    </dgm:pt>
    <dgm:pt modelId="{6DDD16E9-94C4-404D-84FA-981A4095BB28}" type="sibTrans" cxnId="{6F8BD076-AFF2-4884-8944-9C2EED8D5ED5}">
      <dgm:prSet/>
      <dgm:spPr/>
      <dgm:t>
        <a:bodyPr/>
        <a:lstStyle/>
        <a:p>
          <a:pPr rtl="1"/>
          <a:endParaRPr lang="ar-SA"/>
        </a:p>
      </dgm:t>
    </dgm:pt>
    <dgm:pt modelId="{26B36610-050C-46FE-B9BF-435C5786BBF2}">
      <dgm:prSet phldrT="[نص]"/>
      <dgm:spPr/>
      <dgm:t>
        <a:bodyPr/>
        <a:lstStyle/>
        <a:p>
          <a:pPr rtl="1"/>
          <a:r>
            <a:rPr lang="ar-SA"/>
            <a:t>القوانين الرقمية </a:t>
          </a:r>
          <a:r>
            <a:rPr lang="en-US"/>
            <a:t>Digital Law</a:t>
          </a:r>
          <a:endParaRPr lang="ar-SA"/>
        </a:p>
      </dgm:t>
    </dgm:pt>
    <dgm:pt modelId="{6C100015-D537-4547-8123-AD533E6E823F}" type="parTrans" cxnId="{2D055CE4-7B0D-48C6-87F4-A97B4C0FE2C4}">
      <dgm:prSet/>
      <dgm:spPr/>
      <dgm:t>
        <a:bodyPr/>
        <a:lstStyle/>
        <a:p>
          <a:pPr rtl="1"/>
          <a:endParaRPr lang="ar-SA"/>
        </a:p>
      </dgm:t>
    </dgm:pt>
    <dgm:pt modelId="{6545C7C6-02D9-4A2F-9C95-439D941B3FD3}" type="sibTrans" cxnId="{2D055CE4-7B0D-48C6-87F4-A97B4C0FE2C4}">
      <dgm:prSet/>
      <dgm:spPr/>
      <dgm:t>
        <a:bodyPr/>
        <a:lstStyle/>
        <a:p>
          <a:pPr rtl="1"/>
          <a:endParaRPr lang="ar-SA"/>
        </a:p>
      </dgm:t>
    </dgm:pt>
    <dgm:pt modelId="{7189F5AB-1388-4D86-95CB-E3587A213A30}">
      <dgm:prSet phldrT="[نص]"/>
      <dgm:spPr/>
      <dgm:t>
        <a:bodyPr/>
        <a:lstStyle/>
        <a:p>
          <a:pPr rtl="1"/>
          <a:r>
            <a:rPr lang="ar-SA"/>
            <a:t>التجارة الرقمية (الالكترونية) </a:t>
          </a:r>
          <a:r>
            <a:rPr lang="en-US"/>
            <a:t>Digital Commerce</a:t>
          </a:r>
          <a:endParaRPr lang="ar-SA"/>
        </a:p>
      </dgm:t>
    </dgm:pt>
    <dgm:pt modelId="{33B81193-6ABE-481C-82EF-7CC0E3C4B818}" type="parTrans" cxnId="{E7973921-033A-4E30-8EC9-B218B61C9219}">
      <dgm:prSet/>
      <dgm:spPr/>
      <dgm:t>
        <a:bodyPr/>
        <a:lstStyle/>
        <a:p>
          <a:pPr rtl="1"/>
          <a:endParaRPr lang="ar-SA"/>
        </a:p>
      </dgm:t>
    </dgm:pt>
    <dgm:pt modelId="{28465615-4396-403A-88F2-98007C940D15}" type="sibTrans" cxnId="{E7973921-033A-4E30-8EC9-B218B61C9219}">
      <dgm:prSet/>
      <dgm:spPr/>
      <dgm:t>
        <a:bodyPr/>
        <a:lstStyle/>
        <a:p>
          <a:pPr rtl="1"/>
          <a:endParaRPr lang="ar-SA"/>
        </a:p>
      </dgm:t>
    </dgm:pt>
    <dgm:pt modelId="{B220DAF6-094F-456D-B4A1-49EF40A3DF19}">
      <dgm:prSet phldrT="[نص]"/>
      <dgm:spPr/>
      <dgm:t>
        <a:bodyPr/>
        <a:lstStyle/>
        <a:p>
          <a:pPr rtl="1"/>
          <a:r>
            <a:rPr lang="ar-SA"/>
            <a:t>الصحة والسلامة الرقمية </a:t>
          </a:r>
          <a:r>
            <a:rPr lang="en-US"/>
            <a:t>Digital Health and Wellness</a:t>
          </a:r>
          <a:endParaRPr lang="ar-SA"/>
        </a:p>
      </dgm:t>
    </dgm:pt>
    <dgm:pt modelId="{E08343E6-459F-445A-93CE-CB09E0422115}" type="parTrans" cxnId="{6ADC7803-42F3-418F-9969-CA21F06B2EEF}">
      <dgm:prSet/>
      <dgm:spPr/>
      <dgm:t>
        <a:bodyPr/>
        <a:lstStyle/>
        <a:p>
          <a:pPr rtl="1"/>
          <a:endParaRPr lang="ar-SA"/>
        </a:p>
      </dgm:t>
    </dgm:pt>
    <dgm:pt modelId="{CD92BD32-6895-4438-BD3C-1FC958340BDF}" type="sibTrans" cxnId="{6ADC7803-42F3-418F-9969-CA21F06B2EEF}">
      <dgm:prSet/>
      <dgm:spPr/>
      <dgm:t>
        <a:bodyPr/>
        <a:lstStyle/>
        <a:p>
          <a:pPr rtl="1"/>
          <a:endParaRPr lang="ar-SA"/>
        </a:p>
      </dgm:t>
    </dgm:pt>
    <dgm:pt modelId="{0871FD36-AF48-4753-ABD9-6DD1FAA01738}" type="pres">
      <dgm:prSet presAssocID="{486AE6F8-FE8C-4ABB-AB33-6DD824F98528}" presName="linear" presStyleCnt="0">
        <dgm:presLayoutVars>
          <dgm:dir val="rev"/>
          <dgm:resizeHandles val="exact"/>
        </dgm:presLayoutVars>
      </dgm:prSet>
      <dgm:spPr/>
    </dgm:pt>
    <dgm:pt modelId="{BB05F66E-5EF1-47CD-A42C-A71821418FFA}" type="pres">
      <dgm:prSet presAssocID="{4606B8AE-283B-4EA2-A048-49F68C115461}" presName="comp" presStyleCnt="0"/>
      <dgm:spPr/>
    </dgm:pt>
    <dgm:pt modelId="{E0A1E861-B270-4911-803B-0BB182AA3DD2}" type="pres">
      <dgm:prSet presAssocID="{4606B8AE-283B-4EA2-A048-49F68C115461}" presName="box" presStyleLbl="node1" presStyleIdx="0" presStyleCnt="3"/>
      <dgm:spPr/>
    </dgm:pt>
    <dgm:pt modelId="{93939596-62BC-4056-BBF0-E21F1833728B}" type="pres">
      <dgm:prSet presAssocID="{4606B8AE-283B-4EA2-A048-49F68C115461}" presName="img" presStyleLbl="fgImgPlace1" presStyleIdx="0" presStyleCnt="3"/>
      <dgm:spPr>
        <a:blipFill>
          <a:blip r:embed="rId1">
            <a:extLst>
              <a:ext xmlns:a14="http://schemas.microsoft.com/office/drawing/2010/main" uri="{28A0092B-C50C-407E-A947-70E740481C1C}">
                <a14:useLocalDpi val="0"/>
              </a:ext>
            </a:extLst>
          </a:blip>
          <a:srcRect/>
          <a:stretch>
            <a:fillRect l="-27000" r="-27000"/>
          </a:stretch>
        </a:blipFill>
      </dgm:spPr>
    </dgm:pt>
    <dgm:pt modelId="{937DD2FA-62A9-4A93-858D-43E27DAA9D8A}" type="pres">
      <dgm:prSet presAssocID="{4606B8AE-283B-4EA2-A048-49F68C115461}" presName="text" presStyleLbl="node1" presStyleIdx="0" presStyleCnt="3">
        <dgm:presLayoutVars>
          <dgm:bulletEnabled val="1"/>
        </dgm:presLayoutVars>
      </dgm:prSet>
      <dgm:spPr/>
    </dgm:pt>
    <dgm:pt modelId="{1048361D-B046-4919-A148-CEDB0B03CFD6}" type="pres">
      <dgm:prSet presAssocID="{4C08793F-E393-4B28-91CC-391A267EDE13}" presName="spacer" presStyleCnt="0"/>
      <dgm:spPr/>
    </dgm:pt>
    <dgm:pt modelId="{48676BF6-BA08-4A05-AA07-341AF75C2093}" type="pres">
      <dgm:prSet presAssocID="{AB1436BA-080F-46C0-9021-ACDBA9BC77AE}" presName="comp" presStyleCnt="0"/>
      <dgm:spPr/>
    </dgm:pt>
    <dgm:pt modelId="{3EFB0642-BF3F-449B-A2B0-0CFFD5912C6F}" type="pres">
      <dgm:prSet presAssocID="{AB1436BA-080F-46C0-9021-ACDBA9BC77AE}" presName="box" presStyleLbl="node1" presStyleIdx="1" presStyleCnt="3"/>
      <dgm:spPr/>
    </dgm:pt>
    <dgm:pt modelId="{FDED5B54-3668-420F-9D85-A03EB02D16E6}" type="pres">
      <dgm:prSet presAssocID="{AB1436BA-080F-46C0-9021-ACDBA9BC77AE}" presName="img" presStyleLbl="fgImgPlace1" presStyleIdx="1" presStyleCnt="3"/>
      <dgm:spPr>
        <a:blipFill>
          <a:blip cstate="print" r:embed="rId2">
            <a:extLst>
              <a:ext xmlns:a14="http://schemas.microsoft.com/office/drawing/2010/main" uri="{28A0092B-C50C-407E-A947-70E740481C1C}">
                <a14:useLocalDpi val="0"/>
              </a:ext>
            </a:extLst>
          </a:blip>
          <a:srcRect/>
          <a:stretch>
            <a:fillRect l="-22000" r="-22000"/>
          </a:stretch>
        </a:blipFill>
      </dgm:spPr>
    </dgm:pt>
    <dgm:pt modelId="{CE98A70D-A3E9-4B29-A228-FBE74DDE24DB}" type="pres">
      <dgm:prSet presAssocID="{AB1436BA-080F-46C0-9021-ACDBA9BC77AE}" presName="text" presStyleLbl="node1" presStyleIdx="1" presStyleCnt="3">
        <dgm:presLayoutVars>
          <dgm:bulletEnabled val="1"/>
        </dgm:presLayoutVars>
      </dgm:prSet>
      <dgm:spPr/>
    </dgm:pt>
    <dgm:pt modelId="{C969B851-F3BA-431A-A763-A5370C9A7E13}" type="pres">
      <dgm:prSet presAssocID="{71850D0C-D882-4F4A-8EB4-85235ACE5EDF}" presName="spacer" presStyleCnt="0"/>
      <dgm:spPr/>
    </dgm:pt>
    <dgm:pt modelId="{F91D46DC-832F-4BEB-B024-D3B57F348B83}" type="pres">
      <dgm:prSet presAssocID="{ABBF63A6-0D31-4609-8CCB-FA8A493D29DB}" presName="comp" presStyleCnt="0"/>
      <dgm:spPr/>
    </dgm:pt>
    <dgm:pt modelId="{224FF7A7-7CD1-4E9C-A268-56243D322265}" type="pres">
      <dgm:prSet presAssocID="{ABBF63A6-0D31-4609-8CCB-FA8A493D29DB}" presName="box" presStyleLbl="node1" presStyleIdx="2" presStyleCnt="3"/>
      <dgm:spPr/>
    </dgm:pt>
    <dgm:pt modelId="{0E13EB56-92A0-42C7-80D1-DACCACB93082}" type="pres">
      <dgm:prSet presAssocID="{ABBF63A6-0D31-4609-8CCB-FA8A493D29DB}" presName="img" presStyleLbl="fgImgPlace1" presStyleIdx="2" presStyleCnt="3"/>
      <dgm:spPr>
        <a:blipFill>
          <a:blip cstate="print" r:embed="rId3">
            <a:extLst>
              <a:ext xmlns:a14="http://schemas.microsoft.com/office/drawing/2010/main" uri="{28A0092B-C50C-407E-A947-70E740481C1C}">
                <a14:useLocalDpi val="0"/>
              </a:ext>
            </a:extLst>
          </a:blip>
          <a:srcRect/>
          <a:stretch>
            <a:fillRect l="-13000" r="-13000"/>
          </a:stretch>
        </a:blipFill>
      </dgm:spPr>
    </dgm:pt>
    <dgm:pt modelId="{FBAC5AA5-64F7-4A4E-B76D-4D01A11736DE}" type="pres">
      <dgm:prSet presAssocID="{ABBF63A6-0D31-4609-8CCB-FA8A493D29DB}" presName="text" presStyleLbl="node1" presStyleIdx="2" presStyleCnt="3">
        <dgm:presLayoutVars>
          <dgm:bulletEnabled val="1"/>
        </dgm:presLayoutVars>
      </dgm:prSet>
      <dgm:spPr/>
    </dgm:pt>
  </dgm:ptLst>
  <dgm:cxnLst>
    <dgm:cxn modelId="{788C5600-104D-4D28-A393-12CA711EEE2C}" type="presOf" srcId="{4606B8AE-283B-4EA2-A048-49F68C115461}" destId="{937DD2FA-62A9-4A93-858D-43E27DAA9D8A}" srcOrd="1" destOrd="0" presId="urn:microsoft.com/office/officeart/2005/8/layout/vList4"/>
    <dgm:cxn modelId="{6ADC7803-42F3-418F-9969-CA21F06B2EEF}" srcId="{ABBF63A6-0D31-4609-8CCB-FA8A493D29DB}" destId="{B220DAF6-094F-456D-B4A1-49EF40A3DF19}" srcOrd="2" destOrd="0" parTransId="{E08343E6-459F-445A-93CE-CB09E0422115}" sibTransId="{CD92BD32-6895-4438-BD3C-1FC958340BDF}"/>
    <dgm:cxn modelId="{CDA1A104-B29D-43E1-9EBA-45B26B98F6AF}" type="presOf" srcId="{69AF6C69-F571-4743-BCA4-F80B67D08FD6}" destId="{3EFB0642-BF3F-449B-A2B0-0CFFD5912C6F}" srcOrd="0" destOrd="2" presId="urn:microsoft.com/office/officeart/2005/8/layout/vList4"/>
    <dgm:cxn modelId="{8879B607-C02C-40AA-A01E-569DD488A2C3}" type="presOf" srcId="{7189F5AB-1388-4D86-95CB-E3587A213A30}" destId="{3EFB0642-BF3F-449B-A2B0-0CFFD5912C6F}" srcOrd="0" destOrd="3" presId="urn:microsoft.com/office/officeart/2005/8/layout/vList4"/>
    <dgm:cxn modelId="{2C22F708-B523-4D21-A798-E50E5D9EB9ED}" srcId="{AB1436BA-080F-46C0-9021-ACDBA9BC77AE}" destId="{69AF6C69-F571-4743-BCA4-F80B67D08FD6}" srcOrd="1" destOrd="0" parTransId="{BB09F56E-7D98-4018-84AA-AAFEB0B069EE}" sibTransId="{F6645106-3051-4F28-9F4E-D9C9B5D8FF8C}"/>
    <dgm:cxn modelId="{F498AB09-BDC0-4F26-B62B-254948EFECB0}" type="presOf" srcId="{C9251ED5-797A-4CAD-8BAF-9D2580EECAF3}" destId="{E0A1E861-B270-4911-803B-0BB182AA3DD2}" srcOrd="0" destOrd="2" presId="urn:microsoft.com/office/officeart/2005/8/layout/vList4"/>
    <dgm:cxn modelId="{D2C1890A-C8E6-4820-B205-5AA4D68BC9A6}" type="presOf" srcId="{AB1436BA-080F-46C0-9021-ACDBA9BC77AE}" destId="{3EFB0642-BF3F-449B-A2B0-0CFFD5912C6F}" srcOrd="0" destOrd="0" presId="urn:microsoft.com/office/officeart/2005/8/layout/vList4"/>
    <dgm:cxn modelId="{3AC28010-FD57-4A28-A03A-FEBCB36C7B53}" type="presOf" srcId="{B220DAF6-094F-456D-B4A1-49EF40A3DF19}" destId="{FBAC5AA5-64F7-4A4E-B76D-4D01A11736DE}" srcOrd="1" destOrd="3" presId="urn:microsoft.com/office/officeart/2005/8/layout/vList4"/>
    <dgm:cxn modelId="{6950A416-6B13-4626-BADB-3979DB38F7F9}" type="presOf" srcId="{B220DAF6-094F-456D-B4A1-49EF40A3DF19}" destId="{224FF7A7-7CD1-4E9C-A268-56243D322265}" srcOrd="0" destOrd="3" presId="urn:microsoft.com/office/officeart/2005/8/layout/vList4"/>
    <dgm:cxn modelId="{E7973921-033A-4E30-8EC9-B218B61C9219}" srcId="{AB1436BA-080F-46C0-9021-ACDBA9BC77AE}" destId="{7189F5AB-1388-4D86-95CB-E3587A213A30}" srcOrd="2" destOrd="0" parTransId="{33B81193-6ABE-481C-82EF-7CC0E3C4B818}" sibTransId="{28465615-4396-403A-88F2-98007C940D15}"/>
    <dgm:cxn modelId="{05FF9121-B6FB-4DEF-96E4-60D106C9C2FE}" type="presOf" srcId="{4606B8AE-283B-4EA2-A048-49F68C115461}" destId="{E0A1E861-B270-4911-803B-0BB182AA3DD2}" srcOrd="0" destOrd="0" presId="urn:microsoft.com/office/officeart/2005/8/layout/vList4"/>
    <dgm:cxn modelId="{8FB78029-1880-4178-AF8D-8D6350FD01CB}" srcId="{AB1436BA-080F-46C0-9021-ACDBA9BC77AE}" destId="{81019BD0-5FF7-42D7-8B01-95EC5A7CA286}" srcOrd="0" destOrd="0" parTransId="{B9EC1D26-7172-4EE3-B601-D9B43B4AAE97}" sibTransId="{EE293EBC-1766-484F-856D-052DB3B2C335}"/>
    <dgm:cxn modelId="{6BD14430-D76A-4427-99FB-FFCC5E0AFF53}" type="presOf" srcId="{26B36610-050C-46FE-B9BF-435C5786BBF2}" destId="{937DD2FA-62A9-4A93-858D-43E27DAA9D8A}" srcOrd="1" destOrd="3" presId="urn:microsoft.com/office/officeart/2005/8/layout/vList4"/>
    <dgm:cxn modelId="{B54E923C-5607-480A-99DA-62CE84932B86}" srcId="{4606B8AE-283B-4EA2-A048-49F68C115461}" destId="{C9251ED5-797A-4CAD-8BAF-9D2580EECAF3}" srcOrd="1" destOrd="0" parTransId="{017CBFBF-8ACF-4668-A705-3C8E7B29ED55}" sibTransId="{FFFAE952-ACA2-4AA6-914A-65DD592716B3}"/>
    <dgm:cxn modelId="{00940A3D-B737-477C-9D08-8BABFCBE5F0E}" srcId="{486AE6F8-FE8C-4ABB-AB33-6DD824F98528}" destId="{ABBF63A6-0D31-4609-8CCB-FA8A493D29DB}" srcOrd="2" destOrd="0" parTransId="{11B1599F-ED6F-42D1-8D0C-A03D8E427114}" sibTransId="{4A876E7A-8C9A-4E67-8A22-E7E0486F7E01}"/>
    <dgm:cxn modelId="{59D9383F-FA9D-4276-9525-6508344EDD1C}" type="presOf" srcId="{B0A57014-448D-4FF7-9952-0E3648774259}" destId="{FBAC5AA5-64F7-4A4E-B76D-4D01A11736DE}" srcOrd="1" destOrd="2" presId="urn:microsoft.com/office/officeart/2005/8/layout/vList4"/>
    <dgm:cxn modelId="{24D5EA60-CD0B-4C2D-B9F9-15C4073A5C70}" type="presOf" srcId="{7189F5AB-1388-4D86-95CB-E3587A213A30}" destId="{CE98A70D-A3E9-4B29-A228-FBE74DDE24DB}" srcOrd="1" destOrd="3" presId="urn:microsoft.com/office/officeart/2005/8/layout/vList4"/>
    <dgm:cxn modelId="{E403F441-D673-4A2F-865E-60B6C2BC8499}" type="presOf" srcId="{69AF6C69-F571-4743-BCA4-F80B67D08FD6}" destId="{CE98A70D-A3E9-4B29-A228-FBE74DDE24DB}" srcOrd="1" destOrd="2" presId="urn:microsoft.com/office/officeart/2005/8/layout/vList4"/>
    <dgm:cxn modelId="{AADA2266-8AC0-4D5E-A36D-3B482E7D8F37}" type="presOf" srcId="{486AE6F8-FE8C-4ABB-AB33-6DD824F98528}" destId="{0871FD36-AF48-4753-ABD9-6DD1FAA01738}" srcOrd="0" destOrd="0" presId="urn:microsoft.com/office/officeart/2005/8/layout/vList4"/>
    <dgm:cxn modelId="{3422AC6D-BE87-4912-9BF4-14ECC7F6DD89}" type="presOf" srcId="{81019BD0-5FF7-42D7-8B01-95EC5A7CA286}" destId="{3EFB0642-BF3F-449B-A2B0-0CFFD5912C6F}" srcOrd="0" destOrd="1" presId="urn:microsoft.com/office/officeart/2005/8/layout/vList4"/>
    <dgm:cxn modelId="{709B3C6E-3237-4281-A986-B7A5F38341AE}" type="presOf" srcId="{AB1436BA-080F-46C0-9021-ACDBA9BC77AE}" destId="{CE98A70D-A3E9-4B29-A228-FBE74DDE24DB}" srcOrd="1" destOrd="0" presId="urn:microsoft.com/office/officeart/2005/8/layout/vList4"/>
    <dgm:cxn modelId="{6F8BD076-AFF2-4884-8944-9C2EED8D5ED5}" srcId="{ABBF63A6-0D31-4609-8CCB-FA8A493D29DB}" destId="{B0A57014-448D-4FF7-9952-0E3648774259}" srcOrd="1" destOrd="0" parTransId="{BAC3E952-082A-4E12-8C0F-9A4F72D29D5C}" sibTransId="{6DDD16E9-94C4-404D-84FA-981A4095BB28}"/>
    <dgm:cxn modelId="{AC87D684-5379-46CD-82FC-B65538BEA738}" type="presOf" srcId="{1406FBF0-4EC0-47C3-9ED6-4ED15ADDB662}" destId="{E0A1E861-B270-4911-803B-0BB182AA3DD2}" srcOrd="0" destOrd="1" presId="urn:microsoft.com/office/officeart/2005/8/layout/vList4"/>
    <dgm:cxn modelId="{27DE6E9D-3947-493C-ABEE-6A31C2D7B86A}" srcId="{486AE6F8-FE8C-4ABB-AB33-6DD824F98528}" destId="{4606B8AE-283B-4EA2-A048-49F68C115461}" srcOrd="0" destOrd="0" parTransId="{A32420EA-DA53-4BD1-A90D-3A150FE571F4}" sibTransId="{4C08793F-E393-4B28-91CC-391A267EDE13}"/>
    <dgm:cxn modelId="{1E6609A2-B848-4494-9D23-4245DFD6582B}" type="presOf" srcId="{1406FBF0-4EC0-47C3-9ED6-4ED15ADDB662}" destId="{937DD2FA-62A9-4A93-858D-43E27DAA9D8A}" srcOrd="1" destOrd="1" presId="urn:microsoft.com/office/officeart/2005/8/layout/vList4"/>
    <dgm:cxn modelId="{0A4BA3AC-B7A9-44BD-B602-AE55ECDBF03A}" type="presOf" srcId="{ABBF63A6-0D31-4609-8CCB-FA8A493D29DB}" destId="{FBAC5AA5-64F7-4A4E-B76D-4D01A11736DE}" srcOrd="1" destOrd="0" presId="urn:microsoft.com/office/officeart/2005/8/layout/vList4"/>
    <dgm:cxn modelId="{681AAFAC-C1C5-4206-A9EB-4862D01545EE}" type="presOf" srcId="{81019BD0-5FF7-42D7-8B01-95EC5A7CA286}" destId="{CE98A70D-A3E9-4B29-A228-FBE74DDE24DB}" srcOrd="1" destOrd="1" presId="urn:microsoft.com/office/officeart/2005/8/layout/vList4"/>
    <dgm:cxn modelId="{92238FBA-5C3A-4821-9975-B32B5D6C28A6}" type="presOf" srcId="{C9251ED5-797A-4CAD-8BAF-9D2580EECAF3}" destId="{937DD2FA-62A9-4A93-858D-43E27DAA9D8A}" srcOrd="1" destOrd="2" presId="urn:microsoft.com/office/officeart/2005/8/layout/vList4"/>
    <dgm:cxn modelId="{F41DC5BC-ECA1-4A17-975E-BB6AC93BB64B}" type="presOf" srcId="{ABBF63A6-0D31-4609-8CCB-FA8A493D29DB}" destId="{224FF7A7-7CD1-4E9C-A268-56243D322265}" srcOrd="0" destOrd="0" presId="urn:microsoft.com/office/officeart/2005/8/layout/vList4"/>
    <dgm:cxn modelId="{65CAD4C1-69CC-4CED-9048-FD36660C3DAD}" srcId="{486AE6F8-FE8C-4ABB-AB33-6DD824F98528}" destId="{AB1436BA-080F-46C0-9021-ACDBA9BC77AE}" srcOrd="1" destOrd="0" parTransId="{4DF4CFCF-C164-4C9C-94C8-6C7164F092B0}" sibTransId="{71850D0C-D882-4F4A-8EB4-85235ACE5EDF}"/>
    <dgm:cxn modelId="{09AE85C5-017B-43F5-93C8-CB941872E3C7}" type="presOf" srcId="{83A78A7D-B054-440D-8F97-BDA69738C42E}" destId="{FBAC5AA5-64F7-4A4E-B76D-4D01A11736DE}" srcOrd="1" destOrd="1" presId="urn:microsoft.com/office/officeart/2005/8/layout/vList4"/>
    <dgm:cxn modelId="{8E17F2CB-118E-4BE1-B216-2846458F4565}" type="presOf" srcId="{26B36610-050C-46FE-B9BF-435C5786BBF2}" destId="{E0A1E861-B270-4911-803B-0BB182AA3DD2}" srcOrd="0" destOrd="3" presId="urn:microsoft.com/office/officeart/2005/8/layout/vList4"/>
    <dgm:cxn modelId="{2D055CE4-7B0D-48C6-87F4-A97B4C0FE2C4}" srcId="{4606B8AE-283B-4EA2-A048-49F68C115461}" destId="{26B36610-050C-46FE-B9BF-435C5786BBF2}" srcOrd="2" destOrd="0" parTransId="{6C100015-D537-4547-8123-AD533E6E823F}" sibTransId="{6545C7C6-02D9-4A2F-9C95-439D941B3FD3}"/>
    <dgm:cxn modelId="{1AACE2F0-DC97-406D-9D8E-A604D5D0FF3B}" type="presOf" srcId="{83A78A7D-B054-440D-8F97-BDA69738C42E}" destId="{224FF7A7-7CD1-4E9C-A268-56243D322265}" srcOrd="0" destOrd="1" presId="urn:microsoft.com/office/officeart/2005/8/layout/vList4"/>
    <dgm:cxn modelId="{95D2AEF5-027B-47BD-A86B-602AEDBC754D}" srcId="{4606B8AE-283B-4EA2-A048-49F68C115461}" destId="{1406FBF0-4EC0-47C3-9ED6-4ED15ADDB662}" srcOrd="0" destOrd="0" parTransId="{627AFB44-91BC-4A45-89CF-A56A8F3690AD}" sibTransId="{29A2EBB9-7B22-4874-92CE-5B059AC69128}"/>
    <dgm:cxn modelId="{FF810EF7-4D93-4711-A3E9-A6AC4CF387B0}" srcId="{ABBF63A6-0D31-4609-8CCB-FA8A493D29DB}" destId="{83A78A7D-B054-440D-8F97-BDA69738C42E}" srcOrd="0" destOrd="0" parTransId="{3940605C-588B-46AB-B040-D01002A1075A}" sibTransId="{9AA570E5-B011-42F1-B0EE-4B0B13DE3E5E}"/>
    <dgm:cxn modelId="{8183B7FD-A83F-48F9-860C-25455F3ADE3E}" type="presOf" srcId="{B0A57014-448D-4FF7-9952-0E3648774259}" destId="{224FF7A7-7CD1-4E9C-A268-56243D322265}" srcOrd="0" destOrd="2" presId="urn:microsoft.com/office/officeart/2005/8/layout/vList4"/>
    <dgm:cxn modelId="{6CB2676B-C4A2-4EB8-B6CA-6127D316B26D}" type="presParOf" srcId="{0871FD36-AF48-4753-ABD9-6DD1FAA01738}" destId="{BB05F66E-5EF1-47CD-A42C-A71821418FFA}" srcOrd="0" destOrd="0" presId="urn:microsoft.com/office/officeart/2005/8/layout/vList4"/>
    <dgm:cxn modelId="{576D9616-D4EC-4A74-BD78-986D65272726}" type="presParOf" srcId="{BB05F66E-5EF1-47CD-A42C-A71821418FFA}" destId="{E0A1E861-B270-4911-803B-0BB182AA3DD2}" srcOrd="0" destOrd="0" presId="urn:microsoft.com/office/officeart/2005/8/layout/vList4"/>
    <dgm:cxn modelId="{8236A4DB-CFCE-40D5-926A-36F24B1191A0}" type="presParOf" srcId="{BB05F66E-5EF1-47CD-A42C-A71821418FFA}" destId="{93939596-62BC-4056-BBF0-E21F1833728B}" srcOrd="1" destOrd="0" presId="urn:microsoft.com/office/officeart/2005/8/layout/vList4"/>
    <dgm:cxn modelId="{BD710860-4DFF-4E51-AE6C-8D7A920FACEF}" type="presParOf" srcId="{BB05F66E-5EF1-47CD-A42C-A71821418FFA}" destId="{937DD2FA-62A9-4A93-858D-43E27DAA9D8A}" srcOrd="2" destOrd="0" presId="urn:microsoft.com/office/officeart/2005/8/layout/vList4"/>
    <dgm:cxn modelId="{C6DF86AA-59B9-46CA-B45C-ED058CA64BD1}" type="presParOf" srcId="{0871FD36-AF48-4753-ABD9-6DD1FAA01738}" destId="{1048361D-B046-4919-A148-CEDB0B03CFD6}" srcOrd="1" destOrd="0" presId="urn:microsoft.com/office/officeart/2005/8/layout/vList4"/>
    <dgm:cxn modelId="{3A4A699C-9B4E-4666-809F-19BB055C0465}" type="presParOf" srcId="{0871FD36-AF48-4753-ABD9-6DD1FAA01738}" destId="{48676BF6-BA08-4A05-AA07-341AF75C2093}" srcOrd="2" destOrd="0" presId="urn:microsoft.com/office/officeart/2005/8/layout/vList4"/>
    <dgm:cxn modelId="{6D8768CA-E933-4A7E-88CC-AAD4D0D3FCEF}" type="presParOf" srcId="{48676BF6-BA08-4A05-AA07-341AF75C2093}" destId="{3EFB0642-BF3F-449B-A2B0-0CFFD5912C6F}" srcOrd="0" destOrd="0" presId="urn:microsoft.com/office/officeart/2005/8/layout/vList4"/>
    <dgm:cxn modelId="{62C70462-1320-4BDC-8945-5640AC782292}" type="presParOf" srcId="{48676BF6-BA08-4A05-AA07-341AF75C2093}" destId="{FDED5B54-3668-420F-9D85-A03EB02D16E6}" srcOrd="1" destOrd="0" presId="urn:microsoft.com/office/officeart/2005/8/layout/vList4"/>
    <dgm:cxn modelId="{6DA7102E-A2DA-455C-913E-D8E10A701EE1}" type="presParOf" srcId="{48676BF6-BA08-4A05-AA07-341AF75C2093}" destId="{CE98A70D-A3E9-4B29-A228-FBE74DDE24DB}" srcOrd="2" destOrd="0" presId="urn:microsoft.com/office/officeart/2005/8/layout/vList4"/>
    <dgm:cxn modelId="{A497EAC6-A0B2-4971-BE34-A7C5FD51DA9A}" type="presParOf" srcId="{0871FD36-AF48-4753-ABD9-6DD1FAA01738}" destId="{C969B851-F3BA-431A-A763-A5370C9A7E13}" srcOrd="3" destOrd="0" presId="urn:microsoft.com/office/officeart/2005/8/layout/vList4"/>
    <dgm:cxn modelId="{215821A0-8C66-491A-ADD1-15198F43E4EA}" type="presParOf" srcId="{0871FD36-AF48-4753-ABD9-6DD1FAA01738}" destId="{F91D46DC-832F-4BEB-B024-D3B57F348B83}" srcOrd="4" destOrd="0" presId="urn:microsoft.com/office/officeart/2005/8/layout/vList4"/>
    <dgm:cxn modelId="{DFAFECB3-2AFB-4AFF-A7FF-CDB87BFDAAEB}" type="presParOf" srcId="{F91D46DC-832F-4BEB-B024-D3B57F348B83}" destId="{224FF7A7-7CD1-4E9C-A268-56243D322265}" srcOrd="0" destOrd="0" presId="urn:microsoft.com/office/officeart/2005/8/layout/vList4"/>
    <dgm:cxn modelId="{4B08AB76-2722-49C7-920C-47956A42813B}" type="presParOf" srcId="{F91D46DC-832F-4BEB-B024-D3B57F348B83}" destId="{0E13EB56-92A0-42C7-80D1-DACCACB93082}" srcOrd="1" destOrd="0" presId="urn:microsoft.com/office/officeart/2005/8/layout/vList4"/>
    <dgm:cxn modelId="{66BB8083-7F9E-4FB4-9739-3E9600588A19}" type="presParOf" srcId="{F91D46DC-832F-4BEB-B024-D3B57F348B83}" destId="{FBAC5AA5-64F7-4A4E-B76D-4D01A11736DE}" srcOrd="2" destOrd="0" presId="urn:microsoft.com/office/officeart/2005/8/layout/vList4"/>
  </dgm:cxnLst>
  <dgm:bg/>
  <dgm:whole/>
  <dgm:extLst>
    <a:ext xmlns:dsp="http://schemas.microsoft.com/office/drawing/2008/diagram" uri="http://schemas.microsoft.com/office/drawing/2008/diagram">
      <dsp:dataModelExt minVer="http://schemas.openxmlformats.org/drawingml/2006/diagram" relId="rId6"/>
    </a:ext>
  </dgm:extLst>
</dgm:dataModel>
</file>

<file path=ppt/diagrams/data10.xml><?xml version="1.0" encoding="utf-8"?>
<dgm:dataModel xmlns:a="http://schemas.openxmlformats.org/drawingml/2006/main" xmlns:dgm="http://schemas.openxmlformats.org/drawingml/2006/diagram" xmlns:s="http://schemas.openxmlformats.org/officeDocument/2006/sharedTypes" xmlns:r="http://schemas.openxmlformats.org/officeDocument/2006/relationships">
  <dgm:ptLst>
    <dgm:pt modelId="{486AE6F8-FE8C-4ABB-AB33-6DD824F98528}" type="doc">
      <dgm:prSet loTypeId="urn:microsoft.com/office/officeart/2005/8/layout/vList4" loCatId="list" qsTypeId="urn:microsoft.com/office/officeart/2005/8/quickstyle/simple1" qsCatId="simple" csTypeId="urn:microsoft.com/office/officeart/2005/8/colors/accent1_2" csCatId="accent1" phldr="1"/>
      <dgm:spPr/>
      <dgm:t>
        <a:bodyPr/>
        <a:lstStyle/>
        <a:p>
          <a:pPr rtl="1"/>
          <a:endParaRPr lang="ar-SA"/>
        </a:p>
      </dgm:t>
    </dgm:pt>
    <dgm:pt modelId="{4606B8AE-283B-4EA2-A048-49F68C115461}">
      <dgm:prSet phldrT="[نص]"/>
      <dgm:spPr/>
      <dgm:t>
        <a:bodyPr/>
        <a:lstStyle/>
        <a:p>
          <a:pPr rtl="1"/>
          <a:r>
            <a:rPr lang="ar-SA" b="1" u="none">
              <a:solidFill>
                <a:schemeClr val="accent6">
                  <a:lumMod val="60000"/>
                  <a:lumOff val="40000"/>
                </a:schemeClr>
              </a:solidFill>
            </a:rPr>
            <a:t>احترام النفس/الآخرين (الإطار الأخلاقي للتعامل الرقمي)</a:t>
          </a:r>
        </a:p>
      </dgm:t>
    </dgm:pt>
    <dgm:pt modelId="{A32420EA-DA53-4BD1-A90D-3A150FE571F4}" type="parTrans" cxnId="{27DE6E9D-3947-493C-ABEE-6A31C2D7B86A}">
      <dgm:prSet/>
      <dgm:spPr/>
      <dgm:t>
        <a:bodyPr/>
        <a:lstStyle/>
        <a:p>
          <a:pPr rtl="1"/>
          <a:endParaRPr lang="ar-SA"/>
        </a:p>
      </dgm:t>
    </dgm:pt>
    <dgm:pt modelId="{4C08793F-E393-4B28-91CC-391A267EDE13}" type="sibTrans" cxnId="{27DE6E9D-3947-493C-ABEE-6A31C2D7B86A}">
      <dgm:prSet/>
      <dgm:spPr/>
      <dgm:t>
        <a:bodyPr/>
        <a:lstStyle/>
        <a:p>
          <a:pPr rtl="1"/>
          <a:endParaRPr lang="ar-SA"/>
        </a:p>
      </dgm:t>
    </dgm:pt>
    <dgm:pt modelId="{1406FBF0-4EC0-47C3-9ED6-4ED15ADDB662}">
      <dgm:prSet phldrT="[نص]"/>
      <dgm:spPr/>
      <dgm:t>
        <a:bodyPr/>
        <a:lstStyle/>
        <a:p>
          <a:pPr rtl="1"/>
          <a:r>
            <a:rPr lang="ar-SA"/>
            <a:t>الاستخدام اللائق للعالم الرقمي </a:t>
          </a:r>
          <a:r>
            <a:rPr lang="en-US"/>
            <a:t>Digital Etiquette</a:t>
          </a:r>
          <a:endParaRPr lang="ar-SA"/>
        </a:p>
      </dgm:t>
    </dgm:pt>
    <dgm:pt modelId="{627AFB44-91BC-4A45-89CF-A56A8F3690AD}" type="parTrans" cxnId="{95D2AEF5-027B-47BD-A86B-602AEDBC754D}">
      <dgm:prSet/>
      <dgm:spPr/>
      <dgm:t>
        <a:bodyPr/>
        <a:lstStyle/>
        <a:p>
          <a:pPr rtl="1"/>
          <a:endParaRPr lang="ar-SA"/>
        </a:p>
      </dgm:t>
    </dgm:pt>
    <dgm:pt modelId="{29A2EBB9-7B22-4874-92CE-5B059AC69128}" type="sibTrans" cxnId="{95D2AEF5-027B-47BD-A86B-602AEDBC754D}">
      <dgm:prSet/>
      <dgm:spPr/>
      <dgm:t>
        <a:bodyPr/>
        <a:lstStyle/>
        <a:p>
          <a:pPr rtl="1"/>
          <a:endParaRPr lang="ar-SA"/>
        </a:p>
      </dgm:t>
    </dgm:pt>
    <dgm:pt modelId="{C9251ED5-797A-4CAD-8BAF-9D2580EECAF3}">
      <dgm:prSet phldrT="[نص]"/>
      <dgm:spPr/>
      <dgm:t>
        <a:bodyPr/>
        <a:lstStyle/>
        <a:p>
          <a:pPr rtl="1"/>
          <a:r>
            <a:rPr lang="ar-SA"/>
            <a:t>الوصول الرقمي </a:t>
          </a:r>
          <a:r>
            <a:rPr lang="en-US"/>
            <a:t>Digital Access</a:t>
          </a:r>
          <a:endParaRPr lang="ar-SA"/>
        </a:p>
      </dgm:t>
    </dgm:pt>
    <dgm:pt modelId="{017CBFBF-8ACF-4668-A705-3C8E7B29ED55}" type="parTrans" cxnId="{B54E923C-5607-480A-99DA-62CE84932B86}">
      <dgm:prSet/>
      <dgm:spPr/>
      <dgm:t>
        <a:bodyPr/>
        <a:lstStyle/>
        <a:p>
          <a:pPr rtl="1"/>
          <a:endParaRPr lang="ar-SA"/>
        </a:p>
      </dgm:t>
    </dgm:pt>
    <dgm:pt modelId="{FFFAE952-ACA2-4AA6-914A-65DD592716B3}" type="sibTrans" cxnId="{B54E923C-5607-480A-99DA-62CE84932B86}">
      <dgm:prSet/>
      <dgm:spPr/>
      <dgm:t>
        <a:bodyPr/>
        <a:lstStyle/>
        <a:p>
          <a:pPr rtl="1"/>
          <a:endParaRPr lang="ar-SA"/>
        </a:p>
      </dgm:t>
    </dgm:pt>
    <dgm:pt modelId="{AB1436BA-080F-46C0-9021-ACDBA9BC77AE}">
      <dgm:prSet phldrT="[نص]"/>
      <dgm:spPr/>
      <dgm:t>
        <a:bodyPr/>
        <a:lstStyle/>
        <a:p>
          <a:pPr rtl="1"/>
          <a:r>
            <a:rPr lang="ar-SA" b="1" u="none">
              <a:solidFill>
                <a:schemeClr val="accent6">
                  <a:lumMod val="60000"/>
                  <a:lumOff val="40000"/>
                </a:schemeClr>
              </a:solidFill>
            </a:rPr>
            <a:t>تعليم النفس/التواصل مع الآخرين (الإطار المعرفي والمهارى للتعامل الرقمي)</a:t>
          </a:r>
        </a:p>
      </dgm:t>
    </dgm:pt>
    <dgm:pt modelId="{4DF4CFCF-C164-4C9C-94C8-6C7164F092B0}" type="parTrans" cxnId="{65CAD4C1-69CC-4CED-9048-FD36660C3DAD}">
      <dgm:prSet/>
      <dgm:spPr/>
      <dgm:t>
        <a:bodyPr/>
        <a:lstStyle/>
        <a:p>
          <a:pPr rtl="1"/>
          <a:endParaRPr lang="ar-SA"/>
        </a:p>
      </dgm:t>
    </dgm:pt>
    <dgm:pt modelId="{71850D0C-D882-4F4A-8EB4-85235ACE5EDF}" type="sibTrans" cxnId="{65CAD4C1-69CC-4CED-9048-FD36660C3DAD}">
      <dgm:prSet/>
      <dgm:spPr/>
      <dgm:t>
        <a:bodyPr/>
        <a:lstStyle/>
        <a:p>
          <a:pPr rtl="1"/>
          <a:endParaRPr lang="ar-SA"/>
        </a:p>
      </dgm:t>
    </dgm:pt>
    <dgm:pt modelId="{81019BD0-5FF7-42D7-8B01-95EC5A7CA286}">
      <dgm:prSet phldrT="[نص]"/>
      <dgm:spPr/>
      <dgm:t>
        <a:bodyPr/>
        <a:lstStyle/>
        <a:p>
          <a:pPr rtl="1"/>
          <a:r>
            <a:rPr lang="ar-SA"/>
            <a:t>الاتصالات الرقمية </a:t>
          </a:r>
          <a:r>
            <a:rPr lang="en-US"/>
            <a:t>Digital Communication</a:t>
          </a:r>
          <a:endParaRPr lang="ar-SA"/>
        </a:p>
      </dgm:t>
    </dgm:pt>
    <dgm:pt modelId="{B9EC1D26-7172-4EE3-B601-D9B43B4AAE97}" type="parTrans" cxnId="{8FB78029-1880-4178-AF8D-8D6350FD01CB}">
      <dgm:prSet/>
      <dgm:spPr/>
      <dgm:t>
        <a:bodyPr/>
        <a:lstStyle/>
        <a:p>
          <a:pPr rtl="1"/>
          <a:endParaRPr lang="ar-SA"/>
        </a:p>
      </dgm:t>
    </dgm:pt>
    <dgm:pt modelId="{EE293EBC-1766-484F-856D-052DB3B2C335}" type="sibTrans" cxnId="{8FB78029-1880-4178-AF8D-8D6350FD01CB}">
      <dgm:prSet/>
      <dgm:spPr/>
      <dgm:t>
        <a:bodyPr/>
        <a:lstStyle/>
        <a:p>
          <a:pPr rtl="1"/>
          <a:endParaRPr lang="ar-SA"/>
        </a:p>
      </dgm:t>
    </dgm:pt>
    <dgm:pt modelId="{69AF6C69-F571-4743-BCA4-F80B67D08FD6}">
      <dgm:prSet phldrT="[نص]"/>
      <dgm:spPr/>
      <dgm:t>
        <a:bodyPr/>
        <a:lstStyle/>
        <a:p>
          <a:pPr rtl="1"/>
          <a:r>
            <a:rPr lang="ar-SA"/>
            <a:t>التربية الرقمية (محو الأمية الرقمية) </a:t>
          </a:r>
          <a:r>
            <a:rPr lang="en-US"/>
            <a:t>Digital Education</a:t>
          </a:r>
          <a:endParaRPr lang="ar-SA"/>
        </a:p>
      </dgm:t>
    </dgm:pt>
    <dgm:pt modelId="{BB09F56E-7D98-4018-84AA-AAFEB0B069EE}" type="parTrans" cxnId="{2C22F708-B523-4D21-A798-E50E5D9EB9ED}">
      <dgm:prSet/>
      <dgm:spPr/>
      <dgm:t>
        <a:bodyPr/>
        <a:lstStyle/>
        <a:p>
          <a:pPr rtl="1"/>
          <a:endParaRPr lang="ar-SA"/>
        </a:p>
      </dgm:t>
    </dgm:pt>
    <dgm:pt modelId="{F6645106-3051-4F28-9F4E-D9C9B5D8FF8C}" type="sibTrans" cxnId="{2C22F708-B523-4D21-A798-E50E5D9EB9ED}">
      <dgm:prSet/>
      <dgm:spPr/>
      <dgm:t>
        <a:bodyPr/>
        <a:lstStyle/>
        <a:p>
          <a:pPr rtl="1"/>
          <a:endParaRPr lang="ar-SA"/>
        </a:p>
      </dgm:t>
    </dgm:pt>
    <dgm:pt modelId="{ABBF63A6-0D31-4609-8CCB-FA8A493D29DB}">
      <dgm:prSet phldrT="[نص]"/>
      <dgm:spPr>
        <a:ln w="38100">
          <a:solidFill>
            <a:srgbClr val="FF0000"/>
          </a:solidFill>
        </a:ln>
      </dgm:spPr>
      <dgm:t>
        <a:bodyPr/>
        <a:lstStyle/>
        <a:p>
          <a:pPr rtl="1"/>
          <a:r>
            <a:rPr lang="ar-SA" b="1" u="none">
              <a:solidFill>
                <a:schemeClr val="accent6">
                  <a:lumMod val="60000"/>
                  <a:lumOff val="40000"/>
                </a:schemeClr>
              </a:solidFill>
            </a:rPr>
            <a:t>حماية النفس/حماية الآخرين (الحقوق الرقمية للفرد)</a:t>
          </a:r>
        </a:p>
      </dgm:t>
    </dgm:pt>
    <dgm:pt modelId="{11B1599F-ED6F-42D1-8D0C-A03D8E427114}" type="parTrans" cxnId="{00940A3D-B737-477C-9D08-8BABFCBE5F0E}">
      <dgm:prSet/>
      <dgm:spPr/>
      <dgm:t>
        <a:bodyPr/>
        <a:lstStyle/>
        <a:p>
          <a:pPr rtl="1"/>
          <a:endParaRPr lang="ar-SA"/>
        </a:p>
      </dgm:t>
    </dgm:pt>
    <dgm:pt modelId="{4A876E7A-8C9A-4E67-8A22-E7E0486F7E01}" type="sibTrans" cxnId="{00940A3D-B737-477C-9D08-8BABFCBE5F0E}">
      <dgm:prSet/>
      <dgm:spPr/>
      <dgm:t>
        <a:bodyPr/>
        <a:lstStyle/>
        <a:p>
          <a:pPr rtl="1"/>
          <a:endParaRPr lang="ar-SA"/>
        </a:p>
      </dgm:t>
    </dgm:pt>
    <dgm:pt modelId="{83A78A7D-B054-440D-8F97-BDA69738C42E}">
      <dgm:prSet phldrT="[نص]"/>
      <dgm:spPr>
        <a:ln w="38100">
          <a:solidFill>
            <a:srgbClr val="FF0000"/>
          </a:solidFill>
        </a:ln>
      </dgm:spPr>
      <dgm:t>
        <a:bodyPr/>
        <a:lstStyle/>
        <a:p>
          <a:pPr rtl="1"/>
          <a:r>
            <a:rPr lang="ar-SA"/>
            <a:t>الحقوق والمسؤوليات الرقمية </a:t>
          </a:r>
          <a:r>
            <a:rPr lang="en-US"/>
            <a:t>Digital Rights &amp; Responsibilities</a:t>
          </a:r>
          <a:endParaRPr lang="ar-SA"/>
        </a:p>
      </dgm:t>
    </dgm:pt>
    <dgm:pt modelId="{3940605C-588B-46AB-B040-D01002A1075A}" type="parTrans" cxnId="{FF810EF7-4D93-4711-A3E9-A6AC4CF387B0}">
      <dgm:prSet/>
      <dgm:spPr/>
      <dgm:t>
        <a:bodyPr/>
        <a:lstStyle/>
        <a:p>
          <a:pPr rtl="1"/>
          <a:endParaRPr lang="ar-SA"/>
        </a:p>
      </dgm:t>
    </dgm:pt>
    <dgm:pt modelId="{9AA570E5-B011-42F1-B0EE-4B0B13DE3E5E}" type="sibTrans" cxnId="{FF810EF7-4D93-4711-A3E9-A6AC4CF387B0}">
      <dgm:prSet/>
      <dgm:spPr/>
      <dgm:t>
        <a:bodyPr/>
        <a:lstStyle/>
        <a:p>
          <a:pPr rtl="1"/>
          <a:endParaRPr lang="ar-SA"/>
        </a:p>
      </dgm:t>
    </dgm:pt>
    <dgm:pt modelId="{B0A57014-448D-4FF7-9952-0E3648774259}">
      <dgm:prSet phldrT="[نص]"/>
      <dgm:spPr>
        <a:ln w="38100">
          <a:solidFill>
            <a:srgbClr val="FF0000"/>
          </a:solidFill>
        </a:ln>
      </dgm:spPr>
      <dgm:t>
        <a:bodyPr/>
        <a:lstStyle/>
        <a:p>
          <a:pPr rtl="1"/>
          <a:r>
            <a:rPr lang="ar-SA" dirty="0"/>
            <a:t>الأمن الرقمي (الحماية الذاتية) </a:t>
          </a:r>
          <a:r>
            <a:rPr lang="en-US" dirty="0"/>
            <a:t>Digital Security</a:t>
          </a:r>
          <a:endParaRPr lang="ar-SA" dirty="0"/>
        </a:p>
      </dgm:t>
    </dgm:pt>
    <dgm:pt modelId="{BAC3E952-082A-4E12-8C0F-9A4F72D29D5C}" type="parTrans" cxnId="{6F8BD076-AFF2-4884-8944-9C2EED8D5ED5}">
      <dgm:prSet/>
      <dgm:spPr/>
      <dgm:t>
        <a:bodyPr/>
        <a:lstStyle/>
        <a:p>
          <a:pPr rtl="1"/>
          <a:endParaRPr lang="ar-SA"/>
        </a:p>
      </dgm:t>
    </dgm:pt>
    <dgm:pt modelId="{6DDD16E9-94C4-404D-84FA-981A4095BB28}" type="sibTrans" cxnId="{6F8BD076-AFF2-4884-8944-9C2EED8D5ED5}">
      <dgm:prSet/>
      <dgm:spPr/>
      <dgm:t>
        <a:bodyPr/>
        <a:lstStyle/>
        <a:p>
          <a:pPr rtl="1"/>
          <a:endParaRPr lang="ar-SA"/>
        </a:p>
      </dgm:t>
    </dgm:pt>
    <dgm:pt modelId="{26B36610-050C-46FE-B9BF-435C5786BBF2}">
      <dgm:prSet phldrT="[نص]"/>
      <dgm:spPr/>
      <dgm:t>
        <a:bodyPr/>
        <a:lstStyle/>
        <a:p>
          <a:pPr rtl="1"/>
          <a:r>
            <a:rPr lang="ar-SA"/>
            <a:t>القوانين الرقمية </a:t>
          </a:r>
          <a:r>
            <a:rPr lang="en-US"/>
            <a:t>Digital Law</a:t>
          </a:r>
          <a:endParaRPr lang="ar-SA"/>
        </a:p>
      </dgm:t>
    </dgm:pt>
    <dgm:pt modelId="{6C100015-D537-4547-8123-AD533E6E823F}" type="parTrans" cxnId="{2D055CE4-7B0D-48C6-87F4-A97B4C0FE2C4}">
      <dgm:prSet/>
      <dgm:spPr/>
      <dgm:t>
        <a:bodyPr/>
        <a:lstStyle/>
        <a:p>
          <a:pPr rtl="1"/>
          <a:endParaRPr lang="ar-SA"/>
        </a:p>
      </dgm:t>
    </dgm:pt>
    <dgm:pt modelId="{6545C7C6-02D9-4A2F-9C95-439D941B3FD3}" type="sibTrans" cxnId="{2D055CE4-7B0D-48C6-87F4-A97B4C0FE2C4}">
      <dgm:prSet/>
      <dgm:spPr/>
      <dgm:t>
        <a:bodyPr/>
        <a:lstStyle/>
        <a:p>
          <a:pPr rtl="1"/>
          <a:endParaRPr lang="ar-SA"/>
        </a:p>
      </dgm:t>
    </dgm:pt>
    <dgm:pt modelId="{7189F5AB-1388-4D86-95CB-E3587A213A30}">
      <dgm:prSet phldrT="[نص]"/>
      <dgm:spPr/>
      <dgm:t>
        <a:bodyPr/>
        <a:lstStyle/>
        <a:p>
          <a:pPr rtl="1"/>
          <a:r>
            <a:rPr lang="ar-SA"/>
            <a:t>التجارة الرقمية (الالكترونية) </a:t>
          </a:r>
          <a:r>
            <a:rPr lang="en-US"/>
            <a:t>Digital Commerce</a:t>
          </a:r>
          <a:endParaRPr lang="ar-SA"/>
        </a:p>
      </dgm:t>
    </dgm:pt>
    <dgm:pt modelId="{33B81193-6ABE-481C-82EF-7CC0E3C4B818}" type="parTrans" cxnId="{E7973921-033A-4E30-8EC9-B218B61C9219}">
      <dgm:prSet/>
      <dgm:spPr/>
      <dgm:t>
        <a:bodyPr/>
        <a:lstStyle/>
        <a:p>
          <a:pPr rtl="1"/>
          <a:endParaRPr lang="ar-SA"/>
        </a:p>
      </dgm:t>
    </dgm:pt>
    <dgm:pt modelId="{28465615-4396-403A-88F2-98007C940D15}" type="sibTrans" cxnId="{E7973921-033A-4E30-8EC9-B218B61C9219}">
      <dgm:prSet/>
      <dgm:spPr/>
      <dgm:t>
        <a:bodyPr/>
        <a:lstStyle/>
        <a:p>
          <a:pPr rtl="1"/>
          <a:endParaRPr lang="ar-SA"/>
        </a:p>
      </dgm:t>
    </dgm:pt>
    <dgm:pt modelId="{B220DAF6-094F-456D-B4A1-49EF40A3DF19}">
      <dgm:prSet phldrT="[نص]"/>
      <dgm:spPr>
        <a:ln w="38100">
          <a:solidFill>
            <a:srgbClr val="FF0000"/>
          </a:solidFill>
        </a:ln>
      </dgm:spPr>
      <dgm:t>
        <a:bodyPr/>
        <a:lstStyle/>
        <a:p>
          <a:pPr rtl="1"/>
          <a:r>
            <a:rPr lang="ar-SA" dirty="0"/>
            <a:t>الصحة والسلامة الرقمية </a:t>
          </a:r>
          <a:r>
            <a:rPr lang="en-US" dirty="0"/>
            <a:t>Digital Health and Wellness</a:t>
          </a:r>
          <a:endParaRPr lang="ar-SA" dirty="0"/>
        </a:p>
      </dgm:t>
    </dgm:pt>
    <dgm:pt modelId="{E08343E6-459F-445A-93CE-CB09E0422115}" type="parTrans" cxnId="{6ADC7803-42F3-418F-9969-CA21F06B2EEF}">
      <dgm:prSet/>
      <dgm:spPr/>
      <dgm:t>
        <a:bodyPr/>
        <a:lstStyle/>
        <a:p>
          <a:pPr rtl="1"/>
          <a:endParaRPr lang="ar-SA"/>
        </a:p>
      </dgm:t>
    </dgm:pt>
    <dgm:pt modelId="{CD92BD32-6895-4438-BD3C-1FC958340BDF}" type="sibTrans" cxnId="{6ADC7803-42F3-418F-9969-CA21F06B2EEF}">
      <dgm:prSet/>
      <dgm:spPr/>
      <dgm:t>
        <a:bodyPr/>
        <a:lstStyle/>
        <a:p>
          <a:pPr rtl="1"/>
          <a:endParaRPr lang="ar-SA"/>
        </a:p>
      </dgm:t>
    </dgm:pt>
    <dgm:pt modelId="{0871FD36-AF48-4753-ABD9-6DD1FAA01738}" type="pres">
      <dgm:prSet presAssocID="{486AE6F8-FE8C-4ABB-AB33-6DD824F98528}" presName="linear" presStyleCnt="0">
        <dgm:presLayoutVars>
          <dgm:dir val="rev"/>
          <dgm:resizeHandles val="exact"/>
        </dgm:presLayoutVars>
      </dgm:prSet>
      <dgm:spPr/>
    </dgm:pt>
    <dgm:pt modelId="{BB05F66E-5EF1-47CD-A42C-A71821418FFA}" type="pres">
      <dgm:prSet presAssocID="{4606B8AE-283B-4EA2-A048-49F68C115461}" presName="comp" presStyleCnt="0"/>
      <dgm:spPr/>
    </dgm:pt>
    <dgm:pt modelId="{E0A1E861-B270-4911-803B-0BB182AA3DD2}" type="pres">
      <dgm:prSet presAssocID="{4606B8AE-283B-4EA2-A048-49F68C115461}" presName="box" presStyleLbl="node1" presStyleIdx="0" presStyleCnt="3"/>
      <dgm:spPr/>
    </dgm:pt>
    <dgm:pt modelId="{93939596-62BC-4056-BBF0-E21F1833728B}" type="pres">
      <dgm:prSet presAssocID="{4606B8AE-283B-4EA2-A048-49F68C115461}" presName="img" presStyleLbl="fgImgPlace1" presStyleIdx="0" presStyleCnt="3"/>
      <dgm:spPr>
        <a:blipFill>
          <a:blip r:embed="rId1">
            <a:extLst>
              <a:ext xmlns:a14="http://schemas.microsoft.com/office/drawing/2010/main" uri="{28A0092B-C50C-407E-A947-70E740481C1C}">
                <a14:useLocalDpi val="0"/>
              </a:ext>
            </a:extLst>
          </a:blip>
          <a:srcRect/>
          <a:stretch>
            <a:fillRect l="-27000" r="-27000"/>
          </a:stretch>
        </a:blipFill>
      </dgm:spPr>
    </dgm:pt>
    <dgm:pt modelId="{937DD2FA-62A9-4A93-858D-43E27DAA9D8A}" type="pres">
      <dgm:prSet presAssocID="{4606B8AE-283B-4EA2-A048-49F68C115461}" presName="text" presStyleLbl="node1" presStyleIdx="0" presStyleCnt="3">
        <dgm:presLayoutVars>
          <dgm:bulletEnabled val="1"/>
        </dgm:presLayoutVars>
      </dgm:prSet>
      <dgm:spPr/>
    </dgm:pt>
    <dgm:pt modelId="{1048361D-B046-4919-A148-CEDB0B03CFD6}" type="pres">
      <dgm:prSet presAssocID="{4C08793F-E393-4B28-91CC-391A267EDE13}" presName="spacer" presStyleCnt="0"/>
      <dgm:spPr/>
    </dgm:pt>
    <dgm:pt modelId="{48676BF6-BA08-4A05-AA07-341AF75C2093}" type="pres">
      <dgm:prSet presAssocID="{AB1436BA-080F-46C0-9021-ACDBA9BC77AE}" presName="comp" presStyleCnt="0"/>
      <dgm:spPr/>
    </dgm:pt>
    <dgm:pt modelId="{3EFB0642-BF3F-449B-A2B0-0CFFD5912C6F}" type="pres">
      <dgm:prSet presAssocID="{AB1436BA-080F-46C0-9021-ACDBA9BC77AE}" presName="box" presStyleLbl="node1" presStyleIdx="1" presStyleCnt="3"/>
      <dgm:spPr/>
    </dgm:pt>
    <dgm:pt modelId="{FDED5B54-3668-420F-9D85-A03EB02D16E6}" type="pres">
      <dgm:prSet presAssocID="{AB1436BA-080F-46C0-9021-ACDBA9BC77AE}" presName="img" presStyleLbl="fgImgPlace1" presStyleIdx="1" presStyleCnt="3"/>
      <dgm:spPr>
        <a:blipFill>
          <a:blip cstate="print" r:embed="rId2">
            <a:extLst>
              <a:ext xmlns:a14="http://schemas.microsoft.com/office/drawing/2010/main" uri="{28A0092B-C50C-407E-A947-70E740481C1C}">
                <a14:useLocalDpi val="0"/>
              </a:ext>
            </a:extLst>
          </a:blip>
          <a:srcRect/>
          <a:stretch>
            <a:fillRect l="-22000" r="-22000"/>
          </a:stretch>
        </a:blipFill>
      </dgm:spPr>
    </dgm:pt>
    <dgm:pt modelId="{CE98A70D-A3E9-4B29-A228-FBE74DDE24DB}" type="pres">
      <dgm:prSet presAssocID="{AB1436BA-080F-46C0-9021-ACDBA9BC77AE}" presName="text" presStyleLbl="node1" presStyleIdx="1" presStyleCnt="3">
        <dgm:presLayoutVars>
          <dgm:bulletEnabled val="1"/>
        </dgm:presLayoutVars>
      </dgm:prSet>
      <dgm:spPr/>
    </dgm:pt>
    <dgm:pt modelId="{C969B851-F3BA-431A-A763-A5370C9A7E13}" type="pres">
      <dgm:prSet presAssocID="{71850D0C-D882-4F4A-8EB4-85235ACE5EDF}" presName="spacer" presStyleCnt="0"/>
      <dgm:spPr/>
    </dgm:pt>
    <dgm:pt modelId="{F91D46DC-832F-4BEB-B024-D3B57F348B83}" type="pres">
      <dgm:prSet presAssocID="{ABBF63A6-0D31-4609-8CCB-FA8A493D29DB}" presName="comp" presStyleCnt="0"/>
      <dgm:spPr/>
    </dgm:pt>
    <dgm:pt modelId="{224FF7A7-7CD1-4E9C-A268-56243D322265}" type="pres">
      <dgm:prSet presAssocID="{ABBF63A6-0D31-4609-8CCB-FA8A493D29DB}" presName="box" presStyleLbl="node1" presStyleIdx="2" presStyleCnt="3"/>
      <dgm:spPr/>
    </dgm:pt>
    <dgm:pt modelId="{0E13EB56-92A0-42C7-80D1-DACCACB93082}" type="pres">
      <dgm:prSet presAssocID="{ABBF63A6-0D31-4609-8CCB-FA8A493D29DB}" presName="img" presStyleLbl="fgImgPlace1" presStyleIdx="2" presStyleCnt="3"/>
      <dgm:spPr>
        <a:blipFill>
          <a:blip cstate="print" r:embed="rId3">
            <a:extLst>
              <a:ext xmlns:a14="http://schemas.microsoft.com/office/drawing/2010/main" uri="{28A0092B-C50C-407E-A947-70E740481C1C}">
                <a14:useLocalDpi val="0"/>
              </a:ext>
            </a:extLst>
          </a:blip>
          <a:srcRect/>
          <a:stretch>
            <a:fillRect l="-13000" r="-13000"/>
          </a:stretch>
        </a:blipFill>
      </dgm:spPr>
    </dgm:pt>
    <dgm:pt modelId="{FBAC5AA5-64F7-4A4E-B76D-4D01A11736DE}" type="pres">
      <dgm:prSet presAssocID="{ABBF63A6-0D31-4609-8CCB-FA8A493D29DB}" presName="text" presStyleLbl="node1" presStyleIdx="2" presStyleCnt="3">
        <dgm:presLayoutVars>
          <dgm:bulletEnabled val="1"/>
        </dgm:presLayoutVars>
      </dgm:prSet>
      <dgm:spPr/>
    </dgm:pt>
  </dgm:ptLst>
  <dgm:cxnLst>
    <dgm:cxn modelId="{788C5600-104D-4D28-A393-12CA711EEE2C}" type="presOf" srcId="{4606B8AE-283B-4EA2-A048-49F68C115461}" destId="{937DD2FA-62A9-4A93-858D-43E27DAA9D8A}" srcOrd="1" destOrd="0" presId="urn:microsoft.com/office/officeart/2005/8/layout/vList4"/>
    <dgm:cxn modelId="{6ADC7803-42F3-418F-9969-CA21F06B2EEF}" srcId="{ABBF63A6-0D31-4609-8CCB-FA8A493D29DB}" destId="{B220DAF6-094F-456D-B4A1-49EF40A3DF19}" srcOrd="2" destOrd="0" parTransId="{E08343E6-459F-445A-93CE-CB09E0422115}" sibTransId="{CD92BD32-6895-4438-BD3C-1FC958340BDF}"/>
    <dgm:cxn modelId="{CDA1A104-B29D-43E1-9EBA-45B26B98F6AF}" type="presOf" srcId="{69AF6C69-F571-4743-BCA4-F80B67D08FD6}" destId="{3EFB0642-BF3F-449B-A2B0-0CFFD5912C6F}" srcOrd="0" destOrd="2" presId="urn:microsoft.com/office/officeart/2005/8/layout/vList4"/>
    <dgm:cxn modelId="{8879B607-C02C-40AA-A01E-569DD488A2C3}" type="presOf" srcId="{7189F5AB-1388-4D86-95CB-E3587A213A30}" destId="{3EFB0642-BF3F-449B-A2B0-0CFFD5912C6F}" srcOrd="0" destOrd="3" presId="urn:microsoft.com/office/officeart/2005/8/layout/vList4"/>
    <dgm:cxn modelId="{2C22F708-B523-4D21-A798-E50E5D9EB9ED}" srcId="{AB1436BA-080F-46C0-9021-ACDBA9BC77AE}" destId="{69AF6C69-F571-4743-BCA4-F80B67D08FD6}" srcOrd="1" destOrd="0" parTransId="{BB09F56E-7D98-4018-84AA-AAFEB0B069EE}" sibTransId="{F6645106-3051-4F28-9F4E-D9C9B5D8FF8C}"/>
    <dgm:cxn modelId="{F498AB09-BDC0-4F26-B62B-254948EFECB0}" type="presOf" srcId="{C9251ED5-797A-4CAD-8BAF-9D2580EECAF3}" destId="{E0A1E861-B270-4911-803B-0BB182AA3DD2}" srcOrd="0" destOrd="2" presId="urn:microsoft.com/office/officeart/2005/8/layout/vList4"/>
    <dgm:cxn modelId="{D2C1890A-C8E6-4820-B205-5AA4D68BC9A6}" type="presOf" srcId="{AB1436BA-080F-46C0-9021-ACDBA9BC77AE}" destId="{3EFB0642-BF3F-449B-A2B0-0CFFD5912C6F}" srcOrd="0" destOrd="0" presId="urn:microsoft.com/office/officeart/2005/8/layout/vList4"/>
    <dgm:cxn modelId="{3AC28010-FD57-4A28-A03A-FEBCB36C7B53}" type="presOf" srcId="{B220DAF6-094F-456D-B4A1-49EF40A3DF19}" destId="{FBAC5AA5-64F7-4A4E-B76D-4D01A11736DE}" srcOrd="1" destOrd="3" presId="urn:microsoft.com/office/officeart/2005/8/layout/vList4"/>
    <dgm:cxn modelId="{6950A416-6B13-4626-BADB-3979DB38F7F9}" type="presOf" srcId="{B220DAF6-094F-456D-B4A1-49EF40A3DF19}" destId="{224FF7A7-7CD1-4E9C-A268-56243D322265}" srcOrd="0" destOrd="3" presId="urn:microsoft.com/office/officeart/2005/8/layout/vList4"/>
    <dgm:cxn modelId="{E7973921-033A-4E30-8EC9-B218B61C9219}" srcId="{AB1436BA-080F-46C0-9021-ACDBA9BC77AE}" destId="{7189F5AB-1388-4D86-95CB-E3587A213A30}" srcOrd="2" destOrd="0" parTransId="{33B81193-6ABE-481C-82EF-7CC0E3C4B818}" sibTransId="{28465615-4396-403A-88F2-98007C940D15}"/>
    <dgm:cxn modelId="{05FF9121-B6FB-4DEF-96E4-60D106C9C2FE}" type="presOf" srcId="{4606B8AE-283B-4EA2-A048-49F68C115461}" destId="{E0A1E861-B270-4911-803B-0BB182AA3DD2}" srcOrd="0" destOrd="0" presId="urn:microsoft.com/office/officeart/2005/8/layout/vList4"/>
    <dgm:cxn modelId="{8FB78029-1880-4178-AF8D-8D6350FD01CB}" srcId="{AB1436BA-080F-46C0-9021-ACDBA9BC77AE}" destId="{81019BD0-5FF7-42D7-8B01-95EC5A7CA286}" srcOrd="0" destOrd="0" parTransId="{B9EC1D26-7172-4EE3-B601-D9B43B4AAE97}" sibTransId="{EE293EBC-1766-484F-856D-052DB3B2C335}"/>
    <dgm:cxn modelId="{6BD14430-D76A-4427-99FB-FFCC5E0AFF53}" type="presOf" srcId="{26B36610-050C-46FE-B9BF-435C5786BBF2}" destId="{937DD2FA-62A9-4A93-858D-43E27DAA9D8A}" srcOrd="1" destOrd="3" presId="urn:microsoft.com/office/officeart/2005/8/layout/vList4"/>
    <dgm:cxn modelId="{B54E923C-5607-480A-99DA-62CE84932B86}" srcId="{4606B8AE-283B-4EA2-A048-49F68C115461}" destId="{C9251ED5-797A-4CAD-8BAF-9D2580EECAF3}" srcOrd="1" destOrd="0" parTransId="{017CBFBF-8ACF-4668-A705-3C8E7B29ED55}" sibTransId="{FFFAE952-ACA2-4AA6-914A-65DD592716B3}"/>
    <dgm:cxn modelId="{00940A3D-B737-477C-9D08-8BABFCBE5F0E}" srcId="{486AE6F8-FE8C-4ABB-AB33-6DD824F98528}" destId="{ABBF63A6-0D31-4609-8CCB-FA8A493D29DB}" srcOrd="2" destOrd="0" parTransId="{11B1599F-ED6F-42D1-8D0C-A03D8E427114}" sibTransId="{4A876E7A-8C9A-4E67-8A22-E7E0486F7E01}"/>
    <dgm:cxn modelId="{59D9383F-FA9D-4276-9525-6508344EDD1C}" type="presOf" srcId="{B0A57014-448D-4FF7-9952-0E3648774259}" destId="{FBAC5AA5-64F7-4A4E-B76D-4D01A11736DE}" srcOrd="1" destOrd="2" presId="urn:microsoft.com/office/officeart/2005/8/layout/vList4"/>
    <dgm:cxn modelId="{24D5EA60-CD0B-4C2D-B9F9-15C4073A5C70}" type="presOf" srcId="{7189F5AB-1388-4D86-95CB-E3587A213A30}" destId="{CE98A70D-A3E9-4B29-A228-FBE74DDE24DB}" srcOrd="1" destOrd="3" presId="urn:microsoft.com/office/officeart/2005/8/layout/vList4"/>
    <dgm:cxn modelId="{E403F441-D673-4A2F-865E-60B6C2BC8499}" type="presOf" srcId="{69AF6C69-F571-4743-BCA4-F80B67D08FD6}" destId="{CE98A70D-A3E9-4B29-A228-FBE74DDE24DB}" srcOrd="1" destOrd="2" presId="urn:microsoft.com/office/officeart/2005/8/layout/vList4"/>
    <dgm:cxn modelId="{AADA2266-8AC0-4D5E-A36D-3B482E7D8F37}" type="presOf" srcId="{486AE6F8-FE8C-4ABB-AB33-6DD824F98528}" destId="{0871FD36-AF48-4753-ABD9-6DD1FAA01738}" srcOrd="0" destOrd="0" presId="urn:microsoft.com/office/officeart/2005/8/layout/vList4"/>
    <dgm:cxn modelId="{3422AC6D-BE87-4912-9BF4-14ECC7F6DD89}" type="presOf" srcId="{81019BD0-5FF7-42D7-8B01-95EC5A7CA286}" destId="{3EFB0642-BF3F-449B-A2B0-0CFFD5912C6F}" srcOrd="0" destOrd="1" presId="urn:microsoft.com/office/officeart/2005/8/layout/vList4"/>
    <dgm:cxn modelId="{709B3C6E-3237-4281-A986-B7A5F38341AE}" type="presOf" srcId="{AB1436BA-080F-46C0-9021-ACDBA9BC77AE}" destId="{CE98A70D-A3E9-4B29-A228-FBE74DDE24DB}" srcOrd="1" destOrd="0" presId="urn:microsoft.com/office/officeart/2005/8/layout/vList4"/>
    <dgm:cxn modelId="{6F8BD076-AFF2-4884-8944-9C2EED8D5ED5}" srcId="{ABBF63A6-0D31-4609-8CCB-FA8A493D29DB}" destId="{B0A57014-448D-4FF7-9952-0E3648774259}" srcOrd="1" destOrd="0" parTransId="{BAC3E952-082A-4E12-8C0F-9A4F72D29D5C}" sibTransId="{6DDD16E9-94C4-404D-84FA-981A4095BB28}"/>
    <dgm:cxn modelId="{AC87D684-5379-46CD-82FC-B65538BEA738}" type="presOf" srcId="{1406FBF0-4EC0-47C3-9ED6-4ED15ADDB662}" destId="{E0A1E861-B270-4911-803B-0BB182AA3DD2}" srcOrd="0" destOrd="1" presId="urn:microsoft.com/office/officeart/2005/8/layout/vList4"/>
    <dgm:cxn modelId="{27DE6E9D-3947-493C-ABEE-6A31C2D7B86A}" srcId="{486AE6F8-FE8C-4ABB-AB33-6DD824F98528}" destId="{4606B8AE-283B-4EA2-A048-49F68C115461}" srcOrd="0" destOrd="0" parTransId="{A32420EA-DA53-4BD1-A90D-3A150FE571F4}" sibTransId="{4C08793F-E393-4B28-91CC-391A267EDE13}"/>
    <dgm:cxn modelId="{1E6609A2-B848-4494-9D23-4245DFD6582B}" type="presOf" srcId="{1406FBF0-4EC0-47C3-9ED6-4ED15ADDB662}" destId="{937DD2FA-62A9-4A93-858D-43E27DAA9D8A}" srcOrd="1" destOrd="1" presId="urn:microsoft.com/office/officeart/2005/8/layout/vList4"/>
    <dgm:cxn modelId="{0A4BA3AC-B7A9-44BD-B602-AE55ECDBF03A}" type="presOf" srcId="{ABBF63A6-0D31-4609-8CCB-FA8A493D29DB}" destId="{FBAC5AA5-64F7-4A4E-B76D-4D01A11736DE}" srcOrd="1" destOrd="0" presId="urn:microsoft.com/office/officeart/2005/8/layout/vList4"/>
    <dgm:cxn modelId="{681AAFAC-C1C5-4206-A9EB-4862D01545EE}" type="presOf" srcId="{81019BD0-5FF7-42D7-8B01-95EC5A7CA286}" destId="{CE98A70D-A3E9-4B29-A228-FBE74DDE24DB}" srcOrd="1" destOrd="1" presId="urn:microsoft.com/office/officeart/2005/8/layout/vList4"/>
    <dgm:cxn modelId="{92238FBA-5C3A-4821-9975-B32B5D6C28A6}" type="presOf" srcId="{C9251ED5-797A-4CAD-8BAF-9D2580EECAF3}" destId="{937DD2FA-62A9-4A93-858D-43E27DAA9D8A}" srcOrd="1" destOrd="2" presId="urn:microsoft.com/office/officeart/2005/8/layout/vList4"/>
    <dgm:cxn modelId="{F41DC5BC-ECA1-4A17-975E-BB6AC93BB64B}" type="presOf" srcId="{ABBF63A6-0D31-4609-8CCB-FA8A493D29DB}" destId="{224FF7A7-7CD1-4E9C-A268-56243D322265}" srcOrd="0" destOrd="0" presId="urn:microsoft.com/office/officeart/2005/8/layout/vList4"/>
    <dgm:cxn modelId="{65CAD4C1-69CC-4CED-9048-FD36660C3DAD}" srcId="{486AE6F8-FE8C-4ABB-AB33-6DD824F98528}" destId="{AB1436BA-080F-46C0-9021-ACDBA9BC77AE}" srcOrd="1" destOrd="0" parTransId="{4DF4CFCF-C164-4C9C-94C8-6C7164F092B0}" sibTransId="{71850D0C-D882-4F4A-8EB4-85235ACE5EDF}"/>
    <dgm:cxn modelId="{09AE85C5-017B-43F5-93C8-CB941872E3C7}" type="presOf" srcId="{83A78A7D-B054-440D-8F97-BDA69738C42E}" destId="{FBAC5AA5-64F7-4A4E-B76D-4D01A11736DE}" srcOrd="1" destOrd="1" presId="urn:microsoft.com/office/officeart/2005/8/layout/vList4"/>
    <dgm:cxn modelId="{8E17F2CB-118E-4BE1-B216-2846458F4565}" type="presOf" srcId="{26B36610-050C-46FE-B9BF-435C5786BBF2}" destId="{E0A1E861-B270-4911-803B-0BB182AA3DD2}" srcOrd="0" destOrd="3" presId="urn:microsoft.com/office/officeart/2005/8/layout/vList4"/>
    <dgm:cxn modelId="{2D055CE4-7B0D-48C6-87F4-A97B4C0FE2C4}" srcId="{4606B8AE-283B-4EA2-A048-49F68C115461}" destId="{26B36610-050C-46FE-B9BF-435C5786BBF2}" srcOrd="2" destOrd="0" parTransId="{6C100015-D537-4547-8123-AD533E6E823F}" sibTransId="{6545C7C6-02D9-4A2F-9C95-439D941B3FD3}"/>
    <dgm:cxn modelId="{1AACE2F0-DC97-406D-9D8E-A604D5D0FF3B}" type="presOf" srcId="{83A78A7D-B054-440D-8F97-BDA69738C42E}" destId="{224FF7A7-7CD1-4E9C-A268-56243D322265}" srcOrd="0" destOrd="1" presId="urn:microsoft.com/office/officeart/2005/8/layout/vList4"/>
    <dgm:cxn modelId="{95D2AEF5-027B-47BD-A86B-602AEDBC754D}" srcId="{4606B8AE-283B-4EA2-A048-49F68C115461}" destId="{1406FBF0-4EC0-47C3-9ED6-4ED15ADDB662}" srcOrd="0" destOrd="0" parTransId="{627AFB44-91BC-4A45-89CF-A56A8F3690AD}" sibTransId="{29A2EBB9-7B22-4874-92CE-5B059AC69128}"/>
    <dgm:cxn modelId="{FF810EF7-4D93-4711-A3E9-A6AC4CF387B0}" srcId="{ABBF63A6-0D31-4609-8CCB-FA8A493D29DB}" destId="{83A78A7D-B054-440D-8F97-BDA69738C42E}" srcOrd="0" destOrd="0" parTransId="{3940605C-588B-46AB-B040-D01002A1075A}" sibTransId="{9AA570E5-B011-42F1-B0EE-4B0B13DE3E5E}"/>
    <dgm:cxn modelId="{8183B7FD-A83F-48F9-860C-25455F3ADE3E}" type="presOf" srcId="{B0A57014-448D-4FF7-9952-0E3648774259}" destId="{224FF7A7-7CD1-4E9C-A268-56243D322265}" srcOrd="0" destOrd="2" presId="urn:microsoft.com/office/officeart/2005/8/layout/vList4"/>
    <dgm:cxn modelId="{6CB2676B-C4A2-4EB8-B6CA-6127D316B26D}" type="presParOf" srcId="{0871FD36-AF48-4753-ABD9-6DD1FAA01738}" destId="{BB05F66E-5EF1-47CD-A42C-A71821418FFA}" srcOrd="0" destOrd="0" presId="urn:microsoft.com/office/officeart/2005/8/layout/vList4"/>
    <dgm:cxn modelId="{576D9616-D4EC-4A74-BD78-986D65272726}" type="presParOf" srcId="{BB05F66E-5EF1-47CD-A42C-A71821418FFA}" destId="{E0A1E861-B270-4911-803B-0BB182AA3DD2}" srcOrd="0" destOrd="0" presId="urn:microsoft.com/office/officeart/2005/8/layout/vList4"/>
    <dgm:cxn modelId="{8236A4DB-CFCE-40D5-926A-36F24B1191A0}" type="presParOf" srcId="{BB05F66E-5EF1-47CD-A42C-A71821418FFA}" destId="{93939596-62BC-4056-BBF0-E21F1833728B}" srcOrd="1" destOrd="0" presId="urn:microsoft.com/office/officeart/2005/8/layout/vList4"/>
    <dgm:cxn modelId="{BD710860-4DFF-4E51-AE6C-8D7A920FACEF}" type="presParOf" srcId="{BB05F66E-5EF1-47CD-A42C-A71821418FFA}" destId="{937DD2FA-62A9-4A93-858D-43E27DAA9D8A}" srcOrd="2" destOrd="0" presId="urn:microsoft.com/office/officeart/2005/8/layout/vList4"/>
    <dgm:cxn modelId="{C6DF86AA-59B9-46CA-B45C-ED058CA64BD1}" type="presParOf" srcId="{0871FD36-AF48-4753-ABD9-6DD1FAA01738}" destId="{1048361D-B046-4919-A148-CEDB0B03CFD6}" srcOrd="1" destOrd="0" presId="urn:microsoft.com/office/officeart/2005/8/layout/vList4"/>
    <dgm:cxn modelId="{3A4A699C-9B4E-4666-809F-19BB055C0465}" type="presParOf" srcId="{0871FD36-AF48-4753-ABD9-6DD1FAA01738}" destId="{48676BF6-BA08-4A05-AA07-341AF75C2093}" srcOrd="2" destOrd="0" presId="urn:microsoft.com/office/officeart/2005/8/layout/vList4"/>
    <dgm:cxn modelId="{6D8768CA-E933-4A7E-88CC-AAD4D0D3FCEF}" type="presParOf" srcId="{48676BF6-BA08-4A05-AA07-341AF75C2093}" destId="{3EFB0642-BF3F-449B-A2B0-0CFFD5912C6F}" srcOrd="0" destOrd="0" presId="urn:microsoft.com/office/officeart/2005/8/layout/vList4"/>
    <dgm:cxn modelId="{62C70462-1320-4BDC-8945-5640AC782292}" type="presParOf" srcId="{48676BF6-BA08-4A05-AA07-341AF75C2093}" destId="{FDED5B54-3668-420F-9D85-A03EB02D16E6}" srcOrd="1" destOrd="0" presId="urn:microsoft.com/office/officeart/2005/8/layout/vList4"/>
    <dgm:cxn modelId="{6DA7102E-A2DA-455C-913E-D8E10A701EE1}" type="presParOf" srcId="{48676BF6-BA08-4A05-AA07-341AF75C2093}" destId="{CE98A70D-A3E9-4B29-A228-FBE74DDE24DB}" srcOrd="2" destOrd="0" presId="urn:microsoft.com/office/officeart/2005/8/layout/vList4"/>
    <dgm:cxn modelId="{A497EAC6-A0B2-4971-BE34-A7C5FD51DA9A}" type="presParOf" srcId="{0871FD36-AF48-4753-ABD9-6DD1FAA01738}" destId="{C969B851-F3BA-431A-A763-A5370C9A7E13}" srcOrd="3" destOrd="0" presId="urn:microsoft.com/office/officeart/2005/8/layout/vList4"/>
    <dgm:cxn modelId="{215821A0-8C66-491A-ADD1-15198F43E4EA}" type="presParOf" srcId="{0871FD36-AF48-4753-ABD9-6DD1FAA01738}" destId="{F91D46DC-832F-4BEB-B024-D3B57F348B83}" srcOrd="4" destOrd="0" presId="urn:microsoft.com/office/officeart/2005/8/layout/vList4"/>
    <dgm:cxn modelId="{DFAFECB3-2AFB-4AFF-A7FF-CDB87BFDAAEB}" type="presParOf" srcId="{F91D46DC-832F-4BEB-B024-D3B57F348B83}" destId="{224FF7A7-7CD1-4E9C-A268-56243D322265}" srcOrd="0" destOrd="0" presId="urn:microsoft.com/office/officeart/2005/8/layout/vList4"/>
    <dgm:cxn modelId="{4B08AB76-2722-49C7-920C-47956A42813B}" type="presParOf" srcId="{F91D46DC-832F-4BEB-B024-D3B57F348B83}" destId="{0E13EB56-92A0-42C7-80D1-DACCACB93082}" srcOrd="1" destOrd="0" presId="urn:microsoft.com/office/officeart/2005/8/layout/vList4"/>
    <dgm:cxn modelId="{66BB8083-7F9E-4FB4-9739-3E9600588A19}" type="presParOf" srcId="{F91D46DC-832F-4BEB-B024-D3B57F348B83}" destId="{FBAC5AA5-64F7-4A4E-B76D-4D01A11736DE}" srcOrd="2" destOrd="0" presId="urn:microsoft.com/office/officeart/2005/8/layout/vList4"/>
  </dgm:cxnLst>
  <dgm:bg/>
  <dgm:whole/>
  <dgm:extLst>
    <a:ext xmlns:dsp="http://schemas.microsoft.com/office/drawing/2008/diagram" uri="http://schemas.microsoft.com/office/drawing/2008/diagram">
      <dsp:dataModelExt minVer="http://schemas.openxmlformats.org/drawingml/2006/diagram" relId="rId6"/>
    </a:ext>
  </dgm:extLst>
</dgm:dataModel>
</file>

<file path=ppt/diagrams/data11.xml><?xml version="1.0" encoding="utf-8"?>
<dgm:dataModel xmlns:a="http://schemas.openxmlformats.org/drawingml/2006/main" xmlns:dgm="http://schemas.openxmlformats.org/drawingml/2006/diagram" xmlns:s="http://schemas.openxmlformats.org/officeDocument/2006/sharedTypes" xmlns:r="http://schemas.openxmlformats.org/officeDocument/2006/relationships">
  <dgm:ptLst>
    <dgm:pt modelId="{486AE6F8-FE8C-4ABB-AB33-6DD824F98528}" type="doc">
      <dgm:prSet loTypeId="urn:microsoft.com/office/officeart/2005/8/layout/vList4" loCatId="list" qsTypeId="urn:microsoft.com/office/officeart/2005/8/quickstyle/simple1" qsCatId="simple" csTypeId="urn:microsoft.com/office/officeart/2005/8/colors/accent1_2" csCatId="accent1" phldr="1"/>
      <dgm:spPr/>
      <dgm:t>
        <a:bodyPr/>
        <a:lstStyle/>
        <a:p>
          <a:pPr rtl="1"/>
          <a:endParaRPr lang="ar-SA"/>
        </a:p>
      </dgm:t>
    </dgm:pt>
    <dgm:pt modelId="{ABBF63A6-0D31-4609-8CCB-FA8A493D29DB}">
      <dgm:prSet phldrT="[نص]"/>
      <dgm:spPr/>
      <dgm:t>
        <a:bodyPr/>
        <a:lstStyle/>
        <a:p>
          <a:pPr rtl="1"/>
          <a:r>
            <a:rPr lang="ar-SA" b="1" u="none" dirty="0">
              <a:solidFill>
                <a:schemeClr val="accent6">
                  <a:lumMod val="60000"/>
                  <a:lumOff val="40000"/>
                </a:schemeClr>
              </a:solidFill>
            </a:rPr>
            <a:t>حماية النفس/حماية الآخرين (الحقوق الرقمية للفرد)</a:t>
          </a:r>
        </a:p>
      </dgm:t>
    </dgm:pt>
    <dgm:pt modelId="{11B1599F-ED6F-42D1-8D0C-A03D8E427114}" type="parTrans" cxnId="{00940A3D-B737-477C-9D08-8BABFCBE5F0E}">
      <dgm:prSet/>
      <dgm:spPr/>
      <dgm:t>
        <a:bodyPr/>
        <a:lstStyle/>
        <a:p>
          <a:pPr rtl="1"/>
          <a:endParaRPr lang="ar-SA"/>
        </a:p>
      </dgm:t>
    </dgm:pt>
    <dgm:pt modelId="{4A876E7A-8C9A-4E67-8A22-E7E0486F7E01}" type="sibTrans" cxnId="{00940A3D-B737-477C-9D08-8BABFCBE5F0E}">
      <dgm:prSet/>
      <dgm:spPr/>
      <dgm:t>
        <a:bodyPr/>
        <a:lstStyle/>
        <a:p>
          <a:pPr rtl="1"/>
          <a:endParaRPr lang="ar-SA"/>
        </a:p>
      </dgm:t>
    </dgm:pt>
    <dgm:pt modelId="{83A78A7D-B054-440D-8F97-BDA69738C42E}">
      <dgm:prSet phldrT="[نص]"/>
      <dgm:spPr/>
      <dgm:t>
        <a:bodyPr/>
        <a:lstStyle/>
        <a:p>
          <a:pPr rtl="1"/>
          <a:r>
            <a:rPr lang="ar-SA" dirty="0"/>
            <a:t>الحقوق والمسؤوليات الرقمية </a:t>
          </a:r>
          <a:r>
            <a:rPr lang="en-US" dirty="0"/>
            <a:t>Digital Rights &amp; Responsibilities</a:t>
          </a:r>
          <a:endParaRPr lang="ar-SA" dirty="0"/>
        </a:p>
      </dgm:t>
    </dgm:pt>
    <dgm:pt modelId="{3940605C-588B-46AB-B040-D01002A1075A}" type="parTrans" cxnId="{FF810EF7-4D93-4711-A3E9-A6AC4CF387B0}">
      <dgm:prSet/>
      <dgm:spPr/>
      <dgm:t>
        <a:bodyPr/>
        <a:lstStyle/>
        <a:p>
          <a:pPr rtl="1"/>
          <a:endParaRPr lang="ar-SA"/>
        </a:p>
      </dgm:t>
    </dgm:pt>
    <dgm:pt modelId="{9AA570E5-B011-42F1-B0EE-4B0B13DE3E5E}" type="sibTrans" cxnId="{FF810EF7-4D93-4711-A3E9-A6AC4CF387B0}">
      <dgm:prSet/>
      <dgm:spPr/>
      <dgm:t>
        <a:bodyPr/>
        <a:lstStyle/>
        <a:p>
          <a:pPr rtl="1"/>
          <a:endParaRPr lang="ar-SA"/>
        </a:p>
      </dgm:t>
    </dgm:pt>
    <dgm:pt modelId="{0871FD36-AF48-4753-ABD9-6DD1FAA01738}" type="pres">
      <dgm:prSet presAssocID="{486AE6F8-FE8C-4ABB-AB33-6DD824F98528}" presName="linear" presStyleCnt="0">
        <dgm:presLayoutVars>
          <dgm:dir val="rev"/>
          <dgm:resizeHandles val="exact"/>
        </dgm:presLayoutVars>
      </dgm:prSet>
      <dgm:spPr/>
    </dgm:pt>
    <dgm:pt modelId="{F91D46DC-832F-4BEB-B024-D3B57F348B83}" type="pres">
      <dgm:prSet presAssocID="{ABBF63A6-0D31-4609-8CCB-FA8A493D29DB}" presName="comp" presStyleCnt="0"/>
      <dgm:spPr/>
    </dgm:pt>
    <dgm:pt modelId="{224FF7A7-7CD1-4E9C-A268-56243D322265}" type="pres">
      <dgm:prSet presAssocID="{ABBF63A6-0D31-4609-8CCB-FA8A493D29DB}" presName="box" presStyleLbl="node1" presStyleIdx="0" presStyleCnt="1"/>
      <dgm:spPr/>
    </dgm:pt>
    <dgm:pt modelId="{0E13EB56-92A0-42C7-80D1-DACCACB93082}" type="pres">
      <dgm:prSet presAssocID="{ABBF63A6-0D31-4609-8CCB-FA8A493D29DB}" presName="img" presStyleLbl="fgImgPlace1" presStyleIdx="0" presStyleCnt="1"/>
      <dgm:spPr>
        <a:blipFill>
          <a:blip cstate="print" r:embed="rId1">
            <a:extLst>
              <a:ext xmlns:a14="http://schemas.microsoft.com/office/drawing/2010/main" uri="{28A0092B-C50C-407E-A947-70E740481C1C}">
                <a14:useLocalDpi val="0"/>
              </a:ext>
            </a:extLst>
          </a:blip>
          <a:srcRect/>
          <a:stretch>
            <a:fillRect l="-13000" r="-13000"/>
          </a:stretch>
        </a:blipFill>
      </dgm:spPr>
    </dgm:pt>
    <dgm:pt modelId="{FBAC5AA5-64F7-4A4E-B76D-4D01A11736DE}" type="pres">
      <dgm:prSet presAssocID="{ABBF63A6-0D31-4609-8CCB-FA8A493D29DB}" presName="text" presStyleLbl="node1" presStyleIdx="0" presStyleCnt="1">
        <dgm:presLayoutVars>
          <dgm:bulletEnabled val="1"/>
        </dgm:presLayoutVars>
      </dgm:prSet>
      <dgm:spPr/>
    </dgm:pt>
  </dgm:ptLst>
  <dgm:cxnLst>
    <dgm:cxn modelId="{00940A3D-B737-477C-9D08-8BABFCBE5F0E}" srcId="{486AE6F8-FE8C-4ABB-AB33-6DD824F98528}" destId="{ABBF63A6-0D31-4609-8CCB-FA8A493D29DB}" srcOrd="0" destOrd="0" parTransId="{11B1599F-ED6F-42D1-8D0C-A03D8E427114}" sibTransId="{4A876E7A-8C9A-4E67-8A22-E7E0486F7E01}"/>
    <dgm:cxn modelId="{AADA2266-8AC0-4D5E-A36D-3B482E7D8F37}" type="presOf" srcId="{486AE6F8-FE8C-4ABB-AB33-6DD824F98528}" destId="{0871FD36-AF48-4753-ABD9-6DD1FAA01738}" srcOrd="0" destOrd="0" presId="urn:microsoft.com/office/officeart/2005/8/layout/vList4"/>
    <dgm:cxn modelId="{0A4BA3AC-B7A9-44BD-B602-AE55ECDBF03A}" type="presOf" srcId="{ABBF63A6-0D31-4609-8CCB-FA8A493D29DB}" destId="{FBAC5AA5-64F7-4A4E-B76D-4D01A11736DE}" srcOrd="1" destOrd="0" presId="urn:microsoft.com/office/officeart/2005/8/layout/vList4"/>
    <dgm:cxn modelId="{F41DC5BC-ECA1-4A17-975E-BB6AC93BB64B}" type="presOf" srcId="{ABBF63A6-0D31-4609-8CCB-FA8A493D29DB}" destId="{224FF7A7-7CD1-4E9C-A268-56243D322265}" srcOrd="0" destOrd="0" presId="urn:microsoft.com/office/officeart/2005/8/layout/vList4"/>
    <dgm:cxn modelId="{09AE85C5-017B-43F5-93C8-CB941872E3C7}" type="presOf" srcId="{83A78A7D-B054-440D-8F97-BDA69738C42E}" destId="{FBAC5AA5-64F7-4A4E-B76D-4D01A11736DE}" srcOrd="1" destOrd="1" presId="urn:microsoft.com/office/officeart/2005/8/layout/vList4"/>
    <dgm:cxn modelId="{1AACE2F0-DC97-406D-9D8E-A604D5D0FF3B}" type="presOf" srcId="{83A78A7D-B054-440D-8F97-BDA69738C42E}" destId="{224FF7A7-7CD1-4E9C-A268-56243D322265}" srcOrd="0" destOrd="1" presId="urn:microsoft.com/office/officeart/2005/8/layout/vList4"/>
    <dgm:cxn modelId="{FF810EF7-4D93-4711-A3E9-A6AC4CF387B0}" srcId="{ABBF63A6-0D31-4609-8CCB-FA8A493D29DB}" destId="{83A78A7D-B054-440D-8F97-BDA69738C42E}" srcOrd="0" destOrd="0" parTransId="{3940605C-588B-46AB-B040-D01002A1075A}" sibTransId="{9AA570E5-B011-42F1-B0EE-4B0B13DE3E5E}"/>
    <dgm:cxn modelId="{215821A0-8C66-491A-ADD1-15198F43E4EA}" type="presParOf" srcId="{0871FD36-AF48-4753-ABD9-6DD1FAA01738}" destId="{F91D46DC-832F-4BEB-B024-D3B57F348B83}" srcOrd="0" destOrd="0" presId="urn:microsoft.com/office/officeart/2005/8/layout/vList4"/>
    <dgm:cxn modelId="{DFAFECB3-2AFB-4AFF-A7FF-CDB87BFDAAEB}" type="presParOf" srcId="{F91D46DC-832F-4BEB-B024-D3B57F348B83}" destId="{224FF7A7-7CD1-4E9C-A268-56243D322265}" srcOrd="0" destOrd="0" presId="urn:microsoft.com/office/officeart/2005/8/layout/vList4"/>
    <dgm:cxn modelId="{4B08AB76-2722-49C7-920C-47956A42813B}" type="presParOf" srcId="{F91D46DC-832F-4BEB-B024-D3B57F348B83}" destId="{0E13EB56-92A0-42C7-80D1-DACCACB93082}" srcOrd="1" destOrd="0" presId="urn:microsoft.com/office/officeart/2005/8/layout/vList4"/>
    <dgm:cxn modelId="{66BB8083-7F9E-4FB4-9739-3E9600588A19}" type="presParOf" srcId="{F91D46DC-832F-4BEB-B024-D3B57F348B83}" destId="{FBAC5AA5-64F7-4A4E-B76D-4D01A11736DE}" srcOrd="2" destOrd="0" presId="urn:microsoft.com/office/officeart/2005/8/layout/vList4"/>
  </dgm:cxnLst>
  <dgm:bg/>
  <dgm:whole/>
  <dgm:extLst>
    <a:ext xmlns:dsp="http://schemas.microsoft.com/office/drawing/2008/diagram" uri="http://schemas.microsoft.com/office/drawing/2008/diagram">
      <dsp:dataModelExt minVer="http://schemas.openxmlformats.org/drawingml/2006/diagram" relId="rId7"/>
    </a:ext>
  </dgm:extLst>
</dgm:dataModel>
</file>

<file path=ppt/diagrams/data12.xml><?xml version="1.0" encoding="utf-8"?>
<dgm:dataModel xmlns:a="http://schemas.openxmlformats.org/drawingml/2006/main" xmlns:dgm="http://schemas.openxmlformats.org/drawingml/2006/diagram" xmlns:s="http://schemas.openxmlformats.org/officeDocument/2006/sharedTypes" xmlns:r="http://schemas.openxmlformats.org/officeDocument/2006/relationships">
  <dgm:ptLst>
    <dgm:pt modelId="{486AE6F8-FE8C-4ABB-AB33-6DD824F98528}" type="doc">
      <dgm:prSet loTypeId="urn:microsoft.com/office/officeart/2005/8/layout/vList4" loCatId="list" qsTypeId="urn:microsoft.com/office/officeart/2005/8/quickstyle/simple1" qsCatId="simple" csTypeId="urn:microsoft.com/office/officeart/2005/8/colors/accent1_2" csCatId="accent1" phldr="1"/>
      <dgm:spPr/>
      <dgm:t>
        <a:bodyPr/>
        <a:lstStyle/>
        <a:p>
          <a:pPr rtl="1"/>
          <a:endParaRPr lang="ar-SA"/>
        </a:p>
      </dgm:t>
    </dgm:pt>
    <dgm:pt modelId="{ABBF63A6-0D31-4609-8CCB-FA8A493D29DB}">
      <dgm:prSet phldrT="[نص]"/>
      <dgm:spPr/>
      <dgm:t>
        <a:bodyPr/>
        <a:lstStyle/>
        <a:p>
          <a:pPr rtl="1"/>
          <a:r>
            <a:rPr lang="ar-SA" b="1" u="none" dirty="0">
              <a:solidFill>
                <a:schemeClr val="accent6">
                  <a:lumMod val="60000"/>
                  <a:lumOff val="40000"/>
                </a:schemeClr>
              </a:solidFill>
            </a:rPr>
            <a:t>حماية النفس/حماية الآخرين (الحقوق الرقمية للفرد)</a:t>
          </a:r>
        </a:p>
      </dgm:t>
    </dgm:pt>
    <dgm:pt modelId="{11B1599F-ED6F-42D1-8D0C-A03D8E427114}" type="parTrans" cxnId="{00940A3D-B737-477C-9D08-8BABFCBE5F0E}">
      <dgm:prSet/>
      <dgm:spPr/>
      <dgm:t>
        <a:bodyPr/>
        <a:lstStyle/>
        <a:p>
          <a:pPr rtl="1"/>
          <a:endParaRPr lang="ar-SA"/>
        </a:p>
      </dgm:t>
    </dgm:pt>
    <dgm:pt modelId="{4A876E7A-8C9A-4E67-8A22-E7E0486F7E01}" type="sibTrans" cxnId="{00940A3D-B737-477C-9D08-8BABFCBE5F0E}">
      <dgm:prSet/>
      <dgm:spPr/>
      <dgm:t>
        <a:bodyPr/>
        <a:lstStyle/>
        <a:p>
          <a:pPr rtl="1"/>
          <a:endParaRPr lang="ar-SA"/>
        </a:p>
      </dgm:t>
    </dgm:pt>
    <dgm:pt modelId="{83A78A7D-B054-440D-8F97-BDA69738C42E}">
      <dgm:prSet phldrT="[نص]"/>
      <dgm:spPr/>
      <dgm:t>
        <a:bodyPr/>
        <a:lstStyle/>
        <a:p>
          <a:pPr rtl="1"/>
          <a:r>
            <a:rPr lang="ar-SA" dirty="0"/>
            <a:t>الحقوق والمسؤوليات الرقمية </a:t>
          </a:r>
          <a:r>
            <a:rPr lang="en-US" dirty="0"/>
            <a:t>Digital Rights &amp; Responsibilities</a:t>
          </a:r>
          <a:endParaRPr lang="ar-SA" dirty="0"/>
        </a:p>
      </dgm:t>
    </dgm:pt>
    <dgm:pt modelId="{3940605C-588B-46AB-B040-D01002A1075A}" type="parTrans" cxnId="{FF810EF7-4D93-4711-A3E9-A6AC4CF387B0}">
      <dgm:prSet/>
      <dgm:spPr/>
      <dgm:t>
        <a:bodyPr/>
        <a:lstStyle/>
        <a:p>
          <a:pPr rtl="1"/>
          <a:endParaRPr lang="ar-SA"/>
        </a:p>
      </dgm:t>
    </dgm:pt>
    <dgm:pt modelId="{9AA570E5-B011-42F1-B0EE-4B0B13DE3E5E}" type="sibTrans" cxnId="{FF810EF7-4D93-4711-A3E9-A6AC4CF387B0}">
      <dgm:prSet/>
      <dgm:spPr/>
      <dgm:t>
        <a:bodyPr/>
        <a:lstStyle/>
        <a:p>
          <a:pPr rtl="1"/>
          <a:endParaRPr lang="ar-SA"/>
        </a:p>
      </dgm:t>
    </dgm:pt>
    <dgm:pt modelId="{0871FD36-AF48-4753-ABD9-6DD1FAA01738}" type="pres">
      <dgm:prSet presAssocID="{486AE6F8-FE8C-4ABB-AB33-6DD824F98528}" presName="linear" presStyleCnt="0">
        <dgm:presLayoutVars>
          <dgm:dir val="rev"/>
          <dgm:resizeHandles val="exact"/>
        </dgm:presLayoutVars>
      </dgm:prSet>
      <dgm:spPr/>
    </dgm:pt>
    <dgm:pt modelId="{F91D46DC-832F-4BEB-B024-D3B57F348B83}" type="pres">
      <dgm:prSet presAssocID="{ABBF63A6-0D31-4609-8CCB-FA8A493D29DB}" presName="comp" presStyleCnt="0"/>
      <dgm:spPr/>
    </dgm:pt>
    <dgm:pt modelId="{224FF7A7-7CD1-4E9C-A268-56243D322265}" type="pres">
      <dgm:prSet presAssocID="{ABBF63A6-0D31-4609-8CCB-FA8A493D29DB}" presName="box" presStyleLbl="node1" presStyleIdx="0" presStyleCnt="1"/>
      <dgm:spPr/>
    </dgm:pt>
    <dgm:pt modelId="{0E13EB56-92A0-42C7-80D1-DACCACB93082}" type="pres">
      <dgm:prSet presAssocID="{ABBF63A6-0D31-4609-8CCB-FA8A493D29DB}" presName="img" presStyleLbl="fgImgPlace1" presStyleIdx="0" presStyleCnt="1"/>
      <dgm:spPr>
        <a:blipFill>
          <a:blip cstate="print" r:embed="rId1">
            <a:extLst>
              <a:ext xmlns:a14="http://schemas.microsoft.com/office/drawing/2010/main" uri="{28A0092B-C50C-407E-A947-70E740481C1C}">
                <a14:useLocalDpi val="0"/>
              </a:ext>
            </a:extLst>
          </a:blip>
          <a:srcRect/>
          <a:stretch>
            <a:fillRect l="-13000" r="-13000"/>
          </a:stretch>
        </a:blipFill>
      </dgm:spPr>
    </dgm:pt>
    <dgm:pt modelId="{FBAC5AA5-64F7-4A4E-B76D-4D01A11736DE}" type="pres">
      <dgm:prSet presAssocID="{ABBF63A6-0D31-4609-8CCB-FA8A493D29DB}" presName="text" presStyleLbl="node1" presStyleIdx="0" presStyleCnt="1">
        <dgm:presLayoutVars>
          <dgm:bulletEnabled val="1"/>
        </dgm:presLayoutVars>
      </dgm:prSet>
      <dgm:spPr/>
    </dgm:pt>
  </dgm:ptLst>
  <dgm:cxnLst>
    <dgm:cxn modelId="{00940A3D-B737-477C-9D08-8BABFCBE5F0E}" srcId="{486AE6F8-FE8C-4ABB-AB33-6DD824F98528}" destId="{ABBF63A6-0D31-4609-8CCB-FA8A493D29DB}" srcOrd="0" destOrd="0" parTransId="{11B1599F-ED6F-42D1-8D0C-A03D8E427114}" sibTransId="{4A876E7A-8C9A-4E67-8A22-E7E0486F7E01}"/>
    <dgm:cxn modelId="{AADA2266-8AC0-4D5E-A36D-3B482E7D8F37}" type="presOf" srcId="{486AE6F8-FE8C-4ABB-AB33-6DD824F98528}" destId="{0871FD36-AF48-4753-ABD9-6DD1FAA01738}" srcOrd="0" destOrd="0" presId="urn:microsoft.com/office/officeart/2005/8/layout/vList4"/>
    <dgm:cxn modelId="{0A4BA3AC-B7A9-44BD-B602-AE55ECDBF03A}" type="presOf" srcId="{ABBF63A6-0D31-4609-8CCB-FA8A493D29DB}" destId="{FBAC5AA5-64F7-4A4E-B76D-4D01A11736DE}" srcOrd="1" destOrd="0" presId="urn:microsoft.com/office/officeart/2005/8/layout/vList4"/>
    <dgm:cxn modelId="{F41DC5BC-ECA1-4A17-975E-BB6AC93BB64B}" type="presOf" srcId="{ABBF63A6-0D31-4609-8CCB-FA8A493D29DB}" destId="{224FF7A7-7CD1-4E9C-A268-56243D322265}" srcOrd="0" destOrd="0" presId="urn:microsoft.com/office/officeart/2005/8/layout/vList4"/>
    <dgm:cxn modelId="{09AE85C5-017B-43F5-93C8-CB941872E3C7}" type="presOf" srcId="{83A78A7D-B054-440D-8F97-BDA69738C42E}" destId="{FBAC5AA5-64F7-4A4E-B76D-4D01A11736DE}" srcOrd="1" destOrd="1" presId="urn:microsoft.com/office/officeart/2005/8/layout/vList4"/>
    <dgm:cxn modelId="{1AACE2F0-DC97-406D-9D8E-A604D5D0FF3B}" type="presOf" srcId="{83A78A7D-B054-440D-8F97-BDA69738C42E}" destId="{224FF7A7-7CD1-4E9C-A268-56243D322265}" srcOrd="0" destOrd="1" presId="urn:microsoft.com/office/officeart/2005/8/layout/vList4"/>
    <dgm:cxn modelId="{FF810EF7-4D93-4711-A3E9-A6AC4CF387B0}" srcId="{ABBF63A6-0D31-4609-8CCB-FA8A493D29DB}" destId="{83A78A7D-B054-440D-8F97-BDA69738C42E}" srcOrd="0" destOrd="0" parTransId="{3940605C-588B-46AB-B040-D01002A1075A}" sibTransId="{9AA570E5-B011-42F1-B0EE-4B0B13DE3E5E}"/>
    <dgm:cxn modelId="{215821A0-8C66-491A-ADD1-15198F43E4EA}" type="presParOf" srcId="{0871FD36-AF48-4753-ABD9-6DD1FAA01738}" destId="{F91D46DC-832F-4BEB-B024-D3B57F348B83}" srcOrd="0" destOrd="0" presId="urn:microsoft.com/office/officeart/2005/8/layout/vList4"/>
    <dgm:cxn modelId="{DFAFECB3-2AFB-4AFF-A7FF-CDB87BFDAAEB}" type="presParOf" srcId="{F91D46DC-832F-4BEB-B024-D3B57F348B83}" destId="{224FF7A7-7CD1-4E9C-A268-56243D322265}" srcOrd="0" destOrd="0" presId="urn:microsoft.com/office/officeart/2005/8/layout/vList4"/>
    <dgm:cxn modelId="{4B08AB76-2722-49C7-920C-47956A42813B}" type="presParOf" srcId="{F91D46DC-832F-4BEB-B024-D3B57F348B83}" destId="{0E13EB56-92A0-42C7-80D1-DACCACB93082}" srcOrd="1" destOrd="0" presId="urn:microsoft.com/office/officeart/2005/8/layout/vList4"/>
    <dgm:cxn modelId="{66BB8083-7F9E-4FB4-9739-3E9600588A19}" type="presParOf" srcId="{F91D46DC-832F-4BEB-B024-D3B57F348B83}" destId="{FBAC5AA5-64F7-4A4E-B76D-4D01A11736DE}" srcOrd="2" destOrd="0" presId="urn:microsoft.com/office/officeart/2005/8/layout/vList4"/>
  </dgm:cxnLst>
  <dgm:bg/>
  <dgm:whole/>
  <dgm:extLst>
    <a:ext xmlns:dsp="http://schemas.microsoft.com/office/drawing/2008/diagram" uri="http://schemas.microsoft.com/office/drawing/2008/diagram">
      <dsp:dataModelExt minVer="http://schemas.openxmlformats.org/drawingml/2006/diagram" relId="rId7"/>
    </a:ext>
  </dgm:extLst>
</dgm:dataModel>
</file>

<file path=ppt/diagrams/data13.xml><?xml version="1.0" encoding="utf-8"?>
<dgm:dataModel xmlns:a="http://schemas.openxmlformats.org/drawingml/2006/main" xmlns:dgm="http://schemas.openxmlformats.org/drawingml/2006/diagram" xmlns:s="http://schemas.openxmlformats.org/officeDocument/2006/sharedTypes" xmlns:r="http://schemas.openxmlformats.org/officeDocument/2006/relationships">
  <dgm:ptLst>
    <dgm:pt modelId="{486AE6F8-FE8C-4ABB-AB33-6DD824F98528}" type="doc">
      <dgm:prSet loTypeId="urn:microsoft.com/office/officeart/2005/8/layout/vList4" loCatId="list" qsTypeId="urn:microsoft.com/office/officeart/2005/8/quickstyle/simple1" qsCatId="simple" csTypeId="urn:microsoft.com/office/officeart/2005/8/colors/accent1_2" csCatId="accent1" phldr="1"/>
      <dgm:spPr/>
      <dgm:t>
        <a:bodyPr/>
        <a:lstStyle/>
        <a:p>
          <a:pPr rtl="1"/>
          <a:endParaRPr lang="ar-SA"/>
        </a:p>
      </dgm:t>
    </dgm:pt>
    <dgm:pt modelId="{ABBF63A6-0D31-4609-8CCB-FA8A493D29DB}">
      <dgm:prSet phldrT="[نص]" custT="1"/>
      <dgm:spPr/>
      <dgm:t>
        <a:bodyPr/>
        <a:lstStyle/>
        <a:p>
          <a:pPr rtl="1"/>
          <a:r>
            <a:rPr lang="ar-SA" sz="2100" b="1" u="none" dirty="0">
              <a:solidFill>
                <a:schemeClr val="accent6">
                  <a:lumMod val="60000"/>
                  <a:lumOff val="40000"/>
                </a:schemeClr>
              </a:solidFill>
            </a:rPr>
            <a:t>حماية النفس/حماية الآخرين (الحقوق الرقمية للفرد)</a:t>
          </a:r>
        </a:p>
      </dgm:t>
    </dgm:pt>
    <dgm:pt modelId="{11B1599F-ED6F-42D1-8D0C-A03D8E427114}" type="parTrans" cxnId="{00940A3D-B737-477C-9D08-8BABFCBE5F0E}">
      <dgm:prSet/>
      <dgm:spPr/>
      <dgm:t>
        <a:bodyPr/>
        <a:lstStyle/>
        <a:p>
          <a:pPr rtl="1"/>
          <a:endParaRPr lang="ar-SA"/>
        </a:p>
      </dgm:t>
    </dgm:pt>
    <dgm:pt modelId="{4A876E7A-8C9A-4E67-8A22-E7E0486F7E01}" type="sibTrans" cxnId="{00940A3D-B737-477C-9D08-8BABFCBE5F0E}">
      <dgm:prSet/>
      <dgm:spPr/>
      <dgm:t>
        <a:bodyPr/>
        <a:lstStyle/>
        <a:p>
          <a:pPr rtl="1"/>
          <a:endParaRPr lang="ar-SA"/>
        </a:p>
      </dgm:t>
    </dgm:pt>
    <dgm:pt modelId="{83A78A7D-B054-440D-8F97-BDA69738C42E}">
      <dgm:prSet phldrT="[نص]" custT="1"/>
      <dgm:spPr/>
      <dgm:t>
        <a:bodyPr/>
        <a:lstStyle/>
        <a:p>
          <a:pPr rtl="1"/>
          <a:r>
            <a:rPr lang="ar-SA" sz="1600" dirty="0"/>
            <a:t>الحقوق والمسؤوليات الرقمية </a:t>
          </a:r>
          <a:r>
            <a:rPr lang="en-US" sz="1600" dirty="0"/>
            <a:t>Digital Rights &amp; Responsibilities</a:t>
          </a:r>
          <a:endParaRPr lang="ar-SA" sz="1600" dirty="0"/>
        </a:p>
      </dgm:t>
    </dgm:pt>
    <dgm:pt modelId="{3940605C-588B-46AB-B040-D01002A1075A}" type="parTrans" cxnId="{FF810EF7-4D93-4711-A3E9-A6AC4CF387B0}">
      <dgm:prSet/>
      <dgm:spPr/>
      <dgm:t>
        <a:bodyPr/>
        <a:lstStyle/>
        <a:p>
          <a:pPr rtl="1"/>
          <a:endParaRPr lang="ar-SA"/>
        </a:p>
      </dgm:t>
    </dgm:pt>
    <dgm:pt modelId="{9AA570E5-B011-42F1-B0EE-4B0B13DE3E5E}" type="sibTrans" cxnId="{FF810EF7-4D93-4711-A3E9-A6AC4CF387B0}">
      <dgm:prSet/>
      <dgm:spPr/>
      <dgm:t>
        <a:bodyPr/>
        <a:lstStyle/>
        <a:p>
          <a:pPr rtl="1"/>
          <a:endParaRPr lang="ar-SA"/>
        </a:p>
      </dgm:t>
    </dgm:pt>
    <dgm:pt modelId="{525D98D9-7164-474E-8A3F-75860ACCC5DA}">
      <dgm:prSet phldrT="[نص]" custT="1"/>
      <dgm:spPr/>
      <dgm:t>
        <a:bodyPr/>
        <a:lstStyle/>
        <a:p>
          <a:pPr rtl="1"/>
          <a:r>
            <a:rPr lang="ar-SA" sz="1600" dirty="0"/>
            <a:t>الأمن الرقمي (الحماية الذاتية) </a:t>
          </a:r>
          <a:r>
            <a:rPr lang="en-US" sz="1600" dirty="0"/>
            <a:t>Digital Security</a:t>
          </a:r>
          <a:endParaRPr lang="ar-SA" sz="1600" dirty="0"/>
        </a:p>
      </dgm:t>
    </dgm:pt>
    <dgm:pt modelId="{BED8B861-C824-4706-9879-60C286D6A1A5}" type="parTrans" cxnId="{260D9A49-0CEA-4DA1-9C58-30D1E454BC75}">
      <dgm:prSet/>
      <dgm:spPr/>
      <dgm:t>
        <a:bodyPr/>
        <a:lstStyle/>
        <a:p>
          <a:pPr rtl="1"/>
          <a:endParaRPr lang="ar-SA"/>
        </a:p>
      </dgm:t>
    </dgm:pt>
    <dgm:pt modelId="{14AFA36A-26E4-4047-89E9-6BF26D28FA88}" type="sibTrans" cxnId="{260D9A49-0CEA-4DA1-9C58-30D1E454BC75}">
      <dgm:prSet/>
      <dgm:spPr/>
      <dgm:t>
        <a:bodyPr/>
        <a:lstStyle/>
        <a:p>
          <a:pPr rtl="1"/>
          <a:endParaRPr lang="ar-SA"/>
        </a:p>
      </dgm:t>
    </dgm:pt>
    <dgm:pt modelId="{0871FD36-AF48-4753-ABD9-6DD1FAA01738}" type="pres">
      <dgm:prSet presAssocID="{486AE6F8-FE8C-4ABB-AB33-6DD824F98528}" presName="linear" presStyleCnt="0">
        <dgm:presLayoutVars>
          <dgm:dir val="rev"/>
          <dgm:resizeHandles val="exact"/>
        </dgm:presLayoutVars>
      </dgm:prSet>
      <dgm:spPr/>
    </dgm:pt>
    <dgm:pt modelId="{F91D46DC-832F-4BEB-B024-D3B57F348B83}" type="pres">
      <dgm:prSet presAssocID="{ABBF63A6-0D31-4609-8CCB-FA8A493D29DB}" presName="comp" presStyleCnt="0"/>
      <dgm:spPr/>
    </dgm:pt>
    <dgm:pt modelId="{224FF7A7-7CD1-4E9C-A268-56243D322265}" type="pres">
      <dgm:prSet presAssocID="{ABBF63A6-0D31-4609-8CCB-FA8A493D29DB}" presName="box" presStyleLbl="node1" presStyleIdx="0" presStyleCnt="1"/>
      <dgm:spPr/>
    </dgm:pt>
    <dgm:pt modelId="{0E13EB56-92A0-42C7-80D1-DACCACB93082}" type="pres">
      <dgm:prSet presAssocID="{ABBF63A6-0D31-4609-8CCB-FA8A493D29DB}" presName="img" presStyleLbl="fgImgPlace1" presStyleIdx="0" presStyleCnt="1"/>
      <dgm:spPr>
        <a:blipFill>
          <a:blip cstate="print" r:embed="rId1">
            <a:extLst>
              <a:ext xmlns:a14="http://schemas.microsoft.com/office/drawing/2010/main" uri="{28A0092B-C50C-407E-A947-70E740481C1C}">
                <a14:useLocalDpi val="0"/>
              </a:ext>
            </a:extLst>
          </a:blip>
          <a:srcRect/>
          <a:stretch>
            <a:fillRect l="-13000" r="-13000"/>
          </a:stretch>
        </a:blipFill>
      </dgm:spPr>
    </dgm:pt>
    <dgm:pt modelId="{FBAC5AA5-64F7-4A4E-B76D-4D01A11736DE}" type="pres">
      <dgm:prSet presAssocID="{ABBF63A6-0D31-4609-8CCB-FA8A493D29DB}" presName="text" presStyleLbl="node1" presStyleIdx="0" presStyleCnt="1">
        <dgm:presLayoutVars>
          <dgm:bulletEnabled val="1"/>
        </dgm:presLayoutVars>
      </dgm:prSet>
      <dgm:spPr/>
    </dgm:pt>
  </dgm:ptLst>
  <dgm:cxnLst>
    <dgm:cxn modelId="{00940A3D-B737-477C-9D08-8BABFCBE5F0E}" srcId="{486AE6F8-FE8C-4ABB-AB33-6DD824F98528}" destId="{ABBF63A6-0D31-4609-8CCB-FA8A493D29DB}" srcOrd="0" destOrd="0" parTransId="{11B1599F-ED6F-42D1-8D0C-A03D8E427114}" sibTransId="{4A876E7A-8C9A-4E67-8A22-E7E0486F7E01}"/>
    <dgm:cxn modelId="{AADA2266-8AC0-4D5E-A36D-3B482E7D8F37}" type="presOf" srcId="{486AE6F8-FE8C-4ABB-AB33-6DD824F98528}" destId="{0871FD36-AF48-4753-ABD9-6DD1FAA01738}" srcOrd="0" destOrd="0" presId="urn:microsoft.com/office/officeart/2005/8/layout/vList4"/>
    <dgm:cxn modelId="{260D9A49-0CEA-4DA1-9C58-30D1E454BC75}" srcId="{ABBF63A6-0D31-4609-8CCB-FA8A493D29DB}" destId="{525D98D9-7164-474E-8A3F-75860ACCC5DA}" srcOrd="1" destOrd="0" parTransId="{BED8B861-C824-4706-9879-60C286D6A1A5}" sibTransId="{14AFA36A-26E4-4047-89E9-6BF26D28FA88}"/>
    <dgm:cxn modelId="{59C74D5A-7334-42B2-B57F-05AC625DC2C8}" type="presOf" srcId="{525D98D9-7164-474E-8A3F-75860ACCC5DA}" destId="{FBAC5AA5-64F7-4A4E-B76D-4D01A11736DE}" srcOrd="1" destOrd="2" presId="urn:microsoft.com/office/officeart/2005/8/layout/vList4"/>
    <dgm:cxn modelId="{0A4BA3AC-B7A9-44BD-B602-AE55ECDBF03A}" type="presOf" srcId="{ABBF63A6-0D31-4609-8CCB-FA8A493D29DB}" destId="{FBAC5AA5-64F7-4A4E-B76D-4D01A11736DE}" srcOrd="1" destOrd="0" presId="urn:microsoft.com/office/officeart/2005/8/layout/vList4"/>
    <dgm:cxn modelId="{9FC825BC-7B8D-46EC-BCED-BA2E2F07C1F5}" type="presOf" srcId="{525D98D9-7164-474E-8A3F-75860ACCC5DA}" destId="{224FF7A7-7CD1-4E9C-A268-56243D322265}" srcOrd="0" destOrd="2" presId="urn:microsoft.com/office/officeart/2005/8/layout/vList4"/>
    <dgm:cxn modelId="{F41DC5BC-ECA1-4A17-975E-BB6AC93BB64B}" type="presOf" srcId="{ABBF63A6-0D31-4609-8CCB-FA8A493D29DB}" destId="{224FF7A7-7CD1-4E9C-A268-56243D322265}" srcOrd="0" destOrd="0" presId="urn:microsoft.com/office/officeart/2005/8/layout/vList4"/>
    <dgm:cxn modelId="{09AE85C5-017B-43F5-93C8-CB941872E3C7}" type="presOf" srcId="{83A78A7D-B054-440D-8F97-BDA69738C42E}" destId="{FBAC5AA5-64F7-4A4E-B76D-4D01A11736DE}" srcOrd="1" destOrd="1" presId="urn:microsoft.com/office/officeart/2005/8/layout/vList4"/>
    <dgm:cxn modelId="{1AACE2F0-DC97-406D-9D8E-A604D5D0FF3B}" type="presOf" srcId="{83A78A7D-B054-440D-8F97-BDA69738C42E}" destId="{224FF7A7-7CD1-4E9C-A268-56243D322265}" srcOrd="0" destOrd="1" presId="urn:microsoft.com/office/officeart/2005/8/layout/vList4"/>
    <dgm:cxn modelId="{FF810EF7-4D93-4711-A3E9-A6AC4CF387B0}" srcId="{ABBF63A6-0D31-4609-8CCB-FA8A493D29DB}" destId="{83A78A7D-B054-440D-8F97-BDA69738C42E}" srcOrd="0" destOrd="0" parTransId="{3940605C-588B-46AB-B040-D01002A1075A}" sibTransId="{9AA570E5-B011-42F1-B0EE-4B0B13DE3E5E}"/>
    <dgm:cxn modelId="{215821A0-8C66-491A-ADD1-15198F43E4EA}" type="presParOf" srcId="{0871FD36-AF48-4753-ABD9-6DD1FAA01738}" destId="{F91D46DC-832F-4BEB-B024-D3B57F348B83}" srcOrd="0" destOrd="0" presId="urn:microsoft.com/office/officeart/2005/8/layout/vList4"/>
    <dgm:cxn modelId="{DFAFECB3-2AFB-4AFF-A7FF-CDB87BFDAAEB}" type="presParOf" srcId="{F91D46DC-832F-4BEB-B024-D3B57F348B83}" destId="{224FF7A7-7CD1-4E9C-A268-56243D322265}" srcOrd="0" destOrd="0" presId="urn:microsoft.com/office/officeart/2005/8/layout/vList4"/>
    <dgm:cxn modelId="{4B08AB76-2722-49C7-920C-47956A42813B}" type="presParOf" srcId="{F91D46DC-832F-4BEB-B024-D3B57F348B83}" destId="{0E13EB56-92A0-42C7-80D1-DACCACB93082}" srcOrd="1" destOrd="0" presId="urn:microsoft.com/office/officeart/2005/8/layout/vList4"/>
    <dgm:cxn modelId="{66BB8083-7F9E-4FB4-9739-3E9600588A19}" type="presParOf" srcId="{F91D46DC-832F-4BEB-B024-D3B57F348B83}" destId="{FBAC5AA5-64F7-4A4E-B76D-4D01A11736DE}" srcOrd="2" destOrd="0" presId="urn:microsoft.com/office/officeart/2005/8/layout/vList4"/>
  </dgm:cxnLst>
  <dgm:bg/>
  <dgm:whole/>
  <dgm:extLst>
    <a:ext xmlns:dsp="http://schemas.microsoft.com/office/drawing/2008/diagram" uri="http://schemas.microsoft.com/office/drawing/2008/diagram">
      <dsp:dataModelExt minVer="http://schemas.openxmlformats.org/drawingml/2006/diagram" relId="rId6"/>
    </a:ext>
  </dgm:extLst>
</dgm:dataModel>
</file>

<file path=ppt/diagrams/data14.xml><?xml version="1.0" encoding="utf-8"?>
<dgm:dataModel xmlns:a="http://schemas.openxmlformats.org/drawingml/2006/main" xmlns:dgm="http://schemas.openxmlformats.org/drawingml/2006/diagram" xmlns:s="http://schemas.openxmlformats.org/officeDocument/2006/sharedTypes" xmlns:r="http://schemas.openxmlformats.org/officeDocument/2006/relationships">
  <dgm:ptLst>
    <dgm:pt modelId="{486AE6F8-FE8C-4ABB-AB33-6DD824F98528}" type="doc">
      <dgm:prSet loTypeId="urn:microsoft.com/office/officeart/2005/8/layout/vList4" loCatId="list" qsTypeId="urn:microsoft.com/office/officeart/2005/8/quickstyle/simple1" qsCatId="simple" csTypeId="urn:microsoft.com/office/officeart/2005/8/colors/accent1_2" csCatId="accent1" phldr="1"/>
      <dgm:spPr/>
      <dgm:t>
        <a:bodyPr/>
        <a:lstStyle/>
        <a:p>
          <a:pPr rtl="1"/>
          <a:endParaRPr lang="ar-SA"/>
        </a:p>
      </dgm:t>
    </dgm:pt>
    <dgm:pt modelId="{ABBF63A6-0D31-4609-8CCB-FA8A493D29DB}">
      <dgm:prSet phldrT="[نص]" custT="1"/>
      <dgm:spPr/>
      <dgm:t>
        <a:bodyPr/>
        <a:lstStyle/>
        <a:p>
          <a:pPr rtl="1"/>
          <a:r>
            <a:rPr lang="ar-SA" sz="2100" b="1" u="none" dirty="0">
              <a:solidFill>
                <a:schemeClr val="accent6">
                  <a:lumMod val="60000"/>
                  <a:lumOff val="40000"/>
                </a:schemeClr>
              </a:solidFill>
            </a:rPr>
            <a:t>حماية النفس/حماية الآخرين (الحقوق الرقمية للفرد)</a:t>
          </a:r>
        </a:p>
      </dgm:t>
    </dgm:pt>
    <dgm:pt modelId="{11B1599F-ED6F-42D1-8D0C-A03D8E427114}" type="parTrans" cxnId="{00940A3D-B737-477C-9D08-8BABFCBE5F0E}">
      <dgm:prSet/>
      <dgm:spPr/>
      <dgm:t>
        <a:bodyPr/>
        <a:lstStyle/>
        <a:p>
          <a:pPr rtl="1"/>
          <a:endParaRPr lang="ar-SA"/>
        </a:p>
      </dgm:t>
    </dgm:pt>
    <dgm:pt modelId="{4A876E7A-8C9A-4E67-8A22-E7E0486F7E01}" type="sibTrans" cxnId="{00940A3D-B737-477C-9D08-8BABFCBE5F0E}">
      <dgm:prSet/>
      <dgm:spPr/>
      <dgm:t>
        <a:bodyPr/>
        <a:lstStyle/>
        <a:p>
          <a:pPr rtl="1"/>
          <a:endParaRPr lang="ar-SA"/>
        </a:p>
      </dgm:t>
    </dgm:pt>
    <dgm:pt modelId="{83A78A7D-B054-440D-8F97-BDA69738C42E}">
      <dgm:prSet phldrT="[نص]" custT="1"/>
      <dgm:spPr/>
      <dgm:t>
        <a:bodyPr/>
        <a:lstStyle/>
        <a:p>
          <a:pPr rtl="1"/>
          <a:r>
            <a:rPr lang="ar-SA" sz="1600" dirty="0"/>
            <a:t>الحقوق والمسؤوليات الرقمية </a:t>
          </a:r>
          <a:r>
            <a:rPr lang="en-US" sz="1600" dirty="0"/>
            <a:t>Digital Rights &amp; Responsibilities</a:t>
          </a:r>
          <a:endParaRPr lang="ar-SA" sz="1600" dirty="0"/>
        </a:p>
      </dgm:t>
    </dgm:pt>
    <dgm:pt modelId="{3940605C-588B-46AB-B040-D01002A1075A}" type="parTrans" cxnId="{FF810EF7-4D93-4711-A3E9-A6AC4CF387B0}">
      <dgm:prSet/>
      <dgm:spPr/>
      <dgm:t>
        <a:bodyPr/>
        <a:lstStyle/>
        <a:p>
          <a:pPr rtl="1"/>
          <a:endParaRPr lang="ar-SA"/>
        </a:p>
      </dgm:t>
    </dgm:pt>
    <dgm:pt modelId="{9AA570E5-B011-42F1-B0EE-4B0B13DE3E5E}" type="sibTrans" cxnId="{FF810EF7-4D93-4711-A3E9-A6AC4CF387B0}">
      <dgm:prSet/>
      <dgm:spPr/>
      <dgm:t>
        <a:bodyPr/>
        <a:lstStyle/>
        <a:p>
          <a:pPr rtl="1"/>
          <a:endParaRPr lang="ar-SA"/>
        </a:p>
      </dgm:t>
    </dgm:pt>
    <dgm:pt modelId="{525D98D9-7164-474E-8A3F-75860ACCC5DA}">
      <dgm:prSet phldrT="[نص]" custT="1"/>
      <dgm:spPr/>
      <dgm:t>
        <a:bodyPr/>
        <a:lstStyle/>
        <a:p>
          <a:pPr rtl="1"/>
          <a:r>
            <a:rPr lang="ar-SA" sz="1600" dirty="0"/>
            <a:t>الأمن الرقمي (الحماية الذاتية) </a:t>
          </a:r>
          <a:r>
            <a:rPr lang="en-US" sz="1600" dirty="0"/>
            <a:t>Digital Security</a:t>
          </a:r>
          <a:endParaRPr lang="ar-SA" sz="1600" dirty="0"/>
        </a:p>
      </dgm:t>
    </dgm:pt>
    <dgm:pt modelId="{BED8B861-C824-4706-9879-60C286D6A1A5}" type="parTrans" cxnId="{260D9A49-0CEA-4DA1-9C58-30D1E454BC75}">
      <dgm:prSet/>
      <dgm:spPr/>
      <dgm:t>
        <a:bodyPr/>
        <a:lstStyle/>
        <a:p>
          <a:pPr rtl="1"/>
          <a:endParaRPr lang="ar-SA"/>
        </a:p>
      </dgm:t>
    </dgm:pt>
    <dgm:pt modelId="{14AFA36A-26E4-4047-89E9-6BF26D28FA88}" type="sibTrans" cxnId="{260D9A49-0CEA-4DA1-9C58-30D1E454BC75}">
      <dgm:prSet/>
      <dgm:spPr/>
      <dgm:t>
        <a:bodyPr/>
        <a:lstStyle/>
        <a:p>
          <a:pPr rtl="1"/>
          <a:endParaRPr lang="ar-SA"/>
        </a:p>
      </dgm:t>
    </dgm:pt>
    <dgm:pt modelId="{0871FD36-AF48-4753-ABD9-6DD1FAA01738}" type="pres">
      <dgm:prSet presAssocID="{486AE6F8-FE8C-4ABB-AB33-6DD824F98528}" presName="linear" presStyleCnt="0">
        <dgm:presLayoutVars>
          <dgm:dir val="rev"/>
          <dgm:resizeHandles val="exact"/>
        </dgm:presLayoutVars>
      </dgm:prSet>
      <dgm:spPr/>
    </dgm:pt>
    <dgm:pt modelId="{F91D46DC-832F-4BEB-B024-D3B57F348B83}" type="pres">
      <dgm:prSet presAssocID="{ABBF63A6-0D31-4609-8CCB-FA8A493D29DB}" presName="comp" presStyleCnt="0"/>
      <dgm:spPr/>
    </dgm:pt>
    <dgm:pt modelId="{224FF7A7-7CD1-4E9C-A268-56243D322265}" type="pres">
      <dgm:prSet presAssocID="{ABBF63A6-0D31-4609-8CCB-FA8A493D29DB}" presName="box" presStyleLbl="node1" presStyleIdx="0" presStyleCnt="1"/>
      <dgm:spPr/>
    </dgm:pt>
    <dgm:pt modelId="{0E13EB56-92A0-42C7-80D1-DACCACB93082}" type="pres">
      <dgm:prSet presAssocID="{ABBF63A6-0D31-4609-8CCB-FA8A493D29DB}" presName="img" presStyleLbl="fgImgPlace1" presStyleIdx="0" presStyleCnt="1"/>
      <dgm:spPr>
        <a:blipFill>
          <a:blip cstate="print" r:embed="rId1">
            <a:extLst>
              <a:ext xmlns:a14="http://schemas.microsoft.com/office/drawing/2010/main" uri="{28A0092B-C50C-407E-A947-70E740481C1C}">
                <a14:useLocalDpi val="0"/>
              </a:ext>
            </a:extLst>
          </a:blip>
          <a:srcRect/>
          <a:stretch>
            <a:fillRect l="-13000" r="-13000"/>
          </a:stretch>
        </a:blipFill>
      </dgm:spPr>
    </dgm:pt>
    <dgm:pt modelId="{FBAC5AA5-64F7-4A4E-B76D-4D01A11736DE}" type="pres">
      <dgm:prSet presAssocID="{ABBF63A6-0D31-4609-8CCB-FA8A493D29DB}" presName="text" presStyleLbl="node1" presStyleIdx="0" presStyleCnt="1">
        <dgm:presLayoutVars>
          <dgm:bulletEnabled val="1"/>
        </dgm:presLayoutVars>
      </dgm:prSet>
      <dgm:spPr/>
    </dgm:pt>
  </dgm:ptLst>
  <dgm:cxnLst>
    <dgm:cxn modelId="{00940A3D-B737-477C-9D08-8BABFCBE5F0E}" srcId="{486AE6F8-FE8C-4ABB-AB33-6DD824F98528}" destId="{ABBF63A6-0D31-4609-8CCB-FA8A493D29DB}" srcOrd="0" destOrd="0" parTransId="{11B1599F-ED6F-42D1-8D0C-A03D8E427114}" sibTransId="{4A876E7A-8C9A-4E67-8A22-E7E0486F7E01}"/>
    <dgm:cxn modelId="{AADA2266-8AC0-4D5E-A36D-3B482E7D8F37}" type="presOf" srcId="{486AE6F8-FE8C-4ABB-AB33-6DD824F98528}" destId="{0871FD36-AF48-4753-ABD9-6DD1FAA01738}" srcOrd="0" destOrd="0" presId="urn:microsoft.com/office/officeart/2005/8/layout/vList4"/>
    <dgm:cxn modelId="{260D9A49-0CEA-4DA1-9C58-30D1E454BC75}" srcId="{ABBF63A6-0D31-4609-8CCB-FA8A493D29DB}" destId="{525D98D9-7164-474E-8A3F-75860ACCC5DA}" srcOrd="1" destOrd="0" parTransId="{BED8B861-C824-4706-9879-60C286D6A1A5}" sibTransId="{14AFA36A-26E4-4047-89E9-6BF26D28FA88}"/>
    <dgm:cxn modelId="{59C74D5A-7334-42B2-B57F-05AC625DC2C8}" type="presOf" srcId="{525D98D9-7164-474E-8A3F-75860ACCC5DA}" destId="{FBAC5AA5-64F7-4A4E-B76D-4D01A11736DE}" srcOrd="1" destOrd="2" presId="urn:microsoft.com/office/officeart/2005/8/layout/vList4"/>
    <dgm:cxn modelId="{0A4BA3AC-B7A9-44BD-B602-AE55ECDBF03A}" type="presOf" srcId="{ABBF63A6-0D31-4609-8CCB-FA8A493D29DB}" destId="{FBAC5AA5-64F7-4A4E-B76D-4D01A11736DE}" srcOrd="1" destOrd="0" presId="urn:microsoft.com/office/officeart/2005/8/layout/vList4"/>
    <dgm:cxn modelId="{9FC825BC-7B8D-46EC-BCED-BA2E2F07C1F5}" type="presOf" srcId="{525D98D9-7164-474E-8A3F-75860ACCC5DA}" destId="{224FF7A7-7CD1-4E9C-A268-56243D322265}" srcOrd="0" destOrd="2" presId="urn:microsoft.com/office/officeart/2005/8/layout/vList4"/>
    <dgm:cxn modelId="{F41DC5BC-ECA1-4A17-975E-BB6AC93BB64B}" type="presOf" srcId="{ABBF63A6-0D31-4609-8CCB-FA8A493D29DB}" destId="{224FF7A7-7CD1-4E9C-A268-56243D322265}" srcOrd="0" destOrd="0" presId="urn:microsoft.com/office/officeart/2005/8/layout/vList4"/>
    <dgm:cxn modelId="{09AE85C5-017B-43F5-93C8-CB941872E3C7}" type="presOf" srcId="{83A78A7D-B054-440D-8F97-BDA69738C42E}" destId="{FBAC5AA5-64F7-4A4E-B76D-4D01A11736DE}" srcOrd="1" destOrd="1" presId="urn:microsoft.com/office/officeart/2005/8/layout/vList4"/>
    <dgm:cxn modelId="{1AACE2F0-DC97-406D-9D8E-A604D5D0FF3B}" type="presOf" srcId="{83A78A7D-B054-440D-8F97-BDA69738C42E}" destId="{224FF7A7-7CD1-4E9C-A268-56243D322265}" srcOrd="0" destOrd="1" presId="urn:microsoft.com/office/officeart/2005/8/layout/vList4"/>
    <dgm:cxn modelId="{FF810EF7-4D93-4711-A3E9-A6AC4CF387B0}" srcId="{ABBF63A6-0D31-4609-8CCB-FA8A493D29DB}" destId="{83A78A7D-B054-440D-8F97-BDA69738C42E}" srcOrd="0" destOrd="0" parTransId="{3940605C-588B-46AB-B040-D01002A1075A}" sibTransId="{9AA570E5-B011-42F1-B0EE-4B0B13DE3E5E}"/>
    <dgm:cxn modelId="{215821A0-8C66-491A-ADD1-15198F43E4EA}" type="presParOf" srcId="{0871FD36-AF48-4753-ABD9-6DD1FAA01738}" destId="{F91D46DC-832F-4BEB-B024-D3B57F348B83}" srcOrd="0" destOrd="0" presId="urn:microsoft.com/office/officeart/2005/8/layout/vList4"/>
    <dgm:cxn modelId="{DFAFECB3-2AFB-4AFF-A7FF-CDB87BFDAAEB}" type="presParOf" srcId="{F91D46DC-832F-4BEB-B024-D3B57F348B83}" destId="{224FF7A7-7CD1-4E9C-A268-56243D322265}" srcOrd="0" destOrd="0" presId="urn:microsoft.com/office/officeart/2005/8/layout/vList4"/>
    <dgm:cxn modelId="{4B08AB76-2722-49C7-920C-47956A42813B}" type="presParOf" srcId="{F91D46DC-832F-4BEB-B024-D3B57F348B83}" destId="{0E13EB56-92A0-42C7-80D1-DACCACB93082}" srcOrd="1" destOrd="0" presId="urn:microsoft.com/office/officeart/2005/8/layout/vList4"/>
    <dgm:cxn modelId="{66BB8083-7F9E-4FB4-9739-3E9600588A19}" type="presParOf" srcId="{F91D46DC-832F-4BEB-B024-D3B57F348B83}" destId="{FBAC5AA5-64F7-4A4E-B76D-4D01A11736DE}" srcOrd="2" destOrd="0" presId="urn:microsoft.com/office/officeart/2005/8/layout/vList4"/>
  </dgm:cxnLst>
  <dgm:bg/>
  <dgm:whole/>
  <dgm:extLst>
    <a:ext xmlns:dsp="http://schemas.microsoft.com/office/drawing/2008/diagram" uri="http://schemas.microsoft.com/office/drawing/2008/diagram">
      <dsp:dataModelExt minVer="http://schemas.openxmlformats.org/drawingml/2006/diagram" relId="rId6"/>
    </a:ext>
  </dgm:extLst>
</dgm:dataModel>
</file>

<file path=ppt/diagrams/data15.xml><?xml version="1.0" encoding="utf-8"?>
<dgm:dataModel xmlns:a="http://schemas.openxmlformats.org/drawingml/2006/main" xmlns:dgm="http://schemas.openxmlformats.org/drawingml/2006/diagram" xmlns:s="http://schemas.openxmlformats.org/officeDocument/2006/sharedTypes" xmlns:r="http://schemas.openxmlformats.org/officeDocument/2006/relationships">
  <dgm:ptLst>
    <dgm:pt modelId="{486AE6F8-FE8C-4ABB-AB33-6DD824F98528}" type="doc">
      <dgm:prSet loTypeId="urn:microsoft.com/office/officeart/2005/8/layout/vList4" loCatId="list" qsTypeId="urn:microsoft.com/office/officeart/2005/8/quickstyle/simple1" qsCatId="simple" csTypeId="urn:microsoft.com/office/officeart/2005/8/colors/accent1_2" csCatId="accent1" phldr="1"/>
      <dgm:spPr/>
      <dgm:t>
        <a:bodyPr/>
        <a:lstStyle/>
        <a:p>
          <a:pPr rtl="1"/>
          <a:endParaRPr lang="ar-SA"/>
        </a:p>
      </dgm:t>
    </dgm:pt>
    <dgm:pt modelId="{ABBF63A6-0D31-4609-8CCB-FA8A493D29DB}">
      <dgm:prSet phldrT="[نص]" custT="1"/>
      <dgm:spPr/>
      <dgm:t>
        <a:bodyPr/>
        <a:lstStyle/>
        <a:p>
          <a:pPr rtl="1"/>
          <a:r>
            <a:rPr lang="ar-SA" sz="2100" b="1" u="none" dirty="0">
              <a:solidFill>
                <a:schemeClr val="accent6">
                  <a:lumMod val="60000"/>
                  <a:lumOff val="40000"/>
                </a:schemeClr>
              </a:solidFill>
            </a:rPr>
            <a:t>حماية النفس/حماية الآخرين (الحقوق الرقمية للفرد)</a:t>
          </a:r>
        </a:p>
      </dgm:t>
    </dgm:pt>
    <dgm:pt modelId="{11B1599F-ED6F-42D1-8D0C-A03D8E427114}" type="parTrans" cxnId="{00940A3D-B737-477C-9D08-8BABFCBE5F0E}">
      <dgm:prSet/>
      <dgm:spPr/>
      <dgm:t>
        <a:bodyPr/>
        <a:lstStyle/>
        <a:p>
          <a:pPr rtl="1"/>
          <a:endParaRPr lang="ar-SA"/>
        </a:p>
      </dgm:t>
    </dgm:pt>
    <dgm:pt modelId="{4A876E7A-8C9A-4E67-8A22-E7E0486F7E01}" type="sibTrans" cxnId="{00940A3D-B737-477C-9D08-8BABFCBE5F0E}">
      <dgm:prSet/>
      <dgm:spPr/>
      <dgm:t>
        <a:bodyPr/>
        <a:lstStyle/>
        <a:p>
          <a:pPr rtl="1"/>
          <a:endParaRPr lang="ar-SA"/>
        </a:p>
      </dgm:t>
    </dgm:pt>
    <dgm:pt modelId="{83A78A7D-B054-440D-8F97-BDA69738C42E}">
      <dgm:prSet phldrT="[نص]" custT="1"/>
      <dgm:spPr/>
      <dgm:t>
        <a:bodyPr/>
        <a:lstStyle/>
        <a:p>
          <a:pPr rtl="1"/>
          <a:r>
            <a:rPr lang="ar-SA" sz="1600" dirty="0"/>
            <a:t>الحقوق والمسؤوليات الرقمية </a:t>
          </a:r>
          <a:r>
            <a:rPr lang="en-US" sz="1600" dirty="0"/>
            <a:t>Digital Rights &amp; Responsibilities</a:t>
          </a:r>
          <a:endParaRPr lang="ar-SA" sz="1600" dirty="0"/>
        </a:p>
      </dgm:t>
    </dgm:pt>
    <dgm:pt modelId="{3940605C-588B-46AB-B040-D01002A1075A}" type="parTrans" cxnId="{FF810EF7-4D93-4711-A3E9-A6AC4CF387B0}">
      <dgm:prSet/>
      <dgm:spPr/>
      <dgm:t>
        <a:bodyPr/>
        <a:lstStyle/>
        <a:p>
          <a:pPr rtl="1"/>
          <a:endParaRPr lang="ar-SA"/>
        </a:p>
      </dgm:t>
    </dgm:pt>
    <dgm:pt modelId="{9AA570E5-B011-42F1-B0EE-4B0B13DE3E5E}" type="sibTrans" cxnId="{FF810EF7-4D93-4711-A3E9-A6AC4CF387B0}">
      <dgm:prSet/>
      <dgm:spPr/>
      <dgm:t>
        <a:bodyPr/>
        <a:lstStyle/>
        <a:p>
          <a:pPr rtl="1"/>
          <a:endParaRPr lang="ar-SA"/>
        </a:p>
      </dgm:t>
    </dgm:pt>
    <dgm:pt modelId="{67A6FA6E-167B-4E94-848A-23F884DE7B27}">
      <dgm:prSet phldrT="[نص]" custT="1"/>
      <dgm:spPr/>
      <dgm:t>
        <a:bodyPr/>
        <a:lstStyle/>
        <a:p>
          <a:pPr rtl="1"/>
          <a:r>
            <a:rPr lang="ar-SA" sz="1600" dirty="0"/>
            <a:t>الصحة والسلامة الرقمية </a:t>
          </a:r>
          <a:r>
            <a:rPr lang="en-US" sz="1600" dirty="0"/>
            <a:t>Digital Health and Wellness</a:t>
          </a:r>
          <a:endParaRPr lang="ar-SA" sz="1600" dirty="0"/>
        </a:p>
      </dgm:t>
    </dgm:pt>
    <dgm:pt modelId="{4AF42047-509F-4114-B7F9-DDB0FA5E46A7}" type="parTrans" cxnId="{A2247C9F-EE0A-4AB3-89B9-D5C2506D0039}">
      <dgm:prSet/>
      <dgm:spPr/>
      <dgm:t>
        <a:bodyPr/>
        <a:lstStyle/>
        <a:p>
          <a:pPr rtl="1"/>
          <a:endParaRPr lang="ar-SA"/>
        </a:p>
      </dgm:t>
    </dgm:pt>
    <dgm:pt modelId="{CD840CD5-DE3F-493A-A8B3-29303427DE0F}" type="sibTrans" cxnId="{A2247C9F-EE0A-4AB3-89B9-D5C2506D0039}">
      <dgm:prSet/>
      <dgm:spPr/>
      <dgm:t>
        <a:bodyPr/>
        <a:lstStyle/>
        <a:p>
          <a:pPr rtl="1"/>
          <a:endParaRPr lang="ar-SA"/>
        </a:p>
      </dgm:t>
    </dgm:pt>
    <dgm:pt modelId="{AEA13877-326A-45F0-8E81-BE6CAE88A006}">
      <dgm:prSet phldrT="[نص]" custT="1"/>
      <dgm:spPr/>
      <dgm:t>
        <a:bodyPr/>
        <a:lstStyle/>
        <a:p>
          <a:pPr rtl="1"/>
          <a:r>
            <a:rPr lang="ar-SA" sz="1600" dirty="0"/>
            <a:t>الأمن الرقمي (الحماية الذاتية) </a:t>
          </a:r>
          <a:r>
            <a:rPr lang="en-US" sz="1600" dirty="0"/>
            <a:t>Digital Security</a:t>
          </a:r>
          <a:endParaRPr lang="ar-SA" sz="1600" dirty="0"/>
        </a:p>
      </dgm:t>
    </dgm:pt>
    <dgm:pt modelId="{3DDC0408-3015-4416-B1C7-284188BA232C}" type="parTrans" cxnId="{3EEDC643-1F46-4123-B57C-BFBEBA1ACF11}">
      <dgm:prSet/>
      <dgm:spPr/>
      <dgm:t>
        <a:bodyPr/>
        <a:lstStyle/>
        <a:p>
          <a:pPr rtl="1"/>
          <a:endParaRPr lang="ar-SA"/>
        </a:p>
      </dgm:t>
    </dgm:pt>
    <dgm:pt modelId="{AD1E5598-2B3C-4C5C-AC71-3CD974227201}" type="sibTrans" cxnId="{3EEDC643-1F46-4123-B57C-BFBEBA1ACF11}">
      <dgm:prSet/>
      <dgm:spPr/>
      <dgm:t>
        <a:bodyPr/>
        <a:lstStyle/>
        <a:p>
          <a:pPr rtl="1"/>
          <a:endParaRPr lang="ar-SA"/>
        </a:p>
      </dgm:t>
    </dgm:pt>
    <dgm:pt modelId="{0871FD36-AF48-4753-ABD9-6DD1FAA01738}" type="pres">
      <dgm:prSet presAssocID="{486AE6F8-FE8C-4ABB-AB33-6DD824F98528}" presName="linear" presStyleCnt="0">
        <dgm:presLayoutVars>
          <dgm:dir val="rev"/>
          <dgm:resizeHandles val="exact"/>
        </dgm:presLayoutVars>
      </dgm:prSet>
      <dgm:spPr/>
    </dgm:pt>
    <dgm:pt modelId="{F91D46DC-832F-4BEB-B024-D3B57F348B83}" type="pres">
      <dgm:prSet presAssocID="{ABBF63A6-0D31-4609-8CCB-FA8A493D29DB}" presName="comp" presStyleCnt="0"/>
      <dgm:spPr/>
    </dgm:pt>
    <dgm:pt modelId="{224FF7A7-7CD1-4E9C-A268-56243D322265}" type="pres">
      <dgm:prSet presAssocID="{ABBF63A6-0D31-4609-8CCB-FA8A493D29DB}" presName="box" presStyleLbl="node1" presStyleIdx="0" presStyleCnt="1" custScaleY="100098"/>
      <dgm:spPr/>
    </dgm:pt>
    <dgm:pt modelId="{0E13EB56-92A0-42C7-80D1-DACCACB93082}" type="pres">
      <dgm:prSet presAssocID="{ABBF63A6-0D31-4609-8CCB-FA8A493D29DB}" presName="img" presStyleLbl="fgImgPlace1" presStyleIdx="0" presStyleCnt="1"/>
      <dgm:spPr>
        <a:blipFill>
          <a:blip cstate="print" r:embed="rId1">
            <a:extLst>
              <a:ext xmlns:a14="http://schemas.microsoft.com/office/drawing/2010/main" uri="{28A0092B-C50C-407E-A947-70E740481C1C}">
                <a14:useLocalDpi val="0"/>
              </a:ext>
            </a:extLst>
          </a:blip>
          <a:srcRect/>
          <a:stretch>
            <a:fillRect l="-13000" r="-13000"/>
          </a:stretch>
        </a:blipFill>
      </dgm:spPr>
    </dgm:pt>
    <dgm:pt modelId="{FBAC5AA5-64F7-4A4E-B76D-4D01A11736DE}" type="pres">
      <dgm:prSet presAssocID="{ABBF63A6-0D31-4609-8CCB-FA8A493D29DB}" presName="text" presStyleLbl="node1" presStyleIdx="0" presStyleCnt="1">
        <dgm:presLayoutVars>
          <dgm:bulletEnabled val="1"/>
        </dgm:presLayoutVars>
      </dgm:prSet>
      <dgm:spPr/>
    </dgm:pt>
  </dgm:ptLst>
  <dgm:cxnLst>
    <dgm:cxn modelId="{45785D07-E42C-469D-B721-F8A9082E0B4D}" type="presOf" srcId="{67A6FA6E-167B-4E94-848A-23F884DE7B27}" destId="{224FF7A7-7CD1-4E9C-A268-56243D322265}" srcOrd="0" destOrd="3" presId="urn:microsoft.com/office/officeart/2005/8/layout/vList4"/>
    <dgm:cxn modelId="{D2DE931E-0225-410F-B424-928F80AB72A7}" type="presOf" srcId="{67A6FA6E-167B-4E94-848A-23F884DE7B27}" destId="{FBAC5AA5-64F7-4A4E-B76D-4D01A11736DE}" srcOrd="1" destOrd="3" presId="urn:microsoft.com/office/officeart/2005/8/layout/vList4"/>
    <dgm:cxn modelId="{00940A3D-B737-477C-9D08-8BABFCBE5F0E}" srcId="{486AE6F8-FE8C-4ABB-AB33-6DD824F98528}" destId="{ABBF63A6-0D31-4609-8CCB-FA8A493D29DB}" srcOrd="0" destOrd="0" parTransId="{11B1599F-ED6F-42D1-8D0C-A03D8E427114}" sibTransId="{4A876E7A-8C9A-4E67-8A22-E7E0486F7E01}"/>
    <dgm:cxn modelId="{3EEDC643-1F46-4123-B57C-BFBEBA1ACF11}" srcId="{ABBF63A6-0D31-4609-8CCB-FA8A493D29DB}" destId="{AEA13877-326A-45F0-8E81-BE6CAE88A006}" srcOrd="1" destOrd="0" parTransId="{3DDC0408-3015-4416-B1C7-284188BA232C}" sibTransId="{AD1E5598-2B3C-4C5C-AC71-3CD974227201}"/>
    <dgm:cxn modelId="{AADA2266-8AC0-4D5E-A36D-3B482E7D8F37}" type="presOf" srcId="{486AE6F8-FE8C-4ABB-AB33-6DD824F98528}" destId="{0871FD36-AF48-4753-ABD9-6DD1FAA01738}" srcOrd="0" destOrd="0" presId="urn:microsoft.com/office/officeart/2005/8/layout/vList4"/>
    <dgm:cxn modelId="{29676995-9C61-4F73-B28A-236FDB0BBD3F}" type="presOf" srcId="{AEA13877-326A-45F0-8E81-BE6CAE88A006}" destId="{224FF7A7-7CD1-4E9C-A268-56243D322265}" srcOrd="0" destOrd="2" presId="urn:microsoft.com/office/officeart/2005/8/layout/vList4"/>
    <dgm:cxn modelId="{A2247C9F-EE0A-4AB3-89B9-D5C2506D0039}" srcId="{ABBF63A6-0D31-4609-8CCB-FA8A493D29DB}" destId="{67A6FA6E-167B-4E94-848A-23F884DE7B27}" srcOrd="2" destOrd="0" parTransId="{4AF42047-509F-4114-B7F9-DDB0FA5E46A7}" sibTransId="{CD840CD5-DE3F-493A-A8B3-29303427DE0F}"/>
    <dgm:cxn modelId="{0A4BA3AC-B7A9-44BD-B602-AE55ECDBF03A}" type="presOf" srcId="{ABBF63A6-0D31-4609-8CCB-FA8A493D29DB}" destId="{FBAC5AA5-64F7-4A4E-B76D-4D01A11736DE}" srcOrd="1" destOrd="0" presId="urn:microsoft.com/office/officeart/2005/8/layout/vList4"/>
    <dgm:cxn modelId="{F41DC5BC-ECA1-4A17-975E-BB6AC93BB64B}" type="presOf" srcId="{ABBF63A6-0D31-4609-8CCB-FA8A493D29DB}" destId="{224FF7A7-7CD1-4E9C-A268-56243D322265}" srcOrd="0" destOrd="0" presId="urn:microsoft.com/office/officeart/2005/8/layout/vList4"/>
    <dgm:cxn modelId="{09AE85C5-017B-43F5-93C8-CB941872E3C7}" type="presOf" srcId="{83A78A7D-B054-440D-8F97-BDA69738C42E}" destId="{FBAC5AA5-64F7-4A4E-B76D-4D01A11736DE}" srcOrd="1" destOrd="1" presId="urn:microsoft.com/office/officeart/2005/8/layout/vList4"/>
    <dgm:cxn modelId="{3D7812EB-D371-40C8-BBF7-5E58F85D9011}" type="presOf" srcId="{AEA13877-326A-45F0-8E81-BE6CAE88A006}" destId="{FBAC5AA5-64F7-4A4E-B76D-4D01A11736DE}" srcOrd="1" destOrd="2" presId="urn:microsoft.com/office/officeart/2005/8/layout/vList4"/>
    <dgm:cxn modelId="{1AACE2F0-DC97-406D-9D8E-A604D5D0FF3B}" type="presOf" srcId="{83A78A7D-B054-440D-8F97-BDA69738C42E}" destId="{224FF7A7-7CD1-4E9C-A268-56243D322265}" srcOrd="0" destOrd="1" presId="urn:microsoft.com/office/officeart/2005/8/layout/vList4"/>
    <dgm:cxn modelId="{FF810EF7-4D93-4711-A3E9-A6AC4CF387B0}" srcId="{ABBF63A6-0D31-4609-8CCB-FA8A493D29DB}" destId="{83A78A7D-B054-440D-8F97-BDA69738C42E}" srcOrd="0" destOrd="0" parTransId="{3940605C-588B-46AB-B040-D01002A1075A}" sibTransId="{9AA570E5-B011-42F1-B0EE-4B0B13DE3E5E}"/>
    <dgm:cxn modelId="{215821A0-8C66-491A-ADD1-15198F43E4EA}" type="presParOf" srcId="{0871FD36-AF48-4753-ABD9-6DD1FAA01738}" destId="{F91D46DC-832F-4BEB-B024-D3B57F348B83}" srcOrd="0" destOrd="0" presId="urn:microsoft.com/office/officeart/2005/8/layout/vList4"/>
    <dgm:cxn modelId="{DFAFECB3-2AFB-4AFF-A7FF-CDB87BFDAAEB}" type="presParOf" srcId="{F91D46DC-832F-4BEB-B024-D3B57F348B83}" destId="{224FF7A7-7CD1-4E9C-A268-56243D322265}" srcOrd="0" destOrd="0" presId="urn:microsoft.com/office/officeart/2005/8/layout/vList4"/>
    <dgm:cxn modelId="{4B08AB76-2722-49C7-920C-47956A42813B}" type="presParOf" srcId="{F91D46DC-832F-4BEB-B024-D3B57F348B83}" destId="{0E13EB56-92A0-42C7-80D1-DACCACB93082}" srcOrd="1" destOrd="0" presId="urn:microsoft.com/office/officeart/2005/8/layout/vList4"/>
    <dgm:cxn modelId="{66BB8083-7F9E-4FB4-9739-3E9600588A19}" type="presParOf" srcId="{F91D46DC-832F-4BEB-B024-D3B57F348B83}" destId="{FBAC5AA5-64F7-4A4E-B76D-4D01A11736DE}" srcOrd="2" destOrd="0" presId="urn:microsoft.com/office/officeart/2005/8/layout/vList4"/>
  </dgm:cxnLst>
  <dgm:bg/>
  <dgm:whole/>
  <dgm:extLst>
    <a:ext xmlns:dsp="http://schemas.microsoft.com/office/drawing/2008/diagram" uri="http://schemas.microsoft.com/office/drawing/2008/diagram">
      <dsp:dataModelExt minVer="http://schemas.openxmlformats.org/drawingml/2006/diagram" relId="rId7"/>
    </a:ext>
  </dgm:extLst>
</dgm:dataModel>
</file>

<file path=ppt/diagrams/data2.xml><?xml version="1.0" encoding="utf-8"?>
<dgm:dataModel xmlns:a="http://schemas.openxmlformats.org/drawingml/2006/main" xmlns:dgm="http://schemas.openxmlformats.org/drawingml/2006/diagram" xmlns:s="http://schemas.openxmlformats.org/officeDocument/2006/sharedTypes" xmlns:r="http://schemas.openxmlformats.org/officeDocument/2006/relationships">
  <dgm:ptLst>
    <dgm:pt modelId="{486AE6F8-FE8C-4ABB-AB33-6DD824F98528}" type="doc">
      <dgm:prSet loTypeId="urn:microsoft.com/office/officeart/2005/8/layout/vList4" loCatId="list" qsTypeId="urn:microsoft.com/office/officeart/2005/8/quickstyle/simple1" qsCatId="simple" csTypeId="urn:microsoft.com/office/officeart/2005/8/colors/accent1_2" csCatId="accent1" phldr="1"/>
      <dgm:spPr/>
      <dgm:t>
        <a:bodyPr/>
        <a:lstStyle/>
        <a:p>
          <a:pPr rtl="1"/>
          <a:endParaRPr lang="ar-SA"/>
        </a:p>
      </dgm:t>
    </dgm:pt>
    <dgm:pt modelId="{4606B8AE-283B-4EA2-A048-49F68C115461}">
      <dgm:prSet phldrT="[نص]"/>
      <dgm:spPr>
        <a:ln w="38100">
          <a:solidFill>
            <a:srgbClr val="FF0000"/>
          </a:solidFill>
        </a:ln>
      </dgm:spPr>
      <dgm:t>
        <a:bodyPr/>
        <a:lstStyle/>
        <a:p>
          <a:pPr rtl="1"/>
          <a:r>
            <a:rPr lang="ar-SA" b="1" u="none">
              <a:solidFill>
                <a:schemeClr val="accent6">
                  <a:lumMod val="60000"/>
                  <a:lumOff val="40000"/>
                </a:schemeClr>
              </a:solidFill>
            </a:rPr>
            <a:t>احترام النفس/الآخرين (الإطار الأخلاقي للتعامل الرقمي)</a:t>
          </a:r>
        </a:p>
      </dgm:t>
    </dgm:pt>
    <dgm:pt modelId="{A32420EA-DA53-4BD1-A90D-3A150FE571F4}" type="parTrans" cxnId="{27DE6E9D-3947-493C-ABEE-6A31C2D7B86A}">
      <dgm:prSet/>
      <dgm:spPr/>
      <dgm:t>
        <a:bodyPr/>
        <a:lstStyle/>
        <a:p>
          <a:pPr rtl="1"/>
          <a:endParaRPr lang="ar-SA"/>
        </a:p>
      </dgm:t>
    </dgm:pt>
    <dgm:pt modelId="{4C08793F-E393-4B28-91CC-391A267EDE13}" type="sibTrans" cxnId="{27DE6E9D-3947-493C-ABEE-6A31C2D7B86A}">
      <dgm:prSet/>
      <dgm:spPr/>
      <dgm:t>
        <a:bodyPr/>
        <a:lstStyle/>
        <a:p>
          <a:pPr rtl="1"/>
          <a:endParaRPr lang="ar-SA"/>
        </a:p>
      </dgm:t>
    </dgm:pt>
    <dgm:pt modelId="{1406FBF0-4EC0-47C3-9ED6-4ED15ADDB662}">
      <dgm:prSet phldrT="[نص]"/>
      <dgm:spPr>
        <a:ln w="38100">
          <a:solidFill>
            <a:srgbClr val="FF0000"/>
          </a:solidFill>
        </a:ln>
      </dgm:spPr>
      <dgm:t>
        <a:bodyPr/>
        <a:lstStyle/>
        <a:p>
          <a:pPr rtl="1"/>
          <a:r>
            <a:rPr lang="ar-SA"/>
            <a:t>الاستخدام اللائق للعالم الرقمي </a:t>
          </a:r>
          <a:r>
            <a:rPr lang="en-US"/>
            <a:t>Digital Etiquette</a:t>
          </a:r>
          <a:endParaRPr lang="ar-SA"/>
        </a:p>
      </dgm:t>
    </dgm:pt>
    <dgm:pt modelId="{627AFB44-91BC-4A45-89CF-A56A8F3690AD}" type="parTrans" cxnId="{95D2AEF5-027B-47BD-A86B-602AEDBC754D}">
      <dgm:prSet/>
      <dgm:spPr/>
      <dgm:t>
        <a:bodyPr/>
        <a:lstStyle/>
        <a:p>
          <a:pPr rtl="1"/>
          <a:endParaRPr lang="ar-SA"/>
        </a:p>
      </dgm:t>
    </dgm:pt>
    <dgm:pt modelId="{29A2EBB9-7B22-4874-92CE-5B059AC69128}" type="sibTrans" cxnId="{95D2AEF5-027B-47BD-A86B-602AEDBC754D}">
      <dgm:prSet/>
      <dgm:spPr/>
      <dgm:t>
        <a:bodyPr/>
        <a:lstStyle/>
        <a:p>
          <a:pPr rtl="1"/>
          <a:endParaRPr lang="ar-SA"/>
        </a:p>
      </dgm:t>
    </dgm:pt>
    <dgm:pt modelId="{C9251ED5-797A-4CAD-8BAF-9D2580EECAF3}">
      <dgm:prSet phldrT="[نص]"/>
      <dgm:spPr>
        <a:ln w="38100">
          <a:solidFill>
            <a:srgbClr val="FF0000"/>
          </a:solidFill>
        </a:ln>
      </dgm:spPr>
      <dgm:t>
        <a:bodyPr/>
        <a:lstStyle/>
        <a:p>
          <a:pPr rtl="1"/>
          <a:r>
            <a:rPr lang="ar-SA"/>
            <a:t>الوصول الرقمي </a:t>
          </a:r>
          <a:r>
            <a:rPr lang="en-US"/>
            <a:t>Digital Access</a:t>
          </a:r>
          <a:endParaRPr lang="ar-SA"/>
        </a:p>
      </dgm:t>
    </dgm:pt>
    <dgm:pt modelId="{017CBFBF-8ACF-4668-A705-3C8E7B29ED55}" type="parTrans" cxnId="{B54E923C-5607-480A-99DA-62CE84932B86}">
      <dgm:prSet/>
      <dgm:spPr/>
      <dgm:t>
        <a:bodyPr/>
        <a:lstStyle/>
        <a:p>
          <a:pPr rtl="1"/>
          <a:endParaRPr lang="ar-SA"/>
        </a:p>
      </dgm:t>
    </dgm:pt>
    <dgm:pt modelId="{FFFAE952-ACA2-4AA6-914A-65DD592716B3}" type="sibTrans" cxnId="{B54E923C-5607-480A-99DA-62CE84932B86}">
      <dgm:prSet/>
      <dgm:spPr/>
      <dgm:t>
        <a:bodyPr/>
        <a:lstStyle/>
        <a:p>
          <a:pPr rtl="1"/>
          <a:endParaRPr lang="ar-SA"/>
        </a:p>
      </dgm:t>
    </dgm:pt>
    <dgm:pt modelId="{AB1436BA-080F-46C0-9021-ACDBA9BC77AE}">
      <dgm:prSet phldrT="[نص]"/>
      <dgm:spPr/>
      <dgm:t>
        <a:bodyPr/>
        <a:lstStyle/>
        <a:p>
          <a:pPr rtl="1"/>
          <a:r>
            <a:rPr lang="ar-SA" b="1" u="none">
              <a:solidFill>
                <a:schemeClr val="accent6">
                  <a:lumMod val="60000"/>
                  <a:lumOff val="40000"/>
                </a:schemeClr>
              </a:solidFill>
            </a:rPr>
            <a:t>تعليم النفس/التواصل مع الآخرين (الإطار المعرفي والمهارى للتعامل الرقمي)</a:t>
          </a:r>
        </a:p>
      </dgm:t>
    </dgm:pt>
    <dgm:pt modelId="{4DF4CFCF-C164-4C9C-94C8-6C7164F092B0}" type="parTrans" cxnId="{65CAD4C1-69CC-4CED-9048-FD36660C3DAD}">
      <dgm:prSet/>
      <dgm:spPr/>
      <dgm:t>
        <a:bodyPr/>
        <a:lstStyle/>
        <a:p>
          <a:pPr rtl="1"/>
          <a:endParaRPr lang="ar-SA"/>
        </a:p>
      </dgm:t>
    </dgm:pt>
    <dgm:pt modelId="{71850D0C-D882-4F4A-8EB4-85235ACE5EDF}" type="sibTrans" cxnId="{65CAD4C1-69CC-4CED-9048-FD36660C3DAD}">
      <dgm:prSet/>
      <dgm:spPr/>
      <dgm:t>
        <a:bodyPr/>
        <a:lstStyle/>
        <a:p>
          <a:pPr rtl="1"/>
          <a:endParaRPr lang="ar-SA"/>
        </a:p>
      </dgm:t>
    </dgm:pt>
    <dgm:pt modelId="{81019BD0-5FF7-42D7-8B01-95EC5A7CA286}">
      <dgm:prSet phldrT="[نص]"/>
      <dgm:spPr/>
      <dgm:t>
        <a:bodyPr/>
        <a:lstStyle/>
        <a:p>
          <a:pPr rtl="1"/>
          <a:r>
            <a:rPr lang="ar-SA"/>
            <a:t>الاتصالات الرقمية </a:t>
          </a:r>
          <a:r>
            <a:rPr lang="en-US"/>
            <a:t>Digital Communication</a:t>
          </a:r>
          <a:endParaRPr lang="ar-SA"/>
        </a:p>
      </dgm:t>
    </dgm:pt>
    <dgm:pt modelId="{B9EC1D26-7172-4EE3-B601-D9B43B4AAE97}" type="parTrans" cxnId="{8FB78029-1880-4178-AF8D-8D6350FD01CB}">
      <dgm:prSet/>
      <dgm:spPr/>
      <dgm:t>
        <a:bodyPr/>
        <a:lstStyle/>
        <a:p>
          <a:pPr rtl="1"/>
          <a:endParaRPr lang="ar-SA"/>
        </a:p>
      </dgm:t>
    </dgm:pt>
    <dgm:pt modelId="{EE293EBC-1766-484F-856D-052DB3B2C335}" type="sibTrans" cxnId="{8FB78029-1880-4178-AF8D-8D6350FD01CB}">
      <dgm:prSet/>
      <dgm:spPr/>
      <dgm:t>
        <a:bodyPr/>
        <a:lstStyle/>
        <a:p>
          <a:pPr rtl="1"/>
          <a:endParaRPr lang="ar-SA"/>
        </a:p>
      </dgm:t>
    </dgm:pt>
    <dgm:pt modelId="{69AF6C69-F571-4743-BCA4-F80B67D08FD6}">
      <dgm:prSet phldrT="[نص]"/>
      <dgm:spPr/>
      <dgm:t>
        <a:bodyPr/>
        <a:lstStyle/>
        <a:p>
          <a:pPr rtl="1"/>
          <a:r>
            <a:rPr lang="ar-SA"/>
            <a:t>التربية الرقمية (محو الأمية الرقمية) </a:t>
          </a:r>
          <a:r>
            <a:rPr lang="en-US"/>
            <a:t>Digital Education</a:t>
          </a:r>
          <a:endParaRPr lang="ar-SA"/>
        </a:p>
      </dgm:t>
    </dgm:pt>
    <dgm:pt modelId="{BB09F56E-7D98-4018-84AA-AAFEB0B069EE}" type="parTrans" cxnId="{2C22F708-B523-4D21-A798-E50E5D9EB9ED}">
      <dgm:prSet/>
      <dgm:spPr/>
      <dgm:t>
        <a:bodyPr/>
        <a:lstStyle/>
        <a:p>
          <a:pPr rtl="1"/>
          <a:endParaRPr lang="ar-SA"/>
        </a:p>
      </dgm:t>
    </dgm:pt>
    <dgm:pt modelId="{F6645106-3051-4F28-9F4E-D9C9B5D8FF8C}" type="sibTrans" cxnId="{2C22F708-B523-4D21-A798-E50E5D9EB9ED}">
      <dgm:prSet/>
      <dgm:spPr/>
      <dgm:t>
        <a:bodyPr/>
        <a:lstStyle/>
        <a:p>
          <a:pPr rtl="1"/>
          <a:endParaRPr lang="ar-SA"/>
        </a:p>
      </dgm:t>
    </dgm:pt>
    <dgm:pt modelId="{ABBF63A6-0D31-4609-8CCB-FA8A493D29DB}">
      <dgm:prSet phldrT="[نص]"/>
      <dgm:spPr/>
      <dgm:t>
        <a:bodyPr/>
        <a:lstStyle/>
        <a:p>
          <a:pPr rtl="1"/>
          <a:r>
            <a:rPr lang="ar-SA" b="1" u="none">
              <a:solidFill>
                <a:schemeClr val="accent6">
                  <a:lumMod val="60000"/>
                  <a:lumOff val="40000"/>
                </a:schemeClr>
              </a:solidFill>
            </a:rPr>
            <a:t>حماية النفس/حماية الآخرين (الحقوق الرقمية للفرد)</a:t>
          </a:r>
        </a:p>
      </dgm:t>
    </dgm:pt>
    <dgm:pt modelId="{11B1599F-ED6F-42D1-8D0C-A03D8E427114}" type="parTrans" cxnId="{00940A3D-B737-477C-9D08-8BABFCBE5F0E}">
      <dgm:prSet/>
      <dgm:spPr/>
      <dgm:t>
        <a:bodyPr/>
        <a:lstStyle/>
        <a:p>
          <a:pPr rtl="1"/>
          <a:endParaRPr lang="ar-SA"/>
        </a:p>
      </dgm:t>
    </dgm:pt>
    <dgm:pt modelId="{4A876E7A-8C9A-4E67-8A22-E7E0486F7E01}" type="sibTrans" cxnId="{00940A3D-B737-477C-9D08-8BABFCBE5F0E}">
      <dgm:prSet/>
      <dgm:spPr/>
      <dgm:t>
        <a:bodyPr/>
        <a:lstStyle/>
        <a:p>
          <a:pPr rtl="1"/>
          <a:endParaRPr lang="ar-SA"/>
        </a:p>
      </dgm:t>
    </dgm:pt>
    <dgm:pt modelId="{83A78A7D-B054-440D-8F97-BDA69738C42E}">
      <dgm:prSet phldrT="[نص]"/>
      <dgm:spPr/>
      <dgm:t>
        <a:bodyPr/>
        <a:lstStyle/>
        <a:p>
          <a:pPr rtl="1"/>
          <a:r>
            <a:rPr lang="ar-SA"/>
            <a:t>الحقوق والمسؤوليات الرقمية </a:t>
          </a:r>
          <a:r>
            <a:rPr lang="en-US"/>
            <a:t>Digital Rights &amp; Responsibilities</a:t>
          </a:r>
          <a:endParaRPr lang="ar-SA"/>
        </a:p>
      </dgm:t>
    </dgm:pt>
    <dgm:pt modelId="{3940605C-588B-46AB-B040-D01002A1075A}" type="parTrans" cxnId="{FF810EF7-4D93-4711-A3E9-A6AC4CF387B0}">
      <dgm:prSet/>
      <dgm:spPr/>
      <dgm:t>
        <a:bodyPr/>
        <a:lstStyle/>
        <a:p>
          <a:pPr rtl="1"/>
          <a:endParaRPr lang="ar-SA"/>
        </a:p>
      </dgm:t>
    </dgm:pt>
    <dgm:pt modelId="{9AA570E5-B011-42F1-B0EE-4B0B13DE3E5E}" type="sibTrans" cxnId="{FF810EF7-4D93-4711-A3E9-A6AC4CF387B0}">
      <dgm:prSet/>
      <dgm:spPr/>
      <dgm:t>
        <a:bodyPr/>
        <a:lstStyle/>
        <a:p>
          <a:pPr rtl="1"/>
          <a:endParaRPr lang="ar-SA"/>
        </a:p>
      </dgm:t>
    </dgm:pt>
    <dgm:pt modelId="{B0A57014-448D-4FF7-9952-0E3648774259}">
      <dgm:prSet phldrT="[نص]"/>
      <dgm:spPr/>
      <dgm:t>
        <a:bodyPr/>
        <a:lstStyle/>
        <a:p>
          <a:pPr rtl="1"/>
          <a:r>
            <a:rPr lang="ar-SA"/>
            <a:t>الأمن الرقمي (الحماية الذاتية) </a:t>
          </a:r>
          <a:r>
            <a:rPr lang="en-US"/>
            <a:t>Digital Security</a:t>
          </a:r>
          <a:endParaRPr lang="ar-SA"/>
        </a:p>
      </dgm:t>
    </dgm:pt>
    <dgm:pt modelId="{BAC3E952-082A-4E12-8C0F-9A4F72D29D5C}" type="parTrans" cxnId="{6F8BD076-AFF2-4884-8944-9C2EED8D5ED5}">
      <dgm:prSet/>
      <dgm:spPr/>
      <dgm:t>
        <a:bodyPr/>
        <a:lstStyle/>
        <a:p>
          <a:pPr rtl="1"/>
          <a:endParaRPr lang="ar-SA"/>
        </a:p>
      </dgm:t>
    </dgm:pt>
    <dgm:pt modelId="{6DDD16E9-94C4-404D-84FA-981A4095BB28}" type="sibTrans" cxnId="{6F8BD076-AFF2-4884-8944-9C2EED8D5ED5}">
      <dgm:prSet/>
      <dgm:spPr/>
      <dgm:t>
        <a:bodyPr/>
        <a:lstStyle/>
        <a:p>
          <a:pPr rtl="1"/>
          <a:endParaRPr lang="ar-SA"/>
        </a:p>
      </dgm:t>
    </dgm:pt>
    <dgm:pt modelId="{26B36610-050C-46FE-B9BF-435C5786BBF2}">
      <dgm:prSet phldrT="[نص]"/>
      <dgm:spPr>
        <a:ln w="38100">
          <a:solidFill>
            <a:srgbClr val="FF0000"/>
          </a:solidFill>
        </a:ln>
      </dgm:spPr>
      <dgm:t>
        <a:bodyPr/>
        <a:lstStyle/>
        <a:p>
          <a:pPr rtl="1"/>
          <a:r>
            <a:rPr lang="ar-SA"/>
            <a:t>القوانين الرقمية </a:t>
          </a:r>
          <a:r>
            <a:rPr lang="en-US"/>
            <a:t>Digital Law</a:t>
          </a:r>
          <a:endParaRPr lang="ar-SA"/>
        </a:p>
      </dgm:t>
    </dgm:pt>
    <dgm:pt modelId="{6C100015-D537-4547-8123-AD533E6E823F}" type="parTrans" cxnId="{2D055CE4-7B0D-48C6-87F4-A97B4C0FE2C4}">
      <dgm:prSet/>
      <dgm:spPr/>
      <dgm:t>
        <a:bodyPr/>
        <a:lstStyle/>
        <a:p>
          <a:pPr rtl="1"/>
          <a:endParaRPr lang="ar-SA"/>
        </a:p>
      </dgm:t>
    </dgm:pt>
    <dgm:pt modelId="{6545C7C6-02D9-4A2F-9C95-439D941B3FD3}" type="sibTrans" cxnId="{2D055CE4-7B0D-48C6-87F4-A97B4C0FE2C4}">
      <dgm:prSet/>
      <dgm:spPr/>
      <dgm:t>
        <a:bodyPr/>
        <a:lstStyle/>
        <a:p>
          <a:pPr rtl="1"/>
          <a:endParaRPr lang="ar-SA"/>
        </a:p>
      </dgm:t>
    </dgm:pt>
    <dgm:pt modelId="{7189F5AB-1388-4D86-95CB-E3587A213A30}">
      <dgm:prSet phldrT="[نص]"/>
      <dgm:spPr/>
      <dgm:t>
        <a:bodyPr/>
        <a:lstStyle/>
        <a:p>
          <a:pPr rtl="1"/>
          <a:r>
            <a:rPr lang="ar-SA"/>
            <a:t>التجارة الرقمية (الالكترونية) </a:t>
          </a:r>
          <a:r>
            <a:rPr lang="en-US"/>
            <a:t>Digital Commerce</a:t>
          </a:r>
          <a:endParaRPr lang="ar-SA"/>
        </a:p>
      </dgm:t>
    </dgm:pt>
    <dgm:pt modelId="{33B81193-6ABE-481C-82EF-7CC0E3C4B818}" type="parTrans" cxnId="{E7973921-033A-4E30-8EC9-B218B61C9219}">
      <dgm:prSet/>
      <dgm:spPr/>
      <dgm:t>
        <a:bodyPr/>
        <a:lstStyle/>
        <a:p>
          <a:pPr rtl="1"/>
          <a:endParaRPr lang="ar-SA"/>
        </a:p>
      </dgm:t>
    </dgm:pt>
    <dgm:pt modelId="{28465615-4396-403A-88F2-98007C940D15}" type="sibTrans" cxnId="{E7973921-033A-4E30-8EC9-B218B61C9219}">
      <dgm:prSet/>
      <dgm:spPr/>
      <dgm:t>
        <a:bodyPr/>
        <a:lstStyle/>
        <a:p>
          <a:pPr rtl="1"/>
          <a:endParaRPr lang="ar-SA"/>
        </a:p>
      </dgm:t>
    </dgm:pt>
    <dgm:pt modelId="{B220DAF6-094F-456D-B4A1-49EF40A3DF19}">
      <dgm:prSet phldrT="[نص]"/>
      <dgm:spPr/>
      <dgm:t>
        <a:bodyPr/>
        <a:lstStyle/>
        <a:p>
          <a:pPr rtl="1"/>
          <a:r>
            <a:rPr lang="ar-SA"/>
            <a:t>الصحة والسلامة الرقمية </a:t>
          </a:r>
          <a:r>
            <a:rPr lang="en-US"/>
            <a:t>Digital Health and Wellness</a:t>
          </a:r>
          <a:endParaRPr lang="ar-SA"/>
        </a:p>
      </dgm:t>
    </dgm:pt>
    <dgm:pt modelId="{E08343E6-459F-445A-93CE-CB09E0422115}" type="parTrans" cxnId="{6ADC7803-42F3-418F-9969-CA21F06B2EEF}">
      <dgm:prSet/>
      <dgm:spPr/>
      <dgm:t>
        <a:bodyPr/>
        <a:lstStyle/>
        <a:p>
          <a:pPr rtl="1"/>
          <a:endParaRPr lang="ar-SA"/>
        </a:p>
      </dgm:t>
    </dgm:pt>
    <dgm:pt modelId="{CD92BD32-6895-4438-BD3C-1FC958340BDF}" type="sibTrans" cxnId="{6ADC7803-42F3-418F-9969-CA21F06B2EEF}">
      <dgm:prSet/>
      <dgm:spPr/>
      <dgm:t>
        <a:bodyPr/>
        <a:lstStyle/>
        <a:p>
          <a:pPr rtl="1"/>
          <a:endParaRPr lang="ar-SA"/>
        </a:p>
      </dgm:t>
    </dgm:pt>
    <dgm:pt modelId="{0871FD36-AF48-4753-ABD9-6DD1FAA01738}" type="pres">
      <dgm:prSet presAssocID="{486AE6F8-FE8C-4ABB-AB33-6DD824F98528}" presName="linear" presStyleCnt="0">
        <dgm:presLayoutVars>
          <dgm:dir val="rev"/>
          <dgm:resizeHandles val="exact"/>
        </dgm:presLayoutVars>
      </dgm:prSet>
      <dgm:spPr/>
    </dgm:pt>
    <dgm:pt modelId="{BB05F66E-5EF1-47CD-A42C-A71821418FFA}" type="pres">
      <dgm:prSet presAssocID="{4606B8AE-283B-4EA2-A048-49F68C115461}" presName="comp" presStyleCnt="0"/>
      <dgm:spPr/>
    </dgm:pt>
    <dgm:pt modelId="{E0A1E861-B270-4911-803B-0BB182AA3DD2}" type="pres">
      <dgm:prSet presAssocID="{4606B8AE-283B-4EA2-A048-49F68C115461}" presName="box" presStyleLbl="node1" presStyleIdx="0" presStyleCnt="3"/>
      <dgm:spPr/>
    </dgm:pt>
    <dgm:pt modelId="{93939596-62BC-4056-BBF0-E21F1833728B}" type="pres">
      <dgm:prSet presAssocID="{4606B8AE-283B-4EA2-A048-49F68C115461}" presName="img" presStyleLbl="fgImgPlace1" presStyleIdx="0" presStyleCnt="3"/>
      <dgm:spPr>
        <a:blipFill>
          <a:blip r:embed="rId1">
            <a:extLst>
              <a:ext xmlns:a14="http://schemas.microsoft.com/office/drawing/2010/main" uri="{28A0092B-C50C-407E-A947-70E740481C1C}">
                <a14:useLocalDpi val="0"/>
              </a:ext>
            </a:extLst>
          </a:blip>
          <a:srcRect/>
          <a:stretch>
            <a:fillRect l="-27000" r="-27000"/>
          </a:stretch>
        </a:blipFill>
      </dgm:spPr>
    </dgm:pt>
    <dgm:pt modelId="{937DD2FA-62A9-4A93-858D-43E27DAA9D8A}" type="pres">
      <dgm:prSet presAssocID="{4606B8AE-283B-4EA2-A048-49F68C115461}" presName="text" presStyleLbl="node1" presStyleIdx="0" presStyleCnt="3">
        <dgm:presLayoutVars>
          <dgm:bulletEnabled val="1"/>
        </dgm:presLayoutVars>
      </dgm:prSet>
      <dgm:spPr/>
    </dgm:pt>
    <dgm:pt modelId="{1048361D-B046-4919-A148-CEDB0B03CFD6}" type="pres">
      <dgm:prSet presAssocID="{4C08793F-E393-4B28-91CC-391A267EDE13}" presName="spacer" presStyleCnt="0"/>
      <dgm:spPr/>
    </dgm:pt>
    <dgm:pt modelId="{48676BF6-BA08-4A05-AA07-341AF75C2093}" type="pres">
      <dgm:prSet presAssocID="{AB1436BA-080F-46C0-9021-ACDBA9BC77AE}" presName="comp" presStyleCnt="0"/>
      <dgm:spPr/>
    </dgm:pt>
    <dgm:pt modelId="{3EFB0642-BF3F-449B-A2B0-0CFFD5912C6F}" type="pres">
      <dgm:prSet presAssocID="{AB1436BA-080F-46C0-9021-ACDBA9BC77AE}" presName="box" presStyleLbl="node1" presStyleIdx="1" presStyleCnt="3"/>
      <dgm:spPr/>
    </dgm:pt>
    <dgm:pt modelId="{FDED5B54-3668-420F-9D85-A03EB02D16E6}" type="pres">
      <dgm:prSet presAssocID="{AB1436BA-080F-46C0-9021-ACDBA9BC77AE}" presName="img" presStyleLbl="fgImgPlace1" presStyleIdx="1" presStyleCnt="3"/>
      <dgm:spPr>
        <a:blipFill>
          <a:blip cstate="print" r:embed="rId2">
            <a:extLst>
              <a:ext xmlns:a14="http://schemas.microsoft.com/office/drawing/2010/main" uri="{28A0092B-C50C-407E-A947-70E740481C1C}">
                <a14:useLocalDpi val="0"/>
              </a:ext>
            </a:extLst>
          </a:blip>
          <a:srcRect/>
          <a:stretch>
            <a:fillRect l="-22000" r="-22000"/>
          </a:stretch>
        </a:blipFill>
      </dgm:spPr>
    </dgm:pt>
    <dgm:pt modelId="{CE98A70D-A3E9-4B29-A228-FBE74DDE24DB}" type="pres">
      <dgm:prSet presAssocID="{AB1436BA-080F-46C0-9021-ACDBA9BC77AE}" presName="text" presStyleLbl="node1" presStyleIdx="1" presStyleCnt="3">
        <dgm:presLayoutVars>
          <dgm:bulletEnabled val="1"/>
        </dgm:presLayoutVars>
      </dgm:prSet>
      <dgm:spPr/>
    </dgm:pt>
    <dgm:pt modelId="{C969B851-F3BA-431A-A763-A5370C9A7E13}" type="pres">
      <dgm:prSet presAssocID="{71850D0C-D882-4F4A-8EB4-85235ACE5EDF}" presName="spacer" presStyleCnt="0"/>
      <dgm:spPr/>
    </dgm:pt>
    <dgm:pt modelId="{F91D46DC-832F-4BEB-B024-D3B57F348B83}" type="pres">
      <dgm:prSet presAssocID="{ABBF63A6-0D31-4609-8CCB-FA8A493D29DB}" presName="comp" presStyleCnt="0"/>
      <dgm:spPr/>
    </dgm:pt>
    <dgm:pt modelId="{224FF7A7-7CD1-4E9C-A268-56243D322265}" type="pres">
      <dgm:prSet presAssocID="{ABBF63A6-0D31-4609-8CCB-FA8A493D29DB}" presName="box" presStyleLbl="node1" presStyleIdx="2" presStyleCnt="3"/>
      <dgm:spPr/>
    </dgm:pt>
    <dgm:pt modelId="{0E13EB56-92A0-42C7-80D1-DACCACB93082}" type="pres">
      <dgm:prSet presAssocID="{ABBF63A6-0D31-4609-8CCB-FA8A493D29DB}" presName="img" presStyleLbl="fgImgPlace1" presStyleIdx="2" presStyleCnt="3"/>
      <dgm:spPr>
        <a:blipFill>
          <a:blip cstate="print" r:embed="rId3">
            <a:extLst>
              <a:ext xmlns:a14="http://schemas.microsoft.com/office/drawing/2010/main" uri="{28A0092B-C50C-407E-A947-70E740481C1C}">
                <a14:useLocalDpi val="0"/>
              </a:ext>
            </a:extLst>
          </a:blip>
          <a:srcRect/>
          <a:stretch>
            <a:fillRect l="-13000" r="-13000"/>
          </a:stretch>
        </a:blipFill>
      </dgm:spPr>
    </dgm:pt>
    <dgm:pt modelId="{FBAC5AA5-64F7-4A4E-B76D-4D01A11736DE}" type="pres">
      <dgm:prSet presAssocID="{ABBF63A6-0D31-4609-8CCB-FA8A493D29DB}" presName="text" presStyleLbl="node1" presStyleIdx="2" presStyleCnt="3">
        <dgm:presLayoutVars>
          <dgm:bulletEnabled val="1"/>
        </dgm:presLayoutVars>
      </dgm:prSet>
      <dgm:spPr/>
    </dgm:pt>
  </dgm:ptLst>
  <dgm:cxnLst>
    <dgm:cxn modelId="{788C5600-104D-4D28-A393-12CA711EEE2C}" type="presOf" srcId="{4606B8AE-283B-4EA2-A048-49F68C115461}" destId="{937DD2FA-62A9-4A93-858D-43E27DAA9D8A}" srcOrd="1" destOrd="0" presId="urn:microsoft.com/office/officeart/2005/8/layout/vList4"/>
    <dgm:cxn modelId="{6ADC7803-42F3-418F-9969-CA21F06B2EEF}" srcId="{ABBF63A6-0D31-4609-8CCB-FA8A493D29DB}" destId="{B220DAF6-094F-456D-B4A1-49EF40A3DF19}" srcOrd="2" destOrd="0" parTransId="{E08343E6-459F-445A-93CE-CB09E0422115}" sibTransId="{CD92BD32-6895-4438-BD3C-1FC958340BDF}"/>
    <dgm:cxn modelId="{CDA1A104-B29D-43E1-9EBA-45B26B98F6AF}" type="presOf" srcId="{69AF6C69-F571-4743-BCA4-F80B67D08FD6}" destId="{3EFB0642-BF3F-449B-A2B0-0CFFD5912C6F}" srcOrd="0" destOrd="2" presId="urn:microsoft.com/office/officeart/2005/8/layout/vList4"/>
    <dgm:cxn modelId="{8879B607-C02C-40AA-A01E-569DD488A2C3}" type="presOf" srcId="{7189F5AB-1388-4D86-95CB-E3587A213A30}" destId="{3EFB0642-BF3F-449B-A2B0-0CFFD5912C6F}" srcOrd="0" destOrd="3" presId="urn:microsoft.com/office/officeart/2005/8/layout/vList4"/>
    <dgm:cxn modelId="{2C22F708-B523-4D21-A798-E50E5D9EB9ED}" srcId="{AB1436BA-080F-46C0-9021-ACDBA9BC77AE}" destId="{69AF6C69-F571-4743-BCA4-F80B67D08FD6}" srcOrd="1" destOrd="0" parTransId="{BB09F56E-7D98-4018-84AA-AAFEB0B069EE}" sibTransId="{F6645106-3051-4F28-9F4E-D9C9B5D8FF8C}"/>
    <dgm:cxn modelId="{F498AB09-BDC0-4F26-B62B-254948EFECB0}" type="presOf" srcId="{C9251ED5-797A-4CAD-8BAF-9D2580EECAF3}" destId="{E0A1E861-B270-4911-803B-0BB182AA3DD2}" srcOrd="0" destOrd="2" presId="urn:microsoft.com/office/officeart/2005/8/layout/vList4"/>
    <dgm:cxn modelId="{D2C1890A-C8E6-4820-B205-5AA4D68BC9A6}" type="presOf" srcId="{AB1436BA-080F-46C0-9021-ACDBA9BC77AE}" destId="{3EFB0642-BF3F-449B-A2B0-0CFFD5912C6F}" srcOrd="0" destOrd="0" presId="urn:microsoft.com/office/officeart/2005/8/layout/vList4"/>
    <dgm:cxn modelId="{3AC28010-FD57-4A28-A03A-FEBCB36C7B53}" type="presOf" srcId="{B220DAF6-094F-456D-B4A1-49EF40A3DF19}" destId="{FBAC5AA5-64F7-4A4E-B76D-4D01A11736DE}" srcOrd="1" destOrd="3" presId="urn:microsoft.com/office/officeart/2005/8/layout/vList4"/>
    <dgm:cxn modelId="{6950A416-6B13-4626-BADB-3979DB38F7F9}" type="presOf" srcId="{B220DAF6-094F-456D-B4A1-49EF40A3DF19}" destId="{224FF7A7-7CD1-4E9C-A268-56243D322265}" srcOrd="0" destOrd="3" presId="urn:microsoft.com/office/officeart/2005/8/layout/vList4"/>
    <dgm:cxn modelId="{E7973921-033A-4E30-8EC9-B218B61C9219}" srcId="{AB1436BA-080F-46C0-9021-ACDBA9BC77AE}" destId="{7189F5AB-1388-4D86-95CB-E3587A213A30}" srcOrd="2" destOrd="0" parTransId="{33B81193-6ABE-481C-82EF-7CC0E3C4B818}" sibTransId="{28465615-4396-403A-88F2-98007C940D15}"/>
    <dgm:cxn modelId="{05FF9121-B6FB-4DEF-96E4-60D106C9C2FE}" type="presOf" srcId="{4606B8AE-283B-4EA2-A048-49F68C115461}" destId="{E0A1E861-B270-4911-803B-0BB182AA3DD2}" srcOrd="0" destOrd="0" presId="urn:microsoft.com/office/officeart/2005/8/layout/vList4"/>
    <dgm:cxn modelId="{8FB78029-1880-4178-AF8D-8D6350FD01CB}" srcId="{AB1436BA-080F-46C0-9021-ACDBA9BC77AE}" destId="{81019BD0-5FF7-42D7-8B01-95EC5A7CA286}" srcOrd="0" destOrd="0" parTransId="{B9EC1D26-7172-4EE3-B601-D9B43B4AAE97}" sibTransId="{EE293EBC-1766-484F-856D-052DB3B2C335}"/>
    <dgm:cxn modelId="{6BD14430-D76A-4427-99FB-FFCC5E0AFF53}" type="presOf" srcId="{26B36610-050C-46FE-B9BF-435C5786BBF2}" destId="{937DD2FA-62A9-4A93-858D-43E27DAA9D8A}" srcOrd="1" destOrd="3" presId="urn:microsoft.com/office/officeart/2005/8/layout/vList4"/>
    <dgm:cxn modelId="{B54E923C-5607-480A-99DA-62CE84932B86}" srcId="{4606B8AE-283B-4EA2-A048-49F68C115461}" destId="{C9251ED5-797A-4CAD-8BAF-9D2580EECAF3}" srcOrd="1" destOrd="0" parTransId="{017CBFBF-8ACF-4668-A705-3C8E7B29ED55}" sibTransId="{FFFAE952-ACA2-4AA6-914A-65DD592716B3}"/>
    <dgm:cxn modelId="{00940A3D-B737-477C-9D08-8BABFCBE5F0E}" srcId="{486AE6F8-FE8C-4ABB-AB33-6DD824F98528}" destId="{ABBF63A6-0D31-4609-8CCB-FA8A493D29DB}" srcOrd="2" destOrd="0" parTransId="{11B1599F-ED6F-42D1-8D0C-A03D8E427114}" sibTransId="{4A876E7A-8C9A-4E67-8A22-E7E0486F7E01}"/>
    <dgm:cxn modelId="{59D9383F-FA9D-4276-9525-6508344EDD1C}" type="presOf" srcId="{B0A57014-448D-4FF7-9952-0E3648774259}" destId="{FBAC5AA5-64F7-4A4E-B76D-4D01A11736DE}" srcOrd="1" destOrd="2" presId="urn:microsoft.com/office/officeart/2005/8/layout/vList4"/>
    <dgm:cxn modelId="{24D5EA60-CD0B-4C2D-B9F9-15C4073A5C70}" type="presOf" srcId="{7189F5AB-1388-4D86-95CB-E3587A213A30}" destId="{CE98A70D-A3E9-4B29-A228-FBE74DDE24DB}" srcOrd="1" destOrd="3" presId="urn:microsoft.com/office/officeart/2005/8/layout/vList4"/>
    <dgm:cxn modelId="{E403F441-D673-4A2F-865E-60B6C2BC8499}" type="presOf" srcId="{69AF6C69-F571-4743-BCA4-F80B67D08FD6}" destId="{CE98A70D-A3E9-4B29-A228-FBE74DDE24DB}" srcOrd="1" destOrd="2" presId="urn:microsoft.com/office/officeart/2005/8/layout/vList4"/>
    <dgm:cxn modelId="{AADA2266-8AC0-4D5E-A36D-3B482E7D8F37}" type="presOf" srcId="{486AE6F8-FE8C-4ABB-AB33-6DD824F98528}" destId="{0871FD36-AF48-4753-ABD9-6DD1FAA01738}" srcOrd="0" destOrd="0" presId="urn:microsoft.com/office/officeart/2005/8/layout/vList4"/>
    <dgm:cxn modelId="{3422AC6D-BE87-4912-9BF4-14ECC7F6DD89}" type="presOf" srcId="{81019BD0-5FF7-42D7-8B01-95EC5A7CA286}" destId="{3EFB0642-BF3F-449B-A2B0-0CFFD5912C6F}" srcOrd="0" destOrd="1" presId="urn:microsoft.com/office/officeart/2005/8/layout/vList4"/>
    <dgm:cxn modelId="{709B3C6E-3237-4281-A986-B7A5F38341AE}" type="presOf" srcId="{AB1436BA-080F-46C0-9021-ACDBA9BC77AE}" destId="{CE98A70D-A3E9-4B29-A228-FBE74DDE24DB}" srcOrd="1" destOrd="0" presId="urn:microsoft.com/office/officeart/2005/8/layout/vList4"/>
    <dgm:cxn modelId="{6F8BD076-AFF2-4884-8944-9C2EED8D5ED5}" srcId="{ABBF63A6-0D31-4609-8CCB-FA8A493D29DB}" destId="{B0A57014-448D-4FF7-9952-0E3648774259}" srcOrd="1" destOrd="0" parTransId="{BAC3E952-082A-4E12-8C0F-9A4F72D29D5C}" sibTransId="{6DDD16E9-94C4-404D-84FA-981A4095BB28}"/>
    <dgm:cxn modelId="{AC87D684-5379-46CD-82FC-B65538BEA738}" type="presOf" srcId="{1406FBF0-4EC0-47C3-9ED6-4ED15ADDB662}" destId="{E0A1E861-B270-4911-803B-0BB182AA3DD2}" srcOrd="0" destOrd="1" presId="urn:microsoft.com/office/officeart/2005/8/layout/vList4"/>
    <dgm:cxn modelId="{27DE6E9D-3947-493C-ABEE-6A31C2D7B86A}" srcId="{486AE6F8-FE8C-4ABB-AB33-6DD824F98528}" destId="{4606B8AE-283B-4EA2-A048-49F68C115461}" srcOrd="0" destOrd="0" parTransId="{A32420EA-DA53-4BD1-A90D-3A150FE571F4}" sibTransId="{4C08793F-E393-4B28-91CC-391A267EDE13}"/>
    <dgm:cxn modelId="{1E6609A2-B848-4494-9D23-4245DFD6582B}" type="presOf" srcId="{1406FBF0-4EC0-47C3-9ED6-4ED15ADDB662}" destId="{937DD2FA-62A9-4A93-858D-43E27DAA9D8A}" srcOrd="1" destOrd="1" presId="urn:microsoft.com/office/officeart/2005/8/layout/vList4"/>
    <dgm:cxn modelId="{0A4BA3AC-B7A9-44BD-B602-AE55ECDBF03A}" type="presOf" srcId="{ABBF63A6-0D31-4609-8CCB-FA8A493D29DB}" destId="{FBAC5AA5-64F7-4A4E-B76D-4D01A11736DE}" srcOrd="1" destOrd="0" presId="urn:microsoft.com/office/officeart/2005/8/layout/vList4"/>
    <dgm:cxn modelId="{681AAFAC-C1C5-4206-A9EB-4862D01545EE}" type="presOf" srcId="{81019BD0-5FF7-42D7-8B01-95EC5A7CA286}" destId="{CE98A70D-A3E9-4B29-A228-FBE74DDE24DB}" srcOrd="1" destOrd="1" presId="urn:microsoft.com/office/officeart/2005/8/layout/vList4"/>
    <dgm:cxn modelId="{92238FBA-5C3A-4821-9975-B32B5D6C28A6}" type="presOf" srcId="{C9251ED5-797A-4CAD-8BAF-9D2580EECAF3}" destId="{937DD2FA-62A9-4A93-858D-43E27DAA9D8A}" srcOrd="1" destOrd="2" presId="urn:microsoft.com/office/officeart/2005/8/layout/vList4"/>
    <dgm:cxn modelId="{F41DC5BC-ECA1-4A17-975E-BB6AC93BB64B}" type="presOf" srcId="{ABBF63A6-0D31-4609-8CCB-FA8A493D29DB}" destId="{224FF7A7-7CD1-4E9C-A268-56243D322265}" srcOrd="0" destOrd="0" presId="urn:microsoft.com/office/officeart/2005/8/layout/vList4"/>
    <dgm:cxn modelId="{65CAD4C1-69CC-4CED-9048-FD36660C3DAD}" srcId="{486AE6F8-FE8C-4ABB-AB33-6DD824F98528}" destId="{AB1436BA-080F-46C0-9021-ACDBA9BC77AE}" srcOrd="1" destOrd="0" parTransId="{4DF4CFCF-C164-4C9C-94C8-6C7164F092B0}" sibTransId="{71850D0C-D882-4F4A-8EB4-85235ACE5EDF}"/>
    <dgm:cxn modelId="{09AE85C5-017B-43F5-93C8-CB941872E3C7}" type="presOf" srcId="{83A78A7D-B054-440D-8F97-BDA69738C42E}" destId="{FBAC5AA5-64F7-4A4E-B76D-4D01A11736DE}" srcOrd="1" destOrd="1" presId="urn:microsoft.com/office/officeart/2005/8/layout/vList4"/>
    <dgm:cxn modelId="{8E17F2CB-118E-4BE1-B216-2846458F4565}" type="presOf" srcId="{26B36610-050C-46FE-B9BF-435C5786BBF2}" destId="{E0A1E861-B270-4911-803B-0BB182AA3DD2}" srcOrd="0" destOrd="3" presId="urn:microsoft.com/office/officeart/2005/8/layout/vList4"/>
    <dgm:cxn modelId="{2D055CE4-7B0D-48C6-87F4-A97B4C0FE2C4}" srcId="{4606B8AE-283B-4EA2-A048-49F68C115461}" destId="{26B36610-050C-46FE-B9BF-435C5786BBF2}" srcOrd="2" destOrd="0" parTransId="{6C100015-D537-4547-8123-AD533E6E823F}" sibTransId="{6545C7C6-02D9-4A2F-9C95-439D941B3FD3}"/>
    <dgm:cxn modelId="{1AACE2F0-DC97-406D-9D8E-A604D5D0FF3B}" type="presOf" srcId="{83A78A7D-B054-440D-8F97-BDA69738C42E}" destId="{224FF7A7-7CD1-4E9C-A268-56243D322265}" srcOrd="0" destOrd="1" presId="urn:microsoft.com/office/officeart/2005/8/layout/vList4"/>
    <dgm:cxn modelId="{95D2AEF5-027B-47BD-A86B-602AEDBC754D}" srcId="{4606B8AE-283B-4EA2-A048-49F68C115461}" destId="{1406FBF0-4EC0-47C3-9ED6-4ED15ADDB662}" srcOrd="0" destOrd="0" parTransId="{627AFB44-91BC-4A45-89CF-A56A8F3690AD}" sibTransId="{29A2EBB9-7B22-4874-92CE-5B059AC69128}"/>
    <dgm:cxn modelId="{FF810EF7-4D93-4711-A3E9-A6AC4CF387B0}" srcId="{ABBF63A6-0D31-4609-8CCB-FA8A493D29DB}" destId="{83A78A7D-B054-440D-8F97-BDA69738C42E}" srcOrd="0" destOrd="0" parTransId="{3940605C-588B-46AB-B040-D01002A1075A}" sibTransId="{9AA570E5-B011-42F1-B0EE-4B0B13DE3E5E}"/>
    <dgm:cxn modelId="{8183B7FD-A83F-48F9-860C-25455F3ADE3E}" type="presOf" srcId="{B0A57014-448D-4FF7-9952-0E3648774259}" destId="{224FF7A7-7CD1-4E9C-A268-56243D322265}" srcOrd="0" destOrd="2" presId="urn:microsoft.com/office/officeart/2005/8/layout/vList4"/>
    <dgm:cxn modelId="{6CB2676B-C4A2-4EB8-B6CA-6127D316B26D}" type="presParOf" srcId="{0871FD36-AF48-4753-ABD9-6DD1FAA01738}" destId="{BB05F66E-5EF1-47CD-A42C-A71821418FFA}" srcOrd="0" destOrd="0" presId="urn:microsoft.com/office/officeart/2005/8/layout/vList4"/>
    <dgm:cxn modelId="{576D9616-D4EC-4A74-BD78-986D65272726}" type="presParOf" srcId="{BB05F66E-5EF1-47CD-A42C-A71821418FFA}" destId="{E0A1E861-B270-4911-803B-0BB182AA3DD2}" srcOrd="0" destOrd="0" presId="urn:microsoft.com/office/officeart/2005/8/layout/vList4"/>
    <dgm:cxn modelId="{8236A4DB-CFCE-40D5-926A-36F24B1191A0}" type="presParOf" srcId="{BB05F66E-5EF1-47CD-A42C-A71821418FFA}" destId="{93939596-62BC-4056-BBF0-E21F1833728B}" srcOrd="1" destOrd="0" presId="urn:microsoft.com/office/officeart/2005/8/layout/vList4"/>
    <dgm:cxn modelId="{BD710860-4DFF-4E51-AE6C-8D7A920FACEF}" type="presParOf" srcId="{BB05F66E-5EF1-47CD-A42C-A71821418FFA}" destId="{937DD2FA-62A9-4A93-858D-43E27DAA9D8A}" srcOrd="2" destOrd="0" presId="urn:microsoft.com/office/officeart/2005/8/layout/vList4"/>
    <dgm:cxn modelId="{C6DF86AA-59B9-46CA-B45C-ED058CA64BD1}" type="presParOf" srcId="{0871FD36-AF48-4753-ABD9-6DD1FAA01738}" destId="{1048361D-B046-4919-A148-CEDB0B03CFD6}" srcOrd="1" destOrd="0" presId="urn:microsoft.com/office/officeart/2005/8/layout/vList4"/>
    <dgm:cxn modelId="{3A4A699C-9B4E-4666-809F-19BB055C0465}" type="presParOf" srcId="{0871FD36-AF48-4753-ABD9-6DD1FAA01738}" destId="{48676BF6-BA08-4A05-AA07-341AF75C2093}" srcOrd="2" destOrd="0" presId="urn:microsoft.com/office/officeart/2005/8/layout/vList4"/>
    <dgm:cxn modelId="{6D8768CA-E933-4A7E-88CC-AAD4D0D3FCEF}" type="presParOf" srcId="{48676BF6-BA08-4A05-AA07-341AF75C2093}" destId="{3EFB0642-BF3F-449B-A2B0-0CFFD5912C6F}" srcOrd="0" destOrd="0" presId="urn:microsoft.com/office/officeart/2005/8/layout/vList4"/>
    <dgm:cxn modelId="{62C70462-1320-4BDC-8945-5640AC782292}" type="presParOf" srcId="{48676BF6-BA08-4A05-AA07-341AF75C2093}" destId="{FDED5B54-3668-420F-9D85-A03EB02D16E6}" srcOrd="1" destOrd="0" presId="urn:microsoft.com/office/officeart/2005/8/layout/vList4"/>
    <dgm:cxn modelId="{6DA7102E-A2DA-455C-913E-D8E10A701EE1}" type="presParOf" srcId="{48676BF6-BA08-4A05-AA07-341AF75C2093}" destId="{CE98A70D-A3E9-4B29-A228-FBE74DDE24DB}" srcOrd="2" destOrd="0" presId="urn:microsoft.com/office/officeart/2005/8/layout/vList4"/>
    <dgm:cxn modelId="{A497EAC6-A0B2-4971-BE34-A7C5FD51DA9A}" type="presParOf" srcId="{0871FD36-AF48-4753-ABD9-6DD1FAA01738}" destId="{C969B851-F3BA-431A-A763-A5370C9A7E13}" srcOrd="3" destOrd="0" presId="urn:microsoft.com/office/officeart/2005/8/layout/vList4"/>
    <dgm:cxn modelId="{215821A0-8C66-491A-ADD1-15198F43E4EA}" type="presParOf" srcId="{0871FD36-AF48-4753-ABD9-6DD1FAA01738}" destId="{F91D46DC-832F-4BEB-B024-D3B57F348B83}" srcOrd="4" destOrd="0" presId="urn:microsoft.com/office/officeart/2005/8/layout/vList4"/>
    <dgm:cxn modelId="{DFAFECB3-2AFB-4AFF-A7FF-CDB87BFDAAEB}" type="presParOf" srcId="{F91D46DC-832F-4BEB-B024-D3B57F348B83}" destId="{224FF7A7-7CD1-4E9C-A268-56243D322265}" srcOrd="0" destOrd="0" presId="urn:microsoft.com/office/officeart/2005/8/layout/vList4"/>
    <dgm:cxn modelId="{4B08AB76-2722-49C7-920C-47956A42813B}" type="presParOf" srcId="{F91D46DC-832F-4BEB-B024-D3B57F348B83}" destId="{0E13EB56-92A0-42C7-80D1-DACCACB93082}" srcOrd="1" destOrd="0" presId="urn:microsoft.com/office/officeart/2005/8/layout/vList4"/>
    <dgm:cxn modelId="{66BB8083-7F9E-4FB4-9739-3E9600588A19}" type="presParOf" srcId="{F91D46DC-832F-4BEB-B024-D3B57F348B83}" destId="{FBAC5AA5-64F7-4A4E-B76D-4D01A11736DE}" srcOrd="2" destOrd="0" presId="urn:microsoft.com/office/officeart/2005/8/layout/vList4"/>
  </dgm:cxnLst>
  <dgm:bg/>
  <dgm:whole/>
  <dgm:extLst>
    <a:ext xmlns:dsp="http://schemas.microsoft.com/office/drawing/2008/diagram" uri="http://schemas.microsoft.com/office/drawing/2008/diagram">
      <dsp:dataModelExt minVer="http://schemas.openxmlformats.org/drawingml/2006/diagram" relId="rId6"/>
    </a:ext>
  </dgm:extLst>
</dgm:dataModel>
</file>

<file path=ppt/diagrams/data3.xml><?xml version="1.0" encoding="utf-8"?>
<dgm:dataModel xmlns:a="http://schemas.openxmlformats.org/drawingml/2006/main" xmlns:dgm="http://schemas.openxmlformats.org/drawingml/2006/diagram" xmlns:s="http://schemas.openxmlformats.org/officeDocument/2006/sharedTypes" xmlns:r="http://schemas.openxmlformats.org/officeDocument/2006/relationships">
  <dgm:ptLst>
    <dgm:pt modelId="{486AE6F8-FE8C-4ABB-AB33-6DD824F98528}" type="doc">
      <dgm:prSet loTypeId="urn:microsoft.com/office/officeart/2005/8/layout/vList4" loCatId="list" qsTypeId="urn:microsoft.com/office/officeart/2005/8/quickstyle/simple1" qsCatId="simple" csTypeId="urn:microsoft.com/office/officeart/2005/8/colors/accent1_2" csCatId="accent1" phldr="1"/>
      <dgm:spPr/>
      <dgm:t>
        <a:bodyPr/>
        <a:lstStyle/>
        <a:p>
          <a:pPr rtl="1"/>
          <a:endParaRPr lang="ar-SA"/>
        </a:p>
      </dgm:t>
    </dgm:pt>
    <dgm:pt modelId="{4606B8AE-283B-4EA2-A048-49F68C115461}">
      <dgm:prSet phldrT="[نص]" custT="1"/>
      <dgm:spPr/>
      <dgm:t>
        <a:bodyPr/>
        <a:lstStyle/>
        <a:p>
          <a:pPr rtl="1"/>
          <a:r>
            <a:rPr lang="ar-SA" sz="2000" b="1" u="none" dirty="0">
              <a:solidFill>
                <a:schemeClr val="accent6">
                  <a:lumMod val="60000"/>
                  <a:lumOff val="40000"/>
                </a:schemeClr>
              </a:solidFill>
            </a:rPr>
            <a:t>احترام النفس/الآخرين (الإطار الأخلاقي للتعامل الرقمي)</a:t>
          </a:r>
        </a:p>
      </dgm:t>
    </dgm:pt>
    <dgm:pt modelId="{A32420EA-DA53-4BD1-A90D-3A150FE571F4}" type="parTrans" cxnId="{27DE6E9D-3947-493C-ABEE-6A31C2D7B86A}">
      <dgm:prSet/>
      <dgm:spPr/>
      <dgm:t>
        <a:bodyPr/>
        <a:lstStyle/>
        <a:p>
          <a:pPr rtl="1"/>
          <a:endParaRPr lang="ar-SA"/>
        </a:p>
      </dgm:t>
    </dgm:pt>
    <dgm:pt modelId="{4C08793F-E393-4B28-91CC-391A267EDE13}" type="sibTrans" cxnId="{27DE6E9D-3947-493C-ABEE-6A31C2D7B86A}">
      <dgm:prSet/>
      <dgm:spPr/>
      <dgm:t>
        <a:bodyPr/>
        <a:lstStyle/>
        <a:p>
          <a:pPr rtl="1"/>
          <a:endParaRPr lang="ar-SA"/>
        </a:p>
      </dgm:t>
    </dgm:pt>
    <dgm:pt modelId="{1406FBF0-4EC0-47C3-9ED6-4ED15ADDB662}">
      <dgm:prSet phldrT="[نص]" custT="1"/>
      <dgm:spPr/>
      <dgm:t>
        <a:bodyPr/>
        <a:lstStyle/>
        <a:p>
          <a:pPr rtl="1"/>
          <a:r>
            <a:rPr lang="ar-SA" sz="1600" dirty="0"/>
            <a:t>الاستخدام اللائق للعالم الرقمي </a:t>
          </a:r>
          <a:r>
            <a:rPr lang="en-US" sz="1600" dirty="0"/>
            <a:t>Digital Etiquette</a:t>
          </a:r>
          <a:endParaRPr lang="ar-SA" sz="1600" dirty="0"/>
        </a:p>
      </dgm:t>
    </dgm:pt>
    <dgm:pt modelId="{627AFB44-91BC-4A45-89CF-A56A8F3690AD}" type="parTrans" cxnId="{95D2AEF5-027B-47BD-A86B-602AEDBC754D}">
      <dgm:prSet/>
      <dgm:spPr/>
      <dgm:t>
        <a:bodyPr/>
        <a:lstStyle/>
        <a:p>
          <a:pPr rtl="1"/>
          <a:endParaRPr lang="ar-SA"/>
        </a:p>
      </dgm:t>
    </dgm:pt>
    <dgm:pt modelId="{29A2EBB9-7B22-4874-92CE-5B059AC69128}" type="sibTrans" cxnId="{95D2AEF5-027B-47BD-A86B-602AEDBC754D}">
      <dgm:prSet/>
      <dgm:spPr/>
      <dgm:t>
        <a:bodyPr/>
        <a:lstStyle/>
        <a:p>
          <a:pPr rtl="1"/>
          <a:endParaRPr lang="ar-SA"/>
        </a:p>
      </dgm:t>
    </dgm:pt>
    <dgm:pt modelId="{0871FD36-AF48-4753-ABD9-6DD1FAA01738}" type="pres">
      <dgm:prSet presAssocID="{486AE6F8-FE8C-4ABB-AB33-6DD824F98528}" presName="linear" presStyleCnt="0">
        <dgm:presLayoutVars>
          <dgm:dir val="rev"/>
          <dgm:resizeHandles val="exact"/>
        </dgm:presLayoutVars>
      </dgm:prSet>
      <dgm:spPr/>
    </dgm:pt>
    <dgm:pt modelId="{BB05F66E-5EF1-47CD-A42C-A71821418FFA}" type="pres">
      <dgm:prSet presAssocID="{4606B8AE-283B-4EA2-A048-49F68C115461}" presName="comp" presStyleCnt="0"/>
      <dgm:spPr/>
    </dgm:pt>
    <dgm:pt modelId="{E0A1E861-B270-4911-803B-0BB182AA3DD2}" type="pres">
      <dgm:prSet presAssocID="{4606B8AE-283B-4EA2-A048-49F68C115461}" presName="box" presStyleLbl="node1" presStyleIdx="0" presStyleCnt="1"/>
      <dgm:spPr/>
    </dgm:pt>
    <dgm:pt modelId="{93939596-62BC-4056-BBF0-E21F1833728B}" type="pres">
      <dgm:prSet presAssocID="{4606B8AE-283B-4EA2-A048-49F68C115461}" presName="img" presStyleLbl="fgImgPlace1" presStyleIdx="0" presStyleCnt="1"/>
      <dgm:spPr>
        <a:blipFill>
          <a:blip r:embed="rId1">
            <a:extLst>
              <a:ext xmlns:a14="http://schemas.microsoft.com/office/drawing/2010/main" uri="{28A0092B-C50C-407E-A947-70E740481C1C}">
                <a14:useLocalDpi val="0"/>
              </a:ext>
            </a:extLst>
          </a:blip>
          <a:srcRect/>
          <a:stretch>
            <a:fillRect l="-27000" r="-27000"/>
          </a:stretch>
        </a:blipFill>
      </dgm:spPr>
    </dgm:pt>
    <dgm:pt modelId="{937DD2FA-62A9-4A93-858D-43E27DAA9D8A}" type="pres">
      <dgm:prSet presAssocID="{4606B8AE-283B-4EA2-A048-49F68C115461}" presName="text" presStyleLbl="node1" presStyleIdx="0" presStyleCnt="1">
        <dgm:presLayoutVars>
          <dgm:bulletEnabled val="1"/>
        </dgm:presLayoutVars>
      </dgm:prSet>
      <dgm:spPr/>
    </dgm:pt>
  </dgm:ptLst>
  <dgm:cxnLst>
    <dgm:cxn modelId="{788C5600-104D-4D28-A393-12CA711EEE2C}" type="presOf" srcId="{4606B8AE-283B-4EA2-A048-49F68C115461}" destId="{937DD2FA-62A9-4A93-858D-43E27DAA9D8A}" srcOrd="1" destOrd="0" presId="urn:microsoft.com/office/officeart/2005/8/layout/vList4"/>
    <dgm:cxn modelId="{05FF9121-B6FB-4DEF-96E4-60D106C9C2FE}" type="presOf" srcId="{4606B8AE-283B-4EA2-A048-49F68C115461}" destId="{E0A1E861-B270-4911-803B-0BB182AA3DD2}" srcOrd="0" destOrd="0" presId="urn:microsoft.com/office/officeart/2005/8/layout/vList4"/>
    <dgm:cxn modelId="{AADA2266-8AC0-4D5E-A36D-3B482E7D8F37}" type="presOf" srcId="{486AE6F8-FE8C-4ABB-AB33-6DD824F98528}" destId="{0871FD36-AF48-4753-ABD9-6DD1FAA01738}" srcOrd="0" destOrd="0" presId="urn:microsoft.com/office/officeart/2005/8/layout/vList4"/>
    <dgm:cxn modelId="{AC87D684-5379-46CD-82FC-B65538BEA738}" type="presOf" srcId="{1406FBF0-4EC0-47C3-9ED6-4ED15ADDB662}" destId="{E0A1E861-B270-4911-803B-0BB182AA3DD2}" srcOrd="0" destOrd="1" presId="urn:microsoft.com/office/officeart/2005/8/layout/vList4"/>
    <dgm:cxn modelId="{27DE6E9D-3947-493C-ABEE-6A31C2D7B86A}" srcId="{486AE6F8-FE8C-4ABB-AB33-6DD824F98528}" destId="{4606B8AE-283B-4EA2-A048-49F68C115461}" srcOrd="0" destOrd="0" parTransId="{A32420EA-DA53-4BD1-A90D-3A150FE571F4}" sibTransId="{4C08793F-E393-4B28-91CC-391A267EDE13}"/>
    <dgm:cxn modelId="{1E6609A2-B848-4494-9D23-4245DFD6582B}" type="presOf" srcId="{1406FBF0-4EC0-47C3-9ED6-4ED15ADDB662}" destId="{937DD2FA-62A9-4A93-858D-43E27DAA9D8A}" srcOrd="1" destOrd="1" presId="urn:microsoft.com/office/officeart/2005/8/layout/vList4"/>
    <dgm:cxn modelId="{95D2AEF5-027B-47BD-A86B-602AEDBC754D}" srcId="{4606B8AE-283B-4EA2-A048-49F68C115461}" destId="{1406FBF0-4EC0-47C3-9ED6-4ED15ADDB662}" srcOrd="0" destOrd="0" parTransId="{627AFB44-91BC-4A45-89CF-A56A8F3690AD}" sibTransId="{29A2EBB9-7B22-4874-92CE-5B059AC69128}"/>
    <dgm:cxn modelId="{6CB2676B-C4A2-4EB8-B6CA-6127D316B26D}" type="presParOf" srcId="{0871FD36-AF48-4753-ABD9-6DD1FAA01738}" destId="{BB05F66E-5EF1-47CD-A42C-A71821418FFA}" srcOrd="0" destOrd="0" presId="urn:microsoft.com/office/officeart/2005/8/layout/vList4"/>
    <dgm:cxn modelId="{576D9616-D4EC-4A74-BD78-986D65272726}" type="presParOf" srcId="{BB05F66E-5EF1-47CD-A42C-A71821418FFA}" destId="{E0A1E861-B270-4911-803B-0BB182AA3DD2}" srcOrd="0" destOrd="0" presId="urn:microsoft.com/office/officeart/2005/8/layout/vList4"/>
    <dgm:cxn modelId="{8236A4DB-CFCE-40D5-926A-36F24B1191A0}" type="presParOf" srcId="{BB05F66E-5EF1-47CD-A42C-A71821418FFA}" destId="{93939596-62BC-4056-BBF0-E21F1833728B}" srcOrd="1" destOrd="0" presId="urn:microsoft.com/office/officeart/2005/8/layout/vList4"/>
    <dgm:cxn modelId="{BD710860-4DFF-4E51-AE6C-8D7A920FACEF}" type="presParOf" srcId="{BB05F66E-5EF1-47CD-A42C-A71821418FFA}" destId="{937DD2FA-62A9-4A93-858D-43E27DAA9D8A}" srcOrd="2" destOrd="0" presId="urn:microsoft.com/office/officeart/2005/8/layout/vList4"/>
  </dgm:cxnLst>
  <dgm:bg/>
  <dgm:whole/>
  <dgm:extLst>
    <a:ext xmlns:dsp="http://schemas.microsoft.com/office/drawing/2008/diagram" uri="http://schemas.microsoft.com/office/drawing/2008/diagram">
      <dsp:dataModelExt minVer="http://schemas.openxmlformats.org/drawingml/2006/diagram" relId="rId6"/>
    </a:ext>
  </dgm:extLst>
</dgm:dataModel>
</file>

<file path=ppt/diagrams/data4.xml><?xml version="1.0" encoding="utf-8"?>
<dgm:dataModel xmlns:a="http://schemas.openxmlformats.org/drawingml/2006/main" xmlns:dgm="http://schemas.openxmlformats.org/drawingml/2006/diagram" xmlns:s="http://schemas.openxmlformats.org/officeDocument/2006/sharedTypes" xmlns:r="http://schemas.openxmlformats.org/officeDocument/2006/relationships">
  <dgm:ptLst>
    <dgm:pt modelId="{486AE6F8-FE8C-4ABB-AB33-6DD824F98528}" type="doc">
      <dgm:prSet loTypeId="urn:microsoft.com/office/officeart/2005/8/layout/vList4" loCatId="list" qsTypeId="urn:microsoft.com/office/officeart/2005/8/quickstyle/simple1" qsCatId="simple" csTypeId="urn:microsoft.com/office/officeart/2005/8/colors/accent1_2" csCatId="accent1" phldr="1"/>
      <dgm:spPr/>
      <dgm:t>
        <a:bodyPr/>
        <a:lstStyle/>
        <a:p>
          <a:pPr rtl="1"/>
          <a:endParaRPr lang="ar-SA"/>
        </a:p>
      </dgm:t>
    </dgm:pt>
    <dgm:pt modelId="{4606B8AE-283B-4EA2-A048-49F68C115461}">
      <dgm:prSet phldrT="[نص]" custT="1"/>
      <dgm:spPr/>
      <dgm:t>
        <a:bodyPr/>
        <a:lstStyle/>
        <a:p>
          <a:pPr rtl="1"/>
          <a:r>
            <a:rPr lang="ar-SA" sz="2000" b="1" u="none" dirty="0">
              <a:solidFill>
                <a:schemeClr val="accent6">
                  <a:lumMod val="60000"/>
                  <a:lumOff val="40000"/>
                </a:schemeClr>
              </a:solidFill>
            </a:rPr>
            <a:t>احترام النفس/الآخرين (الإطار الأخلاقي للتعامل الرقمي)</a:t>
          </a:r>
        </a:p>
      </dgm:t>
    </dgm:pt>
    <dgm:pt modelId="{A32420EA-DA53-4BD1-A90D-3A150FE571F4}" type="parTrans" cxnId="{27DE6E9D-3947-493C-ABEE-6A31C2D7B86A}">
      <dgm:prSet/>
      <dgm:spPr/>
      <dgm:t>
        <a:bodyPr/>
        <a:lstStyle/>
        <a:p>
          <a:pPr rtl="1"/>
          <a:endParaRPr lang="ar-SA"/>
        </a:p>
      </dgm:t>
    </dgm:pt>
    <dgm:pt modelId="{4C08793F-E393-4B28-91CC-391A267EDE13}" type="sibTrans" cxnId="{27DE6E9D-3947-493C-ABEE-6A31C2D7B86A}">
      <dgm:prSet/>
      <dgm:spPr/>
      <dgm:t>
        <a:bodyPr/>
        <a:lstStyle/>
        <a:p>
          <a:pPr rtl="1"/>
          <a:endParaRPr lang="ar-SA"/>
        </a:p>
      </dgm:t>
    </dgm:pt>
    <dgm:pt modelId="{1406FBF0-4EC0-47C3-9ED6-4ED15ADDB662}">
      <dgm:prSet phldrT="[نص]" custT="1"/>
      <dgm:spPr/>
      <dgm:t>
        <a:bodyPr/>
        <a:lstStyle/>
        <a:p>
          <a:pPr rtl="1"/>
          <a:r>
            <a:rPr lang="ar-SA" sz="1600" dirty="0"/>
            <a:t>الاستخدام اللائق للعالم الرقمي </a:t>
          </a:r>
          <a:r>
            <a:rPr lang="en-US" sz="1600" dirty="0"/>
            <a:t>Digital Etiquette</a:t>
          </a:r>
          <a:endParaRPr lang="ar-SA" sz="1600" dirty="0"/>
        </a:p>
      </dgm:t>
    </dgm:pt>
    <dgm:pt modelId="{627AFB44-91BC-4A45-89CF-A56A8F3690AD}" type="parTrans" cxnId="{95D2AEF5-027B-47BD-A86B-602AEDBC754D}">
      <dgm:prSet/>
      <dgm:spPr/>
      <dgm:t>
        <a:bodyPr/>
        <a:lstStyle/>
        <a:p>
          <a:pPr rtl="1"/>
          <a:endParaRPr lang="ar-SA"/>
        </a:p>
      </dgm:t>
    </dgm:pt>
    <dgm:pt modelId="{29A2EBB9-7B22-4874-92CE-5B059AC69128}" type="sibTrans" cxnId="{95D2AEF5-027B-47BD-A86B-602AEDBC754D}">
      <dgm:prSet/>
      <dgm:spPr/>
      <dgm:t>
        <a:bodyPr/>
        <a:lstStyle/>
        <a:p>
          <a:pPr rtl="1"/>
          <a:endParaRPr lang="ar-SA"/>
        </a:p>
      </dgm:t>
    </dgm:pt>
    <dgm:pt modelId="{C9251ED5-797A-4CAD-8BAF-9D2580EECAF3}">
      <dgm:prSet phldrT="[نص]" custT="1"/>
      <dgm:spPr/>
      <dgm:t>
        <a:bodyPr/>
        <a:lstStyle/>
        <a:p>
          <a:pPr rtl="1"/>
          <a:r>
            <a:rPr lang="ar-SA" sz="1600" dirty="0"/>
            <a:t>الوصول الرقمي </a:t>
          </a:r>
          <a:r>
            <a:rPr lang="en-US" sz="1600" dirty="0"/>
            <a:t>Digital Access</a:t>
          </a:r>
          <a:endParaRPr lang="ar-SA" sz="1600" dirty="0"/>
        </a:p>
      </dgm:t>
    </dgm:pt>
    <dgm:pt modelId="{017CBFBF-8ACF-4668-A705-3C8E7B29ED55}" type="parTrans" cxnId="{B54E923C-5607-480A-99DA-62CE84932B86}">
      <dgm:prSet/>
      <dgm:spPr/>
      <dgm:t>
        <a:bodyPr/>
        <a:lstStyle/>
        <a:p>
          <a:pPr rtl="1"/>
          <a:endParaRPr lang="ar-SA"/>
        </a:p>
      </dgm:t>
    </dgm:pt>
    <dgm:pt modelId="{FFFAE952-ACA2-4AA6-914A-65DD592716B3}" type="sibTrans" cxnId="{B54E923C-5607-480A-99DA-62CE84932B86}">
      <dgm:prSet/>
      <dgm:spPr/>
      <dgm:t>
        <a:bodyPr/>
        <a:lstStyle/>
        <a:p>
          <a:pPr rtl="1"/>
          <a:endParaRPr lang="ar-SA"/>
        </a:p>
      </dgm:t>
    </dgm:pt>
    <dgm:pt modelId="{0871FD36-AF48-4753-ABD9-6DD1FAA01738}" type="pres">
      <dgm:prSet presAssocID="{486AE6F8-FE8C-4ABB-AB33-6DD824F98528}" presName="linear" presStyleCnt="0">
        <dgm:presLayoutVars>
          <dgm:dir val="rev"/>
          <dgm:resizeHandles val="exact"/>
        </dgm:presLayoutVars>
      </dgm:prSet>
      <dgm:spPr/>
    </dgm:pt>
    <dgm:pt modelId="{BB05F66E-5EF1-47CD-A42C-A71821418FFA}" type="pres">
      <dgm:prSet presAssocID="{4606B8AE-283B-4EA2-A048-49F68C115461}" presName="comp" presStyleCnt="0"/>
      <dgm:spPr/>
    </dgm:pt>
    <dgm:pt modelId="{E0A1E861-B270-4911-803B-0BB182AA3DD2}" type="pres">
      <dgm:prSet presAssocID="{4606B8AE-283B-4EA2-A048-49F68C115461}" presName="box" presStyleLbl="node1" presStyleIdx="0" presStyleCnt="1"/>
      <dgm:spPr/>
    </dgm:pt>
    <dgm:pt modelId="{93939596-62BC-4056-BBF0-E21F1833728B}" type="pres">
      <dgm:prSet presAssocID="{4606B8AE-283B-4EA2-A048-49F68C115461}" presName="img" presStyleLbl="fgImgPlace1" presStyleIdx="0" presStyleCnt="1"/>
      <dgm:spPr>
        <a:blipFill>
          <a:blip r:embed="rId1">
            <a:extLst>
              <a:ext xmlns:a14="http://schemas.microsoft.com/office/drawing/2010/main" uri="{28A0092B-C50C-407E-A947-70E740481C1C}">
                <a14:useLocalDpi val="0"/>
              </a:ext>
            </a:extLst>
          </a:blip>
          <a:srcRect/>
          <a:stretch>
            <a:fillRect l="-27000" r="-27000"/>
          </a:stretch>
        </a:blipFill>
      </dgm:spPr>
    </dgm:pt>
    <dgm:pt modelId="{937DD2FA-62A9-4A93-858D-43E27DAA9D8A}" type="pres">
      <dgm:prSet presAssocID="{4606B8AE-283B-4EA2-A048-49F68C115461}" presName="text" presStyleLbl="node1" presStyleIdx="0" presStyleCnt="1">
        <dgm:presLayoutVars>
          <dgm:bulletEnabled val="1"/>
        </dgm:presLayoutVars>
      </dgm:prSet>
      <dgm:spPr/>
    </dgm:pt>
  </dgm:ptLst>
  <dgm:cxnLst>
    <dgm:cxn modelId="{788C5600-104D-4D28-A393-12CA711EEE2C}" type="presOf" srcId="{4606B8AE-283B-4EA2-A048-49F68C115461}" destId="{937DD2FA-62A9-4A93-858D-43E27DAA9D8A}" srcOrd="1" destOrd="0" presId="urn:microsoft.com/office/officeart/2005/8/layout/vList4"/>
    <dgm:cxn modelId="{F498AB09-BDC0-4F26-B62B-254948EFECB0}" type="presOf" srcId="{C9251ED5-797A-4CAD-8BAF-9D2580EECAF3}" destId="{E0A1E861-B270-4911-803B-0BB182AA3DD2}" srcOrd="0" destOrd="2" presId="urn:microsoft.com/office/officeart/2005/8/layout/vList4"/>
    <dgm:cxn modelId="{05FF9121-B6FB-4DEF-96E4-60D106C9C2FE}" type="presOf" srcId="{4606B8AE-283B-4EA2-A048-49F68C115461}" destId="{E0A1E861-B270-4911-803B-0BB182AA3DD2}" srcOrd="0" destOrd="0" presId="urn:microsoft.com/office/officeart/2005/8/layout/vList4"/>
    <dgm:cxn modelId="{B54E923C-5607-480A-99DA-62CE84932B86}" srcId="{4606B8AE-283B-4EA2-A048-49F68C115461}" destId="{C9251ED5-797A-4CAD-8BAF-9D2580EECAF3}" srcOrd="1" destOrd="0" parTransId="{017CBFBF-8ACF-4668-A705-3C8E7B29ED55}" sibTransId="{FFFAE952-ACA2-4AA6-914A-65DD592716B3}"/>
    <dgm:cxn modelId="{AADA2266-8AC0-4D5E-A36D-3B482E7D8F37}" type="presOf" srcId="{486AE6F8-FE8C-4ABB-AB33-6DD824F98528}" destId="{0871FD36-AF48-4753-ABD9-6DD1FAA01738}" srcOrd="0" destOrd="0" presId="urn:microsoft.com/office/officeart/2005/8/layout/vList4"/>
    <dgm:cxn modelId="{AC87D684-5379-46CD-82FC-B65538BEA738}" type="presOf" srcId="{1406FBF0-4EC0-47C3-9ED6-4ED15ADDB662}" destId="{E0A1E861-B270-4911-803B-0BB182AA3DD2}" srcOrd="0" destOrd="1" presId="urn:microsoft.com/office/officeart/2005/8/layout/vList4"/>
    <dgm:cxn modelId="{27DE6E9D-3947-493C-ABEE-6A31C2D7B86A}" srcId="{486AE6F8-FE8C-4ABB-AB33-6DD824F98528}" destId="{4606B8AE-283B-4EA2-A048-49F68C115461}" srcOrd="0" destOrd="0" parTransId="{A32420EA-DA53-4BD1-A90D-3A150FE571F4}" sibTransId="{4C08793F-E393-4B28-91CC-391A267EDE13}"/>
    <dgm:cxn modelId="{1E6609A2-B848-4494-9D23-4245DFD6582B}" type="presOf" srcId="{1406FBF0-4EC0-47C3-9ED6-4ED15ADDB662}" destId="{937DD2FA-62A9-4A93-858D-43E27DAA9D8A}" srcOrd="1" destOrd="1" presId="urn:microsoft.com/office/officeart/2005/8/layout/vList4"/>
    <dgm:cxn modelId="{92238FBA-5C3A-4821-9975-B32B5D6C28A6}" type="presOf" srcId="{C9251ED5-797A-4CAD-8BAF-9D2580EECAF3}" destId="{937DD2FA-62A9-4A93-858D-43E27DAA9D8A}" srcOrd="1" destOrd="2" presId="urn:microsoft.com/office/officeart/2005/8/layout/vList4"/>
    <dgm:cxn modelId="{95D2AEF5-027B-47BD-A86B-602AEDBC754D}" srcId="{4606B8AE-283B-4EA2-A048-49F68C115461}" destId="{1406FBF0-4EC0-47C3-9ED6-4ED15ADDB662}" srcOrd="0" destOrd="0" parTransId="{627AFB44-91BC-4A45-89CF-A56A8F3690AD}" sibTransId="{29A2EBB9-7B22-4874-92CE-5B059AC69128}"/>
    <dgm:cxn modelId="{6CB2676B-C4A2-4EB8-B6CA-6127D316B26D}" type="presParOf" srcId="{0871FD36-AF48-4753-ABD9-6DD1FAA01738}" destId="{BB05F66E-5EF1-47CD-A42C-A71821418FFA}" srcOrd="0" destOrd="0" presId="urn:microsoft.com/office/officeart/2005/8/layout/vList4"/>
    <dgm:cxn modelId="{576D9616-D4EC-4A74-BD78-986D65272726}" type="presParOf" srcId="{BB05F66E-5EF1-47CD-A42C-A71821418FFA}" destId="{E0A1E861-B270-4911-803B-0BB182AA3DD2}" srcOrd="0" destOrd="0" presId="urn:microsoft.com/office/officeart/2005/8/layout/vList4"/>
    <dgm:cxn modelId="{8236A4DB-CFCE-40D5-926A-36F24B1191A0}" type="presParOf" srcId="{BB05F66E-5EF1-47CD-A42C-A71821418FFA}" destId="{93939596-62BC-4056-BBF0-E21F1833728B}" srcOrd="1" destOrd="0" presId="urn:microsoft.com/office/officeart/2005/8/layout/vList4"/>
    <dgm:cxn modelId="{BD710860-4DFF-4E51-AE6C-8D7A920FACEF}" type="presParOf" srcId="{BB05F66E-5EF1-47CD-A42C-A71821418FFA}" destId="{937DD2FA-62A9-4A93-858D-43E27DAA9D8A}" srcOrd="2" destOrd="0" presId="urn:microsoft.com/office/officeart/2005/8/layout/vList4"/>
  </dgm:cxnLst>
  <dgm:bg/>
  <dgm:whole/>
  <dgm:extLst>
    <a:ext xmlns:dsp="http://schemas.microsoft.com/office/drawing/2008/diagram" uri="http://schemas.microsoft.com/office/drawing/2008/diagram">
      <dsp:dataModelExt minVer="http://schemas.openxmlformats.org/drawingml/2006/diagram" relId="rId7"/>
    </a:ext>
  </dgm:extLst>
</dgm:dataModel>
</file>

<file path=ppt/diagrams/data5.xml><?xml version="1.0" encoding="utf-8"?>
<dgm:dataModel xmlns:a="http://schemas.openxmlformats.org/drawingml/2006/main" xmlns:dgm="http://schemas.openxmlformats.org/drawingml/2006/diagram" xmlns:s="http://schemas.openxmlformats.org/officeDocument/2006/sharedTypes" xmlns:r="http://schemas.openxmlformats.org/officeDocument/2006/relationships">
  <dgm:ptLst>
    <dgm:pt modelId="{486AE6F8-FE8C-4ABB-AB33-6DD824F98528}" type="doc">
      <dgm:prSet loTypeId="urn:microsoft.com/office/officeart/2005/8/layout/vList4" loCatId="list" qsTypeId="urn:microsoft.com/office/officeart/2005/8/quickstyle/simple1" qsCatId="simple" csTypeId="urn:microsoft.com/office/officeart/2005/8/colors/accent1_2" csCatId="accent1" phldr="1"/>
      <dgm:spPr/>
      <dgm:t>
        <a:bodyPr/>
        <a:lstStyle/>
        <a:p>
          <a:pPr rtl="1"/>
          <a:endParaRPr lang="ar-SA"/>
        </a:p>
      </dgm:t>
    </dgm:pt>
    <dgm:pt modelId="{4606B8AE-283B-4EA2-A048-49F68C115461}">
      <dgm:prSet phldrT="[نص]" custT="1"/>
      <dgm:spPr/>
      <dgm:t>
        <a:bodyPr/>
        <a:lstStyle/>
        <a:p>
          <a:pPr rtl="1"/>
          <a:r>
            <a:rPr lang="ar-SA" sz="2000" b="1" u="none" dirty="0">
              <a:solidFill>
                <a:schemeClr val="accent6">
                  <a:lumMod val="60000"/>
                  <a:lumOff val="40000"/>
                </a:schemeClr>
              </a:solidFill>
            </a:rPr>
            <a:t>احترام النفس/الآخرين (الإطار الأخلاقي للتعامل الرقمي)</a:t>
          </a:r>
        </a:p>
      </dgm:t>
    </dgm:pt>
    <dgm:pt modelId="{A32420EA-DA53-4BD1-A90D-3A150FE571F4}" type="parTrans" cxnId="{27DE6E9D-3947-493C-ABEE-6A31C2D7B86A}">
      <dgm:prSet/>
      <dgm:spPr/>
      <dgm:t>
        <a:bodyPr/>
        <a:lstStyle/>
        <a:p>
          <a:pPr rtl="1"/>
          <a:endParaRPr lang="ar-SA"/>
        </a:p>
      </dgm:t>
    </dgm:pt>
    <dgm:pt modelId="{4C08793F-E393-4B28-91CC-391A267EDE13}" type="sibTrans" cxnId="{27DE6E9D-3947-493C-ABEE-6A31C2D7B86A}">
      <dgm:prSet/>
      <dgm:spPr/>
      <dgm:t>
        <a:bodyPr/>
        <a:lstStyle/>
        <a:p>
          <a:pPr rtl="1"/>
          <a:endParaRPr lang="ar-SA"/>
        </a:p>
      </dgm:t>
    </dgm:pt>
    <dgm:pt modelId="{1406FBF0-4EC0-47C3-9ED6-4ED15ADDB662}">
      <dgm:prSet phldrT="[نص]" custT="1"/>
      <dgm:spPr/>
      <dgm:t>
        <a:bodyPr/>
        <a:lstStyle/>
        <a:p>
          <a:pPr rtl="1"/>
          <a:r>
            <a:rPr lang="ar-SA" sz="1600" dirty="0"/>
            <a:t>الاستخدام اللائق للعالم الرقمي </a:t>
          </a:r>
          <a:r>
            <a:rPr lang="en-US" sz="1600" dirty="0"/>
            <a:t>Digital Etiquette</a:t>
          </a:r>
          <a:endParaRPr lang="ar-SA" sz="1600" dirty="0"/>
        </a:p>
      </dgm:t>
    </dgm:pt>
    <dgm:pt modelId="{627AFB44-91BC-4A45-89CF-A56A8F3690AD}" type="parTrans" cxnId="{95D2AEF5-027B-47BD-A86B-602AEDBC754D}">
      <dgm:prSet/>
      <dgm:spPr/>
      <dgm:t>
        <a:bodyPr/>
        <a:lstStyle/>
        <a:p>
          <a:pPr rtl="1"/>
          <a:endParaRPr lang="ar-SA"/>
        </a:p>
      </dgm:t>
    </dgm:pt>
    <dgm:pt modelId="{29A2EBB9-7B22-4874-92CE-5B059AC69128}" type="sibTrans" cxnId="{95D2AEF5-027B-47BD-A86B-602AEDBC754D}">
      <dgm:prSet/>
      <dgm:spPr/>
      <dgm:t>
        <a:bodyPr/>
        <a:lstStyle/>
        <a:p>
          <a:pPr rtl="1"/>
          <a:endParaRPr lang="ar-SA"/>
        </a:p>
      </dgm:t>
    </dgm:pt>
    <dgm:pt modelId="{C9251ED5-797A-4CAD-8BAF-9D2580EECAF3}">
      <dgm:prSet phldrT="[نص]" custT="1"/>
      <dgm:spPr/>
      <dgm:t>
        <a:bodyPr/>
        <a:lstStyle/>
        <a:p>
          <a:pPr rtl="1"/>
          <a:r>
            <a:rPr lang="ar-SA" sz="1600" dirty="0"/>
            <a:t>الوصول الرقمي </a:t>
          </a:r>
          <a:r>
            <a:rPr lang="en-US" sz="1600" dirty="0"/>
            <a:t>Digital Access</a:t>
          </a:r>
          <a:endParaRPr lang="ar-SA" sz="1600" dirty="0"/>
        </a:p>
      </dgm:t>
    </dgm:pt>
    <dgm:pt modelId="{017CBFBF-8ACF-4668-A705-3C8E7B29ED55}" type="parTrans" cxnId="{B54E923C-5607-480A-99DA-62CE84932B86}">
      <dgm:prSet/>
      <dgm:spPr/>
      <dgm:t>
        <a:bodyPr/>
        <a:lstStyle/>
        <a:p>
          <a:pPr rtl="1"/>
          <a:endParaRPr lang="ar-SA"/>
        </a:p>
      </dgm:t>
    </dgm:pt>
    <dgm:pt modelId="{FFFAE952-ACA2-4AA6-914A-65DD592716B3}" type="sibTrans" cxnId="{B54E923C-5607-480A-99DA-62CE84932B86}">
      <dgm:prSet/>
      <dgm:spPr/>
      <dgm:t>
        <a:bodyPr/>
        <a:lstStyle/>
        <a:p>
          <a:pPr rtl="1"/>
          <a:endParaRPr lang="ar-SA"/>
        </a:p>
      </dgm:t>
    </dgm:pt>
    <dgm:pt modelId="{26B36610-050C-46FE-B9BF-435C5786BBF2}">
      <dgm:prSet phldrT="[نص]" custT="1"/>
      <dgm:spPr/>
      <dgm:t>
        <a:bodyPr/>
        <a:lstStyle/>
        <a:p>
          <a:pPr rtl="1"/>
          <a:r>
            <a:rPr lang="ar-SA" sz="1600" dirty="0"/>
            <a:t>القوانين الرقمية </a:t>
          </a:r>
          <a:r>
            <a:rPr lang="en-US" sz="1600" dirty="0"/>
            <a:t>Digital Law</a:t>
          </a:r>
          <a:endParaRPr lang="ar-SA" sz="1600" dirty="0"/>
        </a:p>
      </dgm:t>
    </dgm:pt>
    <dgm:pt modelId="{6C100015-D537-4547-8123-AD533E6E823F}" type="parTrans" cxnId="{2D055CE4-7B0D-48C6-87F4-A97B4C0FE2C4}">
      <dgm:prSet/>
      <dgm:spPr/>
      <dgm:t>
        <a:bodyPr/>
        <a:lstStyle/>
        <a:p>
          <a:pPr rtl="1"/>
          <a:endParaRPr lang="ar-SA"/>
        </a:p>
      </dgm:t>
    </dgm:pt>
    <dgm:pt modelId="{6545C7C6-02D9-4A2F-9C95-439D941B3FD3}" type="sibTrans" cxnId="{2D055CE4-7B0D-48C6-87F4-A97B4C0FE2C4}">
      <dgm:prSet/>
      <dgm:spPr/>
      <dgm:t>
        <a:bodyPr/>
        <a:lstStyle/>
        <a:p>
          <a:pPr rtl="1"/>
          <a:endParaRPr lang="ar-SA"/>
        </a:p>
      </dgm:t>
    </dgm:pt>
    <dgm:pt modelId="{0871FD36-AF48-4753-ABD9-6DD1FAA01738}" type="pres">
      <dgm:prSet presAssocID="{486AE6F8-FE8C-4ABB-AB33-6DD824F98528}" presName="linear" presStyleCnt="0">
        <dgm:presLayoutVars>
          <dgm:dir val="rev"/>
          <dgm:resizeHandles val="exact"/>
        </dgm:presLayoutVars>
      </dgm:prSet>
      <dgm:spPr/>
    </dgm:pt>
    <dgm:pt modelId="{BB05F66E-5EF1-47CD-A42C-A71821418FFA}" type="pres">
      <dgm:prSet presAssocID="{4606B8AE-283B-4EA2-A048-49F68C115461}" presName="comp" presStyleCnt="0"/>
      <dgm:spPr/>
    </dgm:pt>
    <dgm:pt modelId="{E0A1E861-B270-4911-803B-0BB182AA3DD2}" type="pres">
      <dgm:prSet presAssocID="{4606B8AE-283B-4EA2-A048-49F68C115461}" presName="box" presStyleLbl="node1" presStyleIdx="0" presStyleCnt="1"/>
      <dgm:spPr/>
    </dgm:pt>
    <dgm:pt modelId="{93939596-62BC-4056-BBF0-E21F1833728B}" type="pres">
      <dgm:prSet presAssocID="{4606B8AE-283B-4EA2-A048-49F68C115461}" presName="img" presStyleLbl="fgImgPlace1" presStyleIdx="0" presStyleCnt="1"/>
      <dgm:spPr>
        <a:blipFill>
          <a:blip r:embed="rId1">
            <a:extLst>
              <a:ext xmlns:a14="http://schemas.microsoft.com/office/drawing/2010/main" uri="{28A0092B-C50C-407E-A947-70E740481C1C}">
                <a14:useLocalDpi val="0"/>
              </a:ext>
            </a:extLst>
          </a:blip>
          <a:srcRect/>
          <a:stretch>
            <a:fillRect l="-27000" r="-27000"/>
          </a:stretch>
        </a:blipFill>
      </dgm:spPr>
    </dgm:pt>
    <dgm:pt modelId="{937DD2FA-62A9-4A93-858D-43E27DAA9D8A}" type="pres">
      <dgm:prSet presAssocID="{4606B8AE-283B-4EA2-A048-49F68C115461}" presName="text" presStyleLbl="node1" presStyleIdx="0" presStyleCnt="1">
        <dgm:presLayoutVars>
          <dgm:bulletEnabled val="1"/>
        </dgm:presLayoutVars>
      </dgm:prSet>
      <dgm:spPr/>
    </dgm:pt>
  </dgm:ptLst>
  <dgm:cxnLst>
    <dgm:cxn modelId="{788C5600-104D-4D28-A393-12CA711EEE2C}" type="presOf" srcId="{4606B8AE-283B-4EA2-A048-49F68C115461}" destId="{937DD2FA-62A9-4A93-858D-43E27DAA9D8A}" srcOrd="1" destOrd="0" presId="urn:microsoft.com/office/officeart/2005/8/layout/vList4"/>
    <dgm:cxn modelId="{F498AB09-BDC0-4F26-B62B-254948EFECB0}" type="presOf" srcId="{C9251ED5-797A-4CAD-8BAF-9D2580EECAF3}" destId="{E0A1E861-B270-4911-803B-0BB182AA3DD2}" srcOrd="0" destOrd="2" presId="urn:microsoft.com/office/officeart/2005/8/layout/vList4"/>
    <dgm:cxn modelId="{05FF9121-B6FB-4DEF-96E4-60D106C9C2FE}" type="presOf" srcId="{4606B8AE-283B-4EA2-A048-49F68C115461}" destId="{E0A1E861-B270-4911-803B-0BB182AA3DD2}" srcOrd="0" destOrd="0" presId="urn:microsoft.com/office/officeart/2005/8/layout/vList4"/>
    <dgm:cxn modelId="{6BD14430-D76A-4427-99FB-FFCC5E0AFF53}" type="presOf" srcId="{26B36610-050C-46FE-B9BF-435C5786BBF2}" destId="{937DD2FA-62A9-4A93-858D-43E27DAA9D8A}" srcOrd="1" destOrd="3" presId="urn:microsoft.com/office/officeart/2005/8/layout/vList4"/>
    <dgm:cxn modelId="{B54E923C-5607-480A-99DA-62CE84932B86}" srcId="{4606B8AE-283B-4EA2-A048-49F68C115461}" destId="{C9251ED5-797A-4CAD-8BAF-9D2580EECAF3}" srcOrd="1" destOrd="0" parTransId="{017CBFBF-8ACF-4668-A705-3C8E7B29ED55}" sibTransId="{FFFAE952-ACA2-4AA6-914A-65DD592716B3}"/>
    <dgm:cxn modelId="{AADA2266-8AC0-4D5E-A36D-3B482E7D8F37}" type="presOf" srcId="{486AE6F8-FE8C-4ABB-AB33-6DD824F98528}" destId="{0871FD36-AF48-4753-ABD9-6DD1FAA01738}" srcOrd="0" destOrd="0" presId="urn:microsoft.com/office/officeart/2005/8/layout/vList4"/>
    <dgm:cxn modelId="{AC87D684-5379-46CD-82FC-B65538BEA738}" type="presOf" srcId="{1406FBF0-4EC0-47C3-9ED6-4ED15ADDB662}" destId="{E0A1E861-B270-4911-803B-0BB182AA3DD2}" srcOrd="0" destOrd="1" presId="urn:microsoft.com/office/officeart/2005/8/layout/vList4"/>
    <dgm:cxn modelId="{27DE6E9D-3947-493C-ABEE-6A31C2D7B86A}" srcId="{486AE6F8-FE8C-4ABB-AB33-6DD824F98528}" destId="{4606B8AE-283B-4EA2-A048-49F68C115461}" srcOrd="0" destOrd="0" parTransId="{A32420EA-DA53-4BD1-A90D-3A150FE571F4}" sibTransId="{4C08793F-E393-4B28-91CC-391A267EDE13}"/>
    <dgm:cxn modelId="{1E6609A2-B848-4494-9D23-4245DFD6582B}" type="presOf" srcId="{1406FBF0-4EC0-47C3-9ED6-4ED15ADDB662}" destId="{937DD2FA-62A9-4A93-858D-43E27DAA9D8A}" srcOrd="1" destOrd="1" presId="urn:microsoft.com/office/officeart/2005/8/layout/vList4"/>
    <dgm:cxn modelId="{92238FBA-5C3A-4821-9975-B32B5D6C28A6}" type="presOf" srcId="{C9251ED5-797A-4CAD-8BAF-9D2580EECAF3}" destId="{937DD2FA-62A9-4A93-858D-43E27DAA9D8A}" srcOrd="1" destOrd="2" presId="urn:microsoft.com/office/officeart/2005/8/layout/vList4"/>
    <dgm:cxn modelId="{8E17F2CB-118E-4BE1-B216-2846458F4565}" type="presOf" srcId="{26B36610-050C-46FE-B9BF-435C5786BBF2}" destId="{E0A1E861-B270-4911-803B-0BB182AA3DD2}" srcOrd="0" destOrd="3" presId="urn:microsoft.com/office/officeart/2005/8/layout/vList4"/>
    <dgm:cxn modelId="{2D055CE4-7B0D-48C6-87F4-A97B4C0FE2C4}" srcId="{4606B8AE-283B-4EA2-A048-49F68C115461}" destId="{26B36610-050C-46FE-B9BF-435C5786BBF2}" srcOrd="2" destOrd="0" parTransId="{6C100015-D537-4547-8123-AD533E6E823F}" sibTransId="{6545C7C6-02D9-4A2F-9C95-439D941B3FD3}"/>
    <dgm:cxn modelId="{95D2AEF5-027B-47BD-A86B-602AEDBC754D}" srcId="{4606B8AE-283B-4EA2-A048-49F68C115461}" destId="{1406FBF0-4EC0-47C3-9ED6-4ED15ADDB662}" srcOrd="0" destOrd="0" parTransId="{627AFB44-91BC-4A45-89CF-A56A8F3690AD}" sibTransId="{29A2EBB9-7B22-4874-92CE-5B059AC69128}"/>
    <dgm:cxn modelId="{6CB2676B-C4A2-4EB8-B6CA-6127D316B26D}" type="presParOf" srcId="{0871FD36-AF48-4753-ABD9-6DD1FAA01738}" destId="{BB05F66E-5EF1-47CD-A42C-A71821418FFA}" srcOrd="0" destOrd="0" presId="urn:microsoft.com/office/officeart/2005/8/layout/vList4"/>
    <dgm:cxn modelId="{576D9616-D4EC-4A74-BD78-986D65272726}" type="presParOf" srcId="{BB05F66E-5EF1-47CD-A42C-A71821418FFA}" destId="{E0A1E861-B270-4911-803B-0BB182AA3DD2}" srcOrd="0" destOrd="0" presId="urn:microsoft.com/office/officeart/2005/8/layout/vList4"/>
    <dgm:cxn modelId="{8236A4DB-CFCE-40D5-926A-36F24B1191A0}" type="presParOf" srcId="{BB05F66E-5EF1-47CD-A42C-A71821418FFA}" destId="{93939596-62BC-4056-BBF0-E21F1833728B}" srcOrd="1" destOrd="0" presId="urn:microsoft.com/office/officeart/2005/8/layout/vList4"/>
    <dgm:cxn modelId="{BD710860-4DFF-4E51-AE6C-8D7A920FACEF}" type="presParOf" srcId="{BB05F66E-5EF1-47CD-A42C-A71821418FFA}" destId="{937DD2FA-62A9-4A93-858D-43E27DAA9D8A}" srcOrd="2" destOrd="0" presId="urn:microsoft.com/office/officeart/2005/8/layout/vList4"/>
  </dgm:cxnLst>
  <dgm:bg/>
  <dgm:whole/>
  <dgm:extLst>
    <a:ext xmlns:dsp="http://schemas.microsoft.com/office/drawing/2008/diagram" uri="http://schemas.microsoft.com/office/drawing/2008/diagram">
      <dsp:dataModelExt minVer="http://schemas.openxmlformats.org/drawingml/2006/diagram" relId="rId7"/>
    </a:ext>
  </dgm:extLst>
</dgm:dataModel>
</file>

<file path=ppt/diagrams/data6.xml><?xml version="1.0" encoding="utf-8"?>
<dgm:dataModel xmlns:a="http://schemas.openxmlformats.org/drawingml/2006/main" xmlns:dgm="http://schemas.openxmlformats.org/drawingml/2006/diagram" xmlns:s="http://schemas.openxmlformats.org/officeDocument/2006/sharedTypes" xmlns:r="http://schemas.openxmlformats.org/officeDocument/2006/relationships">
  <dgm:ptLst>
    <dgm:pt modelId="{486AE6F8-FE8C-4ABB-AB33-6DD824F98528}" type="doc">
      <dgm:prSet loTypeId="urn:microsoft.com/office/officeart/2005/8/layout/vList4" loCatId="list" qsTypeId="urn:microsoft.com/office/officeart/2005/8/quickstyle/simple1" qsCatId="simple" csTypeId="urn:microsoft.com/office/officeart/2005/8/colors/accent1_2" csCatId="accent1" phldr="1"/>
      <dgm:spPr/>
      <dgm:t>
        <a:bodyPr/>
        <a:lstStyle/>
        <a:p>
          <a:pPr rtl="1"/>
          <a:endParaRPr lang="ar-SA"/>
        </a:p>
      </dgm:t>
    </dgm:pt>
    <dgm:pt modelId="{4606B8AE-283B-4EA2-A048-49F68C115461}">
      <dgm:prSet phldrT="[نص]"/>
      <dgm:spPr/>
      <dgm:t>
        <a:bodyPr/>
        <a:lstStyle/>
        <a:p>
          <a:pPr rtl="1"/>
          <a:r>
            <a:rPr lang="ar-SA" b="1" u="none">
              <a:solidFill>
                <a:schemeClr val="accent6">
                  <a:lumMod val="60000"/>
                  <a:lumOff val="40000"/>
                </a:schemeClr>
              </a:solidFill>
            </a:rPr>
            <a:t>احترام النفس/الآخرين (الإطار الأخلاقي للتعامل الرقمي)</a:t>
          </a:r>
        </a:p>
      </dgm:t>
    </dgm:pt>
    <dgm:pt modelId="{A32420EA-DA53-4BD1-A90D-3A150FE571F4}" type="parTrans" cxnId="{27DE6E9D-3947-493C-ABEE-6A31C2D7B86A}">
      <dgm:prSet/>
      <dgm:spPr/>
      <dgm:t>
        <a:bodyPr/>
        <a:lstStyle/>
        <a:p>
          <a:pPr rtl="1"/>
          <a:endParaRPr lang="ar-SA"/>
        </a:p>
      </dgm:t>
    </dgm:pt>
    <dgm:pt modelId="{4C08793F-E393-4B28-91CC-391A267EDE13}" type="sibTrans" cxnId="{27DE6E9D-3947-493C-ABEE-6A31C2D7B86A}">
      <dgm:prSet/>
      <dgm:spPr/>
      <dgm:t>
        <a:bodyPr/>
        <a:lstStyle/>
        <a:p>
          <a:pPr rtl="1"/>
          <a:endParaRPr lang="ar-SA"/>
        </a:p>
      </dgm:t>
    </dgm:pt>
    <dgm:pt modelId="{1406FBF0-4EC0-47C3-9ED6-4ED15ADDB662}">
      <dgm:prSet phldrT="[نص]"/>
      <dgm:spPr/>
      <dgm:t>
        <a:bodyPr/>
        <a:lstStyle/>
        <a:p>
          <a:pPr rtl="1"/>
          <a:r>
            <a:rPr lang="ar-SA"/>
            <a:t>الاستخدام اللائق للعالم الرقمي </a:t>
          </a:r>
          <a:r>
            <a:rPr lang="en-US"/>
            <a:t>Digital Etiquette</a:t>
          </a:r>
          <a:endParaRPr lang="ar-SA"/>
        </a:p>
      </dgm:t>
    </dgm:pt>
    <dgm:pt modelId="{627AFB44-91BC-4A45-89CF-A56A8F3690AD}" type="parTrans" cxnId="{95D2AEF5-027B-47BD-A86B-602AEDBC754D}">
      <dgm:prSet/>
      <dgm:spPr/>
      <dgm:t>
        <a:bodyPr/>
        <a:lstStyle/>
        <a:p>
          <a:pPr rtl="1"/>
          <a:endParaRPr lang="ar-SA"/>
        </a:p>
      </dgm:t>
    </dgm:pt>
    <dgm:pt modelId="{29A2EBB9-7B22-4874-92CE-5B059AC69128}" type="sibTrans" cxnId="{95D2AEF5-027B-47BD-A86B-602AEDBC754D}">
      <dgm:prSet/>
      <dgm:spPr/>
      <dgm:t>
        <a:bodyPr/>
        <a:lstStyle/>
        <a:p>
          <a:pPr rtl="1"/>
          <a:endParaRPr lang="ar-SA"/>
        </a:p>
      </dgm:t>
    </dgm:pt>
    <dgm:pt modelId="{C9251ED5-797A-4CAD-8BAF-9D2580EECAF3}">
      <dgm:prSet phldrT="[نص]"/>
      <dgm:spPr/>
      <dgm:t>
        <a:bodyPr/>
        <a:lstStyle/>
        <a:p>
          <a:pPr rtl="1"/>
          <a:r>
            <a:rPr lang="ar-SA"/>
            <a:t>الوصول الرقمي </a:t>
          </a:r>
          <a:r>
            <a:rPr lang="en-US"/>
            <a:t>Digital Access</a:t>
          </a:r>
          <a:endParaRPr lang="ar-SA"/>
        </a:p>
      </dgm:t>
    </dgm:pt>
    <dgm:pt modelId="{017CBFBF-8ACF-4668-A705-3C8E7B29ED55}" type="parTrans" cxnId="{B54E923C-5607-480A-99DA-62CE84932B86}">
      <dgm:prSet/>
      <dgm:spPr/>
      <dgm:t>
        <a:bodyPr/>
        <a:lstStyle/>
        <a:p>
          <a:pPr rtl="1"/>
          <a:endParaRPr lang="ar-SA"/>
        </a:p>
      </dgm:t>
    </dgm:pt>
    <dgm:pt modelId="{FFFAE952-ACA2-4AA6-914A-65DD592716B3}" type="sibTrans" cxnId="{B54E923C-5607-480A-99DA-62CE84932B86}">
      <dgm:prSet/>
      <dgm:spPr/>
      <dgm:t>
        <a:bodyPr/>
        <a:lstStyle/>
        <a:p>
          <a:pPr rtl="1"/>
          <a:endParaRPr lang="ar-SA"/>
        </a:p>
      </dgm:t>
    </dgm:pt>
    <dgm:pt modelId="{AB1436BA-080F-46C0-9021-ACDBA9BC77AE}">
      <dgm:prSet phldrT="[نص]"/>
      <dgm:spPr>
        <a:ln w="38100">
          <a:solidFill>
            <a:srgbClr val="FF0000"/>
          </a:solidFill>
        </a:ln>
      </dgm:spPr>
      <dgm:t>
        <a:bodyPr/>
        <a:lstStyle/>
        <a:p>
          <a:pPr rtl="1"/>
          <a:r>
            <a:rPr lang="ar-SA" b="1" u="none">
              <a:solidFill>
                <a:schemeClr val="accent6">
                  <a:lumMod val="60000"/>
                  <a:lumOff val="40000"/>
                </a:schemeClr>
              </a:solidFill>
            </a:rPr>
            <a:t>تعليم النفس/التواصل مع الآخرين (الإطار المعرفي والمهارى للتعامل الرقمي)</a:t>
          </a:r>
        </a:p>
      </dgm:t>
    </dgm:pt>
    <dgm:pt modelId="{4DF4CFCF-C164-4C9C-94C8-6C7164F092B0}" type="parTrans" cxnId="{65CAD4C1-69CC-4CED-9048-FD36660C3DAD}">
      <dgm:prSet/>
      <dgm:spPr/>
      <dgm:t>
        <a:bodyPr/>
        <a:lstStyle/>
        <a:p>
          <a:pPr rtl="1"/>
          <a:endParaRPr lang="ar-SA"/>
        </a:p>
      </dgm:t>
    </dgm:pt>
    <dgm:pt modelId="{71850D0C-D882-4F4A-8EB4-85235ACE5EDF}" type="sibTrans" cxnId="{65CAD4C1-69CC-4CED-9048-FD36660C3DAD}">
      <dgm:prSet/>
      <dgm:spPr/>
      <dgm:t>
        <a:bodyPr/>
        <a:lstStyle/>
        <a:p>
          <a:pPr rtl="1"/>
          <a:endParaRPr lang="ar-SA"/>
        </a:p>
      </dgm:t>
    </dgm:pt>
    <dgm:pt modelId="{81019BD0-5FF7-42D7-8B01-95EC5A7CA286}">
      <dgm:prSet phldrT="[نص]"/>
      <dgm:spPr>
        <a:ln w="38100">
          <a:solidFill>
            <a:srgbClr val="FF0000"/>
          </a:solidFill>
        </a:ln>
      </dgm:spPr>
      <dgm:t>
        <a:bodyPr/>
        <a:lstStyle/>
        <a:p>
          <a:pPr rtl="1"/>
          <a:r>
            <a:rPr lang="ar-SA"/>
            <a:t>الاتصالات الرقمية </a:t>
          </a:r>
          <a:r>
            <a:rPr lang="en-US"/>
            <a:t>Digital Communication</a:t>
          </a:r>
          <a:endParaRPr lang="ar-SA"/>
        </a:p>
      </dgm:t>
    </dgm:pt>
    <dgm:pt modelId="{B9EC1D26-7172-4EE3-B601-D9B43B4AAE97}" type="parTrans" cxnId="{8FB78029-1880-4178-AF8D-8D6350FD01CB}">
      <dgm:prSet/>
      <dgm:spPr/>
      <dgm:t>
        <a:bodyPr/>
        <a:lstStyle/>
        <a:p>
          <a:pPr rtl="1"/>
          <a:endParaRPr lang="ar-SA"/>
        </a:p>
      </dgm:t>
    </dgm:pt>
    <dgm:pt modelId="{EE293EBC-1766-484F-856D-052DB3B2C335}" type="sibTrans" cxnId="{8FB78029-1880-4178-AF8D-8D6350FD01CB}">
      <dgm:prSet/>
      <dgm:spPr/>
      <dgm:t>
        <a:bodyPr/>
        <a:lstStyle/>
        <a:p>
          <a:pPr rtl="1"/>
          <a:endParaRPr lang="ar-SA"/>
        </a:p>
      </dgm:t>
    </dgm:pt>
    <dgm:pt modelId="{69AF6C69-F571-4743-BCA4-F80B67D08FD6}">
      <dgm:prSet phldrT="[نص]"/>
      <dgm:spPr>
        <a:ln w="38100">
          <a:solidFill>
            <a:srgbClr val="FF0000"/>
          </a:solidFill>
        </a:ln>
      </dgm:spPr>
      <dgm:t>
        <a:bodyPr/>
        <a:lstStyle/>
        <a:p>
          <a:pPr rtl="1"/>
          <a:r>
            <a:rPr lang="ar-SA" dirty="0"/>
            <a:t>التربية الرقمية (محو الأمية الرقمية) </a:t>
          </a:r>
          <a:r>
            <a:rPr lang="en-US" dirty="0"/>
            <a:t>Digital Education</a:t>
          </a:r>
          <a:endParaRPr lang="ar-SA" dirty="0"/>
        </a:p>
      </dgm:t>
    </dgm:pt>
    <dgm:pt modelId="{BB09F56E-7D98-4018-84AA-AAFEB0B069EE}" type="parTrans" cxnId="{2C22F708-B523-4D21-A798-E50E5D9EB9ED}">
      <dgm:prSet/>
      <dgm:spPr/>
      <dgm:t>
        <a:bodyPr/>
        <a:lstStyle/>
        <a:p>
          <a:pPr rtl="1"/>
          <a:endParaRPr lang="ar-SA"/>
        </a:p>
      </dgm:t>
    </dgm:pt>
    <dgm:pt modelId="{F6645106-3051-4F28-9F4E-D9C9B5D8FF8C}" type="sibTrans" cxnId="{2C22F708-B523-4D21-A798-E50E5D9EB9ED}">
      <dgm:prSet/>
      <dgm:spPr/>
      <dgm:t>
        <a:bodyPr/>
        <a:lstStyle/>
        <a:p>
          <a:pPr rtl="1"/>
          <a:endParaRPr lang="ar-SA"/>
        </a:p>
      </dgm:t>
    </dgm:pt>
    <dgm:pt modelId="{ABBF63A6-0D31-4609-8CCB-FA8A493D29DB}">
      <dgm:prSet phldrT="[نص]"/>
      <dgm:spPr/>
      <dgm:t>
        <a:bodyPr/>
        <a:lstStyle/>
        <a:p>
          <a:pPr rtl="1"/>
          <a:r>
            <a:rPr lang="ar-SA" b="1" u="none">
              <a:solidFill>
                <a:schemeClr val="accent6">
                  <a:lumMod val="60000"/>
                  <a:lumOff val="40000"/>
                </a:schemeClr>
              </a:solidFill>
            </a:rPr>
            <a:t>حماية النفس/حماية الآخرين (الحقوق الرقمية للفرد)</a:t>
          </a:r>
        </a:p>
      </dgm:t>
    </dgm:pt>
    <dgm:pt modelId="{11B1599F-ED6F-42D1-8D0C-A03D8E427114}" type="parTrans" cxnId="{00940A3D-B737-477C-9D08-8BABFCBE5F0E}">
      <dgm:prSet/>
      <dgm:spPr/>
      <dgm:t>
        <a:bodyPr/>
        <a:lstStyle/>
        <a:p>
          <a:pPr rtl="1"/>
          <a:endParaRPr lang="ar-SA"/>
        </a:p>
      </dgm:t>
    </dgm:pt>
    <dgm:pt modelId="{4A876E7A-8C9A-4E67-8A22-E7E0486F7E01}" type="sibTrans" cxnId="{00940A3D-B737-477C-9D08-8BABFCBE5F0E}">
      <dgm:prSet/>
      <dgm:spPr/>
      <dgm:t>
        <a:bodyPr/>
        <a:lstStyle/>
        <a:p>
          <a:pPr rtl="1"/>
          <a:endParaRPr lang="ar-SA"/>
        </a:p>
      </dgm:t>
    </dgm:pt>
    <dgm:pt modelId="{83A78A7D-B054-440D-8F97-BDA69738C42E}">
      <dgm:prSet phldrT="[نص]"/>
      <dgm:spPr/>
      <dgm:t>
        <a:bodyPr/>
        <a:lstStyle/>
        <a:p>
          <a:pPr rtl="1"/>
          <a:r>
            <a:rPr lang="ar-SA"/>
            <a:t>الحقوق والمسؤوليات الرقمية </a:t>
          </a:r>
          <a:r>
            <a:rPr lang="en-US"/>
            <a:t>Digital Rights &amp; Responsibilities</a:t>
          </a:r>
          <a:endParaRPr lang="ar-SA"/>
        </a:p>
      </dgm:t>
    </dgm:pt>
    <dgm:pt modelId="{3940605C-588B-46AB-B040-D01002A1075A}" type="parTrans" cxnId="{FF810EF7-4D93-4711-A3E9-A6AC4CF387B0}">
      <dgm:prSet/>
      <dgm:spPr/>
      <dgm:t>
        <a:bodyPr/>
        <a:lstStyle/>
        <a:p>
          <a:pPr rtl="1"/>
          <a:endParaRPr lang="ar-SA"/>
        </a:p>
      </dgm:t>
    </dgm:pt>
    <dgm:pt modelId="{9AA570E5-B011-42F1-B0EE-4B0B13DE3E5E}" type="sibTrans" cxnId="{FF810EF7-4D93-4711-A3E9-A6AC4CF387B0}">
      <dgm:prSet/>
      <dgm:spPr/>
      <dgm:t>
        <a:bodyPr/>
        <a:lstStyle/>
        <a:p>
          <a:pPr rtl="1"/>
          <a:endParaRPr lang="ar-SA"/>
        </a:p>
      </dgm:t>
    </dgm:pt>
    <dgm:pt modelId="{B0A57014-448D-4FF7-9952-0E3648774259}">
      <dgm:prSet phldrT="[نص]"/>
      <dgm:spPr/>
      <dgm:t>
        <a:bodyPr/>
        <a:lstStyle/>
        <a:p>
          <a:pPr rtl="1"/>
          <a:r>
            <a:rPr lang="ar-SA"/>
            <a:t>الأمن الرقمي (الحماية الذاتية) </a:t>
          </a:r>
          <a:r>
            <a:rPr lang="en-US"/>
            <a:t>Digital Security</a:t>
          </a:r>
          <a:endParaRPr lang="ar-SA"/>
        </a:p>
      </dgm:t>
    </dgm:pt>
    <dgm:pt modelId="{BAC3E952-082A-4E12-8C0F-9A4F72D29D5C}" type="parTrans" cxnId="{6F8BD076-AFF2-4884-8944-9C2EED8D5ED5}">
      <dgm:prSet/>
      <dgm:spPr/>
      <dgm:t>
        <a:bodyPr/>
        <a:lstStyle/>
        <a:p>
          <a:pPr rtl="1"/>
          <a:endParaRPr lang="ar-SA"/>
        </a:p>
      </dgm:t>
    </dgm:pt>
    <dgm:pt modelId="{6DDD16E9-94C4-404D-84FA-981A4095BB28}" type="sibTrans" cxnId="{6F8BD076-AFF2-4884-8944-9C2EED8D5ED5}">
      <dgm:prSet/>
      <dgm:spPr/>
      <dgm:t>
        <a:bodyPr/>
        <a:lstStyle/>
        <a:p>
          <a:pPr rtl="1"/>
          <a:endParaRPr lang="ar-SA"/>
        </a:p>
      </dgm:t>
    </dgm:pt>
    <dgm:pt modelId="{26B36610-050C-46FE-B9BF-435C5786BBF2}">
      <dgm:prSet phldrT="[نص]"/>
      <dgm:spPr/>
      <dgm:t>
        <a:bodyPr/>
        <a:lstStyle/>
        <a:p>
          <a:pPr rtl="1"/>
          <a:r>
            <a:rPr lang="ar-SA"/>
            <a:t>القوانين الرقمية </a:t>
          </a:r>
          <a:r>
            <a:rPr lang="en-US"/>
            <a:t>Digital Law</a:t>
          </a:r>
          <a:endParaRPr lang="ar-SA"/>
        </a:p>
      </dgm:t>
    </dgm:pt>
    <dgm:pt modelId="{6C100015-D537-4547-8123-AD533E6E823F}" type="parTrans" cxnId="{2D055CE4-7B0D-48C6-87F4-A97B4C0FE2C4}">
      <dgm:prSet/>
      <dgm:spPr/>
      <dgm:t>
        <a:bodyPr/>
        <a:lstStyle/>
        <a:p>
          <a:pPr rtl="1"/>
          <a:endParaRPr lang="ar-SA"/>
        </a:p>
      </dgm:t>
    </dgm:pt>
    <dgm:pt modelId="{6545C7C6-02D9-4A2F-9C95-439D941B3FD3}" type="sibTrans" cxnId="{2D055CE4-7B0D-48C6-87F4-A97B4C0FE2C4}">
      <dgm:prSet/>
      <dgm:spPr/>
      <dgm:t>
        <a:bodyPr/>
        <a:lstStyle/>
        <a:p>
          <a:pPr rtl="1"/>
          <a:endParaRPr lang="ar-SA"/>
        </a:p>
      </dgm:t>
    </dgm:pt>
    <dgm:pt modelId="{7189F5AB-1388-4D86-95CB-E3587A213A30}">
      <dgm:prSet phldrT="[نص]"/>
      <dgm:spPr>
        <a:ln w="38100">
          <a:solidFill>
            <a:srgbClr val="FF0000"/>
          </a:solidFill>
        </a:ln>
      </dgm:spPr>
      <dgm:t>
        <a:bodyPr/>
        <a:lstStyle/>
        <a:p>
          <a:pPr rtl="1"/>
          <a:r>
            <a:rPr lang="ar-SA" dirty="0"/>
            <a:t>التجارة الرقمية (الالكترونية) </a:t>
          </a:r>
          <a:r>
            <a:rPr lang="en-US" dirty="0"/>
            <a:t>Digital Commerce</a:t>
          </a:r>
          <a:endParaRPr lang="ar-SA" dirty="0"/>
        </a:p>
      </dgm:t>
    </dgm:pt>
    <dgm:pt modelId="{33B81193-6ABE-481C-82EF-7CC0E3C4B818}" type="parTrans" cxnId="{E7973921-033A-4E30-8EC9-B218B61C9219}">
      <dgm:prSet/>
      <dgm:spPr/>
      <dgm:t>
        <a:bodyPr/>
        <a:lstStyle/>
        <a:p>
          <a:pPr rtl="1"/>
          <a:endParaRPr lang="ar-SA"/>
        </a:p>
      </dgm:t>
    </dgm:pt>
    <dgm:pt modelId="{28465615-4396-403A-88F2-98007C940D15}" type="sibTrans" cxnId="{E7973921-033A-4E30-8EC9-B218B61C9219}">
      <dgm:prSet/>
      <dgm:spPr/>
      <dgm:t>
        <a:bodyPr/>
        <a:lstStyle/>
        <a:p>
          <a:pPr rtl="1"/>
          <a:endParaRPr lang="ar-SA"/>
        </a:p>
      </dgm:t>
    </dgm:pt>
    <dgm:pt modelId="{B220DAF6-094F-456D-B4A1-49EF40A3DF19}">
      <dgm:prSet phldrT="[نص]"/>
      <dgm:spPr/>
      <dgm:t>
        <a:bodyPr/>
        <a:lstStyle/>
        <a:p>
          <a:pPr rtl="1"/>
          <a:r>
            <a:rPr lang="ar-SA"/>
            <a:t>الصحة والسلامة الرقمية </a:t>
          </a:r>
          <a:r>
            <a:rPr lang="en-US"/>
            <a:t>Digital Health and Wellness</a:t>
          </a:r>
          <a:endParaRPr lang="ar-SA"/>
        </a:p>
      </dgm:t>
    </dgm:pt>
    <dgm:pt modelId="{E08343E6-459F-445A-93CE-CB09E0422115}" type="parTrans" cxnId="{6ADC7803-42F3-418F-9969-CA21F06B2EEF}">
      <dgm:prSet/>
      <dgm:spPr/>
      <dgm:t>
        <a:bodyPr/>
        <a:lstStyle/>
        <a:p>
          <a:pPr rtl="1"/>
          <a:endParaRPr lang="ar-SA"/>
        </a:p>
      </dgm:t>
    </dgm:pt>
    <dgm:pt modelId="{CD92BD32-6895-4438-BD3C-1FC958340BDF}" type="sibTrans" cxnId="{6ADC7803-42F3-418F-9969-CA21F06B2EEF}">
      <dgm:prSet/>
      <dgm:spPr/>
      <dgm:t>
        <a:bodyPr/>
        <a:lstStyle/>
        <a:p>
          <a:pPr rtl="1"/>
          <a:endParaRPr lang="ar-SA"/>
        </a:p>
      </dgm:t>
    </dgm:pt>
    <dgm:pt modelId="{0871FD36-AF48-4753-ABD9-6DD1FAA01738}" type="pres">
      <dgm:prSet presAssocID="{486AE6F8-FE8C-4ABB-AB33-6DD824F98528}" presName="linear" presStyleCnt="0">
        <dgm:presLayoutVars>
          <dgm:dir val="rev"/>
          <dgm:resizeHandles val="exact"/>
        </dgm:presLayoutVars>
      </dgm:prSet>
      <dgm:spPr/>
    </dgm:pt>
    <dgm:pt modelId="{BB05F66E-5EF1-47CD-A42C-A71821418FFA}" type="pres">
      <dgm:prSet presAssocID="{4606B8AE-283B-4EA2-A048-49F68C115461}" presName="comp" presStyleCnt="0"/>
      <dgm:spPr/>
    </dgm:pt>
    <dgm:pt modelId="{E0A1E861-B270-4911-803B-0BB182AA3DD2}" type="pres">
      <dgm:prSet presAssocID="{4606B8AE-283B-4EA2-A048-49F68C115461}" presName="box" presStyleLbl="node1" presStyleIdx="0" presStyleCnt="3"/>
      <dgm:spPr/>
    </dgm:pt>
    <dgm:pt modelId="{93939596-62BC-4056-BBF0-E21F1833728B}" type="pres">
      <dgm:prSet presAssocID="{4606B8AE-283B-4EA2-A048-49F68C115461}" presName="img" presStyleLbl="fgImgPlace1" presStyleIdx="0" presStyleCnt="3"/>
      <dgm:spPr>
        <a:blipFill>
          <a:blip r:embed="rId1">
            <a:extLst>
              <a:ext xmlns:a14="http://schemas.microsoft.com/office/drawing/2010/main" uri="{28A0092B-C50C-407E-A947-70E740481C1C}">
                <a14:useLocalDpi val="0"/>
              </a:ext>
            </a:extLst>
          </a:blip>
          <a:srcRect/>
          <a:stretch>
            <a:fillRect l="-27000" r="-27000"/>
          </a:stretch>
        </a:blipFill>
      </dgm:spPr>
    </dgm:pt>
    <dgm:pt modelId="{937DD2FA-62A9-4A93-858D-43E27DAA9D8A}" type="pres">
      <dgm:prSet presAssocID="{4606B8AE-283B-4EA2-A048-49F68C115461}" presName="text" presStyleLbl="node1" presStyleIdx="0" presStyleCnt="3">
        <dgm:presLayoutVars>
          <dgm:bulletEnabled val="1"/>
        </dgm:presLayoutVars>
      </dgm:prSet>
      <dgm:spPr/>
    </dgm:pt>
    <dgm:pt modelId="{1048361D-B046-4919-A148-CEDB0B03CFD6}" type="pres">
      <dgm:prSet presAssocID="{4C08793F-E393-4B28-91CC-391A267EDE13}" presName="spacer" presStyleCnt="0"/>
      <dgm:spPr/>
    </dgm:pt>
    <dgm:pt modelId="{48676BF6-BA08-4A05-AA07-341AF75C2093}" type="pres">
      <dgm:prSet presAssocID="{AB1436BA-080F-46C0-9021-ACDBA9BC77AE}" presName="comp" presStyleCnt="0"/>
      <dgm:spPr/>
    </dgm:pt>
    <dgm:pt modelId="{3EFB0642-BF3F-449B-A2B0-0CFFD5912C6F}" type="pres">
      <dgm:prSet presAssocID="{AB1436BA-080F-46C0-9021-ACDBA9BC77AE}" presName="box" presStyleLbl="node1" presStyleIdx="1" presStyleCnt="3"/>
      <dgm:spPr/>
    </dgm:pt>
    <dgm:pt modelId="{FDED5B54-3668-420F-9D85-A03EB02D16E6}" type="pres">
      <dgm:prSet presAssocID="{AB1436BA-080F-46C0-9021-ACDBA9BC77AE}" presName="img" presStyleLbl="fgImgPlace1" presStyleIdx="1" presStyleCnt="3"/>
      <dgm:spPr>
        <a:blipFill>
          <a:blip cstate="print" r:embed="rId2">
            <a:extLst>
              <a:ext xmlns:a14="http://schemas.microsoft.com/office/drawing/2010/main" uri="{28A0092B-C50C-407E-A947-70E740481C1C}">
                <a14:useLocalDpi val="0"/>
              </a:ext>
            </a:extLst>
          </a:blip>
          <a:srcRect/>
          <a:stretch>
            <a:fillRect l="-22000" r="-22000"/>
          </a:stretch>
        </a:blipFill>
      </dgm:spPr>
    </dgm:pt>
    <dgm:pt modelId="{CE98A70D-A3E9-4B29-A228-FBE74DDE24DB}" type="pres">
      <dgm:prSet presAssocID="{AB1436BA-080F-46C0-9021-ACDBA9BC77AE}" presName="text" presStyleLbl="node1" presStyleIdx="1" presStyleCnt="3">
        <dgm:presLayoutVars>
          <dgm:bulletEnabled val="1"/>
        </dgm:presLayoutVars>
      </dgm:prSet>
      <dgm:spPr/>
    </dgm:pt>
    <dgm:pt modelId="{C969B851-F3BA-431A-A763-A5370C9A7E13}" type="pres">
      <dgm:prSet presAssocID="{71850D0C-D882-4F4A-8EB4-85235ACE5EDF}" presName="spacer" presStyleCnt="0"/>
      <dgm:spPr/>
    </dgm:pt>
    <dgm:pt modelId="{F91D46DC-832F-4BEB-B024-D3B57F348B83}" type="pres">
      <dgm:prSet presAssocID="{ABBF63A6-0D31-4609-8CCB-FA8A493D29DB}" presName="comp" presStyleCnt="0"/>
      <dgm:spPr/>
    </dgm:pt>
    <dgm:pt modelId="{224FF7A7-7CD1-4E9C-A268-56243D322265}" type="pres">
      <dgm:prSet presAssocID="{ABBF63A6-0D31-4609-8CCB-FA8A493D29DB}" presName="box" presStyleLbl="node1" presStyleIdx="2" presStyleCnt="3"/>
      <dgm:spPr/>
    </dgm:pt>
    <dgm:pt modelId="{0E13EB56-92A0-42C7-80D1-DACCACB93082}" type="pres">
      <dgm:prSet presAssocID="{ABBF63A6-0D31-4609-8CCB-FA8A493D29DB}" presName="img" presStyleLbl="fgImgPlace1" presStyleIdx="2" presStyleCnt="3"/>
      <dgm:spPr>
        <a:blipFill>
          <a:blip cstate="print" r:embed="rId3">
            <a:extLst>
              <a:ext xmlns:a14="http://schemas.microsoft.com/office/drawing/2010/main" uri="{28A0092B-C50C-407E-A947-70E740481C1C}">
                <a14:useLocalDpi val="0"/>
              </a:ext>
            </a:extLst>
          </a:blip>
          <a:srcRect/>
          <a:stretch>
            <a:fillRect l="-13000" r="-13000"/>
          </a:stretch>
        </a:blipFill>
      </dgm:spPr>
    </dgm:pt>
    <dgm:pt modelId="{FBAC5AA5-64F7-4A4E-B76D-4D01A11736DE}" type="pres">
      <dgm:prSet presAssocID="{ABBF63A6-0D31-4609-8CCB-FA8A493D29DB}" presName="text" presStyleLbl="node1" presStyleIdx="2" presStyleCnt="3">
        <dgm:presLayoutVars>
          <dgm:bulletEnabled val="1"/>
        </dgm:presLayoutVars>
      </dgm:prSet>
      <dgm:spPr/>
    </dgm:pt>
  </dgm:ptLst>
  <dgm:cxnLst>
    <dgm:cxn modelId="{788C5600-104D-4D28-A393-12CA711EEE2C}" type="presOf" srcId="{4606B8AE-283B-4EA2-A048-49F68C115461}" destId="{937DD2FA-62A9-4A93-858D-43E27DAA9D8A}" srcOrd="1" destOrd="0" presId="urn:microsoft.com/office/officeart/2005/8/layout/vList4"/>
    <dgm:cxn modelId="{6ADC7803-42F3-418F-9969-CA21F06B2EEF}" srcId="{ABBF63A6-0D31-4609-8CCB-FA8A493D29DB}" destId="{B220DAF6-094F-456D-B4A1-49EF40A3DF19}" srcOrd="2" destOrd="0" parTransId="{E08343E6-459F-445A-93CE-CB09E0422115}" sibTransId="{CD92BD32-6895-4438-BD3C-1FC958340BDF}"/>
    <dgm:cxn modelId="{CDA1A104-B29D-43E1-9EBA-45B26B98F6AF}" type="presOf" srcId="{69AF6C69-F571-4743-BCA4-F80B67D08FD6}" destId="{3EFB0642-BF3F-449B-A2B0-0CFFD5912C6F}" srcOrd="0" destOrd="2" presId="urn:microsoft.com/office/officeart/2005/8/layout/vList4"/>
    <dgm:cxn modelId="{8879B607-C02C-40AA-A01E-569DD488A2C3}" type="presOf" srcId="{7189F5AB-1388-4D86-95CB-E3587A213A30}" destId="{3EFB0642-BF3F-449B-A2B0-0CFFD5912C6F}" srcOrd="0" destOrd="3" presId="urn:microsoft.com/office/officeart/2005/8/layout/vList4"/>
    <dgm:cxn modelId="{2C22F708-B523-4D21-A798-E50E5D9EB9ED}" srcId="{AB1436BA-080F-46C0-9021-ACDBA9BC77AE}" destId="{69AF6C69-F571-4743-BCA4-F80B67D08FD6}" srcOrd="1" destOrd="0" parTransId="{BB09F56E-7D98-4018-84AA-AAFEB0B069EE}" sibTransId="{F6645106-3051-4F28-9F4E-D9C9B5D8FF8C}"/>
    <dgm:cxn modelId="{F498AB09-BDC0-4F26-B62B-254948EFECB0}" type="presOf" srcId="{C9251ED5-797A-4CAD-8BAF-9D2580EECAF3}" destId="{E0A1E861-B270-4911-803B-0BB182AA3DD2}" srcOrd="0" destOrd="2" presId="urn:microsoft.com/office/officeart/2005/8/layout/vList4"/>
    <dgm:cxn modelId="{D2C1890A-C8E6-4820-B205-5AA4D68BC9A6}" type="presOf" srcId="{AB1436BA-080F-46C0-9021-ACDBA9BC77AE}" destId="{3EFB0642-BF3F-449B-A2B0-0CFFD5912C6F}" srcOrd="0" destOrd="0" presId="urn:microsoft.com/office/officeart/2005/8/layout/vList4"/>
    <dgm:cxn modelId="{3AC28010-FD57-4A28-A03A-FEBCB36C7B53}" type="presOf" srcId="{B220DAF6-094F-456D-B4A1-49EF40A3DF19}" destId="{FBAC5AA5-64F7-4A4E-B76D-4D01A11736DE}" srcOrd="1" destOrd="3" presId="urn:microsoft.com/office/officeart/2005/8/layout/vList4"/>
    <dgm:cxn modelId="{6950A416-6B13-4626-BADB-3979DB38F7F9}" type="presOf" srcId="{B220DAF6-094F-456D-B4A1-49EF40A3DF19}" destId="{224FF7A7-7CD1-4E9C-A268-56243D322265}" srcOrd="0" destOrd="3" presId="urn:microsoft.com/office/officeart/2005/8/layout/vList4"/>
    <dgm:cxn modelId="{E7973921-033A-4E30-8EC9-B218B61C9219}" srcId="{AB1436BA-080F-46C0-9021-ACDBA9BC77AE}" destId="{7189F5AB-1388-4D86-95CB-E3587A213A30}" srcOrd="2" destOrd="0" parTransId="{33B81193-6ABE-481C-82EF-7CC0E3C4B818}" sibTransId="{28465615-4396-403A-88F2-98007C940D15}"/>
    <dgm:cxn modelId="{05FF9121-B6FB-4DEF-96E4-60D106C9C2FE}" type="presOf" srcId="{4606B8AE-283B-4EA2-A048-49F68C115461}" destId="{E0A1E861-B270-4911-803B-0BB182AA3DD2}" srcOrd="0" destOrd="0" presId="urn:microsoft.com/office/officeart/2005/8/layout/vList4"/>
    <dgm:cxn modelId="{8FB78029-1880-4178-AF8D-8D6350FD01CB}" srcId="{AB1436BA-080F-46C0-9021-ACDBA9BC77AE}" destId="{81019BD0-5FF7-42D7-8B01-95EC5A7CA286}" srcOrd="0" destOrd="0" parTransId="{B9EC1D26-7172-4EE3-B601-D9B43B4AAE97}" sibTransId="{EE293EBC-1766-484F-856D-052DB3B2C335}"/>
    <dgm:cxn modelId="{6BD14430-D76A-4427-99FB-FFCC5E0AFF53}" type="presOf" srcId="{26B36610-050C-46FE-B9BF-435C5786BBF2}" destId="{937DD2FA-62A9-4A93-858D-43E27DAA9D8A}" srcOrd="1" destOrd="3" presId="urn:microsoft.com/office/officeart/2005/8/layout/vList4"/>
    <dgm:cxn modelId="{B54E923C-5607-480A-99DA-62CE84932B86}" srcId="{4606B8AE-283B-4EA2-A048-49F68C115461}" destId="{C9251ED5-797A-4CAD-8BAF-9D2580EECAF3}" srcOrd="1" destOrd="0" parTransId="{017CBFBF-8ACF-4668-A705-3C8E7B29ED55}" sibTransId="{FFFAE952-ACA2-4AA6-914A-65DD592716B3}"/>
    <dgm:cxn modelId="{00940A3D-B737-477C-9D08-8BABFCBE5F0E}" srcId="{486AE6F8-FE8C-4ABB-AB33-6DD824F98528}" destId="{ABBF63A6-0D31-4609-8CCB-FA8A493D29DB}" srcOrd="2" destOrd="0" parTransId="{11B1599F-ED6F-42D1-8D0C-A03D8E427114}" sibTransId="{4A876E7A-8C9A-4E67-8A22-E7E0486F7E01}"/>
    <dgm:cxn modelId="{59D9383F-FA9D-4276-9525-6508344EDD1C}" type="presOf" srcId="{B0A57014-448D-4FF7-9952-0E3648774259}" destId="{FBAC5AA5-64F7-4A4E-B76D-4D01A11736DE}" srcOrd="1" destOrd="2" presId="urn:microsoft.com/office/officeart/2005/8/layout/vList4"/>
    <dgm:cxn modelId="{24D5EA60-CD0B-4C2D-B9F9-15C4073A5C70}" type="presOf" srcId="{7189F5AB-1388-4D86-95CB-E3587A213A30}" destId="{CE98A70D-A3E9-4B29-A228-FBE74DDE24DB}" srcOrd="1" destOrd="3" presId="urn:microsoft.com/office/officeart/2005/8/layout/vList4"/>
    <dgm:cxn modelId="{E403F441-D673-4A2F-865E-60B6C2BC8499}" type="presOf" srcId="{69AF6C69-F571-4743-BCA4-F80B67D08FD6}" destId="{CE98A70D-A3E9-4B29-A228-FBE74DDE24DB}" srcOrd="1" destOrd="2" presId="urn:microsoft.com/office/officeart/2005/8/layout/vList4"/>
    <dgm:cxn modelId="{AADA2266-8AC0-4D5E-A36D-3B482E7D8F37}" type="presOf" srcId="{486AE6F8-FE8C-4ABB-AB33-6DD824F98528}" destId="{0871FD36-AF48-4753-ABD9-6DD1FAA01738}" srcOrd="0" destOrd="0" presId="urn:microsoft.com/office/officeart/2005/8/layout/vList4"/>
    <dgm:cxn modelId="{3422AC6D-BE87-4912-9BF4-14ECC7F6DD89}" type="presOf" srcId="{81019BD0-5FF7-42D7-8B01-95EC5A7CA286}" destId="{3EFB0642-BF3F-449B-A2B0-0CFFD5912C6F}" srcOrd="0" destOrd="1" presId="urn:microsoft.com/office/officeart/2005/8/layout/vList4"/>
    <dgm:cxn modelId="{709B3C6E-3237-4281-A986-B7A5F38341AE}" type="presOf" srcId="{AB1436BA-080F-46C0-9021-ACDBA9BC77AE}" destId="{CE98A70D-A3E9-4B29-A228-FBE74DDE24DB}" srcOrd="1" destOrd="0" presId="urn:microsoft.com/office/officeart/2005/8/layout/vList4"/>
    <dgm:cxn modelId="{6F8BD076-AFF2-4884-8944-9C2EED8D5ED5}" srcId="{ABBF63A6-0D31-4609-8CCB-FA8A493D29DB}" destId="{B0A57014-448D-4FF7-9952-0E3648774259}" srcOrd="1" destOrd="0" parTransId="{BAC3E952-082A-4E12-8C0F-9A4F72D29D5C}" sibTransId="{6DDD16E9-94C4-404D-84FA-981A4095BB28}"/>
    <dgm:cxn modelId="{AC87D684-5379-46CD-82FC-B65538BEA738}" type="presOf" srcId="{1406FBF0-4EC0-47C3-9ED6-4ED15ADDB662}" destId="{E0A1E861-B270-4911-803B-0BB182AA3DD2}" srcOrd="0" destOrd="1" presId="urn:microsoft.com/office/officeart/2005/8/layout/vList4"/>
    <dgm:cxn modelId="{27DE6E9D-3947-493C-ABEE-6A31C2D7B86A}" srcId="{486AE6F8-FE8C-4ABB-AB33-6DD824F98528}" destId="{4606B8AE-283B-4EA2-A048-49F68C115461}" srcOrd="0" destOrd="0" parTransId="{A32420EA-DA53-4BD1-A90D-3A150FE571F4}" sibTransId="{4C08793F-E393-4B28-91CC-391A267EDE13}"/>
    <dgm:cxn modelId="{1E6609A2-B848-4494-9D23-4245DFD6582B}" type="presOf" srcId="{1406FBF0-4EC0-47C3-9ED6-4ED15ADDB662}" destId="{937DD2FA-62A9-4A93-858D-43E27DAA9D8A}" srcOrd="1" destOrd="1" presId="urn:microsoft.com/office/officeart/2005/8/layout/vList4"/>
    <dgm:cxn modelId="{0A4BA3AC-B7A9-44BD-B602-AE55ECDBF03A}" type="presOf" srcId="{ABBF63A6-0D31-4609-8CCB-FA8A493D29DB}" destId="{FBAC5AA5-64F7-4A4E-B76D-4D01A11736DE}" srcOrd="1" destOrd="0" presId="urn:microsoft.com/office/officeart/2005/8/layout/vList4"/>
    <dgm:cxn modelId="{681AAFAC-C1C5-4206-A9EB-4862D01545EE}" type="presOf" srcId="{81019BD0-5FF7-42D7-8B01-95EC5A7CA286}" destId="{CE98A70D-A3E9-4B29-A228-FBE74DDE24DB}" srcOrd="1" destOrd="1" presId="urn:microsoft.com/office/officeart/2005/8/layout/vList4"/>
    <dgm:cxn modelId="{92238FBA-5C3A-4821-9975-B32B5D6C28A6}" type="presOf" srcId="{C9251ED5-797A-4CAD-8BAF-9D2580EECAF3}" destId="{937DD2FA-62A9-4A93-858D-43E27DAA9D8A}" srcOrd="1" destOrd="2" presId="urn:microsoft.com/office/officeart/2005/8/layout/vList4"/>
    <dgm:cxn modelId="{F41DC5BC-ECA1-4A17-975E-BB6AC93BB64B}" type="presOf" srcId="{ABBF63A6-0D31-4609-8CCB-FA8A493D29DB}" destId="{224FF7A7-7CD1-4E9C-A268-56243D322265}" srcOrd="0" destOrd="0" presId="urn:microsoft.com/office/officeart/2005/8/layout/vList4"/>
    <dgm:cxn modelId="{65CAD4C1-69CC-4CED-9048-FD36660C3DAD}" srcId="{486AE6F8-FE8C-4ABB-AB33-6DD824F98528}" destId="{AB1436BA-080F-46C0-9021-ACDBA9BC77AE}" srcOrd="1" destOrd="0" parTransId="{4DF4CFCF-C164-4C9C-94C8-6C7164F092B0}" sibTransId="{71850D0C-D882-4F4A-8EB4-85235ACE5EDF}"/>
    <dgm:cxn modelId="{09AE85C5-017B-43F5-93C8-CB941872E3C7}" type="presOf" srcId="{83A78A7D-B054-440D-8F97-BDA69738C42E}" destId="{FBAC5AA5-64F7-4A4E-B76D-4D01A11736DE}" srcOrd="1" destOrd="1" presId="urn:microsoft.com/office/officeart/2005/8/layout/vList4"/>
    <dgm:cxn modelId="{8E17F2CB-118E-4BE1-B216-2846458F4565}" type="presOf" srcId="{26B36610-050C-46FE-B9BF-435C5786BBF2}" destId="{E0A1E861-B270-4911-803B-0BB182AA3DD2}" srcOrd="0" destOrd="3" presId="urn:microsoft.com/office/officeart/2005/8/layout/vList4"/>
    <dgm:cxn modelId="{2D055CE4-7B0D-48C6-87F4-A97B4C0FE2C4}" srcId="{4606B8AE-283B-4EA2-A048-49F68C115461}" destId="{26B36610-050C-46FE-B9BF-435C5786BBF2}" srcOrd="2" destOrd="0" parTransId="{6C100015-D537-4547-8123-AD533E6E823F}" sibTransId="{6545C7C6-02D9-4A2F-9C95-439D941B3FD3}"/>
    <dgm:cxn modelId="{1AACE2F0-DC97-406D-9D8E-A604D5D0FF3B}" type="presOf" srcId="{83A78A7D-B054-440D-8F97-BDA69738C42E}" destId="{224FF7A7-7CD1-4E9C-A268-56243D322265}" srcOrd="0" destOrd="1" presId="urn:microsoft.com/office/officeart/2005/8/layout/vList4"/>
    <dgm:cxn modelId="{95D2AEF5-027B-47BD-A86B-602AEDBC754D}" srcId="{4606B8AE-283B-4EA2-A048-49F68C115461}" destId="{1406FBF0-4EC0-47C3-9ED6-4ED15ADDB662}" srcOrd="0" destOrd="0" parTransId="{627AFB44-91BC-4A45-89CF-A56A8F3690AD}" sibTransId="{29A2EBB9-7B22-4874-92CE-5B059AC69128}"/>
    <dgm:cxn modelId="{FF810EF7-4D93-4711-A3E9-A6AC4CF387B0}" srcId="{ABBF63A6-0D31-4609-8CCB-FA8A493D29DB}" destId="{83A78A7D-B054-440D-8F97-BDA69738C42E}" srcOrd="0" destOrd="0" parTransId="{3940605C-588B-46AB-B040-D01002A1075A}" sibTransId="{9AA570E5-B011-42F1-B0EE-4B0B13DE3E5E}"/>
    <dgm:cxn modelId="{8183B7FD-A83F-48F9-860C-25455F3ADE3E}" type="presOf" srcId="{B0A57014-448D-4FF7-9952-0E3648774259}" destId="{224FF7A7-7CD1-4E9C-A268-56243D322265}" srcOrd="0" destOrd="2" presId="urn:microsoft.com/office/officeart/2005/8/layout/vList4"/>
    <dgm:cxn modelId="{6CB2676B-C4A2-4EB8-B6CA-6127D316B26D}" type="presParOf" srcId="{0871FD36-AF48-4753-ABD9-6DD1FAA01738}" destId="{BB05F66E-5EF1-47CD-A42C-A71821418FFA}" srcOrd="0" destOrd="0" presId="urn:microsoft.com/office/officeart/2005/8/layout/vList4"/>
    <dgm:cxn modelId="{576D9616-D4EC-4A74-BD78-986D65272726}" type="presParOf" srcId="{BB05F66E-5EF1-47CD-A42C-A71821418FFA}" destId="{E0A1E861-B270-4911-803B-0BB182AA3DD2}" srcOrd="0" destOrd="0" presId="urn:microsoft.com/office/officeart/2005/8/layout/vList4"/>
    <dgm:cxn modelId="{8236A4DB-CFCE-40D5-926A-36F24B1191A0}" type="presParOf" srcId="{BB05F66E-5EF1-47CD-A42C-A71821418FFA}" destId="{93939596-62BC-4056-BBF0-E21F1833728B}" srcOrd="1" destOrd="0" presId="urn:microsoft.com/office/officeart/2005/8/layout/vList4"/>
    <dgm:cxn modelId="{BD710860-4DFF-4E51-AE6C-8D7A920FACEF}" type="presParOf" srcId="{BB05F66E-5EF1-47CD-A42C-A71821418FFA}" destId="{937DD2FA-62A9-4A93-858D-43E27DAA9D8A}" srcOrd="2" destOrd="0" presId="urn:microsoft.com/office/officeart/2005/8/layout/vList4"/>
    <dgm:cxn modelId="{C6DF86AA-59B9-46CA-B45C-ED058CA64BD1}" type="presParOf" srcId="{0871FD36-AF48-4753-ABD9-6DD1FAA01738}" destId="{1048361D-B046-4919-A148-CEDB0B03CFD6}" srcOrd="1" destOrd="0" presId="urn:microsoft.com/office/officeart/2005/8/layout/vList4"/>
    <dgm:cxn modelId="{3A4A699C-9B4E-4666-809F-19BB055C0465}" type="presParOf" srcId="{0871FD36-AF48-4753-ABD9-6DD1FAA01738}" destId="{48676BF6-BA08-4A05-AA07-341AF75C2093}" srcOrd="2" destOrd="0" presId="urn:microsoft.com/office/officeart/2005/8/layout/vList4"/>
    <dgm:cxn modelId="{6D8768CA-E933-4A7E-88CC-AAD4D0D3FCEF}" type="presParOf" srcId="{48676BF6-BA08-4A05-AA07-341AF75C2093}" destId="{3EFB0642-BF3F-449B-A2B0-0CFFD5912C6F}" srcOrd="0" destOrd="0" presId="urn:microsoft.com/office/officeart/2005/8/layout/vList4"/>
    <dgm:cxn modelId="{62C70462-1320-4BDC-8945-5640AC782292}" type="presParOf" srcId="{48676BF6-BA08-4A05-AA07-341AF75C2093}" destId="{FDED5B54-3668-420F-9D85-A03EB02D16E6}" srcOrd="1" destOrd="0" presId="urn:microsoft.com/office/officeart/2005/8/layout/vList4"/>
    <dgm:cxn modelId="{6DA7102E-A2DA-455C-913E-D8E10A701EE1}" type="presParOf" srcId="{48676BF6-BA08-4A05-AA07-341AF75C2093}" destId="{CE98A70D-A3E9-4B29-A228-FBE74DDE24DB}" srcOrd="2" destOrd="0" presId="urn:microsoft.com/office/officeart/2005/8/layout/vList4"/>
    <dgm:cxn modelId="{A497EAC6-A0B2-4971-BE34-A7C5FD51DA9A}" type="presParOf" srcId="{0871FD36-AF48-4753-ABD9-6DD1FAA01738}" destId="{C969B851-F3BA-431A-A763-A5370C9A7E13}" srcOrd="3" destOrd="0" presId="urn:microsoft.com/office/officeart/2005/8/layout/vList4"/>
    <dgm:cxn modelId="{215821A0-8C66-491A-ADD1-15198F43E4EA}" type="presParOf" srcId="{0871FD36-AF48-4753-ABD9-6DD1FAA01738}" destId="{F91D46DC-832F-4BEB-B024-D3B57F348B83}" srcOrd="4" destOrd="0" presId="urn:microsoft.com/office/officeart/2005/8/layout/vList4"/>
    <dgm:cxn modelId="{DFAFECB3-2AFB-4AFF-A7FF-CDB87BFDAAEB}" type="presParOf" srcId="{F91D46DC-832F-4BEB-B024-D3B57F348B83}" destId="{224FF7A7-7CD1-4E9C-A268-56243D322265}" srcOrd="0" destOrd="0" presId="urn:microsoft.com/office/officeart/2005/8/layout/vList4"/>
    <dgm:cxn modelId="{4B08AB76-2722-49C7-920C-47956A42813B}" type="presParOf" srcId="{F91D46DC-832F-4BEB-B024-D3B57F348B83}" destId="{0E13EB56-92A0-42C7-80D1-DACCACB93082}" srcOrd="1" destOrd="0" presId="urn:microsoft.com/office/officeart/2005/8/layout/vList4"/>
    <dgm:cxn modelId="{66BB8083-7F9E-4FB4-9739-3E9600588A19}" type="presParOf" srcId="{F91D46DC-832F-4BEB-B024-D3B57F348B83}" destId="{FBAC5AA5-64F7-4A4E-B76D-4D01A11736DE}" srcOrd="2" destOrd="0" presId="urn:microsoft.com/office/officeart/2005/8/layout/vList4"/>
  </dgm:cxnLst>
  <dgm:bg/>
  <dgm:whole/>
  <dgm:extLst>
    <a:ext xmlns:dsp="http://schemas.microsoft.com/office/drawing/2008/diagram" uri="http://schemas.microsoft.com/office/drawing/2008/diagram">
      <dsp:dataModelExt minVer="http://schemas.openxmlformats.org/drawingml/2006/diagram" relId="rId6"/>
    </a:ext>
  </dgm:extLst>
</dgm:dataModel>
</file>

<file path=ppt/diagrams/data7.xml><?xml version="1.0" encoding="utf-8"?>
<dgm:dataModel xmlns:a="http://schemas.openxmlformats.org/drawingml/2006/main" xmlns:dgm="http://schemas.openxmlformats.org/drawingml/2006/diagram" xmlns:s="http://schemas.openxmlformats.org/officeDocument/2006/sharedTypes" xmlns:r="http://schemas.openxmlformats.org/officeDocument/2006/relationships">
  <dgm:ptLst>
    <dgm:pt modelId="{486AE6F8-FE8C-4ABB-AB33-6DD824F98528}" type="doc">
      <dgm:prSet loTypeId="urn:microsoft.com/office/officeart/2005/8/layout/vList4" loCatId="list" qsTypeId="urn:microsoft.com/office/officeart/2005/8/quickstyle/simple1" qsCatId="simple" csTypeId="urn:microsoft.com/office/officeart/2005/8/colors/accent1_2" csCatId="accent1" phldr="1"/>
      <dgm:spPr/>
      <dgm:t>
        <a:bodyPr/>
        <a:lstStyle/>
        <a:p>
          <a:pPr rtl="1"/>
          <a:endParaRPr lang="ar-SA"/>
        </a:p>
      </dgm:t>
    </dgm:pt>
    <dgm:pt modelId="{AB1436BA-080F-46C0-9021-ACDBA9BC77AE}">
      <dgm:prSet phldrT="[نص]" custT="1"/>
      <dgm:spPr/>
      <dgm:t>
        <a:bodyPr/>
        <a:lstStyle/>
        <a:p>
          <a:pPr rtl="1"/>
          <a:r>
            <a:rPr lang="ar-SA" sz="2000" b="1" u="none" dirty="0">
              <a:solidFill>
                <a:schemeClr val="accent6">
                  <a:lumMod val="60000"/>
                  <a:lumOff val="40000"/>
                </a:schemeClr>
              </a:solidFill>
            </a:rPr>
            <a:t>تعليم النفس/التواصل مع الآخرين (الإطار المعرفي والمهارى للتعامل الرقمي)</a:t>
          </a:r>
        </a:p>
      </dgm:t>
    </dgm:pt>
    <dgm:pt modelId="{4DF4CFCF-C164-4C9C-94C8-6C7164F092B0}" type="parTrans" cxnId="{65CAD4C1-69CC-4CED-9048-FD36660C3DAD}">
      <dgm:prSet/>
      <dgm:spPr/>
      <dgm:t>
        <a:bodyPr/>
        <a:lstStyle/>
        <a:p>
          <a:pPr rtl="1"/>
          <a:endParaRPr lang="ar-SA"/>
        </a:p>
      </dgm:t>
    </dgm:pt>
    <dgm:pt modelId="{71850D0C-D882-4F4A-8EB4-85235ACE5EDF}" type="sibTrans" cxnId="{65CAD4C1-69CC-4CED-9048-FD36660C3DAD}">
      <dgm:prSet/>
      <dgm:spPr/>
      <dgm:t>
        <a:bodyPr/>
        <a:lstStyle/>
        <a:p>
          <a:pPr rtl="1"/>
          <a:endParaRPr lang="ar-SA"/>
        </a:p>
      </dgm:t>
    </dgm:pt>
    <dgm:pt modelId="{81019BD0-5FF7-42D7-8B01-95EC5A7CA286}">
      <dgm:prSet phldrT="[نص]" custT="1"/>
      <dgm:spPr/>
      <dgm:t>
        <a:bodyPr/>
        <a:lstStyle/>
        <a:p>
          <a:pPr rtl="1"/>
          <a:r>
            <a:rPr lang="ar-SA" sz="1600" dirty="0"/>
            <a:t>الاتصالات الرقمية </a:t>
          </a:r>
          <a:r>
            <a:rPr lang="en-US" sz="1600" dirty="0"/>
            <a:t>Digital Communication</a:t>
          </a:r>
          <a:endParaRPr lang="ar-SA" sz="1600" dirty="0"/>
        </a:p>
      </dgm:t>
    </dgm:pt>
    <dgm:pt modelId="{B9EC1D26-7172-4EE3-B601-D9B43B4AAE97}" type="parTrans" cxnId="{8FB78029-1880-4178-AF8D-8D6350FD01CB}">
      <dgm:prSet/>
      <dgm:spPr/>
      <dgm:t>
        <a:bodyPr/>
        <a:lstStyle/>
        <a:p>
          <a:pPr rtl="1"/>
          <a:endParaRPr lang="ar-SA"/>
        </a:p>
      </dgm:t>
    </dgm:pt>
    <dgm:pt modelId="{EE293EBC-1766-484F-856D-052DB3B2C335}" type="sibTrans" cxnId="{8FB78029-1880-4178-AF8D-8D6350FD01CB}">
      <dgm:prSet/>
      <dgm:spPr/>
      <dgm:t>
        <a:bodyPr/>
        <a:lstStyle/>
        <a:p>
          <a:pPr rtl="1"/>
          <a:endParaRPr lang="ar-SA"/>
        </a:p>
      </dgm:t>
    </dgm:pt>
    <dgm:pt modelId="{0871FD36-AF48-4753-ABD9-6DD1FAA01738}" type="pres">
      <dgm:prSet presAssocID="{486AE6F8-FE8C-4ABB-AB33-6DD824F98528}" presName="linear" presStyleCnt="0">
        <dgm:presLayoutVars>
          <dgm:dir val="rev"/>
          <dgm:resizeHandles val="exact"/>
        </dgm:presLayoutVars>
      </dgm:prSet>
      <dgm:spPr/>
    </dgm:pt>
    <dgm:pt modelId="{48676BF6-BA08-4A05-AA07-341AF75C2093}" type="pres">
      <dgm:prSet presAssocID="{AB1436BA-080F-46C0-9021-ACDBA9BC77AE}" presName="comp" presStyleCnt="0"/>
      <dgm:spPr/>
    </dgm:pt>
    <dgm:pt modelId="{3EFB0642-BF3F-449B-A2B0-0CFFD5912C6F}" type="pres">
      <dgm:prSet presAssocID="{AB1436BA-080F-46C0-9021-ACDBA9BC77AE}" presName="box" presStyleLbl="node1" presStyleIdx="0" presStyleCnt="1" custScaleY="92070"/>
      <dgm:spPr/>
    </dgm:pt>
    <dgm:pt modelId="{FDED5B54-3668-420F-9D85-A03EB02D16E6}" type="pres">
      <dgm:prSet presAssocID="{AB1436BA-080F-46C0-9021-ACDBA9BC77AE}" presName="img" presStyleLbl="fgImgPlace1" presStyleIdx="0" presStyleCnt="1"/>
      <dgm:spPr>
        <a:blipFill>
          <a:blip cstate="print" r:embed="rId1">
            <a:extLst>
              <a:ext xmlns:a14="http://schemas.microsoft.com/office/drawing/2010/main" uri="{28A0092B-C50C-407E-A947-70E740481C1C}">
                <a14:useLocalDpi val="0"/>
              </a:ext>
            </a:extLst>
          </a:blip>
          <a:srcRect/>
          <a:stretch>
            <a:fillRect l="-22000" r="-22000"/>
          </a:stretch>
        </a:blipFill>
      </dgm:spPr>
    </dgm:pt>
    <dgm:pt modelId="{CE98A70D-A3E9-4B29-A228-FBE74DDE24DB}" type="pres">
      <dgm:prSet presAssocID="{AB1436BA-080F-46C0-9021-ACDBA9BC77AE}" presName="text" presStyleLbl="node1" presStyleIdx="0" presStyleCnt="1">
        <dgm:presLayoutVars>
          <dgm:bulletEnabled val="1"/>
        </dgm:presLayoutVars>
      </dgm:prSet>
      <dgm:spPr/>
    </dgm:pt>
  </dgm:ptLst>
  <dgm:cxnLst>
    <dgm:cxn modelId="{D2C1890A-C8E6-4820-B205-5AA4D68BC9A6}" type="presOf" srcId="{AB1436BA-080F-46C0-9021-ACDBA9BC77AE}" destId="{3EFB0642-BF3F-449B-A2B0-0CFFD5912C6F}" srcOrd="0" destOrd="0" presId="urn:microsoft.com/office/officeart/2005/8/layout/vList4"/>
    <dgm:cxn modelId="{8FB78029-1880-4178-AF8D-8D6350FD01CB}" srcId="{AB1436BA-080F-46C0-9021-ACDBA9BC77AE}" destId="{81019BD0-5FF7-42D7-8B01-95EC5A7CA286}" srcOrd="0" destOrd="0" parTransId="{B9EC1D26-7172-4EE3-B601-D9B43B4AAE97}" sibTransId="{EE293EBC-1766-484F-856D-052DB3B2C335}"/>
    <dgm:cxn modelId="{AADA2266-8AC0-4D5E-A36D-3B482E7D8F37}" type="presOf" srcId="{486AE6F8-FE8C-4ABB-AB33-6DD824F98528}" destId="{0871FD36-AF48-4753-ABD9-6DD1FAA01738}" srcOrd="0" destOrd="0" presId="urn:microsoft.com/office/officeart/2005/8/layout/vList4"/>
    <dgm:cxn modelId="{3422AC6D-BE87-4912-9BF4-14ECC7F6DD89}" type="presOf" srcId="{81019BD0-5FF7-42D7-8B01-95EC5A7CA286}" destId="{3EFB0642-BF3F-449B-A2B0-0CFFD5912C6F}" srcOrd="0" destOrd="1" presId="urn:microsoft.com/office/officeart/2005/8/layout/vList4"/>
    <dgm:cxn modelId="{709B3C6E-3237-4281-A986-B7A5F38341AE}" type="presOf" srcId="{AB1436BA-080F-46C0-9021-ACDBA9BC77AE}" destId="{CE98A70D-A3E9-4B29-A228-FBE74DDE24DB}" srcOrd="1" destOrd="0" presId="urn:microsoft.com/office/officeart/2005/8/layout/vList4"/>
    <dgm:cxn modelId="{681AAFAC-C1C5-4206-A9EB-4862D01545EE}" type="presOf" srcId="{81019BD0-5FF7-42D7-8B01-95EC5A7CA286}" destId="{CE98A70D-A3E9-4B29-A228-FBE74DDE24DB}" srcOrd="1" destOrd="1" presId="urn:microsoft.com/office/officeart/2005/8/layout/vList4"/>
    <dgm:cxn modelId="{65CAD4C1-69CC-4CED-9048-FD36660C3DAD}" srcId="{486AE6F8-FE8C-4ABB-AB33-6DD824F98528}" destId="{AB1436BA-080F-46C0-9021-ACDBA9BC77AE}" srcOrd="0" destOrd="0" parTransId="{4DF4CFCF-C164-4C9C-94C8-6C7164F092B0}" sibTransId="{71850D0C-D882-4F4A-8EB4-85235ACE5EDF}"/>
    <dgm:cxn modelId="{3A4A699C-9B4E-4666-809F-19BB055C0465}" type="presParOf" srcId="{0871FD36-AF48-4753-ABD9-6DD1FAA01738}" destId="{48676BF6-BA08-4A05-AA07-341AF75C2093}" srcOrd="0" destOrd="0" presId="urn:microsoft.com/office/officeart/2005/8/layout/vList4"/>
    <dgm:cxn modelId="{6D8768CA-E933-4A7E-88CC-AAD4D0D3FCEF}" type="presParOf" srcId="{48676BF6-BA08-4A05-AA07-341AF75C2093}" destId="{3EFB0642-BF3F-449B-A2B0-0CFFD5912C6F}" srcOrd="0" destOrd="0" presId="urn:microsoft.com/office/officeart/2005/8/layout/vList4"/>
    <dgm:cxn modelId="{62C70462-1320-4BDC-8945-5640AC782292}" type="presParOf" srcId="{48676BF6-BA08-4A05-AA07-341AF75C2093}" destId="{FDED5B54-3668-420F-9D85-A03EB02D16E6}" srcOrd="1" destOrd="0" presId="urn:microsoft.com/office/officeart/2005/8/layout/vList4"/>
    <dgm:cxn modelId="{6DA7102E-A2DA-455C-913E-D8E10A701EE1}" type="presParOf" srcId="{48676BF6-BA08-4A05-AA07-341AF75C2093}" destId="{CE98A70D-A3E9-4B29-A228-FBE74DDE24DB}" srcOrd="2" destOrd="0" presId="urn:microsoft.com/office/officeart/2005/8/layout/vList4"/>
  </dgm:cxnLst>
  <dgm:bg/>
  <dgm:whole/>
  <dgm:extLst>
    <a:ext xmlns:dsp="http://schemas.microsoft.com/office/drawing/2008/diagram" uri="http://schemas.microsoft.com/office/drawing/2008/diagram">
      <dsp:dataModelExt minVer="http://schemas.openxmlformats.org/drawingml/2006/diagram" relId="rId7"/>
    </a:ext>
  </dgm:extLst>
</dgm:dataModel>
</file>

<file path=ppt/diagrams/data8.xml><?xml version="1.0" encoding="utf-8"?>
<dgm:dataModel xmlns:a="http://schemas.openxmlformats.org/drawingml/2006/main" xmlns:dgm="http://schemas.openxmlformats.org/drawingml/2006/diagram" xmlns:s="http://schemas.openxmlformats.org/officeDocument/2006/sharedTypes" xmlns:r="http://schemas.openxmlformats.org/officeDocument/2006/relationships">
  <dgm:ptLst>
    <dgm:pt modelId="{486AE6F8-FE8C-4ABB-AB33-6DD824F98528}" type="doc">
      <dgm:prSet loTypeId="urn:microsoft.com/office/officeart/2005/8/layout/vList4" loCatId="list" qsTypeId="urn:microsoft.com/office/officeart/2005/8/quickstyle/simple1" qsCatId="simple" csTypeId="urn:microsoft.com/office/officeart/2005/8/colors/accent1_2" csCatId="accent1" phldr="1"/>
      <dgm:spPr/>
      <dgm:t>
        <a:bodyPr/>
        <a:lstStyle/>
        <a:p>
          <a:pPr rtl="1"/>
          <a:endParaRPr lang="ar-SA"/>
        </a:p>
      </dgm:t>
    </dgm:pt>
    <dgm:pt modelId="{AB1436BA-080F-46C0-9021-ACDBA9BC77AE}">
      <dgm:prSet phldrT="[نص]" custT="1"/>
      <dgm:spPr/>
      <dgm:t>
        <a:bodyPr/>
        <a:lstStyle/>
        <a:p>
          <a:pPr rtl="1"/>
          <a:r>
            <a:rPr lang="ar-SA" sz="2000" b="1" u="none" dirty="0">
              <a:solidFill>
                <a:schemeClr val="accent6">
                  <a:lumMod val="60000"/>
                  <a:lumOff val="40000"/>
                </a:schemeClr>
              </a:solidFill>
            </a:rPr>
            <a:t>تعليم النفس/التواصل مع الآخرين (الإطار المعرفي والمهارى للتعامل الرقمي)</a:t>
          </a:r>
        </a:p>
      </dgm:t>
    </dgm:pt>
    <dgm:pt modelId="{4DF4CFCF-C164-4C9C-94C8-6C7164F092B0}" type="parTrans" cxnId="{65CAD4C1-69CC-4CED-9048-FD36660C3DAD}">
      <dgm:prSet/>
      <dgm:spPr/>
      <dgm:t>
        <a:bodyPr/>
        <a:lstStyle/>
        <a:p>
          <a:pPr rtl="1"/>
          <a:endParaRPr lang="ar-SA"/>
        </a:p>
      </dgm:t>
    </dgm:pt>
    <dgm:pt modelId="{71850D0C-D882-4F4A-8EB4-85235ACE5EDF}" type="sibTrans" cxnId="{65CAD4C1-69CC-4CED-9048-FD36660C3DAD}">
      <dgm:prSet/>
      <dgm:spPr/>
      <dgm:t>
        <a:bodyPr/>
        <a:lstStyle/>
        <a:p>
          <a:pPr rtl="1"/>
          <a:endParaRPr lang="ar-SA"/>
        </a:p>
      </dgm:t>
    </dgm:pt>
    <dgm:pt modelId="{81019BD0-5FF7-42D7-8B01-95EC5A7CA286}">
      <dgm:prSet phldrT="[نص]" custT="1"/>
      <dgm:spPr/>
      <dgm:t>
        <a:bodyPr/>
        <a:lstStyle/>
        <a:p>
          <a:pPr rtl="1"/>
          <a:r>
            <a:rPr lang="ar-SA" sz="1600" dirty="0"/>
            <a:t>الاتصالات الرقمية </a:t>
          </a:r>
          <a:r>
            <a:rPr lang="en-US" sz="1600" dirty="0"/>
            <a:t>Digital Communication</a:t>
          </a:r>
          <a:endParaRPr lang="ar-SA" sz="1600" dirty="0"/>
        </a:p>
      </dgm:t>
    </dgm:pt>
    <dgm:pt modelId="{B9EC1D26-7172-4EE3-B601-D9B43B4AAE97}" type="parTrans" cxnId="{8FB78029-1880-4178-AF8D-8D6350FD01CB}">
      <dgm:prSet/>
      <dgm:spPr/>
      <dgm:t>
        <a:bodyPr/>
        <a:lstStyle/>
        <a:p>
          <a:pPr rtl="1"/>
          <a:endParaRPr lang="ar-SA"/>
        </a:p>
      </dgm:t>
    </dgm:pt>
    <dgm:pt modelId="{EE293EBC-1766-484F-856D-052DB3B2C335}" type="sibTrans" cxnId="{8FB78029-1880-4178-AF8D-8D6350FD01CB}">
      <dgm:prSet/>
      <dgm:spPr/>
      <dgm:t>
        <a:bodyPr/>
        <a:lstStyle/>
        <a:p>
          <a:pPr rtl="1"/>
          <a:endParaRPr lang="ar-SA"/>
        </a:p>
      </dgm:t>
    </dgm:pt>
    <dgm:pt modelId="{70039C20-E477-44A7-9714-D5DD876DDA53}">
      <dgm:prSet phldrT="[نص]" custT="1"/>
      <dgm:spPr/>
      <dgm:t>
        <a:bodyPr/>
        <a:lstStyle/>
        <a:p>
          <a:pPr rtl="1"/>
          <a:r>
            <a:rPr lang="ar-SA" sz="1600" dirty="0"/>
            <a:t>التربية الرقمية (محو الأمية الرقمية) </a:t>
          </a:r>
          <a:r>
            <a:rPr lang="en-US" sz="1600" dirty="0"/>
            <a:t>Digital Education</a:t>
          </a:r>
          <a:endParaRPr lang="ar-SA" sz="1600" dirty="0"/>
        </a:p>
      </dgm:t>
    </dgm:pt>
    <dgm:pt modelId="{571B4C8D-80F7-44C9-A389-2288EF43FA3A}" type="parTrans" cxnId="{CEA1FF66-D923-432A-B78A-BE2963769813}">
      <dgm:prSet/>
      <dgm:spPr/>
    </dgm:pt>
    <dgm:pt modelId="{754B5013-FBDF-4F44-AB93-2701FBB4430C}" type="sibTrans" cxnId="{CEA1FF66-D923-432A-B78A-BE2963769813}">
      <dgm:prSet/>
      <dgm:spPr/>
    </dgm:pt>
    <dgm:pt modelId="{0871FD36-AF48-4753-ABD9-6DD1FAA01738}" type="pres">
      <dgm:prSet presAssocID="{486AE6F8-FE8C-4ABB-AB33-6DD824F98528}" presName="linear" presStyleCnt="0">
        <dgm:presLayoutVars>
          <dgm:dir val="rev"/>
          <dgm:resizeHandles val="exact"/>
        </dgm:presLayoutVars>
      </dgm:prSet>
      <dgm:spPr/>
    </dgm:pt>
    <dgm:pt modelId="{48676BF6-BA08-4A05-AA07-341AF75C2093}" type="pres">
      <dgm:prSet presAssocID="{AB1436BA-080F-46C0-9021-ACDBA9BC77AE}" presName="comp" presStyleCnt="0"/>
      <dgm:spPr/>
    </dgm:pt>
    <dgm:pt modelId="{3EFB0642-BF3F-449B-A2B0-0CFFD5912C6F}" type="pres">
      <dgm:prSet presAssocID="{AB1436BA-080F-46C0-9021-ACDBA9BC77AE}" presName="box" presStyleLbl="node1" presStyleIdx="0" presStyleCnt="1" custScaleY="100098"/>
      <dgm:spPr/>
    </dgm:pt>
    <dgm:pt modelId="{FDED5B54-3668-420F-9D85-A03EB02D16E6}" type="pres">
      <dgm:prSet presAssocID="{AB1436BA-080F-46C0-9021-ACDBA9BC77AE}" presName="img" presStyleLbl="fgImgPlace1" presStyleIdx="0" presStyleCnt="1"/>
      <dgm:spPr>
        <a:blipFill>
          <a:blip cstate="print" r:embed="rId1">
            <a:extLst>
              <a:ext xmlns:a14="http://schemas.microsoft.com/office/drawing/2010/main" uri="{28A0092B-C50C-407E-A947-70E740481C1C}">
                <a14:useLocalDpi val="0"/>
              </a:ext>
            </a:extLst>
          </a:blip>
          <a:srcRect/>
          <a:stretch>
            <a:fillRect l="-22000" r="-22000"/>
          </a:stretch>
        </a:blipFill>
      </dgm:spPr>
    </dgm:pt>
    <dgm:pt modelId="{CE98A70D-A3E9-4B29-A228-FBE74DDE24DB}" type="pres">
      <dgm:prSet presAssocID="{AB1436BA-080F-46C0-9021-ACDBA9BC77AE}" presName="text" presStyleLbl="node1" presStyleIdx="0" presStyleCnt="1">
        <dgm:presLayoutVars>
          <dgm:bulletEnabled val="1"/>
        </dgm:presLayoutVars>
      </dgm:prSet>
      <dgm:spPr/>
    </dgm:pt>
  </dgm:ptLst>
  <dgm:cxnLst>
    <dgm:cxn modelId="{D2C1890A-C8E6-4820-B205-5AA4D68BC9A6}" type="presOf" srcId="{AB1436BA-080F-46C0-9021-ACDBA9BC77AE}" destId="{3EFB0642-BF3F-449B-A2B0-0CFFD5912C6F}" srcOrd="0" destOrd="0" presId="urn:microsoft.com/office/officeart/2005/8/layout/vList4"/>
    <dgm:cxn modelId="{8FB78029-1880-4178-AF8D-8D6350FD01CB}" srcId="{AB1436BA-080F-46C0-9021-ACDBA9BC77AE}" destId="{81019BD0-5FF7-42D7-8B01-95EC5A7CA286}" srcOrd="0" destOrd="0" parTransId="{B9EC1D26-7172-4EE3-B601-D9B43B4AAE97}" sibTransId="{EE293EBC-1766-484F-856D-052DB3B2C335}"/>
    <dgm:cxn modelId="{AADA2266-8AC0-4D5E-A36D-3B482E7D8F37}" type="presOf" srcId="{486AE6F8-FE8C-4ABB-AB33-6DD824F98528}" destId="{0871FD36-AF48-4753-ABD9-6DD1FAA01738}" srcOrd="0" destOrd="0" presId="urn:microsoft.com/office/officeart/2005/8/layout/vList4"/>
    <dgm:cxn modelId="{CEA1FF66-D923-432A-B78A-BE2963769813}" srcId="{AB1436BA-080F-46C0-9021-ACDBA9BC77AE}" destId="{70039C20-E477-44A7-9714-D5DD876DDA53}" srcOrd="1" destOrd="0" parTransId="{571B4C8D-80F7-44C9-A389-2288EF43FA3A}" sibTransId="{754B5013-FBDF-4F44-AB93-2701FBB4430C}"/>
    <dgm:cxn modelId="{3422AC6D-BE87-4912-9BF4-14ECC7F6DD89}" type="presOf" srcId="{81019BD0-5FF7-42D7-8B01-95EC5A7CA286}" destId="{3EFB0642-BF3F-449B-A2B0-0CFFD5912C6F}" srcOrd="0" destOrd="1" presId="urn:microsoft.com/office/officeart/2005/8/layout/vList4"/>
    <dgm:cxn modelId="{709B3C6E-3237-4281-A986-B7A5F38341AE}" type="presOf" srcId="{AB1436BA-080F-46C0-9021-ACDBA9BC77AE}" destId="{CE98A70D-A3E9-4B29-A228-FBE74DDE24DB}" srcOrd="1" destOrd="0" presId="urn:microsoft.com/office/officeart/2005/8/layout/vList4"/>
    <dgm:cxn modelId="{2A077197-7E0F-473D-AA02-FCC432455991}" type="presOf" srcId="{70039C20-E477-44A7-9714-D5DD876DDA53}" destId="{CE98A70D-A3E9-4B29-A228-FBE74DDE24DB}" srcOrd="1" destOrd="2" presId="urn:microsoft.com/office/officeart/2005/8/layout/vList4"/>
    <dgm:cxn modelId="{36741DA0-692C-4152-9C15-4A1D91CE82DC}" type="presOf" srcId="{70039C20-E477-44A7-9714-D5DD876DDA53}" destId="{3EFB0642-BF3F-449B-A2B0-0CFFD5912C6F}" srcOrd="0" destOrd="2" presId="urn:microsoft.com/office/officeart/2005/8/layout/vList4"/>
    <dgm:cxn modelId="{681AAFAC-C1C5-4206-A9EB-4862D01545EE}" type="presOf" srcId="{81019BD0-5FF7-42D7-8B01-95EC5A7CA286}" destId="{CE98A70D-A3E9-4B29-A228-FBE74DDE24DB}" srcOrd="1" destOrd="1" presId="urn:microsoft.com/office/officeart/2005/8/layout/vList4"/>
    <dgm:cxn modelId="{65CAD4C1-69CC-4CED-9048-FD36660C3DAD}" srcId="{486AE6F8-FE8C-4ABB-AB33-6DD824F98528}" destId="{AB1436BA-080F-46C0-9021-ACDBA9BC77AE}" srcOrd="0" destOrd="0" parTransId="{4DF4CFCF-C164-4C9C-94C8-6C7164F092B0}" sibTransId="{71850D0C-D882-4F4A-8EB4-85235ACE5EDF}"/>
    <dgm:cxn modelId="{3A4A699C-9B4E-4666-809F-19BB055C0465}" type="presParOf" srcId="{0871FD36-AF48-4753-ABD9-6DD1FAA01738}" destId="{48676BF6-BA08-4A05-AA07-341AF75C2093}" srcOrd="0" destOrd="0" presId="urn:microsoft.com/office/officeart/2005/8/layout/vList4"/>
    <dgm:cxn modelId="{6D8768CA-E933-4A7E-88CC-AAD4D0D3FCEF}" type="presParOf" srcId="{48676BF6-BA08-4A05-AA07-341AF75C2093}" destId="{3EFB0642-BF3F-449B-A2B0-0CFFD5912C6F}" srcOrd="0" destOrd="0" presId="urn:microsoft.com/office/officeart/2005/8/layout/vList4"/>
    <dgm:cxn modelId="{62C70462-1320-4BDC-8945-5640AC782292}" type="presParOf" srcId="{48676BF6-BA08-4A05-AA07-341AF75C2093}" destId="{FDED5B54-3668-420F-9D85-A03EB02D16E6}" srcOrd="1" destOrd="0" presId="urn:microsoft.com/office/officeart/2005/8/layout/vList4"/>
    <dgm:cxn modelId="{6DA7102E-A2DA-455C-913E-D8E10A701EE1}" type="presParOf" srcId="{48676BF6-BA08-4A05-AA07-341AF75C2093}" destId="{CE98A70D-A3E9-4B29-A228-FBE74DDE24DB}" srcOrd="2" destOrd="0" presId="urn:microsoft.com/office/officeart/2005/8/layout/vList4"/>
  </dgm:cxnLst>
  <dgm:bg/>
  <dgm:whole/>
  <dgm:extLst>
    <a:ext xmlns:dsp="http://schemas.microsoft.com/office/drawing/2008/diagram" uri="http://schemas.microsoft.com/office/drawing/2008/diagram">
      <dsp:dataModelExt minVer="http://schemas.openxmlformats.org/drawingml/2006/diagram" relId="rId7"/>
    </a:ext>
  </dgm:extLst>
</dgm:dataModel>
</file>

<file path=ppt/diagrams/data9.xml><?xml version="1.0" encoding="utf-8"?>
<dgm:dataModel xmlns:a="http://schemas.openxmlformats.org/drawingml/2006/main" xmlns:dgm="http://schemas.openxmlformats.org/drawingml/2006/diagram" xmlns:s="http://schemas.openxmlformats.org/officeDocument/2006/sharedTypes" xmlns:r="http://schemas.openxmlformats.org/officeDocument/2006/relationships">
  <dgm:ptLst>
    <dgm:pt modelId="{486AE6F8-FE8C-4ABB-AB33-6DD824F98528}" type="doc">
      <dgm:prSet loTypeId="urn:microsoft.com/office/officeart/2005/8/layout/vList4" loCatId="list" qsTypeId="urn:microsoft.com/office/officeart/2005/8/quickstyle/simple1" qsCatId="simple" csTypeId="urn:microsoft.com/office/officeart/2005/8/colors/accent1_2" csCatId="accent1" phldr="1"/>
      <dgm:spPr/>
      <dgm:t>
        <a:bodyPr/>
        <a:lstStyle/>
        <a:p>
          <a:pPr rtl="1"/>
          <a:endParaRPr lang="ar-SA"/>
        </a:p>
      </dgm:t>
    </dgm:pt>
    <dgm:pt modelId="{AB1436BA-080F-46C0-9021-ACDBA9BC77AE}">
      <dgm:prSet phldrT="[نص]" custT="1"/>
      <dgm:spPr/>
      <dgm:t>
        <a:bodyPr/>
        <a:lstStyle/>
        <a:p>
          <a:pPr rtl="1"/>
          <a:r>
            <a:rPr lang="ar-SA" sz="2000" b="1" u="none" dirty="0">
              <a:solidFill>
                <a:schemeClr val="accent6">
                  <a:lumMod val="60000"/>
                  <a:lumOff val="40000"/>
                </a:schemeClr>
              </a:solidFill>
            </a:rPr>
            <a:t>تعليم النفس/التواصل مع الآخرين (الإطار المعرفي والمهارى للتعامل الرقمي)</a:t>
          </a:r>
        </a:p>
      </dgm:t>
    </dgm:pt>
    <dgm:pt modelId="{4DF4CFCF-C164-4C9C-94C8-6C7164F092B0}" type="parTrans" cxnId="{65CAD4C1-69CC-4CED-9048-FD36660C3DAD}">
      <dgm:prSet/>
      <dgm:spPr/>
      <dgm:t>
        <a:bodyPr/>
        <a:lstStyle/>
        <a:p>
          <a:pPr rtl="1"/>
          <a:endParaRPr lang="ar-SA"/>
        </a:p>
      </dgm:t>
    </dgm:pt>
    <dgm:pt modelId="{71850D0C-D882-4F4A-8EB4-85235ACE5EDF}" type="sibTrans" cxnId="{65CAD4C1-69CC-4CED-9048-FD36660C3DAD}">
      <dgm:prSet/>
      <dgm:spPr/>
      <dgm:t>
        <a:bodyPr/>
        <a:lstStyle/>
        <a:p>
          <a:pPr rtl="1"/>
          <a:endParaRPr lang="ar-SA"/>
        </a:p>
      </dgm:t>
    </dgm:pt>
    <dgm:pt modelId="{81019BD0-5FF7-42D7-8B01-95EC5A7CA286}">
      <dgm:prSet phldrT="[نص]" custT="1"/>
      <dgm:spPr/>
      <dgm:t>
        <a:bodyPr/>
        <a:lstStyle/>
        <a:p>
          <a:pPr rtl="1"/>
          <a:r>
            <a:rPr lang="ar-SA" sz="1600" dirty="0"/>
            <a:t>الاتصالات الرقمية </a:t>
          </a:r>
          <a:r>
            <a:rPr lang="en-US" sz="1600" dirty="0"/>
            <a:t>Digital Communication</a:t>
          </a:r>
          <a:endParaRPr lang="ar-SA" sz="1600" dirty="0"/>
        </a:p>
      </dgm:t>
    </dgm:pt>
    <dgm:pt modelId="{B9EC1D26-7172-4EE3-B601-D9B43B4AAE97}" type="parTrans" cxnId="{8FB78029-1880-4178-AF8D-8D6350FD01CB}">
      <dgm:prSet/>
      <dgm:spPr/>
      <dgm:t>
        <a:bodyPr/>
        <a:lstStyle/>
        <a:p>
          <a:pPr rtl="1"/>
          <a:endParaRPr lang="ar-SA"/>
        </a:p>
      </dgm:t>
    </dgm:pt>
    <dgm:pt modelId="{EE293EBC-1766-484F-856D-052DB3B2C335}" type="sibTrans" cxnId="{8FB78029-1880-4178-AF8D-8D6350FD01CB}">
      <dgm:prSet/>
      <dgm:spPr/>
      <dgm:t>
        <a:bodyPr/>
        <a:lstStyle/>
        <a:p>
          <a:pPr rtl="1"/>
          <a:endParaRPr lang="ar-SA"/>
        </a:p>
      </dgm:t>
    </dgm:pt>
    <dgm:pt modelId="{6D4EDDA2-4DC6-434B-B3FA-0958BCDF47DF}">
      <dgm:prSet phldrT="[نص]" custT="1"/>
      <dgm:spPr/>
      <dgm:t>
        <a:bodyPr/>
        <a:lstStyle/>
        <a:p>
          <a:pPr rtl="1"/>
          <a:r>
            <a:rPr lang="ar-SA" sz="1600" dirty="0"/>
            <a:t>التجارة الرقمية (الالكترونية) </a:t>
          </a:r>
          <a:r>
            <a:rPr lang="en-US" sz="1600" dirty="0"/>
            <a:t>Digital Commerce</a:t>
          </a:r>
          <a:endParaRPr lang="ar-SA" sz="1600" dirty="0"/>
        </a:p>
      </dgm:t>
    </dgm:pt>
    <dgm:pt modelId="{B60A9E14-2110-4BB6-BF4D-9B5CC8AC52CD}" type="parTrans" cxnId="{BF91D2FE-7426-43B4-9522-04C27B82C143}">
      <dgm:prSet/>
      <dgm:spPr/>
      <dgm:t>
        <a:bodyPr/>
        <a:lstStyle/>
        <a:p>
          <a:pPr rtl="1"/>
          <a:endParaRPr lang="ar-SA"/>
        </a:p>
      </dgm:t>
    </dgm:pt>
    <dgm:pt modelId="{57D789B3-B4B7-4993-A1CC-539C18EB1A37}" type="sibTrans" cxnId="{BF91D2FE-7426-43B4-9522-04C27B82C143}">
      <dgm:prSet/>
      <dgm:spPr/>
      <dgm:t>
        <a:bodyPr/>
        <a:lstStyle/>
        <a:p>
          <a:pPr rtl="1"/>
          <a:endParaRPr lang="ar-SA"/>
        </a:p>
      </dgm:t>
    </dgm:pt>
    <dgm:pt modelId="{92055EEB-21E5-450C-BCA8-BCBAB29D5220}">
      <dgm:prSet phldrT="[نص]" custT="1"/>
      <dgm:spPr/>
      <dgm:t>
        <a:bodyPr/>
        <a:lstStyle/>
        <a:p>
          <a:pPr rtl="1"/>
          <a:r>
            <a:rPr lang="ar-SA" sz="1600" dirty="0"/>
            <a:t>التربية الرقمية (محو الأمية الرقمية) </a:t>
          </a:r>
          <a:r>
            <a:rPr lang="en-US" sz="1600" dirty="0"/>
            <a:t>Digital Education</a:t>
          </a:r>
          <a:endParaRPr lang="ar-SA" sz="1600" dirty="0"/>
        </a:p>
      </dgm:t>
    </dgm:pt>
    <dgm:pt modelId="{599F996B-EB29-4C59-ABE8-ACE2D7ECD210}" type="parTrans" cxnId="{893E0B81-8EAC-4FFF-AB1C-79C77AB47772}">
      <dgm:prSet/>
      <dgm:spPr/>
      <dgm:t>
        <a:bodyPr/>
        <a:lstStyle/>
        <a:p>
          <a:pPr rtl="1"/>
          <a:endParaRPr lang="ar-SA"/>
        </a:p>
      </dgm:t>
    </dgm:pt>
    <dgm:pt modelId="{CB7944AF-126A-4FA8-835A-79DB92A216BE}" type="sibTrans" cxnId="{893E0B81-8EAC-4FFF-AB1C-79C77AB47772}">
      <dgm:prSet/>
      <dgm:spPr/>
      <dgm:t>
        <a:bodyPr/>
        <a:lstStyle/>
        <a:p>
          <a:pPr rtl="1"/>
          <a:endParaRPr lang="ar-SA"/>
        </a:p>
      </dgm:t>
    </dgm:pt>
    <dgm:pt modelId="{0871FD36-AF48-4753-ABD9-6DD1FAA01738}" type="pres">
      <dgm:prSet presAssocID="{486AE6F8-FE8C-4ABB-AB33-6DD824F98528}" presName="linear" presStyleCnt="0">
        <dgm:presLayoutVars>
          <dgm:dir val="rev"/>
          <dgm:resizeHandles val="exact"/>
        </dgm:presLayoutVars>
      </dgm:prSet>
      <dgm:spPr/>
    </dgm:pt>
    <dgm:pt modelId="{48676BF6-BA08-4A05-AA07-341AF75C2093}" type="pres">
      <dgm:prSet presAssocID="{AB1436BA-080F-46C0-9021-ACDBA9BC77AE}" presName="comp" presStyleCnt="0"/>
      <dgm:spPr/>
    </dgm:pt>
    <dgm:pt modelId="{3EFB0642-BF3F-449B-A2B0-0CFFD5912C6F}" type="pres">
      <dgm:prSet presAssocID="{AB1436BA-080F-46C0-9021-ACDBA9BC77AE}" presName="box" presStyleLbl="node1" presStyleIdx="0" presStyleCnt="1" custScaleY="100098"/>
      <dgm:spPr/>
    </dgm:pt>
    <dgm:pt modelId="{FDED5B54-3668-420F-9D85-A03EB02D16E6}" type="pres">
      <dgm:prSet presAssocID="{AB1436BA-080F-46C0-9021-ACDBA9BC77AE}" presName="img" presStyleLbl="fgImgPlace1" presStyleIdx="0" presStyleCnt="1"/>
      <dgm:spPr>
        <a:blipFill>
          <a:blip cstate="print" r:embed="rId1">
            <a:extLst>
              <a:ext xmlns:a14="http://schemas.microsoft.com/office/drawing/2010/main" uri="{28A0092B-C50C-407E-A947-70E740481C1C}">
                <a14:useLocalDpi val="0"/>
              </a:ext>
            </a:extLst>
          </a:blip>
          <a:srcRect/>
          <a:stretch>
            <a:fillRect l="-22000" r="-22000"/>
          </a:stretch>
        </a:blipFill>
      </dgm:spPr>
    </dgm:pt>
    <dgm:pt modelId="{CE98A70D-A3E9-4B29-A228-FBE74DDE24DB}" type="pres">
      <dgm:prSet presAssocID="{AB1436BA-080F-46C0-9021-ACDBA9BC77AE}" presName="text" presStyleLbl="node1" presStyleIdx="0" presStyleCnt="1">
        <dgm:presLayoutVars>
          <dgm:bulletEnabled val="1"/>
        </dgm:presLayoutVars>
      </dgm:prSet>
      <dgm:spPr/>
    </dgm:pt>
  </dgm:ptLst>
  <dgm:cxnLst>
    <dgm:cxn modelId="{D2C1890A-C8E6-4820-B205-5AA4D68BC9A6}" type="presOf" srcId="{AB1436BA-080F-46C0-9021-ACDBA9BC77AE}" destId="{3EFB0642-BF3F-449B-A2B0-0CFFD5912C6F}" srcOrd="0" destOrd="0" presId="urn:microsoft.com/office/officeart/2005/8/layout/vList4"/>
    <dgm:cxn modelId="{8FB78029-1880-4178-AF8D-8D6350FD01CB}" srcId="{AB1436BA-080F-46C0-9021-ACDBA9BC77AE}" destId="{81019BD0-5FF7-42D7-8B01-95EC5A7CA286}" srcOrd="0" destOrd="0" parTransId="{B9EC1D26-7172-4EE3-B601-D9B43B4AAE97}" sibTransId="{EE293EBC-1766-484F-856D-052DB3B2C335}"/>
    <dgm:cxn modelId="{8F869B2C-FFAA-4A95-A715-1FBCDEEC434D}" type="presOf" srcId="{92055EEB-21E5-450C-BCA8-BCBAB29D5220}" destId="{3EFB0642-BF3F-449B-A2B0-0CFFD5912C6F}" srcOrd="0" destOrd="2" presId="urn:microsoft.com/office/officeart/2005/8/layout/vList4"/>
    <dgm:cxn modelId="{C9748161-2F02-481C-B48C-0C7DA4A395D0}" type="presOf" srcId="{6D4EDDA2-4DC6-434B-B3FA-0958BCDF47DF}" destId="{3EFB0642-BF3F-449B-A2B0-0CFFD5912C6F}" srcOrd="0" destOrd="3" presId="urn:microsoft.com/office/officeart/2005/8/layout/vList4"/>
    <dgm:cxn modelId="{AADA2266-8AC0-4D5E-A36D-3B482E7D8F37}" type="presOf" srcId="{486AE6F8-FE8C-4ABB-AB33-6DD824F98528}" destId="{0871FD36-AF48-4753-ABD9-6DD1FAA01738}" srcOrd="0" destOrd="0" presId="urn:microsoft.com/office/officeart/2005/8/layout/vList4"/>
    <dgm:cxn modelId="{3422AC6D-BE87-4912-9BF4-14ECC7F6DD89}" type="presOf" srcId="{81019BD0-5FF7-42D7-8B01-95EC5A7CA286}" destId="{3EFB0642-BF3F-449B-A2B0-0CFFD5912C6F}" srcOrd="0" destOrd="1" presId="urn:microsoft.com/office/officeart/2005/8/layout/vList4"/>
    <dgm:cxn modelId="{709B3C6E-3237-4281-A986-B7A5F38341AE}" type="presOf" srcId="{AB1436BA-080F-46C0-9021-ACDBA9BC77AE}" destId="{CE98A70D-A3E9-4B29-A228-FBE74DDE24DB}" srcOrd="1" destOrd="0" presId="urn:microsoft.com/office/officeart/2005/8/layout/vList4"/>
    <dgm:cxn modelId="{1D6DAA51-7ED6-48DA-A974-AD3298442098}" type="presOf" srcId="{92055EEB-21E5-450C-BCA8-BCBAB29D5220}" destId="{CE98A70D-A3E9-4B29-A228-FBE74DDE24DB}" srcOrd="1" destOrd="2" presId="urn:microsoft.com/office/officeart/2005/8/layout/vList4"/>
    <dgm:cxn modelId="{893E0B81-8EAC-4FFF-AB1C-79C77AB47772}" srcId="{AB1436BA-080F-46C0-9021-ACDBA9BC77AE}" destId="{92055EEB-21E5-450C-BCA8-BCBAB29D5220}" srcOrd="1" destOrd="0" parTransId="{599F996B-EB29-4C59-ABE8-ACE2D7ECD210}" sibTransId="{CB7944AF-126A-4FA8-835A-79DB92A216BE}"/>
    <dgm:cxn modelId="{C49A6E9C-71E4-4FD1-9C48-3D8E644B1E30}" type="presOf" srcId="{6D4EDDA2-4DC6-434B-B3FA-0958BCDF47DF}" destId="{CE98A70D-A3E9-4B29-A228-FBE74DDE24DB}" srcOrd="1" destOrd="3" presId="urn:microsoft.com/office/officeart/2005/8/layout/vList4"/>
    <dgm:cxn modelId="{681AAFAC-C1C5-4206-A9EB-4862D01545EE}" type="presOf" srcId="{81019BD0-5FF7-42D7-8B01-95EC5A7CA286}" destId="{CE98A70D-A3E9-4B29-A228-FBE74DDE24DB}" srcOrd="1" destOrd="1" presId="urn:microsoft.com/office/officeart/2005/8/layout/vList4"/>
    <dgm:cxn modelId="{65CAD4C1-69CC-4CED-9048-FD36660C3DAD}" srcId="{486AE6F8-FE8C-4ABB-AB33-6DD824F98528}" destId="{AB1436BA-080F-46C0-9021-ACDBA9BC77AE}" srcOrd="0" destOrd="0" parTransId="{4DF4CFCF-C164-4C9C-94C8-6C7164F092B0}" sibTransId="{71850D0C-D882-4F4A-8EB4-85235ACE5EDF}"/>
    <dgm:cxn modelId="{BF91D2FE-7426-43B4-9522-04C27B82C143}" srcId="{AB1436BA-080F-46C0-9021-ACDBA9BC77AE}" destId="{6D4EDDA2-4DC6-434B-B3FA-0958BCDF47DF}" srcOrd="2" destOrd="0" parTransId="{B60A9E14-2110-4BB6-BF4D-9B5CC8AC52CD}" sibTransId="{57D789B3-B4B7-4993-A1CC-539C18EB1A37}"/>
    <dgm:cxn modelId="{3A4A699C-9B4E-4666-809F-19BB055C0465}" type="presParOf" srcId="{0871FD36-AF48-4753-ABD9-6DD1FAA01738}" destId="{48676BF6-BA08-4A05-AA07-341AF75C2093}" srcOrd="0" destOrd="0" presId="urn:microsoft.com/office/officeart/2005/8/layout/vList4"/>
    <dgm:cxn modelId="{6D8768CA-E933-4A7E-88CC-AAD4D0D3FCEF}" type="presParOf" srcId="{48676BF6-BA08-4A05-AA07-341AF75C2093}" destId="{3EFB0642-BF3F-449B-A2B0-0CFFD5912C6F}" srcOrd="0" destOrd="0" presId="urn:microsoft.com/office/officeart/2005/8/layout/vList4"/>
    <dgm:cxn modelId="{62C70462-1320-4BDC-8945-5640AC782292}" type="presParOf" srcId="{48676BF6-BA08-4A05-AA07-341AF75C2093}" destId="{FDED5B54-3668-420F-9D85-A03EB02D16E6}" srcOrd="1" destOrd="0" presId="urn:microsoft.com/office/officeart/2005/8/layout/vList4"/>
    <dgm:cxn modelId="{6DA7102E-A2DA-455C-913E-D8E10A701EE1}" type="presParOf" srcId="{48676BF6-BA08-4A05-AA07-341AF75C2093}" destId="{CE98A70D-A3E9-4B29-A228-FBE74DDE24DB}" srcOrd="2" destOrd="0" presId="urn:microsoft.com/office/officeart/2005/8/layout/vList4"/>
  </dgm:cxnLst>
  <dgm:bg/>
  <dgm:whole/>
  <dgm:extLst>
    <a:ext xmlns:dsp="http://schemas.microsoft.com/office/drawing/2008/diagram" uri="http://schemas.microsoft.com/office/drawing/2008/diagram">
      <dsp:dataModelExt minVer="http://schemas.openxmlformats.org/drawingml/2006/diagram" relId="rId7"/>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1E861-B270-4911-803B-0BB182AA3DD2}">
      <dsp:nvSpPr>
        <dsp:cNvPr id="0" name=""/>
        <dsp:cNvSpPr/>
      </dsp:nvSpPr>
      <dsp:spPr>
        <a:xfrm>
          <a:off x="0" y="0"/>
          <a:ext cx="7128792" cy="15103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1" u="none" kern="1200">
              <a:solidFill>
                <a:schemeClr val="accent6">
                  <a:lumMod val="60000"/>
                  <a:lumOff val="40000"/>
                </a:schemeClr>
              </a:solidFill>
            </a:rPr>
            <a:t>احترام النفس/الآخرين (الإطار الأخلاقي للتعامل الرقمي)</a:t>
          </a:r>
        </a:p>
        <a:p>
          <a:pPr marL="171450" lvl="1" indent="-171450" algn="r" defTabSz="711200" rtl="1">
            <a:lnSpc>
              <a:spcPct val="90000"/>
            </a:lnSpc>
            <a:spcBef>
              <a:spcPct val="0"/>
            </a:spcBef>
            <a:spcAft>
              <a:spcPct val="15000"/>
            </a:spcAft>
            <a:buChar char="•"/>
          </a:pPr>
          <a:r>
            <a:rPr lang="ar-SA" sz="1600" kern="1200"/>
            <a:t>الاستخدام اللائق للعالم الرقمي </a:t>
          </a:r>
          <a:r>
            <a:rPr lang="en-US" sz="1600" kern="1200"/>
            <a:t>Digital Etiquette</a:t>
          </a:r>
          <a:endParaRPr lang="ar-SA" sz="1600" kern="1200"/>
        </a:p>
        <a:p>
          <a:pPr marL="171450" lvl="1" indent="-171450" algn="r" defTabSz="711200" rtl="1">
            <a:lnSpc>
              <a:spcPct val="90000"/>
            </a:lnSpc>
            <a:spcBef>
              <a:spcPct val="0"/>
            </a:spcBef>
            <a:spcAft>
              <a:spcPct val="15000"/>
            </a:spcAft>
            <a:buChar char="•"/>
          </a:pPr>
          <a:r>
            <a:rPr lang="ar-SA" sz="1600" kern="1200"/>
            <a:t>الوصول الرقمي </a:t>
          </a:r>
          <a:r>
            <a:rPr lang="en-US" sz="1600" kern="1200"/>
            <a:t>Digital Access</a:t>
          </a:r>
          <a:endParaRPr lang="ar-SA" sz="1600" kern="1200"/>
        </a:p>
        <a:p>
          <a:pPr marL="171450" lvl="1" indent="-171450" algn="r" defTabSz="711200" rtl="1">
            <a:lnSpc>
              <a:spcPct val="90000"/>
            </a:lnSpc>
            <a:spcBef>
              <a:spcPct val="0"/>
            </a:spcBef>
            <a:spcAft>
              <a:spcPct val="15000"/>
            </a:spcAft>
            <a:buChar char="•"/>
          </a:pPr>
          <a:r>
            <a:rPr lang="ar-SA" sz="1600" kern="1200"/>
            <a:t>القوانين الرقمية </a:t>
          </a:r>
          <a:r>
            <a:rPr lang="en-US" sz="1600" kern="1200"/>
            <a:t>Digital Law</a:t>
          </a:r>
          <a:endParaRPr lang="ar-SA" sz="1600" kern="1200"/>
        </a:p>
      </dsp:txBody>
      <dsp:txXfrm>
        <a:off x="0" y="0"/>
        <a:ext cx="5552002" cy="1510308"/>
      </dsp:txXfrm>
    </dsp:sp>
    <dsp:sp modelId="{93939596-62BC-4056-BBF0-E21F1833728B}">
      <dsp:nvSpPr>
        <dsp:cNvPr id="0" name=""/>
        <dsp:cNvSpPr/>
      </dsp:nvSpPr>
      <dsp:spPr>
        <a:xfrm>
          <a:off x="5552002" y="151030"/>
          <a:ext cx="1425758" cy="120824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FB0642-BF3F-449B-A2B0-0CFFD5912C6F}">
      <dsp:nvSpPr>
        <dsp:cNvPr id="0" name=""/>
        <dsp:cNvSpPr/>
      </dsp:nvSpPr>
      <dsp:spPr>
        <a:xfrm>
          <a:off x="0" y="1661338"/>
          <a:ext cx="7128792" cy="15103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1" u="none" kern="1200">
              <a:solidFill>
                <a:schemeClr val="accent6">
                  <a:lumMod val="60000"/>
                  <a:lumOff val="40000"/>
                </a:schemeClr>
              </a:solidFill>
            </a:rPr>
            <a:t>تعليم النفس/التواصل مع الآخرين (الإطار المعرفي والمهارى للتعامل الرقمي)</a:t>
          </a:r>
        </a:p>
        <a:p>
          <a:pPr marL="171450" lvl="1" indent="-171450" algn="r" defTabSz="711200" rtl="1">
            <a:lnSpc>
              <a:spcPct val="90000"/>
            </a:lnSpc>
            <a:spcBef>
              <a:spcPct val="0"/>
            </a:spcBef>
            <a:spcAft>
              <a:spcPct val="15000"/>
            </a:spcAft>
            <a:buChar char="•"/>
          </a:pPr>
          <a:r>
            <a:rPr lang="ar-SA" sz="1600" kern="1200"/>
            <a:t>الاتصالات الرقمية </a:t>
          </a:r>
          <a:r>
            <a:rPr lang="en-US" sz="1600" kern="1200"/>
            <a:t>Digital Communication</a:t>
          </a:r>
          <a:endParaRPr lang="ar-SA" sz="1600" kern="1200"/>
        </a:p>
        <a:p>
          <a:pPr marL="171450" lvl="1" indent="-171450" algn="r" defTabSz="711200" rtl="1">
            <a:lnSpc>
              <a:spcPct val="90000"/>
            </a:lnSpc>
            <a:spcBef>
              <a:spcPct val="0"/>
            </a:spcBef>
            <a:spcAft>
              <a:spcPct val="15000"/>
            </a:spcAft>
            <a:buChar char="•"/>
          </a:pPr>
          <a:r>
            <a:rPr lang="ar-SA" sz="1600" kern="1200"/>
            <a:t>التربية الرقمية (محو الأمية الرقمية) </a:t>
          </a:r>
          <a:r>
            <a:rPr lang="en-US" sz="1600" kern="1200"/>
            <a:t>Digital Education</a:t>
          </a:r>
          <a:endParaRPr lang="ar-SA" sz="1600" kern="1200"/>
        </a:p>
        <a:p>
          <a:pPr marL="171450" lvl="1" indent="-171450" algn="r" defTabSz="711200" rtl="1">
            <a:lnSpc>
              <a:spcPct val="90000"/>
            </a:lnSpc>
            <a:spcBef>
              <a:spcPct val="0"/>
            </a:spcBef>
            <a:spcAft>
              <a:spcPct val="15000"/>
            </a:spcAft>
            <a:buChar char="•"/>
          </a:pPr>
          <a:r>
            <a:rPr lang="ar-SA" sz="1600" kern="1200"/>
            <a:t>التجارة الرقمية (الالكترونية) </a:t>
          </a:r>
          <a:r>
            <a:rPr lang="en-US" sz="1600" kern="1200"/>
            <a:t>Digital Commerce</a:t>
          </a:r>
          <a:endParaRPr lang="ar-SA" sz="1600" kern="1200"/>
        </a:p>
      </dsp:txBody>
      <dsp:txXfrm>
        <a:off x="0" y="1661338"/>
        <a:ext cx="5552002" cy="1510308"/>
      </dsp:txXfrm>
    </dsp:sp>
    <dsp:sp modelId="{FDED5B54-3668-420F-9D85-A03EB02D16E6}">
      <dsp:nvSpPr>
        <dsp:cNvPr id="0" name=""/>
        <dsp:cNvSpPr/>
      </dsp:nvSpPr>
      <dsp:spPr>
        <a:xfrm>
          <a:off x="5552002" y="1812369"/>
          <a:ext cx="1425758" cy="12082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2000" r="-2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4FF7A7-7CD1-4E9C-A268-56243D322265}">
      <dsp:nvSpPr>
        <dsp:cNvPr id="0" name=""/>
        <dsp:cNvSpPr/>
      </dsp:nvSpPr>
      <dsp:spPr>
        <a:xfrm>
          <a:off x="0" y="3322677"/>
          <a:ext cx="7128792" cy="15103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1" u="none" kern="1200">
              <a:solidFill>
                <a:schemeClr val="accent6">
                  <a:lumMod val="60000"/>
                  <a:lumOff val="40000"/>
                </a:schemeClr>
              </a:solidFill>
            </a:rPr>
            <a:t>حماية النفس/حماية الآخرين (الحقوق الرقمية للفرد)</a:t>
          </a:r>
        </a:p>
        <a:p>
          <a:pPr marL="171450" lvl="1" indent="-171450" algn="r" defTabSz="711200" rtl="1">
            <a:lnSpc>
              <a:spcPct val="90000"/>
            </a:lnSpc>
            <a:spcBef>
              <a:spcPct val="0"/>
            </a:spcBef>
            <a:spcAft>
              <a:spcPct val="15000"/>
            </a:spcAft>
            <a:buChar char="•"/>
          </a:pPr>
          <a:r>
            <a:rPr lang="ar-SA" sz="1600" kern="1200"/>
            <a:t>الحقوق والمسؤوليات الرقمية </a:t>
          </a:r>
          <a:r>
            <a:rPr lang="en-US" sz="1600" kern="1200"/>
            <a:t>Digital Rights &amp; Responsibilities</a:t>
          </a:r>
          <a:endParaRPr lang="ar-SA" sz="1600" kern="1200"/>
        </a:p>
        <a:p>
          <a:pPr marL="171450" lvl="1" indent="-171450" algn="r" defTabSz="711200" rtl="1">
            <a:lnSpc>
              <a:spcPct val="90000"/>
            </a:lnSpc>
            <a:spcBef>
              <a:spcPct val="0"/>
            </a:spcBef>
            <a:spcAft>
              <a:spcPct val="15000"/>
            </a:spcAft>
            <a:buChar char="•"/>
          </a:pPr>
          <a:r>
            <a:rPr lang="ar-SA" sz="1600" kern="1200"/>
            <a:t>الأمن الرقمي (الحماية الذاتية) </a:t>
          </a:r>
          <a:r>
            <a:rPr lang="en-US" sz="1600" kern="1200"/>
            <a:t>Digital Security</a:t>
          </a:r>
          <a:endParaRPr lang="ar-SA" sz="1600" kern="1200"/>
        </a:p>
        <a:p>
          <a:pPr marL="171450" lvl="1" indent="-171450" algn="r" defTabSz="711200" rtl="1">
            <a:lnSpc>
              <a:spcPct val="90000"/>
            </a:lnSpc>
            <a:spcBef>
              <a:spcPct val="0"/>
            </a:spcBef>
            <a:spcAft>
              <a:spcPct val="15000"/>
            </a:spcAft>
            <a:buChar char="•"/>
          </a:pPr>
          <a:r>
            <a:rPr lang="ar-SA" sz="1600" kern="1200"/>
            <a:t>الصحة والسلامة الرقمية </a:t>
          </a:r>
          <a:r>
            <a:rPr lang="en-US" sz="1600" kern="1200"/>
            <a:t>Digital Health and Wellness</a:t>
          </a:r>
          <a:endParaRPr lang="ar-SA" sz="1600" kern="1200"/>
        </a:p>
      </dsp:txBody>
      <dsp:txXfrm>
        <a:off x="0" y="3322677"/>
        <a:ext cx="5552002" cy="1510308"/>
      </dsp:txXfrm>
    </dsp:sp>
    <dsp:sp modelId="{0E13EB56-92A0-42C7-80D1-DACCACB93082}">
      <dsp:nvSpPr>
        <dsp:cNvPr id="0" name=""/>
        <dsp:cNvSpPr/>
      </dsp:nvSpPr>
      <dsp:spPr>
        <a:xfrm>
          <a:off x="5552002" y="3473708"/>
          <a:ext cx="1425758" cy="12082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1E861-B270-4911-803B-0BB182AA3DD2}">
      <dsp:nvSpPr>
        <dsp:cNvPr id="0" name=""/>
        <dsp:cNvSpPr/>
      </dsp:nvSpPr>
      <dsp:spPr>
        <a:xfrm>
          <a:off x="0" y="0"/>
          <a:ext cx="7128792" cy="15103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1" u="none" kern="1200">
              <a:solidFill>
                <a:schemeClr val="accent6">
                  <a:lumMod val="60000"/>
                  <a:lumOff val="40000"/>
                </a:schemeClr>
              </a:solidFill>
            </a:rPr>
            <a:t>احترام النفس/الآخرين (الإطار الأخلاقي للتعامل الرقمي)</a:t>
          </a:r>
        </a:p>
        <a:p>
          <a:pPr marL="171450" lvl="1" indent="-171450" algn="r" defTabSz="711200" rtl="1">
            <a:lnSpc>
              <a:spcPct val="90000"/>
            </a:lnSpc>
            <a:spcBef>
              <a:spcPct val="0"/>
            </a:spcBef>
            <a:spcAft>
              <a:spcPct val="15000"/>
            </a:spcAft>
            <a:buChar char="•"/>
          </a:pPr>
          <a:r>
            <a:rPr lang="ar-SA" sz="1600" kern="1200"/>
            <a:t>الاستخدام اللائق للعالم الرقمي </a:t>
          </a:r>
          <a:r>
            <a:rPr lang="en-US" sz="1600" kern="1200"/>
            <a:t>Digital Etiquette</a:t>
          </a:r>
          <a:endParaRPr lang="ar-SA" sz="1600" kern="1200"/>
        </a:p>
        <a:p>
          <a:pPr marL="171450" lvl="1" indent="-171450" algn="r" defTabSz="711200" rtl="1">
            <a:lnSpc>
              <a:spcPct val="90000"/>
            </a:lnSpc>
            <a:spcBef>
              <a:spcPct val="0"/>
            </a:spcBef>
            <a:spcAft>
              <a:spcPct val="15000"/>
            </a:spcAft>
            <a:buChar char="•"/>
          </a:pPr>
          <a:r>
            <a:rPr lang="ar-SA" sz="1600" kern="1200"/>
            <a:t>الوصول الرقمي </a:t>
          </a:r>
          <a:r>
            <a:rPr lang="en-US" sz="1600" kern="1200"/>
            <a:t>Digital Access</a:t>
          </a:r>
          <a:endParaRPr lang="ar-SA" sz="1600" kern="1200"/>
        </a:p>
        <a:p>
          <a:pPr marL="171450" lvl="1" indent="-171450" algn="r" defTabSz="711200" rtl="1">
            <a:lnSpc>
              <a:spcPct val="90000"/>
            </a:lnSpc>
            <a:spcBef>
              <a:spcPct val="0"/>
            </a:spcBef>
            <a:spcAft>
              <a:spcPct val="15000"/>
            </a:spcAft>
            <a:buChar char="•"/>
          </a:pPr>
          <a:r>
            <a:rPr lang="ar-SA" sz="1600" kern="1200"/>
            <a:t>القوانين الرقمية </a:t>
          </a:r>
          <a:r>
            <a:rPr lang="en-US" sz="1600" kern="1200"/>
            <a:t>Digital Law</a:t>
          </a:r>
          <a:endParaRPr lang="ar-SA" sz="1600" kern="1200"/>
        </a:p>
      </dsp:txBody>
      <dsp:txXfrm>
        <a:off x="0" y="0"/>
        <a:ext cx="5552002" cy="1510308"/>
      </dsp:txXfrm>
    </dsp:sp>
    <dsp:sp modelId="{93939596-62BC-4056-BBF0-E21F1833728B}">
      <dsp:nvSpPr>
        <dsp:cNvPr id="0" name=""/>
        <dsp:cNvSpPr/>
      </dsp:nvSpPr>
      <dsp:spPr>
        <a:xfrm>
          <a:off x="5552002" y="151030"/>
          <a:ext cx="1425758" cy="120824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FB0642-BF3F-449B-A2B0-0CFFD5912C6F}">
      <dsp:nvSpPr>
        <dsp:cNvPr id="0" name=""/>
        <dsp:cNvSpPr/>
      </dsp:nvSpPr>
      <dsp:spPr>
        <a:xfrm>
          <a:off x="0" y="1661338"/>
          <a:ext cx="7128792" cy="15103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1" u="none" kern="1200">
              <a:solidFill>
                <a:schemeClr val="accent6">
                  <a:lumMod val="60000"/>
                  <a:lumOff val="40000"/>
                </a:schemeClr>
              </a:solidFill>
            </a:rPr>
            <a:t>تعليم النفس/التواصل مع الآخرين (الإطار المعرفي والمهارى للتعامل الرقمي)</a:t>
          </a:r>
        </a:p>
        <a:p>
          <a:pPr marL="171450" lvl="1" indent="-171450" algn="r" defTabSz="711200" rtl="1">
            <a:lnSpc>
              <a:spcPct val="90000"/>
            </a:lnSpc>
            <a:spcBef>
              <a:spcPct val="0"/>
            </a:spcBef>
            <a:spcAft>
              <a:spcPct val="15000"/>
            </a:spcAft>
            <a:buChar char="•"/>
          </a:pPr>
          <a:r>
            <a:rPr lang="ar-SA" sz="1600" kern="1200"/>
            <a:t>الاتصالات الرقمية </a:t>
          </a:r>
          <a:r>
            <a:rPr lang="en-US" sz="1600" kern="1200"/>
            <a:t>Digital Communication</a:t>
          </a:r>
          <a:endParaRPr lang="ar-SA" sz="1600" kern="1200"/>
        </a:p>
        <a:p>
          <a:pPr marL="171450" lvl="1" indent="-171450" algn="r" defTabSz="711200" rtl="1">
            <a:lnSpc>
              <a:spcPct val="90000"/>
            </a:lnSpc>
            <a:spcBef>
              <a:spcPct val="0"/>
            </a:spcBef>
            <a:spcAft>
              <a:spcPct val="15000"/>
            </a:spcAft>
            <a:buChar char="•"/>
          </a:pPr>
          <a:r>
            <a:rPr lang="ar-SA" sz="1600" kern="1200"/>
            <a:t>التربية الرقمية (محو الأمية الرقمية) </a:t>
          </a:r>
          <a:r>
            <a:rPr lang="en-US" sz="1600" kern="1200"/>
            <a:t>Digital Education</a:t>
          </a:r>
          <a:endParaRPr lang="ar-SA" sz="1600" kern="1200"/>
        </a:p>
        <a:p>
          <a:pPr marL="171450" lvl="1" indent="-171450" algn="r" defTabSz="711200" rtl="1">
            <a:lnSpc>
              <a:spcPct val="90000"/>
            </a:lnSpc>
            <a:spcBef>
              <a:spcPct val="0"/>
            </a:spcBef>
            <a:spcAft>
              <a:spcPct val="15000"/>
            </a:spcAft>
            <a:buChar char="•"/>
          </a:pPr>
          <a:r>
            <a:rPr lang="ar-SA" sz="1600" kern="1200"/>
            <a:t>التجارة الرقمية (الالكترونية) </a:t>
          </a:r>
          <a:r>
            <a:rPr lang="en-US" sz="1600" kern="1200"/>
            <a:t>Digital Commerce</a:t>
          </a:r>
          <a:endParaRPr lang="ar-SA" sz="1600" kern="1200"/>
        </a:p>
      </dsp:txBody>
      <dsp:txXfrm>
        <a:off x="0" y="1661338"/>
        <a:ext cx="5552002" cy="1510308"/>
      </dsp:txXfrm>
    </dsp:sp>
    <dsp:sp modelId="{FDED5B54-3668-420F-9D85-A03EB02D16E6}">
      <dsp:nvSpPr>
        <dsp:cNvPr id="0" name=""/>
        <dsp:cNvSpPr/>
      </dsp:nvSpPr>
      <dsp:spPr>
        <a:xfrm>
          <a:off x="5552002" y="1812369"/>
          <a:ext cx="1425758" cy="12082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2000" r="-2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4FF7A7-7CD1-4E9C-A268-56243D322265}">
      <dsp:nvSpPr>
        <dsp:cNvPr id="0" name=""/>
        <dsp:cNvSpPr/>
      </dsp:nvSpPr>
      <dsp:spPr>
        <a:xfrm>
          <a:off x="0" y="3322677"/>
          <a:ext cx="7128792" cy="1510308"/>
        </a:xfrm>
        <a:prstGeom prst="roundRect">
          <a:avLst>
            <a:gd name="adj" fmla="val 10000"/>
          </a:avLst>
        </a:prstGeom>
        <a:solidFill>
          <a:schemeClr val="accent1">
            <a:hueOff val="0"/>
            <a:satOff val="0"/>
            <a:lumOff val="0"/>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1" u="none" kern="1200">
              <a:solidFill>
                <a:schemeClr val="accent6">
                  <a:lumMod val="60000"/>
                  <a:lumOff val="40000"/>
                </a:schemeClr>
              </a:solidFill>
            </a:rPr>
            <a:t>حماية النفس/حماية الآخرين (الحقوق الرقمية للفرد)</a:t>
          </a:r>
        </a:p>
        <a:p>
          <a:pPr marL="171450" lvl="1" indent="-171450" algn="r" defTabSz="711200" rtl="1">
            <a:lnSpc>
              <a:spcPct val="90000"/>
            </a:lnSpc>
            <a:spcBef>
              <a:spcPct val="0"/>
            </a:spcBef>
            <a:spcAft>
              <a:spcPct val="15000"/>
            </a:spcAft>
            <a:buChar char="•"/>
          </a:pPr>
          <a:r>
            <a:rPr lang="ar-SA" sz="1600" kern="1200"/>
            <a:t>الحقوق والمسؤوليات الرقمية </a:t>
          </a:r>
          <a:r>
            <a:rPr lang="en-US" sz="1600" kern="1200"/>
            <a:t>Digital Rights &amp; Responsibilities</a:t>
          </a:r>
          <a:endParaRPr lang="ar-SA" sz="1600" kern="1200"/>
        </a:p>
        <a:p>
          <a:pPr marL="171450" lvl="1" indent="-171450" algn="r" defTabSz="711200" rtl="1">
            <a:lnSpc>
              <a:spcPct val="90000"/>
            </a:lnSpc>
            <a:spcBef>
              <a:spcPct val="0"/>
            </a:spcBef>
            <a:spcAft>
              <a:spcPct val="15000"/>
            </a:spcAft>
            <a:buChar char="•"/>
          </a:pPr>
          <a:r>
            <a:rPr lang="ar-SA" sz="1600" kern="1200" dirty="0"/>
            <a:t>الأمن الرقمي (الحماية الذاتية) </a:t>
          </a:r>
          <a:r>
            <a:rPr lang="en-US" sz="1600" kern="1200" dirty="0"/>
            <a:t>Digital Security</a:t>
          </a:r>
          <a:endParaRPr lang="ar-SA" sz="1600" kern="1200" dirty="0"/>
        </a:p>
        <a:p>
          <a:pPr marL="171450" lvl="1" indent="-171450" algn="r" defTabSz="711200" rtl="1">
            <a:lnSpc>
              <a:spcPct val="90000"/>
            </a:lnSpc>
            <a:spcBef>
              <a:spcPct val="0"/>
            </a:spcBef>
            <a:spcAft>
              <a:spcPct val="15000"/>
            </a:spcAft>
            <a:buChar char="•"/>
          </a:pPr>
          <a:r>
            <a:rPr lang="ar-SA" sz="1600" kern="1200" dirty="0"/>
            <a:t>الصحة والسلامة الرقمية </a:t>
          </a:r>
          <a:r>
            <a:rPr lang="en-US" sz="1600" kern="1200" dirty="0"/>
            <a:t>Digital Health and Wellness</a:t>
          </a:r>
          <a:endParaRPr lang="ar-SA" sz="1600" kern="1200" dirty="0"/>
        </a:p>
      </dsp:txBody>
      <dsp:txXfrm>
        <a:off x="0" y="3322677"/>
        <a:ext cx="5552002" cy="1510308"/>
      </dsp:txXfrm>
    </dsp:sp>
    <dsp:sp modelId="{0E13EB56-92A0-42C7-80D1-DACCACB93082}">
      <dsp:nvSpPr>
        <dsp:cNvPr id="0" name=""/>
        <dsp:cNvSpPr/>
      </dsp:nvSpPr>
      <dsp:spPr>
        <a:xfrm>
          <a:off x="5552002" y="3473708"/>
          <a:ext cx="1425758" cy="12082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FF7A7-7CD1-4E9C-A268-56243D322265}">
      <dsp:nvSpPr>
        <dsp:cNvPr id="0" name=""/>
        <dsp:cNvSpPr/>
      </dsp:nvSpPr>
      <dsp:spPr>
        <a:xfrm>
          <a:off x="0" y="0"/>
          <a:ext cx="7128792" cy="8975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r" defTabSz="1066800" rtl="1">
            <a:lnSpc>
              <a:spcPct val="90000"/>
            </a:lnSpc>
            <a:spcBef>
              <a:spcPct val="0"/>
            </a:spcBef>
            <a:spcAft>
              <a:spcPct val="35000"/>
            </a:spcAft>
            <a:buNone/>
          </a:pPr>
          <a:r>
            <a:rPr lang="ar-SA" sz="2400" b="1" u="none" kern="1200" dirty="0">
              <a:solidFill>
                <a:schemeClr val="accent6">
                  <a:lumMod val="60000"/>
                  <a:lumOff val="40000"/>
                </a:schemeClr>
              </a:solidFill>
            </a:rPr>
            <a:t>حماية النفس/حماية الآخرين (الحقوق الرقمية للفرد)</a:t>
          </a:r>
        </a:p>
        <a:p>
          <a:pPr marL="171450" lvl="1" indent="-171450" algn="r" defTabSz="844550" rtl="1">
            <a:lnSpc>
              <a:spcPct val="90000"/>
            </a:lnSpc>
            <a:spcBef>
              <a:spcPct val="0"/>
            </a:spcBef>
            <a:spcAft>
              <a:spcPct val="15000"/>
            </a:spcAft>
            <a:buChar char="•"/>
          </a:pPr>
          <a:r>
            <a:rPr lang="ar-SA" sz="1900" kern="1200" dirty="0"/>
            <a:t>الحقوق والمسؤوليات الرقمية </a:t>
          </a:r>
          <a:r>
            <a:rPr lang="en-US" sz="1900" kern="1200" dirty="0"/>
            <a:t>Digital Rights &amp; Responsibilities</a:t>
          </a:r>
          <a:endParaRPr lang="ar-SA" sz="1900" kern="1200" dirty="0"/>
        </a:p>
      </dsp:txBody>
      <dsp:txXfrm>
        <a:off x="0" y="0"/>
        <a:ext cx="5613281" cy="897524"/>
      </dsp:txXfrm>
    </dsp:sp>
    <dsp:sp modelId="{0E13EB56-92A0-42C7-80D1-DACCACB93082}">
      <dsp:nvSpPr>
        <dsp:cNvPr id="0" name=""/>
        <dsp:cNvSpPr/>
      </dsp:nvSpPr>
      <dsp:spPr>
        <a:xfrm>
          <a:off x="5613281" y="89752"/>
          <a:ext cx="1425758" cy="71801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FF7A7-7CD1-4E9C-A268-56243D322265}">
      <dsp:nvSpPr>
        <dsp:cNvPr id="0" name=""/>
        <dsp:cNvSpPr/>
      </dsp:nvSpPr>
      <dsp:spPr>
        <a:xfrm>
          <a:off x="0" y="0"/>
          <a:ext cx="7128792" cy="8975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r" defTabSz="1066800" rtl="1">
            <a:lnSpc>
              <a:spcPct val="90000"/>
            </a:lnSpc>
            <a:spcBef>
              <a:spcPct val="0"/>
            </a:spcBef>
            <a:spcAft>
              <a:spcPct val="35000"/>
            </a:spcAft>
            <a:buNone/>
          </a:pPr>
          <a:r>
            <a:rPr lang="ar-SA" sz="2400" b="1" u="none" kern="1200" dirty="0">
              <a:solidFill>
                <a:schemeClr val="accent6">
                  <a:lumMod val="60000"/>
                  <a:lumOff val="40000"/>
                </a:schemeClr>
              </a:solidFill>
            </a:rPr>
            <a:t>حماية النفس/حماية الآخرين (الحقوق الرقمية للفرد)</a:t>
          </a:r>
        </a:p>
        <a:p>
          <a:pPr marL="171450" lvl="1" indent="-171450" algn="r" defTabSz="844550" rtl="1">
            <a:lnSpc>
              <a:spcPct val="90000"/>
            </a:lnSpc>
            <a:spcBef>
              <a:spcPct val="0"/>
            </a:spcBef>
            <a:spcAft>
              <a:spcPct val="15000"/>
            </a:spcAft>
            <a:buChar char="•"/>
          </a:pPr>
          <a:r>
            <a:rPr lang="ar-SA" sz="1900" kern="1200" dirty="0"/>
            <a:t>الحقوق والمسؤوليات الرقمية </a:t>
          </a:r>
          <a:r>
            <a:rPr lang="en-US" sz="1900" kern="1200" dirty="0"/>
            <a:t>Digital Rights &amp; Responsibilities</a:t>
          </a:r>
          <a:endParaRPr lang="ar-SA" sz="1900" kern="1200" dirty="0"/>
        </a:p>
      </dsp:txBody>
      <dsp:txXfrm>
        <a:off x="0" y="0"/>
        <a:ext cx="5613281" cy="897524"/>
      </dsp:txXfrm>
    </dsp:sp>
    <dsp:sp modelId="{0E13EB56-92A0-42C7-80D1-DACCACB93082}">
      <dsp:nvSpPr>
        <dsp:cNvPr id="0" name=""/>
        <dsp:cNvSpPr/>
      </dsp:nvSpPr>
      <dsp:spPr>
        <a:xfrm>
          <a:off x="5613281" y="89752"/>
          <a:ext cx="1425758" cy="71801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FF7A7-7CD1-4E9C-A268-56243D322265}">
      <dsp:nvSpPr>
        <dsp:cNvPr id="0" name=""/>
        <dsp:cNvSpPr/>
      </dsp:nvSpPr>
      <dsp:spPr>
        <a:xfrm>
          <a:off x="0" y="0"/>
          <a:ext cx="7128792" cy="96858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r" defTabSz="933450" rtl="1">
            <a:lnSpc>
              <a:spcPct val="90000"/>
            </a:lnSpc>
            <a:spcBef>
              <a:spcPct val="0"/>
            </a:spcBef>
            <a:spcAft>
              <a:spcPct val="35000"/>
            </a:spcAft>
            <a:buNone/>
          </a:pPr>
          <a:r>
            <a:rPr lang="ar-SA" sz="2100" b="1" u="none" kern="1200" dirty="0">
              <a:solidFill>
                <a:schemeClr val="accent6">
                  <a:lumMod val="60000"/>
                  <a:lumOff val="40000"/>
                </a:schemeClr>
              </a:solidFill>
            </a:rPr>
            <a:t>حماية النفس/حماية الآخرين (الحقوق الرقمية للفرد)</a:t>
          </a:r>
        </a:p>
        <a:p>
          <a:pPr marL="171450" lvl="1" indent="-171450" algn="r" defTabSz="711200" rtl="1">
            <a:lnSpc>
              <a:spcPct val="90000"/>
            </a:lnSpc>
            <a:spcBef>
              <a:spcPct val="0"/>
            </a:spcBef>
            <a:spcAft>
              <a:spcPct val="15000"/>
            </a:spcAft>
            <a:buChar char="•"/>
          </a:pPr>
          <a:r>
            <a:rPr lang="ar-SA" sz="1600" kern="1200" dirty="0"/>
            <a:t>الحقوق والمسؤوليات الرقمية </a:t>
          </a:r>
          <a:r>
            <a:rPr lang="en-US" sz="1600" kern="1200" dirty="0"/>
            <a:t>Digital Rights &amp; Responsibilities</a:t>
          </a:r>
          <a:endParaRPr lang="ar-SA" sz="1600" kern="1200" dirty="0"/>
        </a:p>
        <a:p>
          <a:pPr marL="171450" lvl="1" indent="-171450" algn="r" defTabSz="711200" rtl="1">
            <a:lnSpc>
              <a:spcPct val="90000"/>
            </a:lnSpc>
            <a:spcBef>
              <a:spcPct val="0"/>
            </a:spcBef>
            <a:spcAft>
              <a:spcPct val="15000"/>
            </a:spcAft>
            <a:buChar char="•"/>
          </a:pPr>
          <a:r>
            <a:rPr lang="ar-SA" sz="1600" kern="1200" dirty="0"/>
            <a:t>الأمن الرقمي (الحماية الذاتية) </a:t>
          </a:r>
          <a:r>
            <a:rPr lang="en-US" sz="1600" kern="1200" dirty="0"/>
            <a:t>Digital Security</a:t>
          </a:r>
          <a:endParaRPr lang="ar-SA" sz="1600" kern="1200" dirty="0"/>
        </a:p>
      </dsp:txBody>
      <dsp:txXfrm>
        <a:off x="0" y="0"/>
        <a:ext cx="5606175" cy="968585"/>
      </dsp:txXfrm>
    </dsp:sp>
    <dsp:sp modelId="{0E13EB56-92A0-42C7-80D1-DACCACB93082}">
      <dsp:nvSpPr>
        <dsp:cNvPr id="0" name=""/>
        <dsp:cNvSpPr/>
      </dsp:nvSpPr>
      <dsp:spPr>
        <a:xfrm>
          <a:off x="5606175" y="96858"/>
          <a:ext cx="1425758" cy="77486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FF7A7-7CD1-4E9C-A268-56243D322265}">
      <dsp:nvSpPr>
        <dsp:cNvPr id="0" name=""/>
        <dsp:cNvSpPr/>
      </dsp:nvSpPr>
      <dsp:spPr>
        <a:xfrm>
          <a:off x="0" y="0"/>
          <a:ext cx="7128792" cy="96858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r" defTabSz="933450" rtl="1">
            <a:lnSpc>
              <a:spcPct val="90000"/>
            </a:lnSpc>
            <a:spcBef>
              <a:spcPct val="0"/>
            </a:spcBef>
            <a:spcAft>
              <a:spcPct val="35000"/>
            </a:spcAft>
            <a:buNone/>
          </a:pPr>
          <a:r>
            <a:rPr lang="ar-SA" sz="2100" b="1" u="none" kern="1200" dirty="0">
              <a:solidFill>
                <a:schemeClr val="accent6">
                  <a:lumMod val="60000"/>
                  <a:lumOff val="40000"/>
                </a:schemeClr>
              </a:solidFill>
            </a:rPr>
            <a:t>حماية النفس/حماية الآخرين (الحقوق الرقمية للفرد)</a:t>
          </a:r>
        </a:p>
        <a:p>
          <a:pPr marL="171450" lvl="1" indent="-171450" algn="r" defTabSz="711200" rtl="1">
            <a:lnSpc>
              <a:spcPct val="90000"/>
            </a:lnSpc>
            <a:spcBef>
              <a:spcPct val="0"/>
            </a:spcBef>
            <a:spcAft>
              <a:spcPct val="15000"/>
            </a:spcAft>
            <a:buChar char="•"/>
          </a:pPr>
          <a:r>
            <a:rPr lang="ar-SA" sz="1600" kern="1200" dirty="0"/>
            <a:t>الحقوق والمسؤوليات الرقمية </a:t>
          </a:r>
          <a:r>
            <a:rPr lang="en-US" sz="1600" kern="1200" dirty="0"/>
            <a:t>Digital Rights &amp; Responsibilities</a:t>
          </a:r>
          <a:endParaRPr lang="ar-SA" sz="1600" kern="1200" dirty="0"/>
        </a:p>
        <a:p>
          <a:pPr marL="171450" lvl="1" indent="-171450" algn="r" defTabSz="711200" rtl="1">
            <a:lnSpc>
              <a:spcPct val="90000"/>
            </a:lnSpc>
            <a:spcBef>
              <a:spcPct val="0"/>
            </a:spcBef>
            <a:spcAft>
              <a:spcPct val="15000"/>
            </a:spcAft>
            <a:buChar char="•"/>
          </a:pPr>
          <a:r>
            <a:rPr lang="ar-SA" sz="1600" kern="1200" dirty="0"/>
            <a:t>الأمن الرقمي (الحماية الذاتية) </a:t>
          </a:r>
          <a:r>
            <a:rPr lang="en-US" sz="1600" kern="1200" dirty="0"/>
            <a:t>Digital Security</a:t>
          </a:r>
          <a:endParaRPr lang="ar-SA" sz="1600" kern="1200" dirty="0"/>
        </a:p>
      </dsp:txBody>
      <dsp:txXfrm>
        <a:off x="0" y="0"/>
        <a:ext cx="5606175" cy="968585"/>
      </dsp:txXfrm>
    </dsp:sp>
    <dsp:sp modelId="{0E13EB56-92A0-42C7-80D1-DACCACB93082}">
      <dsp:nvSpPr>
        <dsp:cNvPr id="0" name=""/>
        <dsp:cNvSpPr/>
      </dsp:nvSpPr>
      <dsp:spPr>
        <a:xfrm>
          <a:off x="5606175" y="96858"/>
          <a:ext cx="1425758" cy="77486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FF7A7-7CD1-4E9C-A268-56243D322265}">
      <dsp:nvSpPr>
        <dsp:cNvPr id="0" name=""/>
        <dsp:cNvSpPr/>
      </dsp:nvSpPr>
      <dsp:spPr>
        <a:xfrm>
          <a:off x="0" y="0"/>
          <a:ext cx="7128792" cy="12585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r" defTabSz="933450" rtl="1">
            <a:lnSpc>
              <a:spcPct val="90000"/>
            </a:lnSpc>
            <a:spcBef>
              <a:spcPct val="0"/>
            </a:spcBef>
            <a:spcAft>
              <a:spcPct val="35000"/>
            </a:spcAft>
            <a:buNone/>
          </a:pPr>
          <a:r>
            <a:rPr lang="ar-SA" sz="2100" b="1" u="none" kern="1200" dirty="0">
              <a:solidFill>
                <a:schemeClr val="accent6">
                  <a:lumMod val="60000"/>
                  <a:lumOff val="40000"/>
                </a:schemeClr>
              </a:solidFill>
            </a:rPr>
            <a:t>حماية النفس/حماية الآخرين (الحقوق الرقمية للفرد)</a:t>
          </a:r>
        </a:p>
        <a:p>
          <a:pPr marL="171450" lvl="1" indent="-171450" algn="r" defTabSz="711200" rtl="1">
            <a:lnSpc>
              <a:spcPct val="90000"/>
            </a:lnSpc>
            <a:spcBef>
              <a:spcPct val="0"/>
            </a:spcBef>
            <a:spcAft>
              <a:spcPct val="15000"/>
            </a:spcAft>
            <a:buChar char="•"/>
          </a:pPr>
          <a:r>
            <a:rPr lang="ar-SA" sz="1600" kern="1200" dirty="0"/>
            <a:t>الحقوق والمسؤوليات الرقمية </a:t>
          </a:r>
          <a:r>
            <a:rPr lang="en-US" sz="1600" kern="1200" dirty="0"/>
            <a:t>Digital Rights &amp; Responsibilities</a:t>
          </a:r>
          <a:endParaRPr lang="ar-SA" sz="1600" kern="1200" dirty="0"/>
        </a:p>
        <a:p>
          <a:pPr marL="171450" lvl="1" indent="-171450" algn="r" defTabSz="711200" rtl="1">
            <a:lnSpc>
              <a:spcPct val="90000"/>
            </a:lnSpc>
            <a:spcBef>
              <a:spcPct val="0"/>
            </a:spcBef>
            <a:spcAft>
              <a:spcPct val="15000"/>
            </a:spcAft>
            <a:buChar char="•"/>
          </a:pPr>
          <a:r>
            <a:rPr lang="ar-SA" sz="1600" kern="1200" dirty="0"/>
            <a:t>الأمن الرقمي (الحماية الذاتية) </a:t>
          </a:r>
          <a:r>
            <a:rPr lang="en-US" sz="1600" kern="1200" dirty="0"/>
            <a:t>Digital Security</a:t>
          </a:r>
          <a:endParaRPr lang="ar-SA" sz="1600" kern="1200" dirty="0"/>
        </a:p>
        <a:p>
          <a:pPr marL="171450" lvl="1" indent="-171450" algn="r" defTabSz="711200" rtl="1">
            <a:lnSpc>
              <a:spcPct val="90000"/>
            </a:lnSpc>
            <a:spcBef>
              <a:spcPct val="0"/>
            </a:spcBef>
            <a:spcAft>
              <a:spcPct val="15000"/>
            </a:spcAft>
            <a:buChar char="•"/>
          </a:pPr>
          <a:r>
            <a:rPr lang="ar-SA" sz="1600" kern="1200" dirty="0"/>
            <a:t>الصحة والسلامة الرقمية </a:t>
          </a:r>
          <a:r>
            <a:rPr lang="en-US" sz="1600" kern="1200" dirty="0"/>
            <a:t>Digital Health and Wellness</a:t>
          </a:r>
          <a:endParaRPr lang="ar-SA" sz="1600" kern="1200" dirty="0"/>
        </a:p>
      </dsp:txBody>
      <dsp:txXfrm>
        <a:off x="0" y="0"/>
        <a:ext cx="5577305" cy="1258512"/>
      </dsp:txXfrm>
    </dsp:sp>
    <dsp:sp modelId="{0E13EB56-92A0-42C7-80D1-DACCACB93082}">
      <dsp:nvSpPr>
        <dsp:cNvPr id="0" name=""/>
        <dsp:cNvSpPr/>
      </dsp:nvSpPr>
      <dsp:spPr>
        <a:xfrm>
          <a:off x="5577305" y="126344"/>
          <a:ext cx="1425758" cy="100582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1E861-B270-4911-803B-0BB182AA3DD2}">
      <dsp:nvSpPr>
        <dsp:cNvPr id="0" name=""/>
        <dsp:cNvSpPr/>
      </dsp:nvSpPr>
      <dsp:spPr>
        <a:xfrm>
          <a:off x="0" y="0"/>
          <a:ext cx="7128792" cy="1510308"/>
        </a:xfrm>
        <a:prstGeom prst="roundRect">
          <a:avLst>
            <a:gd name="adj" fmla="val 10000"/>
          </a:avLst>
        </a:prstGeom>
        <a:solidFill>
          <a:schemeClr val="accent1">
            <a:hueOff val="0"/>
            <a:satOff val="0"/>
            <a:lumOff val="0"/>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1" u="none" kern="1200">
              <a:solidFill>
                <a:schemeClr val="accent6">
                  <a:lumMod val="60000"/>
                  <a:lumOff val="40000"/>
                </a:schemeClr>
              </a:solidFill>
            </a:rPr>
            <a:t>احترام النفس/الآخرين (الإطار الأخلاقي للتعامل الرقمي)</a:t>
          </a:r>
        </a:p>
        <a:p>
          <a:pPr marL="171450" lvl="1" indent="-171450" algn="r" defTabSz="711200" rtl="1">
            <a:lnSpc>
              <a:spcPct val="90000"/>
            </a:lnSpc>
            <a:spcBef>
              <a:spcPct val="0"/>
            </a:spcBef>
            <a:spcAft>
              <a:spcPct val="15000"/>
            </a:spcAft>
            <a:buChar char="•"/>
          </a:pPr>
          <a:r>
            <a:rPr lang="ar-SA" sz="1600" kern="1200"/>
            <a:t>الاستخدام اللائق للعالم الرقمي </a:t>
          </a:r>
          <a:r>
            <a:rPr lang="en-US" sz="1600" kern="1200"/>
            <a:t>Digital Etiquette</a:t>
          </a:r>
          <a:endParaRPr lang="ar-SA" sz="1600" kern="1200"/>
        </a:p>
        <a:p>
          <a:pPr marL="171450" lvl="1" indent="-171450" algn="r" defTabSz="711200" rtl="1">
            <a:lnSpc>
              <a:spcPct val="90000"/>
            </a:lnSpc>
            <a:spcBef>
              <a:spcPct val="0"/>
            </a:spcBef>
            <a:spcAft>
              <a:spcPct val="15000"/>
            </a:spcAft>
            <a:buChar char="•"/>
          </a:pPr>
          <a:r>
            <a:rPr lang="ar-SA" sz="1600" kern="1200"/>
            <a:t>الوصول الرقمي </a:t>
          </a:r>
          <a:r>
            <a:rPr lang="en-US" sz="1600" kern="1200"/>
            <a:t>Digital Access</a:t>
          </a:r>
          <a:endParaRPr lang="ar-SA" sz="1600" kern="1200"/>
        </a:p>
        <a:p>
          <a:pPr marL="171450" lvl="1" indent="-171450" algn="r" defTabSz="711200" rtl="1">
            <a:lnSpc>
              <a:spcPct val="90000"/>
            </a:lnSpc>
            <a:spcBef>
              <a:spcPct val="0"/>
            </a:spcBef>
            <a:spcAft>
              <a:spcPct val="15000"/>
            </a:spcAft>
            <a:buChar char="•"/>
          </a:pPr>
          <a:r>
            <a:rPr lang="ar-SA" sz="1600" kern="1200"/>
            <a:t>القوانين الرقمية </a:t>
          </a:r>
          <a:r>
            <a:rPr lang="en-US" sz="1600" kern="1200"/>
            <a:t>Digital Law</a:t>
          </a:r>
          <a:endParaRPr lang="ar-SA" sz="1600" kern="1200"/>
        </a:p>
      </dsp:txBody>
      <dsp:txXfrm>
        <a:off x="0" y="0"/>
        <a:ext cx="5552002" cy="1510308"/>
      </dsp:txXfrm>
    </dsp:sp>
    <dsp:sp modelId="{93939596-62BC-4056-BBF0-E21F1833728B}">
      <dsp:nvSpPr>
        <dsp:cNvPr id="0" name=""/>
        <dsp:cNvSpPr/>
      </dsp:nvSpPr>
      <dsp:spPr>
        <a:xfrm>
          <a:off x="5552002" y="151030"/>
          <a:ext cx="1425758" cy="120824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FB0642-BF3F-449B-A2B0-0CFFD5912C6F}">
      <dsp:nvSpPr>
        <dsp:cNvPr id="0" name=""/>
        <dsp:cNvSpPr/>
      </dsp:nvSpPr>
      <dsp:spPr>
        <a:xfrm>
          <a:off x="0" y="1661338"/>
          <a:ext cx="7128792" cy="15103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1" u="none" kern="1200">
              <a:solidFill>
                <a:schemeClr val="accent6">
                  <a:lumMod val="60000"/>
                  <a:lumOff val="40000"/>
                </a:schemeClr>
              </a:solidFill>
            </a:rPr>
            <a:t>تعليم النفس/التواصل مع الآخرين (الإطار المعرفي والمهارى للتعامل الرقمي)</a:t>
          </a:r>
        </a:p>
        <a:p>
          <a:pPr marL="171450" lvl="1" indent="-171450" algn="r" defTabSz="711200" rtl="1">
            <a:lnSpc>
              <a:spcPct val="90000"/>
            </a:lnSpc>
            <a:spcBef>
              <a:spcPct val="0"/>
            </a:spcBef>
            <a:spcAft>
              <a:spcPct val="15000"/>
            </a:spcAft>
            <a:buChar char="•"/>
          </a:pPr>
          <a:r>
            <a:rPr lang="ar-SA" sz="1600" kern="1200"/>
            <a:t>الاتصالات الرقمية </a:t>
          </a:r>
          <a:r>
            <a:rPr lang="en-US" sz="1600" kern="1200"/>
            <a:t>Digital Communication</a:t>
          </a:r>
          <a:endParaRPr lang="ar-SA" sz="1600" kern="1200"/>
        </a:p>
        <a:p>
          <a:pPr marL="171450" lvl="1" indent="-171450" algn="r" defTabSz="711200" rtl="1">
            <a:lnSpc>
              <a:spcPct val="90000"/>
            </a:lnSpc>
            <a:spcBef>
              <a:spcPct val="0"/>
            </a:spcBef>
            <a:spcAft>
              <a:spcPct val="15000"/>
            </a:spcAft>
            <a:buChar char="•"/>
          </a:pPr>
          <a:r>
            <a:rPr lang="ar-SA" sz="1600" kern="1200"/>
            <a:t>التربية الرقمية (محو الأمية الرقمية) </a:t>
          </a:r>
          <a:r>
            <a:rPr lang="en-US" sz="1600" kern="1200"/>
            <a:t>Digital Education</a:t>
          </a:r>
          <a:endParaRPr lang="ar-SA" sz="1600" kern="1200"/>
        </a:p>
        <a:p>
          <a:pPr marL="171450" lvl="1" indent="-171450" algn="r" defTabSz="711200" rtl="1">
            <a:lnSpc>
              <a:spcPct val="90000"/>
            </a:lnSpc>
            <a:spcBef>
              <a:spcPct val="0"/>
            </a:spcBef>
            <a:spcAft>
              <a:spcPct val="15000"/>
            </a:spcAft>
            <a:buChar char="•"/>
          </a:pPr>
          <a:r>
            <a:rPr lang="ar-SA" sz="1600" kern="1200"/>
            <a:t>التجارة الرقمية (الالكترونية) </a:t>
          </a:r>
          <a:r>
            <a:rPr lang="en-US" sz="1600" kern="1200"/>
            <a:t>Digital Commerce</a:t>
          </a:r>
          <a:endParaRPr lang="ar-SA" sz="1600" kern="1200"/>
        </a:p>
      </dsp:txBody>
      <dsp:txXfrm>
        <a:off x="0" y="1661338"/>
        <a:ext cx="5552002" cy="1510308"/>
      </dsp:txXfrm>
    </dsp:sp>
    <dsp:sp modelId="{FDED5B54-3668-420F-9D85-A03EB02D16E6}">
      <dsp:nvSpPr>
        <dsp:cNvPr id="0" name=""/>
        <dsp:cNvSpPr/>
      </dsp:nvSpPr>
      <dsp:spPr>
        <a:xfrm>
          <a:off x="5552002" y="1812369"/>
          <a:ext cx="1425758" cy="12082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2000" r="-2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4FF7A7-7CD1-4E9C-A268-56243D322265}">
      <dsp:nvSpPr>
        <dsp:cNvPr id="0" name=""/>
        <dsp:cNvSpPr/>
      </dsp:nvSpPr>
      <dsp:spPr>
        <a:xfrm>
          <a:off x="0" y="3322677"/>
          <a:ext cx="7128792" cy="15103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1" u="none" kern="1200">
              <a:solidFill>
                <a:schemeClr val="accent6">
                  <a:lumMod val="60000"/>
                  <a:lumOff val="40000"/>
                </a:schemeClr>
              </a:solidFill>
            </a:rPr>
            <a:t>حماية النفس/حماية الآخرين (الحقوق الرقمية للفرد)</a:t>
          </a:r>
        </a:p>
        <a:p>
          <a:pPr marL="171450" lvl="1" indent="-171450" algn="r" defTabSz="711200" rtl="1">
            <a:lnSpc>
              <a:spcPct val="90000"/>
            </a:lnSpc>
            <a:spcBef>
              <a:spcPct val="0"/>
            </a:spcBef>
            <a:spcAft>
              <a:spcPct val="15000"/>
            </a:spcAft>
            <a:buChar char="•"/>
          </a:pPr>
          <a:r>
            <a:rPr lang="ar-SA" sz="1600" kern="1200"/>
            <a:t>الحقوق والمسؤوليات الرقمية </a:t>
          </a:r>
          <a:r>
            <a:rPr lang="en-US" sz="1600" kern="1200"/>
            <a:t>Digital Rights &amp; Responsibilities</a:t>
          </a:r>
          <a:endParaRPr lang="ar-SA" sz="1600" kern="1200"/>
        </a:p>
        <a:p>
          <a:pPr marL="171450" lvl="1" indent="-171450" algn="r" defTabSz="711200" rtl="1">
            <a:lnSpc>
              <a:spcPct val="90000"/>
            </a:lnSpc>
            <a:spcBef>
              <a:spcPct val="0"/>
            </a:spcBef>
            <a:spcAft>
              <a:spcPct val="15000"/>
            </a:spcAft>
            <a:buChar char="•"/>
          </a:pPr>
          <a:r>
            <a:rPr lang="ar-SA" sz="1600" kern="1200"/>
            <a:t>الأمن الرقمي (الحماية الذاتية) </a:t>
          </a:r>
          <a:r>
            <a:rPr lang="en-US" sz="1600" kern="1200"/>
            <a:t>Digital Security</a:t>
          </a:r>
          <a:endParaRPr lang="ar-SA" sz="1600" kern="1200"/>
        </a:p>
        <a:p>
          <a:pPr marL="171450" lvl="1" indent="-171450" algn="r" defTabSz="711200" rtl="1">
            <a:lnSpc>
              <a:spcPct val="90000"/>
            </a:lnSpc>
            <a:spcBef>
              <a:spcPct val="0"/>
            </a:spcBef>
            <a:spcAft>
              <a:spcPct val="15000"/>
            </a:spcAft>
            <a:buChar char="•"/>
          </a:pPr>
          <a:r>
            <a:rPr lang="ar-SA" sz="1600" kern="1200"/>
            <a:t>الصحة والسلامة الرقمية </a:t>
          </a:r>
          <a:r>
            <a:rPr lang="en-US" sz="1600" kern="1200"/>
            <a:t>Digital Health and Wellness</a:t>
          </a:r>
          <a:endParaRPr lang="ar-SA" sz="1600" kern="1200"/>
        </a:p>
      </dsp:txBody>
      <dsp:txXfrm>
        <a:off x="0" y="3322677"/>
        <a:ext cx="5552002" cy="1510308"/>
      </dsp:txXfrm>
    </dsp:sp>
    <dsp:sp modelId="{0E13EB56-92A0-42C7-80D1-DACCACB93082}">
      <dsp:nvSpPr>
        <dsp:cNvPr id="0" name=""/>
        <dsp:cNvSpPr/>
      </dsp:nvSpPr>
      <dsp:spPr>
        <a:xfrm>
          <a:off x="5552002" y="3473708"/>
          <a:ext cx="1425758" cy="12082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1E861-B270-4911-803B-0BB182AA3DD2}">
      <dsp:nvSpPr>
        <dsp:cNvPr id="0" name=""/>
        <dsp:cNvSpPr/>
      </dsp:nvSpPr>
      <dsp:spPr>
        <a:xfrm>
          <a:off x="0" y="0"/>
          <a:ext cx="7128792" cy="8975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1" u="none" kern="1200" dirty="0">
              <a:solidFill>
                <a:schemeClr val="accent6">
                  <a:lumMod val="60000"/>
                  <a:lumOff val="40000"/>
                </a:schemeClr>
              </a:solidFill>
            </a:rPr>
            <a:t>احترام النفس/الآخرين (الإطار الأخلاقي للتعامل الرقمي)</a:t>
          </a:r>
        </a:p>
        <a:p>
          <a:pPr marL="171450" lvl="1" indent="-171450" algn="r" defTabSz="711200" rtl="1">
            <a:lnSpc>
              <a:spcPct val="90000"/>
            </a:lnSpc>
            <a:spcBef>
              <a:spcPct val="0"/>
            </a:spcBef>
            <a:spcAft>
              <a:spcPct val="15000"/>
            </a:spcAft>
            <a:buChar char="•"/>
          </a:pPr>
          <a:r>
            <a:rPr lang="ar-SA" sz="1600" kern="1200" dirty="0"/>
            <a:t>الاستخدام اللائق للعالم الرقمي </a:t>
          </a:r>
          <a:r>
            <a:rPr lang="en-US" sz="1600" kern="1200" dirty="0"/>
            <a:t>Digital Etiquette</a:t>
          </a:r>
          <a:endParaRPr lang="ar-SA" sz="1600" kern="1200" dirty="0"/>
        </a:p>
      </dsp:txBody>
      <dsp:txXfrm>
        <a:off x="0" y="0"/>
        <a:ext cx="5613281" cy="897524"/>
      </dsp:txXfrm>
    </dsp:sp>
    <dsp:sp modelId="{93939596-62BC-4056-BBF0-E21F1833728B}">
      <dsp:nvSpPr>
        <dsp:cNvPr id="0" name=""/>
        <dsp:cNvSpPr/>
      </dsp:nvSpPr>
      <dsp:spPr>
        <a:xfrm>
          <a:off x="5613281" y="89752"/>
          <a:ext cx="1425758" cy="71801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1E861-B270-4911-803B-0BB182AA3DD2}">
      <dsp:nvSpPr>
        <dsp:cNvPr id="0" name=""/>
        <dsp:cNvSpPr/>
      </dsp:nvSpPr>
      <dsp:spPr>
        <a:xfrm>
          <a:off x="0" y="0"/>
          <a:ext cx="7128792" cy="96858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1" u="none" kern="1200" dirty="0">
              <a:solidFill>
                <a:schemeClr val="accent6">
                  <a:lumMod val="60000"/>
                  <a:lumOff val="40000"/>
                </a:schemeClr>
              </a:solidFill>
            </a:rPr>
            <a:t>احترام النفس/الآخرين (الإطار الأخلاقي للتعامل الرقمي)</a:t>
          </a:r>
        </a:p>
        <a:p>
          <a:pPr marL="171450" lvl="1" indent="-171450" algn="r" defTabSz="711200" rtl="1">
            <a:lnSpc>
              <a:spcPct val="90000"/>
            </a:lnSpc>
            <a:spcBef>
              <a:spcPct val="0"/>
            </a:spcBef>
            <a:spcAft>
              <a:spcPct val="15000"/>
            </a:spcAft>
            <a:buChar char="•"/>
          </a:pPr>
          <a:r>
            <a:rPr lang="ar-SA" sz="1600" kern="1200" dirty="0"/>
            <a:t>الاستخدام اللائق للعالم الرقمي </a:t>
          </a:r>
          <a:r>
            <a:rPr lang="en-US" sz="1600" kern="1200" dirty="0"/>
            <a:t>Digital Etiquette</a:t>
          </a:r>
          <a:endParaRPr lang="ar-SA" sz="1600" kern="1200" dirty="0"/>
        </a:p>
        <a:p>
          <a:pPr marL="171450" lvl="1" indent="-171450" algn="r" defTabSz="711200" rtl="1">
            <a:lnSpc>
              <a:spcPct val="90000"/>
            </a:lnSpc>
            <a:spcBef>
              <a:spcPct val="0"/>
            </a:spcBef>
            <a:spcAft>
              <a:spcPct val="15000"/>
            </a:spcAft>
            <a:buChar char="•"/>
          </a:pPr>
          <a:r>
            <a:rPr lang="ar-SA" sz="1600" kern="1200" dirty="0"/>
            <a:t>الوصول الرقمي </a:t>
          </a:r>
          <a:r>
            <a:rPr lang="en-US" sz="1600" kern="1200" dirty="0"/>
            <a:t>Digital Access</a:t>
          </a:r>
          <a:endParaRPr lang="ar-SA" sz="1600" kern="1200" dirty="0"/>
        </a:p>
      </dsp:txBody>
      <dsp:txXfrm>
        <a:off x="0" y="0"/>
        <a:ext cx="5606175" cy="968585"/>
      </dsp:txXfrm>
    </dsp:sp>
    <dsp:sp modelId="{93939596-62BC-4056-BBF0-E21F1833728B}">
      <dsp:nvSpPr>
        <dsp:cNvPr id="0" name=""/>
        <dsp:cNvSpPr/>
      </dsp:nvSpPr>
      <dsp:spPr>
        <a:xfrm>
          <a:off x="5606175" y="96858"/>
          <a:ext cx="1425758" cy="77486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1E861-B270-4911-803B-0BB182AA3DD2}">
      <dsp:nvSpPr>
        <dsp:cNvPr id="0" name=""/>
        <dsp:cNvSpPr/>
      </dsp:nvSpPr>
      <dsp:spPr>
        <a:xfrm>
          <a:off x="0" y="0"/>
          <a:ext cx="7128792" cy="118439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1" u="none" kern="1200" dirty="0">
              <a:solidFill>
                <a:schemeClr val="accent6">
                  <a:lumMod val="60000"/>
                  <a:lumOff val="40000"/>
                </a:schemeClr>
              </a:solidFill>
            </a:rPr>
            <a:t>احترام النفس/الآخرين (الإطار الأخلاقي للتعامل الرقمي)</a:t>
          </a:r>
        </a:p>
        <a:p>
          <a:pPr marL="171450" lvl="1" indent="-171450" algn="r" defTabSz="711200" rtl="1">
            <a:lnSpc>
              <a:spcPct val="90000"/>
            </a:lnSpc>
            <a:spcBef>
              <a:spcPct val="0"/>
            </a:spcBef>
            <a:spcAft>
              <a:spcPct val="15000"/>
            </a:spcAft>
            <a:buChar char="•"/>
          </a:pPr>
          <a:r>
            <a:rPr lang="ar-SA" sz="1600" kern="1200" dirty="0"/>
            <a:t>الاستخدام اللائق للعالم الرقمي </a:t>
          </a:r>
          <a:r>
            <a:rPr lang="en-US" sz="1600" kern="1200" dirty="0"/>
            <a:t>Digital Etiquette</a:t>
          </a:r>
          <a:endParaRPr lang="ar-SA" sz="1600" kern="1200" dirty="0"/>
        </a:p>
        <a:p>
          <a:pPr marL="171450" lvl="1" indent="-171450" algn="r" defTabSz="711200" rtl="1">
            <a:lnSpc>
              <a:spcPct val="90000"/>
            </a:lnSpc>
            <a:spcBef>
              <a:spcPct val="0"/>
            </a:spcBef>
            <a:spcAft>
              <a:spcPct val="15000"/>
            </a:spcAft>
            <a:buChar char="•"/>
          </a:pPr>
          <a:r>
            <a:rPr lang="ar-SA" sz="1600" kern="1200" dirty="0"/>
            <a:t>الوصول الرقمي </a:t>
          </a:r>
          <a:r>
            <a:rPr lang="en-US" sz="1600" kern="1200" dirty="0"/>
            <a:t>Digital Access</a:t>
          </a:r>
          <a:endParaRPr lang="ar-SA" sz="1600" kern="1200" dirty="0"/>
        </a:p>
        <a:p>
          <a:pPr marL="171450" lvl="1" indent="-171450" algn="r" defTabSz="711200" rtl="1">
            <a:lnSpc>
              <a:spcPct val="90000"/>
            </a:lnSpc>
            <a:spcBef>
              <a:spcPct val="0"/>
            </a:spcBef>
            <a:spcAft>
              <a:spcPct val="15000"/>
            </a:spcAft>
            <a:buChar char="•"/>
          </a:pPr>
          <a:r>
            <a:rPr lang="ar-SA" sz="1600" kern="1200" dirty="0"/>
            <a:t>القوانين الرقمية </a:t>
          </a:r>
          <a:r>
            <a:rPr lang="en-US" sz="1600" kern="1200" dirty="0"/>
            <a:t>Digital Law</a:t>
          </a:r>
          <a:endParaRPr lang="ar-SA" sz="1600" kern="1200" dirty="0"/>
        </a:p>
      </dsp:txBody>
      <dsp:txXfrm>
        <a:off x="0" y="0"/>
        <a:ext cx="5584593" cy="1184398"/>
      </dsp:txXfrm>
    </dsp:sp>
    <dsp:sp modelId="{93939596-62BC-4056-BBF0-E21F1833728B}">
      <dsp:nvSpPr>
        <dsp:cNvPr id="0" name=""/>
        <dsp:cNvSpPr/>
      </dsp:nvSpPr>
      <dsp:spPr>
        <a:xfrm>
          <a:off x="5584593" y="118439"/>
          <a:ext cx="1425758" cy="94751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1E861-B270-4911-803B-0BB182AA3DD2}">
      <dsp:nvSpPr>
        <dsp:cNvPr id="0" name=""/>
        <dsp:cNvSpPr/>
      </dsp:nvSpPr>
      <dsp:spPr>
        <a:xfrm>
          <a:off x="0" y="0"/>
          <a:ext cx="7128792" cy="15103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1" u="none" kern="1200">
              <a:solidFill>
                <a:schemeClr val="accent6">
                  <a:lumMod val="60000"/>
                  <a:lumOff val="40000"/>
                </a:schemeClr>
              </a:solidFill>
            </a:rPr>
            <a:t>احترام النفس/الآخرين (الإطار الأخلاقي للتعامل الرقمي)</a:t>
          </a:r>
        </a:p>
        <a:p>
          <a:pPr marL="171450" lvl="1" indent="-171450" algn="r" defTabSz="711200" rtl="1">
            <a:lnSpc>
              <a:spcPct val="90000"/>
            </a:lnSpc>
            <a:spcBef>
              <a:spcPct val="0"/>
            </a:spcBef>
            <a:spcAft>
              <a:spcPct val="15000"/>
            </a:spcAft>
            <a:buChar char="•"/>
          </a:pPr>
          <a:r>
            <a:rPr lang="ar-SA" sz="1600" kern="1200"/>
            <a:t>الاستخدام اللائق للعالم الرقمي </a:t>
          </a:r>
          <a:r>
            <a:rPr lang="en-US" sz="1600" kern="1200"/>
            <a:t>Digital Etiquette</a:t>
          </a:r>
          <a:endParaRPr lang="ar-SA" sz="1600" kern="1200"/>
        </a:p>
        <a:p>
          <a:pPr marL="171450" lvl="1" indent="-171450" algn="r" defTabSz="711200" rtl="1">
            <a:lnSpc>
              <a:spcPct val="90000"/>
            </a:lnSpc>
            <a:spcBef>
              <a:spcPct val="0"/>
            </a:spcBef>
            <a:spcAft>
              <a:spcPct val="15000"/>
            </a:spcAft>
            <a:buChar char="•"/>
          </a:pPr>
          <a:r>
            <a:rPr lang="ar-SA" sz="1600" kern="1200"/>
            <a:t>الوصول الرقمي </a:t>
          </a:r>
          <a:r>
            <a:rPr lang="en-US" sz="1600" kern="1200"/>
            <a:t>Digital Access</a:t>
          </a:r>
          <a:endParaRPr lang="ar-SA" sz="1600" kern="1200"/>
        </a:p>
        <a:p>
          <a:pPr marL="171450" lvl="1" indent="-171450" algn="r" defTabSz="711200" rtl="1">
            <a:lnSpc>
              <a:spcPct val="90000"/>
            </a:lnSpc>
            <a:spcBef>
              <a:spcPct val="0"/>
            </a:spcBef>
            <a:spcAft>
              <a:spcPct val="15000"/>
            </a:spcAft>
            <a:buChar char="•"/>
          </a:pPr>
          <a:r>
            <a:rPr lang="ar-SA" sz="1600" kern="1200"/>
            <a:t>القوانين الرقمية </a:t>
          </a:r>
          <a:r>
            <a:rPr lang="en-US" sz="1600" kern="1200"/>
            <a:t>Digital Law</a:t>
          </a:r>
          <a:endParaRPr lang="ar-SA" sz="1600" kern="1200"/>
        </a:p>
      </dsp:txBody>
      <dsp:txXfrm>
        <a:off x="0" y="0"/>
        <a:ext cx="5552002" cy="1510308"/>
      </dsp:txXfrm>
    </dsp:sp>
    <dsp:sp modelId="{93939596-62BC-4056-BBF0-E21F1833728B}">
      <dsp:nvSpPr>
        <dsp:cNvPr id="0" name=""/>
        <dsp:cNvSpPr/>
      </dsp:nvSpPr>
      <dsp:spPr>
        <a:xfrm>
          <a:off x="5552002" y="151030"/>
          <a:ext cx="1425758" cy="120824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FB0642-BF3F-449B-A2B0-0CFFD5912C6F}">
      <dsp:nvSpPr>
        <dsp:cNvPr id="0" name=""/>
        <dsp:cNvSpPr/>
      </dsp:nvSpPr>
      <dsp:spPr>
        <a:xfrm>
          <a:off x="0" y="1661338"/>
          <a:ext cx="7128792" cy="1510308"/>
        </a:xfrm>
        <a:prstGeom prst="roundRect">
          <a:avLst>
            <a:gd name="adj" fmla="val 10000"/>
          </a:avLst>
        </a:prstGeom>
        <a:solidFill>
          <a:schemeClr val="accent1">
            <a:hueOff val="0"/>
            <a:satOff val="0"/>
            <a:lumOff val="0"/>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1" u="none" kern="1200">
              <a:solidFill>
                <a:schemeClr val="accent6">
                  <a:lumMod val="60000"/>
                  <a:lumOff val="40000"/>
                </a:schemeClr>
              </a:solidFill>
            </a:rPr>
            <a:t>تعليم النفس/التواصل مع الآخرين (الإطار المعرفي والمهارى للتعامل الرقمي)</a:t>
          </a:r>
        </a:p>
        <a:p>
          <a:pPr marL="171450" lvl="1" indent="-171450" algn="r" defTabSz="711200" rtl="1">
            <a:lnSpc>
              <a:spcPct val="90000"/>
            </a:lnSpc>
            <a:spcBef>
              <a:spcPct val="0"/>
            </a:spcBef>
            <a:spcAft>
              <a:spcPct val="15000"/>
            </a:spcAft>
            <a:buChar char="•"/>
          </a:pPr>
          <a:r>
            <a:rPr lang="ar-SA" sz="1600" kern="1200"/>
            <a:t>الاتصالات الرقمية </a:t>
          </a:r>
          <a:r>
            <a:rPr lang="en-US" sz="1600" kern="1200"/>
            <a:t>Digital Communication</a:t>
          </a:r>
          <a:endParaRPr lang="ar-SA" sz="1600" kern="1200"/>
        </a:p>
        <a:p>
          <a:pPr marL="171450" lvl="1" indent="-171450" algn="r" defTabSz="711200" rtl="1">
            <a:lnSpc>
              <a:spcPct val="90000"/>
            </a:lnSpc>
            <a:spcBef>
              <a:spcPct val="0"/>
            </a:spcBef>
            <a:spcAft>
              <a:spcPct val="15000"/>
            </a:spcAft>
            <a:buChar char="•"/>
          </a:pPr>
          <a:r>
            <a:rPr lang="ar-SA" sz="1600" kern="1200" dirty="0"/>
            <a:t>التربية الرقمية (محو الأمية الرقمية) </a:t>
          </a:r>
          <a:r>
            <a:rPr lang="en-US" sz="1600" kern="1200" dirty="0"/>
            <a:t>Digital Education</a:t>
          </a:r>
          <a:endParaRPr lang="ar-SA" sz="1600" kern="1200" dirty="0"/>
        </a:p>
        <a:p>
          <a:pPr marL="171450" lvl="1" indent="-171450" algn="r" defTabSz="711200" rtl="1">
            <a:lnSpc>
              <a:spcPct val="90000"/>
            </a:lnSpc>
            <a:spcBef>
              <a:spcPct val="0"/>
            </a:spcBef>
            <a:spcAft>
              <a:spcPct val="15000"/>
            </a:spcAft>
            <a:buChar char="•"/>
          </a:pPr>
          <a:r>
            <a:rPr lang="ar-SA" sz="1600" kern="1200" dirty="0"/>
            <a:t>التجارة الرقمية (الالكترونية) </a:t>
          </a:r>
          <a:r>
            <a:rPr lang="en-US" sz="1600" kern="1200" dirty="0"/>
            <a:t>Digital Commerce</a:t>
          </a:r>
          <a:endParaRPr lang="ar-SA" sz="1600" kern="1200" dirty="0"/>
        </a:p>
      </dsp:txBody>
      <dsp:txXfrm>
        <a:off x="0" y="1661338"/>
        <a:ext cx="5552002" cy="1510308"/>
      </dsp:txXfrm>
    </dsp:sp>
    <dsp:sp modelId="{FDED5B54-3668-420F-9D85-A03EB02D16E6}">
      <dsp:nvSpPr>
        <dsp:cNvPr id="0" name=""/>
        <dsp:cNvSpPr/>
      </dsp:nvSpPr>
      <dsp:spPr>
        <a:xfrm>
          <a:off x="5552002" y="1812369"/>
          <a:ext cx="1425758" cy="12082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2000" r="-2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4FF7A7-7CD1-4E9C-A268-56243D322265}">
      <dsp:nvSpPr>
        <dsp:cNvPr id="0" name=""/>
        <dsp:cNvSpPr/>
      </dsp:nvSpPr>
      <dsp:spPr>
        <a:xfrm>
          <a:off x="0" y="3322677"/>
          <a:ext cx="7128792" cy="15103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1" u="none" kern="1200">
              <a:solidFill>
                <a:schemeClr val="accent6">
                  <a:lumMod val="60000"/>
                  <a:lumOff val="40000"/>
                </a:schemeClr>
              </a:solidFill>
            </a:rPr>
            <a:t>حماية النفس/حماية الآخرين (الحقوق الرقمية للفرد)</a:t>
          </a:r>
        </a:p>
        <a:p>
          <a:pPr marL="171450" lvl="1" indent="-171450" algn="r" defTabSz="711200" rtl="1">
            <a:lnSpc>
              <a:spcPct val="90000"/>
            </a:lnSpc>
            <a:spcBef>
              <a:spcPct val="0"/>
            </a:spcBef>
            <a:spcAft>
              <a:spcPct val="15000"/>
            </a:spcAft>
            <a:buChar char="•"/>
          </a:pPr>
          <a:r>
            <a:rPr lang="ar-SA" sz="1600" kern="1200"/>
            <a:t>الحقوق والمسؤوليات الرقمية </a:t>
          </a:r>
          <a:r>
            <a:rPr lang="en-US" sz="1600" kern="1200"/>
            <a:t>Digital Rights &amp; Responsibilities</a:t>
          </a:r>
          <a:endParaRPr lang="ar-SA" sz="1600" kern="1200"/>
        </a:p>
        <a:p>
          <a:pPr marL="171450" lvl="1" indent="-171450" algn="r" defTabSz="711200" rtl="1">
            <a:lnSpc>
              <a:spcPct val="90000"/>
            </a:lnSpc>
            <a:spcBef>
              <a:spcPct val="0"/>
            </a:spcBef>
            <a:spcAft>
              <a:spcPct val="15000"/>
            </a:spcAft>
            <a:buChar char="•"/>
          </a:pPr>
          <a:r>
            <a:rPr lang="ar-SA" sz="1600" kern="1200"/>
            <a:t>الأمن الرقمي (الحماية الذاتية) </a:t>
          </a:r>
          <a:r>
            <a:rPr lang="en-US" sz="1600" kern="1200"/>
            <a:t>Digital Security</a:t>
          </a:r>
          <a:endParaRPr lang="ar-SA" sz="1600" kern="1200"/>
        </a:p>
        <a:p>
          <a:pPr marL="171450" lvl="1" indent="-171450" algn="r" defTabSz="711200" rtl="1">
            <a:lnSpc>
              <a:spcPct val="90000"/>
            </a:lnSpc>
            <a:spcBef>
              <a:spcPct val="0"/>
            </a:spcBef>
            <a:spcAft>
              <a:spcPct val="15000"/>
            </a:spcAft>
            <a:buChar char="•"/>
          </a:pPr>
          <a:r>
            <a:rPr lang="ar-SA" sz="1600" kern="1200"/>
            <a:t>الصحة والسلامة الرقمية </a:t>
          </a:r>
          <a:r>
            <a:rPr lang="en-US" sz="1600" kern="1200"/>
            <a:t>Digital Health and Wellness</a:t>
          </a:r>
          <a:endParaRPr lang="ar-SA" sz="1600" kern="1200"/>
        </a:p>
      </dsp:txBody>
      <dsp:txXfrm>
        <a:off x="0" y="3322677"/>
        <a:ext cx="5552002" cy="1510308"/>
      </dsp:txXfrm>
    </dsp:sp>
    <dsp:sp modelId="{0E13EB56-92A0-42C7-80D1-DACCACB93082}">
      <dsp:nvSpPr>
        <dsp:cNvPr id="0" name=""/>
        <dsp:cNvSpPr/>
      </dsp:nvSpPr>
      <dsp:spPr>
        <a:xfrm>
          <a:off x="5552002" y="3473708"/>
          <a:ext cx="1425758" cy="12082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B0642-BF3F-449B-A2B0-0CFFD5912C6F}">
      <dsp:nvSpPr>
        <dsp:cNvPr id="0" name=""/>
        <dsp:cNvSpPr/>
      </dsp:nvSpPr>
      <dsp:spPr>
        <a:xfrm>
          <a:off x="0" y="0"/>
          <a:ext cx="7128792" cy="10915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1" u="none" kern="1200" dirty="0">
              <a:solidFill>
                <a:schemeClr val="accent6">
                  <a:lumMod val="60000"/>
                  <a:lumOff val="40000"/>
                </a:schemeClr>
              </a:solidFill>
            </a:rPr>
            <a:t>تعليم النفس/التواصل مع الآخرين (الإطار المعرفي والمهارى للتعامل الرقمي)</a:t>
          </a:r>
        </a:p>
        <a:p>
          <a:pPr marL="171450" lvl="1" indent="-171450" algn="r" defTabSz="711200" rtl="1">
            <a:lnSpc>
              <a:spcPct val="90000"/>
            </a:lnSpc>
            <a:spcBef>
              <a:spcPct val="0"/>
            </a:spcBef>
            <a:spcAft>
              <a:spcPct val="15000"/>
            </a:spcAft>
            <a:buChar char="•"/>
          </a:pPr>
          <a:r>
            <a:rPr lang="ar-SA" sz="1600" kern="1200" dirty="0"/>
            <a:t>الاتصالات الرقمية </a:t>
          </a:r>
          <a:r>
            <a:rPr lang="en-US" sz="1600" kern="1200" dirty="0"/>
            <a:t>Digital Communication</a:t>
          </a:r>
          <a:endParaRPr lang="ar-SA" sz="1600" kern="1200" dirty="0"/>
        </a:p>
      </dsp:txBody>
      <dsp:txXfrm>
        <a:off x="0" y="0"/>
        <a:ext cx="5584478" cy="1091541"/>
      </dsp:txXfrm>
    </dsp:sp>
    <dsp:sp modelId="{FDED5B54-3668-420F-9D85-A03EB02D16E6}">
      <dsp:nvSpPr>
        <dsp:cNvPr id="0" name=""/>
        <dsp:cNvSpPr/>
      </dsp:nvSpPr>
      <dsp:spPr>
        <a:xfrm>
          <a:off x="5584478" y="71548"/>
          <a:ext cx="1425758" cy="94844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B0642-BF3F-449B-A2B0-0CFFD5912C6F}">
      <dsp:nvSpPr>
        <dsp:cNvPr id="0" name=""/>
        <dsp:cNvSpPr/>
      </dsp:nvSpPr>
      <dsp:spPr>
        <a:xfrm>
          <a:off x="0" y="0"/>
          <a:ext cx="7128792" cy="11844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1" u="none" kern="1200" dirty="0">
              <a:solidFill>
                <a:schemeClr val="accent6">
                  <a:lumMod val="60000"/>
                  <a:lumOff val="40000"/>
                </a:schemeClr>
              </a:solidFill>
            </a:rPr>
            <a:t>تعليم النفس/التواصل مع الآخرين (الإطار المعرفي والمهارى للتعامل الرقمي)</a:t>
          </a:r>
        </a:p>
        <a:p>
          <a:pPr marL="171450" lvl="1" indent="-171450" algn="r" defTabSz="711200" rtl="1">
            <a:lnSpc>
              <a:spcPct val="90000"/>
            </a:lnSpc>
            <a:spcBef>
              <a:spcPct val="0"/>
            </a:spcBef>
            <a:spcAft>
              <a:spcPct val="15000"/>
            </a:spcAft>
            <a:buChar char="•"/>
          </a:pPr>
          <a:r>
            <a:rPr lang="ar-SA" sz="1600" kern="1200" dirty="0"/>
            <a:t>الاتصالات الرقمية </a:t>
          </a:r>
          <a:r>
            <a:rPr lang="en-US" sz="1600" kern="1200" dirty="0"/>
            <a:t>Digital Communication</a:t>
          </a:r>
          <a:endParaRPr lang="ar-SA" sz="1600" kern="1200" dirty="0"/>
        </a:p>
        <a:p>
          <a:pPr marL="171450" lvl="1" indent="-171450" algn="r" defTabSz="711200" rtl="1">
            <a:lnSpc>
              <a:spcPct val="90000"/>
            </a:lnSpc>
            <a:spcBef>
              <a:spcPct val="0"/>
            </a:spcBef>
            <a:spcAft>
              <a:spcPct val="15000"/>
            </a:spcAft>
            <a:buChar char="•"/>
          </a:pPr>
          <a:r>
            <a:rPr lang="ar-SA" sz="1600" kern="1200" dirty="0"/>
            <a:t>التربية الرقمية (محو الأمية الرقمية) </a:t>
          </a:r>
          <a:r>
            <a:rPr lang="en-US" sz="1600" kern="1200" dirty="0"/>
            <a:t>Digital Education</a:t>
          </a:r>
          <a:endParaRPr lang="ar-SA" sz="1600" kern="1200" dirty="0"/>
        </a:p>
      </dsp:txBody>
      <dsp:txXfrm>
        <a:off x="0" y="0"/>
        <a:ext cx="5584709" cy="1184400"/>
      </dsp:txXfrm>
    </dsp:sp>
    <dsp:sp modelId="{FDED5B54-3668-420F-9D85-A03EB02D16E6}">
      <dsp:nvSpPr>
        <dsp:cNvPr id="0" name=""/>
        <dsp:cNvSpPr/>
      </dsp:nvSpPr>
      <dsp:spPr>
        <a:xfrm>
          <a:off x="5584709" y="118903"/>
          <a:ext cx="1425758" cy="94659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B0642-BF3F-449B-A2B0-0CFFD5912C6F}">
      <dsp:nvSpPr>
        <dsp:cNvPr id="0" name=""/>
        <dsp:cNvSpPr/>
      </dsp:nvSpPr>
      <dsp:spPr>
        <a:xfrm>
          <a:off x="0" y="0"/>
          <a:ext cx="7128792" cy="14721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1" u="none" kern="1200" dirty="0">
              <a:solidFill>
                <a:schemeClr val="accent6">
                  <a:lumMod val="60000"/>
                  <a:lumOff val="40000"/>
                </a:schemeClr>
              </a:solidFill>
            </a:rPr>
            <a:t>تعليم النفس/التواصل مع الآخرين (الإطار المعرفي والمهارى للتعامل الرقمي)</a:t>
          </a:r>
        </a:p>
        <a:p>
          <a:pPr marL="171450" lvl="1" indent="-171450" algn="r" defTabSz="711200" rtl="1">
            <a:lnSpc>
              <a:spcPct val="90000"/>
            </a:lnSpc>
            <a:spcBef>
              <a:spcPct val="0"/>
            </a:spcBef>
            <a:spcAft>
              <a:spcPct val="15000"/>
            </a:spcAft>
            <a:buChar char="•"/>
          </a:pPr>
          <a:r>
            <a:rPr lang="ar-SA" sz="1600" kern="1200" dirty="0"/>
            <a:t>الاتصالات الرقمية </a:t>
          </a:r>
          <a:r>
            <a:rPr lang="en-US" sz="1600" kern="1200" dirty="0"/>
            <a:t>Digital Communication</a:t>
          </a:r>
          <a:endParaRPr lang="ar-SA" sz="1600" kern="1200" dirty="0"/>
        </a:p>
        <a:p>
          <a:pPr marL="171450" lvl="1" indent="-171450" algn="r" defTabSz="711200" rtl="1">
            <a:lnSpc>
              <a:spcPct val="90000"/>
            </a:lnSpc>
            <a:spcBef>
              <a:spcPct val="0"/>
            </a:spcBef>
            <a:spcAft>
              <a:spcPct val="15000"/>
            </a:spcAft>
            <a:buChar char="•"/>
          </a:pPr>
          <a:r>
            <a:rPr lang="ar-SA" sz="1600" kern="1200" dirty="0"/>
            <a:t>التربية الرقمية (محو الأمية الرقمية) </a:t>
          </a:r>
          <a:r>
            <a:rPr lang="en-US" sz="1600" kern="1200" dirty="0"/>
            <a:t>Digital Education</a:t>
          </a:r>
          <a:endParaRPr lang="ar-SA" sz="1600" kern="1200" dirty="0"/>
        </a:p>
        <a:p>
          <a:pPr marL="171450" lvl="1" indent="-171450" algn="r" defTabSz="711200" rtl="1">
            <a:lnSpc>
              <a:spcPct val="90000"/>
            </a:lnSpc>
            <a:spcBef>
              <a:spcPct val="0"/>
            </a:spcBef>
            <a:spcAft>
              <a:spcPct val="15000"/>
            </a:spcAft>
            <a:buChar char="•"/>
          </a:pPr>
          <a:r>
            <a:rPr lang="ar-SA" sz="1600" kern="1200" dirty="0"/>
            <a:t>التجارة الرقمية (الالكترونية) </a:t>
          </a:r>
          <a:r>
            <a:rPr lang="en-US" sz="1600" kern="1200" dirty="0"/>
            <a:t>Digital Commerce</a:t>
          </a:r>
          <a:endParaRPr lang="ar-SA" sz="1600" kern="1200" dirty="0"/>
        </a:p>
      </dsp:txBody>
      <dsp:txXfrm>
        <a:off x="0" y="0"/>
        <a:ext cx="5555962" cy="1472151"/>
      </dsp:txXfrm>
    </dsp:sp>
    <dsp:sp modelId="{FDED5B54-3668-420F-9D85-A03EB02D16E6}">
      <dsp:nvSpPr>
        <dsp:cNvPr id="0" name=""/>
        <dsp:cNvSpPr/>
      </dsp:nvSpPr>
      <dsp:spPr>
        <a:xfrm>
          <a:off x="5555962" y="147791"/>
          <a:ext cx="1425758" cy="117656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standalone="yes" ?><Relationships xmlns="http://schemas.openxmlformats.org/package/2006/relationships"><Relationship Id="rId1" Target="../theme/theme3.xml" Type="http://schemas.openxmlformats.org/officeDocument/2006/relationships/theme"></Relationship></Relationships>
</file>

<file path=ppt/handoutMasters/handoutMaster1.xml><?xml version="1.0" encoding="utf-8"?>
<p:handoutMaster xmlns:a="http://schemas.openxmlformats.org/drawingml/2006/main" xmlns:p="http://schemas.openxmlformats.org/presentationml/2006/main" xmlns:s="http://schemas.openxmlformats.org/officeDocument/2006/sharedTypes" xmlns:r="http://schemas.openxmlformats.org/officeDocument/2006/relationships">
  <p:cSld>
    <p:bg>
      <p:bgRef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x="1001">
        <a:schemeClr val="bg1"/>
      </p:bgRef>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Head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sz="quarter" type="hd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2971800" cy="4572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lstStyle>
            <a:lvl1pPr algn="l">
              <a:defRPr sz="1200">
                <a:uFillTx/>
              </a:defRPr>
            </a:lvl1p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Dat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quarter"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84613" y="0"/>
            <a:ext cx="2971800" cy="4572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lstStyle>
            <a:lvl1pPr algn="r">
              <a:defRPr sz="1200">
                <a:uFillTx/>
              </a:defRPr>
            </a:lvl1pPr>
          </a:lstStyle>
          <a:p>
            <a:fld id="{631EAC34-B33D-40E4-AE6D-217F8B30D213}" type="datetimeFigureOut">
              <a:rPr lang="en-US" smtClean="0">
                <a:uFillTx/>
              </a:rPr>
              <a:t>5/22/2019</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Foot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8685213"/>
            <a:ext cx="2971800" cy="4572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bIns="45720" lIns="91440" rIns="91440" rtlCol="0" tIns="45720" vert="horz"/>
          <a:lstStyle>
            <a:lvl1pPr algn="l">
              <a:defRPr sz="1200">
                <a:uFillTx/>
              </a:defRPr>
            </a:lvl1p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Slide Numb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84613" y="8685213"/>
            <a:ext cx="2971800" cy="4572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bIns="45720" lIns="91440" rIns="91440" rtlCol="0" tIns="45720" vert="horz"/>
          <a:lstStyle>
            <a:lvl1pPr algn="r">
              <a:defRPr sz="1200">
                <a:uFillTx/>
              </a:defRPr>
            </a:lvl1pPr>
          </a:lstStyle>
          <a:p>
            <a:fld id="{E049F05A-8740-428F-B763-83D041809815}" type="slidenum">
              <a:rPr lang="en-US" smtClean="0">
                <a:uFillTx/>
              </a:rPr>
              <a:t>‹#›</a:t>
            </a:fld>
            <a:endParaRPr lang="en-US">
              <a:uFillTx/>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lt2" folHlink="folHlink" hlink="hlink" tx1="dk1" tx2="dk2"/>
</p:handoutMaster>
</file>

<file path=ppt/notesMasters/_rels/notesMaster1.xml.rels><?xml version="1.0" standalone="yes" ?><Relationships xmlns="http://schemas.openxmlformats.org/package/2006/relationships"><Relationship Id="rId1" Target="../theme/theme2.xml" Type="http://schemas.openxmlformats.org/officeDocument/2006/relationships/theme"></Relationship></Relationships>
</file>

<file path=ppt/notesMasters/notesMaster1.xml><?xml version="1.0" encoding="utf-8"?>
<p:notesMaster xmlns:a="http://schemas.openxmlformats.org/drawingml/2006/main" xmlns:p="http://schemas.openxmlformats.org/presentationml/2006/main" xmlns:s="http://schemas.openxmlformats.org/officeDocument/2006/sharedTypes" xmlns:r="http://schemas.openxmlformats.org/officeDocument/2006/relationships">
  <p:cSld>
    <p:bg>
      <p:bgRef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x="1001">
        <a:schemeClr val="bg1"/>
      </p:bgRef>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عنصر نائب للرأس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sz="quarter" type="hd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86200" y="0"/>
            <a:ext cx="2971800" cy="4572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1" tIns="45720" vert="horz"/>
          <a:lstStyle>
            <a:lvl1pPr algn="r">
              <a:defRPr sz="1200">
                <a:uFillTx/>
              </a:defRPr>
            </a:lvl1pPr>
          </a:lstStyle>
          <a:p>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لتاريخ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88" y="0"/>
            <a:ext cx="2971800" cy="4572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1" tIns="45720" vert="horz"/>
          <a:lstStyle>
            <a:lvl1pPr algn="l">
              <a:defRPr sz="1200">
                <a:uFillTx/>
              </a:defRPr>
            </a:lvl1pPr>
          </a:lstStyle>
          <a:p>
            <a:fld id="{8D56F40F-975D-44B9-9432-C2962CC6D7ED}" type="datetimeFigureOut">
              <a:rPr lang="ar-SA" smtClean="0">
                <a:uFillTx/>
              </a:rPr>
              <a:pPr/>
              <a:t>18/09/1440</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عنصر نائب لصورة الشريحة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43000" y="685800"/>
            <a:ext cx="4572000" cy="3429000"/>
          </a:xfrm>
          <a:prstGeom prst="rect">
            <a:avLst/>
          </a:prstGeom>
          <a:noFill/>
          <a:ln w="12700">
            <a:solidFill>
              <a:srgbClr val="000000"/>
            </a:solid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1" tIns="45720" vert="horz"/>
          <a:lstStyle/>
          <a:p>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لملاحظات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343400"/>
            <a:ext cx="5486400" cy="41148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1" tIns="45720" vert="horz">
            <a:normAutofit/>
          </a:bodyPr>
          <a:lstStyle/>
          <a:p>
            <a:pPr lvl="0"/>
            <a:r>
              <a:rPr lang="ar-SA">
                <a:uFillTx/>
              </a:rPr>
              <a:t>انقر لتحرير أنماط النص الرئيسي</a:t>
            </a:r>
          </a:p>
          <a:p>
            <a:pPr lvl="1"/>
            <a:r>
              <a:rPr lang="ar-SA">
                <a:uFillTx/>
              </a:rPr>
              <a:t>المستوى الثاني</a:t>
            </a:r>
          </a:p>
          <a:p>
            <a:pPr lvl="2"/>
            <a:r>
              <a:rPr lang="ar-SA">
                <a:uFillTx/>
              </a:rPr>
              <a:t>المستوى الثالث</a:t>
            </a:r>
          </a:p>
          <a:p>
            <a:pPr lvl="3"/>
            <a:r>
              <a:rPr lang="ar-SA">
                <a:uFillTx/>
              </a:rPr>
              <a:t>المستوى الرابع</a:t>
            </a:r>
          </a:p>
          <a:p>
            <a:pPr lvl="4"/>
            <a:r>
              <a:rPr lang="ar-SA">
                <a:uFillTx/>
              </a:rPr>
              <a:t>المستوى الخامس</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لتذييل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86200" y="8685213"/>
            <a:ext cx="2971800" cy="4572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bIns="45720" lIns="91440" rIns="91440" rtlCol="1" tIns="45720" vert="horz"/>
          <a:lstStyle>
            <a:lvl1pPr algn="r">
              <a:defRPr sz="1200">
                <a:uFillTx/>
              </a:defRPr>
            </a:lvl1pPr>
          </a:lstStyle>
          <a:p>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88" y="8685213"/>
            <a:ext cx="2971800" cy="4572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bIns="45720" lIns="91440" rIns="91440" rtlCol="1" tIns="45720" vert="horz"/>
          <a:lstStyle>
            <a:lvl1pPr algn="l">
              <a:defRPr sz="1200">
                <a:uFillTx/>
              </a:defRPr>
            </a:lvl1pPr>
          </a:lstStyle>
          <a:p>
            <a:fld id="{A3046A91-C999-46B6-81FE-7C245A5BA103}" type="slidenum">
              <a:rPr lang="ar-SA" smtClean="0">
                <a:uFillTx/>
              </a:rPr>
              <a:pPr/>
              <a:t>‹#›</a:t>
            </a:fld>
            <a:endParaRPr lang="ar-SA">
              <a:uFillTx/>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lt2" folHlink="folHlink" hlink="hlink" tx1="dk1" tx2="dk2"/>
  <p:notes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r" defTabSz="914400" eaLnBrk="1" hangingPunct="1" latinLnBrk="0" marL="0" rtl="1">
      <a:defRPr kern="1200" sz="1200">
        <a:solidFill>
          <a:schemeClr val="tx1"/>
        </a:solidFill>
        <a:uFillTx/>
        <a:latin typeface="+mn-lt"/>
        <a:ea typeface="+mn-ea"/>
        <a:cs typeface="+mn-cs"/>
      </a:defRPr>
    </a:lvl1pPr>
    <a:lvl2pPr algn="r" defTabSz="914400" eaLnBrk="1" hangingPunct="1" latinLnBrk="0" marL="457200" rtl="1">
      <a:defRPr kern="1200" sz="1200">
        <a:solidFill>
          <a:schemeClr val="tx1"/>
        </a:solidFill>
        <a:uFillTx/>
        <a:latin typeface="+mn-lt"/>
        <a:ea typeface="+mn-ea"/>
        <a:cs typeface="+mn-cs"/>
      </a:defRPr>
    </a:lvl2pPr>
    <a:lvl3pPr algn="r" defTabSz="914400" eaLnBrk="1" hangingPunct="1" latinLnBrk="0" marL="914400" rtl="1">
      <a:defRPr kern="1200" sz="1200">
        <a:solidFill>
          <a:schemeClr val="tx1"/>
        </a:solidFill>
        <a:uFillTx/>
        <a:latin typeface="+mn-lt"/>
        <a:ea typeface="+mn-ea"/>
        <a:cs typeface="+mn-cs"/>
      </a:defRPr>
    </a:lvl3pPr>
    <a:lvl4pPr algn="r" defTabSz="914400" eaLnBrk="1" hangingPunct="1" latinLnBrk="0" marL="1371600" rtl="1">
      <a:defRPr kern="1200" sz="1200">
        <a:solidFill>
          <a:schemeClr val="tx1"/>
        </a:solidFill>
        <a:uFillTx/>
        <a:latin typeface="+mn-lt"/>
        <a:ea typeface="+mn-ea"/>
        <a:cs typeface="+mn-cs"/>
      </a:defRPr>
    </a:lvl4pPr>
    <a:lvl5pPr algn="r" defTabSz="914400" eaLnBrk="1" hangingPunct="1" latinLnBrk="0" marL="1828800" rtl="1">
      <a:defRPr kern="1200" sz="1200">
        <a:solidFill>
          <a:schemeClr val="tx1"/>
        </a:solidFill>
        <a:uFillTx/>
        <a:latin typeface="+mn-lt"/>
        <a:ea typeface="+mn-ea"/>
        <a:cs typeface="+mn-cs"/>
      </a:defRPr>
    </a:lvl5pPr>
    <a:lvl6pPr algn="r" defTabSz="914400" eaLnBrk="1" hangingPunct="1" latinLnBrk="0" marL="2286000" rtl="1">
      <a:defRPr kern="1200" sz="1200">
        <a:solidFill>
          <a:schemeClr val="tx1"/>
        </a:solidFill>
        <a:uFillTx/>
        <a:latin typeface="+mn-lt"/>
        <a:ea typeface="+mn-ea"/>
        <a:cs typeface="+mn-cs"/>
      </a:defRPr>
    </a:lvl6pPr>
    <a:lvl7pPr algn="r" defTabSz="914400" eaLnBrk="1" hangingPunct="1" latinLnBrk="0" marL="2743200" rtl="1">
      <a:defRPr kern="1200" sz="1200">
        <a:solidFill>
          <a:schemeClr val="tx1"/>
        </a:solidFill>
        <a:uFillTx/>
        <a:latin typeface="+mn-lt"/>
        <a:ea typeface="+mn-ea"/>
        <a:cs typeface="+mn-cs"/>
      </a:defRPr>
    </a:lvl7pPr>
    <a:lvl8pPr algn="r" defTabSz="914400" eaLnBrk="1" hangingPunct="1" latinLnBrk="0" marL="3200400" rtl="1">
      <a:defRPr kern="1200" sz="1200">
        <a:solidFill>
          <a:schemeClr val="tx1"/>
        </a:solidFill>
        <a:uFillTx/>
        <a:latin typeface="+mn-lt"/>
        <a:ea typeface="+mn-ea"/>
        <a:cs typeface="+mn-cs"/>
      </a:defRPr>
    </a:lvl8pPr>
    <a:lvl9pPr algn="r" defTabSz="914400" eaLnBrk="1" hangingPunct="1" latinLnBrk="0" marL="3657600" rtl="1">
      <a:defRPr kern="1200" sz="1200">
        <a:solidFill>
          <a:schemeClr val="tx1"/>
        </a:solidFill>
        <a:uFillTx/>
        <a:latin typeface="+mn-lt"/>
        <a:ea typeface="+mn-ea"/>
        <a:cs typeface="+mn-cs"/>
      </a:defRPr>
    </a:lvl9pPr>
  </p:notesStyle>
</p:notesMaster>
</file>

<file path=ppt/slideLayouts/_rels/slideLayout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media/image2.png" Type="http://schemas.openxmlformats.org/officeDocument/2006/relationships/image"></Relationship><Relationship Id="rId2" Target="../media/image3.png" Type="http://schemas.openxmlformats.org/officeDocument/2006/relationships/image"></Relationship><Relationship Id="rId3"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media/image2.png" Type="http://schemas.openxmlformats.org/officeDocument/2006/relationships/image"></Relationship><Relationship Id="rId2" Target="../media/image3.png" Type="http://schemas.openxmlformats.org/officeDocument/2006/relationships/image"></Relationship><Relationship Id="rId3"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media/image2.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media/image4.jpeg" Type="http://schemas.openxmlformats.org/officeDocument/2006/relationships/image"></Relationship><Relationship Id="rId2" Target="../media/image5.png" Type="http://schemas.openxmlformats.org/officeDocument/2006/relationships/image"></Relationship><Relationship Id="rId3" Target="../media/image6.png" Type="http://schemas.openxmlformats.org/officeDocument/2006/relationships/image"></Relationship><Relationship Id="rId4" Target="../media/image7.png" Type="http://schemas.openxmlformats.org/officeDocument/2006/relationships/image"></Relationship><Relationship Id="rId5" Target="../media/image8.png" Type="http://schemas.openxmlformats.org/officeDocument/2006/relationships/image"></Relationship><Relationship Id="rId6"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
  <p:cSld name="Title and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6C0344B-376A-B940-AEDD-6302BDD46783}" type="datetimeFigureOut">
              <a:rPr lang="en-US" smtClean="0">
                <a:solidFill>
                  <a:srgbClr val="000000">
                    <a:lumMod val="95000"/>
                    <a:lumOff val="5000"/>
                  </a:srgbClr>
                </a:solidFill>
                <a:uFillTx/>
              </a:rPr>
              <a:pPr/>
              <a:t>5/22/2019</a:t>
            </a:fld>
            <a:endParaRPr lang="en-US">
              <a:solidFill>
                <a:srgbClr val="000000">
                  <a:lumMod val="95000"/>
                  <a:lumOff val="5000"/>
                </a:srgbClr>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solidFill>
                <a:srgbClr val="000000">
                  <a:lumMod val="95000"/>
                  <a:lumOff val="5000"/>
                </a:srgbClr>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11DC2D11-8B1A-4447-B6F6-2A73DAB11578}" type="slidenum">
              <a:rPr lang="en-US" smtClean="0">
                <a:solidFill>
                  <a:srgbClr val="000000">
                    <a:lumMod val="95000"/>
                    <a:lumOff val="5000"/>
                  </a:srgbClr>
                </a:solidFill>
                <a:uFillTx/>
              </a:rPr>
              <a:pPr/>
              <a:t>‹#›</a:t>
            </a:fld>
            <a:endParaRPr lang="en-US">
              <a:solidFill>
                <a:srgbClr val="000000">
                  <a:lumMod val="95000"/>
                  <a:lumOff val="5000"/>
                </a:srgbClr>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Obj">
  <p:cSld name="Two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8096" y="585216"/>
            <a:ext cx="7290054" cy="1499616"/>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8095" y="2286000"/>
            <a:ext cx="3566160" cy="402336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491990" y="2286000"/>
            <a:ext cx="3566160" cy="402336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6C0344B-376A-B940-AEDD-6302BDD46783}" type="datetimeFigureOut">
              <a:rPr lang="en-US" smtClean="0">
                <a:solidFill>
                  <a:srgbClr val="000000">
                    <a:lumMod val="95000"/>
                    <a:lumOff val="5000"/>
                  </a:srgbClr>
                </a:solidFill>
                <a:uFillTx/>
              </a:rPr>
              <a:pPr/>
              <a:t>5/22/2019</a:t>
            </a:fld>
            <a:endParaRPr lang="en-US">
              <a:solidFill>
                <a:srgbClr val="000000">
                  <a:lumMod val="95000"/>
                  <a:lumOff val="5000"/>
                </a:srgbClr>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solidFill>
                <a:srgbClr val="000000">
                  <a:lumMod val="95000"/>
                  <a:lumOff val="5000"/>
                </a:srgbClr>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11DC2D11-8B1A-4447-B6F6-2A73DAB11578}" type="slidenum">
              <a:rPr lang="en-US" smtClean="0">
                <a:solidFill>
                  <a:srgbClr val="000000">
                    <a:lumMod val="95000"/>
                    <a:lumOff val="5000"/>
                  </a:srgbClr>
                </a:solidFill>
                <a:uFillTx/>
              </a:rPr>
              <a:pPr/>
              <a:t>‹#›</a:t>
            </a:fld>
            <a:endParaRPr lang="en-US">
              <a:solidFill>
                <a:srgbClr val="000000">
                  <a:lumMod val="95000"/>
                  <a:lumOff val="5000"/>
                </a:srgbClr>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TxTwoObj">
  <p:cSld name="Comparis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itle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8096" y="2179636"/>
            <a:ext cx="3566160" cy="82296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lIns="137160" rIns="137160">
            <a:normAutofit/>
          </a:bodyPr>
          <a:lstStyle>
            <a:lvl1pPr indent="0" marL="0">
              <a:spcBef>
                <a:spcPts val="0"/>
              </a:spcBef>
              <a:spcAft>
                <a:spcPts val="0"/>
              </a:spcAft>
              <a:buNone/>
              <a:defRPr b="0" baseline="0" cap="none" sz="2300">
                <a:solidFill>
                  <a:schemeClr val="accent1"/>
                </a:solidFill>
                <a:uFillTx/>
                <a:latin typeface="+mn-lt"/>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8096" y="2967788"/>
            <a:ext cx="3566160" cy="334157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493166" y="2179636"/>
            <a:ext cx="3566160" cy="82296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lIns="137160" rIns="137160">
            <a:normAutofit/>
          </a:bodyPr>
          <a:lstStyle>
            <a:lvl1pPr indent="0" marL="0">
              <a:spcBef>
                <a:spcPts val="0"/>
              </a:spcBef>
              <a:spcAft>
                <a:spcPts val="0"/>
              </a:spcAft>
              <a:buNone/>
              <a:defRPr b="0" baseline="0" cap="none" dirty="0" kern="1200" lang="en-US" sz="2300">
                <a:solidFill>
                  <a:schemeClr val="accent1"/>
                </a:solidFill>
                <a:uFillTx/>
                <a:latin typeface="+mn-lt"/>
                <a:ea typeface="+mn-ea"/>
                <a:cs typeface="+mn-cs"/>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algn="l" defTabSz="914400" eaLnBrk="1" hangingPunct="1" indent="0" latinLnBrk="0" lvl="0" marL="0" rtl="0">
              <a:lnSpc>
                <a:spcPct val="90000"/>
              </a:lnSpc>
              <a:spcBef>
                <a:spcPts val="1800"/>
              </a:spcBef>
              <a:buNone/>
            </a:pPr>
            <a:r>
              <a:rPr lang="en-US">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Content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493166" y="2967788"/>
            <a:ext cx="3566160" cy="334157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Date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6C0344B-376A-B940-AEDD-6302BDD46783}" type="datetimeFigureOut">
              <a:rPr lang="en-US" smtClean="0">
                <a:solidFill>
                  <a:srgbClr val="000000">
                    <a:lumMod val="95000"/>
                    <a:lumOff val="5000"/>
                  </a:srgbClr>
                </a:solidFill>
                <a:uFillTx/>
              </a:rPr>
              <a:pPr/>
              <a:t>5/22/2019</a:t>
            </a:fld>
            <a:endParaRPr lang="en-US">
              <a:solidFill>
                <a:srgbClr val="000000">
                  <a:lumMod val="95000"/>
                  <a:lumOff val="5000"/>
                </a:srgbClr>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Footer Placeholder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solidFill>
                <a:srgbClr val="000000">
                  <a:lumMod val="95000"/>
                  <a:lumOff val="5000"/>
                </a:srgbClr>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Slide Number Placeholder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11DC2D11-8B1A-4447-B6F6-2A73DAB11578}" type="slidenum">
              <a:rPr lang="en-US" smtClean="0">
                <a:solidFill>
                  <a:srgbClr val="000000">
                    <a:lumMod val="95000"/>
                    <a:lumOff val="5000"/>
                  </a:srgbClr>
                </a:solidFill>
                <a:uFillTx/>
              </a:rPr>
              <a:pPr/>
              <a:t>‹#›</a:t>
            </a:fld>
            <a:endParaRPr lang="en-US">
              <a:solidFill>
                <a:srgbClr val="000000">
                  <a:lumMod val="95000"/>
                  <a:lumOff val="5000"/>
                </a:srgbClr>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Only">
  <p:cSld name="Title Only">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Dat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6C0344B-376A-B940-AEDD-6302BDD46783}" type="datetimeFigureOut">
              <a:rPr lang="en-US" smtClean="0">
                <a:solidFill>
                  <a:srgbClr val="000000">
                    <a:lumMod val="95000"/>
                    <a:lumOff val="5000"/>
                  </a:srgbClr>
                </a:solidFill>
                <a:uFillTx/>
              </a:rPr>
              <a:pPr/>
              <a:t>5/22/2019</a:t>
            </a:fld>
            <a:endParaRPr lang="en-US">
              <a:solidFill>
                <a:srgbClr val="000000">
                  <a:lumMod val="95000"/>
                  <a:lumOff val="5000"/>
                </a:srgbClr>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Foot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solidFill>
                <a:srgbClr val="000000">
                  <a:lumMod val="95000"/>
                  <a:lumOff val="5000"/>
                </a:srgbClr>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Slide Numb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11DC2D11-8B1A-4447-B6F6-2A73DAB11578}" type="slidenum">
              <a:rPr lang="en-US" smtClean="0">
                <a:solidFill>
                  <a:srgbClr val="000000">
                    <a:lumMod val="95000"/>
                    <a:lumOff val="5000"/>
                  </a:srgbClr>
                </a:solidFill>
                <a:uFillTx/>
              </a:rPr>
              <a:pPr/>
              <a:t>‹#›</a:t>
            </a:fld>
            <a:endParaRPr lang="en-US">
              <a:solidFill>
                <a:srgbClr val="000000">
                  <a:lumMod val="95000"/>
                  <a:lumOff val="5000"/>
                </a:srgbClr>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blank">
  <p:cSld name="Blank">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صورة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userDrawn="1"/>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8476" y="-47162"/>
            <a:ext cx="9180953" cy="6844445"/>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Dat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44209" y="6185704"/>
            <a:ext cx="1615607"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r">
              <a:defRPr>
                <a:solidFill>
                  <a:srgbClr val="005371"/>
                </a:solidFill>
                <a:uFillTx/>
                <a:latin charset="-78" panose="01000000000000000000" pitchFamily="2" typeface="Janna LT"/>
                <a:cs charset="-78" panose="01000000000000000000" pitchFamily="2" typeface="Janna LT"/>
              </a:defRPr>
            </a:lvl1pPr>
          </a:lstStyle>
          <a:p>
            <a:fld id="{46C0344B-376A-B940-AEDD-6302BDD46783}" type="datetimeFigureOut">
              <a:rPr lang="en-US" smtClean="0">
                <a:uFillTx/>
              </a:rPr>
              <a:pPr/>
              <a:t>5/22/2019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Footer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860237" y="6185704"/>
            <a:ext cx="4426094"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ctr">
              <a:defRPr>
                <a:solidFill>
                  <a:srgbClr val="005371"/>
                </a:solidFill>
                <a:uFillTx/>
                <a:latin charset="-78" panose="01000000000000000000" pitchFamily="2" typeface="Janna LT"/>
                <a:cs charset="-78" panose="01000000000000000000" pitchFamily="2" typeface="Janna LT"/>
              </a:defRPr>
            </a:lvl1p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ctr">
              <a:defRPr>
                <a:solidFill>
                  <a:srgbClr val="005371"/>
                </a:solidFill>
                <a:uFillTx/>
                <a:latin charset="-78" panose="01000000000000000000" pitchFamily="2" typeface="Janna LT"/>
                <a:cs charset="-78" panose="01000000000000000000" pitchFamily="2" typeface="Janna LT"/>
              </a:defRPr>
            </a:lvl1pPr>
          </a:lstStyle>
          <a:p>
            <a:fld id="{11DC2D11-8B1A-4447-B6F6-2A73DAB11578}" type="slidenum">
              <a:rPr lang="en-US" smtClean="0">
                <a:uFillTx/>
              </a:rPr>
              <a:pPr/>
              <a:t>‹#›</a:t>
            </a:fld>
            <a:endParaRPr dirty="0" lang="en-US">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صورة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userDrawn="1"/>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736197"/>
            <a:ext cx="540000" cy="72000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مستطيل 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userDrawn="1"/>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5625" y="6139391"/>
            <a:ext cx="979714" cy="306000"/>
          </a:xfrm>
          <a:prstGeom prst="rect">
            <a:avLst/>
          </a:prstGeom>
          <a:solidFill>
            <a:srgbClr val="F59132"/>
          </a:solidFill>
          <a:ln>
            <a:noFill/>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rtlCol="1"/>
          <a:lstStyle/>
          <a:p>
            <a:pPr rtl="0">
              <a:spcBef>
                <a:spcPts val="300"/>
              </a:spcBef>
            </a:pPr>
            <a:r>
              <a:rPr b="1" dirty="0" lang="ar-SA" sz="1200">
                <a:solidFill>
                  <a:srgbClr val="FFFFFF"/>
                </a:solidFill>
                <a:uFillTx/>
                <a:latin charset="-78" panose="01000000000000000000" pitchFamily="2" typeface="Janna LT"/>
                <a:cs charset="-78" panose="01000000000000000000" pitchFamily="2" typeface="Janna LT"/>
              </a:rPr>
              <a:t>صفحة</a:t>
            </a:r>
            <a:endParaRPr b="1" dirty="0" lang="en-US" sz="1200">
              <a:solidFill>
                <a:srgbClr val="FFFFFF"/>
              </a:solidFill>
              <a:uFillTx/>
              <a:latin charset="-78" panose="01000000000000000000" pitchFamily="2" typeface="Janna LT"/>
              <a:cs charset="-78" panose="01000000000000000000" pitchFamily="2" typeface="Janna LT"/>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blank">
  <p:cSld name="1_Blank">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صورة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userDrawn="1"/>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8476" y="-47162"/>
            <a:ext cx="9180953" cy="6844445"/>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Dat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6185704"/>
            <a:ext cx="1615607"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ctr">
              <a:defRPr>
                <a:solidFill>
                  <a:srgbClr val="005371"/>
                </a:solidFill>
                <a:uFillTx/>
                <a:latin charset="-78" panose="01000000000000000000" pitchFamily="2" typeface="Janna LT"/>
                <a:cs charset="-78" panose="01000000000000000000" pitchFamily="2" typeface="Janna LT"/>
              </a:defRPr>
            </a:lvl1pPr>
          </a:lstStyle>
          <a:p>
            <a:fld id="{46C0344B-376A-B940-AEDD-6302BDD46783}" type="datetimeFigureOut">
              <a:rPr lang="en-US" smtClean="0">
                <a:uFillTx/>
              </a:rPr>
              <a:pPr/>
              <a:t>5/22/2019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Footer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20710" y="6185704"/>
            <a:ext cx="4426094"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ctr">
              <a:defRPr>
                <a:solidFill>
                  <a:srgbClr val="005371"/>
                </a:solidFill>
                <a:uFillTx/>
                <a:latin charset="-78" panose="01000000000000000000" pitchFamily="2" typeface="Janna LT"/>
                <a:cs charset="-78" panose="01000000000000000000" pitchFamily="2" typeface="Janna LT"/>
              </a:defRPr>
            </a:lvl1p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ctr">
              <a:defRPr>
                <a:solidFill>
                  <a:srgbClr val="005371"/>
                </a:solidFill>
                <a:uFillTx/>
                <a:latin charset="-78" panose="01000000000000000000" pitchFamily="2" typeface="Janna LT"/>
                <a:cs charset="-78" panose="01000000000000000000" pitchFamily="2" typeface="Janna LT"/>
              </a:defRPr>
            </a:lvl1pPr>
          </a:lstStyle>
          <a:p>
            <a:fld id="{11DC2D11-8B1A-4447-B6F6-2A73DAB11578}" type="slidenum">
              <a:rPr lang="en-US" smtClean="0">
                <a:uFillTx/>
              </a:rPr>
              <a:pPr/>
              <a:t>‹#›</a:t>
            </a:fld>
            <a:endParaRPr dirty="0" lang="en-US">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صورة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userDrawn="1"/>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736197"/>
            <a:ext cx="540000" cy="720000"/>
          </a:xfrm>
          <a:prstGeom prst="rect">
            <a:avLst/>
          </a:prstGeom>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blank">
  <p:cSld name="2_Blank">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صورة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userDrawn="1"/>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8476" y="-47162"/>
            <a:ext cx="9180953" cy="6844445"/>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Dat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6185704"/>
            <a:ext cx="1615607"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ctr">
              <a:defRPr>
                <a:solidFill>
                  <a:srgbClr val="005371"/>
                </a:solidFill>
                <a:uFillTx/>
                <a:latin charset="-78" panose="01000000000000000000" pitchFamily="2" typeface="Janna LT"/>
                <a:cs charset="-78" panose="01000000000000000000" pitchFamily="2" typeface="Janna LT"/>
              </a:defRPr>
            </a:lvl1pPr>
          </a:lstStyle>
          <a:p>
            <a:fld id="{46C0344B-376A-B940-AEDD-6302BDD46783}" type="datetimeFigureOut">
              <a:rPr lang="en-US" smtClean="0">
                <a:uFillTx/>
              </a:rPr>
              <a:pPr/>
              <a:t>5/22/2019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Footer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20710" y="6185704"/>
            <a:ext cx="4426094"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ctr">
              <a:defRPr>
                <a:solidFill>
                  <a:srgbClr val="005371"/>
                </a:solidFill>
                <a:uFillTx/>
                <a:latin charset="-78" panose="01000000000000000000" pitchFamily="2" typeface="Janna LT"/>
                <a:cs charset="-78" panose="01000000000000000000" pitchFamily="2" typeface="Janna LT"/>
              </a:defRPr>
            </a:lvl1p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ctr">
              <a:defRPr>
                <a:solidFill>
                  <a:srgbClr val="005371"/>
                </a:solidFill>
                <a:uFillTx/>
                <a:latin charset="-78" panose="01000000000000000000" pitchFamily="2" typeface="Janna LT"/>
                <a:cs charset="-78" panose="01000000000000000000" pitchFamily="2" typeface="Janna LT"/>
              </a:defRPr>
            </a:lvl1pPr>
          </a:lstStyle>
          <a:p>
            <a:fld id="{11DC2D11-8B1A-4447-B6F6-2A73DAB11578}" type="slidenum">
              <a:rPr lang="en-US" smtClean="0">
                <a:uFillTx/>
              </a:rPr>
              <a:pPr/>
              <a:t>‹#›</a:t>
            </a:fld>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p:cSld name="Picture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441187" y="4663263"/>
            <a:ext cx="5400000" cy="1440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ormAutofit/>
          </a:bodyPr>
          <a:lstStyle>
            <a:lvl1pPr algn="ctr">
              <a:lnSpc>
                <a:spcPct val="100000"/>
              </a:lnSpc>
              <a:defRPr b="1" baseline="0" spc="200" sz="3200">
                <a:uFillTx/>
                <a:latin charset="-78" panose="01000000000000000000" pitchFamily="2" typeface="Janna LT"/>
                <a:cs charset="-78" panose="01000000000000000000" pitchFamily="2" typeface="Janna LT"/>
              </a:defRPr>
            </a:lvl1pPr>
          </a:lstStyle>
          <a:p>
            <a:r>
              <a:rPr lang="en-US">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31691" y="6470704"/>
            <a:ext cx="1615607"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ctr" rtl="1">
              <a:defRPr>
                <a:uFillTx/>
                <a:latin charset="-78" panose="01000000000000000000" pitchFamily="2" typeface="Janna LT"/>
                <a:cs charset="-78" panose="01000000000000000000" pitchFamily="2" typeface="Janna LT"/>
              </a:defRPr>
            </a:lvl1pPr>
          </a:lstStyle>
          <a:p>
            <a:fld id="{46C0344B-376A-B940-AEDD-6302BDD46783}" type="datetimeFigureOut">
              <a:rPr lang="en-US" smtClean="0">
                <a:solidFill>
                  <a:srgbClr val="000000">
                    <a:lumMod val="95000"/>
                    <a:lumOff val="5000"/>
                  </a:srgbClr>
                </a:solidFill>
                <a:uFillTx/>
              </a:rPr>
              <a:pPr/>
              <a:t>5/22/2019</a:t>
            </a:fld>
            <a:endParaRPr lang="en-US">
              <a:solidFill>
                <a:srgbClr val="000000">
                  <a:lumMod val="95000"/>
                  <a:lumOff val="5000"/>
                </a:srgbClr>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358954" y="6470704"/>
            <a:ext cx="4426094"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ctr">
              <a:defRPr>
                <a:uFillTx/>
                <a:latin charset="-78" panose="01000000000000000000" pitchFamily="2" typeface="Janna LT"/>
                <a:cs charset="-78" panose="01000000000000000000" pitchFamily="2" typeface="Janna LT"/>
              </a:defRPr>
            </a:lvl1pPr>
          </a:lstStyle>
          <a:p>
            <a:endParaRPr dirty="0" lang="en-US">
              <a:solidFill>
                <a:srgbClr val="000000">
                  <a:lumMod val="95000"/>
                  <a:lumOff val="5000"/>
                </a:srgbClr>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101282" y="6470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ctr">
              <a:defRPr>
                <a:uFillTx/>
                <a:latin charset="-78" panose="01000000000000000000" pitchFamily="2" typeface="Janna LT"/>
                <a:cs charset="-78" panose="01000000000000000000" pitchFamily="2" typeface="Janna LT"/>
              </a:defRPr>
            </a:lvl1pPr>
          </a:lstStyle>
          <a:p>
            <a:fld id="{11DC2D11-8B1A-4447-B6F6-2A73DAB11578}" type="slidenum">
              <a:rPr lang="en-US" smtClean="0">
                <a:solidFill>
                  <a:srgbClr val="000000">
                    <a:lumMod val="95000"/>
                    <a:lumOff val="5000"/>
                  </a:srgbClr>
                </a:solidFill>
                <a:uFillTx/>
              </a:rPr>
              <a:pPr/>
              <a:t>‹#›</a:t>
            </a:fld>
            <a:endParaRPr lang="en-US">
              <a:solidFill>
                <a:srgbClr val="000000">
                  <a:lumMod val="95000"/>
                  <a:lumOff val="5000"/>
                </a:srgbClr>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Straight Connector 7"/>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flipV="1">
            <a:off x="3199579" y="4676280"/>
            <a:ext cx="0" cy="1440000"/>
          </a:xfrm>
          <a:prstGeom prst="line">
            <a:avLst/>
          </a:prstGeom>
          <a:ln w="19050">
            <a:solidFill>
              <a:srgbClr val="005371"/>
            </a:solidFill>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0">
            <a:schemeClr val="accent1"/>
          </a:fillRef>
          <a:effectRef idx="0">
            <a:schemeClr val="accent1"/>
          </a:effectRef>
          <a:fontRef idx="minor">
            <a:schemeClr val="tx1"/>
          </a:fontRef>
        </p:style>
      </p:cxn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صورة 8"/>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userDrawn="1"/>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1" cstate="print"/>
          <a:srcRect l="23822"/>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1"/>
            <a:ext cx="9144000" cy="4133306"/>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صورة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userDrawn="1"/>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2567" y="5110793"/>
            <a:ext cx="675000" cy="718416"/>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صورة 1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userDrawn="1"/>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469203" y="5157192"/>
            <a:ext cx="675000" cy="594232"/>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صورة 1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userDrawn="1"/>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683658" y="5189293"/>
            <a:ext cx="675000" cy="508312"/>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صورة 1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userDrawn="1"/>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5"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98112" y="5290798"/>
            <a:ext cx="675000" cy="236632"/>
          </a:xfrm>
          <a:prstGeom prst="rect">
            <a:avLst/>
          </a:prstGeom>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Masters/_rels/slideMaster1.xml.rels><?xml version="1.0" standalone="yes" ?><Relationships xmlns="http://schemas.openxmlformats.org/package/2006/relationships"><Relationship Id="rId1" Target="../slideLayouts/slideLayout1.xml" Type="http://schemas.openxmlformats.org/officeDocument/2006/relationships/slideLayout"></Relationship><Relationship Id="rId2" Target="../slideLayouts/slideLayout2.xml" Type="http://schemas.openxmlformats.org/officeDocument/2006/relationships/slideLayout"></Relationship><Relationship Id="rId3" Target="../slideLayouts/slideLayout3.xml" Type="http://schemas.openxmlformats.org/officeDocument/2006/relationships/slideLayout"></Relationship><Relationship Id="rId4" Target="../slideLayouts/slideLayout4.xml" Type="http://schemas.openxmlformats.org/officeDocument/2006/relationships/slideLayout"></Relationship><Relationship Id="rId5" Target="../slideLayouts/slideLayout5.xml" Type="http://schemas.openxmlformats.org/officeDocument/2006/relationships/slideLayout"></Relationship><Relationship Id="rId6" Target="../slideLayouts/slideLayout6.xml" Type="http://schemas.openxmlformats.org/officeDocument/2006/relationships/slideLayout"></Relationship><Relationship Id="rId7" Target="../slideLayouts/slideLayout7.xml" Type="http://schemas.openxmlformats.org/officeDocument/2006/relationships/slideLayout"></Relationship><Relationship Id="rId8" Target="../slideLayouts/slideLayout8.xml" Type="http://schemas.openxmlformats.org/officeDocument/2006/relationships/slideLayout"></Relationship><Relationship Id="rId9" Target="../theme/theme1.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Ref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x="1001">
        <a:schemeClr val="bg1"/>
      </p:bgRef>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8096" y="585216"/>
            <a:ext cx="7290054" cy="1499616"/>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rmAutofit/>
          </a:bodyPr>
          <a:lstStyle/>
          <a:p>
            <a:r>
              <a:rPr lang="en-US">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8096" y="2286000"/>
            <a:ext cx="7290055" cy="402336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45720" rIns="45720" rtlCol="0" tIns="45720" vert="horz">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8097" y="6470704"/>
            <a:ext cx="1615607"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l">
              <a:defRPr sz="1000">
                <a:solidFill>
                  <a:schemeClr val="tx1">
                    <a:lumMod val="95000"/>
                    <a:lumOff val="5000"/>
                  </a:schemeClr>
                </a:solidFill>
                <a:uFillTx/>
                <a:latin typeface="+mj-lt"/>
              </a:defRPr>
            </a:lvl1pPr>
          </a:lstStyle>
          <a:p>
            <a:pPr rtl="0"/>
            <a:fld id="{46C0344B-376A-B940-AEDD-6302BDD46783}" type="datetimeFigureOut">
              <a:rPr lang="en-US" smtClean="0">
                <a:solidFill>
                  <a:srgbClr val="000000">
                    <a:lumMod val="95000"/>
                    <a:lumOff val="5000"/>
                  </a:srgbClr>
                </a:solidFill>
                <a:uFillTx/>
              </a:rPr>
              <a:pPr rtl="0"/>
              <a:t>5/22/2019</a:t>
            </a:fld>
            <a:endParaRPr lang="en-US">
              <a:solidFill>
                <a:srgbClr val="000000">
                  <a:lumMod val="95000"/>
                  <a:lumOff val="5000"/>
                </a:srgbClr>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632200" y="6470704"/>
            <a:ext cx="4426094"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r">
              <a:defRPr baseline="0" cap="all" sz="1000">
                <a:solidFill>
                  <a:schemeClr val="tx1">
                    <a:lumMod val="95000"/>
                    <a:lumOff val="5000"/>
                  </a:schemeClr>
                </a:solidFill>
                <a:uFillTx/>
                <a:latin typeface="+mj-lt"/>
              </a:defRPr>
            </a:lvl1pPr>
          </a:lstStyle>
          <a:p>
            <a:pPr rtl="0"/>
            <a:endParaRPr lang="en-US">
              <a:solidFill>
                <a:srgbClr val="000000">
                  <a:lumMod val="95000"/>
                  <a:lumOff val="5000"/>
                </a:srgbClr>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128000" y="6470704"/>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l">
              <a:defRPr sz="1000">
                <a:solidFill>
                  <a:schemeClr val="tx1">
                    <a:lumMod val="95000"/>
                    <a:lumOff val="5000"/>
                  </a:schemeClr>
                </a:solidFill>
                <a:uFillTx/>
                <a:latin typeface="+mj-lt"/>
              </a:defRPr>
            </a:lvl1pPr>
          </a:lstStyle>
          <a:p>
            <a:pPr rtl="0"/>
            <a:fld id="{11DC2D11-8B1A-4447-B6F6-2A73DAB11578}" type="slidenum">
              <a:rPr lang="en-US" smtClean="0">
                <a:solidFill>
                  <a:srgbClr val="000000">
                    <a:lumMod val="95000"/>
                    <a:lumOff val="5000"/>
                  </a:srgbClr>
                </a:solidFill>
                <a:uFillTx/>
              </a:rPr>
              <a:pPr rtl="0"/>
              <a:t>‹#›</a:t>
            </a:fld>
            <a:endParaRPr lang="en-US">
              <a:solidFill>
                <a:srgbClr val="000000">
                  <a:lumMod val="95000"/>
                  <a:lumOff val="5000"/>
                </a:srgbClr>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traight Connector 6"/>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flipV="1">
            <a:off x="571500" y="826324"/>
            <a:ext cx="0" cy="914400"/>
          </a:xfrm>
          <a:prstGeom prst="line">
            <a:avLst/>
          </a:prstGeom>
          <a:ln w="19050">
            <a:solidFill>
              <a:schemeClr val="accent1"/>
            </a:solidFill>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0">
            <a:schemeClr val="accent1"/>
          </a:fillRef>
          <a:effectRef idx="0">
            <a:schemeClr val="accent1"/>
          </a:effectRef>
          <a:fontRef idx="minor">
            <a:schemeClr val="tx1"/>
          </a:fontRef>
        </p:style>
      </p:cxn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lt2" folHlink="folHlink" hlink="hlink" tx1="dk1" tx2="dk2"/>
  <p:sldLayoutIdLst>
    <p:sldLayoutId r:id="rId1" id="2147483661"/>
    <p:sldLayoutId r:id="rId2" id="2147483662"/>
    <p:sldLayoutId r:id="rId3" id="2147483663"/>
    <p:sldLayoutId r:id="rId4" id="2147483664"/>
    <p:sldLayoutId r:id="rId5" id="2147483665"/>
    <p:sldLayoutId r:id="rId6" id="2147483666"/>
    <p:sldLayoutId r:id="rId7" id="2147483667"/>
    <p:sldLayoutId r:id="rId8" id="2147483668"/>
  </p:sldLayoutIdLst>
  <p:txStyles>
    <p:title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l" defTabSz="914400" eaLnBrk="1" hangingPunct="1" latinLnBrk="0" rtl="0">
        <a:lnSpc>
          <a:spcPct val="80000"/>
        </a:lnSpc>
        <a:spcBef>
          <a:spcPct val="0"/>
        </a:spcBef>
        <a:buNone/>
        <a:defRPr baseline="0" cap="all" kern="1200" spc="100" sz="5000">
          <a:solidFill>
            <a:schemeClr val="tx1">
              <a:lumMod val="95000"/>
              <a:lumOff val="5000"/>
            </a:schemeClr>
          </a:solidFill>
          <a:uFillTx/>
          <a:latin typeface="+mj-lt"/>
          <a:ea typeface="+mj-ea"/>
          <a:cs typeface="+mj-cs"/>
        </a:defRPr>
      </a:lvl1pPr>
    </p:titleStyle>
    <p:body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l" defTabSz="914400" eaLnBrk="1" hangingPunct="1" indent="-91440" latinLnBrk="0" marL="91440" rtl="0">
        <a:lnSpc>
          <a:spcPct val="90000"/>
        </a:lnSpc>
        <a:spcBef>
          <a:spcPts val="1200"/>
        </a:spcBef>
        <a:spcAft>
          <a:spcPts val="200"/>
        </a:spcAft>
        <a:buClr>
          <a:schemeClr val="accent1"/>
        </a:buClr>
        <a:buSzPct val="100000"/>
        <a:buFont charset="0" panose="020B0602020104020603" pitchFamily="34" typeface="Tw Cen MT"/>
        <a:buChar char=" "/>
        <a:defRPr kern="1200" sz="2200">
          <a:solidFill>
            <a:schemeClr val="tx1"/>
          </a:solidFill>
          <a:uFillTx/>
          <a:latin typeface="+mn-lt"/>
          <a:ea typeface="+mn-ea"/>
          <a:cs typeface="+mn-cs"/>
        </a:defRPr>
      </a:lvl1pPr>
      <a:lvl2pPr algn="l" defTabSz="914400" eaLnBrk="1" hangingPunct="1" indent="-137160" latinLnBrk="0" marL="265176" rtl="0">
        <a:lnSpc>
          <a:spcPct val="90000"/>
        </a:lnSpc>
        <a:spcBef>
          <a:spcPts val="200"/>
        </a:spcBef>
        <a:spcAft>
          <a:spcPts val="400"/>
        </a:spcAft>
        <a:buClr>
          <a:schemeClr val="accent1"/>
        </a:buClr>
        <a:buFont charset="2" pitchFamily="18" typeface="Wingdings 3"/>
        <a:buChar char=""/>
        <a:defRPr kern="1200" sz="1800">
          <a:solidFill>
            <a:schemeClr val="tx1"/>
          </a:solidFill>
          <a:uFillTx/>
          <a:latin typeface="+mn-lt"/>
          <a:ea typeface="+mn-ea"/>
          <a:cs typeface="+mn-cs"/>
        </a:defRPr>
      </a:lvl2pPr>
      <a:lvl3pPr algn="l" defTabSz="914400" eaLnBrk="1" hangingPunct="1" indent="-137160" latinLnBrk="0" marL="448056" rtl="0">
        <a:lnSpc>
          <a:spcPct val="90000"/>
        </a:lnSpc>
        <a:spcBef>
          <a:spcPts val="200"/>
        </a:spcBef>
        <a:spcAft>
          <a:spcPts val="400"/>
        </a:spcAft>
        <a:buClr>
          <a:schemeClr val="accent1"/>
        </a:buClr>
        <a:buFont charset="2" pitchFamily="18" typeface="Wingdings 3"/>
        <a:buChar char=""/>
        <a:defRPr kern="1200" sz="1400">
          <a:solidFill>
            <a:schemeClr val="tx1"/>
          </a:solidFill>
          <a:uFillTx/>
          <a:latin typeface="+mn-lt"/>
          <a:ea typeface="+mn-ea"/>
          <a:cs typeface="+mn-cs"/>
        </a:defRPr>
      </a:lvl3pPr>
      <a:lvl4pPr algn="l" defTabSz="914400" eaLnBrk="1" hangingPunct="1" indent="-137160" latinLnBrk="0" marL="594360" rtl="0">
        <a:lnSpc>
          <a:spcPct val="90000"/>
        </a:lnSpc>
        <a:spcBef>
          <a:spcPts val="200"/>
        </a:spcBef>
        <a:spcAft>
          <a:spcPts val="400"/>
        </a:spcAft>
        <a:buClr>
          <a:schemeClr val="accent1"/>
        </a:buClr>
        <a:buFont charset="2" pitchFamily="18" typeface="Wingdings 3"/>
        <a:buChar char=""/>
        <a:defRPr kern="1200" sz="1400">
          <a:solidFill>
            <a:schemeClr val="tx1"/>
          </a:solidFill>
          <a:uFillTx/>
          <a:latin typeface="+mn-lt"/>
          <a:ea typeface="+mn-ea"/>
          <a:cs typeface="+mn-cs"/>
        </a:defRPr>
      </a:lvl4pPr>
      <a:lvl5pPr algn="l" defTabSz="914400" eaLnBrk="1" hangingPunct="1" indent="-137160" latinLnBrk="0" marL="777240" rtl="0">
        <a:lnSpc>
          <a:spcPct val="90000"/>
        </a:lnSpc>
        <a:spcBef>
          <a:spcPts val="200"/>
        </a:spcBef>
        <a:spcAft>
          <a:spcPts val="400"/>
        </a:spcAft>
        <a:buClr>
          <a:schemeClr val="accent1"/>
        </a:buClr>
        <a:buFont charset="2" pitchFamily="18" typeface="Wingdings 3"/>
        <a:buChar char=""/>
        <a:defRPr kern="1200" sz="1400">
          <a:solidFill>
            <a:schemeClr val="tx1"/>
          </a:solidFill>
          <a:uFillTx/>
          <a:latin typeface="+mn-lt"/>
          <a:ea typeface="+mn-ea"/>
          <a:cs typeface="+mn-cs"/>
        </a:defRPr>
      </a:lvl5pPr>
      <a:lvl6pPr algn="l" defTabSz="914400" eaLnBrk="1" hangingPunct="1" indent="-137160" latinLnBrk="0" marL="914400" rtl="0">
        <a:lnSpc>
          <a:spcPct val="90000"/>
        </a:lnSpc>
        <a:spcBef>
          <a:spcPts val="200"/>
        </a:spcBef>
        <a:spcAft>
          <a:spcPts val="400"/>
        </a:spcAft>
        <a:buClr>
          <a:schemeClr val="accent1"/>
        </a:buClr>
        <a:buFont charset="2" pitchFamily="18" typeface="Wingdings 3"/>
        <a:buChar char=""/>
        <a:defRPr kern="1200" sz="1400">
          <a:solidFill>
            <a:schemeClr val="tx1"/>
          </a:solidFill>
          <a:uFillTx/>
          <a:latin typeface="+mn-lt"/>
          <a:ea typeface="+mn-ea"/>
          <a:cs typeface="+mn-cs"/>
        </a:defRPr>
      </a:lvl6pPr>
      <a:lvl7pPr algn="l" defTabSz="914400" eaLnBrk="1" hangingPunct="1" indent="-137160" latinLnBrk="0" marL="1060704" rtl="0">
        <a:lnSpc>
          <a:spcPct val="90000"/>
        </a:lnSpc>
        <a:spcBef>
          <a:spcPts val="200"/>
        </a:spcBef>
        <a:spcAft>
          <a:spcPts val="400"/>
        </a:spcAft>
        <a:buClr>
          <a:schemeClr val="accent1"/>
        </a:buClr>
        <a:buFont charset="2" pitchFamily="18" typeface="Wingdings 3"/>
        <a:buChar char=""/>
        <a:defRPr kern="1200" sz="1400">
          <a:solidFill>
            <a:schemeClr val="tx1"/>
          </a:solidFill>
          <a:uFillTx/>
          <a:latin typeface="+mn-lt"/>
          <a:ea typeface="+mn-ea"/>
          <a:cs typeface="+mn-cs"/>
        </a:defRPr>
      </a:lvl7pPr>
      <a:lvl8pPr algn="l" defTabSz="914400" eaLnBrk="1" hangingPunct="1" indent="-137160" latinLnBrk="0" marL="1216152" rtl="0">
        <a:lnSpc>
          <a:spcPct val="90000"/>
        </a:lnSpc>
        <a:spcBef>
          <a:spcPts val="200"/>
        </a:spcBef>
        <a:spcAft>
          <a:spcPts val="400"/>
        </a:spcAft>
        <a:buClr>
          <a:schemeClr val="accent1"/>
        </a:buClr>
        <a:buFont charset="2" pitchFamily="18" typeface="Wingdings 3"/>
        <a:buChar char=""/>
        <a:defRPr kern="1200" sz="1400">
          <a:solidFill>
            <a:schemeClr val="tx1"/>
          </a:solidFill>
          <a:uFillTx/>
          <a:latin typeface="+mn-lt"/>
          <a:ea typeface="+mn-ea"/>
          <a:cs typeface="+mn-cs"/>
        </a:defRPr>
      </a:lvl8pPr>
      <a:lvl9pPr algn="l" defTabSz="914400" eaLnBrk="1" hangingPunct="1" indent="-137160" latinLnBrk="0" marL="1362456" rtl="0">
        <a:lnSpc>
          <a:spcPct val="90000"/>
        </a:lnSpc>
        <a:spcBef>
          <a:spcPts val="200"/>
        </a:spcBef>
        <a:spcAft>
          <a:spcPts val="400"/>
        </a:spcAft>
        <a:buClr>
          <a:schemeClr val="accent1"/>
        </a:buClr>
        <a:buFont charset="2" pitchFamily="18" typeface="Wingdings 3"/>
        <a:buChar char=""/>
        <a:defRPr kern="1200" sz="1400">
          <a:solidFill>
            <a:schemeClr val="tx1"/>
          </a:solidFill>
          <a:uFillTx/>
          <a:latin typeface="+mn-lt"/>
          <a:ea typeface="+mn-ea"/>
          <a:cs typeface="+mn-cs"/>
        </a:defRPr>
      </a:lvl9pPr>
    </p:bodyStyle>
    <p:other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defRPr lang="en-US">
          <a:uFillTx/>
        </a:defRPr>
      </a:defPPr>
      <a:lvl1pPr algn="l" defTabSz="914400" eaLnBrk="1" hangingPunct="1" latinLnBrk="0" marL="0" rtl="0">
        <a:defRPr kern="1200" sz="1800">
          <a:solidFill>
            <a:schemeClr val="tx1"/>
          </a:solidFill>
          <a:uFillTx/>
          <a:latin typeface="+mn-lt"/>
          <a:ea typeface="+mn-ea"/>
          <a:cs typeface="+mn-cs"/>
        </a:defRPr>
      </a:lvl1pPr>
      <a:lvl2pPr algn="l" defTabSz="914400" eaLnBrk="1" hangingPunct="1" latinLnBrk="0" marL="457200" rtl="0">
        <a:defRPr kern="1200" sz="1800">
          <a:solidFill>
            <a:schemeClr val="tx1"/>
          </a:solidFill>
          <a:uFillTx/>
          <a:latin typeface="+mn-lt"/>
          <a:ea typeface="+mn-ea"/>
          <a:cs typeface="+mn-cs"/>
        </a:defRPr>
      </a:lvl2pPr>
      <a:lvl3pPr algn="l" defTabSz="914400" eaLnBrk="1" hangingPunct="1" latinLnBrk="0" marL="914400" rtl="0">
        <a:defRPr kern="1200" sz="1800">
          <a:solidFill>
            <a:schemeClr val="tx1"/>
          </a:solidFill>
          <a:uFillTx/>
          <a:latin typeface="+mn-lt"/>
          <a:ea typeface="+mn-ea"/>
          <a:cs typeface="+mn-cs"/>
        </a:defRPr>
      </a:lvl3pPr>
      <a:lvl4pPr algn="l" defTabSz="914400" eaLnBrk="1" hangingPunct="1" latinLnBrk="0" marL="1371600" rtl="0">
        <a:defRPr kern="1200" sz="1800">
          <a:solidFill>
            <a:schemeClr val="tx1"/>
          </a:solidFill>
          <a:uFillTx/>
          <a:latin typeface="+mn-lt"/>
          <a:ea typeface="+mn-ea"/>
          <a:cs typeface="+mn-cs"/>
        </a:defRPr>
      </a:lvl4pPr>
      <a:lvl5pPr algn="l" defTabSz="914400" eaLnBrk="1" hangingPunct="1" latinLnBrk="0" marL="1828800" rtl="0">
        <a:defRPr kern="1200" sz="1800">
          <a:solidFill>
            <a:schemeClr val="tx1"/>
          </a:solidFill>
          <a:uFillTx/>
          <a:latin typeface="+mn-lt"/>
          <a:ea typeface="+mn-ea"/>
          <a:cs typeface="+mn-cs"/>
        </a:defRPr>
      </a:lvl5pPr>
      <a:lvl6pPr algn="l" defTabSz="914400" eaLnBrk="1" hangingPunct="1" latinLnBrk="0" marL="2286000" rtl="0">
        <a:defRPr kern="1200" sz="1800">
          <a:solidFill>
            <a:schemeClr val="tx1"/>
          </a:solidFill>
          <a:uFillTx/>
          <a:latin typeface="+mn-lt"/>
          <a:ea typeface="+mn-ea"/>
          <a:cs typeface="+mn-cs"/>
        </a:defRPr>
      </a:lvl6pPr>
      <a:lvl7pPr algn="l" defTabSz="914400" eaLnBrk="1" hangingPunct="1" latinLnBrk="0" marL="2743200" rtl="0">
        <a:defRPr kern="1200" sz="1800">
          <a:solidFill>
            <a:schemeClr val="tx1"/>
          </a:solidFill>
          <a:uFillTx/>
          <a:latin typeface="+mn-lt"/>
          <a:ea typeface="+mn-ea"/>
          <a:cs typeface="+mn-cs"/>
        </a:defRPr>
      </a:lvl7pPr>
      <a:lvl8pPr algn="l" defTabSz="914400" eaLnBrk="1" hangingPunct="1" latinLnBrk="0" marL="3200400" rtl="0">
        <a:defRPr kern="1200" sz="1800">
          <a:solidFill>
            <a:schemeClr val="tx1"/>
          </a:solidFill>
          <a:uFillTx/>
          <a:latin typeface="+mn-lt"/>
          <a:ea typeface="+mn-ea"/>
          <a:cs typeface="+mn-cs"/>
        </a:defRPr>
      </a:lvl8pPr>
      <a:lvl9pPr algn="l" defTabSz="914400" eaLnBrk="1" hangingPunct="1" latinLnBrk="0" marL="3657600" rtl="0">
        <a:defRPr kern="1200" sz="1800">
          <a:solidFill>
            <a:schemeClr val="tx1"/>
          </a:solidFill>
          <a:uFillTx/>
          <a:latin typeface="+mn-lt"/>
          <a:ea typeface="+mn-ea"/>
          <a:cs typeface="+mn-cs"/>
        </a:defRPr>
      </a:lvl9pPr>
    </p:otherStyle>
  </p:txStyles>
</p:sldMaster>
</file>

<file path=ppt/slides/_rels/slide1.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9.png" Type="http://schemas.openxmlformats.org/officeDocument/2006/relationships/image"></Relationship><Relationship Id="rId3" Target="../media/image10.png" Type="http://schemas.openxmlformats.org/officeDocument/2006/relationships/image"></Relationship><Relationship Id="rId4" Target="../media/image11.png" Type="http://schemas.openxmlformats.org/officeDocument/2006/relationships/image"></Relationship><Relationship Id="rId5" Target="../media/image12.png" Type="http://schemas.openxmlformats.org/officeDocument/2006/relationships/image"></Relationship><Relationship Id="rId6" Target="../media/image13.png" Type="http://schemas.openxmlformats.org/officeDocument/2006/relationships/image"></Relationship></Relationships>
</file>

<file path=ppt/slides/_rels/slide10.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20.png" Type="http://schemas.openxmlformats.org/officeDocument/2006/relationships/image"></Relationship></Relationships>
</file>

<file path=ppt/slides/_rels/slide100.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27.jpg" Type="http://schemas.openxmlformats.org/officeDocument/2006/relationships/image"></Relationship></Relationships>
</file>

<file path=ppt/slides/_rels/slide101.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28.jpeg" Type="http://schemas.openxmlformats.org/officeDocument/2006/relationships/image"></Relationship></Relationships>
</file>

<file path=ppt/slides/_rels/slide102.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18.png" Type="http://schemas.openxmlformats.org/officeDocument/2006/relationships/image"></Relationship><Relationship Id="rId3" Target="../media/image19.png" Type="http://schemas.openxmlformats.org/officeDocument/2006/relationships/image"></Relationship></Relationships>
</file>

<file path=ppt/slides/_rels/slide103.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70.jpg" Type="http://schemas.openxmlformats.org/officeDocument/2006/relationships/image"></Relationship></Relationships>
</file>

<file path=ppt/slides/_rels/slide104.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70.jpg" Type="http://schemas.openxmlformats.org/officeDocument/2006/relationships/image"></Relationship></Relationships>
</file>

<file path=ppt/slides/_rels/slide105.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70.jpg" Type="http://schemas.openxmlformats.org/officeDocument/2006/relationships/image"></Relationship></Relationships>
</file>

<file path=ppt/slides/_rels/slide106.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71.png" Type="http://schemas.openxmlformats.org/officeDocument/2006/relationships/image"></Relationship></Relationships>
</file>

<file path=ppt/slides/_rels/slide107.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72.jpeg" Type="http://schemas.openxmlformats.org/officeDocument/2006/relationships/image"></Relationship></Relationships>
</file>

<file path=ppt/slides/_rels/slide108.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73.png" Type="http://schemas.openxmlformats.org/officeDocument/2006/relationships/image"></Relationship></Relationships>
</file>

<file path=ppt/slides/_rels/slide109.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74.jpg" Type="http://schemas.openxmlformats.org/officeDocument/2006/relationships/image"></Relationship></Relationships>
</file>

<file path=ppt/slides/_rels/slide11.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20.png" Type="http://schemas.openxmlformats.org/officeDocument/2006/relationships/image"></Relationship></Relationships>
</file>

<file path=ppt/slides/_rels/slide110.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74.jpg" Type="http://schemas.openxmlformats.org/officeDocument/2006/relationships/image"></Relationship></Relationships>
</file>

<file path=ppt/slides/_rels/slide111.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112.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66.jpg" Type="http://schemas.openxmlformats.org/officeDocument/2006/relationships/image"></Relationship></Relationships>
</file>

<file path=ppt/slides/_rels/slide113.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18.png" Type="http://schemas.openxmlformats.org/officeDocument/2006/relationships/image"></Relationship><Relationship Id="rId3" Target="../media/image19.png" Type="http://schemas.openxmlformats.org/officeDocument/2006/relationships/image"></Relationship></Relationships>
</file>

<file path=ppt/slides/_rels/slide114.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39.png" Type="http://schemas.openxmlformats.org/officeDocument/2006/relationships/image"></Relationship></Relationships>
</file>

<file path=ppt/slides/_rels/slide115.xml.rels><?xml version="1.0" standalone="yes" ?><Relationships xmlns="http://schemas.openxmlformats.org/package/2006/relationships"><Relationship Id="rId1" Target="../slideLayouts/slideLayout8.xml" Type="http://schemas.openxmlformats.org/officeDocument/2006/relationships/slideLayout"></Relationship></Relationships>
</file>

<file path=ppt/slides/_rels/slide12.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20.png" Type="http://schemas.openxmlformats.org/officeDocument/2006/relationships/image"></Relationship></Relationships>
</file>

<file path=ppt/slides/_rels/slide13.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18.png" Type="http://schemas.openxmlformats.org/officeDocument/2006/relationships/image"></Relationship><Relationship Id="rId3" Target="../media/image19.png" Type="http://schemas.openxmlformats.org/officeDocument/2006/relationships/image"></Relationship></Relationships>
</file>

<file path=ppt/slides/_rels/slide14.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15.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16.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21.png" Type="http://schemas.openxmlformats.org/officeDocument/2006/relationships/image"></Relationship><Relationship Id="rId3" Target="../media/image22.png" Type="http://schemas.openxmlformats.org/officeDocument/2006/relationships/image"></Relationship></Relationships>
</file>

<file path=ppt/slides/_rels/slide17.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21.png" Type="http://schemas.openxmlformats.org/officeDocument/2006/relationships/image"></Relationship><Relationship Id="rId3" Target="../media/image22.png" Type="http://schemas.openxmlformats.org/officeDocument/2006/relationships/image"></Relationship></Relationships>
</file>

<file path=ppt/slides/_rels/slide18.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19.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21.png" Type="http://schemas.openxmlformats.org/officeDocument/2006/relationships/image"></Relationship><Relationship Id="rId3" Target="../media/image22.png" Type="http://schemas.openxmlformats.org/officeDocument/2006/relationships/image"></Relationship></Relationships>
</file>

<file path=ppt/slides/_rels/slide2.xml.rels><?xml version="1.0" standalone="yes" ?><Relationships xmlns="http://schemas.openxmlformats.org/package/2006/relationships"><Relationship Id="rId1" Target="../slideLayouts/slideLayout8.xml" Type="http://schemas.openxmlformats.org/officeDocument/2006/relationships/slideLayout"></Relationship></Relationships>
</file>

<file path=ppt/slides/_rels/slide20.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23.png" Type="http://schemas.openxmlformats.org/officeDocument/2006/relationships/image"></Relationship></Relationships>
</file>

<file path=ppt/slides/_rels/slide21.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24.jpeg" Type="http://schemas.openxmlformats.org/officeDocument/2006/relationships/image"></Relationship></Relationships>
</file>

<file path=ppt/slides/_rels/slide22.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25.jpeg" Type="http://schemas.openxmlformats.org/officeDocument/2006/relationships/image"></Relationship></Relationships>
</file>

<file path=ppt/slides/_rels/slide23.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24.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26.jpeg" Type="http://schemas.openxmlformats.org/officeDocument/2006/relationships/image"></Relationship></Relationships>
</file>

<file path=ppt/slides/_rels/slide25.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26.jpeg" Type="http://schemas.openxmlformats.org/officeDocument/2006/relationships/image"></Relationship></Relationships>
</file>

<file path=ppt/slides/_rels/slide26.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18.png" Type="http://schemas.openxmlformats.org/officeDocument/2006/relationships/image"></Relationship><Relationship Id="rId3" Target="../media/image19.png" Type="http://schemas.openxmlformats.org/officeDocument/2006/relationships/image"></Relationship></Relationships>
</file>

<file path=ppt/slides/_rels/slide27.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27.jpg" Type="http://schemas.openxmlformats.org/officeDocument/2006/relationships/image"></Relationship></Relationships>
</file>

<file path=ppt/slides/_rels/slide28.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28.jpeg" Type="http://schemas.openxmlformats.org/officeDocument/2006/relationships/image"></Relationship></Relationships>
</file>

<file path=ppt/slides/_rels/slide29.xml.rels><?xml version="1.0" standalone="yes" ?><Relationships xmlns="http://schemas.openxmlformats.org/package/2006/relationships"><Relationship Id="rId1" Target="../slideLayouts/slideLayout5.xml" Type="http://schemas.openxmlformats.org/officeDocument/2006/relationships/slideLayout"></Relationship><Relationship Id="rId2" Target="../diagrams/data1.xml" Type="http://schemas.openxmlformats.org/officeDocument/2006/relationships/diagramData"></Relationship><Relationship Id="rId3" Target="../diagrams/layout1.xml" Type="http://schemas.openxmlformats.org/officeDocument/2006/relationships/diagramLayout"></Relationship><Relationship Id="rId4" Target="../diagrams/quickStyle1.xml" Type="http://schemas.openxmlformats.org/officeDocument/2006/relationships/diagramQuickStyle"></Relationship><Relationship Id="rId5" Target="../diagrams/colors1.xml" Type="http://schemas.openxmlformats.org/officeDocument/2006/relationships/diagramColors"></Relationship><Relationship Id="rId6" Target="../diagrams/drawing1.xml" Type="http://schemas.microsoft.com/office/2007/relationships/diagramDrawing"></Relationship></Relationships>
</file>

<file path=ppt/slides/_rels/slide3.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14.jpg" Type="http://schemas.openxmlformats.org/officeDocument/2006/relationships/image"></Relationship></Relationships>
</file>

<file path=ppt/slides/_rels/slide30.xml.rels><?xml version="1.0" standalone="yes" ?><Relationships xmlns="http://schemas.openxmlformats.org/package/2006/relationships"><Relationship Id="rId1" Target="../slideLayouts/slideLayout5.xml" Type="http://schemas.openxmlformats.org/officeDocument/2006/relationships/slideLayout"></Relationship><Relationship Id="rId2" Target="../diagrams/data2.xml" Type="http://schemas.openxmlformats.org/officeDocument/2006/relationships/diagramData"></Relationship><Relationship Id="rId3" Target="../diagrams/layout2.xml" Type="http://schemas.openxmlformats.org/officeDocument/2006/relationships/diagramLayout"></Relationship><Relationship Id="rId4" Target="../diagrams/quickStyle2.xml" Type="http://schemas.openxmlformats.org/officeDocument/2006/relationships/diagramQuickStyle"></Relationship><Relationship Id="rId5" Target="../diagrams/colors2.xml" Type="http://schemas.openxmlformats.org/officeDocument/2006/relationships/diagramColors"></Relationship><Relationship Id="rId6" Target="../diagrams/drawing2.xml" Type="http://schemas.microsoft.com/office/2007/relationships/diagramDrawing"></Relationship></Relationships>
</file>

<file path=ppt/slides/_rels/slide31.xml.rels><?xml version="1.0" standalone="yes" ?><Relationships xmlns="http://schemas.openxmlformats.org/package/2006/relationships"><Relationship Id="rId1" Target="../slideLayouts/slideLayout5.xml" Type="http://schemas.openxmlformats.org/officeDocument/2006/relationships/slideLayout"></Relationship><Relationship Id="rId2" Target="../diagrams/data3.xml" Type="http://schemas.openxmlformats.org/officeDocument/2006/relationships/diagramData"></Relationship><Relationship Id="rId3" Target="../diagrams/layout3.xml" Type="http://schemas.openxmlformats.org/officeDocument/2006/relationships/diagramLayout"></Relationship><Relationship Id="rId4" Target="../diagrams/quickStyle3.xml" Type="http://schemas.openxmlformats.org/officeDocument/2006/relationships/diagramQuickStyle"></Relationship><Relationship Id="rId5" Target="../diagrams/colors3.xml" Type="http://schemas.openxmlformats.org/officeDocument/2006/relationships/diagramColors"></Relationship><Relationship Id="rId6" Target="../diagrams/drawing3.xml" Type="http://schemas.microsoft.com/office/2007/relationships/diagramDrawing"></Relationship></Relationships>
</file>

<file path=ppt/slides/_rels/slide32.xml.rels><?xml version="1.0" standalone="yes" ?><Relationships xmlns="http://schemas.openxmlformats.org/package/2006/relationships"><Relationship Id="rId1" Target="../slideLayouts/slideLayout5.xml" Type="http://schemas.openxmlformats.org/officeDocument/2006/relationships/slideLayout"></Relationship><Relationship Id="rId2" Target="../diagrams/data4.xml" Type="http://schemas.openxmlformats.org/officeDocument/2006/relationships/diagramData"></Relationship><Relationship Id="rId3" Target="../diagrams/layout4.xml" Type="http://schemas.openxmlformats.org/officeDocument/2006/relationships/diagramLayout"></Relationship><Relationship Id="rId4" Target="../diagrams/quickStyle4.xml" Type="http://schemas.openxmlformats.org/officeDocument/2006/relationships/diagramQuickStyle"></Relationship><Relationship Id="rId5" Target="../diagrams/colors4.xml" Type="http://schemas.openxmlformats.org/officeDocument/2006/relationships/diagramColors"></Relationship><Relationship Id="rId6" Target="../media/image32.jpeg" Type="http://schemas.openxmlformats.org/officeDocument/2006/relationships/image"></Relationship><Relationship Id="rId7" Target="../diagrams/drawing4.xml" Type="http://schemas.microsoft.com/office/2007/relationships/diagramDrawing"></Relationship></Relationships>
</file>

<file path=ppt/slides/_rels/slide33.xml.rels><?xml version="1.0" standalone="yes" ?><Relationships xmlns="http://schemas.openxmlformats.org/package/2006/relationships"><Relationship Id="rId1" Target="../slideLayouts/slideLayout5.xml" Type="http://schemas.openxmlformats.org/officeDocument/2006/relationships/slideLayout"></Relationship><Relationship Id="rId2" Target="../diagrams/data5.xml" Type="http://schemas.openxmlformats.org/officeDocument/2006/relationships/diagramData"></Relationship><Relationship Id="rId3" Target="../diagrams/layout5.xml" Type="http://schemas.openxmlformats.org/officeDocument/2006/relationships/diagramLayout"></Relationship><Relationship Id="rId4" Target="../diagrams/quickStyle5.xml" Type="http://schemas.openxmlformats.org/officeDocument/2006/relationships/diagramQuickStyle"></Relationship><Relationship Id="rId5" Target="../diagrams/colors5.xml" Type="http://schemas.openxmlformats.org/officeDocument/2006/relationships/diagramColors"></Relationship><Relationship Id="rId6" Target="../media/image33.jpeg" Type="http://schemas.openxmlformats.org/officeDocument/2006/relationships/image"></Relationship><Relationship Id="rId7" Target="../diagrams/drawing5.xml" Type="http://schemas.microsoft.com/office/2007/relationships/diagramDrawing"></Relationship></Relationships>
</file>

<file path=ppt/slides/_rels/slide34.xml.rels><?xml version="1.0" standalone="yes" ?><Relationships xmlns="http://schemas.openxmlformats.org/package/2006/relationships"><Relationship Id="rId1" Target="../slideLayouts/slideLayout5.xml" Type="http://schemas.openxmlformats.org/officeDocument/2006/relationships/slideLayout"></Relationship><Relationship Id="rId2" Target="../diagrams/data6.xml" Type="http://schemas.openxmlformats.org/officeDocument/2006/relationships/diagramData"></Relationship><Relationship Id="rId3" Target="../diagrams/layout6.xml" Type="http://schemas.openxmlformats.org/officeDocument/2006/relationships/diagramLayout"></Relationship><Relationship Id="rId4" Target="../diagrams/quickStyle6.xml" Type="http://schemas.openxmlformats.org/officeDocument/2006/relationships/diagramQuickStyle"></Relationship><Relationship Id="rId5" Target="../diagrams/colors6.xml" Type="http://schemas.openxmlformats.org/officeDocument/2006/relationships/diagramColors"></Relationship><Relationship Id="rId6" Target="../diagrams/drawing6.xml" Type="http://schemas.microsoft.com/office/2007/relationships/diagramDrawing"></Relationship></Relationships>
</file>

<file path=ppt/slides/_rels/slide35.xml.rels><?xml version="1.0" standalone="yes" ?><Relationships xmlns="http://schemas.openxmlformats.org/package/2006/relationships"><Relationship Id="rId1" Target="../slideLayouts/slideLayout5.xml" Type="http://schemas.openxmlformats.org/officeDocument/2006/relationships/slideLayout"></Relationship><Relationship Id="rId2" Target="../diagrams/data7.xml" Type="http://schemas.openxmlformats.org/officeDocument/2006/relationships/diagramData"></Relationship><Relationship Id="rId3" Target="../diagrams/layout7.xml" Type="http://schemas.openxmlformats.org/officeDocument/2006/relationships/diagramLayout"></Relationship><Relationship Id="rId4" Target="../diagrams/quickStyle7.xml" Type="http://schemas.openxmlformats.org/officeDocument/2006/relationships/diagramQuickStyle"></Relationship><Relationship Id="rId5" Target="../diagrams/colors7.xml" Type="http://schemas.openxmlformats.org/officeDocument/2006/relationships/diagramColors"></Relationship><Relationship Id="rId6" Target="../media/image34.gif" Type="http://schemas.openxmlformats.org/officeDocument/2006/relationships/image"></Relationship><Relationship Id="rId7" Target="../diagrams/drawing7.xml" Type="http://schemas.microsoft.com/office/2007/relationships/diagramDrawing"></Relationship></Relationships>
</file>

<file path=ppt/slides/_rels/slide36.xml.rels><?xml version="1.0" standalone="yes" ?><Relationships xmlns="http://schemas.openxmlformats.org/package/2006/relationships"><Relationship Id="rId1" Target="../slideLayouts/slideLayout5.xml" Type="http://schemas.openxmlformats.org/officeDocument/2006/relationships/slideLayout"></Relationship><Relationship Id="rId2" Target="../diagrams/data8.xml" Type="http://schemas.openxmlformats.org/officeDocument/2006/relationships/diagramData"></Relationship><Relationship Id="rId3" Target="../diagrams/layout8.xml" Type="http://schemas.openxmlformats.org/officeDocument/2006/relationships/diagramLayout"></Relationship><Relationship Id="rId4" Target="../diagrams/quickStyle8.xml" Type="http://schemas.openxmlformats.org/officeDocument/2006/relationships/diagramQuickStyle"></Relationship><Relationship Id="rId5" Target="../diagrams/colors8.xml" Type="http://schemas.openxmlformats.org/officeDocument/2006/relationships/diagramColors"></Relationship><Relationship Id="rId6" Target="../media/image35.jpeg" Type="http://schemas.openxmlformats.org/officeDocument/2006/relationships/image"></Relationship><Relationship Id="rId7" Target="../diagrams/drawing8.xml" Type="http://schemas.microsoft.com/office/2007/relationships/diagramDrawing"></Relationship></Relationships>
</file>

<file path=ppt/slides/_rels/slide37.xml.rels><?xml version="1.0" standalone="yes" ?><Relationships xmlns="http://schemas.openxmlformats.org/package/2006/relationships"><Relationship Id="rId1" Target="../slideLayouts/slideLayout5.xml" Type="http://schemas.openxmlformats.org/officeDocument/2006/relationships/slideLayout"></Relationship><Relationship Id="rId2" Target="../diagrams/data9.xml" Type="http://schemas.openxmlformats.org/officeDocument/2006/relationships/diagramData"></Relationship><Relationship Id="rId3" Target="../diagrams/layout9.xml" Type="http://schemas.openxmlformats.org/officeDocument/2006/relationships/diagramLayout"></Relationship><Relationship Id="rId4" Target="../diagrams/quickStyle9.xml" Type="http://schemas.openxmlformats.org/officeDocument/2006/relationships/diagramQuickStyle"></Relationship><Relationship Id="rId5" Target="../diagrams/colors9.xml" Type="http://schemas.openxmlformats.org/officeDocument/2006/relationships/diagramColors"></Relationship><Relationship Id="rId6" Target="../media/image36.jpeg" Type="http://schemas.openxmlformats.org/officeDocument/2006/relationships/image"></Relationship><Relationship Id="rId7" Target="../diagrams/drawing9.xml" Type="http://schemas.microsoft.com/office/2007/relationships/diagramDrawing"></Relationship></Relationships>
</file>

<file path=ppt/slides/_rels/slide38.xml.rels><?xml version="1.0" standalone="yes" ?><Relationships xmlns="http://schemas.openxmlformats.org/package/2006/relationships"><Relationship Id="rId1" Target="../slideLayouts/slideLayout5.xml" Type="http://schemas.openxmlformats.org/officeDocument/2006/relationships/slideLayout"></Relationship><Relationship Id="rId2" Target="../diagrams/data10.xml" Type="http://schemas.openxmlformats.org/officeDocument/2006/relationships/diagramData"></Relationship><Relationship Id="rId3" Target="../diagrams/layout10.xml" Type="http://schemas.openxmlformats.org/officeDocument/2006/relationships/diagramLayout"></Relationship><Relationship Id="rId4" Target="../diagrams/quickStyle10.xml" Type="http://schemas.openxmlformats.org/officeDocument/2006/relationships/diagramQuickStyle"></Relationship><Relationship Id="rId5" Target="../diagrams/colors10.xml" Type="http://schemas.openxmlformats.org/officeDocument/2006/relationships/diagramColors"></Relationship><Relationship Id="rId6" Target="../diagrams/drawing10.xml" Type="http://schemas.microsoft.com/office/2007/relationships/diagramDrawing"></Relationship></Relationships>
</file>

<file path=ppt/slides/_rels/slide39.xml.rels><?xml version="1.0" standalone="yes" ?><Relationships xmlns="http://schemas.openxmlformats.org/package/2006/relationships"><Relationship Id="rId1" Target="../slideLayouts/slideLayout5.xml" Type="http://schemas.openxmlformats.org/officeDocument/2006/relationships/slideLayout"></Relationship><Relationship Id="rId2" Target="../diagrams/data11.xml" Type="http://schemas.openxmlformats.org/officeDocument/2006/relationships/diagramData"></Relationship><Relationship Id="rId3" Target="../diagrams/layout11.xml" Type="http://schemas.openxmlformats.org/officeDocument/2006/relationships/diagramLayout"></Relationship><Relationship Id="rId4" Target="../diagrams/quickStyle11.xml" Type="http://schemas.openxmlformats.org/officeDocument/2006/relationships/diagramQuickStyle"></Relationship><Relationship Id="rId5" Target="../diagrams/colors11.xml" Type="http://schemas.openxmlformats.org/officeDocument/2006/relationships/diagramColors"></Relationship><Relationship Id="rId6" Target="../media/image37.jpg" Type="http://schemas.openxmlformats.org/officeDocument/2006/relationships/image"></Relationship><Relationship Id="rId7" Target="../diagrams/drawing11.xml" Type="http://schemas.microsoft.com/office/2007/relationships/diagramDrawing"></Relationship></Relationships>
</file>

<file path=ppt/slides/_rels/slide4.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15.jpg" Type="http://schemas.openxmlformats.org/officeDocument/2006/relationships/image"></Relationship></Relationships>
</file>

<file path=ppt/slides/_rels/slide40.xml.rels><?xml version="1.0" standalone="yes" ?><Relationships xmlns="http://schemas.openxmlformats.org/package/2006/relationships"><Relationship Id="rId1" Target="../slideLayouts/slideLayout5.xml" Type="http://schemas.openxmlformats.org/officeDocument/2006/relationships/slideLayout"></Relationship><Relationship Id="rId2" Target="../diagrams/data12.xml" Type="http://schemas.openxmlformats.org/officeDocument/2006/relationships/diagramData"></Relationship><Relationship Id="rId3" Target="../diagrams/layout12.xml" Type="http://schemas.openxmlformats.org/officeDocument/2006/relationships/diagramLayout"></Relationship><Relationship Id="rId4" Target="../diagrams/quickStyle12.xml" Type="http://schemas.openxmlformats.org/officeDocument/2006/relationships/diagramQuickStyle"></Relationship><Relationship Id="rId5" Target="../diagrams/colors12.xml" Type="http://schemas.openxmlformats.org/officeDocument/2006/relationships/diagramColors"></Relationship><Relationship Id="rId6" Target="../media/image37.jpg" Type="http://schemas.openxmlformats.org/officeDocument/2006/relationships/image"></Relationship><Relationship Id="rId7" Target="../diagrams/drawing12.xml" Type="http://schemas.microsoft.com/office/2007/relationships/diagramDrawing"></Relationship></Relationships>
</file>

<file path=ppt/slides/_rels/slide41.xml.rels><?xml version="1.0" standalone="yes" ?><Relationships xmlns="http://schemas.openxmlformats.org/package/2006/relationships"><Relationship Id="rId1" Target="../slideLayouts/slideLayout5.xml" Type="http://schemas.openxmlformats.org/officeDocument/2006/relationships/slideLayout"></Relationship><Relationship Id="rId2" Target="../diagrams/data13.xml" Type="http://schemas.openxmlformats.org/officeDocument/2006/relationships/diagramData"></Relationship><Relationship Id="rId3" Target="../diagrams/layout13.xml" Type="http://schemas.openxmlformats.org/officeDocument/2006/relationships/diagramLayout"></Relationship><Relationship Id="rId4" Target="../diagrams/quickStyle13.xml" Type="http://schemas.openxmlformats.org/officeDocument/2006/relationships/diagramQuickStyle"></Relationship><Relationship Id="rId5" Target="../diagrams/colors13.xml" Type="http://schemas.openxmlformats.org/officeDocument/2006/relationships/diagramColors"></Relationship><Relationship Id="rId6" Target="../diagrams/drawing13.xml" Type="http://schemas.microsoft.com/office/2007/relationships/diagramDrawing"></Relationship></Relationships>
</file>

<file path=ppt/slides/_rels/slide42.xml.rels><?xml version="1.0" standalone="yes" ?><Relationships xmlns="http://schemas.openxmlformats.org/package/2006/relationships"><Relationship Id="rId1" Target="../slideLayouts/slideLayout5.xml" Type="http://schemas.openxmlformats.org/officeDocument/2006/relationships/slideLayout"></Relationship><Relationship Id="rId2" Target="../diagrams/data14.xml" Type="http://schemas.openxmlformats.org/officeDocument/2006/relationships/diagramData"></Relationship><Relationship Id="rId3" Target="../diagrams/layout14.xml" Type="http://schemas.openxmlformats.org/officeDocument/2006/relationships/diagramLayout"></Relationship><Relationship Id="rId4" Target="../diagrams/quickStyle14.xml" Type="http://schemas.openxmlformats.org/officeDocument/2006/relationships/diagramQuickStyle"></Relationship><Relationship Id="rId5" Target="../diagrams/colors14.xml" Type="http://schemas.openxmlformats.org/officeDocument/2006/relationships/diagramColors"></Relationship><Relationship Id="rId6" Target="../diagrams/drawing14.xml" Type="http://schemas.microsoft.com/office/2007/relationships/diagramDrawing"></Relationship></Relationships>
</file>

<file path=ppt/slides/_rels/slide43.xml.rels><?xml version="1.0" standalone="yes" ?><Relationships xmlns="http://schemas.openxmlformats.org/package/2006/relationships"><Relationship Id="rId1" Target="../slideLayouts/slideLayout5.xml" Type="http://schemas.openxmlformats.org/officeDocument/2006/relationships/slideLayout"></Relationship><Relationship Id="rId2" Target="../diagrams/data15.xml" Type="http://schemas.openxmlformats.org/officeDocument/2006/relationships/diagramData"></Relationship><Relationship Id="rId3" Target="../diagrams/layout15.xml" Type="http://schemas.openxmlformats.org/officeDocument/2006/relationships/diagramLayout"></Relationship><Relationship Id="rId4" Target="../diagrams/quickStyle15.xml" Type="http://schemas.openxmlformats.org/officeDocument/2006/relationships/diagramQuickStyle"></Relationship><Relationship Id="rId5" Target="../diagrams/colors15.xml" Type="http://schemas.openxmlformats.org/officeDocument/2006/relationships/diagramColors"></Relationship><Relationship Id="rId6" Target="../media/image38.jpg" Type="http://schemas.openxmlformats.org/officeDocument/2006/relationships/image"></Relationship><Relationship Id="rId7" Target="../diagrams/drawing15.xml" Type="http://schemas.microsoft.com/office/2007/relationships/diagramDrawing"></Relationship></Relationships>
</file>

<file path=ppt/slides/_rels/slide44.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18.png" Type="http://schemas.openxmlformats.org/officeDocument/2006/relationships/image"></Relationship><Relationship Id="rId3" Target="../media/image19.png" Type="http://schemas.openxmlformats.org/officeDocument/2006/relationships/image"></Relationship></Relationships>
</file>

<file path=ppt/slides/_rels/slide45.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46.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39.png" Type="http://schemas.openxmlformats.org/officeDocument/2006/relationships/image"></Relationship></Relationships>
</file>

<file path=ppt/slides/_rels/slide47.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48.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40.jpg" Type="http://schemas.openxmlformats.org/officeDocument/2006/relationships/image"></Relationship></Relationships>
</file>

<file path=ppt/slides/_rels/slide49.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18.png" Type="http://schemas.openxmlformats.org/officeDocument/2006/relationships/image"></Relationship><Relationship Id="rId3" Target="../media/image19.png" Type="http://schemas.openxmlformats.org/officeDocument/2006/relationships/image"></Relationship></Relationships>
</file>

<file path=ppt/slides/_rels/slide5.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16.jpg" Type="http://schemas.openxmlformats.org/officeDocument/2006/relationships/image"></Relationship></Relationships>
</file>

<file path=ppt/slides/_rels/slide50.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51.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41.jpeg" Type="http://schemas.openxmlformats.org/officeDocument/2006/relationships/image"></Relationship><Relationship Id="rId3" Target="../media/image42.png" Type="http://schemas.openxmlformats.org/officeDocument/2006/relationships/image"></Relationship><Relationship Id="rId4" Target="../media/image43.png" Type="http://schemas.openxmlformats.org/officeDocument/2006/relationships/image"></Relationship></Relationships>
</file>

<file path=ppt/slides/_rels/slide52.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44.jpeg" Type="http://schemas.openxmlformats.org/officeDocument/2006/relationships/image"></Relationship></Relationships>
</file>

<file path=ppt/slides/_rels/slide53.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42.png" Type="http://schemas.openxmlformats.org/officeDocument/2006/relationships/image"></Relationship></Relationships>
</file>

<file path=ppt/slides/_rels/slide54.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43.png" Type="http://schemas.openxmlformats.org/officeDocument/2006/relationships/image"></Relationship></Relationships>
</file>

<file path=ppt/slides/_rels/slide55.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56.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45.png" Type="http://schemas.openxmlformats.org/officeDocument/2006/relationships/image"></Relationship></Relationships>
</file>

<file path=ppt/slides/_rels/slide57.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46.jpeg" Type="http://schemas.openxmlformats.org/officeDocument/2006/relationships/image"></Relationship></Relationships>
</file>

<file path=ppt/slides/_rels/slide58.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47.png" Type="http://schemas.openxmlformats.org/officeDocument/2006/relationships/image"></Relationship></Relationships>
</file>

<file path=ppt/slides/_rels/slide59.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6.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17.png" Type="http://schemas.openxmlformats.org/officeDocument/2006/relationships/image"></Relationship></Relationships>
</file>

<file path=ppt/slides/_rels/slide60.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48.jpeg" Type="http://schemas.openxmlformats.org/officeDocument/2006/relationships/image"></Relationship></Relationships>
</file>

<file path=ppt/slides/_rels/slide61.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49.jpg" Type="http://schemas.openxmlformats.org/officeDocument/2006/relationships/image"></Relationship></Relationships>
</file>

<file path=ppt/slides/_rels/slide62.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50.jpeg" Type="http://schemas.openxmlformats.org/officeDocument/2006/relationships/image"></Relationship></Relationships>
</file>

<file path=ppt/slides/_rels/slide63.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43.png" Type="http://schemas.openxmlformats.org/officeDocument/2006/relationships/image"></Relationship></Relationships>
</file>

<file path=ppt/slides/_rels/slide64.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51.png" Type="http://schemas.openxmlformats.org/officeDocument/2006/relationships/image"></Relationship></Relationships>
</file>

<file path=ppt/slides/_rels/slide65.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18.png" Type="http://schemas.openxmlformats.org/officeDocument/2006/relationships/image"></Relationship><Relationship Id="rId3" Target="../media/image19.png" Type="http://schemas.openxmlformats.org/officeDocument/2006/relationships/image"></Relationship></Relationships>
</file>

<file path=ppt/slides/_rels/slide66.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27.jpg" Type="http://schemas.openxmlformats.org/officeDocument/2006/relationships/image"></Relationship></Relationships>
</file>

<file path=ppt/slides/_rels/slide67.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52.jpeg" Type="http://schemas.openxmlformats.org/officeDocument/2006/relationships/image"></Relationship></Relationships>
</file>

<file path=ppt/slides/_rels/slide68.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53.jpeg" Type="http://schemas.openxmlformats.org/officeDocument/2006/relationships/image"></Relationship><Relationship Id="rId3" Target="../media/image37.jpg" Type="http://schemas.openxmlformats.org/officeDocument/2006/relationships/image"></Relationship><Relationship Id="rId4" Target="../media/image54.jpeg" Type="http://schemas.openxmlformats.org/officeDocument/2006/relationships/image"></Relationship></Relationships>
</file>

<file path=ppt/slides/_rels/slide69.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7.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70.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71.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55.png" Type="http://schemas.openxmlformats.org/officeDocument/2006/relationships/image"></Relationship><Relationship Id="rId3" Target="../media/image56.png" Type="http://schemas.openxmlformats.org/officeDocument/2006/relationships/image"></Relationship><Relationship Id="rId4" Target="../media/image57.png" Type="http://schemas.openxmlformats.org/officeDocument/2006/relationships/image"></Relationship><Relationship Id="rId5" Target="../media/image58.png" Type="http://schemas.openxmlformats.org/officeDocument/2006/relationships/image"></Relationship><Relationship Id="rId6" Target="../media/image59.jpg" Type="http://schemas.openxmlformats.org/officeDocument/2006/relationships/image"></Relationship></Relationships>
</file>

<file path=ppt/slides/_rels/slide72.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60.png" Type="http://schemas.openxmlformats.org/officeDocument/2006/relationships/image"></Relationship></Relationships>
</file>

<file path=ppt/slides/_rels/slide73.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60.png" Type="http://schemas.openxmlformats.org/officeDocument/2006/relationships/image"></Relationship></Relationships>
</file>

<file path=ppt/slides/_rels/slide74.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60.png" Type="http://schemas.openxmlformats.org/officeDocument/2006/relationships/image"></Relationship></Relationships>
</file>

<file path=ppt/slides/_rels/slide75.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61.png" Type="http://schemas.openxmlformats.org/officeDocument/2006/relationships/image"></Relationship></Relationships>
</file>

<file path=ppt/slides/_rels/slide76.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62.jpeg" Type="http://schemas.openxmlformats.org/officeDocument/2006/relationships/image"></Relationship></Relationships>
</file>

<file path=ppt/slides/_rels/slide77.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62.jpeg" Type="http://schemas.openxmlformats.org/officeDocument/2006/relationships/image"></Relationship></Relationships>
</file>

<file path=ppt/slides/_rels/slide78.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18.png" Type="http://schemas.openxmlformats.org/officeDocument/2006/relationships/image"></Relationship><Relationship Id="rId3" Target="../media/image19.png" Type="http://schemas.openxmlformats.org/officeDocument/2006/relationships/image"></Relationship></Relationships>
</file>

<file path=ppt/slides/_rels/slide79.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39.png" Type="http://schemas.openxmlformats.org/officeDocument/2006/relationships/image"></Relationship></Relationships>
</file>

<file path=ppt/slides/_rels/slide8.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80.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81.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40.jpg" Type="http://schemas.openxmlformats.org/officeDocument/2006/relationships/image"></Relationship></Relationships>
</file>

<file path=ppt/slides/_rels/slide82.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83.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84.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63.jpg" Type="http://schemas.openxmlformats.org/officeDocument/2006/relationships/image"></Relationship></Relationships>
</file>

<file path=ppt/slides/_rels/slide85.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63.jpg" Type="http://schemas.openxmlformats.org/officeDocument/2006/relationships/image"></Relationship></Relationships>
</file>

<file path=ppt/slides/_rels/slide86.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64.jpg" Type="http://schemas.openxmlformats.org/officeDocument/2006/relationships/image"></Relationship></Relationships>
</file>

<file path=ppt/slides/_rels/slide87.xml.rels><?xml version="1.0" standalone="yes" ?><Relationships xmlns="http://schemas.openxmlformats.org/package/2006/relationships"><Relationship Id="rId1" Target="../slideLayouts/slideLayout5.xml" Type="http://schemas.openxmlformats.org/officeDocument/2006/relationships/slideLayout"></Relationship><Relationship Id="rId2" Target="https://beinternetawesome.withgoogle.com/ar_all/interland" TargetMode="External" Type="http://schemas.openxmlformats.org/officeDocument/2006/relationships/hyperlink"></Relationship><Relationship Id="rId3" Target="../media/image64.jpg" Type="http://schemas.openxmlformats.org/officeDocument/2006/relationships/image"></Relationship></Relationships>
</file>

<file path=ppt/slides/_rels/slide88.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89.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9.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18.png" Type="http://schemas.openxmlformats.org/officeDocument/2006/relationships/image"></Relationship><Relationship Id="rId3" Target="../media/image19.png" Type="http://schemas.openxmlformats.org/officeDocument/2006/relationships/image"></Relationship></Relationships>
</file>

<file path=ppt/slides/_rels/slide90.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65.png" Type="http://schemas.openxmlformats.org/officeDocument/2006/relationships/image"></Relationship></Relationships>
</file>

<file path=ppt/slides/_rels/slide91.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92.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66.jpg" Type="http://schemas.openxmlformats.org/officeDocument/2006/relationships/image"></Relationship></Relationships>
</file>

<file path=ppt/slides/_rels/slide93.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18.png" Type="http://schemas.openxmlformats.org/officeDocument/2006/relationships/image"></Relationship><Relationship Id="rId3" Target="../media/image19.png" Type="http://schemas.openxmlformats.org/officeDocument/2006/relationships/image"></Relationship></Relationships>
</file>

<file path=ppt/slides/_rels/slide94.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95.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96.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67.jpg" Type="http://schemas.openxmlformats.org/officeDocument/2006/relationships/image"></Relationship></Relationships>
</file>

<file path=ppt/slides/_rels/slide97.xml.rels><?xml version="1.0" standalone="yes" ?><Relationships xmlns="http://schemas.openxmlformats.org/package/2006/relationships"><Relationship Id="rId1" Target="../slideLayouts/slideLayout5.xml" Type="http://schemas.openxmlformats.org/officeDocument/2006/relationships/slideLayout"></Relationship><Relationship Id="rId2" Target="../media/image68.jpg" Type="http://schemas.openxmlformats.org/officeDocument/2006/relationships/image"></Relationship><Relationship Id="rId3" Target="../media/image69.png" Type="http://schemas.openxmlformats.org/officeDocument/2006/relationships/image"></Relationship></Relationships>
</file>

<file path=ppt/slides/_rels/slide98.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_rels/slide99.xml.rels><?xml version="1.0" standalone="yes" ?><Relationships xmlns="http://schemas.openxmlformats.org/package/2006/relationships"><Relationship Id="rId1" Target="../slideLayouts/slideLayout5.xml" Type="http://schemas.openxmlformats.org/officeDocument/2006/relationships/slideLayout"></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Title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28725" y="95248"/>
            <a:ext cx="6837752" cy="49688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uFillTx/>
                <a:latin typeface="+mj-lt"/>
                <a:ea typeface="+mj-ea"/>
                <a:cs typeface="+mj-cs"/>
              </a:defRPr>
            </a:lvl1pPr>
          </a:lstStyle>
          <a:p>
            <a:pPr algn="r" rtl="1"/>
            <a:endParaRPr b="1" dirty="0" lang="en-US" sz="3200">
              <a:solidFill>
                <a:srgbClr val="3E8853">
                  <a:lumMod val="50000"/>
                </a:srgbClr>
              </a:solidFill>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صورة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657078" y="2509027"/>
            <a:ext cx="2880000" cy="2688085"/>
          </a:xfrm>
          <a:prstGeom prst="rect">
            <a:avLst/>
          </a:prstGeom>
        </p:spPr>
      </p:pic>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مجموعة 3"/>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477212" y="592136"/>
            <a:ext cx="4042182" cy="900000"/>
            <a:chOff x="3892360" y="402696"/>
            <a:chExt cx="4042182" cy="90000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صورة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92360" y="402696"/>
              <a:ext cx="900000" cy="900000"/>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صورة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034542" y="480482"/>
              <a:ext cx="900000" cy="744428"/>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صورة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5"/>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987148" y="534300"/>
              <a:ext cx="900000" cy="636792"/>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صورة 8"/>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6"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939754" y="704475"/>
              <a:ext cx="900000" cy="296442"/>
            </a:xfrm>
            <a:prstGeom prst="rect">
              <a:avLst/>
            </a:prstGeom>
          </p:spPr>
        </p:pic>
      </p:gr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1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43932" y="506256"/>
            <a:ext cx="5643562"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3600">
                <a:solidFill>
                  <a:srgbClr val="0070C0"/>
                </a:solidFill>
                <a:uFillTx/>
              </a:rPr>
              <a:t>مفهوم المواطنة </a:t>
            </a:r>
          </a:p>
          <a:p>
            <a:pPr algn="ctr">
              <a:defRPr>
                <a:uFillTx/>
              </a:defRPr>
            </a:pPr>
            <a:r>
              <a:rPr b="1" dirty="0" lang="en-US" sz="3600">
                <a:solidFill>
                  <a:srgbClr val="00B050"/>
                </a:solidFill>
                <a:uFillTx/>
                <a:latin charset="0" pitchFamily="34" typeface="Calibri"/>
              </a:rPr>
              <a:t>Citizenship</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691680" y="2228109"/>
            <a:ext cx="6955025" cy="1384995"/>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r>
              <a:rPr dirty="0" lang="ar-SA" sz="2800">
                <a:uFillTx/>
                <a:latin charset="-78" panose="02020603050405020304" pitchFamily="18" typeface="Simplified Arabic"/>
              </a:rPr>
              <a:t>مفهوم المواطنة من المفاهيم التي حولها جدل كبير، حيث عرفها العديد من العلماء والخبراء كلاً حسب تخصصه ومجاله.</a:t>
            </a:r>
            <a:endParaRPr dirty="0" lang="ar-SA" sz="1400">
              <a:uFillTx/>
              <a:latin charset="-78" panose="02020603050405020304" pitchFamily="18" typeface="Simplified Arabic"/>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3"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1907" y="3861048"/>
            <a:ext cx="8082541" cy="224676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a:r>
              <a:rPr dirty="0" lang="ar-SA" sz="2800">
                <a:uFillTx/>
                <a:latin charset="-78" panose="02020603050405020304" pitchFamily="18" typeface="Simplified Arabic"/>
              </a:rPr>
              <a:t>فالمواطنة في اللغة العربية مشتقة من (الوطن)، وهو البيت الذي يسكنه الإنسان، وجمعها أوطان.</a:t>
            </a:r>
          </a:p>
          <a:p>
            <a:pPr algn="just"/>
            <a:endParaRPr dirty="0" lang="ar-SA" sz="2800">
              <a:uFillTx/>
              <a:latin charset="-78" panose="02020603050405020304" pitchFamily="18" typeface="Simplified Arabic"/>
            </a:endParaRPr>
          </a:p>
          <a:p>
            <a:pPr indent="-457200" marL="457200">
              <a:buFont charset="0" panose="02070309020205020404" pitchFamily="49" typeface="Courier New"/>
              <a:buChar char="o"/>
            </a:pPr>
            <a:r>
              <a:rPr dirty="0" lang="ar-SA" sz="2800">
                <a:uFillTx/>
                <a:latin charset="-78" panose="02020603050405020304" pitchFamily="18" typeface="Simplified Arabic"/>
              </a:rPr>
              <a:t>يقال وطن بالمكان: أي أقام به</a:t>
            </a:r>
          </a:p>
          <a:p>
            <a:pPr indent="-457200" marL="457200">
              <a:buFont charset="0" panose="02070309020205020404" pitchFamily="49" typeface="Courier New"/>
              <a:buChar char="o"/>
            </a:pPr>
            <a:r>
              <a:rPr dirty="0" lang="ar-SA" sz="2800">
                <a:uFillTx/>
                <a:latin charset="-78" panose="02020603050405020304" pitchFamily="18" typeface="Simplified Arabic"/>
              </a:rPr>
              <a:t>وطنه على الأمر: أي أضمر فعله معه </a:t>
            </a:r>
            <a:r>
              <a:rPr dirty="0" err="1" lang="ar-SA" sz="2800">
                <a:uFillTx/>
                <a:latin charset="-78" panose="02020603050405020304" pitchFamily="18" typeface="Simplified Arabic"/>
              </a:rPr>
              <a:t>ووافقه</a:t>
            </a:r>
            <a:r>
              <a:rPr dirty="0" lang="ar-SA" sz="2800">
                <a:uFillTx/>
                <a:latin charset="-78" panose="02020603050405020304" pitchFamily="18" typeface="Simplified Arabic"/>
              </a:rPr>
              <a:t> عليه</a:t>
            </a:r>
            <a:r>
              <a:rPr dirty="0" lang="ar-SA" sz="1400">
                <a:uFillTx/>
                <a:latin charset="-78" panose="02020603050405020304" pitchFamily="18" typeface="Simplified Arabic"/>
              </a:rPr>
              <a:t>(مجمع اللغة العربية، 2004)</a:t>
            </a:r>
            <a:r>
              <a:rPr dirty="0" lang="ar-SA" sz="2800">
                <a:uFillTx/>
                <a:latin charset="-78" panose="02020603050405020304" pitchFamily="18" typeface="Simplified Arabic"/>
              </a:rPr>
              <a:t>.</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صورة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958393">
            <a:off x="297064" y="1357944"/>
            <a:ext cx="1524218" cy="241195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10</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25</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0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14438" y="919666"/>
            <a:ext cx="5643562" cy="70788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4000">
                <a:solidFill>
                  <a:srgbClr val="0070C0"/>
                </a:solidFill>
                <a:effectLst>
                  <a:outerShdw algn="tl" blurRad="38100" dir="2700000" dist="38100">
                    <a:srgbClr val="C0C0C0"/>
                  </a:outerShdw>
                </a:effectLst>
                <a:uFillTx/>
              </a:rPr>
              <a:t>استراحة</a:t>
            </a:r>
            <a:endParaRPr dirty="0" lang="ar-SA" sz="4000">
              <a:solidFill>
                <a:srgbClr val="00B050"/>
              </a:solidFill>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Picture 1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999913" y="1857375"/>
            <a:ext cx="3863975" cy="2571115"/>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70245" y="5121252"/>
            <a:ext cx="5643563"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dirty="0" lang="ar-SA" sz="3600">
                <a:solidFill>
                  <a:srgbClr val="CC0000"/>
                </a:solidFill>
                <a:uFillTx/>
              </a:rPr>
              <a:t>مدتها 30 دقيقة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99</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682"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135</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0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99</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85938" y="836712"/>
            <a:ext cx="5643562" cy="70788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4000">
                <a:solidFill>
                  <a:schemeClr val="accent6">
                    <a:lumMod val="75000"/>
                  </a:schemeClr>
                </a:solidFill>
                <a:effectLst>
                  <a:outerShdw algn="tl" blurRad="38100" dir="2700000" dist="38100">
                    <a:srgbClr val="C0C0C0"/>
                  </a:outerShdw>
                </a:effectLst>
                <a:uFillTx/>
              </a:rPr>
              <a:t>كسر الجمود</a:t>
            </a:r>
            <a:endParaRPr dirty="0" lang="ar-SA" sz="4000">
              <a:solidFill>
                <a:schemeClr val="accent6">
                  <a:lumMod val="75000"/>
                </a:schemeClr>
              </a:solidFill>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صورة 8"/>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510439" y="2348880"/>
            <a:ext cx="2194560" cy="2194560"/>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0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648" y="823116"/>
            <a:ext cx="6075610"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تطبيق نشاط رقم (9)</a:t>
            </a:r>
            <a:endParaRPr dirty="0" lang="ar-SA" sz="3600">
              <a:solidFill>
                <a:srgbClr val="00B050"/>
              </a:solidFill>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able 1"/>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642938" y="1884207"/>
          <a:ext cx="6786562" cy="2235708"/>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Pr bandRow="1" firstCol="1" firstRow="1" rtl="1"/>
              <a:tblGrid>
                <a:gridCol w="2118650"/>
                <a:gridCol w="820866"/>
                <a:gridCol w="1867584"/>
                <a:gridCol w="1979462"/>
              </a:tblGrid>
              <a:tr h="0">
                <a:tc>
                  <a:txBody>
                    <a:bodyPr/>
                    <a:lstStyle/>
                    <a:p>
                      <a:pPr algn="ctr" rtl="1">
                        <a:lnSpc>
                          <a:spcPct val="115000"/>
                        </a:lnSpc>
                        <a:spcAft>
                          <a:spcPts val="0"/>
                        </a:spcAft>
                      </a:pPr>
                      <a:r>
                        <a:rPr b="1" dirty="0" lang="ar-SA" sz="2400">
                          <a:solidFill>
                            <a:srgbClr val="008080"/>
                          </a:solidFill>
                          <a:effectLst/>
                          <a:uFillTx/>
                          <a:latin charset="0" panose="020F0502020204030204" pitchFamily="34" typeface="Calibri"/>
                          <a:ea charset="0" panose="020F0502020204030204" pitchFamily="34" typeface="Calibri"/>
                          <a:cs charset="-78" panose="02020603050405020304" pitchFamily="18" typeface="Simplified Arabic"/>
                        </a:rPr>
                        <a:t>اسم النشاط</a:t>
                      </a: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15000"/>
                        </a:lnSpc>
                        <a:spcAft>
                          <a:spcPts val="0"/>
                        </a:spcAft>
                      </a:pPr>
                      <a:r>
                        <a:rPr b="1" lang="ar-SA" sz="2400">
                          <a:solidFill>
                            <a:srgbClr val="008080"/>
                          </a:solidFill>
                          <a:effectLst/>
                          <a:uFillTx/>
                          <a:latin charset="0" panose="020F0502020204030204" pitchFamily="34" typeface="Calibri"/>
                          <a:ea charset="0" panose="020F0502020204030204" pitchFamily="34" typeface="Calibri"/>
                          <a:cs charset="-78" panose="02020603050405020304" pitchFamily="18" typeface="Simplified Arabic"/>
                        </a:rPr>
                        <a:t>مدته</a:t>
                      </a:r>
                      <a:endParaRPr lang="en-GB" sz="2400">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15000"/>
                        </a:lnSpc>
                        <a:spcAft>
                          <a:spcPts val="0"/>
                        </a:spcAft>
                      </a:pPr>
                      <a:r>
                        <a:rPr b="1" lang="ar-SA" sz="2400">
                          <a:solidFill>
                            <a:srgbClr val="008080"/>
                          </a:solidFill>
                          <a:effectLst/>
                          <a:uFillTx/>
                          <a:latin charset="0" panose="020F0502020204030204" pitchFamily="34" typeface="Calibri"/>
                          <a:ea charset="0" panose="020F0502020204030204" pitchFamily="34" typeface="Calibri"/>
                          <a:cs charset="-78" panose="02020603050405020304" pitchFamily="18" typeface="Simplified Arabic"/>
                        </a:rPr>
                        <a:t>الوسائل المساعدة</a:t>
                      </a:r>
                      <a:endParaRPr lang="en-GB" sz="2400">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15000"/>
                        </a:lnSpc>
                        <a:spcAft>
                          <a:spcPts val="0"/>
                        </a:spcAft>
                      </a:pPr>
                      <a:r>
                        <a:rPr b="1" lang="ar-SA" sz="2400">
                          <a:solidFill>
                            <a:srgbClr val="008080"/>
                          </a:solidFill>
                          <a:effectLst/>
                          <a:uFillTx/>
                          <a:latin charset="0" panose="020F0502020204030204" pitchFamily="34" typeface="Calibri"/>
                          <a:ea charset="0" panose="020F0502020204030204" pitchFamily="34" typeface="Calibri"/>
                          <a:cs charset="-78" panose="02020603050405020304" pitchFamily="18" typeface="Simplified Arabic"/>
                        </a:rPr>
                        <a:t>نوع النشاط</a:t>
                      </a:r>
                      <a:endParaRPr lang="en-GB" sz="2400">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0">
                <a:tc>
                  <a:txBody>
                    <a:bodyPr/>
                    <a:lstStyle/>
                    <a:p>
                      <a:pPr algn="ctr" rtl="1">
                        <a:lnSpc>
                          <a:spcPct val="100000"/>
                        </a:lnSpc>
                        <a:spcAft>
                          <a:spcPts val="0"/>
                        </a:spcAft>
                      </a:pPr>
                      <a:r>
                        <a:rPr dirty="0" lang="ar-SA" sz="2400">
                          <a:effectLst/>
                          <a:uFillTx/>
                          <a:latin charset="0" panose="020F0502020204030204" pitchFamily="34" typeface="Calibri"/>
                          <a:ea charset="0" panose="020F0502020204030204" pitchFamily="34" typeface="Calibri"/>
                          <a:cs charset="-78" panose="02020603050405020304" pitchFamily="18" typeface="Simplified Arabic"/>
                        </a:rPr>
                        <a:t>تصميم مدونة تعليمية لتوظيف وتعزيز المواطنة الرقمية</a:t>
                      </a: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0000"/>
                        </a:lnSpc>
                        <a:spcAft>
                          <a:spcPts val="0"/>
                        </a:spcAft>
                      </a:pPr>
                      <a:r>
                        <a:rPr dirty="0" lang="ar-SA" sz="2400">
                          <a:effectLst/>
                          <a:uFillTx/>
                          <a:latin charset="0" panose="020F0502020204030204" pitchFamily="34" typeface="Calibri"/>
                          <a:ea charset="0" panose="020F0502020204030204" pitchFamily="34" typeface="Calibri"/>
                          <a:cs charset="-78" panose="02020603050405020304" pitchFamily="18" typeface="Simplified Arabic"/>
                        </a:rPr>
                        <a:t>30 د</a:t>
                      </a: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r" indent="-342900" lvl="0" marL="342900" rtl="1">
                        <a:lnSpc>
                          <a:spcPct val="100000"/>
                        </a:lnSpc>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قلم</a:t>
                      </a:r>
                    </a:p>
                    <a:p>
                      <a:pPr algn="r" indent="-342900" lvl="0" marL="342900" rtl="1">
                        <a:lnSpc>
                          <a:spcPct val="100000"/>
                        </a:lnSpc>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جهاز حاسب آلي</a:t>
                      </a:r>
                      <a:endParaRPr dirty="0" lang="en-GB" sz="2400">
                        <a:effectLst/>
                        <a:uFillTx/>
                        <a:latin charset="0" panose="02020603050405020304" pitchFamily="18" typeface="Times New Roman"/>
                        <a:ea charset="0" panose="02020603050405020304" pitchFamily="18" typeface="Times New Roman"/>
                        <a:cs charset="0" panose="020B0604020202020204" pitchFamily="34" typeface="Arial"/>
                      </a:endParaRPr>
                    </a:p>
                    <a:p>
                      <a:pPr algn="r" indent="-342900" lvl="0" marL="342900" rtl="1">
                        <a:lnSpc>
                          <a:spcPct val="100000"/>
                        </a:lnSpc>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انترنت</a:t>
                      </a:r>
                      <a:endParaRPr dirty="0" lang="en-GB" sz="2400">
                        <a:effectLst/>
                        <a:uFillTx/>
                        <a:latin charset="0" panose="02020603050405020304" pitchFamily="18" typeface="Times New Roman"/>
                        <a:ea charset="0" panose="02020603050405020304" pitchFamily="18" typeface="Times New Roman"/>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r" indent="-342900" lvl="0" marL="342900" rtl="1">
                        <a:lnSpc>
                          <a:spcPct val="100000"/>
                        </a:lnSpc>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 عمل جماعي</a:t>
                      </a:r>
                      <a:endParaRPr dirty="0" lang="en-GB" sz="2400">
                        <a:effectLst/>
                        <a:uFillTx/>
                        <a:latin charset="0" panose="02020603050405020304" pitchFamily="18" typeface="Times New Roman"/>
                        <a:ea charset="0" panose="02020603050405020304" pitchFamily="18" typeface="Times New Roman"/>
                        <a:cs charset="0" panose="020B0604020202020204" pitchFamily="34" typeface="Arial"/>
                      </a:endParaRPr>
                    </a:p>
                    <a:p>
                      <a:pPr algn="r" indent="-342900" lvl="0" marL="342900" rtl="1">
                        <a:lnSpc>
                          <a:spcPct val="100000"/>
                        </a:lnSpc>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عرض ومناقشة جماعية</a:t>
                      </a:r>
                    </a:p>
                    <a:p>
                      <a:pPr algn="r" indent="-342900" lvl="0" marL="342900" rtl="1">
                        <a:lnSpc>
                          <a:spcPct val="100000"/>
                        </a:lnSpc>
                        <a:spcAft>
                          <a:spcPts val="0"/>
                        </a:spcAft>
                        <a:buFont charset="2" panose="05050102010706020507" pitchFamily="18" typeface="Symbol"/>
                        <a:buChar char=""/>
                      </a:pPr>
                      <a:endPar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endParaRPr>
                    </a:p>
                    <a:p>
                      <a:pPr algn="r" indent="-342900" lvl="0" marL="342900" rtl="1">
                        <a:lnSpc>
                          <a:spcPct val="100000"/>
                        </a:lnSpc>
                        <a:spcAft>
                          <a:spcPts val="0"/>
                        </a:spcAft>
                        <a:buFont charset="2" panose="05050102010706020507" pitchFamily="18" typeface="Symbol"/>
                        <a:buChar char=""/>
                      </a:pPr>
                      <a:endParaRPr dirty="0" lang="en-GB" sz="2400">
                        <a:effectLst/>
                        <a:uFillTx/>
                        <a:latin charset="0" panose="02020603050405020304" pitchFamily="18" typeface="Times New Roman"/>
                        <a:ea charset="0" panose="02020603050405020304" pitchFamily="18" typeface="Times New Roman"/>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صورة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21909" y="3279078"/>
            <a:ext cx="920179" cy="920179"/>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صورة 1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0" y="3444831"/>
            <a:ext cx="588672" cy="588672"/>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137</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98</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0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a:t>
            </a:r>
            <a:r>
              <a:rPr b="1" dirty="0" lang="ar-SA" sz="3600" u="sng">
                <a:solidFill>
                  <a:srgbClr val="0070C0"/>
                </a:solidFill>
                <a:uFillTx/>
              </a:rPr>
              <a:t>شبكات التواصل الاجتماعي</a:t>
            </a:r>
            <a:r>
              <a:rPr b="1" dirty="0" lang="ar-SA" sz="3600">
                <a:solidFill>
                  <a:srgbClr val="0070C0"/>
                </a:solidFill>
                <a:uFillTx/>
              </a:rPr>
              <a:t>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0446" y="2273061"/>
            <a:ext cx="7910235" cy="307776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lvl="1" marL="0"/>
            <a:r>
              <a:rPr dirty="0" lang="ar-SA" sz="2600">
                <a:uFillTx/>
                <a:latin charset="-78" panose="02020603050405020304" pitchFamily="18" typeface="Simplified Arabic"/>
                <a:cs charset="-78" panose="02020603050405020304" pitchFamily="18" typeface="Simplified Arabic"/>
              </a:rPr>
              <a:t>مفهوم شبكات التواصل الاجتماعي:</a:t>
            </a:r>
          </a:p>
          <a:p>
            <a:pPr algn="just" lvl="1" marL="0"/>
            <a:endParaRPr dirty="0" lang="ar-SA" sz="2400">
              <a:uFillTx/>
              <a:latin charset="-78" panose="02020603050405020304" pitchFamily="18" typeface="Simplified Arabic"/>
              <a:cs charset="-78" panose="02020603050405020304" pitchFamily="18" typeface="Simplified Arabic"/>
            </a:endParaRPr>
          </a:p>
          <a:p>
            <a:pPr algn="ctr" lvl="1" marL="0"/>
            <a:r>
              <a:rPr dirty="0" lang="ar-SA" sz="2400">
                <a:uFillTx/>
                <a:latin charset="-78" panose="02020603050405020304" pitchFamily="18" typeface="Simplified Arabic"/>
                <a:cs charset="-78" panose="02020603050405020304" pitchFamily="18" typeface="Simplified Arabic"/>
              </a:rPr>
              <a:t>"مجموعة من الأشخاص تجتمع مع بعضها تربط بـروابط العائلـة أو العمـل أو الهواية، وتم استخدام المصطلح لأول مرة من قبل البروفيسور جي </a:t>
            </a:r>
            <a:r>
              <a:rPr dirty="0" err="1" lang="ar-SA" sz="2400">
                <a:uFillTx/>
                <a:latin charset="-78" panose="02020603050405020304" pitchFamily="18" typeface="Simplified Arabic"/>
                <a:cs charset="-78" panose="02020603050405020304" pitchFamily="18" typeface="Simplified Arabic"/>
              </a:rPr>
              <a:t>آيه</a:t>
            </a:r>
            <a:r>
              <a:rPr dirty="0" lang="ar-SA" sz="2400">
                <a:uFillTx/>
                <a:latin charset="-78" panose="02020603050405020304" pitchFamily="18" typeface="Simplified Arabic"/>
                <a:cs charset="-78" panose="02020603050405020304" pitchFamily="18" typeface="Simplified Arabic"/>
              </a:rPr>
              <a:t> </a:t>
            </a:r>
            <a:r>
              <a:rPr dirty="0" err="1" lang="ar-SA" sz="2400">
                <a:uFillTx/>
                <a:latin charset="-78" panose="02020603050405020304" pitchFamily="18" typeface="Simplified Arabic"/>
                <a:cs charset="-78" panose="02020603050405020304" pitchFamily="18" typeface="Simplified Arabic"/>
              </a:rPr>
              <a:t>بارنيس</a:t>
            </a:r>
            <a:r>
              <a:rPr dirty="0" lang="ar-SA" sz="2400">
                <a:uFillTx/>
                <a:latin charset="-78" panose="02020603050405020304" pitchFamily="18" typeface="Simplified Arabic"/>
                <a:cs charset="-78" panose="02020603050405020304" pitchFamily="18" typeface="Simplified Arabic"/>
              </a:rPr>
              <a:t> </a:t>
            </a:r>
            <a:r>
              <a:rPr dirty="0" err="1" lang="en-US" sz="2400">
                <a:uFillTx/>
                <a:latin charset="-78" panose="02020603050405020304" pitchFamily="18" typeface="Simplified Arabic"/>
                <a:cs charset="-78" panose="02020603050405020304" pitchFamily="18" typeface="Simplified Arabic"/>
              </a:rPr>
              <a:t>J.A.Barnes</a:t>
            </a:r>
            <a:r>
              <a:rPr dirty="0" lang="en-US" sz="2400">
                <a:uFillTx/>
                <a:latin charset="-78" panose="02020603050405020304" pitchFamily="18" typeface="Simplified Arabic"/>
                <a:cs charset="-78" panose="02020603050405020304" pitchFamily="18" typeface="Simplified Arabic"/>
              </a:rPr>
              <a:t> </a:t>
            </a:r>
            <a:r>
              <a:rPr dirty="0" lang="ar-SA" sz="2400">
                <a:uFillTx/>
                <a:latin charset="-78" panose="02020603050405020304" pitchFamily="18" typeface="Simplified Arabic"/>
                <a:cs charset="-78" panose="02020603050405020304" pitchFamily="18" typeface="Simplified Arabic"/>
              </a:rPr>
              <a:t> في الخمسينات مـن القـرن الماضي، والذي حدد حجم شبكة التواصل الاجتماعي كمجموعة من حوالي 100 إلى 500 شخص عـلى الشـبكة الإلكترونيـة، توسعت مواقع التواصل الاجتماعي مثل </a:t>
            </a:r>
            <a:r>
              <a:rPr dirty="0" lang="en-US" sz="2400">
                <a:uFillTx/>
                <a:latin charset="-78" panose="02020603050405020304" pitchFamily="18" typeface="Simplified Arabic"/>
                <a:cs charset="-78" panose="02020603050405020304" pitchFamily="18" typeface="Simplified Arabic"/>
              </a:rPr>
              <a:t>Myspace  </a:t>
            </a:r>
            <a:r>
              <a:rPr dirty="0" lang="ar-SA" sz="2400">
                <a:uFillTx/>
                <a:latin charset="-78" panose="02020603050405020304" pitchFamily="18" typeface="Simplified Arabic"/>
                <a:cs charset="-78" panose="02020603050405020304" pitchFamily="18" typeface="Simplified Arabic"/>
              </a:rPr>
              <a:t> </a:t>
            </a:r>
            <a:r>
              <a:rPr dirty="0" err="1" lang="ar-SA" sz="2400">
                <a:uFillTx/>
                <a:latin charset="-78" panose="02020603050405020304" pitchFamily="18" typeface="Simplified Arabic"/>
                <a:cs charset="-78" panose="02020603050405020304" pitchFamily="18" typeface="Simplified Arabic"/>
              </a:rPr>
              <a:t>والفيسبوك</a:t>
            </a:r>
            <a:r>
              <a:rPr dirty="0" lang="ar-SA" sz="2400">
                <a:uFillTx/>
                <a:latin charset="-78" panose="02020603050405020304" pitchFamily="18" typeface="Simplified Arabic"/>
                <a:cs charset="-78" panose="02020603050405020304" pitchFamily="18" typeface="Simplified Arabic"/>
              </a:rPr>
              <a:t> وتويتر والهيئات السياسية" </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صورة 1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8214" y="4941169"/>
            <a:ext cx="2601617" cy="108012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139</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100</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0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a:t>
            </a:r>
            <a:r>
              <a:rPr b="1" dirty="0" lang="ar-SA" sz="3600" u="sng">
                <a:solidFill>
                  <a:srgbClr val="0070C0"/>
                </a:solidFill>
                <a:uFillTx/>
              </a:rPr>
              <a:t>شبكات التواصل الاجتماعي</a:t>
            </a:r>
            <a:r>
              <a:rPr b="1" dirty="0" lang="ar-SA" sz="3600">
                <a:solidFill>
                  <a:srgbClr val="0070C0"/>
                </a:solidFill>
                <a:uFillTx/>
              </a:rPr>
              <a:t>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0446" y="2204864"/>
            <a:ext cx="7910235" cy="300082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lvl="1" marL="0"/>
            <a:r>
              <a:rPr dirty="0" lang="ar-SA" sz="2400">
                <a:uFillTx/>
                <a:latin charset="-78" panose="02020603050405020304" pitchFamily="18" typeface="Simplified Arabic"/>
                <a:cs charset="-78" panose="02020603050405020304" pitchFamily="18" typeface="Simplified Arabic"/>
              </a:rPr>
              <a:t>الميزات المشتركة لشبكات التواصل الاجتماعي:</a:t>
            </a:r>
          </a:p>
          <a:p>
            <a:pPr indent="-342900" lvl="2" marL="800100">
              <a:lnSpc>
                <a:spcPct val="150000"/>
              </a:lnSpc>
              <a:buFont charset="0" panose="020B0604020202020204" pitchFamily="34" typeface="Arial"/>
              <a:buChar char="•"/>
            </a:pPr>
            <a:r>
              <a:rPr b="1" dirty="0" lang="ar-SA" sz="2200">
                <a:uFillTx/>
                <a:latin charset="-78" panose="02020603050405020304" pitchFamily="18" typeface="Simplified Arabic"/>
                <a:cs charset="-78" panose="02020603050405020304" pitchFamily="18" typeface="Simplified Arabic"/>
              </a:rPr>
              <a:t>محتوى</a:t>
            </a:r>
            <a:r>
              <a:rPr dirty="0" lang="ar-SA" sz="2200">
                <a:uFillTx/>
                <a:latin charset="-78" panose="02020603050405020304" pitchFamily="18" typeface="Simplified Arabic"/>
                <a:cs charset="-78" panose="02020603050405020304" pitchFamily="18" typeface="Simplified Arabic"/>
              </a:rPr>
              <a:t> هذه الشبكات يتم تشكيلها من زوارها والأعضاء، وليس من فريق متخصص للكتابـة والنشر فيها</a:t>
            </a:r>
          </a:p>
          <a:p>
            <a:pPr indent="-342900" lvl="2" marL="800100">
              <a:lnSpc>
                <a:spcPct val="150000"/>
              </a:lnSpc>
              <a:buFont charset="0" panose="020B0604020202020204" pitchFamily="34" typeface="Arial"/>
              <a:buChar char="•"/>
            </a:pPr>
            <a:r>
              <a:rPr b="1" dirty="0" lang="ar-SA" sz="2200">
                <a:uFillTx/>
                <a:latin charset="-78" panose="02020603050405020304" pitchFamily="18" typeface="Simplified Arabic"/>
                <a:cs charset="-78" panose="02020603050405020304" pitchFamily="18" typeface="Simplified Arabic"/>
              </a:rPr>
              <a:t>التواصل الفعال </a:t>
            </a:r>
            <a:r>
              <a:rPr dirty="0" lang="ar-SA" sz="2200">
                <a:uFillTx/>
                <a:latin charset="-78" panose="02020603050405020304" pitchFamily="18" typeface="Simplified Arabic"/>
                <a:cs charset="-78" panose="02020603050405020304" pitchFamily="18" typeface="Simplified Arabic"/>
              </a:rPr>
              <a:t>بين كافة مستخدمي هذه الشبكات </a:t>
            </a:r>
          </a:p>
          <a:p>
            <a:pPr indent="-342900" lvl="2" marL="800100">
              <a:lnSpc>
                <a:spcPct val="150000"/>
              </a:lnSpc>
              <a:buFont charset="0" panose="020B0604020202020204" pitchFamily="34" typeface="Arial"/>
              <a:buChar char="•"/>
            </a:pPr>
            <a:r>
              <a:rPr b="1" dirty="0" lang="ar-SA" sz="2200">
                <a:uFillTx/>
                <a:latin charset="-78" panose="02020603050405020304" pitchFamily="18" typeface="Simplified Arabic"/>
                <a:cs charset="-78" panose="02020603050405020304" pitchFamily="18" typeface="Simplified Arabic"/>
              </a:rPr>
              <a:t>قدرة</a:t>
            </a:r>
            <a:r>
              <a:rPr dirty="0" lang="ar-SA" sz="2200">
                <a:uFillTx/>
                <a:latin charset="-78" panose="02020603050405020304" pitchFamily="18" typeface="Simplified Arabic"/>
                <a:cs charset="-78" panose="02020603050405020304" pitchFamily="18" typeface="Simplified Arabic"/>
              </a:rPr>
              <a:t> المستخدم </a:t>
            </a:r>
            <a:r>
              <a:rPr b="1" dirty="0" lang="ar-SA" sz="2200">
                <a:uFillTx/>
                <a:latin charset="-78" panose="02020603050405020304" pitchFamily="18" typeface="Simplified Arabic"/>
                <a:cs charset="-78" panose="02020603050405020304" pitchFamily="18" typeface="Simplified Arabic"/>
              </a:rPr>
              <a:t>على التحكم في المحتوى </a:t>
            </a:r>
            <a:r>
              <a:rPr dirty="0" lang="ar-SA" sz="2200">
                <a:uFillTx/>
                <a:latin charset="-78" panose="02020603050405020304" pitchFamily="18" typeface="Simplified Arabic"/>
                <a:cs charset="-78" panose="02020603050405020304" pitchFamily="18" typeface="Simplified Arabic"/>
              </a:rPr>
              <a:t>المعروض عن طريـق حريته في اختيار الأصدقاء الذين يريـد أن يتواصل معهم</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صورة 1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8214" y="4653136"/>
            <a:ext cx="2601617" cy="1475993"/>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139</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101</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0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a:t>
            </a:r>
            <a:r>
              <a:rPr b="1" dirty="0" lang="ar-SA" sz="3600" u="sng">
                <a:solidFill>
                  <a:srgbClr val="0070C0"/>
                </a:solidFill>
                <a:uFillTx/>
              </a:rPr>
              <a:t>شبكات التواصل الاجتماعي</a:t>
            </a:r>
            <a:r>
              <a:rPr b="1" dirty="0" lang="ar-SA" sz="3600">
                <a:solidFill>
                  <a:srgbClr val="0070C0"/>
                </a:solidFill>
                <a:uFillTx/>
              </a:rPr>
              <a:t>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0446" y="2204864"/>
            <a:ext cx="7910235" cy="2100575"/>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lvl="1" marL="0">
              <a:lnSpc>
                <a:spcPct val="200000"/>
              </a:lnSpc>
            </a:pPr>
            <a:r>
              <a:rPr dirty="0" lang="ar-SA" sz="2400">
                <a:uFillTx/>
                <a:latin charset="-78" panose="02020603050405020304" pitchFamily="18" typeface="Simplified Arabic"/>
                <a:cs charset="-78" panose="02020603050405020304" pitchFamily="18" typeface="Simplified Arabic"/>
              </a:rPr>
              <a:t>الأسس النظرية التي تقوم عليها شبكات التواصل الاجتماعي:</a:t>
            </a:r>
          </a:p>
          <a:p>
            <a:pPr algn="just" indent="-457200" lvl="2">
              <a:lnSpc>
                <a:spcPct val="200000"/>
              </a:lnSpc>
              <a:buFont typeface="+mj-lt"/>
              <a:buAutoNum type="arabicPeriod"/>
            </a:pPr>
            <a:r>
              <a:rPr b="1" dirty="0" lang="ar-SA" sz="2200">
                <a:uFillTx/>
                <a:latin charset="-78" panose="02020603050405020304" pitchFamily="18" typeface="Simplified Arabic"/>
                <a:cs charset="-78" panose="02020603050405020304" pitchFamily="18" typeface="Simplified Arabic"/>
              </a:rPr>
              <a:t>النظرية الاتصالية</a:t>
            </a:r>
          </a:p>
          <a:p>
            <a:pPr algn="just" indent="-457200" lvl="2">
              <a:lnSpc>
                <a:spcPct val="200000"/>
              </a:lnSpc>
              <a:buFont typeface="+mj-lt"/>
              <a:buAutoNum type="arabicPeriod"/>
            </a:pPr>
            <a:r>
              <a:rPr b="1" dirty="0" lang="ar-SA" sz="2200">
                <a:uFillTx/>
                <a:latin charset="-78" panose="02020603050405020304" pitchFamily="18" typeface="Simplified Arabic"/>
                <a:cs charset="-78" panose="02020603050405020304" pitchFamily="18" typeface="Simplified Arabic"/>
              </a:rPr>
              <a:t>النظرية الإعلامية الموجهة اجتماعية</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صورة 1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0446" y="4467516"/>
            <a:ext cx="2601617" cy="1475993"/>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6512"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139-141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0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a:t>
            </a:r>
            <a:r>
              <a:rPr b="1" dirty="0" lang="ar-SA" sz="3600" u="sng">
                <a:solidFill>
                  <a:srgbClr val="0070C0"/>
                </a:solidFill>
                <a:uFillTx/>
              </a:rPr>
              <a:t>شبكات التواصل الاجتماعي</a:t>
            </a:r>
            <a:r>
              <a:rPr b="1" dirty="0" lang="ar-SA" sz="3600">
                <a:solidFill>
                  <a:srgbClr val="0070C0"/>
                </a:solidFill>
                <a:uFillTx/>
              </a:rPr>
              <a:t>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0446" y="2204864"/>
            <a:ext cx="7910235" cy="3877985"/>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lvl="1" marL="0"/>
            <a:r>
              <a:rPr b="1" dirty="0" lang="ar-SA" sz="2400">
                <a:uFillTx/>
                <a:latin charset="-78" panose="02020603050405020304" pitchFamily="18" typeface="Simplified Arabic"/>
                <a:cs charset="-78" panose="02020603050405020304" pitchFamily="18" typeface="Simplified Arabic"/>
              </a:rPr>
              <a:t>بعض شبكات التواصل الاجتماعي:</a:t>
            </a:r>
          </a:p>
          <a:p>
            <a:pPr algn="just" lvl="1" marL="0"/>
            <a:endParaRPr dirty="0" lang="ar-SA" sz="2400">
              <a:uFillTx/>
              <a:latin charset="-78" panose="02020603050405020304" pitchFamily="18" typeface="Simplified Arabic"/>
              <a:cs charset="-78" panose="02020603050405020304" pitchFamily="18" typeface="Simplified Arabic"/>
            </a:endParaRPr>
          </a:p>
          <a:p>
            <a:pPr indent="-342900" lvl="1" marL="342900">
              <a:buFont charset="0" panose="02070309020205020404" pitchFamily="49" typeface="Courier New"/>
              <a:buChar char="o"/>
            </a:pPr>
            <a:r>
              <a:rPr dirty="0" lang="ar-SA" sz="2200">
                <a:uFillTx/>
                <a:latin charset="-78" panose="02020603050405020304" pitchFamily="18" typeface="Simplified Arabic"/>
                <a:cs charset="-78" panose="02020603050405020304" pitchFamily="18" typeface="Simplified Arabic"/>
              </a:rPr>
              <a:t>يعتمد تطبيق </a:t>
            </a:r>
            <a:r>
              <a:rPr b="1" dirty="0" lang="ar-SA" sz="2200">
                <a:solidFill>
                  <a:srgbClr val="FFFF00"/>
                </a:solidFill>
                <a:effectLst>
                  <a:outerShdw algn="tl" blurRad="38100" dir="2700000" dist="38100">
                    <a:srgbClr val="000000">
                      <a:alpha val="43137"/>
                    </a:srgbClr>
                  </a:outerShdw>
                </a:effectLst>
                <a:uFillTx/>
                <a:latin charset="-78" panose="02020603050405020304" pitchFamily="18" typeface="Simplified Arabic"/>
                <a:cs charset="-78" panose="02020603050405020304" pitchFamily="18" typeface="Simplified Arabic"/>
              </a:rPr>
              <a:t>سناب شات </a:t>
            </a:r>
            <a:r>
              <a:rPr b="1" dirty="0" lang="en-US" sz="2200">
                <a:solidFill>
                  <a:srgbClr val="FFFF00"/>
                </a:solidFill>
                <a:effectLst>
                  <a:outerShdw algn="tl" blurRad="38100" dir="2700000" dist="38100">
                    <a:srgbClr val="000000">
                      <a:alpha val="43137"/>
                    </a:srgbClr>
                  </a:outerShdw>
                </a:effectLst>
                <a:uFillTx/>
                <a:latin charset="-78" panose="02020603050405020304" pitchFamily="18" typeface="Simplified Arabic"/>
                <a:cs charset="-78" panose="02020603050405020304" pitchFamily="18" typeface="Simplified Arabic"/>
              </a:rPr>
              <a:t>Snapchat</a:t>
            </a:r>
            <a:r>
              <a:rPr b="1" dirty="0" lang="ar-SA" sz="2200">
                <a:solidFill>
                  <a:srgbClr val="FFFF00"/>
                </a:solidFill>
                <a:effectLst>
                  <a:outerShdw algn="tl" blurRad="38100" dir="2700000" dist="38100">
                    <a:srgbClr val="000000">
                      <a:alpha val="43137"/>
                    </a:srgbClr>
                  </a:outerShdw>
                </a:effectLst>
                <a:uFillTx/>
                <a:latin charset="-78" panose="02020603050405020304" pitchFamily="18" typeface="Simplified Arabic"/>
                <a:cs charset="-78" panose="02020603050405020304" pitchFamily="18" typeface="Simplified Arabic"/>
              </a:rPr>
              <a:t> </a:t>
            </a:r>
            <a:r>
              <a:rPr dirty="0" lang="ar-SA" sz="2200">
                <a:uFillTx/>
                <a:latin charset="-78" panose="02020603050405020304" pitchFamily="18" typeface="Simplified Arabic"/>
                <a:cs charset="-78" panose="02020603050405020304" pitchFamily="18" typeface="Simplified Arabic"/>
              </a:rPr>
              <a:t>على رسائل الوسائط المتعددة وهي عبارة عن فيديو قصير لا يتجاوز 60 ثانية.</a:t>
            </a:r>
          </a:p>
          <a:p>
            <a:pPr indent="-342900" lvl="1" marL="342900">
              <a:buFont charset="0" panose="02070309020205020404" pitchFamily="49" typeface="Courier New"/>
              <a:buChar char="o"/>
            </a:pPr>
            <a:r>
              <a:rPr dirty="0" lang="ar-SA" sz="2200">
                <a:uFillTx/>
                <a:latin charset="-78" panose="02020603050405020304" pitchFamily="18" typeface="Simplified Arabic"/>
                <a:cs charset="-78" panose="02020603050405020304" pitchFamily="18" typeface="Simplified Arabic"/>
              </a:rPr>
              <a:t>أداة تواصل اجتماعية مجانية.</a:t>
            </a:r>
          </a:p>
          <a:p>
            <a:pPr indent="-342900" lvl="1" marL="342900">
              <a:buFont charset="0" panose="02070309020205020404" pitchFamily="49" typeface="Courier New"/>
              <a:buChar char="o"/>
            </a:pPr>
            <a:r>
              <a:rPr dirty="0" lang="ar-SA" sz="2200">
                <a:uFillTx/>
                <a:latin charset="-78" panose="02020603050405020304" pitchFamily="18" typeface="Simplified Arabic"/>
                <a:cs charset="-78" panose="02020603050405020304" pitchFamily="18" typeface="Simplified Arabic"/>
              </a:rPr>
              <a:t>يمكن للمستخدم إضافة النصوص والصور إليها، ومن ثم مشاركتها.</a:t>
            </a:r>
          </a:p>
          <a:p>
            <a:pPr indent="-342900" lvl="1" marL="342900">
              <a:buFont charset="0" panose="02070309020205020404" pitchFamily="49" typeface="Courier New"/>
              <a:buChar char="o"/>
            </a:pPr>
            <a:r>
              <a:rPr dirty="0" lang="ar-SA" sz="2200">
                <a:uFillTx/>
                <a:latin charset="-78" panose="02020603050405020304" pitchFamily="18" typeface="Simplified Arabic"/>
                <a:cs charset="-78" panose="02020603050405020304" pitchFamily="18" typeface="Simplified Arabic"/>
              </a:rPr>
              <a:t>بلغ مشتركيه 100 مليون حساب نشط.</a:t>
            </a:r>
          </a:p>
          <a:p>
            <a:pPr indent="-342900" lvl="1" marL="342900">
              <a:buFont charset="0" panose="02070309020205020404" pitchFamily="49" typeface="Courier New"/>
              <a:buChar char="o"/>
            </a:pPr>
            <a:r>
              <a:rPr dirty="0" lang="ar-SA" sz="2200">
                <a:uFillTx/>
                <a:latin charset="-78" panose="02020603050405020304" pitchFamily="18" typeface="Simplified Arabic"/>
                <a:cs charset="-78" panose="02020603050405020304" pitchFamily="18" typeface="Simplified Arabic"/>
              </a:rPr>
              <a:t>شكلت الفئــة العمريــة أقل من 25 سنة بنسبة 71%.</a:t>
            </a:r>
          </a:p>
          <a:p>
            <a:pPr indent="-342900" lvl="1" marL="342900">
              <a:buFont charset="0" panose="02070309020205020404" pitchFamily="49" typeface="Courier New"/>
              <a:buChar char="o"/>
            </a:pPr>
            <a:r>
              <a:rPr dirty="0" lang="ar-SA" sz="2200">
                <a:uFillTx/>
                <a:latin charset="-78" panose="02020603050405020304" pitchFamily="18" typeface="Simplified Arabic"/>
                <a:cs charset="-78" panose="02020603050405020304" pitchFamily="18" typeface="Simplified Arabic"/>
              </a:rPr>
              <a:t>6 مليارات مشاهدة "</a:t>
            </a:r>
            <a:r>
              <a:rPr dirty="0" err="1" lang="ar-SA" sz="2200">
                <a:uFillTx/>
                <a:latin charset="-78" panose="02020603050405020304" pitchFamily="18" typeface="Simplified Arabic"/>
                <a:cs charset="-78" panose="02020603050405020304" pitchFamily="18" typeface="Simplified Arabic"/>
              </a:rPr>
              <a:t>للستوري</a:t>
            </a:r>
            <a:r>
              <a:rPr dirty="0" lang="ar-SA" sz="2200">
                <a:uFillTx/>
                <a:latin charset="-78" panose="02020603050405020304" pitchFamily="18" typeface="Simplified Arabic"/>
                <a:cs charset="-78" panose="02020603050405020304" pitchFamily="18" typeface="Simplified Arabic"/>
              </a:rPr>
              <a:t>" يوميا.</a:t>
            </a:r>
          </a:p>
          <a:p>
            <a:pPr indent="-342900" lvl="1" marL="342900">
              <a:buFont charset="0" panose="02070309020205020404" pitchFamily="49" typeface="Courier New"/>
              <a:buChar char="o"/>
            </a:pPr>
            <a:r>
              <a:rPr dirty="0" lang="ar-SA" sz="2200">
                <a:uFillTx/>
                <a:latin charset="-78" panose="02020603050405020304" pitchFamily="18" typeface="Simplified Arabic"/>
                <a:cs charset="-78" panose="02020603050405020304" pitchFamily="18" typeface="Simplified Arabic"/>
              </a:rPr>
              <a:t>السعودية الثانية عالمياً من حيث الاستخدام .</a:t>
            </a:r>
          </a:p>
          <a:p>
            <a:pPr indent="-342900" lvl="1" marL="342900">
              <a:buFont charset="0" panose="02070309020205020404" pitchFamily="49" typeface="Courier New"/>
              <a:buChar char="o"/>
            </a:pPr>
            <a:endParaRPr dirty="0" lang="ar-SA" sz="2200">
              <a:uFillTx/>
              <a:latin charset="-78" panose="02020603050405020304" pitchFamily="18" typeface="Simplified Arabic"/>
              <a:cs charset="-78" panose="02020603050405020304" pitchFamily="18" typeface="Simplified Arabic"/>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صورة 1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42938" y="3434713"/>
            <a:ext cx="1533525" cy="2442559"/>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141</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103</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0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0446" y="2204864"/>
            <a:ext cx="7910235" cy="313932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indent="-342900" lvl="1" marL="342900">
              <a:lnSpc>
                <a:spcPct val="150000"/>
              </a:lnSpc>
              <a:buFont charset="0" panose="02070309020205020404" pitchFamily="49" typeface="Courier New"/>
              <a:buChar char="o"/>
            </a:pPr>
            <a:r>
              <a:rPr dirty="0" lang="ar-SA" sz="2200">
                <a:uFillTx/>
                <a:latin charset="-78" panose="02020603050405020304" pitchFamily="18" typeface="Simplified Arabic"/>
                <a:cs charset="-78" panose="02020603050405020304" pitchFamily="18" typeface="Simplified Arabic"/>
              </a:rPr>
              <a:t>موقع وتطبيق</a:t>
            </a:r>
            <a:r>
              <a:rPr b="1" dirty="0" lang="en-US" sz="2200">
                <a:solidFill>
                  <a:srgbClr val="00B0F0"/>
                </a:solidFill>
                <a:effectLst>
                  <a:outerShdw algn="tl" blurRad="38100" dir="2700000" dist="38100">
                    <a:srgbClr val="000000">
                      <a:alpha val="43137"/>
                    </a:srgbClr>
                  </a:outerShdw>
                </a:effectLst>
                <a:uFillTx/>
                <a:latin charset="-78" panose="02020603050405020304" pitchFamily="18" typeface="Simplified Arabic"/>
                <a:cs charset="-78" panose="02020603050405020304" pitchFamily="18" typeface="Simplified Arabic"/>
              </a:rPr>
              <a:t>Twitter</a:t>
            </a:r>
            <a:r>
              <a:rPr dirty="0" lang="en-US" sz="2200">
                <a:uFillTx/>
                <a:latin charset="-78" panose="02020603050405020304" pitchFamily="18" typeface="Simplified Arabic"/>
                <a:cs charset="-78" panose="02020603050405020304" pitchFamily="18" typeface="Simplified Arabic"/>
              </a:rPr>
              <a:t> </a:t>
            </a:r>
            <a:r>
              <a:rPr dirty="0" lang="ar-SA" sz="2200">
                <a:uFillTx/>
                <a:latin charset="-78" panose="02020603050405020304" pitchFamily="18" typeface="Simplified Arabic"/>
                <a:cs charset="-78" panose="02020603050405020304" pitchFamily="18" typeface="Simplified Arabic"/>
              </a:rPr>
              <a:t> من مواقع التواصل الاجتماعي المستخدم بشكل كبير.</a:t>
            </a:r>
          </a:p>
          <a:p>
            <a:pPr indent="-342900" lvl="1" marL="342900">
              <a:lnSpc>
                <a:spcPct val="150000"/>
              </a:lnSpc>
              <a:buFont charset="0" panose="02070309020205020404" pitchFamily="49" typeface="Courier New"/>
              <a:buChar char="o"/>
            </a:pPr>
            <a:r>
              <a:rPr dirty="0" lang="ar-SA" sz="2200">
                <a:uFillTx/>
                <a:latin charset="-78" panose="02020603050405020304" pitchFamily="18" typeface="Simplified Arabic"/>
                <a:cs charset="-78" panose="02020603050405020304" pitchFamily="18" typeface="Simplified Arabic"/>
              </a:rPr>
              <a:t>أداة تواصل اجتماعية مجانية</a:t>
            </a:r>
          </a:p>
          <a:p>
            <a:pPr indent="-342900" lvl="1" marL="342900">
              <a:lnSpc>
                <a:spcPct val="150000"/>
              </a:lnSpc>
              <a:buFont charset="0" panose="02070309020205020404" pitchFamily="49" typeface="Courier New"/>
              <a:buChar char="o"/>
            </a:pPr>
            <a:r>
              <a:rPr dirty="0" lang="ar-SA" sz="2200">
                <a:uFillTx/>
                <a:latin charset="-78" panose="02020603050405020304" pitchFamily="18" typeface="Simplified Arabic"/>
                <a:cs charset="-78" panose="02020603050405020304" pitchFamily="18" typeface="Simplified Arabic"/>
              </a:rPr>
              <a:t>تسمح لمستخدميها بالبقاء على تواصل مـن خـلال تحـديثات الرسـائل النصية الموجزة والتي يصل طولها إلى 140 حـرف</a:t>
            </a:r>
            <a:r>
              <a:rPr dirty="0" err="1" lang="en-US" sz="2200">
                <a:uFillTx/>
                <a:latin charset="-78" panose="02020603050405020304" pitchFamily="18" typeface="Simplified Arabic"/>
                <a:cs charset="-78" panose="02020603050405020304" pitchFamily="18" typeface="Simplified Arabic"/>
              </a:rPr>
              <a:t>Tewwes</a:t>
            </a:r>
            <a:r>
              <a:rPr dirty="0" lang="en-US" sz="2200">
                <a:uFillTx/>
                <a:latin charset="-78" panose="02020603050405020304" pitchFamily="18" typeface="Simplified Arabic"/>
                <a:cs charset="-78" panose="02020603050405020304" pitchFamily="18" typeface="Simplified Arabic"/>
              </a:rPr>
              <a:t> </a:t>
            </a:r>
            <a:endParaRPr dirty="0" lang="ar-SA" sz="2200">
              <a:uFillTx/>
              <a:latin charset="-78" panose="02020603050405020304" pitchFamily="18" typeface="Simplified Arabic"/>
              <a:cs charset="-78" panose="02020603050405020304" pitchFamily="18" typeface="Simplified Arabic"/>
            </a:endParaRPr>
          </a:p>
          <a:p>
            <a:pPr indent="-342900" lvl="1" marL="342900">
              <a:lnSpc>
                <a:spcPct val="150000"/>
              </a:lnSpc>
              <a:buFont charset="0" panose="02070309020205020404" pitchFamily="49" typeface="Courier New"/>
              <a:buChar char="o"/>
            </a:pPr>
            <a:r>
              <a:rPr dirty="0" lang="ar-SA" sz="2200">
                <a:uFillTx/>
                <a:latin charset="-78" panose="02020603050405020304" pitchFamily="18" typeface="Simplified Arabic"/>
                <a:cs charset="-78" panose="02020603050405020304" pitchFamily="18" typeface="Simplified Arabic"/>
              </a:rPr>
              <a:t>يستند </a:t>
            </a:r>
            <a:r>
              <a:rPr dirty="0" err="1" lang="ar-SA" sz="2200">
                <a:uFillTx/>
                <a:latin charset="-78" panose="02020603050405020304" pitchFamily="18" typeface="Simplified Arabic"/>
                <a:cs charset="-78" panose="02020603050405020304" pitchFamily="18" typeface="Simplified Arabic"/>
              </a:rPr>
              <a:t>تويتر</a:t>
            </a:r>
            <a:r>
              <a:rPr dirty="0" lang="ar-SA" sz="2200">
                <a:uFillTx/>
                <a:latin charset="-78" panose="02020603050405020304" pitchFamily="18" typeface="Simplified Arabic"/>
                <a:cs charset="-78" panose="02020603050405020304" pitchFamily="18" typeface="Simplified Arabic"/>
              </a:rPr>
              <a:t> </a:t>
            </a:r>
            <a:r>
              <a:rPr b="1" dirty="0" lang="en-US" sz="2200">
                <a:solidFill>
                  <a:srgbClr val="00B0F0"/>
                </a:solidFill>
                <a:effectLst>
                  <a:outerShdw algn="tl" blurRad="38100" dir="2700000" dist="38100">
                    <a:srgbClr val="000000">
                      <a:alpha val="43137"/>
                    </a:srgbClr>
                  </a:outerShdw>
                </a:effectLst>
                <a:uFillTx/>
                <a:latin charset="-78" panose="02020603050405020304" pitchFamily="18" typeface="Simplified Arabic"/>
                <a:cs charset="-78" panose="02020603050405020304" pitchFamily="18" typeface="Simplified Arabic"/>
              </a:rPr>
              <a:t>Twitter</a:t>
            </a:r>
            <a:r>
              <a:rPr dirty="0" lang="ar-SA" sz="2200">
                <a:solidFill>
                  <a:srgbClr val="00B0F0"/>
                </a:solidFill>
                <a:effectLst>
                  <a:outerShdw algn="tl" blurRad="38100" dir="2700000" dist="38100">
                    <a:srgbClr val="000000">
                      <a:alpha val="43137"/>
                    </a:srgbClr>
                  </a:outerShdw>
                </a:effectLst>
                <a:uFillTx/>
                <a:latin charset="-78" panose="02020603050405020304" pitchFamily="18" typeface="Simplified Arabic"/>
                <a:cs charset="-78" panose="02020603050405020304" pitchFamily="18" typeface="Simplified Arabic"/>
              </a:rPr>
              <a:t> </a:t>
            </a:r>
            <a:r>
              <a:rPr dirty="0" lang="ar-SA" sz="2200">
                <a:uFillTx/>
                <a:latin charset="-78" panose="02020603050405020304" pitchFamily="18" typeface="Simplified Arabic"/>
                <a:cs charset="-78" panose="02020603050405020304" pitchFamily="18" typeface="Simplified Arabic"/>
              </a:rPr>
              <a:t>على إجابة السؤال التالي "مـاذا تفعـل؟" ومـن ثـم يقـوم المستخدم بوضع أفكاره أو ما يحدث معه خلال اليوم.</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صورة 1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75656" y="4760673"/>
            <a:ext cx="2344886" cy="1491178"/>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a:t>
            </a:r>
            <a:r>
              <a:rPr b="1" dirty="0" lang="ar-SA" sz="3600" u="sng">
                <a:solidFill>
                  <a:srgbClr val="0070C0"/>
                </a:solidFill>
                <a:uFillTx/>
              </a:rPr>
              <a:t>شبكات التواصل الاجتماعي</a:t>
            </a:r>
            <a:r>
              <a:rPr b="1" dirty="0" lang="ar-SA" sz="3600">
                <a:solidFill>
                  <a:srgbClr val="0070C0"/>
                </a:solidFill>
                <a:uFillTx/>
              </a:rPr>
              <a:t>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143</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104</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0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0446" y="2348880"/>
            <a:ext cx="7910235" cy="2123658"/>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rtlCol="1" wrap="square">
            <a:spAutoFit/>
          </a:bodyPr>
          <a:lstStyle/>
          <a:p>
            <a:pPr algn="just" indent="-342900" lvl="1" marL="342900">
              <a:lnSpc>
                <a:spcPct val="150000"/>
              </a:lnSpc>
              <a:buFont charset="2" panose="05000000000000000000" pitchFamily="2" typeface="Wingdings"/>
              <a:buChar char="§"/>
            </a:pPr>
            <a:r>
              <a:rPr dirty="0" lang="ar-SA" sz="2200">
                <a:uFillTx/>
                <a:latin charset="-78" panose="02020603050405020304" pitchFamily="18" typeface="Simplified Arabic"/>
                <a:cs charset="-78" panose="02020603050405020304" pitchFamily="18" typeface="Simplified Arabic"/>
              </a:rPr>
              <a:t>موقع وتطبيق </a:t>
            </a:r>
            <a:r>
              <a:rPr dirty="0" err="1" lang="ar-SA" sz="2200">
                <a:uFillTx/>
                <a:latin charset="-78" panose="02020603050405020304" pitchFamily="18" typeface="Simplified Arabic"/>
                <a:cs charset="-78" panose="02020603050405020304" pitchFamily="18" typeface="Simplified Arabic"/>
              </a:rPr>
              <a:t>الفيسبوك</a:t>
            </a:r>
            <a:r>
              <a:rPr dirty="0" lang="ar-SA" sz="2200">
                <a:uFillTx/>
                <a:latin charset="-78" panose="02020603050405020304" pitchFamily="18" typeface="Simplified Arabic"/>
                <a:cs charset="-78" panose="02020603050405020304" pitchFamily="18" typeface="Simplified Arabic"/>
              </a:rPr>
              <a:t> </a:t>
            </a:r>
            <a:r>
              <a:rPr dirty="0" lang="en-US" sz="2200">
                <a:uFillTx/>
                <a:latin charset="-78" panose="02020603050405020304" pitchFamily="18" typeface="Simplified Arabic"/>
                <a:cs charset="-78" panose="02020603050405020304" pitchFamily="18" typeface="Simplified Arabic"/>
              </a:rPr>
              <a:t>Facebook</a:t>
            </a:r>
            <a:r>
              <a:rPr dirty="0" lang="ar-SA" sz="2200">
                <a:uFillTx/>
                <a:latin charset="-78" panose="02020603050405020304" pitchFamily="18" typeface="Simplified Arabic"/>
                <a:cs charset="-78" panose="02020603050405020304" pitchFamily="18" typeface="Simplified Arabic"/>
              </a:rPr>
              <a:t> </a:t>
            </a:r>
            <a:r>
              <a:rPr dirty="0" lang="en-US" sz="2200">
                <a:uFillTx/>
                <a:latin charset="-78" panose="02020603050405020304" pitchFamily="18" typeface="Simplified Arabic"/>
                <a:cs charset="-78" panose="02020603050405020304" pitchFamily="18" typeface="Simplified Arabic"/>
              </a:rPr>
              <a:t> </a:t>
            </a:r>
            <a:r>
              <a:rPr dirty="0" lang="ar-SA" sz="2200">
                <a:uFillTx/>
                <a:latin charset="-78" panose="02020603050405020304" pitchFamily="18" typeface="Simplified Arabic"/>
                <a:cs charset="-78" panose="02020603050405020304" pitchFamily="18" typeface="Simplified Arabic"/>
              </a:rPr>
              <a:t>يحتـل المرتبـة الأولى.</a:t>
            </a:r>
          </a:p>
          <a:p>
            <a:pPr algn="just" indent="-342900" lvl="1" marL="342900">
              <a:lnSpc>
                <a:spcPct val="150000"/>
              </a:lnSpc>
              <a:buFont charset="2" panose="05000000000000000000" pitchFamily="2" typeface="Wingdings"/>
              <a:buChar char="§"/>
            </a:pPr>
            <a:r>
              <a:rPr dirty="0" lang="ar-SA" sz="2200">
                <a:uFillTx/>
                <a:latin charset="-78" panose="02020603050405020304" pitchFamily="18" typeface="Simplified Arabic"/>
                <a:cs charset="-78" panose="02020603050405020304" pitchFamily="18" typeface="Simplified Arabic"/>
              </a:rPr>
              <a:t>فكرة الموقع إلكتروني تفاعلي يسمح لطلبة جامعة هارفارد فقط بالتواصـل فـيما بيـنهم خـلال دراسـتهم والإبقـاء عـلى علاقاتهم بعد تخرجهم ثم انتقل إلى باقي الجامعات الأخرى.</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صورة 1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39552" y="3861048"/>
            <a:ext cx="2638425" cy="1733550"/>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مستطيل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77977" y="4293096"/>
            <a:ext cx="5252703" cy="1615827"/>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algn="just" indent="-342900" lvl="1" marL="342900">
              <a:lnSpc>
                <a:spcPct val="150000"/>
              </a:lnSpc>
              <a:buFont charset="2" panose="05000000000000000000" pitchFamily="2" typeface="Wingdings"/>
              <a:buChar char="§"/>
            </a:pPr>
            <a:r>
              <a:rPr dirty="0" lang="ar-SA" sz="2200">
                <a:uFillTx/>
                <a:latin charset="-78" panose="02020603050405020304" pitchFamily="18" typeface="Simplified Arabic"/>
                <a:cs charset="-78" panose="02020603050405020304" pitchFamily="18" typeface="Simplified Arabic"/>
              </a:rPr>
              <a:t>حجم الإقبال عليه كبير خاصـة بعـد اندلاع الثـورات العربيـة.</a:t>
            </a:r>
          </a:p>
          <a:p>
            <a:pPr algn="just" indent="-342900" lvl="1" marL="342900">
              <a:lnSpc>
                <a:spcPct val="150000"/>
              </a:lnSpc>
              <a:buFont charset="2" panose="05000000000000000000" pitchFamily="2" typeface="Wingdings"/>
              <a:buChar char="§"/>
            </a:pPr>
            <a:r>
              <a:rPr dirty="0" lang="ar-SA" sz="2200">
                <a:uFillTx/>
                <a:latin charset="-78" panose="02020603050405020304" pitchFamily="18" typeface="Simplified Arabic"/>
                <a:cs charset="-78" panose="02020603050405020304" pitchFamily="18" typeface="Simplified Arabic"/>
              </a:rPr>
              <a:t>يتم تحميل 250 مليون صورة يوميا.</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a:t>
            </a:r>
            <a:r>
              <a:rPr b="1" dirty="0" lang="ar-SA" sz="3600" u="sng">
                <a:solidFill>
                  <a:srgbClr val="0070C0"/>
                </a:solidFill>
                <a:uFillTx/>
              </a:rPr>
              <a:t>شبكات التواصل الاجتماعي</a:t>
            </a:r>
            <a:r>
              <a:rPr b="1" dirty="0" lang="ar-SA" sz="3600">
                <a:solidFill>
                  <a:srgbClr val="0070C0"/>
                </a:solidFill>
                <a:uFillTx/>
              </a:rPr>
              <a:t>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549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143</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105</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0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دور شبكات التواصل الاجتماعي وتأثيرها بين الإيجابيات والسلبيات</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7544" y="1310077"/>
            <a:ext cx="7910235" cy="517064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rtlCol="1" wrap="square">
            <a:spAutoFit/>
          </a:bodyPr>
          <a:lstStyle/>
          <a:p>
            <a:pPr algn="just" lvl="1" marL="0">
              <a:lnSpc>
                <a:spcPct val="150000"/>
              </a:lnSpc>
            </a:pPr>
            <a:endParaRPr b="1" dirty="0" lang="en-US" sz="2200" u="sng">
              <a:uFillTx/>
              <a:latin charset="-78" panose="02020603050405020304" pitchFamily="18" typeface="Simplified Arabic"/>
              <a:cs charset="-78" panose="02020603050405020304" pitchFamily="18" typeface="Simplified Arabic"/>
            </a:endParaRPr>
          </a:p>
          <a:p>
            <a:pPr algn="just" lvl="1" marL="0">
              <a:lnSpc>
                <a:spcPct val="150000"/>
              </a:lnSpc>
            </a:pPr>
            <a:r>
              <a:rPr b="1" dirty="0" lang="ar-SA" sz="2200" u="sng">
                <a:uFillTx/>
                <a:latin charset="-78" panose="02020603050405020304" pitchFamily="18" typeface="Simplified Arabic"/>
                <a:cs charset="-78" panose="02020603050405020304" pitchFamily="18" typeface="Simplified Arabic"/>
              </a:rPr>
              <a:t>أهم هذه الآثار الإيجابية:</a:t>
            </a:r>
          </a:p>
          <a:p>
            <a:pPr algn="just" indent="-342900" lvl="1" marL="342900">
              <a:lnSpc>
                <a:spcPct val="150000"/>
              </a:lnSpc>
              <a:buFont charset="2" panose="05000000000000000000" pitchFamily="2" typeface="Wingdings"/>
              <a:buChar char="ü"/>
            </a:pPr>
            <a:r>
              <a:rPr dirty="0" lang="ar-SA" sz="2200">
                <a:uFillTx/>
                <a:latin charset="-78" panose="02020603050405020304" pitchFamily="18" typeface="Simplified Arabic"/>
                <a:cs charset="-78" panose="02020603050405020304" pitchFamily="18" typeface="Simplified Arabic"/>
              </a:rPr>
              <a:t>ربط العلاقات عبر العالم والتواصل البسيط بين الأفراد.</a:t>
            </a:r>
            <a:endParaRPr dirty="0" lang="en-US" sz="2200">
              <a:uFillTx/>
              <a:latin charset="-78" panose="02020603050405020304" pitchFamily="18" typeface="Simplified Arabic"/>
              <a:cs charset="-78" panose="02020603050405020304" pitchFamily="18" typeface="Simplified Arabic"/>
            </a:endParaRPr>
          </a:p>
          <a:p>
            <a:pPr algn="just" indent="-342900" lvl="1" marL="342900">
              <a:lnSpc>
                <a:spcPct val="150000"/>
              </a:lnSpc>
              <a:buFont charset="2" panose="05000000000000000000" pitchFamily="2" typeface="Wingdings"/>
              <a:buChar char="ü"/>
            </a:pPr>
            <a:r>
              <a:rPr dirty="0" lang="ar-SA" sz="2200">
                <a:uFillTx/>
                <a:latin charset="-78" panose="02020603050405020304" pitchFamily="18" typeface="Simplified Arabic"/>
                <a:cs charset="-78" panose="02020603050405020304" pitchFamily="18" typeface="Simplified Arabic"/>
              </a:rPr>
              <a:t>التواصل التعليمي وكسب المعلومات.</a:t>
            </a:r>
            <a:endParaRPr dirty="0" lang="en-US" sz="2200">
              <a:uFillTx/>
              <a:latin charset="-78" panose="02020603050405020304" pitchFamily="18" typeface="Simplified Arabic"/>
              <a:cs charset="-78" panose="02020603050405020304" pitchFamily="18" typeface="Simplified Arabic"/>
            </a:endParaRPr>
          </a:p>
          <a:p>
            <a:pPr algn="just" indent="-342900" lvl="1" marL="342900">
              <a:lnSpc>
                <a:spcPct val="150000"/>
              </a:lnSpc>
              <a:buFont charset="2" panose="05000000000000000000" pitchFamily="2" typeface="Wingdings"/>
              <a:buChar char="ü"/>
            </a:pPr>
            <a:r>
              <a:rPr dirty="0" lang="ar-SA" sz="2200">
                <a:uFillTx/>
                <a:latin charset="-78" panose="02020603050405020304" pitchFamily="18" typeface="Simplified Arabic"/>
                <a:cs charset="-78" panose="02020603050405020304" pitchFamily="18" typeface="Simplified Arabic"/>
              </a:rPr>
              <a:t>ربط المواطن بالحكومة.</a:t>
            </a:r>
          </a:p>
          <a:p>
            <a:pPr algn="just" indent="-342900" lvl="1" marL="342900">
              <a:lnSpc>
                <a:spcPct val="150000"/>
              </a:lnSpc>
              <a:buFont charset="2" panose="05000000000000000000" pitchFamily="2" typeface="Wingdings"/>
              <a:buChar char="ü"/>
            </a:pPr>
            <a:r>
              <a:rPr dirty="0" lang="ar-SA" sz="2200">
                <a:uFillTx/>
                <a:latin charset="-78" panose="02020603050405020304" pitchFamily="18" typeface="Simplified Arabic"/>
                <a:cs charset="-78" panose="02020603050405020304" pitchFamily="18" typeface="Simplified Arabic"/>
              </a:rPr>
              <a:t>فرصة لتعزيز الذات.</a:t>
            </a:r>
          </a:p>
          <a:p>
            <a:pPr algn="just" indent="-342900" lvl="1" marL="342900">
              <a:lnSpc>
                <a:spcPct val="150000"/>
              </a:lnSpc>
              <a:buFont charset="2" panose="05000000000000000000" pitchFamily="2" typeface="Wingdings"/>
              <a:buChar char="ü"/>
            </a:pPr>
            <a:r>
              <a:rPr dirty="0" lang="ar-SA" sz="2200">
                <a:uFillTx/>
                <a:latin charset="-78" panose="02020603050405020304" pitchFamily="18" typeface="Simplified Arabic"/>
                <a:cs charset="-78" panose="02020603050405020304" pitchFamily="18" typeface="Simplified Arabic"/>
              </a:rPr>
              <a:t>الانفتاح على الآخر وبناء العلاقات الاجتماعية.</a:t>
            </a:r>
          </a:p>
          <a:p>
            <a:pPr algn="just" indent="-342900" lvl="1" marL="342900">
              <a:lnSpc>
                <a:spcPct val="150000"/>
              </a:lnSpc>
              <a:buFont charset="2" panose="05000000000000000000" pitchFamily="2" typeface="Wingdings"/>
              <a:buChar char="ü"/>
            </a:pPr>
            <a:r>
              <a:rPr dirty="0" lang="ar-SA" sz="2200">
                <a:uFillTx/>
                <a:latin charset="-78" panose="02020603050405020304" pitchFamily="18" typeface="Simplified Arabic"/>
                <a:cs charset="-78" panose="02020603050405020304" pitchFamily="18" typeface="Simplified Arabic"/>
              </a:rPr>
              <a:t>منبر للرأي والرأي الآخر والتغلب عن العزلة.</a:t>
            </a:r>
          </a:p>
          <a:p>
            <a:pPr algn="just" indent="-342900" lvl="1" marL="342900">
              <a:lnSpc>
                <a:spcPct val="150000"/>
              </a:lnSpc>
              <a:buFont charset="2" panose="05000000000000000000" pitchFamily="2" typeface="Wingdings"/>
              <a:buChar char="ü"/>
            </a:pPr>
            <a:r>
              <a:rPr dirty="0" lang="ar-SA" sz="2200">
                <a:uFillTx/>
                <a:latin charset="-78" panose="02020603050405020304" pitchFamily="18" typeface="Simplified Arabic"/>
                <a:cs charset="-78" panose="02020603050405020304" pitchFamily="18" typeface="Simplified Arabic"/>
              </a:rPr>
              <a:t>وسيلة للدعاية والإعلان.</a:t>
            </a:r>
            <a:endParaRPr dirty="0" lang="en-US" sz="2200">
              <a:uFillTx/>
              <a:latin charset="-78" panose="02020603050405020304" pitchFamily="18" typeface="Simplified Arabic"/>
              <a:cs charset="-78" panose="02020603050405020304" pitchFamily="18" typeface="Simplified Arabic"/>
            </a:endParaRPr>
          </a:p>
          <a:p>
            <a:pPr algn="just" indent="-342900" lvl="1" marL="342900">
              <a:lnSpc>
                <a:spcPct val="150000"/>
              </a:lnSpc>
              <a:buFont charset="2" panose="05000000000000000000" pitchFamily="2" typeface="Wingdings"/>
              <a:buChar char="ü"/>
            </a:pPr>
            <a:r>
              <a:rPr dirty="0" lang="ar-SA" sz="2200">
                <a:uFillTx/>
                <a:latin charset="-78" panose="02020603050405020304" pitchFamily="18" typeface="Simplified Arabic"/>
                <a:cs charset="-78" panose="02020603050405020304" pitchFamily="18" typeface="Simplified Arabic"/>
              </a:rPr>
              <a:t>تعزيز الحوار بين الحضارات.</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صورة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2636912"/>
            <a:ext cx="1536005" cy="3024336"/>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549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145</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106</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71600" y="4221088"/>
            <a:ext cx="7561716" cy="1815882"/>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a:r>
              <a:rPr dirty="0" lang="ar-SA" sz="2800">
                <a:uFillTx/>
                <a:latin charset="-78" panose="02020603050405020304" pitchFamily="18" typeface="Simplified Arabic"/>
              </a:rPr>
              <a:t>ويعرفها مركز التربية الوطنية </a:t>
            </a:r>
            <a:r>
              <a:rPr dirty="0" lang="ar-SA" sz="1400">
                <a:uFillTx/>
                <a:latin charset="-78" panose="02020603050405020304" pitchFamily="18" typeface="Simplified Arabic"/>
              </a:rPr>
              <a:t>(1998) </a:t>
            </a:r>
            <a:r>
              <a:rPr dirty="0" lang="ar-SA" sz="2800">
                <a:uFillTx/>
                <a:latin charset="-78" panose="02020603050405020304" pitchFamily="18" typeface="Simplified Arabic"/>
              </a:rPr>
              <a:t>بأنها "العضوية في الجماعة السياسية، وبذلك فالمواطنة هي أيضا العضوية في المجتمع، والعضوية تتطلب المشاركة القائمة على الفهم الواعي، والتفاهم، وقبول الحقوق والمسؤوليات" </a:t>
            </a:r>
            <a:r>
              <a:rPr dirty="0" lang="ar-SA" sz="1400">
                <a:uFillTx/>
                <a:latin charset="-78" panose="02020603050405020304" pitchFamily="18" typeface="Simplified Arabic"/>
              </a:rPr>
              <a:t>(فقرة. 4)</a:t>
            </a:r>
            <a:r>
              <a:rPr dirty="0" lang="ar-SA" sz="2800">
                <a:uFillTx/>
                <a:latin charset="-78" panose="02020603050405020304" pitchFamily="18" typeface="Simplified Arabic"/>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43932" y="506256"/>
            <a:ext cx="5643562"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3600">
                <a:solidFill>
                  <a:srgbClr val="0070C0"/>
                </a:solidFill>
                <a:uFillTx/>
              </a:rPr>
              <a:t>مفهوم المواطنة </a:t>
            </a:r>
          </a:p>
          <a:p>
            <a:pPr algn="ctr">
              <a:defRPr>
                <a:uFillTx/>
              </a:defRPr>
            </a:pPr>
            <a:r>
              <a:rPr b="1" dirty="0" lang="en-US" sz="3600">
                <a:solidFill>
                  <a:srgbClr val="00B050"/>
                </a:solidFill>
                <a:uFillTx/>
                <a:latin charset="0" pitchFamily="34" typeface="Calibri"/>
              </a:rPr>
              <a:t>Citizenship</a:t>
            </a:r>
            <a:endParaRPr dirty="0" lang="ar-SA" sz="3600">
              <a:solidFill>
                <a:srgbClr val="00B050"/>
              </a:solidFill>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 name="صورة 1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958393">
            <a:off x="231284" y="2003128"/>
            <a:ext cx="1524218" cy="241195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63688" y="2139634"/>
            <a:ext cx="6769628" cy="1600438"/>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r>
              <a:rPr dirty="0" lang="ar-SA" sz="2800">
                <a:uFillTx/>
                <a:latin charset="-78" panose="02020603050405020304" pitchFamily="18" typeface="Simplified Arabic"/>
              </a:rPr>
              <a:t>يقابله في اللغة الإنجليزية </a:t>
            </a:r>
            <a:r>
              <a:rPr dirty="0" lang="en-US" sz="2800">
                <a:uFillTx/>
                <a:latin charset="-78" panose="02020603050405020304" pitchFamily="18" typeface="Simplified Arabic"/>
              </a:rPr>
              <a:t>Citizenship</a:t>
            </a:r>
            <a:endParaRPr dirty="0" lang="ar-SA" sz="2800">
              <a:uFillTx/>
              <a:latin charset="-78" panose="02020603050405020304" pitchFamily="18" typeface="Simplified Arabic"/>
            </a:endParaRPr>
          </a:p>
          <a:p>
            <a:pPr algn="just"/>
            <a:r>
              <a:rPr dirty="0" lang="ar-SA" sz="2800">
                <a:uFillTx/>
                <a:latin charset="-78" panose="02020603050405020304" pitchFamily="18" typeface="Simplified Arabic"/>
              </a:rPr>
              <a:t>ويقصد به أن تكون مواطناً في دولة ما لك حقوق وعليك واجبات </a:t>
            </a:r>
            <a:r>
              <a:rPr dirty="0" lang="ar-SA" sz="1400">
                <a:uFillTx/>
                <a:latin charset="-78" panose="02020603050405020304" pitchFamily="18" typeface="Simplified Arabic"/>
              </a:rPr>
              <a:t>(</a:t>
            </a:r>
            <a:r>
              <a:rPr dirty="0" lang="en-US" sz="1400">
                <a:uFillTx/>
                <a:latin charset="-78" panose="02020603050405020304" pitchFamily="18" typeface="Simplified Arabic"/>
              </a:rPr>
              <a:t>The New International Webster’s Comprehensive Dictionary of the English Language، 1999</a:t>
            </a:r>
            <a:r>
              <a:rPr dirty="0" lang="ar-SA" sz="1400">
                <a:uFillTx/>
                <a:latin charset="-78" panose="02020603050405020304" pitchFamily="18" typeface="Simplified Arabic"/>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11</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25</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1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صورة 1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2636912"/>
            <a:ext cx="1536005" cy="3024336"/>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دور شبكات التواصل الاجتماعي وتأثيرها بين الإيجابيات والسلبيات</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0446" y="1258729"/>
            <a:ext cx="7910235" cy="517064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rtlCol="1" wrap="square">
            <a:spAutoFit/>
          </a:bodyPr>
          <a:lstStyle/>
          <a:p>
            <a:pPr algn="just" lvl="1" marL="0">
              <a:lnSpc>
                <a:spcPct val="150000"/>
              </a:lnSpc>
            </a:pPr>
            <a:endParaRPr b="1" dirty="0" lang="en-US" sz="2200" u="sng">
              <a:uFillTx/>
              <a:latin charset="-78" panose="02020603050405020304" pitchFamily="18" typeface="Simplified Arabic"/>
              <a:cs charset="-78" panose="02020603050405020304" pitchFamily="18" typeface="Simplified Arabic"/>
            </a:endParaRPr>
          </a:p>
          <a:p>
            <a:pPr algn="just" lvl="1" marL="0">
              <a:lnSpc>
                <a:spcPct val="150000"/>
              </a:lnSpc>
            </a:pPr>
            <a:r>
              <a:rPr b="1" dirty="0" lang="ar-SA" sz="2200" u="sng">
                <a:uFillTx/>
                <a:latin charset="-78" panose="02020603050405020304" pitchFamily="18" typeface="Simplified Arabic"/>
                <a:cs charset="-78" panose="02020603050405020304" pitchFamily="18" typeface="Simplified Arabic"/>
              </a:rPr>
              <a:t>أهم هذه الآثار السلبية:</a:t>
            </a:r>
          </a:p>
          <a:p>
            <a:pPr algn="just" indent="-342900" lvl="1" marL="342900">
              <a:lnSpc>
                <a:spcPct val="150000"/>
              </a:lnSpc>
              <a:buFont charset="2" panose="05000000000000000000" pitchFamily="2" typeface="Wingdings"/>
              <a:buChar char="ü"/>
            </a:pPr>
            <a:r>
              <a:rPr dirty="0" lang="ar-SA" sz="2200">
                <a:uFillTx/>
                <a:latin charset="-78" panose="02020603050405020304" pitchFamily="18" typeface="Simplified Arabic"/>
                <a:cs charset="-78" panose="02020603050405020304" pitchFamily="18" typeface="Simplified Arabic"/>
              </a:rPr>
              <a:t>يقلل من مهارات التفاعل الشخصي.</a:t>
            </a:r>
          </a:p>
          <a:p>
            <a:pPr algn="just" indent="-342900" lvl="1" marL="342900">
              <a:lnSpc>
                <a:spcPct val="150000"/>
              </a:lnSpc>
              <a:buFont charset="2" panose="05000000000000000000" pitchFamily="2" typeface="Wingdings"/>
              <a:buChar char="ü"/>
            </a:pPr>
            <a:r>
              <a:rPr dirty="0" lang="ar-SA" sz="2200">
                <a:uFillTx/>
                <a:latin charset="-78" panose="02020603050405020304" pitchFamily="18" typeface="Simplified Arabic"/>
                <a:cs charset="-78" panose="02020603050405020304" pitchFamily="18" typeface="Simplified Arabic"/>
              </a:rPr>
              <a:t>الإدمان على مواقع التواصل.</a:t>
            </a:r>
          </a:p>
          <a:p>
            <a:pPr algn="just" indent="-342900" lvl="1" marL="342900">
              <a:lnSpc>
                <a:spcPct val="150000"/>
              </a:lnSpc>
              <a:buFont charset="2" panose="05000000000000000000" pitchFamily="2" typeface="Wingdings"/>
              <a:buChar char="ü"/>
            </a:pPr>
            <a:r>
              <a:rPr dirty="0" lang="ar-SA" sz="2200">
                <a:uFillTx/>
                <a:latin charset="-78" panose="02020603050405020304" pitchFamily="18" typeface="Simplified Arabic"/>
                <a:cs charset="-78" panose="02020603050405020304" pitchFamily="18" typeface="Simplified Arabic"/>
              </a:rPr>
              <a:t>إضاعة الوقت.</a:t>
            </a:r>
          </a:p>
          <a:p>
            <a:pPr algn="just" indent="-342900" lvl="1" marL="342900">
              <a:lnSpc>
                <a:spcPct val="150000"/>
              </a:lnSpc>
              <a:buFont charset="2" panose="05000000000000000000" pitchFamily="2" typeface="Wingdings"/>
              <a:buChar char="ü"/>
            </a:pPr>
            <a:r>
              <a:rPr dirty="0" lang="ar-SA" sz="2200">
                <a:uFillTx/>
                <a:latin charset="-78" panose="02020603050405020304" pitchFamily="18" typeface="Simplified Arabic"/>
                <a:cs charset="-78" panose="02020603050405020304" pitchFamily="18" typeface="Simplified Arabic"/>
              </a:rPr>
              <a:t>ضياع الهوية الثقافية العربية واستبدالها بالهوية العالمية لمواقع التواصل.</a:t>
            </a:r>
          </a:p>
          <a:p>
            <a:pPr algn="just" indent="-342900" lvl="1" marL="342900">
              <a:lnSpc>
                <a:spcPct val="150000"/>
              </a:lnSpc>
              <a:buFont charset="2" panose="05000000000000000000" pitchFamily="2" typeface="Wingdings"/>
              <a:buChar char="ü"/>
            </a:pPr>
            <a:r>
              <a:rPr dirty="0" lang="ar-SA" sz="2200">
                <a:uFillTx/>
                <a:latin charset="-78" panose="02020603050405020304" pitchFamily="18" typeface="Simplified Arabic"/>
                <a:cs charset="-78" panose="02020603050405020304" pitchFamily="18" typeface="Simplified Arabic"/>
              </a:rPr>
              <a:t>انعدام الخصوصية.</a:t>
            </a:r>
          </a:p>
          <a:p>
            <a:pPr algn="just" indent="-342900" lvl="1" marL="342900">
              <a:lnSpc>
                <a:spcPct val="150000"/>
              </a:lnSpc>
              <a:buFont charset="2" panose="05000000000000000000" pitchFamily="2" typeface="Wingdings"/>
              <a:buChar char="ü"/>
            </a:pPr>
            <a:r>
              <a:rPr dirty="0" lang="ar-SA" sz="2200">
                <a:uFillTx/>
                <a:latin charset="-78" panose="02020603050405020304" pitchFamily="18" typeface="Simplified Arabic"/>
                <a:cs charset="-78" panose="02020603050405020304" pitchFamily="18" typeface="Simplified Arabic"/>
              </a:rPr>
              <a:t>المبالغة في الصداقات.</a:t>
            </a:r>
          </a:p>
          <a:p>
            <a:pPr algn="just" indent="-342900" lvl="1" marL="342900">
              <a:lnSpc>
                <a:spcPct val="150000"/>
              </a:lnSpc>
              <a:buFont charset="2" panose="05000000000000000000" pitchFamily="2" typeface="Wingdings"/>
              <a:buChar char="ü"/>
            </a:pPr>
            <a:r>
              <a:rPr dirty="0" lang="ar-SA" sz="2200">
                <a:uFillTx/>
                <a:latin charset="-78" panose="02020603050405020304" pitchFamily="18" typeface="Simplified Arabic"/>
                <a:cs charset="-78" panose="02020603050405020304" pitchFamily="18" typeface="Simplified Arabic"/>
              </a:rPr>
              <a:t>انتحال الشخصيات.</a:t>
            </a:r>
          </a:p>
          <a:p>
            <a:pPr algn="just" indent="-342900" lvl="1" marL="342900">
              <a:lnSpc>
                <a:spcPct val="150000"/>
              </a:lnSpc>
              <a:buFont charset="2" panose="05000000000000000000" pitchFamily="2" typeface="Wingdings"/>
              <a:buChar char="ü"/>
            </a:pPr>
            <a:r>
              <a:rPr dirty="0" lang="ar-SA" sz="2200">
                <a:uFillTx/>
                <a:latin charset="-78" panose="02020603050405020304" pitchFamily="18" typeface="Simplified Arabic"/>
                <a:cs charset="-78" panose="02020603050405020304" pitchFamily="18" typeface="Simplified Arabic"/>
              </a:rPr>
              <a:t>تراجع استخدام اللغة العربية الفصحى.</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682"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145-147</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107</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1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764704"/>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لتوظيف شبكات التواصل الاجتماعي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78189" y="1916832"/>
            <a:ext cx="7910235" cy="464742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lvl="1" marL="0"/>
            <a:r>
              <a:rPr dirty="0" lang="ar-SA" sz="2400">
                <a:uFillTx/>
                <a:latin charset="-78" panose="02020603050405020304" pitchFamily="18" typeface="Simplified Arabic"/>
                <a:cs charset="-78" panose="02020603050405020304" pitchFamily="18" typeface="Simplified Arabic"/>
              </a:rPr>
              <a:t>قدمت القارئ (1426) نموذج في استخدام تقنية شبكات التواصل الاجتماعي لتعزيز المواطنة الرقمية، وفيما يلي طريقة تطبيقها:</a:t>
            </a:r>
          </a:p>
          <a:p>
            <a:pPr algn="just" indent="-342900" lvl="1" marL="342900">
              <a:lnSpc>
                <a:spcPct val="150000"/>
              </a:lnSpc>
              <a:buFont charset="2" panose="05000000000000000000" pitchFamily="2" typeface="Wingdings"/>
              <a:buChar char="Ø"/>
            </a:pPr>
            <a:r>
              <a:rPr dirty="0" lang="ar-SA" sz="2400">
                <a:uFillTx/>
                <a:latin charset="-78" panose="02020603050405020304" pitchFamily="18" typeface="Simplified Arabic"/>
                <a:cs charset="-78" panose="02020603050405020304" pitchFamily="18" typeface="Simplified Arabic"/>
              </a:rPr>
              <a:t>الهدف:</a:t>
            </a:r>
          </a:p>
          <a:p>
            <a:pPr algn="just" indent="-457200" lvl="2">
              <a:buFont typeface="+mj-lt"/>
              <a:buAutoNum type="arabicPeriod"/>
            </a:pPr>
            <a:r>
              <a:rPr dirty="0" lang="ar-SA" sz="2000">
                <a:uFillTx/>
                <a:latin charset="-78" panose="02020603050405020304" pitchFamily="18" typeface="Simplified Arabic"/>
                <a:cs charset="-78" panose="02020603050405020304" pitchFamily="18" typeface="Simplified Arabic"/>
              </a:rPr>
              <a:t>التعرف على خصائص الوطن وسماته</a:t>
            </a:r>
          </a:p>
          <a:p>
            <a:pPr algn="just" indent="-457200" lvl="2">
              <a:buFont typeface="+mj-lt"/>
              <a:buAutoNum type="arabicPeriod"/>
            </a:pPr>
            <a:r>
              <a:rPr dirty="0" lang="ar-SA" sz="2000">
                <a:uFillTx/>
                <a:latin charset="-78" panose="02020603050405020304" pitchFamily="18" typeface="Simplified Arabic"/>
                <a:cs charset="-78" panose="02020603050405020304" pitchFamily="18" typeface="Simplified Arabic"/>
              </a:rPr>
              <a:t>التعرف على مناطق المملكة لزيادة ارتباط الطالب بأنحاء وطنه.</a:t>
            </a:r>
          </a:p>
          <a:p>
            <a:pPr algn="just" indent="-457200" lvl="2">
              <a:buFont typeface="+mj-lt"/>
              <a:buAutoNum type="arabicPeriod"/>
            </a:pPr>
            <a:r>
              <a:rPr dirty="0" lang="ar-SA" sz="2000">
                <a:uFillTx/>
                <a:latin charset="-78" panose="02020603050405020304" pitchFamily="18" typeface="Simplified Arabic"/>
                <a:cs charset="-78" panose="02020603050405020304" pitchFamily="18" typeface="Simplified Arabic"/>
              </a:rPr>
              <a:t>التعرف على معلومات تاريخية وجغرافية عن كافة مناطق بلده وتقلبات الطقس فيها.</a:t>
            </a:r>
          </a:p>
          <a:p>
            <a:pPr algn="just" indent="-342900" lvl="1" marL="342900">
              <a:lnSpc>
                <a:spcPct val="150000"/>
              </a:lnSpc>
              <a:buFont charset="2" panose="05000000000000000000" pitchFamily="2" typeface="Wingdings"/>
              <a:buChar char="Ø"/>
            </a:pPr>
            <a:r>
              <a:rPr dirty="0" lang="ar-SA" sz="2400">
                <a:uFillTx/>
                <a:latin charset="-78" panose="02020603050405020304" pitchFamily="18" typeface="Simplified Arabic"/>
                <a:cs charset="-78" panose="02020603050405020304" pitchFamily="18" typeface="Simplified Arabic"/>
              </a:rPr>
              <a:t>الفئة المستخدمة</a:t>
            </a:r>
          </a:p>
          <a:p>
            <a:pPr algn="just" lvl="2" marL="457200"/>
            <a:r>
              <a:rPr dirty="0" lang="ar-SA" sz="2000">
                <a:uFillTx/>
                <a:latin charset="-78" panose="02020603050405020304" pitchFamily="18" typeface="Simplified Arabic"/>
                <a:cs charset="-78" panose="02020603050405020304" pitchFamily="18" typeface="Simplified Arabic"/>
              </a:rPr>
              <a:t>طلاب المرحلة الثانوية.</a:t>
            </a:r>
          </a:p>
          <a:p>
            <a:pPr algn="just" indent="-342900" lvl="1" marL="342900">
              <a:lnSpc>
                <a:spcPct val="150000"/>
              </a:lnSpc>
              <a:buFont charset="2" panose="05000000000000000000" pitchFamily="2" typeface="Wingdings"/>
              <a:buChar char="Ø"/>
            </a:pPr>
            <a:r>
              <a:rPr dirty="0" lang="ar-SA" sz="2400">
                <a:uFillTx/>
                <a:latin charset="-78" panose="02020603050405020304" pitchFamily="18" typeface="Simplified Arabic"/>
                <a:cs charset="-78" panose="02020603050405020304" pitchFamily="18" typeface="Simplified Arabic"/>
              </a:rPr>
              <a:t>الوسيلة</a:t>
            </a:r>
          </a:p>
          <a:p>
            <a:pPr algn="just" lvl="2" marL="457200"/>
            <a:r>
              <a:rPr dirty="0" lang="ar-SA" sz="2000">
                <a:uFillTx/>
                <a:latin charset="-78" panose="02020603050405020304" pitchFamily="18" typeface="Simplified Arabic"/>
                <a:cs charset="-78" panose="02020603050405020304" pitchFamily="18" typeface="Simplified Arabic"/>
              </a:rPr>
              <a:t>صفحة في موقع </a:t>
            </a:r>
            <a:r>
              <a:rPr dirty="0" err="1" lang="ar-SA" sz="2000">
                <a:uFillTx/>
                <a:latin charset="-78" panose="02020603050405020304" pitchFamily="18" typeface="Simplified Arabic"/>
                <a:cs charset="-78" panose="02020603050405020304" pitchFamily="18" typeface="Simplified Arabic"/>
              </a:rPr>
              <a:t>الفيسبوك</a:t>
            </a:r>
            <a:r>
              <a:rPr dirty="0" lang="en-US" sz="2000">
                <a:uFillTx/>
                <a:latin charset="-78" panose="02020603050405020304" pitchFamily="18" typeface="Simplified Arabic"/>
                <a:cs charset="-78" panose="02020603050405020304" pitchFamily="18" typeface="Simplified Arabic"/>
              </a:rPr>
              <a:t>Facebook </a:t>
            </a:r>
            <a:r>
              <a:rPr dirty="0" lang="ar-SA" sz="2000">
                <a:uFillTx/>
                <a:latin charset="-78" panose="02020603050405020304" pitchFamily="18" typeface="Simplified Arabic"/>
                <a:cs charset="-78" panose="02020603050405020304" pitchFamily="18" typeface="Simplified Arabic"/>
              </a:rPr>
              <a:t> لغرض التعريف بخصائص الوطن وسماته، عاداته وتقاليده، مساحاته وحدوده جغرافياً، واقتصاديا وسياسياً، إنشاء مناقشات بين المتعلمين من جميع مناطق المملكة.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147</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108</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1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الانترنت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339752" y="2408689"/>
            <a:ext cx="6090929" cy="4031873"/>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indent="-342900" lvl="1" marL="342900">
              <a:lnSpc>
                <a:spcPct val="150000"/>
              </a:lnSpc>
              <a:buFont charset="2" panose="05000000000000000000" pitchFamily="2" typeface="Wingdings"/>
              <a:buChar char="Ø"/>
            </a:pPr>
            <a:r>
              <a:rPr dirty="0" lang="ar-SA" sz="2400">
                <a:uFillTx/>
                <a:latin charset="-78" panose="02020603050405020304" pitchFamily="18" typeface="Simplified Arabic"/>
                <a:cs charset="-78" panose="02020603050405020304" pitchFamily="18" typeface="Simplified Arabic"/>
              </a:rPr>
              <a:t>خطوات تطبيق النموذج</a:t>
            </a:r>
          </a:p>
          <a:p>
            <a:pPr algn="just" indent="-457200" lvl="2">
              <a:buFont typeface="+mj-lt"/>
              <a:buAutoNum type="arabicPeriod"/>
            </a:pPr>
            <a:r>
              <a:rPr dirty="0" lang="ar-SA" sz="2000">
                <a:uFillTx/>
                <a:latin charset="-78" panose="02020603050405020304" pitchFamily="18" typeface="Simplified Arabic"/>
                <a:cs charset="-78" panose="02020603050405020304" pitchFamily="18" typeface="Simplified Arabic"/>
              </a:rPr>
              <a:t>تحديد عنوان للصفحة وكذلك المحتوى الذ لابد أن يكون مرتبط في المقرر الدراسي أو المناسبة.</a:t>
            </a:r>
          </a:p>
          <a:p>
            <a:pPr algn="just" indent="-457200" lvl="2">
              <a:buFont typeface="+mj-lt"/>
              <a:buAutoNum type="arabicPeriod"/>
            </a:pPr>
            <a:r>
              <a:rPr dirty="0" lang="ar-SA" sz="2000">
                <a:uFillTx/>
                <a:latin charset="-78" panose="02020603050405020304" pitchFamily="18" typeface="Simplified Arabic"/>
                <a:cs charset="-78" panose="02020603050405020304" pitchFamily="18" typeface="Simplified Arabic"/>
              </a:rPr>
              <a:t>تنفيذ ما سبق وذلك بنشر فيديو أو مقالة في صفحة </a:t>
            </a:r>
            <a:r>
              <a:rPr dirty="0" err="1" lang="ar-SA" sz="2000">
                <a:uFillTx/>
                <a:latin charset="-78" panose="02020603050405020304" pitchFamily="18" typeface="Simplified Arabic"/>
                <a:cs charset="-78" panose="02020603050405020304" pitchFamily="18" typeface="Simplified Arabic"/>
              </a:rPr>
              <a:t>الفيسبوك</a:t>
            </a:r>
            <a:r>
              <a:rPr dirty="0" lang="ar-SA" sz="2000">
                <a:uFillTx/>
                <a:latin charset="-78" panose="02020603050405020304" pitchFamily="18" typeface="Simplified Arabic"/>
                <a:cs charset="-78" panose="02020603050405020304" pitchFamily="18" typeface="Simplified Arabic"/>
              </a:rPr>
              <a:t>، وتحديد نوع الاتصال في المناقشات إما متزامن أو غير متزامن ليتم المشاركة والتفاعلي بين المتعلمين.</a:t>
            </a:r>
          </a:p>
          <a:p>
            <a:pPr algn="just" indent="-457200" lvl="2">
              <a:buFont typeface="+mj-lt"/>
              <a:buAutoNum type="arabicPeriod"/>
            </a:pPr>
            <a:r>
              <a:rPr dirty="0" lang="ar-SA" sz="2000">
                <a:uFillTx/>
                <a:latin charset="-78" panose="02020603050405020304" pitchFamily="18" typeface="Simplified Arabic"/>
                <a:cs charset="-78" panose="02020603050405020304" pitchFamily="18" typeface="Simplified Arabic"/>
              </a:rPr>
              <a:t>نشر القواعد والقوانين والأنظمة للمواطنة الرقمية، والتأكيد على التزامها.</a:t>
            </a:r>
          </a:p>
          <a:p>
            <a:pPr algn="just" indent="-457200" lvl="2">
              <a:buFont typeface="+mj-lt"/>
              <a:buAutoNum type="arabicPeriod"/>
            </a:pPr>
            <a:r>
              <a:rPr dirty="0" lang="ar-SA" sz="2000">
                <a:uFillTx/>
                <a:latin charset="-78" panose="02020603050405020304" pitchFamily="18" typeface="Simplified Arabic"/>
                <a:cs charset="-78" panose="02020603050405020304" pitchFamily="18" typeface="Simplified Arabic"/>
              </a:rPr>
              <a:t>متابعة مشاركات المتعلمين وتعزيز سلوك المواطنة الرقمية السلمية والصحيحة، الإشارة الى السلوكيات الخاطئة ومعالجتها.</a:t>
            </a:r>
          </a:p>
          <a:p>
            <a:pPr algn="just" indent="-457200" lvl="2">
              <a:buFont typeface="+mj-lt"/>
              <a:buAutoNum type="arabicPeriod"/>
            </a:pPr>
            <a:r>
              <a:rPr dirty="0" lang="ar-SA" sz="2000">
                <a:uFillTx/>
                <a:latin charset="-78" panose="02020603050405020304" pitchFamily="18" typeface="Simplified Arabic"/>
                <a:cs charset="-78" panose="02020603050405020304" pitchFamily="18" typeface="Simplified Arabic"/>
              </a:rPr>
              <a:t>تقييم المتعلمين معرفياً وسلوكياً، وكذلك تقييم الوسيلة وتطوير الأداة.</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صورة 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4619" y="3933056"/>
            <a:ext cx="2143125" cy="2143125"/>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147</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109</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1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648" y="823116"/>
            <a:ext cx="6075610"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تطبيق نشاط رقم (10)</a:t>
            </a:r>
            <a:endParaRPr dirty="0" lang="ar-SA" sz="3600">
              <a:solidFill>
                <a:srgbClr val="00B050"/>
              </a:solidFill>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able 1"/>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755576" y="2132856"/>
          <a:ext cx="7362627" cy="2601468"/>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Pr bandRow="1" firstCol="1" firstRow="1" rtl="1"/>
              <a:tblGrid>
                <a:gridCol w="2543514"/>
                <a:gridCol w="834908"/>
                <a:gridCol w="2148431"/>
                <a:gridCol w="1835774"/>
              </a:tblGrid>
              <a:tr h="0">
                <a:tc>
                  <a:txBody>
                    <a:bodyPr/>
                    <a:lstStyle/>
                    <a:p>
                      <a:pPr algn="ctr" rtl="1">
                        <a:lnSpc>
                          <a:spcPct val="115000"/>
                        </a:lnSpc>
                        <a:spcAft>
                          <a:spcPts val="0"/>
                        </a:spcAft>
                      </a:pPr>
                      <a:r>
                        <a:rPr b="1" lang="ar-SA" sz="2400">
                          <a:solidFill>
                            <a:srgbClr val="008080"/>
                          </a:solidFill>
                          <a:effectLst/>
                          <a:uFillTx/>
                          <a:latin charset="0" panose="020F0502020204030204" pitchFamily="34" typeface="Calibri"/>
                          <a:ea charset="0" panose="020F0502020204030204" pitchFamily="34" typeface="Calibri"/>
                          <a:cs charset="-78" panose="02020603050405020304" pitchFamily="18" typeface="Simplified Arabic"/>
                        </a:rPr>
                        <a:t>اسم النشاط</a:t>
                      </a:r>
                      <a:endParaRPr lang="en-GB" sz="2400">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15000"/>
                        </a:lnSpc>
                        <a:spcAft>
                          <a:spcPts val="0"/>
                        </a:spcAft>
                      </a:pPr>
                      <a:r>
                        <a:rPr b="1" lang="ar-SA" sz="2400">
                          <a:solidFill>
                            <a:srgbClr val="008080"/>
                          </a:solidFill>
                          <a:effectLst/>
                          <a:uFillTx/>
                          <a:latin charset="0" panose="020F0502020204030204" pitchFamily="34" typeface="Calibri"/>
                          <a:ea charset="0" panose="020F0502020204030204" pitchFamily="34" typeface="Calibri"/>
                          <a:cs charset="-78" panose="02020603050405020304" pitchFamily="18" typeface="Simplified Arabic"/>
                        </a:rPr>
                        <a:t>مدته</a:t>
                      </a:r>
                      <a:endParaRPr lang="en-GB" sz="2400">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15000"/>
                        </a:lnSpc>
                        <a:spcAft>
                          <a:spcPts val="0"/>
                        </a:spcAft>
                      </a:pPr>
                      <a:r>
                        <a:rPr b="1" lang="ar-SA" sz="2400">
                          <a:solidFill>
                            <a:srgbClr val="008080"/>
                          </a:solidFill>
                          <a:effectLst/>
                          <a:uFillTx/>
                          <a:latin charset="0" panose="020F0502020204030204" pitchFamily="34" typeface="Calibri"/>
                          <a:ea charset="0" panose="020F0502020204030204" pitchFamily="34" typeface="Calibri"/>
                          <a:cs charset="-78" panose="02020603050405020304" pitchFamily="18" typeface="Simplified Arabic"/>
                        </a:rPr>
                        <a:t>الوسائل المساعدة</a:t>
                      </a:r>
                      <a:endParaRPr lang="en-GB" sz="2400">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15000"/>
                        </a:lnSpc>
                        <a:spcAft>
                          <a:spcPts val="0"/>
                        </a:spcAft>
                      </a:pPr>
                      <a:r>
                        <a:rPr b="1" lang="ar-SA" sz="2400">
                          <a:solidFill>
                            <a:srgbClr val="008080"/>
                          </a:solidFill>
                          <a:effectLst/>
                          <a:uFillTx/>
                          <a:latin charset="0" panose="020F0502020204030204" pitchFamily="34" typeface="Calibri"/>
                          <a:ea charset="0" panose="020F0502020204030204" pitchFamily="34" typeface="Calibri"/>
                          <a:cs charset="-78" panose="02020603050405020304" pitchFamily="18" typeface="Simplified Arabic"/>
                        </a:rPr>
                        <a:t>نوع النشاط</a:t>
                      </a:r>
                      <a:endParaRPr lang="en-GB" sz="2400">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0">
                <a:tc>
                  <a:txBody>
                    <a:bodyPr/>
                    <a:lstStyle/>
                    <a:p>
                      <a:pPr algn="ctr" rtl="1">
                        <a:lnSpc>
                          <a:spcPct val="100000"/>
                        </a:lnSpc>
                        <a:spcAft>
                          <a:spcPts val="0"/>
                        </a:spcAft>
                      </a:pPr>
                      <a:r>
                        <a:rPr dirty="0" lang="ar-SA" sz="2400">
                          <a:effectLst/>
                          <a:uFillTx/>
                          <a:latin charset="0" panose="020F0502020204030204" pitchFamily="34" typeface="Calibri"/>
                          <a:ea charset="0" panose="020F0502020204030204" pitchFamily="34" typeface="Calibri"/>
                          <a:cs charset="-78" panose="02020603050405020304" pitchFamily="18" typeface="Simplified Arabic"/>
                        </a:rPr>
                        <a:t>سيناريو استخدام مواقع وتطبيقات التواصل الاجتماعي</a:t>
                      </a:r>
                    </a:p>
                    <a:p>
                      <a:pPr algn="ctr" rtl="1">
                        <a:lnSpc>
                          <a:spcPct val="100000"/>
                        </a:lnSpc>
                        <a:spcAft>
                          <a:spcPts val="0"/>
                        </a:spcAft>
                      </a:pPr>
                      <a:r>
                        <a:rPr dirty="0" lang="ar-SA" sz="2400">
                          <a:effectLst/>
                          <a:uFillTx/>
                          <a:latin charset="0" panose="020F0502020204030204" pitchFamily="34" typeface="Calibri"/>
                          <a:ea charset="0" panose="020F0502020204030204" pitchFamily="34" typeface="Calibri"/>
                          <a:cs charset="-78" panose="02020603050405020304" pitchFamily="18" typeface="Simplified Arabic"/>
                        </a:rPr>
                        <a:t>لتوظيف سلوك المواطنة الرقمية في التعليم</a:t>
                      </a: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0000"/>
                        </a:lnSpc>
                        <a:spcAft>
                          <a:spcPts val="0"/>
                        </a:spcAft>
                      </a:pPr>
                      <a:endParaRPr dirty="0" lang="ar-SA" sz="2400">
                        <a:effectLst/>
                        <a:uFillTx/>
                        <a:latin charset="0" panose="020F0502020204030204" pitchFamily="34" typeface="Calibri"/>
                        <a:ea charset="0" panose="020F0502020204030204" pitchFamily="34" typeface="Calibri"/>
                        <a:cs charset="-78" panose="02020603050405020304" pitchFamily="18" typeface="Simplified Arabic"/>
                      </a:endParaRPr>
                    </a:p>
                    <a:p>
                      <a:pPr algn="ctr" rtl="1">
                        <a:lnSpc>
                          <a:spcPct val="100000"/>
                        </a:lnSpc>
                        <a:spcAft>
                          <a:spcPts val="0"/>
                        </a:spcAft>
                      </a:pPr>
                      <a:endParaRPr dirty="0" lang="ar-SA" sz="2400">
                        <a:effectLst/>
                        <a:uFillTx/>
                        <a:latin charset="0" panose="020F0502020204030204" pitchFamily="34" typeface="Calibri"/>
                        <a:ea charset="0" panose="020F0502020204030204" pitchFamily="34" typeface="Calibri"/>
                        <a:cs charset="-78" panose="02020603050405020304" pitchFamily="18" typeface="Simplified Arabic"/>
                      </a:endParaRPr>
                    </a:p>
                    <a:p>
                      <a:pPr algn="ctr" rtl="1">
                        <a:lnSpc>
                          <a:spcPct val="100000"/>
                        </a:lnSpc>
                        <a:spcAft>
                          <a:spcPts val="0"/>
                        </a:spcAft>
                      </a:pPr>
                      <a:r>
                        <a:rPr dirty="0" lang="ar-SA" sz="2400">
                          <a:effectLst/>
                          <a:uFillTx/>
                          <a:latin charset="0" panose="020F0502020204030204" pitchFamily="34" typeface="Calibri"/>
                          <a:ea charset="0" panose="020F0502020204030204" pitchFamily="34" typeface="Calibri"/>
                          <a:cs charset="-78" panose="02020603050405020304" pitchFamily="18" typeface="Simplified Arabic"/>
                        </a:rPr>
                        <a:t>30 د</a:t>
                      </a: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r" indent="-342900" lvl="0" marL="342900" rtl="1">
                        <a:lnSpc>
                          <a:spcPct val="100000"/>
                        </a:lnSpc>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جهاز حاسب آلي</a:t>
                      </a:r>
                      <a:endParaRPr dirty="0" lang="en-GB" sz="2400">
                        <a:effectLst/>
                        <a:uFillTx/>
                        <a:latin charset="0" panose="02020603050405020304" pitchFamily="18" typeface="Times New Roman"/>
                        <a:ea charset="0" panose="02020603050405020304" pitchFamily="18" typeface="Times New Roman"/>
                        <a:cs charset="0" panose="020B0604020202020204" pitchFamily="34" typeface="Arial"/>
                      </a:endParaRPr>
                    </a:p>
                    <a:p>
                      <a:pPr algn="r" indent="-342900" lvl="0" marL="342900" rtl="1">
                        <a:lnSpc>
                          <a:spcPct val="100000"/>
                        </a:lnSpc>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انترنت</a:t>
                      </a:r>
                      <a:endParaRPr dirty="0" lang="en-GB" sz="2400">
                        <a:effectLst/>
                        <a:uFillTx/>
                        <a:latin charset="0" panose="02020603050405020304" pitchFamily="18" typeface="Times New Roman"/>
                        <a:ea charset="0" panose="02020603050405020304" pitchFamily="18" typeface="Times New Roman"/>
                        <a:cs charset="0" panose="020B0604020202020204" pitchFamily="34" typeface="Arial"/>
                      </a:endParaRPr>
                    </a:p>
                    <a:p>
                      <a:pPr algn="r" indent="-342900" lvl="0" marL="342900" rtl="1">
                        <a:lnSpc>
                          <a:spcPct val="100000"/>
                        </a:lnSpc>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مسودة السيناريو</a:t>
                      </a:r>
                      <a:endParaRPr dirty="0" lang="en-GB" sz="2400">
                        <a:effectLst/>
                        <a:uFillTx/>
                        <a:latin charset="0" panose="02020603050405020304" pitchFamily="18" typeface="Times New Roman"/>
                        <a:ea charset="0" panose="02020603050405020304" pitchFamily="18" typeface="Times New Roman"/>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r" indent="-342900" lvl="0" marL="342900" rtl="1">
                        <a:lnSpc>
                          <a:spcPct val="100000"/>
                        </a:lnSpc>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 عمل جماعي</a:t>
                      </a:r>
                      <a:endParaRPr dirty="0" lang="en-GB" sz="2400">
                        <a:effectLst/>
                        <a:uFillTx/>
                        <a:latin charset="0" panose="02020603050405020304" pitchFamily="18" typeface="Times New Roman"/>
                        <a:ea charset="0" panose="02020603050405020304" pitchFamily="18" typeface="Times New Roman"/>
                        <a:cs charset="0" panose="020B0604020202020204" pitchFamily="34" typeface="Arial"/>
                      </a:endParaRPr>
                    </a:p>
                    <a:p>
                      <a:pPr algn="r" indent="-342900" lvl="0" marL="342900" rtl="1">
                        <a:lnSpc>
                          <a:spcPct val="100000"/>
                        </a:lnSpc>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عرض ومناقشة جماعية</a:t>
                      </a:r>
                    </a:p>
                    <a:p>
                      <a:pPr algn="r" indent="-342900" lvl="0" marL="342900" rtl="1">
                        <a:lnSpc>
                          <a:spcPct val="100000"/>
                        </a:lnSpc>
                        <a:spcAft>
                          <a:spcPts val="0"/>
                        </a:spcAft>
                        <a:buFont charset="2" panose="05050102010706020507" pitchFamily="18" typeface="Symbol"/>
                        <a:buChar char=""/>
                      </a:pPr>
                      <a:endPar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endParaRPr>
                    </a:p>
                    <a:p>
                      <a:pPr algn="r" indent="-342900" lvl="0" marL="342900" rtl="1">
                        <a:lnSpc>
                          <a:spcPct val="100000"/>
                        </a:lnSpc>
                        <a:spcAft>
                          <a:spcPts val="0"/>
                        </a:spcAft>
                        <a:buFont charset="2" panose="05050102010706020507" pitchFamily="18" typeface="Symbol"/>
                        <a:buChar char=""/>
                      </a:pPr>
                      <a:endParaRPr dirty="0" lang="en-GB" sz="2400">
                        <a:effectLst/>
                        <a:uFillTx/>
                        <a:latin charset="0" panose="02020603050405020304" pitchFamily="18" typeface="Times New Roman"/>
                        <a:ea charset="0" panose="02020603050405020304" pitchFamily="18" typeface="Times New Roman"/>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صورة 1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87624" y="3893673"/>
            <a:ext cx="920179" cy="920179"/>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صورة 1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886366" y="3893673"/>
            <a:ext cx="588672" cy="588672"/>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149</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110</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1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78434" y="980728"/>
            <a:ext cx="6287070" cy="1938992"/>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4000">
                <a:solidFill>
                  <a:srgbClr val="0070C0"/>
                </a:solidFill>
                <a:uFillTx/>
              </a:rPr>
              <a:t>نهاية الوحدة الثالثة</a:t>
            </a:r>
          </a:p>
          <a:p>
            <a:pPr algn="ctr">
              <a:defRPr>
                <a:uFillTx/>
              </a:defRPr>
            </a:pPr>
            <a:endParaRPr b="1" dirty="0" lang="ar-SA" sz="4000">
              <a:solidFill>
                <a:srgbClr val="0070C0"/>
              </a:solidFill>
              <a:uFillTx/>
            </a:endParaRPr>
          </a:p>
          <a:p>
            <a:pPr algn="ctr">
              <a:defRPr>
                <a:uFillTx/>
              </a:defRPr>
            </a:pPr>
            <a:r>
              <a:rPr b="1" dirty="0" lang="ar-SA" sz="3600">
                <a:solidFill>
                  <a:srgbClr val="00B050"/>
                </a:solidFill>
                <a:uFillTx/>
              </a:rPr>
              <a:t>قيِم نفسك ومدى استفادتك من الوحدة </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a:uFillTx/>
              </a:rPr>
              <a:t>151</a:t>
            </a:r>
            <a:endParaRPr dirty="0"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Picture 48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62129" y="3414707"/>
            <a:ext cx="2519680" cy="251968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ar-SA">
                <a:uFillTx/>
              </a:rPr>
              <a:t>111</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1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14438" y="2204383"/>
            <a:ext cx="6287070" cy="2062103"/>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rmAutofit/>
          </a:bodyPr>
          <a:lstStyle>
            <a:lvl1pPr algn="ctr" rtl="0">
              <a:lnSpc>
                <a:spcPct val="100000"/>
              </a:lnSpc>
              <a:spcBef>
                <a:spcPct val="0"/>
              </a:spcBef>
              <a:buNone/>
              <a:defRPr b="1" baseline="0" cap="all" spc="200" sz="3200">
                <a:solidFill>
                  <a:schemeClr val="tx1">
                    <a:lumMod val="95000"/>
                    <a:lumOff val="5000"/>
                  </a:schemeClr>
                </a:solidFill>
                <a:uFillTx/>
                <a:latin charset="-78" panose="01000000000000000000" pitchFamily="2" typeface="Janna LT"/>
                <a:ea typeface="+mj-ea"/>
                <a:cs charset="-78" panose="01000000000000000000" pitchFamily="2" typeface="Janna LT"/>
              </a:defRPr>
            </a:lvl1pPr>
          </a:lstStyle>
          <a:p>
            <a:endParaRPr dirty="0" lang="ar-SA">
              <a:solidFill>
                <a:srgbClr val="000000">
                  <a:lumMod val="95000"/>
                  <a:lumOff val="5000"/>
                </a:srgbClr>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عنوان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Autofit/>
          </a:bodyPr>
          <a:lstStyle/>
          <a:p>
            <a:pPr rtl="1"/>
            <a:r>
              <a:rPr dirty="0" kern="0" lang="ar-SA" spc="0" sz="2400">
                <a:solidFill>
                  <a:srgbClr val="23414B"/>
                </a:solidFill>
                <a:uFillTx/>
              </a:rPr>
              <a:t>شاكرين ومقدرين حضوركم واهتمامكم</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43932" y="506256"/>
            <a:ext cx="5643562"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3600">
                <a:solidFill>
                  <a:srgbClr val="0070C0"/>
                </a:solidFill>
                <a:uFillTx/>
              </a:rPr>
              <a:t>مفهوم المواطنة </a:t>
            </a:r>
          </a:p>
          <a:p>
            <a:pPr algn="ctr">
              <a:defRPr>
                <a:uFillTx/>
              </a:defRPr>
            </a:pPr>
            <a:r>
              <a:rPr b="1" dirty="0" lang="en-US" sz="3600">
                <a:solidFill>
                  <a:srgbClr val="00B050"/>
                </a:solidFill>
                <a:uFillTx/>
                <a:latin charset="0" pitchFamily="34" typeface="Calibri"/>
              </a:rPr>
              <a:t>Citizenship</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691680" y="2118335"/>
            <a:ext cx="6739001" cy="224676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indent="-457200" marL="457200">
              <a:buFont charset="0" panose="020B0604020202020204" pitchFamily="34" typeface="Arial"/>
              <a:buChar char="•"/>
            </a:pPr>
            <a:r>
              <a:rPr dirty="0" lang="ar-SA" sz="2800">
                <a:uFillTx/>
                <a:latin charset="-78" panose="02020603050405020304" pitchFamily="18" typeface="Simplified Arabic"/>
              </a:rPr>
              <a:t>هي صفة المواطن التي تحدد حقوقه وواجباته الوطنية.</a:t>
            </a:r>
          </a:p>
          <a:p>
            <a:pPr algn="ctr" indent="-457200" marL="457200">
              <a:buFont charset="0" panose="020B0604020202020204" pitchFamily="34" typeface="Arial"/>
              <a:buChar char="•"/>
            </a:pPr>
            <a:r>
              <a:rPr dirty="0" lang="ar-SA" sz="2800">
                <a:uFillTx/>
                <a:latin charset="-78" panose="02020603050405020304" pitchFamily="18" typeface="Simplified Arabic"/>
              </a:rPr>
              <a:t>تتميز بنوع خاص من ولاء المواطن لوطنه وخدمته في أوقات السلم والحرب والتعاون مع المواطنين الآخرين عن طريق العمل المؤسسي الرسمي والتطوعي في تحقيق الأهداف التي يصبو إليها الجميع </a:t>
            </a:r>
            <a:r>
              <a:rPr dirty="0" lang="ar-SA" sz="1400">
                <a:solidFill>
                  <a:srgbClr val="000000"/>
                </a:solidFill>
                <a:uFillTx/>
                <a:latin charset="-78" panose="02020603050405020304" pitchFamily="18" typeface="Simplified Arabic"/>
              </a:rPr>
              <a:t>(الجزار، 2014)</a:t>
            </a:r>
            <a:r>
              <a:rPr dirty="0" lang="ar-SA" sz="2800">
                <a:uFillTx/>
                <a:latin charset="-78" panose="02020603050405020304" pitchFamily="18" typeface="Simplified Arabic"/>
              </a:rPr>
              <a:t>.</a:t>
            </a:r>
            <a:endParaRPr dirty="0" lang="ar-SA" sz="1400">
              <a:uFillTx/>
              <a:latin charset="-78" panose="02020603050405020304" pitchFamily="18" typeface="Simplified Arabic"/>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3"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29087" y="4564285"/>
            <a:ext cx="7501594" cy="1384995"/>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a:r>
              <a:rPr dirty="0" lang="ar-SA" sz="2800">
                <a:uFillTx/>
                <a:latin charset="-78" panose="02020603050405020304" pitchFamily="18" typeface="Simplified Arabic"/>
              </a:rPr>
              <a:t>يعرفها هلال (2000) من الجانب النفسي بأنها "الشعور بالانتماء والولاء للوطن وللقيادة السياسية التي هي مصدر الإشباع للحاجات الأساسية وحماية الذات من الأخطار المصيرية" </a:t>
            </a:r>
            <a:r>
              <a:rPr dirty="0" lang="ar-SA" sz="1400">
                <a:uFillTx/>
                <a:latin charset="-78" panose="02020603050405020304" pitchFamily="18" typeface="Simplified Arabic"/>
              </a:rPr>
              <a:t>(في الجزار، 2014،ص. 16)</a:t>
            </a:r>
            <a:r>
              <a:rPr dirty="0" lang="ar-SA" sz="2800">
                <a:uFillTx/>
                <a:latin charset="-78" panose="02020603050405020304" pitchFamily="18" typeface="Simplified Arabic"/>
              </a:rPr>
              <a:t>.</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صورة 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958393">
            <a:off x="231284" y="2003128"/>
            <a:ext cx="1524218" cy="241195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عنصر نائب لرقم الشريحة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12</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25</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2025352"/>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648" y="823116"/>
            <a:ext cx="6075610"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تطبيق نشاط رقم (2)</a:t>
            </a:r>
            <a:endParaRPr dirty="0" lang="ar-SA" sz="3600">
              <a:solidFill>
                <a:srgbClr val="00B050"/>
              </a:solidFill>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able 1"/>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852474" y="1772816"/>
          <a:ext cx="6961957" cy="1939417"/>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Pr bandRow="1" firstCol="1" firstRow="1" rtl="1"/>
              <a:tblGrid>
                <a:gridCol w="1657935"/>
                <a:gridCol w="1056906"/>
                <a:gridCol w="3320352"/>
                <a:gridCol w="926764"/>
              </a:tblGrid>
              <a:tr h="0">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اسم النشاط</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مدته</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الوسائل المساعدة</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نوع النشاط</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0">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typeface="+mn-cs"/>
                        </a:rPr>
                        <a:t>مؤسسات التنشئة الوطنية</a:t>
                      </a: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typeface="+mn-cs"/>
                        </a:rPr>
                        <a:t>10 د</a:t>
                      </a:r>
                    </a:p>
                    <a:p>
                      <a:pPr algn="ctr" rtl="1">
                        <a:lnSpc>
                          <a:spcPct val="107000"/>
                        </a:lnSpc>
                        <a:spcAft>
                          <a:spcPts val="0"/>
                        </a:spcAft>
                      </a:pPr>
                      <a:endParaRPr dirty="0" lang="ar-SA" sz="2400">
                        <a:effectLst/>
                        <a:uFillTx/>
                        <a:latin charset="0" panose="020F0502020204030204" pitchFamily="34" typeface="Calibri"/>
                        <a:ea charset="0" panose="020F0502020204030204" pitchFamily="34" typeface="Calibri"/>
                        <a:cs typeface="+mn-cs"/>
                      </a:endParaRPr>
                    </a:p>
                    <a:p>
                      <a:pPr algn="ctr" rtl="1">
                        <a:lnSpc>
                          <a:spcPct val="107000"/>
                        </a:lnSpc>
                        <a:spcAft>
                          <a:spcPts val="0"/>
                        </a:spcAft>
                      </a:pP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قلم</a:t>
                      </a:r>
                    </a:p>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الإلقاء والمناقشة الجماعية</a:t>
                      </a: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charset="-78" panose="02020603050405020304" pitchFamily="18" typeface="Simplified Arabic"/>
                        </a:rPr>
                        <a:t>جماعي</a:t>
                      </a:r>
                    </a:p>
                    <a:p>
                      <a:pPr algn="ctr" rtl="1">
                        <a:lnSpc>
                          <a:spcPct val="107000"/>
                        </a:lnSpc>
                        <a:spcAft>
                          <a:spcPts val="0"/>
                        </a:spcAft>
                      </a:pPr>
                      <a:endParaRPr dirty="0" lang="ar-SA" sz="2400">
                        <a:effectLst/>
                        <a:uFillTx/>
                        <a:latin charset="0" panose="020F0502020204030204" pitchFamily="34" typeface="Calibri"/>
                        <a:ea charset="0" panose="020F0502020204030204" pitchFamily="34" typeface="Calibri"/>
                        <a:cs charset="-78" panose="02020603050405020304" pitchFamily="18" typeface="Simplified Arabic"/>
                      </a:endParaRPr>
                    </a:p>
                    <a:p>
                      <a:pPr algn="ctr" rtl="1">
                        <a:lnSpc>
                          <a:spcPct val="107000"/>
                        </a:lnSpc>
                        <a:spcAft>
                          <a:spcPts val="0"/>
                        </a:spcAft>
                      </a:pP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مجموعة 9"/>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05885" y="3766310"/>
            <a:ext cx="3455136" cy="2712343"/>
            <a:chOff x="1383375" y="552375"/>
            <a:chExt cx="4610250" cy="3676725"/>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شكل بيضاوي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28950" y="2057400"/>
              <a:ext cx="1319100" cy="1171500"/>
            </a:xfrm>
            <a:prstGeom prst="ellipse">
              <a:avLst/>
            </a:prstGeom>
            <a:solidFill>
              <a:srgbClr val="CFE2F3"/>
            </a:solidFill>
            <a:ln cap="flat" cmpd="sng" w="9525">
              <a:solidFill>
                <a:srgbClr val="000000"/>
              </a:solidFill>
              <a:prstDash val="solid"/>
              <a:round/>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lstStyle/>
            <a:p>
              <a:pPr algn="ctr" marL="0" marR="0" rtl="1">
                <a:lnSpc>
                  <a:spcPct val="107000"/>
                </a:lnSpc>
                <a:spcBef>
                  <a:spcPts val="0"/>
                </a:spcBef>
                <a:spcAft>
                  <a:spcPts val="0"/>
                </a:spcAft>
              </a:pPr>
              <a:r>
                <a:rPr lang="ar-SA" sz="1400">
                  <a:solidFill>
                    <a:srgbClr val="000000"/>
                  </a:solidFill>
                  <a:effectLst/>
                  <a:uFillTx/>
                  <a:latin charset="0" panose="020F0502020204030204" pitchFamily="34" typeface="Calibri"/>
                  <a:ea charset="0" panose="020B0604020202020204" pitchFamily="34" typeface="Arial"/>
                  <a:cs charset="0" panose="020B0604020202020204" pitchFamily="34" typeface="Arial"/>
                </a:rPr>
                <a:t>مؤسسات التنشئة الوطنية</a:t>
              </a:r>
              <a:endParaRPr lang="en-US" sz="1100">
                <a:effectLst/>
                <a:uFillTx/>
                <a:latin charset="0" panose="020F0502020204030204" pitchFamily="34" typeface="Calibri"/>
                <a:ea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شكل بيضاوي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07400" y="552375"/>
              <a:ext cx="1162200" cy="1000200"/>
            </a:xfrm>
            <a:prstGeom prst="ellipse">
              <a:avLst/>
            </a:prstGeom>
            <a:solidFill>
              <a:srgbClr val="CFE2F3"/>
            </a:solidFill>
            <a:ln cap="flat" cmpd="sng" w="9525">
              <a:solidFill>
                <a:srgbClr val="000000"/>
              </a:solidFill>
              <a:prstDash val="solid"/>
              <a:round/>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lstStyle/>
            <a:p>
              <a:pPr algn="l" marL="0" marR="0" rtl="1">
                <a:lnSpc>
                  <a:spcPct val="107000"/>
                </a:lnSpc>
                <a:spcBef>
                  <a:spcPts val="0"/>
                </a:spcBef>
                <a:spcAft>
                  <a:spcPts val="0"/>
                </a:spcAft>
              </a:pPr>
              <a:r>
                <a:rPr dirty="0" lang="en-US" sz="1400">
                  <a:solidFill>
                    <a:srgbClr val="000000"/>
                  </a:solidFill>
                  <a:effectLst/>
                  <a:uFillTx/>
                  <a:latin charset="0" panose="020B0604020202020204" pitchFamily="34" typeface="Arial"/>
                  <a:ea charset="0" panose="020B0604020202020204" pitchFamily="34" typeface="Arial"/>
                </a:rPr>
                <a:t>____</a:t>
              </a:r>
              <a:endParaRPr dirty="0" lang="en-US" sz="1100">
                <a:effectLst/>
                <a:uFillTx/>
                <a:latin charset="0" panose="020F0502020204030204" pitchFamily="34" typeface="Calibri"/>
                <a:ea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شكل بيضاوي 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348050" y="3228900"/>
              <a:ext cx="1162200" cy="1000200"/>
            </a:xfrm>
            <a:prstGeom prst="ellipse">
              <a:avLst/>
            </a:prstGeom>
            <a:solidFill>
              <a:srgbClr val="CFE2F3"/>
            </a:solidFill>
            <a:ln cap="flat" cmpd="sng" w="9525">
              <a:solidFill>
                <a:srgbClr val="000000"/>
              </a:solidFill>
              <a:prstDash val="solid"/>
              <a:round/>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lstStyle/>
            <a:p>
              <a:pPr algn="r" marL="0" marR="0">
                <a:lnSpc>
                  <a:spcPct val="107000"/>
                </a:lnSpc>
                <a:spcBef>
                  <a:spcPts val="0"/>
                </a:spcBef>
                <a:spcAft>
                  <a:spcPts val="0"/>
                </a:spcAft>
              </a:pPr>
              <a:r>
                <a:rPr dirty="0" lang="en-US" sz="1400">
                  <a:solidFill>
                    <a:srgbClr val="000000"/>
                  </a:solidFill>
                  <a:effectLst/>
                  <a:uFillTx/>
                  <a:latin charset="0" panose="020B0604020202020204" pitchFamily="34" typeface="Arial"/>
                  <a:ea charset="0" panose="020B0604020202020204" pitchFamily="34" typeface="Arial"/>
                </a:rPr>
                <a:t>____</a:t>
              </a:r>
              <a:endParaRPr dirty="0" lang="en-US" sz="1100">
                <a:effectLst/>
                <a:uFillTx/>
                <a:latin charset="0" panose="020F0502020204030204" pitchFamily="34" typeface="Calibri"/>
                <a:ea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 name="شكل بيضاوي 1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831425" y="1552575"/>
              <a:ext cx="1162200" cy="1000200"/>
            </a:xfrm>
            <a:prstGeom prst="ellipse">
              <a:avLst/>
            </a:prstGeom>
            <a:solidFill>
              <a:srgbClr val="CFE2F3"/>
            </a:solidFill>
            <a:ln cap="flat" cmpd="sng" w="9525">
              <a:solidFill>
                <a:srgbClr val="000000"/>
              </a:solidFill>
              <a:prstDash val="solid"/>
              <a:round/>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lstStyle/>
            <a:p>
              <a:pPr algn="l" marL="0" marR="0" rtl="1">
                <a:lnSpc>
                  <a:spcPct val="107000"/>
                </a:lnSpc>
                <a:spcBef>
                  <a:spcPts val="0"/>
                </a:spcBef>
                <a:spcAft>
                  <a:spcPts val="0"/>
                </a:spcAft>
              </a:pPr>
              <a:r>
                <a:rPr dirty="0" lang="en-US" sz="1400">
                  <a:solidFill>
                    <a:srgbClr val="000000"/>
                  </a:solidFill>
                  <a:effectLst/>
                  <a:uFillTx/>
                  <a:latin charset="0" panose="020B0604020202020204" pitchFamily="34" typeface="Arial"/>
                  <a:ea charset="0" panose="020B0604020202020204" pitchFamily="34" typeface="Arial"/>
                </a:rPr>
                <a:t>____</a:t>
              </a:r>
              <a:endParaRPr dirty="0" lang="en-US" sz="1100">
                <a:effectLst/>
                <a:uFillTx/>
                <a:latin charset="0" panose="020F0502020204030204" pitchFamily="34" typeface="Calibri"/>
                <a:ea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 name="شكل بيضاوي 2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83375" y="1552575"/>
              <a:ext cx="1162200" cy="1000200"/>
            </a:xfrm>
            <a:prstGeom prst="ellipse">
              <a:avLst/>
            </a:prstGeom>
            <a:solidFill>
              <a:srgbClr val="CFE2F3"/>
            </a:solidFill>
            <a:ln cap="flat" cmpd="sng" w="9525">
              <a:solidFill>
                <a:srgbClr val="000000"/>
              </a:solidFill>
              <a:prstDash val="solid"/>
              <a:round/>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lstStyle/>
            <a:p>
              <a:pPr algn="l" marL="0" marR="0" rtl="1">
                <a:lnSpc>
                  <a:spcPct val="107000"/>
                </a:lnSpc>
                <a:spcBef>
                  <a:spcPts val="0"/>
                </a:spcBef>
                <a:spcAft>
                  <a:spcPts val="0"/>
                </a:spcAft>
              </a:pPr>
              <a:r>
                <a:rPr dirty="0" lang="en-US" sz="1400">
                  <a:solidFill>
                    <a:srgbClr val="000000"/>
                  </a:solidFill>
                  <a:effectLst/>
                  <a:uFillTx/>
                  <a:latin charset="0" panose="020B0604020202020204" pitchFamily="34" typeface="Arial"/>
                  <a:ea charset="0" panose="020B0604020202020204" pitchFamily="34" typeface="Arial"/>
                </a:rPr>
                <a:t>____</a:t>
              </a:r>
              <a:endParaRPr dirty="0" lang="en-US" sz="1100">
                <a:effectLst/>
                <a:uFillTx/>
                <a:latin charset="0" panose="020F0502020204030204" pitchFamily="34" typeface="Calibri"/>
                <a:ea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 name="شكل بيضاوي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866750" y="3228900"/>
              <a:ext cx="1162200" cy="1000200"/>
            </a:xfrm>
            <a:prstGeom prst="ellipse">
              <a:avLst/>
            </a:prstGeom>
            <a:solidFill>
              <a:srgbClr val="CFE2F3"/>
            </a:solidFill>
            <a:ln cap="flat" cmpd="sng" w="9525">
              <a:solidFill>
                <a:srgbClr val="000000"/>
              </a:solidFill>
              <a:prstDash val="solid"/>
              <a:round/>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lstStyle/>
            <a:p>
              <a:pPr algn="l" marL="0" marR="0" rtl="1">
                <a:lnSpc>
                  <a:spcPct val="107000"/>
                </a:lnSpc>
                <a:spcBef>
                  <a:spcPts val="0"/>
                </a:spcBef>
                <a:spcAft>
                  <a:spcPts val="0"/>
                </a:spcAft>
              </a:pPr>
              <a:r>
                <a:rPr dirty="0" lang="en-US" sz="1400">
                  <a:solidFill>
                    <a:srgbClr val="000000"/>
                  </a:solidFill>
                  <a:effectLst/>
                  <a:uFillTx/>
                  <a:latin charset="0" panose="020B0604020202020204" pitchFamily="34" typeface="Arial"/>
                  <a:ea charset="0" panose="020B0604020202020204" pitchFamily="34" typeface="Arial"/>
                </a:rPr>
                <a:t>____</a:t>
              </a:r>
              <a:endParaRPr dirty="0" lang="en-US" sz="1100">
                <a:effectLst/>
                <a:uFillTx/>
                <a:latin charset="0" panose="020F0502020204030204" pitchFamily="34" typeface="Calibri"/>
                <a:ea charset="0" panose="020F0502020204030204" pitchFamily="34" typeface="Calibri"/>
              </a:endParaRPr>
            </a:p>
          </p:txBody>
        </p:sp>
      </p:gr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3" name="مجموعة 22"/>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347865" y="4365104"/>
            <a:ext cx="1894752" cy="1511463"/>
            <a:chOff x="0" y="0"/>
            <a:chExt cx="2204651" cy="1899976"/>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 name="سهم مسنن إلى اليمين 2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16200000">
              <a:off x="803082" y="137698"/>
              <a:ext cx="630293" cy="354897"/>
            </a:xfrm>
            <a:prstGeom prst="notchedRightArrow">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5" name="سهم مسنن إلى اليمين 2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20335790">
              <a:off x="1574358" y="606825"/>
              <a:ext cx="630293" cy="354897"/>
            </a:xfrm>
            <a:prstGeom prst="notchedRightArrow">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6" name="سهم مسنن إلى اليمين 2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12122472">
              <a:off x="0" y="614777"/>
              <a:ext cx="630293" cy="354897"/>
            </a:xfrm>
            <a:prstGeom prst="notchedRightArrow">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 name="سهم مسنن إلى اليمين 2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8382628">
              <a:off x="214685" y="1545079"/>
              <a:ext cx="630293" cy="354897"/>
            </a:xfrm>
            <a:prstGeom prst="notchedRightArrow">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8" name="سهم مسنن إلى اليمين 2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2417015">
              <a:off x="1447138" y="1497372"/>
              <a:ext cx="630293" cy="354897"/>
            </a:xfrm>
            <a:prstGeom prst="notchedRightArrow">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endParaRPr lang="en-US">
                <a:uFillTx/>
              </a:endParaRPr>
            </a:p>
          </p:txBody>
        </p:sp>
      </p:gr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عنصر نائب لرقم الشريحة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13</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9" name="صورة 28"/>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27584" y="2934268"/>
            <a:ext cx="920179" cy="920179"/>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0" name="صورة 2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356118" y="3036804"/>
            <a:ext cx="588672" cy="588672"/>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1"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27</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4" y="682998"/>
            <a:ext cx="5881836"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مراحل ظهور مفهوم المواطنة الرقمية</a:t>
            </a:r>
          </a:p>
          <a:p>
            <a:pPr algn="ctr">
              <a:defRPr>
                <a:uFillTx/>
              </a:defRPr>
            </a:pPr>
            <a:r>
              <a:rPr b="1" dirty="0" lang="en-US" sz="3600">
                <a:solidFill>
                  <a:srgbClr val="00B050"/>
                </a:solidFill>
                <a:uFillTx/>
                <a:latin charset="0" pitchFamily="34" typeface="Calibri"/>
              </a:rPr>
              <a:t>Digital Citizenship</a:t>
            </a:r>
            <a:r>
              <a:rPr b="1" dirty="0" lang="ar-SA" sz="3600">
                <a:solidFill>
                  <a:srgbClr val="0070C0"/>
                </a:solidFill>
                <a:uFillTx/>
              </a:rPr>
              <a:t> </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8"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75047" y="2060848"/>
            <a:ext cx="8055634" cy="4154984"/>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lvl="0">
              <a:lnSpc>
                <a:spcPct val="150000"/>
              </a:lnSpc>
            </a:pPr>
            <a:r>
              <a:rPr dirty="0" lang="ar-SA" sz="2800">
                <a:uFillTx/>
              </a:rPr>
              <a:t>أوجزت القحطاني (2017) المراحل التي مهدت لظهور مفهوم المواطنة الرقمية في 6 مراحل</a:t>
            </a:r>
            <a:r>
              <a:rPr dirty="0" lang="en-US" sz="2800">
                <a:uFillTx/>
              </a:rPr>
              <a:t>:</a:t>
            </a:r>
          </a:p>
          <a:p>
            <a:pPr algn="just" indent="-514350" lvl="0" marL="514350">
              <a:lnSpc>
                <a:spcPct val="150000"/>
              </a:lnSpc>
              <a:buFont typeface="+mj-lt"/>
              <a:buAutoNum type="arabicPeriod"/>
            </a:pPr>
            <a:r>
              <a:rPr dirty="0" lang="ar-SA" sz="2400">
                <a:uFillTx/>
              </a:rPr>
              <a:t>ظهور مصطلح المواطنة في اليونان القديم، والرومان.</a:t>
            </a:r>
          </a:p>
          <a:p>
            <a:pPr algn="just" indent="-514350" lvl="0" marL="514350">
              <a:lnSpc>
                <a:spcPct val="150000"/>
              </a:lnSpc>
              <a:buFont typeface="+mj-lt"/>
              <a:buAutoNum type="arabicPeriod"/>
            </a:pPr>
            <a:r>
              <a:rPr dirty="0" lang="ar-SA" sz="2400">
                <a:uFillTx/>
              </a:rPr>
              <a:t>نهاية الألفية الثانية شهد العالم التطوّر التكنولوجي الذي دفعها للتحول الى العصر الرقمي وهي المرحلة الثانية.</a:t>
            </a:r>
          </a:p>
          <a:p>
            <a:pPr algn="just" indent="-514350" lvl="0" marL="514350">
              <a:lnSpc>
                <a:spcPct val="150000"/>
              </a:lnSpc>
              <a:buFont typeface="+mj-lt"/>
              <a:buAutoNum type="arabicPeriod"/>
            </a:pPr>
            <a:r>
              <a:rPr dirty="0" lang="ar-SA" sz="2400">
                <a:uFillTx/>
              </a:rPr>
              <a:t>نتائج ثورة تكنولوجيا المعلومات والاتصالات في تغير الحياة الاجتماعية والاقتصادية والثقافية في الدول المتقدمة.</a:t>
            </a:r>
            <a:endParaRPr dirty="0" lang="en-US" sz="2400">
              <a:uFillTx/>
            </a:endParaRPr>
          </a:p>
        </p:txBody>
      </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 name="مجموعة 23"/>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10800000">
            <a:off x="1443558" y="6122372"/>
            <a:ext cx="6090047" cy="266723"/>
            <a:chOff x="1526976" y="3207543"/>
            <a:chExt cx="6090047" cy="442912"/>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5" name="شكل حر 2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6976" y="3207543"/>
              <a:ext cx="1107281" cy="442912"/>
            </a:xfrm>
            <a:custGeom>
              <a:avLst/>
              <a:gdLst>
                <a:gd fmla="*/ 0 w 1107281" name="connsiteX0"/>
                <a:gd fmla="*/ 0 h 442912" name="connsiteY0"/>
                <a:gd fmla="*/ 885825 w 1107281" name="connsiteX1"/>
                <a:gd fmla="*/ 0 h 442912" name="connsiteY1"/>
                <a:gd fmla="*/ 1107281 w 1107281" name="connsiteX2"/>
                <a:gd fmla="*/ 221456 h 442912" name="connsiteY2"/>
                <a:gd fmla="*/ 885825 w 1107281" name="connsiteX3"/>
                <a:gd fmla="*/ 442912 h 442912" name="connsiteY3"/>
                <a:gd fmla="*/ 0 w 1107281" name="connsiteX4"/>
                <a:gd fmla="*/ 442912 h 442912" name="connsiteY4"/>
                <a:gd fmla="*/ 221456 w 1107281" name="connsiteX5"/>
                <a:gd fmla="*/ 221456 h 442912" name="connsiteY5"/>
                <a:gd fmla="*/ 0 w 1107281" name="connsiteX6"/>
                <a:gd fmla="*/ 0 h 442912"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42912" w="1107281">
                  <a:moveTo>
                    <a:pt x="0" y="0"/>
                  </a:moveTo>
                  <a:lnTo>
                    <a:pt x="885825" y="0"/>
                  </a:lnTo>
                  <a:lnTo>
                    <a:pt x="1107281" y="221456"/>
                  </a:lnTo>
                  <a:lnTo>
                    <a:pt x="885825" y="442912"/>
                  </a:lnTo>
                  <a:lnTo>
                    <a:pt x="0" y="442912"/>
                  </a:lnTo>
                  <a:lnTo>
                    <a:pt x="221456" y="221456"/>
                  </a:lnTo>
                  <a:lnTo>
                    <a:pt x="0" y="0"/>
                  </a:lnTo>
                  <a:close/>
                </a:path>
              </a:pathLst>
            </a:cu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29337" lIns="309467" numCol="1" rIns="250793" spcFirstLastPara="0" tIns="29337" vert="horz" wrap="square">
              <a:noAutofit/>
            </a:bodyPr>
            <a:lstStyle/>
            <a:p>
              <a:pPr algn="ctr" defTabSz="977900" lvl="0" rtl="1">
                <a:lnSpc>
                  <a:spcPct val="90000"/>
                </a:lnSpc>
                <a:spcBef>
                  <a:spcPct val="0"/>
                </a:spcBef>
                <a:spcAft>
                  <a:spcPct val="35000"/>
                </a:spcAft>
              </a:pPr>
              <a:endParaRPr kern="1200" lang="ar-SA" sz="22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6" name="شكل حر 2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23529" y="3207543"/>
              <a:ext cx="1107281" cy="442912"/>
            </a:xfrm>
            <a:custGeom>
              <a:avLst/>
              <a:gdLst>
                <a:gd fmla="*/ 0 w 1107281" name="connsiteX0"/>
                <a:gd fmla="*/ 0 h 442912" name="connsiteY0"/>
                <a:gd fmla="*/ 885825 w 1107281" name="connsiteX1"/>
                <a:gd fmla="*/ 0 h 442912" name="connsiteY1"/>
                <a:gd fmla="*/ 1107281 w 1107281" name="connsiteX2"/>
                <a:gd fmla="*/ 221456 h 442912" name="connsiteY2"/>
                <a:gd fmla="*/ 885825 w 1107281" name="connsiteX3"/>
                <a:gd fmla="*/ 442912 h 442912" name="connsiteY3"/>
                <a:gd fmla="*/ 0 w 1107281" name="connsiteX4"/>
                <a:gd fmla="*/ 442912 h 442912" name="connsiteY4"/>
                <a:gd fmla="*/ 221456 w 1107281" name="connsiteX5"/>
                <a:gd fmla="*/ 221456 h 442912" name="connsiteY5"/>
                <a:gd fmla="*/ 0 w 1107281" name="connsiteX6"/>
                <a:gd fmla="*/ 0 h 442912"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42912" w="1107281">
                  <a:moveTo>
                    <a:pt x="0" y="0"/>
                  </a:moveTo>
                  <a:lnTo>
                    <a:pt x="885825" y="0"/>
                  </a:lnTo>
                  <a:lnTo>
                    <a:pt x="1107281" y="221456"/>
                  </a:lnTo>
                  <a:lnTo>
                    <a:pt x="885825" y="442912"/>
                  </a:lnTo>
                  <a:lnTo>
                    <a:pt x="0" y="442912"/>
                  </a:lnTo>
                  <a:lnTo>
                    <a:pt x="221456" y="221456"/>
                  </a:lnTo>
                  <a:lnTo>
                    <a:pt x="0" y="0"/>
                  </a:lnTo>
                  <a:close/>
                </a:path>
              </a:pathLst>
            </a:cu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lt1">
                <a:hueOff val="0"/>
                <a:satOff val="0"/>
                <a:lumOff val="0"/>
                <a:alphaOff val="0"/>
              </a:schemeClr>
            </a:lnRef>
            <a:fillRef idx="1">
              <a:schemeClr val="accent4">
                <a:hueOff val="-892954"/>
                <a:satOff val="5380"/>
                <a:lumOff val="431"/>
                <a:alphaOff val="0"/>
              </a:schemeClr>
            </a:fillRef>
            <a:effectRef idx="0">
              <a:schemeClr val="accent4">
                <a:hueOff val="-892954"/>
                <a:satOff val="5380"/>
                <a:lumOff val="431"/>
                <a:alphaOff val="0"/>
              </a:schemeClr>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29337" lIns="309467" numCol="1" rIns="250793" spcFirstLastPara="0" tIns="29337" vert="horz" wrap="square">
              <a:noAutofit/>
            </a:bodyPr>
            <a:lstStyle/>
            <a:p>
              <a:pPr algn="ctr" defTabSz="977900" lvl="0" rtl="1">
                <a:lnSpc>
                  <a:spcPct val="90000"/>
                </a:lnSpc>
                <a:spcBef>
                  <a:spcPct val="0"/>
                </a:spcBef>
                <a:spcAft>
                  <a:spcPct val="35000"/>
                </a:spcAft>
              </a:pPr>
              <a:endParaRPr kern="1200" lang="ar-SA" sz="22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 name="شكل حر 2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520082" y="3207543"/>
              <a:ext cx="1107281" cy="442912"/>
            </a:xfrm>
            <a:custGeom>
              <a:avLst/>
              <a:gdLst>
                <a:gd fmla="*/ 0 w 1107281" name="connsiteX0"/>
                <a:gd fmla="*/ 0 h 442912" name="connsiteY0"/>
                <a:gd fmla="*/ 885825 w 1107281" name="connsiteX1"/>
                <a:gd fmla="*/ 0 h 442912" name="connsiteY1"/>
                <a:gd fmla="*/ 1107281 w 1107281" name="connsiteX2"/>
                <a:gd fmla="*/ 221456 h 442912" name="connsiteY2"/>
                <a:gd fmla="*/ 885825 w 1107281" name="connsiteX3"/>
                <a:gd fmla="*/ 442912 h 442912" name="connsiteY3"/>
                <a:gd fmla="*/ 0 w 1107281" name="connsiteX4"/>
                <a:gd fmla="*/ 442912 h 442912" name="connsiteY4"/>
                <a:gd fmla="*/ 221456 w 1107281" name="connsiteX5"/>
                <a:gd fmla="*/ 221456 h 442912" name="connsiteY5"/>
                <a:gd fmla="*/ 0 w 1107281" name="connsiteX6"/>
                <a:gd fmla="*/ 0 h 442912"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42912" w="1107281">
                  <a:moveTo>
                    <a:pt x="0" y="0"/>
                  </a:moveTo>
                  <a:lnTo>
                    <a:pt x="885825" y="0"/>
                  </a:lnTo>
                  <a:lnTo>
                    <a:pt x="1107281" y="221456"/>
                  </a:lnTo>
                  <a:lnTo>
                    <a:pt x="885825" y="442912"/>
                  </a:lnTo>
                  <a:lnTo>
                    <a:pt x="0" y="442912"/>
                  </a:lnTo>
                  <a:lnTo>
                    <a:pt x="221456" y="221456"/>
                  </a:lnTo>
                  <a:lnTo>
                    <a:pt x="0" y="0"/>
                  </a:lnTo>
                  <a:close/>
                </a:path>
              </a:pathLst>
            </a:cu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lt1">
                <a:hueOff val="0"/>
                <a:satOff val="0"/>
                <a:lumOff val="0"/>
                <a:alphaOff val="0"/>
              </a:schemeClr>
            </a:lnRef>
            <a:fillRef idx="1">
              <a:schemeClr val="accent4">
                <a:hueOff val="-1785908"/>
                <a:satOff val="10760"/>
                <a:lumOff val="862"/>
                <a:alphaOff val="0"/>
              </a:schemeClr>
            </a:fillRef>
            <a:effectRef idx="0">
              <a:schemeClr val="accent4">
                <a:hueOff val="-1785908"/>
                <a:satOff val="10760"/>
                <a:lumOff val="862"/>
                <a:alphaOff val="0"/>
              </a:schemeClr>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29337" lIns="309467" numCol="1" rIns="250793" spcFirstLastPara="0" tIns="29337" vert="horz" wrap="square">
              <a:noAutofit/>
            </a:bodyPr>
            <a:lstStyle/>
            <a:p>
              <a:pPr algn="ctr" defTabSz="977900" lvl="0" rtl="1">
                <a:lnSpc>
                  <a:spcPct val="90000"/>
                </a:lnSpc>
                <a:spcBef>
                  <a:spcPct val="0"/>
                </a:spcBef>
                <a:spcAft>
                  <a:spcPct val="35000"/>
                </a:spcAft>
              </a:pPr>
              <a:endParaRPr dirty="0" kern="1200" lang="ar-SA" sz="22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8" name="شكل حر 2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16635" y="3207543"/>
              <a:ext cx="1107281" cy="442912"/>
            </a:xfrm>
            <a:custGeom>
              <a:avLst/>
              <a:gdLst>
                <a:gd fmla="*/ 0 w 1107281" name="connsiteX0"/>
                <a:gd fmla="*/ 0 h 442912" name="connsiteY0"/>
                <a:gd fmla="*/ 885825 w 1107281" name="connsiteX1"/>
                <a:gd fmla="*/ 0 h 442912" name="connsiteY1"/>
                <a:gd fmla="*/ 1107281 w 1107281" name="connsiteX2"/>
                <a:gd fmla="*/ 221456 h 442912" name="connsiteY2"/>
                <a:gd fmla="*/ 885825 w 1107281" name="connsiteX3"/>
                <a:gd fmla="*/ 442912 h 442912" name="connsiteY3"/>
                <a:gd fmla="*/ 0 w 1107281" name="connsiteX4"/>
                <a:gd fmla="*/ 442912 h 442912" name="connsiteY4"/>
                <a:gd fmla="*/ 221456 w 1107281" name="connsiteX5"/>
                <a:gd fmla="*/ 221456 h 442912" name="connsiteY5"/>
                <a:gd fmla="*/ 0 w 1107281" name="connsiteX6"/>
                <a:gd fmla="*/ 0 h 442912"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42912" w="1107281">
                  <a:moveTo>
                    <a:pt x="0" y="0"/>
                  </a:moveTo>
                  <a:lnTo>
                    <a:pt x="885825" y="0"/>
                  </a:lnTo>
                  <a:lnTo>
                    <a:pt x="1107281" y="221456"/>
                  </a:lnTo>
                  <a:lnTo>
                    <a:pt x="885825" y="442912"/>
                  </a:lnTo>
                  <a:lnTo>
                    <a:pt x="0" y="442912"/>
                  </a:lnTo>
                  <a:lnTo>
                    <a:pt x="221456" y="221456"/>
                  </a:lnTo>
                  <a:lnTo>
                    <a:pt x="0" y="0"/>
                  </a:lnTo>
                  <a:close/>
                </a:path>
              </a:pathLst>
            </a:cu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lt1">
                <a:hueOff val="0"/>
                <a:satOff val="0"/>
                <a:lumOff val="0"/>
                <a:alphaOff val="0"/>
              </a:schemeClr>
            </a:lnRef>
            <a:fillRef idx="1">
              <a:schemeClr val="accent4">
                <a:hueOff val="-2678862"/>
                <a:satOff val="16139"/>
                <a:lumOff val="1294"/>
                <a:alphaOff val="0"/>
              </a:schemeClr>
            </a:fillRef>
            <a:effectRef idx="0">
              <a:schemeClr val="accent4">
                <a:hueOff val="-2678862"/>
                <a:satOff val="16139"/>
                <a:lumOff val="1294"/>
                <a:alphaOff val="0"/>
              </a:schemeClr>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37338" lIns="333470" numCol="1" rIns="258794" spcFirstLastPara="0" tIns="37338" vert="horz" wrap="square">
              <a:noAutofit/>
            </a:bodyPr>
            <a:lstStyle/>
            <a:p>
              <a:pPr algn="ctr" defTabSz="1244600" lvl="0" rtl="1">
                <a:lnSpc>
                  <a:spcPct val="90000"/>
                </a:lnSpc>
                <a:spcBef>
                  <a:spcPct val="0"/>
                </a:spcBef>
                <a:spcAft>
                  <a:spcPct val="35000"/>
                </a:spcAft>
              </a:pPr>
              <a:endParaRPr dirty="0" kern="1200" lang="ar-SA" sz="28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9" name="شكل حر 2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513189" y="3207543"/>
              <a:ext cx="1107281" cy="442912"/>
            </a:xfrm>
            <a:custGeom>
              <a:avLst/>
              <a:gdLst>
                <a:gd fmla="*/ 0 w 1107281" name="connsiteX0"/>
                <a:gd fmla="*/ 0 h 442912" name="connsiteY0"/>
                <a:gd fmla="*/ 885825 w 1107281" name="connsiteX1"/>
                <a:gd fmla="*/ 0 h 442912" name="connsiteY1"/>
                <a:gd fmla="*/ 1107281 w 1107281" name="connsiteX2"/>
                <a:gd fmla="*/ 221456 h 442912" name="connsiteY2"/>
                <a:gd fmla="*/ 885825 w 1107281" name="connsiteX3"/>
                <a:gd fmla="*/ 442912 h 442912" name="connsiteY3"/>
                <a:gd fmla="*/ 0 w 1107281" name="connsiteX4"/>
                <a:gd fmla="*/ 442912 h 442912" name="connsiteY4"/>
                <a:gd fmla="*/ 221456 w 1107281" name="connsiteX5"/>
                <a:gd fmla="*/ 221456 h 442912" name="connsiteY5"/>
                <a:gd fmla="*/ 0 w 1107281" name="connsiteX6"/>
                <a:gd fmla="*/ 0 h 442912"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42912" w="1107281">
                  <a:moveTo>
                    <a:pt x="0" y="0"/>
                  </a:moveTo>
                  <a:lnTo>
                    <a:pt x="885825" y="0"/>
                  </a:lnTo>
                  <a:lnTo>
                    <a:pt x="1107281" y="221456"/>
                  </a:lnTo>
                  <a:lnTo>
                    <a:pt x="885825" y="442912"/>
                  </a:lnTo>
                  <a:lnTo>
                    <a:pt x="0" y="442912"/>
                  </a:lnTo>
                  <a:lnTo>
                    <a:pt x="221456" y="221456"/>
                  </a:lnTo>
                  <a:lnTo>
                    <a:pt x="0" y="0"/>
                  </a:lnTo>
                  <a:close/>
                </a:path>
              </a:pathLst>
            </a:cu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lt1">
                <a:hueOff val="0"/>
                <a:satOff val="0"/>
                <a:lumOff val="0"/>
                <a:alphaOff val="0"/>
              </a:schemeClr>
            </a:lnRef>
            <a:fillRef idx="1">
              <a:schemeClr val="accent4">
                <a:hueOff val="-3571816"/>
                <a:satOff val="21519"/>
                <a:lumOff val="1725"/>
                <a:alphaOff val="0"/>
              </a:schemeClr>
            </a:fillRef>
            <a:effectRef idx="0">
              <a:schemeClr val="accent4">
                <a:hueOff val="-3571816"/>
                <a:satOff val="21519"/>
                <a:lumOff val="1725"/>
                <a:alphaOff val="0"/>
              </a:schemeClr>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37338" lIns="333470" numCol="1" rIns="258794" spcFirstLastPara="0" tIns="37338" vert="horz" wrap="square">
              <a:noAutofit/>
            </a:bodyPr>
            <a:lstStyle/>
            <a:p>
              <a:pPr algn="ctr" defTabSz="1244600" lvl="0" rtl="1">
                <a:lnSpc>
                  <a:spcPct val="90000"/>
                </a:lnSpc>
                <a:spcBef>
                  <a:spcPct val="0"/>
                </a:spcBef>
                <a:spcAft>
                  <a:spcPct val="35000"/>
                </a:spcAft>
              </a:pPr>
              <a:endParaRPr dirty="0" kern="1200" lang="ar-SA" sz="28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0" name="شكل حر 2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509742" y="3207543"/>
              <a:ext cx="1107281" cy="442912"/>
            </a:xfrm>
            <a:custGeom>
              <a:avLst/>
              <a:gdLst>
                <a:gd fmla="*/ 0 w 1107281" name="connsiteX0"/>
                <a:gd fmla="*/ 0 h 442912" name="connsiteY0"/>
                <a:gd fmla="*/ 885825 w 1107281" name="connsiteX1"/>
                <a:gd fmla="*/ 0 h 442912" name="connsiteY1"/>
                <a:gd fmla="*/ 1107281 w 1107281" name="connsiteX2"/>
                <a:gd fmla="*/ 221456 h 442912" name="connsiteY2"/>
                <a:gd fmla="*/ 885825 w 1107281" name="connsiteX3"/>
                <a:gd fmla="*/ 442912 h 442912" name="connsiteY3"/>
                <a:gd fmla="*/ 0 w 1107281" name="connsiteX4"/>
                <a:gd fmla="*/ 442912 h 442912" name="connsiteY4"/>
                <a:gd fmla="*/ 221456 w 1107281" name="connsiteX5"/>
                <a:gd fmla="*/ 221456 h 442912" name="connsiteY5"/>
                <a:gd fmla="*/ 0 w 1107281" name="connsiteX6"/>
                <a:gd fmla="*/ 0 h 442912"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42912" w="1107281">
                  <a:moveTo>
                    <a:pt x="0" y="0"/>
                  </a:moveTo>
                  <a:lnTo>
                    <a:pt x="885825" y="0"/>
                  </a:lnTo>
                  <a:lnTo>
                    <a:pt x="1107281" y="221456"/>
                  </a:lnTo>
                  <a:lnTo>
                    <a:pt x="885825" y="442912"/>
                  </a:lnTo>
                  <a:lnTo>
                    <a:pt x="0" y="442912"/>
                  </a:lnTo>
                  <a:lnTo>
                    <a:pt x="221456" y="221456"/>
                  </a:lnTo>
                  <a:lnTo>
                    <a:pt x="0" y="0"/>
                  </a:lnTo>
                  <a:close/>
                </a:path>
              </a:pathLst>
            </a:cu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37338" lIns="333470" numCol="1" rIns="258794" spcFirstLastPara="0" tIns="37338" vert="horz" wrap="square">
              <a:noAutofit/>
            </a:bodyPr>
            <a:lstStyle/>
            <a:p>
              <a:pPr algn="ctr" defTabSz="1244600" lvl="0" rtl="1">
                <a:lnSpc>
                  <a:spcPct val="90000"/>
                </a:lnSpc>
                <a:spcBef>
                  <a:spcPct val="0"/>
                </a:spcBef>
                <a:spcAft>
                  <a:spcPct val="35000"/>
                </a:spcAft>
              </a:pPr>
              <a:endParaRPr dirty="0" kern="1200" lang="ar-SA" sz="2800">
                <a:uFillTx/>
              </a:endParaRPr>
            </a:p>
          </p:txBody>
        </p:sp>
      </p:gr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2" name="عنصر نائب لرقم الشريحة 3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14</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29</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4" y="682998"/>
            <a:ext cx="5881836"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مراحل ظهور مفهوم المواطنة الرقمية</a:t>
            </a:r>
          </a:p>
          <a:p>
            <a:pPr algn="ctr">
              <a:defRPr>
                <a:uFillTx/>
              </a:defRPr>
            </a:pPr>
            <a:r>
              <a:rPr b="1" dirty="0" lang="en-US" sz="3600">
                <a:solidFill>
                  <a:srgbClr val="00B050"/>
                </a:solidFill>
                <a:uFillTx/>
                <a:latin charset="0" pitchFamily="34" typeface="Calibri"/>
              </a:rPr>
              <a:t>Digital Citizenship</a:t>
            </a:r>
            <a:r>
              <a:rPr b="1" dirty="0" lang="ar-SA" sz="3600">
                <a:solidFill>
                  <a:srgbClr val="0070C0"/>
                </a:solidFill>
                <a:uFillTx/>
              </a:rPr>
              <a:t> </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8"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75047" y="2060848"/>
            <a:ext cx="8055634" cy="3970318"/>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indent="-514350" lvl="0" marL="514350">
              <a:lnSpc>
                <a:spcPct val="150000"/>
              </a:lnSpc>
              <a:buFont typeface="+mj-lt"/>
              <a:buAutoNum startAt="4" type="arabicPeriod"/>
            </a:pPr>
            <a:r>
              <a:rPr dirty="0" lang="ar-SA" sz="2400">
                <a:uFillTx/>
              </a:rPr>
              <a:t>جاءت مبادرات الدول المتقدمة "لدعم وتطوير البنى التحتية للتكنولوجيا وإدخالها في مختلف المجالات وإعادة هيكلة المؤسسات التعليمية</a:t>
            </a:r>
          </a:p>
          <a:p>
            <a:pPr algn="just" indent="-514350" lvl="0" marL="514350">
              <a:lnSpc>
                <a:spcPct val="150000"/>
              </a:lnSpc>
              <a:buFont typeface="+mj-lt"/>
              <a:buAutoNum startAt="4" type="arabicPeriod"/>
            </a:pPr>
            <a:r>
              <a:rPr dirty="0" lang="ar-SA" sz="2400">
                <a:uFillTx/>
              </a:rPr>
              <a:t>رصد مساهمات تكنولوجيا المعلومات والاتصالات</a:t>
            </a:r>
            <a:r>
              <a:rPr dirty="0" lang="en-US" sz="2400">
                <a:uFillTx/>
              </a:rPr>
              <a:t>ICT </a:t>
            </a:r>
            <a:r>
              <a:rPr dirty="0" lang="ar-SA" sz="2400">
                <a:uFillTx/>
              </a:rPr>
              <a:t> في اجاد عالم رقمي من خلال القفزات الرقمية المتسارعة التي ظهرت فيها الكثير من المصطلحات .</a:t>
            </a:r>
          </a:p>
          <a:p>
            <a:pPr algn="just" indent="-514350" lvl="0" marL="514350">
              <a:lnSpc>
                <a:spcPct val="150000"/>
              </a:lnSpc>
              <a:buFont typeface="+mj-lt"/>
              <a:buAutoNum startAt="4" type="arabicPeriod"/>
            </a:pPr>
            <a:r>
              <a:rPr dirty="0" lang="ar-SA" sz="2400">
                <a:uFillTx/>
              </a:rPr>
              <a:t>نتائج ثورة تكنولوجيا المعلومات والاتصالات في تغير الحياة الاجتماعية والاقتصادية والثقافية في الدول المتقدمة.</a:t>
            </a:r>
            <a:endParaRPr dirty="0" lang="en-US" sz="24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15</a:t>
            </a:fld>
            <a:endParaRPr lang="ar-SA">
              <a:uFillTx/>
            </a:endParaRPr>
          </a:p>
        </p:txBody>
      </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جموعة 13"/>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10800000">
            <a:off x="1443558" y="6122372"/>
            <a:ext cx="6090047" cy="266723"/>
            <a:chOff x="1526976" y="3207543"/>
            <a:chExt cx="6090047" cy="442912"/>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شكل حر 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6976" y="3207543"/>
              <a:ext cx="1107281" cy="442912"/>
            </a:xfrm>
            <a:custGeom>
              <a:avLst/>
              <a:gdLst>
                <a:gd fmla="*/ 0 w 1107281" name="connsiteX0"/>
                <a:gd fmla="*/ 0 h 442912" name="connsiteY0"/>
                <a:gd fmla="*/ 885825 w 1107281" name="connsiteX1"/>
                <a:gd fmla="*/ 0 h 442912" name="connsiteY1"/>
                <a:gd fmla="*/ 1107281 w 1107281" name="connsiteX2"/>
                <a:gd fmla="*/ 221456 h 442912" name="connsiteY2"/>
                <a:gd fmla="*/ 885825 w 1107281" name="connsiteX3"/>
                <a:gd fmla="*/ 442912 h 442912" name="connsiteY3"/>
                <a:gd fmla="*/ 0 w 1107281" name="connsiteX4"/>
                <a:gd fmla="*/ 442912 h 442912" name="connsiteY4"/>
                <a:gd fmla="*/ 221456 w 1107281" name="connsiteX5"/>
                <a:gd fmla="*/ 221456 h 442912" name="connsiteY5"/>
                <a:gd fmla="*/ 0 w 1107281" name="connsiteX6"/>
                <a:gd fmla="*/ 0 h 442912"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42912" w="1107281">
                  <a:moveTo>
                    <a:pt x="0" y="0"/>
                  </a:moveTo>
                  <a:lnTo>
                    <a:pt x="885825" y="0"/>
                  </a:lnTo>
                  <a:lnTo>
                    <a:pt x="1107281" y="221456"/>
                  </a:lnTo>
                  <a:lnTo>
                    <a:pt x="885825" y="442912"/>
                  </a:lnTo>
                  <a:lnTo>
                    <a:pt x="0" y="442912"/>
                  </a:lnTo>
                  <a:lnTo>
                    <a:pt x="221456" y="221456"/>
                  </a:lnTo>
                  <a:lnTo>
                    <a:pt x="0" y="0"/>
                  </a:lnTo>
                  <a:close/>
                </a:path>
              </a:pathLst>
            </a:cu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29337" lIns="309467" numCol="1" rIns="250793" spcFirstLastPara="0" tIns="29337" vert="horz" wrap="square">
              <a:noAutofit/>
            </a:bodyPr>
            <a:lstStyle/>
            <a:p>
              <a:pPr algn="ctr" defTabSz="977900" lvl="0" rtl="1">
                <a:lnSpc>
                  <a:spcPct val="90000"/>
                </a:lnSpc>
                <a:spcBef>
                  <a:spcPct val="0"/>
                </a:spcBef>
                <a:spcAft>
                  <a:spcPct val="35000"/>
                </a:spcAft>
              </a:pPr>
              <a:endParaRPr kern="1200" lang="ar-SA" sz="22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شكل حر 1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23529" y="3207543"/>
              <a:ext cx="1107281" cy="442912"/>
            </a:xfrm>
            <a:custGeom>
              <a:avLst/>
              <a:gdLst>
                <a:gd fmla="*/ 0 w 1107281" name="connsiteX0"/>
                <a:gd fmla="*/ 0 h 442912" name="connsiteY0"/>
                <a:gd fmla="*/ 885825 w 1107281" name="connsiteX1"/>
                <a:gd fmla="*/ 0 h 442912" name="connsiteY1"/>
                <a:gd fmla="*/ 1107281 w 1107281" name="connsiteX2"/>
                <a:gd fmla="*/ 221456 h 442912" name="connsiteY2"/>
                <a:gd fmla="*/ 885825 w 1107281" name="connsiteX3"/>
                <a:gd fmla="*/ 442912 h 442912" name="connsiteY3"/>
                <a:gd fmla="*/ 0 w 1107281" name="connsiteX4"/>
                <a:gd fmla="*/ 442912 h 442912" name="connsiteY4"/>
                <a:gd fmla="*/ 221456 w 1107281" name="connsiteX5"/>
                <a:gd fmla="*/ 221456 h 442912" name="connsiteY5"/>
                <a:gd fmla="*/ 0 w 1107281" name="connsiteX6"/>
                <a:gd fmla="*/ 0 h 442912"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42912" w="1107281">
                  <a:moveTo>
                    <a:pt x="0" y="0"/>
                  </a:moveTo>
                  <a:lnTo>
                    <a:pt x="885825" y="0"/>
                  </a:lnTo>
                  <a:lnTo>
                    <a:pt x="1107281" y="221456"/>
                  </a:lnTo>
                  <a:lnTo>
                    <a:pt x="885825" y="442912"/>
                  </a:lnTo>
                  <a:lnTo>
                    <a:pt x="0" y="442912"/>
                  </a:lnTo>
                  <a:lnTo>
                    <a:pt x="221456" y="221456"/>
                  </a:lnTo>
                  <a:lnTo>
                    <a:pt x="0" y="0"/>
                  </a:lnTo>
                  <a:close/>
                </a:path>
              </a:pathLst>
            </a:cu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lt1">
                <a:hueOff val="0"/>
                <a:satOff val="0"/>
                <a:lumOff val="0"/>
                <a:alphaOff val="0"/>
              </a:schemeClr>
            </a:lnRef>
            <a:fillRef idx="1">
              <a:schemeClr val="accent4">
                <a:hueOff val="-892954"/>
                <a:satOff val="5380"/>
                <a:lumOff val="431"/>
                <a:alphaOff val="0"/>
              </a:schemeClr>
            </a:fillRef>
            <a:effectRef idx="0">
              <a:schemeClr val="accent4">
                <a:hueOff val="-892954"/>
                <a:satOff val="5380"/>
                <a:lumOff val="431"/>
                <a:alphaOff val="0"/>
              </a:schemeClr>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29337" lIns="309467" numCol="1" rIns="250793" spcFirstLastPara="0" tIns="29337" vert="horz" wrap="square">
              <a:noAutofit/>
            </a:bodyPr>
            <a:lstStyle/>
            <a:p>
              <a:pPr algn="ctr" defTabSz="977900" lvl="0" rtl="1">
                <a:lnSpc>
                  <a:spcPct val="90000"/>
                </a:lnSpc>
                <a:spcBef>
                  <a:spcPct val="0"/>
                </a:spcBef>
                <a:spcAft>
                  <a:spcPct val="35000"/>
                </a:spcAft>
              </a:pPr>
              <a:endParaRPr kern="1200" lang="ar-SA" sz="22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 name="شكل حر 1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520082" y="3207543"/>
              <a:ext cx="1107281" cy="442912"/>
            </a:xfrm>
            <a:custGeom>
              <a:avLst/>
              <a:gdLst>
                <a:gd fmla="*/ 0 w 1107281" name="connsiteX0"/>
                <a:gd fmla="*/ 0 h 442912" name="connsiteY0"/>
                <a:gd fmla="*/ 885825 w 1107281" name="connsiteX1"/>
                <a:gd fmla="*/ 0 h 442912" name="connsiteY1"/>
                <a:gd fmla="*/ 1107281 w 1107281" name="connsiteX2"/>
                <a:gd fmla="*/ 221456 h 442912" name="connsiteY2"/>
                <a:gd fmla="*/ 885825 w 1107281" name="connsiteX3"/>
                <a:gd fmla="*/ 442912 h 442912" name="connsiteY3"/>
                <a:gd fmla="*/ 0 w 1107281" name="connsiteX4"/>
                <a:gd fmla="*/ 442912 h 442912" name="connsiteY4"/>
                <a:gd fmla="*/ 221456 w 1107281" name="connsiteX5"/>
                <a:gd fmla="*/ 221456 h 442912" name="connsiteY5"/>
                <a:gd fmla="*/ 0 w 1107281" name="connsiteX6"/>
                <a:gd fmla="*/ 0 h 442912"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42912" w="1107281">
                  <a:moveTo>
                    <a:pt x="0" y="0"/>
                  </a:moveTo>
                  <a:lnTo>
                    <a:pt x="885825" y="0"/>
                  </a:lnTo>
                  <a:lnTo>
                    <a:pt x="1107281" y="221456"/>
                  </a:lnTo>
                  <a:lnTo>
                    <a:pt x="885825" y="442912"/>
                  </a:lnTo>
                  <a:lnTo>
                    <a:pt x="0" y="442912"/>
                  </a:lnTo>
                  <a:lnTo>
                    <a:pt x="221456" y="221456"/>
                  </a:lnTo>
                  <a:lnTo>
                    <a:pt x="0" y="0"/>
                  </a:lnTo>
                  <a:close/>
                </a:path>
              </a:pathLst>
            </a:cu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lt1">
                <a:hueOff val="0"/>
                <a:satOff val="0"/>
                <a:lumOff val="0"/>
                <a:alphaOff val="0"/>
              </a:schemeClr>
            </a:lnRef>
            <a:fillRef idx="1">
              <a:schemeClr val="accent4">
                <a:hueOff val="-1785908"/>
                <a:satOff val="10760"/>
                <a:lumOff val="862"/>
                <a:alphaOff val="0"/>
              </a:schemeClr>
            </a:fillRef>
            <a:effectRef idx="0">
              <a:schemeClr val="accent4">
                <a:hueOff val="-1785908"/>
                <a:satOff val="10760"/>
                <a:lumOff val="862"/>
                <a:alphaOff val="0"/>
              </a:schemeClr>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29337" lIns="309467" numCol="1" rIns="250793" spcFirstLastPara="0" tIns="29337" vert="horz" wrap="square">
              <a:noAutofit/>
            </a:bodyPr>
            <a:lstStyle/>
            <a:p>
              <a:pPr algn="ctr" defTabSz="977900" lvl="0" rtl="1">
                <a:lnSpc>
                  <a:spcPct val="90000"/>
                </a:lnSpc>
                <a:spcBef>
                  <a:spcPct val="0"/>
                </a:spcBef>
                <a:spcAft>
                  <a:spcPct val="35000"/>
                </a:spcAft>
              </a:pPr>
              <a:endParaRPr dirty="0" kern="1200" lang="ar-SA" sz="22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 name="شكل حر 2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16635" y="3207543"/>
              <a:ext cx="1107281" cy="442912"/>
            </a:xfrm>
            <a:custGeom>
              <a:avLst/>
              <a:gdLst>
                <a:gd fmla="*/ 0 w 1107281" name="connsiteX0"/>
                <a:gd fmla="*/ 0 h 442912" name="connsiteY0"/>
                <a:gd fmla="*/ 885825 w 1107281" name="connsiteX1"/>
                <a:gd fmla="*/ 0 h 442912" name="connsiteY1"/>
                <a:gd fmla="*/ 1107281 w 1107281" name="connsiteX2"/>
                <a:gd fmla="*/ 221456 h 442912" name="connsiteY2"/>
                <a:gd fmla="*/ 885825 w 1107281" name="connsiteX3"/>
                <a:gd fmla="*/ 442912 h 442912" name="connsiteY3"/>
                <a:gd fmla="*/ 0 w 1107281" name="connsiteX4"/>
                <a:gd fmla="*/ 442912 h 442912" name="connsiteY4"/>
                <a:gd fmla="*/ 221456 w 1107281" name="connsiteX5"/>
                <a:gd fmla="*/ 221456 h 442912" name="connsiteY5"/>
                <a:gd fmla="*/ 0 w 1107281" name="connsiteX6"/>
                <a:gd fmla="*/ 0 h 442912"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42912" w="1107281">
                  <a:moveTo>
                    <a:pt x="0" y="0"/>
                  </a:moveTo>
                  <a:lnTo>
                    <a:pt x="885825" y="0"/>
                  </a:lnTo>
                  <a:lnTo>
                    <a:pt x="1107281" y="221456"/>
                  </a:lnTo>
                  <a:lnTo>
                    <a:pt x="885825" y="442912"/>
                  </a:lnTo>
                  <a:lnTo>
                    <a:pt x="0" y="442912"/>
                  </a:lnTo>
                  <a:lnTo>
                    <a:pt x="221456" y="221456"/>
                  </a:lnTo>
                  <a:lnTo>
                    <a:pt x="0" y="0"/>
                  </a:lnTo>
                  <a:close/>
                </a:path>
              </a:pathLst>
            </a:cu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lt1">
                <a:hueOff val="0"/>
                <a:satOff val="0"/>
                <a:lumOff val="0"/>
                <a:alphaOff val="0"/>
              </a:schemeClr>
            </a:lnRef>
            <a:fillRef idx="1">
              <a:schemeClr val="accent4">
                <a:hueOff val="-2678862"/>
                <a:satOff val="16139"/>
                <a:lumOff val="1294"/>
                <a:alphaOff val="0"/>
              </a:schemeClr>
            </a:fillRef>
            <a:effectRef idx="0">
              <a:schemeClr val="accent4">
                <a:hueOff val="-2678862"/>
                <a:satOff val="16139"/>
                <a:lumOff val="1294"/>
                <a:alphaOff val="0"/>
              </a:schemeClr>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37338" lIns="333470" numCol="1" rIns="258794" spcFirstLastPara="0" tIns="37338" vert="horz" wrap="square">
              <a:noAutofit/>
            </a:bodyPr>
            <a:lstStyle/>
            <a:p>
              <a:pPr algn="ctr" defTabSz="1244600" lvl="0" rtl="1">
                <a:lnSpc>
                  <a:spcPct val="90000"/>
                </a:lnSpc>
                <a:spcBef>
                  <a:spcPct val="0"/>
                </a:spcBef>
                <a:spcAft>
                  <a:spcPct val="35000"/>
                </a:spcAft>
              </a:pPr>
              <a:endParaRPr dirty="0" kern="1200" lang="ar-SA" sz="28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 name="شكل حر 2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513189" y="3207543"/>
              <a:ext cx="1107281" cy="442912"/>
            </a:xfrm>
            <a:custGeom>
              <a:avLst/>
              <a:gdLst>
                <a:gd fmla="*/ 0 w 1107281" name="connsiteX0"/>
                <a:gd fmla="*/ 0 h 442912" name="connsiteY0"/>
                <a:gd fmla="*/ 885825 w 1107281" name="connsiteX1"/>
                <a:gd fmla="*/ 0 h 442912" name="connsiteY1"/>
                <a:gd fmla="*/ 1107281 w 1107281" name="connsiteX2"/>
                <a:gd fmla="*/ 221456 h 442912" name="connsiteY2"/>
                <a:gd fmla="*/ 885825 w 1107281" name="connsiteX3"/>
                <a:gd fmla="*/ 442912 h 442912" name="connsiteY3"/>
                <a:gd fmla="*/ 0 w 1107281" name="connsiteX4"/>
                <a:gd fmla="*/ 442912 h 442912" name="connsiteY4"/>
                <a:gd fmla="*/ 221456 w 1107281" name="connsiteX5"/>
                <a:gd fmla="*/ 221456 h 442912" name="connsiteY5"/>
                <a:gd fmla="*/ 0 w 1107281" name="connsiteX6"/>
                <a:gd fmla="*/ 0 h 442912"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42912" w="1107281">
                  <a:moveTo>
                    <a:pt x="0" y="0"/>
                  </a:moveTo>
                  <a:lnTo>
                    <a:pt x="885825" y="0"/>
                  </a:lnTo>
                  <a:lnTo>
                    <a:pt x="1107281" y="221456"/>
                  </a:lnTo>
                  <a:lnTo>
                    <a:pt x="885825" y="442912"/>
                  </a:lnTo>
                  <a:lnTo>
                    <a:pt x="0" y="442912"/>
                  </a:lnTo>
                  <a:lnTo>
                    <a:pt x="221456" y="221456"/>
                  </a:lnTo>
                  <a:lnTo>
                    <a:pt x="0" y="0"/>
                  </a:lnTo>
                  <a:close/>
                </a:path>
              </a:pathLst>
            </a:cu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lt1">
                <a:hueOff val="0"/>
                <a:satOff val="0"/>
                <a:lumOff val="0"/>
                <a:alphaOff val="0"/>
              </a:schemeClr>
            </a:lnRef>
            <a:fillRef idx="1">
              <a:schemeClr val="accent4">
                <a:hueOff val="-3571816"/>
                <a:satOff val="21519"/>
                <a:lumOff val="1725"/>
                <a:alphaOff val="0"/>
              </a:schemeClr>
            </a:fillRef>
            <a:effectRef idx="0">
              <a:schemeClr val="accent4">
                <a:hueOff val="-3571816"/>
                <a:satOff val="21519"/>
                <a:lumOff val="1725"/>
                <a:alphaOff val="0"/>
              </a:schemeClr>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37338" lIns="333470" numCol="1" rIns="258794" spcFirstLastPara="0" tIns="37338" vert="horz" wrap="square">
              <a:noAutofit/>
            </a:bodyPr>
            <a:lstStyle/>
            <a:p>
              <a:pPr algn="ctr" defTabSz="1244600" lvl="0" rtl="1">
                <a:lnSpc>
                  <a:spcPct val="90000"/>
                </a:lnSpc>
                <a:spcBef>
                  <a:spcPct val="0"/>
                </a:spcBef>
                <a:spcAft>
                  <a:spcPct val="35000"/>
                </a:spcAft>
              </a:pPr>
              <a:endParaRPr dirty="0" kern="1200" lang="ar-SA" sz="28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5" name="شكل حر 2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509742" y="3207543"/>
              <a:ext cx="1107281" cy="442912"/>
            </a:xfrm>
            <a:custGeom>
              <a:avLst/>
              <a:gdLst>
                <a:gd fmla="*/ 0 w 1107281" name="connsiteX0"/>
                <a:gd fmla="*/ 0 h 442912" name="connsiteY0"/>
                <a:gd fmla="*/ 885825 w 1107281" name="connsiteX1"/>
                <a:gd fmla="*/ 0 h 442912" name="connsiteY1"/>
                <a:gd fmla="*/ 1107281 w 1107281" name="connsiteX2"/>
                <a:gd fmla="*/ 221456 h 442912" name="connsiteY2"/>
                <a:gd fmla="*/ 885825 w 1107281" name="connsiteX3"/>
                <a:gd fmla="*/ 442912 h 442912" name="connsiteY3"/>
                <a:gd fmla="*/ 0 w 1107281" name="connsiteX4"/>
                <a:gd fmla="*/ 442912 h 442912" name="connsiteY4"/>
                <a:gd fmla="*/ 221456 w 1107281" name="connsiteX5"/>
                <a:gd fmla="*/ 221456 h 442912" name="connsiteY5"/>
                <a:gd fmla="*/ 0 w 1107281" name="connsiteX6"/>
                <a:gd fmla="*/ 0 h 442912"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42912" w="1107281">
                  <a:moveTo>
                    <a:pt x="0" y="0"/>
                  </a:moveTo>
                  <a:lnTo>
                    <a:pt x="885825" y="0"/>
                  </a:lnTo>
                  <a:lnTo>
                    <a:pt x="1107281" y="221456"/>
                  </a:lnTo>
                  <a:lnTo>
                    <a:pt x="885825" y="442912"/>
                  </a:lnTo>
                  <a:lnTo>
                    <a:pt x="0" y="442912"/>
                  </a:lnTo>
                  <a:lnTo>
                    <a:pt x="221456" y="221456"/>
                  </a:lnTo>
                  <a:lnTo>
                    <a:pt x="0" y="0"/>
                  </a:lnTo>
                  <a:close/>
                </a:path>
              </a:pathLst>
            </a:cu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37338" lIns="333470" numCol="1" rIns="258794" spcFirstLastPara="0" tIns="37338" vert="horz" wrap="square">
              <a:noAutofit/>
            </a:bodyPr>
            <a:lstStyle/>
            <a:p>
              <a:pPr algn="ctr" defTabSz="1244600" lvl="0" rtl="1">
                <a:lnSpc>
                  <a:spcPct val="90000"/>
                </a:lnSpc>
                <a:spcBef>
                  <a:spcPct val="0"/>
                </a:spcBef>
                <a:spcAft>
                  <a:spcPct val="35000"/>
                </a:spcAft>
              </a:pPr>
              <a:endParaRPr dirty="0" kern="1200" lang="ar-SA" sz="2800">
                <a:uFillTx/>
              </a:endParaRPr>
            </a:p>
          </p:txBody>
        </p:sp>
      </p:gr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29-31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4" y="682998"/>
            <a:ext cx="5643562"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lvl="0">
              <a:defRPr>
                <a:uFillTx/>
              </a:defRPr>
            </a:pPr>
            <a:r>
              <a:rPr b="1" dirty="0" lang="ar-SA" sz="3600">
                <a:solidFill>
                  <a:srgbClr val="0070C0"/>
                </a:solidFill>
                <a:uFillTx/>
              </a:rPr>
              <a:t>مفهوم المواطنة الرقمية</a:t>
            </a:r>
          </a:p>
          <a:p>
            <a:pPr algn="ctr" lvl="0">
              <a:defRPr>
                <a:uFillTx/>
              </a:defRPr>
            </a:pPr>
            <a:r>
              <a:rPr b="1" dirty="0" lang="en-US" sz="3600">
                <a:solidFill>
                  <a:srgbClr val="00B050"/>
                </a:solidFill>
                <a:uFillTx/>
                <a:latin charset="0" pitchFamily="34" typeface="Calibri"/>
              </a:rPr>
              <a:t>Digital Citizenship</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8"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41628" y="4653136"/>
            <a:ext cx="8055634" cy="1384995"/>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a:r>
              <a:rPr dirty="0" lang="ar-SA" sz="2800">
                <a:uFillTx/>
              </a:rPr>
              <a:t>إعداد جيل يستخدم الوسائل التكنولوجية بالطرق الصحيحة، والآمنة، وذلك بتدريبهم على الالتزام بمعايير السلوك السليم عند استخدام هذه الوسائل في التواصل الاجتماعي أو غيره في أي مكان </a:t>
            </a:r>
            <a:r>
              <a:rPr dirty="0" lang="ar-SA" sz="1400">
                <a:uFillTx/>
              </a:rPr>
              <a:t>(المسلماني، 2014)</a:t>
            </a:r>
            <a:r>
              <a:rPr dirty="0" lang="ar-SA" sz="2800">
                <a:uFillTx/>
              </a:rPr>
              <a:t>.</a:t>
            </a:r>
          </a:p>
        </p:txBody>
      </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مجموعة 11"/>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010773" y="2044007"/>
            <a:ext cx="4717343" cy="2376264"/>
            <a:chOff x="5754809" y="4610199"/>
            <a:chExt cx="2821940" cy="167005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صورة 1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754809" y="4610199"/>
              <a:ext cx="2821940" cy="1670050"/>
            </a:xfrm>
            <a:prstGeom prst="rect">
              <a:avLst/>
            </a:prstGeom>
            <a:ln>
              <a:noFill/>
            </a:ln>
            <a:effectLst>
              <a:outerShdw algn="tl" blurRad="190500" rotWithShape="0">
                <a:srgbClr val="000000">
                  <a:alpha val="70000"/>
                </a:srgbClr>
              </a:outerShdw>
            </a:effectLst>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صورة 1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1230718">
              <a:off x="5937054" y="4829909"/>
              <a:ext cx="1122680" cy="1449070"/>
            </a:xfrm>
            <a:prstGeom prst="rect">
              <a:avLst/>
            </a:prstGeom>
          </p:spPr>
        </p:pic>
      </p:gr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16</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31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4" y="682998"/>
            <a:ext cx="5643562"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lvl="0">
              <a:defRPr>
                <a:uFillTx/>
              </a:defRPr>
            </a:pPr>
            <a:r>
              <a:rPr b="1" dirty="0" lang="ar-SA" sz="3600">
                <a:solidFill>
                  <a:srgbClr val="0070C0"/>
                </a:solidFill>
                <a:uFillTx/>
              </a:rPr>
              <a:t>مفهوم المواطنة الرقمية</a:t>
            </a:r>
          </a:p>
          <a:p>
            <a:pPr algn="ctr" lvl="0">
              <a:defRPr>
                <a:uFillTx/>
              </a:defRPr>
            </a:pPr>
            <a:r>
              <a:rPr b="1" dirty="0" lang="en-US" sz="3600">
                <a:solidFill>
                  <a:srgbClr val="00B050"/>
                </a:solidFill>
                <a:uFillTx/>
                <a:latin charset="0" pitchFamily="34" typeface="Calibri"/>
              </a:rPr>
              <a:t>Digital Citizenship</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8"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4194" y="4221088"/>
            <a:ext cx="8055634" cy="236988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r>
              <a:rPr dirty="0" lang="ar-SA" sz="2400">
                <a:uFillTx/>
              </a:rPr>
              <a:t>"المشـاركة بـأمـان في الوسـائط الرقميـة بدايـة مـن الرسـائل النصية القصيرة إلى البريد الإلكتروني وحتى الشـبكات الاجتماعيـة وعليـه يجـب أن يفهـم الطـلاب كيفيـة النقـل الآمـن في شـبكة الانترنت والتواصل الفعال باستخدام أدوات رقمية، وكذلك معرفة القواعد والسلوكيات المرتبطة بالعالم الرقمي، والعواقب التي قد </a:t>
            </a:r>
            <a:r>
              <a:rPr dirty="0" err="1" lang="ar-SA" sz="2400">
                <a:uFillTx/>
              </a:rPr>
              <a:t>يواجهها</a:t>
            </a:r>
            <a:r>
              <a:rPr dirty="0" lang="ar-SA" sz="2400">
                <a:uFillTx/>
              </a:rPr>
              <a:t> إذا تـم انتهاك هذه القواعد، وما يتعلق كذلك بقوانين الخصوصية، وحقوق الطبع والنشر" </a:t>
            </a:r>
            <a:r>
              <a:rPr dirty="0" lang="ar-SA" sz="1400">
                <a:uFillTx/>
              </a:rPr>
              <a:t>(</a:t>
            </a:r>
            <a:r>
              <a:rPr dirty="0" lang="en-US" sz="1400">
                <a:uFillTx/>
              </a:rPr>
              <a:t>Young</a:t>
            </a:r>
            <a:r>
              <a:rPr dirty="0" lang="ar-SA" sz="1400">
                <a:uFillTx/>
              </a:rPr>
              <a:t> في سلام، 2016)</a:t>
            </a:r>
            <a:endParaRPr dirty="0" lang="ar-SA" sz="2800">
              <a:uFillTx/>
            </a:endParaRPr>
          </a:p>
        </p:txBody>
      </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مجموعة 11"/>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086905" y="1844824"/>
            <a:ext cx="4717343" cy="2376264"/>
            <a:chOff x="5754809" y="4610199"/>
            <a:chExt cx="2821940" cy="167005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صورة 1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754809" y="4610199"/>
              <a:ext cx="2821940" cy="1670050"/>
            </a:xfrm>
            <a:prstGeom prst="rect">
              <a:avLst/>
            </a:prstGeom>
            <a:ln>
              <a:noFill/>
            </a:ln>
            <a:effectLst>
              <a:outerShdw algn="tl" blurRad="190500" rotWithShape="0">
                <a:srgbClr val="000000">
                  <a:alpha val="70000"/>
                </a:srgbClr>
              </a:outerShdw>
            </a:effectLst>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صورة 1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1230718">
              <a:off x="5937054" y="4829909"/>
              <a:ext cx="1122680" cy="1449070"/>
            </a:xfrm>
            <a:prstGeom prst="rect">
              <a:avLst/>
            </a:prstGeom>
          </p:spPr>
        </p:pic>
      </p:gr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17</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31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43608" y="867242"/>
            <a:ext cx="6824309"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الخصائص المميزة لمفهوم المواطنة الرقمية </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مربع نص 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43000" y="2089150"/>
            <a:ext cx="6885384" cy="424346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indent="-457200" lvl="0" marL="457200" marR="19050">
              <a:lnSpc>
                <a:spcPct val="150000"/>
              </a:lnSpc>
              <a:buFont charset="2" panose="05000000000000000000" pitchFamily="2" typeface="Wingdings"/>
              <a:buChar char="Ø"/>
            </a:pPr>
            <a:r>
              <a:rPr dirty="0" lang="ar-SA" sz="2600">
                <a:uFillTx/>
                <a:latin charset="0" panose="020F0502020204030204" pitchFamily="34" typeface="Calibri"/>
                <a:ea charset="-78" panose="02020603050405020304" pitchFamily="18" typeface="Simplified Arabic"/>
                <a:cs charset="-78" panose="02020603050405020304" pitchFamily="18" typeface="Simplified Arabic"/>
              </a:rPr>
              <a:t>الوعي بالعالم الرقمي ومكوناته وكيفية التعامل معه.</a:t>
            </a:r>
            <a:endParaRPr dirty="0" lang="en-US" sz="2600">
              <a:uFillTx/>
              <a:latin charset="0" panose="020F0502020204030204" pitchFamily="34" typeface="Calibri"/>
              <a:ea charset="0" panose="020F0502020204030204" pitchFamily="34" typeface="Calibri"/>
            </a:endParaRPr>
          </a:p>
          <a:p>
            <a:pPr algn="just" indent="-457200" lvl="0" marL="457200" marR="19050">
              <a:lnSpc>
                <a:spcPct val="150000"/>
              </a:lnSpc>
              <a:buFont charset="2" panose="05000000000000000000" pitchFamily="2" typeface="Wingdings"/>
              <a:buChar char="Ø"/>
            </a:pPr>
            <a:r>
              <a:rPr dirty="0" lang="ar-SA" sz="2600">
                <a:uFillTx/>
                <a:latin charset="0" panose="020F0502020204030204" pitchFamily="34" typeface="Calibri"/>
                <a:ea charset="-78" panose="02020603050405020304" pitchFamily="18" typeface="Simplified Arabic"/>
                <a:cs charset="-78" panose="02020603050405020304" pitchFamily="18" typeface="Simplified Arabic"/>
              </a:rPr>
              <a:t>امتلاك مهارات الممارسة الفعالة والمناسبة في استخدامات العالم الرقمي بآلياته المختلفة.</a:t>
            </a:r>
            <a:endParaRPr dirty="0" lang="en-US" sz="2600">
              <a:uFillTx/>
              <a:latin charset="0" panose="020F0502020204030204" pitchFamily="34" typeface="Calibri"/>
              <a:ea charset="0" panose="020F0502020204030204" pitchFamily="34" typeface="Calibri"/>
            </a:endParaRPr>
          </a:p>
          <a:p>
            <a:pPr algn="just" indent="-457200" lvl="0" marL="457200" marR="19050">
              <a:lnSpc>
                <a:spcPct val="150000"/>
              </a:lnSpc>
              <a:buFont charset="2" panose="05000000000000000000" pitchFamily="2" typeface="Wingdings"/>
              <a:buChar char="Ø"/>
            </a:pPr>
            <a:r>
              <a:rPr dirty="0" lang="ar-SA" sz="2600">
                <a:uFillTx/>
                <a:latin charset="0" panose="020F0502020204030204" pitchFamily="34" typeface="Calibri"/>
                <a:ea charset="-78" panose="02020603050405020304" pitchFamily="18" typeface="Simplified Arabic"/>
                <a:cs charset="-78" panose="02020603050405020304" pitchFamily="18" typeface="Simplified Arabic"/>
              </a:rPr>
              <a:t>اتباع الإرشادات الأخلاقية التي تجعل من السلوك الرقمي للفرد يتصف بالقبول الاجتماعي في التفاعل مع الآخرين.</a:t>
            </a:r>
            <a:endParaRPr dirty="0" lang="en-US" sz="2600">
              <a:uFillTx/>
              <a:latin charset="0" panose="020F0502020204030204" pitchFamily="34" typeface="Calibri"/>
              <a:ea charset="0" panose="020F0502020204030204" pitchFamily="34" typeface="Calibri"/>
            </a:endParaRPr>
          </a:p>
          <a:p>
            <a:pPr algn="just" indent="-457200" lvl="0" marL="457200" marR="19050">
              <a:lnSpc>
                <a:spcPct val="150000"/>
              </a:lnSpc>
              <a:spcAft>
                <a:spcPts val="800"/>
              </a:spcAft>
              <a:buFont charset="2" panose="05000000000000000000" pitchFamily="2" typeface="Wingdings"/>
              <a:buChar char="Ø"/>
            </a:pPr>
            <a:r>
              <a:rPr dirty="0" lang="ar-SA" sz="2600">
                <a:uFillTx/>
                <a:latin charset="0" panose="020F0502020204030204" pitchFamily="34" typeface="Calibri"/>
                <a:ea charset="-78" panose="02020603050405020304" pitchFamily="18" typeface="Simplified Arabic"/>
                <a:cs charset="-78" panose="02020603050405020304" pitchFamily="18" typeface="Simplified Arabic"/>
              </a:rPr>
              <a:t>نشر ثقافة المواطنة من خلال المناهج الدراسية في المؤسسات التعليمية، وأن يكون للتربية المواطنة محوراً فيها.</a:t>
            </a:r>
            <a:endParaRPr dirty="0" lang="en-US" sz="2600">
              <a:uFillTx/>
              <a:latin charset="0" panose="020F0502020204030204" pitchFamily="34" typeface="Calibri"/>
              <a:ea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18</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31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1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4" y="682998"/>
            <a:ext cx="5643562"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lvl="0">
              <a:defRPr>
                <a:uFillTx/>
              </a:defRPr>
            </a:pPr>
            <a:r>
              <a:rPr b="1" dirty="0" lang="ar-SA" sz="3600">
                <a:solidFill>
                  <a:srgbClr val="0070C0"/>
                </a:solidFill>
                <a:uFillTx/>
              </a:rPr>
              <a:t>تعريف المواطنة الرقمية</a:t>
            </a:r>
          </a:p>
          <a:p>
            <a:pPr algn="ctr" lvl="0">
              <a:defRPr>
                <a:uFillTx/>
              </a:defRPr>
            </a:pPr>
            <a:r>
              <a:rPr b="1" dirty="0" lang="en-US" sz="3600">
                <a:solidFill>
                  <a:srgbClr val="00B050"/>
                </a:solidFill>
                <a:uFillTx/>
                <a:latin charset="0" pitchFamily="34" typeface="Calibri"/>
              </a:rPr>
              <a:t>Digital Citizenship</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8"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41628" y="4581128"/>
            <a:ext cx="8055634" cy="1785104"/>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indent="-342900" marL="342900">
              <a:buFont charset="2" panose="05000000000000000000" pitchFamily="2" typeface="Wingdings"/>
              <a:buChar char="§"/>
            </a:pPr>
            <a:r>
              <a:rPr dirty="0" lang="ar-SA" sz="2400">
                <a:uFillTx/>
              </a:rPr>
              <a:t>أنواع السلوك التي يزاولها أفراد المجتمع باستخدام التكنولوجيا </a:t>
            </a:r>
            <a:r>
              <a:rPr dirty="0" lang="ar-SA" sz="1400">
                <a:uFillTx/>
              </a:rPr>
              <a:t>(</a:t>
            </a:r>
            <a:r>
              <a:rPr dirty="0" err="1" lang="en-US" sz="1400">
                <a:uFillTx/>
              </a:rPr>
              <a:t>Ribble</a:t>
            </a:r>
            <a:r>
              <a:rPr dirty="0" lang="en-US" sz="1400">
                <a:uFillTx/>
              </a:rPr>
              <a:t>, Bailey, &amp; Ross، 2004</a:t>
            </a:r>
            <a:r>
              <a:rPr dirty="0" lang="ar-SA" sz="1400">
                <a:uFillTx/>
              </a:rPr>
              <a:t>).</a:t>
            </a:r>
            <a:endParaRPr dirty="0" lang="ar-SA" sz="2400">
              <a:uFillTx/>
            </a:endParaRPr>
          </a:p>
          <a:p>
            <a:pPr indent="-342900" marL="342900">
              <a:buFont charset="2" panose="05000000000000000000" pitchFamily="2" typeface="Wingdings"/>
              <a:buChar char="§"/>
            </a:pPr>
            <a:r>
              <a:rPr dirty="0" lang="ar-SA" sz="2400">
                <a:uFillTx/>
              </a:rPr>
              <a:t>وتُعرّف بالقدرة على المشاركة في المجتمع الرقمي بحيث يصبح الفرد مواطناً رقمياً، ويقصد بالمواطن الرقمي ذلك الفرد الذي يستخدم الإنترنت بشكل فعال ومنتظم بصفة شبه يومية </a:t>
            </a:r>
            <a:r>
              <a:rPr dirty="0" lang="ar-SA" sz="1400">
                <a:uFillTx/>
              </a:rPr>
              <a:t>(</a:t>
            </a:r>
            <a:r>
              <a:rPr dirty="0" err="1" lang="en-US" sz="1400">
                <a:uFillTx/>
              </a:rPr>
              <a:t>Mossberger</a:t>
            </a:r>
            <a:r>
              <a:rPr dirty="0" lang="en-US" sz="1400">
                <a:uFillTx/>
              </a:rPr>
              <a:t>, Tolbert, &amp; McNeal، 2007</a:t>
            </a:r>
            <a:r>
              <a:rPr dirty="0" lang="ar-SA" sz="1400">
                <a:uFillTx/>
              </a:rPr>
              <a:t>)</a:t>
            </a:r>
          </a:p>
        </p:txBody>
      </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مجموعة 11"/>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010773" y="1883327"/>
            <a:ext cx="4717343" cy="2376264"/>
            <a:chOff x="5754809" y="4610199"/>
            <a:chExt cx="2821940" cy="167005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صورة 1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754809" y="4610199"/>
              <a:ext cx="2821940" cy="1670050"/>
            </a:xfrm>
            <a:prstGeom prst="rect">
              <a:avLst/>
            </a:prstGeom>
            <a:ln>
              <a:noFill/>
            </a:ln>
            <a:effectLst>
              <a:outerShdw algn="tl" blurRad="190500" rotWithShape="0">
                <a:srgbClr val="000000">
                  <a:alpha val="70000"/>
                </a:srgbClr>
              </a:outerShdw>
            </a:effectLst>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صورة 1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1230718">
              <a:off x="5937054" y="4829909"/>
              <a:ext cx="1122680" cy="1449070"/>
            </a:xfrm>
            <a:prstGeom prst="rect">
              <a:avLst/>
            </a:prstGeom>
          </p:spPr>
        </p:pic>
      </p:gr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19</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31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عنوان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441187" y="4663263"/>
            <a:ext cx="5400000" cy="1080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rtl="1"/>
            <a:r>
              <a:rPr dirty="0" kern="0" lang="ar-SA" spc="0" sz="2400">
                <a:solidFill>
                  <a:srgbClr val="005371"/>
                </a:solidFill>
                <a:uFillTx/>
              </a:rPr>
              <a:t>تضمين قيم المواطنة الرقمية في التعليم </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2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3" name="مربع نص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67544" y="2117174"/>
            <a:ext cx="7754677" cy="1815882"/>
          </a:xfrm>
          <a:prstGeom prst="rect">
            <a:avLst/>
          </a:prstGeom>
          <a:noFill/>
          <a:ln w="9525">
            <a:noFill/>
            <a:miter lim="800000"/>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algn="just"/>
            <a:r>
              <a:rPr dirty="0" lang="ar-SA" sz="2800">
                <a:uFillTx/>
              </a:rPr>
              <a:t>على الرغم مما يحمله التعرفان من انفتاح وايجابية وتفاعل إلا أن لهما جوانب سلبية مثل إلغاء ثقافة مجتمع، وخصوصية أفراد، وفرض ثقافات غربية، وانتشار سلوكيات خاطئة في استخدام التكنولوجيا منها </a:t>
            </a:r>
            <a:r>
              <a:rPr dirty="0" lang="ar-SA" sz="1400">
                <a:uFillTx/>
              </a:rPr>
              <a:t>(المسلماني، 2014)</a:t>
            </a:r>
            <a:r>
              <a:rPr dirty="0" lang="ar-SA" sz="2400">
                <a:uFillTx/>
              </a:rPr>
              <a:t>:</a:t>
            </a:r>
            <a:endParaRPr dirty="0" lang="ar-SA" sz="1400">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صورة 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488937" y="254278"/>
            <a:ext cx="3711889" cy="205970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مربع نص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19944" y="3861048"/>
            <a:ext cx="7754677" cy="2677656"/>
          </a:xfrm>
          <a:prstGeom prst="rect">
            <a:avLst/>
          </a:prstGeom>
          <a:noFill/>
          <a:ln w="9525">
            <a:noFill/>
            <a:miter lim="800000"/>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algn="just" indent="-342900" marL="342900">
              <a:buFont charset="2" panose="05000000000000000000" pitchFamily="2" typeface="Wingdings"/>
              <a:buChar char="ü"/>
            </a:pPr>
            <a:r>
              <a:rPr dirty="0" lang="ar-SA" sz="2400">
                <a:uFillTx/>
              </a:rPr>
              <a:t>استخدام الهواتف المحمولة في الأماكن المزدحمة وأثناء قيادة السيارة.</a:t>
            </a:r>
          </a:p>
          <a:p>
            <a:pPr algn="just" indent="-342900" marL="342900">
              <a:buFont charset="2" panose="05000000000000000000" pitchFamily="2" typeface="Wingdings"/>
              <a:buChar char="ü"/>
            </a:pPr>
            <a:r>
              <a:rPr dirty="0" lang="ar-SA" sz="2400">
                <a:uFillTx/>
              </a:rPr>
              <a:t>التقاط صور أو فيديو غير مناسب باستخدام الهواتف المحمولة.</a:t>
            </a:r>
          </a:p>
          <a:p>
            <a:pPr algn="just" indent="-342900" marL="342900">
              <a:buFont charset="2" panose="05000000000000000000" pitchFamily="2" typeface="Wingdings"/>
              <a:buChar char="ü"/>
            </a:pPr>
            <a:r>
              <a:rPr dirty="0" lang="ar-SA" sz="2400">
                <a:uFillTx/>
              </a:rPr>
              <a:t>عرض مواد إباحية من على شبكة الانترنت.</a:t>
            </a:r>
          </a:p>
          <a:p>
            <a:pPr algn="just" indent="-342900" marL="342900">
              <a:buFont charset="2" panose="05000000000000000000" pitchFamily="2" typeface="Wingdings"/>
              <a:buChar char="ü"/>
            </a:pPr>
            <a:r>
              <a:rPr dirty="0" lang="ar-SA" sz="2400">
                <a:uFillTx/>
              </a:rPr>
              <a:t>تحميل بعض البرامج بطريقة غير شريعة من على شبكة الانترنت.</a:t>
            </a:r>
          </a:p>
          <a:p>
            <a:pPr algn="just" indent="-342900" marL="342900">
              <a:buFont charset="2" panose="05000000000000000000" pitchFamily="2" typeface="Wingdings"/>
              <a:buChar char="ü"/>
            </a:pPr>
            <a:r>
              <a:rPr dirty="0" lang="ar-SA" sz="2400">
                <a:uFillTx/>
              </a:rPr>
              <a:t>سرقة معلومات من مواقع الانترنت.</a:t>
            </a:r>
          </a:p>
          <a:p>
            <a:pPr algn="just" indent="-342900" marL="342900">
              <a:buFont charset="2" panose="05000000000000000000" pitchFamily="2" typeface="Wingdings"/>
              <a:buChar char="ü"/>
            </a:pPr>
            <a:r>
              <a:rPr dirty="0" lang="ar-SA" sz="2400">
                <a:uFillTx/>
              </a:rPr>
              <a:t>ممارسات الألعاب الإلكترونية على أجهزة اللوحية والهواتف النقالة داخل الفصل الدراسي.</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عنصر نائب لرقم الشريحة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20</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33</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92906" y="2218273"/>
            <a:ext cx="7995518" cy="3970318"/>
          </a:xfrm>
          <a:prstGeom prst="rect">
            <a:avLst/>
          </a:prstGeom>
          <a:noFill/>
          <a:ln w="9525">
            <a:noFill/>
            <a:miter lim="800000"/>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algn="just"/>
            <a:r>
              <a:rPr dirty="0" lang="ar-SA" sz="2800">
                <a:uFillTx/>
              </a:rPr>
              <a:t>وضعت معايير قومية لتكنولوجيا التعليم شملت كل من ينتمي للمؤسسة التعليمية، وركزت على ضرورة الاهتمام بالآتي:</a:t>
            </a:r>
          </a:p>
          <a:p>
            <a:pPr algn="just"/>
            <a:endParaRPr dirty="0" lang="ar-SA" sz="2800">
              <a:uFillTx/>
            </a:endParaRPr>
          </a:p>
          <a:p>
            <a:pPr algn="just" indent="-514350" marL="514350">
              <a:buFont typeface="+mj-lt"/>
              <a:buAutoNum type="arabicPeriod"/>
            </a:pPr>
            <a:r>
              <a:rPr dirty="0" lang="ar-SA" sz="2800">
                <a:uFillTx/>
              </a:rPr>
              <a:t>تفهم المتعلمين للقضايا الأخلاقية والثقافية والاجتماعية المرتبطة في التكنولوجيا.</a:t>
            </a:r>
          </a:p>
          <a:p>
            <a:pPr algn="just" indent="-514350" marL="514350">
              <a:buFont typeface="+mj-lt"/>
              <a:buAutoNum type="arabicPeriod"/>
            </a:pPr>
            <a:r>
              <a:rPr dirty="0" lang="ar-SA" sz="2800">
                <a:uFillTx/>
              </a:rPr>
              <a:t>غرس قيم الاستخدام المسئول لتكنولوجيا المعلومات والاتصالات.</a:t>
            </a:r>
          </a:p>
          <a:p>
            <a:pPr algn="just" indent="-514350" marL="514350">
              <a:buFont typeface="+mj-lt"/>
              <a:buAutoNum type="arabicPeriod"/>
            </a:pPr>
            <a:r>
              <a:rPr dirty="0" lang="ar-SA" sz="2800">
                <a:uFillTx/>
              </a:rPr>
              <a:t>تنمية المهارات الايجابية لدى المتعلمين تجاه تطبيقات التكنولوجيا والتي تساند التعلم مدى الحياة والتعاون والدافعية الشخصية والإنتاجية.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3" y="682998"/>
            <a:ext cx="5922839"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lvl="0">
              <a:defRPr>
                <a:uFillTx/>
              </a:defRPr>
            </a:pPr>
            <a:r>
              <a:rPr b="1" dirty="0" lang="ar-SA" sz="3600">
                <a:solidFill>
                  <a:srgbClr val="0070C0"/>
                </a:solidFill>
                <a:uFillTx/>
              </a:rPr>
              <a:t>الجمعية الدولية للتكنولوجيا في التعليم</a:t>
            </a:r>
          </a:p>
          <a:p>
            <a:pPr algn="ctr" lvl="0">
              <a:defRPr>
                <a:uFillTx/>
              </a:defRPr>
            </a:pPr>
            <a:r>
              <a:rPr b="1" dirty="0" lang="en-US" sz="3600">
                <a:solidFill>
                  <a:srgbClr val="00B050"/>
                </a:solidFill>
                <a:uFillTx/>
                <a:latin charset="0" pitchFamily="34" typeface="Calibri"/>
              </a:rPr>
              <a:t>Digital Citizenship</a:t>
            </a:r>
            <a:endParaRPr dirty="0" lang="ar-SA" sz="3600">
              <a:solidFill>
                <a:srgbClr val="00B050"/>
              </a:solidFill>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صورة 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732240" y="93218"/>
            <a:ext cx="1694688" cy="697992"/>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عنصر نائب لرقم الشريحة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21</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33</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صورة 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580112" y="4484523"/>
            <a:ext cx="2558058" cy="164861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827584" y="1556792"/>
            <a:ext cx="7310586" cy="3185487"/>
          </a:xfrm>
          <a:prstGeom prst="rect">
            <a:avLst/>
          </a:prstGeom>
          <a:noFill/>
          <a:ln w="9525">
            <a:noFill/>
            <a:miter lim="800000"/>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lvl="0">
              <a:lnSpc>
                <a:spcPct val="150000"/>
              </a:lnSpc>
            </a:pPr>
            <a:r>
              <a:rPr dirty="0" lang="ar-SA" sz="2400">
                <a:uFillTx/>
                <a:latin charset="-78" panose="02020603050405020304" pitchFamily="18" typeface="Simplified Arabic"/>
                <a:cs charset="-78" panose="02020603050405020304" pitchFamily="18" typeface="Simplified Arabic"/>
              </a:rPr>
              <a:t>إذاً المواطنة الرقمية هي "شكل من أشكال الهوية الاجتماعية يشترك فيها كافة أفراد المجتمع بغضّ النظر عن الجنس أو العرق أو الدين أو أسلوب الحياة وتنطوي على عدد من الحقوق والواجبات. وهي مجموعة من القواعد والضوابط والمعايير والأفكار والمبادئ المتبعة في الاستخدام الأمثل للتقنية التي يحتاج إليها المواطن"</a:t>
            </a:r>
          </a:p>
          <a:p>
            <a:pPr algn="l" lvl="0">
              <a:lnSpc>
                <a:spcPct val="150000"/>
              </a:lnSpc>
            </a:pPr>
            <a:r>
              <a:rPr dirty="0" lang="ar-SA" sz="1400">
                <a:uFillTx/>
                <a:latin charset="-78" panose="02020603050405020304" pitchFamily="18" typeface="Simplified Arabic"/>
                <a:cs charset="-78" panose="02020603050405020304" pitchFamily="18" typeface="Simplified Arabic"/>
              </a:rPr>
              <a:t>(</a:t>
            </a:r>
            <a:r>
              <a:rPr dirty="0" err="1" lang="ar-SA" sz="1400">
                <a:uFillTx/>
                <a:latin charset="-78" panose="02020603050405020304" pitchFamily="18" typeface="Simplified Arabic"/>
                <a:cs charset="-78" panose="02020603050405020304" pitchFamily="18" typeface="Simplified Arabic"/>
              </a:rPr>
              <a:t>السليحات</a:t>
            </a:r>
            <a:r>
              <a:rPr dirty="0" lang="ar-SA" sz="1400">
                <a:uFillTx/>
                <a:latin charset="-78" panose="02020603050405020304" pitchFamily="18" typeface="Simplified Arabic"/>
                <a:cs charset="-78" panose="02020603050405020304" pitchFamily="18" typeface="Simplified Arabic"/>
              </a:rPr>
              <a:t>، </a:t>
            </a:r>
            <a:r>
              <a:rPr dirty="0" err="1" lang="ar-SA" sz="1400">
                <a:uFillTx/>
                <a:latin charset="-78" panose="02020603050405020304" pitchFamily="18" typeface="Simplified Arabic"/>
                <a:cs charset="-78" panose="02020603050405020304" pitchFamily="18" typeface="Simplified Arabic"/>
              </a:rPr>
              <a:t>الفلوح</a:t>
            </a:r>
            <a:r>
              <a:rPr dirty="0" lang="ar-SA" sz="1400">
                <a:uFillTx/>
                <a:latin charset="-78" panose="02020603050405020304" pitchFamily="18" typeface="Simplified Arabic"/>
                <a:cs charset="-78" panose="02020603050405020304" pitchFamily="18" typeface="Simplified Arabic"/>
              </a:rPr>
              <a:t>، والسرحان،2018، ص. 21).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عنصر نائب لرقم الشريحة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22</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33</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43608" y="867242"/>
            <a:ext cx="6824309"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أهمية المواطنة الرقمية</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مربع نص 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43000" y="2089150"/>
            <a:ext cx="6885384" cy="329320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r>
              <a:rPr dirty="0" lang="ar-SA" sz="2600">
                <a:uFillTx/>
                <a:latin charset="-78" panose="02020603050405020304" pitchFamily="18" typeface="Simplified Arabic"/>
                <a:cs charset="-78" panose="02020603050405020304" pitchFamily="18" typeface="Simplified Arabic"/>
              </a:rPr>
              <a:t>يتضح أهمية المواطنة الرقمية في الدور الذي تقوم به في إعداد مواطن يستطيع أن يدرك القضايا الثقافية والاجتماعية والانسانية المقترنة بالتكنولوجيا مثل </a:t>
            </a:r>
            <a:r>
              <a:rPr dirty="0" lang="ar-SA" sz="1400">
                <a:uFillTx/>
                <a:latin charset="-78" panose="02020603050405020304" pitchFamily="18" typeface="Simplified Arabic"/>
                <a:cs charset="-78" panose="02020603050405020304" pitchFamily="18" typeface="Simplified Arabic"/>
              </a:rPr>
              <a:t>(المسلماني، 2014، ص. 16)</a:t>
            </a:r>
            <a:r>
              <a:rPr dirty="0" lang="ar-SA" sz="2600">
                <a:uFillTx/>
                <a:latin charset="-78" panose="02020603050405020304" pitchFamily="18" typeface="Simplified Arabic"/>
                <a:cs charset="-78" panose="02020603050405020304" pitchFamily="18" typeface="Simplified Arabic"/>
              </a:rPr>
              <a:t>:</a:t>
            </a:r>
            <a:endParaRPr dirty="0" lang="en-US" sz="2600">
              <a:uFillTx/>
              <a:latin charset="-78" panose="02020603050405020304" pitchFamily="18" typeface="Simplified Arabic"/>
              <a:cs charset="-78" panose="02020603050405020304" pitchFamily="18" typeface="Simplified Arabic"/>
            </a:endParaRPr>
          </a:p>
          <a:p>
            <a:pPr indent="-457200" lvl="0" marL="457200">
              <a:buFont charset="2" panose="05000000000000000000" pitchFamily="2" typeface="Wingdings"/>
              <a:buChar char="Ø"/>
            </a:pPr>
            <a:r>
              <a:rPr dirty="0" lang="ar-SA" sz="2600">
                <a:uFillTx/>
                <a:latin charset="-78" panose="02020603050405020304" pitchFamily="18" typeface="Simplified Arabic"/>
                <a:cs charset="-78" panose="02020603050405020304" pitchFamily="18" typeface="Simplified Arabic"/>
              </a:rPr>
              <a:t>الممارسة الآمنة والاستخدام المسؤول والقانوني والأخلاقي للمعلومات والتكنولوجيا.</a:t>
            </a:r>
            <a:endParaRPr dirty="0" lang="en-US" sz="2600">
              <a:uFillTx/>
              <a:latin charset="-78" panose="02020603050405020304" pitchFamily="18" typeface="Simplified Arabic"/>
              <a:cs charset="-78" panose="02020603050405020304" pitchFamily="18" typeface="Simplified Arabic"/>
            </a:endParaRPr>
          </a:p>
          <a:p>
            <a:pPr indent="-457200" lvl="0" marL="457200">
              <a:buFont charset="2" panose="05000000000000000000" pitchFamily="2" typeface="Wingdings"/>
              <a:buChar char="Ø"/>
            </a:pPr>
            <a:r>
              <a:rPr dirty="0" lang="ar-SA" sz="2600">
                <a:uFillTx/>
                <a:latin charset="-78" panose="02020603050405020304" pitchFamily="18" typeface="Simplified Arabic"/>
                <a:cs charset="-78" panose="02020603050405020304" pitchFamily="18" typeface="Simplified Arabic"/>
              </a:rPr>
              <a:t>اكتساب السلوك الإيجابي لاستخدام التكنولوجيا، والذي يميز بالتعاون والتعلم والانتاجية.</a:t>
            </a:r>
            <a:endParaRPr dirty="0" lang="en-US" sz="2600">
              <a:uFillTx/>
              <a:latin charset="-78" panose="02020603050405020304" pitchFamily="18" typeface="Simplified Arabic"/>
              <a:cs charset="-78" panose="02020603050405020304" pitchFamily="18" typeface="Simplified Arabic"/>
            </a:endParaRPr>
          </a:p>
          <a:p>
            <a:pPr indent="-457200" marL="457200">
              <a:buFont charset="2" panose="05000000000000000000" pitchFamily="2" typeface="Wingdings"/>
              <a:buChar char="Ø"/>
            </a:pPr>
            <a:r>
              <a:rPr dirty="0" lang="ar-SA" sz="2600">
                <a:uFillTx/>
                <a:latin charset="-78" panose="02020603050405020304" pitchFamily="18" typeface="Simplified Arabic"/>
                <a:cs charset="-78" panose="02020603050405020304" pitchFamily="18" typeface="Simplified Arabic"/>
              </a:rPr>
              <a:t>تحمل المسئولية الشخصية عن التعلم مدى الحياة.</a:t>
            </a:r>
            <a:endParaRPr dirty="0" lang="en-US" sz="2600">
              <a:uFillTx/>
              <a:latin charset="-78" panose="02020603050405020304" pitchFamily="18" typeface="Simplified Arabic"/>
              <a:ea charset="0" panose="020F0502020204030204" pitchFamily="34" typeface="Calibri"/>
              <a:cs charset="-78" panose="02020603050405020304" pitchFamily="18" typeface="Simplified Arabic"/>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23</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مستطيل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27584" y="5661248"/>
            <a:ext cx="7787742" cy="64633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algn="ctr"/>
            <a:r>
              <a:rPr b="1" dirty="0" lang="ar-SA">
                <a:solidFill>
                  <a:srgbClr val="0000FF"/>
                </a:solidFill>
                <a:effectLst>
                  <a:outerShdw algn="tl" blurRad="38100" dir="2700000" dist="38100">
                    <a:srgbClr val="000000">
                      <a:alpha val="43137"/>
                    </a:srgbClr>
                  </a:outerShdw>
                </a:effectLst>
                <a:uFillTx/>
                <a:ea charset="-78" panose="02020603050405020304" pitchFamily="18" typeface="Simplified Arabic"/>
                <a:cs charset="-78" panose="02020603050405020304" pitchFamily="18" typeface="Simplified Arabic"/>
              </a:rPr>
              <a:t>المواطنة الرقمية لا تتوقف عند أسوار المدرسة بل تتعدى لتصبح ممارسة وسلوك لدى المتعلم في أي مكان وأي زمان، والذي يساهم في إعداد أفراد قادرين على التفاعل الإيجابي في بناء ونهضة الوطن</a:t>
            </a:r>
            <a:endParaRPr dirty="0" lang="en-US">
              <a:solidFill>
                <a:srgbClr val="0000FF"/>
              </a:solidFill>
              <a:effectLst>
                <a:outerShdw algn="tl" blurRad="38100" dir="2700000" dist="38100">
                  <a:srgbClr val="000000">
                    <a:alpha val="43137"/>
                  </a:srgb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35</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48091" y="824746"/>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3600">
                <a:solidFill>
                  <a:srgbClr val="0070C0"/>
                </a:solidFill>
                <a:effectLst>
                  <a:outerShdw algn="tl" blurRad="38100" dir="2700000" dist="38100">
                    <a:srgbClr val="C0C0C0"/>
                  </a:outerShdw>
                </a:effectLst>
                <a:uFillTx/>
              </a:rPr>
              <a:t> </a:t>
            </a:r>
            <a:r>
              <a:rPr b="1" dirty="0" lang="ar-SA" sz="3600">
                <a:solidFill>
                  <a:srgbClr val="0070C0"/>
                </a:solidFill>
                <a:uFillTx/>
              </a:rPr>
              <a:t> صفات المواطن الرقمي</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54565" y="3158966"/>
            <a:ext cx="8076116" cy="2862322"/>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indent="-342900" marL="342900">
              <a:lnSpc>
                <a:spcPct val="150000"/>
              </a:lnSpc>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مستخدم واثق وقادر على استخدام </a:t>
            </a:r>
            <a:r>
              <a:rPr b="1" dirty="0" lang="ar-SA" sz="2400">
                <a:uFillTx/>
                <a:latin charset="-78" panose="02020603050405020304" pitchFamily="18" typeface="Simplified Arabic"/>
                <a:cs charset="-78" panose="02020603050405020304" pitchFamily="18" typeface="Simplified Arabic"/>
              </a:rPr>
              <a:t>تكنولوجيا المعلومات والاتصالات </a:t>
            </a:r>
            <a:r>
              <a:rPr b="1" dirty="0" lang="en-US" sz="2400">
                <a:uFillTx/>
                <a:latin charset="-78" panose="02020603050405020304" pitchFamily="18" typeface="Simplified Arabic"/>
                <a:cs charset="-78" panose="02020603050405020304" pitchFamily="18" typeface="Simplified Arabic"/>
              </a:rPr>
              <a:t>ICT</a:t>
            </a:r>
          </a:p>
          <a:p>
            <a:pPr algn="just" indent="-285750" marL="285750">
              <a:lnSpc>
                <a:spcPct val="150000"/>
              </a:lnSpc>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يستخدم التقنيات للمشاركة في الأنشطة التعليمية والثقافية والاقتصادية.</a:t>
            </a:r>
          </a:p>
          <a:p>
            <a:pPr algn="just" indent="-285750" marL="285750">
              <a:lnSpc>
                <a:spcPct val="150000"/>
              </a:lnSpc>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يستخدم ويطور مهارات التفكير الناقد في الفضاء السيبراني.</a:t>
            </a:r>
          </a:p>
          <a:p>
            <a:pPr algn="just" indent="-285750" marL="285750">
              <a:lnSpc>
                <a:spcPct val="150000"/>
              </a:lnSpc>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مُلم بالقراءة، والكتابة، ولغة الرموز والنصوص في التكنولوجيات الرقمية.</a:t>
            </a:r>
          </a:p>
          <a:p>
            <a:pPr algn="just" indent="-285750" marL="285750">
              <a:lnSpc>
                <a:spcPct val="150000"/>
              </a:lnSpc>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يدرك تحديات </a:t>
            </a:r>
            <a:r>
              <a:rPr b="1" dirty="0" lang="en-US" sz="2400">
                <a:uFillTx/>
                <a:latin charset="-78" panose="02020603050405020304" pitchFamily="18" typeface="Simplified Arabic"/>
                <a:cs charset="-78" panose="02020603050405020304" pitchFamily="18" typeface="Simplified Arabic"/>
              </a:rPr>
              <a:t>ICT</a:t>
            </a:r>
            <a:r>
              <a:rPr dirty="0" lang="en-US" sz="2400">
                <a:uFillTx/>
                <a:latin charset="-78" panose="02020603050405020304" pitchFamily="18" typeface="Simplified Arabic"/>
                <a:cs charset="-78" panose="02020603050405020304" pitchFamily="18" typeface="Simplified Arabic"/>
              </a:rPr>
              <a:t>، </a:t>
            </a:r>
            <a:r>
              <a:rPr dirty="0" lang="ar-SA" sz="2400">
                <a:uFillTx/>
                <a:latin charset="-78" panose="02020603050405020304" pitchFamily="18" typeface="Simplified Arabic"/>
                <a:cs charset="-78" panose="02020603050405020304" pitchFamily="18" typeface="Simplified Arabic"/>
              </a:rPr>
              <a:t>ويمكنه إدارتها بفعالية.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24</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مستطيل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41343" y="1916832"/>
            <a:ext cx="8095650" cy="71558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algn="just" lvl="0">
              <a:lnSpc>
                <a:spcPct val="150000"/>
              </a:lnSpc>
            </a:pPr>
            <a:r>
              <a:rPr dirty="0" lang="ar-SA" sz="2700">
                <a:solidFill>
                  <a:srgbClr val="000000"/>
                </a:solidFill>
                <a:uFillTx/>
                <a:latin charset="-78" panose="02020603050405020304" pitchFamily="18" typeface="Simplified Arabic"/>
                <a:cs charset="-78" panose="02020603050405020304" pitchFamily="18" typeface="Simplified Arabic"/>
              </a:rPr>
              <a:t>المواطن الرقمي الناجح الذي يمتلك مجموعة من المهارات مثل</a:t>
            </a:r>
            <a:r>
              <a:rPr dirty="0" lang="ar-SA" sz="1400">
                <a:solidFill>
                  <a:srgbClr val="000000"/>
                </a:solidFill>
                <a:uFillTx/>
                <a:latin charset="-78" panose="02020603050405020304" pitchFamily="18" typeface="Simplified Arabic"/>
                <a:cs charset="-78" panose="02020603050405020304" pitchFamily="18" typeface="Simplified Arabic"/>
              </a:rPr>
              <a:t>(</a:t>
            </a:r>
            <a:r>
              <a:rPr dirty="0" err="1" lang="en-US" sz="1400">
                <a:solidFill>
                  <a:srgbClr val="000000"/>
                </a:solidFill>
                <a:uFillTx/>
                <a:latin charset="-78" panose="02020603050405020304" pitchFamily="18" typeface="Simplified Arabic"/>
                <a:cs charset="-78" panose="02020603050405020304" pitchFamily="18" typeface="Simplified Arabic"/>
              </a:rPr>
              <a:t>NetSafe</a:t>
            </a:r>
            <a:r>
              <a:rPr dirty="0" lang="en-US" sz="1400">
                <a:solidFill>
                  <a:srgbClr val="000000"/>
                </a:solidFill>
                <a:uFillTx/>
                <a:latin charset="-78" panose="02020603050405020304" pitchFamily="18" typeface="Simplified Arabic"/>
                <a:cs charset="-78" panose="02020603050405020304" pitchFamily="18" typeface="Simplified Arabic"/>
              </a:rPr>
              <a:t>، 2015</a:t>
            </a:r>
            <a:r>
              <a:rPr dirty="0" lang="ar-SA" sz="1400">
                <a:solidFill>
                  <a:srgbClr val="000000"/>
                </a:solidFill>
                <a:uFillTx/>
                <a:latin charset="-78" panose="02020603050405020304" pitchFamily="18" typeface="Simplified Arabic"/>
                <a:cs charset="-78" panose="02020603050405020304" pitchFamily="18" typeface="Simplified Arabic"/>
              </a:rPr>
              <a:t>)</a:t>
            </a:r>
            <a:r>
              <a:rPr dirty="0" lang="ar-SA" sz="2600">
                <a:solidFill>
                  <a:srgbClr val="000000"/>
                </a:solidFill>
                <a:uFillTx/>
                <a:latin charset="-78" panose="02020603050405020304" pitchFamily="18" typeface="Simplified Arabic"/>
                <a:cs charset="-78" panose="02020603050405020304" pitchFamily="18" typeface="Simplified Arabic"/>
              </a:rPr>
              <a:t>:</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صورة 1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054977" y="394073"/>
            <a:ext cx="2271270" cy="1517965"/>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35</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48091" y="824746"/>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3600">
                <a:solidFill>
                  <a:srgbClr val="0070C0"/>
                </a:solidFill>
                <a:effectLst>
                  <a:outerShdw algn="tl" blurRad="38100" dir="2700000" dist="38100">
                    <a:srgbClr val="C0C0C0"/>
                  </a:outerShdw>
                </a:effectLst>
                <a:uFillTx/>
              </a:rPr>
              <a:t> </a:t>
            </a:r>
            <a:r>
              <a:rPr b="1" dirty="0" lang="ar-SA" sz="3600">
                <a:solidFill>
                  <a:srgbClr val="0070C0"/>
                </a:solidFill>
                <a:uFillTx/>
              </a:rPr>
              <a:t> صفات المواطن الرقمي</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0131" y="2119203"/>
            <a:ext cx="8076116" cy="341632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indent="-342900" marL="342900">
              <a:lnSpc>
                <a:spcPct val="150000"/>
              </a:lnSpc>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يستخدم</a:t>
            </a:r>
            <a:r>
              <a:rPr b="1" dirty="0" lang="en-US" sz="2400">
                <a:uFillTx/>
                <a:latin charset="-78" panose="02020603050405020304" pitchFamily="18" typeface="Simplified Arabic"/>
                <a:cs charset="-78" panose="02020603050405020304" pitchFamily="18" typeface="Simplified Arabic"/>
              </a:rPr>
              <a:t>ICT</a:t>
            </a:r>
            <a:r>
              <a:rPr dirty="0" lang="en-US" sz="2400">
                <a:uFillTx/>
                <a:latin charset="-78" panose="02020603050405020304" pitchFamily="18" typeface="Simplified Arabic"/>
                <a:cs charset="-78" panose="02020603050405020304" pitchFamily="18" typeface="Simplified Arabic"/>
              </a:rPr>
              <a:t> </a:t>
            </a:r>
            <a:r>
              <a:rPr dirty="0" lang="ar-SA" sz="2400">
                <a:uFillTx/>
                <a:latin charset="-78" panose="02020603050405020304" pitchFamily="18" typeface="Simplified Arabic"/>
                <a:cs charset="-78" panose="02020603050405020304" pitchFamily="18" typeface="Simplified Arabic"/>
              </a:rPr>
              <a:t> في التواصل مع الآخرين بطرق إيجابية وذات مغزى.</a:t>
            </a:r>
          </a:p>
          <a:p>
            <a:pPr algn="just" indent="-342900" marL="342900">
              <a:lnSpc>
                <a:spcPct val="150000"/>
              </a:lnSpc>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يظهر الصدق والنزاهة والسلوك الأخلاقي عند استخدام </a:t>
            </a:r>
            <a:r>
              <a:rPr b="1" dirty="0" lang="en-US" sz="2400">
                <a:uFillTx/>
                <a:latin charset="-78" panose="02020603050405020304" pitchFamily="18" typeface="Simplified Arabic"/>
                <a:cs charset="-78" panose="02020603050405020304" pitchFamily="18" typeface="Simplified Arabic"/>
              </a:rPr>
              <a:t>ICT</a:t>
            </a:r>
            <a:r>
              <a:rPr dirty="0" lang="ar-SA" sz="2400">
                <a:uFillTx/>
                <a:latin charset="-78" panose="02020603050405020304" pitchFamily="18" typeface="Simplified Arabic"/>
                <a:cs charset="-78" panose="02020603050405020304" pitchFamily="18" typeface="Simplified Arabic"/>
              </a:rPr>
              <a:t>.</a:t>
            </a:r>
            <a:endParaRPr dirty="0" lang="en-US" sz="2400">
              <a:uFillTx/>
              <a:latin charset="-78" panose="02020603050405020304" pitchFamily="18" typeface="Simplified Arabic"/>
              <a:cs charset="-78" panose="02020603050405020304" pitchFamily="18" typeface="Simplified Arabic"/>
            </a:endParaRPr>
          </a:p>
          <a:p>
            <a:pPr algn="just" indent="-342900" marL="342900">
              <a:lnSpc>
                <a:spcPct val="150000"/>
              </a:lnSpc>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يحترم مفاهيم الخصوصية وحرية التعبير في العالم الرقمي.</a:t>
            </a:r>
          </a:p>
          <a:p>
            <a:pPr algn="just" indent="-342900" marL="342900">
              <a:lnSpc>
                <a:spcPct val="150000"/>
              </a:lnSpc>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يساهم ويشجع بنشاط قيم المواطنة الرقمية.</a:t>
            </a:r>
          </a:p>
          <a:p>
            <a:pPr algn="just" indent="-342900" marL="342900">
              <a:lnSpc>
                <a:spcPct val="150000"/>
              </a:lnSpc>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يقف ضد التنمر عبر الإنترنت.</a:t>
            </a:r>
          </a:p>
          <a:p>
            <a:pPr algn="just" indent="-342900" marL="342900">
              <a:lnSpc>
                <a:spcPct val="150000"/>
              </a:lnSpc>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يحمي نفسه من المعتقدات الفاسدة التي تنتشر في الوسائط الرقمية.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25</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صورة 1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054977" y="394073"/>
            <a:ext cx="2271270" cy="1517965"/>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35-37</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648" y="823116"/>
            <a:ext cx="6075610"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تطبيق نشاط رقم (3)</a:t>
            </a:r>
            <a:endParaRPr dirty="0" lang="ar-SA" sz="3600">
              <a:solidFill>
                <a:srgbClr val="00B050"/>
              </a:solidFill>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able 1"/>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852474" y="1628800"/>
          <a:ext cx="6961957" cy="1939417"/>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Pr bandRow="1" firstCol="1" firstRow="1" rtl="1"/>
              <a:tblGrid>
                <a:gridCol w="1657935"/>
                <a:gridCol w="1056906"/>
                <a:gridCol w="3320352"/>
                <a:gridCol w="926764"/>
              </a:tblGrid>
              <a:tr h="0">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اسم النشاط</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مدته</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الوسائل المساعدة</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نوع النشاط</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0">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typeface="+mn-cs"/>
                        </a:rPr>
                        <a:t>مؤسسات التنشئة الوطنية</a:t>
                      </a: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typeface="+mn-cs"/>
                        </a:rPr>
                        <a:t>10 د</a:t>
                      </a:r>
                    </a:p>
                    <a:p>
                      <a:pPr algn="ctr" rtl="1">
                        <a:lnSpc>
                          <a:spcPct val="107000"/>
                        </a:lnSpc>
                        <a:spcAft>
                          <a:spcPts val="0"/>
                        </a:spcAft>
                      </a:pPr>
                      <a:endParaRPr dirty="0" lang="ar-SA" sz="2400">
                        <a:effectLst/>
                        <a:uFillTx/>
                        <a:latin charset="0" panose="020F0502020204030204" pitchFamily="34" typeface="Calibri"/>
                        <a:ea charset="0" panose="020F0502020204030204" pitchFamily="34" typeface="Calibri"/>
                        <a:cs charset="0" panose="020B0604020202020204" pitchFamily="34" typeface="Arial"/>
                      </a:endParaRPr>
                    </a:p>
                    <a:p>
                      <a:pPr algn="ctr" rtl="1">
                        <a:lnSpc>
                          <a:spcPct val="107000"/>
                        </a:lnSpc>
                        <a:spcAft>
                          <a:spcPts val="0"/>
                        </a:spcAft>
                      </a:pP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قلم</a:t>
                      </a:r>
                    </a:p>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الإلقاء والمناقشة الجماعية</a:t>
                      </a: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charset="-78" panose="02020603050405020304" pitchFamily="18" typeface="Simplified Arabic"/>
                        </a:rPr>
                        <a:t>جماعي</a:t>
                      </a:r>
                    </a:p>
                    <a:p>
                      <a:pPr algn="ctr" rtl="1">
                        <a:lnSpc>
                          <a:spcPct val="107000"/>
                        </a:lnSpc>
                        <a:spcAft>
                          <a:spcPts val="0"/>
                        </a:spcAft>
                      </a:pPr>
                      <a:endParaRPr dirty="0" lang="ar-SA" sz="2400">
                        <a:effectLst/>
                        <a:uFillTx/>
                        <a:latin charset="0" panose="020F0502020204030204" pitchFamily="34" typeface="Calibri"/>
                        <a:ea charset="0" panose="020F0502020204030204" pitchFamily="34" typeface="Calibri"/>
                        <a:cs charset="-78" panose="02020603050405020304" pitchFamily="18" typeface="Simplified Arabic"/>
                      </a:endParaRPr>
                    </a:p>
                    <a:p>
                      <a:pPr algn="ctr" rtl="1">
                        <a:lnSpc>
                          <a:spcPct val="107000"/>
                        </a:lnSpc>
                        <a:spcAft>
                          <a:spcPts val="0"/>
                        </a:spcAft>
                      </a:pP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عنصر نائب لرقم الشريحة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26</a:t>
            </a:fld>
            <a:endParaRPr lang="ar-SA">
              <a:uFillTx/>
            </a:endParaRPr>
          </a:p>
        </p:txBody>
      </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9" name="مجموعة 28"/>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083268" y="3573016"/>
            <a:ext cx="4518436" cy="3079430"/>
            <a:chOff x="1401636" y="552375"/>
            <a:chExt cx="4566889" cy="4616646"/>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0" name="شكل بيضاوي 2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926306" y="2232694"/>
              <a:ext cx="1415400" cy="1257301"/>
            </a:xfrm>
            <a:prstGeom prst="ellipse">
              <a:avLst/>
            </a:prstGeom>
            <a:solidFill>
              <a:srgbClr val="CFE2F3"/>
            </a:solidFill>
            <a:ln cap="flat" cmpd="sng" w="9525">
              <a:solidFill>
                <a:srgbClr val="000000"/>
              </a:solidFill>
              <a:prstDash val="solid"/>
              <a:round/>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lstStyle/>
            <a:p>
              <a:pPr algn="ctr" marL="0" marR="0" rtl="1">
                <a:lnSpc>
                  <a:spcPct val="107000"/>
                </a:lnSpc>
                <a:spcBef>
                  <a:spcPts val="0"/>
                </a:spcBef>
                <a:spcAft>
                  <a:spcPts val="0"/>
                </a:spcAft>
              </a:pPr>
              <a:r>
                <a:rPr dirty="0" lang="ar-SA" sz="1400">
                  <a:solidFill>
                    <a:srgbClr val="000000"/>
                  </a:solidFill>
                  <a:effectLst/>
                  <a:uFillTx/>
                  <a:latin charset="0" panose="020F0502020204030204" pitchFamily="34" typeface="Calibri"/>
                  <a:ea charset="0" panose="020B0604020202020204" pitchFamily="34" typeface="Arial"/>
                  <a:cs charset="0" panose="020B0604020202020204" pitchFamily="34" typeface="Arial"/>
                </a:rPr>
                <a:t>مؤسسات تنشئة المواطنة الرقمية</a:t>
              </a:r>
              <a:endParaRPr dirty="0" lang="en-US" sz="1100">
                <a:effectLst/>
                <a:uFillTx/>
                <a:latin charset="0" panose="020F0502020204030204" pitchFamily="34" typeface="Calibri"/>
                <a:ea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1" name="شكل بيضاوي 3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07400" y="552375"/>
              <a:ext cx="1162200" cy="1000200"/>
            </a:xfrm>
            <a:prstGeom prst="ellipse">
              <a:avLst/>
            </a:prstGeom>
            <a:solidFill>
              <a:srgbClr val="CFE2F3"/>
            </a:solidFill>
            <a:ln cap="flat" cmpd="sng" w="9525">
              <a:solidFill>
                <a:srgbClr val="000000"/>
              </a:solidFill>
              <a:prstDash val="solid"/>
              <a:round/>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lstStyle/>
            <a:p>
              <a:pPr algn="ctr" marL="0" marR="0" rtl="1">
                <a:lnSpc>
                  <a:spcPct val="107000"/>
                </a:lnSpc>
                <a:spcBef>
                  <a:spcPts val="0"/>
                </a:spcBef>
                <a:spcAft>
                  <a:spcPts val="0"/>
                </a:spcAft>
              </a:pPr>
              <a:r>
                <a:rPr dirty="0" lang="en-US" sz="1400">
                  <a:solidFill>
                    <a:srgbClr val="000000"/>
                  </a:solidFill>
                  <a:effectLst/>
                  <a:uFillTx/>
                  <a:latin charset="0" panose="020B0604020202020204" pitchFamily="34" typeface="Arial"/>
                  <a:ea charset="0" panose="020B0604020202020204" pitchFamily="34" typeface="Arial"/>
                </a:rPr>
                <a:t>_____</a:t>
              </a:r>
              <a:endParaRPr dirty="0" lang="en-US" sz="1100">
                <a:effectLst/>
                <a:uFillTx/>
                <a:latin charset="0" panose="020F0502020204030204" pitchFamily="34" typeface="Calibri"/>
                <a:ea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2" name="شكل بيضاوي 3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806325" y="3413146"/>
              <a:ext cx="1162200" cy="1000200"/>
            </a:xfrm>
            <a:prstGeom prst="ellipse">
              <a:avLst/>
            </a:prstGeom>
            <a:solidFill>
              <a:srgbClr val="CFE2F3"/>
            </a:solidFill>
            <a:ln cap="flat" cmpd="sng" w="9525">
              <a:solidFill>
                <a:srgbClr val="000000"/>
              </a:solidFill>
              <a:prstDash val="solid"/>
              <a:round/>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lstStyle/>
            <a:p>
              <a:pPr algn="ctr" marL="0" marR="0" rtl="1">
                <a:lnSpc>
                  <a:spcPct val="107000"/>
                </a:lnSpc>
                <a:spcBef>
                  <a:spcPts val="0"/>
                </a:spcBef>
                <a:spcAft>
                  <a:spcPts val="0"/>
                </a:spcAft>
              </a:pPr>
              <a:r>
                <a:rPr dirty="0" lang="en-US" sz="1400">
                  <a:solidFill>
                    <a:srgbClr val="000000"/>
                  </a:solidFill>
                  <a:effectLst/>
                  <a:uFillTx/>
                  <a:latin charset="0" panose="020B0604020202020204" pitchFamily="34" typeface="Arial"/>
                  <a:ea charset="0" panose="020B0604020202020204" pitchFamily="34" typeface="Arial"/>
                </a:rPr>
                <a:t>_____</a:t>
              </a:r>
              <a:endParaRPr dirty="0" lang="en-US" sz="1100">
                <a:effectLst/>
                <a:uFillTx/>
                <a:latin charset="0" panose="020F0502020204030204" pitchFamily="34" typeface="Calibri"/>
                <a:ea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3" name="شكل بيضاوي 3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806325" y="1466850"/>
              <a:ext cx="1162200" cy="1000200"/>
            </a:xfrm>
            <a:prstGeom prst="ellipse">
              <a:avLst/>
            </a:prstGeom>
            <a:solidFill>
              <a:srgbClr val="CFE2F3"/>
            </a:solidFill>
            <a:ln cap="flat" cmpd="sng" w="9525">
              <a:solidFill>
                <a:srgbClr val="000000"/>
              </a:solidFill>
              <a:prstDash val="solid"/>
              <a:round/>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lstStyle/>
            <a:p>
              <a:pPr algn="ctr" marL="0" marR="0" rtl="1">
                <a:lnSpc>
                  <a:spcPct val="107000"/>
                </a:lnSpc>
                <a:spcBef>
                  <a:spcPts val="0"/>
                </a:spcBef>
                <a:spcAft>
                  <a:spcPts val="0"/>
                </a:spcAft>
              </a:pPr>
              <a:r>
                <a:rPr dirty="0" lang="en-US" sz="1400">
                  <a:solidFill>
                    <a:srgbClr val="000000"/>
                  </a:solidFill>
                  <a:effectLst/>
                  <a:uFillTx/>
                  <a:latin charset="0" panose="020B0604020202020204" pitchFamily="34" typeface="Arial"/>
                  <a:ea charset="0" panose="020B0604020202020204" pitchFamily="34" typeface="Arial"/>
                </a:rPr>
                <a:t>_____</a:t>
              </a:r>
              <a:endParaRPr dirty="0" lang="en-US" sz="1100">
                <a:effectLst/>
                <a:uFillTx/>
                <a:latin charset="0" panose="020F0502020204030204" pitchFamily="34" typeface="Calibri"/>
                <a:ea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4" name="شكل بيضاوي 3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01636" y="1487371"/>
              <a:ext cx="1162200" cy="1000200"/>
            </a:xfrm>
            <a:prstGeom prst="ellipse">
              <a:avLst/>
            </a:prstGeom>
            <a:solidFill>
              <a:srgbClr val="CFE2F3"/>
            </a:solidFill>
            <a:ln cap="flat" cmpd="sng" w="9525">
              <a:solidFill>
                <a:srgbClr val="000000"/>
              </a:solidFill>
              <a:prstDash val="solid"/>
              <a:round/>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lstStyle/>
            <a:p>
              <a:pPr algn="ctr" marL="0" marR="0" rtl="1">
                <a:lnSpc>
                  <a:spcPct val="107000"/>
                </a:lnSpc>
                <a:spcBef>
                  <a:spcPts val="0"/>
                </a:spcBef>
                <a:spcAft>
                  <a:spcPts val="0"/>
                </a:spcAft>
              </a:pPr>
              <a:r>
                <a:rPr dirty="0" lang="en-US" sz="1400">
                  <a:solidFill>
                    <a:srgbClr val="000000"/>
                  </a:solidFill>
                  <a:effectLst/>
                  <a:uFillTx/>
                  <a:latin charset="0" panose="020B0604020202020204" pitchFamily="34" typeface="Arial"/>
                  <a:ea charset="0" panose="020B0604020202020204" pitchFamily="34" typeface="Arial"/>
                </a:rPr>
                <a:t>_____</a:t>
              </a:r>
              <a:endParaRPr dirty="0" lang="en-US" sz="1100">
                <a:effectLst/>
                <a:uFillTx/>
                <a:latin charset="0" panose="020F0502020204030204" pitchFamily="34" typeface="Calibri"/>
                <a:ea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5" name="شكل بيضاوي 3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08533" y="3434222"/>
              <a:ext cx="1162200" cy="1000200"/>
            </a:xfrm>
            <a:prstGeom prst="ellipse">
              <a:avLst/>
            </a:prstGeom>
            <a:solidFill>
              <a:srgbClr val="CFE2F3"/>
            </a:solidFill>
            <a:ln cap="flat" cmpd="sng" w="9525">
              <a:solidFill>
                <a:srgbClr val="000000"/>
              </a:solidFill>
              <a:prstDash val="solid"/>
              <a:round/>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lstStyle/>
            <a:p>
              <a:pPr algn="ctr" marL="0" marR="0" rtl="1">
                <a:lnSpc>
                  <a:spcPct val="107000"/>
                </a:lnSpc>
                <a:spcBef>
                  <a:spcPts val="0"/>
                </a:spcBef>
                <a:spcAft>
                  <a:spcPts val="0"/>
                </a:spcAft>
              </a:pPr>
              <a:r>
                <a:rPr dirty="0" lang="en-US" sz="1400">
                  <a:solidFill>
                    <a:srgbClr val="000000"/>
                  </a:solidFill>
                  <a:effectLst/>
                  <a:uFillTx/>
                  <a:latin charset="0" panose="020B0604020202020204" pitchFamily="34" typeface="Arial"/>
                  <a:ea charset="0" panose="020B0604020202020204" pitchFamily="34" typeface="Arial"/>
                </a:rPr>
                <a:t>_____</a:t>
              </a:r>
              <a:endParaRPr dirty="0" lang="en-US" sz="1100">
                <a:effectLst/>
                <a:uFillTx/>
                <a:latin charset="0" panose="020F0502020204030204" pitchFamily="34" typeface="Calibri"/>
                <a:ea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6" name="شكل بيضاوي 3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07400" y="4168821"/>
              <a:ext cx="1162200" cy="1000200"/>
            </a:xfrm>
            <a:prstGeom prst="ellipse">
              <a:avLst/>
            </a:prstGeom>
            <a:solidFill>
              <a:srgbClr val="CFE2F3"/>
            </a:solidFill>
            <a:ln cap="flat" cmpd="sng" w="9525">
              <a:solidFill>
                <a:srgbClr val="000000"/>
              </a:solidFill>
              <a:prstDash val="solid"/>
              <a:round/>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lstStyle/>
            <a:p>
              <a:pPr algn="ctr" marL="0" marR="0" rtl="1">
                <a:lnSpc>
                  <a:spcPct val="107000"/>
                </a:lnSpc>
                <a:spcBef>
                  <a:spcPts val="0"/>
                </a:spcBef>
                <a:spcAft>
                  <a:spcPts val="0"/>
                </a:spcAft>
              </a:pPr>
              <a:r>
                <a:rPr lang="en-US" sz="1400">
                  <a:solidFill>
                    <a:srgbClr val="000000"/>
                  </a:solidFill>
                  <a:effectLst/>
                  <a:uFillTx/>
                  <a:latin charset="0" panose="020B0604020202020204" pitchFamily="34" typeface="Arial"/>
                  <a:ea charset="0" panose="020B0604020202020204" pitchFamily="34" typeface="Arial"/>
                </a:rPr>
                <a:t>_____</a:t>
              </a:r>
              <a:endParaRPr lang="en-US" sz="1100">
                <a:effectLst/>
                <a:uFillTx/>
                <a:latin charset="0" panose="020F0502020204030204" pitchFamily="34" typeface="Calibri"/>
                <a:ea charset="0" panose="020F0502020204030204" pitchFamily="34" typeface="Calibri"/>
              </a:endParaRPr>
            </a:p>
          </p:txBody>
        </p:sp>
      </p:gr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7" name="مجموعة 36"/>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89404" y="4132167"/>
            <a:ext cx="2484900" cy="2016222"/>
            <a:chOff x="-108120" y="121617"/>
            <a:chExt cx="2595678" cy="2462264"/>
          </a:xfrm>
        </p:grpSpPr>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8" name="مجموعة 37"/>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8120" y="121617"/>
              <a:ext cx="2595678" cy="1901063"/>
              <a:chOff x="65832" y="98741"/>
              <a:chExt cx="2096233" cy="154347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0" name="سهم مسنن إلى اليمين 3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16200000">
                <a:off x="803082" y="236439"/>
                <a:ext cx="630293" cy="354897"/>
              </a:xfrm>
              <a:prstGeom prst="notchedRightArrow">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1" name="سهم مسنن إلى اليمين 4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20198932">
                <a:off x="1510847" y="537525"/>
                <a:ext cx="633604" cy="349784"/>
              </a:xfrm>
              <a:prstGeom prst="notchedRightArrow">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2" name="سهم مسنن إلى اليمين 4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12707046">
                <a:off x="65832" y="502966"/>
                <a:ext cx="630293" cy="354897"/>
              </a:xfrm>
              <a:prstGeom prst="notchedRightArrow">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3" name="سهم مسنن إلى اليمين 4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8689772">
                <a:off x="153148" y="1252541"/>
                <a:ext cx="630293" cy="354897"/>
              </a:xfrm>
              <a:prstGeom prst="notchedRightArrow">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4" name="سهم مسنن إلى اليمين 4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1831710">
                <a:off x="1531772" y="1287314"/>
                <a:ext cx="630293" cy="354897"/>
              </a:xfrm>
              <a:prstGeom prst="notchedRightArrow">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endParaRPr lang="en-US">
                  <a:uFillTx/>
                </a:endParaRPr>
              </a:p>
            </p:txBody>
          </p:sp>
        </p:gr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9" name="سهم مسنن إلى اليمين 3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5400000">
              <a:off x="768350" y="1975234"/>
              <a:ext cx="780415" cy="436880"/>
            </a:xfrm>
            <a:prstGeom prst="notchedRightArrow">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endParaRPr lang="en-US">
                <a:uFillTx/>
              </a:endParaRPr>
            </a:p>
          </p:txBody>
        </p:sp>
      </p:gr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5" name="صورة 4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80007" y="2780928"/>
            <a:ext cx="920179" cy="920179"/>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6" name="صورة 4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319091" y="3037632"/>
            <a:ext cx="588672" cy="588672"/>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39</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14438" y="919666"/>
            <a:ext cx="5643562" cy="70788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4000">
                <a:solidFill>
                  <a:srgbClr val="0070C0"/>
                </a:solidFill>
                <a:effectLst>
                  <a:outerShdw algn="tl" blurRad="38100" dir="2700000" dist="38100">
                    <a:srgbClr val="C0C0C0"/>
                  </a:outerShdw>
                </a:effectLst>
                <a:uFillTx/>
              </a:rPr>
              <a:t>استراحة</a:t>
            </a:r>
            <a:endParaRPr dirty="0" lang="ar-SA" sz="4000">
              <a:solidFill>
                <a:srgbClr val="00B050"/>
              </a:solidFill>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Picture 1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999913" y="1857375"/>
            <a:ext cx="3863975" cy="2571115"/>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70245" y="5121252"/>
            <a:ext cx="5643563"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dirty="0" lang="ar-SA" sz="3600">
                <a:solidFill>
                  <a:srgbClr val="CC0000"/>
                </a:solidFill>
                <a:uFillTx/>
              </a:rPr>
              <a:t>مدتها 30 دقيقة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27</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41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28</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85938" y="836712"/>
            <a:ext cx="5643562" cy="70788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4000">
                <a:solidFill>
                  <a:schemeClr val="accent6">
                    <a:lumMod val="75000"/>
                  </a:schemeClr>
                </a:solidFill>
                <a:effectLst>
                  <a:outerShdw algn="tl" blurRad="38100" dir="2700000" dist="38100">
                    <a:srgbClr val="C0C0C0"/>
                  </a:outerShdw>
                </a:effectLst>
                <a:uFillTx/>
              </a:rPr>
              <a:t>كسر الجمود</a:t>
            </a:r>
            <a:endParaRPr dirty="0" lang="ar-SA" sz="4000">
              <a:solidFill>
                <a:schemeClr val="accent6">
                  <a:lumMod val="75000"/>
                </a:schemeClr>
              </a:solidFill>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صورة 8"/>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510439" y="2348880"/>
            <a:ext cx="2194560" cy="2194560"/>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2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4" y="682998"/>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فئات المواطنة الرقمية ومحاورها</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29</a:t>
            </a:fld>
            <a:endParaRPr lang="ar-SA">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رسم تخطيطي 14"/>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1043608" y="1523364"/>
          <a:ext cx="7128792" cy="4832986"/>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diagram">
            <dgm:relIds r:dm="rId2" r:lo="rId3" r:qs="rId4" r:cs="rId5"/>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43</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14438" y="838737"/>
            <a:ext cx="5643562"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3600">
                <a:solidFill>
                  <a:srgbClr val="0070C0"/>
                </a:solidFill>
                <a:effectLst>
                  <a:outerShdw algn="tl" blurRad="38100" dir="2700000" dist="38100">
                    <a:srgbClr val="C0C0C0"/>
                  </a:outerShdw>
                </a:effectLst>
                <a:uFillTx/>
              </a:rPr>
              <a:t> </a:t>
            </a:r>
            <a:r>
              <a:rPr b="1" dirty="0" lang="ar-SA" sz="3600">
                <a:solidFill>
                  <a:srgbClr val="0070C0"/>
                </a:solidFill>
                <a:uFillTx/>
              </a:rPr>
              <a:t>الهدف من البرنامج</a:t>
            </a:r>
            <a:br>
              <a:rPr b="1" dirty="0" lang="ar-SA" sz="3600">
                <a:solidFill>
                  <a:srgbClr val="0070C0"/>
                </a:solidFill>
                <a:effectLst>
                  <a:outerShdw algn="tl" blurRad="38100" dir="2700000" dist="38100">
                    <a:srgbClr val="C0C0C0"/>
                  </a:outerShdw>
                </a:effectLst>
                <a:uFillTx/>
                <a:latin charset="0" pitchFamily="34" typeface="Calibri"/>
                <a:cs charset="-78" pitchFamily="2" typeface="K Elham"/>
              </a:rPr>
            </a:b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extBox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31528" y="2221523"/>
            <a:ext cx="7740872" cy="1815882"/>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gn="just"/>
            <a:endParaRPr dirty="0" lang="ar-SA" sz="2800">
              <a:uFillTx/>
              <a:latin charset="-78" panose="02020603050405020304" pitchFamily="18" typeface="Simplified Arabic"/>
            </a:endParaRPr>
          </a:p>
          <a:p>
            <a:pPr algn="just"/>
            <a:r>
              <a:rPr dirty="0" lang="ar-SA" sz="2800">
                <a:uFillTx/>
                <a:latin charset="-78" panose="02020603050405020304" pitchFamily="18" typeface="Simplified Arabic"/>
              </a:rPr>
              <a:t>يهدف البرنامج إلى تعريف المتدربين بأهمية المواطنة الرقمية وأهميتها في التعليم وتمكين المتدربين من تضمين قيم المواطنة الرقمية في العملية التعليمية. </a:t>
            </a:r>
            <a:endParaRPr dirty="0" lang="en-GB" sz="2800">
              <a:uFillTx/>
              <a:latin charset="-78" panose="02020603050405020304" pitchFamily="18" typeface="Simplified Arabic"/>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3</a:t>
            </a:fld>
            <a:endParaRPr dirty="0"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صورة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35596" y="4077072"/>
            <a:ext cx="2646357" cy="1670125"/>
          </a:xfrm>
          <a:prstGeom prst="rect">
            <a:avLst/>
          </a:prstGeom>
          <a:ln>
            <a:noFill/>
          </a:ln>
          <a:effectLst>
            <a:outerShdw algn="tl" blurRad="190500" rotWithShape="0">
              <a:srgbClr val="000000">
                <a:alpha val="70000"/>
              </a:srgbClr>
            </a:outerShdw>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13</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3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4" y="682998"/>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فئات المواطنة الرقمية ومحاورها</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30</a:t>
            </a:fld>
            <a:endParaRPr lang="ar-SA">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رسم تخطيطي 14"/>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1043608" y="1523364"/>
          <a:ext cx="7128792" cy="4832986"/>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diagram">
            <dgm:relIds r:dm="rId2" r:lo="rId3" r:qs="rId4" r:cs="rId5"/>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43-47</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3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4" y="682998"/>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فئات المواطنة الرقمية ومحاورها</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31</a:t>
            </a:fld>
            <a:endParaRPr lang="ar-SA">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رسم تخطيطي 14"/>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1043608" y="1523364"/>
          <a:ext cx="7128792" cy="897524"/>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diagram">
            <dgm:relIds r:dm="rId2" r:lo="rId3" r:qs="rId4" r:cs="rId5"/>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مربع نص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1560" y="2420888"/>
            <a:ext cx="7819121" cy="418576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gn="ctr"/>
            <a:r>
              <a:rPr dirty="0" lang="ar-SA" sz="2400">
                <a:uFillTx/>
              </a:rPr>
              <a:t>"مجموعة القواعد والسلوكيات الأساسية التي يجب إتباعها لجعل الإنترنت مكاناً أفضل للجميع بمن فيهم المستخدم" </a:t>
            </a:r>
            <a:r>
              <a:rPr dirty="0" lang="ar-SA" sz="1400">
                <a:uFillTx/>
              </a:rPr>
              <a:t>(القحطاني، 2017، ص. 64) </a:t>
            </a:r>
          </a:p>
          <a:p>
            <a:endParaRPr dirty="0" lang="ar-SA" sz="1400">
              <a:uFillTx/>
            </a:endParaRPr>
          </a:p>
          <a:p>
            <a:r>
              <a:rPr dirty="0" lang="ar-SA" sz="2200">
                <a:uFillTx/>
              </a:rPr>
              <a:t>ظهرت الحاجة إلى تعليم السلوك اللائق والصحيح في العالم الرقمي من خلال تدريبهم على بعض السلوكيات مثل </a:t>
            </a:r>
            <a:r>
              <a:rPr dirty="0" lang="ar-SA" sz="1400">
                <a:uFillTx/>
              </a:rPr>
              <a:t>(المسلماني، 2014)</a:t>
            </a:r>
            <a:endParaRPr dirty="0" lang="en-US" sz="1400">
              <a:uFillTx/>
            </a:endParaRPr>
          </a:p>
          <a:p>
            <a:pPr indent="-342900" marL="342900">
              <a:buFont typeface="+mj-lt"/>
              <a:buAutoNum type="arabicPeriod"/>
            </a:pPr>
            <a:r>
              <a:rPr dirty="0" lang="ar-SA" sz="2000">
                <a:uFillTx/>
              </a:rPr>
              <a:t>كتابة رسائل البريد الالكتروني بشكل مختصر ومحدد.</a:t>
            </a:r>
            <a:endParaRPr dirty="0" lang="en-US" sz="2000">
              <a:uFillTx/>
            </a:endParaRPr>
          </a:p>
          <a:p>
            <a:pPr indent="-342900" marL="342900">
              <a:buFont typeface="+mj-lt"/>
              <a:buAutoNum type="arabicPeriod"/>
            </a:pPr>
            <a:r>
              <a:rPr dirty="0" lang="ar-SA" sz="2000">
                <a:uFillTx/>
              </a:rPr>
              <a:t>التأكد من القواعد اللغوية والنحوية وعلامات الترقيم منعاً لسوء الفهم.</a:t>
            </a:r>
            <a:endParaRPr dirty="0" lang="en-US" sz="2000">
              <a:uFillTx/>
            </a:endParaRPr>
          </a:p>
          <a:p>
            <a:pPr indent="-342900" marL="342900">
              <a:buFont typeface="+mj-lt"/>
              <a:buAutoNum type="arabicPeriod"/>
            </a:pPr>
            <a:r>
              <a:rPr dirty="0" lang="ar-SA" sz="2000">
                <a:uFillTx/>
              </a:rPr>
              <a:t>عدم كتابة معلومات خاصة (غير قابلة للنشر).</a:t>
            </a:r>
            <a:endParaRPr dirty="0" lang="en-US" sz="2000">
              <a:uFillTx/>
            </a:endParaRPr>
          </a:p>
          <a:p>
            <a:pPr indent="-342900" marL="342900">
              <a:buFont typeface="+mj-lt"/>
              <a:buAutoNum type="arabicPeriod"/>
            </a:pPr>
            <a:r>
              <a:rPr dirty="0" lang="ar-SA" sz="2000">
                <a:uFillTx/>
              </a:rPr>
              <a:t>عدم نشر معلومات خاصة بك أو بغيرك دون أخذ موافقتهم.</a:t>
            </a:r>
            <a:endParaRPr dirty="0" lang="en-US" sz="2000">
              <a:uFillTx/>
            </a:endParaRPr>
          </a:p>
          <a:p>
            <a:pPr indent="-342900" marL="342900">
              <a:buFont typeface="+mj-lt"/>
              <a:buAutoNum type="arabicPeriod"/>
            </a:pPr>
            <a:r>
              <a:rPr dirty="0" lang="ar-SA" sz="2000">
                <a:uFillTx/>
              </a:rPr>
              <a:t>المناقشة بأسلوب مهذب واحترام وجهات النظر الأخرى.</a:t>
            </a:r>
            <a:endParaRPr dirty="0" lang="en-US" sz="2000">
              <a:uFillTx/>
            </a:endParaRPr>
          </a:p>
          <a:p>
            <a:pPr indent="-342900" marL="342900">
              <a:buFont typeface="+mj-lt"/>
              <a:buAutoNum type="arabicPeriod"/>
            </a:pPr>
            <a:r>
              <a:rPr dirty="0" lang="ar-SA" sz="2000">
                <a:uFillTx/>
              </a:rPr>
              <a:t>التأكد من المعلومات قبل نشرها.</a:t>
            </a:r>
            <a:endParaRPr dirty="0" lang="en-US" sz="2000">
              <a:uFillTx/>
            </a:endParaRPr>
          </a:p>
          <a:p>
            <a:pPr indent="-342900" marL="342900">
              <a:buFont typeface="+mj-lt"/>
              <a:buAutoNum type="arabicPeriod"/>
            </a:pPr>
            <a:r>
              <a:rPr dirty="0" lang="ar-SA" sz="2000">
                <a:uFillTx/>
              </a:rPr>
              <a:t>عدم ارسال فيروسات لأجهزة الخاصة بالغير.</a:t>
            </a:r>
            <a:endParaRPr dirty="0" lang="en-US" sz="2000">
              <a:uFillTx/>
            </a:endParaRPr>
          </a:p>
          <a:p>
            <a:pPr indent="-342900" marL="342900">
              <a:buFont typeface="+mj-lt"/>
              <a:buAutoNum type="arabicPeriod"/>
            </a:pPr>
            <a:r>
              <a:rPr dirty="0" lang="ar-SA" sz="2000">
                <a:uFillTx/>
              </a:rPr>
              <a:t>عدم التنمر واستخدام لغة التحريض.</a:t>
            </a:r>
            <a:endParaRPr dirty="0" lang="en-US" sz="20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43</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3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4" y="682998"/>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فئات المواطنة الرقمية ومحاورها</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32</a:t>
            </a:fld>
            <a:endParaRPr lang="ar-SA">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رسم تخطيطي 14"/>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1043608" y="1523364"/>
          <a:ext cx="7128792" cy="969532"/>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diagram">
            <dgm:relIds r:dm="rId2" r:lo="rId3" r:qs="rId4" r:cs="rId5"/>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مربع نص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1560" y="2636912"/>
            <a:ext cx="7819121" cy="3970318"/>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gn="ctr"/>
            <a:r>
              <a:rPr dirty="0" lang="ar-SA" sz="2400">
                <a:uFillTx/>
              </a:rPr>
              <a:t>"السماح بالمشاركة الكاملة في المجتمع التكنولوجي" </a:t>
            </a:r>
            <a:r>
              <a:rPr dirty="0" lang="ar-SA" sz="1400">
                <a:uFillTx/>
              </a:rPr>
              <a:t>(القحطاني، 2017، ص. 64) </a:t>
            </a:r>
          </a:p>
          <a:p>
            <a:pPr algn="ctr"/>
            <a:endParaRPr dirty="0" lang="ar-SA" sz="1000">
              <a:uFillTx/>
            </a:endParaRPr>
          </a:p>
          <a:p>
            <a:r>
              <a:rPr dirty="0" lang="ar-SA" sz="2200">
                <a:uFillTx/>
              </a:rPr>
              <a:t>الوصول الرقمي حق لكل متعلم، ومن أجل تحقيق الأهداف لا بد من </a:t>
            </a:r>
            <a:r>
              <a:rPr dirty="0" lang="ar-SA" sz="1400">
                <a:uFillTx/>
              </a:rPr>
              <a:t>(الجزار، 2014؛ القحطاني، 2016؛ المسلماني، 2014)</a:t>
            </a:r>
          </a:p>
          <a:p>
            <a:endParaRPr dirty="0" lang="ar-SA" sz="1400">
              <a:uFillTx/>
            </a:endParaRPr>
          </a:p>
          <a:p>
            <a:endParaRPr dirty="0" lang="ar-SA" sz="1400">
              <a:uFillTx/>
            </a:endParaRPr>
          </a:p>
          <a:p>
            <a:pPr indent="-457200" marL="457200">
              <a:buFont typeface="+mj-lt"/>
              <a:buAutoNum type="arabicPeriod"/>
            </a:pPr>
            <a:r>
              <a:rPr dirty="0" lang="ar-SA" sz="2200">
                <a:uFillTx/>
              </a:rPr>
              <a:t>توفير البنية التحتية بالتساوي بين جميع المستخدمين.</a:t>
            </a:r>
          </a:p>
          <a:p>
            <a:pPr indent="-457200" marL="457200">
              <a:buFont typeface="+mj-lt"/>
              <a:buAutoNum type="arabicPeriod"/>
            </a:pPr>
            <a:r>
              <a:rPr dirty="0" lang="ar-SA" sz="2200">
                <a:uFillTx/>
              </a:rPr>
              <a:t>الاستمرار في السعي للحصول على الوصول الرقمي الكامل.</a:t>
            </a:r>
          </a:p>
          <a:p>
            <a:pPr indent="-457200" marL="457200">
              <a:buFont typeface="+mj-lt"/>
              <a:buAutoNum type="arabicPeriod"/>
            </a:pPr>
            <a:r>
              <a:rPr dirty="0" lang="ar-SA" sz="2200">
                <a:uFillTx/>
              </a:rPr>
              <a:t>توفير فرص الإشراف والتوجيه للمتعلمين الذين تنقصهم مهارات الكمبيوتر.</a:t>
            </a:r>
          </a:p>
          <a:p>
            <a:pPr indent="-457200" marL="457200">
              <a:buFont typeface="+mj-lt"/>
              <a:buAutoNum type="arabicPeriod"/>
            </a:pPr>
            <a:r>
              <a:rPr dirty="0" lang="ar-SA" sz="2200">
                <a:uFillTx/>
              </a:rPr>
              <a:t>توفير المتطلبات الخاصة لدعم الوصول الرقمي لذوي الاحتياجات الخاصة.</a:t>
            </a:r>
          </a:p>
          <a:p>
            <a:pPr indent="-457200" marL="457200">
              <a:buFont typeface="+mj-lt"/>
              <a:buAutoNum type="arabicPeriod"/>
            </a:pPr>
            <a:r>
              <a:rPr dirty="0" lang="ar-SA" sz="2200">
                <a:uFillTx/>
              </a:rPr>
              <a:t>تفهم وتعاون المتعلمين فيما بينهم من أجل تحقيق الوصول الرقمي الكامل للجميع.</a:t>
            </a:r>
          </a:p>
          <a:p>
            <a:pPr indent="-457200" marL="457200">
              <a:buFont typeface="+mj-lt"/>
              <a:buAutoNum type="arabicPeriod"/>
            </a:pPr>
            <a:r>
              <a:rPr dirty="0" lang="ar-SA" sz="2200">
                <a:uFillTx/>
              </a:rPr>
              <a:t>توفير التمويل المناسب والتطوير المهني لدعم وصول واستخدام التكنولوجيا العادل.</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صورة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6"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216042"/>
            <a:ext cx="1337147" cy="1584176"/>
          </a:xfrm>
          <a:prstGeom prst="rect">
            <a:avLst/>
          </a:prstGeom>
          <a:ln>
            <a:noFill/>
          </a:ln>
          <a:effectLst>
            <a:outerShdw algn="tl" blurRad="292100" dir="2700000" dist="139700" rotWithShape="0">
              <a:srgbClr val="333333">
                <a:alpha val="65000"/>
              </a:srgbClr>
            </a:outerShdw>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45</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3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4" y="682998"/>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فئات المواطنة الرقمية ومحاورها</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33</a:t>
            </a:fld>
            <a:endParaRPr lang="ar-SA">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رسم تخطيطي 14"/>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1043608" y="1523364"/>
          <a:ext cx="7128792" cy="1185556"/>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diagram">
            <dgm:relIds r:dm="rId2" r:lo="rId3" r:qs="rId4" r:cs="rId5"/>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مربع نص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1560" y="2923778"/>
            <a:ext cx="7819121" cy="3123932"/>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gn="ctr"/>
            <a:r>
              <a:rPr dirty="0" lang="ar-SA" sz="2400">
                <a:uFillTx/>
                <a:latin charset="-78" panose="02020603050405020304" pitchFamily="18" typeface="Simplified Arabic"/>
                <a:cs charset="-78" panose="02020603050405020304" pitchFamily="18" typeface="Simplified Arabic"/>
              </a:rPr>
              <a:t>"القيود التشريعية التي تحكم استخدام التكنولوجيا" </a:t>
            </a:r>
            <a:r>
              <a:rPr dirty="0" lang="ar-SA" sz="1400">
                <a:uFillTx/>
                <a:latin charset="-78" panose="02020603050405020304" pitchFamily="18" typeface="Simplified Arabic"/>
                <a:cs charset="-78" panose="02020603050405020304" pitchFamily="18" typeface="Simplified Arabic"/>
              </a:rPr>
              <a:t>(القحطاني، 2017، ص. 64)</a:t>
            </a:r>
          </a:p>
          <a:p>
            <a:endParaRPr dirty="0" lang="ar-SA" sz="1900">
              <a:uFillTx/>
              <a:latin charset="-78" panose="02020603050405020304" pitchFamily="18" typeface="Simplified Arabic"/>
              <a:cs charset="-78" panose="02020603050405020304" pitchFamily="18" typeface="Simplified Arabic"/>
            </a:endParaRPr>
          </a:p>
          <a:p>
            <a:pPr indent="-342900" marL="342900">
              <a:buFont charset="2" panose="05000000000000000000" pitchFamily="2" typeface="Wingdings"/>
              <a:buChar char="v"/>
            </a:pPr>
            <a:r>
              <a:rPr dirty="0" lang="ar-SA" sz="2200">
                <a:uFillTx/>
                <a:latin charset="-78" panose="02020603050405020304" pitchFamily="18" typeface="Simplified Arabic"/>
                <a:cs charset="-78" panose="02020603050405020304" pitchFamily="18" typeface="Simplified Arabic"/>
              </a:rPr>
              <a:t>يهتم بالأخلاقيات المتبعة في المجتمع التكنولوجي والتي تسعى الأسرة والمدرسة في غرسها لدى المتعلمين سواء في الاستخدام الإيجابي بالالتزام القوانين والابتعاد عن الاستخدام السلبي كالسرقة (الأفكار والمال) وانتحال الهوية، أو الجريمة الرقمية.</a:t>
            </a:r>
          </a:p>
          <a:p>
            <a:pPr indent="-342900" marL="342900">
              <a:buFont charset="2" panose="05000000000000000000" pitchFamily="2" typeface="Wingdings"/>
              <a:buChar char="v"/>
            </a:pPr>
            <a:endParaRPr dirty="0" lang="ar-SA" sz="2200">
              <a:uFillTx/>
              <a:latin charset="-78" panose="02020603050405020304" pitchFamily="18" typeface="Simplified Arabic"/>
              <a:cs charset="-78" panose="02020603050405020304" pitchFamily="18" typeface="Simplified Arabic"/>
            </a:endParaRPr>
          </a:p>
          <a:p>
            <a:pPr indent="-342900" marL="342900">
              <a:buFont charset="2" panose="05000000000000000000" pitchFamily="2" typeface="Wingdings"/>
              <a:buChar char="v"/>
            </a:pPr>
            <a:r>
              <a:rPr dirty="0" lang="ar-SA" sz="2200">
                <a:uFillTx/>
                <a:latin charset="-78" panose="02020603050405020304" pitchFamily="18" typeface="Simplified Arabic"/>
                <a:cs charset="-78" panose="02020603050405020304" pitchFamily="18" typeface="Simplified Arabic"/>
              </a:rPr>
              <a:t>من القضايا الذي لابد للمتعلم معرفتها مثل الملكية الفكرية، حقوق التأليف والنشر، الحالات التي ليس لها رخصة مشاع، وكذلك القضايا المتعلقة باستخدام المناسب (الانتحال، الاعتداء على علامة تجارية). </a:t>
            </a:r>
            <a:endParaRPr dirty="0" lang="en-US" sz="2200">
              <a:uFillTx/>
              <a:latin charset="-78" panose="02020603050405020304" pitchFamily="18" typeface="Simplified Arabic"/>
              <a:cs charset="-78" panose="02020603050405020304" pitchFamily="18" typeface="Simplified Arabic"/>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صورة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6"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1560" y="1294782"/>
            <a:ext cx="1335024" cy="1581912"/>
          </a:xfrm>
          <a:prstGeom prst="rect">
            <a:avLst/>
          </a:prstGeom>
          <a:ln>
            <a:noFill/>
          </a:ln>
          <a:effectLst>
            <a:outerShdw algn="tl" blurRad="292100" dir="2700000" dist="139700" rotWithShape="0">
              <a:srgbClr val="333333">
                <a:alpha val="65000"/>
              </a:srgbClr>
            </a:outerShdw>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45-47</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3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4" y="682998"/>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فئات المواطنة الرقمية ومحاورها</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34</a:t>
            </a:fld>
            <a:endParaRPr lang="ar-SA">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رسم تخطيطي 14"/>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1043608" y="1523364"/>
          <a:ext cx="7128792" cy="4832986"/>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diagram">
            <dgm:relIds r:dm="rId2" r:lo="rId3" r:qs="rId4" r:cs="rId5"/>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47-51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3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4" y="682998"/>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فئات المواطنة الرقمية ومحاورها</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35</a:t>
            </a:fld>
            <a:endParaRPr lang="ar-SA">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رسم تخطيطي 14"/>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1043608" y="1523364"/>
          <a:ext cx="7128792" cy="1185556"/>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diagram">
            <dgm:relIds r:dm="rId2" r:lo="rId3" r:qs="rId4" r:cs="rId5"/>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مربع نص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1560" y="2636912"/>
            <a:ext cx="7819121" cy="386259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gn="ctr"/>
            <a:r>
              <a:rPr dirty="0" lang="ar-SA" sz="2400">
                <a:uFillTx/>
                <a:latin charset="-78" panose="02020603050405020304" pitchFamily="18" typeface="Simplified Arabic"/>
                <a:cs charset="-78" panose="02020603050405020304" pitchFamily="18" typeface="Simplified Arabic"/>
              </a:rPr>
              <a:t>التبادل الإلكتروني للمعلومات، والذي يعتمد على المرسل والمستقبل ونوع الوسيط الالكتروني </a:t>
            </a:r>
            <a:r>
              <a:rPr dirty="0" lang="ar-SA" sz="1400">
                <a:uFillTx/>
                <a:latin charset="-78" panose="02020603050405020304" pitchFamily="18" typeface="Simplified Arabic"/>
                <a:cs charset="-78" panose="02020603050405020304" pitchFamily="18" typeface="Simplified Arabic"/>
              </a:rPr>
              <a:t>(القحطاني، 2017، ص. 66)</a:t>
            </a:r>
          </a:p>
          <a:p>
            <a:endParaRPr dirty="0" lang="ar-SA" sz="1900">
              <a:uFillTx/>
              <a:latin charset="-78" panose="02020603050405020304" pitchFamily="18" typeface="Simplified Arabic"/>
              <a:cs charset="-78" panose="02020603050405020304" pitchFamily="18" typeface="Simplified Arabic"/>
            </a:endParaRPr>
          </a:p>
          <a:p>
            <a:r>
              <a:rPr dirty="0" lang="ar-SA" sz="2200">
                <a:uFillTx/>
              </a:rPr>
              <a:t>أن أي نوع من أنواع الاتصال عبر الإنترنت يساهم في نشر المعلومات الكترونياً والذي يلمس موضوع الخصوصية. لذلك على المؤسسات التعليمية </a:t>
            </a:r>
            <a:r>
              <a:rPr dirty="0" lang="ar-SA" sz="1400">
                <a:uFillTx/>
              </a:rPr>
              <a:t>(الجزار، 2014؛ القحطاني، 2016؛ المسلماني، 2014):</a:t>
            </a:r>
          </a:p>
          <a:p>
            <a:pPr indent="-342900" lvl="0" marL="342900">
              <a:buFont typeface="+mj-lt"/>
              <a:buAutoNum type="arabicPeriod"/>
            </a:pPr>
            <a:r>
              <a:rPr dirty="0" lang="ar-SA" sz="2000">
                <a:uFillTx/>
              </a:rPr>
              <a:t>تدريب المتعلمين على كتابة رسائلهم بشكل واضح.</a:t>
            </a:r>
            <a:endParaRPr dirty="0" lang="en-US" sz="2000">
              <a:uFillTx/>
            </a:endParaRPr>
          </a:p>
          <a:p>
            <a:pPr indent="-342900" lvl="0" marL="342900">
              <a:buFont typeface="+mj-lt"/>
              <a:buAutoNum type="arabicPeriod"/>
            </a:pPr>
            <a:r>
              <a:rPr dirty="0" lang="ar-SA" sz="2000">
                <a:uFillTx/>
              </a:rPr>
              <a:t>إجراء مناقشات بين المعلمين والمتعلمين حول دور أدوات الاتصال الحديثة في السياق التعليمي.</a:t>
            </a:r>
            <a:endParaRPr dirty="0" lang="en-US" sz="2000">
              <a:uFillTx/>
            </a:endParaRPr>
          </a:p>
          <a:p>
            <a:pPr indent="-342900" lvl="0" marL="342900">
              <a:buFont typeface="+mj-lt"/>
              <a:buAutoNum type="arabicPeriod"/>
            </a:pPr>
            <a:r>
              <a:rPr dirty="0" lang="ar-SA" sz="2000">
                <a:uFillTx/>
              </a:rPr>
              <a:t>الاهتمام ببعض القضايا ذات صلة في الاتصال الرقمي وإعداد المتعلمين كمواطنين رقميين.</a:t>
            </a:r>
          </a:p>
          <a:p>
            <a:pPr indent="-342900" lvl="0" marL="342900">
              <a:buFont typeface="+mj-lt"/>
              <a:buAutoNum type="arabicPeriod"/>
            </a:pPr>
            <a:r>
              <a:rPr dirty="0" lang="ar-SA" sz="2000">
                <a:uFillTx/>
              </a:rPr>
              <a:t>توفير فرص التدريب للمتعلمين ليتمكنوا من اتخاذ القرارات الصحيحة في حال تعرضهم الى خيارات الاتصالات الرقمية المتعددة.</a:t>
            </a:r>
            <a:endParaRPr dirty="0" lang="en-US" sz="2000">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صورة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6"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73461" y="1117864"/>
            <a:ext cx="1335024" cy="1591056"/>
          </a:xfrm>
          <a:prstGeom prst="rect">
            <a:avLst/>
          </a:prstGeom>
          <a:ln>
            <a:noFill/>
          </a:ln>
          <a:effectLst>
            <a:outerShdw algn="tl" blurRad="292100" dir="2700000" dist="139700" rotWithShape="0">
              <a:srgbClr val="333333">
                <a:alpha val="65000"/>
              </a:srgbClr>
            </a:outerShdw>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47</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3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4" y="682998"/>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فئات المواطنة الرقمية ومحاورها</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36</a:t>
            </a:fld>
            <a:endParaRPr lang="ar-SA">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رسم تخطيطي 14"/>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1043608" y="1523364"/>
          <a:ext cx="7128792" cy="1185556"/>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diagram">
            <dgm:relIds r:dm="rId2" r:lo="rId3" r:qs="rId4" r:cs="rId5"/>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مربع نص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1560" y="2923778"/>
            <a:ext cx="7819121" cy="320087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gn="ctr"/>
            <a:r>
              <a:rPr dirty="0" lang="ar-SA" sz="2200">
                <a:uFillTx/>
              </a:rPr>
              <a:t>يكمن دور التربية (محو الأمية) الرقمية بتأهيل المواطن للعيش في مجتمع رقمي وذلك بتنمية مهاراته التي تجاوزت استخدامه للتكنولوجيا (كيف، ومتى، وأين)، لتصبح كيفية البحث والحصول على المعلومات عند الحاجة إليها وتقييمها واستعمالها بشكل صحيح وفعال </a:t>
            </a:r>
            <a:r>
              <a:rPr dirty="0" lang="ar-SA" sz="1400">
                <a:uFillTx/>
              </a:rPr>
              <a:t>(الجزار، 2014؛ القحطاني، 2016؛ المسلماني، 2014)</a:t>
            </a:r>
          </a:p>
          <a:p>
            <a:pPr algn="ctr"/>
            <a:endParaRPr dirty="0" lang="ar-SA" sz="1400">
              <a:uFillTx/>
              <a:latin charset="-78" panose="02020603050405020304" pitchFamily="18" typeface="Simplified Arabic"/>
              <a:cs charset="-78" panose="02020603050405020304" pitchFamily="18" typeface="Simplified Arabic"/>
            </a:endParaRPr>
          </a:p>
          <a:p>
            <a:pPr indent="-342900" marL="342900">
              <a:buFont charset="2" panose="05000000000000000000" pitchFamily="2" typeface="Wingdings"/>
              <a:buChar char="v"/>
            </a:pPr>
            <a:r>
              <a:rPr dirty="0" lang="ar-SA" sz="2000">
                <a:uFillTx/>
              </a:rPr>
              <a:t>التربية ليست بالمهمة اليسيرة، فأولياء الأمور والمؤسسات التعليمية تجد صعوبة في مجاراة التكنولوجيا الحديثة (لا يستطيعون تجاهلها او منع استخدامها).</a:t>
            </a:r>
          </a:p>
          <a:p>
            <a:pPr indent="-342900" marL="342900">
              <a:buFont charset="2" panose="05000000000000000000" pitchFamily="2" typeface="Wingdings"/>
              <a:buChar char="v"/>
            </a:pPr>
            <a:r>
              <a:rPr dirty="0" lang="ar-SA" sz="2000">
                <a:uFillTx/>
              </a:rPr>
              <a:t>يجب اعطاء المتعلمين الفرصة لقبول وتعلم الأفكار الجديدة، وكيف يصبحوا مستخدمين مسئولين وموثوق بهم مع التكنولوجيا، ويجب أن يكون لهم دور خلاق ومبدع في المجتمع الرقمي </a:t>
            </a:r>
            <a:r>
              <a:rPr dirty="0" lang="ar-SA" sz="1400">
                <a:uFillTx/>
              </a:rPr>
              <a:t>(المسلماني، 2014)</a:t>
            </a:r>
            <a:endParaRPr dirty="0" lang="ar-SA" sz="1400">
              <a:uFillTx/>
              <a:latin charset="-78" panose="02020603050405020304" pitchFamily="18" typeface="Simplified Arabic"/>
              <a:cs charset="-78" panose="02020603050405020304" pitchFamily="18" typeface="Simplified Arabic"/>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صورة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6"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23528" y="1320614"/>
            <a:ext cx="1335024" cy="1591056"/>
          </a:xfrm>
          <a:prstGeom prst="rect">
            <a:avLst/>
          </a:prstGeom>
          <a:ln>
            <a:noFill/>
          </a:ln>
          <a:effectLst>
            <a:outerShdw algn="tl" blurRad="292100" dir="2700000" dist="139700" rotWithShape="0">
              <a:srgbClr val="333333">
                <a:alpha val="65000"/>
              </a:srgbClr>
            </a:outerShdw>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49</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3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4" y="682998"/>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فئات المواطنة الرقمية ومحاورها</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37</a:t>
            </a:fld>
            <a:endParaRPr lang="ar-SA">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رسم تخطيطي 14"/>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1043608" y="1523364"/>
          <a:ext cx="7128792" cy="1473588"/>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diagram">
            <dgm:relIds r:dm="rId2" r:lo="rId3" r:qs="rId4" r:cs="rId5"/>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مربع نص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1560" y="3113380"/>
            <a:ext cx="7819121" cy="327782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gn="ctr"/>
            <a:r>
              <a:rPr dirty="0" lang="ar-SA" sz="2400">
                <a:uFillTx/>
                <a:latin charset="-78" panose="02020603050405020304" pitchFamily="18" typeface="Simplified Arabic"/>
                <a:cs charset="-78" panose="02020603050405020304" pitchFamily="18" typeface="Simplified Arabic"/>
              </a:rPr>
              <a:t>تتكون من مقطعين: الأول "التجارة" ويقصد به النشاط الاقتصادي الذي يتم من خلال عملية بيع وشراء السلع والخدمات بين الأفراد والمجتمعات والدول وتحكم هذه العملية قوانين وأنظمة دولية ومحلية، أما الثاني "إلكترونيا" ويقصد به البيئة التي يحدث فيها العملية الاقتصادية </a:t>
            </a:r>
            <a:r>
              <a:rPr dirty="0" lang="ar-SA" sz="1400">
                <a:uFillTx/>
                <a:latin charset="-78" panose="02020603050405020304" pitchFamily="18" typeface="Simplified Arabic"/>
                <a:cs charset="-78" panose="02020603050405020304" pitchFamily="18" typeface="Simplified Arabic"/>
              </a:rPr>
              <a:t>(القحطاني، 2017)</a:t>
            </a:r>
          </a:p>
          <a:p>
            <a:endParaRPr dirty="0" lang="ar-SA" sz="1900">
              <a:uFillTx/>
              <a:latin charset="-78" panose="02020603050405020304" pitchFamily="18" typeface="Simplified Arabic"/>
              <a:cs charset="-78" panose="02020603050405020304" pitchFamily="18" typeface="Simplified Arabic"/>
            </a:endParaRPr>
          </a:p>
          <a:p>
            <a:pPr indent="-342900" marL="342900">
              <a:buFont charset="2" panose="05000000000000000000" pitchFamily="2" typeface="Wingdings"/>
              <a:buChar char="v"/>
            </a:pPr>
            <a:r>
              <a:rPr dirty="0" lang="ar-SA" sz="2200">
                <a:uFillTx/>
                <a:latin charset="-78" panose="02020603050405020304" pitchFamily="18" typeface="Simplified Arabic"/>
                <a:cs charset="-78" panose="02020603050405020304" pitchFamily="18" typeface="Simplified Arabic"/>
              </a:rPr>
              <a:t>التجارة الإلكترونية أصعب عناصر المواطنة الرقمية، لأن معظم المعلمين يعتقدون أنه ليس من مسؤولياتهم التأكيد على المتعلمين على الشراء أو البيع من مواقع إلكترونية لأنها تدخل في مجال الإعلان الذي يبعدهم عن الهدف الرئيسي من المؤسسات التعليمية.           </a:t>
            </a:r>
            <a:endParaRPr b="1" dirty="0" lang="en-US" sz="2800">
              <a:solidFill>
                <a:srgbClr val="C00000"/>
              </a:solidFill>
              <a:uFillTx/>
              <a:latin charset="-78" panose="02020603050405020304" pitchFamily="18" typeface="Simplified Arabic"/>
              <a:cs charset="-78" panose="02020603050405020304" pitchFamily="18" typeface="Simplified Arabic"/>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صورة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6"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84648" y="1415040"/>
            <a:ext cx="1335024" cy="1581912"/>
          </a:xfrm>
          <a:prstGeom prst="rect">
            <a:avLst/>
          </a:prstGeom>
          <a:ln>
            <a:noFill/>
          </a:ln>
          <a:effectLst>
            <a:outerShdw algn="tl" blurRad="292100" dir="2700000" dist="139700" rotWithShape="0">
              <a:srgbClr val="333333">
                <a:alpha val="65000"/>
              </a:srgbClr>
            </a:outerShdw>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مستطيل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850482" y="5889466"/>
            <a:ext cx="1497526" cy="707886"/>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none">
            <a:spAutoFit/>
          </a:bodyPr>
          <a:lstStyle/>
          <a:p>
            <a:r>
              <a:rPr b="1" dirty="0" lang="ar-SA" sz="4000">
                <a:solidFill>
                  <a:srgbClr val="C00000"/>
                </a:solidFill>
                <a:uFillTx/>
                <a:latin charset="-78" panose="02020603050405020304" pitchFamily="18" typeface="Simplified Arabic"/>
                <a:cs charset="-78" panose="02020603050405020304" pitchFamily="18" typeface="Simplified Arabic"/>
              </a:rPr>
              <a:t>ما رأيك؟</a:t>
            </a:r>
            <a:endParaRPr b="1" dirty="0" lang="en-US" sz="4000">
              <a:solidFill>
                <a:srgbClr val="C00000"/>
              </a:solidFill>
              <a:uFillTx/>
              <a:latin charset="-78" panose="02020603050405020304" pitchFamily="18" typeface="Simplified Arabic"/>
              <a:cs charset="-78" panose="02020603050405020304" pitchFamily="18" typeface="Simplified Arabic"/>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51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Lst>
  </p:timing>
</p:sld>
</file>

<file path=ppt/slides/slide3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4" y="682998"/>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فئات المواطنة الرقمية ومحاورها</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38</a:t>
            </a:fld>
            <a:endParaRPr lang="ar-SA">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رسم تخطيطي 14"/>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1043608" y="1523364"/>
          <a:ext cx="7128792" cy="4832986"/>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diagram">
            <dgm:relIds r:dm="rId2" r:lo="rId3" r:qs="rId4" r:cs="rId5"/>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51-57</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3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4" y="682998"/>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فئات المواطنة الرقمية ومحاورها</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39</a:t>
            </a:fld>
            <a:endParaRPr lang="ar-SA">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رسم تخطيطي 14"/>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1043608" y="1523364"/>
          <a:ext cx="7128792" cy="897524"/>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diagram">
            <dgm:relIds r:dm="rId2" r:lo="rId3" r:qs="rId4" r:cs="rId5"/>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مربع نص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3568" y="2498407"/>
            <a:ext cx="7819121" cy="39549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gn="ctr"/>
            <a:r>
              <a:rPr dirty="0" lang="ar-SA" sz="2400">
                <a:uFillTx/>
                <a:latin charset="-78" panose="02020603050405020304" pitchFamily="18" typeface="Simplified Arabic"/>
                <a:cs charset="-78" panose="02020603050405020304" pitchFamily="18" typeface="Simplified Arabic"/>
              </a:rPr>
              <a:t>يعني هذا المحور بالحقوق والمسؤوليات الرقمية لكل من يمارس حقه في الوصول للعالم الرقمي من خلال استخدامه وتداول ما فيه، وإنشاء ونشر المصادر والمعلومات، وكذلك استخدام الأجهزة الرقمية وشبكات الانترنت </a:t>
            </a:r>
            <a:r>
              <a:rPr dirty="0" lang="ar-SA" sz="1400">
                <a:uFillTx/>
                <a:latin charset="-78" panose="02020603050405020304" pitchFamily="18" typeface="Simplified Arabic"/>
                <a:cs charset="-78" panose="02020603050405020304" pitchFamily="18" typeface="Simplified Arabic"/>
              </a:rPr>
              <a:t>(القحطاني، 2017)</a:t>
            </a:r>
          </a:p>
          <a:p>
            <a:endParaRPr dirty="0" lang="ar-SA" sz="1900">
              <a:uFillTx/>
              <a:latin charset="-78" panose="02020603050405020304" pitchFamily="18" typeface="Simplified Arabic"/>
              <a:cs charset="-78" panose="02020603050405020304" pitchFamily="18" typeface="Simplified Arabic"/>
            </a:endParaRPr>
          </a:p>
          <a:p>
            <a:pPr indent="-342900" marL="342900">
              <a:buFont charset="2" panose="05000000000000000000" pitchFamily="2" typeface="Wingdings"/>
              <a:buChar char="v"/>
            </a:pPr>
            <a:r>
              <a:rPr dirty="0" lang="ar-SA" sz="2300">
                <a:uFillTx/>
                <a:latin charset="-78" panose="02020603050405020304" pitchFamily="18" typeface="Simplified Arabic"/>
                <a:cs charset="-78" panose="02020603050405020304" pitchFamily="18" typeface="Simplified Arabic"/>
              </a:rPr>
              <a:t>وتتمثل أهم المسؤوليات التي لابد أن يتبعها المتعلم في الاتي:</a:t>
            </a:r>
          </a:p>
          <a:p>
            <a:pPr indent="-342900" marL="342900">
              <a:buFont charset="2" panose="05000000000000000000" pitchFamily="2" typeface="Wingdings"/>
              <a:buChar char="v"/>
            </a:pPr>
            <a:endParaRPr dirty="0" lang="ar-SA" sz="2300">
              <a:uFillTx/>
              <a:latin charset="-78" panose="02020603050405020304" pitchFamily="18" typeface="Simplified Arabic"/>
              <a:cs charset="-78" panose="02020603050405020304" pitchFamily="18" typeface="Simplified Arabic"/>
            </a:endParaRPr>
          </a:p>
          <a:p>
            <a:pPr indent="-285750" lvl="1" marL="742950">
              <a:buFont charset="2" panose="05000000000000000000" pitchFamily="2" typeface="Wingdings"/>
              <a:buChar char="ü"/>
            </a:pPr>
            <a:r>
              <a:rPr dirty="0" lang="ar-SA" sz="1900">
                <a:uFillTx/>
              </a:rPr>
              <a:t>معاملة الأخرين باحترام بغض النظر عن الجنس أو العرق أو الإعاقة.</a:t>
            </a:r>
            <a:endParaRPr dirty="0" lang="en-US" sz="1900">
              <a:uFillTx/>
            </a:endParaRPr>
          </a:p>
          <a:p>
            <a:pPr indent="-285750" lvl="1" marL="742950">
              <a:buFont charset="2" panose="05000000000000000000" pitchFamily="2" typeface="Wingdings"/>
              <a:buChar char="ü"/>
            </a:pPr>
            <a:r>
              <a:rPr dirty="0" lang="ar-SA" sz="1900">
                <a:uFillTx/>
              </a:rPr>
              <a:t>حماية الهوية الرقمية من الاستخدام الخاطئ.</a:t>
            </a:r>
            <a:endParaRPr dirty="0" lang="en-US" sz="1900">
              <a:uFillTx/>
            </a:endParaRPr>
          </a:p>
          <a:p>
            <a:pPr indent="-285750" lvl="1" marL="742950">
              <a:buFont charset="2" panose="05000000000000000000" pitchFamily="2" typeface="Wingdings"/>
              <a:buChar char="ü"/>
            </a:pPr>
            <a:r>
              <a:rPr dirty="0" lang="ar-SA" sz="1900">
                <a:uFillTx/>
              </a:rPr>
              <a:t>اتخاذ الإجراءات المناسبة عند اكتشاف اختراق للهوية الرقمية.</a:t>
            </a:r>
            <a:endParaRPr dirty="0" lang="en-US" sz="1900">
              <a:uFillTx/>
            </a:endParaRPr>
          </a:p>
          <a:p>
            <a:pPr indent="-285750" lvl="1" marL="742950">
              <a:buFont charset="2" panose="05000000000000000000" pitchFamily="2" typeface="Wingdings"/>
              <a:buChar char="ü"/>
            </a:pPr>
            <a:r>
              <a:rPr dirty="0" lang="ar-SA" sz="1900">
                <a:uFillTx/>
              </a:rPr>
              <a:t>الالتزام في اللوائح والأنظمة التي تحكم السلوكيات الإلكترونية.</a:t>
            </a:r>
            <a:endParaRPr dirty="0" lang="en-US" sz="1900">
              <a:uFillTx/>
            </a:endParaRPr>
          </a:p>
          <a:p>
            <a:pPr indent="-285750" lvl="1" marL="742950">
              <a:buFont charset="2" panose="05000000000000000000" pitchFamily="2" typeface="Wingdings"/>
              <a:buChar char="ü"/>
            </a:pPr>
            <a:r>
              <a:rPr dirty="0" lang="ar-SA" sz="1900">
                <a:uFillTx/>
              </a:rPr>
              <a:t>عدم تحميل المواد بطريقة غير قانونية.</a:t>
            </a:r>
            <a:endParaRPr dirty="0" lang="en-US" sz="1900">
              <a:uFillTx/>
            </a:endParaRPr>
          </a:p>
          <a:p>
            <a:pPr indent="-285750" lvl="1" marL="742950">
              <a:buFont charset="2" panose="05000000000000000000" pitchFamily="2" typeface="Wingdings"/>
              <a:buChar char="ü"/>
            </a:pPr>
            <a:r>
              <a:rPr dirty="0" lang="ar-SA" sz="1900">
                <a:uFillTx/>
              </a:rPr>
              <a:t>عدم سرقة ابداعات واعمال الغير.</a:t>
            </a:r>
            <a:endParaRPr dirty="0" lang="en-US" sz="1900">
              <a:uFillTx/>
            </a:endParaRPr>
          </a:p>
        </p:txBody>
      </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9" name="مجموعة 28"/>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7504" y="3789041"/>
            <a:ext cx="2285849" cy="2304256"/>
            <a:chOff x="0" y="0"/>
            <a:chExt cx="2466975" cy="221869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0" name="صورة 2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6"/>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2466975" cy="2218690"/>
            </a:xfrm>
            <a:prstGeom prst="rect">
              <a:avLst/>
            </a:prstGeom>
            <a:ln>
              <a:noFill/>
            </a:ln>
            <a:effectLst>
              <a:outerShdw algn="tl" blurRad="292100" dir="2700000" dist="139700" rotWithShape="0">
                <a:srgbClr val="333333">
                  <a:alpha val="65000"/>
                </a:srgbClr>
              </a:outerShdw>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1" name="شكل بيضاوي 3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9587" y="172016"/>
              <a:ext cx="986828" cy="474980"/>
            </a:xfrm>
            <a:prstGeom prst="ellipse">
              <a:avLst/>
            </a:prstGeom>
            <a:gradFill>
              <a:gsLst>
                <a:gs pos="0">
                  <a:srgbClr val="43BFC9">
                    <a:alpha val="82000"/>
                  </a:srgbClr>
                </a:gs>
                <a:gs pos="100000">
                  <a:schemeClr val="accent1">
                    <a:tint val="50000"/>
                    <a:shade val="100000"/>
                    <a:satMod val="350000"/>
                  </a:schemeClr>
                </a:gs>
              </a:gsLst>
            </a:gradFill>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pPr algn="ctr" marL="0" marR="0">
                <a:lnSpc>
                  <a:spcPct val="107000"/>
                </a:lnSpc>
                <a:spcBef>
                  <a:spcPts val="0"/>
                </a:spcBef>
                <a:spcAft>
                  <a:spcPts val="800"/>
                </a:spcAft>
              </a:pPr>
              <a:r>
                <a:rPr b="1" lang="ar-SA" sz="1150">
                  <a:effectLst/>
                  <a:uFillTx/>
                  <a:latin charset="0" panose="020F0502020204030204" pitchFamily="34" typeface="Calibri"/>
                  <a:ea charset="0" panose="020F0502020204030204" pitchFamily="34" typeface="Calibri"/>
                  <a:cs charset="0" panose="02020603050405020304" pitchFamily="18" typeface="Times New Roman"/>
                </a:rPr>
                <a:t>اجتماعي</a:t>
              </a:r>
              <a:endParaRPr lang="en-US" sz="1100">
                <a:effectLst/>
                <a:uFillTx/>
                <a:latin charset="0" panose="020F0502020204030204" pitchFamily="34" typeface="Calibri"/>
                <a:ea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2" name="شكل بيضاوي 3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0535" y="1548143"/>
              <a:ext cx="859790" cy="474980"/>
            </a:xfrm>
            <a:prstGeom prst="ellipse">
              <a:avLst/>
            </a:prstGeom>
            <a:gradFill>
              <a:gsLst>
                <a:gs pos="0">
                  <a:srgbClr val="43BFC9">
                    <a:alpha val="82000"/>
                  </a:srgbClr>
                </a:gs>
                <a:gs pos="100000">
                  <a:schemeClr val="accent1">
                    <a:tint val="50000"/>
                    <a:shade val="100000"/>
                    <a:satMod val="350000"/>
                  </a:schemeClr>
                </a:gs>
              </a:gsLst>
            </a:gradFill>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pPr algn="ctr" marL="0" marR="0">
                <a:lnSpc>
                  <a:spcPct val="107000"/>
                </a:lnSpc>
                <a:spcBef>
                  <a:spcPts val="0"/>
                </a:spcBef>
                <a:spcAft>
                  <a:spcPts val="800"/>
                </a:spcAft>
              </a:pPr>
              <a:r>
                <a:rPr b="1" lang="ar-SA" sz="1150">
                  <a:effectLst/>
                  <a:uFillTx/>
                  <a:latin charset="0" panose="020F0502020204030204" pitchFamily="34" typeface="Calibri"/>
                  <a:ea charset="0" panose="020F0502020204030204" pitchFamily="34" typeface="Calibri"/>
                  <a:cs charset="0" panose="020B0604020202020204" pitchFamily="34" typeface="Arial"/>
                </a:rPr>
                <a:t>سياسي</a:t>
              </a:r>
              <a:endParaRPr lang="en-US" sz="1100">
                <a:effectLst/>
                <a:uFillTx/>
                <a:latin charset="0" panose="020F0502020204030204" pitchFamily="34" typeface="Calibri"/>
                <a:ea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3" name="شكل بيضاوي 3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75715" y="190123"/>
              <a:ext cx="860079" cy="475488"/>
            </a:xfrm>
            <a:prstGeom prst="ellipse">
              <a:avLst/>
            </a:prstGeom>
            <a:gradFill>
              <a:gsLst>
                <a:gs pos="0">
                  <a:srgbClr val="43BFC9">
                    <a:alpha val="82000"/>
                  </a:srgbClr>
                </a:gs>
                <a:gs pos="100000">
                  <a:schemeClr val="accent1">
                    <a:tint val="50000"/>
                    <a:shade val="100000"/>
                    <a:satMod val="350000"/>
                  </a:schemeClr>
                </a:gs>
              </a:gsLst>
            </a:gradFill>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pPr algn="ctr" marL="0" marR="0">
                <a:lnSpc>
                  <a:spcPct val="107000"/>
                </a:lnSpc>
                <a:spcBef>
                  <a:spcPts val="0"/>
                </a:spcBef>
                <a:spcAft>
                  <a:spcPts val="800"/>
                </a:spcAft>
              </a:pPr>
              <a:r>
                <a:rPr b="1" lang="ar-SA" sz="1150">
                  <a:effectLst/>
                  <a:uFillTx/>
                  <a:latin charset="0" panose="020F0502020204030204" pitchFamily="34" typeface="Calibri"/>
                  <a:ea charset="0" panose="020F0502020204030204" pitchFamily="34" typeface="Calibri"/>
                  <a:cs charset="0" panose="02020603050405020304" pitchFamily="18" typeface="Times New Roman"/>
                </a:rPr>
                <a:t>تعليمي</a:t>
              </a:r>
              <a:endParaRPr lang="en-US" sz="1100">
                <a:effectLst/>
                <a:uFillTx/>
                <a:latin charset="0" panose="020F0502020204030204" pitchFamily="34" typeface="Calibri"/>
                <a:ea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4" name="شكل بيضاوي 3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74869" y="1584357"/>
              <a:ext cx="978579" cy="470535"/>
            </a:xfrm>
            <a:prstGeom prst="ellipse">
              <a:avLst/>
            </a:prstGeom>
            <a:gradFill>
              <a:gsLst>
                <a:gs pos="0">
                  <a:srgbClr val="43BFC9">
                    <a:alpha val="82000"/>
                  </a:srgbClr>
                </a:gs>
                <a:gs pos="100000">
                  <a:schemeClr val="accent1">
                    <a:tint val="50000"/>
                    <a:shade val="100000"/>
                    <a:satMod val="350000"/>
                  </a:schemeClr>
                </a:gs>
              </a:gsLst>
            </a:gradFill>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pPr algn="ctr" marL="0" marR="0">
                <a:lnSpc>
                  <a:spcPct val="107000"/>
                </a:lnSpc>
                <a:spcBef>
                  <a:spcPts val="0"/>
                </a:spcBef>
                <a:spcAft>
                  <a:spcPts val="800"/>
                </a:spcAft>
              </a:pPr>
              <a:r>
                <a:rPr b="1" dirty="0" lang="ar-SA" sz="1100">
                  <a:effectLst/>
                  <a:uFillTx/>
                  <a:latin charset="0" panose="020F0502020204030204" pitchFamily="34" typeface="Calibri"/>
                  <a:ea charset="0" panose="020F0502020204030204" pitchFamily="34" typeface="Calibri"/>
                  <a:cs charset="0" panose="02020603050405020304" pitchFamily="18" typeface="Times New Roman"/>
                </a:rPr>
                <a:t>اقتصادي</a:t>
              </a:r>
              <a:endParaRPr dirty="0" lang="en-US" sz="1100">
                <a:effectLst/>
                <a:uFillTx/>
                <a:latin charset="0" panose="020F0502020204030204" pitchFamily="34" typeface="Calibri"/>
                <a:ea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5" name="مستطيل مستدير الزوايا 3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7406" y="923454"/>
              <a:ext cx="1665838" cy="353085"/>
            </a:xfrm>
            <a:prstGeom prst="roundRect">
              <a:avLst/>
            </a:prstGeom>
            <a:gradFill>
              <a:gsLst>
                <a:gs pos="0">
                  <a:srgbClr val="5D9DAF"/>
                </a:gs>
                <a:gs pos="100000">
                  <a:schemeClr val="accent1">
                    <a:tint val="50000"/>
                    <a:shade val="100000"/>
                    <a:satMod val="350000"/>
                  </a:schemeClr>
                </a:gs>
              </a:gsLst>
            </a:gradFill>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pPr algn="ctr" marL="0" marR="0">
                <a:lnSpc>
                  <a:spcPct val="107000"/>
                </a:lnSpc>
                <a:spcBef>
                  <a:spcPts val="0"/>
                </a:spcBef>
                <a:spcAft>
                  <a:spcPts val="800"/>
                </a:spcAft>
              </a:pPr>
              <a:r>
                <a:rPr b="1" lang="ar-SA" sz="1200">
                  <a:solidFill>
                    <a:srgbClr val="FF0000"/>
                  </a:solidFill>
                  <a:effectLst/>
                  <a:uFillTx/>
                  <a:latin charset="0" panose="020F0502020204030204" pitchFamily="34" typeface="Calibri"/>
                  <a:ea charset="-78" panose="02020603050405020304" pitchFamily="18" typeface="Simplified Arabic"/>
                  <a:cs charset="-78" panose="02020603050405020304" pitchFamily="18" typeface="Simplified Arabic"/>
                </a:rPr>
                <a:t>الحقوق والمسؤوليات الرقمية</a:t>
              </a:r>
              <a:endParaRPr lang="en-US" sz="1100">
                <a:effectLst/>
                <a:uFillTx/>
                <a:latin charset="0" panose="020F0502020204030204" pitchFamily="34" typeface="Calibri"/>
                <a:ea charset="0" panose="020F0502020204030204" pitchFamily="34" typeface="Calibri"/>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6" name="رابط كسهم مستقيم 35"/>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flipH="1">
              <a:off x="1475715" y="591625"/>
              <a:ext cx="470780" cy="366992"/>
            </a:xfrm>
            <a:prstGeom prst="straightConnector1">
              <a:avLst/>
            </a:prstGeom>
            <a:ln>
              <a:headEnd type="triangle"/>
              <a:tailEnd type="triangle"/>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3">
              <a:schemeClr val="dk1"/>
            </a:lnRef>
            <a:fillRef idx="0">
              <a:schemeClr val="dk1"/>
            </a:fillRef>
            <a:effectRef idx="2">
              <a:schemeClr val="dk1"/>
            </a:effectRef>
            <a:fontRef idx="minor">
              <a:schemeClr val="tx1"/>
            </a:fontRef>
          </p:style>
        </p:cxn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7" name="رابط كسهم مستقيم 36"/>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flipH="1">
              <a:off x="597529" y="1222218"/>
              <a:ext cx="361421" cy="420697"/>
            </a:xfrm>
            <a:prstGeom prst="straightConnector1">
              <a:avLst/>
            </a:prstGeom>
            <a:ln>
              <a:headEnd type="triangle"/>
              <a:tailEnd type="triangle"/>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3">
              <a:schemeClr val="dk1"/>
            </a:lnRef>
            <a:fillRef idx="0">
              <a:schemeClr val="dk1"/>
            </a:fillRef>
            <a:effectRef idx="2">
              <a:schemeClr val="dk1"/>
            </a:effectRef>
            <a:fontRef idx="minor">
              <a:schemeClr val="tx1"/>
            </a:fontRef>
          </p:style>
        </p:cxn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8" name="رابط كسهم مستقيم 37"/>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flipH="1" flipV="1">
              <a:off x="1484768" y="1240325"/>
              <a:ext cx="461727" cy="402609"/>
            </a:xfrm>
            <a:prstGeom prst="straightConnector1">
              <a:avLst/>
            </a:prstGeom>
            <a:ln>
              <a:headEnd type="triangle"/>
              <a:tailEnd type="triangle"/>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3">
              <a:schemeClr val="dk1"/>
            </a:lnRef>
            <a:fillRef idx="0">
              <a:schemeClr val="dk1"/>
            </a:fillRef>
            <a:effectRef idx="2">
              <a:schemeClr val="dk1"/>
            </a:effectRef>
            <a:fontRef idx="minor">
              <a:schemeClr val="tx1"/>
            </a:fontRef>
          </p:style>
        </p:cxn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9" name="رابط كسهم مستقيم 38"/>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flipH="1" flipV="1">
              <a:off x="497940" y="525889"/>
              <a:ext cx="461645" cy="402590"/>
            </a:xfrm>
            <a:prstGeom prst="straightConnector1">
              <a:avLst/>
            </a:prstGeom>
            <a:ln>
              <a:headEnd type="triangle"/>
              <a:tailEnd type="triangle"/>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3">
              <a:schemeClr val="dk1"/>
            </a:lnRef>
            <a:fillRef idx="0">
              <a:schemeClr val="dk1"/>
            </a:fillRef>
            <a:effectRef idx="2">
              <a:schemeClr val="dk1"/>
            </a:effectRef>
            <a:fontRef idx="minor">
              <a:schemeClr val="tx1"/>
            </a:fontRef>
          </p:style>
        </p:cxnSp>
      </p:gr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51-53</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14438" y="980651"/>
            <a:ext cx="5643562" cy="144655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4400">
                <a:solidFill>
                  <a:srgbClr val="0070C0"/>
                </a:solidFill>
                <a:effectLst>
                  <a:outerShdw algn="tl" blurRad="38100" dir="2700000" dist="38100">
                    <a:srgbClr val="C0C0C0"/>
                  </a:outerShdw>
                </a:effectLst>
                <a:uFillTx/>
              </a:rPr>
              <a:t> </a:t>
            </a:r>
            <a:r>
              <a:rPr b="1" dirty="0" lang="ar-SA" sz="4400">
                <a:solidFill>
                  <a:srgbClr val="0070C0"/>
                </a:solidFill>
                <a:uFillTx/>
              </a:rPr>
              <a:t>تعـارف</a:t>
            </a:r>
            <a:br>
              <a:rPr b="1" dirty="0" lang="ar-SA" sz="4400">
                <a:solidFill>
                  <a:srgbClr val="0070C0"/>
                </a:solidFill>
                <a:effectLst>
                  <a:outerShdw algn="tl" blurRad="38100" dir="2700000" dist="38100">
                    <a:srgbClr val="C0C0C0"/>
                  </a:outerShdw>
                </a:effectLst>
                <a:uFillTx/>
                <a:latin charset="0" pitchFamily="34" typeface="Calibri"/>
                <a:cs charset="-78" pitchFamily="2" typeface="K Elham"/>
              </a:rPr>
            </a:br>
            <a:endParaRPr dirty="0" lang="ar-SA" sz="4400">
              <a:solidFill>
                <a:srgbClr val="00B050"/>
              </a:solidFill>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image8.jpg"/>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01374" y="2060848"/>
            <a:ext cx="3069689" cy="2651745"/>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4</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17</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4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4" y="682998"/>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فئات المواطنة الرقمية ومحاورها</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40</a:t>
            </a:fld>
            <a:endParaRPr lang="ar-SA">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رسم تخطيطي 14"/>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1043608" y="1523364"/>
          <a:ext cx="7128792" cy="897524"/>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diagram">
            <dgm:relIds r:dm="rId2" r:lo="rId3" r:qs="rId4" r:cs="rId5"/>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مربع نص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1560" y="3113380"/>
            <a:ext cx="7819121" cy="3123932"/>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endParaRPr dirty="0" lang="ar-SA" sz="1900">
              <a:uFillTx/>
              <a:latin charset="-78" panose="02020603050405020304" pitchFamily="18" typeface="Simplified Arabic"/>
              <a:cs charset="-78" panose="02020603050405020304" pitchFamily="18" typeface="Simplified Arabic"/>
            </a:endParaRPr>
          </a:p>
          <a:p>
            <a:pPr indent="-342900" marL="342900">
              <a:buFont charset="2" panose="05000000000000000000" pitchFamily="2" typeface="Wingdings"/>
              <a:buChar char="v"/>
            </a:pPr>
            <a:r>
              <a:rPr dirty="0" lang="ar-SA" sz="2300">
                <a:uFillTx/>
                <a:latin charset="-78" panose="02020603050405020304" pitchFamily="18" typeface="Simplified Arabic"/>
                <a:cs charset="-78" panose="02020603050405020304" pitchFamily="18" typeface="Simplified Arabic"/>
              </a:rPr>
              <a:t>أما الحقوق الذي ينبغي معرفتها هي:</a:t>
            </a:r>
          </a:p>
          <a:p>
            <a:endParaRPr dirty="0" lang="ar-SA" sz="2200">
              <a:uFillTx/>
              <a:latin charset="-78" panose="02020603050405020304" pitchFamily="18" typeface="Simplified Arabic"/>
              <a:cs charset="-78" panose="02020603050405020304" pitchFamily="18" typeface="Simplified Arabic"/>
            </a:endParaRPr>
          </a:p>
          <a:p>
            <a:pPr indent="-285750" lvl="1" marL="742950">
              <a:buFont charset="2" panose="05000000000000000000" pitchFamily="2" typeface="Wingdings"/>
              <a:buChar char="ü"/>
            </a:pPr>
            <a:r>
              <a:rPr dirty="0" lang="ar-SA" sz="1900">
                <a:uFillTx/>
              </a:rPr>
              <a:t>أن يكون لكل فرد هويته الرقمية الخاص به.</a:t>
            </a:r>
            <a:endParaRPr dirty="0" lang="en-US" sz="1900">
              <a:uFillTx/>
            </a:endParaRPr>
          </a:p>
          <a:p>
            <a:pPr indent="-285750" lvl="1" marL="742950">
              <a:buFont charset="2" panose="05000000000000000000" pitchFamily="2" typeface="Wingdings"/>
              <a:buChar char="ü"/>
            </a:pPr>
            <a:r>
              <a:rPr dirty="0" lang="ar-SA" sz="1900">
                <a:uFillTx/>
              </a:rPr>
              <a:t>أن يكون لديه تحكم متفرد في هويته.</a:t>
            </a:r>
            <a:endParaRPr dirty="0" lang="en-US" sz="1900">
              <a:uFillTx/>
            </a:endParaRPr>
          </a:p>
          <a:p>
            <a:pPr indent="-285750" lvl="1" marL="742950">
              <a:buFont charset="2" panose="05000000000000000000" pitchFamily="2" typeface="Wingdings"/>
              <a:buChar char="ü"/>
            </a:pPr>
            <a:r>
              <a:rPr dirty="0" lang="ar-SA" sz="1900">
                <a:uFillTx/>
              </a:rPr>
              <a:t>التأكد من هويات الآخرين قبل التعامل معهم.</a:t>
            </a:r>
            <a:endParaRPr dirty="0" lang="en-US" sz="1900">
              <a:uFillTx/>
            </a:endParaRPr>
          </a:p>
          <a:p>
            <a:pPr indent="-285750" lvl="1" marL="742950">
              <a:buFont charset="2" panose="05000000000000000000" pitchFamily="2" typeface="Wingdings"/>
              <a:buChar char="ü"/>
            </a:pPr>
            <a:r>
              <a:rPr dirty="0" lang="ar-SA" sz="1900">
                <a:uFillTx/>
              </a:rPr>
              <a:t>إمكانية الوصول الى المعلومات التي يحتاج إليها الفرد بأسعار مرضية.</a:t>
            </a:r>
            <a:endParaRPr dirty="0" lang="en-US" sz="1900">
              <a:uFillTx/>
            </a:endParaRPr>
          </a:p>
          <a:p>
            <a:pPr indent="-285750" lvl="1" marL="742950">
              <a:buFont charset="2" panose="05000000000000000000" pitchFamily="2" typeface="Wingdings"/>
              <a:buChar char="ü"/>
            </a:pPr>
            <a:r>
              <a:rPr dirty="0" lang="ar-SA" sz="1900">
                <a:uFillTx/>
              </a:rPr>
              <a:t>حق التعبير وإبداء الرأي في إطار القواعد المشروعة.</a:t>
            </a:r>
            <a:endParaRPr dirty="0" lang="en-US" sz="1900">
              <a:uFillTx/>
            </a:endParaRPr>
          </a:p>
          <a:p>
            <a:pPr indent="-285750" lvl="1" marL="742950">
              <a:buFont charset="2" panose="05000000000000000000" pitchFamily="2" typeface="Wingdings"/>
              <a:buChar char="ü"/>
            </a:pPr>
            <a:r>
              <a:rPr dirty="0" lang="ar-SA" sz="1900">
                <a:uFillTx/>
              </a:rPr>
              <a:t>حق نشر الرأي الشخصي في إطار القواعد المشروعة.</a:t>
            </a:r>
            <a:endParaRPr dirty="0" lang="en-US" sz="1900">
              <a:uFillTx/>
            </a:endParaRPr>
          </a:p>
          <a:p>
            <a:pPr indent="-285750" lvl="1" marL="742950">
              <a:buFont charset="2" panose="05000000000000000000" pitchFamily="2" typeface="Wingdings"/>
              <a:buChar char="ü"/>
            </a:pPr>
            <a:r>
              <a:rPr dirty="0" lang="ar-SA" sz="1900">
                <a:uFillTx/>
              </a:rPr>
              <a:t>رفض أي طلب لإقامة علاقة رقمية مشبوهة أو غير معروفة.</a:t>
            </a:r>
            <a:endParaRPr dirty="0" lang="en-US" sz="1900">
              <a:uFillTx/>
            </a:endParaRPr>
          </a:p>
        </p:txBody>
      </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مجموعة 10"/>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6097" y="2708920"/>
            <a:ext cx="2440963" cy="2158345"/>
            <a:chOff x="0" y="0"/>
            <a:chExt cx="2466975" cy="221869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صورة 1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6"/>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2466975" cy="2218690"/>
            </a:xfrm>
            <a:prstGeom prst="rect">
              <a:avLst/>
            </a:prstGeom>
            <a:ln>
              <a:noFill/>
            </a:ln>
            <a:effectLst>
              <a:outerShdw algn="tl" blurRad="292100" dir="2700000" dist="139700" rotWithShape="0">
                <a:srgbClr val="333333">
                  <a:alpha val="65000"/>
                </a:srgbClr>
              </a:outerShdw>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شكل بيضاوي 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9588" y="172016"/>
              <a:ext cx="859790" cy="474980"/>
            </a:xfrm>
            <a:prstGeom prst="ellipse">
              <a:avLst/>
            </a:prstGeom>
            <a:gradFill>
              <a:gsLst>
                <a:gs pos="0">
                  <a:srgbClr val="43BFC9">
                    <a:alpha val="82000"/>
                  </a:srgbClr>
                </a:gs>
                <a:gs pos="100000">
                  <a:schemeClr val="accent1">
                    <a:tint val="50000"/>
                    <a:shade val="100000"/>
                    <a:satMod val="350000"/>
                  </a:schemeClr>
                </a:gs>
              </a:gsLst>
            </a:gradFill>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pPr algn="ctr" marL="0" marR="0">
                <a:lnSpc>
                  <a:spcPct val="107000"/>
                </a:lnSpc>
                <a:spcBef>
                  <a:spcPts val="0"/>
                </a:spcBef>
                <a:spcAft>
                  <a:spcPts val="800"/>
                </a:spcAft>
              </a:pPr>
              <a:r>
                <a:rPr b="1" lang="ar-SA" sz="1150">
                  <a:effectLst/>
                  <a:uFillTx/>
                  <a:latin charset="0" panose="020F0502020204030204" pitchFamily="34" typeface="Calibri"/>
                  <a:ea charset="0" panose="020F0502020204030204" pitchFamily="34" typeface="Calibri"/>
                  <a:cs charset="0" panose="02020603050405020304" pitchFamily="18" typeface="Times New Roman"/>
                </a:rPr>
                <a:t>اجتماعي</a:t>
              </a:r>
              <a:endParaRPr lang="en-US" sz="1100">
                <a:effectLst/>
                <a:uFillTx/>
                <a:latin charset="0" panose="020F0502020204030204" pitchFamily="34" typeface="Calibri"/>
                <a:ea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شكل بيضاوي 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0535" y="1548143"/>
              <a:ext cx="859790" cy="474980"/>
            </a:xfrm>
            <a:prstGeom prst="ellipse">
              <a:avLst/>
            </a:prstGeom>
            <a:gradFill>
              <a:gsLst>
                <a:gs pos="0">
                  <a:srgbClr val="43BFC9">
                    <a:alpha val="82000"/>
                  </a:srgbClr>
                </a:gs>
                <a:gs pos="100000">
                  <a:schemeClr val="accent1">
                    <a:tint val="50000"/>
                    <a:shade val="100000"/>
                    <a:satMod val="350000"/>
                  </a:schemeClr>
                </a:gs>
              </a:gsLst>
            </a:gradFill>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pPr algn="ctr" marL="0" marR="0">
                <a:lnSpc>
                  <a:spcPct val="107000"/>
                </a:lnSpc>
                <a:spcBef>
                  <a:spcPts val="0"/>
                </a:spcBef>
                <a:spcAft>
                  <a:spcPts val="800"/>
                </a:spcAft>
              </a:pPr>
              <a:r>
                <a:rPr b="1" lang="ar-SA" sz="1150">
                  <a:effectLst/>
                  <a:uFillTx/>
                  <a:latin charset="0" panose="020F0502020204030204" pitchFamily="34" typeface="Calibri"/>
                  <a:ea charset="0" panose="020F0502020204030204" pitchFamily="34" typeface="Calibri"/>
                  <a:cs charset="0" panose="020B0604020202020204" pitchFamily="34" typeface="Arial"/>
                </a:rPr>
                <a:t>سياسي</a:t>
              </a:r>
              <a:endParaRPr lang="en-US" sz="1100">
                <a:effectLst/>
                <a:uFillTx/>
                <a:latin charset="0" panose="020F0502020204030204" pitchFamily="34" typeface="Calibri"/>
                <a:ea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شكل بيضاوي 1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75715" y="190123"/>
              <a:ext cx="860079" cy="475488"/>
            </a:xfrm>
            <a:prstGeom prst="ellipse">
              <a:avLst/>
            </a:prstGeom>
            <a:gradFill>
              <a:gsLst>
                <a:gs pos="0">
                  <a:srgbClr val="43BFC9">
                    <a:alpha val="82000"/>
                  </a:srgbClr>
                </a:gs>
                <a:gs pos="100000">
                  <a:schemeClr val="accent1">
                    <a:tint val="50000"/>
                    <a:shade val="100000"/>
                    <a:satMod val="350000"/>
                  </a:schemeClr>
                </a:gs>
              </a:gsLst>
            </a:gradFill>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pPr algn="ctr" marL="0" marR="0">
                <a:lnSpc>
                  <a:spcPct val="107000"/>
                </a:lnSpc>
                <a:spcBef>
                  <a:spcPts val="0"/>
                </a:spcBef>
                <a:spcAft>
                  <a:spcPts val="800"/>
                </a:spcAft>
              </a:pPr>
              <a:r>
                <a:rPr b="1" lang="ar-SA" sz="1150">
                  <a:effectLst/>
                  <a:uFillTx/>
                  <a:latin charset="0" panose="020F0502020204030204" pitchFamily="34" typeface="Calibri"/>
                  <a:ea charset="0" panose="020F0502020204030204" pitchFamily="34" typeface="Calibri"/>
                  <a:cs charset="0" panose="02020603050405020304" pitchFamily="18" typeface="Times New Roman"/>
                </a:rPr>
                <a:t>تعليمي</a:t>
              </a:r>
              <a:endParaRPr lang="en-US" sz="1100">
                <a:effectLst/>
                <a:uFillTx/>
                <a:latin charset="0" panose="020F0502020204030204" pitchFamily="34" typeface="Calibri"/>
                <a:ea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شكل بيضاوي 1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84768" y="1584357"/>
              <a:ext cx="868680" cy="470535"/>
            </a:xfrm>
            <a:prstGeom prst="ellipse">
              <a:avLst/>
            </a:prstGeom>
            <a:gradFill>
              <a:gsLst>
                <a:gs pos="0">
                  <a:srgbClr val="43BFC9">
                    <a:alpha val="82000"/>
                  </a:srgbClr>
                </a:gs>
                <a:gs pos="100000">
                  <a:schemeClr val="accent1">
                    <a:tint val="50000"/>
                    <a:shade val="100000"/>
                    <a:satMod val="350000"/>
                  </a:schemeClr>
                </a:gs>
              </a:gsLst>
            </a:gradFill>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pPr algn="ctr" marL="0" marR="0">
                <a:lnSpc>
                  <a:spcPct val="107000"/>
                </a:lnSpc>
                <a:spcBef>
                  <a:spcPts val="0"/>
                </a:spcBef>
                <a:spcAft>
                  <a:spcPts val="800"/>
                </a:spcAft>
              </a:pPr>
              <a:r>
                <a:rPr b="1" lang="ar-SA" sz="1100">
                  <a:effectLst/>
                  <a:uFillTx/>
                  <a:latin charset="0" panose="020F0502020204030204" pitchFamily="34" typeface="Calibri"/>
                  <a:ea charset="0" panose="020F0502020204030204" pitchFamily="34" typeface="Calibri"/>
                  <a:cs charset="0" panose="02020603050405020304" pitchFamily="18" typeface="Times New Roman"/>
                </a:rPr>
                <a:t>اقتصادي</a:t>
              </a:r>
              <a:endParaRPr lang="en-US" sz="1100">
                <a:effectLst/>
                <a:uFillTx/>
                <a:latin charset="0" panose="020F0502020204030204" pitchFamily="34" typeface="Calibri"/>
                <a:ea charset="0" panose="020F0502020204030204" pitchFamily="34"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 name="مستطيل مستدير الزوايا 1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7406" y="923454"/>
              <a:ext cx="1665838" cy="353085"/>
            </a:xfrm>
            <a:prstGeom prst="roundRect">
              <a:avLst/>
            </a:prstGeom>
            <a:gradFill>
              <a:gsLst>
                <a:gs pos="0">
                  <a:srgbClr val="5D9DAF"/>
                </a:gs>
                <a:gs pos="100000">
                  <a:schemeClr val="accent1">
                    <a:tint val="50000"/>
                    <a:shade val="100000"/>
                    <a:satMod val="350000"/>
                  </a:schemeClr>
                </a:gs>
              </a:gsLst>
            </a:gradFill>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forceAA="0" fromWordArt="0" lIns="91440" numCol="1" rIns="91440" rot="0" rtlCol="0" spcFirstLastPara="0" tIns="45720" vert="horz" wrap="square">
              <a:prstTxWarp prst="textNoShape">
                <a:avLst/>
              </a:prstTxWarp>
              <a:noAutofit/>
            </a:bodyPr>
            <a:lstStyle/>
            <a:p>
              <a:pPr algn="ctr" marL="0" marR="0">
                <a:lnSpc>
                  <a:spcPct val="107000"/>
                </a:lnSpc>
                <a:spcBef>
                  <a:spcPts val="0"/>
                </a:spcBef>
                <a:spcAft>
                  <a:spcPts val="800"/>
                </a:spcAft>
              </a:pPr>
              <a:r>
                <a:rPr b="1" lang="ar-SA" sz="1200">
                  <a:solidFill>
                    <a:srgbClr val="FF0000"/>
                  </a:solidFill>
                  <a:effectLst/>
                  <a:uFillTx/>
                  <a:latin charset="0" panose="020F0502020204030204" pitchFamily="34" typeface="Calibri"/>
                  <a:ea charset="-78" panose="02020603050405020304" pitchFamily="18" typeface="Simplified Arabic"/>
                  <a:cs charset="-78" panose="02020603050405020304" pitchFamily="18" typeface="Simplified Arabic"/>
                </a:rPr>
                <a:t>الحقوق والمسؤوليات الرقمية</a:t>
              </a:r>
              <a:endParaRPr lang="en-US" sz="1100">
                <a:effectLst/>
                <a:uFillTx/>
                <a:latin charset="0" panose="020F0502020204030204" pitchFamily="34" typeface="Calibri"/>
                <a:ea charset="0" panose="020F0502020204030204" pitchFamily="34" typeface="Calibri"/>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5" name="رابط كسهم مستقيم 24"/>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flipH="1">
              <a:off x="1475715" y="642796"/>
              <a:ext cx="470780" cy="366992"/>
            </a:xfrm>
            <a:prstGeom prst="straightConnector1">
              <a:avLst/>
            </a:prstGeom>
            <a:ln>
              <a:headEnd type="triangle"/>
              <a:tailEnd type="triangle"/>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3">
              <a:schemeClr val="dk1"/>
            </a:lnRef>
            <a:fillRef idx="0">
              <a:schemeClr val="dk1"/>
            </a:fillRef>
            <a:effectRef idx="2">
              <a:schemeClr val="dk1"/>
            </a:effectRef>
            <a:fontRef idx="minor">
              <a:schemeClr val="tx1"/>
            </a:fontRef>
          </p:style>
        </p:cxn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6" name="رابط كسهم مستقيم 25"/>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flipH="1">
              <a:off x="597529" y="1222218"/>
              <a:ext cx="361421" cy="420697"/>
            </a:xfrm>
            <a:prstGeom prst="straightConnector1">
              <a:avLst/>
            </a:prstGeom>
            <a:ln>
              <a:headEnd type="triangle"/>
              <a:tailEnd type="triangle"/>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3">
              <a:schemeClr val="dk1"/>
            </a:lnRef>
            <a:fillRef idx="0">
              <a:schemeClr val="dk1"/>
            </a:fillRef>
            <a:effectRef idx="2">
              <a:schemeClr val="dk1"/>
            </a:effectRef>
            <a:fontRef idx="minor">
              <a:schemeClr val="tx1"/>
            </a:fontRef>
          </p:style>
        </p:cxn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 name="رابط كسهم مستقيم 26"/>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flipH="1" flipV="1">
              <a:off x="1484768" y="1240325"/>
              <a:ext cx="461727" cy="402609"/>
            </a:xfrm>
            <a:prstGeom prst="straightConnector1">
              <a:avLst/>
            </a:prstGeom>
            <a:ln>
              <a:headEnd type="triangle"/>
              <a:tailEnd type="triangle"/>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3">
              <a:schemeClr val="dk1"/>
            </a:lnRef>
            <a:fillRef idx="0">
              <a:schemeClr val="dk1"/>
            </a:fillRef>
            <a:effectRef idx="2">
              <a:schemeClr val="dk1"/>
            </a:effectRef>
            <a:fontRef idx="minor">
              <a:schemeClr val="tx1"/>
            </a:fontRef>
          </p:style>
        </p:cxn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8" name="رابط كسهم مستقيم 27"/>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flipH="1" flipV="1">
              <a:off x="497940" y="606582"/>
              <a:ext cx="461645" cy="402590"/>
            </a:xfrm>
            <a:prstGeom prst="straightConnector1">
              <a:avLst/>
            </a:prstGeom>
            <a:ln>
              <a:headEnd type="triangle"/>
              <a:tailEnd type="triangle"/>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3">
              <a:schemeClr val="dk1"/>
            </a:lnRef>
            <a:fillRef idx="0">
              <a:schemeClr val="dk1"/>
            </a:fillRef>
            <a:effectRef idx="2">
              <a:schemeClr val="dk1"/>
            </a:effectRef>
            <a:fontRef idx="minor">
              <a:schemeClr val="tx1"/>
            </a:fontRef>
          </p:style>
        </p:cxnSp>
      </p:gr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53</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4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4" y="682998"/>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فئات المواطنة الرقمية ومحاورها</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41</a:t>
            </a:fld>
            <a:endParaRPr lang="ar-SA">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رسم تخطيطي 14"/>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1043608" y="1523364"/>
          <a:ext cx="7128792" cy="969532"/>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diagram">
            <dgm:relIds r:dm="rId2" r:lo="rId3" r:qs="rId4" r:cs="rId5"/>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مربع نص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1560" y="3113380"/>
            <a:ext cx="7819121" cy="301621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gn="ctr"/>
            <a:r>
              <a:rPr dirty="0" lang="ar-SA" sz="2400">
                <a:uFillTx/>
                <a:latin charset="-78" panose="02020603050405020304" pitchFamily="18" typeface="Simplified Arabic"/>
                <a:cs charset="-78" panose="02020603050405020304" pitchFamily="18" typeface="Simplified Arabic"/>
              </a:rPr>
              <a:t>"اتخاذ الاحتياطات اللازمة لمنع ما يهدد الأمن الرقمي" </a:t>
            </a:r>
            <a:r>
              <a:rPr dirty="0" lang="ar-SA" sz="1400">
                <a:uFillTx/>
                <a:latin charset="-78" panose="02020603050405020304" pitchFamily="18" typeface="Simplified Arabic"/>
                <a:cs charset="-78" panose="02020603050405020304" pitchFamily="18" typeface="Simplified Arabic"/>
              </a:rPr>
              <a:t>(المسلماني، 2014، ص. 23)</a:t>
            </a:r>
          </a:p>
          <a:p>
            <a:pPr algn="ctr"/>
            <a:endParaRPr dirty="0" lang="ar-SA" sz="1400">
              <a:uFillTx/>
              <a:latin charset="-78" panose="02020603050405020304" pitchFamily="18" typeface="Simplified Arabic"/>
              <a:cs charset="-78" panose="02020603050405020304" pitchFamily="18" typeface="Simplified Arabic"/>
            </a:endParaRPr>
          </a:p>
          <a:p>
            <a:r>
              <a:rPr dirty="0" lang="ar-SA" sz="2200">
                <a:uFillTx/>
                <a:latin charset="-78" panose="02020603050405020304" pitchFamily="18" typeface="Simplified Arabic"/>
                <a:cs charset="-78" panose="02020603050405020304" pitchFamily="18" typeface="Simplified Arabic"/>
              </a:rPr>
              <a:t>ولتحقيق عنصر الأمن الرقمي فقد أشار (</a:t>
            </a:r>
            <a:r>
              <a:rPr dirty="0" err="1" lang="en-US" sz="2200">
                <a:uFillTx/>
                <a:latin charset="-78" panose="02020603050405020304" pitchFamily="18" typeface="Simplified Arabic"/>
                <a:cs charset="-78" panose="02020603050405020304" pitchFamily="18" typeface="Simplified Arabic"/>
              </a:rPr>
              <a:t>Ribble</a:t>
            </a:r>
            <a:r>
              <a:rPr dirty="0" lang="ar-SA" sz="2200">
                <a:uFillTx/>
                <a:latin charset="-78" panose="02020603050405020304" pitchFamily="18" typeface="Simplified Arabic"/>
                <a:cs charset="-78" panose="02020603050405020304" pitchFamily="18" typeface="Simplified Arabic"/>
              </a:rPr>
              <a:t> في المسلماني، 2014) أن يشمل على:</a:t>
            </a:r>
          </a:p>
          <a:p>
            <a:pPr indent="-342900" lvl="1" marL="800100">
              <a:buFont charset="2" panose="05000000000000000000" pitchFamily="2" typeface="Wingdings"/>
              <a:buChar char="q"/>
            </a:pPr>
            <a:r>
              <a:rPr dirty="0" lang="ar-SA" sz="2000">
                <a:uFillTx/>
                <a:latin charset="-78" panose="02020603050405020304" pitchFamily="18" typeface="Simplified Arabic"/>
                <a:cs charset="-78" panose="02020603050405020304" pitchFamily="18" typeface="Simplified Arabic"/>
              </a:rPr>
              <a:t>حماية الأجهزة وأمن الشبكات.</a:t>
            </a:r>
          </a:p>
          <a:p>
            <a:pPr indent="-342900" lvl="1" marL="800100">
              <a:buFont charset="2" panose="05000000000000000000" pitchFamily="2" typeface="Wingdings"/>
              <a:buChar char="q"/>
            </a:pPr>
            <a:r>
              <a:rPr dirty="0" lang="ar-SA" sz="2000">
                <a:uFillTx/>
                <a:latin charset="-78" panose="02020603050405020304" pitchFamily="18" typeface="Simplified Arabic"/>
                <a:cs charset="-78" panose="02020603050405020304" pitchFamily="18" typeface="Simplified Arabic"/>
              </a:rPr>
              <a:t>حماية الأمن الشخصي (سرقة الهوية، المطاردة </a:t>
            </a:r>
            <a:r>
              <a:rPr dirty="0" err="1" lang="ar-SA" sz="2000">
                <a:uFillTx/>
                <a:latin charset="-78" panose="02020603050405020304" pitchFamily="18" typeface="Simplified Arabic"/>
                <a:cs charset="-78" panose="02020603050405020304" pitchFamily="18" typeface="Simplified Arabic"/>
              </a:rPr>
              <a:t>والتصيد</a:t>
            </a:r>
            <a:r>
              <a:rPr dirty="0" lang="ar-SA" sz="2000">
                <a:uFillTx/>
                <a:latin charset="-78" panose="02020603050405020304" pitchFamily="18" typeface="Simplified Arabic"/>
                <a:cs charset="-78" panose="02020603050405020304" pitchFamily="18" typeface="Simplified Arabic"/>
              </a:rPr>
              <a:t> عبر الانترنت).</a:t>
            </a:r>
            <a:endParaRPr dirty="0" lang="en-US" sz="2000">
              <a:uFillTx/>
              <a:latin charset="-78" panose="02020603050405020304" pitchFamily="18" typeface="Simplified Arabic"/>
              <a:cs charset="-78" panose="02020603050405020304" pitchFamily="18" typeface="Simplified Arabic"/>
            </a:endParaRPr>
          </a:p>
          <a:p>
            <a:pPr indent="-342900" lvl="1" marL="800100">
              <a:buFont charset="2" panose="05000000000000000000" pitchFamily="2" typeface="Wingdings"/>
              <a:buChar char="q"/>
            </a:pPr>
            <a:r>
              <a:rPr dirty="0" lang="ar-SA" sz="2000">
                <a:uFillTx/>
                <a:latin charset="-78" panose="02020603050405020304" pitchFamily="18" typeface="Simplified Arabic"/>
                <a:cs charset="-78" panose="02020603050405020304" pitchFamily="18" typeface="Simplified Arabic"/>
              </a:rPr>
              <a:t>حماية الأمن المدرسي (القرصنة، والفيروسات).</a:t>
            </a:r>
            <a:endParaRPr dirty="0" lang="en-US" sz="2000">
              <a:uFillTx/>
              <a:latin charset="-78" panose="02020603050405020304" pitchFamily="18" typeface="Simplified Arabic"/>
              <a:cs charset="-78" panose="02020603050405020304" pitchFamily="18" typeface="Simplified Arabic"/>
            </a:endParaRPr>
          </a:p>
          <a:p>
            <a:pPr indent="-342900" lvl="1" marL="800100">
              <a:buFont charset="2" panose="05000000000000000000" pitchFamily="2" typeface="Wingdings"/>
              <a:buChar char="q"/>
            </a:pPr>
            <a:r>
              <a:rPr dirty="0" lang="ar-SA" sz="2000">
                <a:uFillTx/>
                <a:latin charset="-78" panose="02020603050405020304" pitchFamily="18" typeface="Simplified Arabic"/>
                <a:cs charset="-78" panose="02020603050405020304" pitchFamily="18" typeface="Simplified Arabic"/>
              </a:rPr>
              <a:t>حماية الأمن المجتمعي (التهديدات الإرهابية).</a:t>
            </a:r>
            <a:endParaRPr dirty="0" lang="en-US" sz="2000">
              <a:uFillTx/>
              <a:latin charset="-78" panose="02020603050405020304" pitchFamily="18" typeface="Simplified Arabic"/>
              <a:cs charset="-78" panose="02020603050405020304" pitchFamily="18" typeface="Simplified Arabic"/>
            </a:endParaRPr>
          </a:p>
          <a:p>
            <a:endParaRPr b="1" dirty="0" lang="en-US" sz="2800">
              <a:solidFill>
                <a:srgbClr val="C00000"/>
              </a:solidFill>
              <a:uFillTx/>
              <a:latin charset="-78" panose="02020603050405020304" pitchFamily="18" typeface="Simplified Arabic"/>
              <a:cs charset="-78" panose="02020603050405020304" pitchFamily="18" typeface="Simplified Arabic"/>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53</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4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4" y="682998"/>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فئات المواطنة الرقمية ومحاورها</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42</a:t>
            </a:fld>
            <a:endParaRPr lang="ar-SA">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رسم تخطيطي 14"/>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1043608" y="1523364"/>
          <a:ext cx="7128792" cy="969532"/>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diagram">
            <dgm:relIds r:dm="rId2" r:lo="rId3" r:qs="rId4" r:cs="rId5"/>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مربع نص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1560" y="3113380"/>
            <a:ext cx="7819121" cy="289310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gn="ctr"/>
            <a:endParaRPr dirty="0" lang="ar-SA" sz="1400">
              <a:uFillTx/>
              <a:latin charset="-78" panose="02020603050405020304" pitchFamily="18" typeface="Simplified Arabic"/>
              <a:cs charset="-78" panose="02020603050405020304" pitchFamily="18" typeface="Simplified Arabic"/>
            </a:endParaRPr>
          </a:p>
          <a:p>
            <a:r>
              <a:rPr dirty="0" lang="ar-SA" sz="2400">
                <a:uFillTx/>
                <a:latin charset="-78" panose="02020603050405020304" pitchFamily="18" typeface="Simplified Arabic"/>
                <a:cs charset="-78" panose="02020603050405020304" pitchFamily="18" typeface="Simplified Arabic"/>
              </a:rPr>
              <a:t>ومن التعليمات والاستراتيجيات التي تساهم في تحقيق الأمن الرقمي للمتعلمين التالي </a:t>
            </a:r>
            <a:r>
              <a:rPr dirty="0" lang="ar-SA" sz="1400">
                <a:uFillTx/>
                <a:latin charset="-78" panose="02020603050405020304" pitchFamily="18" typeface="Simplified Arabic"/>
                <a:cs charset="-78" panose="02020603050405020304" pitchFamily="18" typeface="Simplified Arabic"/>
              </a:rPr>
              <a:t>(المسلماني، 2014)</a:t>
            </a:r>
            <a:r>
              <a:rPr dirty="0" lang="ar-SA" sz="2400">
                <a:uFillTx/>
                <a:latin charset="-78" panose="02020603050405020304" pitchFamily="18" typeface="Simplified Arabic"/>
                <a:cs charset="-78" panose="02020603050405020304" pitchFamily="18" typeface="Simplified Arabic"/>
              </a:rPr>
              <a:t>:</a:t>
            </a:r>
          </a:p>
          <a:p>
            <a:pPr indent="-342900" lvl="1" marL="800100">
              <a:buFont charset="2" panose="05000000000000000000" pitchFamily="2" typeface="Wingdings"/>
              <a:buChar char="q"/>
            </a:pPr>
            <a:r>
              <a:rPr dirty="0" lang="ar-SA" sz="2000">
                <a:uFillTx/>
                <a:latin charset="-78" panose="02020603050405020304" pitchFamily="18" typeface="Simplified Arabic"/>
                <a:cs charset="-78" panose="02020603050405020304" pitchFamily="18" typeface="Simplified Arabic"/>
              </a:rPr>
              <a:t>مخاطر التحدث مع الآخرين، خصوصاً عبر مواقع التواصل الاجتماعي.</a:t>
            </a:r>
          </a:p>
          <a:p>
            <a:pPr indent="-342900" lvl="1" marL="800100">
              <a:buFont charset="2" panose="05000000000000000000" pitchFamily="2" typeface="Wingdings"/>
              <a:buChar char="q"/>
            </a:pPr>
            <a:r>
              <a:rPr dirty="0" lang="ar-SA" sz="2000">
                <a:uFillTx/>
                <a:latin charset="-78" panose="02020603050405020304" pitchFamily="18" typeface="Simplified Arabic"/>
                <a:cs charset="-78" panose="02020603050405020304" pitchFamily="18" typeface="Simplified Arabic"/>
              </a:rPr>
              <a:t>ضرورة الحفاظ على كلمة السر الخاصة في الحسابات الشخصية والبنكية.</a:t>
            </a:r>
          </a:p>
          <a:p>
            <a:pPr indent="-342900" lvl="1" marL="800100">
              <a:buFont charset="2" panose="05000000000000000000" pitchFamily="2" typeface="Wingdings"/>
              <a:buChar char="q"/>
            </a:pPr>
            <a:r>
              <a:rPr dirty="0" lang="ar-SA" sz="2000">
                <a:uFillTx/>
                <a:latin charset="-78" panose="02020603050405020304" pitchFamily="18" typeface="Simplified Arabic"/>
                <a:cs charset="-78" panose="02020603050405020304" pitchFamily="18" typeface="Simplified Arabic"/>
              </a:rPr>
              <a:t>عدم الدخول على أجهزة الحاسب في المدارس بوزن حصول إذن من المعلم.</a:t>
            </a:r>
          </a:p>
          <a:p>
            <a:pPr indent="-342900" lvl="1" marL="800100">
              <a:buFont charset="2" panose="05000000000000000000" pitchFamily="2" typeface="Wingdings"/>
              <a:buChar char="q"/>
            </a:pPr>
            <a:r>
              <a:rPr dirty="0" lang="ar-SA" sz="2000">
                <a:uFillTx/>
                <a:latin charset="-78" panose="02020603050405020304" pitchFamily="18" typeface="Simplified Arabic"/>
                <a:cs charset="-78" panose="02020603050405020304" pitchFamily="18" typeface="Simplified Arabic"/>
              </a:rPr>
              <a:t>عدم ترك الأجهزة غلا بعد إغلاقها تسجيل خروج.</a:t>
            </a:r>
          </a:p>
          <a:p>
            <a:pPr indent="-342900" lvl="1" marL="800100">
              <a:buFont charset="2" panose="05000000000000000000" pitchFamily="2" typeface="Wingdings"/>
              <a:buChar char="q"/>
            </a:pPr>
            <a:r>
              <a:rPr dirty="0" lang="ar-SA" sz="2000">
                <a:uFillTx/>
                <a:latin charset="-78" panose="02020603050405020304" pitchFamily="18" typeface="Simplified Arabic"/>
                <a:cs charset="-78" panose="02020603050405020304" pitchFamily="18" typeface="Simplified Arabic"/>
              </a:rPr>
              <a:t>تحميل برامج الحماية ومضادة الفيروس، والحرص على تحديثها.</a:t>
            </a:r>
          </a:p>
          <a:p>
            <a:pPr indent="-342900" lvl="1" marL="800100">
              <a:buFont charset="2" panose="05000000000000000000" pitchFamily="2" typeface="Wingdings"/>
              <a:buChar char="q"/>
            </a:pPr>
            <a:r>
              <a:rPr dirty="0" lang="ar-SA" sz="2000">
                <a:uFillTx/>
                <a:latin charset="-78" panose="02020603050405020304" pitchFamily="18" typeface="Simplified Arabic"/>
                <a:cs charset="-78" panose="02020603050405020304" pitchFamily="18" typeface="Simplified Arabic"/>
              </a:rPr>
              <a:t>الحرص الدائم على حفظ نسخة إضافية للبيانات المخزنة في الكمبيوتر.</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55</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4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47664" y="682998"/>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فئات المواطنة الرقمية ومحاورها</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43</a:t>
            </a:fld>
            <a:endParaRPr lang="ar-SA">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رسم تخطيطي 14"/>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1043608" y="1523363"/>
          <a:ext cx="7128792" cy="1259741"/>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diagram">
            <dgm:relIds r:dm="rId2" r:lo="rId3" r:qs="rId4" r:cs="rId5"/>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مربع نص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1560" y="3113380"/>
            <a:ext cx="7819121" cy="2462213"/>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gn="ctr"/>
            <a:r>
              <a:rPr dirty="0" lang="ar-SA" sz="2400">
                <a:uFillTx/>
                <a:latin charset="-78" panose="02020603050405020304" pitchFamily="18" typeface="Simplified Arabic"/>
                <a:cs charset="-78" panose="02020603050405020304" pitchFamily="18" typeface="Simplified Arabic"/>
              </a:rPr>
              <a:t>الارشادات والإجراءات اللازمة التي تضمن الصحة والسلامة البدنية والنفسية لمستخدمي التكنولوجيا</a:t>
            </a:r>
            <a:r>
              <a:rPr dirty="0" lang="ar-SA" sz="1400">
                <a:uFillTx/>
                <a:latin charset="-78" panose="02020603050405020304" pitchFamily="18" typeface="Simplified Arabic"/>
                <a:cs charset="-78" panose="02020603050405020304" pitchFamily="18" typeface="Simplified Arabic"/>
              </a:rPr>
              <a:t>(المسلماني، 2014)</a:t>
            </a:r>
          </a:p>
          <a:p>
            <a:endParaRPr dirty="0" lang="ar-SA" sz="1900">
              <a:uFillTx/>
              <a:latin charset="-78" panose="02020603050405020304" pitchFamily="18" typeface="Simplified Arabic"/>
              <a:cs charset="-78" panose="02020603050405020304" pitchFamily="18" typeface="Simplified Arabic"/>
            </a:endParaRPr>
          </a:p>
          <a:p>
            <a:endParaRPr dirty="0" lang="ar-SA" sz="1900">
              <a:uFillTx/>
              <a:latin charset="-78" panose="02020603050405020304" pitchFamily="18" typeface="Simplified Arabic"/>
              <a:cs charset="-78" panose="02020603050405020304" pitchFamily="18" typeface="Simplified Arabic"/>
            </a:endParaRPr>
          </a:p>
          <a:p>
            <a:pPr indent="-342900" marL="342900">
              <a:buFont charset="2" panose="05000000000000000000" pitchFamily="2" typeface="Wingdings"/>
              <a:buChar char="v"/>
            </a:pPr>
            <a:r>
              <a:rPr dirty="0" lang="ar-SA" sz="2400">
                <a:uFillTx/>
                <a:latin charset="-78" panose="02020603050405020304" pitchFamily="18" typeface="Simplified Arabic"/>
                <a:cs charset="-78" panose="02020603050405020304" pitchFamily="18" typeface="Simplified Arabic"/>
              </a:rPr>
              <a:t>من القضايا التي يجب توعية المتعلم والمستخدم للتكنولوجيا الحديثة:</a:t>
            </a:r>
          </a:p>
          <a:p>
            <a:pPr indent="-342900" lvl="1" marL="800100">
              <a:buFont charset="0" panose="02070309020205020404" pitchFamily="49" typeface="Courier New"/>
              <a:buChar char="o"/>
            </a:pPr>
            <a:r>
              <a:rPr dirty="0" lang="ar-SA" sz="2200">
                <a:uFillTx/>
              </a:rPr>
              <a:t>المخاطر المتعلقة بالصحة البدنية </a:t>
            </a:r>
          </a:p>
          <a:p>
            <a:pPr indent="-342900" lvl="1" marL="800100">
              <a:buFont charset="0" panose="02070309020205020404" pitchFamily="49" typeface="Courier New"/>
              <a:buChar char="o"/>
            </a:pPr>
            <a:r>
              <a:rPr dirty="0" lang="ar-SA" sz="2200">
                <a:uFillTx/>
              </a:rPr>
              <a:t>المخاطر المتعلقة بالصحة النفسية</a:t>
            </a:r>
            <a:endParaRPr dirty="0" lang="en-US" sz="2200">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صورة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6"/>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00672" y="1348042"/>
            <a:ext cx="1335024" cy="1600200"/>
          </a:xfrm>
          <a:prstGeom prst="rect">
            <a:avLst/>
          </a:prstGeom>
          <a:ln>
            <a:noFill/>
          </a:ln>
          <a:effectLst>
            <a:outerShdw algn="tl" blurRad="292100" dir="2700000" dist="139700" rotWithShape="0">
              <a:srgbClr val="333333">
                <a:alpha val="65000"/>
              </a:srgbClr>
            </a:outerShdw>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55-57</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4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648" y="823116"/>
            <a:ext cx="6075610"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تطبيق نشاط رقم (4)</a:t>
            </a:r>
            <a:endParaRPr dirty="0" lang="ar-SA" sz="3600">
              <a:solidFill>
                <a:srgbClr val="00B050"/>
              </a:solidFill>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able 1"/>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642938" y="1937288"/>
          <a:ext cx="6961957" cy="2328418"/>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Pr bandRow="1" firstCol="1" firstRow="1" rtl="1"/>
              <a:tblGrid>
                <a:gridCol w="2212029"/>
                <a:gridCol w="831052"/>
                <a:gridCol w="2992112"/>
                <a:gridCol w="926764"/>
              </a:tblGrid>
              <a:tr h="0">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اسم النشاط</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مدته</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الوسائل المساعدة</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نوع النشاط</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0">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typeface="+mn-cs"/>
                        </a:rPr>
                        <a:t>تصنيف محاور المواطنة الرقمية بناءً على أهميتها بالنسبة للبيئة المدرسية</a:t>
                      </a: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typeface="+mn-cs"/>
                        </a:rPr>
                        <a:t>15 د</a:t>
                      </a: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قلم</a:t>
                      </a:r>
                    </a:p>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لائحة المصطلحات</a:t>
                      </a:r>
                    </a:p>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الإلقاء والمناقشة الجماعية</a:t>
                      </a: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charset="-78" panose="02020603050405020304" pitchFamily="18" typeface="Simplified Arabic"/>
                        </a:rPr>
                        <a:t>جماعي</a:t>
                      </a: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عنصر نائب لرقم الشريحة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44</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صورة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42938" y="3186683"/>
            <a:ext cx="920179" cy="920179"/>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صورة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703408" y="3352436"/>
            <a:ext cx="588672" cy="588672"/>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59</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4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648" y="823116"/>
            <a:ext cx="6075610"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تطبيق نشاط رقم (5)</a:t>
            </a:r>
            <a:endParaRPr dirty="0" lang="ar-SA" sz="3600">
              <a:solidFill>
                <a:srgbClr val="00B050"/>
              </a:solidFill>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able 1"/>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642938" y="1937288"/>
          <a:ext cx="6961957" cy="1514221"/>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Pr bandRow="1" firstCol="1" firstRow="1" rtl="1"/>
              <a:tblGrid>
                <a:gridCol w="2212029"/>
                <a:gridCol w="831052"/>
                <a:gridCol w="2992112"/>
                <a:gridCol w="926764"/>
              </a:tblGrid>
              <a:tr h="0">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اسم النشاط</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مدته</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الوسائل المساعدة</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نوع النشاط</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0">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typeface="+mn-cs"/>
                        </a:rPr>
                        <a:t>منزلي</a:t>
                      </a: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charset="0" panose="020B0604020202020204" pitchFamily="34" typeface="Arial"/>
                        </a:rPr>
                        <a:t>5 د</a:t>
                      </a: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قلم</a:t>
                      </a:r>
                    </a:p>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الإلقاء والمناقشة الجماعية</a:t>
                      </a: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charset="-78" panose="02020603050405020304" pitchFamily="18" typeface="Simplified Arabic"/>
                        </a:rPr>
                        <a:t>منزلي</a:t>
                      </a: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عنصر نائب لرقم الشريحة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45</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61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4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78434" y="980728"/>
            <a:ext cx="6287070" cy="1938992"/>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4000">
                <a:solidFill>
                  <a:srgbClr val="0070C0"/>
                </a:solidFill>
                <a:uFillTx/>
              </a:rPr>
              <a:t>نهاية الوحدة الأولى </a:t>
            </a:r>
          </a:p>
          <a:p>
            <a:pPr algn="ctr">
              <a:defRPr>
                <a:uFillTx/>
              </a:defRPr>
            </a:pPr>
            <a:endParaRPr b="1" dirty="0" lang="ar-SA" sz="4000">
              <a:solidFill>
                <a:srgbClr val="0070C0"/>
              </a:solidFill>
              <a:uFillTx/>
            </a:endParaRPr>
          </a:p>
          <a:p>
            <a:pPr algn="ctr">
              <a:defRPr>
                <a:uFillTx/>
              </a:defRPr>
            </a:pPr>
            <a:r>
              <a:rPr b="1" dirty="0" lang="ar-SA" sz="3600">
                <a:solidFill>
                  <a:srgbClr val="00B050"/>
                </a:solidFill>
                <a:uFillTx/>
              </a:rPr>
              <a:t>قيِم نفسك ومدى استفادتك من الوحدة </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46</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Picture 48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62129" y="3437193"/>
            <a:ext cx="2519680" cy="251968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63</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4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70246" y="1628800"/>
            <a:ext cx="5643562" cy="2185214"/>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4800">
                <a:solidFill>
                  <a:srgbClr val="0070C0"/>
                </a:solidFill>
                <a:effectLst>
                  <a:outerShdw algn="tl" blurRad="38100" dir="2700000" dist="38100">
                    <a:srgbClr val="C0C0C0"/>
                  </a:outerShdw>
                </a:effectLst>
                <a:uFillTx/>
              </a:rPr>
              <a:t> </a:t>
            </a:r>
            <a:r>
              <a:rPr b="1" dirty="0" lang="ar-SA" sz="4800">
                <a:solidFill>
                  <a:srgbClr val="0070C0"/>
                </a:solidFill>
                <a:uFillTx/>
              </a:rPr>
              <a:t>الوحدة الثانية</a:t>
            </a:r>
          </a:p>
          <a:p>
            <a:pPr algn="ctr">
              <a:defRPr>
                <a:uFillTx/>
              </a:defRPr>
            </a:pPr>
            <a:endParaRPr b="1" dirty="0" lang="ar-SA" sz="4800">
              <a:solidFill>
                <a:srgbClr val="0070C0"/>
              </a:solidFill>
              <a:uFillTx/>
            </a:endParaRPr>
          </a:p>
          <a:p>
            <a:pPr algn="ctr" lvl="0">
              <a:defRPr>
                <a:uFillTx/>
              </a:defRPr>
            </a:pPr>
            <a:r>
              <a:rPr b="1" dirty="0" lang="ar-SA" sz="4000">
                <a:solidFill>
                  <a:srgbClr val="0070C0"/>
                </a:solidFill>
                <a:uFillTx/>
              </a:rPr>
              <a:t>المواطنة الرقمية في التعليم</a:t>
            </a:r>
            <a:endParaRPr b="1" dirty="0" lang="en-GB" sz="40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14438" y="4365104"/>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3600">
                <a:solidFill>
                  <a:schemeClr val="bg1">
                    <a:lumMod val="50000"/>
                  </a:schemeClr>
                </a:solidFill>
                <a:uFillTx/>
              </a:rPr>
              <a:t>اليوم الثاني</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47</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4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14438" y="980651"/>
            <a:ext cx="5643562" cy="156966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4800">
                <a:solidFill>
                  <a:srgbClr val="0070C0"/>
                </a:solidFill>
                <a:effectLst>
                  <a:outerShdw algn="tl" blurRad="38100" dir="2700000" dist="38100">
                    <a:srgbClr val="C0C0C0"/>
                  </a:outerShdw>
                </a:effectLst>
                <a:uFillTx/>
              </a:rPr>
              <a:t> </a:t>
            </a:r>
            <a:r>
              <a:rPr b="1" dirty="0" lang="ar-SA" sz="4800">
                <a:solidFill>
                  <a:srgbClr val="0070C0"/>
                </a:solidFill>
                <a:uFillTx/>
              </a:rPr>
              <a:t>ترحيب</a:t>
            </a:r>
            <a:br>
              <a:rPr b="1" dirty="0" lang="ar-SA" sz="4800">
                <a:solidFill>
                  <a:srgbClr val="0070C0"/>
                </a:solidFill>
                <a:effectLst>
                  <a:outerShdw algn="tl" blurRad="38100" dir="2700000" dist="38100">
                    <a:srgbClr val="C0C0C0"/>
                  </a:outerShdw>
                </a:effectLst>
                <a:uFillTx/>
                <a:latin charset="0" pitchFamily="34" typeface="Calibri"/>
                <a:cs charset="-78" pitchFamily="2" typeface="K Elham"/>
              </a:rPr>
            </a:br>
            <a:endParaRPr dirty="0" lang="ar-SA" sz="4800">
              <a:solidFill>
                <a:srgbClr val="00B050"/>
              </a:solidFill>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 name="Picture 1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99792" y="2564904"/>
            <a:ext cx="2880320" cy="2019048"/>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48</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4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648" y="823116"/>
            <a:ext cx="6075610"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تطبيق نشاط رقم (5)</a:t>
            </a:r>
            <a:endParaRPr dirty="0" lang="ar-SA" sz="3600">
              <a:solidFill>
                <a:srgbClr val="00B050"/>
              </a:solidFill>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able 1"/>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642938" y="1937288"/>
          <a:ext cx="6961957" cy="1879981"/>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Pr bandRow="1" firstCol="1" firstRow="1" rtl="1"/>
              <a:tblGrid>
                <a:gridCol w="2212029"/>
                <a:gridCol w="831052"/>
                <a:gridCol w="2992112"/>
                <a:gridCol w="926764"/>
              </a:tblGrid>
              <a:tr h="0">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اسم النشاط</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مدته</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الوسائل المساعدة</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نوع النشاط</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0">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typeface="+mn-cs"/>
                        </a:rPr>
                        <a:t>النشاط</a:t>
                      </a:r>
                      <a:r>
                        <a:rPr baseline="0" dirty="0" lang="ar-SA" sz="2400">
                          <a:effectLst/>
                          <a:uFillTx/>
                          <a:latin charset="0" panose="020F0502020204030204" pitchFamily="34" typeface="Calibri"/>
                          <a:ea charset="0" panose="020F0502020204030204" pitchFamily="34" typeface="Calibri"/>
                          <a:cs typeface="+mn-cs"/>
                        </a:rPr>
                        <a:t> المنزلي</a:t>
                      </a: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typeface="+mn-cs"/>
                        </a:rPr>
                        <a:t>15 د</a:t>
                      </a: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قلم</a:t>
                      </a:r>
                    </a:p>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لائحة المصطلحات</a:t>
                      </a:r>
                    </a:p>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الإلقاء والمناقشة الجماعية</a:t>
                      </a: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charset="-78" panose="02020603050405020304" pitchFamily="18" typeface="Simplified Arabic"/>
                        </a:rPr>
                        <a:t>جماعي</a:t>
                      </a: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عنصر نائب لرقم الشريحة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49</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صورة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42938" y="3012877"/>
            <a:ext cx="920179" cy="920179"/>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صورة 1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703408" y="3200368"/>
            <a:ext cx="588672" cy="588672"/>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61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14438" y="980651"/>
            <a:ext cx="5643562" cy="70788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4000">
                <a:solidFill>
                  <a:srgbClr val="0070C0"/>
                </a:solidFill>
                <a:uFillTx/>
              </a:rPr>
              <a:t>إرشادات للمتدربين</a:t>
            </a:r>
            <a:endParaRPr dirty="0" lang="ar-SA" sz="4000">
              <a:solidFill>
                <a:srgbClr val="00B050"/>
              </a:solidFill>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267744" y="2420888"/>
            <a:ext cx="3672408" cy="2633047"/>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5</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5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73426" y="838453"/>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3600">
                <a:solidFill>
                  <a:srgbClr val="0070C0"/>
                </a:solidFill>
                <a:effectLst>
                  <a:outerShdw algn="tl" blurRad="38100" dir="2700000" dist="38100">
                    <a:srgbClr val="C0C0C0"/>
                  </a:outerShdw>
                </a:effectLst>
                <a:uFillTx/>
              </a:rPr>
              <a:t> أهداف </a:t>
            </a:r>
            <a:r>
              <a:rPr b="1" dirty="0" lang="ar-SA" sz="3600">
                <a:solidFill>
                  <a:srgbClr val="0070C0"/>
                </a:solidFill>
                <a:uFillTx/>
              </a:rPr>
              <a:t>الوحدة الثانية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3"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39552" y="1628800"/>
            <a:ext cx="7711311" cy="4389663"/>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a:lnSpc>
                <a:spcPct val="150000"/>
              </a:lnSpc>
            </a:pPr>
            <a:r>
              <a:rPr b="1" dirty="0" lang="ar-SA" sz="2800">
                <a:uFillTx/>
              </a:rPr>
              <a:t>في نهاية هذه الوحدة سيتمكن المتدرب من:</a:t>
            </a:r>
            <a:endParaRPr b="1" dirty="0" lang="ar-SA" sz="2800">
              <a:uFillTx/>
              <a:latin typeface="Noto Sans Symbols"/>
              <a:ea charset="-78" panose="02020603050405020304" pitchFamily="18" typeface="Simplified Arabic"/>
              <a:cs charset="-78" panose="02020603050405020304" pitchFamily="18" typeface="Simplified Arabic"/>
            </a:endParaRPr>
          </a:p>
          <a:p>
            <a:pPr algn="just" indent="-514350" lvl="0" marL="514350">
              <a:lnSpc>
                <a:spcPct val="150000"/>
              </a:lnSpc>
              <a:buFont typeface="+mj-lt"/>
              <a:buAutoNum type="arabicPeriod"/>
            </a:pPr>
            <a:r>
              <a:rPr dirty="0" lang="ar-SA" sz="2400">
                <a:uFillTx/>
                <a:latin typeface="Noto Sans Symbols"/>
                <a:ea charset="-78" panose="02020603050405020304" pitchFamily="18" typeface="Simplified Arabic"/>
                <a:cs charset="-78" panose="02020603050405020304" pitchFamily="18" typeface="Simplified Arabic"/>
              </a:rPr>
              <a:t>مهارات ومعارف المتعلمين للمشاركة في عالم متغير بفعل التقنية.</a:t>
            </a:r>
            <a:endParaRPr dirty="0" lang="en-US" sz="2400">
              <a:uFillTx/>
              <a:latin typeface="Noto Sans Symbols"/>
              <a:ea typeface="Noto Sans Symbols"/>
              <a:cs typeface="Noto Sans Symbols"/>
            </a:endParaRPr>
          </a:p>
          <a:p>
            <a:pPr algn="just" indent="-514350" lvl="0" marL="514350">
              <a:lnSpc>
                <a:spcPct val="150000"/>
              </a:lnSpc>
              <a:buFont typeface="+mj-lt"/>
              <a:buAutoNum type="arabicPeriod"/>
            </a:pPr>
            <a:r>
              <a:rPr dirty="0" lang="ar-SA" sz="2400">
                <a:uFillTx/>
                <a:latin typeface="Noto Sans Symbols"/>
                <a:ea charset="-78" panose="02020603050405020304" pitchFamily="18" typeface="Simplified Arabic"/>
                <a:cs charset="-78" panose="02020603050405020304" pitchFamily="18" typeface="Simplified Arabic"/>
              </a:rPr>
              <a:t>معرفة معايير المواطنة الرقمية بالنسبة للمتعلم والمعلم وقائد المدرسة.</a:t>
            </a:r>
            <a:endParaRPr dirty="0" lang="en-US" sz="2400">
              <a:uFillTx/>
              <a:latin typeface="Noto Sans Symbols"/>
              <a:ea typeface="Noto Sans Symbols"/>
              <a:cs typeface="Noto Sans Symbols"/>
            </a:endParaRPr>
          </a:p>
          <a:p>
            <a:pPr algn="just" indent="-514350" lvl="0" marL="514350">
              <a:lnSpc>
                <a:spcPct val="150000"/>
              </a:lnSpc>
              <a:buFont typeface="+mj-lt"/>
              <a:buAutoNum type="arabicPeriod"/>
            </a:pPr>
            <a:r>
              <a:rPr dirty="0" lang="ar-SA" sz="2400">
                <a:uFillTx/>
                <a:latin typeface="Noto Sans Symbols"/>
                <a:ea charset="-78" panose="02020603050405020304" pitchFamily="18" typeface="Simplified Arabic"/>
                <a:cs charset="-78" panose="02020603050405020304" pitchFamily="18" typeface="Simplified Arabic"/>
              </a:rPr>
              <a:t>تضمين قيم المواطنة الرقمية في العملية التعليمية من خلال:</a:t>
            </a:r>
            <a:endParaRPr dirty="0" lang="en-US" sz="2400">
              <a:uFillTx/>
              <a:latin typeface="Noto Sans Symbols"/>
              <a:ea typeface="Noto Sans Symbols"/>
              <a:cs typeface="Noto Sans Symbols"/>
            </a:endParaRPr>
          </a:p>
          <a:p>
            <a:pPr algn="just" indent="-342900" lvl="1" marL="800100">
              <a:lnSpc>
                <a:spcPct val="150000"/>
              </a:lnSpc>
              <a:buFont charset="0" panose="020B0604020202020204" pitchFamily="34" typeface="Arial"/>
              <a:buChar char="➢"/>
            </a:pPr>
            <a:r>
              <a:rPr dirty="0" lang="ar-SA" sz="2200">
                <a:uFillTx/>
                <a:latin charset="0" panose="020F0502020204030204" pitchFamily="34" typeface="Calibri"/>
                <a:ea charset="-78" panose="02020603050405020304" pitchFamily="18" typeface="Simplified Arabic"/>
                <a:cs charset="-78" panose="02020603050405020304" pitchFamily="18" typeface="Simplified Arabic"/>
              </a:rPr>
              <a:t>أبعاد التربية على المواطنة الرقمية في المناهج الدراسية.</a:t>
            </a:r>
            <a:endParaRPr dirty="0" lang="en-US" sz="2200">
              <a:uFillTx/>
              <a:latin charset="0" panose="020F0502020204030204" pitchFamily="34" typeface="Calibri"/>
              <a:ea charset="0" panose="020F0502020204030204" pitchFamily="34" typeface="Calibri"/>
            </a:endParaRPr>
          </a:p>
          <a:p>
            <a:pPr algn="just" indent="-342900" lvl="1" marL="800100">
              <a:lnSpc>
                <a:spcPct val="150000"/>
              </a:lnSpc>
              <a:buFont charset="0" panose="020B0604020202020204" pitchFamily="34" typeface="Arial"/>
              <a:buChar char="➢"/>
            </a:pPr>
            <a:r>
              <a:rPr dirty="0" lang="ar-SA" sz="2200">
                <a:uFillTx/>
                <a:latin charset="0" panose="020F0502020204030204" pitchFamily="34" typeface="Calibri"/>
                <a:ea charset="-78" panose="02020603050405020304" pitchFamily="18" typeface="Simplified Arabic"/>
                <a:cs charset="-78" panose="02020603050405020304" pitchFamily="18" typeface="Simplified Arabic"/>
              </a:rPr>
              <a:t>تنمية أبعاد المواطنة الرقمية في المناهج الدراسية</a:t>
            </a:r>
            <a:endParaRPr dirty="0" lang="en-US" sz="2200">
              <a:uFillTx/>
              <a:latin charset="0" panose="020F0502020204030204" pitchFamily="34" typeface="Calibri"/>
              <a:ea charset="0" panose="020F0502020204030204" pitchFamily="34" typeface="Calibri"/>
            </a:endParaRPr>
          </a:p>
          <a:p>
            <a:pPr algn="just" indent="-342900" lvl="1" marL="800100">
              <a:lnSpc>
                <a:spcPct val="150000"/>
              </a:lnSpc>
              <a:buFont charset="0" panose="020B0604020202020204" pitchFamily="34" typeface="Arial"/>
              <a:buChar char="➢"/>
            </a:pPr>
            <a:r>
              <a:rPr dirty="0" lang="ar-SA" sz="2200">
                <a:uFillTx/>
                <a:latin charset="0" panose="020F0502020204030204" pitchFamily="34" typeface="Calibri"/>
                <a:ea charset="-78" panose="02020603050405020304" pitchFamily="18" typeface="Simplified Arabic"/>
                <a:cs charset="-78" panose="02020603050405020304" pitchFamily="18" typeface="Simplified Arabic"/>
              </a:rPr>
              <a:t>كيفية مراحل تنمية وتعزيز المواطنة الرقمية. </a:t>
            </a:r>
          </a:p>
          <a:p>
            <a:pPr algn="just" indent="-342900" lvl="1" marL="800100">
              <a:lnSpc>
                <a:spcPct val="150000"/>
              </a:lnSpc>
              <a:buFont charset="0" panose="020B0604020202020204" pitchFamily="34" typeface="Arial"/>
              <a:buChar char="➢"/>
            </a:pPr>
            <a:r>
              <a:rPr dirty="0" lang="ar-SA" sz="2200">
                <a:uFillTx/>
                <a:latin charset="0" panose="020F0502020204030204" pitchFamily="34" typeface="Calibri"/>
                <a:cs charset="-78" panose="02020603050405020304" pitchFamily="18" typeface="Simplified Arabic"/>
              </a:rPr>
              <a:t>توظيف أدوات بوابة المستقبل لتنمية مفهوم المواطنة الرقمية لدى المتعلمين</a:t>
            </a:r>
            <a:r>
              <a:rPr dirty="0" lang="ar-SA">
                <a:uFillTx/>
              </a:rPr>
              <a:t>.</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50</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65</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5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36429" y="881183"/>
            <a:ext cx="7794252"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مهارات ومعارف المتعلمين للمشاركة في عالم متغير بفعل التقنية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36428" y="2082909"/>
            <a:ext cx="7607980" cy="4370427"/>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indent="-514350" marL="514350">
              <a:buFont typeface="+mj-lt"/>
              <a:buAutoNum type="arabicPeriod"/>
            </a:pPr>
            <a:r>
              <a:rPr dirty="0" lang="ar-SA" sz="2800">
                <a:uFillTx/>
                <a:latin charset="-78" panose="02020603050405020304" pitchFamily="18" typeface="Simplified Arabic"/>
                <a:cs charset="-78" panose="02020603050405020304" pitchFamily="18" typeface="Simplified Arabic"/>
              </a:rPr>
              <a:t>مجموعة المهارات الأساسية.</a:t>
            </a:r>
          </a:p>
          <a:p>
            <a:pPr algn="just" lvl="1"/>
            <a:endParaRPr dirty="0" lang="ar-SA" sz="2800">
              <a:uFillTx/>
              <a:latin charset="-78" panose="02020603050405020304" pitchFamily="18" typeface="Simplified Arabic"/>
              <a:cs charset="-78" panose="02020603050405020304" pitchFamily="18" typeface="Simplified Arabic"/>
            </a:endParaRPr>
          </a:p>
          <a:p>
            <a:pPr algn="just" lvl="1"/>
            <a:endParaRPr dirty="0" lang="ar-SA" sz="2800">
              <a:uFillTx/>
              <a:latin charset="-78" panose="02020603050405020304" pitchFamily="18" typeface="Simplified Arabic"/>
              <a:cs charset="-78" panose="02020603050405020304" pitchFamily="18" typeface="Simplified Arabic"/>
            </a:endParaRPr>
          </a:p>
          <a:p>
            <a:pPr algn="just" indent="-514350" marL="514350">
              <a:buFont typeface="+mj-lt"/>
              <a:buAutoNum type="arabicPeriod"/>
            </a:pPr>
            <a:r>
              <a:rPr dirty="0" lang="ar-SA" sz="2800">
                <a:uFillTx/>
                <a:latin charset="-78" panose="02020603050405020304" pitchFamily="18" typeface="Simplified Arabic"/>
                <a:cs charset="-78" panose="02020603050405020304" pitchFamily="18" typeface="Simplified Arabic"/>
              </a:rPr>
              <a:t>ما وراء المهارات الأساسية.</a:t>
            </a:r>
          </a:p>
          <a:p>
            <a:pPr algn="just" lvl="1"/>
            <a:endParaRPr dirty="0" lang="ar-SA" sz="2800">
              <a:uFillTx/>
              <a:latin charset="-78" panose="02020603050405020304" pitchFamily="18" typeface="Simplified Arabic"/>
              <a:cs charset="-78" panose="02020603050405020304" pitchFamily="18" typeface="Simplified Arabic"/>
            </a:endParaRPr>
          </a:p>
          <a:p>
            <a:pPr algn="just" lvl="1"/>
            <a:endParaRPr dirty="0" lang="ar-SA" sz="2800">
              <a:uFillTx/>
              <a:latin charset="-78" panose="02020603050405020304" pitchFamily="18" typeface="Simplified Arabic"/>
              <a:cs charset="-78" panose="02020603050405020304" pitchFamily="18" typeface="Simplified Arabic"/>
            </a:endParaRPr>
          </a:p>
          <a:p>
            <a:pPr algn="just" indent="-514350" marL="514350">
              <a:buFont typeface="+mj-lt"/>
              <a:buAutoNum type="arabicPeriod"/>
            </a:pPr>
            <a:r>
              <a:rPr dirty="0" lang="ar-SA" sz="2800">
                <a:uFillTx/>
                <a:latin charset="-78" panose="02020603050405020304" pitchFamily="18" typeface="Simplified Arabic"/>
                <a:cs charset="-78" panose="02020603050405020304" pitchFamily="18" typeface="Simplified Arabic"/>
              </a:rPr>
              <a:t>مهارات وسائل الإعلام الاجتماعية.</a:t>
            </a:r>
          </a:p>
          <a:p>
            <a:pPr algn="just" indent="-514350" marL="514350">
              <a:buFont typeface="+mj-lt"/>
              <a:buAutoNum type="arabicPeriod"/>
            </a:pPr>
            <a:endParaRPr dirty="0" lang="ar-SA" sz="2800">
              <a:uFillTx/>
              <a:latin charset="-78" panose="02020603050405020304" pitchFamily="18" typeface="Simplified Arabic"/>
              <a:cs charset="-78" panose="02020603050405020304" pitchFamily="18" typeface="Simplified Arabic"/>
            </a:endParaRPr>
          </a:p>
          <a:p>
            <a:pPr algn="just" lvl="1"/>
            <a:endParaRPr dirty="0" lang="ar-SA" sz="2600">
              <a:uFillTx/>
              <a:latin charset="-78" panose="02020603050405020304" pitchFamily="18" typeface="Simplified Arabic"/>
              <a:cs charset="-78" panose="02020603050405020304" pitchFamily="18" typeface="Simplified Arabic"/>
            </a:endParaRPr>
          </a:p>
          <a:p>
            <a:pPr algn="just" indent="-514350" marL="514350">
              <a:buFont typeface="+mj-lt"/>
              <a:buAutoNum type="arabicPeriod"/>
            </a:pPr>
            <a:r>
              <a:rPr dirty="0" lang="ar-SA" sz="2800">
                <a:uFillTx/>
                <a:latin charset="-78" panose="02020603050405020304" pitchFamily="18" typeface="Simplified Arabic"/>
                <a:cs charset="-78" panose="02020603050405020304" pitchFamily="18" typeface="Simplified Arabic"/>
              </a:rPr>
              <a:t>المسؤولية الاجتماعية.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51</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صورة 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45432" y="2016698"/>
            <a:ext cx="1954560" cy="1460824"/>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صورة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282582" y="3455171"/>
            <a:ext cx="1497330" cy="977900"/>
          </a:xfrm>
          <a:prstGeom prst="rect">
            <a:avLst/>
          </a:prstGeom>
          <a:ln>
            <a:noFill/>
          </a:ln>
          <a:effectLst>
            <a:outerShdw algn="tl" blurRad="292100" dir="2700000" dist="139700" rotWithShape="0">
              <a:srgbClr val="333333">
                <a:alpha val="65000"/>
              </a:srgbClr>
            </a:outerShdw>
          </a:effectLst>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صورة 1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87624" y="4581128"/>
            <a:ext cx="1957705" cy="1351280"/>
          </a:xfrm>
          <a:prstGeom prst="rect">
            <a:avLst/>
          </a:prstGeom>
          <a:ln>
            <a:noFill/>
          </a:ln>
          <a:effectLst>
            <a:outerShdw algn="tl" blurRad="190500" rotWithShape="0">
              <a:srgbClr val="000000">
                <a:alpha val="70000"/>
              </a:srgbClr>
            </a:outerShdw>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69-71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5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36429" y="881183"/>
            <a:ext cx="7794252"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مهارات ومعارف المتعلمين للمشاركة في عالم متغير بفعل التقنية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0444" y="2420888"/>
            <a:ext cx="7607980" cy="418576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indent="-514350" marL="514350">
              <a:buFont typeface="+mj-lt"/>
              <a:buAutoNum type="arabicPeriod"/>
            </a:pPr>
            <a:r>
              <a:rPr dirty="0" lang="ar-SA" sz="2600" u="sng">
                <a:uFillTx/>
                <a:latin charset="-78" panose="02020603050405020304" pitchFamily="18" typeface="Simplified Arabic"/>
                <a:cs charset="-78" panose="02020603050405020304" pitchFamily="18" typeface="Simplified Arabic"/>
              </a:rPr>
              <a:t>مجموعة المهارات الأساسية</a:t>
            </a:r>
          </a:p>
          <a:p>
            <a:pPr algn="just"/>
            <a:endParaRPr dirty="0" lang="ar-SA" sz="2600" u="sng">
              <a:uFillTx/>
              <a:latin charset="-78" panose="02020603050405020304" pitchFamily="18" typeface="Simplified Arabic"/>
              <a:cs charset="-78" panose="02020603050405020304" pitchFamily="18" typeface="Simplified Arabic"/>
            </a:endParaRPr>
          </a:p>
          <a:p>
            <a:pPr algn="just" lvl="1"/>
            <a:r>
              <a:rPr dirty="0" lang="ar-SA" sz="2600">
                <a:uFillTx/>
                <a:latin charset="-78" panose="02020603050405020304" pitchFamily="18" typeface="Simplified Arabic"/>
                <a:cs charset="-78" panose="02020603050405020304" pitchFamily="18" typeface="Simplified Arabic"/>
              </a:rPr>
              <a:t>لابد على المعلمين مساعدة طلابهم على اكتساب مهارات القرن 21 بإسناد المهام والواجبات التي تطلب ذلك.</a:t>
            </a:r>
          </a:p>
          <a:p>
            <a:pPr algn="just" lvl="1"/>
            <a:r>
              <a:rPr dirty="0" lang="ar-SA" sz="2600">
                <a:uFillTx/>
                <a:latin charset="-78" panose="02020603050405020304" pitchFamily="18" typeface="Simplified Arabic"/>
                <a:cs charset="-78" panose="02020603050405020304" pitchFamily="18" typeface="Simplified Arabic"/>
              </a:rPr>
              <a:t>ويمكن تقسيم هذه المهارات إلى ثلاث فئات:</a:t>
            </a:r>
          </a:p>
          <a:p>
            <a:pPr algn="just" indent="-342900" lvl="2" marL="1257300">
              <a:buFont charset="2" panose="05000000000000000000" pitchFamily="2" typeface="Wingdings"/>
              <a:buChar char="v"/>
            </a:pPr>
            <a:r>
              <a:rPr dirty="0" lang="ar-SA" sz="2200">
                <a:uFillTx/>
                <a:latin charset="-78" panose="02020603050405020304" pitchFamily="18" typeface="Simplified Arabic"/>
                <a:cs charset="-78" panose="02020603050405020304" pitchFamily="18" typeface="Simplified Arabic"/>
              </a:rPr>
              <a:t>مهارات التعلم</a:t>
            </a:r>
            <a:r>
              <a:rPr dirty="0" lang="en-US" sz="2200">
                <a:uFillTx/>
                <a:latin charset="-78" panose="02020603050405020304" pitchFamily="18" typeface="Simplified Arabic"/>
                <a:cs charset="-78" panose="02020603050405020304" pitchFamily="18" typeface="Simplified Arabic"/>
              </a:rPr>
              <a:t>Learning Skills </a:t>
            </a:r>
            <a:r>
              <a:rPr dirty="0" lang="ar-SA" sz="2200">
                <a:uFillTx/>
                <a:latin charset="-78" panose="02020603050405020304" pitchFamily="18" typeface="Simplified Arabic"/>
                <a:cs charset="-78" panose="02020603050405020304" pitchFamily="18" typeface="Simplified Arabic"/>
              </a:rPr>
              <a:t>: القدرة على التفكير النقدي والتفكير الإبداعي والمشاركة والتعاون والقدرة على التواصل.</a:t>
            </a:r>
          </a:p>
          <a:p>
            <a:pPr algn="just" indent="-342900" lvl="2" marL="1257300">
              <a:buFont charset="2" panose="05000000000000000000" pitchFamily="2" typeface="Wingdings"/>
              <a:buChar char="v"/>
            </a:pPr>
            <a:r>
              <a:rPr dirty="0" lang="ar-SA" sz="2200">
                <a:uFillTx/>
                <a:latin charset="-78" panose="02020603050405020304" pitchFamily="18" typeface="Simplified Arabic"/>
                <a:cs charset="-78" panose="02020603050405020304" pitchFamily="18" typeface="Simplified Arabic"/>
              </a:rPr>
              <a:t>مهارات محو الأمية </a:t>
            </a:r>
            <a:r>
              <a:rPr dirty="0" lang="en-US" sz="2200">
                <a:uFillTx/>
                <a:latin charset="-78" panose="02020603050405020304" pitchFamily="18" typeface="Simplified Arabic"/>
                <a:cs charset="-78" panose="02020603050405020304" pitchFamily="18" typeface="Simplified Arabic"/>
              </a:rPr>
              <a:t>Literacy Skills</a:t>
            </a:r>
            <a:r>
              <a:rPr dirty="0" lang="ar-SA" sz="2200">
                <a:uFillTx/>
                <a:latin charset="-78" panose="02020603050405020304" pitchFamily="18" typeface="Simplified Arabic"/>
                <a:cs charset="-78" panose="02020603050405020304" pitchFamily="18" typeface="Simplified Arabic"/>
              </a:rPr>
              <a:t>: محو الأمية المعلوماتية والثقافة الإعلامية ومحو الأمية التقنية.</a:t>
            </a:r>
          </a:p>
          <a:p>
            <a:pPr algn="just" indent="-342900" lvl="2" marL="1257300">
              <a:buFont charset="2" panose="05000000000000000000" pitchFamily="2" typeface="Wingdings"/>
              <a:buChar char="v"/>
            </a:pPr>
            <a:r>
              <a:rPr dirty="0" lang="ar-SA" sz="2200">
                <a:uFillTx/>
                <a:latin charset="-78" panose="02020603050405020304" pitchFamily="18" typeface="Simplified Arabic"/>
                <a:cs charset="-78" panose="02020603050405020304" pitchFamily="18" typeface="Simplified Arabic"/>
              </a:rPr>
              <a:t>مهارات الحياتية </a:t>
            </a:r>
            <a:r>
              <a:rPr dirty="0" lang="en-US" sz="2200">
                <a:uFillTx/>
                <a:latin charset="-78" panose="02020603050405020304" pitchFamily="18" typeface="Simplified Arabic"/>
                <a:cs charset="-78" panose="02020603050405020304" pitchFamily="18" typeface="Simplified Arabic"/>
              </a:rPr>
              <a:t>Life Skills</a:t>
            </a:r>
            <a:r>
              <a:rPr dirty="0" lang="ar-SA" sz="2200">
                <a:uFillTx/>
                <a:latin charset="-78" panose="02020603050405020304" pitchFamily="18" typeface="Simplified Arabic"/>
                <a:cs charset="-78" panose="02020603050405020304" pitchFamily="18" typeface="Simplified Arabic"/>
              </a:rPr>
              <a:t>: المرونة والمبادرة والمهارات الاجتماعية والإنتاجية والقيادة والإدارة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52</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صورة 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36428" y="1700808"/>
            <a:ext cx="2567420" cy="1468738"/>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69</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5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36429" y="881183"/>
            <a:ext cx="7794252"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مهارات ومعارف المتعلمين للمشاركة في عالم متغير بفعل التقنية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08436" y="2467187"/>
            <a:ext cx="7607980" cy="412420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indent="-514350" marL="514350">
              <a:buFont typeface="+mj-lt"/>
              <a:buAutoNum startAt="2" type="arabicPeriod"/>
            </a:pPr>
            <a:r>
              <a:rPr dirty="0" lang="ar-SA" sz="2600" u="sng">
                <a:uFillTx/>
                <a:latin charset="-78" panose="02020603050405020304" pitchFamily="18" typeface="Simplified Arabic"/>
                <a:cs charset="-78" panose="02020603050405020304" pitchFamily="18" typeface="Simplified Arabic"/>
              </a:rPr>
              <a:t>ما وراء المهارات الأساسية</a:t>
            </a:r>
          </a:p>
          <a:p>
            <a:pPr algn="just"/>
            <a:endParaRPr dirty="0" lang="ar-SA" sz="2600" u="sng">
              <a:uFillTx/>
              <a:latin charset="-78" panose="02020603050405020304" pitchFamily="18" typeface="Simplified Arabic"/>
              <a:cs charset="-78" panose="02020603050405020304" pitchFamily="18" typeface="Simplified Arabic"/>
            </a:endParaRPr>
          </a:p>
          <a:p>
            <a:pPr algn="just" lvl="1" marL="339725"/>
            <a:r>
              <a:rPr dirty="0" lang="ar-SA" sz="2600">
                <a:uFillTx/>
                <a:latin charset="-78" panose="02020603050405020304" pitchFamily="18" typeface="Simplified Arabic"/>
                <a:cs charset="-78" panose="02020603050405020304" pitchFamily="18" typeface="Simplified Arabic"/>
              </a:rPr>
              <a:t>المواطن الرقمي هو من يستخدم أدوات التكنولوجيا الحديثة مثل الإنترنت والأجهزة اللوحية والذكية للتواصل وإدارة حياته بشكل روتيني. لذلك هناك الكثير من المهارات التي تفوق المهارات الأساسية مثل:</a:t>
            </a:r>
          </a:p>
          <a:p>
            <a:pPr algn="just" indent="-342900" lvl="2" marL="1257300">
              <a:buFont charset="2" panose="05000000000000000000" pitchFamily="2" typeface="Wingdings"/>
              <a:buChar char="v"/>
            </a:pPr>
            <a:r>
              <a:rPr dirty="0" lang="ar-SA" sz="2200">
                <a:uFillTx/>
                <a:latin charset="-78" panose="02020603050405020304" pitchFamily="18" typeface="Simplified Arabic"/>
                <a:cs charset="-78" panose="02020603050405020304" pitchFamily="18" typeface="Simplified Arabic"/>
              </a:rPr>
              <a:t>محو أمية الحاسوب: معرفة كيفية استخدام قواعد البيانات وجداول البيانات...</a:t>
            </a:r>
          </a:p>
          <a:p>
            <a:pPr algn="just" indent="-342900" lvl="2" marL="1257300">
              <a:buFont charset="2" panose="05000000000000000000" pitchFamily="2" typeface="Wingdings"/>
              <a:buChar char="v"/>
            </a:pPr>
            <a:r>
              <a:rPr dirty="0" lang="ar-SA" sz="2200">
                <a:uFillTx/>
                <a:latin charset="-78" panose="02020603050405020304" pitchFamily="18" typeface="Simplified Arabic"/>
                <a:cs charset="-78" panose="02020603050405020304" pitchFamily="18" typeface="Simplified Arabic"/>
              </a:rPr>
              <a:t>المهارات على شبكة الإنترنت: معرفة كيفية إنشاء حسابات خاصة ومواقع....</a:t>
            </a:r>
          </a:p>
          <a:p>
            <a:pPr algn="just" indent="-342900" lvl="2" marL="1257300">
              <a:buFont charset="2" panose="05000000000000000000" pitchFamily="2" typeface="Wingdings"/>
              <a:buChar char="v"/>
            </a:pPr>
            <a:r>
              <a:rPr dirty="0" lang="ar-SA" sz="2200">
                <a:uFillTx/>
                <a:latin charset="-78" panose="02020603050405020304" pitchFamily="18" typeface="Simplified Arabic"/>
                <a:cs charset="-78" panose="02020603050405020304" pitchFamily="18" typeface="Simplified Arabic"/>
              </a:rPr>
              <a:t>مهارات منح المواطنة الرقمية الكاملة: وتشتمل على مهارتين استخدام وسائل الاتصال وأدوات المشاركة وتحسين محركات البحث (</a:t>
            </a:r>
            <a:r>
              <a:rPr dirty="0" lang="en-US" sz="2200">
                <a:uFillTx/>
                <a:latin charset="-78" panose="02020603050405020304" pitchFamily="18" typeface="Simplified Arabic"/>
                <a:cs charset="-78" panose="02020603050405020304" pitchFamily="18" typeface="Simplified Arabic"/>
              </a:rPr>
              <a:t>SEO</a:t>
            </a:r>
            <a:r>
              <a:rPr dirty="0" lang="ar-SA" sz="2200">
                <a:uFillTx/>
                <a:latin charset="-78" panose="02020603050405020304" pitchFamily="18" typeface="Simplified Arabic"/>
                <a:cs charset="-78" panose="02020603050405020304" pitchFamily="18" typeface="Simplified Arabic"/>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53</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صورة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6" y="1713315"/>
            <a:ext cx="2660890" cy="1507743"/>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69</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5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36429" y="881183"/>
            <a:ext cx="7794252"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مهارات ومعارف المتعلمين للمشاركة في عالم متغير بفعل التقنية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36428" y="2011481"/>
            <a:ext cx="7607980" cy="458587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indent="-514350" marL="514350">
              <a:buFont typeface="+mj-lt"/>
              <a:buAutoNum startAt="3" type="arabicPeriod"/>
            </a:pPr>
            <a:r>
              <a:rPr dirty="0" lang="ar-SA" sz="2600" u="sng">
                <a:uFillTx/>
                <a:latin charset="-78" panose="02020603050405020304" pitchFamily="18" typeface="Simplified Arabic"/>
                <a:cs charset="-78" panose="02020603050405020304" pitchFamily="18" typeface="Simplified Arabic"/>
              </a:rPr>
              <a:t>مهارات وسائل الإعلام الاجتماعية</a:t>
            </a:r>
          </a:p>
          <a:p>
            <a:pPr algn="just"/>
            <a:endParaRPr dirty="0" lang="ar-SA" sz="2600" u="sng">
              <a:uFillTx/>
              <a:latin charset="-78" panose="02020603050405020304" pitchFamily="18" typeface="Simplified Arabic"/>
              <a:cs charset="-78" panose="02020603050405020304" pitchFamily="18" typeface="Simplified Arabic"/>
            </a:endParaRPr>
          </a:p>
          <a:p>
            <a:pPr algn="just" lvl="1" marL="225425"/>
            <a:r>
              <a:rPr dirty="0" lang="ar-SA" sz="2600">
                <a:uFillTx/>
                <a:latin charset="-78" panose="02020603050405020304" pitchFamily="18" typeface="Simplified Arabic"/>
                <a:cs charset="-78" panose="02020603050405020304" pitchFamily="18" typeface="Simplified Arabic"/>
              </a:rPr>
              <a:t>من أجل تنشيط المواطنة الرقمية وتعزيزها لابد من أن نعمل على "محو الأميّة الإعلامية".</a:t>
            </a:r>
          </a:p>
          <a:p>
            <a:pPr algn="just" lvl="1" marL="225425"/>
            <a:endParaRPr dirty="0" lang="ar-SA" sz="2600">
              <a:uFillTx/>
              <a:latin charset="-78" panose="02020603050405020304" pitchFamily="18" typeface="Simplified Arabic"/>
              <a:cs charset="-78" panose="02020603050405020304" pitchFamily="18" typeface="Simplified Arabic"/>
            </a:endParaRPr>
          </a:p>
          <a:p>
            <a:pPr algn="just" lvl="1"/>
            <a:r>
              <a:rPr dirty="0" lang="ar-SA" sz="2600">
                <a:uFillTx/>
                <a:latin charset="-78" panose="02020603050405020304" pitchFamily="18" typeface="Simplified Arabic"/>
                <a:cs charset="-78" panose="02020603050405020304" pitchFamily="18" typeface="Simplified Arabic"/>
              </a:rPr>
              <a:t>تركز المناهج الدراسة في القضايا الأخلاقية على المجالات الخمس التالية:</a:t>
            </a:r>
          </a:p>
          <a:p>
            <a:pPr algn="just" indent="-342900" lvl="2" marL="1257300">
              <a:buFont charset="2" panose="05000000000000000000" pitchFamily="2" typeface="Wingdings"/>
              <a:buChar char="v"/>
            </a:pPr>
            <a:r>
              <a:rPr dirty="0" lang="ar-SA" sz="2200">
                <a:uFillTx/>
                <a:latin charset="-78" panose="02020603050405020304" pitchFamily="18" typeface="Simplified Arabic"/>
                <a:cs charset="-78" panose="02020603050405020304" pitchFamily="18" typeface="Simplified Arabic"/>
              </a:rPr>
              <a:t>التعبير عن الذات والهوية</a:t>
            </a:r>
          </a:p>
          <a:p>
            <a:pPr algn="just" indent="-342900" lvl="2" marL="1257300">
              <a:buFont charset="2" panose="05000000000000000000" pitchFamily="2" typeface="Wingdings"/>
              <a:buChar char="v"/>
            </a:pPr>
            <a:r>
              <a:rPr dirty="0" lang="ar-SA" sz="2200">
                <a:uFillTx/>
                <a:latin charset="-78" panose="02020603050405020304" pitchFamily="18" typeface="Simplified Arabic"/>
                <a:cs charset="-78" panose="02020603050405020304" pitchFamily="18" typeface="Simplified Arabic"/>
              </a:rPr>
              <a:t>الخصوصية</a:t>
            </a:r>
          </a:p>
          <a:p>
            <a:pPr algn="just" indent="-342900" lvl="2" marL="1257300">
              <a:buFont charset="2" panose="05000000000000000000" pitchFamily="2" typeface="Wingdings"/>
              <a:buChar char="v"/>
            </a:pPr>
            <a:r>
              <a:rPr dirty="0" lang="ar-SA" sz="2200">
                <a:uFillTx/>
                <a:latin charset="-78" panose="02020603050405020304" pitchFamily="18" typeface="Simplified Arabic"/>
                <a:cs charset="-78" panose="02020603050405020304" pitchFamily="18" typeface="Simplified Arabic"/>
              </a:rPr>
              <a:t>حقوق الملكية والتأليف</a:t>
            </a:r>
          </a:p>
          <a:p>
            <a:pPr algn="just" indent="-342900" lvl="2" marL="1257300">
              <a:buFont charset="2" panose="05000000000000000000" pitchFamily="2" typeface="Wingdings"/>
              <a:buChar char="v"/>
            </a:pPr>
            <a:r>
              <a:rPr dirty="0" lang="ar-SA" sz="2200">
                <a:uFillTx/>
                <a:latin charset="-78" panose="02020603050405020304" pitchFamily="18" typeface="Simplified Arabic"/>
                <a:cs charset="-78" panose="02020603050405020304" pitchFamily="18" typeface="Simplified Arabic"/>
              </a:rPr>
              <a:t>المصداقية الشخصية والمعلومات</a:t>
            </a:r>
          </a:p>
          <a:p>
            <a:pPr algn="just" indent="-342900" lvl="2" marL="1257300">
              <a:buFont charset="2" panose="05000000000000000000" pitchFamily="2" typeface="Wingdings"/>
              <a:buChar char="v"/>
            </a:pPr>
            <a:r>
              <a:rPr dirty="0" lang="ar-SA" sz="2200">
                <a:uFillTx/>
                <a:latin charset="-78" panose="02020603050405020304" pitchFamily="18" typeface="Simplified Arabic"/>
                <a:cs charset="-78" panose="02020603050405020304" pitchFamily="18" typeface="Simplified Arabic"/>
              </a:rPr>
              <a:t>المشاركة والانضباط في الفضاءات على شبكة الإنترنت</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54</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صورة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6" y="4509120"/>
            <a:ext cx="2711436" cy="1389314"/>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71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5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36429" y="881183"/>
            <a:ext cx="7794252"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مهارات ومعارف المتعلمين للمشاركة في عالم متغير بفعل التقنية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36428" y="2467187"/>
            <a:ext cx="7607980" cy="412420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indent="-514350" marL="514350">
              <a:buFont typeface="+mj-lt"/>
              <a:buAutoNum startAt="3" type="arabicPeriod"/>
            </a:pPr>
            <a:r>
              <a:rPr dirty="0" lang="ar-SA" sz="2600" u="sng">
                <a:uFillTx/>
                <a:latin charset="-78" panose="02020603050405020304" pitchFamily="18" typeface="Simplified Arabic"/>
                <a:cs charset="-78" panose="02020603050405020304" pitchFamily="18" typeface="Simplified Arabic"/>
              </a:rPr>
              <a:t>المسؤولية الاجتماعية</a:t>
            </a:r>
          </a:p>
          <a:p>
            <a:pPr algn="just"/>
            <a:endParaRPr dirty="0" lang="ar-SA" sz="2600" u="sng">
              <a:uFillTx/>
              <a:latin charset="-78" panose="02020603050405020304" pitchFamily="18" typeface="Simplified Arabic"/>
              <a:cs charset="-78" panose="02020603050405020304" pitchFamily="18" typeface="Simplified Arabic"/>
            </a:endParaRPr>
          </a:p>
          <a:p>
            <a:pPr algn="just" lvl="1" marL="225425"/>
            <a:r>
              <a:rPr dirty="0" lang="ar-SA" sz="2600">
                <a:uFillTx/>
                <a:latin charset="-78" panose="02020603050405020304" pitchFamily="18" typeface="Simplified Arabic"/>
                <a:cs charset="-78" panose="02020603050405020304" pitchFamily="18" typeface="Simplified Arabic"/>
              </a:rPr>
              <a:t>مفهوم المسؤولية الاجتماعية تتطور في العالمين الحقيقي والرقمي، فنجد:</a:t>
            </a:r>
          </a:p>
          <a:p>
            <a:pPr algn="just" lvl="1" marL="225425"/>
            <a:endParaRPr dirty="0" lang="ar-SA" sz="2600">
              <a:uFillTx/>
              <a:latin charset="-78" panose="02020603050405020304" pitchFamily="18" typeface="Simplified Arabic"/>
              <a:cs charset="-78" panose="02020603050405020304" pitchFamily="18" typeface="Simplified Arabic"/>
            </a:endParaRPr>
          </a:p>
          <a:p>
            <a:pPr algn="just" indent="-457200" lvl="1" marL="682625">
              <a:buFont charset="0" panose="02070309020205020404" pitchFamily="49" typeface="Courier New"/>
              <a:buChar char="o"/>
            </a:pPr>
            <a:r>
              <a:rPr dirty="0" lang="ar-SA" sz="2200">
                <a:uFillTx/>
                <a:latin charset="-78" panose="02020603050405020304" pitchFamily="18" typeface="Simplified Arabic"/>
                <a:cs charset="-78" panose="02020603050405020304" pitchFamily="18" typeface="Simplified Arabic"/>
              </a:rPr>
              <a:t>المواطن الصالح في عالمه الحقيقي (الدولة التي ينتمي إليها جسدياً) يشارك إحساسه بالمسؤولية على الحفاظ على استقرار وتطور مجتمعه ووطنه</a:t>
            </a:r>
          </a:p>
          <a:p>
            <a:pPr algn="just" indent="-457200" lvl="1" marL="682625">
              <a:buFont charset="0" panose="02070309020205020404" pitchFamily="49" typeface="Courier New"/>
              <a:buChar char="o"/>
            </a:pPr>
            <a:endParaRPr dirty="0" lang="ar-SA" sz="2200">
              <a:uFillTx/>
              <a:latin charset="-78" panose="02020603050405020304" pitchFamily="18" typeface="Simplified Arabic"/>
              <a:cs charset="-78" panose="02020603050405020304" pitchFamily="18" typeface="Simplified Arabic"/>
            </a:endParaRPr>
          </a:p>
          <a:p>
            <a:pPr algn="just" indent="-457200" lvl="1" marL="682625">
              <a:buFont charset="0" panose="02070309020205020404" pitchFamily="49" typeface="Courier New"/>
              <a:buChar char="o"/>
            </a:pPr>
            <a:r>
              <a:rPr dirty="0" lang="ar-SA" sz="2200">
                <a:uFillTx/>
                <a:latin charset="-78" panose="02020603050405020304" pitchFamily="18" typeface="Simplified Arabic"/>
                <a:cs charset="-78" panose="02020603050405020304" pitchFamily="18" typeface="Simplified Arabic"/>
              </a:rPr>
              <a:t>الرقمي الإيجابي فنجده لا يمارس التنمر الإلكتروني</a:t>
            </a:r>
            <a:r>
              <a:rPr dirty="0" lang="en-US" sz="2200">
                <a:uFillTx/>
                <a:latin charset="-78" panose="02020603050405020304" pitchFamily="18" typeface="Simplified Arabic"/>
                <a:cs charset="-78" panose="02020603050405020304" pitchFamily="18" typeface="Simplified Arabic"/>
              </a:rPr>
              <a:t>Cyberbullying </a:t>
            </a:r>
            <a:r>
              <a:rPr dirty="0" lang="ar-SA" sz="2200">
                <a:uFillTx/>
                <a:latin charset="-78" panose="02020603050405020304" pitchFamily="18" typeface="Simplified Arabic"/>
                <a:cs charset="-78" panose="02020603050405020304" pitchFamily="18" typeface="Simplified Arabic"/>
              </a:rPr>
              <a:t> ضد الأخرين، وكذلك حذر في نشر أي معلومة قد تؤثر عليه في المستقبل إذا ما عُرف </a:t>
            </a:r>
            <a:r>
              <a:rPr dirty="0" lang="ar-SA" sz="1400">
                <a:uFillTx/>
                <a:latin charset="-78" panose="02020603050405020304" pitchFamily="18" typeface="Simplified Arabic"/>
                <a:cs charset="-78" panose="02020603050405020304" pitchFamily="18" typeface="Simplified Arabic"/>
              </a:rPr>
              <a:t>(حايك، 2016)</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55</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71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5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35596" y="2453401"/>
            <a:ext cx="7101404" cy="2862322"/>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indent="-457200" lvl="0" marL="457200">
              <a:lnSpc>
                <a:spcPct val="150000"/>
              </a:lnSpc>
              <a:buFont typeface="+mj-lt"/>
              <a:buAutoNum type="arabicPeriod"/>
            </a:pPr>
            <a:r>
              <a:rPr dirty="0" lang="ar-SA" sz="2400">
                <a:uFillTx/>
              </a:rPr>
              <a:t>يفهم القضايا الإنسانية والثقافية والاجتماعية ذات الصلة بالتكنولوجيا.</a:t>
            </a:r>
          </a:p>
          <a:p>
            <a:pPr indent="-457200" lvl="0" marL="457200">
              <a:lnSpc>
                <a:spcPct val="150000"/>
              </a:lnSpc>
              <a:buFont typeface="+mj-lt"/>
              <a:buAutoNum type="arabicPeriod"/>
            </a:pPr>
            <a:r>
              <a:rPr dirty="0" lang="ar-SA" sz="2400">
                <a:uFillTx/>
              </a:rPr>
              <a:t>ممارسة السلوكيات الأخلاقية والشرعية.</a:t>
            </a:r>
          </a:p>
          <a:p>
            <a:pPr indent="-457200" lvl="0" marL="457200">
              <a:lnSpc>
                <a:spcPct val="150000"/>
              </a:lnSpc>
              <a:buFont typeface="+mj-lt"/>
              <a:buAutoNum type="arabicPeriod"/>
            </a:pPr>
            <a:r>
              <a:rPr dirty="0" lang="ar-SA" sz="2400">
                <a:uFillTx/>
              </a:rPr>
              <a:t>الدعوة إلى الممارسة الآمنة والقانونية والاستخدام المسؤول للمعلومات والتقنية.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56</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صورة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64777" y="346774"/>
            <a:ext cx="1565903" cy="1642066"/>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9512" y="792694"/>
            <a:ext cx="7146598"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معايير المواطن الرقمية بالنسبة للمتعلم</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71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5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9512" y="792694"/>
            <a:ext cx="7146598"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معايير المواطن الرقمية بالنسبة للمعلم</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00" y="2420888"/>
            <a:ext cx="6453332" cy="341632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indent="-457200" lvl="0" marL="457200">
              <a:lnSpc>
                <a:spcPct val="150000"/>
              </a:lnSpc>
              <a:buFont typeface="+mj-lt"/>
              <a:buAutoNum type="arabicPeriod"/>
            </a:pPr>
            <a:r>
              <a:rPr dirty="0" lang="ar-SA" sz="2400">
                <a:uFillTx/>
              </a:rPr>
              <a:t>مساعدة الطلاب على فهم أن التكنولوجيا الرقمية وقيمها.</a:t>
            </a:r>
          </a:p>
          <a:p>
            <a:pPr indent="-457200" lvl="0" marL="457200">
              <a:lnSpc>
                <a:spcPct val="150000"/>
              </a:lnSpc>
              <a:buFont typeface="+mj-lt"/>
              <a:buAutoNum type="arabicPeriod"/>
            </a:pPr>
            <a:r>
              <a:rPr dirty="0" lang="ar-SA" sz="2400">
                <a:uFillTx/>
              </a:rPr>
              <a:t>الوعي بمشاركات الطلاب في العالم الافتراضي.</a:t>
            </a:r>
          </a:p>
          <a:p>
            <a:pPr indent="-457200" lvl="0" marL="457200">
              <a:lnSpc>
                <a:spcPct val="150000"/>
              </a:lnSpc>
              <a:buFont typeface="+mj-lt"/>
              <a:buAutoNum type="arabicPeriod"/>
            </a:pPr>
            <a:r>
              <a:rPr dirty="0" lang="ar-SA" sz="2400">
                <a:uFillTx/>
              </a:rPr>
              <a:t>أن يضمنوا البيئة الافتراضية في تفاعلاتهم.</a:t>
            </a:r>
          </a:p>
          <a:p>
            <a:pPr indent="-457200" lvl="0" marL="457200">
              <a:lnSpc>
                <a:spcPct val="150000"/>
              </a:lnSpc>
              <a:buFont typeface="+mj-lt"/>
              <a:buAutoNum type="arabicPeriod"/>
            </a:pPr>
            <a:r>
              <a:rPr dirty="0" lang="ar-SA" sz="2400">
                <a:uFillTx/>
              </a:rPr>
              <a:t>أن يكون معلماً رقمياً مسؤولاً.</a:t>
            </a:r>
          </a:p>
          <a:p>
            <a:pPr indent="-457200" lvl="0" marL="457200">
              <a:lnSpc>
                <a:spcPct val="150000"/>
              </a:lnSpc>
              <a:buFont typeface="+mj-lt"/>
              <a:buAutoNum type="arabicPeriod"/>
            </a:pPr>
            <a:r>
              <a:rPr dirty="0" lang="ar-SA" sz="2400">
                <a:uFillTx/>
              </a:rPr>
              <a:t>متقن لمهارة البحث عن المعلومة.</a:t>
            </a:r>
          </a:p>
          <a:p>
            <a:pPr indent="-457200" lvl="0" marL="457200">
              <a:lnSpc>
                <a:spcPct val="150000"/>
              </a:lnSpc>
              <a:buFont typeface="+mj-lt"/>
              <a:buAutoNum type="arabicPeriod"/>
            </a:pPr>
            <a:r>
              <a:rPr dirty="0" lang="ar-SA" sz="2400">
                <a:uFillTx/>
              </a:rPr>
              <a:t>عدم النظر للتكنولوجيا على أنها مجرد ألعاب.</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57</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صورة 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618046" y="132879"/>
            <a:ext cx="1965960" cy="196596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73</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5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63603" y="2492896"/>
            <a:ext cx="7317428" cy="2862322"/>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indent="-457200" lvl="0" marL="457200">
              <a:lnSpc>
                <a:spcPct val="150000"/>
              </a:lnSpc>
              <a:buFont typeface="+mj-lt"/>
              <a:buAutoNum type="arabicPeriod"/>
            </a:pPr>
            <a:r>
              <a:rPr dirty="0" lang="ar-SA" sz="2400">
                <a:uFillTx/>
              </a:rPr>
              <a:t>تيسير الفهم بالثقافة الرقمية ويكفل تساوي الفرص للحصول على الأدوات والموارد الرقمية الملائمة لتلبية احتياجات جميع الطلاب.</a:t>
            </a:r>
          </a:p>
          <a:p>
            <a:pPr indent="-457200" lvl="0" marL="457200">
              <a:lnSpc>
                <a:spcPct val="150000"/>
              </a:lnSpc>
              <a:buFont typeface="+mj-lt"/>
              <a:buAutoNum type="arabicPeriod"/>
            </a:pPr>
            <a:r>
              <a:rPr dirty="0" lang="ar-SA" sz="2400">
                <a:uFillTx/>
              </a:rPr>
              <a:t>تعزيز التفاعلات الاجتماعية المسؤولة ذات الصلة باستخدام التكنولوجيا والمعلومات.</a:t>
            </a:r>
          </a:p>
          <a:p>
            <a:pPr indent="-457200" lvl="0" marL="457200">
              <a:lnSpc>
                <a:spcPct val="150000"/>
              </a:lnSpc>
              <a:buFont typeface="+mj-lt"/>
              <a:buAutoNum type="arabicPeriod"/>
            </a:pPr>
            <a:r>
              <a:rPr dirty="0" lang="ar-SA" sz="2400">
                <a:uFillTx/>
              </a:rPr>
              <a:t>أن يكون قدوة سباقة في تطبيق التقنية.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58</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صورة 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516216" y="476672"/>
            <a:ext cx="1783515" cy="151635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9512" y="792694"/>
            <a:ext cx="7146598"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معايير المواطن الرقمية بالنسبة</a:t>
            </a:r>
          </a:p>
          <a:p>
            <a:pPr algn="ctr">
              <a:defRPr>
                <a:uFillTx/>
              </a:defRPr>
            </a:pPr>
            <a:r>
              <a:rPr b="1" dirty="0" lang="ar-SA" sz="3600">
                <a:solidFill>
                  <a:srgbClr val="0070C0"/>
                </a:solidFill>
                <a:uFillTx/>
              </a:rPr>
              <a:t>لقائد المدرسة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73</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5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الإطار العام لتدريس المواطنة الرقمية</a:t>
            </a:r>
          </a:p>
          <a:p>
            <a:pPr algn="ctr">
              <a:defRPr>
                <a:uFillTx/>
              </a:defRPr>
            </a:pPr>
            <a:r>
              <a:rPr b="1" dirty="0" lang="en-US" sz="3600">
                <a:solidFill>
                  <a:srgbClr val="00B050"/>
                </a:solidFill>
                <a:uFillTx/>
              </a:rPr>
              <a:t>Teaching Digital Citizenship</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1917500"/>
            <a:ext cx="7910235" cy="4770537"/>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lvl="0"/>
            <a:endParaRPr dirty="0" lang="en-GB" sz="2400">
              <a:uFillTx/>
            </a:endParaRPr>
          </a:p>
          <a:p>
            <a:pPr algn="ctr"/>
            <a:r>
              <a:rPr dirty="0" lang="ar-SA" sz="2400">
                <a:uFillTx/>
              </a:rPr>
              <a:t>إن العناصر التسعة للمواطنة الرقمية تعتبر بداية جيدة لمستخدمي العالم الرقمية، إلا أنها غير كافية لتهيئة المتعلمين للعيش والعمل والقيام بدور فعال في المجتمع الرقمي</a:t>
            </a:r>
          </a:p>
          <a:p>
            <a:pPr algn="ctr"/>
            <a:endParaRPr dirty="0" lang="ar-SA" sz="2400">
              <a:uFillTx/>
            </a:endParaRPr>
          </a:p>
          <a:p>
            <a:pPr algn="just"/>
            <a:r>
              <a:rPr dirty="0" lang="ar-SA" sz="2400">
                <a:uFillTx/>
              </a:rPr>
              <a:t>هناك أربعة مراحل تساعد مستخدمي التكنولوجيا الحديثة على التركيز على أفعالهم عند استخدام التقنية:</a:t>
            </a:r>
          </a:p>
          <a:p>
            <a:pPr algn="just"/>
            <a:endParaRPr dirty="0" lang="ar-SA" sz="2400">
              <a:uFillTx/>
            </a:endParaRPr>
          </a:p>
          <a:p>
            <a:pPr algn="just" indent="-342900" lvl="0" marL="342900">
              <a:buFont typeface="+mj-lt"/>
              <a:buAutoNum type="arabicPeriod"/>
            </a:pPr>
            <a:r>
              <a:rPr dirty="0" lang="ar-SA" sz="2200">
                <a:uFillTx/>
              </a:rPr>
              <a:t>الوعي </a:t>
            </a:r>
            <a:r>
              <a:rPr b="1" dirty="0" i="1" lang="en-US" sz="2200">
                <a:uFillTx/>
              </a:rPr>
              <a:t>Awareness</a:t>
            </a:r>
            <a:endParaRPr dirty="0" lang="en-US" sz="2200">
              <a:uFillTx/>
            </a:endParaRPr>
          </a:p>
          <a:p>
            <a:pPr algn="just" indent="-342900" lvl="0" marL="342900">
              <a:buFont typeface="+mj-lt"/>
              <a:buAutoNum type="arabicPeriod"/>
            </a:pPr>
            <a:r>
              <a:rPr dirty="0" lang="ar-SA" sz="2200">
                <a:uFillTx/>
              </a:rPr>
              <a:t>الفهم </a:t>
            </a:r>
            <a:r>
              <a:rPr b="1" dirty="0" i="1" lang="en-US" sz="2200">
                <a:uFillTx/>
              </a:rPr>
              <a:t>Understanding</a:t>
            </a:r>
            <a:endParaRPr dirty="0" lang="en-US" sz="2200">
              <a:uFillTx/>
            </a:endParaRPr>
          </a:p>
          <a:p>
            <a:pPr algn="just" indent="-342900" lvl="0" marL="342900">
              <a:buFont typeface="+mj-lt"/>
              <a:buAutoNum type="arabicPeriod"/>
            </a:pPr>
            <a:r>
              <a:rPr dirty="0" lang="ar-SA" sz="2200">
                <a:uFillTx/>
              </a:rPr>
              <a:t>الفعل </a:t>
            </a:r>
            <a:r>
              <a:rPr b="1" dirty="0" i="1" lang="en-US" sz="2200">
                <a:uFillTx/>
              </a:rPr>
              <a:t>Action</a:t>
            </a:r>
            <a:endParaRPr dirty="0" lang="en-US" sz="2200">
              <a:uFillTx/>
            </a:endParaRPr>
          </a:p>
          <a:p>
            <a:pPr algn="just" indent="-342900" marL="342900">
              <a:buFont typeface="+mj-lt"/>
              <a:buAutoNum type="arabicPeriod"/>
            </a:pPr>
            <a:r>
              <a:rPr dirty="0" lang="ar-SA" sz="2200">
                <a:uFillTx/>
              </a:rPr>
              <a:t>التشاور </a:t>
            </a:r>
            <a:r>
              <a:rPr b="1" dirty="0" i="1" lang="en-US" sz="2200">
                <a:uFillTx/>
              </a:rPr>
              <a:t>Deliberation</a:t>
            </a:r>
            <a:endParaRPr dirty="0" lang="ar-SA" sz="2200">
              <a:uFillTx/>
            </a:endParaRPr>
          </a:p>
          <a:p>
            <a:pPr algn="just" lvl="0"/>
            <a:r>
              <a:rPr dirty="0" lang="ar-SA" sz="2400">
                <a:uFillTx/>
              </a:rPr>
              <a:t>     </a:t>
            </a:r>
            <a:endParaRPr dirty="0" lang="en-GB" sz="24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59</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6512"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73-77</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00833" y="835886"/>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3600">
                <a:solidFill>
                  <a:srgbClr val="0070C0"/>
                </a:solidFill>
                <a:effectLst>
                  <a:outerShdw algn="tl" blurRad="38100" dir="2700000" dist="38100">
                    <a:srgbClr val="C0C0C0"/>
                  </a:outerShdw>
                </a:effectLst>
                <a:uFillTx/>
              </a:rPr>
              <a:t> </a:t>
            </a:r>
            <a:r>
              <a:rPr b="1" dirty="0" lang="ar-SA" sz="3600">
                <a:solidFill>
                  <a:srgbClr val="0070C0"/>
                </a:solidFill>
                <a:uFillTx/>
              </a:rPr>
              <a:t>محاور البرنامج التدريبي</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8" name="عنوان فرعي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61647" y="2596344"/>
            <a:ext cx="6972304" cy="2704864"/>
          </a:xfrm>
          <a:prstGeom prst="rect">
            <a:avLst/>
          </a:prstGeom>
          <a:noFill/>
          <a:ln w="9525">
            <a:noFill/>
            <a:miter lim="800000"/>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20" compatLnSpc="1" lIns="91440" numCol="1" rIns="91440" tIns="45720" vert="horz" wrap="square">
            <a:prstTxWarp prst="textNoShape">
              <a:avLst/>
            </a:prstTxWarp>
          </a:bodyPr>
          <a:lstStyle>
            <a:lvl1pPr algn="r" fontAlgn="base" indent="0" marL="0" rtl="1">
              <a:spcBef>
                <a:spcPct val="20000"/>
              </a:spcBef>
              <a:spcAft>
                <a:spcPct val="0"/>
              </a:spcAft>
              <a:buFont charset="2" pitchFamily="2" typeface="Wingdings"/>
              <a:buNone/>
              <a:defRPr sz="3600">
                <a:solidFill>
                  <a:srgbClr val="003366"/>
                </a:solidFill>
                <a:uFillTx/>
                <a:latin typeface="+mn-lt"/>
                <a:ea typeface="+mn-ea"/>
                <a:cs typeface="+mn-cs"/>
              </a:defRPr>
            </a:lvl1pPr>
            <a:lvl2pPr algn="r" fontAlgn="base" indent="-458788" marL="1030288" rtl="1">
              <a:spcBef>
                <a:spcPct val="20000"/>
              </a:spcBef>
              <a:spcAft>
                <a:spcPct val="0"/>
              </a:spcAft>
              <a:buFont charset="2" pitchFamily="2" typeface="Wingdings"/>
              <a:buBlip>
                <a:blip r:embed="rId2"/>
              </a:buBlip>
              <a:defRPr sz="2800">
                <a:solidFill>
                  <a:srgbClr val="003366"/>
                </a:solidFill>
                <a:uFillTx/>
                <a:latin typeface="+mn-lt"/>
              </a:defRPr>
            </a:lvl2pPr>
            <a:lvl3pPr algn="r" fontAlgn="base" indent="-342900" marL="1487488" rtl="1">
              <a:spcBef>
                <a:spcPct val="20000"/>
              </a:spcBef>
              <a:spcAft>
                <a:spcPct val="0"/>
              </a:spcAft>
              <a:buFont charset="2" pitchFamily="2" typeface="Wingdings"/>
              <a:buBlip>
                <a:blip r:embed="rId2"/>
              </a:buBlip>
              <a:defRPr sz="2400">
                <a:solidFill>
                  <a:srgbClr val="003366"/>
                </a:solidFill>
                <a:uFillTx/>
                <a:latin typeface="+mn-lt"/>
              </a:defRPr>
            </a:lvl3pPr>
            <a:lvl4pPr algn="r" fontAlgn="base" indent="-342900" marL="1944688" rtl="1">
              <a:spcBef>
                <a:spcPct val="20000"/>
              </a:spcBef>
              <a:spcAft>
                <a:spcPct val="0"/>
              </a:spcAft>
              <a:buFont charset="2" pitchFamily="2" typeface="Wingdings"/>
              <a:buBlip>
                <a:blip r:embed="rId2"/>
              </a:buBlip>
              <a:defRPr sz="2000">
                <a:solidFill>
                  <a:srgbClr val="003366"/>
                </a:solidFill>
                <a:uFillTx/>
                <a:latin typeface="+mn-lt"/>
              </a:defRPr>
            </a:lvl4pPr>
            <a:lvl5pPr algn="r" fontAlgn="base" indent="-341313" marL="2400300" rtl="1">
              <a:spcBef>
                <a:spcPct val="20000"/>
              </a:spcBef>
              <a:spcAft>
                <a:spcPct val="0"/>
              </a:spcAft>
              <a:buFont charset="2" pitchFamily="2" typeface="Wingdings"/>
              <a:buBlip>
                <a:blip r:embed="rId2"/>
              </a:buBlip>
              <a:defRPr sz="2000">
                <a:solidFill>
                  <a:srgbClr val="003366"/>
                </a:solidFill>
                <a:uFillTx/>
                <a:latin typeface="+mn-lt"/>
              </a:defRPr>
            </a:lvl5pPr>
            <a:lvl6pPr algn="r" eaLnBrk="1" fontAlgn="base" hangingPunct="1" indent="-341313" marL="2857500" rtl="1">
              <a:spcBef>
                <a:spcPct val="20000"/>
              </a:spcBef>
              <a:spcAft>
                <a:spcPct val="0"/>
              </a:spcAft>
              <a:buFont charset="2" pitchFamily="2" typeface="Wingdings"/>
              <a:buBlip>
                <a:blip r:embed="rId2"/>
              </a:buBlip>
              <a:defRPr sz="2000">
                <a:solidFill>
                  <a:srgbClr val="003366"/>
                </a:solidFill>
                <a:uFillTx/>
                <a:latin typeface="+mn-lt"/>
              </a:defRPr>
            </a:lvl6pPr>
            <a:lvl7pPr algn="r" eaLnBrk="1" fontAlgn="base" hangingPunct="1" indent="-341313" marL="3314700" rtl="1">
              <a:spcBef>
                <a:spcPct val="20000"/>
              </a:spcBef>
              <a:spcAft>
                <a:spcPct val="0"/>
              </a:spcAft>
              <a:buFont charset="2" pitchFamily="2" typeface="Wingdings"/>
              <a:buBlip>
                <a:blip r:embed="rId2"/>
              </a:buBlip>
              <a:defRPr sz="2000">
                <a:solidFill>
                  <a:srgbClr val="003366"/>
                </a:solidFill>
                <a:uFillTx/>
                <a:latin typeface="+mn-lt"/>
              </a:defRPr>
            </a:lvl7pPr>
            <a:lvl8pPr algn="r" eaLnBrk="1" fontAlgn="base" hangingPunct="1" indent="-341313" marL="3771900" rtl="1">
              <a:spcBef>
                <a:spcPct val="20000"/>
              </a:spcBef>
              <a:spcAft>
                <a:spcPct val="0"/>
              </a:spcAft>
              <a:buFont charset="2" pitchFamily="2" typeface="Wingdings"/>
              <a:buBlip>
                <a:blip r:embed="rId2"/>
              </a:buBlip>
              <a:defRPr sz="2000">
                <a:solidFill>
                  <a:srgbClr val="003366"/>
                </a:solidFill>
                <a:uFillTx/>
                <a:latin typeface="+mn-lt"/>
              </a:defRPr>
            </a:lvl8pPr>
            <a:lvl9pPr algn="r" eaLnBrk="1" fontAlgn="base" hangingPunct="1" indent="-341313" marL="4229100" rtl="1">
              <a:spcBef>
                <a:spcPct val="20000"/>
              </a:spcBef>
              <a:spcAft>
                <a:spcPct val="0"/>
              </a:spcAft>
              <a:buFont charset="2" pitchFamily="2" typeface="Wingdings"/>
              <a:buBlip>
                <a:blip r:embed="rId2"/>
              </a:buBlip>
              <a:defRPr sz="2000">
                <a:solidFill>
                  <a:srgbClr val="003366"/>
                </a:solidFill>
                <a:uFillTx/>
                <a:latin typeface="+mn-lt"/>
              </a:defRPr>
            </a:lvl9pPr>
          </a:lstStyle>
          <a:p>
            <a:pPr algn="r" defTabSz="914400" eaLnBrk="1" fontAlgn="base" hangingPunct="1" indent="-514350" latinLnBrk="0" lvl="0" marL="514350" marR="0" rtl="1">
              <a:lnSpc>
                <a:spcPct val="150000"/>
              </a:lnSpc>
              <a:spcBef>
                <a:spcPct val="20000"/>
              </a:spcBef>
              <a:spcAft>
                <a:spcPct val="0"/>
              </a:spcAft>
              <a:buFont typeface="+mj-lt"/>
              <a:buAutoNum type="arabicPeriod"/>
              <a:defRPr>
                <a:uFillTx/>
              </a:defRPr>
            </a:pPr>
            <a:r>
              <a:rPr b="0" baseline="0" cap="none" dirty="0" i="0" kern="0" kumimoji="0" lang="ar-SA" noProof="0" normalizeH="0" spc="0" strike="noStrike" sz="2800" u="none">
                <a:ln>
                  <a:noFill/>
                </a:ln>
                <a:solidFill>
                  <a:srgbClr val="002060"/>
                </a:solidFill>
                <a:effectLst/>
                <a:uFillTx/>
                <a:latin charset="-78" panose="02020603050405020304" pitchFamily="18" typeface="Simplified Arabic"/>
              </a:rPr>
              <a:t>الوحدة الأولى: المواطنة الرقمية</a:t>
            </a:r>
            <a:endParaRPr b="0" baseline="0" cap="none" dirty="0" i="0" kern="0" kumimoji="0" lang="en-US" noProof="0" normalizeH="0" spc="0" strike="noStrike" sz="2800" u="none">
              <a:ln>
                <a:noFill/>
              </a:ln>
              <a:solidFill>
                <a:srgbClr val="002060"/>
              </a:solidFill>
              <a:effectLst/>
              <a:uFillTx/>
              <a:latin charset="-78" panose="02020603050405020304" pitchFamily="18" typeface="Simplified Arabic"/>
            </a:endParaRPr>
          </a:p>
          <a:p>
            <a:pPr algn="r" defTabSz="914400" eaLnBrk="1" fontAlgn="base" hangingPunct="1" indent="-514350" latinLnBrk="0" lvl="0" marL="514350" marR="0" rtl="1">
              <a:lnSpc>
                <a:spcPct val="150000"/>
              </a:lnSpc>
              <a:spcBef>
                <a:spcPct val="20000"/>
              </a:spcBef>
              <a:spcAft>
                <a:spcPct val="0"/>
              </a:spcAft>
              <a:buFont typeface="+mj-lt"/>
              <a:buAutoNum type="arabicPeriod"/>
              <a:defRPr>
                <a:uFillTx/>
              </a:defRPr>
            </a:pPr>
            <a:r>
              <a:rPr dirty="0" kern="0" lang="ar-SA" sz="2800">
                <a:solidFill>
                  <a:srgbClr val="002060"/>
                </a:solidFill>
                <a:uFillTx/>
                <a:latin charset="-78" panose="02020603050405020304" pitchFamily="18" typeface="Simplified Arabic"/>
              </a:rPr>
              <a:t>الوحدة الثانية: المواطنة الرقمية في التعليم</a:t>
            </a:r>
          </a:p>
          <a:p>
            <a:pPr indent="-514350" lvl="0" marL="514350">
              <a:lnSpc>
                <a:spcPct val="150000"/>
              </a:lnSpc>
              <a:buFont typeface="+mj-lt"/>
              <a:buAutoNum type="arabicPeriod"/>
              <a:defRPr>
                <a:uFillTx/>
              </a:defRPr>
            </a:pPr>
            <a:r>
              <a:rPr dirty="0" kern="0" lang="ar-SA" sz="2800">
                <a:solidFill>
                  <a:srgbClr val="002060"/>
                </a:solidFill>
                <a:uFillTx/>
                <a:latin charset="-78" panose="02020603050405020304" pitchFamily="18" typeface="Simplified Arabic"/>
              </a:rPr>
              <a:t>الوحدة الثالثة: الأدوات التقنية المستخدمة لتوظيف وتعزيز سلوك المواطنة الرقمية في العملية التعليمية</a:t>
            </a:r>
            <a:endParaRPr b="0" baseline="0" cap="none" dirty="0" i="0" kern="0" kumimoji="0" lang="ar-SA" noProof="0" normalizeH="0" spc="0" strike="noStrike" sz="2800" u="none">
              <a:ln>
                <a:noFill/>
              </a:ln>
              <a:solidFill>
                <a:srgbClr val="002060"/>
              </a:solidFill>
              <a:effectLst/>
              <a:uFillTx/>
              <a:latin charset="-78" panose="02020603050405020304" pitchFamily="18" typeface="Simplified Arabic"/>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6</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13</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6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14438" y="893728"/>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3600">
                <a:solidFill>
                  <a:srgbClr val="0070C0"/>
                </a:solidFill>
                <a:uFillTx/>
              </a:rPr>
              <a:t>الوعي </a:t>
            </a:r>
            <a:r>
              <a:rPr b="1" dirty="0" lang="en-US" sz="3600">
                <a:solidFill>
                  <a:srgbClr val="00B050"/>
                </a:solidFill>
                <a:uFillTx/>
              </a:rPr>
              <a:t>Awareness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60</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63603" y="2492896"/>
            <a:ext cx="7317428" cy="2308324"/>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indent="-457200" lvl="0" marL="457200">
              <a:lnSpc>
                <a:spcPct val="150000"/>
              </a:lnSpc>
              <a:buFont typeface="+mj-lt"/>
              <a:buAutoNum type="arabicPeriod"/>
            </a:pPr>
            <a:r>
              <a:rPr dirty="0" lang="ar-SA" sz="2400">
                <a:uFillTx/>
              </a:rPr>
              <a:t>كيف استخدم التكنولوجيا؟</a:t>
            </a:r>
          </a:p>
          <a:p>
            <a:pPr indent="-457200" lvl="0" marL="457200">
              <a:lnSpc>
                <a:spcPct val="150000"/>
              </a:lnSpc>
              <a:buFont typeface="+mj-lt"/>
              <a:buAutoNum type="arabicPeriod"/>
            </a:pPr>
            <a:r>
              <a:rPr dirty="0" lang="ar-SA" sz="2400">
                <a:uFillTx/>
              </a:rPr>
              <a:t>هل اعرف الاستخدام الصحيح والغير صحيح للتكنولوجيا؟</a:t>
            </a:r>
          </a:p>
          <a:p>
            <a:pPr indent="-457200" lvl="0" marL="457200">
              <a:lnSpc>
                <a:spcPct val="150000"/>
              </a:lnSpc>
              <a:buFont typeface="+mj-lt"/>
              <a:buAutoNum type="arabicPeriod"/>
            </a:pPr>
            <a:r>
              <a:rPr dirty="0" lang="ar-SA" sz="2400">
                <a:uFillTx/>
              </a:rPr>
              <a:t>هل أنا على دراية بالآثار المترتبة على أفعالي عند استخدام التكنولوجيا؟</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صورة 1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43608" y="4247431"/>
            <a:ext cx="2629892" cy="1816819"/>
          </a:xfrm>
          <a:prstGeom prst="rect">
            <a:avLst/>
          </a:prstGeom>
          <a:ln>
            <a:noFill/>
          </a:ln>
          <a:effectLst>
            <a:outerShdw algn="tl" blurRad="292100" dir="2700000" dist="139700" rotWithShape="0">
              <a:srgbClr val="333333">
                <a:alpha val="65000"/>
              </a:srgbClr>
            </a:outerShdw>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73</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6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صورة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37667" y="3592834"/>
            <a:ext cx="2018196" cy="2354657"/>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14438" y="893728"/>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3600">
                <a:solidFill>
                  <a:srgbClr val="0070C0"/>
                </a:solidFill>
                <a:uFillTx/>
              </a:rPr>
              <a:t>الفهم </a:t>
            </a:r>
            <a:r>
              <a:rPr b="1" dirty="0" lang="en-US" sz="3600">
                <a:solidFill>
                  <a:srgbClr val="00B050"/>
                </a:solidFill>
                <a:uFillTx/>
              </a:rPr>
              <a:t>Understanding</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61</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619671" y="2492896"/>
            <a:ext cx="6361359" cy="341632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indent="-457200" lvl="0" marL="457200">
              <a:lnSpc>
                <a:spcPct val="150000"/>
              </a:lnSpc>
              <a:buFont typeface="+mj-lt"/>
              <a:buAutoNum type="arabicPeriod"/>
            </a:pPr>
            <a:r>
              <a:rPr dirty="0" lang="ar-SA" sz="2400">
                <a:uFillTx/>
              </a:rPr>
              <a:t>هل أخالف القواعد والأنظمة الأخلاقية بهذا الاستخدام، ولماذا؟</a:t>
            </a:r>
          </a:p>
          <a:p>
            <a:pPr indent="-457200" lvl="0" marL="457200">
              <a:lnSpc>
                <a:spcPct val="150000"/>
              </a:lnSpc>
              <a:buFont typeface="+mj-lt"/>
              <a:buAutoNum type="arabicPeriod"/>
            </a:pPr>
            <a:r>
              <a:rPr dirty="0" lang="ar-SA" sz="2400">
                <a:uFillTx/>
              </a:rPr>
              <a:t>هل سبق لي أن سمعت أو قرأت أو شهدت سلوكاً كهذا من قبل، وما النتائج التي ترتبت عليه؟</a:t>
            </a:r>
          </a:p>
          <a:p>
            <a:pPr indent="-457200" lvl="0" marL="457200">
              <a:lnSpc>
                <a:spcPct val="150000"/>
              </a:lnSpc>
              <a:buFont typeface="+mj-lt"/>
              <a:buAutoNum type="arabicPeriod"/>
            </a:pPr>
            <a:r>
              <a:rPr dirty="0" lang="ar-SA" sz="2400">
                <a:uFillTx/>
              </a:rPr>
              <a:t>هل المواطنة الرقمية تساعدني في تحديد مدى مناسبة أعمالي؟</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75</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6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14438" y="893728"/>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3600">
                <a:solidFill>
                  <a:srgbClr val="0070C0"/>
                </a:solidFill>
                <a:uFillTx/>
              </a:rPr>
              <a:t>الفعل </a:t>
            </a:r>
            <a:r>
              <a:rPr b="1" dirty="0" lang="en-US" sz="3600">
                <a:solidFill>
                  <a:srgbClr val="00B050"/>
                </a:solidFill>
                <a:uFillTx/>
              </a:rPr>
              <a:t>Action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62</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63603" y="2492896"/>
            <a:ext cx="7317428" cy="2239844"/>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indent="-457200" lvl="0" marL="457200">
              <a:lnSpc>
                <a:spcPct val="150000"/>
              </a:lnSpc>
              <a:buFont typeface="+mj-lt"/>
              <a:buAutoNum type="arabicPeriod"/>
            </a:pPr>
            <a:r>
              <a:rPr dirty="0" lang="ar-SA" sz="2400">
                <a:uFillTx/>
              </a:rPr>
              <a:t>هل أستطيع من خلال المعلومات المتاحة أن أتخذ القرارات المناسبة؟</a:t>
            </a:r>
          </a:p>
          <a:p>
            <a:pPr indent="-457200" lvl="0" marL="457200">
              <a:lnSpc>
                <a:spcPct val="150000"/>
              </a:lnSpc>
              <a:buFont typeface="+mj-lt"/>
              <a:buAutoNum type="arabicPeriod"/>
            </a:pPr>
            <a:r>
              <a:rPr dirty="0" lang="ar-SA" sz="2400">
                <a:uFillTx/>
              </a:rPr>
              <a:t>كيف سيتصرف الآخرون ممن أحترمهم عندما يكونوا بنفس الموقف؟</a:t>
            </a:r>
          </a:p>
          <a:p>
            <a:pPr indent="-457200" lvl="0" marL="457200">
              <a:lnSpc>
                <a:spcPct val="150000"/>
              </a:lnSpc>
              <a:buFont typeface="+mj-lt"/>
              <a:buAutoNum type="arabicPeriod"/>
            </a:pPr>
            <a:r>
              <a:rPr dirty="0" lang="ar-SA" sz="2400">
                <a:uFillTx/>
              </a:rPr>
              <a:t>هل الفريق الذي يقوم بتدريبي وتأهيلي على المواطنة الرقمية سوف يدعم سلوكي في هذا الموقف، ولماذا؟</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صورة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27584" y="4213047"/>
            <a:ext cx="2880320" cy="1819275"/>
          </a:xfrm>
          <a:prstGeom prst="rect">
            <a:avLst/>
          </a:prstGeom>
          <a:ln>
            <a:noFill/>
          </a:ln>
          <a:effectLst>
            <a:outerShdw algn="tl" blurRad="190500" rotWithShape="0">
              <a:srgbClr val="000000">
                <a:alpha val="70000"/>
              </a:srgbClr>
            </a:outerShdw>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75</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6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14438" y="893728"/>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3600">
                <a:solidFill>
                  <a:srgbClr val="0070C0"/>
                </a:solidFill>
                <a:uFillTx/>
              </a:rPr>
              <a:t>التشاور </a:t>
            </a:r>
            <a:r>
              <a:rPr b="1" dirty="0" lang="en-US" sz="3600">
                <a:solidFill>
                  <a:srgbClr val="00B050"/>
                </a:solidFill>
                <a:uFillTx/>
              </a:rPr>
              <a:t>Deliberation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63</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63603" y="2492896"/>
            <a:ext cx="7317428" cy="334784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indent="-457200" lvl="0" marL="457200">
              <a:lnSpc>
                <a:spcPct val="150000"/>
              </a:lnSpc>
              <a:buFont typeface="+mj-lt"/>
              <a:buAutoNum type="arabicPeriod"/>
            </a:pPr>
            <a:r>
              <a:rPr dirty="0" lang="ar-SA" sz="2400">
                <a:uFillTx/>
              </a:rPr>
              <a:t>هل أنا راضي عن سلوكي ونتائجها؟</a:t>
            </a:r>
          </a:p>
          <a:p>
            <a:pPr indent="-457200" lvl="0" marL="457200">
              <a:lnSpc>
                <a:spcPct val="150000"/>
              </a:lnSpc>
              <a:buFont typeface="+mj-lt"/>
              <a:buAutoNum type="arabicPeriod"/>
            </a:pPr>
            <a:r>
              <a:rPr dirty="0" lang="ar-SA" sz="2400">
                <a:uFillTx/>
              </a:rPr>
              <a:t>هل لها آثار إيجابية أو سلبية على الآخرين؟</a:t>
            </a:r>
          </a:p>
          <a:p>
            <a:pPr indent="-457200" lvl="0" marL="457200">
              <a:lnSpc>
                <a:spcPct val="150000"/>
              </a:lnSpc>
              <a:buFont typeface="+mj-lt"/>
              <a:buAutoNum type="arabicPeriod"/>
            </a:pPr>
            <a:r>
              <a:rPr dirty="0" lang="ar-SA" sz="2400">
                <a:uFillTx/>
              </a:rPr>
              <a:t>هل قمت بتقويم هذه السلوكيات، وقررت ضرورة تغييرها في المستقبل، ولماذا؟</a:t>
            </a:r>
          </a:p>
          <a:p>
            <a:pPr indent="-457200" lvl="0" marL="457200">
              <a:lnSpc>
                <a:spcPct val="150000"/>
              </a:lnSpc>
              <a:buFont typeface="+mj-lt"/>
              <a:buAutoNum type="arabicPeriod"/>
            </a:pPr>
            <a:r>
              <a:rPr dirty="0" lang="ar-SA" sz="2400">
                <a:uFillTx/>
              </a:rPr>
              <a:t>هل اهتم بالموضوعات التسعة للمواطنة الرقمية، وأبحث فيما إذا كان هناك حاجة لتطويرها؟</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صورة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22600" y="1573526"/>
            <a:ext cx="2581248" cy="2143506"/>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75</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6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8"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1813099"/>
            <a:ext cx="7910235" cy="3785652"/>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lvl="0"/>
            <a:endParaRPr dirty="0" lang="en-GB" sz="2400">
              <a:uFillTx/>
            </a:endParaRPr>
          </a:p>
          <a:p>
            <a:pPr algn="just"/>
            <a:r>
              <a:rPr dirty="0" lang="ar-SA" sz="2400">
                <a:uFillTx/>
              </a:rPr>
              <a:t>ولكي يتحقق نجاح المراحل الأربعة التي تساعد على تركيز المتعلم على سلوكياته عند استخدام التكنولوجيا، لابد من توفر الآتي (</a:t>
            </a:r>
            <a:r>
              <a:rPr dirty="0" err="1" lang="en-US" sz="2400">
                <a:uFillTx/>
              </a:rPr>
              <a:t>Ribble</a:t>
            </a:r>
            <a:r>
              <a:rPr dirty="0" lang="en-US" sz="2400">
                <a:uFillTx/>
              </a:rPr>
              <a:t> &amp; Bailey </a:t>
            </a:r>
            <a:r>
              <a:rPr dirty="0" lang="ar-SA" sz="2400">
                <a:uFillTx/>
              </a:rPr>
              <a:t>في المسلماني، 2014):</a:t>
            </a:r>
          </a:p>
          <a:p>
            <a:pPr algn="just"/>
            <a:endParaRPr dirty="0" lang="ar-SA" sz="2400">
              <a:uFillTx/>
            </a:endParaRPr>
          </a:p>
          <a:p>
            <a:pPr indent="-457200" lvl="0" marL="457200">
              <a:buFont typeface="+mj-lt"/>
              <a:buAutoNum type="arabicPeriod"/>
            </a:pPr>
            <a:r>
              <a:rPr dirty="0" lang="ar-SA" sz="2400">
                <a:uFillTx/>
              </a:rPr>
              <a:t>الممارسة الموجهة </a:t>
            </a:r>
            <a:r>
              <a:rPr dirty="0" lang="en-US" sz="2400">
                <a:uFillTx/>
              </a:rPr>
              <a:t>Guided Practice</a:t>
            </a:r>
            <a:r>
              <a:rPr dirty="0" lang="ar-SA" sz="2400">
                <a:uFillTx/>
              </a:rPr>
              <a:t>.</a:t>
            </a:r>
            <a:endParaRPr dirty="0" lang="en-GB" sz="2400">
              <a:uFillTx/>
            </a:endParaRPr>
          </a:p>
          <a:p>
            <a:pPr indent="-457200" lvl="0" marL="457200">
              <a:buFont typeface="+mj-lt"/>
              <a:buAutoNum type="arabicPeriod"/>
            </a:pPr>
            <a:r>
              <a:rPr dirty="0" err="1" lang="ar-SA" sz="2400">
                <a:uFillTx/>
              </a:rPr>
              <a:t>النمذجة</a:t>
            </a:r>
            <a:r>
              <a:rPr dirty="0" lang="ar-SA" sz="2400">
                <a:uFillTx/>
              </a:rPr>
              <a:t> </a:t>
            </a:r>
            <a:r>
              <a:rPr dirty="0" lang="en-US" sz="2400">
                <a:uFillTx/>
              </a:rPr>
              <a:t>Modeling</a:t>
            </a:r>
            <a:r>
              <a:rPr dirty="0" lang="ar-SA" sz="2400">
                <a:uFillTx/>
              </a:rPr>
              <a:t>.</a:t>
            </a:r>
            <a:endParaRPr dirty="0" lang="en-GB" sz="2400">
              <a:uFillTx/>
            </a:endParaRPr>
          </a:p>
          <a:p>
            <a:pPr indent="-457200" lvl="0" marL="457200">
              <a:buFont typeface="+mj-lt"/>
              <a:buAutoNum type="arabicPeriod"/>
            </a:pPr>
            <a:r>
              <a:rPr dirty="0" lang="ar-SA" sz="2400">
                <a:uFillTx/>
              </a:rPr>
              <a:t>التغذية الراجعة </a:t>
            </a:r>
            <a:r>
              <a:rPr dirty="0" lang="en-US" sz="2400">
                <a:uFillTx/>
              </a:rPr>
              <a:t>Feedback and Analysis</a:t>
            </a:r>
            <a:r>
              <a:rPr dirty="0" lang="ar-SA" sz="2400">
                <a:uFillTx/>
              </a:rPr>
              <a:t>.</a:t>
            </a:r>
          </a:p>
          <a:p>
            <a:pPr algn="just"/>
            <a:endParaRPr dirty="0" lang="ar-SA" sz="2400">
              <a:uFillTx/>
            </a:endParaRPr>
          </a:p>
          <a:p>
            <a:pPr algn="just" lvl="0"/>
            <a:r>
              <a:rPr dirty="0" lang="ar-SA" sz="2400">
                <a:uFillTx/>
              </a:rPr>
              <a:t>     </a:t>
            </a:r>
            <a:endParaRPr dirty="0" lang="en-GB" sz="24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عنصر نائب لرقم الشريحة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64</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صورة 1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29932" y="4635305"/>
            <a:ext cx="1588135" cy="103378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6512"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77-79</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6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648" y="823116"/>
            <a:ext cx="6075610"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تطبيق نشاط رقم (6)</a:t>
            </a:r>
            <a:endParaRPr dirty="0" lang="ar-SA" sz="3600">
              <a:solidFill>
                <a:srgbClr val="00B050"/>
              </a:solidFill>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able 1"/>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852474" y="1700808"/>
          <a:ext cx="6961957" cy="3111119"/>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Pr bandRow="1" firstCol="1" firstRow="1" rtl="1"/>
              <a:tblGrid>
                <a:gridCol w="2052051"/>
                <a:gridCol w="1026172"/>
                <a:gridCol w="2956970"/>
                <a:gridCol w="926764"/>
              </a:tblGrid>
              <a:tr h="0">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اسم النشاط</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مدته</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الوسائل المساعدة</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نوع النشاط</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0">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typeface="+mn-cs"/>
                        </a:rPr>
                        <a:t>كتابة سيناريو في استخدام التكنولوجيا لكل مرحلة من مراحل الإطار العام لتدريس المواطنة الرقمية</a:t>
                      </a: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typeface="+mn-cs"/>
                        </a:rPr>
                        <a:t>15 د</a:t>
                      </a:r>
                    </a:p>
                    <a:p>
                      <a:pPr algn="ctr" rtl="1">
                        <a:lnSpc>
                          <a:spcPct val="107000"/>
                        </a:lnSpc>
                        <a:spcAft>
                          <a:spcPts val="0"/>
                        </a:spcAft>
                      </a:pPr>
                      <a:endParaRPr dirty="0" lang="ar-SA" sz="2400">
                        <a:effectLst/>
                        <a:uFillTx/>
                        <a:latin charset="0" panose="020F0502020204030204" pitchFamily="34" typeface="Calibri"/>
                        <a:ea charset="0" panose="020F0502020204030204" pitchFamily="34" typeface="Calibri"/>
                        <a:cs charset="0" panose="020B0604020202020204" pitchFamily="34" typeface="Arial"/>
                      </a:endParaRPr>
                    </a:p>
                    <a:p>
                      <a:pPr algn="ctr" rtl="1">
                        <a:lnSpc>
                          <a:spcPct val="107000"/>
                        </a:lnSpc>
                        <a:spcAft>
                          <a:spcPts val="0"/>
                        </a:spcAft>
                      </a:pP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قلم</a:t>
                      </a:r>
                    </a:p>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محتوى تعليمي</a:t>
                      </a:r>
                    </a:p>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الإلقاء والمناقشة الجماعية</a:t>
                      </a: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charset="-78" panose="02020603050405020304" pitchFamily="18" typeface="Simplified Arabic"/>
                        </a:rPr>
                        <a:t>جماعي</a:t>
                      </a:r>
                    </a:p>
                    <a:p>
                      <a:pPr algn="ctr" rtl="1">
                        <a:lnSpc>
                          <a:spcPct val="107000"/>
                        </a:lnSpc>
                        <a:spcAft>
                          <a:spcPts val="0"/>
                        </a:spcAft>
                      </a:pPr>
                      <a:endParaRPr dirty="0" lang="ar-SA" sz="2400">
                        <a:effectLst/>
                        <a:uFillTx/>
                        <a:latin charset="0" panose="020F0502020204030204" pitchFamily="34" typeface="Calibri"/>
                        <a:ea charset="0" panose="020F0502020204030204" pitchFamily="34" typeface="Calibri"/>
                        <a:cs charset="-78" panose="02020603050405020304" pitchFamily="18" typeface="Simplified Arabic"/>
                      </a:endParaRPr>
                    </a:p>
                    <a:p>
                      <a:pPr algn="ctr" rtl="1">
                        <a:lnSpc>
                          <a:spcPct val="107000"/>
                        </a:lnSpc>
                        <a:spcAft>
                          <a:spcPts val="0"/>
                        </a:spcAft>
                      </a:pP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عنصر نائب لرقم الشريحة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65</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5" name="صورة 4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35596" y="3683285"/>
            <a:ext cx="920179" cy="920179"/>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6" name="صورة 4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024704" y="3933056"/>
            <a:ext cx="588672" cy="588672"/>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81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6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14438" y="919666"/>
            <a:ext cx="5643562" cy="70788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4000">
                <a:solidFill>
                  <a:srgbClr val="0070C0"/>
                </a:solidFill>
                <a:effectLst>
                  <a:outerShdw algn="tl" blurRad="38100" dir="2700000" dist="38100">
                    <a:srgbClr val="C0C0C0"/>
                  </a:outerShdw>
                </a:effectLst>
                <a:uFillTx/>
              </a:rPr>
              <a:t>استراحة</a:t>
            </a:r>
            <a:endParaRPr dirty="0" lang="ar-SA" sz="4000">
              <a:solidFill>
                <a:srgbClr val="00B050"/>
              </a:solidFill>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Picture 1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999913" y="1857375"/>
            <a:ext cx="3863975" cy="2571115"/>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70245" y="5121252"/>
            <a:ext cx="5643563"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dirty="0" lang="ar-SA" sz="3600">
                <a:solidFill>
                  <a:srgbClr val="CC0000"/>
                </a:solidFill>
                <a:uFillTx/>
              </a:rPr>
              <a:t>مدتها 30 دقيقة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66</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83</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6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67</a:t>
            </a:fld>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85938" y="836712"/>
            <a:ext cx="5643562" cy="70788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4000">
                <a:solidFill>
                  <a:schemeClr val="accent6">
                    <a:lumMod val="75000"/>
                  </a:schemeClr>
                </a:solidFill>
                <a:effectLst>
                  <a:outerShdw algn="tl" blurRad="38100" dir="2700000" dist="38100">
                    <a:srgbClr val="C0C0C0"/>
                  </a:outerShdw>
                </a:effectLst>
                <a:uFillTx/>
              </a:rPr>
              <a:t>كسر الجمود</a:t>
            </a:r>
            <a:endParaRPr dirty="0" lang="ar-SA" sz="4000">
              <a:solidFill>
                <a:schemeClr val="accent6">
                  <a:lumMod val="75000"/>
                </a:schemeClr>
              </a:solidFill>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صورة 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12103" y="2204864"/>
            <a:ext cx="3191232" cy="2183999"/>
          </a:xfrm>
          <a:prstGeom prst="roundRect">
            <a:avLst>
              <a:gd fmla="val 8594" name="adj"/>
            </a:avLst>
          </a:prstGeom>
          <a:solidFill>
            <a:srgbClr val="FFFFFF">
              <a:shade val="85000"/>
            </a:srgbClr>
          </a:solidFill>
          <a:ln>
            <a:solidFill>
              <a:srgbClr val="003300"/>
            </a:solidFill>
          </a:ln>
          <a:effectLst>
            <a:reflection algn="bl" blurRad="12700" dir="5400000" dist="5000" endPos="28000" rotWithShape="0" stA="38000" sy="-100000"/>
          </a:effectLst>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6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أبعاد التربية على المواطنة الرقمية في المناهج الدراسية</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1917500"/>
            <a:ext cx="7910235" cy="4553875"/>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lvl="0"/>
            <a:endParaRPr dirty="0" lang="en-GB" sz="2400">
              <a:uFillTx/>
            </a:endParaRPr>
          </a:p>
          <a:p>
            <a:r>
              <a:rPr dirty="0" lang="ar-SA" sz="2400">
                <a:uFillTx/>
              </a:rPr>
              <a:t>الأبعاد التي يمكن تضمينها في مناهج التربية الوطنية والتي أيضاً من الممكن تطبيقها في المناهج الدراسية الأخرى على حسب الموضوعات والمناسبات التي تقيمها المؤسسات التعليمية، وهي على النحو التالي </a:t>
            </a:r>
            <a:r>
              <a:rPr dirty="0" lang="ar-SA" sz="1400">
                <a:uFillTx/>
                <a:latin charset="-78" panose="02020603050405020304" pitchFamily="18" typeface="Simplified Arabic"/>
                <a:cs charset="-78" panose="02020603050405020304" pitchFamily="18" typeface="Simplified Arabic"/>
              </a:rPr>
              <a:t>(سلام، 2016)</a:t>
            </a:r>
            <a:r>
              <a:rPr dirty="0" lang="ar-SA" sz="2400">
                <a:uFillTx/>
              </a:rPr>
              <a:t>:</a:t>
            </a:r>
          </a:p>
          <a:p>
            <a:pPr algn="just" indent="-342900" lvl="1" marL="800100">
              <a:lnSpc>
                <a:spcPct val="150000"/>
              </a:lnSpc>
              <a:buFont typeface="+mj-lt"/>
              <a:buAutoNum type="arabicPeriod"/>
            </a:pPr>
            <a:r>
              <a:rPr dirty="0" lang="ar-SA" sz="2200">
                <a:uFillTx/>
              </a:rPr>
              <a:t>المشاركة السياسية والوطنية الرقمية</a:t>
            </a:r>
          </a:p>
          <a:p>
            <a:pPr algn="just" indent="-342900" lvl="1" marL="800100">
              <a:lnSpc>
                <a:spcPct val="150000"/>
              </a:lnSpc>
              <a:buFont typeface="+mj-lt"/>
              <a:buAutoNum type="arabicPeriod"/>
            </a:pPr>
            <a:r>
              <a:rPr dirty="0" lang="ar-SA" sz="2200">
                <a:uFillTx/>
              </a:rPr>
              <a:t>القوانين الرقمية</a:t>
            </a:r>
            <a:endParaRPr dirty="0" lang="en-US" sz="2200">
              <a:uFillTx/>
            </a:endParaRPr>
          </a:p>
          <a:p>
            <a:pPr algn="just" indent="-342900" lvl="1" marL="800100">
              <a:lnSpc>
                <a:spcPct val="150000"/>
              </a:lnSpc>
              <a:buFont typeface="+mj-lt"/>
              <a:buAutoNum type="arabicPeriod"/>
            </a:pPr>
            <a:r>
              <a:rPr dirty="0" lang="ar-SA" sz="2200">
                <a:uFillTx/>
              </a:rPr>
              <a:t>الحقوق والمسؤوليات الرقمية</a:t>
            </a:r>
            <a:endParaRPr dirty="0" lang="en-US" sz="2200">
              <a:uFillTx/>
            </a:endParaRPr>
          </a:p>
          <a:p>
            <a:pPr algn="just" indent="-342900" lvl="1" marL="800100">
              <a:lnSpc>
                <a:spcPct val="150000"/>
              </a:lnSpc>
              <a:buFont typeface="+mj-lt"/>
              <a:buAutoNum type="arabicPeriod"/>
            </a:pPr>
            <a:r>
              <a:rPr dirty="0" lang="ar-SA" sz="2200">
                <a:uFillTx/>
              </a:rPr>
              <a:t>التبادل الرقمي للمعلومات</a:t>
            </a:r>
          </a:p>
          <a:p>
            <a:pPr algn="just" indent="-342900" lvl="1" marL="800100">
              <a:lnSpc>
                <a:spcPct val="150000"/>
              </a:lnSpc>
              <a:buFont typeface="+mj-lt"/>
              <a:buAutoNum type="arabicPeriod"/>
            </a:pPr>
            <a:r>
              <a:rPr dirty="0" lang="ar-SA" sz="2200">
                <a:uFillTx/>
              </a:rPr>
              <a:t>الأمن والسلامة الرقمية</a:t>
            </a:r>
          </a:p>
          <a:p>
            <a:pPr algn="just" indent="-342900" lvl="1" marL="800100">
              <a:lnSpc>
                <a:spcPct val="150000"/>
              </a:lnSpc>
              <a:buFont typeface="+mj-lt"/>
              <a:buAutoNum type="arabicPeriod"/>
            </a:pPr>
            <a:r>
              <a:rPr dirty="0" lang="ar-SA" sz="2200">
                <a:uFillTx/>
              </a:rPr>
              <a:t>اللياقة والأخلاق الرقمية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68</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صورة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45359" y="3667233"/>
            <a:ext cx="1457320" cy="985903"/>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صورة 1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27584" y="4149080"/>
            <a:ext cx="1446644" cy="1097679"/>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صورة 1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27785" y="5085184"/>
            <a:ext cx="1656183" cy="1106449"/>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85-89</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6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تنمية أبعاد التربية على المواطنة الرقمية في المناهج الدراسية</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38696" y="2398703"/>
            <a:ext cx="7910235" cy="3046988"/>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indent="-457200" marL="457200">
              <a:buFont typeface="+mj-lt"/>
              <a:buAutoNum type="arabicPeriod"/>
            </a:pPr>
            <a:r>
              <a:rPr dirty="0" lang="ar-SA" sz="2400">
                <a:uFillTx/>
              </a:rPr>
              <a:t>ربط المعارف والمفاهيم والحقائق في المنهج الدراسي بالتكنولوجيا الرقمية.</a:t>
            </a:r>
          </a:p>
          <a:p>
            <a:pPr indent="-457200" marL="457200">
              <a:buFont typeface="+mj-lt"/>
              <a:buAutoNum type="arabicPeriod"/>
            </a:pPr>
            <a:r>
              <a:rPr dirty="0" lang="ar-SA" sz="2400">
                <a:uFillTx/>
              </a:rPr>
              <a:t>استخدام مدخل التعليم الرقمي في تناول القضايا والموضوعات المتضمنة للمنهج الدراسي.</a:t>
            </a:r>
          </a:p>
          <a:p>
            <a:pPr indent="-457200" marL="457200">
              <a:buFont typeface="+mj-lt"/>
              <a:buAutoNum type="arabicPeriod"/>
            </a:pPr>
            <a:r>
              <a:rPr dirty="0" lang="ar-SA" sz="2400">
                <a:uFillTx/>
              </a:rPr>
              <a:t>توظيف المحتوى العلمي للمنهج الدراسي في توعية المتعلمين بأبعاد المواطنة الرقمية، والقيم والاتجاهات الرقمية.</a:t>
            </a:r>
          </a:p>
          <a:p>
            <a:pPr indent="-457200" marL="457200">
              <a:buFont typeface="+mj-lt"/>
              <a:buAutoNum type="arabicPeriod"/>
            </a:pPr>
            <a:r>
              <a:rPr dirty="0" lang="ar-SA" sz="2400">
                <a:uFillTx/>
              </a:rPr>
              <a:t>القيام ببعض حملات التوعية المرتبطة في المنهج الدراسي واهمية استخدام التكنولوجيا الرقمية بالطريقة الصحيحة.</a:t>
            </a:r>
          </a:p>
          <a:p>
            <a:pPr indent="-457200" marL="457200">
              <a:buFont typeface="+mj-lt"/>
              <a:buAutoNum type="arabicPeriod"/>
            </a:pPr>
            <a:r>
              <a:rPr dirty="0" lang="ar-SA" sz="2400">
                <a:uFillTx/>
              </a:rPr>
              <a:t>عقد ورش عمل من خلال أنشطة في المنهج الدراسي.</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69</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91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70246" y="1544210"/>
            <a:ext cx="5643562" cy="2800767"/>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4800">
                <a:solidFill>
                  <a:srgbClr val="0070C0"/>
                </a:solidFill>
                <a:effectLst>
                  <a:outerShdw algn="tl" blurRad="38100" dir="2700000" dist="38100">
                    <a:srgbClr val="C0C0C0"/>
                  </a:outerShdw>
                </a:effectLst>
                <a:uFillTx/>
              </a:rPr>
              <a:t> </a:t>
            </a:r>
            <a:r>
              <a:rPr b="1" dirty="0" lang="ar-SA" sz="4800">
                <a:solidFill>
                  <a:srgbClr val="0070C0"/>
                </a:solidFill>
                <a:uFillTx/>
              </a:rPr>
              <a:t>الوحدة الأولى</a:t>
            </a:r>
          </a:p>
          <a:p>
            <a:pPr algn="ctr">
              <a:defRPr>
                <a:uFillTx/>
              </a:defRPr>
            </a:pPr>
            <a:endParaRPr b="1" dirty="0" lang="ar-SA" sz="4800">
              <a:solidFill>
                <a:srgbClr val="0070C0"/>
              </a:solidFill>
              <a:uFillTx/>
            </a:endParaRPr>
          </a:p>
          <a:p>
            <a:pPr algn="ctr">
              <a:defRPr>
                <a:uFillTx/>
              </a:defRPr>
            </a:pPr>
            <a:r>
              <a:rPr b="1" dirty="0" lang="ar-SA" sz="4000">
                <a:solidFill>
                  <a:srgbClr val="0070C0"/>
                </a:solidFill>
                <a:uFillTx/>
              </a:rPr>
              <a:t>المواطنة الرقمية</a:t>
            </a:r>
          </a:p>
          <a:p>
            <a:pPr algn="ctr">
              <a:defRPr>
                <a:uFillTx/>
              </a:defRPr>
            </a:pPr>
            <a:r>
              <a:rPr b="1" dirty="0" lang="en-US" sz="4000">
                <a:solidFill>
                  <a:srgbClr val="00B050"/>
                </a:solidFill>
                <a:uFillTx/>
                <a:latin charset="0" pitchFamily="34" typeface="Calibri"/>
              </a:rPr>
              <a:t>Digital Citizenship</a:t>
            </a:r>
            <a:endParaRPr dirty="0" lang="ar-SA" sz="40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14438" y="4489057"/>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3600">
                <a:solidFill>
                  <a:schemeClr val="bg1">
                    <a:lumMod val="50000"/>
                  </a:schemeClr>
                </a:solidFill>
                <a:uFillTx/>
              </a:rPr>
              <a:t>اليوم الأول</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7</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19</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7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تنمية أبعاد التربية على المواطنة الرقمية في المناهج الدراسية</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2437838"/>
            <a:ext cx="7910235" cy="267765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indent="-457200" marL="457200">
              <a:buFont typeface="+mj-lt"/>
              <a:buAutoNum startAt="6" type="arabicPeriod"/>
            </a:pPr>
            <a:r>
              <a:rPr dirty="0" lang="ar-SA" sz="2400">
                <a:uFillTx/>
              </a:rPr>
              <a:t>تدريب المتعلمين على الاستخدام اللائق للتكنولوجيا الرقمية من خلال تفعيل المواقع والمنتديات والرقمية المفيدة والتي يمكن الاستفادة منها في المنهج الدراسي.</a:t>
            </a:r>
          </a:p>
          <a:p>
            <a:pPr indent="-457200" marL="457200">
              <a:buFont typeface="+mj-lt"/>
              <a:buAutoNum startAt="6" type="arabicPeriod"/>
            </a:pPr>
            <a:r>
              <a:rPr dirty="0" lang="ar-SA" sz="2400">
                <a:uFillTx/>
              </a:rPr>
              <a:t>أن يكون المعلم قدوة في ممارسة السلوك الصحيح للتكنولوجيا.</a:t>
            </a:r>
          </a:p>
          <a:p>
            <a:pPr indent="-457200" marL="457200">
              <a:buFont typeface="+mj-lt"/>
              <a:buAutoNum startAt="6" type="arabicPeriod"/>
            </a:pPr>
            <a:r>
              <a:rPr dirty="0" lang="ar-SA" sz="2400">
                <a:uFillTx/>
              </a:rPr>
              <a:t>أن ينمي لدى المتعلمين مهارات التحليل والتفكير الناقد لمعرفة الأخطار التي تهددهم من استخدامهم الأجهزة الرقمية.</a:t>
            </a:r>
          </a:p>
          <a:p>
            <a:pPr indent="-457200" marL="457200">
              <a:buFont typeface="+mj-lt"/>
              <a:buAutoNum startAt="6" type="arabicPeriod"/>
            </a:pPr>
            <a:r>
              <a:rPr dirty="0" lang="ar-SA" sz="2400">
                <a:uFillTx/>
              </a:rPr>
              <a:t>تدريب المتعلمين على مهارات التواصل والإصغاء النشط.</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70</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91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7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متطلبات تحقيق رؤية المواطنة الرقمية في المجتمع</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1917500"/>
            <a:ext cx="7910235" cy="156966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r>
              <a:rPr dirty="0" lang="ar-SA" sz="2400">
                <a:uFillTx/>
              </a:rPr>
              <a:t>لتحقيق رؤية المواطنة الرقمية في مجتمعنا لابد من تكاتف جميع الأطراف المسئولة في تنمية وتعزيز سلوك المواطنة الرقمية لدى الفرد خصوصاً في مرحلة النشأة والتعليم، لذلك هناك قائمة بالأدوار لكل طرف له علاقة في دعم عملية التنفيذ وهي على النحو التالي </a:t>
            </a:r>
            <a:r>
              <a:rPr dirty="0" lang="ar-SA" sz="1400">
                <a:uFillTx/>
              </a:rPr>
              <a:t>(المسلماني، 2014)</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71</a:t>
            </a:fld>
            <a:endParaRPr lang="ar-SA">
              <a:uFillTx/>
            </a:endParaRPr>
          </a:p>
        </p:txBody>
      </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مجموعة 3"/>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41373" y="3487160"/>
            <a:ext cx="4320480" cy="1220182"/>
            <a:chOff x="3995936" y="3432954"/>
            <a:chExt cx="4320480" cy="1220182"/>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صورة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995936" y="3432954"/>
              <a:ext cx="1729954" cy="1220182"/>
            </a:xfrm>
            <a:prstGeom prst="rect">
              <a:avLst/>
            </a:prstGeom>
            <a:ln>
              <a:noFill/>
            </a:ln>
            <a:effectLst>
              <a:outerShdw algn="tl" blurRad="292100" dir="2700000" dist="139700" rotWithShape="0">
                <a:srgbClr val="333333">
                  <a:alpha val="65000"/>
                </a:srgbClr>
              </a:outerShdw>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مستطيل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124957" y="3748431"/>
              <a:ext cx="3191459" cy="600164"/>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indent="-342900" lvl="1" marL="800100">
                <a:lnSpc>
                  <a:spcPct val="150000"/>
                </a:lnSpc>
                <a:buFont typeface="+mj-lt"/>
                <a:buAutoNum type="arabicPeriod"/>
              </a:pPr>
              <a:r>
                <a:rPr dirty="0" lang="ar-SA" sz="2200">
                  <a:uFillTx/>
                </a:rPr>
                <a:t>دور المدرسة</a:t>
              </a:r>
            </a:p>
          </p:txBody>
        </p:sp>
      </p:gr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مجموعة 5"/>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44776" y="4810554"/>
            <a:ext cx="3467137" cy="1002159"/>
            <a:chOff x="4866003" y="4115644"/>
            <a:chExt cx="3467137" cy="1002159"/>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صورة 1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866003" y="4115644"/>
              <a:ext cx="1330521" cy="1002159"/>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مستطيل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33499" y="4253765"/>
              <a:ext cx="2199641" cy="545534"/>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none">
              <a:spAutoFit/>
            </a:bodyPr>
            <a:lstStyle/>
            <a:p>
              <a:pPr algn="just" indent="-457200" lvl="1" marL="914400">
                <a:lnSpc>
                  <a:spcPct val="150000"/>
                </a:lnSpc>
                <a:buFont typeface="+mj-lt"/>
                <a:buAutoNum startAt="2" type="arabicPeriod"/>
              </a:pPr>
              <a:r>
                <a:rPr dirty="0" lang="ar-SA" sz="2200">
                  <a:uFillTx/>
                </a:rPr>
                <a:t>دورة الأسرة</a:t>
              </a:r>
              <a:endParaRPr dirty="0" lang="en-US" sz="2200">
                <a:uFillTx/>
              </a:endParaRPr>
            </a:p>
          </p:txBody>
        </p:sp>
      </p:gr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مجموعة 7"/>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15795" y="3191116"/>
            <a:ext cx="3790649" cy="1385496"/>
            <a:chOff x="4525767" y="4137829"/>
            <a:chExt cx="3790649" cy="1385496"/>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صورة 1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25767" y="4137829"/>
              <a:ext cx="1670757" cy="1385496"/>
            </a:xfrm>
            <a:prstGeom prst="rect">
              <a:avLst/>
            </a:prstGeom>
            <a:ln>
              <a:noFill/>
            </a:ln>
            <a:effectLst>
              <a:outerShdw algn="tl" blurRad="292100" dir="2700000" dist="139700" rotWithShape="0">
                <a:srgbClr val="333333">
                  <a:alpha val="65000"/>
                </a:srgbClr>
              </a:outerShdw>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مستطيل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280281" y="4763817"/>
              <a:ext cx="2036135" cy="53739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none">
              <a:spAutoFit/>
            </a:bodyPr>
            <a:lstStyle/>
            <a:p>
              <a:pPr algn="just" indent="-457200" lvl="1" marL="914400">
                <a:lnSpc>
                  <a:spcPct val="150000"/>
                </a:lnSpc>
                <a:buFont typeface="+mj-lt"/>
                <a:buAutoNum startAt="3" type="arabicPeriod"/>
              </a:pPr>
              <a:r>
                <a:rPr dirty="0" lang="ar-SA" sz="2200">
                  <a:uFillTx/>
                </a:rPr>
                <a:t>دور الدولة</a:t>
              </a:r>
            </a:p>
          </p:txBody>
        </p:sp>
      </p:gr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مجموعة 9"/>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12875" y="4662920"/>
            <a:ext cx="4248472" cy="609033"/>
            <a:chOff x="4067944" y="5270678"/>
            <a:chExt cx="4248472" cy="609033"/>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صورة 1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5"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7944" y="5270678"/>
              <a:ext cx="1770425" cy="609033"/>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مستطيل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50438" y="5301208"/>
              <a:ext cx="2165978" cy="545534"/>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none">
              <a:spAutoFit/>
            </a:bodyPr>
            <a:lstStyle/>
            <a:p>
              <a:pPr algn="just" indent="-457200" lvl="1" marL="914400">
                <a:lnSpc>
                  <a:spcPct val="150000"/>
                </a:lnSpc>
                <a:buFont typeface="+mj-lt"/>
                <a:buAutoNum startAt="4" type="arabicPeriod"/>
              </a:pPr>
              <a:r>
                <a:rPr dirty="0" lang="ar-SA" sz="2200">
                  <a:uFillTx/>
                </a:rPr>
                <a:t>دور الإعلام</a:t>
              </a:r>
              <a:endParaRPr dirty="0" lang="en-US" sz="2200">
                <a:uFillTx/>
              </a:endParaRPr>
            </a:p>
          </p:txBody>
        </p:sp>
      </p:gr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 name="مجموعة 23"/>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123728" y="5484932"/>
            <a:ext cx="5184576" cy="993311"/>
            <a:chOff x="3181295" y="5421771"/>
            <a:chExt cx="5164827" cy="993311"/>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 name="صورة 2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6"/>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81295" y="5421771"/>
              <a:ext cx="1972870" cy="993311"/>
            </a:xfrm>
            <a:prstGeom prst="rect">
              <a:avLst/>
            </a:prstGeom>
            <a:ln>
              <a:noFill/>
            </a:ln>
            <a:effectLst>
              <a:outerShdw algn="tl" blurRad="292100" dir="2700000" dist="139700" rotWithShape="0">
                <a:srgbClr val="333333">
                  <a:alpha val="65000"/>
                </a:srgbClr>
              </a:outerShdw>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3" name="مستطيل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92080" y="5771929"/>
              <a:ext cx="3054042" cy="53739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none">
              <a:spAutoFit/>
            </a:bodyPr>
            <a:lstStyle/>
            <a:p>
              <a:pPr algn="just" indent="-457200" lvl="1" marL="914400">
                <a:lnSpc>
                  <a:spcPct val="150000"/>
                </a:lnSpc>
                <a:buFont typeface="+mj-lt"/>
                <a:buAutoNum startAt="5" type="arabicPeriod"/>
              </a:pPr>
              <a:r>
                <a:rPr dirty="0" lang="ar-SA" sz="2200">
                  <a:uFillTx/>
                </a:rPr>
                <a:t>دور المؤسسات الدينية</a:t>
              </a:r>
            </a:p>
          </p:txBody>
        </p:sp>
      </p:gr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6512"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93-99</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7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المعايير الأكاديمية للمقرر الدراسي "المواطنة الرقمية" في ولاية إنديانا الأمريكية</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2384881"/>
            <a:ext cx="7910235" cy="2753382"/>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indent="-342900" marL="342900">
              <a:lnSpc>
                <a:spcPct val="150000"/>
              </a:lnSpc>
              <a:buFont charset="2" panose="05000000000000000000" pitchFamily="2" typeface="Wingdings"/>
              <a:buChar char="§"/>
            </a:pPr>
            <a:r>
              <a:rPr dirty="0" lang="ar-SA" sz="2400">
                <a:uFillTx/>
              </a:rPr>
              <a:t>المرحلة المتوسطة</a:t>
            </a:r>
          </a:p>
          <a:p>
            <a:pPr indent="-342900" marL="342900">
              <a:lnSpc>
                <a:spcPct val="150000"/>
              </a:lnSpc>
              <a:buFont charset="2" panose="05000000000000000000" pitchFamily="2" typeface="Wingdings"/>
              <a:buChar char="§"/>
            </a:pPr>
            <a:r>
              <a:rPr dirty="0" lang="ar-SA" sz="2400">
                <a:uFillTx/>
              </a:rPr>
              <a:t>ليس له متطلبات أساسي سابق لدراستها.</a:t>
            </a:r>
          </a:p>
          <a:p>
            <a:pPr indent="-342900" marL="342900">
              <a:lnSpc>
                <a:spcPct val="150000"/>
              </a:lnSpc>
              <a:buFont charset="2" panose="05000000000000000000" pitchFamily="2" typeface="Wingdings"/>
              <a:buChar char="§"/>
            </a:pPr>
            <a:r>
              <a:rPr dirty="0" lang="ar-SA" sz="2400">
                <a:uFillTx/>
              </a:rPr>
              <a:t>يتكون المعايير الأكاديمية للمقرر الدراسي "المواطنة الرقمية" في ولاية إنديانا الأمريكية من 8 معايير مقسمة على 7 مجالات على النحو التالي </a:t>
            </a:r>
            <a:r>
              <a:rPr dirty="0" lang="ar-SA" sz="1200">
                <a:uFillTx/>
              </a:rPr>
              <a:t>(</a:t>
            </a:r>
            <a:r>
              <a:rPr dirty="0" lang="en-US" sz="1200">
                <a:uFillTx/>
              </a:rPr>
              <a:t>Indiana Department of Education</a:t>
            </a:r>
            <a:r>
              <a:rPr dirty="0" lang="ar-SA" sz="1200">
                <a:uFillTx/>
              </a:rPr>
              <a:t>،</a:t>
            </a:r>
            <a:r>
              <a:rPr dirty="0" lang="en-US" sz="1200">
                <a:uFillTx/>
              </a:rPr>
              <a:t> 2016</a:t>
            </a:r>
            <a:r>
              <a:rPr dirty="0" lang="ar-SA" sz="1200">
                <a:uFillTx/>
              </a:rPr>
              <a:t>)</a:t>
            </a:r>
            <a:r>
              <a:rPr dirty="0" lang="ar-SA" sz="2200">
                <a:uFillTx/>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72</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صورة 1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6237" y="1523083"/>
            <a:ext cx="1875483" cy="882604"/>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6512"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99</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7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المعايير الأكاديمية للمقرر الدراسي "المواطنة الرقمية" في ولاية إنديانا الأمريكية</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3071763"/>
            <a:ext cx="7910235" cy="2949525"/>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indent="-342900" lvl="1" marL="800100">
              <a:lnSpc>
                <a:spcPct val="150000"/>
              </a:lnSpc>
              <a:buFont typeface="+mj-lt"/>
              <a:buAutoNum type="arabicPeriod"/>
            </a:pPr>
            <a:r>
              <a:rPr b="1" dirty="0" lang="ar-SA">
                <a:uFillTx/>
              </a:rPr>
              <a:t>مجال المواطنة الرقمية</a:t>
            </a:r>
          </a:p>
          <a:p>
            <a:pPr algn="just" lvl="2">
              <a:lnSpc>
                <a:spcPct val="150000"/>
              </a:lnSpc>
            </a:pPr>
            <a:r>
              <a:rPr dirty="0" lang="ar-SA">
                <a:uFillTx/>
              </a:rPr>
              <a:t>المعيار1: أن يفهم المتعلم كيفية استخدام التكنولوجيا بطريقة امنة وقانونية وأخلاقية </a:t>
            </a:r>
            <a:endParaRPr b="1" dirty="0" lang="ar-SA">
              <a:uFillTx/>
            </a:endParaRPr>
          </a:p>
          <a:p>
            <a:pPr algn="just" indent="-342900" lvl="1" marL="800100">
              <a:lnSpc>
                <a:spcPct val="150000"/>
              </a:lnSpc>
              <a:buFont typeface="+mj-lt"/>
              <a:buAutoNum type="arabicPeriod"/>
            </a:pPr>
            <a:r>
              <a:rPr b="1" dirty="0" lang="ar-SA">
                <a:uFillTx/>
              </a:rPr>
              <a:t>مجال مهارات تشغيل التكنولوجيا</a:t>
            </a:r>
          </a:p>
          <a:p>
            <a:pPr lvl="2">
              <a:lnSpc>
                <a:spcPct val="150000"/>
              </a:lnSpc>
            </a:pPr>
            <a:r>
              <a:rPr dirty="0" lang="ar-SA">
                <a:uFillTx/>
              </a:rPr>
              <a:t>المعيار2: تعريف المتعلم بوظائف أجهزة الحاسب الآلي من أجل استخدام التكنولوجيا بكفاءة.</a:t>
            </a:r>
          </a:p>
          <a:p>
            <a:pPr lvl="2">
              <a:lnSpc>
                <a:spcPct val="150000"/>
              </a:lnSpc>
            </a:pPr>
            <a:r>
              <a:rPr dirty="0" lang="ar-SA">
                <a:uFillTx/>
              </a:rPr>
              <a:t>المعيار3: يعد المتعلم لاستخدام تقنيات لوحة المفاتيح للاستخدام الشخصي والمهني والفعال.</a:t>
            </a:r>
            <a:endParaRPr b="1" dirty="0" lang="ar-SA">
              <a:uFillTx/>
            </a:endParaRPr>
          </a:p>
          <a:p>
            <a:pPr algn="just" indent="-342900" lvl="1" marL="800100">
              <a:lnSpc>
                <a:spcPct val="150000"/>
              </a:lnSpc>
              <a:buFont typeface="+mj-lt"/>
              <a:buAutoNum type="arabicPeriod"/>
            </a:pPr>
            <a:r>
              <a:rPr b="1" dirty="0" lang="ar-SA">
                <a:uFillTx/>
              </a:rPr>
              <a:t>مجال برامج معالجة الكلمات</a:t>
            </a:r>
          </a:p>
          <a:p>
            <a:pPr algn="just" lvl="2">
              <a:lnSpc>
                <a:spcPct val="150000"/>
              </a:lnSpc>
            </a:pPr>
            <a:r>
              <a:rPr dirty="0" lang="ar-SA">
                <a:uFillTx/>
              </a:rPr>
              <a:t>المعيار4: تأسيس المتعلم على معارف ومهارات برامج معالجة النصوص ليكون متعلم فعال.</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73</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صورة 1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6237" y="1523083"/>
            <a:ext cx="1875483" cy="882604"/>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682"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99-101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7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المعايير الأكاديمية للمقرر الدراسي "المواطنة الرقمية" في ولاية إنديانا الأمريكية</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2477502"/>
            <a:ext cx="7910235" cy="3831818"/>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indent="-342900" lvl="1" marL="800100">
              <a:lnSpc>
                <a:spcPct val="150000"/>
              </a:lnSpc>
              <a:buFont typeface="+mj-lt"/>
              <a:buAutoNum startAt="4" type="arabicPeriod"/>
            </a:pPr>
            <a:r>
              <a:rPr b="1" dirty="0" lang="ar-SA">
                <a:uFillTx/>
              </a:rPr>
              <a:t>مجال برامج جداول البيانات</a:t>
            </a:r>
          </a:p>
          <a:p>
            <a:pPr lvl="2">
              <a:lnSpc>
                <a:spcPct val="150000"/>
              </a:lnSpc>
            </a:pPr>
            <a:r>
              <a:rPr dirty="0" lang="ar-SA">
                <a:uFillTx/>
              </a:rPr>
              <a:t>المعيار5: تأسيس المتعلم على معارف ومهارات برامج الجداول والبيانات ليكون متعلم فعال.</a:t>
            </a:r>
            <a:endParaRPr dirty="0" lang="en-US">
              <a:uFillTx/>
            </a:endParaRPr>
          </a:p>
          <a:p>
            <a:pPr algn="just" indent="-342900" lvl="1" marL="800100">
              <a:lnSpc>
                <a:spcPct val="150000"/>
              </a:lnSpc>
              <a:buFont typeface="+mj-lt"/>
              <a:buAutoNum startAt="5" type="arabicPeriod"/>
            </a:pPr>
            <a:r>
              <a:rPr b="1" dirty="0" lang="ar-SA">
                <a:uFillTx/>
              </a:rPr>
              <a:t>مجال عرض البرامج</a:t>
            </a:r>
          </a:p>
          <a:p>
            <a:pPr lvl="2">
              <a:lnSpc>
                <a:spcPct val="150000"/>
              </a:lnSpc>
            </a:pPr>
            <a:r>
              <a:rPr dirty="0" lang="ar-SA">
                <a:uFillTx/>
              </a:rPr>
              <a:t>المعيار6: تأسيس المتعلم على معارف ومهارات برامج العروض التقديمية ليكون متعلم فعال</a:t>
            </a:r>
            <a:endParaRPr dirty="0" lang="en-US">
              <a:uFillTx/>
            </a:endParaRPr>
          </a:p>
          <a:p>
            <a:pPr algn="just" indent="-342900" lvl="1" marL="800100">
              <a:lnSpc>
                <a:spcPct val="150000"/>
              </a:lnSpc>
              <a:buFont typeface="+mj-lt"/>
              <a:buAutoNum startAt="5" type="arabicPeriod"/>
            </a:pPr>
            <a:r>
              <a:rPr b="1" dirty="0" lang="ar-SA">
                <a:uFillTx/>
              </a:rPr>
              <a:t>مجال الصوت الرقمي والفيديو والصور</a:t>
            </a:r>
          </a:p>
          <a:p>
            <a:pPr lvl="2">
              <a:lnSpc>
                <a:spcPct val="150000"/>
              </a:lnSpc>
            </a:pPr>
            <a:r>
              <a:rPr dirty="0" lang="ar-SA">
                <a:uFillTx/>
              </a:rPr>
              <a:t>المعيار7: يهيأ المتعلم لتحسين الصوت الرقمي والفيديو والصور ليتناسب مع المستندات أو العروض</a:t>
            </a:r>
            <a:endParaRPr dirty="0" lang="en-US">
              <a:uFillTx/>
            </a:endParaRPr>
          </a:p>
          <a:p>
            <a:pPr algn="just" indent="-342900" lvl="1" marL="800100">
              <a:lnSpc>
                <a:spcPct val="150000"/>
              </a:lnSpc>
              <a:buFont typeface="+mj-lt"/>
              <a:buAutoNum startAt="5" type="arabicPeriod"/>
            </a:pPr>
            <a:r>
              <a:rPr b="1" dirty="0" lang="ar-SA">
                <a:uFillTx/>
              </a:rPr>
              <a:t>مجال برامج الاتصالات</a:t>
            </a:r>
          </a:p>
          <a:p>
            <a:pPr algn="just" lvl="2">
              <a:lnSpc>
                <a:spcPct val="150000"/>
              </a:lnSpc>
            </a:pPr>
            <a:r>
              <a:rPr dirty="0" lang="ar-SA">
                <a:uFillTx/>
              </a:rPr>
              <a:t>المعيار8: تأسيس المتعلم على معارف ومهارات برمجيات الاتصالات ليكون متعلم فعال .</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74</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صورة 1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6237" y="1523083"/>
            <a:ext cx="1875483" cy="882604"/>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682" y="6179016"/>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101-103</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7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منهج "أبطال الإنترنت" الدراسي</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2037960"/>
            <a:ext cx="7910235" cy="4524315"/>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lvl="1"/>
            <a:r>
              <a:rPr dirty="0" lang="ar-SA" sz="2400">
                <a:uFillTx/>
                <a:latin charset="-78" panose="02020603050405020304" pitchFamily="18" typeface="Simplified Arabic"/>
                <a:cs charset="-78" panose="02020603050405020304" pitchFamily="18" typeface="Simplified Arabic"/>
              </a:rPr>
              <a:t>يتضمّن منهج "أبطال الإنترنت" الدراسي على خطة دراسية تتضمن خمسة مواضيع رئيسية هي:</a:t>
            </a:r>
          </a:p>
          <a:p>
            <a:pPr algn="just" lvl="1"/>
            <a:endParaRPr dirty="0" lang="ar-SA" sz="2400">
              <a:uFillTx/>
              <a:latin charset="-78" panose="02020603050405020304" pitchFamily="18" typeface="Simplified Arabic"/>
              <a:cs charset="-78" panose="02020603050405020304" pitchFamily="18" typeface="Simplified Arabic"/>
            </a:endParaRPr>
          </a:p>
          <a:p>
            <a:pPr algn="just" indent="-342900" lvl="1" marL="800100">
              <a:buFont typeface="+mj-lt"/>
              <a:buAutoNum type="arabicPeriod"/>
            </a:pPr>
            <a:r>
              <a:rPr b="1" dirty="0" lang="ar-SA">
                <a:uFillTx/>
              </a:rPr>
              <a:t>شارك بانتباه (استخدام الإنترنت بذكاء).</a:t>
            </a:r>
          </a:p>
          <a:p>
            <a:pPr algn="just" lvl="2"/>
            <a:r>
              <a:rPr dirty="0" i="1" lang="ar-SA">
                <a:uFillTx/>
              </a:rPr>
              <a:t>التواصل مع الآخرين بمسؤولية</a:t>
            </a:r>
            <a:endParaRPr dirty="0" lang="en-US">
              <a:uFillTx/>
            </a:endParaRPr>
          </a:p>
          <a:p>
            <a:pPr algn="just" indent="-342900" lvl="1" marL="800100">
              <a:buFont typeface="+mj-lt"/>
              <a:buAutoNum type="arabicPeriod"/>
            </a:pPr>
            <a:r>
              <a:rPr b="1" dirty="0" lang="ar-SA">
                <a:uFillTx/>
              </a:rPr>
              <a:t>لا تصدق الخدع (استخدام الإنترنت بحذر).</a:t>
            </a:r>
          </a:p>
          <a:p>
            <a:pPr algn="just" lvl="2"/>
            <a:r>
              <a:rPr dirty="0" i="1" lang="ar-SA">
                <a:uFillTx/>
              </a:rPr>
              <a:t>رصد عمليات الاحتيال المحتملة</a:t>
            </a:r>
            <a:endParaRPr dirty="0" lang="en-US">
              <a:uFillTx/>
            </a:endParaRPr>
          </a:p>
          <a:p>
            <a:pPr algn="just" indent="-342900" lvl="1" marL="800100">
              <a:buFont typeface="+mj-lt"/>
              <a:buAutoNum type="arabicPeriod"/>
            </a:pPr>
            <a:r>
              <a:rPr b="1" dirty="0" lang="ar-SA">
                <a:uFillTx/>
              </a:rPr>
              <a:t>احم أسرارك (استخدام الإنترنت بثقة).</a:t>
            </a:r>
          </a:p>
          <a:p>
            <a:pPr algn="just" lvl="2"/>
            <a:r>
              <a:rPr dirty="0" i="1" lang="ar-SA">
                <a:uFillTx/>
              </a:rPr>
              <a:t>إنشاء كلمة مرور قوية</a:t>
            </a:r>
            <a:endParaRPr dirty="0" lang="en-US">
              <a:uFillTx/>
            </a:endParaRPr>
          </a:p>
          <a:p>
            <a:pPr algn="just" lvl="2"/>
            <a:r>
              <a:rPr dirty="0" i="1" lang="ar-SA">
                <a:uFillTx/>
              </a:rPr>
              <a:t>التنويع في اختيار كلمات المرور</a:t>
            </a:r>
            <a:endParaRPr dirty="0" lang="en-US">
              <a:uFillTx/>
            </a:endParaRPr>
          </a:p>
          <a:p>
            <a:pPr algn="just" indent="-342900" lvl="1" marL="800100">
              <a:buFont typeface="+mj-lt"/>
              <a:buAutoNum type="arabicPeriod"/>
            </a:pPr>
            <a:r>
              <a:rPr b="1" dirty="0" lang="ar-SA">
                <a:uFillTx/>
              </a:rPr>
              <a:t>اللطافة من سمات الأبطال (استخدام الإنترنت بلطف).</a:t>
            </a:r>
          </a:p>
          <a:p>
            <a:pPr algn="just" lvl="2"/>
            <a:r>
              <a:rPr dirty="0" i="1" lang="ar-SA">
                <a:uFillTx/>
              </a:rPr>
              <a:t>بفعل الصواب نلهم الآخرين</a:t>
            </a:r>
          </a:p>
          <a:p>
            <a:pPr algn="just" lvl="2"/>
            <a:r>
              <a:rPr dirty="0" i="1" lang="ar-SA">
                <a:uFillTx/>
              </a:rPr>
              <a:t>أخذ زمام المبادرة</a:t>
            </a:r>
            <a:endParaRPr dirty="0" lang="en-US">
              <a:uFillTx/>
            </a:endParaRPr>
          </a:p>
          <a:p>
            <a:pPr algn="just" indent="-342900" lvl="1" marL="800100">
              <a:buFont typeface="+mj-lt"/>
              <a:buAutoNum type="arabicPeriod"/>
            </a:pPr>
            <a:r>
              <a:rPr b="1" dirty="0" lang="ar-SA">
                <a:uFillTx/>
              </a:rPr>
              <a:t>اسأل واستفسر (استخدام الإنترنت بشجاعة).</a:t>
            </a:r>
            <a:endParaRPr dirty="0" lang="ar-SA" sz="2400">
              <a:uFillTx/>
              <a:latin charset="-78" panose="02020603050405020304" pitchFamily="18" typeface="Simplified Arabic"/>
              <a:cs charset="-78" panose="02020603050405020304" pitchFamily="18" typeface="Simplified Arabic"/>
            </a:endParaRPr>
          </a:p>
          <a:p>
            <a:pPr algn="just" lvl="2"/>
            <a:r>
              <a:rPr dirty="0" i="1" lang="ar-SA">
                <a:uFillTx/>
              </a:rPr>
              <a:t>التشجيع على استخدام الإنترنت بشجاعة</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75</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صورة 1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15616" y="3283585"/>
            <a:ext cx="1676400" cy="171958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6512"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105-109</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7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تعزيز سلوك المواطنة الرقمية بين المتعلمين</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39552" y="2037960"/>
            <a:ext cx="7910235" cy="341632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indent="-342900" lvl="1" marL="800100">
              <a:buFont charset="2" panose="05000000000000000000" pitchFamily="2" typeface="Wingdings"/>
              <a:buChar char="§"/>
            </a:pPr>
            <a:r>
              <a:rPr dirty="0" lang="ar-SA" sz="2400">
                <a:uFillTx/>
                <a:latin charset="-78" panose="02020603050405020304" pitchFamily="18" typeface="Simplified Arabic"/>
                <a:cs charset="-78" panose="02020603050405020304" pitchFamily="18" typeface="Simplified Arabic"/>
              </a:rPr>
              <a:t>من المهم تشجيع سلوك المواطنة الرقمية بين المتعلمين في البيئة التعليمية بشكل عام.</a:t>
            </a:r>
          </a:p>
          <a:p>
            <a:pPr algn="just" indent="-342900" lvl="1" marL="800100">
              <a:buFont charset="2" panose="05000000000000000000" pitchFamily="2" typeface="Wingdings"/>
              <a:buChar char="§"/>
            </a:pPr>
            <a:endParaRPr dirty="0" lang="ar-SA" sz="2400">
              <a:uFillTx/>
              <a:latin charset="-78" panose="02020603050405020304" pitchFamily="18" typeface="Simplified Arabic"/>
              <a:cs charset="-78" panose="02020603050405020304" pitchFamily="18" typeface="Simplified Arabic"/>
            </a:endParaRPr>
          </a:p>
          <a:p>
            <a:pPr algn="just" indent="-342900" lvl="1" marL="800100">
              <a:buFont charset="2" panose="05000000000000000000" pitchFamily="2" typeface="Wingdings"/>
              <a:buChar char="§"/>
            </a:pPr>
            <a:r>
              <a:rPr dirty="0" lang="ar-SA" sz="2400">
                <a:uFillTx/>
                <a:latin charset="-78" panose="02020603050405020304" pitchFamily="18" typeface="Simplified Arabic"/>
                <a:cs charset="-78" panose="02020603050405020304" pitchFamily="18" typeface="Simplified Arabic"/>
              </a:rPr>
              <a:t>من المهم إدارة عملية تعزيز سلوك المواطنة الرقمية بحكمة وفاعلية إذا ما أردنا أن تكون هذه السلوك إيجابية.</a:t>
            </a:r>
          </a:p>
          <a:p>
            <a:pPr algn="just" indent="-342900" lvl="1" marL="800100">
              <a:buFont charset="2" panose="05000000000000000000" pitchFamily="2" typeface="Wingdings"/>
              <a:buChar char="§"/>
            </a:pPr>
            <a:endParaRPr dirty="0" lang="ar-SA" sz="2400">
              <a:uFillTx/>
              <a:latin charset="-78" panose="02020603050405020304" pitchFamily="18" typeface="Simplified Arabic"/>
              <a:cs charset="-78" panose="02020603050405020304" pitchFamily="18" typeface="Simplified Arabic"/>
            </a:endParaRPr>
          </a:p>
          <a:p>
            <a:pPr algn="just" indent="-342900" lvl="1" marL="800100">
              <a:buFont charset="2" panose="05000000000000000000" pitchFamily="2" typeface="Wingdings"/>
              <a:buChar char="§"/>
            </a:pPr>
            <a:r>
              <a:rPr dirty="0" lang="ar-SA" sz="2400">
                <a:uFillTx/>
                <a:latin charset="-78" panose="02020603050405020304" pitchFamily="18" typeface="Simplified Arabic"/>
                <a:cs charset="-78" panose="02020603050405020304" pitchFamily="18" typeface="Simplified Arabic"/>
              </a:rPr>
              <a:t>أمثلة في تعزيز السلوك الرقمي في المدارس: إنشاء شبكة تواصل اجتماعي خاص في المدارس، تدريب المتعلمين على المشاركة في هذه الشبكات، دمج هذه الشبكات في المناهج الدراسية.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76</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صورة 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73976" y="5004851"/>
            <a:ext cx="1769831" cy="1180854"/>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109</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7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تعزيز سلوك المواطنة الرقمية بين المتعلمين</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13446" y="2467697"/>
            <a:ext cx="7910235" cy="1938992"/>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lvl="1" marL="0"/>
            <a:r>
              <a:rPr dirty="0" lang="ar-SA" sz="2400">
                <a:uFillTx/>
                <a:latin charset="-78" panose="02020603050405020304" pitchFamily="18" typeface="Simplified Arabic"/>
                <a:cs charset="-78" panose="02020603050405020304" pitchFamily="18" typeface="Simplified Arabic"/>
              </a:rPr>
              <a:t>تعزيز سلوك المواطنة الرقمية ترتكز على ثلاث عناصر هي </a:t>
            </a:r>
            <a:r>
              <a:rPr dirty="0" lang="ar-SA" sz="1200">
                <a:uFillTx/>
                <a:latin charset="-78" panose="02020603050405020304" pitchFamily="18" typeface="Simplified Arabic"/>
                <a:cs charset="-78" panose="02020603050405020304" pitchFamily="18" typeface="Simplified Arabic"/>
              </a:rPr>
              <a:t>(</a:t>
            </a:r>
            <a:r>
              <a:rPr dirty="0" err="1" lang="ar-SA" sz="1200">
                <a:uFillTx/>
                <a:latin charset="-78" panose="02020603050405020304" pitchFamily="18" typeface="Simplified Arabic"/>
                <a:cs charset="-78" panose="02020603050405020304" pitchFamily="18" typeface="Simplified Arabic"/>
              </a:rPr>
              <a:t>السليحات</a:t>
            </a:r>
            <a:r>
              <a:rPr dirty="0" lang="ar-SA" sz="1200">
                <a:uFillTx/>
                <a:latin charset="-78" panose="02020603050405020304" pitchFamily="18" typeface="Simplified Arabic"/>
                <a:cs charset="-78" panose="02020603050405020304" pitchFamily="18" typeface="Simplified Arabic"/>
              </a:rPr>
              <a:t>، وآخرون، 2018)</a:t>
            </a:r>
            <a:r>
              <a:rPr dirty="0" lang="ar-SA" sz="2400">
                <a:uFillTx/>
                <a:latin charset="-78" panose="02020603050405020304" pitchFamily="18" typeface="Simplified Arabic"/>
                <a:cs charset="-78" panose="02020603050405020304" pitchFamily="18" typeface="Simplified Arabic"/>
              </a:rPr>
              <a:t>:</a:t>
            </a:r>
          </a:p>
          <a:p>
            <a:pPr algn="just" lvl="1"/>
            <a:endParaRPr dirty="0" lang="ar-SA" sz="2400">
              <a:uFillTx/>
              <a:latin charset="-78" panose="02020603050405020304" pitchFamily="18" typeface="Simplified Arabic"/>
              <a:cs charset="-78" panose="02020603050405020304" pitchFamily="18" typeface="Simplified Arabic"/>
            </a:endParaRPr>
          </a:p>
          <a:p>
            <a:pPr algn="just" indent="-342900" lvl="1" marL="800100">
              <a:buFont charset="0" panose="020B0604020202020204" pitchFamily="34" typeface="Arial"/>
              <a:buChar char="•"/>
            </a:pPr>
            <a:r>
              <a:rPr dirty="0" lang="ar-SA" sz="2400">
                <a:uFillTx/>
                <a:latin charset="-78" panose="02020603050405020304" pitchFamily="18" typeface="Simplified Arabic"/>
                <a:cs charset="-78" panose="02020603050405020304" pitchFamily="18" typeface="Simplified Arabic"/>
              </a:rPr>
              <a:t>تطبيق قواعد السلوك الأخلاقي في التواصل الاجتماعي الرقمي.</a:t>
            </a:r>
          </a:p>
          <a:p>
            <a:pPr algn="just" indent="-342900" lvl="1" marL="800100">
              <a:buFont charset="0" panose="020B0604020202020204" pitchFamily="34" typeface="Arial"/>
              <a:buChar char="•"/>
            </a:pPr>
            <a:r>
              <a:rPr dirty="0" lang="ar-SA" sz="2400">
                <a:uFillTx/>
                <a:latin charset="-78" panose="02020603050405020304" pitchFamily="18" typeface="Simplified Arabic"/>
                <a:cs charset="-78" panose="02020603050405020304" pitchFamily="18" typeface="Simplified Arabic"/>
              </a:rPr>
              <a:t>تعليم المتعلمين.</a:t>
            </a:r>
          </a:p>
          <a:p>
            <a:pPr algn="just" indent="-342900" lvl="1" marL="800100">
              <a:buFont charset="0" panose="020B0604020202020204" pitchFamily="34" typeface="Arial"/>
              <a:buChar char="•"/>
            </a:pPr>
            <a:r>
              <a:rPr dirty="0" lang="ar-SA" sz="2400">
                <a:uFillTx/>
                <a:latin charset="-78" panose="02020603050405020304" pitchFamily="18" typeface="Simplified Arabic"/>
                <a:cs charset="-78" panose="02020603050405020304" pitchFamily="18" typeface="Simplified Arabic"/>
              </a:rPr>
              <a:t>حماتهم.</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77</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صورة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03648" y="4406689"/>
            <a:ext cx="1769831" cy="1180854"/>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109</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7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648" y="823116"/>
            <a:ext cx="6075610"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تطبيق نشاط رقم (7)</a:t>
            </a:r>
            <a:endParaRPr dirty="0" lang="ar-SA" sz="3600">
              <a:solidFill>
                <a:srgbClr val="00B050"/>
              </a:solidFill>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able 1"/>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852474" y="1700808"/>
          <a:ext cx="6961957" cy="2611501"/>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Pr bandRow="1" firstCol="1" firstRow="1" rtl="1"/>
              <a:tblGrid>
                <a:gridCol w="2052051"/>
                <a:gridCol w="1026172"/>
                <a:gridCol w="2956970"/>
                <a:gridCol w="926764"/>
              </a:tblGrid>
              <a:tr h="0">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اسم النشاط</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مدته</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الوسائل المساعدة</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نوع النشاط</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0">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typeface="+mn-cs"/>
                        </a:rPr>
                        <a:t>تحديد أبعاد التربية على المواطنة الرقمية في منهج دراسية</a:t>
                      </a: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typeface="+mn-cs"/>
                        </a:rPr>
                        <a:t>15</a:t>
                      </a:r>
                      <a:r>
                        <a:rPr baseline="0" dirty="0" lang="ar-SA" sz="2400">
                          <a:effectLst/>
                          <a:uFillTx/>
                          <a:latin charset="0" panose="020F0502020204030204" pitchFamily="34" typeface="Calibri"/>
                          <a:ea charset="0" panose="020F0502020204030204" pitchFamily="34" typeface="Calibri"/>
                          <a:cs typeface="+mn-cs"/>
                        </a:rPr>
                        <a:t> د</a:t>
                      </a:r>
                      <a:endParaRPr dirty="0" lang="ar-SA" sz="2400">
                        <a:effectLst/>
                        <a:uFillTx/>
                        <a:latin charset="0" panose="020F0502020204030204" pitchFamily="34" typeface="Calibri"/>
                        <a:ea charset="0" panose="020F0502020204030204" pitchFamily="34" typeface="Calibri"/>
                        <a:cs typeface="+mn-cs"/>
                      </a:endParaRPr>
                    </a:p>
                    <a:p>
                      <a:pPr algn="ctr" rtl="1">
                        <a:lnSpc>
                          <a:spcPct val="107000"/>
                        </a:lnSpc>
                        <a:spcAft>
                          <a:spcPts val="0"/>
                        </a:spcAft>
                      </a:pPr>
                      <a:endParaRPr dirty="0" lang="ar-SA" sz="2400">
                        <a:effectLst/>
                        <a:uFillTx/>
                        <a:latin charset="0" panose="020F0502020204030204" pitchFamily="34" typeface="Calibri"/>
                        <a:ea charset="0" panose="020F0502020204030204" pitchFamily="34" typeface="Calibri"/>
                        <a:cs charset="0" panose="020B0604020202020204" pitchFamily="34" typeface="Arial"/>
                      </a:endParaRPr>
                    </a:p>
                    <a:p>
                      <a:pPr algn="ctr" rtl="1">
                        <a:lnSpc>
                          <a:spcPct val="107000"/>
                        </a:lnSpc>
                        <a:spcAft>
                          <a:spcPts val="0"/>
                        </a:spcAft>
                      </a:pP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قلم</a:t>
                      </a:r>
                    </a:p>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محتوى تعليمي</a:t>
                      </a:r>
                    </a:p>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أبعاد التربية على المواطنة الرقمية</a:t>
                      </a:r>
                    </a:p>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الإلقاء والمناقشة الجماعية</a:t>
                      </a: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charset="-78" panose="02020603050405020304" pitchFamily="18" typeface="Simplified Arabic"/>
                        </a:rPr>
                        <a:t>جماعي</a:t>
                      </a:r>
                    </a:p>
                    <a:p>
                      <a:pPr algn="ctr" rtl="1">
                        <a:lnSpc>
                          <a:spcPct val="107000"/>
                        </a:lnSpc>
                        <a:spcAft>
                          <a:spcPts val="0"/>
                        </a:spcAft>
                      </a:pPr>
                      <a:endParaRPr dirty="0" lang="ar-SA" sz="2400">
                        <a:effectLst/>
                        <a:uFillTx/>
                        <a:latin charset="0" panose="020F0502020204030204" pitchFamily="34" typeface="Calibri"/>
                        <a:ea charset="0" panose="020F0502020204030204" pitchFamily="34" typeface="Calibri"/>
                        <a:cs charset="-78" panose="02020603050405020304" pitchFamily="18" typeface="Simplified Arabic"/>
                      </a:endParaRPr>
                    </a:p>
                    <a:p>
                      <a:pPr algn="ctr" rtl="1">
                        <a:lnSpc>
                          <a:spcPct val="107000"/>
                        </a:lnSpc>
                        <a:spcAft>
                          <a:spcPts val="0"/>
                        </a:spcAft>
                      </a:pP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عنصر نائب لرقم الشريحة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78</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5" name="صورة 4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43509" y="3228901"/>
            <a:ext cx="920179" cy="920179"/>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6" name="صورة 4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024704" y="3416392"/>
            <a:ext cx="588672" cy="588672"/>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5496" y="6179016"/>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111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7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78434" y="980728"/>
            <a:ext cx="6287070" cy="1938992"/>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4000">
                <a:solidFill>
                  <a:srgbClr val="0070C0"/>
                </a:solidFill>
                <a:uFillTx/>
              </a:rPr>
              <a:t>نهاية الوحدة الثانية</a:t>
            </a:r>
          </a:p>
          <a:p>
            <a:pPr algn="ctr">
              <a:defRPr>
                <a:uFillTx/>
              </a:defRPr>
            </a:pPr>
            <a:endParaRPr b="1" dirty="0" lang="ar-SA" sz="4000">
              <a:solidFill>
                <a:srgbClr val="0070C0"/>
              </a:solidFill>
              <a:uFillTx/>
            </a:endParaRPr>
          </a:p>
          <a:p>
            <a:pPr algn="ctr">
              <a:defRPr>
                <a:uFillTx/>
              </a:defRPr>
            </a:pPr>
            <a:r>
              <a:rPr b="1" dirty="0" lang="ar-SA" sz="3600">
                <a:solidFill>
                  <a:srgbClr val="00B050"/>
                </a:solidFill>
                <a:uFillTx/>
              </a:rPr>
              <a:t>قيِم نفسك ومدى استفادتك من الوحدة </a:t>
            </a:r>
            <a:endParaRPr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79</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Picture 48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62129" y="3414707"/>
            <a:ext cx="2519680" cy="251968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113</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43932" y="710069"/>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3600">
                <a:solidFill>
                  <a:srgbClr val="0070C0"/>
                </a:solidFill>
                <a:effectLst>
                  <a:outerShdw algn="tl" blurRad="38100" dir="2700000" dist="38100">
                    <a:srgbClr val="C0C0C0"/>
                  </a:outerShdw>
                </a:effectLst>
                <a:uFillTx/>
              </a:rPr>
              <a:t> أهداف </a:t>
            </a:r>
            <a:r>
              <a:rPr b="1" dirty="0" lang="ar-SA" sz="3600">
                <a:solidFill>
                  <a:srgbClr val="0070C0"/>
                </a:solidFill>
                <a:uFillTx/>
              </a:rPr>
              <a:t>الوحدة الأولى</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3"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7544" y="1772816"/>
            <a:ext cx="7776865" cy="3785652"/>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lvl="0">
              <a:lnSpc>
                <a:spcPct val="150000"/>
              </a:lnSpc>
            </a:pPr>
            <a:r>
              <a:rPr b="1" dirty="0" lang="ar-SA" sz="2800">
                <a:uFillTx/>
              </a:rPr>
              <a:t>في نهاية هذه الوحدة سيتمكن المتدرب من:</a:t>
            </a:r>
          </a:p>
          <a:p>
            <a:pPr lvl="0">
              <a:lnSpc>
                <a:spcPct val="150000"/>
              </a:lnSpc>
            </a:pPr>
            <a:endParaRPr dirty="0" lang="ar-SA" sz="2000">
              <a:uFillTx/>
            </a:endParaRPr>
          </a:p>
          <a:p>
            <a:pPr indent="-514350" lvl="1" marL="971550">
              <a:lnSpc>
                <a:spcPct val="150000"/>
              </a:lnSpc>
              <a:buFont typeface="+mj-lt"/>
              <a:buAutoNum type="arabicPeriod"/>
            </a:pPr>
            <a:r>
              <a:rPr dirty="0" lang="ar-SA" sz="2800">
                <a:uFillTx/>
              </a:rPr>
              <a:t>ذكر مفهوم المواطنة الرقمية.</a:t>
            </a:r>
          </a:p>
          <a:p>
            <a:pPr indent="-514350" lvl="1" marL="971550">
              <a:lnSpc>
                <a:spcPct val="150000"/>
              </a:lnSpc>
              <a:buFont typeface="+mj-lt"/>
              <a:buAutoNum type="arabicPeriod"/>
            </a:pPr>
            <a:r>
              <a:rPr dirty="0" lang="ar-SA" sz="2800">
                <a:uFillTx/>
              </a:rPr>
              <a:t>تقدير أهمية المواطنة الرقمية.</a:t>
            </a:r>
          </a:p>
          <a:p>
            <a:pPr indent="-514350" lvl="1" marL="971550">
              <a:lnSpc>
                <a:spcPct val="150000"/>
              </a:lnSpc>
              <a:buFont typeface="+mj-lt"/>
              <a:buAutoNum type="arabicPeriod"/>
            </a:pPr>
            <a:r>
              <a:rPr dirty="0" lang="ar-SA" sz="2800">
                <a:uFillTx/>
              </a:rPr>
              <a:t>تميز مهارات المواطن الرقمي.</a:t>
            </a:r>
          </a:p>
          <a:p>
            <a:pPr indent="-514350" lvl="1" marL="971550">
              <a:lnSpc>
                <a:spcPct val="150000"/>
              </a:lnSpc>
              <a:buFont typeface="+mj-lt"/>
              <a:buAutoNum type="arabicPeriod"/>
            </a:pPr>
            <a:r>
              <a:rPr dirty="0" lang="ar-SA" sz="2800">
                <a:uFillTx/>
              </a:rPr>
              <a:t>ذكر فئات المواطنة الرقمية ومحاورها.</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8</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19</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8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02846" y="1484784"/>
            <a:ext cx="5643562" cy="3231654"/>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4800">
                <a:solidFill>
                  <a:srgbClr val="0070C0"/>
                </a:solidFill>
                <a:effectLst>
                  <a:outerShdw algn="tl" blurRad="38100" dir="2700000" dist="38100">
                    <a:srgbClr val="C0C0C0"/>
                  </a:outerShdw>
                </a:effectLst>
                <a:uFillTx/>
              </a:rPr>
              <a:t> </a:t>
            </a:r>
            <a:r>
              <a:rPr b="1" dirty="0" lang="ar-SA" sz="4800">
                <a:solidFill>
                  <a:srgbClr val="0070C0"/>
                </a:solidFill>
                <a:uFillTx/>
              </a:rPr>
              <a:t>الوحدة الثالثة</a:t>
            </a:r>
          </a:p>
          <a:p>
            <a:pPr algn="ctr">
              <a:defRPr>
                <a:uFillTx/>
              </a:defRPr>
            </a:pPr>
            <a:endParaRPr b="1" dirty="0" lang="ar-SA" sz="4800">
              <a:solidFill>
                <a:srgbClr val="0070C0"/>
              </a:solidFill>
              <a:uFillTx/>
            </a:endParaRPr>
          </a:p>
          <a:p>
            <a:pPr algn="ctr" lvl="0">
              <a:defRPr>
                <a:uFillTx/>
              </a:defRPr>
            </a:pPr>
            <a:r>
              <a:rPr b="1" dirty="0" lang="ar-SA" sz="3600">
                <a:solidFill>
                  <a:srgbClr val="0070C0"/>
                </a:solidFill>
                <a:uFillTx/>
              </a:rPr>
              <a:t>الأدوات التقنية المستخدمة لتوظيف وتعزيز سلوك المواطنة الرقمية في العملية التعليمية</a:t>
            </a:r>
            <a:endParaRPr b="1" dirty="0" lang="en-GB"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14438" y="4968565"/>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3600">
                <a:solidFill>
                  <a:schemeClr val="bg1">
                    <a:lumMod val="50000"/>
                  </a:schemeClr>
                </a:solidFill>
                <a:uFillTx/>
              </a:rPr>
              <a:t>اليوم الثالث</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80</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79016"/>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115</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8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14438" y="980651"/>
            <a:ext cx="5643562" cy="156966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4800">
                <a:solidFill>
                  <a:srgbClr val="0070C0"/>
                </a:solidFill>
                <a:effectLst>
                  <a:outerShdw algn="tl" blurRad="38100" dir="2700000" dist="38100">
                    <a:srgbClr val="C0C0C0"/>
                  </a:outerShdw>
                </a:effectLst>
                <a:uFillTx/>
              </a:rPr>
              <a:t> </a:t>
            </a:r>
            <a:r>
              <a:rPr b="1" dirty="0" lang="ar-SA" sz="4800">
                <a:solidFill>
                  <a:srgbClr val="0070C0"/>
                </a:solidFill>
                <a:uFillTx/>
              </a:rPr>
              <a:t>ترحيب ومراجعة</a:t>
            </a:r>
            <a:br>
              <a:rPr b="1" dirty="0" lang="ar-SA" sz="4800">
                <a:solidFill>
                  <a:srgbClr val="0070C0"/>
                </a:solidFill>
                <a:effectLst>
                  <a:outerShdw algn="tl" blurRad="38100" dir="2700000" dist="38100">
                    <a:srgbClr val="C0C0C0"/>
                  </a:outerShdw>
                </a:effectLst>
                <a:uFillTx/>
                <a:latin charset="0" pitchFamily="34" typeface="Calibri"/>
                <a:cs charset="-78" pitchFamily="2" typeface="K Elham"/>
              </a:rPr>
            </a:br>
            <a:endParaRPr dirty="0" lang="ar-SA" sz="4800">
              <a:solidFill>
                <a:srgbClr val="00B050"/>
              </a:solidFill>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Picture 1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99792" y="2564904"/>
            <a:ext cx="2880320" cy="2019048"/>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81</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8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43932" y="710069"/>
            <a:ext cx="5643562"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a:spAutoFit/>
          </a:bodyPr>
          <a:lstStyle/>
          <a:p>
            <a:pPr algn="ctr">
              <a:defRPr>
                <a:uFillTx/>
              </a:defRPr>
            </a:pPr>
            <a:r>
              <a:rPr b="1" dirty="0" lang="ar-SA" sz="3600">
                <a:solidFill>
                  <a:srgbClr val="0070C0"/>
                </a:solidFill>
                <a:effectLst>
                  <a:outerShdw algn="tl" blurRad="38100" dir="2700000" dist="38100">
                    <a:srgbClr val="C0C0C0"/>
                  </a:outerShdw>
                </a:effectLst>
                <a:uFillTx/>
              </a:rPr>
              <a:t> أهداف </a:t>
            </a:r>
            <a:r>
              <a:rPr b="1" dirty="0" lang="ar-SA" sz="3600">
                <a:solidFill>
                  <a:srgbClr val="0070C0"/>
                </a:solidFill>
                <a:uFillTx/>
              </a:rPr>
              <a:t>الوحدة الثالثة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3"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1089" y="1556792"/>
            <a:ext cx="7711311" cy="464742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lvl="0">
              <a:lnSpc>
                <a:spcPct val="150000"/>
              </a:lnSpc>
            </a:pPr>
            <a:r>
              <a:rPr b="1" dirty="0" lang="ar-SA" sz="2800">
                <a:uFillTx/>
              </a:rPr>
              <a:t>في نهاية هذه الوحدة سيتمكن المتدرب من:</a:t>
            </a:r>
          </a:p>
          <a:p>
            <a:pPr lvl="0">
              <a:lnSpc>
                <a:spcPct val="150000"/>
              </a:lnSpc>
            </a:pPr>
            <a:endParaRPr b="1" dirty="0" lang="ar-SA" sz="2000">
              <a:uFillTx/>
            </a:endParaRPr>
          </a:p>
          <a:p>
            <a:pPr indent="-514350" lvl="1" marL="971550">
              <a:buFont typeface="+mj-lt"/>
              <a:buAutoNum type="arabicPeriod"/>
            </a:pPr>
            <a:r>
              <a:rPr dirty="0" lang="ar-SA" sz="2800">
                <a:uFillTx/>
              </a:rPr>
              <a:t>استخدام تقنية الانترنت لتوظيف وتعزيز سلوك المواطنة الرقمية في التعليم.</a:t>
            </a:r>
          </a:p>
          <a:p>
            <a:pPr indent="-514350" lvl="1" marL="971550">
              <a:buFont typeface="+mj-lt"/>
              <a:buAutoNum type="arabicPeriod"/>
            </a:pPr>
            <a:r>
              <a:rPr dirty="0" lang="ar-SA" sz="2800">
                <a:uFillTx/>
              </a:rPr>
              <a:t>استخدام المدونات لتوظيف وتعزيز سلوك المواطنة الرقمية في التعليم.</a:t>
            </a:r>
          </a:p>
          <a:p>
            <a:pPr indent="-514350" lvl="1" marL="971550">
              <a:buFont typeface="+mj-lt"/>
              <a:buAutoNum type="arabicPeriod"/>
            </a:pPr>
            <a:r>
              <a:rPr dirty="0" lang="ar-SA" sz="2800">
                <a:uFillTx/>
              </a:rPr>
              <a:t>استخدام شبكة التواصل الاجتماعي لتوظيف وتعزيز سلوك المواطنة الرقمية في التعليم.</a:t>
            </a:r>
          </a:p>
          <a:p>
            <a:pPr indent="-514350" lvl="1" marL="971550">
              <a:buFont typeface="+mj-lt"/>
              <a:buAutoNum type="arabicPeriod"/>
            </a:pPr>
            <a:r>
              <a:rPr dirty="0" lang="ar-SA" sz="2800">
                <a:uFillTx/>
              </a:rPr>
              <a:t>توظيف أدوات بوابة المستقبل لتعزيز سلوك المواطنة الرقمية لدى المتعلمين</a:t>
            </a:r>
            <a:r>
              <a:rPr dirty="0" lang="ar-SA">
                <a:uFillTx/>
              </a:rPr>
              <a:t>.</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82</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115</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8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68623" y="2143303"/>
            <a:ext cx="7776864" cy="3877985"/>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indent="-342900" marL="342900">
              <a:buFont charset="2" panose="05000000000000000000" pitchFamily="2" typeface="Wingdings"/>
              <a:buChar char="v"/>
            </a:pPr>
            <a:r>
              <a:rPr dirty="0" lang="ar-SA" sz="2400">
                <a:uFillTx/>
              </a:rPr>
              <a:t>ظهــور الجيــل الثـاني الإنترنــت، جعلت المجتمعات تتطــور بشكل كبير وسريع في التطبيقـات التكنولوجية الفائقة</a:t>
            </a:r>
          </a:p>
          <a:p>
            <a:pPr algn="just" indent="-342900" marL="342900">
              <a:buFont charset="2" panose="05000000000000000000" pitchFamily="2" typeface="Wingdings"/>
              <a:buChar char="v"/>
            </a:pPr>
            <a:endParaRPr dirty="0" lang="ar-SA" sz="1000">
              <a:uFillTx/>
            </a:endParaRPr>
          </a:p>
          <a:p>
            <a:pPr algn="just" indent="-342900" marL="342900">
              <a:buFont charset="2" panose="05000000000000000000" pitchFamily="2" typeface="Wingdings"/>
              <a:buChar char="v"/>
            </a:pPr>
            <a:r>
              <a:rPr dirty="0" lang="ar-SA" sz="2400">
                <a:uFillTx/>
              </a:rPr>
              <a:t>شبكات التواصل الاجتماعي إحدى أهم تلك التطبيقات التكنولوجيـا لتفاعلية والمرونة التـي تمتاز بها</a:t>
            </a:r>
          </a:p>
          <a:p>
            <a:pPr algn="just" indent="-342900" marL="342900">
              <a:buFont charset="2" panose="05000000000000000000" pitchFamily="2" typeface="Wingdings"/>
              <a:buChar char="v"/>
            </a:pPr>
            <a:endParaRPr dirty="0" lang="ar-SA" sz="1000">
              <a:uFillTx/>
            </a:endParaRPr>
          </a:p>
          <a:p>
            <a:pPr algn="just" indent="-342900" marL="342900">
              <a:buFont charset="2" panose="05000000000000000000" pitchFamily="2" typeface="Wingdings"/>
              <a:buChar char="v"/>
            </a:pPr>
            <a:r>
              <a:rPr dirty="0" lang="ar-SA" sz="2400">
                <a:uFillTx/>
              </a:rPr>
              <a:t>جعلت الطالـب متفاعل ومشارك ايجابي بإرسال واستقبال المعلومات والمصادر.</a:t>
            </a:r>
          </a:p>
          <a:p>
            <a:pPr algn="just" indent="-342900" marL="342900">
              <a:buFont charset="2" panose="05000000000000000000" pitchFamily="2" typeface="Wingdings"/>
              <a:buChar char="v"/>
            </a:pPr>
            <a:endParaRPr dirty="0" lang="ar-SA" sz="1000">
              <a:uFillTx/>
            </a:endParaRPr>
          </a:p>
          <a:p>
            <a:pPr algn="just" indent="-342900" marL="342900">
              <a:buFont charset="2" panose="05000000000000000000" pitchFamily="2" typeface="Wingdings"/>
              <a:buChar char="v"/>
            </a:pPr>
            <a:r>
              <a:rPr dirty="0" lang="ar-SA" sz="2400">
                <a:uFillTx/>
              </a:rPr>
              <a:t>ومن هنا، فإن غرس قيم المواطنة الرقمية ليس بترف بل هو من الضروريات والواجبات التي من خلالها يمكن تضمين قيم مجتمعنا السليم والراسخ على مبادئ ديننا الإسلامي.      </a:t>
            </a:r>
            <a:endParaRPr dirty="0" lang="en-GB" sz="24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83</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a:t>
            </a:r>
            <a:r>
              <a:rPr b="1" dirty="0" lang="ar-SA" sz="3600" u="sng">
                <a:solidFill>
                  <a:srgbClr val="0070C0"/>
                </a:solidFill>
                <a:uFillTx/>
              </a:rPr>
              <a:t>الانترنت</a:t>
            </a:r>
            <a:r>
              <a:rPr b="1" dirty="0" lang="ar-SA" sz="3600">
                <a:solidFill>
                  <a:srgbClr val="0070C0"/>
                </a:solidFill>
                <a:uFillTx/>
              </a:rPr>
              <a:t>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119</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8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a:t>
            </a:r>
            <a:r>
              <a:rPr b="1" dirty="0" lang="ar-SA" sz="3600" u="sng">
                <a:solidFill>
                  <a:srgbClr val="0070C0"/>
                </a:solidFill>
                <a:uFillTx/>
              </a:rPr>
              <a:t>الانترنت</a:t>
            </a:r>
            <a:r>
              <a:rPr b="1" dirty="0" lang="ar-SA" sz="3600">
                <a:solidFill>
                  <a:srgbClr val="0070C0"/>
                </a:solidFill>
                <a:uFillTx/>
              </a:rPr>
              <a:t>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2172920"/>
            <a:ext cx="7910235" cy="341632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indent="-342900" lvl="1" marL="342900">
              <a:lnSpc>
                <a:spcPct val="150000"/>
              </a:lnSpc>
              <a:buFont charset="0" panose="02070309020205020404" pitchFamily="49" typeface="Courier New"/>
              <a:buChar char="o"/>
            </a:pPr>
            <a:r>
              <a:rPr dirty="0" lang="ar-SA" sz="2400">
                <a:uFillTx/>
                <a:latin charset="-78" panose="02020603050405020304" pitchFamily="18" typeface="Simplified Arabic"/>
                <a:cs charset="-78" panose="02020603050405020304" pitchFamily="18" typeface="Simplified Arabic"/>
              </a:rPr>
              <a:t>الإنترنت ثورة التكنولوجيا في تاريخ الحاسب والاتصالات وتقنية المعلومات.</a:t>
            </a:r>
          </a:p>
          <a:p>
            <a:pPr algn="just" indent="-342900" lvl="1" marL="342900">
              <a:lnSpc>
                <a:spcPct val="150000"/>
              </a:lnSpc>
              <a:buFont charset="0" panose="02070309020205020404" pitchFamily="49" typeface="Courier New"/>
              <a:buChar char="o"/>
            </a:pPr>
            <a:r>
              <a:rPr dirty="0" lang="ar-SA" sz="2400">
                <a:uFillTx/>
                <a:latin charset="-78" panose="02020603050405020304" pitchFamily="18" typeface="Simplified Arabic"/>
                <a:cs charset="-78" panose="02020603050405020304" pitchFamily="18" typeface="Simplified Arabic"/>
              </a:rPr>
              <a:t>من أهم إنجازات البشرية.</a:t>
            </a:r>
          </a:p>
          <a:p>
            <a:pPr algn="just" indent="-342900" lvl="1" marL="342900">
              <a:lnSpc>
                <a:spcPct val="150000"/>
              </a:lnSpc>
              <a:buFont charset="0" panose="02070309020205020404" pitchFamily="49" typeface="Courier New"/>
              <a:buChar char="o"/>
            </a:pPr>
            <a:r>
              <a:rPr dirty="0" lang="ar-SA" sz="2400">
                <a:uFillTx/>
                <a:latin charset="-78" panose="02020603050405020304" pitchFamily="18" typeface="Simplified Arabic"/>
                <a:cs charset="-78" panose="02020603050405020304" pitchFamily="18" typeface="Simplified Arabic"/>
              </a:rPr>
              <a:t>عرف الكبيسي الانترنت بأنه مجموعة من الشبكات المعلوماتية التي تعتبر من أهم وأكبر شبكات المعلومات في العالم فهي مجموعة شبكات متصلة ببعضها البعض، وتسمح بتبادل المعلومات بكل حرية بين شبكات المؤسسات الكبيرة وحتى الصغيرة الخاصة والشخصية </a:t>
            </a:r>
            <a:r>
              <a:rPr dirty="0" lang="ar-SA" sz="1200">
                <a:uFillTx/>
                <a:latin charset="-78" panose="02020603050405020304" pitchFamily="18" typeface="Simplified Arabic"/>
                <a:cs charset="-78" panose="02020603050405020304" pitchFamily="18" typeface="Simplified Arabic"/>
              </a:rPr>
              <a:t>(في سعادة، 2010)</a:t>
            </a:r>
            <a:r>
              <a:rPr dirty="0" lang="ar-SA" sz="2400">
                <a:uFillTx/>
                <a:latin charset="-78" panose="02020603050405020304" pitchFamily="18" typeface="Simplified Arabic"/>
                <a:cs charset="-78" panose="02020603050405020304" pitchFamily="18" typeface="Simplified Arabic"/>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84</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صورة 1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4869160"/>
            <a:ext cx="1821180" cy="121285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119</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8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a:t>
            </a:r>
            <a:r>
              <a:rPr b="1" dirty="0" lang="ar-SA" sz="3600" u="sng">
                <a:solidFill>
                  <a:srgbClr val="0070C0"/>
                </a:solidFill>
                <a:uFillTx/>
              </a:rPr>
              <a:t>الانترنت</a:t>
            </a:r>
            <a:r>
              <a:rPr b="1" dirty="0" lang="ar-SA" sz="3600">
                <a:solidFill>
                  <a:srgbClr val="0070C0"/>
                </a:solidFill>
                <a:uFillTx/>
              </a:rPr>
              <a:t>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2278027"/>
            <a:ext cx="7910235" cy="3877985"/>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lvl="1" marL="0"/>
            <a:r>
              <a:rPr dirty="0" lang="ar-SA" sz="2400">
                <a:uFillTx/>
                <a:latin charset="-78" panose="02020603050405020304" pitchFamily="18" typeface="Simplified Arabic"/>
                <a:cs charset="-78" panose="02020603050405020304" pitchFamily="18" typeface="Simplified Arabic"/>
              </a:rPr>
              <a:t>من مبررات استخدام الانترنت في التعليم </a:t>
            </a:r>
            <a:r>
              <a:rPr dirty="0" lang="ar-SA" sz="1200">
                <a:uFillTx/>
                <a:latin charset="-78" panose="02020603050405020304" pitchFamily="18" typeface="Simplified Arabic"/>
                <a:cs charset="-78" panose="02020603050405020304" pitchFamily="18" typeface="Simplified Arabic"/>
              </a:rPr>
              <a:t>(سعادة، 2010)</a:t>
            </a:r>
            <a:r>
              <a:rPr dirty="0" lang="ar-SA" sz="2400">
                <a:uFillTx/>
                <a:latin charset="-78" panose="02020603050405020304" pitchFamily="18" typeface="Simplified Arabic"/>
                <a:cs charset="-78" panose="02020603050405020304" pitchFamily="18" typeface="Simplified Arabic"/>
              </a:rPr>
              <a:t>:</a:t>
            </a:r>
          </a:p>
          <a:p>
            <a:pPr algn="just" lvl="1" marL="0"/>
            <a:endParaRPr dirty="0" lang="ar-SA" sz="2400">
              <a:uFillTx/>
              <a:latin charset="-78" panose="02020603050405020304" pitchFamily="18" typeface="Simplified Arabic"/>
              <a:cs charset="-78" panose="02020603050405020304" pitchFamily="18" typeface="Simplified Arabic"/>
            </a:endParaRPr>
          </a:p>
          <a:p>
            <a:pPr algn="just"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مثال واقعي للقدرة على الحصول على المعلومات من مختلف أنحاء العالم.</a:t>
            </a:r>
          </a:p>
          <a:p>
            <a:pPr algn="just"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يساعد على التعلم التعاوني والجماعي.</a:t>
            </a:r>
          </a:p>
          <a:p>
            <a:pPr algn="just"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يساعد على الاتصال بالعالم بأسرع وقت وأقل تكلفة.</a:t>
            </a:r>
          </a:p>
          <a:p>
            <a:pPr algn="just"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توفر الوقت في عملية التدريس.</a:t>
            </a:r>
          </a:p>
          <a:p>
            <a:pPr algn="just"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المرونة في التعليم.</a:t>
            </a:r>
          </a:p>
          <a:p>
            <a:pPr algn="just"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سهولة تطوير المناهج الموجودة فيها.</a:t>
            </a:r>
          </a:p>
          <a:p>
            <a:pPr algn="just"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مساعدة المتعلمين على تكوين علاقات عالمية.</a:t>
            </a:r>
          </a:p>
          <a:p>
            <a:pPr algn="just"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الحصول على آراء العلماء والمفكرين.</a:t>
            </a:r>
          </a:p>
          <a:p>
            <a:pPr algn="just"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إعطاء التعليم صبغة العالمية والخروج من الإطار المحلي.</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85</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صورة 1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4781639"/>
            <a:ext cx="1821180" cy="121285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119</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8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a:t>
            </a:r>
            <a:r>
              <a:rPr b="1" dirty="0" lang="ar-SA" sz="3600" u="sng">
                <a:solidFill>
                  <a:srgbClr val="0070C0"/>
                </a:solidFill>
                <a:uFillTx/>
              </a:rPr>
              <a:t>الانترنت</a:t>
            </a:r>
            <a:r>
              <a:rPr b="1" dirty="0" lang="ar-SA" sz="3600">
                <a:solidFill>
                  <a:srgbClr val="0070C0"/>
                </a:solidFill>
                <a:uFillTx/>
              </a:rPr>
              <a:t>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2344812"/>
            <a:ext cx="7910235" cy="2308324"/>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indent="-457200" lvl="1">
              <a:buAutoNum type="arabicPeriod"/>
            </a:pPr>
            <a:r>
              <a:rPr dirty="0" lang="ar-SA" sz="2400" u="sng">
                <a:effectLst>
                  <a:outerShdw algn="tl" blurRad="38100" dir="2700000" dist="38100">
                    <a:srgbClr val="000000">
                      <a:alpha val="43137"/>
                    </a:srgbClr>
                  </a:outerShdw>
                </a:effectLst>
                <a:uFillTx/>
                <a:latin charset="-78" panose="02020603050405020304" pitchFamily="18" typeface="Simplified Arabic"/>
                <a:cs charset="-78" panose="02020603050405020304" pitchFamily="18" typeface="Simplified Arabic"/>
              </a:rPr>
              <a:t>منصة أبطال الإنترنت</a:t>
            </a:r>
          </a:p>
          <a:p>
            <a:pPr algn="just" indent="-342900" lvl="2" marL="800100">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برنامج خاص في المواطنة الرقمية والأمان الرقمي.</a:t>
            </a:r>
          </a:p>
          <a:p>
            <a:pPr algn="just" indent="-342900" lvl="2" marL="800100">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استوفت معايير </a:t>
            </a:r>
            <a:r>
              <a:rPr dirty="0" lang="en-US" sz="2400">
                <a:uFillTx/>
                <a:latin charset="-78" panose="02020603050405020304" pitchFamily="18" typeface="Simplified Arabic"/>
                <a:cs charset="-78" panose="02020603050405020304" pitchFamily="18" typeface="Simplified Arabic"/>
              </a:rPr>
              <a:t>ISTE </a:t>
            </a:r>
            <a:endParaRPr dirty="0" lang="ar-SA" sz="2400">
              <a:uFillTx/>
              <a:latin charset="-78" panose="02020603050405020304" pitchFamily="18" typeface="Simplified Arabic"/>
              <a:cs charset="-78" panose="02020603050405020304" pitchFamily="18" typeface="Simplified Arabic"/>
            </a:endParaRPr>
          </a:p>
          <a:p>
            <a:pPr algn="just" indent="-342900" lvl="2" marL="800100">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تدريب المتعلمين (الأطفال) من الصف الثالث وحتى السادس في بيئة تعليمية تفاعلية.</a:t>
            </a:r>
          </a:p>
          <a:p>
            <a:pPr algn="just" indent="-342900" lvl="2" marL="800100">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تعليمهم الخصوصية على الشبكة عبر ألعاب وطرق ترفيهية مسلية تعليم</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86</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صورة 1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0440" y="4653136"/>
            <a:ext cx="2451720" cy="1474812"/>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مستطيل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411760" y="4883676"/>
            <a:ext cx="5904656" cy="156966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indent="-285750" lvl="1" marL="742950">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أساسيات الخصوصية الرقمية وأهمية الإبلاغ عن المحتوى المسيء.</a:t>
            </a:r>
          </a:p>
          <a:p>
            <a:pPr indent="-285750" lvl="1" marL="742950">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طريقة حماية بياناتهم بالإضافة إلى كيفية تجنب عمليات الاحتيال والتنمر.</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1056" y="6185704"/>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121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8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صورة 12">
            <a:hlinkClick r:id="rId2"/>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9465" y="2278041"/>
            <a:ext cx="5476056" cy="3672408"/>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2037960"/>
            <a:ext cx="7910235" cy="249299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indent="-457200" lvl="1">
              <a:buAutoNum type="arabicPeriod"/>
            </a:pPr>
            <a:r>
              <a:rPr dirty="0" lang="ar-SA" sz="2400" u="sng">
                <a:effectLst>
                  <a:outerShdw algn="tl" blurRad="38100" dir="2700000" dist="38100">
                    <a:srgbClr val="000000">
                      <a:alpha val="43137"/>
                    </a:srgbClr>
                  </a:outerShdw>
                </a:effectLst>
                <a:uFillTx/>
                <a:latin charset="-78" panose="02020603050405020304" pitchFamily="18" typeface="Simplified Arabic"/>
                <a:cs charset="-78" panose="02020603050405020304" pitchFamily="18" typeface="Simplified Arabic"/>
              </a:rPr>
              <a:t>منصة أبطال الإنترنت</a:t>
            </a:r>
          </a:p>
          <a:p>
            <a:pPr algn="just" lvl="1" marL="0"/>
            <a:endParaRPr dirty="0" lang="ar-SA" sz="2400" u="sng">
              <a:effectLst>
                <a:outerShdw algn="tl" blurRad="38100" dir="2700000" dist="38100">
                  <a:srgbClr val="000000">
                    <a:alpha val="43137"/>
                  </a:srgbClr>
                </a:outerShdw>
              </a:effectLst>
              <a:uFillTx/>
              <a:latin charset="-78" panose="02020603050405020304" pitchFamily="18" typeface="Simplified Arabic"/>
              <a:cs charset="-78" panose="02020603050405020304" pitchFamily="18" typeface="Simplified Arabic"/>
            </a:endParaRPr>
          </a:p>
          <a:p>
            <a:pPr algn="just" lvl="1" marL="0"/>
            <a:r>
              <a:rPr dirty="0" lang="ar-SA" sz="3200">
                <a:solidFill>
                  <a:srgbClr val="00B050"/>
                </a:solidFill>
                <a:effectLst>
                  <a:outerShdw algn="tl" blurRad="38100" dir="2700000" dist="38100">
                    <a:srgbClr val="000000">
                      <a:alpha val="43137"/>
                    </a:srgbClr>
                  </a:outerShdw>
                </a:effectLst>
                <a:uFillTx/>
                <a:latin charset="-78" panose="02020603050405020304" pitchFamily="18" typeface="Simplified Arabic"/>
                <a:cs charset="-78" panose="02020603050405020304" pitchFamily="18" typeface="Simplified Arabic"/>
              </a:rPr>
              <a:t>            </a:t>
            </a:r>
          </a:p>
          <a:p>
            <a:pPr algn="just" lvl="1" marL="0"/>
            <a:endParaRPr dirty="0" lang="ar-SA" sz="3200">
              <a:solidFill>
                <a:srgbClr val="00B050"/>
              </a:solidFill>
              <a:effectLst>
                <a:outerShdw algn="tl" blurRad="38100" dir="2700000" dist="38100">
                  <a:srgbClr val="000000">
                    <a:alpha val="43137"/>
                  </a:srgbClr>
                </a:outerShdw>
              </a:effectLst>
              <a:uFillTx/>
              <a:latin charset="-78" panose="02020603050405020304" pitchFamily="18" typeface="Simplified Arabic"/>
              <a:cs charset="-78" panose="02020603050405020304" pitchFamily="18" typeface="Simplified Arabic"/>
            </a:endParaRPr>
          </a:p>
          <a:p>
            <a:pPr lvl="1" marL="0"/>
            <a:r>
              <a:rPr dirty="0" lang="ar-SA" sz="4000">
                <a:solidFill>
                  <a:srgbClr val="00B050"/>
                </a:solidFill>
                <a:effectLst>
                  <a:outerShdw algn="tl" blurRad="38100" dir="2700000" dist="38100">
                    <a:srgbClr val="000000">
                      <a:alpha val="43137"/>
                    </a:srgbClr>
                  </a:outerShdw>
                </a:effectLst>
                <a:uFillTx/>
                <a:latin charset="-78" panose="02020603050405020304" pitchFamily="18" typeface="Simplified Arabic"/>
                <a:cs charset="-78" panose="02020603050405020304" pitchFamily="18" typeface="Simplified Arabic"/>
              </a:rPr>
              <a:t>    هيا نلعب!</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a:t>
            </a:r>
            <a:r>
              <a:rPr b="1" dirty="0" lang="ar-SA" sz="3600" u="sng">
                <a:solidFill>
                  <a:srgbClr val="0070C0"/>
                </a:solidFill>
                <a:uFillTx/>
              </a:rPr>
              <a:t>الانترنت</a:t>
            </a:r>
            <a:r>
              <a:rPr b="1" dirty="0" lang="ar-SA" sz="3600">
                <a:solidFill>
                  <a:srgbClr val="0070C0"/>
                </a:solidFill>
                <a:uFillTx/>
              </a:rPr>
              <a:t>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87</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121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8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a:t>
            </a:r>
            <a:r>
              <a:rPr b="1" dirty="0" lang="ar-SA" sz="3600" u="sng">
                <a:solidFill>
                  <a:srgbClr val="0070C0"/>
                </a:solidFill>
                <a:uFillTx/>
              </a:rPr>
              <a:t>الانترنت</a:t>
            </a:r>
            <a:r>
              <a:rPr b="1" dirty="0" lang="ar-SA" sz="3600">
                <a:solidFill>
                  <a:srgbClr val="0070C0"/>
                </a:solidFill>
                <a:uFillTx/>
              </a:rPr>
              <a:t>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2191504"/>
            <a:ext cx="7910235" cy="267765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lvl="1" marL="0"/>
            <a:endParaRPr dirty="0" lang="en-US" sz="2400" u="sng">
              <a:effectLst>
                <a:outerShdw algn="tl" blurRad="38100" dir="2700000" dist="38100">
                  <a:srgbClr val="000000">
                    <a:alpha val="43137"/>
                  </a:srgbClr>
                </a:outerShdw>
              </a:effectLst>
              <a:uFillTx/>
              <a:latin charset="-78" panose="02020603050405020304" pitchFamily="18" typeface="Simplified Arabic"/>
              <a:cs charset="-78" panose="02020603050405020304" pitchFamily="18" typeface="Simplified Arabic"/>
            </a:endParaRPr>
          </a:p>
          <a:p>
            <a:pPr algn="just" lvl="1" marL="0"/>
            <a:r>
              <a:rPr dirty="0" lang="ar-SA" sz="2400">
                <a:uFillTx/>
                <a:latin charset="-78" panose="02020603050405020304" pitchFamily="18" typeface="Simplified Arabic"/>
                <a:cs charset="-78" panose="02020603050405020304" pitchFamily="18" typeface="Simplified Arabic"/>
              </a:rPr>
              <a:t>عرف </a:t>
            </a:r>
            <a:r>
              <a:rPr dirty="0" err="1" lang="ar-SA" sz="2400">
                <a:uFillTx/>
                <a:latin charset="-78" panose="02020603050405020304" pitchFamily="18" typeface="Simplified Arabic"/>
                <a:cs charset="-78" panose="02020603050405020304" pitchFamily="18" typeface="Simplified Arabic"/>
              </a:rPr>
              <a:t>الغثبر</a:t>
            </a:r>
            <a:r>
              <a:rPr dirty="0" lang="ar-SA" sz="2400">
                <a:uFillTx/>
                <a:latin charset="-78" panose="02020603050405020304" pitchFamily="18" typeface="Simplified Arabic"/>
                <a:cs charset="-78" panose="02020603050405020304" pitchFamily="18" typeface="Simplified Arabic"/>
              </a:rPr>
              <a:t> </a:t>
            </a:r>
            <a:r>
              <a:rPr dirty="0" lang="ar-SA" sz="1400">
                <a:uFillTx/>
                <a:latin charset="-78" panose="02020603050405020304" pitchFamily="18" typeface="Simplified Arabic"/>
                <a:cs charset="-78" panose="02020603050405020304" pitchFamily="18" typeface="Simplified Arabic"/>
              </a:rPr>
              <a:t>(في شهاب، 2017) </a:t>
            </a:r>
            <a:r>
              <a:rPr dirty="0" lang="ar-SA" sz="2400">
                <a:uFillTx/>
                <a:latin charset="-78" panose="02020603050405020304" pitchFamily="18" typeface="Simplified Arabic"/>
                <a:cs charset="-78" panose="02020603050405020304" pitchFamily="18" typeface="Simplified Arabic"/>
              </a:rPr>
              <a:t>الأمن السيبراني على أنه:</a:t>
            </a:r>
          </a:p>
          <a:p>
            <a:pPr algn="just" lvl="1" marL="0"/>
            <a:endParaRPr dirty="0" lang="ar-SA" sz="2400">
              <a:uFillTx/>
              <a:latin charset="-78" panose="02020603050405020304" pitchFamily="18" typeface="Simplified Arabic"/>
              <a:cs charset="-78" panose="02020603050405020304" pitchFamily="18" typeface="Simplified Arabic"/>
            </a:endParaRPr>
          </a:p>
          <a:p>
            <a:pPr algn="ctr" lvl="1" marL="0"/>
            <a:r>
              <a:rPr dirty="0" lang="ar-SA" sz="2400">
                <a:uFillTx/>
                <a:latin charset="-78" panose="02020603050405020304" pitchFamily="18" typeface="Simplified Arabic"/>
                <a:cs charset="-78" panose="02020603050405020304" pitchFamily="18" typeface="Simplified Arabic"/>
              </a:rPr>
              <a:t>"مجموعة من الأدوات التنظيمية والتقنية والإجرائية، والممارسات الهادفة إلى حماية الحواسيب والشبكات وما بداخلها من بيانات من الاختراقات أو التلف أو التغيير أو تعطل الوصول للمعلومات أو الخدمات، ويعد توجها عالميا سواء على مستوى الدول أو حتى المنظمات الحكومية أو الشركات" </a:t>
            </a:r>
            <a:r>
              <a:rPr dirty="0" lang="ar-SA" sz="1400">
                <a:uFillTx/>
                <a:latin charset="-78" panose="02020603050405020304" pitchFamily="18" typeface="Simplified Arabic"/>
                <a:cs charset="-78" panose="02020603050405020304" pitchFamily="18" typeface="Simplified Arabic"/>
              </a:rPr>
              <a:t>(فقرة، 13)</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88</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5496" y="6179016"/>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121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8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a:t>
            </a:r>
            <a:r>
              <a:rPr b="1" dirty="0" lang="ar-SA" sz="3600" u="sng">
                <a:solidFill>
                  <a:srgbClr val="0070C0"/>
                </a:solidFill>
                <a:uFillTx/>
              </a:rPr>
              <a:t>الانترنت</a:t>
            </a:r>
            <a:r>
              <a:rPr b="1" dirty="0" lang="ar-SA" sz="3600">
                <a:solidFill>
                  <a:srgbClr val="0070C0"/>
                </a:solidFill>
                <a:uFillTx/>
              </a:rPr>
              <a:t>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2097430"/>
            <a:ext cx="7910235" cy="175432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indent="-342900" lvl="1" marL="342900">
              <a:lnSpc>
                <a:spcPct val="150000"/>
              </a:lnSpc>
              <a:buFont charset="2" panose="05000000000000000000" pitchFamily="2" typeface="Wingdings"/>
              <a:buChar char="q"/>
            </a:pPr>
            <a:r>
              <a:rPr dirty="0" lang="ar-SA" sz="2400">
                <a:uFillTx/>
                <a:latin charset="-78" panose="02020603050405020304" pitchFamily="18" typeface="Simplified Arabic"/>
                <a:cs charset="-78" panose="02020603050405020304" pitchFamily="18" typeface="Simplified Arabic"/>
              </a:rPr>
              <a:t>أمن المعلومات والخصوصية بشكل عام هي ثقافة وليست تكنولوجيا</a:t>
            </a:r>
          </a:p>
          <a:p>
            <a:pPr algn="just" indent="-342900" lvl="1" marL="342900">
              <a:lnSpc>
                <a:spcPct val="150000"/>
              </a:lnSpc>
              <a:buFont charset="2" panose="05000000000000000000" pitchFamily="2" typeface="Wingdings"/>
              <a:buChar char="q"/>
            </a:pPr>
            <a:r>
              <a:rPr dirty="0" lang="ar-SA" sz="2400">
                <a:uFillTx/>
                <a:latin charset="-78" panose="02020603050405020304" pitchFamily="18" typeface="Simplified Arabic"/>
                <a:cs charset="-78" panose="02020603050405020304" pitchFamily="18" typeface="Simplified Arabic"/>
              </a:rPr>
              <a:t>لابد من توعية المتعلمين منذ البداية حتى تنمو معهم.</a:t>
            </a:r>
          </a:p>
          <a:p>
            <a:pPr algn="just" indent="-342900" lvl="1" marL="342900">
              <a:lnSpc>
                <a:spcPct val="150000"/>
              </a:lnSpc>
              <a:buFont charset="2" panose="05000000000000000000" pitchFamily="2" typeface="Wingdings"/>
              <a:buChar char="q"/>
            </a:pPr>
            <a:r>
              <a:rPr dirty="0" lang="ar-SA" sz="2400">
                <a:uFillTx/>
                <a:latin charset="-78" panose="02020603050405020304" pitchFamily="18" typeface="Simplified Arabic"/>
                <a:cs charset="-78" panose="02020603050405020304" pitchFamily="18" typeface="Simplified Arabic"/>
              </a:rPr>
              <a:t>يمكن اتباع الإجراءات التالية على مستوى الأفراد </a:t>
            </a:r>
            <a:r>
              <a:rPr dirty="0" lang="ar-SA" sz="1400">
                <a:uFillTx/>
                <a:latin charset="-78" panose="02020603050405020304" pitchFamily="18" typeface="Simplified Arabic"/>
                <a:cs charset="-78" panose="02020603050405020304" pitchFamily="18" typeface="Simplified Arabic"/>
              </a:rPr>
              <a:t>(الجزار، 2014)</a:t>
            </a:r>
            <a:r>
              <a:rPr dirty="0" lang="ar-SA" sz="2400">
                <a:uFillTx/>
                <a:latin charset="-78" panose="02020603050405020304" pitchFamily="18" typeface="Simplified Arabic"/>
                <a:cs charset="-78" panose="02020603050405020304" pitchFamily="18" typeface="Simplified Arabic"/>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89</a:t>
            </a:fld>
            <a:endParaRPr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مستطيل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051720" y="4077072"/>
            <a:ext cx="6624736" cy="2308324"/>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indent="-285750" lvl="1" marL="742950">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تجنب استخدام الأجهزة العامة بقدر الإمكان.</a:t>
            </a:r>
          </a:p>
          <a:p>
            <a:pPr indent="-285750" lvl="1" marL="742950">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وضع كلمة مرور سرية وقوية تتشكل من المفاتيح المختلطة.</a:t>
            </a:r>
          </a:p>
          <a:p>
            <a:pPr indent="-285750" lvl="1" marL="742950">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الحرص على شراء الأجهزة التي يتوفر فيها تقنية التعريف بالبصمة</a:t>
            </a:r>
          </a:p>
          <a:p>
            <a:pPr indent="-285750" lvl="1" marL="742950">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الحفاظ دائما بنسخة احتياطية من البيانات المهمة في مكان آمن.</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121</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648" y="823116"/>
            <a:ext cx="6075610"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نشاط رقم (1)</a:t>
            </a:r>
            <a:endParaRPr dirty="0" lang="ar-SA" sz="3600">
              <a:solidFill>
                <a:srgbClr val="00B050"/>
              </a:solidFill>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able 1"/>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642938" y="1937288"/>
          <a:ext cx="6961957" cy="1939417"/>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Pr bandRow="1" firstCol="1" firstRow="1" rtl="1"/>
              <a:tblGrid>
                <a:gridCol w="1421897"/>
                <a:gridCol w="827325"/>
                <a:gridCol w="3785971"/>
                <a:gridCol w="926764"/>
              </a:tblGrid>
              <a:tr h="0">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اسم النشاط</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مدته</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الوسائل المساعدة</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b="1" dirty="0" lang="ar-SA" sz="2400">
                          <a:solidFill>
                            <a:srgbClr val="00B050"/>
                          </a:solidFill>
                          <a:effectLst/>
                          <a:uFillTx/>
                          <a:latin charset="0" panose="020F0502020204030204" pitchFamily="34" typeface="Calibri"/>
                          <a:ea charset="0" panose="020F0502020204030204" pitchFamily="34" typeface="Calibri"/>
                          <a:cs charset="-78" panose="02020603050405020304" pitchFamily="18" typeface="Simplified Arabic"/>
                        </a:rPr>
                        <a:t>نوع النشاط</a:t>
                      </a:r>
                      <a:endParaRPr dirty="0" lang="en-GB" sz="2400">
                        <a:solidFill>
                          <a:srgbClr val="00B050"/>
                        </a:solidFill>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0">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typeface="+mn-cs"/>
                        </a:rPr>
                        <a:t>تعريف بعض المصطلحات</a:t>
                      </a: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typeface="+mn-cs"/>
                        </a:rPr>
                        <a:t>10 د</a:t>
                      </a:r>
                    </a:p>
                    <a:p>
                      <a:pPr algn="ctr" rtl="1">
                        <a:lnSpc>
                          <a:spcPct val="107000"/>
                        </a:lnSpc>
                        <a:spcAft>
                          <a:spcPts val="0"/>
                        </a:spcAft>
                      </a:pPr>
                      <a:endParaRPr dirty="0" lang="ar-SA" sz="2400">
                        <a:effectLst/>
                        <a:uFillTx/>
                        <a:latin charset="0" panose="020F0502020204030204" pitchFamily="34" typeface="Calibri"/>
                        <a:ea charset="0" panose="020F0502020204030204" pitchFamily="34" typeface="Calibri"/>
                        <a:cs typeface="+mn-cs"/>
                      </a:endParaRPr>
                    </a:p>
                    <a:p>
                      <a:pPr algn="ctr" rtl="1">
                        <a:lnSpc>
                          <a:spcPct val="107000"/>
                        </a:lnSpc>
                        <a:spcAft>
                          <a:spcPts val="0"/>
                        </a:spcAft>
                      </a:pP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قلم</a:t>
                      </a:r>
                    </a:p>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لائحة المصطلحات</a:t>
                      </a:r>
                    </a:p>
                    <a:p>
                      <a:pPr algn="r" indent="-342900" lvl="0" marL="342900" rtl="1">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الإلقاء والمناقشة الجماعية</a:t>
                      </a: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07000"/>
                        </a:lnSpc>
                        <a:spcAft>
                          <a:spcPts val="0"/>
                        </a:spcAft>
                      </a:pPr>
                      <a:r>
                        <a:rPr dirty="0" lang="ar-SA" sz="2400">
                          <a:effectLst/>
                          <a:uFillTx/>
                          <a:latin charset="0" panose="020F0502020204030204" pitchFamily="34" typeface="Calibri"/>
                          <a:ea charset="0" panose="020F0502020204030204" pitchFamily="34" typeface="Calibri"/>
                          <a:cs charset="-78" panose="02020603050405020304" pitchFamily="18" typeface="Simplified Arabic"/>
                        </a:rPr>
                        <a:t>جماعي</a:t>
                      </a:r>
                    </a:p>
                    <a:p>
                      <a:pPr algn="ctr" rtl="1">
                        <a:lnSpc>
                          <a:spcPct val="107000"/>
                        </a:lnSpc>
                        <a:spcAft>
                          <a:spcPts val="0"/>
                        </a:spcAft>
                      </a:pPr>
                      <a:endParaRPr dirty="0" lang="ar-SA" sz="2400">
                        <a:effectLst/>
                        <a:uFillTx/>
                        <a:latin charset="0" panose="020F0502020204030204" pitchFamily="34" typeface="Calibri"/>
                        <a:ea charset="0" panose="020F0502020204030204" pitchFamily="34" typeface="Calibri"/>
                        <a:cs charset="-78" panose="02020603050405020304" pitchFamily="18" typeface="Simplified Arabic"/>
                      </a:endParaRPr>
                    </a:p>
                    <a:p>
                      <a:pPr algn="ctr" rtl="1">
                        <a:lnSpc>
                          <a:spcPct val="107000"/>
                        </a:lnSpc>
                        <a:spcAft>
                          <a:spcPts val="0"/>
                        </a:spcAft>
                      </a:pP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عنصر نائب لرقم الشريحة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6F0E1B3-6C9F-470F-85A5-3C530D11A1DD}" type="slidenum">
              <a:rPr lang="ar-SA" smtClean="0">
                <a:uFillTx/>
              </a:rPr>
              <a:pPr/>
              <a:t>9</a:t>
            </a:fld>
            <a:endParaRPr lang="ar-SA">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صورة 1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42938" y="3084885"/>
            <a:ext cx="920179" cy="920179"/>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صورة 1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95496" y="3250638"/>
            <a:ext cx="588672" cy="588672"/>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23</a:t>
            </a:r>
            <a:endParaRPr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9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a:t>
            </a:r>
            <a:r>
              <a:rPr b="1" dirty="0" lang="ar-SA" sz="3600" u="sng">
                <a:solidFill>
                  <a:srgbClr val="0070C0"/>
                </a:solidFill>
                <a:uFillTx/>
              </a:rPr>
              <a:t>الانترنت</a:t>
            </a:r>
            <a:r>
              <a:rPr b="1" dirty="0" lang="ar-SA" sz="3600">
                <a:solidFill>
                  <a:srgbClr val="0070C0"/>
                </a:solidFill>
                <a:uFillTx/>
              </a:rPr>
              <a:t>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2037960"/>
            <a:ext cx="7910235" cy="3231654"/>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indent="-457200" lvl="1">
              <a:buFont typeface="+mj-lt"/>
              <a:buAutoNum startAt="2" type="arabicPeriod"/>
            </a:pPr>
            <a:r>
              <a:rPr dirty="0" lang="ar-SA" sz="2400" u="sng">
                <a:effectLst>
                  <a:outerShdw algn="tl" blurRad="38100" dir="2700000" dist="38100">
                    <a:srgbClr val="000000">
                      <a:alpha val="43137"/>
                    </a:srgbClr>
                  </a:outerShdw>
                </a:effectLst>
                <a:uFillTx/>
                <a:latin charset="-78" panose="02020603050405020304" pitchFamily="18" typeface="Simplified Arabic"/>
                <a:cs charset="-78" panose="02020603050405020304" pitchFamily="18" typeface="Simplified Arabic"/>
              </a:rPr>
              <a:t>منصة </a:t>
            </a:r>
            <a:r>
              <a:rPr dirty="0" lang="en-US" sz="2400" u="sng">
                <a:effectLst>
                  <a:outerShdw algn="tl" blurRad="38100" dir="2700000" dist="38100">
                    <a:srgbClr val="000000">
                      <a:alpha val="43137"/>
                    </a:srgbClr>
                  </a:outerShdw>
                </a:effectLst>
                <a:uFillTx/>
                <a:latin charset="-78" panose="02020603050405020304" pitchFamily="18" typeface="Simplified Arabic"/>
                <a:cs charset="-78" panose="02020603050405020304" pitchFamily="18" typeface="Simplified Arabic"/>
              </a:rPr>
              <a:t>Immersive labs</a:t>
            </a:r>
          </a:p>
          <a:p>
            <a:pPr algn="just" indent="-342900" lvl="1" marL="342900">
              <a:lnSpc>
                <a:spcPct val="150000"/>
              </a:lnSpc>
              <a:buFont charset="2" panose="05000000000000000000" pitchFamily="2" typeface="Wingdings"/>
              <a:buChar char="q"/>
            </a:pPr>
            <a:r>
              <a:rPr dirty="0" lang="ar-SA" sz="2400">
                <a:uFillTx/>
                <a:latin charset="-78" panose="02020603050405020304" pitchFamily="18" typeface="Simplified Arabic"/>
                <a:cs charset="-78" panose="02020603050405020304" pitchFamily="18" typeface="Simplified Arabic"/>
              </a:rPr>
              <a:t>قامت المملكة العربية السعودية بإنشاء الاتحاد السعودي للأمن السيبراني </a:t>
            </a:r>
            <a:r>
              <a:rPr dirty="0" err="1" lang="ar-SA" sz="2400">
                <a:uFillTx/>
                <a:latin charset="-78" panose="02020603050405020304" pitchFamily="18" typeface="Simplified Arabic"/>
                <a:cs charset="-78" panose="02020603050405020304" pitchFamily="18" typeface="Simplified Arabic"/>
              </a:rPr>
              <a:t>والدرونز</a:t>
            </a:r>
            <a:r>
              <a:rPr dirty="0" lang="ar-SA" sz="2400">
                <a:uFillTx/>
                <a:latin charset="-78" panose="02020603050405020304" pitchFamily="18" typeface="Simplified Arabic"/>
                <a:cs charset="-78" panose="02020603050405020304" pitchFamily="18" typeface="Simplified Arabic"/>
              </a:rPr>
              <a:t> وهي مؤسسة وطنية تحت مظلة اللجنة الأولمبية السعودية.</a:t>
            </a:r>
          </a:p>
          <a:p>
            <a:pPr algn="just" indent="-342900" lvl="1" marL="342900">
              <a:lnSpc>
                <a:spcPct val="150000"/>
              </a:lnSpc>
              <a:buFont charset="2" panose="05000000000000000000" pitchFamily="2" typeface="Wingdings"/>
              <a:buChar char="q"/>
            </a:pPr>
            <a:r>
              <a:rPr dirty="0" lang="ar-SA" sz="2400">
                <a:uFillTx/>
                <a:latin charset="-78" panose="02020603050405020304" pitchFamily="18" typeface="Simplified Arabic"/>
                <a:cs charset="-78" panose="02020603050405020304" pitchFamily="18" typeface="Simplified Arabic"/>
              </a:rPr>
              <a:t>وحرصا على تدريب المتعلمين فقد أتيحت منصة تعليمية مجانية رائدة في مجال الأمن السيبراني في هذا الموضوع وهي منصة </a:t>
            </a:r>
            <a:r>
              <a:rPr dirty="0" lang="en-US" sz="2400">
                <a:uFillTx/>
                <a:latin charset="-78" panose="02020603050405020304" pitchFamily="18" typeface="Simplified Arabic"/>
                <a:cs charset="-78" panose="02020603050405020304" pitchFamily="18" typeface="Simplified Arabic"/>
              </a:rPr>
              <a:t>Immersive labs، </a:t>
            </a:r>
            <a:r>
              <a:rPr dirty="0" lang="ar-SA" sz="2400">
                <a:uFillTx/>
                <a:latin charset="-78" panose="02020603050405020304" pitchFamily="18" typeface="Simplified Arabic"/>
                <a:cs charset="-78" panose="02020603050405020304" pitchFamily="18" typeface="Simplified Arabic"/>
              </a:rPr>
              <a:t>كل ما على المتعلم الدخول بالبريد الالكتروني الخاص به في مؤسسته التعليمية.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121</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88</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صورة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48913" y="5209076"/>
            <a:ext cx="3888432" cy="1244260"/>
          </a:xfrm>
          <a:prstGeom prst="rect">
            <a:avLst/>
          </a:prstGeom>
          <a:ln>
            <a:noFill/>
          </a:ln>
          <a:effectLst>
            <a:outerShdw algn="tl" blurRad="190500" rotWithShape="0">
              <a:srgbClr val="000000">
                <a:alpha val="70000"/>
              </a:srgbClr>
            </a:outerShdw>
          </a:effectLst>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9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a:t>
            </a:r>
            <a:r>
              <a:rPr b="1" dirty="0" lang="ar-SA" sz="3600" u="sng">
                <a:solidFill>
                  <a:srgbClr val="0070C0"/>
                </a:solidFill>
                <a:uFillTx/>
              </a:rPr>
              <a:t>الانترنت</a:t>
            </a:r>
            <a:r>
              <a:rPr b="1" dirty="0" lang="ar-SA" sz="3600">
                <a:solidFill>
                  <a:srgbClr val="0070C0"/>
                </a:solidFill>
                <a:uFillTx/>
              </a:rPr>
              <a:t>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1916832"/>
            <a:ext cx="7910235" cy="470898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lvl="1" marL="0">
              <a:lnSpc>
                <a:spcPct val="150000"/>
              </a:lnSpc>
            </a:pPr>
            <a:r>
              <a:rPr dirty="0" lang="ar-SA" sz="2400">
                <a:uFillTx/>
                <a:latin charset="-78" panose="02020603050405020304" pitchFamily="18" typeface="Simplified Arabic"/>
                <a:cs charset="-78" panose="02020603050405020304" pitchFamily="18" typeface="Simplified Arabic"/>
              </a:rPr>
              <a:t>قدمت القارئ (1426) نموذج في استخدام تقنية الانترنت لتعزيز المواطنة الرقمية، وفيما يلي طريقة تطبيقها على مقرر الدراسات الاجتماعية:</a:t>
            </a:r>
          </a:p>
          <a:p>
            <a:pPr algn="just" indent="-342900" lvl="1" marL="342900">
              <a:lnSpc>
                <a:spcPct val="150000"/>
              </a:lnSpc>
              <a:buFont charset="2" panose="05000000000000000000" pitchFamily="2" typeface="Wingdings"/>
              <a:buChar char="Ø"/>
            </a:pPr>
            <a:r>
              <a:rPr dirty="0" lang="ar-SA" sz="2400">
                <a:uFillTx/>
                <a:latin charset="-78" panose="02020603050405020304" pitchFamily="18" typeface="Simplified Arabic"/>
                <a:cs charset="-78" panose="02020603050405020304" pitchFamily="18" typeface="Simplified Arabic"/>
              </a:rPr>
              <a:t>الهدف:</a:t>
            </a:r>
          </a:p>
          <a:p>
            <a:pPr algn="just" indent="-342900" lvl="2" marL="800100">
              <a:lnSpc>
                <a:spcPct val="150000"/>
              </a:lnSpc>
              <a:buFont charset="2" panose="05000000000000000000" pitchFamily="2" typeface="Wingdings"/>
              <a:buChar char="§"/>
            </a:pPr>
            <a:r>
              <a:rPr dirty="0" lang="ar-SA" sz="2000">
                <a:uFillTx/>
                <a:latin charset="-78" panose="02020603050405020304" pitchFamily="18" typeface="Simplified Arabic"/>
                <a:cs charset="-78" panose="02020603050405020304" pitchFamily="18" typeface="Simplified Arabic"/>
              </a:rPr>
              <a:t>تحقيق الوحدة بين أبناء الوطن بالعقيدة واللغة والعادات والتقاليد.</a:t>
            </a:r>
          </a:p>
          <a:p>
            <a:pPr algn="just" indent="-342900" lvl="2" marL="800100">
              <a:lnSpc>
                <a:spcPct val="150000"/>
              </a:lnSpc>
              <a:buFont charset="2" panose="05000000000000000000" pitchFamily="2" typeface="Wingdings"/>
              <a:buChar char="§"/>
            </a:pPr>
            <a:r>
              <a:rPr dirty="0" lang="ar-SA" sz="2000">
                <a:uFillTx/>
                <a:latin charset="-78" panose="02020603050405020304" pitchFamily="18" typeface="Simplified Arabic"/>
                <a:cs charset="-78" panose="02020603050405020304" pitchFamily="18" typeface="Simplified Arabic"/>
              </a:rPr>
              <a:t>تحقيق التفاعل </a:t>
            </a:r>
            <a:r>
              <a:rPr dirty="0" lang="en-US" sz="2000">
                <a:uFillTx/>
                <a:latin charset="-78" panose="02020603050405020304" pitchFamily="18" typeface="Simplified Arabic"/>
                <a:cs charset="-78" panose="02020603050405020304" pitchFamily="18" typeface="Simplified Arabic"/>
              </a:rPr>
              <a:t>Interaction</a:t>
            </a:r>
            <a:r>
              <a:rPr dirty="0" lang="ar-SA" sz="2000">
                <a:uFillTx/>
                <a:latin charset="-78" panose="02020603050405020304" pitchFamily="18" typeface="Simplified Arabic"/>
                <a:cs charset="-78" panose="02020603050405020304" pitchFamily="18" typeface="Simplified Arabic"/>
              </a:rPr>
              <a:t> بين المتعلمين والمعلمين من مختلف المناطق.</a:t>
            </a:r>
          </a:p>
          <a:p>
            <a:pPr algn="just" indent="-342900" lvl="1" marL="342900">
              <a:lnSpc>
                <a:spcPct val="150000"/>
              </a:lnSpc>
              <a:buFont charset="2" panose="05000000000000000000" pitchFamily="2" typeface="Wingdings"/>
              <a:buChar char="Ø"/>
            </a:pPr>
            <a:r>
              <a:rPr dirty="0" lang="ar-SA" sz="2400">
                <a:uFillTx/>
                <a:latin charset="-78" panose="02020603050405020304" pitchFamily="18" typeface="Simplified Arabic"/>
                <a:cs charset="-78" panose="02020603050405020304" pitchFamily="18" typeface="Simplified Arabic"/>
              </a:rPr>
              <a:t>الفئة المستخدمة</a:t>
            </a:r>
          </a:p>
          <a:p>
            <a:pPr algn="just" lvl="2" marL="457200">
              <a:lnSpc>
                <a:spcPct val="150000"/>
              </a:lnSpc>
            </a:pPr>
            <a:r>
              <a:rPr dirty="0" lang="ar-SA" sz="2000">
                <a:uFillTx/>
                <a:latin charset="-78" panose="02020603050405020304" pitchFamily="18" typeface="Simplified Arabic"/>
                <a:cs charset="-78" panose="02020603050405020304" pitchFamily="18" typeface="Simplified Arabic"/>
              </a:rPr>
              <a:t>طلاب المرحلة الثانوية.</a:t>
            </a:r>
          </a:p>
          <a:p>
            <a:pPr algn="just" indent="-342900" lvl="1" marL="342900">
              <a:lnSpc>
                <a:spcPct val="150000"/>
              </a:lnSpc>
              <a:buFont charset="2" panose="05000000000000000000" pitchFamily="2" typeface="Wingdings"/>
              <a:buChar char="Ø"/>
            </a:pPr>
            <a:r>
              <a:rPr dirty="0" lang="ar-SA" sz="2400">
                <a:uFillTx/>
                <a:latin charset="-78" panose="02020603050405020304" pitchFamily="18" typeface="Simplified Arabic"/>
                <a:cs charset="-78" panose="02020603050405020304" pitchFamily="18" typeface="Simplified Arabic"/>
              </a:rPr>
              <a:t>الوسيلة</a:t>
            </a:r>
          </a:p>
          <a:p>
            <a:pPr algn="just" lvl="2" marL="457200">
              <a:lnSpc>
                <a:spcPct val="150000"/>
              </a:lnSpc>
            </a:pPr>
            <a:r>
              <a:rPr dirty="0" lang="ar-SA" sz="2000">
                <a:uFillTx/>
                <a:latin charset="-78" panose="02020603050405020304" pitchFamily="18" typeface="Simplified Arabic"/>
                <a:cs charset="-78" panose="02020603050405020304" pitchFamily="18" typeface="Simplified Arabic"/>
              </a:rPr>
              <a:t>استخدام الانترنت فكرة التعليم عن بعد </a:t>
            </a:r>
            <a:r>
              <a:rPr dirty="0" lang="en-US" sz="2000">
                <a:uFillTx/>
                <a:latin charset="-78" panose="02020603050405020304" pitchFamily="18" typeface="Simplified Arabic"/>
                <a:cs charset="-78" panose="02020603050405020304" pitchFamily="18" typeface="Simplified Arabic"/>
              </a:rPr>
              <a:t>Distances Learning </a:t>
            </a:r>
            <a:r>
              <a:rPr dirty="0" lang="ar-SA" sz="2000">
                <a:uFillTx/>
                <a:latin charset="-78" panose="02020603050405020304" pitchFamily="18" typeface="Simplified Arabic"/>
                <a:cs charset="-78" panose="02020603050405020304" pitchFamily="18" typeface="Simplified Arabic"/>
              </a:rPr>
              <a:t>أو التعليم التعاوني.</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123</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89</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9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صورة 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4638" y="3933057"/>
            <a:ext cx="1841975" cy="2088232"/>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a:t>
            </a:r>
            <a:r>
              <a:rPr b="1" dirty="0" lang="ar-SA" sz="3600" u="sng">
                <a:solidFill>
                  <a:srgbClr val="0070C0"/>
                </a:solidFill>
                <a:uFillTx/>
              </a:rPr>
              <a:t>الانترنت</a:t>
            </a:r>
            <a:r>
              <a:rPr b="1" dirty="0" lang="ar-SA" sz="3600">
                <a:solidFill>
                  <a:srgbClr val="0070C0"/>
                </a:solidFill>
                <a:uFillTx/>
              </a:rPr>
              <a:t>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1844824"/>
            <a:ext cx="7910235" cy="2431435"/>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just" indent="-342900" lvl="1" marL="342900">
              <a:lnSpc>
                <a:spcPct val="150000"/>
              </a:lnSpc>
              <a:buFont charset="2" panose="05000000000000000000" pitchFamily="2" typeface="Wingdings"/>
              <a:buChar char="Ø"/>
            </a:pPr>
            <a:r>
              <a:rPr dirty="0" lang="ar-SA" sz="2400">
                <a:uFillTx/>
                <a:latin charset="-78" panose="02020603050405020304" pitchFamily="18" typeface="Simplified Arabic"/>
                <a:cs charset="-78" panose="02020603050405020304" pitchFamily="18" typeface="Simplified Arabic"/>
              </a:rPr>
              <a:t>خطوات تطبيق النموذج</a:t>
            </a:r>
          </a:p>
          <a:p>
            <a:pPr algn="just" indent="-342900" lvl="2" marL="800100">
              <a:buFont charset="2" panose="05000000000000000000" pitchFamily="2" typeface="Wingdings"/>
              <a:buChar char="§"/>
            </a:pPr>
            <a:r>
              <a:rPr dirty="0" lang="ar-SA" sz="2000">
                <a:uFillTx/>
                <a:latin charset="-78" panose="02020603050405020304" pitchFamily="18" typeface="Simplified Arabic"/>
                <a:cs charset="-78" panose="02020603050405020304" pitchFamily="18" typeface="Simplified Arabic"/>
              </a:rPr>
              <a:t>تفعيل المناسبات الوطنية مثل اليوم الوطني، الجنادرية، الدفاع المدني.. الخ.</a:t>
            </a:r>
          </a:p>
          <a:p>
            <a:pPr algn="just" indent="-342900" lvl="2" marL="800100">
              <a:buFont charset="2" panose="05000000000000000000" pitchFamily="2" typeface="Wingdings"/>
              <a:buChar char="§"/>
            </a:pPr>
            <a:r>
              <a:rPr dirty="0" lang="ar-SA" sz="2000">
                <a:uFillTx/>
                <a:latin charset="-78" panose="02020603050405020304" pitchFamily="18" typeface="Simplified Arabic"/>
                <a:cs charset="-78" panose="02020603050405020304" pitchFamily="18" typeface="Simplified Arabic"/>
              </a:rPr>
              <a:t>تبادل الأفكار بين الطلاب والمعلومات المدعمة بالصور والتي يمكن أن توضح عادات بعض المناطق.</a:t>
            </a:r>
          </a:p>
          <a:p>
            <a:pPr algn="just" indent="-342900" lvl="2" marL="800100">
              <a:buFont charset="2" panose="05000000000000000000" pitchFamily="2" typeface="Wingdings"/>
              <a:buChar char="§"/>
            </a:pPr>
            <a:r>
              <a:rPr dirty="0" lang="ar-SA" sz="2000">
                <a:uFillTx/>
                <a:latin charset="-78" panose="02020603050405020304" pitchFamily="18" typeface="Simplified Arabic"/>
                <a:cs charset="-78" panose="02020603050405020304" pitchFamily="18" typeface="Simplified Arabic"/>
              </a:rPr>
              <a:t>فتح ملف تشاركي لوضع المعلومات وترتيبها.</a:t>
            </a:r>
          </a:p>
          <a:p>
            <a:pPr algn="just" indent="-342900" lvl="1" marL="342900">
              <a:lnSpc>
                <a:spcPct val="150000"/>
              </a:lnSpc>
              <a:buFont charset="2" panose="05000000000000000000" pitchFamily="2" typeface="Wingdings"/>
              <a:buChar char="Ø"/>
            </a:pPr>
            <a:r>
              <a:rPr dirty="0" lang="ar-SA" sz="2400">
                <a:uFillTx/>
                <a:latin charset="-78" panose="02020603050405020304" pitchFamily="18" typeface="Simplified Arabic"/>
                <a:cs charset="-78" panose="02020603050405020304" pitchFamily="18" typeface="Simplified Arabic"/>
              </a:rPr>
              <a:t>يمكن إدخال محاور المواطنة الرقمية من خلال الاستراتيجية التالية:</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مستطيل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691680" y="4213225"/>
            <a:ext cx="6748934" cy="2308324"/>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indent="-285750" lvl="1" marL="742950">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تنبيه المتعلمين في حال الخروج عن سياق الموضوع المطروح.</a:t>
            </a:r>
          </a:p>
          <a:p>
            <a:pPr indent="-285750" lvl="1" marL="742950">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معاقبة المتعلم الذي يسرق فكرة طالب أخر دون الاشارة إليه.</a:t>
            </a:r>
          </a:p>
          <a:p>
            <a:pPr indent="-285750" lvl="1" marL="742950">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توعية المتعلمين إلى عدم مشاركة معلوماتهم الخاصة.</a:t>
            </a:r>
          </a:p>
          <a:p>
            <a:pPr indent="-285750" lvl="1" marL="742950">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تعزيز سلوك الطالب الذي يقوم بالإبلاغ عن الاساءة أو سوء الاستخدام للأداة أو الموضوع.</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123</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90</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9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648" y="823116"/>
            <a:ext cx="6075610" cy="64633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1200">
                <a:solidFill>
                  <a:srgbClr val="0070C0"/>
                </a:solidFill>
                <a:effectLst>
                  <a:outerShdw algn="tl" blurRad="38100" dir="2700000" dist="38100">
                    <a:srgbClr val="C0C0C0"/>
                  </a:outerShdw>
                </a:effectLst>
                <a:uFillTx/>
              </a:rPr>
              <a:t> </a:t>
            </a:r>
            <a:r>
              <a:rPr b="1" dirty="0" lang="ar-SA" sz="3600">
                <a:solidFill>
                  <a:srgbClr val="0070C0"/>
                </a:solidFill>
                <a:uFillTx/>
              </a:rPr>
              <a:t>تطبيق نشاط رقم (8)</a:t>
            </a:r>
            <a:endParaRPr dirty="0" lang="ar-SA" sz="3600">
              <a:solidFill>
                <a:srgbClr val="00B050"/>
              </a:solidFill>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able 1"/>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940172" y="1916832"/>
          <a:ext cx="6786562" cy="2896934"/>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Pr bandRow="1" firstCol="1" firstRow="1" rtl="1"/>
              <a:tblGrid>
                <a:gridCol w="2211028"/>
                <a:gridCol w="728488"/>
                <a:gridCol w="1939414"/>
                <a:gridCol w="1907632"/>
              </a:tblGrid>
              <a:tr h="0">
                <a:tc>
                  <a:txBody>
                    <a:bodyPr/>
                    <a:lstStyle/>
                    <a:p>
                      <a:pPr algn="ctr" rtl="1">
                        <a:lnSpc>
                          <a:spcPct val="115000"/>
                        </a:lnSpc>
                        <a:spcAft>
                          <a:spcPts val="0"/>
                        </a:spcAft>
                      </a:pPr>
                      <a:r>
                        <a:rPr b="1" lang="ar-SA" sz="2400">
                          <a:solidFill>
                            <a:srgbClr val="008080"/>
                          </a:solidFill>
                          <a:effectLst/>
                          <a:uFillTx/>
                          <a:latin charset="0" panose="020F0502020204030204" pitchFamily="34" typeface="Calibri"/>
                          <a:ea charset="0" panose="020F0502020204030204" pitchFamily="34" typeface="Calibri"/>
                          <a:cs charset="-78" panose="02020603050405020304" pitchFamily="18" typeface="Simplified Arabic"/>
                        </a:rPr>
                        <a:t>اسم النشاط</a:t>
                      </a:r>
                      <a:endParaRPr lang="en-GB" sz="2400">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15000"/>
                        </a:lnSpc>
                        <a:spcAft>
                          <a:spcPts val="0"/>
                        </a:spcAft>
                      </a:pPr>
                      <a:r>
                        <a:rPr b="1" lang="ar-SA" sz="2400">
                          <a:solidFill>
                            <a:srgbClr val="008080"/>
                          </a:solidFill>
                          <a:effectLst/>
                          <a:uFillTx/>
                          <a:latin charset="0" panose="020F0502020204030204" pitchFamily="34" typeface="Calibri"/>
                          <a:ea charset="0" panose="020F0502020204030204" pitchFamily="34" typeface="Calibri"/>
                          <a:cs charset="-78" panose="02020603050405020304" pitchFamily="18" typeface="Simplified Arabic"/>
                        </a:rPr>
                        <a:t>مدته</a:t>
                      </a:r>
                      <a:endParaRPr lang="en-GB" sz="2400">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15000"/>
                        </a:lnSpc>
                        <a:spcAft>
                          <a:spcPts val="0"/>
                        </a:spcAft>
                      </a:pPr>
                      <a:r>
                        <a:rPr b="1" lang="ar-SA" sz="2400">
                          <a:solidFill>
                            <a:srgbClr val="008080"/>
                          </a:solidFill>
                          <a:effectLst/>
                          <a:uFillTx/>
                          <a:latin charset="0" panose="020F0502020204030204" pitchFamily="34" typeface="Calibri"/>
                          <a:ea charset="0" panose="020F0502020204030204" pitchFamily="34" typeface="Calibri"/>
                          <a:cs charset="-78" panose="02020603050405020304" pitchFamily="18" typeface="Simplified Arabic"/>
                        </a:rPr>
                        <a:t>الوسائل المساعدة</a:t>
                      </a:r>
                      <a:endParaRPr lang="en-GB" sz="2400">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15000"/>
                        </a:lnSpc>
                        <a:spcAft>
                          <a:spcPts val="0"/>
                        </a:spcAft>
                      </a:pPr>
                      <a:r>
                        <a:rPr b="1" lang="ar-SA" sz="2400">
                          <a:solidFill>
                            <a:srgbClr val="008080"/>
                          </a:solidFill>
                          <a:effectLst/>
                          <a:uFillTx/>
                          <a:latin charset="0" panose="020F0502020204030204" pitchFamily="34" typeface="Calibri"/>
                          <a:ea charset="0" panose="020F0502020204030204" pitchFamily="34" typeface="Calibri"/>
                          <a:cs charset="-78" panose="02020603050405020304" pitchFamily="18" typeface="Simplified Arabic"/>
                        </a:rPr>
                        <a:t>نوع النشاط</a:t>
                      </a:r>
                      <a:endParaRPr lang="en-GB" sz="2400">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0">
                <a:tc>
                  <a:txBody>
                    <a:bodyPr/>
                    <a:lstStyle/>
                    <a:p>
                      <a:pPr algn="ctr" rtl="1">
                        <a:lnSpc>
                          <a:spcPct val="115000"/>
                        </a:lnSpc>
                        <a:spcAft>
                          <a:spcPts val="0"/>
                        </a:spcAft>
                      </a:pPr>
                      <a:r>
                        <a:rPr dirty="0" lang="ar-SA" sz="2400">
                          <a:effectLst/>
                          <a:uFillTx/>
                          <a:latin charset="0" panose="020F0502020204030204" pitchFamily="34" typeface="Calibri"/>
                          <a:ea charset="0" panose="020F0502020204030204" pitchFamily="34" typeface="Calibri"/>
                          <a:cs charset="-78" panose="02020603050405020304" pitchFamily="18" typeface="Simplified Arabic"/>
                        </a:rPr>
                        <a:t>كتابة نموذج في كيفية استخدام الإنترنت لتوظيف المواطنة الرقمية</a:t>
                      </a: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rtl="1">
                        <a:lnSpc>
                          <a:spcPct val="115000"/>
                        </a:lnSpc>
                        <a:spcAft>
                          <a:spcPts val="0"/>
                        </a:spcAft>
                      </a:pPr>
                      <a:endParaRPr dirty="0" lang="ar-SA" sz="2400">
                        <a:effectLst/>
                        <a:uFillTx/>
                        <a:latin charset="0" panose="020F0502020204030204" pitchFamily="34" typeface="Calibri"/>
                        <a:ea charset="0" panose="020F0502020204030204" pitchFamily="34" typeface="Calibri"/>
                        <a:cs charset="-78" panose="02020603050405020304" pitchFamily="18" typeface="Simplified Arabic"/>
                      </a:endParaRPr>
                    </a:p>
                    <a:p>
                      <a:pPr algn="ctr" rtl="1">
                        <a:lnSpc>
                          <a:spcPct val="115000"/>
                        </a:lnSpc>
                        <a:spcAft>
                          <a:spcPts val="0"/>
                        </a:spcAft>
                      </a:pPr>
                      <a:endParaRPr dirty="0" lang="ar-SA" sz="2400">
                        <a:effectLst/>
                        <a:uFillTx/>
                        <a:latin charset="0" panose="020F0502020204030204" pitchFamily="34" typeface="Calibri"/>
                        <a:ea charset="0" panose="020F0502020204030204" pitchFamily="34" typeface="Calibri"/>
                        <a:cs charset="-78" panose="02020603050405020304" pitchFamily="18" typeface="Simplified Arabic"/>
                      </a:endParaRPr>
                    </a:p>
                    <a:p>
                      <a:pPr algn="ctr" rtl="1">
                        <a:lnSpc>
                          <a:spcPct val="115000"/>
                        </a:lnSpc>
                        <a:spcAft>
                          <a:spcPts val="0"/>
                        </a:spcAft>
                      </a:pPr>
                      <a:r>
                        <a:rPr dirty="0" lang="ar-SA" sz="2400">
                          <a:effectLst/>
                          <a:uFillTx/>
                          <a:latin charset="0" panose="020F0502020204030204" pitchFamily="34" typeface="Calibri"/>
                          <a:ea charset="0" panose="020F0502020204030204" pitchFamily="34" typeface="Calibri"/>
                          <a:cs charset="-78" panose="02020603050405020304" pitchFamily="18" typeface="Simplified Arabic"/>
                        </a:rPr>
                        <a:t>30 د</a:t>
                      </a:r>
                      <a:endParaRPr dirty="0" lang="en-GB" sz="2400">
                        <a:effectLst/>
                        <a:uFillTx/>
                        <a:latin charset="0" panose="020F0502020204030204" pitchFamily="34" typeface="Calibri"/>
                        <a:ea charset="0" panose="020F0502020204030204" pitchFamily="34" typeface="Calibri"/>
                        <a:cs charset="0" panose="020B0604020202020204" pitchFamily="34" typeface="Arial"/>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r" indent="-342900" lvl="0" marL="342900" rtl="1">
                        <a:lnSpc>
                          <a:spcPct val="115000"/>
                        </a:lnSpc>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جهاز حاسب آلي</a:t>
                      </a:r>
                      <a:endParaRPr dirty="0" lang="en-GB" sz="2400">
                        <a:effectLst/>
                        <a:uFillTx/>
                        <a:latin charset="0" panose="02020603050405020304" pitchFamily="18" typeface="Times New Roman"/>
                        <a:ea charset="0" panose="02020603050405020304" pitchFamily="18" typeface="Times New Roman"/>
                        <a:cs charset="0" panose="020B0604020202020204" pitchFamily="34" typeface="Arial"/>
                      </a:endParaRPr>
                    </a:p>
                    <a:p>
                      <a:pPr algn="r" indent="-342900" lvl="0" marL="342900" rtl="1">
                        <a:lnSpc>
                          <a:spcPct val="115000"/>
                        </a:lnSpc>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انترنت</a:t>
                      </a:r>
                      <a:endParaRPr dirty="0" lang="en-GB" sz="2400">
                        <a:effectLst/>
                        <a:uFillTx/>
                        <a:latin charset="0" panose="02020603050405020304" pitchFamily="18" typeface="Times New Roman"/>
                        <a:ea charset="0" panose="02020603050405020304" pitchFamily="18" typeface="Times New Roman"/>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r" indent="-342900" lvl="0" marL="342900" rtl="1">
                        <a:lnSpc>
                          <a:spcPct val="115000"/>
                        </a:lnSpc>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 عمل جماعي</a:t>
                      </a:r>
                      <a:endParaRPr dirty="0" lang="en-GB" sz="2400">
                        <a:effectLst/>
                        <a:uFillTx/>
                        <a:latin charset="0" panose="02020603050405020304" pitchFamily="18" typeface="Times New Roman"/>
                        <a:ea charset="0" panose="02020603050405020304" pitchFamily="18" typeface="Times New Roman"/>
                        <a:cs charset="0" panose="020B0604020202020204" pitchFamily="34" typeface="Arial"/>
                      </a:endParaRPr>
                    </a:p>
                    <a:p>
                      <a:pPr algn="r" indent="-342900" lvl="0" marL="342900" rtl="1">
                        <a:lnSpc>
                          <a:spcPct val="115000"/>
                        </a:lnSpc>
                        <a:spcAft>
                          <a:spcPts val="0"/>
                        </a:spcAft>
                        <a:buFont charset="2" panose="05050102010706020507" pitchFamily="18" typeface="Symbol"/>
                        <a:buChar char=""/>
                      </a:pPr>
                      <a:r>
                        <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rPr>
                        <a:t>عرض ومناقشة جماعية</a:t>
                      </a:r>
                    </a:p>
                    <a:p>
                      <a:pPr algn="r" indent="-342900" lvl="0" marL="342900" rtl="1">
                        <a:lnSpc>
                          <a:spcPct val="115000"/>
                        </a:lnSpc>
                        <a:spcAft>
                          <a:spcPts val="0"/>
                        </a:spcAft>
                        <a:buFont charset="2" panose="05050102010706020507" pitchFamily="18" typeface="Symbol"/>
                        <a:buChar char=""/>
                      </a:pPr>
                      <a:endPar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endParaRPr>
                    </a:p>
                    <a:p>
                      <a:pPr algn="r" indent="-342900" lvl="0" marL="342900" rtl="1">
                        <a:lnSpc>
                          <a:spcPct val="115000"/>
                        </a:lnSpc>
                        <a:spcAft>
                          <a:spcPts val="0"/>
                        </a:spcAft>
                        <a:buFont charset="2" panose="05050102010706020507" pitchFamily="18" typeface="Symbol"/>
                        <a:buChar char=""/>
                      </a:pPr>
                      <a:endParaRPr dirty="0" lang="ar-SA" sz="2400">
                        <a:effectLst/>
                        <a:uFillTx/>
                        <a:latin charset="0" panose="02020603050405020304" pitchFamily="18" typeface="Times New Roman"/>
                        <a:ea charset="0" panose="02020603050405020304" pitchFamily="18" typeface="Times New Roman"/>
                        <a:cs charset="-78" panose="02020603050405020304" pitchFamily="18" typeface="Simplified Arabic"/>
                      </a:endParaRPr>
                    </a:p>
                    <a:p>
                      <a:pPr algn="r" indent="0" lvl="0" marL="0" rtl="1">
                        <a:lnSpc>
                          <a:spcPct val="115000"/>
                        </a:lnSpc>
                        <a:spcAft>
                          <a:spcPts val="0"/>
                        </a:spcAft>
                        <a:buFont charset="2" panose="05050102010706020507" pitchFamily="18" typeface="Symbol"/>
                        <a:buNone/>
                      </a:pPr>
                      <a:endParaRPr dirty="0" lang="en-GB" sz="2400">
                        <a:effectLst/>
                        <a:uFillTx/>
                        <a:latin charset="0" panose="02020603050405020304" pitchFamily="18" typeface="Times New Roman"/>
                        <a:ea charset="0" panose="02020603050405020304" pitchFamily="18" typeface="Times New Roman"/>
                        <a:cs charset="0" panose="020B0604020202020204" pitchFamily="34" typeface="Arial"/>
                      </a:endParaRP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صورة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19834" y="3588941"/>
            <a:ext cx="920179" cy="920179"/>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صورة 1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860032" y="3683285"/>
            <a:ext cx="588672" cy="588672"/>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125</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91</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9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a:t>
            </a:r>
            <a:r>
              <a:rPr b="1" dirty="0" lang="ar-SA" sz="3600" u="sng">
                <a:solidFill>
                  <a:srgbClr val="0070C0"/>
                </a:solidFill>
                <a:uFillTx/>
              </a:rPr>
              <a:t>المدونات</a:t>
            </a:r>
            <a:r>
              <a:rPr b="1" dirty="0" lang="ar-SA" sz="3600">
                <a:solidFill>
                  <a:srgbClr val="0070C0"/>
                </a:solidFill>
                <a:uFillTx/>
              </a:rPr>
              <a:t>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1602" y="2577521"/>
            <a:ext cx="7910235" cy="341632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indent="-342900" lvl="1" marL="342900">
              <a:lnSpc>
                <a:spcPct val="150000"/>
              </a:lnSpc>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أضافت المدونات أبعادا جديدة لعملية التعليم والتعلم، حيث أنها طريقة حديثة ومميزة في دمج التكنولوجيا بالمناهج الدراسية داخل البيئة التعليمية.</a:t>
            </a:r>
          </a:p>
          <a:p>
            <a:pPr indent="-342900" lvl="1" marL="342900">
              <a:lnSpc>
                <a:spcPct val="150000"/>
              </a:lnSpc>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تعطيهم المساحة الكافية للتعبير والإبداع.</a:t>
            </a:r>
          </a:p>
          <a:p>
            <a:pPr indent="-342900" lvl="1" marL="342900">
              <a:lnSpc>
                <a:spcPct val="150000"/>
              </a:lnSpc>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تتيح فرصة مواصلة التعلم خـارج البيئة التعليمية.</a:t>
            </a:r>
          </a:p>
          <a:p>
            <a:pPr indent="-342900" lvl="1" marL="342900">
              <a:lnSpc>
                <a:spcPct val="150000"/>
              </a:lnSpc>
              <a:buFont charset="2" panose="05000000000000000000" pitchFamily="2" typeface="Wingdings"/>
              <a:buChar char="ü"/>
            </a:pPr>
            <a:r>
              <a:rPr dirty="0" lang="ar-SA" sz="2400">
                <a:uFillTx/>
                <a:latin charset="-78" panose="02020603050405020304" pitchFamily="18" typeface="Simplified Arabic"/>
                <a:cs charset="-78" panose="02020603050405020304" pitchFamily="18" typeface="Simplified Arabic"/>
              </a:rPr>
              <a:t>المدونة الإلكترونيـة </a:t>
            </a:r>
            <a:r>
              <a:rPr dirty="0" lang="en-US" sz="2400">
                <a:uFillTx/>
                <a:latin charset="-78" panose="02020603050405020304" pitchFamily="18" typeface="Simplified Arabic"/>
                <a:cs charset="-78" panose="02020603050405020304" pitchFamily="18" typeface="Simplified Arabic"/>
              </a:rPr>
              <a:t>Blog</a:t>
            </a:r>
            <a:r>
              <a:rPr dirty="0" lang="ar-SA" sz="2400">
                <a:uFillTx/>
                <a:latin charset="-78" panose="02020603050405020304" pitchFamily="18" typeface="Simplified Arabic"/>
                <a:cs charset="-78" panose="02020603050405020304" pitchFamily="18" typeface="Simplified Arabic"/>
              </a:rPr>
              <a:t> والويكي </a:t>
            </a:r>
            <a:r>
              <a:rPr dirty="0" lang="en-US" sz="2400">
                <a:uFillTx/>
                <a:latin charset="-78" panose="02020603050405020304" pitchFamily="18" typeface="Simplified Arabic"/>
                <a:cs charset="-78" panose="02020603050405020304" pitchFamily="18" typeface="Simplified Arabic"/>
              </a:rPr>
              <a:t>Wiki</a:t>
            </a:r>
            <a:r>
              <a:rPr dirty="0" lang="ar-SA" sz="2400">
                <a:uFillTx/>
                <a:latin charset="-78" panose="02020603050405020304" pitchFamily="18" typeface="Simplified Arabic"/>
                <a:cs charset="-78" panose="02020603050405020304" pitchFamily="18" typeface="Simplified Arabic"/>
              </a:rPr>
              <a:t> لديهما القدرة على جعل المشاركين يتفاعلون  افتراضية بـشكل.</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549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127</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92</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9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a:t>
            </a:r>
            <a:r>
              <a:rPr b="1" dirty="0" lang="ar-SA" sz="3600" u="sng">
                <a:solidFill>
                  <a:srgbClr val="0070C0"/>
                </a:solidFill>
                <a:uFillTx/>
              </a:rPr>
              <a:t>المدونات</a:t>
            </a:r>
            <a:r>
              <a:rPr b="1" dirty="0" lang="ar-SA" sz="3600">
                <a:solidFill>
                  <a:srgbClr val="0070C0"/>
                </a:solidFill>
                <a:uFillTx/>
              </a:rPr>
              <a:t>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0446" y="2694097"/>
            <a:ext cx="7910235" cy="3370153"/>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lvl="1" marL="0">
              <a:lnSpc>
                <a:spcPct val="150000"/>
              </a:lnSpc>
            </a:pPr>
            <a:r>
              <a:rPr dirty="0" lang="ar-SA" sz="2400">
                <a:uFillTx/>
                <a:latin charset="-78" panose="02020603050405020304" pitchFamily="18" typeface="Simplified Arabic"/>
                <a:cs charset="-78" panose="02020603050405020304" pitchFamily="18" typeface="Simplified Arabic"/>
              </a:rPr>
              <a:t>عرفت زوين المدونات</a:t>
            </a:r>
            <a:r>
              <a:rPr dirty="0" lang="en-US" sz="2400">
                <a:uFillTx/>
                <a:latin charset="-78" panose="02020603050405020304" pitchFamily="18" typeface="Simplified Arabic"/>
                <a:cs charset="-78" panose="02020603050405020304" pitchFamily="18" typeface="Simplified Arabic"/>
              </a:rPr>
              <a:t> </a:t>
            </a:r>
            <a:r>
              <a:rPr dirty="0" lang="ar-SA" sz="2400">
                <a:uFillTx/>
                <a:latin charset="-78" panose="02020603050405020304" pitchFamily="18" typeface="Simplified Arabic"/>
                <a:cs charset="-78" panose="02020603050405020304" pitchFamily="18" typeface="Simplified Arabic"/>
              </a:rPr>
              <a:t>اجرائياً (2017) بأنها "صفحة ويب على الإنترنت يتم فيها عرض المحتوى والنشاطات التعليمية بصورة شيقة وجذابة، بمـا يتيح للمستخدمين نـشر وتنسيق معلومـات نصية ومصورة وصوتية ولقطات فيديو وروابط للمدونات ومواقع أخـرى والتعليق عليها، ويستطيع الطـلاب والمعلم تبادل المناقشات خلالها، ومصممة من أجل تحقيق أهداف تعليمية وتربوية محددة وتتمثل في تنمية مهارات المواطنة الرقمية لدى طلاب كلية التربية تخصص الجغرافيا"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127</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93</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9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a:t>
            </a:r>
            <a:r>
              <a:rPr b="1" dirty="0" lang="ar-SA" sz="3600" u="sng">
                <a:solidFill>
                  <a:srgbClr val="0070C0"/>
                </a:solidFill>
                <a:uFillTx/>
              </a:rPr>
              <a:t>المدونات</a:t>
            </a:r>
            <a:r>
              <a:rPr b="1" dirty="0" lang="ar-SA" sz="3600">
                <a:solidFill>
                  <a:srgbClr val="0070C0"/>
                </a:solidFill>
                <a:uFillTx/>
              </a:rPr>
              <a:t>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2257702"/>
            <a:ext cx="7910235" cy="433965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lvl="1" marL="0"/>
            <a:r>
              <a:rPr dirty="0" lang="ar-SA" sz="2600">
                <a:uFillTx/>
                <a:latin charset="-78" panose="02020603050405020304" pitchFamily="18" typeface="Simplified Arabic"/>
                <a:cs charset="-78" panose="02020603050405020304" pitchFamily="18" typeface="Simplified Arabic"/>
              </a:rPr>
              <a:t>اولاً: إعداد قائمة بمهارات المواطنة الرقمية المناسبة للمتعلمين.</a:t>
            </a:r>
          </a:p>
          <a:p>
            <a:pPr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تحديد مصادر اشتقاق قائمة مهارات المواطنة الرقمية.</a:t>
            </a:r>
          </a:p>
          <a:p>
            <a:pPr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إعداد قائمة أولية بمهارات المواطنة الرقمية.</a:t>
            </a:r>
          </a:p>
          <a:p>
            <a:pPr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قائمة مهارات المواطنة الرقمية بصورتها النهائية.</a:t>
            </a:r>
          </a:p>
          <a:p>
            <a:pPr lvl="2" marL="457200"/>
            <a:endParaRPr dirty="0" lang="ar-SA" sz="2600">
              <a:uFillTx/>
              <a:latin charset="-78" panose="02020603050405020304" pitchFamily="18" typeface="Simplified Arabic"/>
              <a:cs charset="-78" panose="02020603050405020304" pitchFamily="18" typeface="Simplified Arabic"/>
            </a:endParaRPr>
          </a:p>
          <a:p>
            <a:pPr lvl="1" marL="0"/>
            <a:r>
              <a:rPr dirty="0" lang="ar-SA" sz="2400">
                <a:uFillTx/>
                <a:latin charset="-78" panose="02020603050405020304" pitchFamily="18" typeface="Simplified Arabic"/>
                <a:cs charset="-78" panose="02020603050405020304" pitchFamily="18" typeface="Simplified Arabic"/>
              </a:rPr>
              <a:t>ثانياً: تصميم المدونات الإلكترونية.</a:t>
            </a:r>
          </a:p>
          <a:p>
            <a:pPr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تحديد أهداف المدونات الإلكترونية</a:t>
            </a:r>
          </a:p>
          <a:p>
            <a:pPr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تحديد محتوى المدونات الإلكترونية</a:t>
            </a:r>
          </a:p>
          <a:p>
            <a:pPr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استراتيجيات التدريس </a:t>
            </a:r>
          </a:p>
          <a:p>
            <a:pPr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الوسائل التعليمية المستخدمة في المدونة.</a:t>
            </a:r>
          </a:p>
          <a:p>
            <a:pPr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تقويم المتعلمين</a:t>
            </a:r>
          </a:p>
          <a:p>
            <a:pPr lvl="1" marL="0"/>
            <a:endParaRPr dirty="0" lang="ar-SA" sz="2400">
              <a:uFillTx/>
              <a:latin charset="-78" panose="02020603050405020304" pitchFamily="18" typeface="Simplified Arabic"/>
              <a:cs charset="-78" panose="02020603050405020304" pitchFamily="18" typeface="Simplified Arabic"/>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صورة 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4322160"/>
            <a:ext cx="2514600" cy="1819275"/>
          </a:xfrm>
          <a:prstGeom prst="rect">
            <a:avLst/>
          </a:prstGeom>
          <a:ln>
            <a:noFill/>
          </a:ln>
          <a:effectLst>
            <a:softEdge rad="112500"/>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682" y="6179016"/>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127-129</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94</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9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استخدام </a:t>
            </a:r>
            <a:r>
              <a:rPr b="1" dirty="0" lang="ar-SA" sz="3600" u="sng">
                <a:solidFill>
                  <a:srgbClr val="0070C0"/>
                </a:solidFill>
                <a:uFillTx/>
              </a:rPr>
              <a:t>المدونات</a:t>
            </a:r>
            <a:r>
              <a:rPr b="1" dirty="0" lang="ar-SA" sz="3600">
                <a:solidFill>
                  <a:srgbClr val="0070C0"/>
                </a:solidFill>
                <a:uFillTx/>
              </a:rPr>
              <a:t> لتوظيف وتعزيز سلوك المواطنة الرقمية في التعليم</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2542832"/>
            <a:ext cx="7910235" cy="3262432"/>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lvl="1" marL="0"/>
            <a:r>
              <a:rPr dirty="0" lang="ar-SA" sz="2600">
                <a:uFillTx/>
                <a:latin charset="-78" panose="02020603050405020304" pitchFamily="18" typeface="Simplified Arabic"/>
                <a:cs charset="-78" panose="02020603050405020304" pitchFamily="18" typeface="Simplified Arabic"/>
              </a:rPr>
              <a:t>هناك العديد من المواقع والبرامج التي تقدم خدمات التدوين مثل:</a:t>
            </a:r>
          </a:p>
          <a:p>
            <a:pPr indent="-457200" lvl="2">
              <a:lnSpc>
                <a:spcPct val="150000"/>
              </a:lnSpc>
              <a:buFont typeface="+mj-lt"/>
              <a:buAutoNum type="arabicPeriod"/>
            </a:pPr>
            <a:r>
              <a:rPr dirty="0" lang="ar-SA" sz="2400">
                <a:uFillTx/>
                <a:latin charset="-78" panose="02020603050405020304" pitchFamily="18" typeface="Simplified Arabic"/>
                <a:cs charset="-78" panose="02020603050405020304" pitchFamily="18" typeface="Simplified Arabic"/>
              </a:rPr>
              <a:t>موقع </a:t>
            </a:r>
            <a:r>
              <a:rPr dirty="0" err="1" lang="ar-SA" sz="2400">
                <a:uFillTx/>
                <a:latin charset="-78" panose="02020603050405020304" pitchFamily="18" typeface="Simplified Arabic"/>
                <a:cs charset="-78" panose="02020603050405020304" pitchFamily="18" typeface="Simplified Arabic"/>
              </a:rPr>
              <a:t>بلوجر</a:t>
            </a:r>
            <a:r>
              <a:rPr dirty="0" lang="ar-SA" sz="2400">
                <a:uFillTx/>
                <a:latin charset="-78" panose="02020603050405020304" pitchFamily="18" typeface="Simplified Arabic"/>
                <a:cs charset="-78" panose="02020603050405020304" pitchFamily="18" typeface="Simplified Arabic"/>
              </a:rPr>
              <a:t> </a:t>
            </a:r>
            <a:r>
              <a:rPr dirty="0" lang="en-US" sz="2400">
                <a:uFillTx/>
                <a:latin charset="-78" panose="02020603050405020304" pitchFamily="18" typeface="Simplified Arabic"/>
                <a:cs charset="-78" panose="02020603050405020304" pitchFamily="18" typeface="Simplified Arabic"/>
              </a:rPr>
              <a:t>Blogger</a:t>
            </a:r>
            <a:r>
              <a:rPr dirty="0" lang="ar-SA" sz="2400">
                <a:uFillTx/>
                <a:latin charset="-78" panose="02020603050405020304" pitchFamily="18" typeface="Simplified Arabic"/>
                <a:cs charset="-78" panose="02020603050405020304" pitchFamily="18" typeface="Simplified Arabic"/>
              </a:rPr>
              <a:t> </a:t>
            </a:r>
          </a:p>
          <a:p>
            <a:pPr indent="-457200" lvl="2">
              <a:lnSpc>
                <a:spcPct val="150000"/>
              </a:lnSpc>
              <a:buFont typeface="+mj-lt"/>
              <a:buAutoNum type="arabicPeriod"/>
            </a:pPr>
            <a:r>
              <a:rPr dirty="0" lang="ar-SA" sz="2400">
                <a:uFillTx/>
                <a:latin charset="-78" panose="02020603050405020304" pitchFamily="18" typeface="Simplified Arabic"/>
                <a:cs charset="-78" panose="02020603050405020304" pitchFamily="18" typeface="Simplified Arabic"/>
              </a:rPr>
              <a:t>موقع مدونتي </a:t>
            </a:r>
            <a:r>
              <a:rPr dirty="0" err="1" lang="en-US" sz="2400">
                <a:uFillTx/>
                <a:latin charset="-78" panose="02020603050405020304" pitchFamily="18" typeface="Simplified Arabic"/>
                <a:cs charset="-78" panose="02020603050405020304" pitchFamily="18" typeface="Simplified Arabic"/>
              </a:rPr>
              <a:t>Modawanati</a:t>
            </a:r>
            <a:endParaRPr dirty="0" lang="ar-SA" sz="2400">
              <a:uFillTx/>
              <a:latin charset="-78" panose="02020603050405020304" pitchFamily="18" typeface="Simplified Arabic"/>
              <a:cs charset="-78" panose="02020603050405020304" pitchFamily="18" typeface="Simplified Arabic"/>
            </a:endParaRPr>
          </a:p>
          <a:p>
            <a:pPr indent="-457200" lvl="2">
              <a:lnSpc>
                <a:spcPct val="150000"/>
              </a:lnSpc>
              <a:buFont typeface="+mj-lt"/>
              <a:buAutoNum type="arabicPeriod"/>
            </a:pPr>
            <a:r>
              <a:rPr dirty="0" lang="ar-SA" sz="2400">
                <a:uFillTx/>
                <a:latin charset="-78" panose="02020603050405020304" pitchFamily="18" typeface="Simplified Arabic"/>
                <a:cs charset="-78" panose="02020603050405020304" pitchFamily="18" typeface="Simplified Arabic"/>
              </a:rPr>
              <a:t>موقع جيران </a:t>
            </a:r>
            <a:r>
              <a:rPr dirty="0" err="1" lang="en-US" sz="2400">
                <a:uFillTx/>
                <a:latin charset="-78" panose="02020603050405020304" pitchFamily="18" typeface="Simplified Arabic"/>
                <a:cs charset="-78" panose="02020603050405020304" pitchFamily="18" typeface="Simplified Arabic"/>
              </a:rPr>
              <a:t>Jeeran</a:t>
            </a:r>
            <a:endParaRPr dirty="0" lang="ar-SA" sz="2400">
              <a:uFillTx/>
              <a:latin charset="-78" panose="02020603050405020304" pitchFamily="18" typeface="Simplified Arabic"/>
              <a:cs charset="-78" panose="02020603050405020304" pitchFamily="18" typeface="Simplified Arabic"/>
            </a:endParaRPr>
          </a:p>
          <a:p>
            <a:pPr indent="-457200" lvl="2">
              <a:lnSpc>
                <a:spcPct val="150000"/>
              </a:lnSpc>
              <a:buFont typeface="+mj-lt"/>
              <a:buAutoNum type="arabicPeriod"/>
            </a:pPr>
            <a:r>
              <a:rPr dirty="0" lang="ar-SA" sz="2400">
                <a:uFillTx/>
                <a:latin charset="-78" panose="02020603050405020304" pitchFamily="18" typeface="Simplified Arabic"/>
                <a:cs charset="-78" panose="02020603050405020304" pitchFamily="18" typeface="Simplified Arabic"/>
              </a:rPr>
              <a:t>موقع مكتوب </a:t>
            </a:r>
            <a:r>
              <a:rPr dirty="0" err="1" lang="en-US" sz="2400">
                <a:uFillTx/>
                <a:latin charset="-78" panose="02020603050405020304" pitchFamily="18" typeface="Simplified Arabic"/>
                <a:cs charset="-78" panose="02020603050405020304" pitchFamily="18" typeface="Simplified Arabic"/>
              </a:rPr>
              <a:t>Maktoob</a:t>
            </a:r>
            <a:endParaRPr dirty="0" lang="ar-SA" sz="2400">
              <a:uFillTx/>
              <a:latin charset="-78" panose="02020603050405020304" pitchFamily="18" typeface="Simplified Arabic"/>
              <a:cs charset="-78" panose="02020603050405020304" pitchFamily="18" typeface="Simplified Arabic"/>
            </a:endParaRPr>
          </a:p>
          <a:p>
            <a:pPr indent="-457200" lvl="2">
              <a:lnSpc>
                <a:spcPct val="150000"/>
              </a:lnSpc>
              <a:buFont typeface="+mj-lt"/>
              <a:buAutoNum type="arabicPeriod"/>
            </a:pPr>
            <a:r>
              <a:rPr dirty="0" lang="ar-SA" sz="2400">
                <a:uFillTx/>
                <a:latin charset="-78" panose="02020603050405020304" pitchFamily="18" typeface="Simplified Arabic"/>
                <a:cs charset="-78" panose="02020603050405020304" pitchFamily="18" typeface="Simplified Arabic"/>
              </a:rPr>
              <a:t>موقع مدونات </a:t>
            </a:r>
            <a:r>
              <a:rPr dirty="0" err="1" lang="en-US" sz="2400">
                <a:uFillTx/>
                <a:latin charset="-78" panose="02020603050405020304" pitchFamily="18" typeface="Simplified Arabic"/>
                <a:cs charset="-78" panose="02020603050405020304" pitchFamily="18" typeface="Simplified Arabic"/>
              </a:rPr>
              <a:t>Mdwnat</a:t>
            </a:r>
            <a:endParaRPr dirty="0" lang="ar-SA" sz="2400">
              <a:uFillTx/>
              <a:latin charset="-78" panose="02020603050405020304" pitchFamily="18" typeface="Simplified Arabic"/>
              <a:cs charset="-78" panose="02020603050405020304" pitchFamily="18" typeface="Simplified Arabic"/>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صورة 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27584" y="3573016"/>
            <a:ext cx="2766963" cy="1319629"/>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صورة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90800" y="4808314"/>
            <a:ext cx="1790700" cy="114300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131</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95</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9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مبررات استخدام وتوظيف المدونات التعليمية الإلكترونية في العملية التعليمية</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2481858"/>
            <a:ext cx="7910235" cy="353943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lvl="1" marL="0"/>
            <a:r>
              <a:rPr dirty="0" lang="ar-SA" sz="2600">
                <a:uFillTx/>
                <a:latin charset="-78" panose="02020603050405020304" pitchFamily="18" typeface="Simplified Arabic"/>
                <a:cs charset="-78" panose="02020603050405020304" pitchFamily="18" typeface="Simplified Arabic"/>
              </a:rPr>
              <a:t>هناك العديد من المواقع والبرامج التي تقدم خدمات التدوين مثل:</a:t>
            </a:r>
          </a:p>
          <a:p>
            <a:pPr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تفعيل دور المتعلمين في العملية التعليمية وتنمي مهارات التعلم التشاركي مـن بالمشاركة في الأنشطة.</a:t>
            </a:r>
          </a:p>
          <a:p>
            <a:pPr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تشجيع المتعلمين على الاستقلالية والقدرة على نقل أفكارهم واحترام أراء الآخرين.</a:t>
            </a:r>
          </a:p>
          <a:p>
            <a:pPr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تنمى لدى المتعلمين مهارات التفكير الناقد لكل موضوع يطرح تناقش.</a:t>
            </a:r>
          </a:p>
          <a:p>
            <a:pPr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تيسر للمتعلمين المساهمة في تطوير المحتوى التعليمي مع المعلم من خلال مشاركاتهم وتعليقاتهم.</a:t>
            </a:r>
          </a:p>
          <a:p>
            <a:pPr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تنمية اتجاهات ايجابية لدى المتعلمين نحو استخدام مستحدثات تكنولوجيـا المعلومـات في البحث العلمي والتطوير الذاتي المستمر.</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26"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131</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96</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slides/slide9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89"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2938" y="1857375"/>
            <a:ext cx="6786562" cy="45720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spcBef>
                <a:spcPct val="20000"/>
              </a:spcBef>
              <a:defRPr>
                <a:uFillTx/>
              </a:defRPr>
            </a:pPr>
            <a:endParaRPr dirty="0" lang="en-US" sz="3200">
              <a:uFillTx/>
              <a:latin typeface="+mj-lt"/>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مربع نص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55577" y="842458"/>
            <a:ext cx="7675104" cy="1200329"/>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defRPr>
                <a:uFillTx/>
              </a:defRPr>
            </a:pPr>
            <a:r>
              <a:rPr b="1" dirty="0" lang="ar-SA" sz="3600">
                <a:solidFill>
                  <a:srgbClr val="0070C0"/>
                </a:solidFill>
                <a:uFillTx/>
              </a:rPr>
              <a:t>خطوات استخدام المدونات لتوظيف وتعزيز سلوك المواطنة الرقمية في</a:t>
            </a:r>
            <a:endParaRPr b="1" dirty="0" lang="ar-SA" sz="3600">
              <a:solidFill>
                <a:srgbClr val="00B05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مربع نص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6181" y="2409850"/>
            <a:ext cx="7910235" cy="353943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lvl="1" marL="0"/>
            <a:r>
              <a:rPr dirty="0" lang="ar-SA" sz="2600">
                <a:uFillTx/>
                <a:latin charset="-78" panose="02020603050405020304" pitchFamily="18" typeface="Simplified Arabic"/>
                <a:cs charset="-78" panose="02020603050405020304" pitchFamily="18" typeface="Simplified Arabic"/>
              </a:rPr>
              <a:t>هناك العديد من المواقع والبرامج التي تقدم خدمات التدوين مثل:</a:t>
            </a:r>
          </a:p>
          <a:p>
            <a:pPr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تفعيل دور المتعلمين في العملية التعليمية وتنمي مهارات التعلم التشاركي مـن بالمشاركة في الأنشطة.</a:t>
            </a:r>
          </a:p>
          <a:p>
            <a:pPr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تشجيع المتعلمين على الاستقلالية والقدرة على نقل أفكارهم واحترام أراء الآخرين.</a:t>
            </a:r>
          </a:p>
          <a:p>
            <a:pPr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تنمى لدى المتعلمين مهارات التفكير الناقد لكل موضوع يطرح تناقش.</a:t>
            </a:r>
          </a:p>
          <a:p>
            <a:pPr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تيسر للمتعلمين المساهمة في تطوير المحتوى التعليمي مع المعلم من خلال مشاركاتهم وتعليقاتهم.</a:t>
            </a:r>
          </a:p>
          <a:p>
            <a:pPr indent="-457200" lvl="2">
              <a:buFont typeface="+mj-lt"/>
              <a:buAutoNum type="arabicPeriod"/>
            </a:pPr>
            <a:r>
              <a:rPr dirty="0" lang="ar-SA" sz="2200">
                <a:uFillTx/>
                <a:latin charset="-78" panose="02020603050405020304" pitchFamily="18" typeface="Simplified Arabic"/>
                <a:cs charset="-78" panose="02020603050405020304" pitchFamily="18" typeface="Simplified Arabic"/>
              </a:rPr>
              <a:t>تنمية اتجاهات ايجابية لدى المتعلمين نحو استخدام مستحدثات تكنولوجيـا المعلومـات في البحث العلمي والتطوير الذاتي المستمر.</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682" y="6155055"/>
            <a:ext cx="730250" cy="27432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defPPr>
              <a:defRPr lang="ar-SA">
                <a:uFillTx/>
              </a:defRPr>
            </a:defPPr>
            <a:lvl1pPr algn="ctr" defTabSz="914400" eaLnBrk="1" hangingPunct="1" latinLnBrk="0" marL="0" rtl="1">
              <a:defRPr kern="1200" sz="1000">
                <a:solidFill>
                  <a:srgbClr val="005371"/>
                </a:solidFill>
                <a:uFillTx/>
                <a:latin charset="-78" panose="01000000000000000000" pitchFamily="2" typeface="Janna LT"/>
                <a:ea typeface="+mn-ea"/>
                <a:cs charset="-78" panose="01000000000000000000" pitchFamily="2" typeface="Janna LT"/>
              </a:defRPr>
            </a:lvl1pPr>
            <a:lvl2pPr algn="r" defTabSz="914400" eaLnBrk="1" hangingPunct="1" latinLnBrk="0" marL="457200" rtl="1">
              <a:defRPr kern="1200" sz="1800">
                <a:solidFill>
                  <a:schemeClr val="tx1"/>
                </a:solidFill>
                <a:uFillTx/>
                <a:latin typeface="+mn-lt"/>
                <a:ea typeface="+mn-ea"/>
                <a:cs typeface="+mn-cs"/>
              </a:defRPr>
            </a:lvl2pPr>
            <a:lvl3pPr algn="r" defTabSz="914400" eaLnBrk="1" hangingPunct="1" latinLnBrk="0" marL="914400" rtl="1">
              <a:defRPr kern="1200" sz="1800">
                <a:solidFill>
                  <a:schemeClr val="tx1"/>
                </a:solidFill>
                <a:uFillTx/>
                <a:latin typeface="+mn-lt"/>
                <a:ea typeface="+mn-ea"/>
                <a:cs typeface="+mn-cs"/>
              </a:defRPr>
            </a:lvl3pPr>
            <a:lvl4pPr algn="r" defTabSz="914400" eaLnBrk="1" hangingPunct="1" latinLnBrk="0" marL="1371600" rtl="1">
              <a:defRPr kern="1200" sz="1800">
                <a:solidFill>
                  <a:schemeClr val="tx1"/>
                </a:solidFill>
                <a:uFillTx/>
                <a:latin typeface="+mn-lt"/>
                <a:ea typeface="+mn-ea"/>
                <a:cs typeface="+mn-cs"/>
              </a:defRPr>
            </a:lvl4pPr>
            <a:lvl5pPr algn="r" defTabSz="914400" eaLnBrk="1" hangingPunct="1" latinLnBrk="0" marL="1828800" rtl="1">
              <a:defRPr kern="1200" sz="1800">
                <a:solidFill>
                  <a:schemeClr val="tx1"/>
                </a:solidFill>
                <a:uFillTx/>
                <a:latin typeface="+mn-lt"/>
                <a:ea typeface="+mn-ea"/>
                <a:cs typeface="+mn-cs"/>
              </a:defRPr>
            </a:lvl5pPr>
            <a:lvl6pPr algn="r" defTabSz="914400" eaLnBrk="1" hangingPunct="1" latinLnBrk="0" marL="2286000" rtl="1">
              <a:defRPr kern="1200" sz="1800">
                <a:solidFill>
                  <a:schemeClr val="tx1"/>
                </a:solidFill>
                <a:uFillTx/>
                <a:latin typeface="+mn-lt"/>
                <a:ea typeface="+mn-ea"/>
                <a:cs typeface="+mn-cs"/>
              </a:defRPr>
            </a:lvl6pPr>
            <a:lvl7pPr algn="r" defTabSz="914400" eaLnBrk="1" hangingPunct="1" latinLnBrk="0" marL="2743200" rtl="1">
              <a:defRPr kern="1200" sz="1800">
                <a:solidFill>
                  <a:schemeClr val="tx1"/>
                </a:solidFill>
                <a:uFillTx/>
                <a:latin typeface="+mn-lt"/>
                <a:ea typeface="+mn-ea"/>
                <a:cs typeface="+mn-cs"/>
              </a:defRPr>
            </a:lvl7pPr>
            <a:lvl8pPr algn="r" defTabSz="914400" eaLnBrk="1" hangingPunct="1" latinLnBrk="0" marL="3200400" rtl="1">
              <a:defRPr kern="1200" sz="1800">
                <a:solidFill>
                  <a:schemeClr val="tx1"/>
                </a:solidFill>
                <a:uFillTx/>
                <a:latin typeface="+mn-lt"/>
                <a:ea typeface="+mn-ea"/>
                <a:cs typeface="+mn-cs"/>
              </a:defRPr>
            </a:lvl8pPr>
            <a:lvl9pPr algn="r" defTabSz="914400" eaLnBrk="1" hangingPunct="1" latinLnBrk="0" marL="3657600" rtl="1">
              <a:defRPr kern="1200" sz="1800">
                <a:solidFill>
                  <a:schemeClr val="tx1"/>
                </a:solidFill>
                <a:uFillTx/>
                <a:latin typeface="+mn-lt"/>
                <a:ea typeface="+mn-ea"/>
                <a:cs typeface="+mn-cs"/>
              </a:defRPr>
            </a:lvl9pPr>
          </a:lstStyle>
          <a:p>
            <a:r>
              <a:rPr dirty="0" lang="en-US">
                <a:uFillTx/>
              </a:rPr>
              <a:t>131-133</a:t>
            </a:r>
            <a:endParaRPr dirty="0" lang="ar-SA">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عنصر نائب لرقم الشريحة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1907" y="6185704"/>
            <a:ext cx="730250" cy="274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ar-SA">
                <a:uFillTx/>
              </a:rPr>
              <a:t>97</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sld>
</file>

<file path=ppt/theme/_rels/theme1.xml.rels><?xml version="1.0" standalone="yes" ?><Relationships xmlns="http://schemas.openxmlformats.org/package/2006/relationships"><Relationship Id="rId1" Target="../media/image1.jpeg" Type="http://schemas.openxmlformats.org/officeDocument/2006/relationships/image"></Relationship></Relationships>
</file>

<file path=ppt/theme/theme1.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b="100000" l="100000" r="100000" t="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b="100000" l="100000" r="100000" t="100000"/>
          </a:path>
        </a:gradFill>
      </a:fillStyleLst>
      <a:lnStyleLst>
        <a:ln algn="ctr" cap="flat" cmpd="sng" w="9525">
          <a:solidFill>
            <a:schemeClr val="phClr"/>
          </a:solidFill>
          <a:prstDash val="solid"/>
        </a:ln>
        <a:ln algn="ctr" cap="flat" cmpd="sng" w="15875">
          <a:solidFill>
            <a:schemeClr val="phClr"/>
          </a:solidFill>
          <a:prstDash val="solid"/>
        </a:ln>
        <a:ln algn="ctr" cap="flat" cmpd="sng" w="19050">
          <a:solidFill>
            <a:schemeClr val="phClr"/>
          </a:solidFill>
          <a:prstDash val="solid"/>
        </a:ln>
      </a:lnStyleLst>
      <a:effectStyleLst>
        <a:effectStyle>
          <a:effectLst/>
        </a:effectStyle>
        <a:effectStyle>
          <a:effectLst>
            <a:outerShdw algn="ctr" blurRad="50800" dir="5400000" dist="12700" rotWithShape="0">
              <a:srgbClr val="000000">
                <a:alpha val="50000"/>
              </a:srgbClr>
            </a:outerShdw>
          </a:effectLst>
        </a:effectStyle>
        <a:effectStyle>
          <a:effectLst>
            <a:outerShdw algn="ctr" blurRad="76200" dir="5400000" dist="25400" rotWithShape="0">
              <a:srgbClr val="000000">
                <a:alpha val="60000"/>
              </a:srgbClr>
            </a:outerShdw>
          </a:effectLst>
          <a:scene3d>
            <a:camera prst="orthographicFront">
              <a:rot lat="0" lon="0" rev="0"/>
            </a:camera>
            <a:lightRig dir="t" rig="flat">
              <a:rot lat="0" lon="0" rev="3600000"/>
            </a:lightRig>
          </a:scene3d>
          <a:sp3d contourW="12700" prstMaterial="flat">
            <a:bevelT h="44450" prst="angle" w="38100"/>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r:embed="rId1">
            <a:duotone>
              <a:schemeClr val="phClr">
                <a:tint val="95000"/>
                <a:shade val="74000"/>
                <a:satMod val="230000"/>
                <a:tint val="92000"/>
                <a:shade val="69000"/>
                <a:satMod val="250000"/>
              </a:schemeClr>
              <a:schemeClr val="phClr">
                <a:tint val="95000"/>
                <a:shade val="74000"/>
                <a:satMod val="230000"/>
                <a:tint val="92000"/>
                <a:shade val="69000"/>
                <a:satMod val="250000"/>
              </a:schemeClr>
            </a:duotone>
          </a:blip>
          <a:tile algn="tl" flip="none" sx="40000" sy="40000" tx="0" ty="0"/>
        </a:blip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3401</TotalTime>
  <Words>6753</Words>
  <Application>Microsoft Office PowerPoint</Application>
  <PresentationFormat>عرض على الشاشة (4:3)</PresentationFormat>
  <Paragraphs>1050</Paragraphs>
  <Slides>115</Slides>
  <Notes>0</Notes>
  <HiddenSlides>0</HiddenSlides>
  <MMClips>0</MMClips>
  <ScaleCrop>false</ScaleCrop>
  <HeadingPairs>
    <vt:vector size="6" baseType="variant">
      <vt:variant>
        <vt:lpstr>الخطوط المستخدمة</vt:lpstr>
      </vt:variant>
      <vt:variant>
        <vt:i4>13</vt:i4>
      </vt:variant>
      <vt:variant>
        <vt:lpstr>نسق</vt:lpstr>
      </vt:variant>
      <vt:variant>
        <vt:i4>1</vt:i4>
      </vt:variant>
      <vt:variant>
        <vt:lpstr>عناوين الشرائح</vt:lpstr>
      </vt:variant>
      <vt:variant>
        <vt:i4>115</vt:i4>
      </vt:variant>
    </vt:vector>
  </HeadingPairs>
  <TitlesOfParts>
    <vt:vector size="129" baseType="lpstr">
      <vt:lpstr>Arial</vt:lpstr>
      <vt:lpstr>Calibri</vt:lpstr>
      <vt:lpstr>Courier New</vt:lpstr>
      <vt:lpstr>Janna LT</vt:lpstr>
      <vt:lpstr>K Elham</vt:lpstr>
      <vt:lpstr>Noto Sans Symbols</vt:lpstr>
      <vt:lpstr>Simplified Arabic</vt:lpstr>
      <vt:lpstr>Symbol</vt:lpstr>
      <vt:lpstr>Times New Roman</vt:lpstr>
      <vt:lpstr>Tw Cen MT</vt:lpstr>
      <vt:lpstr>Tw Cen MT Condensed</vt:lpstr>
      <vt:lpstr>Wingdings</vt:lpstr>
      <vt:lpstr>Wingdings 3</vt:lpstr>
      <vt:lpstr>Integral</vt:lpstr>
      <vt:lpstr>عرض تقديمي في PowerPoint</vt:lpstr>
      <vt:lpstr>تضمين قيم المواطنة الرقمية في التعليم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شاكرين ومقدرين حضوركم واهتمامكم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Manar Alshablan</cp:lastModifiedBy>
  <cp:revision>809</cp:revision>
  <cp:lastPrinted>2017-12-03T05:56:48Z</cp:lastPrinted>
  <dcterms:created xsi:type="dcterms:W3CDTF">2010-01-05T16:29:58Z</dcterms:created>
  <dcterms:modified xsi:type="dcterms:W3CDTF">2019-05-22T10:06:54Z</dcterms:modified>
</cp:coreProperties>
</file>