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17"/>
  </p:notesMasterIdLst>
  <p:sldIdLst>
    <p:sldId id="256" r:id="rId2"/>
    <p:sldId id="335" r:id="rId3"/>
    <p:sldId id="359" r:id="rId4"/>
    <p:sldId id="297" r:id="rId5"/>
    <p:sldId id="296" r:id="rId6"/>
    <p:sldId id="347" r:id="rId7"/>
    <p:sldId id="355" r:id="rId8"/>
    <p:sldId id="356" r:id="rId9"/>
    <p:sldId id="357" r:id="rId10"/>
    <p:sldId id="325" r:id="rId11"/>
    <p:sldId id="350" r:id="rId12"/>
    <p:sldId id="303" r:id="rId13"/>
    <p:sldId id="320" r:id="rId14"/>
    <p:sldId id="315" r:id="rId15"/>
    <p:sldId id="33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ACBB"/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نمط ذو نسُق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نمط فاتح 2 - تميي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نمط فاتح 3 - تميي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0" autoAdjust="0"/>
    <p:restoredTop sz="90000" autoAdjust="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F867A2C-93C7-458C-8EDB-94CB365715D2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95E7EEB7-7186-499B-A38B-1AAFFAA2C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5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7EEB7-7186-499B-A38B-1AAFFAA2C1F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416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701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5985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9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5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87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8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6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0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8/26/2020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1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="" xmlns:a16="http://schemas.microsoft.com/office/drawing/2014/main" id="{C92AB2D9-8460-49FE-A3B3-E886CB62FA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0464" y="2667223"/>
            <a:ext cx="7766936" cy="2080259"/>
          </a:xfrm>
        </p:spPr>
        <p:txBody>
          <a:bodyPr>
            <a:normAutofit/>
          </a:bodyPr>
          <a:lstStyle/>
          <a:p>
            <a:pPr algn="ctr"/>
            <a:r>
              <a:rPr lang="ar-BH" sz="8800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الأسَدُ والأرْنَبُ</a:t>
            </a:r>
            <a:endParaRPr lang="ar-BH" sz="8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Subtitle 4">
            <a:extLst>
              <a:ext uri="{FF2B5EF4-FFF2-40B4-BE49-F238E27FC236}">
                <a16:creationId xmlns="" xmlns:a16="http://schemas.microsoft.com/office/drawing/2014/main" id="{48024BBA-7773-4B10-B6BC-A451E95D5C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03" y="5412369"/>
            <a:ext cx="6990735" cy="1020765"/>
          </a:xfrm>
        </p:spPr>
        <p:txBody>
          <a:bodyPr>
            <a:normAutofit/>
          </a:bodyPr>
          <a:lstStyle/>
          <a:p>
            <a:pPr algn="ctr" rtl="1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الصّفّ 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الرابع </a:t>
            </a:r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الابتدائيّ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="" xmlns:a16="http://schemas.microsoft.com/office/drawing/2014/main" id="{5BA305D1-C304-46EB-B4B1-426C2825E1C4}"/>
              </a:ext>
            </a:extLst>
          </p:cNvPr>
          <p:cNvSpPr txBox="1"/>
          <p:nvPr/>
        </p:nvSpPr>
        <p:spPr>
          <a:xfrm>
            <a:off x="916508" y="1967062"/>
            <a:ext cx="1035898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درس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ماد</a:t>
            </a:r>
            <a:r>
              <a:rPr lang="ar-SA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الل</a:t>
            </a:r>
            <a:r>
              <a:rPr lang="ar-SA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العربي</a:t>
            </a:r>
            <a:r>
              <a:rPr lang="ar-SA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JO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3600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القراءة</a:t>
            </a:r>
            <a:r>
              <a:rPr lang="ar-JO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0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– الفصلُ الدراسيّ الأوّل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872" y="1078163"/>
            <a:ext cx="10739284" cy="909920"/>
          </a:xfrm>
        </p:spPr>
        <p:txBody>
          <a:bodyPr>
            <a:normAutofit/>
          </a:bodyPr>
          <a:lstStyle/>
          <a:p>
            <a:pPr algn="r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1. أكتبُ من الن</a:t>
            </a:r>
            <a:r>
              <a:rPr lang="ar-JO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</a:t>
            </a:r>
            <a:r>
              <a:rPr lang="ar-JO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ما يوافق</a:t>
            </a:r>
            <a:r>
              <a:rPr lang="ar-JO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المفردات</a:t>
            </a:r>
            <a:r>
              <a:rPr lang="ar-JO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الآتية</a:t>
            </a:r>
            <a:r>
              <a:rPr lang="ar-JO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</a:t>
            </a:r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942466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5" name="جدول 4">
            <a:extLst>
              <a:ext uri="{FF2B5EF4-FFF2-40B4-BE49-F238E27FC236}">
                <a16:creationId xmlns="" xmlns:a16="http://schemas.microsoft.com/office/drawing/2014/main" id="{04D56F7B-74EF-408B-954C-074D9E6E66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117203"/>
              </p:ext>
            </p:extLst>
          </p:nvPr>
        </p:nvGraphicFramePr>
        <p:xfrm>
          <a:off x="3692051" y="1845255"/>
          <a:ext cx="6032450" cy="3522348"/>
        </p:xfrm>
        <a:graphic>
          <a:graphicData uri="http://schemas.openxmlformats.org/drawingml/2006/table">
            <a:tbl>
              <a:tblPr rtl="1" firstRow="1" firstCol="1" bandRow="1">
                <a:tableStyleId>{BC89EF96-8CEA-46FF-86C4-4CE0E7609802}</a:tableStyleId>
              </a:tblPr>
              <a:tblGrid>
                <a:gridCol w="3016225">
                  <a:extLst>
                    <a:ext uri="{9D8B030D-6E8A-4147-A177-3AD203B41FA5}">
                      <a16:colId xmlns="" xmlns:a16="http://schemas.microsoft.com/office/drawing/2014/main" val="2396971745"/>
                    </a:ext>
                  </a:extLst>
                </a:gridCol>
                <a:gridCol w="3016225">
                  <a:extLst>
                    <a:ext uri="{9D8B030D-6E8A-4147-A177-3AD203B41FA5}">
                      <a16:colId xmlns="" xmlns:a16="http://schemas.microsoft.com/office/drawing/2014/main" val="3542069977"/>
                    </a:ext>
                  </a:extLst>
                </a:gridCol>
              </a:tblGrid>
              <a:tr h="449658">
                <a:tc>
                  <a:txBody>
                    <a:bodyPr/>
                    <a:lstStyle/>
                    <a:p>
                      <a:pPr algn="ctr" rtl="1">
                        <a:lnSpc>
                          <a:spcPct val="107000"/>
                        </a:lnSpc>
                        <a:defRPr/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الكلمة</a:t>
                      </a:r>
                      <a:r>
                        <a:rPr lang="ar-JO" sz="3600" b="1" dirty="0"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600" b="1" dirty="0"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</a:t>
                      </a:r>
                      <a:endParaRPr lang="en-US" sz="3600" b="1" dirty="0"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ما يرداف</a:t>
                      </a:r>
                      <a:r>
                        <a:rPr lang="ar-JO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ها من الن</a:t>
                      </a:r>
                      <a:r>
                        <a:rPr lang="ar-JO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ص</a:t>
                      </a:r>
                      <a:r>
                        <a:rPr lang="ar-JO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3600" b="1" baseline="0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</a:t>
                      </a:r>
                      <a:endParaRPr lang="ar-SA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="" xmlns:a16="http://schemas.microsoft.com/office/drawing/2014/main" val="2555119240"/>
                  </a:ext>
                </a:extLst>
              </a:tr>
              <a:tr h="44810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أحق</a:t>
                      </a:r>
                      <a:r>
                        <a:rPr lang="ar-JO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بالشيء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="" xmlns:a16="http://schemas.microsoft.com/office/drawing/2014/main" val="3884159805"/>
                  </a:ext>
                </a:extLst>
              </a:tr>
              <a:tr h="4481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متسرع</a:t>
                      </a:r>
                      <a:r>
                        <a:rPr lang="ar-JO" sz="36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ٌ</a:t>
                      </a:r>
                      <a:endParaRPr lang="en-US" sz="3600" b="1" dirty="0"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="" xmlns:a16="http://schemas.microsoft.com/office/drawing/2014/main" val="1351578551"/>
                  </a:ext>
                </a:extLst>
              </a:tr>
              <a:tr h="4481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متين</a:t>
                      </a:r>
                      <a:r>
                        <a:rPr lang="ar-JO" sz="3600" b="1" dirty="0"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ٌ</a:t>
                      </a:r>
                      <a:endParaRPr lang="en-US" sz="3600" b="1" dirty="0"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81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غائر</a:t>
                      </a:r>
                      <a:r>
                        <a:rPr lang="ar-JO" sz="3600" b="1" dirty="0"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ٌ</a:t>
                      </a:r>
                      <a:r>
                        <a:rPr lang="ar-BH" sz="3600" b="1" dirty="0"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، لا حد</a:t>
                      </a:r>
                      <a:r>
                        <a:rPr lang="ar-JO" sz="3600" b="1" dirty="0"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3600" b="1" dirty="0"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 ل</a:t>
                      </a:r>
                      <a:r>
                        <a:rPr lang="ar-JO" sz="3600" b="1" dirty="0"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3600" b="1" dirty="0"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3600" b="1" dirty="0"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ُ</a:t>
                      </a:r>
                      <a:endParaRPr lang="en-US" sz="3600" b="1" dirty="0"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8109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ناصع</a:t>
                      </a:r>
                      <a:r>
                        <a:rPr lang="ar-JO" sz="3600" b="1" dirty="0"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ٌ</a:t>
                      </a:r>
                      <a:r>
                        <a:rPr lang="ar-BH" sz="3600" b="1" dirty="0"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، نقي</a:t>
                      </a:r>
                      <a:r>
                        <a:rPr lang="ar-JO" sz="3600" b="1" dirty="0"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ٌّ</a:t>
                      </a:r>
                      <a:endParaRPr lang="en-US" sz="3600" b="1" dirty="0"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" name="مربع نص 3">
            <a:extLst>
              <a:ext uri="{FF2B5EF4-FFF2-40B4-BE49-F238E27FC236}">
                <a16:creationId xmlns="" xmlns:a16="http://schemas.microsoft.com/office/drawing/2014/main" id="{FD594FCB-18AD-4930-9569-6739CAC1DDEC}"/>
              </a:ext>
            </a:extLst>
          </p:cNvPr>
          <p:cNvSpPr txBox="1"/>
          <p:nvPr/>
        </p:nvSpPr>
        <p:spPr>
          <a:xfrm>
            <a:off x="992739" y="365019"/>
            <a:ext cx="965866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أُجِيبُ عن الأسئلة</a:t>
            </a:r>
            <a:r>
              <a:rPr lang="ar-JO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الآتية</a:t>
            </a:r>
            <a:r>
              <a:rPr lang="ar-JO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ض</a:t>
            </a:r>
            <a:r>
              <a:rPr lang="ar-JO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وءِ ف</a:t>
            </a:r>
            <a:r>
              <a:rPr lang="ar-JO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همِ الن</a:t>
            </a:r>
            <a:r>
              <a:rPr lang="ar-JO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4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صِّ السّابقِ: </a:t>
            </a:r>
            <a:endParaRPr lang="en-US" sz="4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مربع نص 11">
            <a:extLst>
              <a:ext uri="{FF2B5EF4-FFF2-40B4-BE49-F238E27FC236}">
                <a16:creationId xmlns="" xmlns:a16="http://schemas.microsoft.com/office/drawing/2014/main" id="{EBB67E84-DFBD-45B1-A157-84BE7478E619}"/>
              </a:ext>
            </a:extLst>
          </p:cNvPr>
          <p:cNvSpPr txBox="1"/>
          <p:nvPr/>
        </p:nvSpPr>
        <p:spPr>
          <a:xfrm>
            <a:off x="4347002" y="3646484"/>
            <a:ext cx="1566038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سمين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6" name="مربع نص 13">
            <a:extLst>
              <a:ext uri="{FF2B5EF4-FFF2-40B4-BE49-F238E27FC236}">
                <a16:creationId xmlns="" xmlns:a16="http://schemas.microsoft.com/office/drawing/2014/main" id="{F9D8EA43-D07E-4A86-A112-9FCCC995AA15}"/>
              </a:ext>
            </a:extLst>
          </p:cNvPr>
          <p:cNvSpPr txBox="1"/>
          <p:nvPr/>
        </p:nvSpPr>
        <p:spPr>
          <a:xfrm>
            <a:off x="4037965" y="3027212"/>
            <a:ext cx="2184113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متهور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8" name="مربع نص 8">
            <a:extLst>
              <a:ext uri="{FF2B5EF4-FFF2-40B4-BE49-F238E27FC236}">
                <a16:creationId xmlns="" xmlns:a16="http://schemas.microsoft.com/office/drawing/2014/main" id="{136B0F45-2BCA-4A63-9046-1219C27FCE01}"/>
              </a:ext>
            </a:extLst>
          </p:cNvPr>
          <p:cNvSpPr txBox="1"/>
          <p:nvPr/>
        </p:nvSpPr>
        <p:spPr>
          <a:xfrm>
            <a:off x="3796035" y="2462299"/>
            <a:ext cx="2667974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أولى به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22" name="مربع نص 8">
            <a:extLst>
              <a:ext uri="{FF2B5EF4-FFF2-40B4-BE49-F238E27FC236}">
                <a16:creationId xmlns="" xmlns:a16="http://schemas.microsoft.com/office/drawing/2014/main" id="{136B0F45-2BCA-4A63-9046-1219C27FCE01}"/>
              </a:ext>
            </a:extLst>
          </p:cNvPr>
          <p:cNvSpPr txBox="1"/>
          <p:nvPr/>
        </p:nvSpPr>
        <p:spPr>
          <a:xfrm>
            <a:off x="3796034" y="4265072"/>
            <a:ext cx="2667974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عميق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ٌ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23" name="مربع نص 8">
            <a:extLst>
              <a:ext uri="{FF2B5EF4-FFF2-40B4-BE49-F238E27FC236}">
                <a16:creationId xmlns="" xmlns:a16="http://schemas.microsoft.com/office/drawing/2014/main" id="{136B0F45-2BCA-4A63-9046-1219C27FCE01}"/>
              </a:ext>
            </a:extLst>
          </p:cNvPr>
          <p:cNvSpPr txBox="1"/>
          <p:nvPr/>
        </p:nvSpPr>
        <p:spPr>
          <a:xfrm>
            <a:off x="3796034" y="4818857"/>
            <a:ext cx="2667974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صافٍ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2" name="مستطيل 4">
            <a:extLst>
              <a:ext uri="{FF2B5EF4-FFF2-40B4-BE49-F238E27FC236}">
                <a16:creationId xmlns="" xmlns:a16="http://schemas.microsoft.com/office/drawing/2014/main" id="{7F0C29E3-C2F0-4AA3-9CC8-30697252C8C1}"/>
              </a:ext>
            </a:extLst>
          </p:cNvPr>
          <p:cNvSpPr/>
          <p:nvPr/>
        </p:nvSpPr>
        <p:spPr>
          <a:xfrm>
            <a:off x="0" y="96922"/>
            <a:ext cx="363109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الأسدُ والأرنبُ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7873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8" grpId="0"/>
      <p:bldP spid="22" grpId="0"/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10" y="0"/>
            <a:ext cx="11136923" cy="624471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               2. أجيب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عم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َّ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 يلي: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ما القانون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الذي فرض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الأسد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على حيوانات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الغابة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؟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ar-BH" sz="1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ما موقف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الحيوانات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من فكرة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الأرنب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؟  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ar-BH" sz="1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3.أضع علامة (</a:t>
            </a:r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√</a:t>
            </a:r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) أو (×) : </a:t>
            </a:r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C3DEA09E-20B8-48EB-890C-A2BA6480C4B8}"/>
              </a:ext>
            </a:extLst>
          </p:cNvPr>
          <p:cNvSpPr txBox="1">
            <a:spLocks/>
          </p:cNvSpPr>
          <p:nvPr/>
        </p:nvSpPr>
        <p:spPr>
          <a:xfrm>
            <a:off x="10942466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أَفْهَمُ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27479" y="1197129"/>
            <a:ext cx="10339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أن ترسل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له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كل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يوم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حيوانًا 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منها</a:t>
            </a:r>
            <a:r>
              <a:rPr lang="ar-JO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؛</a:t>
            </a:r>
            <a:r>
              <a:rPr lang="ar-BH" sz="32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ليأكل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وقت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الغداء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حتى تستطيع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العيش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الغاب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8923" y="2246689"/>
            <a:ext cx="110983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وافقت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الحيوانات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 على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فكرة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الأرنب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وقالت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له: لك</a:t>
            </a:r>
            <a:r>
              <a:rPr lang="ar-JO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ذلك. </a:t>
            </a:r>
            <a:endParaRPr lang="en-US" sz="32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521220"/>
              </p:ext>
            </p:extLst>
          </p:nvPr>
        </p:nvGraphicFramePr>
        <p:xfrm>
          <a:off x="633047" y="3474586"/>
          <a:ext cx="10934186" cy="2867046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7133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208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78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7841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78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78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78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784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418491" y="3422994"/>
            <a:ext cx="8850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عاشت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الحيوانات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في مزرعة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كبيرة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30566" y="3925098"/>
            <a:ext cx="8850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انطلق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الأرنب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سريعًا للأسد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لينفذ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حيلت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 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18494" y="4410381"/>
            <a:ext cx="8826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غضب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الأسد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وارتفع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زئير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عندما تأخر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وقت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غدائ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06421" y="4870755"/>
            <a:ext cx="8850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انطلق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الأسد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مع  الأرنب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عندما أخبر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بأن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هناك أسد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ًا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آخر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أخذ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غداء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394351" y="5331129"/>
            <a:ext cx="8850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وقع الأسد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في النهر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عندما رأى صورت</a:t>
            </a:r>
            <a:r>
              <a:rPr lang="ar-JO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َهُ</a:t>
            </a:r>
            <a:r>
              <a:rPr lang="ar-BH" sz="32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18491" y="5841322"/>
            <a:ext cx="88509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رجع الأرنب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إلى الحيوانات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واعتلى عرين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الأسد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وقال: أنا الآن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الغابة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 </a:t>
            </a:r>
            <a:endParaRPr lang="en-US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594217" y="3322271"/>
            <a:ext cx="696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×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594214" y="3829309"/>
            <a:ext cx="696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×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594214" y="4498275"/>
            <a:ext cx="696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√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570074" y="4944551"/>
            <a:ext cx="696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√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594214" y="5327685"/>
            <a:ext cx="696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×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594215" y="5847856"/>
            <a:ext cx="696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×</a:t>
            </a:r>
            <a:endParaRPr lang="en-US" sz="3200" dirty="0">
              <a:solidFill>
                <a:srgbClr val="00B050"/>
              </a:solidFill>
            </a:endParaRPr>
          </a:p>
        </p:txBody>
      </p:sp>
      <p:sp>
        <p:nvSpPr>
          <p:cNvPr id="24" name="مستطيل 4">
            <a:extLst>
              <a:ext uri="{FF2B5EF4-FFF2-40B4-BE49-F238E27FC236}">
                <a16:creationId xmlns="" xmlns:a16="http://schemas.microsoft.com/office/drawing/2014/main" id="{F6081DBC-BF60-4F03-B10B-40513392EB80}"/>
              </a:ext>
            </a:extLst>
          </p:cNvPr>
          <p:cNvSpPr/>
          <p:nvPr/>
        </p:nvSpPr>
        <p:spPr>
          <a:xfrm>
            <a:off x="0" y="96922"/>
            <a:ext cx="363109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الأسدُ والأرنبُ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2007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2992" y="1052117"/>
            <a:ext cx="10897654" cy="5948080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أحدد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عناصر 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القص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َةِ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كم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 في الجد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</a:p>
          <a:p>
            <a:pPr marL="514350" indent="-514350">
              <a:buAutoNum type="arabicPeriod"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14350" indent="-514350">
              <a:buAutoNum type="arabicPeriod"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14350" indent="-514350">
              <a:buAutoNum type="arabicPeriod"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14350" indent="-514350">
              <a:buAutoNum type="arabicPeriod"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14350" indent="-514350">
              <a:buAutoNum type="arabicPeriod"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514350" indent="-514350">
              <a:buAutoNum type="arabicPeriod"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2. أضع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عنوانًا مناس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بًا للقصة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marL="0" indent="0">
              <a:buNone/>
            </a:pPr>
            <a:r>
              <a:rPr lang="ar-BH" sz="1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="" xmlns:a16="http://schemas.microsoft.com/office/drawing/2014/main" id="{09CB4099-693B-46C5-85D2-D085BDC3712B}"/>
              </a:ext>
            </a:extLst>
          </p:cNvPr>
          <p:cNvSpPr txBox="1">
            <a:spLocks/>
          </p:cNvSpPr>
          <p:nvPr/>
        </p:nvSpPr>
        <p:spPr>
          <a:xfrm>
            <a:off x="10942466" y="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أُحلّل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444506"/>
              </p:ext>
            </p:extLst>
          </p:nvPr>
        </p:nvGraphicFramePr>
        <p:xfrm>
          <a:off x="562708" y="1803870"/>
          <a:ext cx="11324492" cy="301752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767861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6458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الزمان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dirty="0"/>
                        <a:t> 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المكان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الشخصيات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المحوري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الحدث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الذي غي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ر 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مجرى أحداث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القصة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النهاية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-621321" y="1822152"/>
            <a:ext cx="8850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الزمن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الماض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621322" y="2363723"/>
            <a:ext cx="8850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الغابة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/ أرض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كبيرة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ذات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عشب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وما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ءٍ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621321" y="2886943"/>
            <a:ext cx="8850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الأسد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الأرنب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70339" y="3532727"/>
            <a:ext cx="8850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حيلة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الأرنب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في التخل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الأس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وشروعه في تنفيذ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ها ونجاحه بذلك.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4800" y="4293916"/>
            <a:ext cx="8850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عودة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الأرنب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إلى الغابة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والحيوانات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والعي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 بسعادة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 </a:t>
            </a:r>
            <a:r>
              <a:rPr lang="ar-JO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أمانٍ.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763273" y="5252382"/>
            <a:ext cx="88509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حيلة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ذكية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/ قوة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العقل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تهزم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قوة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الجسم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6" name="مستطيل 4">
            <a:extLst>
              <a:ext uri="{FF2B5EF4-FFF2-40B4-BE49-F238E27FC236}">
                <a16:creationId xmlns="" xmlns:a16="http://schemas.microsoft.com/office/drawing/2014/main" id="{617CC1B6-E49B-4DF9-8CAA-060E696EAE1D}"/>
              </a:ext>
            </a:extLst>
          </p:cNvPr>
          <p:cNvSpPr/>
          <p:nvPr/>
        </p:nvSpPr>
        <p:spPr>
          <a:xfrm>
            <a:off x="0" y="96922"/>
            <a:ext cx="363109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الأسدُ والأرنبُ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7829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042" y="481710"/>
            <a:ext cx="11833173" cy="546851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fr-FR" sz="3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3. أقارن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بين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الأسد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والأرنب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بحس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المطلوب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في الج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و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4. أع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ل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: </a:t>
            </a:r>
          </a:p>
          <a:p>
            <a:pPr marL="0" indent="0" algn="r" rtl="1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موافقة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الحيوانات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على 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طلب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الأرنب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منها. </a:t>
            </a:r>
          </a:p>
          <a:p>
            <a:pPr marL="0" indent="0">
              <a:buNone/>
            </a:pPr>
            <a:r>
              <a:rPr lang="ar-BH" sz="1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ب. إخبارَ الأرنب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للأسد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بأن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الحيوانات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أرسلت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له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أرنبًا سمينًا غداءً له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marL="0" indent="0">
              <a:buNone/>
            </a:pPr>
            <a:r>
              <a:rPr lang="ar-BH" sz="1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5DAB3F16-0962-46C5-91D7-3E045B66C3C5}"/>
              </a:ext>
            </a:extLst>
          </p:cNvPr>
          <p:cNvSpPr txBox="1">
            <a:spLocks/>
          </p:cNvSpPr>
          <p:nvPr/>
        </p:nvSpPr>
        <p:spPr>
          <a:xfrm>
            <a:off x="10942466" y="26750"/>
            <a:ext cx="1249534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أُحلّل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2206578"/>
              </p:ext>
            </p:extLst>
          </p:nvPr>
        </p:nvGraphicFramePr>
        <p:xfrm>
          <a:off x="597877" y="1669234"/>
          <a:ext cx="10969356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64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47036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425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الأرنب</a:t>
                      </a:r>
                      <a:r>
                        <a:rPr lang="ar-JO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الأسد</a:t>
                      </a:r>
                      <a:r>
                        <a:rPr lang="ar-JO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وجه</a:t>
                      </a:r>
                      <a:r>
                        <a:rPr lang="ar-JO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المقارنة</a:t>
                      </a:r>
                      <a:r>
                        <a:rPr lang="ar-JO" sz="32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endParaRPr lang="en-US" sz="32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الش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كل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الخارجي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ُّ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الصفات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الداخ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لي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JO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32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  <a:endParaRPr lang="en-US" sz="32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149973" y="2275720"/>
            <a:ext cx="4185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قوي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له زئيرٌ عال</a:t>
            </a:r>
            <a:r>
              <a:rPr lang="ar-JO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8250" y="2275720"/>
            <a:ext cx="4185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صغير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02373" y="2784342"/>
            <a:ext cx="4185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متهور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متغطرس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قاس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8250" y="2798940"/>
            <a:ext cx="4185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ذكي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محبوب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لطيف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93631" y="4284896"/>
            <a:ext cx="10081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حتى يتخلص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 من بطش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الأسد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75692" y="5246188"/>
            <a:ext cx="10081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لأن الأسد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كان جائعًا فأغراه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الأرنب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الذكي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بأن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غداء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الذي س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رق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هو أرنب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سمين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يَسُدُّ جُ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وع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en-US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مستطيل 4">
            <a:extLst>
              <a:ext uri="{FF2B5EF4-FFF2-40B4-BE49-F238E27FC236}">
                <a16:creationId xmlns="" xmlns:a16="http://schemas.microsoft.com/office/drawing/2014/main" id="{AB02CF98-E492-4C09-B4B2-06122E2035BB}"/>
              </a:ext>
            </a:extLst>
          </p:cNvPr>
          <p:cNvSpPr/>
          <p:nvPr/>
        </p:nvSpPr>
        <p:spPr>
          <a:xfrm>
            <a:off x="0" y="96922"/>
            <a:ext cx="363109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الأسدُ والأرنبُ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1204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308" y="814429"/>
            <a:ext cx="11652738" cy="5296971"/>
          </a:xfrm>
        </p:spPr>
        <p:txBody>
          <a:bodyPr>
            <a:noAutofit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1. أتوقع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ما الذي سيحدث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لواعترضت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الحيوانات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على فكرةِ الأرنب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marL="0" indent="0">
              <a:buNone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2. لو تعرضت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في المدرسة لشخص متنمِّر مثل شخصيّة الأسد، أكتب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كيف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سأتصرف</a:t>
            </a:r>
            <a:r>
              <a:rPr lang="ar-JO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="" xmlns:a16="http://schemas.microsoft.com/office/drawing/2014/main" id="{5DAB3F16-0962-46C5-91D7-3E045B66C3C5}"/>
              </a:ext>
            </a:extLst>
          </p:cNvPr>
          <p:cNvSpPr txBox="1">
            <a:spLocks/>
          </p:cNvSpPr>
          <p:nvPr/>
        </p:nvSpPr>
        <p:spPr>
          <a:xfrm>
            <a:off x="9833113" y="0"/>
            <a:ext cx="2358887" cy="786367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النّشاط الختاميّ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="" xmlns:a16="http://schemas.microsoft.com/office/drawing/2014/main" id="{CA9BFC1D-A224-4196-9961-E5B5357A0E84}"/>
              </a:ext>
            </a:extLst>
          </p:cNvPr>
          <p:cNvSpPr txBox="1"/>
          <p:nvPr/>
        </p:nvSpPr>
        <p:spPr>
          <a:xfrm>
            <a:off x="410308" y="1664635"/>
            <a:ext cx="116058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ربما لن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تنجح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الفكرة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فسوف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تخاف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الحيوانات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غضب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الأسد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وسيخبرون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عن حيلة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الأرنب</a:t>
            </a:r>
            <a:r>
              <a:rPr lang="ar-JO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ar-BH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 ربما هم من سيقودون الأرنب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إلى الأسد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ليأكل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وبالتالي سيعيشون طوال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حياتهم تحت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قانون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الأسد</a:t>
            </a:r>
            <a:r>
              <a:rPr lang="ar-JO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 smtClean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ar-BH" sz="28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مربع نص 1">
            <a:extLst>
              <a:ext uri="{FF2B5EF4-FFF2-40B4-BE49-F238E27FC236}">
                <a16:creationId xmlns="" xmlns:a16="http://schemas.microsoft.com/office/drawing/2014/main" id="{CA9BFC1D-A224-4196-9961-E5B5357A0E84}"/>
              </a:ext>
            </a:extLst>
          </p:cNvPr>
          <p:cNvSpPr txBox="1"/>
          <p:nvPr/>
        </p:nvSpPr>
        <p:spPr>
          <a:xfrm>
            <a:off x="450312" y="3373458"/>
            <a:ext cx="11605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أ. أستعين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بالمعلم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والمشرف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التربوي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والمشرف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الإداري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وأخبر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 بذلك ولا أنسى والديّ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</p:txBody>
      </p:sp>
      <p:sp>
        <p:nvSpPr>
          <p:cNvPr id="6" name="مربع نص 1">
            <a:extLst>
              <a:ext uri="{FF2B5EF4-FFF2-40B4-BE49-F238E27FC236}">
                <a16:creationId xmlns="" xmlns:a16="http://schemas.microsoft.com/office/drawing/2014/main" id="{CA9BFC1D-A224-4196-9961-E5B5357A0E84}"/>
              </a:ext>
            </a:extLst>
          </p:cNvPr>
          <p:cNvSpPr txBox="1"/>
          <p:nvPr/>
        </p:nvSpPr>
        <p:spPr>
          <a:xfrm>
            <a:off x="450312" y="4049078"/>
            <a:ext cx="11605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ب. لا أبقى وحيدًا دون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أصدقاء، بل أنضم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 إلى مجموعة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تتوافق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مع سلوكي الجيد. </a:t>
            </a:r>
          </a:p>
        </p:txBody>
      </p:sp>
      <p:sp>
        <p:nvSpPr>
          <p:cNvPr id="7" name="مربع نص 1">
            <a:extLst>
              <a:ext uri="{FF2B5EF4-FFF2-40B4-BE49-F238E27FC236}">
                <a16:creationId xmlns="" xmlns:a16="http://schemas.microsoft.com/office/drawing/2014/main" id="{CA9BFC1D-A224-4196-9961-E5B5357A0E84}"/>
              </a:ext>
            </a:extLst>
          </p:cNvPr>
          <p:cNvSpPr txBox="1"/>
          <p:nvPr/>
        </p:nvSpPr>
        <p:spPr>
          <a:xfrm>
            <a:off x="450312" y="4600360"/>
            <a:ext cx="116058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ج. أشارك في الأنشطة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واللجان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المدرسية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حتّى لا أبقى عُرضةً للتّنم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ُّ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JO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 </a:t>
            </a:r>
          </a:p>
        </p:txBody>
      </p:sp>
      <p:sp>
        <p:nvSpPr>
          <p:cNvPr id="9" name="مستطيل 4">
            <a:extLst>
              <a:ext uri="{FF2B5EF4-FFF2-40B4-BE49-F238E27FC236}">
                <a16:creationId xmlns="" xmlns:a16="http://schemas.microsoft.com/office/drawing/2014/main" id="{02731AC1-5356-4FA8-B170-CB986C46B894}"/>
              </a:ext>
            </a:extLst>
          </p:cNvPr>
          <p:cNvSpPr/>
          <p:nvPr/>
        </p:nvSpPr>
        <p:spPr>
          <a:xfrm>
            <a:off x="0" y="96922"/>
            <a:ext cx="363109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الأسدُ والأرنبُ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62751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="" xmlns:a16="http://schemas.microsoft.com/office/drawing/2014/main" id="{58AB8B5B-D61A-4A12-A3FE-C49D765D4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471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ar-BH" sz="6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انتهى الدرس</a:t>
            </a:r>
          </a:p>
        </p:txBody>
      </p:sp>
      <p:sp>
        <p:nvSpPr>
          <p:cNvPr id="4" name="مستطيل 4">
            <a:extLst>
              <a:ext uri="{FF2B5EF4-FFF2-40B4-BE49-F238E27FC236}">
                <a16:creationId xmlns="" xmlns:a16="http://schemas.microsoft.com/office/drawing/2014/main" id="{00233A4A-62E2-411B-9137-E61AA373BB60}"/>
              </a:ext>
            </a:extLst>
          </p:cNvPr>
          <p:cNvSpPr/>
          <p:nvPr/>
        </p:nvSpPr>
        <p:spPr>
          <a:xfrm>
            <a:off x="0" y="96922"/>
            <a:ext cx="363109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الأسدُ والأرنبُ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92902061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3">
            <a:extLst>
              <a:ext uri="{FF2B5EF4-FFF2-40B4-BE49-F238E27FC236}">
                <a16:creationId xmlns=""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4481641" y="1541341"/>
            <a:ext cx="38635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أَهْدَافُ الدَّرْسِ: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ربع نص 3">
            <a:extLst>
              <a:ext uri="{FF2B5EF4-FFF2-40B4-BE49-F238E27FC236}">
                <a16:creationId xmlns=""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741666" y="3768922"/>
            <a:ext cx="9343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2- تحليلُ عناصر 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القصة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تحليلًا سليمًا.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ربع نص 3">
            <a:extLst>
              <a:ext uri="{FF2B5EF4-FFF2-40B4-BE49-F238E27FC236}">
                <a16:creationId xmlns=""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143000" y="4805309"/>
            <a:ext cx="9942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3- إبْداءُ الرَّأي في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شخصياتِ 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القصة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بصياغة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سليمة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وتحليل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مقن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ٍ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مربع نص 3">
            <a:extLst>
              <a:ext uri="{FF2B5EF4-FFF2-40B4-BE49-F238E27FC236}">
                <a16:creationId xmlns="" xmlns:a16="http://schemas.microsoft.com/office/drawing/2014/main" id="{8D0DCBC6-A4F1-4D70-BF9A-AA69D53ABD50}"/>
              </a:ext>
            </a:extLst>
          </p:cNvPr>
          <p:cNvSpPr txBox="1"/>
          <p:nvPr/>
        </p:nvSpPr>
        <p:spPr>
          <a:xfrm>
            <a:off x="1425389" y="2813067"/>
            <a:ext cx="96258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1- تَحْدِيدُ الأفكار </a:t>
            </a:r>
            <a:r>
              <a:rPr lang="ar-BH" sz="3600" b="1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ِالرئيس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ة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في الن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ص</a:t>
            </a:r>
            <a:r>
              <a:rPr lang="ar-JO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6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تحديدًا دقيقًا.</a:t>
            </a:r>
            <a:endParaRPr lang="en-US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4" name="Picture 5">
            <a:extLst>
              <a:ext uri="{FF2B5EF4-FFF2-40B4-BE49-F238E27FC236}">
                <a16:creationId xmlns="" xmlns:a16="http://schemas.microsoft.com/office/drawing/2014/main" id="{A46B318B-AA27-4601-AE58-D06028FB6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561" y="160216"/>
            <a:ext cx="1646183" cy="1268068"/>
          </a:xfrm>
          <a:prstGeom prst="rect">
            <a:avLst/>
          </a:prstGeom>
        </p:spPr>
      </p:pic>
      <p:sp>
        <p:nvSpPr>
          <p:cNvPr id="15" name="مستطيل 4">
            <a:extLst>
              <a:ext uri="{FF2B5EF4-FFF2-40B4-BE49-F238E27FC236}">
                <a16:creationId xmlns="" xmlns:a16="http://schemas.microsoft.com/office/drawing/2014/main" id="{74B2CEFE-ADB0-4F09-B68F-0709EC8C86A7}"/>
              </a:ext>
            </a:extLst>
          </p:cNvPr>
          <p:cNvSpPr/>
          <p:nvPr/>
        </p:nvSpPr>
        <p:spPr>
          <a:xfrm>
            <a:off x="29817" y="120459"/>
            <a:ext cx="4525558" cy="51683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الأسدُ والأرنبُ </a:t>
            </a:r>
            <a:r>
              <a:rPr lang="ar-SA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3034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10727918" y="96922"/>
            <a:ext cx="1464082" cy="628786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="" xmlns:a16="http://schemas.microsoft.com/office/drawing/2014/main" id="{B3E64644-6BA5-43EB-B2F2-9E93CD99521A}"/>
              </a:ext>
            </a:extLst>
          </p:cNvPr>
          <p:cNvSpPr txBox="1"/>
          <p:nvPr/>
        </p:nvSpPr>
        <p:spPr>
          <a:xfrm>
            <a:off x="976923" y="6477302"/>
            <a:ext cx="3631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كتاب القراءة للصّف الرابع الابتدائي، ص 39-40</a:t>
            </a:r>
            <a:endParaRPr lang="en-US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مستطيل 4">
            <a:extLst>
              <a:ext uri="{FF2B5EF4-FFF2-40B4-BE49-F238E27FC236}">
                <a16:creationId xmlns="" xmlns:a16="http://schemas.microsoft.com/office/drawing/2014/main" id="{20823670-A269-4609-BC70-30ADDCDD122B}"/>
              </a:ext>
            </a:extLst>
          </p:cNvPr>
          <p:cNvSpPr/>
          <p:nvPr/>
        </p:nvSpPr>
        <p:spPr>
          <a:xfrm>
            <a:off x="0" y="196032"/>
            <a:ext cx="1594574" cy="13000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الأسدُ والأرنبُ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30EA96FE-9D8E-410D-BCA8-07F22130E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059" y="196032"/>
            <a:ext cx="4301861" cy="613027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792C3D0-5AE7-48EA-9806-0A39A29F2D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1245" y="196032"/>
            <a:ext cx="3901986" cy="613027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11" name="عنوان 1">
            <a:extLst>
              <a:ext uri="{FF2B5EF4-FFF2-40B4-BE49-F238E27FC236}">
                <a16:creationId xmlns="" xmlns:a16="http://schemas.microsoft.com/office/drawing/2014/main" id="{3FB7B9BE-DD7E-419D-ADED-9476C8CD9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2556" y="1599180"/>
            <a:ext cx="1952010" cy="3659640"/>
          </a:xfrm>
        </p:spPr>
        <p:txBody>
          <a:bodyPr>
            <a:noAutofit/>
          </a:bodyPr>
          <a:lstStyle/>
          <a:p>
            <a:pPr algn="ctr"/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أَقرأُ النَّصَّ بِتَمَعُّنٍ، وأجيبُ عمّا يليهِ من أسئلةٍ</a:t>
            </a:r>
            <a:endParaRPr lang="en-US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48880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=""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560070" y="419491"/>
            <a:ext cx="8596668" cy="15431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5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="" xmlns:a16="http://schemas.microsoft.com/office/drawing/2014/main" id="{FB634383-4A2F-480C-B82F-5BAB8AC2034F}"/>
              </a:ext>
            </a:extLst>
          </p:cNvPr>
          <p:cNvSpPr txBox="1"/>
          <p:nvPr/>
        </p:nvSpPr>
        <p:spPr>
          <a:xfrm>
            <a:off x="1560070" y="2480913"/>
            <a:ext cx="995129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BH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الفِكْرَةُ العَام</a:t>
            </a:r>
            <a:r>
              <a:rPr lang="ar-SA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4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َةُ: </a:t>
            </a:r>
            <a:endParaRPr lang="en-US" sz="40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 rtl="1"/>
            <a:r>
              <a:rPr lang="ar-BH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حِيلة</a:t>
            </a:r>
            <a:r>
              <a:rPr lang="ar-JO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r>
              <a:rPr lang="ar-BH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الأرنب</a:t>
            </a:r>
            <a:r>
              <a:rPr lang="ar-JO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الذ</a:t>
            </a:r>
            <a:r>
              <a:rPr lang="ar-JO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كي لإنقاذِ حيوانات</a:t>
            </a:r>
            <a:r>
              <a:rPr lang="ar-JO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الغابة</a:t>
            </a:r>
            <a:r>
              <a:rPr lang="ar-JO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من الأسد</a:t>
            </a:r>
            <a:r>
              <a:rPr lang="ar-JO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الش</a:t>
            </a:r>
            <a:r>
              <a:rPr lang="ar-JO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ِّ</a:t>
            </a:r>
            <a:r>
              <a:rPr lang="ar-BH" sz="4400" b="1" dirty="0" err="1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رّير</a:t>
            </a:r>
            <a:r>
              <a:rPr lang="ar-JO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المتجب</a:t>
            </a:r>
            <a:r>
              <a:rPr lang="ar-JO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ِّ</a:t>
            </a:r>
            <a:r>
              <a:rPr lang="ar-BH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JO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ar-BH" sz="44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3200" b="1" dirty="0">
                <a:solidFill>
                  <a:srgbClr val="0070C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="" xmlns:a16="http://schemas.microsoft.com/office/drawing/2014/main" id="{EE7F7013-B270-4148-AA92-3434DE2191A8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مستطيل 4">
            <a:extLst>
              <a:ext uri="{FF2B5EF4-FFF2-40B4-BE49-F238E27FC236}">
                <a16:creationId xmlns="" xmlns:a16="http://schemas.microsoft.com/office/drawing/2014/main" id="{E83C1607-190B-46C0-84A6-E4688927D8C3}"/>
              </a:ext>
            </a:extLst>
          </p:cNvPr>
          <p:cNvSpPr/>
          <p:nvPr/>
        </p:nvSpPr>
        <p:spPr>
          <a:xfrm>
            <a:off x="0" y="96922"/>
            <a:ext cx="363109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الأسدُ والأرنبُ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9403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="" xmlns:a16="http://schemas.microsoft.com/office/drawing/2014/main" id="{C3DBFD17-A38A-4577-AF4B-BCE2EAF6FC04}"/>
              </a:ext>
            </a:extLst>
          </p:cNvPr>
          <p:cNvSpPr txBox="1">
            <a:spLocks/>
          </p:cNvSpPr>
          <p:nvPr/>
        </p:nvSpPr>
        <p:spPr>
          <a:xfrm>
            <a:off x="10194183" y="11294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75402"/>
              </p:ext>
            </p:extLst>
          </p:nvPr>
        </p:nvGraphicFramePr>
        <p:xfrm>
          <a:off x="304815" y="1178279"/>
          <a:ext cx="9389801" cy="4761678"/>
        </p:xfrm>
        <a:graphic>
          <a:graphicData uri="http://schemas.openxmlformats.org/drawingml/2006/table">
            <a:tbl>
              <a:tblPr rtl="1" firstRow="1" firstCol="1" bandRow="1">
                <a:tableStyleId>{BC89EF96-8CEA-46FF-86C4-4CE0E7609802}</a:tableStyleId>
              </a:tblPr>
              <a:tblGrid>
                <a:gridCol w="2794406">
                  <a:extLst>
                    <a:ext uri="{9D8B030D-6E8A-4147-A177-3AD203B41FA5}">
                      <a16:colId xmlns="" xmlns:a16="http://schemas.microsoft.com/office/drawing/2014/main" val="708519682"/>
                    </a:ext>
                  </a:extLst>
                </a:gridCol>
                <a:gridCol w="6595395">
                  <a:extLst>
                    <a:ext uri="{9D8B030D-6E8A-4147-A177-3AD203B41FA5}">
                      <a16:colId xmlns="" xmlns:a16="http://schemas.microsoft.com/office/drawing/2014/main" val="2614260134"/>
                    </a:ext>
                  </a:extLst>
                </a:gridCol>
              </a:tblGrid>
              <a:tr h="576185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solidFill>
                            <a:schemeClr val="bg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الكلمة أو العبارة</a:t>
                      </a:r>
                      <a:endParaRPr lang="en-US" sz="3600" b="1" dirty="0">
                        <a:solidFill>
                          <a:schemeClr val="bg1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>
                    <a:solidFill>
                      <a:srgbClr val="9CACB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4000" b="1" dirty="0">
                          <a:solidFill>
                            <a:schemeClr val="bg1"/>
                          </a:solidFill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المعنى</a:t>
                      </a:r>
                      <a:endParaRPr lang="en-US" sz="4000" b="1" dirty="0">
                        <a:solidFill>
                          <a:schemeClr val="bg1"/>
                        </a:solidFill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>
                    <a:solidFill>
                      <a:srgbClr val="9CACB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10644419"/>
                  </a:ext>
                </a:extLst>
              </a:tr>
              <a:tr h="44810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أخلصكم 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="" xmlns:a16="http://schemas.microsoft.com/office/drawing/2014/main" val="331317855"/>
                  </a:ext>
                </a:extLst>
              </a:tr>
              <a:tr h="44965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جاوز</a:t>
                      </a:r>
                      <a:endParaRPr lang="ar-SA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965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رويدًا</a:t>
                      </a:r>
                      <a:endParaRPr lang="ar-SA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49658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اعترضني</a:t>
                      </a:r>
                      <a:endParaRPr lang="ar-SA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4810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أنا أولى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="" xmlns:a16="http://schemas.microsoft.com/office/drawing/2014/main" val="524120"/>
                  </a:ext>
                </a:extLst>
              </a:tr>
              <a:tr h="44810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المتهور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="" xmlns:a16="http://schemas.microsoft.com/office/drawing/2014/main" val="2606226131"/>
                  </a:ext>
                </a:extLst>
              </a:tr>
              <a:tr h="44810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BH" sz="3600" b="1" dirty="0">
                          <a:effectLst/>
                          <a:latin typeface="Sakkal Majalla" panose="02000000000000000000" pitchFamily="2" charset="-78"/>
                          <a:ea typeface="Calibri" panose="020F0502020204030204" pitchFamily="34" charset="0"/>
                          <a:cs typeface="Sakkal Majalla" panose="02000000000000000000" pitchFamily="2" charset="-78"/>
                        </a:rPr>
                        <a:t>أملت</a:t>
                      </a: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3600" b="1" dirty="0">
                        <a:effectLst/>
                        <a:latin typeface="Sakkal Majalla" panose="02000000000000000000" pitchFamily="2" charset="-78"/>
                        <a:ea typeface="Calibri" panose="020F0502020204030204" pitchFamily="34" charset="0"/>
                        <a:cs typeface="Sakkal Majalla" panose="02000000000000000000" pitchFamily="2" charset="-78"/>
                      </a:endParaRPr>
                    </a:p>
                  </a:txBody>
                  <a:tcPr marL="63544" marR="63544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مربع نص 4">
            <a:extLst>
              <a:ext uri="{FF2B5EF4-FFF2-40B4-BE49-F238E27FC236}">
                <a16:creationId xmlns="" xmlns:a16="http://schemas.microsoft.com/office/drawing/2014/main" id="{D4A1F2F2-3DE2-4AB2-B112-0FEA4A996D1F}"/>
              </a:ext>
            </a:extLst>
          </p:cNvPr>
          <p:cNvSpPr txBox="1"/>
          <p:nvPr/>
        </p:nvSpPr>
        <p:spPr>
          <a:xfrm>
            <a:off x="9300754" y="2344494"/>
            <a:ext cx="30451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54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معاني الـمُفْرَدَاتِ</a:t>
            </a:r>
            <a:endParaRPr lang="en-US" sz="54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="" xmlns:a16="http://schemas.microsoft.com/office/drawing/2014/main" id="{588107F1-237B-4485-AF5A-CD70FA8ABA06}"/>
              </a:ext>
            </a:extLst>
          </p:cNvPr>
          <p:cNvSpPr txBox="1"/>
          <p:nvPr/>
        </p:nvSpPr>
        <p:spPr>
          <a:xfrm>
            <a:off x="0" y="1791137"/>
            <a:ext cx="6862092" cy="55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أنق</a:t>
            </a:r>
            <a:r>
              <a:rPr lang="ar-JO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ذكم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="" xmlns:a16="http://schemas.microsoft.com/office/drawing/2014/main" id="{136B0F45-2BCA-4A63-9046-1219C27FCE01}"/>
              </a:ext>
            </a:extLst>
          </p:cNvPr>
          <p:cNvSpPr txBox="1"/>
          <p:nvPr/>
        </p:nvSpPr>
        <p:spPr>
          <a:xfrm>
            <a:off x="525299" y="2357597"/>
            <a:ext cx="5569770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تعدّى /تخطى</a:t>
            </a:r>
            <a:endParaRPr lang="en-US" sz="4800" b="1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="" xmlns:a16="http://schemas.microsoft.com/office/drawing/2014/main" id="{B8568303-2741-4848-9D5E-F60A1F90446D}"/>
              </a:ext>
            </a:extLst>
          </p:cNvPr>
          <p:cNvSpPr txBox="1"/>
          <p:nvPr/>
        </p:nvSpPr>
        <p:spPr>
          <a:xfrm>
            <a:off x="2505796" y="4744396"/>
            <a:ext cx="2148265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طائش/متسرع</a:t>
            </a:r>
            <a:endParaRPr lang="en-US" sz="3200" b="1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="" xmlns:a16="http://schemas.microsoft.com/office/drawing/2014/main" id="{F9D8EA43-D07E-4A86-A112-9FCCC995AA15}"/>
              </a:ext>
            </a:extLst>
          </p:cNvPr>
          <p:cNvSpPr txBox="1"/>
          <p:nvPr/>
        </p:nvSpPr>
        <p:spPr>
          <a:xfrm>
            <a:off x="2218128" y="4125124"/>
            <a:ext cx="2184113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أنا أحق</a:t>
            </a:r>
            <a:endParaRPr lang="en-US" sz="3200" b="1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5" name="مربع نص 3">
            <a:extLst>
              <a:ext uri="{FF2B5EF4-FFF2-40B4-BE49-F238E27FC236}">
                <a16:creationId xmlns="" xmlns:a16="http://schemas.microsoft.com/office/drawing/2014/main" id="{588107F1-237B-4485-AF5A-CD70FA8ABA06}"/>
              </a:ext>
            </a:extLst>
          </p:cNvPr>
          <p:cNvSpPr txBox="1"/>
          <p:nvPr/>
        </p:nvSpPr>
        <p:spPr>
          <a:xfrm>
            <a:off x="245961" y="2976869"/>
            <a:ext cx="6370169" cy="55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2800" b="1" dirty="0"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على مهل / ببطء</a:t>
            </a:r>
            <a:endParaRPr lang="en-US" sz="2800" b="1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6" name="مربع نص 8">
            <a:extLst>
              <a:ext uri="{FF2B5EF4-FFF2-40B4-BE49-F238E27FC236}">
                <a16:creationId xmlns="" xmlns:a16="http://schemas.microsoft.com/office/drawing/2014/main" id="{136B0F45-2BCA-4A63-9046-1219C27FCE01}"/>
              </a:ext>
            </a:extLst>
          </p:cNvPr>
          <p:cNvSpPr txBox="1"/>
          <p:nvPr/>
        </p:nvSpPr>
        <p:spPr>
          <a:xfrm>
            <a:off x="1636228" y="3489872"/>
            <a:ext cx="3756388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latin typeface="Sakkal Majalla" panose="02000000000000000000" pitchFamily="2" charset="-78"/>
                <a:ea typeface="Calibri" panose="020F0502020204030204" pitchFamily="34" charset="0"/>
                <a:cs typeface="Sakkal Majalla" panose="02000000000000000000" pitchFamily="2" charset="-78"/>
              </a:rPr>
              <a:t>منعني</a:t>
            </a:r>
            <a:endParaRPr lang="en-US" sz="3200" b="1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2" name="مربع نص 10">
            <a:extLst>
              <a:ext uri="{FF2B5EF4-FFF2-40B4-BE49-F238E27FC236}">
                <a16:creationId xmlns="" xmlns:a16="http://schemas.microsoft.com/office/drawing/2014/main" id="{B8568303-2741-4848-9D5E-F60A1F90446D}"/>
              </a:ext>
            </a:extLst>
          </p:cNvPr>
          <p:cNvSpPr txBox="1"/>
          <p:nvPr/>
        </p:nvSpPr>
        <p:spPr>
          <a:xfrm>
            <a:off x="2648026" y="5363668"/>
            <a:ext cx="1566038" cy="619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07000"/>
              </a:lnSpc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تخلص</a:t>
            </a:r>
            <a:endParaRPr lang="en-US" sz="3200" b="1" dirty="0">
              <a:latin typeface="Sakkal Majalla" panose="02000000000000000000" pitchFamily="2" charset="-78"/>
              <a:ea typeface="Calibri" panose="020F0502020204030204" pitchFamily="34" charset="0"/>
              <a:cs typeface="Sakkal Majalla" panose="02000000000000000000" pitchFamily="2" charset="-78"/>
            </a:endParaRPr>
          </a:p>
        </p:txBody>
      </p:sp>
      <p:sp>
        <p:nvSpPr>
          <p:cNvPr id="17" name="مستطيل 4">
            <a:extLst>
              <a:ext uri="{FF2B5EF4-FFF2-40B4-BE49-F238E27FC236}">
                <a16:creationId xmlns="" xmlns:a16="http://schemas.microsoft.com/office/drawing/2014/main" id="{30C1FCB9-EFBD-4C83-A13F-0029FE88E401}"/>
              </a:ext>
            </a:extLst>
          </p:cNvPr>
          <p:cNvSpPr/>
          <p:nvPr/>
        </p:nvSpPr>
        <p:spPr>
          <a:xfrm>
            <a:off x="0" y="96922"/>
            <a:ext cx="363109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الأسدُ والأرنبُ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5234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  <p:bldP spid="14" grpId="0"/>
      <p:bldP spid="15" grpId="0"/>
      <p:bldP spid="16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416920" y="-47321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ش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graphicFrame>
        <p:nvGraphicFramePr>
          <p:cNvPr id="4" name="جدول 5">
            <a:extLst>
              <a:ext uri="{FF2B5EF4-FFF2-40B4-BE49-F238E27FC236}">
                <a16:creationId xmlns="" xmlns:a16="http://schemas.microsoft.com/office/drawing/2014/main" id="{79F79F2E-8D5F-4CDD-A7F3-18EFA5656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9424422"/>
              </p:ext>
            </p:extLst>
          </p:nvPr>
        </p:nvGraphicFramePr>
        <p:xfrm>
          <a:off x="468708" y="991937"/>
          <a:ext cx="11662326" cy="53294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0196">
                  <a:extLst>
                    <a:ext uri="{9D8B030D-6E8A-4147-A177-3AD203B41FA5}">
                      <a16:colId xmlns="" xmlns:a16="http://schemas.microsoft.com/office/drawing/2014/main" val="567469862"/>
                    </a:ext>
                  </a:extLst>
                </a:gridCol>
                <a:gridCol w="6186388">
                  <a:extLst>
                    <a:ext uri="{9D8B030D-6E8A-4147-A177-3AD203B41FA5}">
                      <a16:colId xmlns="" xmlns:a16="http://schemas.microsoft.com/office/drawing/2014/main" val="4107278025"/>
                    </a:ext>
                  </a:extLst>
                </a:gridCol>
                <a:gridCol w="2025742">
                  <a:extLst>
                    <a:ext uri="{9D8B030D-6E8A-4147-A177-3AD203B41FA5}">
                      <a16:colId xmlns="" xmlns:a16="http://schemas.microsoft.com/office/drawing/2014/main" val="2578692530"/>
                    </a:ext>
                  </a:extLst>
                </a:gridCol>
              </a:tblGrid>
              <a:tr h="7574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الأساليبُ</a:t>
                      </a:r>
                      <a:endParaRPr lang="en-US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الشرحُ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مراحل</a:t>
                      </a:r>
                      <a:r>
                        <a:rPr lang="ar-JO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القصة</a:t>
                      </a:r>
                      <a:r>
                        <a:rPr lang="ar-JO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36915430"/>
                  </a:ext>
                </a:extLst>
              </a:tr>
              <a:tr h="1478747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400" b="1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كان، كانت: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من أساليب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الس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رد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القص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صي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لعرض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أحداث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القصة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وتدل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على وقوع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الأحداث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في 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ز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نِ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ماض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من: كان أسد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ٌ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يعيش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...........................إلى:  وقت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الغداء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يكشف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الكاتب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عن الشخصية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المحوري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الأولى في القصة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وهي شخصية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الأسد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، كما يكشف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عن المكان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الذي جرت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فيه أحداث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القصة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وهو: الغابة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وقد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بين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لنا الكاتب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صفاتِ 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الأسد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من بداية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القصة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، فهو يتعامل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مع حيوانات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الغابة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بشراسة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وقوة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، وجبروت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، وفرض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على الغابة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قانون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ًا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قاس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يًا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لا يعرف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الرحمة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، حيث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وافقت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جميع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الحيوانات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في ضعف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على 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أن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تقدم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للأسد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وجبة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ً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شهية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ً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وهي عبارة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ٌ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عن ضحية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منهم.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ar-BH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بطش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الأسد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وإذعان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حيوانات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الغابة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له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03703359"/>
                  </a:ext>
                </a:extLst>
              </a:tr>
              <a:tr h="1478747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400" b="1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 يمنعكم </a:t>
                      </a:r>
                      <a:r>
                        <a:rPr lang="ar-BH" sz="2400" b="1" baseline="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...؟: 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أسلوب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استفهام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400" b="1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 الذي تأمر</a:t>
                      </a:r>
                      <a:r>
                        <a:rPr lang="ar-JO" sz="2400" b="1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 ب</a:t>
                      </a:r>
                      <a:r>
                        <a:rPr lang="ar-BH" sz="2400" b="1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BH" sz="2400" b="1" baseline="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؟: </a:t>
                      </a:r>
                      <a:r>
                        <a:rPr lang="ar-BH" sz="24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أسلوب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استفهام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ar-BH" sz="2400" b="1" baseline="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من: ثم إن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أرنبًا ........................... إلى: فغرق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في الجب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تبدأ الأحداث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بالت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َّحَولِ 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عندما ظهرت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الشخصيات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المحوري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وهي الأرنب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ذي غَيَّرَ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من مجرى الأحداث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ar-BH" sz="24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ar-BH" sz="24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استخدام 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الأرنب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لحيلة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ذكية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للتخلص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من الأسد</a:t>
                      </a:r>
                      <a:r>
                        <a:rPr lang="ar-JO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</a:t>
                      </a:r>
                      <a:endParaRPr lang="en-US" sz="24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ectangle 2">
            <a:extLst>
              <a:ext uri="{FF2B5EF4-FFF2-40B4-BE49-F238E27FC236}">
                <a16:creationId xmlns="" xmlns:a16="http://schemas.microsoft.com/office/drawing/2014/main" id="{77C58A65-5C1B-4679-B386-6780580BFFB2}"/>
              </a:ext>
            </a:extLst>
          </p:cNvPr>
          <p:cNvSpPr/>
          <p:nvPr/>
        </p:nvSpPr>
        <p:spPr>
          <a:xfrm>
            <a:off x="10324408" y="2147385"/>
            <a:ext cx="13580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المقدمة</a:t>
            </a:r>
            <a:r>
              <a:rPr kumimoji="0" lang="ar-JO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ُ</a:t>
            </a:r>
            <a:endParaRPr kumimoji="0" lang="ar-BH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77C58A65-5C1B-4679-B386-6780580BFFB2}"/>
              </a:ext>
            </a:extLst>
          </p:cNvPr>
          <p:cNvSpPr/>
          <p:nvPr/>
        </p:nvSpPr>
        <p:spPr>
          <a:xfrm>
            <a:off x="10109235" y="4693355"/>
            <a:ext cx="20632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سياق</a:t>
            </a:r>
            <a:r>
              <a:rPr kumimoji="0" lang="ar-JO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ُ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التحول</a:t>
            </a:r>
            <a:r>
              <a:rPr kumimoji="0" lang="ar-JO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ِ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7" name="مستطيل 4">
            <a:extLst>
              <a:ext uri="{FF2B5EF4-FFF2-40B4-BE49-F238E27FC236}">
                <a16:creationId xmlns="" xmlns:a16="http://schemas.microsoft.com/office/drawing/2014/main" id="{8F9FA069-3268-4976-94CF-5F09D42AA83C}"/>
              </a:ext>
            </a:extLst>
          </p:cNvPr>
          <p:cNvSpPr/>
          <p:nvPr/>
        </p:nvSpPr>
        <p:spPr>
          <a:xfrm>
            <a:off x="0" y="96922"/>
            <a:ext cx="363109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الأسدُ والأرنبُ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24707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416920" y="-47321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ش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graphicFrame>
        <p:nvGraphicFramePr>
          <p:cNvPr id="4" name="جدول 5">
            <a:extLst>
              <a:ext uri="{FF2B5EF4-FFF2-40B4-BE49-F238E27FC236}">
                <a16:creationId xmlns="" xmlns:a16="http://schemas.microsoft.com/office/drawing/2014/main" id="{79F79F2E-8D5F-4CDD-A7F3-18EFA5656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28462"/>
              </p:ext>
            </p:extLst>
          </p:nvPr>
        </p:nvGraphicFramePr>
        <p:xfrm>
          <a:off x="468708" y="909876"/>
          <a:ext cx="11662326" cy="5237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0196">
                  <a:extLst>
                    <a:ext uri="{9D8B030D-6E8A-4147-A177-3AD203B41FA5}">
                      <a16:colId xmlns="" xmlns:a16="http://schemas.microsoft.com/office/drawing/2014/main" val="567469862"/>
                    </a:ext>
                  </a:extLst>
                </a:gridCol>
                <a:gridCol w="6186388">
                  <a:extLst>
                    <a:ext uri="{9D8B030D-6E8A-4147-A177-3AD203B41FA5}">
                      <a16:colId xmlns="" xmlns:a16="http://schemas.microsoft.com/office/drawing/2014/main" val="4107278025"/>
                    </a:ext>
                  </a:extLst>
                </a:gridCol>
                <a:gridCol w="2025742">
                  <a:extLst>
                    <a:ext uri="{9D8B030D-6E8A-4147-A177-3AD203B41FA5}">
                      <a16:colId xmlns="" xmlns:a16="http://schemas.microsoft.com/office/drawing/2014/main" val="2578692530"/>
                    </a:ext>
                  </a:extLst>
                </a:gridCol>
              </a:tblGrid>
              <a:tr h="7574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28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الأساليبُ</a:t>
                      </a:r>
                      <a:endParaRPr lang="en-US" sz="28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الشرحُ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مراحل</a:t>
                      </a:r>
                      <a:r>
                        <a:rPr lang="ar-JO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القصة</a:t>
                      </a:r>
                      <a:r>
                        <a:rPr lang="ar-JO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36915430"/>
                  </a:ext>
                </a:extLst>
              </a:tr>
              <a:tr h="2957494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400" b="1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من أين جئت</a:t>
                      </a:r>
                      <a:r>
                        <a:rPr lang="ar-BH" sz="2400" b="1" baseline="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؟/  أين </a:t>
                      </a:r>
                      <a:r>
                        <a:rPr lang="ar-BH" sz="2400" b="1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الحيوانات: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400" b="1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أسلوب استفهام.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ar-BH" sz="2400" b="1" baseline="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ar-BH" sz="2400" b="1" baseline="0" dirty="0">
                        <a:solidFill>
                          <a:srgbClr val="0070C0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400" b="1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لا تأخذ مني: </a:t>
                      </a:r>
                      <a:r>
                        <a:rPr lang="ar-BH" sz="2400" b="1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أسلوب نهي.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ar-BH" sz="2400" b="1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ar-BH" sz="2400" b="1" baseline="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400" b="1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انطلق </a:t>
                      </a:r>
                      <a:r>
                        <a:rPr lang="ar-BH" sz="2400" b="1" baseline="0" dirty="0" smtClean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معي/ </a:t>
                      </a:r>
                      <a:r>
                        <a:rPr lang="ar-BH" sz="2400" b="1" baseline="0" dirty="0">
                          <a:solidFill>
                            <a:srgbClr val="0070C0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احملني: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400" b="1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أسلوب أمر.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وصف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الكاتب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الأرنب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بأنه صغير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ٌ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وربما نظن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من الوهلة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الأولى أن الأرنب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الصغير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سيكون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وجبة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ً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سهلة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ً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للأسد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، وحيوانًا ضعيفًا لا نستطيع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مقارنت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مع الأسد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القوي. ولكن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هذا الحيوان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الصغير 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عند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 اقتراح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ٌ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عرض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على بقية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الحيوانات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لمساعدت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 في تنفيذ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الاقتراح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حينما عرض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الأرنب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اقتراح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على الحيوانات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، أراد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أن يثبت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للجميع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أن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حينما يتعاون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ويتشارك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الجميع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في تنفيذ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شيءٍ ما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فإنَّ 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النجاح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 مَصِيرُهُ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كانت حيلة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الأرنب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هي: أن يتباطأ عن الس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اعة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التي يأكل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فيها الأسد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غداء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وعندما يسأل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الأسد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عن سبب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قدوم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متأخرًا، 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عندَها يخبِرُه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: أنه ليس هو الضحية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لغداء 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اليوم، وإن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ما الضحية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هو أرنب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ٌ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سمين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ٌ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يليق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بالأسد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، ولكن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هناك أسد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ًا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آخر 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أخذ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الأرنب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السمين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وهرب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به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إلى البئر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، فغضب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الأسد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الشرير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 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و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ذهب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إلى البئر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كي يتقاتل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مع الأسد الذي سرق</a:t>
                      </a:r>
                      <a:r>
                        <a:rPr lang="ar-JO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4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4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الأرنب. </a:t>
                      </a:r>
                      <a:endParaRPr lang="ar-BH" sz="24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ar-BH" sz="24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استخدام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الأرنب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لحيلة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ذكية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للتخلص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من الأسد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03703359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77C58A65-5C1B-4679-B386-6780580BFFB2}"/>
              </a:ext>
            </a:extLst>
          </p:cNvPr>
          <p:cNvSpPr/>
          <p:nvPr/>
        </p:nvSpPr>
        <p:spPr>
          <a:xfrm>
            <a:off x="10109235" y="2067385"/>
            <a:ext cx="20632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سياق</a:t>
            </a:r>
            <a:r>
              <a:rPr kumimoji="0" lang="ar-JO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ُ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التحول</a:t>
            </a:r>
            <a:r>
              <a:rPr kumimoji="0" lang="ar-JO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ِ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6" name="مستطيل 4">
            <a:extLst>
              <a:ext uri="{FF2B5EF4-FFF2-40B4-BE49-F238E27FC236}">
                <a16:creationId xmlns="" xmlns:a16="http://schemas.microsoft.com/office/drawing/2014/main" id="{92D047A9-64D3-4EE6-A905-E9D32D23DE1F}"/>
              </a:ext>
            </a:extLst>
          </p:cNvPr>
          <p:cNvSpPr/>
          <p:nvPr/>
        </p:nvSpPr>
        <p:spPr>
          <a:xfrm>
            <a:off x="0" y="96922"/>
            <a:ext cx="363109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الأسدُ والأرنبُ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3255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416920" y="-47321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ش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graphicFrame>
        <p:nvGraphicFramePr>
          <p:cNvPr id="4" name="جدول 5">
            <a:extLst>
              <a:ext uri="{FF2B5EF4-FFF2-40B4-BE49-F238E27FC236}">
                <a16:creationId xmlns="" xmlns:a16="http://schemas.microsoft.com/office/drawing/2014/main" id="{79F79F2E-8D5F-4CDD-A7F3-18EFA5656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279440"/>
              </p:ext>
            </p:extLst>
          </p:nvPr>
        </p:nvGraphicFramePr>
        <p:xfrm>
          <a:off x="260888" y="951438"/>
          <a:ext cx="11742689" cy="53329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69554">
                  <a:extLst>
                    <a:ext uri="{9D8B030D-6E8A-4147-A177-3AD203B41FA5}">
                      <a16:colId xmlns="" xmlns:a16="http://schemas.microsoft.com/office/drawing/2014/main" val="4107278025"/>
                    </a:ext>
                  </a:extLst>
                </a:gridCol>
                <a:gridCol w="2273135">
                  <a:extLst>
                    <a:ext uri="{9D8B030D-6E8A-4147-A177-3AD203B41FA5}">
                      <a16:colId xmlns="" xmlns:a16="http://schemas.microsoft.com/office/drawing/2014/main" val="2578692530"/>
                    </a:ext>
                  </a:extLst>
                </a:gridCol>
              </a:tblGrid>
              <a:tr h="7711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الشرحُ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مراحل</a:t>
                      </a:r>
                      <a:r>
                        <a:rPr lang="ar-JO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القصة</a:t>
                      </a:r>
                      <a:r>
                        <a:rPr lang="ar-JO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36915430"/>
                  </a:ext>
                </a:extLst>
              </a:tr>
              <a:tr h="4561826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عندما 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نظرَ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الأسد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الشرير 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في البئر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شاهد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صورت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معكوسة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ً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على ماء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البئر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الصافي فظن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أن الصورة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هي الأسد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الذي سرق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الأرنب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8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فقفز</a:t>
                      </a:r>
                      <a:r>
                        <a:rPr lang="ar-JO" sz="28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 في البئر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8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كي 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يقتل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، فسقط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وغرق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ولم يجد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ن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يساع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د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أراد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الكاتب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أن يقارن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بين قوة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الجسد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عند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الأسد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، وبين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قوة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التفكير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عند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الأرنب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 فالأرنب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استطاع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أن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يهزم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الأسد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ويخلص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الغابة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من بطش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رغم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ص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غر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جس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م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ورغم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قوة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الأسد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وزئير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، ولكن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الأرنب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تمت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ع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بذكاء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وتفكير </a:t>
                      </a:r>
                      <a:r>
                        <a:rPr lang="ar-JO" sz="28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8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8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جيدين 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بالإضافة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إلى موافقة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حيوانات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الغابة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ومعاونت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ها له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في تنفيذ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الفكرة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، فكل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هذه العوامل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خلصتهم من الأسد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استخدم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الكاتب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في سياق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التحول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</a:t>
                      </a:r>
                      <a:r>
                        <a:rPr lang="ar-BH" sz="28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الحِوار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الذي جرى على لسان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الحيوانات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من أجل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تقريب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ذهن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القارئ من شخصيات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القصة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، وإضافة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الحيوي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َّ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 و التَّشَوقِ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لأحداث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القصة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حتى يعيش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ها القارئ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بمتعة</a:t>
                      </a:r>
                      <a:r>
                        <a:rPr lang="ar-JO" sz="28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800" b="1" baseline="0" dirty="0" smtClean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  </a:t>
                      </a:r>
                      <a:endParaRPr lang="ar-BH" sz="28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ar-BH" sz="24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استخدام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الأرنب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لحيلة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ذكية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للتخلص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من الأسد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03703359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77C58A65-5C1B-4679-B386-6780580BFFB2}"/>
              </a:ext>
            </a:extLst>
          </p:cNvPr>
          <p:cNvSpPr/>
          <p:nvPr/>
        </p:nvSpPr>
        <p:spPr>
          <a:xfrm>
            <a:off x="9760100" y="2524585"/>
            <a:ext cx="20632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سياق</a:t>
            </a:r>
            <a:r>
              <a:rPr kumimoji="0" lang="ar-JO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ُ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التحول</a:t>
            </a:r>
            <a:r>
              <a:rPr kumimoji="0" lang="ar-JO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ِ</a:t>
            </a: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6" name="مستطيل 4">
            <a:extLst>
              <a:ext uri="{FF2B5EF4-FFF2-40B4-BE49-F238E27FC236}">
                <a16:creationId xmlns="" xmlns:a16="http://schemas.microsoft.com/office/drawing/2014/main" id="{3B9CC7EF-9B79-4351-B2EA-9CCE7EBE8EE3}"/>
              </a:ext>
            </a:extLst>
          </p:cNvPr>
          <p:cNvSpPr/>
          <p:nvPr/>
        </p:nvSpPr>
        <p:spPr>
          <a:xfrm>
            <a:off x="0" y="96922"/>
            <a:ext cx="363109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الأسدُ والأرنبُ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8865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="" xmlns:a16="http://schemas.microsoft.com/office/drawing/2014/main" id="{621FCD70-F59E-42A4-98FA-559742EC3518}"/>
              </a:ext>
            </a:extLst>
          </p:cNvPr>
          <p:cNvSpPr txBox="1">
            <a:spLocks/>
          </p:cNvSpPr>
          <p:nvPr/>
        </p:nvSpPr>
        <p:spPr>
          <a:xfrm>
            <a:off x="10416920" y="-47321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r" defTabSz="4572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أ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ك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ْ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َ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ش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ِ</a:t>
            </a:r>
            <a:r>
              <a:rPr kumimoji="0" lang="ar-BH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ف</a:t>
            </a: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ُ</a:t>
            </a:r>
            <a:endParaRPr kumimoji="0" lang="en-GB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  <p:graphicFrame>
        <p:nvGraphicFramePr>
          <p:cNvPr id="4" name="جدول 5">
            <a:extLst>
              <a:ext uri="{FF2B5EF4-FFF2-40B4-BE49-F238E27FC236}">
                <a16:creationId xmlns="" xmlns:a16="http://schemas.microsoft.com/office/drawing/2014/main" id="{79F79F2E-8D5F-4CDD-A7F3-18EFA5656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7677822"/>
              </p:ext>
            </p:extLst>
          </p:nvPr>
        </p:nvGraphicFramePr>
        <p:xfrm>
          <a:off x="351478" y="1214673"/>
          <a:ext cx="11677038" cy="4945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96584">
                  <a:extLst>
                    <a:ext uri="{9D8B030D-6E8A-4147-A177-3AD203B41FA5}">
                      <a16:colId xmlns="" xmlns:a16="http://schemas.microsoft.com/office/drawing/2014/main" val="4107278025"/>
                    </a:ext>
                  </a:extLst>
                </a:gridCol>
                <a:gridCol w="2880454">
                  <a:extLst>
                    <a:ext uri="{9D8B030D-6E8A-4147-A177-3AD203B41FA5}">
                      <a16:colId xmlns="" xmlns:a16="http://schemas.microsoft.com/office/drawing/2014/main" val="2578692530"/>
                    </a:ext>
                  </a:extLst>
                </a:gridCol>
              </a:tblGrid>
              <a:tr h="100822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ar-BH" sz="3200" b="1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الشرحُ</a:t>
                      </a:r>
                      <a:endParaRPr lang="en-US" sz="3200" b="1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BH" sz="2800" b="1" kern="1200" noProof="0" dirty="0">
                          <a:solidFill>
                            <a:schemeClr val="lt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مراحل القصة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936915430"/>
                  </a:ext>
                </a:extLst>
              </a:tr>
              <a:tr h="3936828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ar-BH" sz="24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endParaRPr lang="ar-BH" sz="2400" b="1" baseline="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كانت نهاية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القصة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سعيدة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ً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فالتفكيرُ الجيد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وتنفيذ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الأفكارِ الجيدة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بشكل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سليم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يحقق لنا نهايات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سعيدة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ً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، وناجحة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ً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 </a:t>
                      </a:r>
                    </a:p>
                    <a:p>
                      <a:pPr marL="0" indent="0" algn="r">
                        <a:lnSpc>
                          <a:spcPct val="10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أنقذ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الأرنب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نفس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ه وبقية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َ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حيوانات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الغابة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من قانون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الأسد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الجائر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إلى الأبد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ورجعت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ْ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الغابة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تعيش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 بهدوءٍ وسعادة</a:t>
                      </a:r>
                      <a:r>
                        <a:rPr lang="ar-JO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ٍ</a:t>
                      </a:r>
                      <a:r>
                        <a:rPr lang="ar-BH" sz="2800" b="1" baseline="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endParaRPr lang="ar-BH" sz="24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  <a:p>
                      <a:pPr marL="0" algn="ctr" defTabSz="914400" rtl="1" eaLnBrk="1" latinLnBrk="0" hangingPunct="1">
                        <a:lnSpc>
                          <a:spcPct val="100000"/>
                        </a:lnSpc>
                      </a:pP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تخلص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ُ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الأرنب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والحيوانات</a:t>
                      </a:r>
                      <a:r>
                        <a:rPr lang="ar-JO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من بطش</a:t>
                      </a:r>
                      <a:r>
                        <a:rPr lang="ar-JO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الأسد</a:t>
                      </a:r>
                      <a:r>
                        <a:rPr lang="ar-JO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والعيش</a:t>
                      </a:r>
                      <a:r>
                        <a:rPr lang="ar-JO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ِ</a:t>
                      </a:r>
                      <a:r>
                        <a:rPr lang="ar-BH" sz="2800" b="1" kern="1200" baseline="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 بهناء.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503703359"/>
                  </a:ext>
                </a:extLst>
              </a:tr>
            </a:tbl>
          </a:graphicData>
        </a:graphic>
      </p:graphicFrame>
      <p:sp>
        <p:nvSpPr>
          <p:cNvPr id="8" name="Rectangle 2">
            <a:extLst>
              <a:ext uri="{FF2B5EF4-FFF2-40B4-BE49-F238E27FC236}">
                <a16:creationId xmlns="" xmlns:a16="http://schemas.microsoft.com/office/drawing/2014/main" id="{77C58A65-5C1B-4679-B386-6780580BFFB2}"/>
              </a:ext>
            </a:extLst>
          </p:cNvPr>
          <p:cNvSpPr/>
          <p:nvPr/>
        </p:nvSpPr>
        <p:spPr>
          <a:xfrm>
            <a:off x="9585533" y="3023348"/>
            <a:ext cx="20632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BH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الخاتمة</a:t>
            </a:r>
          </a:p>
        </p:txBody>
      </p:sp>
      <p:sp>
        <p:nvSpPr>
          <p:cNvPr id="6" name="مستطيل 4">
            <a:extLst>
              <a:ext uri="{FF2B5EF4-FFF2-40B4-BE49-F238E27FC236}">
                <a16:creationId xmlns="" xmlns:a16="http://schemas.microsoft.com/office/drawing/2014/main" id="{41103684-1AE9-4BF9-869F-CBD1500E9E36}"/>
              </a:ext>
            </a:extLst>
          </p:cNvPr>
          <p:cNvSpPr/>
          <p:nvPr/>
        </p:nvSpPr>
        <p:spPr>
          <a:xfrm>
            <a:off x="0" y="96922"/>
            <a:ext cx="3631096" cy="36933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الأسدُ والأرنبُ </a:t>
            </a:r>
            <a:r>
              <a:rPr lang="ar-SA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الصف الرابع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36006123"/>
      </p:ext>
    </p:extLst>
  </p:cSld>
  <p:clrMapOvr>
    <a:masterClrMapping/>
  </p:clrMapOvr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6767</TotalTime>
  <Words>1966</Words>
  <Application>Microsoft Office PowerPoint</Application>
  <PresentationFormat>Widescreen</PresentationFormat>
  <Paragraphs>198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الأسَدُ والأرْنَبُ</vt:lpstr>
      <vt:lpstr>PowerPoint Presentation</vt:lpstr>
      <vt:lpstr>أَقرأُ النَّصَّ بِتَمَعُّنٍ، وأجيبُ عمّا يليهِ من أسئلةٍ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أكتبُ من النَّصّ ما يوافقُ المفرداتِ الآتيةَ:</vt:lpstr>
      <vt:lpstr>PowerPoint Presentation</vt:lpstr>
      <vt:lpstr>PowerPoint Presentation</vt:lpstr>
      <vt:lpstr>PowerPoint Presentation</vt:lpstr>
      <vt:lpstr>PowerPoint Presentation</vt:lpstr>
      <vt:lpstr>انتهى الدرس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بِيئتُنَا...حَيَاتُنَا (للحفظ 1-6)</dc:title>
  <dc:creator>Hatem bin Saleh Darwish</dc:creator>
  <cp:lastModifiedBy>Mohamed Salameh Mfadi Alsalimeh</cp:lastModifiedBy>
  <cp:revision>414</cp:revision>
  <dcterms:created xsi:type="dcterms:W3CDTF">2020-03-04T09:54:10Z</dcterms:created>
  <dcterms:modified xsi:type="dcterms:W3CDTF">2020-08-26T07:33:58Z</dcterms:modified>
</cp:coreProperties>
</file>