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7"/>
  </p:notesMasterIdLst>
  <p:sldIdLst>
    <p:sldId id="256" r:id="rId2"/>
    <p:sldId id="335" r:id="rId3"/>
    <p:sldId id="359" r:id="rId4"/>
    <p:sldId id="297" r:id="rId5"/>
    <p:sldId id="296" r:id="rId6"/>
    <p:sldId id="347" r:id="rId7"/>
    <p:sldId id="355" r:id="rId8"/>
    <p:sldId id="356" r:id="rId9"/>
    <p:sldId id="357" r:id="rId10"/>
    <p:sldId id="325" r:id="rId11"/>
    <p:sldId id="350" r:id="rId12"/>
    <p:sldId id="303" r:id="rId13"/>
    <p:sldId id="320" r:id="rId14"/>
    <p:sldId id="315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CBB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000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F867A2C-93C7-458C-8EDB-94CB365715D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95E7EEB7-7186-499B-A38B-1AAFFAA2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1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8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306445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="" xmlns:a16="http://schemas.microsoft.com/office/drawing/2014/main" id="{C92AB2D9-8460-49FE-A3B3-E886CB62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64" y="2667223"/>
            <a:ext cx="7766936" cy="2080259"/>
          </a:xfrm>
        </p:spPr>
        <p:txBody>
          <a:bodyPr>
            <a:normAutofit/>
          </a:bodyPr>
          <a:lstStyle/>
          <a:p>
            <a:pPr algn="ctr"/>
            <a:r>
              <a:rPr lang="ar-BH" sz="8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الأسَدُ والأرْنَبُ</a:t>
            </a:r>
            <a:endParaRPr lang="ar-BH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48024BBA-7773-4B10-B6BC-A451E95D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03" y="5412369"/>
            <a:ext cx="6990735" cy="1020765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الصّفّ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الابتدائيّ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5BA305D1-C304-46EB-B4B1-426C2825E1C4}"/>
              </a:ext>
            </a:extLst>
          </p:cNvPr>
          <p:cNvSpPr txBox="1"/>
          <p:nvPr/>
        </p:nvSpPr>
        <p:spPr>
          <a:xfrm>
            <a:off x="916508" y="1967062"/>
            <a:ext cx="103589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ماد</a:t>
            </a:r>
            <a:r>
              <a:rPr lang="ar-SA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الل</a:t>
            </a:r>
            <a:r>
              <a:rPr lang="ar-SA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العربي</a:t>
            </a:r>
            <a:r>
              <a:rPr lang="ar-SA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JO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</a:t>
            </a:r>
            <a:r>
              <a:rPr lang="ar-JO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الفصلُ الدراسيّ الأوّل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72" y="1078163"/>
            <a:ext cx="10739284" cy="909920"/>
          </a:xfrm>
        </p:spPr>
        <p:txBody>
          <a:bodyPr>
            <a:normAutofit/>
          </a:bodyPr>
          <a:lstStyle/>
          <a:p>
            <a:pPr algn="r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أكتبُ من الن</a:t>
            </a:r>
            <a:r>
              <a:rPr lang="ar-JO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JO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ما يوافق</a:t>
            </a:r>
            <a:r>
              <a:rPr lang="ar-JO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المفردات</a:t>
            </a:r>
            <a:r>
              <a:rPr lang="ar-JO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الآتية</a:t>
            </a:r>
            <a:r>
              <a:rPr lang="ar-JO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="" xmlns:a16="http://schemas.microsoft.com/office/drawing/2014/main" id="{04D56F7B-74EF-408B-954C-074D9E6E6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117203"/>
              </p:ext>
            </p:extLst>
          </p:nvPr>
        </p:nvGraphicFramePr>
        <p:xfrm>
          <a:off x="3692051" y="1845255"/>
          <a:ext cx="6032450" cy="3522348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3016225">
                  <a:extLst>
                    <a:ext uri="{9D8B030D-6E8A-4147-A177-3AD203B41FA5}">
                      <a16:colId xmlns="" xmlns:a16="http://schemas.microsoft.com/office/drawing/2014/main" val="2396971745"/>
                    </a:ext>
                  </a:extLst>
                </a:gridCol>
                <a:gridCol w="3016225">
                  <a:extLst>
                    <a:ext uri="{9D8B030D-6E8A-4147-A177-3AD203B41FA5}">
                      <a16:colId xmlns="" xmlns:a16="http://schemas.microsoft.com/office/drawing/2014/main" val="3542069977"/>
                    </a:ext>
                  </a:extLst>
                </a:gridCol>
              </a:tblGrid>
              <a:tr h="44965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defRPr/>
                      </a:pPr>
                      <a:r>
                        <a:rPr lang="ar-BH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الكلمة</a:t>
                      </a:r>
                      <a:r>
                        <a:rPr lang="ar-JO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US" sz="3600" b="1" dirty="0"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ما يرداف</a:t>
                      </a:r>
                      <a:r>
                        <a:rPr lang="ar-JO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ها من الن</a:t>
                      </a:r>
                      <a:r>
                        <a:rPr lang="ar-JO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ص</a:t>
                      </a:r>
                      <a:r>
                        <a:rPr lang="ar-JO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3600" b="1" baseline="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ar-SA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="" xmlns:a16="http://schemas.microsoft.com/office/drawing/2014/main" val="2555119240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أحق</a:t>
                      </a:r>
                      <a:r>
                        <a:rPr lang="ar-JO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بالشيء</a:t>
                      </a: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="" xmlns:a16="http://schemas.microsoft.com/office/drawing/2014/main" val="3884159805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متسرع</a:t>
                      </a:r>
                      <a:r>
                        <a:rPr lang="ar-JO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ٌ</a:t>
                      </a:r>
                      <a:endParaRPr lang="en-US" sz="3600" b="1" dirty="0"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="" xmlns:a16="http://schemas.microsoft.com/office/drawing/2014/main" val="1351578551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متين</a:t>
                      </a:r>
                      <a:r>
                        <a:rPr lang="ar-JO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ٌ</a:t>
                      </a:r>
                      <a:endParaRPr lang="en-US" sz="3600" b="1" dirty="0"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غائر</a:t>
                      </a:r>
                      <a:r>
                        <a:rPr lang="ar-JO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، لا حد</a:t>
                      </a:r>
                      <a:r>
                        <a:rPr lang="ar-JO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ل</a:t>
                      </a:r>
                      <a:r>
                        <a:rPr lang="ar-JO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ُ</a:t>
                      </a:r>
                      <a:endParaRPr lang="en-US" sz="3600" b="1" dirty="0"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ناصع</a:t>
                      </a:r>
                      <a:r>
                        <a:rPr lang="ar-JO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، نقي</a:t>
                      </a:r>
                      <a:r>
                        <a:rPr lang="ar-JO" sz="3600" b="1" dirty="0"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ٌّ</a:t>
                      </a:r>
                      <a:endParaRPr lang="en-US" sz="3600" b="1" dirty="0"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مربع نص 3">
            <a:extLst>
              <a:ext uri="{FF2B5EF4-FFF2-40B4-BE49-F238E27FC236}">
                <a16:creationId xmlns="" xmlns:a16="http://schemas.microsoft.com/office/drawing/2014/main" id="{FD594FCB-18AD-4930-9569-6739CAC1DDEC}"/>
              </a:ext>
            </a:extLst>
          </p:cNvPr>
          <p:cNvSpPr txBox="1"/>
          <p:nvPr/>
        </p:nvSpPr>
        <p:spPr>
          <a:xfrm>
            <a:off x="992739" y="365019"/>
            <a:ext cx="9658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أُجِيبُ عن الأسئلة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الآتية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ض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وءِ ف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همِ الن</a:t>
            </a:r>
            <a:r>
              <a:rPr lang="ar-JO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صِّ السّابقِ: 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1">
            <a:extLst>
              <a:ext uri="{FF2B5EF4-FFF2-40B4-BE49-F238E27FC236}">
                <a16:creationId xmlns="" xmlns:a16="http://schemas.microsoft.com/office/drawing/2014/main" id="{EBB67E84-DFBD-45B1-A157-84BE7478E619}"/>
              </a:ext>
            </a:extLst>
          </p:cNvPr>
          <p:cNvSpPr txBox="1"/>
          <p:nvPr/>
        </p:nvSpPr>
        <p:spPr>
          <a:xfrm>
            <a:off x="4347002" y="3646484"/>
            <a:ext cx="1566038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سمين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6" name="مربع نص 13">
            <a:extLst>
              <a:ext uri="{FF2B5EF4-FFF2-40B4-BE49-F238E27FC236}">
                <a16:creationId xmlns="" xmlns:a16="http://schemas.microsoft.com/office/drawing/2014/main" id="{F9D8EA43-D07E-4A86-A112-9FCCC995AA15}"/>
              </a:ext>
            </a:extLst>
          </p:cNvPr>
          <p:cNvSpPr txBox="1"/>
          <p:nvPr/>
        </p:nvSpPr>
        <p:spPr>
          <a:xfrm>
            <a:off x="4037965" y="3027212"/>
            <a:ext cx="2184113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متهور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8" name="مربع نص 8">
            <a:extLst>
              <a:ext uri="{FF2B5EF4-FFF2-40B4-BE49-F238E27FC236}">
                <a16:creationId xmlns="" xmlns:a16="http://schemas.microsoft.com/office/drawing/2014/main" id="{136B0F45-2BCA-4A63-9046-1219C27FCE01}"/>
              </a:ext>
            </a:extLst>
          </p:cNvPr>
          <p:cNvSpPr txBox="1"/>
          <p:nvPr/>
        </p:nvSpPr>
        <p:spPr>
          <a:xfrm>
            <a:off x="3796035" y="2462299"/>
            <a:ext cx="2667974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أولى به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2" name="مربع نص 8">
            <a:extLst>
              <a:ext uri="{FF2B5EF4-FFF2-40B4-BE49-F238E27FC236}">
                <a16:creationId xmlns="" xmlns:a16="http://schemas.microsoft.com/office/drawing/2014/main" id="{136B0F45-2BCA-4A63-9046-1219C27FCE01}"/>
              </a:ext>
            </a:extLst>
          </p:cNvPr>
          <p:cNvSpPr txBox="1"/>
          <p:nvPr/>
        </p:nvSpPr>
        <p:spPr>
          <a:xfrm>
            <a:off x="3796034" y="4265072"/>
            <a:ext cx="2667974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عميق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مربع نص 8">
            <a:extLst>
              <a:ext uri="{FF2B5EF4-FFF2-40B4-BE49-F238E27FC236}">
                <a16:creationId xmlns="" xmlns:a16="http://schemas.microsoft.com/office/drawing/2014/main" id="{136B0F45-2BCA-4A63-9046-1219C27FCE01}"/>
              </a:ext>
            </a:extLst>
          </p:cNvPr>
          <p:cNvSpPr txBox="1"/>
          <p:nvPr/>
        </p:nvSpPr>
        <p:spPr>
          <a:xfrm>
            <a:off x="3796034" y="4818857"/>
            <a:ext cx="2667974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صافٍ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مستطيل 4">
            <a:extLst>
              <a:ext uri="{FF2B5EF4-FFF2-40B4-BE49-F238E27FC236}">
                <a16:creationId xmlns="" xmlns:a16="http://schemas.microsoft.com/office/drawing/2014/main" id="{7F0C29E3-C2F0-4AA3-9CC8-30697252C8C1}"/>
              </a:ext>
            </a:extLst>
          </p:cNvPr>
          <p:cNvSpPr/>
          <p:nvPr/>
        </p:nvSpPr>
        <p:spPr>
          <a:xfrm>
            <a:off x="0" y="96922"/>
            <a:ext cx="36310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87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10" y="0"/>
            <a:ext cx="11136923" cy="624471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2. أجيب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عم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َّ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 يلي: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ما القانون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الذي فرض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الأسد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على حيوانات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الغابة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؟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ما موقف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الحيوانات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فكرة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الأرنب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؟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3.أضع علامة (</a:t>
            </a: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√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أو (×) : 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7479" y="1197129"/>
            <a:ext cx="10339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ترسل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له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كل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يوم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حيوانًا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منها</a:t>
            </a:r>
            <a:r>
              <a:rPr lang="ar-JO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؛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ليأكل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وقت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الغداء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حتى تستطيع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العيش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الغاب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923" y="2246689"/>
            <a:ext cx="1109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وافقت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الحيوانات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 على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فكرة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الأرنب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وقالت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له: لك</a:t>
            </a:r>
            <a:r>
              <a:rPr lang="ar-JO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ذلك. 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521220"/>
              </p:ext>
            </p:extLst>
          </p:nvPr>
        </p:nvGraphicFramePr>
        <p:xfrm>
          <a:off x="633047" y="3474586"/>
          <a:ext cx="10934186" cy="286704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71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0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78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8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8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8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8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8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18491" y="3422994"/>
            <a:ext cx="8850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عاشت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الحيوانات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مزرعة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كبيرة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0566" y="3925098"/>
            <a:ext cx="8850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انطلق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الأرنب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سريعًا للأسد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لينفذ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حيلت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8494" y="4410381"/>
            <a:ext cx="882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غضب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الأسد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وارتفع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زئير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عندما تأخر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وقت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غدائ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6421" y="4870755"/>
            <a:ext cx="8850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انطلق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الأسد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مع  الأرنب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عندما أخبر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بأن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هناك أسد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ًا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آخر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أخذ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غداء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4351" y="5331129"/>
            <a:ext cx="8850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وقع الأسد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النهر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عندما رأى صورت</a:t>
            </a:r>
            <a:r>
              <a:rPr lang="ar-JO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َهُ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8491" y="5841322"/>
            <a:ext cx="8850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رجع الأرنب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إلى الحيوانات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واعتلى عرين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الأسد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وقال: أنا الآن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الغابة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94217" y="3322271"/>
            <a:ext cx="69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94214" y="3829309"/>
            <a:ext cx="69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94214" y="4498275"/>
            <a:ext cx="696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√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70074" y="4944551"/>
            <a:ext cx="696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√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94214" y="5327685"/>
            <a:ext cx="69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94215" y="5847856"/>
            <a:ext cx="696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مستطيل 4">
            <a:extLst>
              <a:ext uri="{FF2B5EF4-FFF2-40B4-BE49-F238E27FC236}">
                <a16:creationId xmlns="" xmlns:a16="http://schemas.microsoft.com/office/drawing/2014/main" id="{F6081DBC-BF60-4F03-B10B-40513392EB80}"/>
              </a:ext>
            </a:extLst>
          </p:cNvPr>
          <p:cNvSpPr/>
          <p:nvPr/>
        </p:nvSpPr>
        <p:spPr>
          <a:xfrm>
            <a:off x="0" y="96922"/>
            <a:ext cx="36310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00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992" y="1052117"/>
            <a:ext cx="10897654" cy="594808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أحدد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عناصر 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القص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َةِ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كم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 في الجد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marL="514350" indent="-514350">
              <a:buAutoNum type="arabicPeriod"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أضع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عنوانًا مناس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بًا للقصة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marL="0" indent="0">
              <a:buNone/>
            </a:pPr>
            <a:r>
              <a:rPr 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9CB4099-693B-46C5-85D2-D085BDC3712B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44506"/>
              </p:ext>
            </p:extLst>
          </p:nvPr>
        </p:nvGraphicFramePr>
        <p:xfrm>
          <a:off x="562708" y="1803870"/>
          <a:ext cx="11324492" cy="3017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78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58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الزمان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dirty="0"/>
                        <a:t>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المكان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الشخصيات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المحوري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ة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الحدث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الذي غي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 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مجرى أحداث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القصة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النهاية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621321" y="1822152"/>
            <a:ext cx="885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الماض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21322" y="2363723"/>
            <a:ext cx="885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الغابة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أرض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كبيرة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ذات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عشب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وما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ءٍ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21321" y="2886943"/>
            <a:ext cx="885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الأرنب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0339" y="3532727"/>
            <a:ext cx="885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حيلة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الأرنب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التخل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الأس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وشروعه في تنفيذ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ونجاحه بذلك.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293916"/>
            <a:ext cx="885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عودة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الأرنب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الغابة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والحيوانات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والعي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 بسعادة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JO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أمانٍ.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273" y="5252382"/>
            <a:ext cx="885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حيلة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ذكية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/ قوة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العقل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تهزم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قوة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الجسم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4">
            <a:extLst>
              <a:ext uri="{FF2B5EF4-FFF2-40B4-BE49-F238E27FC236}">
                <a16:creationId xmlns="" xmlns:a16="http://schemas.microsoft.com/office/drawing/2014/main" id="{617CC1B6-E49B-4DF9-8CAA-060E696EAE1D}"/>
              </a:ext>
            </a:extLst>
          </p:cNvPr>
          <p:cNvSpPr/>
          <p:nvPr/>
        </p:nvSpPr>
        <p:spPr>
          <a:xfrm>
            <a:off x="0" y="96922"/>
            <a:ext cx="36310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78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2" y="481710"/>
            <a:ext cx="11833173" cy="54685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أقارن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بين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الأسد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والأرنب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بحس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المطلوب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الج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أع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موافقة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الحيوانات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طلب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الأرنب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منها. </a:t>
            </a:r>
          </a:p>
          <a:p>
            <a:pPr marL="0" indent="0">
              <a:buNone/>
            </a:pPr>
            <a:r>
              <a:rPr 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إخبارَ الأرنب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للأسد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بأن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الحيوانات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أرسلت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له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أرنبًا سمينًا غداءً له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marL="0" indent="0">
              <a:buNone/>
            </a:pPr>
            <a:r>
              <a:rPr lang="ar-BH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DAB3F16-0962-46C5-91D7-3E045B66C3C5}"/>
              </a:ext>
            </a:extLst>
          </p:cNvPr>
          <p:cNvSpPr txBox="1">
            <a:spLocks/>
          </p:cNvSpPr>
          <p:nvPr/>
        </p:nvSpPr>
        <p:spPr>
          <a:xfrm>
            <a:off x="10942466" y="2675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06578"/>
              </p:ext>
            </p:extLst>
          </p:nvPr>
        </p:nvGraphicFramePr>
        <p:xfrm>
          <a:off x="597877" y="1669234"/>
          <a:ext cx="1096935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70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25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الأرنب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الأسد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وجه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المقارنة</a:t>
                      </a:r>
                      <a:r>
                        <a:rPr lang="ar-JO" sz="32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الش</a:t>
                      </a:r>
                      <a:r>
                        <a:rPr lang="ar-JO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كل</a:t>
                      </a:r>
                      <a:r>
                        <a:rPr lang="ar-JO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الخارجي</a:t>
                      </a:r>
                      <a:r>
                        <a:rPr lang="ar-JO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ُّ</a:t>
                      </a: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الصفات</a:t>
                      </a:r>
                      <a:r>
                        <a:rPr lang="ar-JO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الداخ</a:t>
                      </a:r>
                      <a:r>
                        <a:rPr lang="ar-JO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لي</a:t>
                      </a:r>
                      <a:r>
                        <a:rPr lang="ar-JO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ة</a:t>
                      </a:r>
                      <a:r>
                        <a:rPr lang="ar-JO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49973" y="2275720"/>
            <a:ext cx="418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قوي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له زئيرٌ عال</a:t>
            </a:r>
            <a:r>
              <a:rPr lang="ar-JO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250" y="2275720"/>
            <a:ext cx="418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صغير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2373" y="2784342"/>
            <a:ext cx="418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متهور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متغطرس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قاس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250" y="2798940"/>
            <a:ext cx="418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ذكي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محبوب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لطيف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631" y="4284896"/>
            <a:ext cx="1008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حتى يتخلص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 من بطش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الأسد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692" y="5246188"/>
            <a:ext cx="1008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 الأسد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كان جائعًا فأغراه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الأرنب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الذكي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بأن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غداء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الذي س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هو أرنب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سمين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يَسُدُّ جُ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وع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4">
            <a:extLst>
              <a:ext uri="{FF2B5EF4-FFF2-40B4-BE49-F238E27FC236}">
                <a16:creationId xmlns="" xmlns:a16="http://schemas.microsoft.com/office/drawing/2014/main" id="{AB02CF98-E492-4C09-B4B2-06122E2035BB}"/>
              </a:ext>
            </a:extLst>
          </p:cNvPr>
          <p:cNvSpPr/>
          <p:nvPr/>
        </p:nvSpPr>
        <p:spPr>
          <a:xfrm>
            <a:off x="0" y="96922"/>
            <a:ext cx="36310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20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08" y="814429"/>
            <a:ext cx="11652738" cy="529697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أتوقع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ما الذي سيحدث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لواعترضت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الحيوانات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على فكرةِ الأرنب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لو تعرضت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المدرسة لشخص متنمِّر مثل شخصيّة الأسد، أكتب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كيف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سأتصرف</a:t>
            </a:r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AB3F16-0962-46C5-91D7-3E045B66C3C5}"/>
              </a:ext>
            </a:extLst>
          </p:cNvPr>
          <p:cNvSpPr txBox="1">
            <a:spLocks/>
          </p:cNvSpPr>
          <p:nvPr/>
        </p:nvSpPr>
        <p:spPr>
          <a:xfrm>
            <a:off x="9833113" y="0"/>
            <a:ext cx="2358887" cy="78636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النّشاط الختاميّ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CA9BFC1D-A224-4196-9961-E5B5357A0E84}"/>
              </a:ext>
            </a:extLst>
          </p:cNvPr>
          <p:cNvSpPr txBox="1"/>
          <p:nvPr/>
        </p:nvSpPr>
        <p:spPr>
          <a:xfrm>
            <a:off x="410308" y="1664635"/>
            <a:ext cx="11605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ربما لن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تنجح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الفكرة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فسوف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تخاف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الحيوانات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غضب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الأسد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وسيخبرون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عن حيلة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الأرنب</a:t>
            </a:r>
            <a:r>
              <a:rPr lang="ar-JO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ربما هم من سيقودون الأرنب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الأسد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ليأكل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وبالتالي سيعيشون طوال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حياتهم تحت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قانون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الأسد</a:t>
            </a:r>
            <a:r>
              <a:rPr lang="ar-JO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1">
            <a:extLst>
              <a:ext uri="{FF2B5EF4-FFF2-40B4-BE49-F238E27FC236}">
                <a16:creationId xmlns="" xmlns:a16="http://schemas.microsoft.com/office/drawing/2014/main" id="{CA9BFC1D-A224-4196-9961-E5B5357A0E84}"/>
              </a:ext>
            </a:extLst>
          </p:cNvPr>
          <p:cNvSpPr txBox="1"/>
          <p:nvPr/>
        </p:nvSpPr>
        <p:spPr>
          <a:xfrm>
            <a:off x="450312" y="3373458"/>
            <a:ext cx="1160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أستعين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بالمعلم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والمشرف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التربوي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والمشرف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الإداري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وأخبر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بذلك ولا أنسى والديّ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6" name="مربع نص 1">
            <a:extLst>
              <a:ext uri="{FF2B5EF4-FFF2-40B4-BE49-F238E27FC236}">
                <a16:creationId xmlns="" xmlns:a16="http://schemas.microsoft.com/office/drawing/2014/main" id="{CA9BFC1D-A224-4196-9961-E5B5357A0E84}"/>
              </a:ext>
            </a:extLst>
          </p:cNvPr>
          <p:cNvSpPr txBox="1"/>
          <p:nvPr/>
        </p:nvSpPr>
        <p:spPr>
          <a:xfrm>
            <a:off x="450312" y="4049078"/>
            <a:ext cx="1160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لا أبقى وحيدًا دون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أصدقاء، بل أنضم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 إلى مجموعة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تتوافق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مع سلوكي الجيد. </a:t>
            </a:r>
          </a:p>
        </p:txBody>
      </p:sp>
      <p:sp>
        <p:nvSpPr>
          <p:cNvPr id="7" name="مربع نص 1">
            <a:extLst>
              <a:ext uri="{FF2B5EF4-FFF2-40B4-BE49-F238E27FC236}">
                <a16:creationId xmlns="" xmlns:a16="http://schemas.microsoft.com/office/drawing/2014/main" id="{CA9BFC1D-A224-4196-9961-E5B5357A0E84}"/>
              </a:ext>
            </a:extLst>
          </p:cNvPr>
          <p:cNvSpPr txBox="1"/>
          <p:nvPr/>
        </p:nvSpPr>
        <p:spPr>
          <a:xfrm>
            <a:off x="450312" y="4600360"/>
            <a:ext cx="1160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أشارك في الأنشطة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واللجان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المدرسية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حتّى لا أبقى عُرضةً للتّنم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JO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</a:p>
        </p:txBody>
      </p:sp>
      <p:sp>
        <p:nvSpPr>
          <p:cNvPr id="9" name="مستطيل 4">
            <a:extLst>
              <a:ext uri="{FF2B5EF4-FFF2-40B4-BE49-F238E27FC236}">
                <a16:creationId xmlns="" xmlns:a16="http://schemas.microsoft.com/office/drawing/2014/main" id="{02731AC1-5356-4FA8-B170-CB986C46B894}"/>
              </a:ext>
            </a:extLst>
          </p:cNvPr>
          <p:cNvSpPr/>
          <p:nvPr/>
        </p:nvSpPr>
        <p:spPr>
          <a:xfrm>
            <a:off x="0" y="96922"/>
            <a:ext cx="36310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27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58AB8B5B-D61A-4A12-A3FE-C49D765D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</a:p>
        </p:txBody>
      </p:sp>
      <p:sp>
        <p:nvSpPr>
          <p:cNvPr id="4" name="مستطيل 4">
            <a:extLst>
              <a:ext uri="{FF2B5EF4-FFF2-40B4-BE49-F238E27FC236}">
                <a16:creationId xmlns="" xmlns:a16="http://schemas.microsoft.com/office/drawing/2014/main" id="{00233A4A-62E2-411B-9137-E61AA373BB60}"/>
              </a:ext>
            </a:extLst>
          </p:cNvPr>
          <p:cNvSpPr/>
          <p:nvPr/>
        </p:nvSpPr>
        <p:spPr>
          <a:xfrm>
            <a:off x="0" y="96922"/>
            <a:ext cx="36310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29020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3">
            <a:extLst>
              <a:ext uri="{FF2B5EF4-FFF2-40B4-BE49-F238E27FC236}">
                <a16:creationId xmlns="" xmlns:a16="http://schemas.microsoft.com/office/drawing/2014/main" id="{8D0DCBC6-A4F1-4D70-BF9A-AA69D53ABD50}"/>
              </a:ext>
            </a:extLst>
          </p:cNvPr>
          <p:cNvSpPr txBox="1"/>
          <p:nvPr/>
        </p:nvSpPr>
        <p:spPr>
          <a:xfrm>
            <a:off x="4481641" y="1541341"/>
            <a:ext cx="3863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أَهْدَافُ الدَّرْسِ:</a:t>
            </a:r>
            <a:endParaRPr lang="en-US" sz="5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3">
            <a:extLst>
              <a:ext uri="{FF2B5EF4-FFF2-40B4-BE49-F238E27FC236}">
                <a16:creationId xmlns="" xmlns:a16="http://schemas.microsoft.com/office/drawing/2014/main" id="{8D0DCBC6-A4F1-4D70-BF9A-AA69D53ABD50}"/>
              </a:ext>
            </a:extLst>
          </p:cNvPr>
          <p:cNvSpPr txBox="1"/>
          <p:nvPr/>
        </p:nvSpPr>
        <p:spPr>
          <a:xfrm>
            <a:off x="1741666" y="3768922"/>
            <a:ext cx="934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تحليلُ عناصر 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القصة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تحليلًا سليمًا.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3">
            <a:extLst>
              <a:ext uri="{FF2B5EF4-FFF2-40B4-BE49-F238E27FC236}">
                <a16:creationId xmlns="" xmlns:a16="http://schemas.microsoft.com/office/drawing/2014/main" id="{8D0DCBC6-A4F1-4D70-BF9A-AA69D53ABD50}"/>
              </a:ext>
            </a:extLst>
          </p:cNvPr>
          <p:cNvSpPr txBox="1"/>
          <p:nvPr/>
        </p:nvSpPr>
        <p:spPr>
          <a:xfrm>
            <a:off x="1143000" y="4805309"/>
            <a:ext cx="994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إبْداءُ الرَّأي في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شخصياتِ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القصة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بصياغة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سليمة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وتحليل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مقن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3">
            <a:extLst>
              <a:ext uri="{FF2B5EF4-FFF2-40B4-BE49-F238E27FC236}">
                <a16:creationId xmlns="" xmlns:a16="http://schemas.microsoft.com/office/drawing/2014/main" id="{8D0DCBC6-A4F1-4D70-BF9A-AA69D53ABD50}"/>
              </a:ext>
            </a:extLst>
          </p:cNvPr>
          <p:cNvSpPr txBox="1"/>
          <p:nvPr/>
        </p:nvSpPr>
        <p:spPr>
          <a:xfrm>
            <a:off x="1425389" y="2813067"/>
            <a:ext cx="962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تَحْدِيدُ الأفكار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ِالرئيس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الن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JO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تحديدًا دقيقًا.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A46B318B-AA27-4601-AE58-D06028FB6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61" y="160216"/>
            <a:ext cx="1646183" cy="1268068"/>
          </a:xfrm>
          <a:prstGeom prst="rect">
            <a:avLst/>
          </a:prstGeom>
        </p:spPr>
      </p:pic>
      <p:sp>
        <p:nvSpPr>
          <p:cNvPr id="15" name="مستطيل 4">
            <a:extLst>
              <a:ext uri="{FF2B5EF4-FFF2-40B4-BE49-F238E27FC236}">
                <a16:creationId xmlns="" xmlns:a16="http://schemas.microsoft.com/office/drawing/2014/main" id="{74B2CEFE-ADB0-4F09-B68F-0709EC8C86A7}"/>
              </a:ext>
            </a:extLst>
          </p:cNvPr>
          <p:cNvSpPr/>
          <p:nvPr/>
        </p:nvSpPr>
        <p:spPr>
          <a:xfrm>
            <a:off x="29817" y="120459"/>
            <a:ext cx="4525558" cy="5168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03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A569A42E-2F99-476D-90FA-C289343FCA5A}"/>
              </a:ext>
            </a:extLst>
          </p:cNvPr>
          <p:cNvSpPr txBox="1">
            <a:spLocks/>
          </p:cNvSpPr>
          <p:nvPr/>
        </p:nvSpPr>
        <p:spPr>
          <a:xfrm>
            <a:off x="10727918" y="96922"/>
            <a:ext cx="1464082" cy="6287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B3E64644-6BA5-43EB-B2F2-9E93CD99521A}"/>
              </a:ext>
            </a:extLst>
          </p:cNvPr>
          <p:cNvSpPr txBox="1"/>
          <p:nvPr/>
        </p:nvSpPr>
        <p:spPr>
          <a:xfrm>
            <a:off x="976923" y="6477302"/>
            <a:ext cx="363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القراءة للصّف الرابع الابتدائي، ص 39-40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4">
            <a:extLst>
              <a:ext uri="{FF2B5EF4-FFF2-40B4-BE49-F238E27FC236}">
                <a16:creationId xmlns="" xmlns:a16="http://schemas.microsoft.com/office/drawing/2014/main" id="{20823670-A269-4609-BC70-30ADDCDD122B}"/>
              </a:ext>
            </a:extLst>
          </p:cNvPr>
          <p:cNvSpPr/>
          <p:nvPr/>
        </p:nvSpPr>
        <p:spPr>
          <a:xfrm>
            <a:off x="0" y="196032"/>
            <a:ext cx="1594574" cy="13000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0EA96FE-9D8E-410D-BCA8-07F22130E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9" y="196032"/>
            <a:ext cx="4301861" cy="61302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92C3D0-5AE7-48EA-9806-0A39A29F2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245" y="196032"/>
            <a:ext cx="3901986" cy="61302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عنوان 1">
            <a:extLst>
              <a:ext uri="{FF2B5EF4-FFF2-40B4-BE49-F238E27FC236}">
                <a16:creationId xmlns="" xmlns:a16="http://schemas.microsoft.com/office/drawing/2014/main" id="{3FB7B9BE-DD7E-419D-ADED-9476C8CD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2556" y="1599180"/>
            <a:ext cx="1952010" cy="3659640"/>
          </a:xfrm>
        </p:spPr>
        <p:txBody>
          <a:bodyPr>
            <a:noAutofit/>
          </a:bodyPr>
          <a:lstStyle/>
          <a:p>
            <a:pPr algn="ctr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أَقرأُ النَّصَّ بِتَمَعُّنٍ، وأجيبُ عمّا يليهِ من أسئلةٍ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88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560070" y="419491"/>
            <a:ext cx="8596668" cy="1543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FB634383-4A2F-480C-B82F-5BAB8AC2034F}"/>
              </a:ext>
            </a:extLst>
          </p:cNvPr>
          <p:cNvSpPr txBox="1"/>
          <p:nvPr/>
        </p:nvSpPr>
        <p:spPr>
          <a:xfrm>
            <a:off x="1560070" y="2480913"/>
            <a:ext cx="995129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الفِكْرَةُ العَام</a:t>
            </a:r>
            <a:r>
              <a:rPr lang="ar-SA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َةُ: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حِيلة</a:t>
            </a:r>
            <a:r>
              <a:rPr lang="ar-JO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الأرنب</a:t>
            </a:r>
            <a:r>
              <a:rPr lang="ar-JO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الذ</a:t>
            </a:r>
            <a:r>
              <a:rPr lang="ar-JO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 لإنقاذِ حيوانات</a:t>
            </a:r>
            <a:r>
              <a:rPr lang="ar-JO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الغابة</a:t>
            </a:r>
            <a:r>
              <a:rPr lang="ar-JO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الأسد</a:t>
            </a:r>
            <a:r>
              <a:rPr lang="ar-JO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الش</a:t>
            </a:r>
            <a:r>
              <a:rPr lang="ar-JO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BH" sz="4400" b="1" dirty="0" err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رّير</a:t>
            </a:r>
            <a:r>
              <a:rPr lang="ar-JO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المتجب</a:t>
            </a:r>
            <a:r>
              <a:rPr lang="ar-JO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JO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EE7F7013-B270-4148-AA92-3434DE2191A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4">
            <a:extLst>
              <a:ext uri="{FF2B5EF4-FFF2-40B4-BE49-F238E27FC236}">
                <a16:creationId xmlns="" xmlns:a16="http://schemas.microsoft.com/office/drawing/2014/main" id="{E83C1607-190B-46C0-84A6-E4688927D8C3}"/>
              </a:ext>
            </a:extLst>
          </p:cNvPr>
          <p:cNvSpPr/>
          <p:nvPr/>
        </p:nvSpPr>
        <p:spPr>
          <a:xfrm>
            <a:off x="0" y="96922"/>
            <a:ext cx="36310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94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5402"/>
              </p:ext>
            </p:extLst>
          </p:nvPr>
        </p:nvGraphicFramePr>
        <p:xfrm>
          <a:off x="304815" y="1178279"/>
          <a:ext cx="9389801" cy="4761678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2794406">
                  <a:extLst>
                    <a:ext uri="{9D8B030D-6E8A-4147-A177-3AD203B41FA5}">
                      <a16:colId xmlns="" xmlns:a16="http://schemas.microsoft.com/office/drawing/2014/main" val="708519682"/>
                    </a:ext>
                  </a:extLst>
                </a:gridCol>
                <a:gridCol w="6595395">
                  <a:extLst>
                    <a:ext uri="{9D8B030D-6E8A-4147-A177-3AD203B41FA5}">
                      <a16:colId xmlns="" xmlns:a16="http://schemas.microsoft.com/office/drawing/2014/main" val="2614260134"/>
                    </a:ext>
                  </a:extLst>
                </a:gridCol>
              </a:tblGrid>
              <a:tr h="5761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 أو العبارة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>
                    <a:solidFill>
                      <a:srgbClr val="9CAC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4000" b="1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المعنى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>
                    <a:solidFill>
                      <a:srgbClr val="9CACB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0644419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أخلصكم </a:t>
                      </a: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="" xmlns:a16="http://schemas.microsoft.com/office/drawing/2014/main" val="331317855"/>
                  </a:ext>
                </a:extLst>
              </a:tr>
              <a:tr h="44965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جاوز</a:t>
                      </a:r>
                      <a:endParaRPr lang="ar-SA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65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رويدًا</a:t>
                      </a:r>
                      <a:endParaRPr lang="ar-SA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65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اعترضني</a:t>
                      </a:r>
                      <a:endParaRPr lang="ar-SA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أنا أولى</a:t>
                      </a: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="" xmlns:a16="http://schemas.microsoft.com/office/drawing/2014/main" val="524120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المتهور</a:t>
                      </a: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="" xmlns:a16="http://schemas.microsoft.com/office/drawing/2014/main" val="2606226131"/>
                  </a:ext>
                </a:extLst>
              </a:tr>
              <a:tr h="4481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أملت</a:t>
                      </a: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3544" marR="6354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D4A1F2F2-3DE2-4AB2-B112-0FEA4A996D1F}"/>
              </a:ext>
            </a:extLst>
          </p:cNvPr>
          <p:cNvSpPr txBox="1"/>
          <p:nvPr/>
        </p:nvSpPr>
        <p:spPr>
          <a:xfrm>
            <a:off x="9300754" y="2344494"/>
            <a:ext cx="3045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معاني الـمُفْرَدَاتِ</a:t>
            </a:r>
            <a:endParaRPr lang="en-US" sz="5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588107F1-237B-4485-AF5A-CD70FA8ABA06}"/>
              </a:ext>
            </a:extLst>
          </p:cNvPr>
          <p:cNvSpPr txBox="1"/>
          <p:nvPr/>
        </p:nvSpPr>
        <p:spPr>
          <a:xfrm>
            <a:off x="0" y="1791137"/>
            <a:ext cx="686209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أنق</a:t>
            </a:r>
            <a:r>
              <a:rPr lang="ar-JO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ذكم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136B0F45-2BCA-4A63-9046-1219C27FCE01}"/>
              </a:ext>
            </a:extLst>
          </p:cNvPr>
          <p:cNvSpPr txBox="1"/>
          <p:nvPr/>
        </p:nvSpPr>
        <p:spPr>
          <a:xfrm>
            <a:off x="525299" y="2357597"/>
            <a:ext cx="5569770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تعدّى /تخطى</a:t>
            </a:r>
            <a:endParaRPr lang="en-US" sz="48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="" xmlns:a16="http://schemas.microsoft.com/office/drawing/2014/main" id="{B8568303-2741-4848-9D5E-F60A1F90446D}"/>
              </a:ext>
            </a:extLst>
          </p:cNvPr>
          <p:cNvSpPr txBox="1"/>
          <p:nvPr/>
        </p:nvSpPr>
        <p:spPr>
          <a:xfrm>
            <a:off x="2505796" y="4744396"/>
            <a:ext cx="2148265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طائش/متسرع</a:t>
            </a:r>
            <a:endParaRPr lang="en-US" sz="32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="" xmlns:a16="http://schemas.microsoft.com/office/drawing/2014/main" id="{F9D8EA43-D07E-4A86-A112-9FCCC995AA15}"/>
              </a:ext>
            </a:extLst>
          </p:cNvPr>
          <p:cNvSpPr txBox="1"/>
          <p:nvPr/>
        </p:nvSpPr>
        <p:spPr>
          <a:xfrm>
            <a:off x="2218128" y="4125124"/>
            <a:ext cx="2184113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أنا أحق</a:t>
            </a:r>
            <a:endParaRPr lang="en-US" sz="32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5" name="مربع نص 3">
            <a:extLst>
              <a:ext uri="{FF2B5EF4-FFF2-40B4-BE49-F238E27FC236}">
                <a16:creationId xmlns="" xmlns:a16="http://schemas.microsoft.com/office/drawing/2014/main" id="{588107F1-237B-4485-AF5A-CD70FA8ABA06}"/>
              </a:ext>
            </a:extLst>
          </p:cNvPr>
          <p:cNvSpPr txBox="1"/>
          <p:nvPr/>
        </p:nvSpPr>
        <p:spPr>
          <a:xfrm>
            <a:off x="245961" y="2976869"/>
            <a:ext cx="637016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على مهل / ببطء</a:t>
            </a:r>
            <a:endParaRPr lang="en-US" sz="28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6" name="مربع نص 8">
            <a:extLst>
              <a:ext uri="{FF2B5EF4-FFF2-40B4-BE49-F238E27FC236}">
                <a16:creationId xmlns="" xmlns:a16="http://schemas.microsoft.com/office/drawing/2014/main" id="{136B0F45-2BCA-4A63-9046-1219C27FCE01}"/>
              </a:ext>
            </a:extLst>
          </p:cNvPr>
          <p:cNvSpPr txBox="1"/>
          <p:nvPr/>
        </p:nvSpPr>
        <p:spPr>
          <a:xfrm>
            <a:off x="1636228" y="3489872"/>
            <a:ext cx="3756388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منعني</a:t>
            </a:r>
            <a:endParaRPr lang="en-US" sz="32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مربع نص 10">
            <a:extLst>
              <a:ext uri="{FF2B5EF4-FFF2-40B4-BE49-F238E27FC236}">
                <a16:creationId xmlns="" xmlns:a16="http://schemas.microsoft.com/office/drawing/2014/main" id="{B8568303-2741-4848-9D5E-F60A1F90446D}"/>
              </a:ext>
            </a:extLst>
          </p:cNvPr>
          <p:cNvSpPr txBox="1"/>
          <p:nvPr/>
        </p:nvSpPr>
        <p:spPr>
          <a:xfrm>
            <a:off x="2648026" y="5363668"/>
            <a:ext cx="1566038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تخلص</a:t>
            </a:r>
            <a:endParaRPr lang="en-US" sz="32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ستطيل 4">
            <a:extLst>
              <a:ext uri="{FF2B5EF4-FFF2-40B4-BE49-F238E27FC236}">
                <a16:creationId xmlns="" xmlns:a16="http://schemas.microsoft.com/office/drawing/2014/main" id="{30C1FCB9-EFBD-4C83-A13F-0029FE88E401}"/>
              </a:ext>
            </a:extLst>
          </p:cNvPr>
          <p:cNvSpPr/>
          <p:nvPr/>
        </p:nvSpPr>
        <p:spPr>
          <a:xfrm>
            <a:off x="0" y="96922"/>
            <a:ext cx="36310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52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4" grpId="0"/>
      <p:bldP spid="15" grpId="0"/>
      <p:bldP spid="1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416920" y="-47321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ْ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ش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ُ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5">
            <a:extLst>
              <a:ext uri="{FF2B5EF4-FFF2-40B4-BE49-F238E27FC236}">
                <a16:creationId xmlns="" xmlns:a16="http://schemas.microsoft.com/office/drawing/2014/main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24422"/>
              </p:ext>
            </p:extLst>
          </p:nvPr>
        </p:nvGraphicFramePr>
        <p:xfrm>
          <a:off x="468708" y="991937"/>
          <a:ext cx="11662326" cy="53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196">
                  <a:extLst>
                    <a:ext uri="{9D8B030D-6E8A-4147-A177-3AD203B41FA5}">
                      <a16:colId xmlns="" xmlns:a16="http://schemas.microsoft.com/office/drawing/2014/main" val="567469862"/>
                    </a:ext>
                  </a:extLst>
                </a:gridCol>
                <a:gridCol w="6186388">
                  <a:extLst>
                    <a:ext uri="{9D8B030D-6E8A-4147-A177-3AD203B41FA5}">
                      <a16:colId xmlns="" xmlns:a16="http://schemas.microsoft.com/office/drawing/2014/main" val="4107278025"/>
                    </a:ext>
                  </a:extLst>
                </a:gridCol>
                <a:gridCol w="2025742">
                  <a:extLst>
                    <a:ext uri="{9D8B030D-6E8A-4147-A177-3AD203B41FA5}">
                      <a16:colId xmlns="" xmlns:a16="http://schemas.microsoft.com/office/drawing/2014/main" val="2578692530"/>
                    </a:ext>
                  </a:extLst>
                </a:gridCol>
              </a:tblGrid>
              <a:tr h="757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الأساليبُ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الشرحُ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مراحل</a:t>
                      </a:r>
                      <a:r>
                        <a:rPr lang="ar-JO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القصة</a:t>
                      </a:r>
                      <a:r>
                        <a:rPr lang="ar-JO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36915430"/>
                  </a:ext>
                </a:extLst>
              </a:tr>
              <a:tr h="147874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كان، كانت: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أساليب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الس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القص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صي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لعرض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أحداث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القصة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وتدل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على وقوع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الأحداث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ز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ماض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من: كان أسد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يعيش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...........................إلى:  وقت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الغداء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يكشف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الكاتب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 الشخصية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المحوري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الأولى في القصة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وهي شخصية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الأسد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كما يكشف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 المكان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الذي جرت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فيه أحداث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القصة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وهو: الغابة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وقد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بين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لنا الكاتب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صفاتِ 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 بداية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القصة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فهو يتعامل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مع حيوانات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الغابة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بشراسة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وقوة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وجبروت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وفرض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على الغابة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قانون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ًا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قاس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يًا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 يعرف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الرحمة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حيث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وافقت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جميع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الحيوانات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ضعف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 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تقدم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للأسد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وجبة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شهية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وهي عبارة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 ضحية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منهم.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بطش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الأسد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وإذعان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حيوانات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الغابة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له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03703359"/>
                  </a:ext>
                </a:extLst>
              </a:tr>
              <a:tr h="147874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يمنعكم </a:t>
                      </a:r>
                      <a:r>
                        <a:rPr lang="ar-BH" sz="2400" b="1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...؟: 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أسلوب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استفهام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الذي تأمر</a:t>
                      </a:r>
                      <a:r>
                        <a:rPr lang="ar-JO" sz="24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 ب</a:t>
                      </a:r>
                      <a:r>
                        <a:rPr lang="ar-BH" sz="24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BH" sz="2400" b="1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؟: </a:t>
                      </a:r>
                      <a:r>
                        <a:rPr lang="ar-BH" sz="2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أسلوب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استفهام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BH" sz="2400" b="1" baseline="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من: ثم إن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أرنبًا ........................... إلى: فغرق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الجب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تبدأ الأحداث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بالت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َّحَولِ 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عندما ظهرت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الشخصيات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المحوري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وهي الأرنب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ذي غَيَّرَ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 مجرى الأحداث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BH" sz="2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ar-BH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استخدام 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الأرنب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لحيلة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ذكية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للتخلص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من الأسد</a:t>
                      </a:r>
                      <a:r>
                        <a:rPr lang="ar-JO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77C58A65-5C1B-4679-B386-6780580BFFB2}"/>
              </a:ext>
            </a:extLst>
          </p:cNvPr>
          <p:cNvSpPr/>
          <p:nvPr/>
        </p:nvSpPr>
        <p:spPr>
          <a:xfrm>
            <a:off x="10324408" y="2147385"/>
            <a:ext cx="1358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المقدمة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ُ</a:t>
            </a: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77C58A65-5C1B-4679-B386-6780580BFFB2}"/>
              </a:ext>
            </a:extLst>
          </p:cNvPr>
          <p:cNvSpPr/>
          <p:nvPr/>
        </p:nvSpPr>
        <p:spPr>
          <a:xfrm>
            <a:off x="10109235" y="4693355"/>
            <a:ext cx="2063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سياق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ُ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التحول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ِ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8F9FA069-3268-4976-94CF-5F09D42AA83C}"/>
              </a:ext>
            </a:extLst>
          </p:cNvPr>
          <p:cNvSpPr/>
          <p:nvPr/>
        </p:nvSpPr>
        <p:spPr>
          <a:xfrm>
            <a:off x="0" y="96922"/>
            <a:ext cx="36310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70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416920" y="-47321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ْ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ش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ُ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5">
            <a:extLst>
              <a:ext uri="{FF2B5EF4-FFF2-40B4-BE49-F238E27FC236}">
                <a16:creationId xmlns="" xmlns:a16="http://schemas.microsoft.com/office/drawing/2014/main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28462"/>
              </p:ext>
            </p:extLst>
          </p:nvPr>
        </p:nvGraphicFramePr>
        <p:xfrm>
          <a:off x="468708" y="909876"/>
          <a:ext cx="11662326" cy="523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196">
                  <a:extLst>
                    <a:ext uri="{9D8B030D-6E8A-4147-A177-3AD203B41FA5}">
                      <a16:colId xmlns="" xmlns:a16="http://schemas.microsoft.com/office/drawing/2014/main" val="567469862"/>
                    </a:ext>
                  </a:extLst>
                </a:gridCol>
                <a:gridCol w="6186388">
                  <a:extLst>
                    <a:ext uri="{9D8B030D-6E8A-4147-A177-3AD203B41FA5}">
                      <a16:colId xmlns="" xmlns:a16="http://schemas.microsoft.com/office/drawing/2014/main" val="4107278025"/>
                    </a:ext>
                  </a:extLst>
                </a:gridCol>
                <a:gridCol w="2025742">
                  <a:extLst>
                    <a:ext uri="{9D8B030D-6E8A-4147-A177-3AD203B41FA5}">
                      <a16:colId xmlns="" xmlns:a16="http://schemas.microsoft.com/office/drawing/2014/main" val="2578692530"/>
                    </a:ext>
                  </a:extLst>
                </a:gridCol>
              </a:tblGrid>
              <a:tr h="757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الأساليبُ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الشرحُ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مراحل</a:t>
                      </a:r>
                      <a:r>
                        <a:rPr lang="ar-JO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القصة</a:t>
                      </a:r>
                      <a:r>
                        <a:rPr lang="ar-JO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36915430"/>
                  </a:ext>
                </a:extLst>
              </a:tr>
              <a:tr h="2957494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أين جئت</a:t>
                      </a:r>
                      <a:r>
                        <a:rPr lang="ar-BH" sz="2400" b="1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؟/  أين </a:t>
                      </a:r>
                      <a:r>
                        <a:rPr lang="ar-BH" sz="24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الحيوانات: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أسلوب استفهام.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BH" sz="2400" b="1" baseline="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BH" sz="2400" b="1" baseline="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 تأخذ مني: </a:t>
                      </a:r>
                      <a:r>
                        <a:rPr lang="ar-BH" sz="2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أسلوب نهي.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BH" sz="24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BH" sz="24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انطلق </a:t>
                      </a:r>
                      <a:r>
                        <a:rPr lang="ar-BH" sz="2400" b="1" baseline="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معي/ </a:t>
                      </a:r>
                      <a:r>
                        <a:rPr lang="ar-BH" sz="2400" b="1" baseline="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احملني: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أسلوب أمر.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وصف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الكاتب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الأرنب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بأنه صغير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وربما نظن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 الوهلة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الأولى أن الأرنب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الصغير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سيكون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وجبة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سهلة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للأسد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وحيوانًا ضعيفًا لا نستطيع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مقارنت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مع الأسد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القوي. ولكن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هذا الحيوان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الصغير 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 اقتراح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عرض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على بقية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الحيوانات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لمساعدت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 في تنفيذ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الاقتراح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حينما عرض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الأرنب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اقتراح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على الحيوانات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أراد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أن يثبت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للجميع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حينما يتعاون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ويتشارك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الجميع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تنفيذ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شيءٍ ما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فإنَّ 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النجاح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 مَصِيرُهُ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كانت حيلة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الأرنب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هي: أن يتباطأ عن الس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اعة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التي يأكل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فيها الأسد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غداء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وعندما يسأل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الأسد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 سبب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قدوم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متأخرًا، 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عندَها يخبِرُه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أنه ليس هو الضحية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لغداء 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اليوم، وإن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الضحية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هو أرنب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سمين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ٌ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يليق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بالأسد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ولكن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هناك أسد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ًا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آخر 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أخذ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الأرنب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السمين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وهرب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به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إلى البئر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فغضب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الأسد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الشرير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 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ذهب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إلى البئر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كي يتقاتل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مع الأسد الذي سرق</a:t>
                      </a:r>
                      <a:r>
                        <a:rPr lang="ar-JO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الأرنب. </a:t>
                      </a:r>
                      <a:endParaRPr lang="ar-BH" sz="2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ar-BH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استخدام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الأرنب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لحيلة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ذكية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للتخلص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من الأسد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03703359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77C58A65-5C1B-4679-B386-6780580BFFB2}"/>
              </a:ext>
            </a:extLst>
          </p:cNvPr>
          <p:cNvSpPr/>
          <p:nvPr/>
        </p:nvSpPr>
        <p:spPr>
          <a:xfrm>
            <a:off x="10109235" y="2067385"/>
            <a:ext cx="2063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سياق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ُ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التحول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ِ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6" name="مستطيل 4">
            <a:extLst>
              <a:ext uri="{FF2B5EF4-FFF2-40B4-BE49-F238E27FC236}">
                <a16:creationId xmlns="" xmlns:a16="http://schemas.microsoft.com/office/drawing/2014/main" id="{92D047A9-64D3-4EE6-A905-E9D32D23DE1F}"/>
              </a:ext>
            </a:extLst>
          </p:cNvPr>
          <p:cNvSpPr/>
          <p:nvPr/>
        </p:nvSpPr>
        <p:spPr>
          <a:xfrm>
            <a:off x="0" y="96922"/>
            <a:ext cx="36310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325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416920" y="-47321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ْ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ش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ُ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5">
            <a:extLst>
              <a:ext uri="{FF2B5EF4-FFF2-40B4-BE49-F238E27FC236}">
                <a16:creationId xmlns="" xmlns:a16="http://schemas.microsoft.com/office/drawing/2014/main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79440"/>
              </p:ext>
            </p:extLst>
          </p:nvPr>
        </p:nvGraphicFramePr>
        <p:xfrm>
          <a:off x="260888" y="951438"/>
          <a:ext cx="11742689" cy="533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9554">
                  <a:extLst>
                    <a:ext uri="{9D8B030D-6E8A-4147-A177-3AD203B41FA5}">
                      <a16:colId xmlns="" xmlns:a16="http://schemas.microsoft.com/office/drawing/2014/main" val="4107278025"/>
                    </a:ext>
                  </a:extLst>
                </a:gridCol>
                <a:gridCol w="2273135">
                  <a:extLst>
                    <a:ext uri="{9D8B030D-6E8A-4147-A177-3AD203B41FA5}">
                      <a16:colId xmlns="" xmlns:a16="http://schemas.microsoft.com/office/drawing/2014/main" val="2578692530"/>
                    </a:ext>
                  </a:extLst>
                </a:gridCol>
              </a:tblGrid>
              <a:tr h="771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الشرحُ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مراحل</a:t>
                      </a:r>
                      <a:r>
                        <a:rPr lang="ar-JO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القصة</a:t>
                      </a:r>
                      <a:r>
                        <a:rPr lang="ar-JO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36915430"/>
                  </a:ext>
                </a:extLst>
              </a:tr>
              <a:tr h="4561826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عندما 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نظرَ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الشرير 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البئر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شاهد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صورت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معكوسة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على ماء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البئر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الصافي فظن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أن الصورة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هي الأسد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الذي سرق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الأرنب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فقفز</a:t>
                      </a:r>
                      <a:r>
                        <a:rPr lang="ar-JO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في البئر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كي 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يقتل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فسقط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وغرق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ولم يجد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يساع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أراد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الكاتب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أن يقارن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بين قوة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الجسد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الأسد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وبين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قوة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التفكير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الأرنب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فالأرنب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استطاع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أن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يهزم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الأسد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ويخلص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الغابة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 بطش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رغم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ص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غر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جس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ورغم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قوة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الأسد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وزئير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ولكن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الأرنب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تمت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بذكاء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وتفكير </a:t>
                      </a:r>
                      <a:r>
                        <a:rPr lang="ar-JO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جيدين 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بالإضافة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إلى موافقة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حيوانات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الغابة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ومعاونت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ها له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تنفيذ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الفكرة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فكل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هذه العوامل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خلصتهم من الأسد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استخدم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الكاتب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سياق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التحول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الحِوار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الذي جرى على لسان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الحيوانات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 أجل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تقريب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ذهن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القارئ من شخصيات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القصة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وإضافة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الحيوي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 و التَّشَوقِ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لأحداث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القصة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حتى يعيش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ها القارئ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بمتعة</a:t>
                      </a:r>
                      <a:r>
                        <a:rPr lang="ar-JO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 </a:t>
                      </a:r>
                      <a:endParaRPr lang="ar-BH" sz="28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ar-BH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استخدام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الأرنب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لحيلة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ذكية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للتخلص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من الأسد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03703359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77C58A65-5C1B-4679-B386-6780580BFFB2}"/>
              </a:ext>
            </a:extLst>
          </p:cNvPr>
          <p:cNvSpPr/>
          <p:nvPr/>
        </p:nvSpPr>
        <p:spPr>
          <a:xfrm>
            <a:off x="9760100" y="2524585"/>
            <a:ext cx="2063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سياق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ُ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التحول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ِ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6" name="مستطيل 4">
            <a:extLst>
              <a:ext uri="{FF2B5EF4-FFF2-40B4-BE49-F238E27FC236}">
                <a16:creationId xmlns="" xmlns:a16="http://schemas.microsoft.com/office/drawing/2014/main" id="{3B9CC7EF-9B79-4351-B2EA-9CCE7EBE8EE3}"/>
              </a:ext>
            </a:extLst>
          </p:cNvPr>
          <p:cNvSpPr/>
          <p:nvPr/>
        </p:nvSpPr>
        <p:spPr>
          <a:xfrm>
            <a:off x="0" y="96922"/>
            <a:ext cx="36310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886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416920" y="-47321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ْ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ش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ِ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ُ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5">
            <a:extLst>
              <a:ext uri="{FF2B5EF4-FFF2-40B4-BE49-F238E27FC236}">
                <a16:creationId xmlns="" xmlns:a16="http://schemas.microsoft.com/office/drawing/2014/main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77822"/>
              </p:ext>
            </p:extLst>
          </p:nvPr>
        </p:nvGraphicFramePr>
        <p:xfrm>
          <a:off x="351478" y="1214673"/>
          <a:ext cx="11677038" cy="494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6584">
                  <a:extLst>
                    <a:ext uri="{9D8B030D-6E8A-4147-A177-3AD203B41FA5}">
                      <a16:colId xmlns="" xmlns:a16="http://schemas.microsoft.com/office/drawing/2014/main" val="4107278025"/>
                    </a:ext>
                  </a:extLst>
                </a:gridCol>
                <a:gridCol w="2880454">
                  <a:extLst>
                    <a:ext uri="{9D8B030D-6E8A-4147-A177-3AD203B41FA5}">
                      <a16:colId xmlns="" xmlns:a16="http://schemas.microsoft.com/office/drawing/2014/main" val="2578692530"/>
                    </a:ext>
                  </a:extLst>
                </a:gridCol>
              </a:tblGrid>
              <a:tr h="1008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الشرحُ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مراحل القصة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36915430"/>
                  </a:ext>
                </a:extLst>
              </a:tr>
              <a:tr h="3936828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BH" sz="2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BH" sz="2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كانت نهاية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القصة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سعيدة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فالتفكيرُ الجيد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وتنفيذ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الأفكارِ الجيدة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بشكل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سليم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يحقق لنا نهايات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سعيدة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وناجحة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أنقذ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الأرنب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نفس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 وبقية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حيوانات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الغابة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 قانون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الأسد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الجائر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إلى الأبد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ورجعت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ْ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الغابة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تعيش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بهدوءٍ وسعادة</a:t>
                      </a:r>
                      <a:r>
                        <a:rPr lang="ar-JO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ٍ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ar-BH" sz="24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تخلص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الأرنب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والحيوانات</a:t>
                      </a:r>
                      <a:r>
                        <a:rPr lang="ar-JO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من بطش</a:t>
                      </a:r>
                      <a:r>
                        <a:rPr lang="ar-JO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الأسد</a:t>
                      </a:r>
                      <a:r>
                        <a:rPr lang="ar-JO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والعيش</a:t>
                      </a:r>
                      <a:r>
                        <a:rPr lang="ar-JO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ِ</a:t>
                      </a:r>
                      <a:r>
                        <a:rPr lang="ar-BH" sz="28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بهناء.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03703359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77C58A65-5C1B-4679-B386-6780580BFFB2}"/>
              </a:ext>
            </a:extLst>
          </p:cNvPr>
          <p:cNvSpPr/>
          <p:nvPr/>
        </p:nvSpPr>
        <p:spPr>
          <a:xfrm>
            <a:off x="9585533" y="3023348"/>
            <a:ext cx="2063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الخاتمة</a:t>
            </a:r>
          </a:p>
        </p:txBody>
      </p:sp>
      <p:sp>
        <p:nvSpPr>
          <p:cNvPr id="6" name="مستطيل 4">
            <a:extLst>
              <a:ext uri="{FF2B5EF4-FFF2-40B4-BE49-F238E27FC236}">
                <a16:creationId xmlns="" xmlns:a16="http://schemas.microsoft.com/office/drawing/2014/main" id="{41103684-1AE9-4BF9-869F-CBD1500E9E36}"/>
              </a:ext>
            </a:extLst>
          </p:cNvPr>
          <p:cNvSpPr/>
          <p:nvPr/>
        </p:nvSpPr>
        <p:spPr>
          <a:xfrm>
            <a:off x="0" y="96922"/>
            <a:ext cx="363109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الأسدُ والأرنبُ 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 الصف الرابع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6006123"/>
      </p:ext>
    </p:extLst>
  </p:cSld>
  <p:clrMapOvr>
    <a:masterClrMapping/>
  </p:clrMapOvr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6767</TotalTime>
  <Words>1966</Words>
  <Application>Microsoft Office PowerPoint</Application>
  <PresentationFormat>Widescreen</PresentationFormat>
  <Paragraphs>198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Sakkal Majalla</vt:lpstr>
      <vt:lpstr>Traditional Arabic</vt:lpstr>
      <vt:lpstr>قالب الدروس</vt:lpstr>
      <vt:lpstr>الأسَدُ والأرْنَبُ</vt:lpstr>
      <vt:lpstr>PowerPoint Presentation</vt:lpstr>
      <vt:lpstr>أَقرأُ النَّصَّ بِتَمَعُّنٍ، وأجيبُ عمّا يليهِ من أسئلةٍ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أكتبُ من النَّصّ ما يوافقُ المفرداتِ الآتيةَ:</vt:lpstr>
      <vt:lpstr>PowerPoint Presentation</vt:lpstr>
      <vt:lpstr>PowerPoint Presentation</vt:lpstr>
      <vt:lpstr>PowerPoint Presentation</vt:lpstr>
      <vt:lpstr>PowerPoint Presentation</vt:lpstr>
      <vt:lpstr>انتهى الدرس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بِيئتُنَا...حَيَاتُنَا (للحفظ 1-6)</dc:title>
  <dc:creator>Hatem bin Saleh Darwish</dc:creator>
  <cp:lastModifiedBy>Mohamed Salameh Mfadi Alsalimeh</cp:lastModifiedBy>
  <cp:revision>414</cp:revision>
  <dcterms:created xsi:type="dcterms:W3CDTF">2020-03-04T09:54:10Z</dcterms:created>
  <dcterms:modified xsi:type="dcterms:W3CDTF">2020-08-26T07:33:58Z</dcterms:modified>
</cp:coreProperties>
</file>