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122"/>
    <a:srgbClr val="B21E8E"/>
    <a:srgbClr val="009687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D6FC16-6867-4E93-A44B-BCADD3B0E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5795C07-6E61-4134-B857-0A3E65640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4B96DB-CAE9-4DBB-A137-33C9B9F06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D28317-FE87-46DF-B666-C575600C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9284E1-4B69-4F0C-A2BD-52600715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912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6B3005-A213-4556-93C3-07782667C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0C00C0D-C7E2-4299-8D08-0299A4B05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B513A12-0848-4504-AB15-E41E1A2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87855E-7598-4674-B3D5-8E6EC421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B2302C-5743-4201-8B11-D6AA5290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03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2F5AC04-8B32-4001-94D7-7D128CD77D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2B39FC-19C1-4B39-AFFA-50DC589EE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9CCC5E-800D-4E50-9F5E-6DB13384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401F05-9987-4533-ADCB-06DA4F85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E293D9-4A37-4F82-955C-A0FB32A84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257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C6A2DC-7DFC-4EFA-94D6-3DBD7CB04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691504-34B0-49F9-8DC6-9A9BA5D0E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4DAAF4-25E9-411B-95EE-437D03CD6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009B47-1A9F-4EBD-A41D-52DA0C12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17C1F3-C1F1-4D67-95CB-C87537B8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372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432DCC-57CF-43B7-B5AA-A9390B85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6863F21-647F-4421-8396-8FDF0462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CB8A80-1028-4931-8B54-5EE011EB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46DD13-75D6-460F-92E3-F9521DCC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037776-2E83-4490-B90F-4ADF8CA28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479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AB3252-8AA3-4E5D-A3F3-E42024C1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923EA5-7ED5-4DB8-A4DD-5600860ED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1FC0176-62B0-46F6-83B9-8A5646625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0D6FC5-B44C-44E9-BAE7-9B8B3999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55D71BD-3DB3-4A0C-8C7E-A562A51C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0FDF75-E542-48A3-84AD-82941076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147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E1FCCA-CA9F-4653-890E-BA803F2FA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6E1544-2954-4E8D-B3D6-0EF4F5B60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6A7E0DA-01E5-4548-A3C7-DC91BB00E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A718AC9-F0EA-4F26-A49B-69AD42DD8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F771BD8-715D-442A-8890-D4DD87667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2FAC565-D421-43B2-AC36-13424B8DB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0CF470C-8C19-4842-BA16-4F12C97B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C7A0689-1F6F-415F-B83B-A7FD6F70F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602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C28A2E-61EC-4E80-B1FB-9B4CF992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39CB39E-3F2A-4DB7-844D-0E9A5F57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C609D20-6983-45C9-9DFE-829C247F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E3E67BB-CCD3-412D-A3EB-6B46B67F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323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888D711-A3AB-4985-AB86-6013230A7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83D74BD-D7E1-4FDD-A3E7-7B126DC5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3077EF-7324-4AE5-AE1F-0C8C1787C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154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DF41AD-70A0-492E-A397-BD2601FD6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2D1E81-CA7E-497F-84D9-4C104979C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0C0F19F-AB8A-410B-AD4F-BB00E3675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2FCBE10-D9C9-47D3-AFB6-9EC8BA9EB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63E6EB-CEFC-4554-8C45-1E7AD9F29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25B8F4-6F8E-4BB7-A07D-470746A75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750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AAAE5F-7A46-47D0-A5E3-3FAB6EF00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B298C55-040D-4289-AFF8-A9CE7405CA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B56826-3005-4CAC-8671-9377A1174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AA5C54-DE87-4F50-AFF3-B121DD77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B940EA-D2C3-441A-A20B-7D2F8068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0893DA-5BFE-481E-9763-6508FDCDC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467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FB69633-6915-45C6-BC5E-6381A277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43F1239-E90A-4130-B349-27FB8FE6F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0E2310-D18D-41BB-AA28-F3E011CC7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225D4-61D4-401C-96F1-52208970F09B}" type="datetimeFigureOut">
              <a:rPr lang="ar-SA" smtClean="0"/>
              <a:t>18/09/43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9CE49-043E-4F5C-A2F9-658A81945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A6505C-1460-40C7-A7CD-76DA7AB4B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B8EA5-2680-4D92-9C59-6F2187D7F5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500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D9AE1D-86B7-488D-9689-4F4CB00E1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2514" y="2387600"/>
            <a:ext cx="4337538" cy="491660"/>
          </a:xfrm>
        </p:spPr>
        <p:txBody>
          <a:bodyPr/>
          <a:lstStyle/>
          <a:p>
            <a:r>
              <a:rPr lang="ar-SA" dirty="0">
                <a:cs typeface="Sultan bold" pitchFamily="2" charset="-78"/>
              </a:rPr>
              <a:t>اعداد الاستاذة : عبير الغريب</a:t>
            </a:r>
          </a:p>
        </p:txBody>
      </p:sp>
      <p:pic>
        <p:nvPicPr>
          <p:cNvPr id="7" name="صورة 6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E90100F5-5C10-4A97-ADB7-1CE000CF7B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4"/>
          <a:stretch/>
        </p:blipFill>
        <p:spPr>
          <a:xfrm>
            <a:off x="1139484" y="2817438"/>
            <a:ext cx="4956516" cy="4029634"/>
          </a:xfrm>
          <a:prstGeom prst="rect">
            <a:avLst/>
          </a:prstGeom>
        </p:spPr>
      </p:pic>
      <p:pic>
        <p:nvPicPr>
          <p:cNvPr id="21" name="صورة 20" descr="صورة تحتوي على سهم&#10;&#10;تم إنشاء الوصف تلقائياً">
            <a:extLst>
              <a:ext uri="{FF2B5EF4-FFF2-40B4-BE49-F238E27FC236}">
                <a16:creationId xmlns:a16="http://schemas.microsoft.com/office/drawing/2014/main" id="{8FE3E3CC-8431-403F-992F-1339C1F06F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941" y="-121115"/>
            <a:ext cx="4680111" cy="2798645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9AEC8953-EB5A-4454-9E9F-48A11F856D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726" y="213222"/>
            <a:ext cx="7750308" cy="623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41C8C7AD-ABE0-4A11-B67A-1BBD2908062A}"/>
              </a:ext>
            </a:extLst>
          </p:cNvPr>
          <p:cNvSpPr/>
          <p:nvPr/>
        </p:nvSpPr>
        <p:spPr>
          <a:xfrm>
            <a:off x="787791" y="633046"/>
            <a:ext cx="10663311" cy="56692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E25F023-968C-46AD-BCD2-A727ADCE1B06}"/>
              </a:ext>
            </a:extLst>
          </p:cNvPr>
          <p:cNvSpPr txBox="1"/>
          <p:nvPr/>
        </p:nvSpPr>
        <p:spPr>
          <a:xfrm>
            <a:off x="787791" y="1024654"/>
            <a:ext cx="10466363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b="0" i="0" dirty="0">
                <a:effectLst/>
                <a:latin typeface="Arial" panose="020B0604020202020204" pitchFamily="34" charset="0"/>
                <a:cs typeface="Sultan bold" pitchFamily="2" charset="-78"/>
              </a:rPr>
              <a:t> </a:t>
            </a:r>
            <a:r>
              <a:rPr lang="ar-SA" sz="2800" b="0" i="0" dirty="0">
                <a:solidFill>
                  <a:srgbClr val="F26122"/>
                </a:solidFill>
                <a:effectLst/>
                <a:latin typeface="Arial" panose="020B0604020202020204" pitchFamily="34" charset="0"/>
                <a:cs typeface="Sultan bold" pitchFamily="2" charset="-78"/>
              </a:rPr>
              <a:t>استراتيجية السبب والنتيجة:  </a:t>
            </a:r>
            <a:r>
              <a:rPr lang="ar-SA" sz="2400" b="0" i="0" dirty="0">
                <a:effectLst/>
                <a:latin typeface="Arial" panose="020B0604020202020204" pitchFamily="34" charset="0"/>
                <a:cs typeface="Sultan bold" pitchFamily="2" charset="-78"/>
              </a:rPr>
              <a:t>أحد استراتيجيات التعلم التي تساهم في التفعيل الإيجابي لدور المتعلم، والهادف لتفعيل دوره ،عبر العمل والبحث والتحليل والتركيب والتجريب  بنفسه، في الحصول على المعلومات  والمهارات داخل العملية التعليمية </a:t>
            </a:r>
            <a:r>
              <a:rPr lang="ar-SA" sz="2400" dirty="0">
                <a:latin typeface="Arial" panose="020B0604020202020204" pitchFamily="34" charset="0"/>
                <a:cs typeface="Sultan bold" pitchFamily="2" charset="-78"/>
              </a:rPr>
              <a:t>.</a:t>
            </a:r>
            <a:endParaRPr lang="ar-SA" sz="2400" dirty="0">
              <a:cs typeface="Sultan bold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5850443-FC40-4728-BAB3-9267D94C0742}"/>
              </a:ext>
            </a:extLst>
          </p:cNvPr>
          <p:cNvSpPr txBox="1"/>
          <p:nvPr/>
        </p:nvSpPr>
        <p:spPr>
          <a:xfrm>
            <a:off x="1069145" y="2091928"/>
            <a:ext cx="10185009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ar-SA" sz="2800" i="0" dirty="0">
                <a:solidFill>
                  <a:srgbClr val="006666"/>
                </a:solidFill>
                <a:effectLst/>
                <a:latin typeface="Cairo"/>
                <a:cs typeface="Sultan bold" pitchFamily="2" charset="-78"/>
              </a:rPr>
              <a:t>تطبيق استراتيجية السبب والنتيجة:</a:t>
            </a:r>
          </a:p>
          <a:p>
            <a:pPr algn="ctr"/>
            <a:r>
              <a:rPr lang="ar-SA" sz="2400" i="0" dirty="0">
                <a:solidFill>
                  <a:srgbClr val="006666"/>
                </a:solidFill>
                <a:effectLst/>
                <a:latin typeface="Cairo"/>
                <a:cs typeface="Sultan bold" pitchFamily="2" charset="-78"/>
              </a:rPr>
              <a:t> </a:t>
            </a:r>
            <a:r>
              <a:rPr lang="ar-SA" sz="2400" i="0" dirty="0">
                <a:solidFill>
                  <a:srgbClr val="B21E8E"/>
                </a:solidFill>
                <a:effectLst/>
                <a:latin typeface="Cairo"/>
                <a:cs typeface="Sultan bold" pitchFamily="2" charset="-78"/>
              </a:rPr>
              <a:t>يتم تطبيق الاستراتيجية كما في المثال التالي :</a:t>
            </a:r>
          </a:p>
          <a:p>
            <a:pPr algn="ctr"/>
            <a:r>
              <a:rPr lang="ar-SA" sz="2400" dirty="0">
                <a:latin typeface="Cairo"/>
                <a:cs typeface="Sultan bold" pitchFamily="2" charset="-78"/>
              </a:rPr>
              <a:t>حصل بعض الطلاب على معدلات منخفضه في المادة لعدم تركيزهم بالحصة والاهمال في مذكرة الدروس.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B2CDF72B-9AD5-49BC-B535-A16FC2A0E2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88" t="54198"/>
          <a:stretch/>
        </p:blipFill>
        <p:spPr>
          <a:xfrm>
            <a:off x="6400800" y="3267168"/>
            <a:ext cx="4263119" cy="285617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5802DC0-621C-45C6-B054-36AEE80364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971" b="54198"/>
          <a:stretch/>
        </p:blipFill>
        <p:spPr>
          <a:xfrm>
            <a:off x="1981315" y="3467686"/>
            <a:ext cx="4419485" cy="285617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F122F3-85AA-4278-B008-0EA0F08D242E}"/>
              </a:ext>
            </a:extLst>
          </p:cNvPr>
          <p:cNvSpPr txBox="1"/>
          <p:nvPr/>
        </p:nvSpPr>
        <p:spPr>
          <a:xfrm rot="21202183">
            <a:off x="3013532" y="3898961"/>
            <a:ext cx="1553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i="0" dirty="0">
                <a:solidFill>
                  <a:schemeClr val="bg1"/>
                </a:solidFill>
                <a:effectLst/>
                <a:latin typeface="Cairo"/>
                <a:cs typeface="Sultan bold" pitchFamily="2" charset="-78"/>
              </a:rPr>
              <a:t>السبب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D7C2E66-271D-4ACF-9ECC-2A998CC0E7AC}"/>
              </a:ext>
            </a:extLst>
          </p:cNvPr>
          <p:cNvSpPr txBox="1"/>
          <p:nvPr/>
        </p:nvSpPr>
        <p:spPr>
          <a:xfrm rot="600229">
            <a:off x="8149355" y="3975055"/>
            <a:ext cx="15531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i="0" dirty="0">
                <a:solidFill>
                  <a:schemeClr val="bg1"/>
                </a:solidFill>
                <a:effectLst/>
                <a:latin typeface="Cairo"/>
                <a:cs typeface="Sultan bold" pitchFamily="2" charset="-78"/>
              </a:rPr>
              <a:t>النتيجة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356B9A7-80EA-4E29-9889-FAB613AE0857}"/>
              </a:ext>
            </a:extLst>
          </p:cNvPr>
          <p:cNvSpPr txBox="1"/>
          <p:nvPr/>
        </p:nvSpPr>
        <p:spPr>
          <a:xfrm rot="425480">
            <a:off x="7141699" y="4429092"/>
            <a:ext cx="33563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latin typeface="Cairo"/>
                <a:cs typeface="Sultan bold" pitchFamily="2" charset="-78"/>
              </a:rPr>
              <a:t>حصل بعض الطلاب على معدلات منخفضه في المادة </a:t>
            </a:r>
            <a:endParaRPr lang="ar-SA" sz="2400" dirty="0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C306483-C642-4640-9274-D77A61656066}"/>
              </a:ext>
            </a:extLst>
          </p:cNvPr>
          <p:cNvSpPr txBox="1"/>
          <p:nvPr/>
        </p:nvSpPr>
        <p:spPr>
          <a:xfrm rot="21323169">
            <a:off x="2198401" y="4480273"/>
            <a:ext cx="33563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latin typeface="Cairo"/>
                <a:cs typeface="Sultan bold" pitchFamily="2" charset="-78"/>
              </a:rPr>
              <a:t>لعدم تركيزهم بالحصة والاهمال في مذكرة الدروس.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3659212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90</Words>
  <Application>Microsoft Office PowerPoint</Application>
  <PresentationFormat>شاشة عريضة</PresentationFormat>
  <Paragraphs>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Cairo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السبب والنتيجة</dc:title>
  <dc:creator>abeer saleh</dc:creator>
  <cp:lastModifiedBy>abeer saleh</cp:lastModifiedBy>
  <cp:revision>9</cp:revision>
  <dcterms:created xsi:type="dcterms:W3CDTF">2022-04-19T19:23:02Z</dcterms:created>
  <dcterms:modified xsi:type="dcterms:W3CDTF">2022-04-19T20:47:32Z</dcterms:modified>
</cp:coreProperties>
</file>