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3" r:id="rId3"/>
  </p:sldMasterIdLst>
  <p:sldIdLst>
    <p:sldId id="258" r:id="rId4"/>
    <p:sldId id="256" r:id="rId5"/>
    <p:sldId id="257" r:id="rId6"/>
    <p:sldId id="259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lang="ar-SA" sz="2400" b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L-Fares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37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1432\Pictures\New folder\jpg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>
            <a:lvl1pPr>
              <a:defRPr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Fares" pitchFamily="2" charset="-78"/>
              </a:defRPr>
            </a:lvl1pPr>
          </a:lstStyle>
          <a:p>
            <a:r>
              <a:rPr lang="ar-SA" dirty="0" smtClean="0"/>
              <a:t>انقر لتحرير نمط العنوان الرئيسي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91877"/>
            <a:ext cx="8229600" cy="4857403"/>
          </a:xfrm>
        </p:spPr>
        <p:txBody>
          <a:bodyPr>
            <a:normAutofit/>
          </a:bodyPr>
          <a:lstStyle>
            <a:lvl1pPr algn="justLow">
              <a:lnSpc>
                <a:spcPct val="150000"/>
              </a:lnSpc>
              <a:defRPr sz="1800" b="1">
                <a:cs typeface="Simplified Arabic" pitchFamily="2" charset="-78"/>
              </a:defRPr>
            </a:lvl1pPr>
            <a:lvl2pPr algn="justLow">
              <a:lnSpc>
                <a:spcPct val="150000"/>
              </a:lnSpc>
              <a:defRPr sz="1800" b="1">
                <a:cs typeface="Simplified Arabic" pitchFamily="2" charset="-78"/>
              </a:defRPr>
            </a:lvl2pPr>
            <a:lvl3pPr algn="justLow">
              <a:lnSpc>
                <a:spcPct val="150000"/>
              </a:lnSpc>
              <a:defRPr sz="1800" b="1">
                <a:cs typeface="Simplified Arabic" pitchFamily="2" charset="-78"/>
              </a:defRPr>
            </a:lvl3pPr>
            <a:lvl4pPr algn="justLow">
              <a:lnSpc>
                <a:spcPct val="150000"/>
              </a:lnSpc>
              <a:defRPr sz="1800" b="1">
                <a:cs typeface="Simplified Arabic" pitchFamily="2" charset="-78"/>
              </a:defRPr>
            </a:lvl4pPr>
            <a:lvl5pPr algn="justLow">
              <a:lnSpc>
                <a:spcPct val="150000"/>
              </a:lnSpc>
              <a:defRPr sz="1800" b="1">
                <a:cs typeface="Simplified Arabic" pitchFamily="2" charset="-78"/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088211"/>
            <a:ext cx="2133600" cy="365125"/>
          </a:xfrm>
        </p:spPr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088211"/>
            <a:ext cx="2895600" cy="365125"/>
          </a:xfrm>
        </p:spPr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088211"/>
            <a:ext cx="2133600" cy="365125"/>
          </a:xfrm>
        </p:spPr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027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to="" calcmode="lin" valueType="num">
                      <p:cBhvr>
                        <p:cTn dur="1" fill="hold"/>
                        <p:tgtEl>
                          <p:spTgt spid="3"/>
                        </p:tgtEl>
                        <p:attrNameLst>
                          <p:attrName/>
                        </p:attrNameLst>
                      </p:cBhvr>
                    </p:anim>
                  </p:childTnLst>
                </p:cTn>
              </p:par>
            </p:tnLst>
          </p:tmpl>
          <p:tmpl lvl="2">
            <p:tnLst>
              <p:par>
                <p:cTn presetID="2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to="" calcmode="lin" valueType="num">
                      <p:cBhvr>
                        <p:cTn dur="1" fill="hold"/>
                        <p:tgtEl>
                          <p:spTgt spid="3"/>
                        </p:tgtEl>
                        <p:attrNameLst>
                          <p:attrName/>
                        </p:attrNameLst>
                      </p:cBhvr>
                    </p:anim>
                  </p:childTnLst>
                </p:cTn>
              </p:par>
            </p:tnLst>
          </p:tmpl>
          <p:tmpl lvl="3">
            <p:tnLst>
              <p:par>
                <p:cTn presetID="2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to="" calcmode="lin" valueType="num">
                      <p:cBhvr>
                        <p:cTn dur="1" fill="hold"/>
                        <p:tgtEl>
                          <p:spTgt spid="3"/>
                        </p:tgtEl>
                        <p:attrNameLst>
                          <p:attrName/>
                        </p:attrNameLst>
                      </p:cBhvr>
                    </p:anim>
                  </p:childTnLst>
                </p:cTn>
              </p:par>
            </p:tnLst>
          </p:tmpl>
          <p:tmpl lvl="4">
            <p:tnLst>
              <p:par>
                <p:cTn presetID="2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to="" calcmode="lin" valueType="num">
                      <p:cBhvr>
                        <p:cTn dur="1" fill="hold"/>
                        <p:tgtEl>
                          <p:spTgt spid="3"/>
                        </p:tgtEl>
                        <p:attrNameLst>
                          <p:attrName/>
                        </p:attrNameLst>
                      </p:cBhvr>
                    </p:anim>
                  </p:childTnLst>
                </p:cTn>
              </p:par>
            </p:tnLst>
          </p:tmpl>
          <p:tmpl lvl="5">
            <p:tnLst>
              <p:par>
                <p:cTn presetID="2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to="" calcmode="lin" valueType="num">
                      <p:cBhvr>
                        <p:cTn dur="1" fill="hold"/>
                        <p:tgtEl>
                          <p:spTgt spid="3"/>
                        </p:tgtEl>
                        <p:attrNameLst>
                          <p:attrName/>
                        </p:attrNameLst>
                      </p:cBhvr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lang="ar-SA" sz="2400" b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L-Fares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7493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lang="ar-SA" sz="2400" b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L-Fares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990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lang="ar-SA" sz="2400" b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L-Fares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3624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lang="ar-SA" sz="2400" b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L-Fares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18269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39516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684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80621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90614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16270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تخطيط مخص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89601" y="489652"/>
            <a:ext cx="7999200" cy="92745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0"/>
          </p:nvPr>
        </p:nvSpPr>
        <p:spPr>
          <a:xfrm>
            <a:off x="489600" y="6346747"/>
            <a:ext cx="2119680" cy="469489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idx="11"/>
          </p:nvPr>
        </p:nvSpPr>
        <p:spPr>
          <a:xfrm>
            <a:off x="3149280" y="6346747"/>
            <a:ext cx="2884320" cy="469489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idx="12"/>
          </p:nvPr>
        </p:nvSpPr>
        <p:spPr>
          <a:xfrm>
            <a:off x="6564960" y="6346747"/>
            <a:ext cx="2119680" cy="469489"/>
          </a:xfrm>
        </p:spPr>
        <p:txBody>
          <a:bodyPr/>
          <a:lstStyle>
            <a:lvl1pPr>
              <a:defRPr/>
            </a:lvl1pPr>
          </a:lstStyle>
          <a:p>
            <a:fld id="{F3473F10-F0EF-4094-859A-68FCAB1E01C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16278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E38E2-F4C3-4B68-983E-FCE55D4FD58A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09216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44C69-5FEF-4E91-87C9-8B7F64B7C3D0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3458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7DA5B-81A7-4D80-BF12-871EF4CAE106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61756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2466AA-187D-4B62-B00A-7B5BD754991B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02075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74CB9-B5FF-4113-ABC7-C763FF22D739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44460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9EB4D-DA9F-40A5-800D-84C5D1C3C252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4585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668F6E-0824-432D-B733-C93FAB68934C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38125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0A6617-0668-40B6-91DD-466BF57C95AD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15892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3E3D5C0F-BB56-4338-837F-799F84A8F80A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06562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8734F-CC70-4481-B831-0477F9249797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57701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CD9BB4-9A0E-4A00-8FD4-049554C82F58}" type="slidenum">
              <a:rPr lang="ar-SA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7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27/01/38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:\1432\Pictures\New folder\jpg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0F90A-625F-45F5-90F8-9F8F77AB118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27/01/38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8A91C-9D09-4B1E-807A-3D072B65028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357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1" eaLnBrk="1" latinLnBrk="0" hangingPunct="1">
        <a:spcBef>
          <a:spcPct val="0"/>
        </a:spcBef>
        <a:buNone/>
        <a:defRPr lang="ar-SA" sz="2400" b="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AL-Fares" pitchFamily="2" charset="-78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srgbClr val="04617B">
                    <a:shade val="90000"/>
                  </a:srgbClr>
                </a:solidFill>
              </a:rPr>
              <a:pPr/>
              <a:t>27/01/38</a:t>
            </a:fld>
            <a:endParaRPr lang="ar-S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SA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886434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audio" Target="../media/audio3.wav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5" Type="http://schemas.openxmlformats.org/officeDocument/2006/relationships/audio" Target="../media/audio2.wav"/><Relationship Id="rId10" Type="http://schemas.openxmlformats.org/officeDocument/2006/relationships/slide" Target="slide1.xml"/><Relationship Id="rId4" Type="http://schemas.openxmlformats.org/officeDocument/2006/relationships/image" Target="../media/image4.png"/><Relationship Id="rId9" Type="http://schemas.openxmlformats.org/officeDocument/2006/relationships/audio" Target="../media/audio4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11" descr="D:\Work2\arrow_right.png">
            <a:hlinkClick r:id="" action="ppaction://hlinkshowjump?jump=previousslide"/>
            <a:hlinkHover r:id="" action="ppaction://noaction" highlightClick="1">
              <a:snd r:embed="rId3" name="السابق.wav"/>
            </a:hlinkHover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947039">
            <a:off x="7308850" y="5878513"/>
            <a:ext cx="1831975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8" descr="D:\Work2\exxit.png">
            <a:hlinkHover r:id="" action="ppaction://noaction" highlightClick="1">
              <a:snd r:embed="rId5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75" y="579755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2" descr="D:\Work2\arrow_next.png">
            <a:hlinkClick r:id="" action="ppaction://hlinkshowjump?jump=nextslide"/>
            <a:hlinkHover r:id="" action="ppaction://noaction" highlightClick="1">
              <a:snd r:embed="rId7" name="التالي.wav"/>
            </a:hlinkHover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97186">
            <a:off x="1255713" y="5926138"/>
            <a:ext cx="1814512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مخطط انسيابي: محطة طرفية 6">
            <a:hlinkHover r:id="" action="ppaction://noaction" highlightClick="1">
              <a:snd r:embed="rId9" name="الترجمة من Google.wav"/>
            </a:hlinkHover>
          </p:cNvPr>
          <p:cNvSpPr/>
          <p:nvPr/>
        </p:nvSpPr>
        <p:spPr>
          <a:xfrm>
            <a:off x="3508375" y="6246813"/>
            <a:ext cx="3344863" cy="51117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ar-SA" sz="2400" b="1" dirty="0">
                <a:solidFill>
                  <a:srgbClr val="FFFFFF">
                    <a:lumMod val="8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 action="ppaction://hlinksldjump"/>
              </a:rPr>
              <a:t>الرئيسية</a:t>
            </a:r>
            <a:endParaRPr lang="ar-SA" sz="2400" b="1" dirty="0">
              <a:solidFill>
                <a:srgbClr val="FFFFFF">
                  <a:lumMod val="8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30" name="Picture 8" descr="D:\Work2\exxit.png">
            <a:hlinkClick r:id="" action="ppaction://hlinkshowjump?jump=endshow"/>
            <a:hlinkHover r:id="" action="ppaction://noaction" highlightClick="1">
              <a:snd r:embed="rId5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791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ستطيل مستدير الزوايا 2"/>
          <p:cNvSpPr/>
          <p:nvPr/>
        </p:nvSpPr>
        <p:spPr>
          <a:xfrm>
            <a:off x="1691680" y="116632"/>
            <a:ext cx="6120680" cy="86409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907704" y="116632"/>
            <a:ext cx="576064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تقويم الدرس الأول</a:t>
            </a:r>
            <a:endParaRPr lang="ar-SA" sz="4800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403648" y="2348880"/>
            <a:ext cx="6624736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المخلوقات الحية وعلاقتها المتبادلة</a:t>
            </a:r>
            <a:endParaRPr lang="ar-SA" sz="7200" b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494129504"/>
      </p:ext>
    </p:extLst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563888" y="404664"/>
            <a:ext cx="1656184" cy="49006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SA" dirty="0">
                <a:solidFill>
                  <a:schemeClr val="bg1"/>
                </a:solidFill>
              </a:rPr>
              <a:t>التقويم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dirty="0"/>
          </a:p>
          <a:p>
            <a:pPr lvl="0"/>
            <a:r>
              <a:rPr lang="ar-SA" b="1" dirty="0" smtClean="0"/>
              <a:t> قارن </a:t>
            </a:r>
            <a:r>
              <a:rPr lang="ar-SA" b="1" dirty="0"/>
              <a:t>بين العوامل الحيوية والعوامل اللاحيوية . </a:t>
            </a:r>
            <a:endParaRPr lang="ar-SA" b="1" dirty="0" smtClean="0"/>
          </a:p>
          <a:p>
            <a:pPr lvl="0"/>
            <a:r>
              <a:rPr lang="ar-SA" dirty="0" smtClean="0"/>
              <a:t>ج-</a:t>
            </a:r>
          </a:p>
          <a:p>
            <a:pPr lvl="0"/>
            <a:endParaRPr lang="ar-SA" dirty="0" smtClean="0"/>
          </a:p>
          <a:p>
            <a:pPr lvl="0">
              <a:buNone/>
            </a:pPr>
            <a:endParaRPr lang="ar-SA" dirty="0" smtClean="0"/>
          </a:p>
          <a:p>
            <a:pPr lvl="0"/>
            <a:r>
              <a:rPr lang="ar-SA" dirty="0" smtClean="0"/>
              <a:t> </a:t>
            </a:r>
            <a:endParaRPr lang="en-US" dirty="0"/>
          </a:p>
          <a:p>
            <a:pPr lvl="0"/>
            <a:r>
              <a:rPr lang="ar-SA" b="1" dirty="0"/>
              <a:t> </a:t>
            </a:r>
            <a:r>
              <a:rPr lang="ar-SA" b="1" dirty="0" smtClean="0"/>
              <a:t>صف </a:t>
            </a:r>
            <a:r>
              <a:rPr lang="ar-SA" b="1" dirty="0"/>
              <a:t>مستويات التنظيم لمخلوق حي يعيش فى المنطقة الحيوية </a:t>
            </a:r>
            <a:r>
              <a:rPr lang="ar-SA" b="1" dirty="0" smtClean="0"/>
              <a:t>التى </a:t>
            </a:r>
            <a:r>
              <a:rPr lang="ar-SA" b="1" dirty="0"/>
              <a:t>تعيش </a:t>
            </a:r>
            <a:r>
              <a:rPr lang="ar-SA" b="1" dirty="0" smtClean="0"/>
              <a:t>فيها. </a:t>
            </a:r>
            <a:endParaRPr lang="en-US" dirty="0"/>
          </a:p>
          <a:p>
            <a:r>
              <a:rPr lang="ar-SA" dirty="0" smtClean="0"/>
              <a:t>ج-</a:t>
            </a:r>
            <a:endParaRPr lang="ar-SA" dirty="0"/>
          </a:p>
        </p:txBody>
      </p:sp>
      <p:sp>
        <p:nvSpPr>
          <p:cNvPr id="4" name="Rounded Rectangle 3"/>
          <p:cNvSpPr/>
          <p:nvPr/>
        </p:nvSpPr>
        <p:spPr>
          <a:xfrm>
            <a:off x="1330468" y="2204864"/>
            <a:ext cx="6500858" cy="1728192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PT Bold Heading" pitchFamily="2" charset="-78"/>
              </a:rPr>
              <a:t>العوامل الحيوية </a:t>
            </a:r>
            <a:r>
              <a:rPr lang="ar-SA" sz="2800" b="1" baseline="-25000" dirty="0" smtClean="0">
                <a:solidFill>
                  <a:srgbClr val="0070C0"/>
                </a:solidFill>
              </a:rPr>
              <a:t>: هى المكونات الحية في بيئة المخلوق الحي مثل العوامل </a:t>
            </a:r>
            <a:r>
              <a:rPr lang="ar-SA" sz="2400" b="1" baseline="-25000" dirty="0" smtClean="0">
                <a:solidFill>
                  <a:srgbClr val="0070C0"/>
                </a:solidFill>
              </a:rPr>
              <a:t>الحية في موطن السلمون  والتى تشمل جميع المخلوقات التي تعيش في الماء ,</a:t>
            </a:r>
          </a:p>
          <a:p>
            <a:r>
              <a:rPr lang="ar-SA" sz="2400" b="1" baseline="-25000" dirty="0" smtClean="0">
                <a:solidFill>
                  <a:srgbClr val="0070C0"/>
                </a:solidFill>
              </a:rPr>
              <a:t>العوامل اللاحيوية :  تُسمى المكونات غير الحية في بيئة المخلوق الحيّ ومن هذه العوامل درجة الحرارة والتيارات الهوائية أو المائية وضوء الشمس ونوع التربة وهطول الأمطار أو المواد المغذية المتنوعة </a:t>
            </a:r>
          </a:p>
          <a:p>
            <a:r>
              <a:rPr lang="ar-SA" b="1" dirty="0" smtClean="0">
                <a:solidFill>
                  <a:srgbClr val="0070C0"/>
                </a:solidFill>
              </a:rPr>
              <a:t>  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7290" y="4437112"/>
            <a:ext cx="6715172" cy="134820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0070C0"/>
                </a:solidFill>
              </a:rPr>
              <a:t>1-المخلوق الحى:- سمكة       2- الجماعات الحيوية:- مجموعة من الاسماك  </a:t>
            </a:r>
          </a:p>
          <a:p>
            <a:pPr algn="ctr"/>
            <a:r>
              <a:rPr lang="ar-SA" sz="2000" b="1" dirty="0" smtClean="0">
                <a:solidFill>
                  <a:srgbClr val="0070C0"/>
                </a:solidFill>
              </a:rPr>
              <a:t>      3- المجتمع الحيوى:- مجموعة من جماعات الاسماك</a:t>
            </a:r>
          </a:p>
          <a:p>
            <a:pPr algn="ctr"/>
            <a:r>
              <a:rPr lang="ar-SA" b="1" dirty="0" smtClean="0">
                <a:solidFill>
                  <a:srgbClr val="0070C0"/>
                </a:solidFill>
              </a:rPr>
              <a:t>4-النظام البيئى:- مزرعة لتربية الاسماك       5- المنطقة الحيوية:- منطقة بحرية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560329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864" y="476672"/>
            <a:ext cx="2304256" cy="50405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dirty="0" smtClean="0"/>
              <a:t>تابع التقويم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ar-SA" dirty="0" smtClean="0"/>
              <a:t> اعمل قائمة تضم جماعتين حيويتين – على الأقل – تعيشان فى نظامك البيئي. </a:t>
            </a:r>
          </a:p>
          <a:p>
            <a:pPr lvl="0"/>
            <a:endParaRPr lang="ar-SA" dirty="0" smtClean="0"/>
          </a:p>
          <a:p>
            <a:pPr lvl="0"/>
            <a:endParaRPr lang="ar-SA" dirty="0" smtClean="0"/>
          </a:p>
          <a:p>
            <a:pPr lvl="0"/>
            <a:endParaRPr lang="ar-SA" dirty="0" smtClean="0"/>
          </a:p>
          <a:p>
            <a:pPr lvl="0"/>
            <a:r>
              <a:rPr lang="ar-SA" dirty="0" smtClean="0"/>
              <a:t> ميّز بين الموطن والحيز البيئي لمخلوق حي يعيش فى مجتمعك الحيوي . </a:t>
            </a:r>
          </a:p>
          <a:p>
            <a:pPr lvl="0"/>
            <a:endParaRPr lang="ar-SA" dirty="0" smtClean="0"/>
          </a:p>
          <a:p>
            <a:pPr lvl="0"/>
            <a:endParaRPr lang="en-US" dirty="0" smtClean="0"/>
          </a:p>
          <a:p>
            <a:pPr marL="0" indent="0">
              <a:buNone/>
            </a:pPr>
            <a:endParaRPr lang="ar-SA" dirty="0"/>
          </a:p>
        </p:txBody>
      </p:sp>
      <p:sp>
        <p:nvSpPr>
          <p:cNvPr id="4" name="Rounded Rectangle 3"/>
          <p:cNvSpPr/>
          <p:nvPr/>
        </p:nvSpPr>
        <p:spPr>
          <a:xfrm>
            <a:off x="3571868" y="1714488"/>
            <a:ext cx="4786346" cy="857256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b="1" dirty="0" smtClean="0">
                <a:solidFill>
                  <a:srgbClr val="0070C0"/>
                </a:solidFill>
              </a:rPr>
              <a:t>جماعة  القطط  ( مع وضع لون معين او اسم معين لها)</a:t>
            </a:r>
          </a:p>
          <a:p>
            <a:r>
              <a:rPr lang="ar-SA" b="1" dirty="0" smtClean="0">
                <a:solidFill>
                  <a:srgbClr val="0070C0"/>
                </a:solidFill>
              </a:rPr>
              <a:t>جماعة من الطيور( حدد اسم جماعة الطيور)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500166" y="3500438"/>
            <a:ext cx="6929486" cy="78581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b="1" dirty="0" smtClean="0">
                <a:solidFill>
                  <a:srgbClr val="0070C0"/>
                </a:solidFill>
              </a:rPr>
              <a:t>الموطن:- هو المساحة التى يعيش فيها المخلوق الحى مثل سحلية تعيش على شجرة</a:t>
            </a:r>
          </a:p>
          <a:p>
            <a:r>
              <a:rPr lang="ar-SA" b="1" dirty="0" smtClean="0">
                <a:solidFill>
                  <a:srgbClr val="0070C0"/>
                </a:solidFill>
              </a:rPr>
              <a:t>الحيز البيئى:- هو الدور الذى يؤدية المخلوق فى بيئتة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87410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864" y="476672"/>
            <a:ext cx="2304256" cy="50405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dirty="0" smtClean="0"/>
              <a:t>تابع التقويم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ar-SA" dirty="0" smtClean="0"/>
              <a:t> صمم تجربة تحدد فيها نوع العلاقة التكافلية بين الكسلان ، وطحلب أخضر يعيش على فرائه ؟</a:t>
            </a:r>
          </a:p>
          <a:p>
            <a:pPr lvl="0"/>
            <a:endParaRPr lang="ar-SA" dirty="0"/>
          </a:p>
          <a:p>
            <a:pPr lvl="0"/>
            <a:endParaRPr lang="ar-SA" dirty="0" smtClean="0"/>
          </a:p>
          <a:p>
            <a:pPr lvl="0"/>
            <a:endParaRPr lang="ar-SA" dirty="0"/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ar-SA" dirty="0" smtClean="0"/>
              <a:t> اكتب قصة قصيرة توضح فيها اعتماد بعض المخلوقات الحية على مخلوقات حية أخرى ؟</a:t>
            </a:r>
            <a:endParaRPr lang="en-US" dirty="0" smtClean="0"/>
          </a:p>
          <a:p>
            <a:endParaRPr lang="ar-SA" dirty="0"/>
          </a:p>
        </p:txBody>
      </p:sp>
      <p:sp>
        <p:nvSpPr>
          <p:cNvPr id="4" name="Rounded Rectangle 4"/>
          <p:cNvSpPr/>
          <p:nvPr/>
        </p:nvSpPr>
        <p:spPr>
          <a:xfrm>
            <a:off x="1501992" y="1988840"/>
            <a:ext cx="6929486" cy="78581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b="1" dirty="0" smtClean="0">
                <a:solidFill>
                  <a:srgbClr val="0070C0"/>
                </a:solidFill>
              </a:rPr>
              <a:t>تتنوع التجارب فقد يحاول الطلاب تحديد ما إذا كانت الطحالب الخضراء توفر لحيوان الكسلان التمويه أو أن حيوان الكسلان يوفر موطناً للطحالب الخضراء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19672" y="4259723"/>
            <a:ext cx="6929486" cy="78581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b="1" dirty="0" smtClean="0">
                <a:solidFill>
                  <a:srgbClr val="0070C0"/>
                </a:solidFill>
              </a:rPr>
              <a:t>تتنوع القصص ولكن يجب أن يلاحظ الطلاب مدى واسعاً من المخلوقات الحية ومن جميع الممالك 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17370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270</Words>
  <Application>Microsoft Office PowerPoint</Application>
  <PresentationFormat>عرض على الشاشة (3:4)‏</PresentationFormat>
  <Paragraphs>38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4</vt:i4>
      </vt:variant>
    </vt:vector>
  </HeadingPairs>
  <TitlesOfParts>
    <vt:vector size="7" baseType="lpstr">
      <vt:lpstr>سمة Office</vt:lpstr>
      <vt:lpstr>1_سمة Office</vt:lpstr>
      <vt:lpstr>تدفق</vt:lpstr>
      <vt:lpstr>الشريحة 1</vt:lpstr>
      <vt:lpstr>التقويم</vt:lpstr>
      <vt:lpstr>تابع التقويم</vt:lpstr>
      <vt:lpstr>تابع التقويم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التقويم</dc:title>
  <dc:creator>0</dc:creator>
  <cp:lastModifiedBy>TSC</cp:lastModifiedBy>
  <cp:revision>8</cp:revision>
  <dcterms:created xsi:type="dcterms:W3CDTF">2015-09-17T13:59:02Z</dcterms:created>
  <dcterms:modified xsi:type="dcterms:W3CDTF">2016-10-28T05:25:10Z</dcterms:modified>
</cp:coreProperties>
</file>