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03" r:id="rId25"/>
    <p:sldId id="304" r:id="rId26"/>
    <p:sldId id="305" r:id="rId27"/>
    <p:sldId id="306"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307" r:id="rId44"/>
    <p:sldId id="308" r:id="rId45"/>
    <p:sldId id="309" r:id="rId46"/>
    <p:sldId id="310" r:id="rId47"/>
    <p:sldId id="312" r:id="rId48"/>
    <p:sldId id="295" r:id="rId49"/>
    <p:sldId id="296" r:id="rId50"/>
    <p:sldId id="297" r:id="rId51"/>
    <p:sldId id="298" r:id="rId52"/>
    <p:sldId id="299" r:id="rId53"/>
    <p:sldId id="300" r:id="rId54"/>
    <p:sldId id="301" r:id="rId55"/>
    <p:sldId id="302" r:id="rId5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9D782A9-5263-47CF-901C-3A5527DB4A00}" type="datetimeFigureOut">
              <a:rPr lang="ar-SY" smtClean="0"/>
              <a:t>23/06/1435</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5087AB-BF56-4186-B8C6-E1AE5583C7DA}" type="slidenum">
              <a:rPr lang="ar-SY" smtClean="0"/>
              <a:t>‹#›</a:t>
            </a:fld>
            <a:endParaRPr lang="ar-SY"/>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Y" dirty="0"/>
          </a:p>
        </p:txBody>
      </p:sp>
      <p:sp>
        <p:nvSpPr>
          <p:cNvPr id="4" name="عنصر نائب لرقم الشريحة 3"/>
          <p:cNvSpPr>
            <a:spLocks noGrp="1"/>
          </p:cNvSpPr>
          <p:nvPr>
            <p:ph type="sldNum" sz="quarter" idx="10"/>
          </p:nvPr>
        </p:nvSpPr>
        <p:spPr/>
        <p:txBody>
          <a:bodyPr/>
          <a:lstStyle/>
          <a:p>
            <a:fld id="{3D0918A7-BEAD-4A7B-9747-C8860D003D14}" type="slidenum">
              <a:rPr lang="ar-SY" smtClean="0"/>
              <a:pPr/>
              <a:t>24</a:t>
            </a:fld>
            <a:endParaRPr lang="ar-S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8983996-68DE-4EF0-8736-41815A5A8597}" type="datetimeFigureOut">
              <a:rPr lang="ar-SA" smtClean="0"/>
              <a:pPr/>
              <a:t>23/06/1435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60BE27-6D36-4291-AE39-D0471A7B0BCE}"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8983996-68DE-4EF0-8736-41815A5A8597}" type="datetimeFigureOut">
              <a:rPr lang="ar-SA" smtClean="0"/>
              <a:pPr/>
              <a:t>23/06/1435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60BE27-6D36-4291-AE39-D0471A7B0BCE}"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8983996-68DE-4EF0-8736-41815A5A8597}" type="datetimeFigureOut">
              <a:rPr lang="ar-SA" smtClean="0"/>
              <a:pPr/>
              <a:t>23/06/1435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60BE27-6D36-4291-AE39-D0471A7B0BCE}"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8983996-68DE-4EF0-8736-41815A5A8597}" type="datetimeFigureOut">
              <a:rPr lang="ar-SA" smtClean="0"/>
              <a:pPr/>
              <a:t>23/06/1435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60BE27-6D36-4291-AE39-D0471A7B0BCE}"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8983996-68DE-4EF0-8736-41815A5A8597}" type="datetimeFigureOut">
              <a:rPr lang="ar-SA" smtClean="0"/>
              <a:pPr/>
              <a:t>23/06/1435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760BE27-6D36-4291-AE39-D0471A7B0BCE}"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8983996-68DE-4EF0-8736-41815A5A8597}" type="datetimeFigureOut">
              <a:rPr lang="ar-SA" smtClean="0"/>
              <a:pPr/>
              <a:t>23/06/1435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760BE27-6D36-4291-AE39-D0471A7B0BCE}"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8983996-68DE-4EF0-8736-41815A5A8597}" type="datetimeFigureOut">
              <a:rPr lang="ar-SA" smtClean="0"/>
              <a:pPr/>
              <a:t>23/06/1435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760BE27-6D36-4291-AE39-D0471A7B0BCE}"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8983996-68DE-4EF0-8736-41815A5A8597}" type="datetimeFigureOut">
              <a:rPr lang="ar-SA" smtClean="0"/>
              <a:pPr/>
              <a:t>23/06/1435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760BE27-6D36-4291-AE39-D0471A7B0BCE}"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8983996-68DE-4EF0-8736-41815A5A8597}" type="datetimeFigureOut">
              <a:rPr lang="ar-SA" smtClean="0"/>
              <a:pPr/>
              <a:t>23/06/1435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760BE27-6D36-4291-AE39-D0471A7B0BCE}"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8983996-68DE-4EF0-8736-41815A5A8597}" type="datetimeFigureOut">
              <a:rPr lang="ar-SA" smtClean="0"/>
              <a:pPr/>
              <a:t>23/06/1435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760BE27-6D36-4291-AE39-D0471A7B0BCE}"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8983996-68DE-4EF0-8736-41815A5A8597}" type="datetimeFigureOut">
              <a:rPr lang="ar-SA" smtClean="0"/>
              <a:pPr/>
              <a:t>23/06/1435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760BE27-6D36-4291-AE39-D0471A7B0BCE}"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983996-68DE-4EF0-8736-41815A5A8597}" type="datetimeFigureOut">
              <a:rPr lang="ar-SA" smtClean="0"/>
              <a:pPr/>
              <a:t>23/06/1435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760BE27-6D36-4291-AE39-D0471A7B0BCE}"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idx="4294967295"/>
          </p:nvPr>
        </p:nvSpPr>
        <p:spPr>
          <a:xfrm>
            <a:off x="1000100" y="2500306"/>
            <a:ext cx="7772400" cy="1470025"/>
          </a:xfrm>
        </p:spPr>
        <p:txBody>
          <a:bodyPr>
            <a:normAutofit fontScale="90000"/>
          </a:bodyPr>
          <a:lstStyle/>
          <a:p>
            <a:r>
              <a:rPr lang="ar-SA" b="1" dirty="0" smtClean="0">
                <a:solidFill>
                  <a:srgbClr val="FF0000"/>
                </a:solidFill>
              </a:rPr>
              <a:t>التوجيه</a:t>
            </a:r>
            <a:r>
              <a:rPr lang="ar-SA" b="1" dirty="0" smtClean="0"/>
              <a:t> </a:t>
            </a:r>
            <a:r>
              <a:rPr lang="ar-SY" b="1" dirty="0" smtClean="0"/>
              <a:t/>
            </a:r>
            <a:br>
              <a:rPr lang="ar-SY" b="1" dirty="0" smtClean="0"/>
            </a:br>
            <a:r>
              <a:rPr lang="en-US" b="1" dirty="0" smtClean="0"/>
              <a:t> Routing</a:t>
            </a:r>
            <a:r>
              <a:rPr lang="en-US" dirty="0"/>
              <a:t/>
            </a:r>
            <a:br>
              <a:rPr lang="en-US" dirty="0"/>
            </a:b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الجداول الديناميكية</a:t>
            </a:r>
            <a:endParaRPr lang="ar-SA"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r>
              <a:rPr lang="ar-SA" dirty="0"/>
              <a:t>أما بالنسبة لجدول </a:t>
            </a:r>
            <a:r>
              <a:rPr lang="ar-SA" dirty="0" smtClean="0"/>
              <a:t>التوجيه </a:t>
            </a:r>
            <a:r>
              <a:rPr lang="ar-SA" dirty="0"/>
              <a:t>الديناميكي فيتم تحديثه آليًا باستخدام </a:t>
            </a:r>
            <a:r>
              <a:rPr lang="ar-SY" dirty="0" smtClean="0"/>
              <a:t>ب</a:t>
            </a:r>
            <a:r>
              <a:rPr lang="ar-SA" dirty="0" err="1" smtClean="0"/>
              <a:t>روتوكولات</a:t>
            </a:r>
            <a:r>
              <a:rPr lang="ar-SA" dirty="0" smtClean="0"/>
              <a:t> التوجيه الديناميكية</a:t>
            </a:r>
            <a:r>
              <a:rPr lang="ar-SY" dirty="0" smtClean="0"/>
              <a:t> </a:t>
            </a:r>
            <a:r>
              <a:rPr lang="ar-SA" dirty="0" smtClean="0"/>
              <a:t>مثل </a:t>
            </a:r>
            <a:r>
              <a:rPr lang="ar-SA" dirty="0"/>
              <a:t>بروتوكول </a:t>
            </a:r>
            <a:r>
              <a:rPr lang="ar-SA" dirty="0" smtClean="0"/>
              <a:t>توجيه </a:t>
            </a:r>
            <a:r>
              <a:rPr lang="ar-SA" dirty="0"/>
              <a:t>المعلومات </a:t>
            </a:r>
            <a:r>
              <a:rPr lang="en-US" dirty="0">
                <a:solidFill>
                  <a:srgbClr val="00B0F0"/>
                </a:solidFill>
              </a:rPr>
              <a:t>Routing Information protocol</a:t>
            </a:r>
            <a:r>
              <a:rPr lang="en-US" dirty="0"/>
              <a:t> (RIP) </a:t>
            </a:r>
            <a:r>
              <a:rPr lang="ar-SA" dirty="0"/>
              <a:t>والبروتوكول </a:t>
            </a:r>
            <a:r>
              <a:rPr lang="ar-SA" dirty="0" smtClean="0"/>
              <a:t>المفتوح</a:t>
            </a:r>
            <a:r>
              <a:rPr lang="en-US" dirty="0" smtClean="0"/>
              <a:t> </a:t>
            </a:r>
            <a:r>
              <a:rPr lang="ar-SA" dirty="0" smtClean="0"/>
              <a:t>لإيجاد </a:t>
            </a:r>
            <a:r>
              <a:rPr lang="ar-SA" dirty="0"/>
              <a:t>أقصر الطرق </a:t>
            </a:r>
            <a:r>
              <a:rPr lang="ar-SA" dirty="0" smtClean="0"/>
              <a:t>أولا</a:t>
            </a:r>
            <a:r>
              <a:rPr lang="en-US" dirty="0" smtClean="0">
                <a:solidFill>
                  <a:srgbClr val="00B0F0"/>
                </a:solidFill>
              </a:rPr>
              <a:t>Open </a:t>
            </a:r>
            <a:r>
              <a:rPr lang="en-US" dirty="0">
                <a:solidFill>
                  <a:srgbClr val="00B0F0"/>
                </a:solidFill>
              </a:rPr>
              <a:t>Shortest Path First </a:t>
            </a:r>
            <a:r>
              <a:rPr lang="en-US" dirty="0"/>
              <a:t>(OSPF) </a:t>
            </a:r>
            <a:r>
              <a:rPr lang="ar-SY" dirty="0" smtClean="0"/>
              <a:t>.</a:t>
            </a:r>
          </a:p>
          <a:p>
            <a:r>
              <a:rPr lang="ar-SA" dirty="0" smtClean="0"/>
              <a:t>فعندما </a:t>
            </a:r>
            <a:r>
              <a:rPr lang="ar-SA" dirty="0"/>
              <a:t>يطرأ أي تغيير ضمن  </a:t>
            </a:r>
            <a:r>
              <a:rPr lang="ar-SA" dirty="0" smtClean="0"/>
              <a:t>الشبكة </a:t>
            </a:r>
            <a:r>
              <a:rPr lang="ar-SA" dirty="0"/>
              <a:t>المترابطة </a:t>
            </a:r>
            <a:r>
              <a:rPr lang="en-US" dirty="0">
                <a:solidFill>
                  <a:srgbClr val="00B0F0"/>
                </a:solidFill>
              </a:rPr>
              <a:t>networks Interconnection </a:t>
            </a:r>
            <a:r>
              <a:rPr lang="ar-SA" dirty="0"/>
              <a:t>مثل توقف </a:t>
            </a:r>
            <a:r>
              <a:rPr lang="ar-SA" dirty="0" smtClean="0"/>
              <a:t>موجه </a:t>
            </a:r>
            <a:r>
              <a:rPr lang="ar-SA" dirty="0"/>
              <a:t>عن العمل أو انقطاع وصلة </a:t>
            </a:r>
            <a:r>
              <a:rPr lang="ar-SA" dirty="0" smtClean="0"/>
              <a:t>ما</a:t>
            </a:r>
            <a:r>
              <a:rPr lang="en-US" dirty="0" smtClean="0"/>
              <a:t> </a:t>
            </a:r>
            <a:r>
              <a:rPr lang="ar-SA" dirty="0" smtClean="0"/>
              <a:t>فإن </a:t>
            </a:r>
            <a:r>
              <a:rPr lang="ar-SA" dirty="0"/>
              <a:t>بروتوكول </a:t>
            </a:r>
            <a:r>
              <a:rPr lang="ar-SA" dirty="0" smtClean="0"/>
              <a:t>التوجيه </a:t>
            </a:r>
            <a:r>
              <a:rPr lang="ar-SA" dirty="0"/>
              <a:t>يقوم بتحديث جداول </a:t>
            </a:r>
            <a:r>
              <a:rPr lang="ar-SA" dirty="0" smtClean="0"/>
              <a:t>التوجيه </a:t>
            </a:r>
            <a:r>
              <a:rPr lang="ar-SA" dirty="0"/>
              <a:t>ضمن </a:t>
            </a:r>
            <a:r>
              <a:rPr lang="ar-SA" dirty="0" smtClean="0"/>
              <a:t>الموجهات</a:t>
            </a:r>
            <a:r>
              <a:rPr lang="en-US" dirty="0" smtClean="0"/>
              <a:t> </a:t>
            </a:r>
            <a:r>
              <a:rPr lang="en-US" dirty="0"/>
              <a:t>(</a:t>
            </a:r>
            <a:r>
              <a:rPr lang="ar-SA" dirty="0"/>
              <a:t>وفي بعض الحالات </a:t>
            </a:r>
            <a:r>
              <a:rPr lang="ar-SA" dirty="0" smtClean="0"/>
              <a:t>عند</a:t>
            </a:r>
            <a:r>
              <a:rPr lang="en-US" dirty="0" smtClean="0"/>
              <a:t> </a:t>
            </a:r>
            <a:r>
              <a:rPr lang="ar-SA" dirty="0" smtClean="0"/>
              <a:t>الحواسب </a:t>
            </a:r>
            <a:r>
              <a:rPr lang="ar-SA" dirty="0"/>
              <a:t>دون تدخل مدير </a:t>
            </a:r>
            <a:r>
              <a:rPr lang="ar-SA" dirty="0" smtClean="0"/>
              <a:t>الشبكة</a:t>
            </a:r>
            <a:r>
              <a:rPr lang="ar-SY" dirty="0" smtClean="0"/>
              <a:t> .</a:t>
            </a:r>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صيغة جدول </a:t>
            </a:r>
            <a:r>
              <a:rPr lang="ar-SA" b="1" dirty="0" smtClean="0">
                <a:solidFill>
                  <a:srgbClr val="FF0000"/>
                </a:solidFill>
              </a:rPr>
              <a:t>التوجيه</a:t>
            </a:r>
            <a:endParaRPr lang="ar-SA" dirty="0">
              <a:solidFill>
                <a:srgbClr val="FF0000"/>
              </a:solidFill>
            </a:endParaRPr>
          </a:p>
        </p:txBody>
      </p:sp>
      <p:sp>
        <p:nvSpPr>
          <p:cNvPr id="3" name="عنصر نائب للمحتوى 2"/>
          <p:cNvSpPr>
            <a:spLocks noGrp="1"/>
          </p:cNvSpPr>
          <p:nvPr>
            <p:ph idx="1"/>
          </p:nvPr>
        </p:nvSpPr>
        <p:spPr/>
        <p:txBody>
          <a:bodyPr>
            <a:normAutofit/>
          </a:bodyPr>
          <a:lstStyle/>
          <a:p>
            <a:r>
              <a:rPr lang="ar-SA" dirty="0"/>
              <a:t>يحوي جدول </a:t>
            </a:r>
            <a:r>
              <a:rPr lang="ar-SA" dirty="0" smtClean="0"/>
              <a:t>التوجيه </a:t>
            </a:r>
            <a:r>
              <a:rPr lang="ar-SA" dirty="0"/>
              <a:t>أربعة حقول على الأقل وهي</a:t>
            </a:r>
            <a:r>
              <a:rPr lang="en-US" dirty="0"/>
              <a:t> : </a:t>
            </a:r>
            <a:r>
              <a:rPr lang="ar-SA" dirty="0"/>
              <a:t>قناع الشبكة </a:t>
            </a:r>
            <a:r>
              <a:rPr lang="en-US" dirty="0"/>
              <a:t>Mask </a:t>
            </a:r>
            <a:r>
              <a:rPr lang="ar-SA" dirty="0"/>
              <a:t>وعنوان الشبكة </a:t>
            </a:r>
            <a:r>
              <a:rPr lang="ar-SA" dirty="0" smtClean="0"/>
              <a:t>وعنوان</a:t>
            </a:r>
            <a:r>
              <a:rPr lang="ar-SY" dirty="0" smtClean="0"/>
              <a:t> </a:t>
            </a:r>
            <a:r>
              <a:rPr lang="ar-SA" dirty="0" smtClean="0"/>
              <a:t>القفزة </a:t>
            </a:r>
            <a:r>
              <a:rPr lang="ar-SA" dirty="0"/>
              <a:t>التالية </a:t>
            </a:r>
            <a:r>
              <a:rPr lang="en-US" dirty="0"/>
              <a:t>Next Hop </a:t>
            </a:r>
            <a:r>
              <a:rPr lang="ar-SA" dirty="0"/>
              <a:t>وبوابة الخرج</a:t>
            </a:r>
            <a:r>
              <a:rPr lang="en-US" dirty="0"/>
              <a:t>.Interface </a:t>
            </a:r>
            <a:r>
              <a:rPr lang="ar-SA" dirty="0"/>
              <a:t>يفيد قناع الشبكة وعنوان الشبكة </a:t>
            </a:r>
            <a:r>
              <a:rPr lang="ar-SA" dirty="0" smtClean="0"/>
              <a:t>الوجهة</a:t>
            </a:r>
            <a:r>
              <a:rPr lang="ar-SY" dirty="0" smtClean="0"/>
              <a:t> </a:t>
            </a:r>
            <a:r>
              <a:rPr lang="ar-SA" dirty="0" smtClean="0"/>
              <a:t>بتعريف </a:t>
            </a:r>
            <a:r>
              <a:rPr lang="ar-SA" dirty="0"/>
              <a:t>عنوان الشبكة التي سيجري تسليم الطرد إليها في آخر </a:t>
            </a:r>
            <a:r>
              <a:rPr lang="ar-SA" dirty="0" smtClean="0"/>
              <a:t>قفزة</a:t>
            </a:r>
            <a:r>
              <a:rPr lang="en-US" dirty="0"/>
              <a:t>. </a:t>
            </a:r>
            <a:r>
              <a:rPr lang="ar-SA" dirty="0"/>
              <a:t>أما عنوان القفزة </a:t>
            </a:r>
            <a:r>
              <a:rPr lang="ar-SA" dirty="0" smtClean="0"/>
              <a:t>التالية</a:t>
            </a:r>
            <a:r>
              <a:rPr lang="ar-SY" dirty="0" smtClean="0"/>
              <a:t> </a:t>
            </a:r>
            <a:r>
              <a:rPr lang="ar-SA" dirty="0" smtClean="0"/>
              <a:t>فيحدد </a:t>
            </a:r>
            <a:r>
              <a:rPr lang="ar-SA" dirty="0"/>
              <a:t>عنوان </a:t>
            </a:r>
            <a:r>
              <a:rPr lang="ar-SA" dirty="0" smtClean="0"/>
              <a:t>الموجه </a:t>
            </a:r>
            <a:r>
              <a:rPr lang="ar-SA" dirty="0"/>
              <a:t>التالي ضمن أفضل مسار إلى الوجهة النهائية</a:t>
            </a:r>
            <a:r>
              <a:rPr lang="en-US" dirty="0"/>
              <a:t> . </a:t>
            </a:r>
            <a:r>
              <a:rPr lang="ar-SA" dirty="0"/>
              <a:t>أخيرًا، تفيد بوابة الخرج </a:t>
            </a:r>
            <a:r>
              <a:rPr lang="ar-SA" dirty="0" smtClean="0"/>
              <a:t>في</a:t>
            </a:r>
            <a:r>
              <a:rPr lang="ar-SY" dirty="0" smtClean="0"/>
              <a:t> </a:t>
            </a:r>
            <a:r>
              <a:rPr lang="ar-SA" dirty="0" smtClean="0"/>
              <a:t>تحديد </a:t>
            </a:r>
            <a:r>
              <a:rPr lang="ar-SA" dirty="0"/>
              <a:t>البوابة التي من خلالها سيجري توجيه الطرد إلى عنوان القفزة التالية</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بروتوكولات </a:t>
            </a:r>
            <a:r>
              <a:rPr lang="ar-SA" b="1" dirty="0" smtClean="0">
                <a:solidFill>
                  <a:srgbClr val="FF0000"/>
                </a:solidFill>
              </a:rPr>
              <a:t>التوجيه </a:t>
            </a:r>
            <a:r>
              <a:rPr lang="en-US" b="1" dirty="0"/>
              <a:t>Routing Protocols</a:t>
            </a:r>
            <a:endParaRPr lang="ar-SA" dirty="0"/>
          </a:p>
        </p:txBody>
      </p:sp>
      <p:sp>
        <p:nvSpPr>
          <p:cNvPr id="3" name="عنصر نائب للمحتوى 2"/>
          <p:cNvSpPr>
            <a:spLocks noGrp="1"/>
          </p:cNvSpPr>
          <p:nvPr>
            <p:ph idx="1"/>
          </p:nvPr>
        </p:nvSpPr>
        <p:spPr/>
        <p:txBody>
          <a:bodyPr>
            <a:normAutofit fontScale="92500"/>
          </a:bodyPr>
          <a:lstStyle/>
          <a:p>
            <a:r>
              <a:rPr lang="en-US" b="1" dirty="0"/>
              <a:t>: </a:t>
            </a:r>
            <a:r>
              <a:rPr lang="ar-SA" dirty="0"/>
              <a:t>بروتوكول </a:t>
            </a:r>
            <a:r>
              <a:rPr lang="ar-SA" dirty="0" smtClean="0"/>
              <a:t>التوجيه </a:t>
            </a:r>
            <a:r>
              <a:rPr lang="ar-SA" dirty="0"/>
              <a:t>هو مجموعة من القواعد والإجراءات التي تسمح </a:t>
            </a:r>
            <a:r>
              <a:rPr lang="ar-SA" dirty="0" smtClean="0"/>
              <a:t>للموجهات الموجودة</a:t>
            </a:r>
            <a:r>
              <a:rPr lang="ar-SY" dirty="0" smtClean="0"/>
              <a:t> </a:t>
            </a:r>
            <a:r>
              <a:rPr lang="en-US" dirty="0" smtClean="0"/>
              <a:t>. </a:t>
            </a:r>
            <a:r>
              <a:rPr lang="ar-SA" dirty="0"/>
              <a:t>ضمن شبكات مترابطة </a:t>
            </a:r>
            <a:r>
              <a:rPr lang="en-US" dirty="0"/>
              <a:t>internet </a:t>
            </a:r>
            <a:r>
              <a:rPr lang="ar-SA" dirty="0"/>
              <a:t>بإعلام بعضها البعض عن التغييرات التي تطرأ على الشبكة</a:t>
            </a:r>
            <a:endParaRPr lang="en-US" dirty="0"/>
          </a:p>
          <a:p>
            <a:r>
              <a:rPr lang="ar-SA" dirty="0"/>
              <a:t>توضيح</a:t>
            </a:r>
            <a:r>
              <a:rPr lang="en-US" dirty="0"/>
              <a:t>: </a:t>
            </a:r>
            <a:r>
              <a:rPr lang="ar-SA" dirty="0"/>
              <a:t>يجري استخدام المصطلح </a:t>
            </a:r>
            <a:r>
              <a:rPr lang="en-US" dirty="0"/>
              <a:t>internet </a:t>
            </a:r>
            <a:r>
              <a:rPr lang="ar-SA" dirty="0"/>
              <a:t>التي تبدأ بحرف صغير للدلالة على أي نوع </a:t>
            </a:r>
            <a:r>
              <a:rPr lang="ar-SA" dirty="0" smtClean="0"/>
              <a:t>من</a:t>
            </a:r>
            <a:r>
              <a:rPr lang="ar-SY" dirty="0" smtClean="0"/>
              <a:t> </a:t>
            </a:r>
            <a:r>
              <a:rPr lang="ar-SA" dirty="0" smtClean="0"/>
              <a:t>الشبكات </a:t>
            </a:r>
            <a:r>
              <a:rPr lang="ar-SA" dirty="0"/>
              <a:t>المترابطة حتى وإن لم تكن موصولة إلى شبكة الإنترنت العالمية، بينما يجري استخدام</a:t>
            </a:r>
            <a:endParaRPr lang="en-US" dirty="0"/>
          </a:p>
          <a:p>
            <a:r>
              <a:rPr lang="ar-SA" dirty="0" smtClean="0"/>
              <a:t>مصطلح </a:t>
            </a:r>
            <a:r>
              <a:rPr lang="en-US" dirty="0"/>
              <a:t>Internet </a:t>
            </a:r>
            <a:r>
              <a:rPr lang="ar-SA" dirty="0"/>
              <a:t>التي تبدأ بحرف كبير للدلالة على شبكة الإنترنت المعروفة</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err="1" smtClean="0">
                <a:solidFill>
                  <a:srgbClr val="FF0000"/>
                </a:solidFill>
              </a:rPr>
              <a:t>ال</a:t>
            </a:r>
            <a:r>
              <a:rPr lang="ar-SY" b="1" dirty="0" smtClean="0">
                <a:solidFill>
                  <a:srgbClr val="FF0000"/>
                </a:solidFill>
              </a:rPr>
              <a:t>مثالية</a:t>
            </a:r>
            <a:r>
              <a:rPr lang="ar-SA" b="1" dirty="0" smtClean="0">
                <a:solidFill>
                  <a:srgbClr val="FF0000"/>
                </a:solidFill>
              </a:rPr>
              <a:t> </a:t>
            </a:r>
            <a:r>
              <a:rPr lang="en-US" b="1" dirty="0"/>
              <a:t>Optimization</a:t>
            </a:r>
            <a:endParaRPr lang="ar-SA" dirty="0"/>
          </a:p>
        </p:txBody>
      </p:sp>
      <p:sp>
        <p:nvSpPr>
          <p:cNvPr id="3" name="عنصر نائب للمحتوى 2"/>
          <p:cNvSpPr>
            <a:spLocks noGrp="1"/>
          </p:cNvSpPr>
          <p:nvPr>
            <p:ph idx="1"/>
          </p:nvPr>
        </p:nvSpPr>
        <p:spPr/>
        <p:txBody>
          <a:bodyPr>
            <a:normAutofit fontScale="92500" lnSpcReduction="20000"/>
          </a:bodyPr>
          <a:lstStyle/>
          <a:p>
            <a:r>
              <a:rPr lang="en-US" dirty="0" smtClean="0"/>
              <a:t> </a:t>
            </a:r>
            <a:r>
              <a:rPr lang="ar-SA" dirty="0"/>
              <a:t>اختيار المسار الأفضل (المثالي) إلى </a:t>
            </a:r>
            <a:r>
              <a:rPr lang="ar-SA" dirty="0" smtClean="0"/>
              <a:t>الوجهة</a:t>
            </a:r>
            <a:r>
              <a:rPr lang="ar-SY" dirty="0" smtClean="0"/>
              <a:t> </a:t>
            </a:r>
            <a:r>
              <a:rPr lang="ar-SA" dirty="0"/>
              <a:t>ولتحديد المسار المثالي يجب علينا تحديد سعر </a:t>
            </a:r>
            <a:r>
              <a:rPr lang="en-US" dirty="0"/>
              <a:t>cost </a:t>
            </a:r>
            <a:r>
              <a:rPr lang="ar-SA" dirty="0"/>
              <a:t>لكل شبكة يجري المرور عبرها (</a:t>
            </a:r>
            <a:r>
              <a:rPr lang="ar-SA" dirty="0" smtClean="0"/>
              <a:t>يطلق</a:t>
            </a:r>
            <a:r>
              <a:rPr lang="ar-SY" dirty="0" smtClean="0"/>
              <a:t> </a:t>
            </a:r>
            <a:r>
              <a:rPr lang="ar-SA" dirty="0" smtClean="0"/>
              <a:t>أيضًا </a:t>
            </a:r>
            <a:r>
              <a:rPr lang="ar-SA" dirty="0"/>
              <a:t>على السعر اسم المقياس</a:t>
            </a:r>
            <a:r>
              <a:rPr lang="en-US" dirty="0"/>
              <a:t>.(metric </a:t>
            </a:r>
            <a:r>
              <a:rPr lang="ar-SA" dirty="0"/>
              <a:t>إلى أن المقياس المحدد لكل شبكة يعتمد </a:t>
            </a:r>
            <a:r>
              <a:rPr lang="ar-SA" dirty="0" smtClean="0"/>
              <a:t>على</a:t>
            </a:r>
            <a:r>
              <a:rPr lang="ar-SY" dirty="0" smtClean="0"/>
              <a:t> </a:t>
            </a:r>
            <a:r>
              <a:rPr lang="ar-SA" dirty="0" smtClean="0"/>
              <a:t>البروتوكول </a:t>
            </a:r>
            <a:r>
              <a:rPr lang="ar-SA" dirty="0"/>
              <a:t>المستخدم ، فمثلا يعامل بروتوكول </a:t>
            </a:r>
            <a:r>
              <a:rPr lang="en-US" dirty="0"/>
              <a:t>RIP </a:t>
            </a:r>
            <a:r>
              <a:rPr lang="ar-SA" dirty="0"/>
              <a:t>جميع الشبكات بشكل متساوٍ أو أن </a:t>
            </a:r>
            <a:r>
              <a:rPr lang="ar-SA" dirty="0" smtClean="0"/>
              <a:t>سعر</a:t>
            </a:r>
            <a:r>
              <a:rPr lang="ar-SY" dirty="0" smtClean="0"/>
              <a:t> </a:t>
            </a:r>
            <a:r>
              <a:rPr lang="ar-SA" dirty="0" smtClean="0"/>
              <a:t>المرور </a:t>
            </a:r>
            <a:r>
              <a:rPr lang="ar-SA" dirty="0"/>
              <a:t>عبر شبكة ما يأخذ القيمة </a:t>
            </a:r>
            <a:r>
              <a:rPr lang="en-US" dirty="0"/>
              <a:t>1. </a:t>
            </a:r>
            <a:r>
              <a:rPr lang="ar-SA" dirty="0"/>
              <a:t>فإذا مر الطرد عبر عشر شبكات للوصول إلى </a:t>
            </a:r>
            <a:r>
              <a:rPr lang="ar-SA" dirty="0" smtClean="0"/>
              <a:t>وجهته</a:t>
            </a:r>
            <a:r>
              <a:rPr lang="ar-SY" dirty="0" smtClean="0"/>
              <a:t> </a:t>
            </a:r>
            <a:r>
              <a:rPr lang="ar-SA" dirty="0" smtClean="0"/>
              <a:t>النهائية </a:t>
            </a:r>
            <a:r>
              <a:rPr lang="ar-SA" dirty="0"/>
              <a:t>فإن السعر الكلي للانتقال سيكون مساوٍ للقيمة </a:t>
            </a:r>
            <a:r>
              <a:rPr lang="en-US" dirty="0"/>
              <a:t>10 </a:t>
            </a:r>
            <a:r>
              <a:rPr lang="ar-SA" dirty="0"/>
              <a:t>قفزات</a:t>
            </a:r>
            <a:r>
              <a:rPr lang="en-US" dirty="0"/>
              <a:t>.</a:t>
            </a:r>
          </a:p>
          <a:p>
            <a:r>
              <a:rPr lang="ar-SA" dirty="0"/>
              <a:t>هناك بعض البروتوكولات مثل </a:t>
            </a:r>
            <a:r>
              <a:rPr lang="en-US" dirty="0"/>
              <a:t>OSPF </a:t>
            </a:r>
            <a:r>
              <a:rPr lang="ar-SA" dirty="0"/>
              <a:t>التي تسمح بتحديد سعر لكل شبكة حسب مقاييس </a:t>
            </a:r>
            <a:r>
              <a:rPr lang="ar-SA" dirty="0" smtClean="0"/>
              <a:t>مختلفة</a:t>
            </a:r>
            <a:r>
              <a:rPr lang="ar-SY" dirty="0" smtClean="0"/>
              <a:t> </a:t>
            </a:r>
            <a:r>
              <a:rPr lang="ar-SA" dirty="0" smtClean="0"/>
              <a:t>مثل </a:t>
            </a:r>
            <a:r>
              <a:rPr lang="ar-SA" dirty="0"/>
              <a:t>معدل النقل أو جودة الخدمة المتاحة أو زمن التأخير</a:t>
            </a:r>
            <a:r>
              <a:rPr lang="en-US" dirty="0"/>
              <a:t>.</a:t>
            </a:r>
          </a:p>
          <a:p>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rgbClr val="FF0000"/>
                </a:solidFill>
              </a:rPr>
              <a:t>التوجيه </a:t>
            </a:r>
            <a:r>
              <a:rPr lang="ar-SA" b="1" dirty="0">
                <a:solidFill>
                  <a:srgbClr val="FF0000"/>
                </a:solidFill>
              </a:rPr>
              <a:t>المعتمد على شعاع المسافة </a:t>
            </a:r>
            <a:r>
              <a:rPr lang="ar-SY" b="1" dirty="0" smtClean="0">
                <a:solidFill>
                  <a:srgbClr val="FF0000"/>
                </a:solidFill>
              </a:rPr>
              <a:t/>
            </a:r>
            <a:br>
              <a:rPr lang="ar-SY" b="1" dirty="0" smtClean="0">
                <a:solidFill>
                  <a:srgbClr val="FF0000"/>
                </a:solidFill>
              </a:rPr>
            </a:br>
            <a:r>
              <a:rPr lang="en-US" b="1" dirty="0" smtClean="0"/>
              <a:t>Distance </a:t>
            </a:r>
            <a:r>
              <a:rPr lang="en-US" b="1" dirty="0"/>
              <a:t>Vector Routing</a:t>
            </a:r>
            <a:endParaRPr lang="ar-SA" dirty="0"/>
          </a:p>
        </p:txBody>
      </p:sp>
      <p:sp>
        <p:nvSpPr>
          <p:cNvPr id="3" name="عنصر نائب للمحتوى 2"/>
          <p:cNvSpPr>
            <a:spLocks noGrp="1"/>
          </p:cNvSpPr>
          <p:nvPr>
            <p:ph idx="1"/>
          </p:nvPr>
        </p:nvSpPr>
        <p:spPr/>
        <p:txBody>
          <a:bodyPr>
            <a:normAutofit fontScale="85000" lnSpcReduction="10000"/>
          </a:bodyPr>
          <a:lstStyle/>
          <a:p>
            <a:r>
              <a:rPr lang="ar-SA" dirty="0" smtClean="0"/>
              <a:t> التوجيه </a:t>
            </a:r>
            <a:r>
              <a:rPr lang="ar-SA" dirty="0"/>
              <a:t>المعتمد على شعاع المسافة يكون أفضل مسار بين عقدتين هو المسار </a:t>
            </a:r>
            <a:r>
              <a:rPr lang="ar-SA" dirty="0" smtClean="0"/>
              <a:t>ذو</a:t>
            </a:r>
            <a:r>
              <a:rPr lang="ar-SY" dirty="0" smtClean="0"/>
              <a:t> </a:t>
            </a:r>
            <a:r>
              <a:rPr lang="ar-SA" dirty="0" smtClean="0"/>
              <a:t>المسافة </a:t>
            </a:r>
            <a:r>
              <a:rPr lang="ar-SA" dirty="0"/>
              <a:t>الأصغر</a:t>
            </a:r>
            <a:r>
              <a:rPr lang="en-US" dirty="0"/>
              <a:t> . </a:t>
            </a:r>
            <a:r>
              <a:rPr lang="ar-SA" dirty="0"/>
              <a:t>تقوم كل عقدة </a:t>
            </a:r>
            <a:r>
              <a:rPr lang="ar-SA" dirty="0" smtClean="0"/>
              <a:t>ضمن </a:t>
            </a:r>
            <a:r>
              <a:rPr lang="ar-SA" dirty="0"/>
              <a:t>هذا النوع من البروتوكولات باستخدام شعاع</a:t>
            </a:r>
            <a:r>
              <a:rPr lang="en-US" dirty="0"/>
              <a:t> </a:t>
            </a:r>
            <a:r>
              <a:rPr lang="en-US" dirty="0" smtClean="0"/>
              <a:t>)</a:t>
            </a:r>
            <a:r>
              <a:rPr lang="ar-SA" dirty="0" smtClean="0"/>
              <a:t>جدول</a:t>
            </a:r>
            <a:r>
              <a:rPr lang="en-US" dirty="0" smtClean="0"/>
              <a:t> (</a:t>
            </a:r>
            <a:r>
              <a:rPr lang="ar-SA" dirty="0" smtClean="0"/>
              <a:t>يحوي </a:t>
            </a:r>
            <a:r>
              <a:rPr lang="ar-SA" dirty="0"/>
              <a:t>على أقصر المسافات إلى بقية العقد</a:t>
            </a:r>
            <a:r>
              <a:rPr lang="en-US" dirty="0"/>
              <a:t> . </a:t>
            </a:r>
            <a:r>
              <a:rPr lang="ar-SA" dirty="0"/>
              <a:t>يفيد الجدول أيضًا في إرشاد العقدة إلى عنوان </a:t>
            </a:r>
            <a:r>
              <a:rPr lang="ar-SA" dirty="0" smtClean="0"/>
              <a:t>القفزة</a:t>
            </a:r>
            <a:r>
              <a:rPr lang="ar-SY" dirty="0" smtClean="0"/>
              <a:t> </a:t>
            </a:r>
            <a:r>
              <a:rPr lang="ar-SA" dirty="0" smtClean="0"/>
              <a:t>التالية </a:t>
            </a:r>
            <a:r>
              <a:rPr lang="ar-SA" dirty="0"/>
              <a:t>(أو الموقف التالي) للوصول إلى الوجهة</a:t>
            </a:r>
            <a:r>
              <a:rPr lang="en-US" dirty="0"/>
              <a:t>.</a:t>
            </a:r>
          </a:p>
          <a:p>
            <a:r>
              <a:rPr lang="ar-SA" dirty="0"/>
              <a:t>يمكننا تشبيه هذا البروتوكول بالخريطة التي يستخدمها السائحون للانتقال من مدينة إلى </a:t>
            </a:r>
            <a:r>
              <a:rPr lang="ar-SA" dirty="0" smtClean="0"/>
              <a:t>مدينة</a:t>
            </a:r>
            <a:r>
              <a:rPr lang="ar-SY" dirty="0" smtClean="0"/>
              <a:t> </a:t>
            </a:r>
            <a:r>
              <a:rPr lang="ar-SA" dirty="0" smtClean="0"/>
              <a:t>أخرى</a:t>
            </a:r>
            <a:r>
              <a:rPr lang="ar-SA" dirty="0"/>
              <a:t>؛ فالمدن تصبح هي </a:t>
            </a:r>
            <a:r>
              <a:rPr lang="ar-SA" dirty="0" smtClean="0"/>
              <a:t>الموجهات </a:t>
            </a:r>
            <a:r>
              <a:rPr lang="ar-SA" dirty="0"/>
              <a:t>والطرق بين المدن تصبح الشبكات والخريطة </a:t>
            </a:r>
            <a:r>
              <a:rPr lang="ar-SA" dirty="0" smtClean="0"/>
              <a:t>تصبح</a:t>
            </a:r>
            <a:r>
              <a:rPr lang="ar-SY" dirty="0" smtClean="0"/>
              <a:t> </a:t>
            </a:r>
            <a:r>
              <a:rPr lang="ar-SA" dirty="0" smtClean="0"/>
              <a:t>الجدول </a:t>
            </a:r>
            <a:r>
              <a:rPr lang="ar-SA" dirty="0"/>
              <a:t>الذي يحوي أقصر المسافات بين أي مدينتين وما اسم المدينة التالية للانتقال بين مدينتين</a:t>
            </a:r>
            <a:r>
              <a:rPr lang="en-US" dirty="0"/>
              <a:t>.</a:t>
            </a:r>
          </a:p>
          <a:p>
            <a:r>
              <a:rPr lang="ar-SA" dirty="0"/>
              <a:t>يبين الشكل </a:t>
            </a:r>
            <a:r>
              <a:rPr lang="ar-SA" dirty="0" smtClean="0"/>
              <a:t>مثالا </a:t>
            </a:r>
            <a:r>
              <a:rPr lang="ar-SA" dirty="0"/>
              <a:t>عن جداول </a:t>
            </a:r>
            <a:r>
              <a:rPr lang="ar-SA" dirty="0" smtClean="0"/>
              <a:t>التوجيه </a:t>
            </a:r>
            <a:r>
              <a:rPr lang="ar-SA" dirty="0"/>
              <a:t>الموجودة ضمن </a:t>
            </a:r>
            <a:r>
              <a:rPr lang="ar-SA" dirty="0" smtClean="0"/>
              <a:t>الموجهات</a:t>
            </a:r>
            <a:r>
              <a:rPr lang="en-US" dirty="0"/>
              <a:t>.</a:t>
            </a:r>
          </a:p>
          <a:p>
            <a:endParaRPr lang="ar-S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solidFill>
                  <a:srgbClr val="FF0000"/>
                </a:solidFill>
              </a:rPr>
              <a:t>التوجيه المعتمد على شعاع المسافة</a:t>
            </a:r>
            <a:endParaRPr lang="ar-SA" dirty="0">
              <a:solidFill>
                <a:srgbClr val="FF0000"/>
              </a:solidFill>
            </a:endParaRPr>
          </a:p>
        </p:txBody>
      </p:sp>
      <p:pic>
        <p:nvPicPr>
          <p:cNvPr id="4" name="عنصر نائب للمحتوى 3"/>
          <p:cNvPicPr>
            <a:picLocks noGrp="1"/>
          </p:cNvPicPr>
          <p:nvPr>
            <p:ph idx="1"/>
          </p:nvPr>
        </p:nvPicPr>
        <p:blipFill>
          <a:blip r:embed="rId2" cstate="print"/>
          <a:srcRect/>
          <a:stretch>
            <a:fillRect/>
          </a:stretch>
        </p:blipFill>
        <p:spPr bwMode="auto">
          <a:xfrm>
            <a:off x="357158" y="1643050"/>
            <a:ext cx="8358246"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الإقلاع</a:t>
            </a:r>
            <a:r>
              <a:rPr lang="ar-SA" b="1" dirty="0"/>
              <a:t> </a:t>
            </a:r>
            <a:r>
              <a:rPr lang="en-US" b="1" dirty="0" smtClean="0"/>
              <a:t>Initialization</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a:t>لاحظ أن الجداول الموضحة في الشكل السابق هي مستقرة، فكل عقدة تعرف كيف </a:t>
            </a:r>
            <a:r>
              <a:rPr lang="ar-SA" dirty="0" smtClean="0"/>
              <a:t>توجه</a:t>
            </a:r>
            <a:r>
              <a:rPr lang="ar-SY" dirty="0" smtClean="0"/>
              <a:t> </a:t>
            </a:r>
            <a:r>
              <a:rPr lang="ar-SA" dirty="0" smtClean="0"/>
              <a:t>الطرود </a:t>
            </a:r>
            <a:r>
              <a:rPr lang="ar-SA" dirty="0"/>
              <a:t>إلى أي عقدة أخرى</a:t>
            </a:r>
            <a:r>
              <a:rPr lang="en-US" dirty="0"/>
              <a:t> . </a:t>
            </a:r>
            <a:r>
              <a:rPr lang="ar-SA" dirty="0"/>
              <a:t>لكن كيف يمكن للعقدة أن تبني هذا الجدول وتحافظ عليه وهي </a:t>
            </a:r>
            <a:r>
              <a:rPr lang="ar-SA" dirty="0" smtClean="0"/>
              <a:t>لا</a:t>
            </a:r>
            <a:r>
              <a:rPr lang="ar-SY" dirty="0" smtClean="0"/>
              <a:t> </a:t>
            </a:r>
            <a:r>
              <a:rPr lang="ar-SA" dirty="0" smtClean="0"/>
              <a:t>تستطيع </a:t>
            </a:r>
            <a:r>
              <a:rPr lang="ar-SA" dirty="0"/>
              <a:t>أن تعرف إلا المسافة التي تفصلها عن الجيران المباشرين </a:t>
            </a:r>
            <a:r>
              <a:rPr lang="en-US" dirty="0"/>
              <a:t>immediate neighbors </a:t>
            </a:r>
            <a:r>
              <a:rPr lang="ar-SA" dirty="0"/>
              <a:t>أي </a:t>
            </a:r>
            <a:r>
              <a:rPr lang="ar-SA" dirty="0" smtClean="0"/>
              <a:t>الموصولين </a:t>
            </a:r>
            <a:r>
              <a:rPr lang="ar-SA" dirty="0"/>
              <a:t>إليها وصلا </a:t>
            </a:r>
            <a:r>
              <a:rPr lang="ar-SA" dirty="0" smtClean="0"/>
              <a:t>مباشرًا</a:t>
            </a:r>
            <a:r>
              <a:rPr lang="en-US" dirty="0"/>
              <a:t>. </a:t>
            </a:r>
            <a:r>
              <a:rPr lang="ar-SA" dirty="0" smtClean="0"/>
              <a:t> </a:t>
            </a:r>
            <a:r>
              <a:rPr lang="ar-SA" dirty="0"/>
              <a:t>سنفترض أن كل </a:t>
            </a:r>
            <a:r>
              <a:rPr lang="ar-SA" dirty="0" smtClean="0"/>
              <a:t>عقدة </a:t>
            </a:r>
            <a:r>
              <a:rPr lang="ar-SA" dirty="0"/>
              <a:t>تستطيع أن تراسل </a:t>
            </a:r>
            <a:r>
              <a:rPr lang="ar-SA" dirty="0" smtClean="0"/>
              <a:t>جيرانها</a:t>
            </a:r>
            <a:r>
              <a:rPr lang="en-US" dirty="0" smtClean="0"/>
              <a:t> </a:t>
            </a:r>
            <a:r>
              <a:rPr lang="ar-SA" dirty="0" smtClean="0"/>
              <a:t>المباشرين </a:t>
            </a:r>
            <a:r>
              <a:rPr lang="ar-SA" dirty="0"/>
              <a:t>وتعرف منهم المسافة التي تفصلها عنهم</a:t>
            </a:r>
            <a:r>
              <a:rPr lang="en-US" dirty="0"/>
              <a:t>.</a:t>
            </a:r>
          </a:p>
          <a:p>
            <a:r>
              <a:rPr lang="ar-SA" dirty="0"/>
              <a:t>يوضح الشكل </a:t>
            </a:r>
            <a:r>
              <a:rPr lang="ar-SA" dirty="0" smtClean="0"/>
              <a:t> </a:t>
            </a:r>
            <a:r>
              <a:rPr lang="ar-SA" dirty="0"/>
              <a:t>الجداول البدائية الموجودة ضمن كل عقدة بعد التراسل مع الجيران المباشرين</a:t>
            </a:r>
            <a:r>
              <a:rPr lang="en-US" dirty="0"/>
              <a:t>.</a:t>
            </a:r>
          </a:p>
          <a:p>
            <a:r>
              <a:rPr lang="ar-SA" dirty="0"/>
              <a:t>لاحظ أن المسافة إلى غير الجيران تأخذ القيمة لا نهاية </a:t>
            </a:r>
            <a:r>
              <a:rPr lang="en-US" dirty="0" smtClean="0"/>
              <a:t>∞</a:t>
            </a:r>
            <a:r>
              <a:rPr lang="ar-SY" dirty="0" smtClean="0"/>
              <a:t>.</a:t>
            </a:r>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المشاركة</a:t>
            </a:r>
            <a:r>
              <a:rPr lang="ar-SA" b="1" dirty="0"/>
              <a:t> </a:t>
            </a:r>
            <a:r>
              <a:rPr lang="en-US" b="1" dirty="0"/>
              <a:t>Sharing</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a:t>تكمن الفكرة الرئيسة من بروتوكول شعاع المسافة في مشاركة المعلومات المتوافرة لدى عقدة </a:t>
            </a:r>
            <a:r>
              <a:rPr lang="ar-SA" dirty="0" smtClean="0"/>
              <a:t>ما</a:t>
            </a:r>
            <a:r>
              <a:rPr lang="ar-SY" dirty="0" smtClean="0"/>
              <a:t> </a:t>
            </a:r>
            <a:r>
              <a:rPr lang="ar-SA" dirty="0" smtClean="0"/>
              <a:t>مع </a:t>
            </a:r>
            <a:r>
              <a:rPr lang="ar-SA" dirty="0"/>
              <a:t>جيرانها</a:t>
            </a:r>
            <a:r>
              <a:rPr lang="en-US" dirty="0"/>
              <a:t>. </a:t>
            </a:r>
            <a:r>
              <a:rPr lang="ar-SA" dirty="0"/>
              <a:t>فإذا كانت العقدة </a:t>
            </a:r>
            <a:r>
              <a:rPr lang="en-US" dirty="0"/>
              <a:t>A </a:t>
            </a:r>
            <a:r>
              <a:rPr lang="ar-SA" dirty="0"/>
              <a:t>لا تعرف شيئًا عن العقدة </a:t>
            </a:r>
            <a:r>
              <a:rPr lang="en-US" dirty="0"/>
              <a:t>E </a:t>
            </a:r>
            <a:r>
              <a:rPr lang="ar-SA" dirty="0"/>
              <a:t>فإن العقدة </a:t>
            </a:r>
            <a:r>
              <a:rPr lang="en-US" dirty="0"/>
              <a:t>C </a:t>
            </a:r>
            <a:r>
              <a:rPr lang="ar-SA" dirty="0"/>
              <a:t>جارة </a:t>
            </a:r>
            <a:r>
              <a:rPr lang="en-US" dirty="0"/>
              <a:t>A </a:t>
            </a:r>
            <a:r>
              <a:rPr lang="ar-SA" dirty="0"/>
              <a:t>تعرف</a:t>
            </a:r>
            <a:r>
              <a:rPr lang="en-US" dirty="0"/>
              <a:t> </a:t>
            </a:r>
            <a:r>
              <a:rPr lang="en-US" dirty="0" smtClean="0"/>
              <a:t>.</a:t>
            </a:r>
            <a:r>
              <a:rPr lang="ar-SA" dirty="0" smtClean="0"/>
              <a:t>فإذا </a:t>
            </a:r>
            <a:r>
              <a:rPr lang="ar-SA" dirty="0"/>
              <a:t>استطاعت العقدة </a:t>
            </a:r>
            <a:r>
              <a:rPr lang="en-US" dirty="0"/>
              <a:t>A </a:t>
            </a:r>
            <a:r>
              <a:rPr lang="ar-SA" dirty="0"/>
              <a:t>مشاركة معلوماتها مع معلومات العقدة </a:t>
            </a:r>
            <a:r>
              <a:rPr lang="en-US" dirty="0"/>
              <a:t>C </a:t>
            </a:r>
            <a:r>
              <a:rPr lang="ar-SA" dirty="0"/>
              <a:t>فيمكن للعقدة </a:t>
            </a:r>
            <a:r>
              <a:rPr lang="en-US" dirty="0"/>
              <a:t>A </a:t>
            </a:r>
            <a:r>
              <a:rPr lang="ar-SA" dirty="0"/>
              <a:t>أن </a:t>
            </a:r>
            <a:r>
              <a:rPr lang="ar-SA" dirty="0" smtClean="0"/>
              <a:t>تصبح</a:t>
            </a:r>
            <a:r>
              <a:rPr lang="ar-SY" dirty="0" smtClean="0"/>
              <a:t> </a:t>
            </a:r>
            <a:r>
              <a:rPr lang="ar-SA" dirty="0" smtClean="0"/>
              <a:t>قادرة </a:t>
            </a:r>
            <a:r>
              <a:rPr lang="ar-SA" dirty="0"/>
              <a:t>على معرفة كيفية الوصول إلى</a:t>
            </a:r>
            <a:r>
              <a:rPr lang="en-US" dirty="0"/>
              <a:t>.E</a:t>
            </a:r>
          </a:p>
          <a:p>
            <a:r>
              <a:rPr lang="ar-SA" dirty="0"/>
              <a:t>تجري المشاركة فعليًا بالمعلومات الموجودة ضمن أول عمودين من جدول </a:t>
            </a:r>
            <a:r>
              <a:rPr lang="ar-SA" dirty="0" smtClean="0"/>
              <a:t>التوجيه </a:t>
            </a:r>
            <a:r>
              <a:rPr lang="ar-SA" dirty="0"/>
              <a:t>بينما </a:t>
            </a:r>
            <a:r>
              <a:rPr lang="ar-SA" dirty="0" smtClean="0"/>
              <a:t>يتم</a:t>
            </a:r>
            <a:r>
              <a:rPr lang="ar-SY" dirty="0" smtClean="0"/>
              <a:t> </a:t>
            </a:r>
            <a:r>
              <a:rPr lang="ar-SA" dirty="0" smtClean="0"/>
              <a:t>استبدال </a:t>
            </a:r>
            <a:r>
              <a:rPr lang="ar-SA" dirty="0"/>
              <a:t>العمود الثالث</a:t>
            </a:r>
            <a:r>
              <a:rPr lang="en-US" dirty="0"/>
              <a:t>(Next Hop) </a:t>
            </a:r>
            <a:r>
              <a:rPr lang="ar-SA" dirty="0"/>
              <a:t>بعنوان العقدة المرسلة للجدول</a:t>
            </a:r>
            <a:r>
              <a:rPr lang="en-US" dirty="0"/>
              <a:t>. </a:t>
            </a:r>
            <a:endParaRPr lang="ar-SY" dirty="0" smtClean="0"/>
          </a:p>
          <a:p>
            <a:r>
              <a:rPr lang="ar-SA" dirty="0" smtClean="0"/>
              <a:t>أما </a:t>
            </a:r>
            <a:r>
              <a:rPr lang="ar-SA" dirty="0"/>
              <a:t>فيما يتعلق بتواتر </a:t>
            </a:r>
            <a:r>
              <a:rPr lang="ar-SA" dirty="0" smtClean="0"/>
              <a:t>عملية</a:t>
            </a:r>
            <a:r>
              <a:rPr lang="ar-SY" dirty="0" smtClean="0"/>
              <a:t> </a:t>
            </a:r>
            <a:r>
              <a:rPr lang="ar-SA" dirty="0" smtClean="0"/>
              <a:t>الإرسال </a:t>
            </a:r>
            <a:r>
              <a:rPr lang="ar-SA" dirty="0"/>
              <a:t>فهي إما أن تكون دورية أو عندما يحدث تغيير ما في </a:t>
            </a:r>
            <a:r>
              <a:rPr lang="ar-SA" dirty="0" smtClean="0"/>
              <a:t>الشبكة</a:t>
            </a:r>
            <a:r>
              <a:rPr lang="ar-SY" dirty="0" smtClean="0"/>
              <a:t>.</a:t>
            </a:r>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التحديث </a:t>
            </a:r>
            <a:r>
              <a:rPr lang="en-US" b="1" dirty="0"/>
              <a:t>Updating</a:t>
            </a:r>
            <a:endParaRPr lang="ar-SA" dirty="0"/>
          </a:p>
        </p:txBody>
      </p:sp>
      <p:sp>
        <p:nvSpPr>
          <p:cNvPr id="3" name="عنصر نائب للمحتوى 2"/>
          <p:cNvSpPr>
            <a:spLocks noGrp="1"/>
          </p:cNvSpPr>
          <p:nvPr>
            <p:ph idx="1"/>
          </p:nvPr>
        </p:nvSpPr>
        <p:spPr/>
        <p:txBody>
          <a:bodyPr>
            <a:normAutofit fontScale="70000" lnSpcReduction="20000"/>
          </a:bodyPr>
          <a:lstStyle/>
          <a:p>
            <a:r>
              <a:rPr lang="ar-SA" dirty="0"/>
              <a:t>عندما تستقبل عقدة ما لجدول مكون من عمودين من جارة مباشرة لها فإنها تحتاج إلى </a:t>
            </a:r>
            <a:r>
              <a:rPr lang="ar-SA" dirty="0" smtClean="0"/>
              <a:t>تحديث جدولها </a:t>
            </a:r>
            <a:r>
              <a:rPr lang="ar-SA" dirty="0"/>
              <a:t>بما يتناسب مع المعلومات المستقبلة</a:t>
            </a:r>
            <a:r>
              <a:rPr lang="en-US" dirty="0"/>
              <a:t>. </a:t>
            </a:r>
            <a:r>
              <a:rPr lang="ar-SA" dirty="0"/>
              <a:t>تتم عملية التحديث وفق ثلاث خطوات</a:t>
            </a:r>
            <a:r>
              <a:rPr lang="en-US" dirty="0"/>
              <a:t>:</a:t>
            </a:r>
          </a:p>
          <a:p>
            <a:r>
              <a:rPr lang="en-US" dirty="0" smtClean="0"/>
              <a:t>.1 </a:t>
            </a:r>
            <a:r>
              <a:rPr lang="ar-SA" dirty="0"/>
              <a:t>تحتاج العقدة المستقبلة إلى إضافة سعر الوصلة بينها وبين العقدة المرسلة إلى </a:t>
            </a:r>
            <a:r>
              <a:rPr lang="ar-SA" dirty="0" smtClean="0"/>
              <a:t>القيم</a:t>
            </a:r>
            <a:r>
              <a:rPr lang="ar-SY" dirty="0" smtClean="0"/>
              <a:t> </a:t>
            </a:r>
            <a:r>
              <a:rPr lang="ar-SA" dirty="0" smtClean="0"/>
              <a:t>الموجودة </a:t>
            </a:r>
            <a:r>
              <a:rPr lang="ar-SA" dirty="0"/>
              <a:t>ضمن العمود الثاني </a:t>
            </a:r>
            <a:r>
              <a:rPr lang="en-US" dirty="0"/>
              <a:t>Cost </a:t>
            </a:r>
            <a:r>
              <a:rPr lang="ar-SA" dirty="0"/>
              <a:t>إذا استقبلت العقدة رسالة من </a:t>
            </a:r>
            <a:r>
              <a:rPr lang="en-US" dirty="0"/>
              <a:t>C </a:t>
            </a:r>
            <a:r>
              <a:rPr lang="ar-SA" dirty="0"/>
              <a:t>التي تبعد </a:t>
            </a:r>
            <a:r>
              <a:rPr lang="ar-SA" dirty="0" smtClean="0"/>
              <a:t>عنها</a:t>
            </a:r>
            <a:r>
              <a:rPr lang="ar-SY" dirty="0" smtClean="0"/>
              <a:t> </a:t>
            </a:r>
            <a:r>
              <a:rPr lang="ar-SA" dirty="0" smtClean="0"/>
              <a:t>مسافة</a:t>
            </a:r>
            <a:r>
              <a:rPr lang="en-US" dirty="0"/>
              <a:t>2  </a:t>
            </a:r>
            <a:r>
              <a:rPr lang="ar-SA" dirty="0"/>
              <a:t>وتزعم فيها أن مسافتها عن </a:t>
            </a:r>
            <a:r>
              <a:rPr lang="en-US" dirty="0"/>
              <a:t>E </a:t>
            </a:r>
            <a:r>
              <a:rPr lang="ar-SA" dirty="0"/>
              <a:t>هي </a:t>
            </a:r>
            <a:r>
              <a:rPr lang="en-US" dirty="0"/>
              <a:t>4 </a:t>
            </a:r>
            <a:r>
              <a:rPr lang="ar-SA" dirty="0"/>
              <a:t>فتستطيع العقدة </a:t>
            </a:r>
            <a:r>
              <a:rPr lang="en-US" dirty="0"/>
              <a:t>A </a:t>
            </a:r>
            <a:r>
              <a:rPr lang="ar-SA" dirty="0"/>
              <a:t>أن تستنتج أن </a:t>
            </a:r>
            <a:r>
              <a:rPr lang="ar-SA" dirty="0" smtClean="0"/>
              <a:t>مسافتها</a:t>
            </a:r>
            <a:r>
              <a:rPr lang="ar-SY" dirty="0" smtClean="0"/>
              <a:t> </a:t>
            </a:r>
            <a:r>
              <a:rPr lang="ar-SA" dirty="0" smtClean="0"/>
              <a:t>عن </a:t>
            </a:r>
            <a:r>
              <a:rPr lang="en-US" dirty="0"/>
              <a:t>E </a:t>
            </a:r>
            <a:r>
              <a:rPr lang="ar-SA" dirty="0"/>
              <a:t>ستصبح </a:t>
            </a:r>
            <a:r>
              <a:rPr lang="en-US" dirty="0"/>
              <a:t>6 </a:t>
            </a:r>
            <a:r>
              <a:rPr lang="ar-SA" dirty="0"/>
              <a:t>إذا أرادت المرور عن طريق</a:t>
            </a:r>
            <a:r>
              <a:rPr lang="en-US" dirty="0"/>
              <a:t>.C</a:t>
            </a:r>
          </a:p>
          <a:p>
            <a:r>
              <a:rPr lang="en-US" dirty="0" smtClean="0"/>
              <a:t>.2 </a:t>
            </a:r>
            <a:r>
              <a:rPr lang="ar-SA" dirty="0"/>
              <a:t>تحتاج العقدة المستقبلة إلى إضافة اسم العقدة المرسلة إلى عمودها الثالث من كل سطر </a:t>
            </a:r>
            <a:r>
              <a:rPr lang="ar-SA" dirty="0" smtClean="0"/>
              <a:t>في</a:t>
            </a:r>
            <a:r>
              <a:rPr lang="ar-SY" dirty="0" smtClean="0"/>
              <a:t> </a:t>
            </a:r>
            <a:r>
              <a:rPr lang="ar-SA" dirty="0" smtClean="0"/>
              <a:t>حال </a:t>
            </a:r>
            <a:r>
              <a:rPr lang="ar-SA" dirty="0"/>
              <a:t>استخدمت المعلومات المستقبلة</a:t>
            </a:r>
            <a:r>
              <a:rPr lang="en-US" dirty="0"/>
              <a:t>. </a:t>
            </a:r>
            <a:r>
              <a:rPr lang="ar-SA" dirty="0"/>
              <a:t>أي أن العقدة المرسلة تصبح العقدة التالية في </a:t>
            </a:r>
            <a:r>
              <a:rPr lang="ar-SA" dirty="0" smtClean="0"/>
              <a:t>المسار</a:t>
            </a:r>
            <a:endParaRPr lang="ar-SY" dirty="0" smtClean="0"/>
          </a:p>
          <a:p>
            <a:r>
              <a:rPr lang="en-US" dirty="0" smtClean="0"/>
              <a:t>.3</a:t>
            </a:r>
            <a:r>
              <a:rPr lang="ar-SA" dirty="0" smtClean="0"/>
              <a:t>تحتاج </a:t>
            </a:r>
            <a:r>
              <a:rPr lang="ar-SA" dirty="0"/>
              <a:t>العقدة المستقبلة إلى مقارنة المعلومات الموجودة في كل سطر من جدولها القديم </a:t>
            </a:r>
            <a:r>
              <a:rPr lang="ar-SA" dirty="0" smtClean="0"/>
              <a:t>مع</a:t>
            </a:r>
            <a:r>
              <a:rPr lang="en-US" dirty="0" smtClean="0"/>
              <a:t> </a:t>
            </a:r>
            <a:r>
              <a:rPr lang="ar-SA" dirty="0" smtClean="0"/>
              <a:t>السطر </a:t>
            </a:r>
            <a:r>
              <a:rPr lang="ar-SA" dirty="0"/>
              <a:t>المقابل ضمن النسخة المعدلة من الجدول المستقبل</a:t>
            </a:r>
            <a:r>
              <a:rPr lang="en-US" dirty="0"/>
              <a:t>.</a:t>
            </a:r>
          </a:p>
          <a:p>
            <a:r>
              <a:rPr lang="en-US" dirty="0"/>
              <a:t>• </a:t>
            </a:r>
            <a:r>
              <a:rPr lang="ar-SA" dirty="0"/>
              <a:t>إذا كان مدخل العقدة التالية </a:t>
            </a:r>
            <a:r>
              <a:rPr lang="en-US" dirty="0"/>
              <a:t>next hop entry </a:t>
            </a:r>
            <a:r>
              <a:rPr lang="ar-SA" dirty="0"/>
              <a:t>مختلف فإن العقدة المستقبلة تختار </a:t>
            </a:r>
            <a:r>
              <a:rPr lang="ar-SA" dirty="0" smtClean="0"/>
              <a:t>السطر</a:t>
            </a:r>
            <a:r>
              <a:rPr lang="en-US" dirty="0" smtClean="0"/>
              <a:t> </a:t>
            </a:r>
            <a:r>
              <a:rPr lang="ar-SA" dirty="0" smtClean="0"/>
              <a:t>ذو </a:t>
            </a:r>
            <a:r>
              <a:rPr lang="ar-SA" dirty="0"/>
              <a:t>السعر الأقل</a:t>
            </a:r>
            <a:r>
              <a:rPr lang="en-US" dirty="0"/>
              <a:t>. </a:t>
            </a:r>
            <a:r>
              <a:rPr lang="ar-SA" dirty="0"/>
              <a:t>في حال التعادل، تحتفظ العقدة بالقيمة السابقة</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500034" y="1285860"/>
            <a:ext cx="8229600" cy="4525963"/>
          </a:xfrm>
        </p:spPr>
        <p:txBody>
          <a:bodyPr>
            <a:normAutofit fontScale="92500"/>
          </a:bodyPr>
          <a:lstStyle/>
          <a:p>
            <a:r>
              <a:rPr lang="en-US" dirty="0"/>
              <a:t>• </a:t>
            </a:r>
            <a:r>
              <a:rPr lang="ar-SA" dirty="0"/>
              <a:t>إذا كان مدخل العقدة التالية هو نفسه، فإن العقدة المستقبلة تختار السطر الجديد</a:t>
            </a:r>
            <a:r>
              <a:rPr lang="en-US" dirty="0"/>
              <a:t> </a:t>
            </a:r>
            <a:r>
              <a:rPr lang="en-US" dirty="0" smtClean="0"/>
              <a:t>.</a:t>
            </a:r>
            <a:r>
              <a:rPr lang="ar-SA" dirty="0" smtClean="0"/>
              <a:t>لنفترض </a:t>
            </a:r>
            <a:r>
              <a:rPr lang="ar-SA" dirty="0"/>
              <a:t>على سبيل المثال أن العقدة </a:t>
            </a:r>
            <a:r>
              <a:rPr lang="en-US" dirty="0"/>
              <a:t>C </a:t>
            </a:r>
            <a:r>
              <a:rPr lang="ar-SA" dirty="0"/>
              <a:t>كانت قد أعلنت مسبقًا أن سعر المسار </a:t>
            </a:r>
            <a:r>
              <a:rPr lang="ar-SA" dirty="0" smtClean="0"/>
              <a:t>إلى</a:t>
            </a:r>
            <a:r>
              <a:rPr lang="ar-SY" dirty="0" smtClean="0"/>
              <a:t> </a:t>
            </a:r>
            <a:r>
              <a:rPr lang="ar-SA" dirty="0" smtClean="0"/>
              <a:t>العقدة </a:t>
            </a:r>
            <a:r>
              <a:rPr lang="en-US" dirty="0"/>
              <a:t>X </a:t>
            </a:r>
            <a:r>
              <a:rPr lang="ar-SA" dirty="0"/>
              <a:t>هو </a:t>
            </a:r>
            <a:r>
              <a:rPr lang="en-US" dirty="0" smtClean="0"/>
              <a:t>.3</a:t>
            </a:r>
          </a:p>
          <a:p>
            <a:r>
              <a:rPr lang="ar-SA" dirty="0" smtClean="0"/>
              <a:t>ولنفترض </a:t>
            </a:r>
            <a:r>
              <a:rPr lang="ar-SA" dirty="0"/>
              <a:t>أنه لم يعد يوجد مسارًا إلى العقدة </a:t>
            </a:r>
            <a:r>
              <a:rPr lang="en-US" dirty="0"/>
              <a:t>X </a:t>
            </a:r>
            <a:r>
              <a:rPr lang="ar-SA" dirty="0"/>
              <a:t>فإن العقدة </a:t>
            </a:r>
            <a:r>
              <a:rPr lang="en-US" dirty="0"/>
              <a:t>C </a:t>
            </a:r>
            <a:r>
              <a:rPr lang="ar-SA" dirty="0"/>
              <a:t>سوف</a:t>
            </a:r>
            <a:endParaRPr lang="en-US" dirty="0"/>
          </a:p>
          <a:p>
            <a:pPr>
              <a:buNone/>
            </a:pPr>
            <a:r>
              <a:rPr lang="ar-SA" dirty="0"/>
              <a:t>تعلن أن سعر المسار إلى </a:t>
            </a:r>
            <a:r>
              <a:rPr lang="en-US" dirty="0"/>
              <a:t>X </a:t>
            </a:r>
            <a:r>
              <a:rPr lang="ar-SA" dirty="0"/>
              <a:t>قد أصبح </a:t>
            </a:r>
            <a:r>
              <a:rPr lang="en-US" dirty="0" smtClean="0"/>
              <a:t>∞ </a:t>
            </a:r>
            <a:r>
              <a:rPr lang="ar-SA" dirty="0"/>
              <a:t>يجب على العقدة </a:t>
            </a:r>
            <a:r>
              <a:rPr lang="en-US" dirty="0"/>
              <a:t>A </a:t>
            </a:r>
            <a:r>
              <a:rPr lang="ar-SA" dirty="0"/>
              <a:t>أن لا تتجاهل </a:t>
            </a:r>
            <a:r>
              <a:rPr lang="ar-SA" dirty="0" smtClean="0"/>
              <a:t>هذا</a:t>
            </a:r>
            <a:r>
              <a:rPr lang="ar-SY" dirty="0" smtClean="0"/>
              <a:t> </a:t>
            </a:r>
            <a:r>
              <a:rPr lang="ar-SA" dirty="0" smtClean="0"/>
              <a:t>السعر </a:t>
            </a:r>
            <a:r>
              <a:rPr lang="ar-SA" dirty="0"/>
              <a:t>الجديد حتى ولو كان السعر الموجود ضمن جدولها القديم أقل وذلك </a:t>
            </a:r>
            <a:r>
              <a:rPr lang="ar-SA" dirty="0" smtClean="0"/>
              <a:t>لأن</a:t>
            </a:r>
            <a:r>
              <a:rPr lang="ar-SY" dirty="0" smtClean="0"/>
              <a:t> </a:t>
            </a:r>
            <a:r>
              <a:rPr lang="ar-SA" dirty="0" smtClean="0"/>
              <a:t>المسار </a:t>
            </a:r>
            <a:r>
              <a:rPr lang="ar-SA" dirty="0"/>
              <a:t>القديم لم يعد له وجود</a:t>
            </a:r>
            <a:r>
              <a:rPr lang="en-US" dirty="0"/>
              <a:t>.</a:t>
            </a:r>
          </a:p>
          <a:p>
            <a:r>
              <a:rPr lang="ar-SA" dirty="0"/>
              <a:t>يوضح الشكل التالي كيف تعدل العقدة </a:t>
            </a:r>
            <a:r>
              <a:rPr lang="en-US" dirty="0"/>
              <a:t>A </a:t>
            </a:r>
            <a:r>
              <a:rPr lang="ar-SA" dirty="0"/>
              <a:t>جدول </a:t>
            </a:r>
            <a:r>
              <a:rPr lang="ar-SA" dirty="0" smtClean="0"/>
              <a:t>توجيهها </a:t>
            </a:r>
            <a:r>
              <a:rPr lang="ar-SA" dirty="0"/>
              <a:t>القديم بعد استقبال جدول العقدة</a:t>
            </a:r>
            <a:r>
              <a:rPr lang="en-US" dirty="0"/>
              <a:t>.C</a:t>
            </a:r>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التسليم</a:t>
            </a:r>
            <a:r>
              <a:rPr lang="en-US" b="1" dirty="0"/>
              <a:t> Delivery</a:t>
            </a:r>
            <a:endParaRPr lang="ar-SA" dirty="0"/>
          </a:p>
        </p:txBody>
      </p:sp>
      <p:sp>
        <p:nvSpPr>
          <p:cNvPr id="3" name="عنصر نائب للمحتوى 2"/>
          <p:cNvSpPr>
            <a:spLocks noGrp="1"/>
          </p:cNvSpPr>
          <p:nvPr>
            <p:ph idx="1"/>
          </p:nvPr>
        </p:nvSpPr>
        <p:spPr/>
        <p:txBody>
          <a:bodyPr>
            <a:normAutofit fontScale="92500" lnSpcReduction="20000"/>
          </a:bodyPr>
          <a:lstStyle/>
          <a:p>
            <a:r>
              <a:rPr lang="en-US" dirty="0"/>
              <a:t>: • </a:t>
            </a:r>
            <a:r>
              <a:rPr lang="ar-SA" dirty="0"/>
              <a:t>التسليم المباشر</a:t>
            </a:r>
            <a:r>
              <a:rPr lang="en-US" dirty="0"/>
              <a:t> </a:t>
            </a:r>
            <a:r>
              <a:rPr lang="en-US" dirty="0">
                <a:solidFill>
                  <a:srgbClr val="00B0F0"/>
                </a:solidFill>
              </a:rPr>
              <a:t>Direct Delivery</a:t>
            </a:r>
            <a:r>
              <a:rPr lang="ar-SA" dirty="0"/>
              <a:t> حيث تكون الوجهة النهائية واقعة ضمن نفس </a:t>
            </a:r>
            <a:r>
              <a:rPr lang="ar-SA" dirty="0" smtClean="0"/>
              <a:t>الشبكة</a:t>
            </a:r>
            <a:r>
              <a:rPr lang="ar-SY" dirty="0" smtClean="0"/>
              <a:t> </a:t>
            </a:r>
            <a:r>
              <a:rPr lang="ar-SA" dirty="0" smtClean="0"/>
              <a:t>الفيزيائية </a:t>
            </a:r>
            <a:r>
              <a:rPr lang="ar-SA" dirty="0"/>
              <a:t>للموصل</a:t>
            </a:r>
            <a:r>
              <a:rPr lang="en-US" dirty="0"/>
              <a:t> Deliverer</a:t>
            </a:r>
            <a:r>
              <a:rPr lang="ar-SA" dirty="0"/>
              <a:t> أو بشكل آخر إما عندما يقع المرسل والمستقبل </a:t>
            </a:r>
            <a:r>
              <a:rPr lang="ar-SA" dirty="0" smtClean="0"/>
              <a:t>على</a:t>
            </a:r>
            <a:r>
              <a:rPr lang="ar-SY" dirty="0" smtClean="0"/>
              <a:t> </a:t>
            </a:r>
            <a:r>
              <a:rPr lang="ar-SA" dirty="0" smtClean="0"/>
              <a:t>نفس </a:t>
            </a:r>
            <a:r>
              <a:rPr lang="ar-SA" dirty="0"/>
              <a:t>الشبكة الفيزيائية أو بين </a:t>
            </a:r>
            <a:r>
              <a:rPr lang="ar-SA" dirty="0" smtClean="0"/>
              <a:t>الموجه </a:t>
            </a:r>
            <a:r>
              <a:rPr lang="ar-SA" dirty="0"/>
              <a:t>الأخير والمستقبل ضمن نفس الشبكة النهائية</a:t>
            </a:r>
            <a:r>
              <a:rPr lang="en-US" dirty="0"/>
              <a:t> .</a:t>
            </a:r>
          </a:p>
          <a:p>
            <a:r>
              <a:rPr lang="ar-SA" dirty="0"/>
              <a:t>يستطيع المرسل أن يحدد كون التسليم مباشرًا أو لا عن طريق مقارنة عنوان </a:t>
            </a:r>
            <a:r>
              <a:rPr lang="ar-SA" dirty="0" smtClean="0"/>
              <a:t>الشبكة</a:t>
            </a:r>
            <a:r>
              <a:rPr lang="ar-SY" dirty="0" smtClean="0"/>
              <a:t> </a:t>
            </a:r>
            <a:r>
              <a:rPr lang="ar-SA" dirty="0" smtClean="0"/>
              <a:t>التي </a:t>
            </a:r>
            <a:r>
              <a:rPr lang="ar-SA" dirty="0"/>
              <a:t>يقع عليها مع عنوان الشبكة للوجهة وفي حال التطابق يكون التسليم مباشرًا</a:t>
            </a:r>
            <a:r>
              <a:rPr lang="en-US" dirty="0"/>
              <a:t>.</a:t>
            </a:r>
          </a:p>
          <a:p>
            <a:r>
              <a:rPr lang="en-US" dirty="0"/>
              <a:t>• </a:t>
            </a:r>
            <a:r>
              <a:rPr lang="ar-SA" dirty="0"/>
              <a:t>التسليم غير المباشر</a:t>
            </a:r>
            <a:r>
              <a:rPr lang="en-US" dirty="0"/>
              <a:t>:</a:t>
            </a:r>
            <a:r>
              <a:rPr lang="en-US" dirty="0">
                <a:solidFill>
                  <a:srgbClr val="00B0F0"/>
                </a:solidFill>
              </a:rPr>
              <a:t>Indirect Delivery</a:t>
            </a:r>
            <a:r>
              <a:rPr lang="ar-SA" dirty="0">
                <a:solidFill>
                  <a:srgbClr val="00B0F0"/>
                </a:solidFill>
              </a:rPr>
              <a:t> </a:t>
            </a:r>
            <a:r>
              <a:rPr lang="ar-SA" dirty="0"/>
              <a:t>ففيها لا يقع المرسل أو المستقبل ضمن </a:t>
            </a:r>
            <a:r>
              <a:rPr lang="ar-SA" dirty="0" smtClean="0"/>
              <a:t>نفس</a:t>
            </a:r>
            <a:r>
              <a:rPr lang="ar-SY" dirty="0" smtClean="0"/>
              <a:t> </a:t>
            </a:r>
            <a:r>
              <a:rPr lang="ar-SA" dirty="0" smtClean="0"/>
              <a:t>الشبكة </a:t>
            </a:r>
            <a:r>
              <a:rPr lang="ar-SA" dirty="0"/>
              <a:t>الفيزيائية الأمر الذي يستدعي مرور الطرد من </a:t>
            </a:r>
            <a:r>
              <a:rPr lang="ar-SA" dirty="0" smtClean="0"/>
              <a:t>موجه </a:t>
            </a:r>
            <a:r>
              <a:rPr lang="ar-SA" dirty="0"/>
              <a:t>إلى آخر للوصول </a:t>
            </a:r>
            <a:r>
              <a:rPr lang="ar-SA" dirty="0" smtClean="0"/>
              <a:t>إلى</a:t>
            </a:r>
            <a:r>
              <a:rPr lang="ar-SY" dirty="0" smtClean="0"/>
              <a:t> </a:t>
            </a:r>
            <a:r>
              <a:rPr lang="ar-SA" dirty="0" smtClean="0"/>
              <a:t>الوجهة</a:t>
            </a:r>
            <a:r>
              <a:rPr lang="en-US" dirty="0"/>
              <a:t>.</a:t>
            </a:r>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solidFill>
                  <a:srgbClr val="FF0000"/>
                </a:solidFill>
              </a:rPr>
              <a:t>جدول التوجيه الجديد في شعاع المسافة</a:t>
            </a:r>
            <a:endParaRPr lang="ar-SA" dirty="0">
              <a:solidFill>
                <a:srgbClr val="FF0000"/>
              </a:solidFill>
            </a:endParaRPr>
          </a:p>
        </p:txBody>
      </p:sp>
      <p:pic>
        <p:nvPicPr>
          <p:cNvPr id="4" name="عنصر نائب للمحتوى 3"/>
          <p:cNvPicPr>
            <a:picLocks noGrp="1"/>
          </p:cNvPicPr>
          <p:nvPr>
            <p:ph idx="1"/>
          </p:nvPr>
        </p:nvPicPr>
        <p:blipFill>
          <a:blip r:embed="rId2" cstate="print"/>
          <a:srcRect/>
          <a:stretch>
            <a:fillRect/>
          </a:stretch>
        </p:blipFill>
        <p:spPr bwMode="auto">
          <a:xfrm>
            <a:off x="571472" y="1571612"/>
            <a:ext cx="8286808"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متى يجب المشاركة؟</a:t>
            </a:r>
            <a:endParaRPr lang="ar-SA" dirty="0">
              <a:solidFill>
                <a:srgbClr val="FF0000"/>
              </a:solidFill>
            </a:endParaRPr>
          </a:p>
        </p:txBody>
      </p:sp>
      <p:sp>
        <p:nvSpPr>
          <p:cNvPr id="3" name="عنصر نائب للمحتوى 2"/>
          <p:cNvSpPr>
            <a:spLocks noGrp="1"/>
          </p:cNvSpPr>
          <p:nvPr>
            <p:ph idx="1"/>
          </p:nvPr>
        </p:nvSpPr>
        <p:spPr/>
        <p:txBody>
          <a:bodyPr/>
          <a:lstStyle/>
          <a:p>
            <a:r>
              <a:rPr lang="ar-SA" dirty="0"/>
              <a:t>السؤال الذي يطرح نفسه الآن هو متى يجب على عقدة ما إرسال الجدول الجزئي</a:t>
            </a:r>
            <a:r>
              <a:rPr lang="en-US" dirty="0"/>
              <a:t> (</a:t>
            </a:r>
            <a:r>
              <a:rPr lang="ar-SA" dirty="0"/>
              <a:t>لأنه </a:t>
            </a:r>
            <a:r>
              <a:rPr lang="ar-SA" dirty="0" smtClean="0"/>
              <a:t>يحوي</a:t>
            </a:r>
            <a:r>
              <a:rPr lang="ar-SY" dirty="0" smtClean="0"/>
              <a:t> </a:t>
            </a:r>
            <a:r>
              <a:rPr lang="ar-SA" dirty="0" smtClean="0"/>
              <a:t>عمودين </a:t>
            </a:r>
            <a:r>
              <a:rPr lang="ar-SA" dirty="0"/>
              <a:t>فقط من أصل ثلاثة أعمدة</a:t>
            </a:r>
            <a:r>
              <a:rPr lang="en-US" dirty="0"/>
              <a:t>) </a:t>
            </a:r>
            <a:r>
              <a:rPr lang="ar-SA" dirty="0" smtClean="0"/>
              <a:t>للتوجيه </a:t>
            </a:r>
            <a:r>
              <a:rPr lang="ar-SA" dirty="0"/>
              <a:t>إلى جميع جيرانها المباشرين؟</a:t>
            </a:r>
            <a:endParaRPr lang="en-US" dirty="0"/>
          </a:p>
          <a:p>
            <a:r>
              <a:rPr lang="ar-SA" dirty="0"/>
              <a:t>يجري عادًة إرسال الجدول إما بشكل دوري أو عندما تتغير الشبكة</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rgbClr val="FF0000"/>
                </a:solidFill>
              </a:rPr>
              <a:t>التحديث الدوري</a:t>
            </a:r>
            <a:r>
              <a:rPr lang="ar-SY" b="1" dirty="0" smtClean="0">
                <a:solidFill>
                  <a:srgbClr val="FF0000"/>
                </a:solidFill>
              </a:rPr>
              <a:t> و</a:t>
            </a:r>
            <a:r>
              <a:rPr lang="ar-SA" b="1" dirty="0" smtClean="0">
                <a:solidFill>
                  <a:srgbClr val="FF0000"/>
                </a:solidFill>
              </a:rPr>
              <a:t> التحديث بالقدح </a:t>
            </a:r>
            <a:r>
              <a:rPr lang="ar-SY" b="1" dirty="0" smtClean="0">
                <a:solidFill>
                  <a:srgbClr val="FF0000"/>
                </a:solidFill>
              </a:rPr>
              <a:t/>
            </a:r>
            <a:br>
              <a:rPr lang="ar-SY" b="1" dirty="0" smtClean="0">
                <a:solidFill>
                  <a:srgbClr val="FF0000"/>
                </a:solidFill>
              </a:rPr>
            </a:br>
            <a:r>
              <a:rPr lang="en-US" b="1" dirty="0" smtClean="0"/>
              <a:t>Triggered update</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a:t>ترسل كل عقدة جدول </a:t>
            </a:r>
            <a:r>
              <a:rPr lang="ar-SA" dirty="0" smtClean="0"/>
              <a:t>التوجيه </a:t>
            </a:r>
            <a:r>
              <a:rPr lang="ar-SA" dirty="0"/>
              <a:t>الجزئي إلى جميع جيرانها المباشرين بشكل دوري</a:t>
            </a:r>
            <a:r>
              <a:rPr lang="en-US" dirty="0"/>
              <a:t> (</a:t>
            </a:r>
            <a:r>
              <a:rPr lang="ar-SA" dirty="0"/>
              <a:t>عادًة </a:t>
            </a:r>
            <a:r>
              <a:rPr lang="ar-SA" dirty="0" smtClean="0"/>
              <a:t>كل</a:t>
            </a:r>
            <a:r>
              <a:rPr lang="ar-SY" dirty="0" smtClean="0"/>
              <a:t> </a:t>
            </a:r>
            <a:r>
              <a:rPr lang="en-US" dirty="0" smtClean="0"/>
              <a:t>30 </a:t>
            </a:r>
            <a:r>
              <a:rPr lang="ar-SA" dirty="0" smtClean="0"/>
              <a:t>ثانية</a:t>
            </a:r>
            <a:endParaRPr lang="en-US" dirty="0"/>
          </a:p>
          <a:p>
            <a:r>
              <a:rPr lang="ar-SA" dirty="0" smtClean="0"/>
              <a:t>ترسل </a:t>
            </a:r>
            <a:r>
              <a:rPr lang="ar-SA" dirty="0"/>
              <a:t>عقدة ما جدول </a:t>
            </a:r>
            <a:r>
              <a:rPr lang="ar-SA" dirty="0" smtClean="0"/>
              <a:t>التوجيه </a:t>
            </a:r>
            <a:r>
              <a:rPr lang="ar-SA" dirty="0"/>
              <a:t>الجزئي إلى جيرانها المباشرين عندما يطرأ أي تغيير عليه</a:t>
            </a:r>
            <a:r>
              <a:rPr lang="en-US" dirty="0"/>
              <a:t> .</a:t>
            </a:r>
          </a:p>
          <a:p>
            <a:r>
              <a:rPr lang="ar-SA" dirty="0"/>
              <a:t>يمكن أن ينتج التغيير عما يلي</a:t>
            </a:r>
            <a:r>
              <a:rPr lang="en-US" dirty="0"/>
              <a:t>:</a:t>
            </a:r>
          </a:p>
          <a:p>
            <a:r>
              <a:rPr lang="en-US" dirty="0" smtClean="0"/>
              <a:t>.1 </a:t>
            </a:r>
            <a:r>
              <a:rPr lang="ar-SA" dirty="0"/>
              <a:t>عندما تستقبل عقدة لجدول </a:t>
            </a:r>
            <a:r>
              <a:rPr lang="ar-SA" dirty="0" smtClean="0"/>
              <a:t>توجيه </a:t>
            </a:r>
            <a:r>
              <a:rPr lang="ar-SA" dirty="0"/>
              <a:t>جزئي من عقدة أخرى الأمر الذي يؤدي إلى </a:t>
            </a:r>
            <a:r>
              <a:rPr lang="ar-SA" dirty="0" smtClean="0"/>
              <a:t>تغيير</a:t>
            </a:r>
            <a:r>
              <a:rPr lang="en-US" dirty="0" smtClean="0"/>
              <a:t> </a:t>
            </a:r>
            <a:r>
              <a:rPr lang="ar-SA" dirty="0" smtClean="0"/>
              <a:t>جدولها</a:t>
            </a:r>
            <a:r>
              <a:rPr lang="en-US" dirty="0" smtClean="0"/>
              <a:t> .</a:t>
            </a:r>
            <a:endParaRPr lang="en-US" dirty="0"/>
          </a:p>
          <a:p>
            <a:r>
              <a:rPr lang="en-US" dirty="0" smtClean="0"/>
              <a:t>.2 </a:t>
            </a:r>
            <a:r>
              <a:rPr lang="ar-SA" dirty="0" smtClean="0"/>
              <a:t>تكتشف </a:t>
            </a:r>
            <a:r>
              <a:rPr lang="ar-SA" dirty="0"/>
              <a:t>العقدة حدوث عطل ما أو انقطاع في الوصلات مع أحد جيرانها الأمر </a:t>
            </a:r>
            <a:r>
              <a:rPr lang="ar-SA" dirty="0" smtClean="0"/>
              <a:t>الذي</a:t>
            </a:r>
            <a:r>
              <a:rPr lang="en-US" dirty="0" smtClean="0"/>
              <a:t> </a:t>
            </a:r>
            <a:r>
              <a:rPr lang="ar-SA" dirty="0" smtClean="0"/>
              <a:t>يؤدي </a:t>
            </a:r>
            <a:r>
              <a:rPr lang="ar-SA" dirty="0"/>
              <a:t>إلى زيادة سعر الوصلة المقطوعة إلى </a:t>
            </a:r>
            <a:r>
              <a:rPr lang="ar-SA" dirty="0" smtClean="0"/>
              <a:t>اللانهاية</a:t>
            </a:r>
            <a:r>
              <a:rPr lang="en-US" dirty="0" smtClean="0"/>
              <a:t>.</a:t>
            </a:r>
            <a:endParaRPr lang="ar-S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بروتوكول </a:t>
            </a:r>
            <a:r>
              <a:rPr lang="ar-SA" b="1" dirty="0" smtClean="0">
                <a:solidFill>
                  <a:srgbClr val="FF0000"/>
                </a:solidFill>
              </a:rPr>
              <a:t>توجيه </a:t>
            </a:r>
            <a:r>
              <a:rPr lang="ar-SA" b="1" dirty="0">
                <a:solidFill>
                  <a:srgbClr val="FF0000"/>
                </a:solidFill>
              </a:rPr>
              <a:t>المعلومات </a:t>
            </a:r>
            <a:r>
              <a:rPr lang="en-US" b="1" dirty="0"/>
              <a:t>RIP</a:t>
            </a:r>
            <a:endParaRPr lang="ar-SA" dirty="0"/>
          </a:p>
        </p:txBody>
      </p:sp>
      <p:sp>
        <p:nvSpPr>
          <p:cNvPr id="3" name="عنصر نائب للمحتوى 2"/>
          <p:cNvSpPr>
            <a:spLocks noGrp="1"/>
          </p:cNvSpPr>
          <p:nvPr>
            <p:ph idx="1"/>
          </p:nvPr>
        </p:nvSpPr>
        <p:spPr/>
        <p:txBody>
          <a:bodyPr>
            <a:normAutofit fontScale="77500" lnSpcReduction="20000"/>
          </a:bodyPr>
          <a:lstStyle/>
          <a:p>
            <a:r>
              <a:rPr lang="ar-SA" dirty="0"/>
              <a:t>يعتمد بروتوكول </a:t>
            </a:r>
            <a:r>
              <a:rPr lang="en-US" dirty="0"/>
              <a:t>RIP </a:t>
            </a:r>
            <a:r>
              <a:rPr lang="ar-SA" dirty="0"/>
              <a:t>على شعاع المسافة لتحقيق </a:t>
            </a:r>
            <a:r>
              <a:rPr lang="ar-SA" dirty="0" smtClean="0"/>
              <a:t>التوجيه </a:t>
            </a:r>
            <a:r>
              <a:rPr lang="ar-SA" dirty="0"/>
              <a:t>ضمن شبكات مترابطة مع إضافة</a:t>
            </a:r>
            <a:endParaRPr lang="en-US" dirty="0"/>
          </a:p>
          <a:p>
            <a:r>
              <a:rPr lang="ar-SA" dirty="0"/>
              <a:t>بعض التعديلات، وهي</a:t>
            </a:r>
            <a:r>
              <a:rPr lang="en-US" dirty="0"/>
              <a:t>:</a:t>
            </a:r>
          </a:p>
          <a:p>
            <a:r>
              <a:rPr lang="en-US" dirty="0"/>
              <a:t>1. </a:t>
            </a:r>
            <a:r>
              <a:rPr lang="ar-SA" dirty="0"/>
              <a:t>نتعامل هنا مع </a:t>
            </a:r>
            <a:r>
              <a:rPr lang="ar-SA" dirty="0" smtClean="0"/>
              <a:t>موجهات </a:t>
            </a:r>
            <a:r>
              <a:rPr lang="ar-SA" dirty="0"/>
              <a:t>وشبكات أو وصلات</a:t>
            </a:r>
            <a:r>
              <a:rPr lang="en-US" dirty="0"/>
              <a:t> . </a:t>
            </a:r>
            <a:r>
              <a:rPr lang="ar-SA" dirty="0"/>
              <a:t>توجد جداول </a:t>
            </a:r>
            <a:r>
              <a:rPr lang="ar-SA" dirty="0" smtClean="0"/>
              <a:t>التوجيه </a:t>
            </a:r>
            <a:r>
              <a:rPr lang="ar-SA" dirty="0"/>
              <a:t>ضمن </a:t>
            </a:r>
            <a:r>
              <a:rPr lang="ar-SA" dirty="0" smtClean="0"/>
              <a:t>الموجهات</a:t>
            </a:r>
            <a:r>
              <a:rPr lang="ar-SY" dirty="0" smtClean="0"/>
              <a:t> </a:t>
            </a:r>
            <a:r>
              <a:rPr lang="ar-SA" dirty="0" smtClean="0"/>
              <a:t>فقط</a:t>
            </a:r>
            <a:r>
              <a:rPr lang="en-US" dirty="0"/>
              <a:t>.</a:t>
            </a:r>
          </a:p>
          <a:p>
            <a:r>
              <a:rPr lang="en-US" dirty="0"/>
              <a:t>2. </a:t>
            </a:r>
            <a:r>
              <a:rPr lang="ar-SA" dirty="0"/>
              <a:t>الوجهة ضمن جدول </a:t>
            </a:r>
            <a:r>
              <a:rPr lang="ar-SA" dirty="0" smtClean="0"/>
              <a:t>التوجيه </a:t>
            </a:r>
            <a:r>
              <a:rPr lang="ar-SA" dirty="0"/>
              <a:t>هو شبكة أي أن العمود الأول يحدد شبكة وليس عقدة</a:t>
            </a:r>
            <a:r>
              <a:rPr lang="en-US" dirty="0"/>
              <a:t>.</a:t>
            </a:r>
          </a:p>
          <a:p>
            <a:r>
              <a:rPr lang="en-US" dirty="0"/>
              <a:t>3. </a:t>
            </a:r>
            <a:r>
              <a:rPr lang="ar-SA" dirty="0"/>
              <a:t>يتم تحديد السعر ضمن بروتوكول </a:t>
            </a:r>
            <a:r>
              <a:rPr lang="en-US" dirty="0"/>
              <a:t>RIP </a:t>
            </a:r>
            <a:r>
              <a:rPr lang="ar-SA" dirty="0"/>
              <a:t>على أنه عدد الشبكات الفاصلة بين </a:t>
            </a:r>
            <a:r>
              <a:rPr lang="ar-SA" dirty="0" smtClean="0"/>
              <a:t>موجهين</a:t>
            </a:r>
            <a:r>
              <a:rPr lang="en-US" dirty="0" smtClean="0"/>
              <a:t> </a:t>
            </a:r>
            <a:r>
              <a:rPr lang="en-US" dirty="0"/>
              <a:t>(</a:t>
            </a:r>
            <a:r>
              <a:rPr lang="ar-SA" dirty="0" smtClean="0"/>
              <a:t>لذلك</a:t>
            </a:r>
            <a:r>
              <a:rPr lang="ar-SY" dirty="0" smtClean="0"/>
              <a:t> </a:t>
            </a:r>
            <a:r>
              <a:rPr lang="ar-SA" dirty="0" smtClean="0"/>
              <a:t>تسمى </a:t>
            </a:r>
            <a:r>
              <a:rPr lang="ar-SA" dirty="0"/>
              <a:t>عادًة عدد القفزات.</a:t>
            </a:r>
            <a:endParaRPr lang="en-US" dirty="0"/>
          </a:p>
          <a:p>
            <a:r>
              <a:rPr lang="en-US" dirty="0"/>
              <a:t>4. </a:t>
            </a:r>
            <a:r>
              <a:rPr lang="ar-SA" dirty="0"/>
              <a:t>تعرف اللانهاية على أنها القيمة </a:t>
            </a:r>
            <a:r>
              <a:rPr lang="en-US" dirty="0"/>
              <a:t>16 </a:t>
            </a:r>
            <a:r>
              <a:rPr lang="ar-SA" dirty="0"/>
              <a:t>أي أنه يجب أن لا يزيد طول أطول مسار </a:t>
            </a:r>
            <a:r>
              <a:rPr lang="ar-SA" dirty="0" smtClean="0"/>
              <a:t>ضمن</a:t>
            </a:r>
            <a:r>
              <a:rPr lang="ar-SY" dirty="0" smtClean="0"/>
              <a:t> </a:t>
            </a:r>
            <a:r>
              <a:rPr lang="ar-SA" dirty="0" smtClean="0"/>
              <a:t>الشبكة </a:t>
            </a:r>
            <a:r>
              <a:rPr lang="ar-SA" dirty="0"/>
              <a:t>المترابطة عن </a:t>
            </a:r>
            <a:r>
              <a:rPr lang="en-US" dirty="0"/>
              <a:t>15 </a:t>
            </a:r>
            <a:r>
              <a:rPr lang="ar-SA" dirty="0"/>
              <a:t>قفزة</a:t>
            </a:r>
            <a:r>
              <a:rPr lang="en-US" dirty="0"/>
              <a:t>.</a:t>
            </a:r>
          </a:p>
          <a:p>
            <a:r>
              <a:rPr lang="en-US" dirty="0"/>
              <a:t>  5. </a:t>
            </a:r>
            <a:r>
              <a:rPr lang="ar-SA" dirty="0"/>
              <a:t>يعرف عمود القفزة التالية</a:t>
            </a:r>
            <a:r>
              <a:rPr lang="en-US" dirty="0"/>
              <a:t>(next hop column) </a:t>
            </a:r>
            <a:r>
              <a:rPr lang="ar-SA" dirty="0"/>
              <a:t>عنوان </a:t>
            </a:r>
            <a:r>
              <a:rPr lang="ar-SA" dirty="0" smtClean="0"/>
              <a:t>الموجه </a:t>
            </a:r>
            <a:r>
              <a:rPr lang="ar-SA" dirty="0"/>
              <a:t>الذي سيجري إرسال </a:t>
            </a:r>
            <a:r>
              <a:rPr lang="ar-SA" dirty="0" smtClean="0"/>
              <a:t>الطرد إليه </a:t>
            </a:r>
            <a:r>
              <a:rPr lang="ar-SA" dirty="0"/>
              <a:t>للوصول إلى وجهته النهائية</a:t>
            </a:r>
            <a:r>
              <a:rPr lang="en-US" dirty="0"/>
              <a:t>.</a:t>
            </a:r>
          </a:p>
          <a:p>
            <a:endParaRPr lang="ar-S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u="sng" dirty="0" smtClean="0"/>
              <a:t>مثال على التوجيه </a:t>
            </a:r>
            <a:r>
              <a:rPr lang="ar-SA" u="sng" dirty="0"/>
              <a:t>بشعاع المسافة</a:t>
            </a:r>
            <a:r>
              <a:rPr lang="ar-SA" dirty="0"/>
              <a:t> </a:t>
            </a:r>
            <a:r>
              <a:rPr lang="en-US" dirty="0"/>
              <a:t>Distance  Vector Routing                       </a:t>
            </a:r>
          </a:p>
        </p:txBody>
      </p:sp>
      <p:sp>
        <p:nvSpPr>
          <p:cNvPr id="3" name="عنصر نائب للمحتوى 2"/>
          <p:cNvSpPr>
            <a:spLocks noGrp="1"/>
          </p:cNvSpPr>
          <p:nvPr>
            <p:ph idx="1"/>
          </p:nvPr>
        </p:nvSpPr>
        <p:spPr/>
        <p:txBody>
          <a:bodyPr>
            <a:normAutofit fontScale="85000" lnSpcReduction="10000"/>
          </a:bodyPr>
          <a:lstStyle/>
          <a:p>
            <a:r>
              <a:rPr lang="ar-SA" dirty="0" smtClean="0"/>
              <a:t>خوارزمية </a:t>
            </a:r>
            <a:r>
              <a:rPr lang="ar-SA" dirty="0"/>
              <a:t>التوجيه بشعاع المسافة تعمل على جعل كل موجه يحوي </a:t>
            </a:r>
            <a:r>
              <a:rPr lang="ar-SA" dirty="0" err="1"/>
              <a:t>جدول </a:t>
            </a:r>
            <a:r>
              <a:rPr lang="ar-SA" dirty="0"/>
              <a:t>(شعاع) يعطي المسافة المعروفة الأفضل لكل اتجاه وكذلك الخط الواجب السير </a:t>
            </a:r>
            <a:r>
              <a:rPr lang="ar-SA" dirty="0" err="1"/>
              <a:t>عليه.</a:t>
            </a:r>
            <a:r>
              <a:rPr lang="ar-SA" dirty="0"/>
              <a:t> ويتم تعديل هذه الجداول عن طريق تبادل المعلومات بين الموجهات </a:t>
            </a:r>
            <a:r>
              <a:rPr lang="ar-SA" dirty="0" err="1"/>
              <a:t>المتجاورة </a:t>
            </a:r>
            <a:r>
              <a:rPr lang="ar-SA" dirty="0" err="1" smtClean="0"/>
              <a:t>.</a:t>
            </a:r>
            <a:r>
              <a:rPr lang="ar-SA" dirty="0" smtClean="0"/>
              <a:t> لنفترض أن طريقة القياس المستخدمة هي التأخير وأن الموجه يعرف التأخير من أجل كل موجه </a:t>
            </a:r>
            <a:r>
              <a:rPr lang="ar-SA" dirty="0" err="1" smtClean="0"/>
              <a:t>يجاوره.</a:t>
            </a:r>
            <a:r>
              <a:rPr lang="ar-SA" dirty="0" smtClean="0"/>
              <a:t> بعد أن يعرف الموجه بالتأخيرات الناتجة عن انتقال رزمة لموجه مجاور فإنه يرسل قائمة بهذه القيم التقريبية لكل مجاوريه ويتلقى منهم قوائم </a:t>
            </a:r>
            <a:r>
              <a:rPr lang="ar-SA" dirty="0" err="1" smtClean="0"/>
              <a:t>مماثلة.</a:t>
            </a:r>
            <a:r>
              <a:rPr lang="ar-SA" dirty="0" smtClean="0"/>
              <a:t> وبالتالي فان كل موجه سيحصل على القيم التقديرية للوصول لمختلف الموجهات في الشبكة الفرعية وبالتالي يمكنه معرفة التأخير </a:t>
            </a:r>
            <a:r>
              <a:rPr lang="ar-SA" dirty="0" err="1" smtClean="0"/>
              <a:t>الاصغري</a:t>
            </a:r>
            <a:r>
              <a:rPr lang="ar-SA" dirty="0" smtClean="0"/>
              <a:t> ومعه الطريق الواجب اتباعه </a:t>
            </a:r>
            <a:r>
              <a:rPr lang="ar-SA" dirty="0" err="1" smtClean="0"/>
              <a:t>لذلك.</a:t>
            </a:r>
            <a:r>
              <a:rPr lang="ar-SA" dirty="0" smtClean="0"/>
              <a:t> </a:t>
            </a:r>
          </a:p>
          <a:p>
            <a:r>
              <a:rPr lang="ar-SA" dirty="0" smtClean="0"/>
              <a:t>الشكل  التالي  يبين شبكة فرعية مع جداول التأخير.</a:t>
            </a:r>
            <a:endParaRPr lang="ar-SY" dirty="0" smtClean="0"/>
          </a:p>
          <a:p>
            <a:endParaRPr lang="en-US" dirty="0"/>
          </a:p>
          <a:p>
            <a:endParaRPr lang="ar-SY"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27584" y="548680"/>
            <a:ext cx="7560840"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r>
              <a:rPr lang="ar-SA" dirty="0"/>
              <a:t>يبين </a:t>
            </a:r>
            <a:r>
              <a:rPr lang="ar-SA" dirty="0" err="1"/>
              <a:t>الجزء (</a:t>
            </a:r>
            <a:r>
              <a:rPr lang="en-US" dirty="0"/>
              <a:t>a</a:t>
            </a:r>
            <a:r>
              <a:rPr lang="ar-SA" dirty="0"/>
              <a:t>) الشبكة </a:t>
            </a:r>
            <a:r>
              <a:rPr lang="ar-SA" dirty="0" err="1"/>
              <a:t>الفرعية.</a:t>
            </a:r>
            <a:r>
              <a:rPr lang="ar-SA" dirty="0"/>
              <a:t> الأعمدة الأربعة الأولى من </a:t>
            </a:r>
            <a:r>
              <a:rPr lang="ar-SA" dirty="0" err="1"/>
              <a:t>الجزء (</a:t>
            </a:r>
            <a:r>
              <a:rPr lang="en-US" dirty="0"/>
              <a:t>b</a:t>
            </a:r>
            <a:r>
              <a:rPr lang="ar-SA" dirty="0"/>
              <a:t>) تبين أشعة التأخير المستقبلية من </a:t>
            </a:r>
            <a:r>
              <a:rPr lang="ar-SA" dirty="0" err="1"/>
              <a:t>العقد </a:t>
            </a:r>
            <a:r>
              <a:rPr lang="ar-SA" dirty="0"/>
              <a:t>(الموجهات) المجاورة </a:t>
            </a:r>
            <a:r>
              <a:rPr lang="ar-SA" dirty="0" err="1"/>
              <a:t>للموجه "</a:t>
            </a:r>
            <a:r>
              <a:rPr lang="en-US" dirty="0"/>
              <a:t>j</a:t>
            </a:r>
            <a:r>
              <a:rPr lang="ar-SA" dirty="0"/>
              <a:t> " حيث يقدر </a:t>
            </a:r>
            <a:r>
              <a:rPr lang="en-US" dirty="0"/>
              <a:t>A</a:t>
            </a:r>
            <a:r>
              <a:rPr lang="ar-SA" dirty="0"/>
              <a:t> أن الوصول لـ </a:t>
            </a:r>
            <a:r>
              <a:rPr lang="en-US" dirty="0"/>
              <a:t>B</a:t>
            </a:r>
            <a:r>
              <a:rPr lang="ar-SA" dirty="0"/>
              <a:t> يتطلب </a:t>
            </a:r>
            <a:r>
              <a:rPr lang="en-US" dirty="0"/>
              <a:t>12</a:t>
            </a:r>
            <a:r>
              <a:rPr lang="ar-SA" dirty="0"/>
              <a:t> ميلي ثانية تأخير و</a:t>
            </a:r>
            <a:r>
              <a:rPr lang="en-US" dirty="0"/>
              <a:t>25</a:t>
            </a:r>
            <a:r>
              <a:rPr lang="ar-SA" dirty="0"/>
              <a:t> ميلي ثانية تأخير ليصل إلى </a:t>
            </a:r>
            <a:r>
              <a:rPr lang="en-US" dirty="0"/>
              <a:t>C</a:t>
            </a:r>
            <a:r>
              <a:rPr lang="ar-SA" dirty="0"/>
              <a:t> و</a:t>
            </a:r>
            <a:r>
              <a:rPr lang="en-US" dirty="0"/>
              <a:t>40</a:t>
            </a:r>
            <a:r>
              <a:rPr lang="ar-SA" dirty="0"/>
              <a:t> ميلي ثانية لـ </a:t>
            </a:r>
            <a:r>
              <a:rPr lang="en-US" dirty="0"/>
              <a:t>D</a:t>
            </a:r>
            <a:r>
              <a:rPr lang="ar-SA" dirty="0"/>
              <a:t> </a:t>
            </a:r>
            <a:r>
              <a:rPr lang="ar-SA" dirty="0" err="1"/>
              <a:t>وهكذا.</a:t>
            </a:r>
            <a:r>
              <a:rPr lang="ar-SA" dirty="0"/>
              <a:t> ولنفرض </a:t>
            </a:r>
            <a:r>
              <a:rPr lang="ar-SA" dirty="0" err="1"/>
              <a:t>أن "</a:t>
            </a:r>
            <a:r>
              <a:rPr lang="en-US" dirty="0"/>
              <a:t>j</a:t>
            </a:r>
            <a:r>
              <a:rPr lang="ar-SA" dirty="0"/>
              <a:t>" قام بعملية قياس للتأخير الناتج عن وصول المعطيات لجيرانه </a:t>
            </a:r>
            <a:r>
              <a:rPr lang="en-US" dirty="0"/>
              <a:t>H,I,A</a:t>
            </a:r>
            <a:r>
              <a:rPr lang="ar-SA" dirty="0"/>
              <a:t> و</a:t>
            </a:r>
            <a:r>
              <a:rPr lang="en-US" dirty="0"/>
              <a:t>k</a:t>
            </a:r>
            <a:r>
              <a:rPr lang="ar-SA" dirty="0"/>
              <a:t> وكانت </a:t>
            </a:r>
            <a:r>
              <a:rPr lang="en-US" dirty="0"/>
              <a:t>6,12,10,8</a:t>
            </a:r>
            <a:r>
              <a:rPr lang="ar-SA" dirty="0"/>
              <a:t> على التتالي.</a:t>
            </a:r>
            <a:endParaRPr lang="en-US" dirty="0"/>
          </a:p>
          <a:p>
            <a:r>
              <a:rPr lang="ar-SA" dirty="0"/>
              <a:t>لندرس كيف يحسب </a:t>
            </a:r>
            <a:r>
              <a:rPr lang="en-US" dirty="0"/>
              <a:t>j</a:t>
            </a:r>
            <a:r>
              <a:rPr lang="ar-SA" dirty="0"/>
              <a:t> </a:t>
            </a:r>
            <a:r>
              <a:rPr lang="ar-SA" dirty="0" err="1"/>
              <a:t>الطريق </a:t>
            </a:r>
            <a:r>
              <a:rPr lang="ar-SA" dirty="0"/>
              <a:t>(المسار) الجديد للوصول </a:t>
            </a:r>
            <a:r>
              <a:rPr lang="en-US" dirty="0"/>
              <a:t>G</a:t>
            </a:r>
            <a:r>
              <a:rPr lang="ar-SA" dirty="0"/>
              <a:t> </a:t>
            </a:r>
            <a:r>
              <a:rPr lang="ar-SA" dirty="0" err="1"/>
              <a:t>.</a:t>
            </a:r>
            <a:endParaRPr lang="en-US" dirty="0"/>
          </a:p>
          <a:p>
            <a:endParaRPr lang="ar-SY"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fontScale="92500" lnSpcReduction="10000"/>
          </a:bodyPr>
          <a:lstStyle/>
          <a:p>
            <a:r>
              <a:rPr lang="ar-SA" dirty="0"/>
              <a:t>يعلم </a:t>
            </a:r>
            <a:r>
              <a:rPr lang="en-US" dirty="0"/>
              <a:t>J</a:t>
            </a:r>
            <a:r>
              <a:rPr lang="ar-SA" dirty="0"/>
              <a:t> أنه للوصول لـ </a:t>
            </a:r>
            <a:r>
              <a:rPr lang="en-US" dirty="0"/>
              <a:t>A</a:t>
            </a:r>
            <a:r>
              <a:rPr lang="ar-SA" dirty="0"/>
              <a:t> يلزم </a:t>
            </a:r>
            <a:r>
              <a:rPr lang="en-US" dirty="0"/>
              <a:t>8 </a:t>
            </a:r>
            <a:r>
              <a:rPr lang="en-US" dirty="0" err="1"/>
              <a:t>msec</a:t>
            </a:r>
            <a:r>
              <a:rPr lang="ar-SA" dirty="0"/>
              <a:t> ويدعى </a:t>
            </a:r>
            <a:r>
              <a:rPr lang="en-US" dirty="0"/>
              <a:t>A</a:t>
            </a:r>
            <a:r>
              <a:rPr lang="ar-SA" dirty="0"/>
              <a:t> أنه يصل لـ </a:t>
            </a:r>
            <a:r>
              <a:rPr lang="en-US" dirty="0"/>
              <a:t>G</a:t>
            </a:r>
            <a:r>
              <a:rPr lang="ar-SA" dirty="0"/>
              <a:t> </a:t>
            </a:r>
            <a:r>
              <a:rPr lang="ar-SA" dirty="0" err="1"/>
              <a:t>بــ</a:t>
            </a:r>
            <a:r>
              <a:rPr lang="ar-SA" dirty="0"/>
              <a:t> </a:t>
            </a:r>
            <a:r>
              <a:rPr lang="en-US" dirty="0" err="1"/>
              <a:t>msec</a:t>
            </a:r>
            <a:r>
              <a:rPr lang="en-US" dirty="0"/>
              <a:t> 18</a:t>
            </a:r>
            <a:r>
              <a:rPr lang="ar-SA" dirty="0"/>
              <a:t> أي أن </a:t>
            </a:r>
            <a:r>
              <a:rPr lang="en-US" dirty="0"/>
              <a:t>j</a:t>
            </a:r>
            <a:r>
              <a:rPr lang="ar-SA" dirty="0"/>
              <a:t> ",, يعلم أنه ليصل لـ </a:t>
            </a:r>
            <a:r>
              <a:rPr lang="en-US" dirty="0"/>
              <a:t>G</a:t>
            </a:r>
            <a:r>
              <a:rPr lang="ar-SA" dirty="0"/>
              <a:t> يتطلب ذلك </a:t>
            </a:r>
            <a:r>
              <a:rPr lang="en-US" dirty="0"/>
              <a:t>26  </a:t>
            </a:r>
            <a:r>
              <a:rPr lang="en-US" dirty="0" err="1"/>
              <a:t>msec</a:t>
            </a:r>
            <a:r>
              <a:rPr lang="ar-SA" dirty="0"/>
              <a:t> عبر </a:t>
            </a:r>
            <a:r>
              <a:rPr lang="en-US" dirty="0"/>
              <a:t>A</a:t>
            </a:r>
            <a:r>
              <a:rPr lang="ar-SA" dirty="0"/>
              <a:t> </a:t>
            </a:r>
            <a:r>
              <a:rPr lang="ar-SA" dirty="0" err="1"/>
              <a:t>.</a:t>
            </a:r>
            <a:endParaRPr lang="en-US" dirty="0"/>
          </a:p>
          <a:p>
            <a:r>
              <a:rPr lang="ar-SA" dirty="0"/>
              <a:t>ويشكل مماثل يحسب التأخير اللازم للوصول </a:t>
            </a:r>
            <a:r>
              <a:rPr lang="ar-SA" dirty="0" err="1"/>
              <a:t>إلى "</a:t>
            </a:r>
            <a:r>
              <a:rPr lang="en-US" dirty="0"/>
              <a:t>G</a:t>
            </a:r>
            <a:r>
              <a:rPr lang="ar-SA" dirty="0"/>
              <a:t>" عبر </a:t>
            </a:r>
            <a:r>
              <a:rPr lang="en-US" dirty="0"/>
              <a:t>K,H,I</a:t>
            </a:r>
            <a:r>
              <a:rPr lang="ar-SA" dirty="0"/>
              <a:t> ويحصل على النتائج </a:t>
            </a:r>
            <a:r>
              <a:rPr lang="en-US" dirty="0"/>
              <a:t>41(31+10)</a:t>
            </a:r>
            <a:r>
              <a:rPr lang="ar-SA" dirty="0"/>
              <a:t> و</a:t>
            </a:r>
            <a:r>
              <a:rPr lang="en-US" dirty="0"/>
              <a:t>18(6+12)</a:t>
            </a:r>
            <a:r>
              <a:rPr lang="ar-SA" dirty="0"/>
              <a:t> و </a:t>
            </a:r>
            <a:r>
              <a:rPr lang="en-US" dirty="0"/>
              <a:t>37(31+6)</a:t>
            </a:r>
            <a:r>
              <a:rPr lang="ar-SA" dirty="0"/>
              <a:t> على </a:t>
            </a:r>
            <a:r>
              <a:rPr lang="ar-SA" dirty="0" err="1"/>
              <a:t>التوالي.</a:t>
            </a:r>
            <a:r>
              <a:rPr lang="ar-SA" dirty="0"/>
              <a:t> النتيجة الأفضل هي طبعاً </a:t>
            </a:r>
            <a:r>
              <a:rPr lang="en-US" dirty="0"/>
              <a:t>18  </a:t>
            </a:r>
            <a:r>
              <a:rPr lang="en-US" dirty="0" err="1"/>
              <a:t>msec</a:t>
            </a:r>
            <a:r>
              <a:rPr lang="ar-SA" dirty="0"/>
              <a:t> ولذلك فإنه يدخل سطر في جدول التوجيه الخاص به أن التأخير الحاصل للوصول إلى </a:t>
            </a:r>
            <a:r>
              <a:rPr lang="en-US" dirty="0"/>
              <a:t>G</a:t>
            </a:r>
            <a:r>
              <a:rPr lang="ar-SA" dirty="0"/>
              <a:t> هو </a:t>
            </a:r>
            <a:r>
              <a:rPr lang="en-US" dirty="0"/>
              <a:t>18  </a:t>
            </a:r>
            <a:r>
              <a:rPr lang="en-US" dirty="0" err="1"/>
              <a:t>msec</a:t>
            </a:r>
            <a:r>
              <a:rPr lang="ar-SA" dirty="0"/>
              <a:t> وأن المسار </a:t>
            </a:r>
            <a:r>
              <a:rPr lang="ar-SA" dirty="0" err="1"/>
              <a:t>إلى "</a:t>
            </a:r>
            <a:r>
              <a:rPr lang="en-US" dirty="0"/>
              <a:t>C</a:t>
            </a:r>
            <a:r>
              <a:rPr lang="ar-SA" dirty="0"/>
              <a:t>" يتم عبر </a:t>
            </a:r>
            <a:r>
              <a:rPr lang="en-US" dirty="0"/>
              <a:t>H</a:t>
            </a:r>
            <a:r>
              <a:rPr lang="ar-SA" dirty="0"/>
              <a:t> </a:t>
            </a:r>
            <a:r>
              <a:rPr lang="ar-SA" dirty="0" err="1"/>
              <a:t>.</a:t>
            </a:r>
            <a:r>
              <a:rPr lang="ar-SA" dirty="0"/>
              <a:t> وتكرر هذه العملية لكل الاتجاهات الممكنة من أجل جدول التوجيه الجديد المبين في آخر عمود من الشكل </a:t>
            </a:r>
            <a:r>
              <a:rPr lang="ar-SA" dirty="0" err="1" smtClean="0"/>
              <a:t>السابق </a:t>
            </a:r>
            <a:r>
              <a:rPr lang="ar-SA" dirty="0" err="1"/>
              <a:t>.</a:t>
            </a:r>
            <a:endParaRPr lang="en-US" dirty="0"/>
          </a:p>
          <a:p>
            <a:endParaRPr lang="ar-SY"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solidFill>
                  <a:srgbClr val="FF0000"/>
                </a:solidFill>
              </a:rPr>
              <a:t>التوجيه </a:t>
            </a:r>
            <a:r>
              <a:rPr lang="ar-SA" b="1" dirty="0">
                <a:solidFill>
                  <a:srgbClr val="FF0000"/>
                </a:solidFill>
              </a:rPr>
              <a:t>المعتمد على حالة الوصلة </a:t>
            </a:r>
            <a:r>
              <a:rPr lang="en-US" b="1" dirty="0" smtClean="0">
                <a:solidFill>
                  <a:srgbClr val="FF0000"/>
                </a:solidFill>
              </a:rPr>
              <a:t/>
            </a:r>
            <a:br>
              <a:rPr lang="en-US" b="1" dirty="0" smtClean="0">
                <a:solidFill>
                  <a:srgbClr val="FF0000"/>
                </a:solidFill>
              </a:rPr>
            </a:br>
            <a:r>
              <a:rPr lang="en-US" b="1" dirty="0" smtClean="0"/>
              <a:t>Link </a:t>
            </a:r>
            <a:r>
              <a:rPr lang="en-US" b="1" dirty="0"/>
              <a:t>State Routing</a:t>
            </a:r>
            <a:endParaRPr lang="ar-SA" dirty="0"/>
          </a:p>
        </p:txBody>
      </p:sp>
      <p:sp>
        <p:nvSpPr>
          <p:cNvPr id="3" name="عنصر نائب للمحتوى 2"/>
          <p:cNvSpPr>
            <a:spLocks noGrp="1"/>
          </p:cNvSpPr>
          <p:nvPr>
            <p:ph idx="1"/>
          </p:nvPr>
        </p:nvSpPr>
        <p:spPr/>
        <p:txBody>
          <a:bodyPr/>
          <a:lstStyle/>
          <a:p>
            <a:r>
              <a:rPr lang="ar-SA" dirty="0"/>
              <a:t>تعتمد بروتوكولات حالة الوصلة على فلسفة مختلفة والتي تقول</a:t>
            </a:r>
            <a:r>
              <a:rPr lang="en-US" dirty="0"/>
              <a:t> : "</a:t>
            </a:r>
            <a:r>
              <a:rPr lang="ar-SA" dirty="0"/>
              <a:t>إذا كانت كل عقدة قادرة </a:t>
            </a:r>
            <a:r>
              <a:rPr lang="ar-SA" dirty="0" smtClean="0"/>
              <a:t>على</a:t>
            </a:r>
            <a:r>
              <a:rPr lang="ar-SY" dirty="0" smtClean="0"/>
              <a:t> </a:t>
            </a:r>
            <a:r>
              <a:rPr lang="ar-SA" dirty="0" smtClean="0"/>
              <a:t>معرفة </a:t>
            </a:r>
            <a:r>
              <a:rPr lang="ar-SA" dirty="0" err="1"/>
              <a:t>الطبولوجية</a:t>
            </a:r>
            <a:r>
              <a:rPr lang="ar-SA" dirty="0"/>
              <a:t> الكاملة لترابط الشبكات</a:t>
            </a:r>
            <a:r>
              <a:rPr lang="en-US" dirty="0"/>
              <a:t> </a:t>
            </a:r>
            <a:r>
              <a:rPr lang="en-US" dirty="0" smtClean="0"/>
              <a:t>)</a:t>
            </a:r>
            <a:r>
              <a:rPr lang="ar-SA" dirty="0" smtClean="0"/>
              <a:t>أي </a:t>
            </a:r>
            <a:r>
              <a:rPr lang="ar-SA" dirty="0"/>
              <a:t>خريطة العقد والوصلات وسعر كل </a:t>
            </a:r>
            <a:r>
              <a:rPr lang="ar-SA" dirty="0" smtClean="0"/>
              <a:t>وصلة</a:t>
            </a:r>
            <a:r>
              <a:rPr lang="ar-SY" dirty="0" smtClean="0"/>
              <a:t> </a:t>
            </a:r>
            <a:r>
              <a:rPr lang="en-US" dirty="0" smtClean="0"/>
              <a:t>". </a:t>
            </a:r>
            <a:r>
              <a:rPr lang="ar-SA" dirty="0" smtClean="0"/>
              <a:t>وحالتها</a:t>
            </a:r>
            <a:r>
              <a:rPr lang="en-US" dirty="0" smtClean="0"/>
              <a:t>(</a:t>
            </a:r>
            <a:r>
              <a:rPr lang="ar-SA" dirty="0" smtClean="0"/>
              <a:t>، </a:t>
            </a:r>
            <a:r>
              <a:rPr lang="ar-SA" dirty="0"/>
              <a:t>فإنها تستطيع استخدام خوارزمية </a:t>
            </a:r>
            <a:r>
              <a:rPr lang="en-US" dirty="0" err="1">
                <a:solidFill>
                  <a:srgbClr val="00B0F0"/>
                </a:solidFill>
              </a:rPr>
              <a:t>Dijkstra</a:t>
            </a:r>
            <a:r>
              <a:rPr lang="en-US" dirty="0"/>
              <a:t> </a:t>
            </a:r>
            <a:r>
              <a:rPr lang="ar-SA" dirty="0"/>
              <a:t>لبناء جدول </a:t>
            </a:r>
            <a:r>
              <a:rPr lang="ar-SA" dirty="0" smtClean="0"/>
              <a:t>التوجيه</a:t>
            </a:r>
            <a:r>
              <a:rPr lang="en-US" dirty="0" smtClean="0"/>
              <a:t>.</a:t>
            </a:r>
            <a:endParaRPr lang="ar-S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solidFill>
                  <a:srgbClr val="FF0000"/>
                </a:solidFill>
              </a:rPr>
              <a:t>مفهوم بروتوكولات حالة الوصل</a:t>
            </a:r>
            <a:endParaRPr lang="ar-SA" dirty="0">
              <a:solidFill>
                <a:srgbClr val="FF0000"/>
              </a:solidFill>
            </a:endParaRPr>
          </a:p>
        </p:txBody>
      </p:sp>
      <p:pic>
        <p:nvPicPr>
          <p:cNvPr id="4" name="عنصر نائب للمحتوى 3"/>
          <p:cNvPicPr>
            <a:picLocks noGrp="1"/>
          </p:cNvPicPr>
          <p:nvPr>
            <p:ph idx="1"/>
          </p:nvPr>
        </p:nvPicPr>
        <p:blipFill>
          <a:blip r:embed="rId2" cstate="print"/>
          <a:srcRect/>
          <a:stretch>
            <a:fillRect/>
          </a:stretch>
        </p:blipFill>
        <p:spPr bwMode="auto">
          <a:xfrm>
            <a:off x="428596" y="1571612"/>
            <a:ext cx="8358246"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rgbClr val="FF0000"/>
                </a:solidFill>
              </a:rPr>
              <a:t>التوجيه</a:t>
            </a:r>
            <a:endParaRPr lang="ar-SA" dirty="0">
              <a:solidFill>
                <a:srgbClr val="FF0000"/>
              </a:solidFill>
            </a:endParaRPr>
          </a:p>
        </p:txBody>
      </p:sp>
      <p:sp>
        <p:nvSpPr>
          <p:cNvPr id="3" name="عنصر نائب للمحتوى 2"/>
          <p:cNvSpPr>
            <a:spLocks noGrp="1"/>
          </p:cNvSpPr>
          <p:nvPr>
            <p:ph idx="1"/>
          </p:nvPr>
        </p:nvSpPr>
        <p:spPr/>
        <p:txBody>
          <a:bodyPr/>
          <a:lstStyle/>
          <a:p>
            <a:r>
              <a:rPr lang="ar-SA" dirty="0"/>
              <a:t>نقصد بالتوجيه وضع الطرد في المسار المناسب للوصول إلى وجهته النهائية</a:t>
            </a:r>
            <a:r>
              <a:rPr lang="en-US" dirty="0"/>
              <a:t> . </a:t>
            </a:r>
            <a:r>
              <a:rPr lang="ar-SA" dirty="0"/>
              <a:t>حتى </a:t>
            </a:r>
            <a:r>
              <a:rPr lang="ar-SA" dirty="0" smtClean="0"/>
              <a:t>يستطيع</a:t>
            </a:r>
            <a:r>
              <a:rPr lang="en-US" dirty="0" smtClean="0"/>
              <a:t> </a:t>
            </a:r>
            <a:r>
              <a:rPr lang="ar-SA" dirty="0"/>
              <a:t>حاسب أو </a:t>
            </a:r>
            <a:r>
              <a:rPr lang="ar-SA" dirty="0" smtClean="0"/>
              <a:t>موجه </a:t>
            </a:r>
            <a:r>
              <a:rPr lang="ar-SA" dirty="0"/>
              <a:t>توجيه طرد ما يجب أن يمتلك جدول </a:t>
            </a:r>
            <a:r>
              <a:rPr lang="ar-SA" dirty="0" smtClean="0"/>
              <a:t>توجيه</a:t>
            </a:r>
            <a:r>
              <a:rPr lang="ar-SY" dirty="0" smtClean="0"/>
              <a:t>    </a:t>
            </a:r>
            <a:r>
              <a:rPr lang="en-US" dirty="0" smtClean="0"/>
              <a:t> </a:t>
            </a:r>
            <a:r>
              <a:rPr lang="en-US" dirty="0" smtClean="0">
                <a:solidFill>
                  <a:srgbClr val="00B0F0"/>
                </a:solidFill>
              </a:rPr>
              <a:t>Routing Table</a:t>
            </a:r>
            <a:r>
              <a:rPr lang="ar-SY" dirty="0" smtClean="0">
                <a:solidFill>
                  <a:srgbClr val="00B0F0"/>
                </a:solidFill>
              </a:rPr>
              <a:t>  </a:t>
            </a:r>
            <a:r>
              <a:rPr lang="ar-SA" dirty="0" smtClean="0">
                <a:solidFill>
                  <a:srgbClr val="00B0F0"/>
                </a:solidFill>
              </a:rPr>
              <a:t> </a:t>
            </a:r>
            <a:r>
              <a:rPr lang="ar-SA" dirty="0"/>
              <a:t>فعندما </a:t>
            </a:r>
            <a:r>
              <a:rPr lang="ar-SA" dirty="0" smtClean="0"/>
              <a:t>يريد</a:t>
            </a:r>
            <a:r>
              <a:rPr lang="en-US" dirty="0" smtClean="0"/>
              <a:t> </a:t>
            </a:r>
            <a:r>
              <a:rPr lang="ar-SA" dirty="0" smtClean="0"/>
              <a:t>حاسب </a:t>
            </a:r>
            <a:r>
              <a:rPr lang="ar-SA" dirty="0"/>
              <a:t>إرسال طردًا إلى وجهة ما أو عندما يريد </a:t>
            </a:r>
            <a:r>
              <a:rPr lang="ar-SA" dirty="0" smtClean="0"/>
              <a:t>موجه</a:t>
            </a:r>
            <a:r>
              <a:rPr lang="en-US" dirty="0" smtClean="0"/>
              <a:t> </a:t>
            </a:r>
            <a:r>
              <a:rPr lang="en-US" dirty="0">
                <a:solidFill>
                  <a:srgbClr val="00B0F0"/>
                </a:solidFill>
              </a:rPr>
              <a:t>Router</a:t>
            </a:r>
            <a:r>
              <a:rPr lang="ar-SA" dirty="0"/>
              <a:t> توجيه طردًا فما عليهما </a:t>
            </a:r>
            <a:r>
              <a:rPr lang="ar-SA" dirty="0" smtClean="0"/>
              <a:t>سوى</a:t>
            </a:r>
            <a:r>
              <a:rPr lang="en-US" dirty="0" smtClean="0"/>
              <a:t> </a:t>
            </a:r>
            <a:r>
              <a:rPr lang="ar-SA" dirty="0" smtClean="0"/>
              <a:t>النظر </a:t>
            </a:r>
            <a:r>
              <a:rPr lang="ar-SA" dirty="0"/>
              <a:t>ضمن جدول </a:t>
            </a:r>
            <a:r>
              <a:rPr lang="ar-SA" dirty="0" smtClean="0"/>
              <a:t>التوجيه </a:t>
            </a:r>
            <a:r>
              <a:rPr lang="ar-SA" dirty="0"/>
              <a:t>لإيجاد الطريق المناسب</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solidFill>
                  <a:srgbClr val="FF0000"/>
                </a:solidFill>
              </a:rPr>
              <a:t>ملاحظات</a:t>
            </a:r>
            <a:endParaRPr lang="ar-SA" dirty="0">
              <a:solidFill>
                <a:srgbClr val="FF0000"/>
              </a:solidFill>
            </a:endParaRPr>
          </a:p>
        </p:txBody>
      </p:sp>
      <p:sp>
        <p:nvSpPr>
          <p:cNvPr id="3" name="عنصر نائب للمحتوى 2"/>
          <p:cNvSpPr>
            <a:spLocks noGrp="1"/>
          </p:cNvSpPr>
          <p:nvPr>
            <p:ph idx="1"/>
          </p:nvPr>
        </p:nvSpPr>
        <p:spPr/>
        <p:txBody>
          <a:bodyPr>
            <a:normAutofit lnSpcReduction="10000"/>
          </a:bodyPr>
          <a:lstStyle/>
          <a:p>
            <a:r>
              <a:rPr lang="ar-SA" dirty="0"/>
              <a:t>لاحظ هنا أن كل عقدة تمتلك خريطة ترابط الشبكات الكاملة لذلك فهي قادرة على حساب </a:t>
            </a:r>
            <a:r>
              <a:rPr lang="ar-SA" dirty="0" smtClean="0"/>
              <a:t>أقصر</a:t>
            </a:r>
            <a:r>
              <a:rPr lang="ar-SY" dirty="0" smtClean="0"/>
              <a:t> </a:t>
            </a:r>
            <a:r>
              <a:rPr lang="ar-SA" dirty="0" smtClean="0"/>
              <a:t>طريق </a:t>
            </a:r>
            <a:r>
              <a:rPr lang="ar-SA" dirty="0"/>
              <a:t>للوصول إلى أي وجهة</a:t>
            </a:r>
            <a:r>
              <a:rPr lang="en-US" dirty="0"/>
              <a:t> . </a:t>
            </a:r>
            <a:r>
              <a:rPr lang="ar-SA" dirty="0"/>
              <a:t>لاحظ أيضًا أن وجود نفس الخريطة لدى جميع العقد لا </a:t>
            </a:r>
            <a:r>
              <a:rPr lang="ar-SA" dirty="0" smtClean="0"/>
              <a:t>يؤدي</a:t>
            </a:r>
            <a:r>
              <a:rPr lang="ar-SY" dirty="0" smtClean="0"/>
              <a:t> </a:t>
            </a:r>
            <a:r>
              <a:rPr lang="ar-SA" dirty="0" smtClean="0"/>
              <a:t>إلى </a:t>
            </a:r>
            <a:r>
              <a:rPr lang="ar-SA" dirty="0"/>
              <a:t>كون الطرق المحسوبة في كل عقدة متطابقة وذلك لأن كل عقدة تحسب أقصر الطرق إليها</a:t>
            </a:r>
            <a:r>
              <a:rPr lang="en-US" dirty="0"/>
              <a:t>.</a:t>
            </a:r>
          </a:p>
          <a:p>
            <a:r>
              <a:rPr lang="ar-SA" dirty="0"/>
              <a:t>الأمر مشابه لخرائط المدن التي يستخدمها السائحون، فرغم كون خريطة مدينة هي نفسها </a:t>
            </a:r>
            <a:r>
              <a:rPr lang="ar-SA" dirty="0" smtClean="0"/>
              <a:t>لدى</a:t>
            </a:r>
            <a:r>
              <a:rPr lang="ar-SY" dirty="0" smtClean="0"/>
              <a:t> </a:t>
            </a:r>
            <a:r>
              <a:rPr lang="ar-SA" dirty="0" smtClean="0"/>
              <a:t>جميع </a:t>
            </a:r>
            <a:r>
              <a:rPr lang="ar-SA" dirty="0"/>
              <a:t>السائحين إلا أن المسار التي يسلكه سائح ما للوصول إلى منطقة يتعلق بنقطة الانطلاق</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2800" b="1" dirty="0"/>
              <a:t>كيف يمكن لكل عقدة أن تعرف الخريطة الكاملة للشبكة وأن تحدث هذه</a:t>
            </a:r>
            <a:r>
              <a:rPr lang="en-US" sz="2800" dirty="0"/>
              <a:t/>
            </a:r>
            <a:br>
              <a:rPr lang="en-US" sz="2800" dirty="0"/>
            </a:br>
            <a:r>
              <a:rPr lang="ar-SA" sz="2800" b="1" dirty="0"/>
              <a:t>الخريطة في كل لحظة يطرأ تغيير عليها؟</a:t>
            </a:r>
            <a:endParaRPr lang="ar-SA" sz="2800" dirty="0"/>
          </a:p>
        </p:txBody>
      </p:sp>
      <p:pic>
        <p:nvPicPr>
          <p:cNvPr id="4" name="عنصر نائب للمحتوى 3"/>
          <p:cNvPicPr>
            <a:picLocks noGrp="1"/>
          </p:cNvPicPr>
          <p:nvPr>
            <p:ph idx="1"/>
          </p:nvPr>
        </p:nvPicPr>
        <p:blipFill>
          <a:blip r:embed="rId2" cstate="print"/>
          <a:srcRect/>
          <a:stretch>
            <a:fillRect/>
          </a:stretch>
        </p:blipFill>
        <p:spPr bwMode="auto">
          <a:xfrm>
            <a:off x="714348" y="1500174"/>
            <a:ext cx="7643866"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توضيح على الشكل</a:t>
            </a:r>
            <a:endParaRPr lang="ar-SA" dirty="0"/>
          </a:p>
        </p:txBody>
      </p:sp>
      <p:sp>
        <p:nvSpPr>
          <p:cNvPr id="3" name="عنصر نائب للمحتوى 2"/>
          <p:cNvSpPr>
            <a:spLocks noGrp="1"/>
          </p:cNvSpPr>
          <p:nvPr>
            <p:ph idx="1"/>
          </p:nvPr>
        </p:nvSpPr>
        <p:spPr/>
        <p:txBody>
          <a:bodyPr/>
          <a:lstStyle/>
          <a:p>
            <a:r>
              <a:rPr lang="ar-SA" dirty="0"/>
              <a:t>لاحظ </a:t>
            </a:r>
            <a:r>
              <a:rPr lang="ar-SA" dirty="0" smtClean="0"/>
              <a:t> </a:t>
            </a:r>
            <a:r>
              <a:rPr lang="ar-SA" dirty="0"/>
              <a:t>أن كل عقدة تستطيع في أحسن الأحوال اكتشاف الوصلات التي تربطها </a:t>
            </a:r>
            <a:r>
              <a:rPr lang="ar-SA" dirty="0" smtClean="0"/>
              <a:t>بجيرانها</a:t>
            </a:r>
            <a:r>
              <a:rPr lang="ar-SY" dirty="0" smtClean="0"/>
              <a:t> </a:t>
            </a:r>
            <a:r>
              <a:rPr lang="ar-SA" dirty="0" smtClean="0"/>
              <a:t>فقط </a:t>
            </a:r>
            <a:r>
              <a:rPr lang="ar-SA" dirty="0"/>
              <a:t>(أي لديها معلومات مجتزئة عن حالة الشبكة الكلية</a:t>
            </a:r>
            <a:r>
              <a:rPr lang="en-US" dirty="0"/>
              <a:t>(.</a:t>
            </a:r>
          </a:p>
          <a:p>
            <a:r>
              <a:rPr lang="ar-SA" dirty="0"/>
              <a:t>من تعرف العقدة </a:t>
            </a:r>
            <a:r>
              <a:rPr lang="en-US" dirty="0"/>
              <a:t>A </a:t>
            </a:r>
            <a:r>
              <a:rPr lang="ar-SA" dirty="0"/>
              <a:t>أنها موصولة إلى كلٍ من </a:t>
            </a:r>
            <a:r>
              <a:rPr lang="en-US" dirty="0"/>
              <a:t>B </a:t>
            </a:r>
            <a:r>
              <a:rPr lang="ar-SA" dirty="0" smtClean="0"/>
              <a:t>بسعر</a:t>
            </a:r>
            <a:r>
              <a:rPr lang="en-US" dirty="0" smtClean="0"/>
              <a:t>        </a:t>
            </a:r>
            <a:r>
              <a:rPr lang="en-US" dirty="0"/>
              <a:t>5</a:t>
            </a:r>
            <a:r>
              <a:rPr lang="ar-SA" dirty="0"/>
              <a:t>وإلى </a:t>
            </a:r>
            <a:r>
              <a:rPr lang="en-US" dirty="0"/>
              <a:t>C </a:t>
            </a:r>
            <a:r>
              <a:rPr lang="ar-SA" dirty="0"/>
              <a:t>بسعر </a:t>
            </a:r>
            <a:r>
              <a:rPr lang="en-US" dirty="0"/>
              <a:t>2 </a:t>
            </a:r>
            <a:r>
              <a:rPr lang="ar-SA" dirty="0"/>
              <a:t>وإلى </a:t>
            </a:r>
            <a:r>
              <a:rPr lang="en-US" dirty="0"/>
              <a:t>D </a:t>
            </a:r>
            <a:r>
              <a:rPr lang="ar-SA" dirty="0"/>
              <a:t>بسعر </a:t>
            </a:r>
            <a:r>
              <a:rPr lang="en-US" dirty="0"/>
              <a:t>3 </a:t>
            </a:r>
            <a:r>
              <a:rPr lang="ar-SA" dirty="0"/>
              <a:t>وكذلك الأمر بالنسبة لبقية العقد</a:t>
            </a:r>
            <a:r>
              <a:rPr lang="en-US" dirty="0"/>
              <a:t>.</a:t>
            </a:r>
          </a:p>
          <a:p>
            <a:endParaRPr lang="ar-S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بناء جداول </a:t>
            </a:r>
            <a:r>
              <a:rPr lang="ar-SA" b="1" dirty="0" smtClean="0">
                <a:solidFill>
                  <a:srgbClr val="FF0000"/>
                </a:solidFill>
              </a:rPr>
              <a:t>التوجيه</a:t>
            </a:r>
            <a:endParaRPr lang="ar-SA" dirty="0">
              <a:solidFill>
                <a:srgbClr val="FF0000"/>
              </a:solidFill>
            </a:endParaRPr>
          </a:p>
        </p:txBody>
      </p:sp>
      <p:sp>
        <p:nvSpPr>
          <p:cNvPr id="3" name="عنصر نائب للمحتوى 2"/>
          <p:cNvSpPr>
            <a:spLocks noGrp="1"/>
          </p:cNvSpPr>
          <p:nvPr>
            <p:ph idx="1"/>
          </p:nvPr>
        </p:nvSpPr>
        <p:spPr/>
        <p:txBody>
          <a:bodyPr>
            <a:normAutofit fontScale="92500" lnSpcReduction="20000"/>
          </a:bodyPr>
          <a:lstStyle/>
          <a:p>
            <a:r>
              <a:rPr lang="ar-SA" dirty="0"/>
              <a:t>يتطلب </a:t>
            </a:r>
            <a:r>
              <a:rPr lang="ar-SA" dirty="0" smtClean="0"/>
              <a:t>التوجيه </a:t>
            </a:r>
            <a:r>
              <a:rPr lang="ar-SA" dirty="0"/>
              <a:t>المعتمد على حالات الوصلات أربع مجموعات من العمليات لضمان امتلاك </a:t>
            </a:r>
            <a:r>
              <a:rPr lang="ar-SA" dirty="0" smtClean="0"/>
              <a:t>كل</a:t>
            </a:r>
            <a:r>
              <a:rPr lang="ar-SY" dirty="0" smtClean="0"/>
              <a:t> </a:t>
            </a:r>
            <a:r>
              <a:rPr lang="ar-SA" dirty="0" smtClean="0"/>
              <a:t>عقدة </a:t>
            </a:r>
            <a:r>
              <a:rPr lang="ar-SA" dirty="0"/>
              <a:t>لجدول </a:t>
            </a:r>
            <a:r>
              <a:rPr lang="ar-SA" dirty="0" smtClean="0"/>
              <a:t>توجيه </a:t>
            </a:r>
            <a:r>
              <a:rPr lang="ar-SA" dirty="0"/>
              <a:t>يحوي أقصر الطرق (الطريق الأقل سعرًا) إلى بقية العقد</a:t>
            </a:r>
            <a:r>
              <a:rPr lang="en-US" dirty="0"/>
              <a:t>.</a:t>
            </a:r>
          </a:p>
          <a:p>
            <a:r>
              <a:rPr lang="en-US" dirty="0" smtClean="0"/>
              <a:t>.1 </a:t>
            </a:r>
            <a:r>
              <a:rPr lang="ar-SA" dirty="0"/>
              <a:t>تنشأ كل عقدة طرد حالة الوصلة </a:t>
            </a:r>
            <a:r>
              <a:rPr lang="en-US" dirty="0"/>
              <a:t>Link State Packet (LSP) </a:t>
            </a:r>
            <a:r>
              <a:rPr lang="ar-SA" dirty="0"/>
              <a:t>الذي يحوي حالة </a:t>
            </a:r>
            <a:r>
              <a:rPr lang="ar-SA" dirty="0" smtClean="0"/>
              <a:t>وسعر</a:t>
            </a:r>
            <a:r>
              <a:rPr lang="ar-SY" dirty="0" smtClean="0"/>
              <a:t> </a:t>
            </a:r>
            <a:r>
              <a:rPr lang="ar-SA" dirty="0" smtClean="0"/>
              <a:t>وصلاتها </a:t>
            </a:r>
            <a:r>
              <a:rPr lang="ar-SA" dirty="0"/>
              <a:t>مع جيرانها المباشرين</a:t>
            </a:r>
            <a:r>
              <a:rPr lang="en-US" dirty="0"/>
              <a:t>.</a:t>
            </a:r>
          </a:p>
          <a:p>
            <a:r>
              <a:rPr lang="en-US" dirty="0" smtClean="0"/>
              <a:t>.2 </a:t>
            </a:r>
            <a:r>
              <a:rPr lang="ar-SA" dirty="0"/>
              <a:t>تعمم هذا الطرد على جميع العقد</a:t>
            </a:r>
            <a:r>
              <a:rPr lang="en-US" dirty="0"/>
              <a:t> </a:t>
            </a:r>
            <a:r>
              <a:rPr lang="en-US" dirty="0" smtClean="0"/>
              <a:t>)</a:t>
            </a:r>
            <a:r>
              <a:rPr lang="ar-SA" dirty="0" smtClean="0"/>
              <a:t>الموجهات</a:t>
            </a:r>
            <a:r>
              <a:rPr lang="en-US" dirty="0" smtClean="0"/>
              <a:t>(</a:t>
            </a:r>
            <a:r>
              <a:rPr lang="ar-SA" dirty="0" smtClean="0"/>
              <a:t>باستخدام </a:t>
            </a:r>
            <a:r>
              <a:rPr lang="ar-SA" dirty="0"/>
              <a:t>خوارزمية تعويم </a:t>
            </a:r>
            <a:r>
              <a:rPr lang="en-US" dirty="0"/>
              <a:t>Flooding </a:t>
            </a:r>
            <a:r>
              <a:rPr lang="ar-SA" dirty="0" smtClean="0"/>
              <a:t>فعالة</a:t>
            </a:r>
            <a:r>
              <a:rPr lang="ar-SY" dirty="0" smtClean="0"/>
              <a:t> </a:t>
            </a:r>
            <a:r>
              <a:rPr lang="ar-SA" dirty="0" err="1" smtClean="0"/>
              <a:t>وموثوقة</a:t>
            </a:r>
            <a:r>
              <a:rPr lang="en-US" dirty="0"/>
              <a:t>.</a:t>
            </a:r>
          </a:p>
          <a:p>
            <a:r>
              <a:rPr lang="en-US" dirty="0" smtClean="0"/>
              <a:t>.3 </a:t>
            </a:r>
            <a:r>
              <a:rPr lang="ar-SA" dirty="0"/>
              <a:t>ُتشكل شجرة أقصر الطرق من قبل كل عقدة</a:t>
            </a:r>
            <a:r>
              <a:rPr lang="en-US" dirty="0"/>
              <a:t>.</a:t>
            </a:r>
          </a:p>
          <a:p>
            <a:r>
              <a:rPr lang="en-US" dirty="0" smtClean="0"/>
              <a:t>.4</a:t>
            </a:r>
            <a:r>
              <a:rPr lang="ar-SA" dirty="0" smtClean="0"/>
              <a:t>يحسب </a:t>
            </a:r>
            <a:r>
              <a:rPr lang="ar-SA" dirty="0"/>
              <a:t>جدول </a:t>
            </a:r>
            <a:r>
              <a:rPr lang="ar-SA" dirty="0" smtClean="0"/>
              <a:t>التوجيه </a:t>
            </a:r>
            <a:r>
              <a:rPr lang="ar-SA" dirty="0"/>
              <a:t>على أساس شجرة أقصر </a:t>
            </a:r>
            <a:r>
              <a:rPr lang="ar-SA" dirty="0" smtClean="0"/>
              <a:t>الطرق</a:t>
            </a:r>
            <a:r>
              <a:rPr lang="en-US" dirty="0" smtClean="0"/>
              <a:t> </a:t>
            </a:r>
            <a:r>
              <a:rPr lang="ar-SA" dirty="0" smtClean="0"/>
              <a:t>المحسوبة </a:t>
            </a:r>
            <a:r>
              <a:rPr lang="ar-SA" dirty="0"/>
              <a:t>مسبقًا</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إنشاء طرد </a:t>
            </a:r>
            <a:r>
              <a:rPr lang="en-US" b="1" dirty="0">
                <a:solidFill>
                  <a:srgbClr val="FF0000"/>
                </a:solidFill>
              </a:rPr>
              <a:t>LSP</a:t>
            </a:r>
            <a:endParaRPr lang="ar-SA" dirty="0">
              <a:solidFill>
                <a:srgbClr val="FF0000"/>
              </a:solidFill>
            </a:endParaRPr>
          </a:p>
        </p:txBody>
      </p:sp>
      <p:sp>
        <p:nvSpPr>
          <p:cNvPr id="3" name="عنصر نائب للمحتوى 2"/>
          <p:cNvSpPr>
            <a:spLocks noGrp="1"/>
          </p:cNvSpPr>
          <p:nvPr>
            <p:ph idx="1"/>
          </p:nvPr>
        </p:nvSpPr>
        <p:spPr/>
        <p:txBody>
          <a:bodyPr>
            <a:normAutofit/>
          </a:bodyPr>
          <a:lstStyle/>
          <a:p>
            <a:r>
              <a:rPr lang="ar-SA" dirty="0"/>
              <a:t>يحوي طرد </a:t>
            </a:r>
            <a:r>
              <a:rPr lang="en-US" dirty="0"/>
              <a:t>LSP </a:t>
            </a:r>
            <a:r>
              <a:rPr lang="ar-SA" dirty="0"/>
              <a:t>في </a:t>
            </a:r>
            <a:r>
              <a:rPr lang="ar-SA" dirty="0" smtClean="0"/>
              <a:t>الحالة </a:t>
            </a:r>
            <a:r>
              <a:rPr lang="ar-SA" dirty="0"/>
              <a:t>العامة على كمية كبيرة من المعلومات لكننا سنقتصر </a:t>
            </a:r>
            <a:r>
              <a:rPr lang="ar-SA" dirty="0" smtClean="0"/>
              <a:t>على</a:t>
            </a:r>
            <a:r>
              <a:rPr lang="ar-SY" dirty="0" smtClean="0"/>
              <a:t> </a:t>
            </a:r>
            <a:r>
              <a:rPr lang="ar-SA" dirty="0" smtClean="0"/>
              <a:t>المعلومات </a:t>
            </a:r>
            <a:r>
              <a:rPr lang="ar-SA" dirty="0"/>
              <a:t>الهامة منها مثل هوية العقدة وقائمة الوصلات ورقم تسلسلي وعمر</a:t>
            </a:r>
            <a:r>
              <a:rPr lang="en-US" dirty="0"/>
              <a:t> . </a:t>
            </a:r>
            <a:r>
              <a:rPr lang="ar-SA" dirty="0"/>
              <a:t>تفيد أول</a:t>
            </a:r>
            <a:endParaRPr lang="en-US" dirty="0"/>
          </a:p>
          <a:p>
            <a:pPr>
              <a:buNone/>
            </a:pPr>
            <a:r>
              <a:rPr lang="ar-SA" dirty="0"/>
              <a:t>معلومتين في بناء </a:t>
            </a:r>
            <a:r>
              <a:rPr lang="ar-SA" dirty="0" err="1"/>
              <a:t>الطبولوجية</a:t>
            </a:r>
            <a:r>
              <a:rPr lang="ar-SA" dirty="0"/>
              <a:t> الكاملة للشبكة؛ يفيد الرقم التسلسلي في تسهيل عملية تعميم </a:t>
            </a:r>
            <a:r>
              <a:rPr lang="ar-SA" dirty="0" smtClean="0"/>
              <a:t>أو</a:t>
            </a:r>
            <a:r>
              <a:rPr lang="ar-SY" dirty="0" smtClean="0"/>
              <a:t> </a:t>
            </a:r>
            <a:r>
              <a:rPr lang="ar-SA" dirty="0" smtClean="0"/>
              <a:t>تعويم </a:t>
            </a:r>
            <a:r>
              <a:rPr lang="ar-SA" dirty="0"/>
              <a:t>طرد </a:t>
            </a:r>
            <a:r>
              <a:rPr lang="en-US" dirty="0"/>
              <a:t>LSP </a:t>
            </a:r>
            <a:r>
              <a:rPr lang="ar-SA" dirty="0"/>
              <a:t>على جميع العقد؛ بينما يفيد عمر الطرد في منع بقاء الطرد لفترة طويلة </a:t>
            </a:r>
            <a:r>
              <a:rPr lang="ar-SA" dirty="0" smtClean="0"/>
              <a:t>ضمن</a:t>
            </a:r>
            <a:r>
              <a:rPr lang="ar-SY" dirty="0" smtClean="0"/>
              <a:t> </a:t>
            </a:r>
            <a:r>
              <a:rPr lang="ar-SA" dirty="0" smtClean="0"/>
              <a:t>الشبكة </a:t>
            </a:r>
            <a:r>
              <a:rPr lang="ar-SA" dirty="0"/>
              <a:t>المترابطة</a:t>
            </a:r>
            <a:r>
              <a:rPr lang="en-US" dirty="0"/>
              <a:t>.</a:t>
            </a:r>
          </a:p>
          <a:p>
            <a:endParaRPr lang="ar-S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FF0000"/>
                </a:solidFill>
              </a:rPr>
              <a:t>توليد طرود </a:t>
            </a:r>
            <a:r>
              <a:rPr lang="en-US" dirty="0" smtClean="0">
                <a:solidFill>
                  <a:srgbClr val="FF0000"/>
                </a:solidFill>
              </a:rPr>
              <a:t>LSP</a:t>
            </a:r>
            <a:endParaRPr lang="ar-SA" dirty="0">
              <a:solidFill>
                <a:srgbClr val="FF0000"/>
              </a:solidFill>
            </a:endParaRPr>
          </a:p>
        </p:txBody>
      </p:sp>
      <p:sp>
        <p:nvSpPr>
          <p:cNvPr id="3" name="عنصر نائب للمحتوى 2"/>
          <p:cNvSpPr>
            <a:spLocks noGrp="1"/>
          </p:cNvSpPr>
          <p:nvPr>
            <p:ph idx="1"/>
          </p:nvPr>
        </p:nvSpPr>
        <p:spPr/>
        <p:txBody>
          <a:bodyPr/>
          <a:lstStyle/>
          <a:p>
            <a:r>
              <a:rPr lang="en-US" dirty="0"/>
              <a:t>: </a:t>
            </a:r>
            <a:r>
              <a:rPr lang="ar-SA" dirty="0"/>
              <a:t>يجري توليد طرود </a:t>
            </a:r>
            <a:r>
              <a:rPr lang="en-US" dirty="0"/>
              <a:t>LSP </a:t>
            </a:r>
            <a:r>
              <a:rPr lang="ar-SA" dirty="0"/>
              <a:t>في </a:t>
            </a:r>
            <a:r>
              <a:rPr lang="ar-SA" dirty="0" smtClean="0"/>
              <a:t>حالتين</a:t>
            </a:r>
            <a:r>
              <a:rPr lang="en-US" dirty="0" smtClean="0"/>
              <a:t>:</a:t>
            </a:r>
            <a:endParaRPr lang="en-US" dirty="0"/>
          </a:p>
          <a:p>
            <a:r>
              <a:rPr lang="en-US" dirty="0" smtClean="0"/>
              <a:t>.1 </a:t>
            </a:r>
            <a:r>
              <a:rPr lang="ar-SA" dirty="0"/>
              <a:t>عندما يحدث تغيير في </a:t>
            </a:r>
            <a:r>
              <a:rPr lang="ar-SA" dirty="0" err="1"/>
              <a:t>طبولوجية</a:t>
            </a:r>
            <a:r>
              <a:rPr lang="ar-SA" dirty="0"/>
              <a:t> الشبكة المترابطة</a:t>
            </a:r>
            <a:r>
              <a:rPr lang="en-US" dirty="0"/>
              <a:t>.</a:t>
            </a:r>
          </a:p>
          <a:p>
            <a:r>
              <a:rPr lang="en-US" dirty="0" smtClean="0"/>
              <a:t>.2</a:t>
            </a:r>
            <a:r>
              <a:rPr lang="ar-SA" dirty="0" smtClean="0"/>
              <a:t>على </a:t>
            </a:r>
            <a:r>
              <a:rPr lang="ar-SA" dirty="0"/>
              <a:t>أساس دوري</a:t>
            </a:r>
            <a:r>
              <a:rPr lang="en-US" dirty="0"/>
              <a:t> . </a:t>
            </a:r>
            <a:r>
              <a:rPr lang="ar-SA" dirty="0"/>
              <a:t>بما أنه لا توجد حاجة فعلية لإرسال طرد </a:t>
            </a:r>
            <a:r>
              <a:rPr lang="en-US" dirty="0"/>
              <a:t>LSP </a:t>
            </a:r>
            <a:r>
              <a:rPr lang="ar-SA" dirty="0"/>
              <a:t>دوريًا إلا للتخلص </a:t>
            </a:r>
            <a:r>
              <a:rPr lang="ar-SA" dirty="0" smtClean="0"/>
              <a:t>من</a:t>
            </a:r>
            <a:r>
              <a:rPr lang="ar-SY" dirty="0" smtClean="0"/>
              <a:t> </a:t>
            </a:r>
            <a:r>
              <a:rPr lang="ar-SA" dirty="0" smtClean="0"/>
              <a:t>الطرود </a:t>
            </a:r>
            <a:r>
              <a:rPr lang="ar-SA" dirty="0"/>
              <a:t>القديمة فيجري تطويل هذا الدور إلى حوالي </a:t>
            </a:r>
            <a:r>
              <a:rPr lang="en-US" dirty="0"/>
              <a:t>60 </a:t>
            </a:r>
            <a:r>
              <a:rPr lang="ar-SA" dirty="0"/>
              <a:t>دقيقة أو حتى ساعتين</a:t>
            </a:r>
            <a:r>
              <a:rPr lang="en-US" dirty="0"/>
              <a:t>.</a:t>
            </a:r>
          </a:p>
          <a:p>
            <a:endParaRPr lang="ar-S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تعويم طرود</a:t>
            </a:r>
            <a:r>
              <a:rPr lang="en-US" b="1" dirty="0">
                <a:solidFill>
                  <a:srgbClr val="FF0000"/>
                </a:solidFill>
              </a:rPr>
              <a:t>:LSPs</a:t>
            </a:r>
            <a:endParaRPr lang="ar-SA" dirty="0">
              <a:solidFill>
                <a:srgbClr val="FF0000"/>
              </a:solidFill>
            </a:endParaRPr>
          </a:p>
        </p:txBody>
      </p:sp>
      <p:sp>
        <p:nvSpPr>
          <p:cNvPr id="3" name="عنصر نائب للمحتوى 2"/>
          <p:cNvSpPr>
            <a:spLocks noGrp="1"/>
          </p:cNvSpPr>
          <p:nvPr>
            <p:ph idx="1"/>
          </p:nvPr>
        </p:nvSpPr>
        <p:spPr/>
        <p:txBody>
          <a:bodyPr>
            <a:normAutofit fontScale="70000" lnSpcReduction="20000"/>
          </a:bodyPr>
          <a:lstStyle/>
          <a:p>
            <a:r>
              <a:rPr lang="ar-SA" dirty="0"/>
              <a:t>بعد أن تكون كل عقدة قد انتهت من تحضير طرد </a:t>
            </a:r>
            <a:r>
              <a:rPr lang="en-US" dirty="0"/>
              <a:t>LSP </a:t>
            </a:r>
            <a:r>
              <a:rPr lang="ar-SA" dirty="0"/>
              <a:t>فإنها تقوم بتعميمه على جميع </a:t>
            </a:r>
            <a:r>
              <a:rPr lang="ar-SA" dirty="0" smtClean="0"/>
              <a:t>العقد</a:t>
            </a:r>
            <a:r>
              <a:rPr lang="ar-SY" dirty="0" smtClean="0"/>
              <a:t> </a:t>
            </a:r>
            <a:r>
              <a:rPr lang="ar-SA" dirty="0" smtClean="0"/>
              <a:t>(وليس </a:t>
            </a:r>
            <a:r>
              <a:rPr lang="ar-SA" dirty="0"/>
              <a:t>الجيران المباشرين</a:t>
            </a:r>
            <a:r>
              <a:rPr lang="en-US" dirty="0"/>
              <a:t>. (</a:t>
            </a:r>
            <a:r>
              <a:rPr lang="ar-SA" dirty="0"/>
              <a:t>يجري هنا استخدام خوارزمية تعويم خاصة كما يلي</a:t>
            </a:r>
            <a:r>
              <a:rPr lang="en-US" dirty="0"/>
              <a:t>:</a:t>
            </a:r>
          </a:p>
          <a:p>
            <a:r>
              <a:rPr lang="en-US" dirty="0"/>
              <a:t>1. </a:t>
            </a:r>
            <a:r>
              <a:rPr lang="ar-SA" dirty="0"/>
              <a:t>ترسل العقدة، التي ولدت الطرد، نسخة عنه على كل بوابة من بواباتها</a:t>
            </a:r>
            <a:r>
              <a:rPr lang="en-US" dirty="0"/>
              <a:t>.</a:t>
            </a:r>
          </a:p>
          <a:p>
            <a:r>
              <a:rPr lang="en-US" dirty="0"/>
              <a:t>2. </a:t>
            </a:r>
            <a:r>
              <a:rPr lang="ar-SA" dirty="0"/>
              <a:t>عندما تستقبل عقدة ما لطرد </a:t>
            </a:r>
            <a:r>
              <a:rPr lang="en-US" dirty="0"/>
              <a:t>LSP </a:t>
            </a:r>
            <a:r>
              <a:rPr lang="ar-SA" dirty="0"/>
              <a:t>فإنها تقوم بمقارنته مع النسخة الموجودة لديها </a:t>
            </a:r>
            <a:r>
              <a:rPr lang="en-US" dirty="0"/>
              <a:t>)</a:t>
            </a:r>
            <a:r>
              <a:rPr lang="ar-SA" dirty="0"/>
              <a:t>أي</a:t>
            </a:r>
            <a:endParaRPr lang="en-US" dirty="0"/>
          </a:p>
          <a:p>
            <a:r>
              <a:rPr lang="ar-SA" dirty="0"/>
              <a:t>الطرد السابق من نفس المصدر)</a:t>
            </a:r>
            <a:r>
              <a:rPr lang="en-US" dirty="0"/>
              <a:t>. </a:t>
            </a:r>
            <a:r>
              <a:rPr lang="ar-SA" dirty="0"/>
              <a:t>فإذا كان الطرد المستقبل أقدم من الطرد الموجود مسبقًا</a:t>
            </a:r>
            <a:endParaRPr lang="en-US" dirty="0"/>
          </a:p>
          <a:p>
            <a:r>
              <a:rPr lang="en-US" dirty="0" smtClean="0"/>
              <a:t>)</a:t>
            </a:r>
            <a:r>
              <a:rPr lang="ar-SA" dirty="0" smtClean="0"/>
              <a:t>نختبر </a:t>
            </a:r>
            <a:r>
              <a:rPr lang="ar-SA" dirty="0"/>
              <a:t>هنا الرقم التسلسلي للطرد</a:t>
            </a:r>
            <a:r>
              <a:rPr lang="en-US" dirty="0"/>
              <a:t> </a:t>
            </a:r>
            <a:r>
              <a:rPr lang="en-US" dirty="0" smtClean="0"/>
              <a:t>( </a:t>
            </a:r>
            <a:r>
              <a:rPr lang="ar-SA" dirty="0"/>
              <a:t>فإن العقدة المستقبلة </a:t>
            </a:r>
            <a:r>
              <a:rPr lang="ar-SA" dirty="0" err="1"/>
              <a:t>تهمل</a:t>
            </a:r>
            <a:r>
              <a:rPr lang="ar-SA" dirty="0"/>
              <a:t> الطرد</a:t>
            </a:r>
            <a:r>
              <a:rPr lang="en-US" dirty="0"/>
              <a:t> . </a:t>
            </a:r>
            <a:r>
              <a:rPr lang="ar-SA" dirty="0"/>
              <a:t>أما إذا كان أحدث</a:t>
            </a:r>
            <a:endParaRPr lang="en-US" dirty="0"/>
          </a:p>
          <a:p>
            <a:r>
              <a:rPr lang="ar-SA" dirty="0"/>
              <a:t>فإنها تقوم بما يلي</a:t>
            </a:r>
            <a:r>
              <a:rPr lang="en-US" dirty="0"/>
              <a:t>:</a:t>
            </a:r>
          </a:p>
          <a:p>
            <a:r>
              <a:rPr lang="en-US" dirty="0"/>
              <a:t>• </a:t>
            </a:r>
            <a:r>
              <a:rPr lang="ar-SA" dirty="0"/>
              <a:t>إهمال الطرد القديم والاحتفاظ بالطرد الجديد</a:t>
            </a:r>
            <a:r>
              <a:rPr lang="en-US" dirty="0"/>
              <a:t>.</a:t>
            </a:r>
          </a:p>
          <a:p>
            <a:r>
              <a:rPr lang="en-US" dirty="0"/>
              <a:t>• </a:t>
            </a:r>
            <a:r>
              <a:rPr lang="ar-SA" dirty="0"/>
              <a:t>إرسال نسخة عن الطرد الجديد على جميع البوابات ما عدا البوابة التي وصل منها</a:t>
            </a:r>
            <a:endParaRPr lang="en-US" dirty="0"/>
          </a:p>
          <a:p>
            <a:r>
              <a:rPr lang="ar-SA" dirty="0"/>
              <a:t>الطرد</a:t>
            </a:r>
            <a:r>
              <a:rPr lang="en-US" dirty="0"/>
              <a:t>.</a:t>
            </a:r>
          </a:p>
          <a:p>
            <a:endParaRPr lang="ar-S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solidFill>
                  <a:srgbClr val="FF0000"/>
                </a:solidFill>
              </a:rPr>
              <a:t>تشكيل شجرة أقصر الطرق باستخدام</a:t>
            </a:r>
            <a:r>
              <a:rPr lang="ar-SA" b="1" dirty="0"/>
              <a:t> </a:t>
            </a:r>
            <a:r>
              <a:rPr lang="ar-SA" b="1" dirty="0">
                <a:solidFill>
                  <a:srgbClr val="FF0000"/>
                </a:solidFill>
              </a:rPr>
              <a:t>خوارزمية</a:t>
            </a:r>
            <a:r>
              <a:rPr lang="en-US" b="1" dirty="0" smtClean="0"/>
              <a:t>:</a:t>
            </a:r>
            <a:r>
              <a:rPr lang="en-US" b="1" dirty="0" err="1" smtClean="0"/>
              <a:t>Dijkstra</a:t>
            </a:r>
            <a:r>
              <a:rPr lang="en-US" dirty="0"/>
              <a:t/>
            </a:r>
            <a:br>
              <a:rPr lang="en-US" dirty="0"/>
            </a:b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a:t>يتكون لدى كل عقدة، بعد استقبال طرود </a:t>
            </a:r>
            <a:r>
              <a:rPr lang="en-US" dirty="0"/>
              <a:t>LSPs </a:t>
            </a:r>
            <a:r>
              <a:rPr lang="ar-SA" dirty="0"/>
              <a:t>من جميع عقد الشبكة، خريطة </a:t>
            </a:r>
            <a:r>
              <a:rPr lang="ar-SA" dirty="0" err="1" smtClean="0"/>
              <a:t>الطبولوجية</a:t>
            </a:r>
            <a:r>
              <a:rPr lang="ar-SY" dirty="0" smtClean="0"/>
              <a:t> </a:t>
            </a:r>
            <a:r>
              <a:rPr lang="ar-SA" dirty="0" smtClean="0"/>
              <a:t>الكاملة </a:t>
            </a:r>
            <a:r>
              <a:rPr lang="ar-SA" dirty="0"/>
              <a:t>لترابط الشبكات</a:t>
            </a:r>
            <a:r>
              <a:rPr lang="en-US" dirty="0"/>
              <a:t>. </a:t>
            </a:r>
            <a:r>
              <a:rPr lang="ar-SA" dirty="0"/>
              <a:t>لكن هذه الخريطة لا تنفع بشيء إذا لم نقم بحساب أقصر الطرق</a:t>
            </a:r>
            <a:r>
              <a:rPr lang="en-US" dirty="0"/>
              <a:t>.</a:t>
            </a:r>
          </a:p>
          <a:p>
            <a:r>
              <a:rPr lang="ar-SA" dirty="0"/>
              <a:t>تتألف الشجرة من عقد ووصلات وجذر</a:t>
            </a:r>
            <a:r>
              <a:rPr lang="en-US" dirty="0"/>
              <a:t> . </a:t>
            </a:r>
            <a:r>
              <a:rPr lang="ar-SA" dirty="0"/>
              <a:t>يمكن الوصول إلى أي عقدة من عقد الشجرة </a:t>
            </a:r>
            <a:r>
              <a:rPr lang="ar-SA" dirty="0" smtClean="0"/>
              <a:t>باستخدام</a:t>
            </a:r>
            <a:r>
              <a:rPr lang="ar-SY" dirty="0" smtClean="0"/>
              <a:t> </a:t>
            </a:r>
            <a:r>
              <a:rPr lang="ar-SA" dirty="0" smtClean="0"/>
              <a:t>مسار </a:t>
            </a:r>
            <a:r>
              <a:rPr lang="ar-SA" dirty="0"/>
              <a:t>واحد فقط</a:t>
            </a:r>
            <a:r>
              <a:rPr lang="en-US" dirty="0"/>
              <a:t>.</a:t>
            </a:r>
          </a:p>
          <a:p>
            <a:r>
              <a:rPr lang="ar-SA" b="1" dirty="0"/>
              <a:t>تعريف</a:t>
            </a:r>
            <a:r>
              <a:rPr lang="en-US" b="1" dirty="0"/>
              <a:t>: </a:t>
            </a:r>
            <a:r>
              <a:rPr lang="ar-SA" dirty="0"/>
              <a:t>شجرة أقصر الطرق هي الشجرة التي يكون فيها كل </a:t>
            </a:r>
            <a:r>
              <a:rPr lang="ar-SA" dirty="0" smtClean="0"/>
              <a:t>طريق </a:t>
            </a:r>
            <a:r>
              <a:rPr lang="ar-SA" dirty="0"/>
              <a:t>من الجذر إلى أي عقدة </a:t>
            </a:r>
            <a:r>
              <a:rPr lang="ar-SA" dirty="0" smtClean="0"/>
              <a:t>هو</a:t>
            </a:r>
            <a:r>
              <a:rPr lang="ar-SY" dirty="0" smtClean="0"/>
              <a:t> </a:t>
            </a:r>
            <a:r>
              <a:rPr lang="ar-SA" dirty="0" smtClean="0"/>
              <a:t>أقصر </a:t>
            </a:r>
            <a:r>
              <a:rPr lang="ar-SA" dirty="0"/>
              <a:t>الطرق</a:t>
            </a:r>
            <a:r>
              <a:rPr lang="en-US" dirty="0"/>
              <a:t>.</a:t>
            </a:r>
          </a:p>
          <a:p>
            <a:r>
              <a:rPr lang="ar-SA" dirty="0"/>
              <a:t>ُتنشئ خوارزمية </a:t>
            </a:r>
            <a:r>
              <a:rPr lang="en-US" dirty="0" err="1"/>
              <a:t>Dijkstra</a:t>
            </a:r>
            <a:r>
              <a:rPr lang="en-US" dirty="0"/>
              <a:t> </a:t>
            </a:r>
            <a:r>
              <a:rPr lang="ar-SA" dirty="0"/>
              <a:t>شجرة أقصر الطرق انطلاقًا من </a:t>
            </a:r>
            <a:r>
              <a:rPr lang="ar-SY" dirty="0" smtClean="0"/>
              <a:t>ب</a:t>
            </a:r>
            <a:r>
              <a:rPr lang="ar-SA" dirty="0" err="1" smtClean="0"/>
              <a:t>يان</a:t>
            </a:r>
            <a:r>
              <a:rPr lang="en-US" dirty="0"/>
              <a:t>.Graph </a:t>
            </a:r>
            <a:r>
              <a:rPr lang="ar-SA" dirty="0"/>
              <a:t>تقسم الخوارزمية </a:t>
            </a:r>
            <a:r>
              <a:rPr lang="ar-SA" dirty="0" smtClean="0"/>
              <a:t>العقد</a:t>
            </a:r>
            <a:r>
              <a:rPr lang="ar-SY" dirty="0" smtClean="0"/>
              <a:t> </a:t>
            </a:r>
            <a:r>
              <a:rPr lang="ar-SA" dirty="0" smtClean="0"/>
              <a:t>إلى </a:t>
            </a:r>
            <a:r>
              <a:rPr lang="ar-SA" dirty="0"/>
              <a:t>مجموعتين</a:t>
            </a:r>
            <a:r>
              <a:rPr lang="en-US" dirty="0"/>
              <a:t> : </a:t>
            </a:r>
            <a:r>
              <a:rPr lang="ar-SA" dirty="0"/>
              <a:t>مؤقتة </a:t>
            </a:r>
            <a:r>
              <a:rPr lang="en-US" dirty="0"/>
              <a:t>Tentative </a:t>
            </a:r>
            <a:r>
              <a:rPr lang="ar-SA" dirty="0"/>
              <a:t>ودائمة</a:t>
            </a:r>
            <a:r>
              <a:rPr lang="en-US" dirty="0"/>
              <a:t>.Permanent </a:t>
            </a:r>
            <a:r>
              <a:rPr lang="ar-SA" dirty="0"/>
              <a:t>تقوم بإيجاد جيران عقدة حالية </a:t>
            </a:r>
            <a:r>
              <a:rPr lang="ar-SA" dirty="0" smtClean="0"/>
              <a:t>وجعلهم</a:t>
            </a:r>
            <a:r>
              <a:rPr lang="ar-SY" dirty="0" smtClean="0"/>
              <a:t> </a:t>
            </a:r>
            <a:r>
              <a:rPr lang="ar-SA" dirty="0" smtClean="0"/>
              <a:t>مؤقتين </a:t>
            </a:r>
            <a:r>
              <a:rPr lang="ar-SA" dirty="0"/>
              <a:t>واختبارهم حسب مواصفة ما لجعلها دائمة</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t>مثال عن تشكيل شجرة أقصر الطرق</a:t>
            </a:r>
            <a:r>
              <a:rPr lang="en-US" dirty="0"/>
              <a:t/>
            </a:r>
            <a:br>
              <a:rPr lang="en-US" dirty="0"/>
            </a:br>
            <a:endParaRPr lang="ar-SA" dirty="0"/>
          </a:p>
        </p:txBody>
      </p:sp>
      <p:pic>
        <p:nvPicPr>
          <p:cNvPr id="4" name="عنصر نائب للمحتوى 3"/>
          <p:cNvPicPr>
            <a:picLocks noGrp="1"/>
          </p:cNvPicPr>
          <p:nvPr>
            <p:ph idx="1"/>
          </p:nvPr>
        </p:nvPicPr>
        <p:blipFill>
          <a:blip r:embed="rId2" cstate="print"/>
          <a:srcRect/>
          <a:stretch>
            <a:fillRect/>
          </a:stretch>
        </p:blipFill>
        <p:spPr bwMode="auto">
          <a:xfrm>
            <a:off x="214282" y="1600200"/>
            <a:ext cx="8643998" cy="5043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شرح خوارزمية المثال</a:t>
            </a:r>
            <a:endParaRPr lang="ar-SA" dirty="0"/>
          </a:p>
        </p:txBody>
      </p:sp>
      <p:sp>
        <p:nvSpPr>
          <p:cNvPr id="3" name="عنصر نائب للمحتوى 2"/>
          <p:cNvSpPr>
            <a:spLocks noGrp="1"/>
          </p:cNvSpPr>
          <p:nvPr>
            <p:ph idx="1"/>
          </p:nvPr>
        </p:nvSpPr>
        <p:spPr/>
        <p:txBody>
          <a:bodyPr>
            <a:normAutofit fontScale="70000" lnSpcReduction="20000"/>
          </a:bodyPr>
          <a:lstStyle/>
          <a:p>
            <a:r>
              <a:rPr lang="en-US" dirty="0" smtClean="0"/>
              <a:t>.1 </a:t>
            </a:r>
            <a:r>
              <a:rPr lang="ar-SA" dirty="0"/>
              <a:t>نجعل العقدة </a:t>
            </a:r>
            <a:r>
              <a:rPr lang="en-US" dirty="0"/>
              <a:t>A </a:t>
            </a:r>
            <a:r>
              <a:rPr lang="ar-SA" dirty="0"/>
              <a:t>جذرًا للشجرة وننقلها إلى القائمة المؤقتة (القائمة الدائمة فارغة والقائمة</a:t>
            </a:r>
            <a:endParaRPr lang="en-US" dirty="0"/>
          </a:p>
          <a:p>
            <a:pPr>
              <a:buNone/>
            </a:pPr>
            <a:r>
              <a:rPr lang="ar-SA" dirty="0"/>
              <a:t>المؤقتة تحوي</a:t>
            </a:r>
            <a:r>
              <a:rPr lang="ar-SY" dirty="0"/>
              <a:t>( </a:t>
            </a:r>
            <a:r>
              <a:rPr lang="en-US" dirty="0"/>
              <a:t>(A( 0</a:t>
            </a:r>
          </a:p>
          <a:p>
            <a:r>
              <a:rPr lang="en-US" dirty="0" smtClean="0"/>
              <a:t>.2</a:t>
            </a:r>
            <a:r>
              <a:rPr lang="ar-SA" dirty="0" smtClean="0"/>
              <a:t>تمتلك </a:t>
            </a:r>
            <a:r>
              <a:rPr lang="ar-SA" dirty="0"/>
              <a:t>العقدة </a:t>
            </a:r>
            <a:r>
              <a:rPr lang="en-US" dirty="0"/>
              <a:t>A </a:t>
            </a:r>
            <a:r>
              <a:rPr lang="ar-SA" dirty="0"/>
              <a:t>أقل سعر تراكمي من بين جميع عقد القائمة المؤقتة</a:t>
            </a:r>
            <a:r>
              <a:rPr lang="en-US" dirty="0"/>
              <a:t> . </a:t>
            </a:r>
            <a:r>
              <a:rPr lang="ar-SA" dirty="0"/>
              <a:t>نقوم بإضافة </a:t>
            </a:r>
            <a:r>
              <a:rPr lang="en-US" dirty="0"/>
              <a:t>A </a:t>
            </a:r>
            <a:r>
              <a:rPr lang="ar-SA" dirty="0" smtClean="0"/>
              <a:t>إلى</a:t>
            </a:r>
            <a:r>
              <a:rPr lang="ar-SY" dirty="0" smtClean="0"/>
              <a:t> </a:t>
            </a:r>
            <a:r>
              <a:rPr lang="ar-SA" dirty="0" smtClean="0"/>
              <a:t>القائمة </a:t>
            </a:r>
            <a:r>
              <a:rPr lang="ar-SA" dirty="0"/>
              <a:t>الدائمة وإضافة جميع جيرانها المباشرين إلى القائمة المؤقتة (القائمة الدائمة تحوي( </a:t>
            </a:r>
            <a:r>
              <a:rPr lang="en-US" dirty="0" smtClean="0"/>
              <a:t>A(0</a:t>
            </a:r>
            <a:r>
              <a:rPr lang="ar-SY" dirty="0" smtClean="0"/>
              <a:t> </a:t>
            </a:r>
            <a:r>
              <a:rPr lang="ar-SA" dirty="0" smtClean="0"/>
              <a:t>والقائمة </a:t>
            </a:r>
            <a:r>
              <a:rPr lang="ar-SA" dirty="0"/>
              <a:t>المؤقتة تحوي</a:t>
            </a:r>
            <a:r>
              <a:rPr lang="en-US" dirty="0"/>
              <a:t>.(B(5), C(2), D  ( 3)</a:t>
            </a:r>
          </a:p>
          <a:p>
            <a:r>
              <a:rPr lang="en-US" dirty="0" smtClean="0"/>
              <a:t>.3</a:t>
            </a:r>
            <a:r>
              <a:rPr lang="ar-SA" dirty="0" smtClean="0"/>
              <a:t>تمتلك </a:t>
            </a:r>
            <a:r>
              <a:rPr lang="ar-SA" dirty="0"/>
              <a:t>العقدة </a:t>
            </a:r>
            <a:r>
              <a:rPr lang="en-US" dirty="0"/>
              <a:t>C </a:t>
            </a:r>
            <a:r>
              <a:rPr lang="ar-SA" dirty="0"/>
              <a:t>أقل سعر تراكمي من بين جميع عقد القائمة المؤقتة</a:t>
            </a:r>
            <a:r>
              <a:rPr lang="en-US" dirty="0"/>
              <a:t> . </a:t>
            </a:r>
            <a:r>
              <a:rPr lang="ar-SA" dirty="0"/>
              <a:t>ننقل </a:t>
            </a:r>
            <a:r>
              <a:rPr lang="en-US" dirty="0"/>
              <a:t>C </a:t>
            </a:r>
            <a:r>
              <a:rPr lang="ar-SA" dirty="0"/>
              <a:t>إلى القائمة</a:t>
            </a:r>
            <a:endParaRPr lang="en-US" dirty="0"/>
          </a:p>
          <a:p>
            <a:pPr>
              <a:buNone/>
            </a:pPr>
            <a:r>
              <a:rPr lang="ar-SA" dirty="0"/>
              <a:t>الدائمة</a:t>
            </a:r>
            <a:r>
              <a:rPr lang="en-US" dirty="0"/>
              <a:t>. </a:t>
            </a:r>
            <a:r>
              <a:rPr lang="ar-SA" dirty="0"/>
              <a:t>يوجد للعقدة </a:t>
            </a:r>
            <a:r>
              <a:rPr lang="en-US" dirty="0"/>
              <a:t>C </a:t>
            </a:r>
            <a:r>
              <a:rPr lang="ar-SA" dirty="0"/>
              <a:t>ثلاثة جيران؛ لكن بما أننا قمنا مسبقًا بمعالجة العقدة </a:t>
            </a:r>
            <a:r>
              <a:rPr lang="en-US" dirty="0"/>
              <a:t>A </a:t>
            </a:r>
            <a:r>
              <a:rPr lang="ar-SA" dirty="0"/>
              <a:t>مما يجعل</a:t>
            </a:r>
            <a:endParaRPr lang="en-US" dirty="0"/>
          </a:p>
          <a:p>
            <a:pPr>
              <a:buNone/>
            </a:pPr>
            <a:r>
              <a:rPr lang="ar-SA" dirty="0"/>
              <a:t>الجيران غير المعالجين هم </a:t>
            </a:r>
            <a:r>
              <a:rPr lang="en-US" dirty="0"/>
              <a:t>B  ,E </a:t>
            </a:r>
            <a:r>
              <a:rPr lang="ar-SA" dirty="0"/>
              <a:t>لكن </a:t>
            </a:r>
            <a:r>
              <a:rPr lang="en-US" dirty="0"/>
              <a:t>B </a:t>
            </a:r>
            <a:r>
              <a:rPr lang="ar-SA" dirty="0"/>
              <a:t>موجود حاليًا ضمن القائمة المؤقتة بسعر</a:t>
            </a:r>
            <a:endParaRPr lang="en-US" dirty="0"/>
          </a:p>
          <a:p>
            <a:pPr>
              <a:buNone/>
            </a:pPr>
            <a:r>
              <a:rPr lang="ar-SA" dirty="0"/>
              <a:t>تراكمي </a:t>
            </a:r>
            <a:r>
              <a:rPr lang="en-US" dirty="0"/>
              <a:t>5. </a:t>
            </a:r>
            <a:r>
              <a:rPr lang="ar-SA" dirty="0"/>
              <a:t>تستطيع العقدة </a:t>
            </a:r>
            <a:r>
              <a:rPr lang="en-US" dirty="0"/>
              <a:t>A </a:t>
            </a:r>
            <a:r>
              <a:rPr lang="ar-SA" dirty="0"/>
              <a:t>الوصول إلى العقدة </a:t>
            </a:r>
            <a:r>
              <a:rPr lang="en-US" dirty="0"/>
              <a:t>B </a:t>
            </a:r>
            <a:r>
              <a:rPr lang="ar-SA" dirty="0"/>
              <a:t>عن طريق </a:t>
            </a:r>
            <a:r>
              <a:rPr lang="en-US" dirty="0"/>
              <a:t>C. </a:t>
            </a:r>
            <a:r>
              <a:rPr lang="ar-SA" dirty="0"/>
              <a:t>لكن بسعر تراكمي </a:t>
            </a:r>
            <a:r>
              <a:rPr lang="en-US" dirty="0"/>
              <a:t>6</a:t>
            </a:r>
          </a:p>
          <a:p>
            <a:pPr>
              <a:buNone/>
            </a:pPr>
            <a:r>
              <a:rPr lang="ar-SA" dirty="0"/>
              <a:t>لكن بما أن القيمة القديمة </a:t>
            </a:r>
            <a:r>
              <a:rPr lang="en-US" dirty="0"/>
              <a:t>5 </a:t>
            </a:r>
            <a:r>
              <a:rPr lang="ar-SA" dirty="0"/>
              <a:t>هي أقل فنقوم بالاحتفاظ </a:t>
            </a:r>
            <a:r>
              <a:rPr lang="ar-SA" dirty="0" err="1"/>
              <a:t>بها</a:t>
            </a:r>
            <a:r>
              <a:rPr lang="ar-SA" dirty="0"/>
              <a:t> ضمن القائمة المؤقتة (القائمة</a:t>
            </a:r>
            <a:endParaRPr lang="en-US" dirty="0"/>
          </a:p>
          <a:p>
            <a:pPr>
              <a:buNone/>
            </a:pPr>
            <a:r>
              <a:rPr lang="ar-SA" dirty="0"/>
              <a:t>والقائمة المؤقتة تحوي</a:t>
            </a:r>
            <a:r>
              <a:rPr lang="en-US" dirty="0"/>
              <a:t>.(B(5), </a:t>
            </a:r>
            <a:r>
              <a:rPr lang="en-US" dirty="0" smtClean="0"/>
              <a:t>D(3), </a:t>
            </a:r>
            <a:r>
              <a:rPr lang="en-US" dirty="0"/>
              <a:t>E  ( 6), </a:t>
            </a:r>
            <a:r>
              <a:rPr lang="ar-SA" dirty="0"/>
              <a:t>الدائمة تحوي(</a:t>
            </a:r>
            <a:r>
              <a:rPr lang="en-US" dirty="0"/>
              <a:t>A(0) C ( </a:t>
            </a:r>
            <a:r>
              <a:rPr lang="en-US" dirty="0" smtClean="0"/>
              <a:t>2</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solidFill>
                  <a:srgbClr val="FF0000"/>
                </a:solidFill>
              </a:rPr>
              <a:t>طرق تحقيق التوجيه</a:t>
            </a:r>
            <a:endParaRPr lang="ar-SA" dirty="0">
              <a:solidFill>
                <a:srgbClr val="FF0000"/>
              </a:solidFill>
            </a:endParaRPr>
          </a:p>
        </p:txBody>
      </p:sp>
      <p:sp>
        <p:nvSpPr>
          <p:cNvPr id="3" name="عنصر نائب للمحتوى 2"/>
          <p:cNvSpPr>
            <a:spLocks noGrp="1"/>
          </p:cNvSpPr>
          <p:nvPr>
            <p:ph idx="1"/>
          </p:nvPr>
        </p:nvSpPr>
        <p:spPr/>
        <p:txBody>
          <a:bodyPr>
            <a:normAutofit/>
          </a:bodyPr>
          <a:lstStyle/>
          <a:p>
            <a:r>
              <a:rPr lang="ar-SA" dirty="0"/>
              <a:t>يوجد </a:t>
            </a:r>
            <a:r>
              <a:rPr lang="ar-SA" dirty="0" smtClean="0"/>
              <a:t>عدة </a:t>
            </a:r>
            <a:r>
              <a:rPr lang="ar-SA" dirty="0"/>
              <a:t>طرق لتحقيق التوجيه؛ منها ما يعتمد على وضع المسار كاملا من المصدر </a:t>
            </a:r>
            <a:r>
              <a:rPr lang="ar-SA" dirty="0" smtClean="0"/>
              <a:t>إلى</a:t>
            </a:r>
            <a:r>
              <a:rPr lang="ar-SY" dirty="0" smtClean="0"/>
              <a:t> </a:t>
            </a:r>
            <a:r>
              <a:rPr lang="ar-SA" dirty="0" smtClean="0"/>
              <a:t>الوجهة </a:t>
            </a:r>
            <a:r>
              <a:rPr lang="ar-SA" dirty="0"/>
              <a:t>ضمن جدول </a:t>
            </a:r>
            <a:r>
              <a:rPr lang="ar-SA" dirty="0" smtClean="0"/>
              <a:t>التوجيه </a:t>
            </a:r>
            <a:r>
              <a:rPr lang="ar-SA" dirty="0"/>
              <a:t>ومنها ما يضع عنوان القفزة التالية أيضًا </a:t>
            </a:r>
            <a:r>
              <a:rPr lang="en-US" dirty="0"/>
              <a:t>Next hop</a:t>
            </a:r>
            <a:r>
              <a:rPr lang="ar-SA" dirty="0"/>
              <a:t> فقط</a:t>
            </a:r>
            <a:r>
              <a:rPr lang="en-US" dirty="0"/>
              <a:t>.</a:t>
            </a:r>
            <a:r>
              <a:rPr lang="ar-SA" dirty="0"/>
              <a:t> توجد </a:t>
            </a:r>
            <a:r>
              <a:rPr lang="ar-SA" dirty="0" smtClean="0"/>
              <a:t>أيضا</a:t>
            </a:r>
            <a:r>
              <a:rPr lang="ar-SY" dirty="0" smtClean="0"/>
              <a:t> </a:t>
            </a:r>
            <a:r>
              <a:rPr lang="ar-SA" dirty="0" smtClean="0"/>
              <a:t>طرق </a:t>
            </a:r>
            <a:r>
              <a:rPr lang="ar-SA" dirty="0"/>
              <a:t>تسمح بتحديد طريقًا لكل عنوان وجهة وهو ما يعرف </a:t>
            </a:r>
            <a:r>
              <a:rPr lang="ar-SA" dirty="0" err="1"/>
              <a:t>ب</a:t>
            </a:r>
            <a:r>
              <a:rPr lang="en-US" dirty="0"/>
              <a:t> Host-specific </a:t>
            </a:r>
            <a:r>
              <a:rPr lang="ar-SA" dirty="0"/>
              <a:t>أو طريقًا </a:t>
            </a:r>
            <a:r>
              <a:rPr lang="ar-SA" dirty="0" smtClean="0"/>
              <a:t>لكل</a:t>
            </a:r>
            <a:r>
              <a:rPr lang="ar-SY" dirty="0" smtClean="0"/>
              <a:t> </a:t>
            </a:r>
            <a:r>
              <a:rPr lang="ar-SA" dirty="0" smtClean="0"/>
              <a:t>عنوان </a:t>
            </a:r>
            <a:r>
              <a:rPr lang="ar-SA" dirty="0"/>
              <a:t>شبكة الذي تقع عليه الوجهة وهو ما يعرف </a:t>
            </a:r>
            <a:r>
              <a:rPr lang="ar-SA" dirty="0" err="1"/>
              <a:t>ب</a:t>
            </a:r>
            <a:r>
              <a:rPr lang="en-US" dirty="0"/>
              <a:t> Network-specific</a:t>
            </a:r>
            <a:r>
              <a:rPr lang="ar-SA" dirty="0"/>
              <a:t> أي أن المسار </a:t>
            </a:r>
            <a:r>
              <a:rPr lang="ar-SA" dirty="0" smtClean="0"/>
              <a:t>يكون</a:t>
            </a:r>
            <a:r>
              <a:rPr lang="ar-SY" dirty="0" smtClean="0"/>
              <a:t> </a:t>
            </a:r>
            <a:r>
              <a:rPr lang="ar-SA" dirty="0" smtClean="0"/>
              <a:t>واحدًا </a:t>
            </a:r>
            <a:r>
              <a:rPr lang="ar-SA" dirty="0"/>
              <a:t>لجميع الحواسب الواقعة ضمن نفس الشبكة الفيزيائية</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0" y="1600200"/>
            <a:ext cx="8229600" cy="4525963"/>
          </a:xfrm>
        </p:spPr>
        <p:txBody>
          <a:bodyPr>
            <a:normAutofit fontScale="70000" lnSpcReduction="20000"/>
          </a:bodyPr>
          <a:lstStyle/>
          <a:p>
            <a:r>
              <a:rPr lang="en-US" dirty="0" smtClean="0"/>
              <a:t> .4 </a:t>
            </a:r>
            <a:r>
              <a:rPr lang="ar-SA" dirty="0" smtClean="0"/>
              <a:t>تمتلك العقدة </a:t>
            </a:r>
            <a:r>
              <a:rPr lang="en-US" dirty="0" smtClean="0"/>
              <a:t>D </a:t>
            </a:r>
            <a:r>
              <a:rPr lang="ar-SA" dirty="0" smtClean="0"/>
              <a:t>أقل سعرًا تراكمي من بين جميع عقد القائمة المؤقتة</a:t>
            </a:r>
            <a:r>
              <a:rPr lang="en-US" dirty="0" smtClean="0"/>
              <a:t>. </a:t>
            </a:r>
            <a:r>
              <a:rPr lang="ar-SA" dirty="0" smtClean="0"/>
              <a:t>ننقل </a:t>
            </a:r>
            <a:r>
              <a:rPr lang="en-US" dirty="0" smtClean="0"/>
              <a:t>D </a:t>
            </a:r>
            <a:r>
              <a:rPr lang="ar-SA" dirty="0" smtClean="0"/>
              <a:t>إلى القائمة</a:t>
            </a:r>
            <a:r>
              <a:rPr lang="en-US" dirty="0" smtClean="0"/>
              <a:t> </a:t>
            </a:r>
            <a:r>
              <a:rPr lang="ar-SA" dirty="0" smtClean="0"/>
              <a:t>الدائمة</a:t>
            </a:r>
            <a:r>
              <a:rPr lang="en-US" dirty="0" smtClean="0"/>
              <a:t>. </a:t>
            </a:r>
            <a:r>
              <a:rPr lang="ar-SA" dirty="0" smtClean="0"/>
              <a:t>لا تحوي </a:t>
            </a:r>
            <a:r>
              <a:rPr lang="en-US" dirty="0" smtClean="0"/>
              <a:t>D </a:t>
            </a:r>
            <a:r>
              <a:rPr lang="ar-SA" dirty="0" smtClean="0"/>
              <a:t>أي جار لم يجر معالجته فلا نضيف أي عقدة إلى القائمة المؤقتة</a:t>
            </a:r>
            <a:r>
              <a:rPr lang="en-US" dirty="0" smtClean="0"/>
              <a:t> </a:t>
            </a:r>
            <a:r>
              <a:rPr lang="ar-SY" dirty="0" smtClean="0"/>
              <a:t>،</a:t>
            </a:r>
            <a:r>
              <a:rPr lang="ar-SA" dirty="0" smtClean="0"/>
              <a:t>والقائمة المؤقتة تحوي</a:t>
            </a:r>
            <a:r>
              <a:rPr lang="en-US" dirty="0" smtClean="0"/>
              <a:t>.(B(5), E(6)  </a:t>
            </a:r>
            <a:r>
              <a:rPr lang="ar-SA" dirty="0" smtClean="0"/>
              <a:t>القائمة الدائمة تحوي الآن </a:t>
            </a:r>
            <a:r>
              <a:rPr lang="en-US" dirty="0" smtClean="0"/>
              <a:t> A(0), C(2), D ( 3)</a:t>
            </a:r>
          </a:p>
          <a:p>
            <a:r>
              <a:rPr lang="en-US" dirty="0" smtClean="0"/>
              <a:t>5 .</a:t>
            </a:r>
            <a:r>
              <a:rPr lang="ar-SA" dirty="0" smtClean="0"/>
              <a:t>تمتلك العقدة </a:t>
            </a:r>
            <a:r>
              <a:rPr lang="en-US" dirty="0" smtClean="0"/>
              <a:t>B </a:t>
            </a:r>
            <a:r>
              <a:rPr lang="ar-SA" dirty="0" smtClean="0"/>
              <a:t>أقل سعرًا تراكمي من بين جميع عقد القائمة المؤقتة</a:t>
            </a:r>
            <a:r>
              <a:rPr lang="en-US" dirty="0" smtClean="0"/>
              <a:t>. </a:t>
            </a:r>
            <a:r>
              <a:rPr lang="ar-SA" dirty="0" smtClean="0"/>
              <a:t>ننقل </a:t>
            </a:r>
            <a:r>
              <a:rPr lang="en-US" dirty="0" smtClean="0"/>
              <a:t>B </a:t>
            </a:r>
            <a:r>
              <a:rPr lang="ar-SA" dirty="0" smtClean="0"/>
              <a:t>إلى القائمة الدائمة</a:t>
            </a:r>
            <a:r>
              <a:rPr lang="en-US" dirty="0" smtClean="0"/>
              <a:t>. </a:t>
            </a:r>
            <a:r>
              <a:rPr lang="ar-SA" dirty="0" smtClean="0"/>
              <a:t>نحتاج الآن إلى إضافة جيران </a:t>
            </a:r>
            <a:r>
              <a:rPr lang="en-US" dirty="0" smtClean="0"/>
              <a:t>B </a:t>
            </a:r>
            <a:r>
              <a:rPr lang="ar-SA" dirty="0" smtClean="0"/>
              <a:t>الذين لم تجر معالجتهم بعد</a:t>
            </a:r>
            <a:r>
              <a:rPr lang="en-US" dirty="0" smtClean="0"/>
              <a:t> (</a:t>
            </a:r>
            <a:r>
              <a:rPr lang="ar-SA" dirty="0" smtClean="0"/>
              <a:t>أي العقدة </a:t>
            </a:r>
            <a:r>
              <a:rPr lang="en-US" dirty="0" smtClean="0"/>
              <a:t>E </a:t>
            </a:r>
            <a:r>
              <a:rPr lang="ar-SA" dirty="0" smtClean="0"/>
              <a:t>لكن ؛بما أن السعر التراكمي للعقدة </a:t>
            </a:r>
            <a:r>
              <a:rPr lang="en-US" dirty="0" smtClean="0"/>
              <a:t>E </a:t>
            </a:r>
            <a:r>
              <a:rPr lang="ar-SA" dirty="0" smtClean="0"/>
              <a:t>السابق وهو </a:t>
            </a:r>
            <a:r>
              <a:rPr lang="en-US" dirty="0" smtClean="0"/>
              <a:t>6 </a:t>
            </a:r>
            <a:r>
              <a:rPr lang="ar-SA" dirty="0" smtClean="0"/>
              <a:t>موجود داخل القائمة وهو أقل من السعر</a:t>
            </a:r>
            <a:r>
              <a:rPr lang="ar-SY" dirty="0" smtClean="0"/>
              <a:t> </a:t>
            </a:r>
            <a:r>
              <a:rPr lang="ar-SA" dirty="0" smtClean="0"/>
              <a:t>الجديد </a:t>
            </a:r>
            <a:r>
              <a:rPr lang="en-US" dirty="0" smtClean="0"/>
              <a:t>8 </a:t>
            </a:r>
            <a:r>
              <a:rPr lang="ar-SA" dirty="0" smtClean="0"/>
              <a:t>فنحتفظ بالسعر القديم وبالعقدة </a:t>
            </a:r>
            <a:r>
              <a:rPr lang="en-US" dirty="0" smtClean="0"/>
              <a:t>E </a:t>
            </a:r>
            <a:r>
              <a:rPr lang="ar-SA" dirty="0" smtClean="0"/>
              <a:t>داخل القائمة المؤقتة</a:t>
            </a:r>
            <a:r>
              <a:rPr lang="en-US" dirty="0" smtClean="0"/>
              <a:t> . </a:t>
            </a:r>
            <a:r>
              <a:rPr lang="ar-SA" dirty="0" smtClean="0"/>
              <a:t>(القائمة الدائمة تحوي</a:t>
            </a:r>
            <a:endParaRPr lang="en-US" dirty="0" smtClean="0"/>
          </a:p>
          <a:p>
            <a:r>
              <a:rPr lang="ar-SA" dirty="0" smtClean="0"/>
              <a:t>الآن</a:t>
            </a:r>
            <a:r>
              <a:rPr lang="en-US" dirty="0" smtClean="0"/>
              <a:t> A(0), B(5), C(2), D ( 3) </a:t>
            </a:r>
            <a:r>
              <a:rPr lang="ar-SA" dirty="0" smtClean="0"/>
              <a:t>والقائمة المؤقتة تحوي</a:t>
            </a:r>
            <a:r>
              <a:rPr lang="en-US" dirty="0" smtClean="0"/>
              <a:t>.(E(6 )</a:t>
            </a:r>
          </a:p>
          <a:p>
            <a:r>
              <a:rPr lang="en-US" dirty="0" smtClean="0"/>
              <a:t>6. </a:t>
            </a:r>
            <a:r>
              <a:rPr lang="ar-SA" dirty="0" smtClean="0"/>
              <a:t>ننقل الآن العقدة </a:t>
            </a:r>
            <a:r>
              <a:rPr lang="en-US" dirty="0" smtClean="0"/>
              <a:t>E </a:t>
            </a:r>
            <a:r>
              <a:rPr lang="ar-SA" dirty="0" smtClean="0"/>
              <a:t>إلى القائمة الدائمة</a:t>
            </a:r>
            <a:r>
              <a:rPr lang="en-US" dirty="0" smtClean="0"/>
              <a:t> . </a:t>
            </a:r>
            <a:r>
              <a:rPr lang="ar-SA" dirty="0" smtClean="0"/>
              <a:t>بما أنها لا يوجد جيران لم تجر معالجتهم بالنسبة</a:t>
            </a:r>
            <a:r>
              <a:rPr lang="ar-SY" dirty="0" smtClean="0"/>
              <a:t> </a:t>
            </a:r>
            <a:r>
              <a:rPr lang="ar-SA" dirty="0" smtClean="0"/>
              <a:t>للعقدة </a:t>
            </a:r>
            <a:r>
              <a:rPr lang="en-US" dirty="0" smtClean="0"/>
              <a:t>E </a:t>
            </a:r>
            <a:r>
              <a:rPr lang="ar-SA" dirty="0" smtClean="0"/>
              <a:t>فتصبح القائمة المؤقتة فارغة ونوقف التنفيذ</a:t>
            </a:r>
            <a:r>
              <a:rPr lang="en-US" dirty="0" smtClean="0"/>
              <a:t> . </a:t>
            </a:r>
            <a:r>
              <a:rPr lang="ar-SA" dirty="0" smtClean="0"/>
              <a:t>تصبح شجرة أقصر الطرق جاهزة</a:t>
            </a:r>
            <a:r>
              <a:rPr lang="ar-SY" dirty="0" smtClean="0"/>
              <a:t> </a:t>
            </a:r>
            <a:r>
              <a:rPr lang="ar-SA" dirty="0" smtClean="0"/>
              <a:t>والقوائم النهائية هي</a:t>
            </a:r>
            <a:r>
              <a:rPr lang="en-US" dirty="0" smtClean="0"/>
              <a:t>: </a:t>
            </a:r>
            <a:r>
              <a:rPr lang="ar-SA" dirty="0" smtClean="0"/>
              <a:t>القائمة الدائمة تحوي </a:t>
            </a:r>
            <a:r>
              <a:rPr lang="en-US" dirty="0" smtClean="0"/>
              <a:t>A(0), B(5), C(2), D(3), E ( 6) </a:t>
            </a:r>
            <a:r>
              <a:rPr lang="ar-SA" dirty="0" smtClean="0"/>
              <a:t>والقائمة المؤقتة فارغة</a:t>
            </a:r>
            <a:endParaRPr lang="en-US" dirty="0" smtClean="0"/>
          </a:p>
          <a:p>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solidFill>
                  <a:srgbClr val="FF0000"/>
                </a:solidFill>
              </a:rPr>
              <a:t>حساب جدول </a:t>
            </a:r>
            <a:r>
              <a:rPr lang="ar-SA" b="1" dirty="0" smtClean="0">
                <a:solidFill>
                  <a:srgbClr val="FF0000"/>
                </a:solidFill>
              </a:rPr>
              <a:t>التوجيه </a:t>
            </a:r>
            <a:r>
              <a:rPr lang="ar-SA" b="1" dirty="0">
                <a:solidFill>
                  <a:srgbClr val="FF0000"/>
                </a:solidFill>
              </a:rPr>
              <a:t>من شجرة أقصر الطرق</a:t>
            </a:r>
            <a:r>
              <a:rPr lang="en-US" b="1" dirty="0"/>
              <a:t>:</a:t>
            </a:r>
            <a:r>
              <a:rPr lang="en-US" dirty="0"/>
              <a:t/>
            </a:r>
            <a:br>
              <a:rPr lang="en-US" dirty="0"/>
            </a:br>
            <a:endParaRPr lang="ar-SA" dirty="0"/>
          </a:p>
        </p:txBody>
      </p:sp>
      <p:graphicFrame>
        <p:nvGraphicFramePr>
          <p:cNvPr id="4" name="عنصر نائب للمحتوى 3"/>
          <p:cNvGraphicFramePr>
            <a:graphicFrameLocks noGrp="1"/>
          </p:cNvGraphicFramePr>
          <p:nvPr>
            <p:ph idx="1"/>
          </p:nvPr>
        </p:nvGraphicFramePr>
        <p:xfrm>
          <a:off x="457200" y="1785926"/>
          <a:ext cx="8229600" cy="3143271"/>
        </p:xfrm>
        <a:graphic>
          <a:graphicData uri="http://schemas.openxmlformats.org/drawingml/2006/table">
            <a:tbl>
              <a:tblPr rtl="1" firstRow="1" bandRow="1">
                <a:tableStyleId>{5C22544A-7EE6-4342-B048-85BDC9FD1C3A}</a:tableStyleId>
              </a:tblPr>
              <a:tblGrid>
                <a:gridCol w="2743200"/>
                <a:gridCol w="2743200"/>
                <a:gridCol w="2743200"/>
              </a:tblGrid>
              <a:tr h="367336">
                <a:tc>
                  <a:txBody>
                    <a:bodyPr/>
                    <a:lstStyle/>
                    <a:p>
                      <a:pPr algn="r" rtl="1">
                        <a:lnSpc>
                          <a:spcPct val="115000"/>
                        </a:lnSpc>
                        <a:spcAft>
                          <a:spcPts val="0"/>
                        </a:spcAft>
                      </a:pPr>
                      <a:r>
                        <a:rPr lang="en-US" sz="1400" dirty="0">
                          <a:solidFill>
                            <a:srgbClr val="000000"/>
                          </a:solidFill>
                          <a:latin typeface="Calibri"/>
                          <a:ea typeface="Calibri"/>
                          <a:cs typeface="Simplified Arabic"/>
                        </a:rPr>
                        <a:t>Next router</a:t>
                      </a:r>
                      <a:endParaRPr lang="en-US" sz="1100" dirty="0">
                        <a:latin typeface="Calibri"/>
                        <a:ea typeface="Calibri"/>
                        <a:cs typeface="Arial"/>
                      </a:endParaRPr>
                    </a:p>
                  </a:txBody>
                  <a:tcPr marL="68580" marR="68580" marT="0" marB="0"/>
                </a:tc>
                <a:tc>
                  <a:txBody>
                    <a:bodyPr/>
                    <a:lstStyle/>
                    <a:p>
                      <a:pPr algn="r" rtl="1">
                        <a:lnSpc>
                          <a:spcPct val="115000"/>
                        </a:lnSpc>
                        <a:spcAft>
                          <a:spcPts val="0"/>
                        </a:spcAft>
                      </a:pPr>
                      <a:r>
                        <a:rPr lang="en-US" sz="1400">
                          <a:solidFill>
                            <a:srgbClr val="000000"/>
                          </a:solidFill>
                          <a:latin typeface="Calibri"/>
                          <a:ea typeface="Calibri"/>
                          <a:cs typeface="Simplified Arabic"/>
                        </a:rPr>
                        <a:t>Cost</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en-US" sz="1400">
                          <a:solidFill>
                            <a:srgbClr val="000000"/>
                          </a:solidFill>
                          <a:latin typeface="Calibri"/>
                          <a:ea typeface="Calibri"/>
                          <a:cs typeface="Simplified Arabic"/>
                        </a:rPr>
                        <a:t>node</a:t>
                      </a:r>
                      <a:endParaRPr lang="en-US" sz="1100">
                        <a:latin typeface="Calibri"/>
                        <a:ea typeface="Calibri"/>
                        <a:cs typeface="Arial"/>
                      </a:endParaRPr>
                    </a:p>
                  </a:txBody>
                  <a:tcPr marL="68580" marR="68580" marT="0" marB="0"/>
                </a:tc>
              </a:tr>
              <a:tr h="555187">
                <a:tc>
                  <a:txBody>
                    <a:bodyPr/>
                    <a:lstStyle/>
                    <a:p>
                      <a:pPr algn="r" rtl="1">
                        <a:lnSpc>
                          <a:spcPct val="115000"/>
                        </a:lnSpc>
                        <a:spcAft>
                          <a:spcPts val="0"/>
                        </a:spcAft>
                      </a:pPr>
                      <a:r>
                        <a:rPr lang="ar-SY" sz="1400">
                          <a:solidFill>
                            <a:srgbClr val="000000"/>
                          </a:solidFill>
                          <a:latin typeface="Simplified Arabic"/>
                          <a:ea typeface="Calibri"/>
                          <a:cs typeface="Simplified Arabic"/>
                        </a:rPr>
                        <a:t>............</a:t>
                      </a:r>
                      <a:endParaRPr lang="en-US" sz="1100">
                        <a:latin typeface="Calibri"/>
                        <a:ea typeface="Calibri"/>
                        <a:cs typeface="Arial"/>
                      </a:endParaRPr>
                    </a:p>
                  </a:txBody>
                  <a:tcPr marL="68580" marR="68580" marT="0" marB="0"/>
                </a:tc>
                <a:tc>
                  <a:txBody>
                    <a:bodyPr/>
                    <a:lstStyle/>
                    <a:p>
                      <a:pPr algn="r" rtl="0">
                        <a:lnSpc>
                          <a:spcPct val="115000"/>
                        </a:lnSpc>
                        <a:spcAft>
                          <a:spcPts val="0"/>
                        </a:spcAft>
                      </a:pPr>
                      <a:r>
                        <a:rPr lang="ru-RU" sz="1400">
                          <a:solidFill>
                            <a:srgbClr val="000000"/>
                          </a:solidFill>
                          <a:latin typeface="Calibri"/>
                          <a:ea typeface="Calibri"/>
                          <a:cs typeface="Simplified Arabic"/>
                        </a:rPr>
                        <a:t>0</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en-US" sz="1400">
                          <a:solidFill>
                            <a:srgbClr val="000000"/>
                          </a:solidFill>
                          <a:latin typeface="Calibri"/>
                          <a:ea typeface="Calibri"/>
                          <a:cs typeface="Simplified Arabic"/>
                        </a:rPr>
                        <a:t>A</a:t>
                      </a:r>
                      <a:endParaRPr lang="en-US" sz="1100">
                        <a:latin typeface="Calibri"/>
                        <a:ea typeface="Calibri"/>
                        <a:cs typeface="Arial"/>
                      </a:endParaRPr>
                    </a:p>
                  </a:txBody>
                  <a:tcPr marL="68580" marR="68580" marT="0" marB="0"/>
                </a:tc>
              </a:tr>
              <a:tr h="555187">
                <a:tc>
                  <a:txBody>
                    <a:bodyPr/>
                    <a:lstStyle/>
                    <a:p>
                      <a:pPr algn="r" rtl="1">
                        <a:lnSpc>
                          <a:spcPct val="115000"/>
                        </a:lnSpc>
                        <a:spcAft>
                          <a:spcPts val="0"/>
                        </a:spcAft>
                      </a:pPr>
                      <a:r>
                        <a:rPr lang="ar-SY" sz="1400">
                          <a:solidFill>
                            <a:srgbClr val="000000"/>
                          </a:solidFill>
                          <a:latin typeface="Simplified Arabic"/>
                          <a:ea typeface="Calibri"/>
                          <a:cs typeface="Simplified Arabic"/>
                        </a:rPr>
                        <a:t>.........</a:t>
                      </a:r>
                      <a:endParaRPr lang="en-US" sz="1100">
                        <a:latin typeface="Calibri"/>
                        <a:ea typeface="Calibri"/>
                        <a:cs typeface="Arial"/>
                      </a:endParaRPr>
                    </a:p>
                  </a:txBody>
                  <a:tcPr marL="68580" marR="68580" marT="0" marB="0"/>
                </a:tc>
                <a:tc>
                  <a:txBody>
                    <a:bodyPr/>
                    <a:lstStyle/>
                    <a:p>
                      <a:pPr algn="r" rtl="0">
                        <a:lnSpc>
                          <a:spcPct val="115000"/>
                        </a:lnSpc>
                        <a:spcAft>
                          <a:spcPts val="0"/>
                        </a:spcAft>
                      </a:pPr>
                      <a:r>
                        <a:rPr lang="en-US" sz="1400">
                          <a:solidFill>
                            <a:srgbClr val="000000"/>
                          </a:solidFill>
                          <a:latin typeface="Calibri"/>
                          <a:ea typeface="Calibri"/>
                          <a:cs typeface="Simplified Arabic"/>
                        </a:rPr>
                        <a:t>5</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en-US" sz="1400">
                          <a:solidFill>
                            <a:srgbClr val="000000"/>
                          </a:solidFill>
                          <a:latin typeface="Calibri"/>
                          <a:ea typeface="Calibri"/>
                          <a:cs typeface="Simplified Arabic"/>
                        </a:rPr>
                        <a:t>B</a:t>
                      </a:r>
                      <a:endParaRPr lang="en-US" sz="1100">
                        <a:latin typeface="Calibri"/>
                        <a:ea typeface="Calibri"/>
                        <a:cs typeface="Arial"/>
                      </a:endParaRPr>
                    </a:p>
                  </a:txBody>
                  <a:tcPr marL="68580" marR="68580" marT="0" marB="0"/>
                </a:tc>
              </a:tr>
              <a:tr h="555187">
                <a:tc>
                  <a:txBody>
                    <a:bodyPr/>
                    <a:lstStyle/>
                    <a:p>
                      <a:pPr algn="r" rtl="1">
                        <a:lnSpc>
                          <a:spcPct val="115000"/>
                        </a:lnSpc>
                        <a:spcAft>
                          <a:spcPts val="0"/>
                        </a:spcAft>
                      </a:pPr>
                      <a:r>
                        <a:rPr lang="ar-SY" sz="1400">
                          <a:solidFill>
                            <a:srgbClr val="000000"/>
                          </a:solidFill>
                          <a:latin typeface="Simplified Arabic"/>
                          <a:ea typeface="Calibri"/>
                          <a:cs typeface="Simplified Arabic"/>
                        </a:rPr>
                        <a:t>............</a:t>
                      </a:r>
                      <a:endParaRPr lang="en-US" sz="1100">
                        <a:latin typeface="Calibri"/>
                        <a:ea typeface="Calibri"/>
                        <a:cs typeface="Arial"/>
                      </a:endParaRPr>
                    </a:p>
                  </a:txBody>
                  <a:tcPr marL="68580" marR="68580" marT="0" marB="0"/>
                </a:tc>
                <a:tc>
                  <a:txBody>
                    <a:bodyPr/>
                    <a:lstStyle/>
                    <a:p>
                      <a:pPr algn="r" rtl="0">
                        <a:lnSpc>
                          <a:spcPct val="115000"/>
                        </a:lnSpc>
                        <a:spcAft>
                          <a:spcPts val="0"/>
                        </a:spcAft>
                      </a:pPr>
                      <a:r>
                        <a:rPr lang="en-US" sz="1400">
                          <a:solidFill>
                            <a:srgbClr val="000000"/>
                          </a:solidFill>
                          <a:latin typeface="Calibri"/>
                          <a:ea typeface="Calibri"/>
                          <a:cs typeface="Simplified Arabic"/>
                        </a:rPr>
                        <a:t>2</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en-US" sz="1400">
                          <a:solidFill>
                            <a:srgbClr val="000000"/>
                          </a:solidFill>
                          <a:latin typeface="Calibri"/>
                          <a:ea typeface="Calibri"/>
                          <a:cs typeface="Simplified Arabic"/>
                        </a:rPr>
                        <a:t>C</a:t>
                      </a:r>
                      <a:endParaRPr lang="en-US" sz="1100">
                        <a:latin typeface="Calibri"/>
                        <a:ea typeface="Calibri"/>
                        <a:cs typeface="Arial"/>
                      </a:endParaRPr>
                    </a:p>
                  </a:txBody>
                  <a:tcPr marL="68580" marR="68580" marT="0" marB="0"/>
                </a:tc>
              </a:tr>
              <a:tr h="555187">
                <a:tc>
                  <a:txBody>
                    <a:bodyPr/>
                    <a:lstStyle/>
                    <a:p>
                      <a:pPr algn="r" rtl="1">
                        <a:lnSpc>
                          <a:spcPct val="115000"/>
                        </a:lnSpc>
                        <a:spcAft>
                          <a:spcPts val="0"/>
                        </a:spcAft>
                      </a:pPr>
                      <a:r>
                        <a:rPr lang="ar-SY" sz="1400">
                          <a:solidFill>
                            <a:srgbClr val="000000"/>
                          </a:solidFill>
                          <a:latin typeface="Simplified Arabic"/>
                          <a:ea typeface="Calibri"/>
                          <a:cs typeface="Simplified Arabic"/>
                        </a:rPr>
                        <a:t>...................</a:t>
                      </a:r>
                      <a:endParaRPr lang="en-US" sz="1100">
                        <a:latin typeface="Calibri"/>
                        <a:ea typeface="Calibri"/>
                        <a:cs typeface="Arial"/>
                      </a:endParaRPr>
                    </a:p>
                  </a:txBody>
                  <a:tcPr marL="68580" marR="68580" marT="0" marB="0"/>
                </a:tc>
                <a:tc>
                  <a:txBody>
                    <a:bodyPr/>
                    <a:lstStyle/>
                    <a:p>
                      <a:pPr algn="r" rtl="0">
                        <a:lnSpc>
                          <a:spcPct val="115000"/>
                        </a:lnSpc>
                        <a:spcAft>
                          <a:spcPts val="0"/>
                        </a:spcAft>
                      </a:pPr>
                      <a:r>
                        <a:rPr lang="en-US" sz="1400">
                          <a:solidFill>
                            <a:srgbClr val="000000"/>
                          </a:solidFill>
                          <a:latin typeface="Calibri"/>
                          <a:ea typeface="Calibri"/>
                          <a:cs typeface="Simplified Arabic"/>
                        </a:rPr>
                        <a:t>3</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en-US" sz="1400">
                          <a:solidFill>
                            <a:srgbClr val="000000"/>
                          </a:solidFill>
                          <a:latin typeface="Calibri"/>
                          <a:ea typeface="Calibri"/>
                          <a:cs typeface="Simplified Arabic"/>
                        </a:rPr>
                        <a:t>D</a:t>
                      </a:r>
                      <a:endParaRPr lang="en-US" sz="1100">
                        <a:latin typeface="Calibri"/>
                        <a:ea typeface="Calibri"/>
                        <a:cs typeface="Arial"/>
                      </a:endParaRPr>
                    </a:p>
                  </a:txBody>
                  <a:tcPr marL="68580" marR="68580" marT="0" marB="0"/>
                </a:tc>
              </a:tr>
              <a:tr h="555187">
                <a:tc>
                  <a:txBody>
                    <a:bodyPr/>
                    <a:lstStyle/>
                    <a:p>
                      <a:pPr algn="r" rtl="1">
                        <a:lnSpc>
                          <a:spcPct val="115000"/>
                        </a:lnSpc>
                        <a:spcAft>
                          <a:spcPts val="0"/>
                        </a:spcAft>
                      </a:pPr>
                      <a:r>
                        <a:rPr lang="en-US" sz="1400">
                          <a:solidFill>
                            <a:srgbClr val="000000"/>
                          </a:solidFill>
                          <a:latin typeface="Calibri"/>
                          <a:ea typeface="Calibri"/>
                          <a:cs typeface="Simplified Arabic"/>
                        </a:rPr>
                        <a:t>C</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en-US" sz="1400">
                          <a:solidFill>
                            <a:srgbClr val="000000"/>
                          </a:solidFill>
                          <a:latin typeface="Calibri"/>
                          <a:ea typeface="Calibri"/>
                          <a:cs typeface="Simplified Arabic"/>
                        </a:rPr>
                        <a:t>6</a:t>
                      </a:r>
                      <a:endParaRPr lang="en-US" sz="1100">
                        <a:latin typeface="Calibri"/>
                        <a:ea typeface="Calibri"/>
                        <a:cs typeface="Arial"/>
                      </a:endParaRPr>
                    </a:p>
                  </a:txBody>
                  <a:tcPr marL="68580" marR="68580" marT="0" marB="0"/>
                </a:tc>
                <a:tc>
                  <a:txBody>
                    <a:bodyPr/>
                    <a:lstStyle/>
                    <a:p>
                      <a:pPr algn="r" rtl="1">
                        <a:lnSpc>
                          <a:spcPct val="115000"/>
                        </a:lnSpc>
                        <a:spcAft>
                          <a:spcPts val="0"/>
                        </a:spcAft>
                      </a:pPr>
                      <a:r>
                        <a:rPr lang="en-US" sz="1400" dirty="0" smtClean="0">
                          <a:solidFill>
                            <a:srgbClr val="000000"/>
                          </a:solidFill>
                          <a:latin typeface="Calibri"/>
                          <a:ea typeface="Calibri"/>
                          <a:cs typeface="Simplified Arabic"/>
                        </a:rPr>
                        <a:t>E</a:t>
                      </a:r>
                      <a:endParaRPr lang="ar-SY" sz="1400" dirty="0" smtClean="0">
                        <a:solidFill>
                          <a:srgbClr val="000000"/>
                        </a:solidFill>
                        <a:latin typeface="Calibri"/>
                        <a:ea typeface="Calibri"/>
                        <a:cs typeface="Simplified Arabic"/>
                      </a:endParaRPr>
                    </a:p>
                    <a:p>
                      <a:pPr algn="r" rtl="1">
                        <a:lnSpc>
                          <a:spcPct val="115000"/>
                        </a:lnSpc>
                        <a:spcAft>
                          <a:spcPts val="0"/>
                        </a:spcAft>
                      </a:pPr>
                      <a:endParaRPr lang="en-US" sz="1100" dirty="0">
                        <a:latin typeface="Calibri"/>
                        <a:ea typeface="Calibri"/>
                        <a:cs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solidFill>
                  <a:srgbClr val="FF0000"/>
                </a:solidFill>
              </a:rPr>
              <a:t>البروتوكول المفتوح لإيجاد أقصر الطرق أولا </a:t>
            </a:r>
            <a:r>
              <a:rPr lang="en-US" b="1" dirty="0"/>
              <a:t>Open Shortest Path First (OSPF)</a:t>
            </a:r>
            <a:endParaRPr lang="ar-SA" dirty="0"/>
          </a:p>
        </p:txBody>
      </p:sp>
      <p:sp>
        <p:nvSpPr>
          <p:cNvPr id="3" name="عنصر نائب للمحتوى 2"/>
          <p:cNvSpPr>
            <a:spLocks noGrp="1"/>
          </p:cNvSpPr>
          <p:nvPr>
            <p:ph idx="1"/>
          </p:nvPr>
        </p:nvSpPr>
        <p:spPr/>
        <p:txBody>
          <a:bodyPr/>
          <a:lstStyle/>
          <a:p>
            <a:r>
              <a:rPr lang="ar-SA" dirty="0"/>
              <a:t>لزيادة فعالية بروتوكول </a:t>
            </a:r>
            <a:r>
              <a:rPr lang="en-US" dirty="0"/>
              <a:t>OSPF </a:t>
            </a:r>
            <a:r>
              <a:rPr lang="ar-SA" dirty="0"/>
              <a:t>الذي يعتمد على حالات الوصلات، فإنه يقوم بتقسيم النظام ، </a:t>
            </a:r>
            <a:r>
              <a:rPr lang="ar-SA" dirty="0" smtClean="0"/>
              <a:t>المستقل</a:t>
            </a:r>
            <a:r>
              <a:rPr lang="ar-SY" dirty="0" smtClean="0"/>
              <a:t> </a:t>
            </a:r>
            <a:r>
              <a:rPr lang="ar-SA" dirty="0" smtClean="0"/>
              <a:t>إلى </a:t>
            </a:r>
            <a:r>
              <a:rPr lang="ar-SY" dirty="0" smtClean="0"/>
              <a:t>م</a:t>
            </a:r>
            <a:r>
              <a:rPr lang="ar-SA" dirty="0" smtClean="0"/>
              <a:t>ناطق</a:t>
            </a:r>
            <a:r>
              <a:rPr lang="en-US" dirty="0"/>
              <a:t>.Areas </a:t>
            </a:r>
            <a:r>
              <a:rPr lang="ar-SA" dirty="0"/>
              <a:t>يجب أن تكون جميع الشبكات داخل </a:t>
            </a:r>
            <a:r>
              <a:rPr lang="ar-SA" dirty="0" smtClean="0"/>
              <a:t>منطقة</a:t>
            </a:r>
            <a:r>
              <a:rPr lang="ar-SY" dirty="0" smtClean="0"/>
              <a:t>  </a:t>
            </a:r>
            <a:r>
              <a:rPr lang="ar-SA" dirty="0" smtClean="0"/>
              <a:t> واحدة </a:t>
            </a:r>
            <a:r>
              <a:rPr lang="ar-SA" dirty="0"/>
              <a:t>مترابطين مع بعضهم </a:t>
            </a:r>
            <a:r>
              <a:rPr lang="ar-SA" dirty="0" smtClean="0"/>
              <a:t>البعض</a:t>
            </a:r>
            <a:r>
              <a:rPr lang="ar-SY" dirty="0" smtClean="0"/>
              <a:t>                     وال</a:t>
            </a:r>
            <a:r>
              <a:rPr lang="ar-SA" dirty="0" smtClean="0"/>
              <a:t>نظام </a:t>
            </a:r>
            <a:r>
              <a:rPr lang="ar-SA" dirty="0"/>
              <a:t>مستقل </a:t>
            </a:r>
            <a:r>
              <a:rPr lang="en-US" dirty="0"/>
              <a:t>Autonomous System (</a:t>
            </a:r>
            <a:r>
              <a:rPr lang="en-US" dirty="0" smtClean="0"/>
              <a:t>AS)</a:t>
            </a:r>
            <a:r>
              <a:rPr lang="ar-SA" dirty="0" smtClean="0"/>
              <a:t>هو </a:t>
            </a:r>
            <a:r>
              <a:rPr lang="ar-SA" dirty="0"/>
              <a:t>مجموعة من الشبكات </a:t>
            </a:r>
            <a:r>
              <a:rPr lang="ar-SA" dirty="0" smtClean="0"/>
              <a:t>والموجهات </a:t>
            </a:r>
            <a:r>
              <a:rPr lang="ar-SA" dirty="0"/>
              <a:t>تحت سلطة إدارة واحدة</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u="sng" dirty="0" smtClean="0"/>
              <a:t>مثال على التوجيه </a:t>
            </a:r>
            <a:r>
              <a:rPr lang="ar-SA" u="sng" dirty="0"/>
              <a:t>بالمسار الأقصر</a:t>
            </a:r>
            <a:r>
              <a:rPr lang="ar-SA" dirty="0"/>
              <a:t>                 </a:t>
            </a:r>
            <a:r>
              <a:rPr lang="en-US" dirty="0"/>
              <a:t>Shortest Path Routing </a:t>
            </a:r>
            <a:r>
              <a:rPr lang="ar-SA" dirty="0"/>
              <a:t> </a:t>
            </a:r>
            <a:r>
              <a:rPr lang="en-US" dirty="0"/>
              <a:t/>
            </a:r>
            <a:br>
              <a:rPr lang="en-US" dirty="0"/>
            </a:br>
            <a:endParaRPr lang="ar-SY" dirty="0"/>
          </a:p>
        </p:txBody>
      </p:sp>
      <p:sp>
        <p:nvSpPr>
          <p:cNvPr id="3" name="عنصر نائب للمحتوى 2"/>
          <p:cNvSpPr>
            <a:spLocks noGrp="1"/>
          </p:cNvSpPr>
          <p:nvPr>
            <p:ph idx="1"/>
          </p:nvPr>
        </p:nvSpPr>
        <p:spPr/>
        <p:txBody>
          <a:bodyPr/>
          <a:lstStyle/>
          <a:p>
            <a:r>
              <a:rPr lang="ar-SA" dirty="0" smtClean="0"/>
              <a:t> هذه التقنية بسيطة وسهلة </a:t>
            </a:r>
            <a:r>
              <a:rPr lang="ar-SA" dirty="0" err="1" smtClean="0"/>
              <a:t>الفهم .</a:t>
            </a:r>
            <a:r>
              <a:rPr lang="ar-SA" dirty="0" smtClean="0"/>
              <a:t> الفكرة هي بناء </a:t>
            </a:r>
            <a:r>
              <a:rPr lang="ar-SA" dirty="0" err="1" smtClean="0"/>
              <a:t>مخطط (</a:t>
            </a:r>
            <a:r>
              <a:rPr lang="en-US" dirty="0" smtClean="0"/>
              <a:t>Graph</a:t>
            </a:r>
            <a:r>
              <a:rPr lang="ar-SA" dirty="0" smtClean="0"/>
              <a:t>) بحيث تكون كل عقدة من هذا </a:t>
            </a:r>
            <a:r>
              <a:rPr lang="ar-SA" dirty="0" smtClean="0"/>
              <a:t>المخطط </a:t>
            </a:r>
            <a:r>
              <a:rPr lang="ar-SA" dirty="0" smtClean="0"/>
              <a:t>ممثلة لموجه وكل ضلع من هذا </a:t>
            </a:r>
            <a:r>
              <a:rPr lang="ar-SA" dirty="0" smtClean="0"/>
              <a:t>المخطط </a:t>
            </a:r>
            <a:r>
              <a:rPr lang="ar-SA" dirty="0" smtClean="0"/>
              <a:t>يمثل خط </a:t>
            </a:r>
            <a:r>
              <a:rPr lang="ar-SA" dirty="0" err="1" smtClean="0"/>
              <a:t>اتصال </a:t>
            </a:r>
            <a:r>
              <a:rPr lang="ar-SA" dirty="0" smtClean="0"/>
              <a:t>(غالباً ما يدعى وصلة</a:t>
            </a:r>
            <a:r>
              <a:rPr lang="ar-SA" dirty="0" err="1" smtClean="0"/>
              <a:t>) .</a:t>
            </a:r>
            <a:r>
              <a:rPr lang="ar-SA" dirty="0" smtClean="0"/>
              <a:t> توجد الخوارزمية الطريق الأقصر بين زوج من الموجهات على </a:t>
            </a:r>
            <a:r>
              <a:rPr lang="ar-SA" dirty="0" smtClean="0"/>
              <a:t>المخطط </a:t>
            </a:r>
            <a:r>
              <a:rPr lang="ar-SA" dirty="0" smtClean="0"/>
              <a:t>وذلك لإيجاد المسار الأمثل بين </a:t>
            </a:r>
            <a:r>
              <a:rPr lang="ar-SA" dirty="0" err="1" smtClean="0"/>
              <a:t>موجهين .</a:t>
            </a:r>
            <a:r>
              <a:rPr lang="ar-SA" dirty="0" smtClean="0"/>
              <a:t> </a:t>
            </a:r>
            <a:r>
              <a:rPr lang="ar-SA" dirty="0"/>
              <a:t>إحدى الطرق لقياس هذا الطريق هي إحصاء العقد الموجودة </a:t>
            </a:r>
            <a:r>
              <a:rPr lang="ar-SA" dirty="0" err="1"/>
              <a:t>عليه </a:t>
            </a:r>
            <a:r>
              <a:rPr lang="ar-SA" dirty="0"/>
              <a:t>(عدد الموجهات) </a:t>
            </a:r>
            <a:r>
              <a:rPr lang="ar-SA" dirty="0" smtClean="0"/>
              <a:t>كما في الشكل التالي:</a:t>
            </a:r>
            <a:endParaRPr lang="ar-SY"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8244408"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fontScale="92500" lnSpcReduction="10000"/>
          </a:bodyPr>
          <a:lstStyle/>
          <a:p>
            <a:r>
              <a:rPr lang="ar-SA" dirty="0" smtClean="0"/>
              <a:t> </a:t>
            </a:r>
            <a:r>
              <a:rPr lang="ar-SA" dirty="0"/>
              <a:t>في </a:t>
            </a:r>
            <a:r>
              <a:rPr lang="ar-SA" dirty="0" err="1"/>
              <a:t>الشكل (</a:t>
            </a:r>
            <a:r>
              <a:rPr lang="en-US" dirty="0"/>
              <a:t>a-6-5</a:t>
            </a:r>
            <a:r>
              <a:rPr lang="ar-SA" dirty="0" err="1"/>
              <a:t>) .</a:t>
            </a:r>
            <a:r>
              <a:rPr lang="ar-SA" dirty="0"/>
              <a:t> حيث أن الأوزان المعطاة هنا هي المسافة بين </a:t>
            </a:r>
            <a:r>
              <a:rPr lang="ar-SA" dirty="0" err="1"/>
              <a:t>العقد </a:t>
            </a:r>
            <a:r>
              <a:rPr lang="ar-SA" dirty="0"/>
              <a:t>(المسافة الجغرافية) ونريد إيجاد المسار الأصغري بين العقدتين  </a:t>
            </a:r>
            <a:r>
              <a:rPr lang="en-US" dirty="0"/>
              <a:t>A</a:t>
            </a:r>
            <a:r>
              <a:rPr lang="ar-SA" dirty="0"/>
              <a:t>و</a:t>
            </a:r>
            <a:r>
              <a:rPr lang="en-US" dirty="0"/>
              <a:t>D</a:t>
            </a:r>
            <a:r>
              <a:rPr lang="ar-SA" dirty="0"/>
              <a:t> </a:t>
            </a:r>
            <a:r>
              <a:rPr lang="ar-SA" dirty="0" err="1"/>
              <a:t>.</a:t>
            </a:r>
            <a:r>
              <a:rPr lang="ar-SA" dirty="0"/>
              <a:t> في البداية نعتبر العقدة </a:t>
            </a:r>
            <a:r>
              <a:rPr lang="en-US" dirty="0"/>
              <a:t>A</a:t>
            </a:r>
            <a:r>
              <a:rPr lang="ar-SA" dirty="0"/>
              <a:t> </a:t>
            </a:r>
            <a:r>
              <a:rPr lang="ar-SA" dirty="0" err="1"/>
              <a:t>كمتحول </a:t>
            </a:r>
            <a:r>
              <a:rPr lang="ar-SA" dirty="0"/>
              <a:t>(ضمن الأقواس) ثم نختبر بالانتقال لكافة العقد الموجودة بجوار </a:t>
            </a:r>
            <a:r>
              <a:rPr lang="en-US" dirty="0"/>
              <a:t>A</a:t>
            </a:r>
            <a:r>
              <a:rPr lang="ar-SA" dirty="0"/>
              <a:t> (العقد الفعالة) ونربط كل عقدة بالمسافة التي تفصلها عن </a:t>
            </a:r>
            <a:r>
              <a:rPr lang="en-US" dirty="0"/>
              <a:t>A</a:t>
            </a:r>
            <a:r>
              <a:rPr lang="ar-SA" dirty="0"/>
              <a:t> </a:t>
            </a:r>
            <a:r>
              <a:rPr lang="ar-SA" dirty="0" err="1"/>
              <a:t>.</a:t>
            </a:r>
            <a:r>
              <a:rPr lang="ar-SA" dirty="0"/>
              <a:t> وعندما تصبح العقدة مرتبطة بهذا الشكل فإننا ننسب إليها القيمة التي وصلنا بها إليها انطلاقاً من العقدة التي انطلقنا منها ويمكننا بناء المسار النهائي في النهاية بعد تكرار ذلك مع كل العقد المجاورة لـ </a:t>
            </a:r>
            <a:r>
              <a:rPr lang="en-US" dirty="0"/>
              <a:t>A</a:t>
            </a:r>
            <a:r>
              <a:rPr lang="ar-SA" dirty="0"/>
              <a:t> </a:t>
            </a:r>
            <a:r>
              <a:rPr lang="ar-SA" dirty="0" err="1"/>
              <a:t>.</a:t>
            </a:r>
            <a:r>
              <a:rPr lang="ar-SA" dirty="0"/>
              <a:t> ثم نختبر كل العقد التي نسبت إليها قيمة مبدئية في البيان ونجعل العقدة ذات القيمة الأصغر هي المتحول التالي بعد </a:t>
            </a:r>
            <a:r>
              <a:rPr lang="en-US" dirty="0"/>
              <a:t>A</a:t>
            </a:r>
            <a:r>
              <a:rPr lang="ar-SA" dirty="0" err="1"/>
              <a:t>.</a:t>
            </a:r>
            <a:endParaRPr lang="en-US" dirty="0"/>
          </a:p>
          <a:p>
            <a:endParaRPr lang="ar-SY"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fontScale="92500" lnSpcReduction="10000"/>
          </a:bodyPr>
          <a:lstStyle/>
          <a:p>
            <a:r>
              <a:rPr lang="ar-SA" dirty="0"/>
              <a:t>ننطلق الآن من العقدة </a:t>
            </a:r>
            <a:r>
              <a:rPr lang="en-US" dirty="0"/>
              <a:t>B</a:t>
            </a:r>
            <a:r>
              <a:rPr lang="ar-SA" dirty="0"/>
              <a:t> ونختبر كل العقد المجاورة لها فإذا كان مجموع القيمة المنسوبة لـ </a:t>
            </a:r>
            <a:r>
              <a:rPr lang="en-US" dirty="0"/>
              <a:t>B</a:t>
            </a:r>
            <a:r>
              <a:rPr lang="ar-SA" dirty="0"/>
              <a:t> مع المسافة من العقدة </a:t>
            </a:r>
            <a:r>
              <a:rPr lang="en-US" dirty="0"/>
              <a:t>B</a:t>
            </a:r>
            <a:r>
              <a:rPr lang="ar-SA" dirty="0"/>
              <a:t> للعقدة المقصودة أصغر من القيمة المنسوبة لهذه العقدة فإننا نكون قد حصلنا على طريق أقصر للوصول لهذه العقدة وننسب قيمة هذا </a:t>
            </a:r>
            <a:r>
              <a:rPr lang="ar-SA" dirty="0" err="1"/>
              <a:t>الطريق </a:t>
            </a:r>
            <a:r>
              <a:rPr lang="ar-SA" dirty="0"/>
              <a:t>(طوله) إلى العقدة </a:t>
            </a:r>
            <a:r>
              <a:rPr lang="ar-SA" dirty="0" err="1"/>
              <a:t>المقصودة .</a:t>
            </a:r>
            <a:endParaRPr lang="en-US" dirty="0"/>
          </a:p>
          <a:p>
            <a:r>
              <a:rPr lang="ar-SA" dirty="0"/>
              <a:t> </a:t>
            </a:r>
            <a:r>
              <a:rPr lang="ar-SA" dirty="0" smtClean="0"/>
              <a:t>بعد </a:t>
            </a:r>
            <a:r>
              <a:rPr lang="ar-SA" dirty="0"/>
              <a:t>اختبار جميع العقد المتجاورة مع العقدة الفعالة وتعتبر القيمة </a:t>
            </a:r>
            <a:r>
              <a:rPr lang="ar-SA" dirty="0" err="1"/>
              <a:t>الابتدائية </a:t>
            </a:r>
            <a:r>
              <a:rPr lang="ar-SA" dirty="0"/>
              <a:t>(الأولية) المنسوبة للعقد إذا كان ذلك ممكناً فإننا نكون قد حصلنا على المسار الأقصر من أجل القيم الابتدائية المنسوبة للمسارات التي تجاورها </a:t>
            </a:r>
            <a:r>
              <a:rPr lang="ar-SA" dirty="0" err="1"/>
              <a:t>وهكذا .</a:t>
            </a:r>
            <a:r>
              <a:rPr lang="ar-SA" dirty="0"/>
              <a:t> الشكل</a:t>
            </a:r>
            <a:r>
              <a:rPr lang="ar-SA" dirty="0" err="1"/>
              <a:t>(</a:t>
            </a:r>
            <a:r>
              <a:rPr lang="en-US" dirty="0"/>
              <a:t>6-5</a:t>
            </a:r>
            <a:r>
              <a:rPr lang="ar-SA" dirty="0"/>
              <a:t>) يمثل المراحل الخمسة الأولى من </a:t>
            </a:r>
            <a:r>
              <a:rPr lang="ar-SA" dirty="0" err="1"/>
              <a:t>الخوارزمية .</a:t>
            </a:r>
            <a:endParaRPr lang="en-US" dirty="0"/>
          </a:p>
          <a:p>
            <a:endParaRPr lang="ar-SY"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err="1" smtClean="0"/>
              <a:t>معاييرالقياس</a:t>
            </a:r>
            <a:r>
              <a:rPr lang="ar-SA" dirty="0" smtClean="0"/>
              <a:t>  </a:t>
            </a:r>
            <a:endParaRPr lang="ar-SY" dirty="0"/>
          </a:p>
        </p:txBody>
      </p:sp>
      <p:sp>
        <p:nvSpPr>
          <p:cNvPr id="3" name="عنصر نائب للمحتوى 2"/>
          <p:cNvSpPr>
            <a:spLocks noGrp="1"/>
          </p:cNvSpPr>
          <p:nvPr>
            <p:ph idx="1"/>
          </p:nvPr>
        </p:nvSpPr>
        <p:spPr/>
        <p:txBody>
          <a:bodyPr/>
          <a:lstStyle/>
          <a:p>
            <a:r>
              <a:rPr lang="ar-SA" dirty="0"/>
              <a:t>يتم تحديد هذه القيمة المميزة لأضلاع البيان عادة تتابع للمسافة وعرض الحزمة </a:t>
            </a:r>
            <a:r>
              <a:rPr lang="ar-SA" dirty="0" smtClean="0"/>
              <a:t>ومعدل </a:t>
            </a:r>
            <a:r>
              <a:rPr lang="ar-SA" dirty="0"/>
              <a:t>الرزم المستعملة لهذا الضلع وتكلفة الاتصال وطول خط الانتظار عليه والتأخير الذي يجري لرزم ضمنه وكذلك عوامل أخرى ويتم ذلك بتغيير أهمية هذه العوامل ثم حساب المسافة الصغرى(المسار </a:t>
            </a:r>
            <a:r>
              <a:rPr lang="ar-SA" dirty="0" err="1"/>
              <a:t>الأصغري </a:t>
            </a:r>
            <a:r>
              <a:rPr lang="ar-SA" dirty="0"/>
              <a:t>)حسب إحداها أو حسب تركيبة معينة </a:t>
            </a:r>
            <a:r>
              <a:rPr lang="ar-SA" dirty="0" err="1"/>
              <a:t>منها .</a:t>
            </a:r>
            <a:endParaRPr lang="en-US" dirty="0"/>
          </a:p>
          <a:p>
            <a:endParaRPr lang="ar-SY"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solidFill>
                  <a:srgbClr val="FF0000"/>
                </a:solidFill>
              </a:rPr>
              <a:t>تشكيل المناطق ضمن نظام مستقل</a:t>
            </a:r>
            <a:r>
              <a:rPr lang="en-US" dirty="0"/>
              <a:t/>
            </a:r>
            <a:br>
              <a:rPr lang="en-US" dirty="0"/>
            </a:b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a:t>يسمح بروتوكول </a:t>
            </a:r>
            <a:r>
              <a:rPr lang="en-US" dirty="0"/>
              <a:t>OSPF </a:t>
            </a:r>
            <a:r>
              <a:rPr lang="ar-SA" dirty="0"/>
              <a:t>لمدير النظام بتحديد سعر، يدعى </a:t>
            </a:r>
            <a:r>
              <a:rPr lang="en-US" dirty="0"/>
              <a:t>Metric </a:t>
            </a:r>
            <a:r>
              <a:rPr lang="ar-SA" dirty="0"/>
              <a:t>لكل طريق</a:t>
            </a:r>
            <a:r>
              <a:rPr lang="en-US" dirty="0"/>
              <a:t> . </a:t>
            </a:r>
            <a:r>
              <a:rPr lang="ar-SA" dirty="0"/>
              <a:t>يمكن أن يكون </a:t>
            </a:r>
            <a:r>
              <a:rPr lang="ar-SA" dirty="0" smtClean="0"/>
              <a:t>،المقياس </a:t>
            </a:r>
            <a:r>
              <a:rPr lang="ar-SA" dirty="0"/>
              <a:t>متعلقًا بجودة الخدمة كزمن التأخير أو معدل نقل المعطيات </a:t>
            </a:r>
            <a:r>
              <a:rPr lang="ar-SA" dirty="0" err="1"/>
              <a:t>الأعظمي</a:t>
            </a:r>
            <a:r>
              <a:rPr lang="ar-SA" dirty="0"/>
              <a:t> وغيرها</a:t>
            </a:r>
            <a:r>
              <a:rPr lang="en-US" dirty="0"/>
              <a:t>.</a:t>
            </a:r>
          </a:p>
          <a:p>
            <a:r>
              <a:rPr lang="ar-SA" dirty="0"/>
              <a:t>نوع الوصلة</a:t>
            </a:r>
            <a:r>
              <a:rPr lang="en-US" dirty="0"/>
              <a:t>: </a:t>
            </a:r>
            <a:r>
              <a:rPr lang="ar-SA" dirty="0"/>
              <a:t>يدعى الاتصال وفق بروتوكول</a:t>
            </a:r>
            <a:r>
              <a:rPr lang="en-US" dirty="0"/>
              <a:t>: OSPF </a:t>
            </a:r>
            <a:r>
              <a:rPr lang="ar-SA" dirty="0"/>
              <a:t>باسم وصلة</a:t>
            </a:r>
            <a:r>
              <a:rPr lang="en-US" dirty="0"/>
              <a:t>. </a:t>
            </a:r>
            <a:r>
              <a:rPr lang="ar-SA" dirty="0"/>
              <a:t>توجد أربعة أنواع </a:t>
            </a:r>
            <a:r>
              <a:rPr lang="ar-SA" dirty="0" smtClean="0"/>
              <a:t>للوصلات</a:t>
            </a:r>
            <a:r>
              <a:rPr lang="en-US" dirty="0" smtClean="0"/>
              <a:t>:</a:t>
            </a:r>
            <a:endParaRPr lang="en-US" dirty="0"/>
          </a:p>
          <a:p>
            <a:r>
              <a:rPr lang="en-US" dirty="0"/>
              <a:t>• </a:t>
            </a:r>
            <a:r>
              <a:rPr lang="ar-SA" dirty="0"/>
              <a:t>نقطة لنقطة </a:t>
            </a:r>
            <a:r>
              <a:rPr lang="en-US" dirty="0"/>
              <a:t>Point-to-point</a:t>
            </a:r>
          </a:p>
          <a:p>
            <a:r>
              <a:rPr lang="en-US" dirty="0"/>
              <a:t>• </a:t>
            </a:r>
            <a:r>
              <a:rPr lang="ar-SA" dirty="0"/>
              <a:t>عابرة </a:t>
            </a:r>
            <a:r>
              <a:rPr lang="en-US" dirty="0"/>
              <a:t>Transient</a:t>
            </a:r>
          </a:p>
          <a:p>
            <a:r>
              <a:rPr lang="en-US" dirty="0"/>
              <a:t>• </a:t>
            </a:r>
            <a:r>
              <a:rPr lang="ar-SA" dirty="0"/>
              <a:t>عقب </a:t>
            </a:r>
            <a:r>
              <a:rPr lang="en-US" dirty="0"/>
              <a:t>Stub</a:t>
            </a:r>
          </a:p>
          <a:p>
            <a:r>
              <a:rPr lang="en-US" dirty="0"/>
              <a:t>. • </a:t>
            </a:r>
            <a:r>
              <a:rPr lang="ar-SA" dirty="0"/>
              <a:t>افتراضية </a:t>
            </a:r>
            <a:r>
              <a:rPr lang="en-US" dirty="0"/>
              <a:t>Virtual</a:t>
            </a:r>
            <a:endParaRPr lang="ar-S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rgbClr val="FF0000"/>
                </a:solidFill>
              </a:rPr>
              <a:t>وصلة نقطة لنقطة</a:t>
            </a:r>
            <a:endParaRPr lang="ar-SA" dirty="0">
              <a:solidFill>
                <a:srgbClr val="FF0000"/>
              </a:solidFill>
            </a:endParaRPr>
          </a:p>
        </p:txBody>
      </p:sp>
      <p:sp>
        <p:nvSpPr>
          <p:cNvPr id="3" name="عنصر نائب للمحتوى 2"/>
          <p:cNvSpPr>
            <a:spLocks noGrp="1"/>
          </p:cNvSpPr>
          <p:nvPr>
            <p:ph idx="1"/>
          </p:nvPr>
        </p:nvSpPr>
        <p:spPr/>
        <p:txBody>
          <a:bodyPr/>
          <a:lstStyle/>
          <a:p>
            <a:r>
              <a:rPr lang="ar-SA" dirty="0"/>
              <a:t>تربط </a:t>
            </a:r>
            <a:r>
              <a:rPr lang="ar-SA" b="1" dirty="0"/>
              <a:t>وصلة نقطة لنقطة </a:t>
            </a:r>
            <a:r>
              <a:rPr lang="ar-SA" dirty="0" smtClean="0"/>
              <a:t>موجهين </a:t>
            </a:r>
            <a:r>
              <a:rPr lang="ar-SA" dirty="0"/>
              <a:t>فقط دون وجود أي </a:t>
            </a:r>
            <a:r>
              <a:rPr lang="ar-SA" dirty="0" smtClean="0"/>
              <a:t>موجه </a:t>
            </a:r>
            <a:r>
              <a:rPr lang="ar-SA" dirty="0"/>
              <a:t>أو محطة </a:t>
            </a:r>
            <a:r>
              <a:rPr lang="ar-SA" dirty="0" smtClean="0"/>
              <a:t>بينهما</a:t>
            </a:r>
            <a:r>
              <a:rPr lang="en-US" dirty="0"/>
              <a:t>. </a:t>
            </a:r>
            <a:r>
              <a:rPr lang="ar-SA" dirty="0"/>
              <a:t>يجري أيضًا </a:t>
            </a:r>
            <a:r>
              <a:rPr lang="ar-SA" dirty="0" smtClean="0"/>
              <a:t>تحديد</a:t>
            </a:r>
            <a:r>
              <a:rPr lang="en-US" dirty="0" smtClean="0"/>
              <a:t> </a:t>
            </a:r>
            <a:r>
              <a:rPr lang="ar-SA" dirty="0" smtClean="0"/>
              <a:t>المقياس </a:t>
            </a:r>
            <a:r>
              <a:rPr lang="ar-SA" dirty="0"/>
              <a:t>الذي يكون عادًة نفسه على طرفي الوصلة كما هو مبين في الشكل التالي</a:t>
            </a:r>
            <a:r>
              <a:rPr lang="en-US" dirty="0"/>
              <a:t>.</a:t>
            </a:r>
          </a:p>
          <a:p>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600" dirty="0" smtClean="0">
                <a:solidFill>
                  <a:srgbClr val="FF0000"/>
                </a:solidFill>
              </a:rPr>
              <a:t>مقارنة بين </a:t>
            </a:r>
            <a:r>
              <a:rPr lang="en-US" sz="3600" dirty="0" smtClean="0"/>
              <a:t>Host-specific</a:t>
            </a:r>
            <a:r>
              <a:rPr lang="ar-SY" sz="3600" dirty="0" smtClean="0"/>
              <a:t>و</a:t>
            </a:r>
            <a:r>
              <a:rPr lang="en-US" sz="3600" dirty="0" smtClean="0"/>
              <a:t>Network specific</a:t>
            </a:r>
            <a:endParaRPr lang="ar-SA" sz="3600" dirty="0"/>
          </a:p>
        </p:txBody>
      </p:sp>
      <p:pic>
        <p:nvPicPr>
          <p:cNvPr id="4" name="عنصر نائب للمحتوى 3"/>
          <p:cNvPicPr>
            <a:picLocks noGrp="1"/>
          </p:cNvPicPr>
          <p:nvPr>
            <p:ph idx="1"/>
          </p:nvPr>
        </p:nvPicPr>
        <p:blipFill>
          <a:blip r:embed="rId2" cstate="print"/>
          <a:srcRect/>
          <a:stretch>
            <a:fillRect/>
          </a:stretch>
        </p:blipFill>
        <p:spPr bwMode="auto">
          <a:xfrm>
            <a:off x="500034" y="1714488"/>
            <a:ext cx="8286808"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solidFill>
                  <a:srgbClr val="FF0000"/>
                </a:solidFill>
              </a:rPr>
              <a:t>شبكة نقطة لنقطة</a:t>
            </a:r>
            <a:endParaRPr lang="ar-SA" dirty="0">
              <a:solidFill>
                <a:srgbClr val="FF0000"/>
              </a:solidFill>
            </a:endParaRPr>
          </a:p>
        </p:txBody>
      </p:sp>
      <p:pic>
        <p:nvPicPr>
          <p:cNvPr id="4" name="عنصر نائب للمحتوى 3"/>
          <p:cNvPicPr>
            <a:picLocks noGrp="1"/>
          </p:cNvPicPr>
          <p:nvPr>
            <p:ph idx="1"/>
          </p:nvPr>
        </p:nvPicPr>
        <p:blipFill>
          <a:blip r:embed="rId2" cstate="print"/>
          <a:srcRect/>
          <a:stretch>
            <a:fillRect/>
          </a:stretch>
        </p:blipFill>
        <p:spPr bwMode="auto">
          <a:xfrm>
            <a:off x="1000100" y="1857364"/>
            <a:ext cx="7358114"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rgbClr val="FF0000"/>
                </a:solidFill>
              </a:rPr>
              <a:t>الوصلة العابرة</a:t>
            </a:r>
            <a:endParaRPr lang="ar-SA" dirty="0">
              <a:solidFill>
                <a:srgbClr val="FF0000"/>
              </a:solidFill>
            </a:endParaRPr>
          </a:p>
        </p:txBody>
      </p:sp>
      <p:sp>
        <p:nvSpPr>
          <p:cNvPr id="3" name="عنصر نائب للمحتوى 2"/>
          <p:cNvSpPr>
            <a:spLocks noGrp="1"/>
          </p:cNvSpPr>
          <p:nvPr>
            <p:ph idx="1"/>
          </p:nvPr>
        </p:nvSpPr>
        <p:spPr/>
        <p:txBody>
          <a:bodyPr/>
          <a:lstStyle/>
          <a:p>
            <a:r>
              <a:rPr lang="en-US" dirty="0" smtClean="0"/>
              <a:t> </a:t>
            </a:r>
            <a:r>
              <a:rPr lang="ar-SA" dirty="0"/>
              <a:t>هي عبارة عن شبكة موصول إليها عدة </a:t>
            </a:r>
            <a:r>
              <a:rPr lang="ar-SA" dirty="0" smtClean="0"/>
              <a:t>موجهات</a:t>
            </a:r>
            <a:r>
              <a:rPr lang="en-US" dirty="0" smtClean="0"/>
              <a:t> </a:t>
            </a:r>
            <a:r>
              <a:rPr lang="en-US" dirty="0"/>
              <a:t>. </a:t>
            </a:r>
            <a:r>
              <a:rPr lang="ar-SA" dirty="0"/>
              <a:t>يمكن أن تدخل </a:t>
            </a:r>
            <a:r>
              <a:rPr lang="ar-SA" dirty="0" smtClean="0"/>
              <a:t>المعطيات</a:t>
            </a:r>
            <a:r>
              <a:rPr lang="en-US" dirty="0" smtClean="0"/>
              <a:t> </a:t>
            </a:r>
            <a:r>
              <a:rPr lang="ar-SA" dirty="0" smtClean="0"/>
              <a:t>عن </a:t>
            </a:r>
            <a:r>
              <a:rPr lang="ar-SA" dirty="0"/>
              <a:t>طريق أي </a:t>
            </a:r>
            <a:r>
              <a:rPr lang="ar-SA" dirty="0" smtClean="0"/>
              <a:t>موجه </a:t>
            </a:r>
            <a:r>
              <a:rPr lang="ar-SA" dirty="0"/>
              <a:t>وتخرج عن طريق أي </a:t>
            </a:r>
            <a:r>
              <a:rPr lang="ar-SA" dirty="0" smtClean="0"/>
              <a:t>موجه </a:t>
            </a:r>
            <a:r>
              <a:rPr lang="ar-SA" dirty="0"/>
              <a:t>آخر</a:t>
            </a:r>
            <a:r>
              <a:rPr lang="en-US" dirty="0"/>
              <a:t> . </a:t>
            </a:r>
            <a:r>
              <a:rPr lang="ar-SA" dirty="0"/>
              <a:t>تنتمي جميع الشبكات المحلية </a:t>
            </a:r>
            <a:r>
              <a:rPr lang="ar-SA" dirty="0" smtClean="0"/>
              <a:t>وبعض</a:t>
            </a:r>
            <a:r>
              <a:rPr lang="en-US" dirty="0" smtClean="0"/>
              <a:t> </a:t>
            </a:r>
            <a:r>
              <a:rPr lang="ar-SA" dirty="0" smtClean="0"/>
              <a:t>الشبكات </a:t>
            </a:r>
            <a:r>
              <a:rPr lang="ar-SA" dirty="0"/>
              <a:t>الواسعة إلى هذا </a:t>
            </a:r>
            <a:r>
              <a:rPr lang="ar-SA" dirty="0" smtClean="0"/>
              <a:t>النوع </a:t>
            </a:r>
            <a:r>
              <a:rPr lang="ar-SA" dirty="0"/>
              <a:t>من </a:t>
            </a:r>
            <a:r>
              <a:rPr lang="ar-SA" dirty="0" smtClean="0"/>
              <a:t>الوصلات</a:t>
            </a:r>
            <a:r>
              <a:rPr lang="en-US" dirty="0" smtClean="0"/>
              <a:t>.</a:t>
            </a:r>
            <a:endParaRPr lang="ar-S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solidFill>
                  <a:srgbClr val="FF0000"/>
                </a:solidFill>
              </a:rPr>
              <a:t>الشبكة العابرة</a:t>
            </a:r>
            <a:endParaRPr lang="ar-SA" dirty="0">
              <a:solidFill>
                <a:srgbClr val="FF0000"/>
              </a:solidFill>
            </a:endParaRPr>
          </a:p>
        </p:txBody>
      </p:sp>
      <p:pic>
        <p:nvPicPr>
          <p:cNvPr id="4" name="عنصر نائب للمحتوى 3"/>
          <p:cNvPicPr>
            <a:picLocks noGrp="1"/>
          </p:cNvPicPr>
          <p:nvPr>
            <p:ph idx="1"/>
          </p:nvPr>
        </p:nvPicPr>
        <p:blipFill>
          <a:blip r:embed="rId2" cstate="print"/>
          <a:srcRect/>
          <a:stretch>
            <a:fillRect/>
          </a:stretch>
        </p:blipFill>
        <p:spPr bwMode="auto">
          <a:xfrm>
            <a:off x="1071538" y="1785926"/>
            <a:ext cx="7215238"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solidFill>
                  <a:srgbClr val="FF0000"/>
                </a:solidFill>
              </a:rPr>
              <a:t>الوصلة العقب</a:t>
            </a:r>
            <a:r>
              <a:rPr lang="en-US" dirty="0"/>
              <a:t>: </a:t>
            </a:r>
            <a:r>
              <a:rPr lang="ar-SA" dirty="0"/>
              <a:t>هي عبارة عن شبكة موصولة إلى </a:t>
            </a:r>
            <a:r>
              <a:rPr lang="ar-SA" dirty="0" smtClean="0"/>
              <a:t>موجه </a:t>
            </a:r>
            <a:r>
              <a:rPr lang="ar-SA" dirty="0"/>
              <a:t>واحد فقط</a:t>
            </a:r>
            <a:r>
              <a:rPr lang="en-US" dirty="0"/>
              <a:t>.</a:t>
            </a:r>
            <a:br>
              <a:rPr lang="en-US" dirty="0"/>
            </a:br>
            <a:endParaRPr lang="ar-SA" dirty="0"/>
          </a:p>
        </p:txBody>
      </p:sp>
      <p:pic>
        <p:nvPicPr>
          <p:cNvPr id="4" name="عنصر نائب للمحتوى 3"/>
          <p:cNvPicPr>
            <a:picLocks noGrp="1"/>
          </p:cNvPicPr>
          <p:nvPr>
            <p:ph idx="1"/>
          </p:nvPr>
        </p:nvPicPr>
        <p:blipFill>
          <a:blip r:embed="rId2" cstate="print"/>
          <a:srcRect/>
          <a:stretch>
            <a:fillRect/>
          </a:stretch>
        </p:blipFill>
        <p:spPr bwMode="auto">
          <a:xfrm>
            <a:off x="2357422" y="2000240"/>
            <a:ext cx="5000660"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0000"/>
                </a:solidFill>
              </a:rPr>
              <a:t>التمثيل البياني</a:t>
            </a:r>
          </a:p>
        </p:txBody>
      </p:sp>
      <p:sp>
        <p:nvSpPr>
          <p:cNvPr id="3" name="عنصر نائب للمحتوى 2"/>
          <p:cNvSpPr>
            <a:spLocks noGrp="1"/>
          </p:cNvSpPr>
          <p:nvPr>
            <p:ph idx="1"/>
          </p:nvPr>
        </p:nvSpPr>
        <p:spPr/>
        <p:txBody>
          <a:bodyPr>
            <a:normAutofit lnSpcReduction="10000"/>
          </a:bodyPr>
          <a:lstStyle/>
          <a:p>
            <a:r>
              <a:rPr lang="ar-SA" dirty="0"/>
              <a:t>يستطيع مدير النظام، عندما يتم انقطاع الوصلة بين </a:t>
            </a:r>
            <a:r>
              <a:rPr lang="ar-SA" dirty="0" smtClean="0"/>
              <a:t>موجهين</a:t>
            </a:r>
            <a:r>
              <a:rPr lang="ar-SA" dirty="0"/>
              <a:t>، إنشاء </a:t>
            </a:r>
            <a:r>
              <a:rPr lang="ar-SA" b="1" dirty="0"/>
              <a:t>وصلة افتراضية </a:t>
            </a:r>
            <a:r>
              <a:rPr lang="ar-SA" dirty="0"/>
              <a:t>بينهما</a:t>
            </a:r>
            <a:r>
              <a:rPr lang="en-US" dirty="0"/>
              <a:t>.</a:t>
            </a:r>
          </a:p>
          <a:p>
            <a:r>
              <a:rPr lang="ar-SA" dirty="0"/>
              <a:t>التمثيل البياني</a:t>
            </a:r>
            <a:r>
              <a:rPr lang="en-US" dirty="0"/>
              <a:t> : </a:t>
            </a:r>
            <a:r>
              <a:rPr lang="ar-SA" dirty="0"/>
              <a:t>يبين الشكل التالي التمثيل البياني لنظام مستقل </a:t>
            </a:r>
            <a:r>
              <a:rPr lang="en-US" dirty="0"/>
              <a:t>AS </a:t>
            </a:r>
            <a:r>
              <a:rPr lang="ar-SA" dirty="0"/>
              <a:t>مؤلف من سبع شبكات </a:t>
            </a:r>
            <a:r>
              <a:rPr lang="ar-SA" dirty="0" smtClean="0"/>
              <a:t>وستة</a:t>
            </a:r>
            <a:r>
              <a:rPr lang="ar-SY" dirty="0" smtClean="0"/>
              <a:t> </a:t>
            </a:r>
            <a:r>
              <a:rPr lang="ar-SA" dirty="0" smtClean="0"/>
              <a:t>موجهات</a:t>
            </a:r>
            <a:r>
              <a:rPr lang="en-US" dirty="0" smtClean="0"/>
              <a:t>.</a:t>
            </a:r>
            <a:r>
              <a:rPr lang="ar-SA" dirty="0"/>
              <a:t> نستخدم هنا الرموز </a:t>
            </a:r>
            <a:r>
              <a:rPr lang="en-US" dirty="0"/>
              <a:t>N1, N 2 </a:t>
            </a:r>
            <a:r>
              <a:rPr lang="ar-SA" dirty="0"/>
              <a:t>للشبكات العابرة وشبكات العقب والمستطيلات للدلالة </a:t>
            </a:r>
            <a:r>
              <a:rPr lang="ar-SA" dirty="0" smtClean="0"/>
              <a:t>على</a:t>
            </a:r>
            <a:r>
              <a:rPr lang="ar-SY" dirty="0" smtClean="0"/>
              <a:t> </a:t>
            </a:r>
            <a:r>
              <a:rPr lang="en-US" dirty="0" smtClean="0"/>
              <a:t>  </a:t>
            </a:r>
            <a:r>
              <a:rPr lang="ar-SA" dirty="0" smtClean="0"/>
              <a:t>الموجهات </a:t>
            </a:r>
            <a:r>
              <a:rPr lang="ar-SA" dirty="0"/>
              <a:t>والأشكال </a:t>
            </a:r>
            <a:r>
              <a:rPr lang="ar-SA" dirty="0" smtClean="0"/>
              <a:t>البيضاوية </a:t>
            </a:r>
            <a:r>
              <a:rPr lang="ar-SA" dirty="0"/>
              <a:t>للدلالة على الشبكات</a:t>
            </a:r>
            <a:r>
              <a:rPr lang="en-US" dirty="0"/>
              <a:t> . </a:t>
            </a:r>
            <a:r>
              <a:rPr lang="ar-SA" dirty="0"/>
              <a:t>تدل الرموز </a:t>
            </a:r>
            <a:r>
              <a:rPr lang="en-US" dirty="0"/>
              <a:t>T-1 </a:t>
            </a:r>
            <a:r>
              <a:rPr lang="ar-SA" dirty="0"/>
              <a:t>و </a:t>
            </a:r>
            <a:r>
              <a:rPr lang="en-US" dirty="0"/>
              <a:t> T-3 </a:t>
            </a:r>
            <a:r>
              <a:rPr lang="ar-SA" dirty="0"/>
              <a:t>على أنواع </a:t>
            </a:r>
            <a:r>
              <a:rPr lang="ar-SA" dirty="0" smtClean="0"/>
              <a:t>من</a:t>
            </a:r>
            <a:r>
              <a:rPr lang="ar-SY" dirty="0" smtClean="0"/>
              <a:t> </a:t>
            </a:r>
            <a:r>
              <a:rPr lang="ar-SA" dirty="0" smtClean="0"/>
              <a:t>الدارات </a:t>
            </a:r>
            <a:r>
              <a:rPr lang="ar-SA" dirty="0"/>
              <a:t>المخصصة نقطة لنقطة التي يجري عادًة استئجارها من مزود خدمة الاتصالات</a:t>
            </a:r>
            <a:endParaRPr lang="en-US" dirty="0"/>
          </a:p>
          <a:p>
            <a:endParaRPr lang="ar-S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solidFill>
                  <a:srgbClr val="FF0000"/>
                </a:solidFill>
              </a:rPr>
              <a:t>مثال عن نظام مستقل وتمثيله البياني</a:t>
            </a:r>
            <a:endParaRPr lang="ar-SA" dirty="0">
              <a:solidFill>
                <a:srgbClr val="FF0000"/>
              </a:solidFill>
            </a:endParaRPr>
          </a:p>
        </p:txBody>
      </p:sp>
      <p:pic>
        <p:nvPicPr>
          <p:cNvPr id="4" name="عنصر نائب للمحتوى 3"/>
          <p:cNvPicPr>
            <a:picLocks noGrp="1"/>
          </p:cNvPicPr>
          <p:nvPr>
            <p:ph idx="1"/>
          </p:nvPr>
        </p:nvPicPr>
        <p:blipFill>
          <a:blip r:embed="rId2" cstate="print"/>
          <a:srcRect/>
          <a:stretch>
            <a:fillRect/>
          </a:stretch>
        </p:blipFill>
        <p:spPr bwMode="auto">
          <a:xfrm>
            <a:off x="428596" y="1500174"/>
            <a:ext cx="8286808"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الطريقة الافتراضية</a:t>
            </a:r>
            <a:r>
              <a:rPr lang="en-US" b="1" dirty="0">
                <a:solidFill>
                  <a:srgbClr val="FF0000"/>
                </a:solidFill>
              </a:rPr>
              <a:t> </a:t>
            </a:r>
            <a:r>
              <a:rPr lang="en-US" b="1" dirty="0"/>
              <a:t>Default Method</a:t>
            </a:r>
            <a:endParaRPr lang="ar-SA" dirty="0"/>
          </a:p>
        </p:txBody>
      </p:sp>
      <p:sp>
        <p:nvSpPr>
          <p:cNvPr id="3" name="عنصر نائب للمحتوى 2"/>
          <p:cNvSpPr>
            <a:spLocks noGrp="1"/>
          </p:cNvSpPr>
          <p:nvPr>
            <p:ph idx="1"/>
          </p:nvPr>
        </p:nvSpPr>
        <p:spPr/>
        <p:txBody>
          <a:bodyPr>
            <a:normAutofit/>
          </a:bodyPr>
          <a:lstStyle/>
          <a:p>
            <a:r>
              <a:rPr lang="ar-SA" dirty="0"/>
              <a:t>يبين الشكل التالي حاسب موصول إلى شبكة تحوي </a:t>
            </a:r>
            <a:r>
              <a:rPr lang="ar-SA" dirty="0" smtClean="0"/>
              <a:t>موجهين</a:t>
            </a:r>
            <a:r>
              <a:rPr lang="en-US" dirty="0" smtClean="0"/>
              <a:t> </a:t>
            </a:r>
            <a:r>
              <a:rPr lang="en-US" dirty="0"/>
              <a:t>. </a:t>
            </a:r>
            <a:r>
              <a:rPr lang="ar-SA" dirty="0"/>
              <a:t>يقوم </a:t>
            </a:r>
            <a:r>
              <a:rPr lang="ar-SA" dirty="0" smtClean="0"/>
              <a:t>الموجه </a:t>
            </a:r>
            <a:r>
              <a:rPr lang="en-US" dirty="0"/>
              <a:t>R 1 </a:t>
            </a:r>
            <a:r>
              <a:rPr lang="ar-SA" dirty="0"/>
              <a:t>بنقل الطرود </a:t>
            </a:r>
            <a:r>
              <a:rPr lang="ar-SA" dirty="0" smtClean="0"/>
              <a:t>إلى</a:t>
            </a:r>
            <a:r>
              <a:rPr lang="ar-SY" dirty="0" smtClean="0"/>
              <a:t> </a:t>
            </a:r>
            <a:r>
              <a:rPr lang="ar-SA" dirty="0" smtClean="0"/>
              <a:t>حواسب </a:t>
            </a:r>
            <a:r>
              <a:rPr lang="ar-SA" dirty="0"/>
              <a:t>الشبكة </a:t>
            </a:r>
            <a:r>
              <a:rPr lang="en-US" dirty="0"/>
              <a:t>N 1 </a:t>
            </a:r>
            <a:r>
              <a:rPr lang="ar-SA" dirty="0"/>
              <a:t>بينما يقوم </a:t>
            </a:r>
            <a:r>
              <a:rPr lang="ar-SA" dirty="0" smtClean="0"/>
              <a:t>الموجه </a:t>
            </a:r>
            <a:r>
              <a:rPr lang="en-US" dirty="0"/>
              <a:t>R 2 </a:t>
            </a:r>
            <a:r>
              <a:rPr lang="ar-SA" dirty="0"/>
              <a:t>بنقل الطرود إلى بقية الإنترنت</a:t>
            </a:r>
            <a:r>
              <a:rPr lang="en-US" dirty="0"/>
              <a:t> . </a:t>
            </a:r>
            <a:r>
              <a:rPr lang="ar-SA" dirty="0"/>
              <a:t>فبدلا عن </a:t>
            </a:r>
            <a:r>
              <a:rPr lang="ar-SA" dirty="0" smtClean="0"/>
              <a:t>إضافة</a:t>
            </a:r>
            <a:r>
              <a:rPr lang="ar-SY" dirty="0" smtClean="0"/>
              <a:t> </a:t>
            </a:r>
            <a:r>
              <a:rPr lang="ar-SA" dirty="0" smtClean="0"/>
              <a:t>مداخل </a:t>
            </a:r>
            <a:r>
              <a:rPr lang="ar-SA" dirty="0"/>
              <a:t>لكل شبكة من شبكات الإنترنت ضمن جدول </a:t>
            </a:r>
            <a:r>
              <a:rPr lang="ar-SA" dirty="0" smtClean="0"/>
              <a:t>التوجيه </a:t>
            </a:r>
            <a:r>
              <a:rPr lang="ar-SA" dirty="0"/>
              <a:t>الخاص بالحاسب فإنه </a:t>
            </a:r>
            <a:r>
              <a:rPr lang="ar-SA" dirty="0" smtClean="0"/>
              <a:t>يقوم بتوجيه</a:t>
            </a:r>
            <a:r>
              <a:rPr lang="ar-SY" dirty="0" smtClean="0"/>
              <a:t> </a:t>
            </a:r>
            <a:r>
              <a:rPr lang="ar-SA" dirty="0" smtClean="0"/>
              <a:t>الطرود </a:t>
            </a:r>
            <a:r>
              <a:rPr lang="ar-SA" dirty="0"/>
              <a:t>إلى </a:t>
            </a:r>
            <a:r>
              <a:rPr lang="ar-SA" dirty="0" smtClean="0"/>
              <a:t>الموجه </a:t>
            </a:r>
            <a:r>
              <a:rPr lang="ar-SA" dirty="0"/>
              <a:t>الافتراضي الذي لا يشغل سوى مدخل واحد ضمن جدول </a:t>
            </a:r>
            <a:r>
              <a:rPr lang="ar-SA" dirty="0" smtClean="0"/>
              <a:t>التوجيه</a:t>
            </a:r>
            <a:r>
              <a:rPr lang="en-US" dirty="0" smtClean="0"/>
              <a:t> </a:t>
            </a:r>
            <a:r>
              <a:rPr lang="en-US" dirty="0"/>
              <a:t>(</a:t>
            </a:r>
            <a:r>
              <a:rPr lang="ar-SA" dirty="0" smtClean="0"/>
              <a:t>عادًة</a:t>
            </a:r>
            <a:r>
              <a:rPr lang="ar-SY" dirty="0" smtClean="0"/>
              <a:t> </a:t>
            </a:r>
            <a:r>
              <a:rPr lang="ar-SA" dirty="0" smtClean="0"/>
              <a:t>يستخدم </a:t>
            </a:r>
            <a:r>
              <a:rPr lang="ar-SA" dirty="0"/>
              <a:t>عنوان الشبكة </a:t>
            </a:r>
            <a:r>
              <a:rPr lang="en-US" dirty="0"/>
              <a:t>0.0.0.0 </a:t>
            </a:r>
            <a:r>
              <a:rPr lang="ar-SA" dirty="0"/>
              <a:t>للدلالة على بقية الشبكات</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solidFill>
                  <a:srgbClr val="FF0000"/>
                </a:solidFill>
              </a:rPr>
              <a:t>الطريقة الافتراضية</a:t>
            </a:r>
            <a:endParaRPr lang="ar-SA" dirty="0">
              <a:solidFill>
                <a:srgbClr val="FF0000"/>
              </a:solidFill>
            </a:endParaRPr>
          </a:p>
        </p:txBody>
      </p:sp>
      <p:pic>
        <p:nvPicPr>
          <p:cNvPr id="4" name="عنصر نائب للمحتوى 3"/>
          <p:cNvPicPr>
            <a:picLocks noGrp="1"/>
          </p:cNvPicPr>
          <p:nvPr>
            <p:ph idx="1"/>
          </p:nvPr>
        </p:nvPicPr>
        <p:blipFill>
          <a:blip r:embed="rId2" cstate="print"/>
          <a:srcRect/>
          <a:stretch>
            <a:fillRect/>
          </a:stretch>
        </p:blipFill>
        <p:spPr bwMode="auto">
          <a:xfrm>
            <a:off x="571472" y="1643050"/>
            <a:ext cx="8001056"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جداول </a:t>
            </a:r>
            <a:r>
              <a:rPr lang="ar-SA" b="1" dirty="0" smtClean="0">
                <a:solidFill>
                  <a:srgbClr val="FF0000"/>
                </a:solidFill>
              </a:rPr>
              <a:t>التوجيه </a:t>
            </a:r>
            <a:r>
              <a:rPr lang="en-US" b="1" dirty="0"/>
              <a:t>Routing Tables</a:t>
            </a:r>
            <a:endParaRPr lang="ar-SA" dirty="0"/>
          </a:p>
        </p:txBody>
      </p:sp>
      <p:sp>
        <p:nvSpPr>
          <p:cNvPr id="3" name="عنصر نائب للمحتوى 2"/>
          <p:cNvSpPr>
            <a:spLocks noGrp="1"/>
          </p:cNvSpPr>
          <p:nvPr>
            <p:ph idx="1"/>
          </p:nvPr>
        </p:nvSpPr>
        <p:spPr/>
        <p:txBody>
          <a:bodyPr/>
          <a:lstStyle/>
          <a:p>
            <a:r>
              <a:rPr lang="ar-SA" dirty="0"/>
              <a:t>يمتلك كل حاسب مضيف </a:t>
            </a:r>
            <a:r>
              <a:rPr lang="en-US" dirty="0">
                <a:solidFill>
                  <a:srgbClr val="00B0F0"/>
                </a:solidFill>
              </a:rPr>
              <a:t>Host </a:t>
            </a:r>
            <a:r>
              <a:rPr lang="ar-SA" dirty="0"/>
              <a:t>أو </a:t>
            </a:r>
            <a:r>
              <a:rPr lang="ar-SA" dirty="0" smtClean="0"/>
              <a:t>موجه </a:t>
            </a:r>
            <a:r>
              <a:rPr lang="en-US" dirty="0">
                <a:solidFill>
                  <a:srgbClr val="00B0F0"/>
                </a:solidFill>
              </a:rPr>
              <a:t>Router </a:t>
            </a:r>
            <a:r>
              <a:rPr lang="ar-SA" dirty="0"/>
              <a:t>جدول </a:t>
            </a:r>
            <a:r>
              <a:rPr lang="ar-SA" dirty="0" smtClean="0"/>
              <a:t>توجيه </a:t>
            </a:r>
            <a:r>
              <a:rPr lang="ar-SA" dirty="0"/>
              <a:t>يحتوي على مدخل لكل </a:t>
            </a:r>
            <a:r>
              <a:rPr lang="ar-SA" dirty="0" smtClean="0"/>
              <a:t>وجهة</a:t>
            </a:r>
            <a:r>
              <a:rPr lang="ar-SY" dirty="0" smtClean="0"/>
              <a:t> </a:t>
            </a:r>
            <a:r>
              <a:rPr lang="ar-SA" dirty="0" smtClean="0"/>
              <a:t>ممكنة </a:t>
            </a:r>
            <a:r>
              <a:rPr lang="ar-SA" dirty="0"/>
              <a:t>أو مجموعة وجهات لمساعدته على </a:t>
            </a:r>
            <a:r>
              <a:rPr lang="ar-SA" dirty="0" smtClean="0"/>
              <a:t>توجيه </a:t>
            </a:r>
            <a:r>
              <a:rPr lang="ar-SA" dirty="0"/>
              <a:t>الطرود</a:t>
            </a:r>
            <a:r>
              <a:rPr lang="en-US" dirty="0"/>
              <a:t> . </a:t>
            </a:r>
            <a:r>
              <a:rPr lang="ar-SA" dirty="0"/>
              <a:t>يمكن أن يكون جدول </a:t>
            </a:r>
            <a:r>
              <a:rPr lang="ar-SA" dirty="0" smtClean="0"/>
              <a:t>التوجيه </a:t>
            </a:r>
            <a:r>
              <a:rPr lang="ar-SA" dirty="0"/>
              <a:t>ساكنًا </a:t>
            </a:r>
            <a:r>
              <a:rPr lang="en-US" dirty="0" smtClean="0">
                <a:solidFill>
                  <a:srgbClr val="00B0F0"/>
                </a:solidFill>
              </a:rPr>
              <a:t>Static</a:t>
            </a:r>
            <a:r>
              <a:rPr lang="en-US" dirty="0" smtClean="0"/>
              <a:t> </a:t>
            </a:r>
            <a:r>
              <a:rPr lang="ar-SY" dirty="0" smtClean="0"/>
              <a:t> </a:t>
            </a:r>
            <a:r>
              <a:rPr lang="ar-SA" dirty="0" smtClean="0"/>
              <a:t>أو </a:t>
            </a:r>
            <a:r>
              <a:rPr lang="ar-SA" dirty="0"/>
              <a:t>ديناميكيًا </a:t>
            </a:r>
            <a:r>
              <a:rPr lang="en-US" dirty="0"/>
              <a:t>.</a:t>
            </a:r>
            <a:r>
              <a:rPr lang="en-US" dirty="0">
                <a:solidFill>
                  <a:srgbClr val="00B0F0"/>
                </a:solidFill>
              </a:rPr>
              <a:t>Dynamic</a:t>
            </a:r>
            <a:endParaRPr lang="ar-SA" dirty="0">
              <a:solidFill>
                <a:srgbClr val="00B0F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الجداول الساكنة</a:t>
            </a:r>
            <a:endParaRPr lang="ar-SA" dirty="0">
              <a:solidFill>
                <a:srgbClr val="FF0000"/>
              </a:solidFill>
            </a:endParaRPr>
          </a:p>
        </p:txBody>
      </p:sp>
      <p:sp>
        <p:nvSpPr>
          <p:cNvPr id="3" name="عنصر نائب للمحتوى 2"/>
          <p:cNvSpPr>
            <a:spLocks noGrp="1"/>
          </p:cNvSpPr>
          <p:nvPr>
            <p:ph idx="1"/>
          </p:nvPr>
        </p:nvSpPr>
        <p:spPr/>
        <p:txBody>
          <a:bodyPr/>
          <a:lstStyle/>
          <a:p>
            <a:r>
              <a:rPr lang="ar-SA" dirty="0"/>
              <a:t>يحوي جدول </a:t>
            </a:r>
            <a:r>
              <a:rPr lang="ar-SA" dirty="0" smtClean="0"/>
              <a:t>التوجيه </a:t>
            </a:r>
            <a:r>
              <a:rPr lang="ar-SA" dirty="0"/>
              <a:t>الساكن على مسارات يقوم مدير النظام بإدخالها يدويًا، الأمر الذي </a:t>
            </a:r>
            <a:r>
              <a:rPr lang="ar-SA" dirty="0" smtClean="0"/>
              <a:t>يضطر</a:t>
            </a:r>
            <a:r>
              <a:rPr lang="ar-SY" dirty="0" smtClean="0"/>
              <a:t> </a:t>
            </a:r>
            <a:r>
              <a:rPr lang="ar-SA" dirty="0" smtClean="0"/>
              <a:t>مدير </a:t>
            </a:r>
            <a:r>
              <a:rPr lang="ar-SA" dirty="0"/>
              <a:t>النظام إلى تحديث الجدول في كل </a:t>
            </a:r>
            <a:r>
              <a:rPr lang="ar-SA" dirty="0" smtClean="0"/>
              <a:t>مرة </a:t>
            </a:r>
            <a:r>
              <a:rPr lang="ar-SA" dirty="0"/>
              <a:t>يطرأ أي تغيير في بنية الشبكات المترابطة</a:t>
            </a:r>
            <a:r>
              <a:rPr lang="en-US" dirty="0"/>
              <a:t> . </a:t>
            </a:r>
            <a:endParaRPr lang="ar-SY" dirty="0" smtClean="0"/>
          </a:p>
          <a:p>
            <a:r>
              <a:rPr lang="ar-SA" dirty="0" smtClean="0"/>
              <a:t>يمكن</a:t>
            </a:r>
            <a:r>
              <a:rPr lang="ar-SY" dirty="0" smtClean="0"/>
              <a:t> </a:t>
            </a:r>
            <a:r>
              <a:rPr lang="ar-SA" dirty="0" smtClean="0"/>
              <a:t>استخدام </a:t>
            </a:r>
            <a:r>
              <a:rPr lang="ar-SA" dirty="0"/>
              <a:t>هذا النوع من الجداول في ترابط الشبكات الصغيرة التي لا يطرأ عليها تغيرات </a:t>
            </a:r>
            <a:r>
              <a:rPr lang="ar-SA" dirty="0" smtClean="0"/>
              <a:t>بكثرة</a:t>
            </a:r>
            <a:r>
              <a:rPr lang="ar-SY" dirty="0" smtClean="0"/>
              <a:t> </a:t>
            </a:r>
            <a:r>
              <a:rPr lang="ar-SA" dirty="0" smtClean="0"/>
              <a:t>أو </a:t>
            </a:r>
            <a:r>
              <a:rPr lang="ar-SA" dirty="0"/>
              <a:t>ضمن ترابط الشبكات التجريبية بغية اكتشاف وعزل </a:t>
            </a:r>
            <a:r>
              <a:rPr lang="ar-SY" dirty="0" smtClean="0"/>
              <a:t>ا</a:t>
            </a:r>
            <a:r>
              <a:rPr lang="ar-SA" dirty="0" smtClean="0"/>
              <a:t>لأعطال</a:t>
            </a:r>
            <a:r>
              <a:rPr lang="en-US" dirty="0" smtClean="0"/>
              <a:t>.</a:t>
            </a:r>
            <a:endParaRPr lang="ar-S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3596</Words>
  <Application>Microsoft Office PowerPoint</Application>
  <PresentationFormat>عرض على الشاشة (3:4)‏</PresentationFormat>
  <Paragraphs>178</Paragraphs>
  <Slides>55</Slides>
  <Notes>1</Notes>
  <HiddenSlides>0</HiddenSlides>
  <MMClips>0</MMClips>
  <ScaleCrop>false</ScaleCrop>
  <HeadingPairs>
    <vt:vector size="4" baseType="variant">
      <vt:variant>
        <vt:lpstr>سمة</vt:lpstr>
      </vt:variant>
      <vt:variant>
        <vt:i4>1</vt:i4>
      </vt:variant>
      <vt:variant>
        <vt:lpstr>عناوين الشرائح</vt:lpstr>
      </vt:variant>
      <vt:variant>
        <vt:i4>55</vt:i4>
      </vt:variant>
    </vt:vector>
  </HeadingPairs>
  <TitlesOfParts>
    <vt:vector size="56" baseType="lpstr">
      <vt:lpstr>سمة Office</vt:lpstr>
      <vt:lpstr>التوجيه   Routing </vt:lpstr>
      <vt:lpstr>التسليم Delivery</vt:lpstr>
      <vt:lpstr>التوجيه</vt:lpstr>
      <vt:lpstr>طرق تحقيق التوجيه</vt:lpstr>
      <vt:lpstr>مقارنة بين Host-specificوNetwork specific</vt:lpstr>
      <vt:lpstr>الطريقة الافتراضية Default Method</vt:lpstr>
      <vt:lpstr>الطريقة الافتراضية</vt:lpstr>
      <vt:lpstr>جداول التوجيه Routing Tables</vt:lpstr>
      <vt:lpstr>الجداول الساكنة</vt:lpstr>
      <vt:lpstr>الجداول الديناميكية</vt:lpstr>
      <vt:lpstr>صيغة جدول التوجيه</vt:lpstr>
      <vt:lpstr>بروتوكولات التوجيه Routing Protocols</vt:lpstr>
      <vt:lpstr>المثالية Optimization</vt:lpstr>
      <vt:lpstr>التوجيه المعتمد على شعاع المسافة  Distance Vector Routing</vt:lpstr>
      <vt:lpstr>التوجيه المعتمد على شعاع المسافة</vt:lpstr>
      <vt:lpstr>الإقلاع Initialization</vt:lpstr>
      <vt:lpstr>المشاركة Sharing</vt:lpstr>
      <vt:lpstr>التحديث Updating</vt:lpstr>
      <vt:lpstr>الشريحة 19</vt:lpstr>
      <vt:lpstr>جدول التوجيه الجديد في شعاع المسافة</vt:lpstr>
      <vt:lpstr>متى يجب المشاركة؟</vt:lpstr>
      <vt:lpstr>التحديث الدوري و التحديث بالقدح  Triggered update</vt:lpstr>
      <vt:lpstr>بروتوكول توجيه المعلومات RIP</vt:lpstr>
      <vt:lpstr>مثال على التوجيه بشعاع المسافة Distance  Vector Routing                       </vt:lpstr>
      <vt:lpstr>الشريحة 25</vt:lpstr>
      <vt:lpstr>الشريحة 26</vt:lpstr>
      <vt:lpstr>الشريحة 27</vt:lpstr>
      <vt:lpstr>التوجيه المعتمد على حالة الوصلة  Link State Routing</vt:lpstr>
      <vt:lpstr>مفهوم بروتوكولات حالة الوصل</vt:lpstr>
      <vt:lpstr>ملاحظات</vt:lpstr>
      <vt:lpstr>كيف يمكن لكل عقدة أن تعرف الخريطة الكاملة للشبكة وأن تحدث هذه الخريطة في كل لحظة يطرأ تغيير عليها؟</vt:lpstr>
      <vt:lpstr>توضيح على الشكل</vt:lpstr>
      <vt:lpstr>بناء جداول التوجيه</vt:lpstr>
      <vt:lpstr>إنشاء طرد LSP</vt:lpstr>
      <vt:lpstr>توليد طرود LSP</vt:lpstr>
      <vt:lpstr>تعويم طرود:LSPs</vt:lpstr>
      <vt:lpstr>تشكيل شجرة أقصر الطرق باستخدام خوارزمية:Dijkstra </vt:lpstr>
      <vt:lpstr>مثال عن تشكيل شجرة أقصر الطرق </vt:lpstr>
      <vt:lpstr>شرح خوارزمية المثال</vt:lpstr>
      <vt:lpstr>الشريحة 40</vt:lpstr>
      <vt:lpstr>حساب جدول التوجيه من شجرة أقصر الطرق: </vt:lpstr>
      <vt:lpstr>البروتوكول المفتوح لإيجاد أقصر الطرق أولا Open Shortest Path First (OSPF)</vt:lpstr>
      <vt:lpstr>مثال على التوجيه بالمسار الأقصر                 Shortest Path Routing   </vt:lpstr>
      <vt:lpstr>الشريحة 44</vt:lpstr>
      <vt:lpstr>الشريحة 45</vt:lpstr>
      <vt:lpstr>الشريحة 46</vt:lpstr>
      <vt:lpstr>معاييرالقياس  </vt:lpstr>
      <vt:lpstr>تشكيل المناطق ضمن نظام مستقل </vt:lpstr>
      <vt:lpstr>وصلة نقطة لنقطة</vt:lpstr>
      <vt:lpstr>شبكة نقطة لنقطة</vt:lpstr>
      <vt:lpstr>الوصلة العابرة</vt:lpstr>
      <vt:lpstr>الشبكة العابرة</vt:lpstr>
      <vt:lpstr>الوصلة العقب: هي عبارة عن شبكة موصولة إلى موجه واحد فقط. </vt:lpstr>
      <vt:lpstr>التمثيل البياني</vt:lpstr>
      <vt:lpstr>مثال عن نظام مستقل وتمثيله البياني</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Forwarding and Routing التوجيه والتسيير </dc:title>
  <dc:creator>sit</dc:creator>
  <cp:lastModifiedBy>AL BESHER</cp:lastModifiedBy>
  <cp:revision>25</cp:revision>
  <dcterms:created xsi:type="dcterms:W3CDTF">2009-03-10T15:15:19Z</dcterms:created>
  <dcterms:modified xsi:type="dcterms:W3CDTF">2014-04-23T02:52:34Z</dcterms:modified>
</cp:coreProperties>
</file>