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62" r:id="rId4"/>
    <p:sldId id="264" r:id="rId5"/>
    <p:sldId id="273" r:id="rId6"/>
    <p:sldId id="265" r:id="rId7"/>
    <p:sldId id="268" r:id="rId8"/>
    <p:sldId id="269" r:id="rId9"/>
    <p:sldId id="274" r:id="rId10"/>
    <p:sldId id="272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89081C-CD01-471B-8E31-B681B0B01D4A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38DAA-0853-47BC-94EF-72D7CF509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78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7EEB7-7186-499B-A38B-1AAFFAA2C1F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800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36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6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29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4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6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0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3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59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1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42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/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65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941972" cy="1182210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388957" y="1896988"/>
            <a:ext cx="8991415" cy="4124989"/>
          </a:xfrm>
          <a:prstGeom prst="round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درسٌ في مادّةِ اللّغةِ العربيّةِ –الفصلُ الدّراسيّ الثّاني</a:t>
            </a:r>
          </a:p>
          <a:p>
            <a:pPr algn="ctr"/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الإملاءُ</a:t>
            </a:r>
          </a:p>
          <a:p>
            <a:pPr algn="ctr"/>
            <a:endParaRPr lang="ar-BH" sz="11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 rtl="1"/>
            <a:r>
              <a:rPr lang="ar-BH" sz="5400" b="1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الهَمْزَةُ الـمُتَطَرِّفَةُ بَعْدَ حَرْفٍ مَكْسُورٍ</a:t>
            </a:r>
            <a:endParaRPr lang="ar-BH" sz="5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 rtl="1"/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(صفحة 25 من كتاب التّدريبات -ج2)</a:t>
            </a:r>
          </a:p>
          <a:p>
            <a:pPr algn="ctr"/>
            <a:r>
              <a:rPr lang="ar-BH" sz="48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الصفّ الرّابع الابتدائيّ</a:t>
            </a:r>
            <a:endParaRPr lang="en-US" sz="48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>
            <a:extLst>
              <a:ext uri="{FF2B5EF4-FFF2-40B4-BE49-F238E27FC236}">
                <a16:creationId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972" y="135662"/>
            <a:ext cx="1733994" cy="1268068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224710" y="6292728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/>
          </p:cNvSpPr>
          <p:nvPr/>
        </p:nvSpPr>
        <p:spPr>
          <a:xfrm>
            <a:off x="7949494" y="6334770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: Rounded Corners 1">
            <a:extLst>
              <a:ext uri="{FF2B5EF4-FFF2-40B4-BE49-F238E27FC236}">
                <a16:creationId xmlns:a16="http://schemas.microsoft.com/office/drawing/2014/main" id="{1225175F-A4D9-4F61-9439-91FBB9F66024}"/>
              </a:ext>
            </a:extLst>
          </p:cNvPr>
          <p:cNvSpPr/>
          <p:nvPr/>
        </p:nvSpPr>
        <p:spPr>
          <a:xfrm>
            <a:off x="3202988" y="2527152"/>
            <a:ext cx="5541760" cy="161984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6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انْتَهى الدَّرْسُ</a:t>
            </a:r>
            <a:endParaRPr lang="en-US" sz="6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36275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C6FFC3F-B80E-4629-BC63-F1F9933D5B3B}"/>
              </a:ext>
            </a:extLst>
          </p:cNvPr>
          <p:cNvSpPr/>
          <p:nvPr/>
        </p:nvSpPr>
        <p:spPr>
          <a:xfrm>
            <a:off x="270641" y="2504314"/>
            <a:ext cx="11378020" cy="806296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Low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3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الهدفُ الأوَّلُ: </a:t>
            </a:r>
            <a:r>
              <a:rPr lang="ar-BH" sz="3400" b="1" noProof="0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تَعَرُّفُ قاعِدَةِ كتابَةِ الهمْزةِ الـمُتطرّفةِ بعْد حرفٍ مَكسُورٍ</a:t>
            </a:r>
            <a:r>
              <a:rPr kumimoji="0" lang="ar-BH" sz="3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F0BFDC-230F-412E-B90F-C57409A305F9}"/>
              </a:ext>
            </a:extLst>
          </p:cNvPr>
          <p:cNvSpPr/>
          <p:nvPr/>
        </p:nvSpPr>
        <p:spPr>
          <a:xfrm>
            <a:off x="270641" y="3667026"/>
            <a:ext cx="11378020" cy="1111035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Low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3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الهدَفُ الثّاني: </a:t>
            </a:r>
            <a:r>
              <a:rPr kumimoji="0" lang="ar-BH" sz="3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كِتابَةُ كلماتٍ تتضمّنُ الهمزةَ الـمتطرّفةَ الواردةَ بعد حرفٍ مكْسورٍ كتابةً سليمةً.</a:t>
            </a:r>
          </a:p>
        </p:txBody>
      </p:sp>
      <p:sp>
        <p:nvSpPr>
          <p:cNvPr id="3" name="Rectangle 2"/>
          <p:cNvSpPr/>
          <p:nvPr/>
        </p:nvSpPr>
        <p:spPr>
          <a:xfrm>
            <a:off x="4691074" y="1001584"/>
            <a:ext cx="3294530" cy="91998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أهْدافُ الدَّرْسِ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F0BFDC-230F-412E-B90F-C57409A305F9}"/>
              </a:ext>
            </a:extLst>
          </p:cNvPr>
          <p:cNvSpPr/>
          <p:nvPr/>
        </p:nvSpPr>
        <p:spPr>
          <a:xfrm>
            <a:off x="270641" y="4965596"/>
            <a:ext cx="11378020" cy="806296"/>
          </a:xfrm>
          <a:prstGeom prst="rect">
            <a:avLst/>
          </a:prstGeom>
          <a:solidFill>
            <a:srgbClr val="FFFFCC"/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Low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3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الهدَفُ الثّالثُ:</a:t>
            </a:r>
            <a:r>
              <a:rPr lang="ar-BH" sz="3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4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تَعْليلُ كتابةِ الهمزةِ الـمُتطرّفةِ على الياءِ تعليلًا سليمًا </a:t>
            </a:r>
            <a:r>
              <a:rPr kumimoji="0" lang="ar-BH" sz="3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030" y="134238"/>
            <a:ext cx="1733994" cy="1268068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>
            <a:spLocks/>
          </p:cNvSpPr>
          <p:nvPr/>
        </p:nvSpPr>
        <p:spPr>
          <a:xfrm>
            <a:off x="7995425" y="6306207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مستطيل 9">
            <a:extLst>
              <a:ext uri="{FF2B5EF4-FFF2-40B4-BE49-F238E27FC236}">
                <a16:creationId xmlns:a16="http://schemas.microsoft.com/office/drawing/2014/main" id="{6B405238-28D6-4960-BE7F-FDF68198ED7F}"/>
              </a:ext>
            </a:extLst>
          </p:cNvPr>
          <p:cNvSpPr/>
          <p:nvPr/>
        </p:nvSpPr>
        <p:spPr>
          <a:xfrm>
            <a:off x="0" y="181626"/>
            <a:ext cx="6184869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الهمزة الـمتطرفة بعد حرفٍ مكسورٍ– اللّغة العربيَة – الرّابع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807582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667C0FE7-4F25-4556-B021-CCA120C6168A}"/>
              </a:ext>
            </a:extLst>
          </p:cNvPr>
          <p:cNvSpPr txBox="1"/>
          <p:nvPr/>
        </p:nvSpPr>
        <p:spPr>
          <a:xfrm>
            <a:off x="9416656" y="2437285"/>
            <a:ext cx="2153265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أقرَاُ الفقرةَ قِراءَةً واعَيَةً، ثمَّ أجيبُ عمّا يليها مِنْ أسئِلَةٍ.</a:t>
            </a: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3289" y="70286"/>
            <a:ext cx="1733994" cy="1268068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/>
          </p:cNvSpPr>
          <p:nvPr/>
        </p:nvSpPr>
        <p:spPr>
          <a:xfrm>
            <a:off x="7995425" y="6306207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0641" y="1233035"/>
            <a:ext cx="8740292" cy="47951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BH" sz="48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</a:t>
            </a:r>
            <a:r>
              <a:rPr lang="ar-BH" sz="4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لـمَّا وصلَ فريقُ الـجوّالةِ إلى </a:t>
            </a:r>
            <a:r>
              <a:rPr lang="ar-BH" sz="4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شاطِئِ</a:t>
            </a:r>
            <a:r>
              <a:rPr lang="ar-BH" sz="4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البـــــــــــــحر، بدأَ كلٌّ منهم في إنجازِ عملِه، فهذا يُنظّفُ الـمكانَ، وهذا </a:t>
            </a:r>
            <a:r>
              <a:rPr lang="ar-BH" sz="4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ينشِئ</a:t>
            </a:r>
            <a:r>
              <a:rPr lang="ar-BH" sz="4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 نصبًا لرفعِ العلمِ، وآخـــــــــــــرُ </a:t>
            </a:r>
            <a:r>
              <a:rPr lang="ar-BH" sz="4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يهيِّئُ</a:t>
            </a:r>
            <a:r>
              <a:rPr lang="ar-BH" sz="4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طعامَ العَشاءِ. وبعد استراحةٍ قصيرَةٍ ذهبَ الـجميعُ للسِّباحةِ في ماءِ البحرِ </a:t>
            </a:r>
            <a:r>
              <a:rPr lang="ar-BH" sz="4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الهادِئِ</a:t>
            </a:r>
            <a:r>
              <a:rPr lang="ar-BH" sz="4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وهُمْ في فرحٍ وسرورٍ.</a:t>
            </a:r>
            <a:endParaRPr lang="en-US" sz="48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50C1A3D-DB0E-4F41-829D-8D389B354DED}"/>
              </a:ext>
            </a:extLst>
          </p:cNvPr>
          <p:cNvSpPr txBox="1">
            <a:spLocks/>
          </p:cNvSpPr>
          <p:nvPr/>
        </p:nvSpPr>
        <p:spPr>
          <a:xfrm>
            <a:off x="9010933" y="343888"/>
            <a:ext cx="1522967" cy="72086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مستطيل 9">
            <a:extLst>
              <a:ext uri="{FF2B5EF4-FFF2-40B4-BE49-F238E27FC236}">
                <a16:creationId xmlns:a16="http://schemas.microsoft.com/office/drawing/2014/main" id="{6B405238-28D6-4960-BE7F-FDF68198ED7F}"/>
              </a:ext>
            </a:extLst>
          </p:cNvPr>
          <p:cNvSpPr/>
          <p:nvPr/>
        </p:nvSpPr>
        <p:spPr>
          <a:xfrm>
            <a:off x="100021" y="35613"/>
            <a:ext cx="6184869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الهمزة الـمتطرفة بعد حرفٍ مكسورٍ– اللّغة العربيَة – الرّابع الابتدائي</a:t>
            </a:r>
          </a:p>
        </p:txBody>
      </p:sp>
      <p:sp>
        <p:nvSpPr>
          <p:cNvPr id="5" name="Rectangle 4"/>
          <p:cNvSpPr/>
          <p:nvPr/>
        </p:nvSpPr>
        <p:spPr>
          <a:xfrm>
            <a:off x="6050442" y="704320"/>
            <a:ext cx="2824109" cy="66970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أقرأ الفِقْرةَ الآتيةَ:</a:t>
            </a:r>
            <a:endParaRPr lang="en-US" sz="4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57673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3DBFD17-A38A-4577-AF4B-BCE2EAF6FC04}"/>
              </a:ext>
            </a:extLst>
          </p:cNvPr>
          <p:cNvSpPr txBox="1">
            <a:spLocks/>
          </p:cNvSpPr>
          <p:nvPr/>
        </p:nvSpPr>
        <p:spPr>
          <a:xfrm>
            <a:off x="8384619" y="255061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أُلاحِظُ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8" name="Picture 5">
            <a:extLst>
              <a:ext uri="{FF2B5EF4-FFF2-40B4-BE49-F238E27FC236}">
                <a16:creationId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030" y="134238"/>
            <a:ext cx="1733994" cy="1268068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>
            <a:spLocks/>
          </p:cNvSpPr>
          <p:nvPr/>
        </p:nvSpPr>
        <p:spPr>
          <a:xfrm>
            <a:off x="7995425" y="6306207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35616" y="1601607"/>
            <a:ext cx="8246576" cy="118048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endParaRPr lang="ar-BH" sz="2800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38362" y="1795610"/>
            <a:ext cx="1992809" cy="90152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BH" sz="6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الهادِئ</a:t>
            </a:r>
            <a:endParaRPr lang="en-US" sz="60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31500" y="1795611"/>
            <a:ext cx="1615652" cy="90152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BH" sz="6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 يهيِّئُ</a:t>
            </a:r>
            <a:endParaRPr lang="en-US" sz="60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209778" y="1786793"/>
            <a:ext cx="1764406" cy="90152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BH" sz="6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-  يُنْشِئُ</a:t>
            </a:r>
            <a:endParaRPr lang="en-US" sz="60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974184" y="1741088"/>
            <a:ext cx="1764406" cy="901521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6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شاطِئ</a:t>
            </a:r>
            <a:endParaRPr lang="en-US" sz="60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11834" y="515627"/>
            <a:ext cx="3129566" cy="70498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0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أَقرأُ الكلماتِ الآتيةَ:</a:t>
            </a:r>
            <a:endParaRPr lang="en-US" sz="4000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06096" y="2886781"/>
            <a:ext cx="6276096" cy="7371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BH" sz="40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كَيْفَ كُتِبَتْ الـهمزةُ في هذهِ الكـلماتِ؟</a:t>
            </a:r>
            <a:endParaRPr lang="en-US" sz="4000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334766" y="3699336"/>
            <a:ext cx="6570602" cy="7093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كُتِبَتْ الـهمزةُ في هذهِ الكـلماتِ على </a:t>
            </a:r>
            <a:r>
              <a:rPr lang="ar-BH" sz="4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الياءِ.</a:t>
            </a:r>
            <a:endParaRPr lang="en-US" sz="40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629272" y="4498828"/>
            <a:ext cx="6276096" cy="7326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BH" sz="4000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ما حركةُ الـحرفِ الَّذي سَبَقَ الـهمزةَ؟</a:t>
            </a:r>
            <a:endParaRPr lang="en-US" sz="4000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648316" y="5356500"/>
            <a:ext cx="7257052" cy="7093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حركةُ الـحرفِ الَّذي سَبَقَ الـهمزةَ  هِي </a:t>
            </a:r>
            <a:r>
              <a:rPr lang="ar-BH" sz="4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الكسرةُ.</a:t>
            </a:r>
            <a:endParaRPr lang="en-US" sz="4000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4" name="مستطيل 9">
            <a:extLst>
              <a:ext uri="{FF2B5EF4-FFF2-40B4-BE49-F238E27FC236}">
                <a16:creationId xmlns:a16="http://schemas.microsoft.com/office/drawing/2014/main" id="{6B405238-28D6-4960-BE7F-FDF68198ED7F}"/>
              </a:ext>
            </a:extLst>
          </p:cNvPr>
          <p:cNvSpPr/>
          <p:nvPr/>
        </p:nvSpPr>
        <p:spPr>
          <a:xfrm>
            <a:off x="91973" y="47606"/>
            <a:ext cx="6184869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الهمزة الـمتطرفة بعد حرفٍ مكسورٍ– اللّغة العربيَة – الرّابع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279201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3DBFD17-A38A-4577-AF4B-BCE2EAF6FC04}"/>
              </a:ext>
            </a:extLst>
          </p:cNvPr>
          <p:cNvSpPr txBox="1">
            <a:spLocks/>
          </p:cNvSpPr>
          <p:nvPr/>
        </p:nvSpPr>
        <p:spPr>
          <a:xfrm>
            <a:off x="8925532" y="1382569"/>
            <a:ext cx="1714115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سْتَنْتِجُ: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8" name="Picture 5">
            <a:extLst>
              <a:ext uri="{FF2B5EF4-FFF2-40B4-BE49-F238E27FC236}">
                <a16:creationId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030" y="134238"/>
            <a:ext cx="1733994" cy="1268068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>
            <a:spLocks/>
          </p:cNvSpPr>
          <p:nvPr/>
        </p:nvSpPr>
        <p:spPr>
          <a:xfrm>
            <a:off x="7995425" y="6306207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48426" y="2779435"/>
            <a:ext cx="10507601" cy="148196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BH" sz="48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تُكْتَبُ الـهَمْزةُ الـمتطرِّفَةُ على الياءِ إذا سَبَقَها حرفٌ مكسورٌ.</a:t>
            </a:r>
          </a:p>
        </p:txBody>
      </p:sp>
      <p:sp>
        <p:nvSpPr>
          <p:cNvPr id="15" name="مستطيل 9">
            <a:extLst>
              <a:ext uri="{FF2B5EF4-FFF2-40B4-BE49-F238E27FC236}">
                <a16:creationId xmlns:a16="http://schemas.microsoft.com/office/drawing/2014/main" id="{6B405238-28D6-4960-BE7F-FDF68198ED7F}"/>
              </a:ext>
            </a:extLst>
          </p:cNvPr>
          <p:cNvSpPr/>
          <p:nvPr/>
        </p:nvSpPr>
        <p:spPr>
          <a:xfrm>
            <a:off x="100021" y="303557"/>
            <a:ext cx="6184869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الهمزة الـمتطرفة بعد حرفٍ مكسورٍ– اللّغة العربيَة – الرّابع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204005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9CC1180-42EE-4433-AD25-68DB06F7C12E}"/>
              </a:ext>
            </a:extLst>
          </p:cNvPr>
          <p:cNvSpPr txBox="1">
            <a:spLocks/>
          </p:cNvSpPr>
          <p:nvPr/>
        </p:nvSpPr>
        <p:spPr>
          <a:xfrm>
            <a:off x="1560070" y="419491"/>
            <a:ext cx="8596668" cy="15431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ar-BH" sz="5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E7F7013-B270-4148-AA92-3434DE2191A8}"/>
              </a:ext>
            </a:extLst>
          </p:cNvPr>
          <p:cNvSpPr txBox="1">
            <a:spLocks/>
          </p:cNvSpPr>
          <p:nvPr/>
        </p:nvSpPr>
        <p:spPr>
          <a:xfrm>
            <a:off x="8972591" y="218011"/>
            <a:ext cx="1556884" cy="83204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أُطَبِّقُ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2" name="Picture 5">
            <a:extLst>
              <a:ext uri="{FF2B5EF4-FFF2-40B4-BE49-F238E27FC236}">
                <a16:creationId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7549" y="0"/>
            <a:ext cx="1733994" cy="1268068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>
            <a:spLocks/>
          </p:cNvSpPr>
          <p:nvPr/>
        </p:nvSpPr>
        <p:spPr>
          <a:xfrm>
            <a:off x="7995425" y="6306207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6B405238-28D6-4960-BE7F-FDF68198ED7F}"/>
              </a:ext>
            </a:extLst>
          </p:cNvPr>
          <p:cNvSpPr/>
          <p:nvPr/>
        </p:nvSpPr>
        <p:spPr>
          <a:xfrm>
            <a:off x="0" y="153794"/>
            <a:ext cx="6184869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الهمزة الـمتطرفة بعد حرفٍ مكسورٍ– اللّغة العربيَة – الرّابع الابتدائي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2155398" y="799631"/>
            <a:ext cx="6686788" cy="85000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BH" sz="40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أُكمِلُ كُلَّ جُمْلَةٍ مِمّا يأتي بالكلمةِ الـمُناسبةِ:</a:t>
            </a:r>
            <a:endParaRPr lang="en-US" sz="4000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2224" y="1807323"/>
            <a:ext cx="10795149" cy="42980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endParaRPr lang="ar-BH" sz="4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276567" y="2002693"/>
            <a:ext cx="1207541" cy="749339"/>
          </a:xfrm>
          <a:prstGeom prst="round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قارِئُ</a:t>
            </a:r>
            <a:endParaRPr lang="en-US" sz="40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024994" y="2004409"/>
            <a:ext cx="1359276" cy="749339"/>
          </a:xfrm>
          <a:prstGeom prst="round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البادِئُ</a:t>
            </a:r>
            <a:endParaRPr lang="en-US" sz="40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9321934" y="1979947"/>
            <a:ext cx="1207541" cy="749339"/>
          </a:xfrm>
          <a:prstGeom prst="round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يَلْتَجِئُ</a:t>
            </a:r>
            <a:endParaRPr lang="en-US" sz="40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651513" y="1994909"/>
            <a:ext cx="1287329" cy="749339"/>
          </a:xfrm>
          <a:prstGeom prst="round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الهادِئَ</a:t>
            </a:r>
            <a:endParaRPr lang="en-US" sz="40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60845" y="3030839"/>
            <a:ext cx="10426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BH" sz="1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</a:t>
            </a:r>
            <a:endParaRPr lang="en-US" sz="1200" dirty="0"/>
          </a:p>
        </p:txBody>
      </p:sp>
      <p:sp>
        <p:nvSpPr>
          <p:cNvPr id="20" name="Rectangle 19"/>
          <p:cNvSpPr/>
          <p:nvPr/>
        </p:nvSpPr>
        <p:spPr>
          <a:xfrm>
            <a:off x="5809726" y="2825607"/>
            <a:ext cx="54793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فازَ                 القرْآنِ بِأَجْرٍ عظيمٍ.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805180" y="3553639"/>
            <a:ext cx="54793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                   بِالسّلامِ ذو فَضْلٍ.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9882192" y="3804410"/>
            <a:ext cx="10426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BH" sz="1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</a:t>
            </a:r>
            <a:endParaRPr lang="en-US" sz="1200" dirty="0"/>
          </a:p>
        </p:txBody>
      </p:sp>
      <p:sp>
        <p:nvSpPr>
          <p:cNvPr id="25" name="Rectangle 24"/>
          <p:cNvSpPr/>
          <p:nvPr/>
        </p:nvSpPr>
        <p:spPr>
          <a:xfrm>
            <a:off x="5809726" y="5123127"/>
            <a:ext cx="54793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لا يَرُدُّ الكـــــــريمُ مَــــنْ               إِلَيْهِ.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938842" y="4321543"/>
            <a:ext cx="54793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تَأَمَّلَ الشّاعِرُ البَحْرَ             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441414" y="4601893"/>
            <a:ext cx="10426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BH" sz="1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</a:t>
            </a:r>
            <a:endParaRPr lang="en-US" sz="1200" dirty="0"/>
          </a:p>
        </p:txBody>
      </p:sp>
      <p:sp>
        <p:nvSpPr>
          <p:cNvPr id="24" name="Rectangle 23"/>
          <p:cNvSpPr/>
          <p:nvPr/>
        </p:nvSpPr>
        <p:spPr>
          <a:xfrm>
            <a:off x="7564208" y="5376233"/>
            <a:ext cx="10426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BH" sz="1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</a:t>
            </a:r>
            <a:endParaRPr lang="en-US" sz="1200" dirty="0"/>
          </a:p>
        </p:txBody>
      </p:sp>
      <p:sp>
        <p:nvSpPr>
          <p:cNvPr id="27" name="Rectangle 6">
            <a:extLst>
              <a:ext uri="{FF2B5EF4-FFF2-40B4-BE49-F238E27FC236}">
                <a16:creationId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-6332" y="799631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1699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7.40741E-7 L 0.1642 0.1155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03" y="576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0.01667 L 0.62943 0.216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84" y="100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1.85185E-6 L 0.22149 0.3402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68" y="1701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56 -0.00162 L -0.15833 0.4548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51" y="2282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7" grpId="0" animBg="1"/>
      <p:bldP spid="16" grpId="0" animBg="1"/>
      <p:bldP spid="18" grpId="0" animBg="1"/>
      <p:bldP spid="19" grpId="0"/>
      <p:bldP spid="22" grpId="0"/>
      <p:bldP spid="23" grpId="0"/>
      <p:bldP spid="24" grpId="0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4181" y="1607734"/>
            <a:ext cx="10515600" cy="4351338"/>
          </a:xfrm>
        </p:spPr>
        <p:txBody>
          <a:bodyPr/>
          <a:lstStyle/>
          <a:p>
            <a:pPr algn="r" rtl="1"/>
            <a:endParaRPr lang="ar-BH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endParaRPr lang="ar-JO" sz="36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endParaRPr lang="ar-BH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endParaRPr lang="ar-BH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endParaRPr lang="ar-BH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endParaRPr lang="en-US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1D613C6-5348-43A2-8C13-F90D4D1F72C6}"/>
              </a:ext>
            </a:extLst>
          </p:cNvPr>
          <p:cNvSpPr txBox="1">
            <a:spLocks/>
          </p:cNvSpPr>
          <p:nvPr/>
        </p:nvSpPr>
        <p:spPr>
          <a:xfrm>
            <a:off x="9211494" y="134018"/>
            <a:ext cx="1249534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أُطَبِّقُ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124489" y="586378"/>
            <a:ext cx="1616148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972" y="135662"/>
            <a:ext cx="1733994" cy="1268068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224710" y="6292728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/>
          </p:cNvSpPr>
          <p:nvPr/>
        </p:nvSpPr>
        <p:spPr>
          <a:xfrm>
            <a:off x="7949494" y="6334770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881809" y="586378"/>
            <a:ext cx="7329685" cy="84265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BH" sz="33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 أُحَوِّلُ الكلمَةَ الَّتي تحْتَــــها خطٌّ في كلِّ جملةٍ كَما في الـمِثالِ:</a:t>
            </a:r>
            <a:endParaRPr lang="en-US" sz="3300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685011" y="1605341"/>
            <a:ext cx="7038013" cy="85000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BH" sz="4000" u="sng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أَخْطَأ</a:t>
            </a:r>
            <a:r>
              <a:rPr lang="ar-BH" sz="4000" u="sng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الرّجلُ فــي حقِّ جارِهِ، فَهُو</a:t>
            </a:r>
            <a:r>
              <a:rPr lang="ar-BH" sz="32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</a:t>
            </a:r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مُخْطِئٌ </a:t>
            </a:r>
            <a:r>
              <a:rPr lang="ar-BH" sz="32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en-US" sz="3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685011" y="2515392"/>
            <a:ext cx="7038013" cy="85000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BH" sz="4000" u="sng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تَلَأْلَأ</a:t>
            </a:r>
            <a:r>
              <a:rPr lang="ar-BH" sz="40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 القَمرُ في السّماءِ، فَهُو             .</a:t>
            </a:r>
            <a:endParaRPr lang="en-US" sz="40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685011" y="3487483"/>
            <a:ext cx="7038013" cy="85000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BH" sz="4000" u="sng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امْتَلَأ</a:t>
            </a:r>
            <a:r>
              <a:rPr lang="ar-BH" sz="4000" u="sng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الـمطارُ بِالـمُسافِرينَ، فَهُو           .</a:t>
            </a:r>
            <a:endParaRPr lang="en-US" sz="40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685010" y="4466274"/>
            <a:ext cx="7038013" cy="85000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BH" sz="4000" u="sng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انْطَفَأ</a:t>
            </a:r>
            <a:r>
              <a:rPr lang="ar-BH" sz="4000" u="sng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0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الـمِصْباحُ، فَهُو  ..</a:t>
            </a:r>
            <a:endParaRPr lang="en-US" sz="40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685012" y="5372441"/>
            <a:ext cx="7038013" cy="85000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r" rtl="1">
              <a:buFont typeface="Arial" panose="020B0604020202020204" pitchFamily="34" charset="0"/>
              <a:buChar char="•"/>
            </a:pPr>
            <a:endParaRPr lang="en-US" sz="4000" u="sng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BH" sz="4000" u="sng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تلكَّأَ</a:t>
            </a:r>
            <a:r>
              <a:rPr lang="ar-BH" sz="40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الرَّجلُ في القِيامِ بِواجبِهِ، فَهُو             .     .</a:t>
            </a:r>
            <a:endParaRPr lang="en-US" sz="40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252447" y="2631651"/>
            <a:ext cx="1150696" cy="7370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مُتَلَأْلِئٌ</a:t>
            </a:r>
            <a:endParaRPr lang="en-US" sz="4000" dirty="0"/>
          </a:p>
        </p:txBody>
      </p:sp>
      <p:sp>
        <p:nvSpPr>
          <p:cNvPr id="25" name="Rounded Rectangle 24"/>
          <p:cNvSpPr/>
          <p:nvPr/>
        </p:nvSpPr>
        <p:spPr>
          <a:xfrm>
            <a:off x="5725823" y="3538960"/>
            <a:ext cx="1199594" cy="7370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مُمْتَلِئٌ</a:t>
            </a:r>
            <a:endParaRPr lang="en-US" sz="4000" dirty="0"/>
          </a:p>
        </p:txBody>
      </p:sp>
      <p:sp>
        <p:nvSpPr>
          <p:cNvPr id="26" name="Rounded Rectangle 25"/>
          <p:cNvSpPr/>
          <p:nvPr/>
        </p:nvSpPr>
        <p:spPr>
          <a:xfrm>
            <a:off x="6651587" y="4530145"/>
            <a:ext cx="1325155" cy="7370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مُنْطَفِئٌ</a:t>
            </a:r>
            <a:endParaRPr lang="en-US" sz="4000" dirty="0"/>
          </a:p>
        </p:txBody>
      </p:sp>
      <p:sp>
        <p:nvSpPr>
          <p:cNvPr id="27" name="Rounded Rectangle 26"/>
          <p:cNvSpPr/>
          <p:nvPr/>
        </p:nvSpPr>
        <p:spPr>
          <a:xfrm>
            <a:off x="5181599" y="5413167"/>
            <a:ext cx="1194237" cy="7370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مُتَلَكِّــئٌ</a:t>
            </a:r>
            <a:endParaRPr lang="en-US" sz="4000" dirty="0"/>
          </a:p>
        </p:txBody>
      </p:sp>
      <p:sp>
        <p:nvSpPr>
          <p:cNvPr id="28" name="Rectangle 27"/>
          <p:cNvSpPr/>
          <p:nvPr/>
        </p:nvSpPr>
        <p:spPr>
          <a:xfrm>
            <a:off x="6351088" y="2869227"/>
            <a:ext cx="10426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BH" sz="1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</a:t>
            </a:r>
            <a:endParaRPr lang="en-US" sz="1200" dirty="0"/>
          </a:p>
        </p:txBody>
      </p:sp>
      <p:sp>
        <p:nvSpPr>
          <p:cNvPr id="29" name="Rectangle 28"/>
          <p:cNvSpPr/>
          <p:nvPr/>
        </p:nvSpPr>
        <p:spPr>
          <a:xfrm>
            <a:off x="5282926" y="5697234"/>
            <a:ext cx="10426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BH" sz="1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</a:t>
            </a:r>
            <a:endParaRPr lang="en-US" sz="1200" dirty="0"/>
          </a:p>
        </p:txBody>
      </p:sp>
      <p:sp>
        <p:nvSpPr>
          <p:cNvPr id="30" name="Rectangle 29"/>
          <p:cNvSpPr/>
          <p:nvPr/>
        </p:nvSpPr>
        <p:spPr>
          <a:xfrm>
            <a:off x="5829741" y="3801978"/>
            <a:ext cx="10426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BH" sz="1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</a:t>
            </a:r>
            <a:endParaRPr lang="en-US" sz="1200" dirty="0"/>
          </a:p>
        </p:txBody>
      </p:sp>
      <p:sp>
        <p:nvSpPr>
          <p:cNvPr id="31" name="Rectangle 30"/>
          <p:cNvSpPr/>
          <p:nvPr/>
        </p:nvSpPr>
        <p:spPr>
          <a:xfrm>
            <a:off x="6934048" y="4799365"/>
            <a:ext cx="10426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BH" sz="1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.................................</a:t>
            </a:r>
            <a:endParaRPr lang="en-US" sz="1200" dirty="0"/>
          </a:p>
        </p:txBody>
      </p:sp>
      <p:sp>
        <p:nvSpPr>
          <p:cNvPr id="32" name="مستطيل 9">
            <a:extLst>
              <a:ext uri="{FF2B5EF4-FFF2-40B4-BE49-F238E27FC236}">
                <a16:creationId xmlns:a16="http://schemas.microsoft.com/office/drawing/2014/main" id="{6B405238-28D6-4960-BE7F-FDF68198ED7F}"/>
              </a:ext>
            </a:extLst>
          </p:cNvPr>
          <p:cNvSpPr/>
          <p:nvPr/>
        </p:nvSpPr>
        <p:spPr>
          <a:xfrm>
            <a:off x="124489" y="84054"/>
            <a:ext cx="6184869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الهمزة الـمتطرفة بعد حرفٍ مكسورٍ– اللّغة العربيَة – الرّابع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6936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4" grpId="0" animBg="1"/>
      <p:bldP spid="25" grpId="0" animBg="1"/>
      <p:bldP spid="26" grpId="0" animBg="1"/>
      <p:bldP spid="27" grpId="0" animBg="1"/>
      <p:bldP spid="28" grpId="0"/>
      <p:bldP spid="29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81D613C6-5348-43A2-8C13-F90D4D1F72C6}"/>
              </a:ext>
            </a:extLst>
          </p:cNvPr>
          <p:cNvSpPr txBox="1">
            <a:spLocks/>
          </p:cNvSpPr>
          <p:nvPr/>
        </p:nvSpPr>
        <p:spPr>
          <a:xfrm>
            <a:off x="8856618" y="314849"/>
            <a:ext cx="1498354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أُطَبِّقُ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462953" y="536767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972" y="135662"/>
            <a:ext cx="1733994" cy="1268068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224710" y="6292728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/>
          </p:cNvSpPr>
          <p:nvPr/>
        </p:nvSpPr>
        <p:spPr>
          <a:xfrm>
            <a:off x="7949494" y="6334770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عنوان 1">
            <a:extLst>
              <a:ext uri="{FF2B5EF4-FFF2-40B4-BE49-F238E27FC236}">
                <a16:creationId xmlns:a16="http://schemas.microsoft.com/office/drawing/2014/main" id="{CED7B3B0-E0D9-46C5-BA9A-2C2E435CDF64}"/>
              </a:ext>
            </a:extLst>
          </p:cNvPr>
          <p:cNvSpPr txBox="1">
            <a:spLocks/>
          </p:cNvSpPr>
          <p:nvPr/>
        </p:nvSpPr>
        <p:spPr>
          <a:xfrm>
            <a:off x="224710" y="1310980"/>
            <a:ext cx="11778765" cy="9985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>
              <a:lnSpc>
                <a:spcPct val="150000"/>
              </a:lnSpc>
            </a:pPr>
            <a:r>
              <a:rPr lang="ar-BH" sz="34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3-</a:t>
            </a:r>
            <a:r>
              <a:rPr lang="ar-SA" sz="34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أُحَوِّلُ الفِعْل مِنَ ال</a:t>
            </a:r>
            <a:r>
              <a:rPr lang="ar-BH" sz="34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ـم</a:t>
            </a:r>
            <a:r>
              <a:rPr lang="ar-SA" sz="34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اضِي إلَى المُضَارِعِ كَمَا فِي الـمِثَالِ</a:t>
            </a:r>
            <a:r>
              <a:rPr lang="ar-BH" sz="34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مراعيًا قاعدةَ رسْمِ الهمْزةِ الـمُتطرّفةِ. </a:t>
            </a:r>
            <a:endParaRPr lang="ar-SA" sz="34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مستطيل 9">
            <a:extLst>
              <a:ext uri="{FF2B5EF4-FFF2-40B4-BE49-F238E27FC236}">
                <a16:creationId xmlns:a16="http://schemas.microsoft.com/office/drawing/2014/main" id="{6B405238-28D6-4960-BE7F-FDF68198ED7F}"/>
              </a:ext>
            </a:extLst>
          </p:cNvPr>
          <p:cNvSpPr/>
          <p:nvPr/>
        </p:nvSpPr>
        <p:spPr>
          <a:xfrm>
            <a:off x="187718" y="75273"/>
            <a:ext cx="6184869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الهمزة الـمتطرفة بعد حرفٍ مكسورٍ– اللّغة العربيَة – الرّابع الابتدائي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589849"/>
              </p:ext>
            </p:extLst>
          </p:nvPr>
        </p:nvGraphicFramePr>
        <p:xfrm>
          <a:off x="2082313" y="2395714"/>
          <a:ext cx="8128000" cy="3796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92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92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92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92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92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4" name="Rectangle 6">
            <a:extLst>
              <a:ext uri="{FF2B5EF4-FFF2-40B4-BE49-F238E27FC236}">
                <a16:creationId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10755264" y="2443920"/>
            <a:ext cx="1192719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الـمِثالُ</a:t>
            </a:r>
            <a:endParaRPr lang="en-US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6" name="Rectangle 6">
            <a:extLst>
              <a:ext uri="{FF2B5EF4-FFF2-40B4-BE49-F238E27FC236}">
                <a16:creationId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7585166" y="2449081"/>
            <a:ext cx="1271452" cy="707886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BH" sz="40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هَـــنَّأَ</a:t>
            </a:r>
            <a:endParaRPr lang="en-US" sz="40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7" name="Rectangle 6">
            <a:extLst>
              <a:ext uri="{FF2B5EF4-FFF2-40B4-BE49-F238E27FC236}">
                <a16:creationId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3818708" y="2417707"/>
            <a:ext cx="1271452" cy="707886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يُــهَنِّـئُ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9" name="Rectangle 6">
            <a:extLst>
              <a:ext uri="{FF2B5EF4-FFF2-40B4-BE49-F238E27FC236}">
                <a16:creationId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7808759" y="3169498"/>
            <a:ext cx="824265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أَنْشَأَ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0" name="Rectangle 6">
            <a:extLst>
              <a:ext uri="{FF2B5EF4-FFF2-40B4-BE49-F238E27FC236}">
                <a16:creationId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3975559" y="3163449"/>
            <a:ext cx="986167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يُــنْشِئُ</a:t>
            </a:r>
            <a:endParaRPr lang="en-US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1" name="Rectangle 6">
            <a:extLst>
              <a:ext uri="{FF2B5EF4-FFF2-40B4-BE49-F238E27FC236}">
                <a16:creationId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7858053" y="3949023"/>
            <a:ext cx="851515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أَطْفَأَ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2" name="Rectangle 6">
            <a:extLst>
              <a:ext uri="{FF2B5EF4-FFF2-40B4-BE49-F238E27FC236}">
                <a16:creationId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3969365" y="3965773"/>
            <a:ext cx="970137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يُطْفِئُ</a:t>
            </a:r>
            <a:endParaRPr lang="en-US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3" name="Rectangle 6">
            <a:extLst>
              <a:ext uri="{FF2B5EF4-FFF2-40B4-BE49-F238E27FC236}">
                <a16:creationId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7972266" y="4714656"/>
            <a:ext cx="660758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بَــــــرَّأَ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4" name="Rectangle 6">
            <a:extLst>
              <a:ext uri="{FF2B5EF4-FFF2-40B4-BE49-F238E27FC236}">
                <a16:creationId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4046686" y="4717536"/>
            <a:ext cx="865943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يُبَـرِّئُ</a:t>
            </a:r>
            <a:endParaRPr lang="en-US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5" name="Rectangle 6">
            <a:extLst>
              <a:ext uri="{FF2B5EF4-FFF2-40B4-BE49-F238E27FC236}">
                <a16:creationId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7999234" y="5494181"/>
            <a:ext cx="756938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خَـبَّــأَ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6" name="Rectangle 6">
            <a:extLst>
              <a:ext uri="{FF2B5EF4-FFF2-40B4-BE49-F238E27FC236}">
                <a16:creationId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4001208" y="5509004"/>
            <a:ext cx="896399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ar-BH" sz="40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يُخَـبِّئُ</a:t>
            </a:r>
            <a:endParaRPr lang="en-US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8" name="Left Arrow 7"/>
          <p:cNvSpPr/>
          <p:nvPr/>
        </p:nvSpPr>
        <p:spPr>
          <a:xfrm>
            <a:off x="10263532" y="2620322"/>
            <a:ext cx="400292" cy="182702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69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0" grpId="0"/>
      <p:bldP spid="32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81D613C6-5348-43A2-8C13-F90D4D1F72C6}"/>
              </a:ext>
            </a:extLst>
          </p:cNvPr>
          <p:cNvSpPr txBox="1">
            <a:spLocks/>
          </p:cNvSpPr>
          <p:nvPr/>
        </p:nvSpPr>
        <p:spPr>
          <a:xfrm>
            <a:off x="8359162" y="130536"/>
            <a:ext cx="2086183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نَشاطٌ خِتامِيٌّ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462953" y="536767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972" y="135662"/>
            <a:ext cx="1733994" cy="1268068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224710" y="6292728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/>
          </p:cNvSpPr>
          <p:nvPr/>
        </p:nvSpPr>
        <p:spPr>
          <a:xfrm>
            <a:off x="7949494" y="6334770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عنوان 1">
            <a:extLst>
              <a:ext uri="{FF2B5EF4-FFF2-40B4-BE49-F238E27FC236}">
                <a16:creationId xmlns:a16="http://schemas.microsoft.com/office/drawing/2014/main" id="{CED7B3B0-E0D9-46C5-BA9A-2C2E435CDF64}"/>
              </a:ext>
            </a:extLst>
          </p:cNvPr>
          <p:cNvSpPr txBox="1">
            <a:spLocks/>
          </p:cNvSpPr>
          <p:nvPr/>
        </p:nvSpPr>
        <p:spPr>
          <a:xfrm>
            <a:off x="3766524" y="1110515"/>
            <a:ext cx="6618995" cy="8247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>
              <a:lnSpc>
                <a:spcPct val="150000"/>
              </a:lnSpc>
            </a:pPr>
            <a:r>
              <a:rPr lang="ar-BH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4- أُ</a:t>
            </a:r>
            <a:r>
              <a:rPr lang="ar-SA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كْمِلُ مَلْءَ الـجَدْوَلِ بِمَا يُنَاسِبُ، كَمَا فِي الـمِثَالِ </a:t>
            </a:r>
            <a:r>
              <a:rPr lang="ar-BH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ar-SA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مستطيل 9">
            <a:extLst>
              <a:ext uri="{FF2B5EF4-FFF2-40B4-BE49-F238E27FC236}">
                <a16:creationId xmlns:a16="http://schemas.microsoft.com/office/drawing/2014/main" id="{6B405238-28D6-4960-BE7F-FDF68198ED7F}"/>
              </a:ext>
            </a:extLst>
          </p:cNvPr>
          <p:cNvSpPr/>
          <p:nvPr/>
        </p:nvSpPr>
        <p:spPr>
          <a:xfrm>
            <a:off x="187718" y="75273"/>
            <a:ext cx="6184869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الهمزة الـمتطرفة بعد حرفٍ مكسورٍ– اللّغة العربيَة – الرّابع الابتدائي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738099"/>
              </p:ext>
            </p:extLst>
          </p:nvPr>
        </p:nvGraphicFramePr>
        <p:xfrm>
          <a:off x="315933" y="2045008"/>
          <a:ext cx="10345783" cy="4088644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664821">
                  <a:extLst>
                    <a:ext uri="{9D8B030D-6E8A-4147-A177-3AD203B41FA5}">
                      <a16:colId xmlns:a16="http://schemas.microsoft.com/office/drawing/2014/main" val="3268568731"/>
                    </a:ext>
                  </a:extLst>
                </a:gridCol>
                <a:gridCol w="1528355">
                  <a:extLst>
                    <a:ext uri="{9D8B030D-6E8A-4147-A177-3AD203B41FA5}">
                      <a16:colId xmlns:a16="http://schemas.microsoft.com/office/drawing/2014/main" val="4230475449"/>
                    </a:ext>
                  </a:extLst>
                </a:gridCol>
                <a:gridCol w="1162594">
                  <a:extLst>
                    <a:ext uri="{9D8B030D-6E8A-4147-A177-3AD203B41FA5}">
                      <a16:colId xmlns:a16="http://schemas.microsoft.com/office/drawing/2014/main" val="1329541170"/>
                    </a:ext>
                  </a:extLst>
                </a:gridCol>
                <a:gridCol w="1058091">
                  <a:extLst>
                    <a:ext uri="{9D8B030D-6E8A-4147-A177-3AD203B41FA5}">
                      <a16:colId xmlns:a16="http://schemas.microsoft.com/office/drawing/2014/main" val="353432096"/>
                    </a:ext>
                  </a:extLst>
                </a:gridCol>
                <a:gridCol w="3931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32995">
                <a:tc>
                  <a:txBody>
                    <a:bodyPr/>
                    <a:lstStyle/>
                    <a:p>
                      <a:pPr algn="ctr" rtl="1"/>
                      <a:r>
                        <a:rPr lang="ar-BH" sz="2400" b="0" dirty="0">
                          <a:solidFill>
                            <a:schemeClr val="tx2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تعليلُ كتابةِ</a:t>
                      </a:r>
                      <a:r>
                        <a:rPr lang="ar-SA" sz="2400" b="0" dirty="0">
                          <a:solidFill>
                            <a:schemeClr val="tx2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الهمزة</a:t>
                      </a:r>
                      <a:r>
                        <a:rPr lang="ar-BH" sz="2400" b="0" dirty="0">
                          <a:solidFill>
                            <a:schemeClr val="tx2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ِ على الياءِ</a:t>
                      </a:r>
                      <a:endParaRPr lang="en-US" sz="2400" b="0" dirty="0">
                        <a:solidFill>
                          <a:schemeClr val="tx2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0" dirty="0">
                          <a:solidFill>
                            <a:schemeClr val="tx2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حركة الحرف السّابق</a:t>
                      </a:r>
                      <a:r>
                        <a:rPr lang="ar-BH" sz="2400" b="0" dirty="0">
                          <a:solidFill>
                            <a:schemeClr val="tx2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للهمزة</a:t>
                      </a:r>
                      <a:endParaRPr lang="en-US" sz="2400" b="0" dirty="0">
                        <a:solidFill>
                          <a:schemeClr val="tx2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0" dirty="0">
                          <a:solidFill>
                            <a:schemeClr val="tx2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موقع الهمزة</a:t>
                      </a:r>
                      <a:endParaRPr lang="en-US" sz="2400" b="0" dirty="0">
                        <a:solidFill>
                          <a:schemeClr val="tx2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0" dirty="0">
                          <a:solidFill>
                            <a:schemeClr val="tx2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الكلمة</a:t>
                      </a:r>
                      <a:r>
                        <a:rPr lang="ar-BH" sz="2400" b="0" dirty="0">
                          <a:solidFill>
                            <a:schemeClr val="tx2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ُ</a:t>
                      </a:r>
                      <a:endParaRPr lang="en-US" sz="2400" b="0" dirty="0">
                        <a:solidFill>
                          <a:schemeClr val="tx2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2400" b="0" dirty="0">
                          <a:solidFill>
                            <a:schemeClr val="tx2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الأمْثِلَةُ </a:t>
                      </a:r>
                      <a:endParaRPr lang="en-US" sz="2400" b="0" dirty="0">
                        <a:solidFill>
                          <a:schemeClr val="tx2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2995">
                <a:tc>
                  <a:txBody>
                    <a:bodyPr/>
                    <a:lstStyle/>
                    <a:p>
                      <a:pPr algn="r" rtl="1"/>
                      <a:r>
                        <a:rPr lang="ar-BH" sz="24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كُتِبَت الهمزةُ على الياء؛ لأنّ الحرفَ الّذي قبلها مكسورٌ.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BH" sz="24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الكَسْرَةُ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BH" sz="24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فِ</a:t>
                      </a: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 آخر الكَلِمَةِ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b="1" u="none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يُفاجِئُ</a:t>
                      </a:r>
                      <a:endParaRPr lang="en-US" sz="3200" b="1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BH" sz="3000" b="1" u="none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يُفاجِئُ</a:t>
                      </a:r>
                      <a:r>
                        <a:rPr lang="ar-BH" sz="3000" b="1" u="none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 المُخْتَرِعُ</a:t>
                      </a:r>
                      <a:r>
                        <a:rPr lang="ar-BH" sz="3000" b="1" u="none" kern="1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 النّاسَ بآلَةٍ جديدةٍ.</a:t>
                      </a:r>
                      <a:endParaRPr lang="en-US" sz="3000" b="1" u="none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6552">
                <a:tc>
                  <a:txBody>
                    <a:bodyPr/>
                    <a:lstStyle/>
                    <a:p>
                      <a:pPr algn="r" rtl="1"/>
                      <a:endParaRPr lang="en-US" sz="2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2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2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b="1" u="none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يُنْشِئُ</a:t>
                      </a:r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BH" sz="3000" b="1" u="none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يُنْشِئُ </a:t>
                      </a:r>
                      <a:r>
                        <a:rPr lang="ar-BH" sz="3000" b="1" u="none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العمّالُ بُرْجًا كبيرًا.</a:t>
                      </a:r>
                      <a:endParaRPr lang="en-US" sz="3000" b="1" u="none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3884">
                <a:tc>
                  <a:txBody>
                    <a:bodyPr/>
                    <a:lstStyle/>
                    <a:p>
                      <a:pPr algn="r" rtl="1"/>
                      <a:endParaRPr lang="en-US" sz="2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2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2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b="1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يُدْفِئُ</a:t>
                      </a:r>
                      <a:endParaRPr lang="en-US" sz="3200" b="1" dirty="0">
                        <a:solidFill>
                          <a:srgbClr val="FF000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BH" sz="3200" b="1" u="none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يُــــــدْفِئُ</a:t>
                      </a:r>
                      <a:r>
                        <a:rPr lang="ar-BH" sz="3200" b="1" u="none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  الـمِعْطَفُ</a:t>
                      </a:r>
                      <a:r>
                        <a:rPr lang="ar-BH" sz="3200" b="1" u="none" kern="1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 الصّوفيُّ الوَلَدَ.</a:t>
                      </a:r>
                      <a:endParaRPr lang="ar-SA" sz="3200" b="1" u="none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9306275"/>
                  </a:ext>
                </a:extLst>
              </a:tr>
              <a:tr h="702218">
                <a:tc>
                  <a:txBody>
                    <a:bodyPr/>
                    <a:lstStyle/>
                    <a:p>
                      <a:pPr algn="r" rtl="1"/>
                      <a:endParaRPr lang="en-US" sz="2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2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endParaRPr lang="en-US" sz="2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3200" b="1" u="none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يَسْتَهْزِئ</a:t>
                      </a:r>
                      <a:r>
                        <a:rPr lang="ar-BH" sz="3200" b="1" u="none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n-ea"/>
                          <a:cs typeface="Sakkal Majalla" panose="02000000000000000000" pitchFamily="2" charset="-78"/>
                        </a:rPr>
                        <a:t>ُ</a:t>
                      </a:r>
                      <a:endParaRPr lang="en-US" sz="32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BH" sz="3200" b="1" u="none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لا</a:t>
                      </a:r>
                      <a:r>
                        <a:rPr lang="ar-BH" sz="3200" b="1" u="none" kern="1200" dirty="0">
                          <a:solidFill>
                            <a:srgbClr val="FF0000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 يَسْتَهْزِئ</a:t>
                      </a:r>
                      <a:r>
                        <a:rPr lang="ar-BH" sz="3200" b="1" u="none" kern="120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ُ الـمؤْمنُ</a:t>
                      </a:r>
                      <a:r>
                        <a:rPr lang="ar-BH" sz="3200" b="1" u="none" kern="1200" baseline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 بِأَخيه.</a:t>
                      </a:r>
                      <a:endParaRPr lang="ar-SA" sz="3200" b="1" u="none" kern="120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>
                    <a:lnL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3" name="Rectangle 6">
            <a:extLst>
              <a:ext uri="{FF2B5EF4-FFF2-40B4-BE49-F238E27FC236}">
                <a16:creationId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11058824" y="2938063"/>
            <a:ext cx="1030142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الـمِثالُ</a:t>
            </a:r>
            <a:endParaRPr lang="en-US" sz="2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Left Arrow 24"/>
          <p:cNvSpPr/>
          <p:nvPr/>
        </p:nvSpPr>
        <p:spPr>
          <a:xfrm>
            <a:off x="10744890" y="3117676"/>
            <a:ext cx="209290" cy="163994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598127" y="3863035"/>
            <a:ext cx="10017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فِ</a:t>
            </a:r>
            <a:r>
              <a:rPr lang="ar-SA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 آخر </a:t>
            </a:r>
            <a:endParaRPr lang="ar-BH" sz="24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SA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الكَلِمَةِ</a:t>
            </a:r>
            <a:endParaRPr lang="en-US" sz="24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280152" y="4016828"/>
            <a:ext cx="10017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الكَسْرَةُ</a:t>
            </a:r>
          </a:p>
        </p:txBody>
      </p:sp>
      <p:sp>
        <p:nvSpPr>
          <p:cNvPr id="3" name="Rectangle 2"/>
          <p:cNvSpPr/>
          <p:nvPr/>
        </p:nvSpPr>
        <p:spPr>
          <a:xfrm>
            <a:off x="316150" y="3832163"/>
            <a:ext cx="26585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كُتِبَت الهمزةُ على الياءِ؛ لأنّ </a:t>
            </a:r>
          </a:p>
          <a:p>
            <a:pPr algn="r" rtl="1"/>
            <a:r>
              <a:rPr lang="ar-BH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الحرفَ الّذي قبلها مكسورٌ.</a:t>
            </a:r>
            <a:endParaRPr lang="en-US" sz="24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598127" y="4613588"/>
            <a:ext cx="10017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فِ</a:t>
            </a:r>
            <a:r>
              <a:rPr lang="ar-SA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 آخر </a:t>
            </a:r>
            <a:endParaRPr lang="ar-BH" sz="24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SA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الكَلِمَةِ</a:t>
            </a:r>
            <a:endParaRPr lang="en-US" sz="24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280152" y="4766690"/>
            <a:ext cx="10017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الكَسْرَةُ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05292" y="4645773"/>
            <a:ext cx="26585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كُتِبَت الهمزةُ على الياءِ؛ لأنّ </a:t>
            </a:r>
          </a:p>
          <a:p>
            <a:pPr algn="r" rtl="1"/>
            <a:r>
              <a:rPr lang="ar-BH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الحرفَ الّذي قبلها مكسورٌ.</a:t>
            </a:r>
            <a:endParaRPr lang="en-US" sz="24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598127" y="5364592"/>
            <a:ext cx="10017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فِ</a:t>
            </a:r>
            <a:r>
              <a:rPr lang="ar-SA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ي آخر </a:t>
            </a:r>
            <a:endParaRPr lang="ar-BH" sz="24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SA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الكَلِمَةِ</a:t>
            </a:r>
            <a:endParaRPr lang="en-US" sz="24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280152" y="5549257"/>
            <a:ext cx="10017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الكَسْرَةُ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94434" y="5400516"/>
            <a:ext cx="26585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BH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كُتِبَتْ الهمزةُ على الياءِ؛ لأنّ </a:t>
            </a:r>
          </a:p>
          <a:p>
            <a:pPr algn="r" rtl="1"/>
            <a:r>
              <a:rPr lang="ar-BH" sz="2400" b="1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الحرفَ الّذي قبلها مكسورٌ.</a:t>
            </a:r>
            <a:endParaRPr lang="en-US" sz="2400" b="1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67544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" grpId="0"/>
      <p:bldP spid="3" grpId="0"/>
      <p:bldP spid="37" grpId="0"/>
      <p:bldP spid="39" grpId="0"/>
      <p:bldP spid="40" grpId="0"/>
      <p:bldP spid="4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TMPLT.potx</Template>
  <TotalTime>1233</TotalTime>
  <Words>626</Words>
  <Application>Microsoft Office PowerPoint</Application>
  <PresentationFormat>Widescreen</PresentationFormat>
  <Paragraphs>131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Sakkal Majalla</vt:lpstr>
      <vt:lpstr>Traditional Arabic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AYSHA ALTHABET</dc:creator>
  <cp:lastModifiedBy>Othman Ben Alsadiq Chriha</cp:lastModifiedBy>
  <cp:revision>119</cp:revision>
  <cp:lastPrinted>2021-01-17T11:49:49Z</cp:lastPrinted>
  <dcterms:created xsi:type="dcterms:W3CDTF">2020-03-04T10:47:58Z</dcterms:created>
  <dcterms:modified xsi:type="dcterms:W3CDTF">2021-02-23T07:06:55Z</dcterms:modified>
</cp:coreProperties>
</file>