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9" r:id="rId13"/>
    <p:sldId id="268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همس الحنين w" initials="همس" lastIdx="1" clrIdx="0">
    <p:extLst>
      <p:ext uri="{19B8F6BF-5375-455C-9EA6-DF929625EA0E}">
        <p15:presenceInfo xmlns:p15="http://schemas.microsoft.com/office/powerpoint/2012/main" userId="8ed0d79d04d27eb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3437"/>
    <a:srgbClr val="312F32"/>
    <a:srgbClr val="333132"/>
    <a:srgbClr val="323033"/>
    <a:srgbClr val="343234"/>
    <a:srgbClr val="312F30"/>
    <a:srgbClr val="3432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147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D3A42-02CA-4ACB-A0BB-4F45849FF3C4}" type="datetimeFigureOut">
              <a:rPr lang="en-US" smtClean="0"/>
              <a:t>11/7/2021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95C2B-A588-4C42-A5B3-6D4A6ECEED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843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D3A42-02CA-4ACB-A0BB-4F45849FF3C4}" type="datetimeFigureOut">
              <a:rPr lang="en-US" smtClean="0"/>
              <a:t>11/7/2021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95C2B-A588-4C42-A5B3-6D4A6ECEED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4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D3A42-02CA-4ACB-A0BB-4F45849FF3C4}" type="datetimeFigureOut">
              <a:rPr lang="en-US" smtClean="0"/>
              <a:t>11/7/2021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95C2B-A588-4C42-A5B3-6D4A6ECEED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184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D3A42-02CA-4ACB-A0BB-4F45849FF3C4}" type="datetimeFigureOut">
              <a:rPr lang="en-US" smtClean="0"/>
              <a:t>11/7/2021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95C2B-A588-4C42-A5B3-6D4A6ECEED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107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D3A42-02CA-4ACB-A0BB-4F45849FF3C4}" type="datetimeFigureOut">
              <a:rPr lang="en-US" smtClean="0"/>
              <a:t>11/7/2021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95C2B-A588-4C42-A5B3-6D4A6ECEED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75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D3A42-02CA-4ACB-A0BB-4F45849FF3C4}" type="datetimeFigureOut">
              <a:rPr lang="en-US" smtClean="0"/>
              <a:t>11/7/2021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95C2B-A588-4C42-A5B3-6D4A6ECEED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951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D3A42-02CA-4ACB-A0BB-4F45849FF3C4}" type="datetimeFigureOut">
              <a:rPr lang="en-US" smtClean="0"/>
              <a:t>11/7/2021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95C2B-A588-4C42-A5B3-6D4A6ECEED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301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D3A42-02CA-4ACB-A0BB-4F45849FF3C4}" type="datetimeFigureOut">
              <a:rPr lang="en-US" smtClean="0"/>
              <a:t>11/7/2021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95C2B-A588-4C42-A5B3-6D4A6ECEED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039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D3A42-02CA-4ACB-A0BB-4F45849FF3C4}" type="datetimeFigureOut">
              <a:rPr lang="en-US" smtClean="0"/>
              <a:t>11/7/2021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95C2B-A588-4C42-A5B3-6D4A6ECEED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60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D3A42-02CA-4ACB-A0BB-4F45849FF3C4}" type="datetimeFigureOut">
              <a:rPr lang="en-US" smtClean="0"/>
              <a:t>11/7/2021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95C2B-A588-4C42-A5B3-6D4A6ECEED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84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D3A42-02CA-4ACB-A0BB-4F45849FF3C4}" type="datetimeFigureOut">
              <a:rPr lang="en-US" smtClean="0"/>
              <a:t>11/7/2021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95C2B-A588-4C42-A5B3-6D4A6ECEED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351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5D3A42-02CA-4ACB-A0BB-4F45849FF3C4}" type="datetimeFigureOut">
              <a:rPr lang="en-US" smtClean="0"/>
              <a:t>11/7/2021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595C2B-A588-4C42-A5B3-6D4A6ECEED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854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slide" Target="slide1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slide" Target="slide1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slide" Target="slide13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slide" Target="slide14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slide" Target="slide15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slide" Target="slide16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slide" Target="slide17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slide" Target="slide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slide" Target="slide3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slide" Target="slide4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slide" Target="slide5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slide" Target="slide6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slide" Target="slide7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slide" Target="slide8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slide" Target="slide9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slide" Target="slide10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>
            <a:extLst>
              <a:ext uri="{FF2B5EF4-FFF2-40B4-BE49-F238E27FC236}">
                <a16:creationId xmlns:a16="http://schemas.microsoft.com/office/drawing/2014/main" id="{A4AF3BDA-BC03-4D8F-A75F-FA004786D48F}"/>
              </a:ext>
            </a:extLst>
          </p:cNvPr>
          <p:cNvSpPr/>
          <p:nvPr/>
        </p:nvSpPr>
        <p:spPr>
          <a:xfrm>
            <a:off x="0" y="0"/>
            <a:ext cx="9143999" cy="68580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720CA39-F4FD-4DE0-8F5C-28BCF8FECA2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158" t="3571" r="18745" b="25266"/>
          <a:stretch/>
        </p:blipFill>
        <p:spPr>
          <a:xfrm>
            <a:off x="589477" y="238525"/>
            <a:ext cx="7965043" cy="5131968"/>
          </a:xfrm>
          <a:prstGeom prst="rect">
            <a:avLst/>
          </a:prstGeom>
        </p:spPr>
      </p:pic>
      <p:sp>
        <p:nvSpPr>
          <p:cNvPr id="2" name="مربع نص 1">
            <a:extLst>
              <a:ext uri="{FF2B5EF4-FFF2-40B4-BE49-F238E27FC236}">
                <a16:creationId xmlns:a16="http://schemas.microsoft.com/office/drawing/2014/main" id="{66F3C59E-BE58-3A46-920A-5DBA503423EC}"/>
              </a:ext>
            </a:extLst>
          </p:cNvPr>
          <p:cNvSpPr txBox="1"/>
          <p:nvPr/>
        </p:nvSpPr>
        <p:spPr>
          <a:xfrm>
            <a:off x="2477405" y="5370493"/>
            <a:ext cx="4189186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8000">
                <a:solidFill>
                  <a:schemeClr val="accent4"/>
                </a:solidFill>
                <a:latin typeface="Century Schoolbook" panose="02040604050505020304" pitchFamily="18" charset="0"/>
                <a:ea typeface="Abadi" panose="02000000000000000000" pitchFamily="2" charset="0"/>
                <a:cs typeface="Arabic Typesetting" panose="03020402040406030203" pitchFamily="66" charset="-78"/>
              </a:rPr>
              <a:t>صوب الهدف</a:t>
            </a:r>
            <a:endParaRPr lang="ar-AE" sz="8000">
              <a:solidFill>
                <a:schemeClr val="accent4"/>
              </a:solidFill>
              <a:latin typeface="Century Schoolbook" panose="02040604050505020304" pitchFamily="18" charset="0"/>
              <a:ea typeface="Abadi" panose="02000000000000000000" pitchFamily="2" charset="0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706785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3A99C060-0373-459A-B899-D6869BFEBC8F}"/>
              </a:ext>
            </a:extLst>
          </p:cNvPr>
          <p:cNvSpPr txBox="1"/>
          <p:nvPr/>
        </p:nvSpPr>
        <p:spPr>
          <a:xfrm>
            <a:off x="3458818" y="218943"/>
            <a:ext cx="54996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4800" b="1" dirty="0">
                <a:solidFill>
                  <a:srgbClr val="FFC000"/>
                </a:solidFill>
              </a:rPr>
              <a:t>أن يأتي حرف المد وبعده الهمزة في كلمة واحدة هو:</a:t>
            </a:r>
          </a:p>
        </p:txBody>
      </p:sp>
      <p:pic>
        <p:nvPicPr>
          <p:cNvPr id="15" name="Picture 14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BA4FB864-A686-491B-8761-B5A27124C34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2972" y="5221178"/>
            <a:ext cx="4421028" cy="1016622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A5FAC6EC-FBCE-408B-BFE7-E5079D61B291}"/>
              </a:ext>
            </a:extLst>
          </p:cNvPr>
          <p:cNvSpPr txBox="1"/>
          <p:nvPr/>
        </p:nvSpPr>
        <p:spPr>
          <a:xfrm>
            <a:off x="5223955" y="5198118"/>
            <a:ext cx="2835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2400" b="1" dirty="0">
                <a:solidFill>
                  <a:schemeClr val="bg1"/>
                </a:solidFill>
              </a:rPr>
              <a:t>مد عارض للسكون</a:t>
            </a:r>
            <a:endParaRPr lang="en-US" sz="2400" b="1" dirty="0">
              <a:solidFill>
                <a:schemeClr val="bg1"/>
              </a:solidFill>
            </a:endParaRPr>
          </a:p>
        </p:txBody>
      </p:sp>
      <p:pic>
        <p:nvPicPr>
          <p:cNvPr id="20" name="Picture 19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9290C201-675C-4C7F-AF32-533068AE3E9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828989" y="2243766"/>
            <a:ext cx="4421028" cy="101662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10394958-EB78-480E-B6C8-8AF4B561CF79}"/>
              </a:ext>
            </a:extLst>
          </p:cNvPr>
          <p:cNvSpPr txBox="1"/>
          <p:nvPr/>
        </p:nvSpPr>
        <p:spPr>
          <a:xfrm>
            <a:off x="5327373" y="2151000"/>
            <a:ext cx="2835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2400" b="1" dirty="0">
                <a:solidFill>
                  <a:schemeClr val="bg1"/>
                </a:solidFill>
              </a:rPr>
              <a:t>مد متصل</a:t>
            </a:r>
            <a:endParaRPr lang="en-US" sz="2400" b="1" dirty="0">
              <a:solidFill>
                <a:schemeClr val="bg1"/>
              </a:solidFill>
            </a:endParaRPr>
          </a:p>
        </p:txBody>
      </p:sp>
      <p:pic>
        <p:nvPicPr>
          <p:cNvPr id="22" name="Picture 21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603CE359-6178-4D7C-8461-713261D1ACE3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2972" y="3819099"/>
            <a:ext cx="4421028" cy="1016622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FE1788F9-5638-458E-AD2B-A511BBBF12CC}"/>
              </a:ext>
            </a:extLst>
          </p:cNvPr>
          <p:cNvSpPr txBox="1"/>
          <p:nvPr/>
        </p:nvSpPr>
        <p:spPr>
          <a:xfrm>
            <a:off x="5223955" y="3817222"/>
            <a:ext cx="2835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2400" b="1" dirty="0">
                <a:solidFill>
                  <a:schemeClr val="bg1"/>
                </a:solidFill>
              </a:rPr>
              <a:t>مد منفصل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12" name="Rectangle 22">
            <a:hlinkClick r:id="rId6" action="ppaction://hlinksldjump"/>
            <a:extLst>
              <a:ext uri="{FF2B5EF4-FFF2-40B4-BE49-F238E27FC236}">
                <a16:creationId xmlns:a16="http://schemas.microsoft.com/office/drawing/2014/main" id="{46570E3D-B714-4205-8081-7D9579EA7826}"/>
              </a:ext>
            </a:extLst>
          </p:cNvPr>
          <p:cNvSpPr/>
          <p:nvPr/>
        </p:nvSpPr>
        <p:spPr>
          <a:xfrm>
            <a:off x="5976016" y="6286323"/>
            <a:ext cx="1331844" cy="4616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sz="2000" b="1" dirty="0">
                <a:solidFill>
                  <a:schemeClr val="tx1"/>
                </a:solidFill>
              </a:rPr>
              <a:t>السؤال التالي</a:t>
            </a:r>
            <a:endParaRPr lang="en-US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9747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955 -0.0007 L -0.15955 -0.00047 C -0.16337 0.00208 -0.1691 0.00602 -0.17257 0.0125 C -0.17813 0.02338 -0.17535 0.01875 -0.18108 0.02639 C -0.19253 0.05555 -0.17813 0.02083 -0.19045 0.04259 C -0.19201 0.04537 -0.19323 0.05046 -0.19479 0.05347 C -0.19792 0.05972 -0.20174 0.06227 -0.20469 0.0699 C -0.20608 0.07384 -0.20747 0.07801 -0.20903 0.08102 C -0.21927 0.10069 -0.21042 0.07847 -0.21892 0.09745 C -0.22049 0.10069 -0.2217 0.10486 -0.22326 0.1081 C -0.225 0.11203 -0.22656 0.11574 -0.2283 0.11921 C -0.22917 0.12129 -0.23021 0.12245 -0.23108 0.12453 C -0.23264 0.12801 -0.23385 0.1324 -0.23542 0.13564 C -0.23976 0.14514 -0.24097 0.14467 -0.24479 0.15463 C -0.24601 0.15787 -0.24705 0.16203 -0.24826 0.16551 C -0.25017 0.17037 -0.25208 0.17453 -0.25399 0.17916 C -0.25503 0.18171 -0.2559 0.18495 -0.25694 0.18727 C -0.25816 0.19051 -0.25972 0.19259 -0.26111 0.1956 C -0.26806 0.21088 -0.26302 0.20208 -0.26979 0.22014 C -0.27153 0.22523 -0.27361 0.22847 -0.27552 0.23379 C -0.27656 0.23703 -0.27708 0.24189 -0.2783 0.24467 C -0.28003 0.24907 -0.28229 0.25115 -0.28403 0.25578 C -0.28594 0.26018 -0.28733 0.26713 -0.28906 0.27199 C -0.28958 0.27361 -0.29045 0.27338 -0.29115 0.27477 C -0.29323 0.27893 -0.29497 0.28379 -0.29688 0.28842 C -0.29757 0.29189 -0.29809 0.29652 -0.29913 0.2993 C -0.30035 0.30324 -0.30191 0.30439 -0.3033 0.3074 C -0.30434 0.30995 -0.30521 0.31319 -0.30625 0.31551 C -0.30729 0.31852 -0.30851 0.32083 -0.30955 0.32384 C -0.31389 0.33449 -0.31198 0.33194 -0.31684 0.3456 C -0.3224 0.36111 -0.32014 0.34699 -0.32674 0.37314 C -0.32813 0.37777 -0.32917 0.38264 -0.33056 0.38657 C -0.33142 0.38912 -0.33229 0.38981 -0.33333 0.39213 C -0.33611 0.39953 -0.33837 0.40856 -0.34115 0.41666 C -0.34236 0.42037 -0.34375 0.42361 -0.34479 0.42777 C -0.35174 0.45463 -0.34323 0.42314 -0.35122 0.44676 C -0.35417 0.45532 -0.35712 0.46412 -0.35972 0.47384 C -0.3684 0.50694 -0.35816 0.46967 -0.36476 0.49027 C -0.36563 0.49282 -0.36632 0.4956 -0.36701 0.49838 C -0.36753 0.50115 -0.36823 0.50694 -0.36823 0.5074 L -0.36823 0.50694 " pathEditMode="relative" rAng="0" ptsTypes="AAAAAAAAAAAAAAAAAAAAAAAAAAAAAAAAAAAAAAAAA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34" y="25394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094 -0.00648 L -0.06094 -0.00672 C -0.07743 -0.00556 -0.08333 -0.00602 -0.0967 -0.00347 C -0.10399 -0.00209 -0.11823 0.00115 -0.11823 0.00092 C -0.1217 0.00278 -0.12517 0.00486 -0.12882 0.00578 C -0.13125 0.00625 -0.13368 0.00648 -0.13594 0.00717 C -0.13767 0.00764 -0.13923 0.00833 -0.1408 0.00879 C -0.14271 0.00926 -0.14479 0.00995 -0.1467 0.01018 C -0.14757 0.01134 -0.14809 0.0125 -0.14896 0.01319 C -0.15573 0.01759 -0.15816 0.01782 -0.16441 0.01921 C -0.16614 0.02037 -0.16771 0.02153 -0.16927 0.02245 C -0.17031 0.02315 -0.1717 0.02315 -0.17274 0.02407 C -0.18107 0.02916 -0.17118 0.02523 -0.18107 0.02847 C -0.18663 0.03194 -0.18576 0.03194 -0.19184 0.03472 C -0.19305 0.03518 -0.19427 0.03588 -0.19548 0.03634 C -0.19774 0.0368 -0.2 0.03727 -0.20243 0.03796 C -0.2059 0.04213 -0.20416 0.04074 -0.20972 0.04236 C -0.21354 0.04328 -0.22153 0.04537 -0.22153 0.04514 C -0.23246 0.05463 -0.21476 0.04051 -0.2441 0.05301 C -0.24913 0.05509 -0.24653 0.05416 -0.25243 0.05625 C -0.25625 0.05926 -0.25694 0.06041 -0.26198 0.06227 C -0.2658 0.06342 -0.27378 0.06528 -0.27378 0.06504 C -0.27552 0.0662 -0.27691 0.06736 -0.27864 0.06828 C -0.2816 0.0699 -0.28351 0.0699 -0.2868 0.07129 C -0.2868 0.07106 -0.29566 0.075 -0.29774 0.07569 C -0.29878 0.07639 -0.3 0.07685 -0.30104 0.07731 C -0.30347 0.07824 -0.30712 0.07916 -0.30937 0.08055 C -0.31111 0.08125 -0.3125 0.08264 -0.31423 0.08356 C -0.31423 0.08333 -0.32309 0.08727 -0.325 0.08796 L -0.33212 0.0912 C -0.33351 0.09143 -0.33524 0.09213 -0.33663 0.09259 C -0.33906 0.09352 -0.34149 0.09467 -0.34392 0.09583 C -0.34514 0.09606 -0.34635 0.09699 -0.34757 0.09722 C -0.34913 0.09768 -0.35069 0.09815 -0.35226 0.09884 C -0.35434 0.0993 -0.35625 0.1 -0.35816 0.10023 C -0.3625 0.10069 -0.36684 0.10023 -0.37101 0.10023 L -0.37101 0.1 " pathEditMode="relative" rAng="0" ptsTypes="AAAAAAAAAAAAAAAAAAAAAAAAAAAAAAAAAAAAA">
                                      <p:cBhvr>
                                        <p:cTn id="1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503" y="5347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847 1.48148E-6 L -0.17847 0.00046 C -0.1816 -0.00486 -0.18472 -0.00903 -0.18715 -0.01482 C -0.18802 -0.01667 -0.18785 -0.01991 -0.18837 -0.02222 C -0.18889 -0.02477 -0.18958 -0.02708 -0.19045 -0.0294 C -0.19097 -0.03125 -0.19201 -0.03241 -0.19253 -0.03403 C -0.19531 -0.04121 -0.19844 -0.05 -0.2 -0.0588 C -0.20104 -0.06343 -0.20104 -0.06898 -0.20226 -0.07338 C -0.20712 -0.09005 -0.20122 -0.06921 -0.20764 -0.09283 C -0.20833 -0.09514 -0.2092 -0.09769 -0.2099 -0.10023 C -0.21111 -0.10486 -0.21198 -0.11019 -0.21302 -0.11482 C -0.21372 -0.11736 -0.21458 -0.11945 -0.2151 -0.12222 C -0.21597 -0.12593 -0.21649 -0.13033 -0.21736 -0.13449 C -0.21944 -0.14445 -0.2224 -0.15139 -0.225 -0.16134 C -0.22569 -0.16412 -0.22622 -0.16783 -0.22708 -0.17083 C -0.22795 -0.17454 -0.22934 -0.17708 -0.23021 -0.18056 C -0.23229 -0.18843 -0.23351 -0.19722 -0.23559 -0.20533 C -0.23958 -0.21968 -0.23767 -0.21343 -0.24097 -0.22477 C -0.24375 -0.24306 -0.23993 -0.22037 -0.24427 -0.23935 C -0.24688 -0.25139 -0.2434 -0.24236 -0.24757 -0.25394 C -0.24809 -0.25579 -0.24896 -0.25695 -0.24965 -0.25857 C -0.25052 -0.26181 -0.25104 -0.26528 -0.25174 -0.26852 C -0.25243 -0.2713 -0.25313 -0.27361 -0.25399 -0.27593 C -0.25469 -0.28079 -0.25503 -0.28588 -0.25608 -0.29051 C -0.25694 -0.29491 -0.25833 -0.29861 -0.25938 -0.30278 C -0.26007 -0.30602 -0.26076 -0.30926 -0.26146 -0.3125 C -0.26406 -0.33542 -0.26042 -0.30949 -0.2658 -0.32963 C -0.26788 -0.33727 -0.26875 -0.34653 -0.27118 -0.35417 L -0.27639 -0.37083 C -0.27917 -0.39514 -0.27569 -0.36852 -0.27969 -0.3882 C -0.28819 -0.42963 -0.28021 -0.39838 -0.28733 -0.42454 C -0.28941 -0.44514 -0.28681 -0.425 -0.29045 -0.4419 C -0.29201 -0.44792 -0.29288 -0.45764 -0.29479 -0.46389 C -0.29566 -0.46644 -0.29688 -0.46852 -0.29792 -0.47107 C -0.29878 -0.47847 -0.29931 -0.48565 -0.30017 -0.49306 C -0.30139 -0.50324 -0.3026 -0.50579 -0.30451 -0.51505 C -0.30538 -0.51898 -0.3059 -0.52315 -0.3066 -0.52732 C -0.30694 -0.52963 -0.30712 -0.53218 -0.30764 -0.53449 C -0.30833 -0.53658 -0.3092 -0.53773 -0.3099 -0.53958 C -0.31267 -0.55857 -0.31094 -0.54977 -0.31528 -0.56621 C -0.31563 -0.57107 -0.31545 -0.57662 -0.31632 -0.58102 C -0.31701 -0.58449 -0.31892 -0.58704 -0.31944 -0.59074 C -0.32049 -0.59607 -0.32014 -0.60208 -0.32066 -0.60764 C -0.32101 -0.61111 -0.32118 -0.61435 -0.3217 -0.61759 C -0.32222 -0.62083 -0.32326 -0.62408 -0.32396 -0.62732 C -0.32431 -0.62963 -0.32448 -0.63218 -0.325 -0.63449 C -0.32656 -0.64329 -0.32708 -0.64421 -0.32917 -0.65185 C -0.32951 -0.65463 -0.33056 -0.66528 -0.33142 -0.66875 C -0.33194 -0.6713 -0.33299 -0.67338 -0.33351 -0.67593 C -0.33438 -0.68079 -0.3349 -0.68565 -0.33576 -0.69074 C -0.33594 -0.69306 -0.33611 -0.6956 -0.33681 -0.69792 L -0.33889 -0.70533 C -0.34184 -0.73125 -0.33785 -0.7007 -0.34219 -0.72246 C -0.34306 -0.72708 -0.34358 -0.73218 -0.34427 -0.73704 C -0.34462 -0.73935 -0.34444 -0.74259 -0.34549 -0.74445 L -0.3474 -0.74908 C -0.34896 -0.76644 -0.34792 -0.75764 -0.35069 -0.77593 L -0.35191 -0.78333 C -0.35226 -0.78588 -0.35295 -0.7882 -0.35295 -0.79051 L -0.35295 -0.7956 L -0.35382 -0.80509 " pathEditMode="relative" rAng="0" ptsTypes="AAAAAAAAAAAAAAAAAAAAAAAAAAAAAAAAAAAAAAAAAAAAAAAAAAAAAAAAAAAAA">
                                      <p:cBhvr>
                                        <p:cTn id="1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67" y="-40231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3A99C060-0373-459A-B899-D6869BFEBC8F}"/>
              </a:ext>
            </a:extLst>
          </p:cNvPr>
          <p:cNvSpPr txBox="1"/>
          <p:nvPr/>
        </p:nvSpPr>
        <p:spPr>
          <a:xfrm>
            <a:off x="3263705" y="115395"/>
            <a:ext cx="569476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4800" b="1" dirty="0">
                <a:solidFill>
                  <a:srgbClr val="FFC000"/>
                </a:solidFill>
              </a:rPr>
              <a:t>مثال المد الفرعي (المتصل) في قوله تعالى:</a:t>
            </a:r>
          </a:p>
        </p:txBody>
      </p:sp>
      <p:pic>
        <p:nvPicPr>
          <p:cNvPr id="15" name="Picture 14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BA4FB864-A686-491B-8761-B5A27124C34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2972" y="5221178"/>
            <a:ext cx="4421028" cy="1016622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A5FAC6EC-FBCE-408B-BFE7-E5079D61B291}"/>
              </a:ext>
            </a:extLst>
          </p:cNvPr>
          <p:cNvSpPr txBox="1"/>
          <p:nvPr/>
        </p:nvSpPr>
        <p:spPr>
          <a:xfrm>
            <a:off x="5223955" y="5198118"/>
            <a:ext cx="2835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2400" b="1" dirty="0">
                <a:solidFill>
                  <a:schemeClr val="bg1"/>
                </a:solidFill>
              </a:rPr>
              <a:t>(</a:t>
            </a:r>
            <a:r>
              <a:rPr lang="ar-SA" sz="2400" b="1" dirty="0">
                <a:solidFill>
                  <a:schemeClr val="bg1"/>
                </a:solidFill>
              </a:rPr>
              <a:t>قال</a:t>
            </a:r>
            <a:r>
              <a:rPr lang="ar-AE" sz="2400" b="1" dirty="0">
                <a:solidFill>
                  <a:schemeClr val="bg1"/>
                </a:solidFill>
              </a:rPr>
              <a:t>)</a:t>
            </a:r>
            <a:endParaRPr lang="en-US" sz="2400" b="1" dirty="0">
              <a:solidFill>
                <a:schemeClr val="bg1"/>
              </a:solidFill>
            </a:endParaRPr>
          </a:p>
        </p:txBody>
      </p:sp>
      <p:pic>
        <p:nvPicPr>
          <p:cNvPr id="20" name="Picture 19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9290C201-675C-4C7F-AF32-533068AE3E9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828989" y="2243766"/>
            <a:ext cx="4421028" cy="101662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10394958-EB78-480E-B6C8-8AF4B561CF79}"/>
              </a:ext>
            </a:extLst>
          </p:cNvPr>
          <p:cNvSpPr txBox="1"/>
          <p:nvPr/>
        </p:nvSpPr>
        <p:spPr>
          <a:xfrm>
            <a:off x="5352348" y="2052689"/>
            <a:ext cx="2835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2400" b="1" dirty="0">
                <a:solidFill>
                  <a:schemeClr val="bg1"/>
                </a:solidFill>
              </a:rPr>
              <a:t>(</a:t>
            </a:r>
            <a:r>
              <a:rPr lang="ar-SA" sz="2400" b="1" dirty="0" err="1">
                <a:solidFill>
                  <a:schemeClr val="bg1"/>
                </a:solidFill>
              </a:rPr>
              <a:t>السمآءِ</a:t>
            </a:r>
            <a:r>
              <a:rPr lang="ar-SA" sz="2400" b="1" dirty="0">
                <a:solidFill>
                  <a:schemeClr val="bg1"/>
                </a:solidFill>
              </a:rPr>
              <a:t>)</a:t>
            </a:r>
          </a:p>
        </p:txBody>
      </p:sp>
      <p:pic>
        <p:nvPicPr>
          <p:cNvPr id="22" name="Picture 21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603CE359-6178-4D7C-8461-713261D1ACE3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2972" y="3819099"/>
            <a:ext cx="4421028" cy="1016622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FE1788F9-5638-458E-AD2B-A511BBBF12CC}"/>
              </a:ext>
            </a:extLst>
          </p:cNvPr>
          <p:cNvSpPr txBox="1"/>
          <p:nvPr/>
        </p:nvSpPr>
        <p:spPr>
          <a:xfrm>
            <a:off x="5235269" y="3645845"/>
            <a:ext cx="2835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2400" b="1" dirty="0">
                <a:solidFill>
                  <a:schemeClr val="bg1"/>
                </a:solidFill>
              </a:rPr>
              <a:t>(والصافَّاتِ)</a:t>
            </a:r>
          </a:p>
        </p:txBody>
      </p:sp>
      <p:sp>
        <p:nvSpPr>
          <p:cNvPr id="23" name="Rectangle 22">
            <a:hlinkClick r:id="rId6" action="ppaction://hlinksldjump"/>
            <a:extLst>
              <a:ext uri="{FF2B5EF4-FFF2-40B4-BE49-F238E27FC236}">
                <a16:creationId xmlns:a16="http://schemas.microsoft.com/office/drawing/2014/main" id="{F8DAF4DB-4C4E-4CAB-82BA-D9F9EC675D6B}"/>
              </a:ext>
            </a:extLst>
          </p:cNvPr>
          <p:cNvSpPr/>
          <p:nvPr/>
        </p:nvSpPr>
        <p:spPr>
          <a:xfrm>
            <a:off x="5976016" y="6286323"/>
            <a:ext cx="1331844" cy="4616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sz="2000" b="1" dirty="0">
                <a:solidFill>
                  <a:schemeClr val="tx1"/>
                </a:solidFill>
              </a:rPr>
              <a:t>ا</a:t>
            </a:r>
            <a:r>
              <a:rPr lang="ar-SA" sz="2000" b="1" dirty="0">
                <a:solidFill>
                  <a:schemeClr val="tx1"/>
                </a:solidFill>
              </a:rPr>
              <a:t>لسؤال التالي</a:t>
            </a:r>
            <a:endParaRPr lang="en-US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3936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955 -0.0007 L -0.15955 -0.00047 C -0.16337 0.00208 -0.1691 0.00602 -0.17257 0.0125 C -0.17813 0.02338 -0.17535 0.01875 -0.18108 0.02639 C -0.19253 0.05555 -0.17813 0.02083 -0.19045 0.04259 C -0.19201 0.04537 -0.19323 0.05046 -0.19479 0.05347 C -0.19792 0.05972 -0.20174 0.06227 -0.20469 0.0699 C -0.20608 0.07384 -0.20747 0.07801 -0.20903 0.08102 C -0.21927 0.10069 -0.21042 0.07847 -0.21892 0.09745 C -0.22049 0.10069 -0.2217 0.10486 -0.22326 0.1081 C -0.225 0.11203 -0.22656 0.11574 -0.2283 0.11921 C -0.22917 0.12129 -0.23021 0.12245 -0.23108 0.12453 C -0.23264 0.12801 -0.23385 0.1324 -0.23542 0.13564 C -0.23976 0.14514 -0.24097 0.14467 -0.24479 0.15463 C -0.24601 0.15787 -0.24705 0.16203 -0.24826 0.16551 C -0.25017 0.17037 -0.25208 0.17453 -0.25399 0.17916 C -0.25503 0.18171 -0.2559 0.18495 -0.25694 0.18727 C -0.25816 0.19051 -0.25972 0.19259 -0.26111 0.1956 C -0.26806 0.21088 -0.26302 0.20208 -0.26979 0.22014 C -0.27153 0.22523 -0.27361 0.22847 -0.27552 0.23379 C -0.27656 0.23703 -0.27708 0.24189 -0.2783 0.24467 C -0.28003 0.24907 -0.28229 0.25115 -0.28403 0.25578 C -0.28594 0.26018 -0.28733 0.26713 -0.28906 0.27199 C -0.28958 0.27361 -0.29045 0.27338 -0.29115 0.27477 C -0.29323 0.27893 -0.29497 0.28379 -0.29688 0.28842 C -0.29757 0.29189 -0.29809 0.29652 -0.29913 0.2993 C -0.30035 0.30324 -0.30191 0.30439 -0.3033 0.3074 C -0.30434 0.30995 -0.30521 0.31319 -0.30625 0.31551 C -0.30729 0.31852 -0.30851 0.32083 -0.30955 0.32384 C -0.31389 0.33449 -0.31198 0.33194 -0.31684 0.3456 C -0.3224 0.36111 -0.32014 0.34699 -0.32674 0.37314 C -0.32813 0.37777 -0.32917 0.38264 -0.33056 0.38657 C -0.33142 0.38912 -0.33229 0.38981 -0.33333 0.39213 C -0.33611 0.39953 -0.33837 0.40856 -0.34115 0.41666 C -0.34236 0.42037 -0.34375 0.42361 -0.34479 0.42777 C -0.35174 0.45463 -0.34323 0.42314 -0.35122 0.44676 C -0.35417 0.45532 -0.35712 0.46412 -0.35972 0.47384 C -0.3684 0.50694 -0.35816 0.46967 -0.36476 0.49027 C -0.36563 0.49282 -0.36632 0.4956 -0.36701 0.49838 C -0.36753 0.50115 -0.36823 0.50694 -0.36823 0.5074 L -0.36823 0.50694 " pathEditMode="relative" rAng="0" ptsTypes="AAAAAAAAAAAAAAAAAAAAAAAAAAAAAAAAAAAAAAAAA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34" y="25394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094 -0.00648 L -0.06094 -0.00672 C -0.07743 -0.00556 -0.08333 -0.00602 -0.0967 -0.00347 C -0.10399 -0.00209 -0.11823 0.00115 -0.11823 0.00092 C -0.1217 0.00278 -0.12517 0.00486 -0.12882 0.00578 C -0.13125 0.00625 -0.13368 0.00648 -0.13594 0.00717 C -0.13767 0.00764 -0.13923 0.00833 -0.1408 0.00879 C -0.14271 0.00926 -0.14479 0.00995 -0.1467 0.01018 C -0.14757 0.01134 -0.14809 0.0125 -0.14896 0.01319 C -0.15573 0.01759 -0.15816 0.01782 -0.16441 0.01921 C -0.16614 0.02037 -0.16771 0.02153 -0.16927 0.02245 C -0.17031 0.02315 -0.1717 0.02315 -0.17274 0.02407 C -0.18107 0.02916 -0.17118 0.02523 -0.18107 0.02847 C -0.18663 0.03194 -0.18576 0.03194 -0.19184 0.03472 C -0.19305 0.03518 -0.19427 0.03588 -0.19548 0.03634 C -0.19774 0.0368 -0.2 0.03727 -0.20243 0.03796 C -0.2059 0.04213 -0.20416 0.04074 -0.20972 0.04236 C -0.21354 0.04328 -0.22153 0.04537 -0.22153 0.04514 C -0.23246 0.05463 -0.21476 0.04051 -0.2441 0.05301 C -0.24913 0.05509 -0.24653 0.05416 -0.25243 0.05625 C -0.25625 0.05926 -0.25694 0.06041 -0.26198 0.06227 C -0.2658 0.06342 -0.27378 0.06528 -0.27378 0.06504 C -0.27552 0.0662 -0.27691 0.06736 -0.27864 0.06828 C -0.2816 0.0699 -0.28351 0.0699 -0.2868 0.07129 C -0.2868 0.07106 -0.29566 0.075 -0.29774 0.07569 C -0.29878 0.07639 -0.3 0.07685 -0.30104 0.07731 C -0.30347 0.07824 -0.30712 0.07916 -0.30937 0.08055 C -0.31111 0.08125 -0.3125 0.08264 -0.31423 0.08356 C -0.31423 0.08333 -0.32309 0.08727 -0.325 0.08796 L -0.33212 0.0912 C -0.33351 0.09143 -0.33524 0.09213 -0.33663 0.09259 C -0.33906 0.09352 -0.34149 0.09467 -0.34392 0.09583 C -0.34514 0.09606 -0.34635 0.09699 -0.34757 0.09722 C -0.34913 0.09768 -0.35069 0.09815 -0.35226 0.09884 C -0.35434 0.0993 -0.35625 0.1 -0.35816 0.10023 C -0.3625 0.10069 -0.36684 0.10023 -0.37101 0.10023 L -0.37101 0.1 " pathEditMode="relative" rAng="0" ptsTypes="AAAAAAAAAAAAAAAAAAAAAAAAAAAAAAAAAAAAA">
                                      <p:cBhvr>
                                        <p:cTn id="1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503" y="5347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847 1.48148E-6 L -0.17847 0.00046 C -0.1816 -0.00486 -0.18472 -0.00903 -0.18715 -0.01482 C -0.18802 -0.01667 -0.18785 -0.01991 -0.18837 -0.02222 C -0.18889 -0.02477 -0.18958 -0.02708 -0.19045 -0.0294 C -0.19097 -0.03125 -0.19201 -0.03241 -0.19253 -0.03403 C -0.19531 -0.04121 -0.19844 -0.05 -0.2 -0.0588 C -0.20104 -0.06343 -0.20104 -0.06898 -0.20226 -0.07338 C -0.20712 -0.09005 -0.20122 -0.06921 -0.20764 -0.09283 C -0.20833 -0.09514 -0.2092 -0.09769 -0.2099 -0.10023 C -0.21111 -0.10486 -0.21198 -0.11019 -0.21302 -0.11482 C -0.21372 -0.11736 -0.21458 -0.11945 -0.2151 -0.12222 C -0.21597 -0.12593 -0.21649 -0.13033 -0.21736 -0.13449 C -0.21944 -0.14445 -0.2224 -0.15139 -0.225 -0.16134 C -0.22569 -0.16412 -0.22622 -0.16783 -0.22708 -0.17083 C -0.22795 -0.17454 -0.22934 -0.17708 -0.23021 -0.18056 C -0.23229 -0.18843 -0.23351 -0.19722 -0.23559 -0.20533 C -0.23958 -0.21968 -0.23767 -0.21343 -0.24097 -0.22477 C -0.24375 -0.24306 -0.23993 -0.22037 -0.24427 -0.23935 C -0.24688 -0.25139 -0.2434 -0.24236 -0.24757 -0.25394 C -0.24809 -0.25579 -0.24896 -0.25695 -0.24965 -0.25857 C -0.25052 -0.26181 -0.25104 -0.26528 -0.25174 -0.26852 C -0.25243 -0.2713 -0.25313 -0.27361 -0.25399 -0.27593 C -0.25469 -0.28079 -0.25503 -0.28588 -0.25608 -0.29051 C -0.25694 -0.29491 -0.25833 -0.29861 -0.25938 -0.30278 C -0.26007 -0.30602 -0.26076 -0.30926 -0.26146 -0.3125 C -0.26406 -0.33542 -0.26042 -0.30949 -0.2658 -0.32963 C -0.26788 -0.33727 -0.26875 -0.34653 -0.27118 -0.35417 L -0.27639 -0.37083 C -0.27917 -0.39514 -0.27569 -0.36852 -0.27969 -0.3882 C -0.28819 -0.42963 -0.28021 -0.39838 -0.28733 -0.42454 C -0.28941 -0.44514 -0.28681 -0.425 -0.29045 -0.4419 C -0.29201 -0.44792 -0.29288 -0.45764 -0.29479 -0.46389 C -0.29566 -0.46644 -0.29688 -0.46852 -0.29792 -0.47107 C -0.29878 -0.47847 -0.29931 -0.48565 -0.30017 -0.49306 C -0.30139 -0.50324 -0.3026 -0.50579 -0.30451 -0.51505 C -0.30538 -0.51898 -0.3059 -0.52315 -0.3066 -0.52732 C -0.30694 -0.52963 -0.30712 -0.53218 -0.30764 -0.53449 C -0.30833 -0.53658 -0.3092 -0.53773 -0.3099 -0.53958 C -0.31267 -0.55857 -0.31094 -0.54977 -0.31528 -0.56621 C -0.31563 -0.57107 -0.31545 -0.57662 -0.31632 -0.58102 C -0.31701 -0.58449 -0.31892 -0.58704 -0.31944 -0.59074 C -0.32049 -0.59607 -0.32014 -0.60208 -0.32066 -0.60764 C -0.32101 -0.61111 -0.32118 -0.61435 -0.3217 -0.61759 C -0.32222 -0.62083 -0.32326 -0.62408 -0.32396 -0.62732 C -0.32431 -0.62963 -0.32448 -0.63218 -0.325 -0.63449 C -0.32656 -0.64329 -0.32708 -0.64421 -0.32917 -0.65185 C -0.32951 -0.65463 -0.33056 -0.66528 -0.33142 -0.66875 C -0.33194 -0.6713 -0.33299 -0.67338 -0.33351 -0.67593 C -0.33438 -0.68079 -0.3349 -0.68565 -0.33576 -0.69074 C -0.33594 -0.69306 -0.33611 -0.6956 -0.33681 -0.69792 L -0.33889 -0.70533 C -0.34184 -0.73125 -0.33785 -0.7007 -0.34219 -0.72246 C -0.34306 -0.72708 -0.34358 -0.73218 -0.34427 -0.73704 C -0.34462 -0.73935 -0.34444 -0.74259 -0.34549 -0.74445 L -0.3474 -0.74908 C -0.34896 -0.76644 -0.34792 -0.75764 -0.35069 -0.77593 L -0.35191 -0.78333 C -0.35226 -0.78588 -0.35295 -0.7882 -0.35295 -0.79051 L -0.35295 -0.7956 L -0.35382 -0.80509 " pathEditMode="relative" rAng="0" ptsTypes="AAAAAAAAAAAAAAAAAAAAAAAAAAAAAAAAAAAAAAAAAAAAAAAAAAAAAAAAAAAAA">
                                      <p:cBhvr>
                                        <p:cTn id="1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67" y="-40231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3A99C060-0373-459A-B899-D6869BFEBC8F}"/>
              </a:ext>
            </a:extLst>
          </p:cNvPr>
          <p:cNvSpPr txBox="1"/>
          <p:nvPr/>
        </p:nvSpPr>
        <p:spPr>
          <a:xfrm>
            <a:off x="2779082" y="282437"/>
            <a:ext cx="587254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4800" b="1" dirty="0">
                <a:solidFill>
                  <a:srgbClr val="FFC000"/>
                </a:solidFill>
              </a:rPr>
              <a:t>مثال المد الفرعي (المنفصل) قوله تعالى:</a:t>
            </a:r>
          </a:p>
        </p:txBody>
      </p:sp>
      <p:pic>
        <p:nvPicPr>
          <p:cNvPr id="15" name="Picture 14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BA4FB864-A686-491B-8761-B5A27124C34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2972" y="5221178"/>
            <a:ext cx="4421028" cy="1016622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A5FAC6EC-FBCE-408B-BFE7-E5079D61B291}"/>
              </a:ext>
            </a:extLst>
          </p:cNvPr>
          <p:cNvSpPr txBox="1"/>
          <p:nvPr/>
        </p:nvSpPr>
        <p:spPr>
          <a:xfrm>
            <a:off x="5223955" y="5061092"/>
            <a:ext cx="2835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2400" b="1" dirty="0">
                <a:solidFill>
                  <a:schemeClr val="bg1"/>
                </a:solidFill>
              </a:rPr>
              <a:t>(الحآقَّة)</a:t>
            </a:r>
          </a:p>
        </p:txBody>
      </p:sp>
      <p:pic>
        <p:nvPicPr>
          <p:cNvPr id="20" name="Picture 19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9290C201-675C-4C7F-AF32-533068AE3E9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828989" y="2243766"/>
            <a:ext cx="4421028" cy="101662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10394958-EB78-480E-B6C8-8AF4B561CF79}"/>
              </a:ext>
            </a:extLst>
          </p:cNvPr>
          <p:cNvSpPr txBox="1"/>
          <p:nvPr/>
        </p:nvSpPr>
        <p:spPr>
          <a:xfrm>
            <a:off x="5223955" y="2077468"/>
            <a:ext cx="2835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2400" b="1" dirty="0">
                <a:solidFill>
                  <a:schemeClr val="bg1"/>
                </a:solidFill>
              </a:rPr>
              <a:t>(</a:t>
            </a:r>
            <a:r>
              <a:rPr lang="ar-SA" sz="2400" b="1" dirty="0" err="1">
                <a:solidFill>
                  <a:schemeClr val="bg1"/>
                </a:solidFill>
              </a:rPr>
              <a:t>وفيٓ</a:t>
            </a:r>
            <a:r>
              <a:rPr lang="ar-SA" sz="2400" b="1" dirty="0">
                <a:solidFill>
                  <a:schemeClr val="bg1"/>
                </a:solidFill>
              </a:rPr>
              <a:t> أنفسكم)</a:t>
            </a:r>
          </a:p>
        </p:txBody>
      </p:sp>
      <p:pic>
        <p:nvPicPr>
          <p:cNvPr id="22" name="Picture 21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603CE359-6178-4D7C-8461-713261D1ACE3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2972" y="3819099"/>
            <a:ext cx="4421028" cy="1016622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FE1788F9-5638-458E-AD2B-A511BBBF12CC}"/>
              </a:ext>
            </a:extLst>
          </p:cNvPr>
          <p:cNvSpPr txBox="1"/>
          <p:nvPr/>
        </p:nvSpPr>
        <p:spPr>
          <a:xfrm>
            <a:off x="5223955" y="3656396"/>
            <a:ext cx="2835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2400" b="1" dirty="0">
                <a:solidFill>
                  <a:schemeClr val="bg1"/>
                </a:solidFill>
              </a:rPr>
              <a:t>(تعملون)</a:t>
            </a:r>
          </a:p>
        </p:txBody>
      </p:sp>
      <p:sp>
        <p:nvSpPr>
          <p:cNvPr id="23" name="Rectangle 22">
            <a:hlinkClick r:id="rId6" action="ppaction://hlinksldjump"/>
            <a:extLst>
              <a:ext uri="{FF2B5EF4-FFF2-40B4-BE49-F238E27FC236}">
                <a16:creationId xmlns:a16="http://schemas.microsoft.com/office/drawing/2014/main" id="{F8DAF4DB-4C4E-4CAB-82BA-D9F9EC675D6B}"/>
              </a:ext>
            </a:extLst>
          </p:cNvPr>
          <p:cNvSpPr/>
          <p:nvPr/>
        </p:nvSpPr>
        <p:spPr>
          <a:xfrm>
            <a:off x="5976016" y="6286323"/>
            <a:ext cx="1331844" cy="4616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000" b="1" dirty="0">
                <a:solidFill>
                  <a:schemeClr val="tx1"/>
                </a:solidFill>
              </a:rPr>
              <a:t>السؤال التالي</a:t>
            </a:r>
            <a:endParaRPr lang="en-US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7549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955 -0.0007 L -0.15955 -0.00047 C -0.16337 0.00208 -0.1691 0.00602 -0.17257 0.0125 C -0.17813 0.02338 -0.17535 0.01875 -0.18108 0.02639 C -0.19253 0.05555 -0.17813 0.02083 -0.19045 0.04259 C -0.19201 0.04537 -0.19323 0.05046 -0.19479 0.05347 C -0.19792 0.05972 -0.20174 0.06227 -0.20469 0.0699 C -0.20608 0.07384 -0.20747 0.07801 -0.20903 0.08102 C -0.21927 0.10069 -0.21042 0.07847 -0.21892 0.09745 C -0.22049 0.10069 -0.2217 0.10486 -0.22326 0.1081 C -0.225 0.11203 -0.22656 0.11574 -0.2283 0.11921 C -0.22917 0.12129 -0.23021 0.12245 -0.23108 0.12453 C -0.23264 0.12801 -0.23385 0.1324 -0.23542 0.13564 C -0.23976 0.14514 -0.24097 0.14467 -0.24479 0.15463 C -0.24601 0.15787 -0.24705 0.16203 -0.24826 0.16551 C -0.25017 0.17037 -0.25208 0.17453 -0.25399 0.17916 C -0.25503 0.18171 -0.2559 0.18495 -0.25694 0.18727 C -0.25816 0.19051 -0.25972 0.19259 -0.26111 0.1956 C -0.26806 0.21088 -0.26302 0.20208 -0.26979 0.22014 C -0.27153 0.22523 -0.27361 0.22847 -0.27552 0.23379 C -0.27656 0.23703 -0.27708 0.24189 -0.2783 0.24467 C -0.28003 0.24907 -0.28229 0.25115 -0.28403 0.25578 C -0.28594 0.26018 -0.28733 0.26713 -0.28906 0.27199 C -0.28958 0.27361 -0.29045 0.27338 -0.29115 0.27477 C -0.29323 0.27893 -0.29497 0.28379 -0.29688 0.28842 C -0.29757 0.29189 -0.29809 0.29652 -0.29913 0.2993 C -0.30035 0.30324 -0.30191 0.30439 -0.3033 0.3074 C -0.30434 0.30995 -0.30521 0.31319 -0.30625 0.31551 C -0.30729 0.31852 -0.30851 0.32083 -0.30955 0.32384 C -0.31389 0.33449 -0.31198 0.33194 -0.31684 0.3456 C -0.3224 0.36111 -0.32014 0.34699 -0.32674 0.37314 C -0.32813 0.37777 -0.32917 0.38264 -0.33056 0.38657 C -0.33142 0.38912 -0.33229 0.38981 -0.33333 0.39213 C -0.33611 0.39953 -0.33837 0.40856 -0.34115 0.41666 C -0.34236 0.42037 -0.34375 0.42361 -0.34479 0.42777 C -0.35174 0.45463 -0.34323 0.42314 -0.35122 0.44676 C -0.35417 0.45532 -0.35712 0.46412 -0.35972 0.47384 C -0.3684 0.50694 -0.35816 0.46967 -0.36476 0.49027 C -0.36563 0.49282 -0.36632 0.4956 -0.36701 0.49838 C -0.36753 0.50115 -0.36823 0.50694 -0.36823 0.5074 L -0.36823 0.50694 " pathEditMode="relative" rAng="0" ptsTypes="AAAAAAAAAAAAAAAAAAAAAAAAAAAAAAAAAAAAAAAAA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34" y="25394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094 -0.00648 L -0.06094 -0.00672 C -0.07743 -0.00556 -0.08333 -0.00602 -0.0967 -0.00347 C -0.10399 -0.00209 -0.11823 0.00115 -0.11823 0.00092 C -0.1217 0.00278 -0.12517 0.00486 -0.12882 0.00578 C -0.13125 0.00625 -0.13368 0.00648 -0.13594 0.00717 C -0.13767 0.00764 -0.13923 0.00833 -0.1408 0.00879 C -0.14271 0.00926 -0.14479 0.00995 -0.1467 0.01018 C -0.14757 0.01134 -0.14809 0.0125 -0.14896 0.01319 C -0.15573 0.01759 -0.15816 0.01782 -0.16441 0.01921 C -0.16614 0.02037 -0.16771 0.02153 -0.16927 0.02245 C -0.17031 0.02315 -0.1717 0.02315 -0.17274 0.02407 C -0.18107 0.02916 -0.17118 0.02523 -0.18107 0.02847 C -0.18663 0.03194 -0.18576 0.03194 -0.19184 0.03472 C -0.19305 0.03518 -0.19427 0.03588 -0.19548 0.03634 C -0.19774 0.0368 -0.2 0.03727 -0.20243 0.03796 C -0.2059 0.04213 -0.20416 0.04074 -0.20972 0.04236 C -0.21354 0.04328 -0.22153 0.04537 -0.22153 0.04514 C -0.23246 0.05463 -0.21476 0.04051 -0.2441 0.05301 C -0.24913 0.05509 -0.24653 0.05416 -0.25243 0.05625 C -0.25625 0.05926 -0.25694 0.06041 -0.26198 0.06227 C -0.2658 0.06342 -0.27378 0.06528 -0.27378 0.06504 C -0.27552 0.0662 -0.27691 0.06736 -0.27864 0.06828 C -0.2816 0.0699 -0.28351 0.0699 -0.2868 0.07129 C -0.2868 0.07106 -0.29566 0.075 -0.29774 0.07569 C -0.29878 0.07639 -0.3 0.07685 -0.30104 0.07731 C -0.30347 0.07824 -0.30712 0.07916 -0.30937 0.08055 C -0.31111 0.08125 -0.3125 0.08264 -0.31423 0.08356 C -0.31423 0.08333 -0.32309 0.08727 -0.325 0.08796 L -0.33212 0.0912 C -0.33351 0.09143 -0.33524 0.09213 -0.33663 0.09259 C -0.33906 0.09352 -0.34149 0.09467 -0.34392 0.09583 C -0.34514 0.09606 -0.34635 0.09699 -0.34757 0.09722 C -0.34913 0.09768 -0.35069 0.09815 -0.35226 0.09884 C -0.35434 0.0993 -0.35625 0.1 -0.35816 0.10023 C -0.3625 0.10069 -0.36684 0.10023 -0.37101 0.10023 L -0.37101 0.1 " pathEditMode="relative" rAng="0" ptsTypes="AAAAAAAAAAAAAAAAAAAAAAAAAAAAAAAAAAAAA">
                                      <p:cBhvr>
                                        <p:cTn id="1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503" y="5347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847 1.48148E-6 L -0.17847 0.00046 C -0.1816 -0.00486 -0.18472 -0.00903 -0.18715 -0.01482 C -0.18802 -0.01667 -0.18785 -0.01991 -0.18837 -0.02222 C -0.18889 -0.02477 -0.18958 -0.02708 -0.19045 -0.0294 C -0.19097 -0.03125 -0.19201 -0.03241 -0.19253 -0.03403 C -0.19531 -0.04121 -0.19844 -0.05 -0.2 -0.0588 C -0.20104 -0.06343 -0.20104 -0.06898 -0.20226 -0.07338 C -0.20712 -0.09005 -0.20122 -0.06921 -0.20764 -0.09283 C -0.20833 -0.09514 -0.2092 -0.09769 -0.2099 -0.10023 C -0.21111 -0.10486 -0.21198 -0.11019 -0.21302 -0.11482 C -0.21372 -0.11736 -0.21458 -0.11945 -0.2151 -0.12222 C -0.21597 -0.12593 -0.21649 -0.13033 -0.21736 -0.13449 C -0.21944 -0.14445 -0.2224 -0.15139 -0.225 -0.16134 C -0.22569 -0.16412 -0.22622 -0.16783 -0.22708 -0.17083 C -0.22795 -0.17454 -0.22934 -0.17708 -0.23021 -0.18056 C -0.23229 -0.18843 -0.23351 -0.19722 -0.23559 -0.20533 C -0.23958 -0.21968 -0.23767 -0.21343 -0.24097 -0.22477 C -0.24375 -0.24306 -0.23993 -0.22037 -0.24427 -0.23935 C -0.24688 -0.25139 -0.2434 -0.24236 -0.24757 -0.25394 C -0.24809 -0.25579 -0.24896 -0.25695 -0.24965 -0.25857 C -0.25052 -0.26181 -0.25104 -0.26528 -0.25174 -0.26852 C -0.25243 -0.2713 -0.25313 -0.27361 -0.25399 -0.27593 C -0.25469 -0.28079 -0.25503 -0.28588 -0.25608 -0.29051 C -0.25694 -0.29491 -0.25833 -0.29861 -0.25938 -0.30278 C -0.26007 -0.30602 -0.26076 -0.30926 -0.26146 -0.3125 C -0.26406 -0.33542 -0.26042 -0.30949 -0.2658 -0.32963 C -0.26788 -0.33727 -0.26875 -0.34653 -0.27118 -0.35417 L -0.27639 -0.37083 C -0.27917 -0.39514 -0.27569 -0.36852 -0.27969 -0.3882 C -0.28819 -0.42963 -0.28021 -0.39838 -0.28733 -0.42454 C -0.28941 -0.44514 -0.28681 -0.425 -0.29045 -0.4419 C -0.29201 -0.44792 -0.29288 -0.45764 -0.29479 -0.46389 C -0.29566 -0.46644 -0.29688 -0.46852 -0.29792 -0.47107 C -0.29878 -0.47847 -0.29931 -0.48565 -0.30017 -0.49306 C -0.30139 -0.50324 -0.3026 -0.50579 -0.30451 -0.51505 C -0.30538 -0.51898 -0.3059 -0.52315 -0.3066 -0.52732 C -0.30694 -0.52963 -0.30712 -0.53218 -0.30764 -0.53449 C -0.30833 -0.53658 -0.3092 -0.53773 -0.3099 -0.53958 C -0.31267 -0.55857 -0.31094 -0.54977 -0.31528 -0.56621 C -0.31563 -0.57107 -0.31545 -0.57662 -0.31632 -0.58102 C -0.31701 -0.58449 -0.31892 -0.58704 -0.31944 -0.59074 C -0.32049 -0.59607 -0.32014 -0.60208 -0.32066 -0.60764 C -0.32101 -0.61111 -0.32118 -0.61435 -0.3217 -0.61759 C -0.32222 -0.62083 -0.32326 -0.62408 -0.32396 -0.62732 C -0.32431 -0.62963 -0.32448 -0.63218 -0.325 -0.63449 C -0.32656 -0.64329 -0.32708 -0.64421 -0.32917 -0.65185 C -0.32951 -0.65463 -0.33056 -0.66528 -0.33142 -0.66875 C -0.33194 -0.6713 -0.33299 -0.67338 -0.33351 -0.67593 C -0.33438 -0.68079 -0.3349 -0.68565 -0.33576 -0.69074 C -0.33594 -0.69306 -0.33611 -0.6956 -0.33681 -0.69792 L -0.33889 -0.70533 C -0.34184 -0.73125 -0.33785 -0.7007 -0.34219 -0.72246 C -0.34306 -0.72708 -0.34358 -0.73218 -0.34427 -0.73704 C -0.34462 -0.73935 -0.34444 -0.74259 -0.34549 -0.74445 L -0.3474 -0.74908 C -0.34896 -0.76644 -0.34792 -0.75764 -0.35069 -0.77593 L -0.35191 -0.78333 C -0.35226 -0.78588 -0.35295 -0.7882 -0.35295 -0.79051 L -0.35295 -0.7956 L -0.35382 -0.80509 " pathEditMode="relative" rAng="0" ptsTypes="AAAAAAAAAAAAAAAAAAAAAAAAAAAAAAAAAAAAAAAAAAAAAAAAAAAAAAAAAAAAA">
                                      <p:cBhvr>
                                        <p:cTn id="1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67" y="-40231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3A99C060-0373-459A-B899-D6869BFEBC8F}"/>
              </a:ext>
            </a:extLst>
          </p:cNvPr>
          <p:cNvSpPr txBox="1"/>
          <p:nvPr/>
        </p:nvSpPr>
        <p:spPr>
          <a:xfrm>
            <a:off x="2715066" y="438780"/>
            <a:ext cx="62996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4400" b="1" dirty="0">
                <a:solidFill>
                  <a:srgbClr val="FFC000"/>
                </a:solidFill>
              </a:rPr>
              <a:t>الأحق بالإمامة في الصلاة هو:</a:t>
            </a:r>
            <a:endParaRPr lang="en-US" sz="4400" b="1" dirty="0">
              <a:solidFill>
                <a:srgbClr val="FFC000"/>
              </a:solidFill>
            </a:endParaRPr>
          </a:p>
        </p:txBody>
      </p:sp>
      <p:pic>
        <p:nvPicPr>
          <p:cNvPr id="15" name="Picture 14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BA4FB864-A686-491B-8761-B5A27124C34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2972" y="5221178"/>
            <a:ext cx="4421028" cy="1016622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A5FAC6EC-FBCE-408B-BFE7-E5079D61B291}"/>
              </a:ext>
            </a:extLst>
          </p:cNvPr>
          <p:cNvSpPr txBox="1"/>
          <p:nvPr/>
        </p:nvSpPr>
        <p:spPr>
          <a:xfrm>
            <a:off x="5223955" y="5198118"/>
            <a:ext cx="2835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2400" b="1" dirty="0">
                <a:solidFill>
                  <a:schemeClr val="bg1"/>
                </a:solidFill>
              </a:rPr>
              <a:t>الأجمل صوتا</a:t>
            </a:r>
            <a:endParaRPr lang="en-US" sz="2400" b="1" dirty="0">
              <a:solidFill>
                <a:schemeClr val="bg1"/>
              </a:solidFill>
            </a:endParaRPr>
          </a:p>
        </p:txBody>
      </p:sp>
      <p:pic>
        <p:nvPicPr>
          <p:cNvPr id="20" name="Picture 19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9290C201-675C-4C7F-AF32-533068AE3E9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828989" y="2243766"/>
            <a:ext cx="4421028" cy="101662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10394958-EB78-480E-B6C8-8AF4B561CF79}"/>
              </a:ext>
            </a:extLst>
          </p:cNvPr>
          <p:cNvSpPr txBox="1"/>
          <p:nvPr/>
        </p:nvSpPr>
        <p:spPr>
          <a:xfrm>
            <a:off x="5327373" y="2151000"/>
            <a:ext cx="2835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2400" b="1" dirty="0">
                <a:solidFill>
                  <a:schemeClr val="bg1"/>
                </a:solidFill>
              </a:rPr>
              <a:t>الحافظ لكتاب الله</a:t>
            </a:r>
            <a:endParaRPr lang="en-US" sz="2400" b="1" dirty="0">
              <a:solidFill>
                <a:schemeClr val="bg1"/>
              </a:solidFill>
            </a:endParaRPr>
          </a:p>
        </p:txBody>
      </p:sp>
      <p:pic>
        <p:nvPicPr>
          <p:cNvPr id="22" name="Picture 21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603CE359-6178-4D7C-8461-713261D1ACE3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2972" y="3819099"/>
            <a:ext cx="4421028" cy="1016622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FE1788F9-5638-458E-AD2B-A511BBBF12CC}"/>
              </a:ext>
            </a:extLst>
          </p:cNvPr>
          <p:cNvSpPr txBox="1"/>
          <p:nvPr/>
        </p:nvSpPr>
        <p:spPr>
          <a:xfrm>
            <a:off x="5223955" y="3817222"/>
            <a:ext cx="2835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2400" b="1" dirty="0">
                <a:solidFill>
                  <a:schemeClr val="bg1"/>
                </a:solidFill>
              </a:rPr>
              <a:t>الأكبر سنا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23" name="Rectangle 22">
            <a:hlinkClick r:id="rId6" action="ppaction://hlinksldjump"/>
            <a:extLst>
              <a:ext uri="{FF2B5EF4-FFF2-40B4-BE49-F238E27FC236}">
                <a16:creationId xmlns:a16="http://schemas.microsoft.com/office/drawing/2014/main" id="{F8DAF4DB-4C4E-4CAB-82BA-D9F9EC675D6B}"/>
              </a:ext>
            </a:extLst>
          </p:cNvPr>
          <p:cNvSpPr/>
          <p:nvPr/>
        </p:nvSpPr>
        <p:spPr>
          <a:xfrm>
            <a:off x="5976016" y="6286323"/>
            <a:ext cx="1331844" cy="4616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sz="2000" b="1" dirty="0">
                <a:solidFill>
                  <a:schemeClr val="tx1"/>
                </a:solidFill>
              </a:rPr>
              <a:t>ال</a:t>
            </a:r>
            <a:r>
              <a:rPr lang="ar-SA" sz="2000" b="1" dirty="0">
                <a:solidFill>
                  <a:schemeClr val="tx1"/>
                </a:solidFill>
              </a:rPr>
              <a:t>سؤال التالي</a:t>
            </a:r>
            <a:endParaRPr lang="en-US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272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955 -0.0007 L -0.15955 -0.00047 C -0.16337 0.00208 -0.1691 0.00602 -0.17257 0.0125 C -0.17813 0.02338 -0.17535 0.01875 -0.18108 0.02639 C -0.19253 0.05555 -0.17813 0.02083 -0.19045 0.04259 C -0.19201 0.04537 -0.19323 0.05046 -0.19479 0.05347 C -0.19792 0.05972 -0.20174 0.06227 -0.20469 0.0699 C -0.20608 0.07384 -0.20747 0.07801 -0.20903 0.08102 C -0.21927 0.10069 -0.21042 0.07847 -0.21892 0.09745 C -0.22049 0.10069 -0.2217 0.10486 -0.22326 0.1081 C -0.225 0.11203 -0.22656 0.11574 -0.2283 0.11921 C -0.22917 0.12129 -0.23021 0.12245 -0.23108 0.12453 C -0.23264 0.12801 -0.23385 0.1324 -0.23542 0.13564 C -0.23976 0.14514 -0.24097 0.14467 -0.24479 0.15463 C -0.24601 0.15787 -0.24705 0.16203 -0.24826 0.16551 C -0.25017 0.17037 -0.25208 0.17453 -0.25399 0.17916 C -0.25503 0.18171 -0.2559 0.18495 -0.25694 0.18727 C -0.25816 0.19051 -0.25972 0.19259 -0.26111 0.1956 C -0.26806 0.21088 -0.26302 0.20208 -0.26979 0.22014 C -0.27153 0.22523 -0.27361 0.22847 -0.27552 0.23379 C -0.27656 0.23703 -0.27708 0.24189 -0.2783 0.24467 C -0.28003 0.24907 -0.28229 0.25115 -0.28403 0.25578 C -0.28594 0.26018 -0.28733 0.26713 -0.28906 0.27199 C -0.28958 0.27361 -0.29045 0.27338 -0.29115 0.27477 C -0.29323 0.27893 -0.29497 0.28379 -0.29688 0.28842 C -0.29757 0.29189 -0.29809 0.29652 -0.29913 0.2993 C -0.30035 0.30324 -0.30191 0.30439 -0.3033 0.3074 C -0.30434 0.30995 -0.30521 0.31319 -0.30625 0.31551 C -0.30729 0.31852 -0.30851 0.32083 -0.30955 0.32384 C -0.31389 0.33449 -0.31198 0.33194 -0.31684 0.3456 C -0.3224 0.36111 -0.32014 0.34699 -0.32674 0.37314 C -0.32813 0.37777 -0.32917 0.38264 -0.33056 0.38657 C -0.33142 0.38912 -0.33229 0.38981 -0.33333 0.39213 C -0.33611 0.39953 -0.33837 0.40856 -0.34115 0.41666 C -0.34236 0.42037 -0.34375 0.42361 -0.34479 0.42777 C -0.35174 0.45463 -0.34323 0.42314 -0.35122 0.44676 C -0.35417 0.45532 -0.35712 0.46412 -0.35972 0.47384 C -0.3684 0.50694 -0.35816 0.46967 -0.36476 0.49027 C -0.36563 0.49282 -0.36632 0.4956 -0.36701 0.49838 C -0.36753 0.50115 -0.36823 0.50694 -0.36823 0.5074 L -0.36823 0.50694 " pathEditMode="relative" rAng="0" ptsTypes="AAAAAAAAAAAAAAAAAAAAAAAAAAAAAAAAAAAAAAAAA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34" y="25394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094 -0.00648 L -0.06094 -0.00672 C -0.07743 -0.00556 -0.08333 -0.00602 -0.0967 -0.00347 C -0.10399 -0.00209 -0.11823 0.00115 -0.11823 0.00092 C -0.1217 0.00278 -0.12517 0.00486 -0.12882 0.00578 C -0.13125 0.00625 -0.13368 0.00648 -0.13594 0.00717 C -0.13767 0.00764 -0.13923 0.00833 -0.1408 0.00879 C -0.14271 0.00926 -0.14479 0.00995 -0.1467 0.01018 C -0.14757 0.01134 -0.14809 0.0125 -0.14896 0.01319 C -0.15573 0.01759 -0.15816 0.01782 -0.16441 0.01921 C -0.16614 0.02037 -0.16771 0.02153 -0.16927 0.02245 C -0.17031 0.02315 -0.1717 0.02315 -0.17274 0.02407 C -0.18107 0.02916 -0.17118 0.02523 -0.18107 0.02847 C -0.18663 0.03194 -0.18576 0.03194 -0.19184 0.03472 C -0.19305 0.03518 -0.19427 0.03588 -0.19548 0.03634 C -0.19774 0.0368 -0.2 0.03727 -0.20243 0.03796 C -0.2059 0.04213 -0.20416 0.04074 -0.20972 0.04236 C -0.21354 0.04328 -0.22153 0.04537 -0.22153 0.04514 C -0.23246 0.05463 -0.21476 0.04051 -0.2441 0.05301 C -0.24913 0.05509 -0.24653 0.05416 -0.25243 0.05625 C -0.25625 0.05926 -0.25694 0.06041 -0.26198 0.06227 C -0.2658 0.06342 -0.27378 0.06528 -0.27378 0.06504 C -0.27552 0.0662 -0.27691 0.06736 -0.27864 0.06828 C -0.2816 0.0699 -0.28351 0.0699 -0.2868 0.07129 C -0.2868 0.07106 -0.29566 0.075 -0.29774 0.07569 C -0.29878 0.07639 -0.3 0.07685 -0.30104 0.07731 C -0.30347 0.07824 -0.30712 0.07916 -0.30937 0.08055 C -0.31111 0.08125 -0.3125 0.08264 -0.31423 0.08356 C -0.31423 0.08333 -0.32309 0.08727 -0.325 0.08796 L -0.33212 0.0912 C -0.33351 0.09143 -0.33524 0.09213 -0.33663 0.09259 C -0.33906 0.09352 -0.34149 0.09467 -0.34392 0.09583 C -0.34514 0.09606 -0.34635 0.09699 -0.34757 0.09722 C -0.34913 0.09768 -0.35069 0.09815 -0.35226 0.09884 C -0.35434 0.0993 -0.35625 0.1 -0.35816 0.10023 C -0.3625 0.10069 -0.36684 0.10023 -0.37101 0.10023 L -0.37101 0.1 " pathEditMode="relative" rAng="0" ptsTypes="AAAAAAAAAAAAAAAAAAAAAAAAAAAAAAAAAAAAA">
                                      <p:cBhvr>
                                        <p:cTn id="1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503" y="5347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847 1.48148E-6 L -0.17847 0.00046 C -0.1816 -0.00486 -0.18472 -0.00903 -0.18715 -0.01482 C -0.18802 -0.01667 -0.18785 -0.01991 -0.18837 -0.02222 C -0.18889 -0.02477 -0.18958 -0.02708 -0.19045 -0.0294 C -0.19097 -0.03125 -0.19201 -0.03241 -0.19253 -0.03403 C -0.19531 -0.04121 -0.19844 -0.05 -0.2 -0.0588 C -0.20104 -0.06343 -0.20104 -0.06898 -0.20226 -0.07338 C -0.20712 -0.09005 -0.20122 -0.06921 -0.20764 -0.09283 C -0.20833 -0.09514 -0.2092 -0.09769 -0.2099 -0.10023 C -0.21111 -0.10486 -0.21198 -0.11019 -0.21302 -0.11482 C -0.21372 -0.11736 -0.21458 -0.11945 -0.2151 -0.12222 C -0.21597 -0.12593 -0.21649 -0.13033 -0.21736 -0.13449 C -0.21944 -0.14445 -0.2224 -0.15139 -0.225 -0.16134 C -0.22569 -0.16412 -0.22622 -0.16783 -0.22708 -0.17083 C -0.22795 -0.17454 -0.22934 -0.17708 -0.23021 -0.18056 C -0.23229 -0.18843 -0.23351 -0.19722 -0.23559 -0.20533 C -0.23958 -0.21968 -0.23767 -0.21343 -0.24097 -0.22477 C -0.24375 -0.24306 -0.23993 -0.22037 -0.24427 -0.23935 C -0.24688 -0.25139 -0.2434 -0.24236 -0.24757 -0.25394 C -0.24809 -0.25579 -0.24896 -0.25695 -0.24965 -0.25857 C -0.25052 -0.26181 -0.25104 -0.26528 -0.25174 -0.26852 C -0.25243 -0.2713 -0.25313 -0.27361 -0.25399 -0.27593 C -0.25469 -0.28079 -0.25503 -0.28588 -0.25608 -0.29051 C -0.25694 -0.29491 -0.25833 -0.29861 -0.25938 -0.30278 C -0.26007 -0.30602 -0.26076 -0.30926 -0.26146 -0.3125 C -0.26406 -0.33542 -0.26042 -0.30949 -0.2658 -0.32963 C -0.26788 -0.33727 -0.26875 -0.34653 -0.27118 -0.35417 L -0.27639 -0.37083 C -0.27917 -0.39514 -0.27569 -0.36852 -0.27969 -0.3882 C -0.28819 -0.42963 -0.28021 -0.39838 -0.28733 -0.42454 C -0.28941 -0.44514 -0.28681 -0.425 -0.29045 -0.4419 C -0.29201 -0.44792 -0.29288 -0.45764 -0.29479 -0.46389 C -0.29566 -0.46644 -0.29688 -0.46852 -0.29792 -0.47107 C -0.29878 -0.47847 -0.29931 -0.48565 -0.30017 -0.49306 C -0.30139 -0.50324 -0.3026 -0.50579 -0.30451 -0.51505 C -0.30538 -0.51898 -0.3059 -0.52315 -0.3066 -0.52732 C -0.30694 -0.52963 -0.30712 -0.53218 -0.30764 -0.53449 C -0.30833 -0.53658 -0.3092 -0.53773 -0.3099 -0.53958 C -0.31267 -0.55857 -0.31094 -0.54977 -0.31528 -0.56621 C -0.31563 -0.57107 -0.31545 -0.57662 -0.31632 -0.58102 C -0.31701 -0.58449 -0.31892 -0.58704 -0.31944 -0.59074 C -0.32049 -0.59607 -0.32014 -0.60208 -0.32066 -0.60764 C -0.32101 -0.61111 -0.32118 -0.61435 -0.3217 -0.61759 C -0.32222 -0.62083 -0.32326 -0.62408 -0.32396 -0.62732 C -0.32431 -0.62963 -0.32448 -0.63218 -0.325 -0.63449 C -0.32656 -0.64329 -0.32708 -0.64421 -0.32917 -0.65185 C -0.32951 -0.65463 -0.33056 -0.66528 -0.33142 -0.66875 C -0.33194 -0.6713 -0.33299 -0.67338 -0.33351 -0.67593 C -0.33438 -0.68079 -0.3349 -0.68565 -0.33576 -0.69074 C -0.33594 -0.69306 -0.33611 -0.6956 -0.33681 -0.69792 L -0.33889 -0.70533 C -0.34184 -0.73125 -0.33785 -0.7007 -0.34219 -0.72246 C -0.34306 -0.72708 -0.34358 -0.73218 -0.34427 -0.73704 C -0.34462 -0.73935 -0.34444 -0.74259 -0.34549 -0.74445 L -0.3474 -0.74908 C -0.34896 -0.76644 -0.34792 -0.75764 -0.35069 -0.77593 L -0.35191 -0.78333 C -0.35226 -0.78588 -0.35295 -0.7882 -0.35295 -0.79051 L -0.35295 -0.7956 L -0.35382 -0.80509 " pathEditMode="relative" rAng="0" ptsTypes="AAAAAAAAAAAAAAAAAAAAAAAAAAAAAAAAAAAAAAAAAAAAAAAAAAAAAAAAAAAAA">
                                      <p:cBhvr>
                                        <p:cTn id="1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67" y="-40231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3A99C060-0373-459A-B899-D6869BFEBC8F}"/>
              </a:ext>
            </a:extLst>
          </p:cNvPr>
          <p:cNvSpPr txBox="1"/>
          <p:nvPr/>
        </p:nvSpPr>
        <p:spPr>
          <a:xfrm>
            <a:off x="3529156" y="233635"/>
            <a:ext cx="54996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4800" b="1" dirty="0">
                <a:solidFill>
                  <a:srgbClr val="FFC000"/>
                </a:solidFill>
              </a:rPr>
              <a:t>من شروط حرف الياء المدية أن تكون ساكنة: </a:t>
            </a:r>
            <a:endParaRPr lang="en-US" sz="4800" b="1" dirty="0">
              <a:solidFill>
                <a:srgbClr val="FFC000"/>
              </a:solidFill>
            </a:endParaRPr>
          </a:p>
        </p:txBody>
      </p:sp>
      <p:pic>
        <p:nvPicPr>
          <p:cNvPr id="15" name="Picture 14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BA4FB864-A686-491B-8761-B5A27124C34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2972" y="5221178"/>
            <a:ext cx="4421028" cy="1016622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A5FAC6EC-FBCE-408B-BFE7-E5079D61B291}"/>
              </a:ext>
            </a:extLst>
          </p:cNvPr>
          <p:cNvSpPr txBox="1"/>
          <p:nvPr/>
        </p:nvSpPr>
        <p:spPr>
          <a:xfrm>
            <a:off x="5223955" y="5198118"/>
            <a:ext cx="2835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2400" b="1" dirty="0">
                <a:solidFill>
                  <a:schemeClr val="bg1"/>
                </a:solidFill>
              </a:rPr>
              <a:t>ما قبلها مضموم</a:t>
            </a:r>
            <a:endParaRPr lang="en-US" sz="2400" b="1" dirty="0">
              <a:solidFill>
                <a:schemeClr val="bg1"/>
              </a:solidFill>
            </a:endParaRPr>
          </a:p>
        </p:txBody>
      </p:sp>
      <p:pic>
        <p:nvPicPr>
          <p:cNvPr id="20" name="Picture 19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9290C201-675C-4C7F-AF32-533068AE3E9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828989" y="2243766"/>
            <a:ext cx="4421028" cy="101662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10394958-EB78-480E-B6C8-8AF4B561CF79}"/>
              </a:ext>
            </a:extLst>
          </p:cNvPr>
          <p:cNvSpPr txBox="1"/>
          <p:nvPr/>
        </p:nvSpPr>
        <p:spPr>
          <a:xfrm>
            <a:off x="5223955" y="2091192"/>
            <a:ext cx="2835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2400" b="1" dirty="0">
                <a:solidFill>
                  <a:schemeClr val="bg1"/>
                </a:solidFill>
              </a:rPr>
              <a:t>ما قبلها مكسور</a:t>
            </a:r>
            <a:endParaRPr lang="en-US" sz="2400" b="1" dirty="0">
              <a:solidFill>
                <a:schemeClr val="bg1"/>
              </a:solidFill>
            </a:endParaRPr>
          </a:p>
        </p:txBody>
      </p:sp>
      <p:pic>
        <p:nvPicPr>
          <p:cNvPr id="22" name="Picture 21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603CE359-6178-4D7C-8461-713261D1ACE3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2972" y="3819099"/>
            <a:ext cx="4421028" cy="1016622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FE1788F9-5638-458E-AD2B-A511BBBF12CC}"/>
              </a:ext>
            </a:extLst>
          </p:cNvPr>
          <p:cNvSpPr txBox="1"/>
          <p:nvPr/>
        </p:nvSpPr>
        <p:spPr>
          <a:xfrm>
            <a:off x="5223955" y="3700859"/>
            <a:ext cx="2835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2400" b="1" dirty="0">
                <a:solidFill>
                  <a:schemeClr val="bg1"/>
                </a:solidFill>
              </a:rPr>
              <a:t>ما قبلها مفتوح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23" name="Rectangle 22">
            <a:hlinkClick r:id="rId6" action="ppaction://hlinksldjump"/>
            <a:extLst>
              <a:ext uri="{FF2B5EF4-FFF2-40B4-BE49-F238E27FC236}">
                <a16:creationId xmlns:a16="http://schemas.microsoft.com/office/drawing/2014/main" id="{F8DAF4DB-4C4E-4CAB-82BA-D9F9EC675D6B}"/>
              </a:ext>
            </a:extLst>
          </p:cNvPr>
          <p:cNvSpPr/>
          <p:nvPr/>
        </p:nvSpPr>
        <p:spPr>
          <a:xfrm>
            <a:off x="5976016" y="6286323"/>
            <a:ext cx="1331844" cy="4616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sz="2000" b="1" dirty="0">
                <a:solidFill>
                  <a:schemeClr val="tx1"/>
                </a:solidFill>
              </a:rPr>
              <a:t>ال</a:t>
            </a:r>
            <a:r>
              <a:rPr lang="ar-SA" sz="2000" b="1" dirty="0">
                <a:solidFill>
                  <a:schemeClr val="tx1"/>
                </a:solidFill>
              </a:rPr>
              <a:t>سؤال التالي</a:t>
            </a:r>
            <a:endParaRPr lang="en-US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9743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955 -0.0007 L -0.15955 -0.00047 C -0.16337 0.00208 -0.1691 0.00602 -0.17257 0.0125 C -0.17813 0.02338 -0.17535 0.01875 -0.18108 0.02639 C -0.19253 0.05555 -0.17813 0.02083 -0.19045 0.04259 C -0.19201 0.04537 -0.19323 0.05046 -0.19479 0.05347 C -0.19792 0.05972 -0.20174 0.06227 -0.20469 0.0699 C -0.20608 0.07384 -0.20747 0.07801 -0.20903 0.08102 C -0.21927 0.10069 -0.21042 0.07847 -0.21892 0.09745 C -0.22049 0.10069 -0.2217 0.10486 -0.22326 0.1081 C -0.225 0.11203 -0.22656 0.11574 -0.2283 0.11921 C -0.22917 0.12129 -0.23021 0.12245 -0.23108 0.12453 C -0.23264 0.12801 -0.23385 0.1324 -0.23542 0.13564 C -0.23976 0.14514 -0.24097 0.14467 -0.24479 0.15463 C -0.24601 0.15787 -0.24705 0.16203 -0.24826 0.16551 C -0.25017 0.17037 -0.25208 0.17453 -0.25399 0.17916 C -0.25503 0.18171 -0.2559 0.18495 -0.25694 0.18727 C -0.25816 0.19051 -0.25972 0.19259 -0.26111 0.1956 C -0.26806 0.21088 -0.26302 0.20208 -0.26979 0.22014 C -0.27153 0.22523 -0.27361 0.22847 -0.27552 0.23379 C -0.27656 0.23703 -0.27708 0.24189 -0.2783 0.24467 C -0.28003 0.24907 -0.28229 0.25115 -0.28403 0.25578 C -0.28594 0.26018 -0.28733 0.26713 -0.28906 0.27199 C -0.28958 0.27361 -0.29045 0.27338 -0.29115 0.27477 C -0.29323 0.27893 -0.29497 0.28379 -0.29688 0.28842 C -0.29757 0.29189 -0.29809 0.29652 -0.29913 0.2993 C -0.30035 0.30324 -0.30191 0.30439 -0.3033 0.3074 C -0.30434 0.30995 -0.30521 0.31319 -0.30625 0.31551 C -0.30729 0.31852 -0.30851 0.32083 -0.30955 0.32384 C -0.31389 0.33449 -0.31198 0.33194 -0.31684 0.3456 C -0.3224 0.36111 -0.32014 0.34699 -0.32674 0.37314 C -0.32813 0.37777 -0.32917 0.38264 -0.33056 0.38657 C -0.33142 0.38912 -0.33229 0.38981 -0.33333 0.39213 C -0.33611 0.39953 -0.33837 0.40856 -0.34115 0.41666 C -0.34236 0.42037 -0.34375 0.42361 -0.34479 0.42777 C -0.35174 0.45463 -0.34323 0.42314 -0.35122 0.44676 C -0.35417 0.45532 -0.35712 0.46412 -0.35972 0.47384 C -0.3684 0.50694 -0.35816 0.46967 -0.36476 0.49027 C -0.36563 0.49282 -0.36632 0.4956 -0.36701 0.49838 C -0.36753 0.50115 -0.36823 0.50694 -0.36823 0.5074 L -0.36823 0.50694 " pathEditMode="relative" rAng="0" ptsTypes="AAAAAAAAAAAAAAAAAAAAAAAAAAAAAAAAAAAAAAAAA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34" y="25394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094 -0.00648 L -0.06094 -0.00672 C -0.07743 -0.00556 -0.08333 -0.00602 -0.0967 -0.00347 C -0.10399 -0.00209 -0.11823 0.00115 -0.11823 0.00092 C -0.1217 0.00278 -0.12517 0.00486 -0.12882 0.00578 C -0.13125 0.00625 -0.13368 0.00648 -0.13594 0.00717 C -0.13767 0.00764 -0.13923 0.00833 -0.1408 0.00879 C -0.14271 0.00926 -0.14479 0.00995 -0.1467 0.01018 C -0.14757 0.01134 -0.14809 0.0125 -0.14896 0.01319 C -0.15573 0.01759 -0.15816 0.01782 -0.16441 0.01921 C -0.16614 0.02037 -0.16771 0.02153 -0.16927 0.02245 C -0.17031 0.02315 -0.1717 0.02315 -0.17274 0.02407 C -0.18107 0.02916 -0.17118 0.02523 -0.18107 0.02847 C -0.18663 0.03194 -0.18576 0.03194 -0.19184 0.03472 C -0.19305 0.03518 -0.19427 0.03588 -0.19548 0.03634 C -0.19774 0.0368 -0.2 0.03727 -0.20243 0.03796 C -0.2059 0.04213 -0.20416 0.04074 -0.20972 0.04236 C -0.21354 0.04328 -0.22153 0.04537 -0.22153 0.04514 C -0.23246 0.05463 -0.21476 0.04051 -0.2441 0.05301 C -0.24913 0.05509 -0.24653 0.05416 -0.25243 0.05625 C -0.25625 0.05926 -0.25694 0.06041 -0.26198 0.06227 C -0.2658 0.06342 -0.27378 0.06528 -0.27378 0.06504 C -0.27552 0.0662 -0.27691 0.06736 -0.27864 0.06828 C -0.2816 0.0699 -0.28351 0.0699 -0.2868 0.07129 C -0.2868 0.07106 -0.29566 0.075 -0.29774 0.07569 C -0.29878 0.07639 -0.3 0.07685 -0.30104 0.07731 C -0.30347 0.07824 -0.30712 0.07916 -0.30937 0.08055 C -0.31111 0.08125 -0.3125 0.08264 -0.31423 0.08356 C -0.31423 0.08333 -0.32309 0.08727 -0.325 0.08796 L -0.33212 0.0912 C -0.33351 0.09143 -0.33524 0.09213 -0.33663 0.09259 C -0.33906 0.09352 -0.34149 0.09467 -0.34392 0.09583 C -0.34514 0.09606 -0.34635 0.09699 -0.34757 0.09722 C -0.34913 0.09768 -0.35069 0.09815 -0.35226 0.09884 C -0.35434 0.0993 -0.35625 0.1 -0.35816 0.10023 C -0.3625 0.10069 -0.36684 0.10023 -0.37101 0.10023 L -0.37101 0.1 " pathEditMode="relative" rAng="0" ptsTypes="AAAAAAAAAAAAAAAAAAAAAAAAAAAAAAAAAAAAA">
                                      <p:cBhvr>
                                        <p:cTn id="1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503" y="5324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847 1.48148E-6 L -0.17847 0.00046 C -0.1816 -0.00486 -0.18472 -0.00903 -0.18715 -0.01482 C -0.18802 -0.01667 -0.18785 -0.01991 -0.18837 -0.02222 C -0.18889 -0.02477 -0.18958 -0.02708 -0.19045 -0.0294 C -0.19097 -0.03125 -0.19201 -0.03241 -0.19253 -0.03403 C -0.19531 -0.04121 -0.19844 -0.05 -0.2 -0.0588 C -0.20104 -0.06343 -0.20104 -0.06898 -0.20226 -0.07338 C -0.20712 -0.09005 -0.20122 -0.06921 -0.20764 -0.09283 C -0.20833 -0.09514 -0.2092 -0.09769 -0.2099 -0.10023 C -0.21111 -0.10486 -0.21198 -0.11019 -0.21302 -0.11482 C -0.21372 -0.11736 -0.21458 -0.11945 -0.2151 -0.12222 C -0.21597 -0.12593 -0.21649 -0.13033 -0.21736 -0.13449 C -0.21944 -0.14445 -0.2224 -0.15139 -0.225 -0.16134 C -0.22569 -0.16412 -0.22622 -0.16783 -0.22708 -0.17083 C -0.22795 -0.17454 -0.22934 -0.17708 -0.23021 -0.18056 C -0.23229 -0.18843 -0.23351 -0.19722 -0.23559 -0.20533 C -0.23958 -0.21968 -0.23767 -0.21343 -0.24097 -0.22477 C -0.24375 -0.24306 -0.23993 -0.22037 -0.24427 -0.23935 C -0.24688 -0.25139 -0.2434 -0.24236 -0.24757 -0.25394 C -0.24809 -0.25579 -0.24896 -0.25695 -0.24965 -0.25857 C -0.25052 -0.26181 -0.25104 -0.26528 -0.25174 -0.26852 C -0.25243 -0.2713 -0.25313 -0.27361 -0.25399 -0.27593 C -0.25469 -0.28079 -0.25503 -0.28588 -0.25608 -0.29051 C -0.25694 -0.29491 -0.25833 -0.29861 -0.25938 -0.30278 C -0.26007 -0.30602 -0.26076 -0.30926 -0.26146 -0.3125 C -0.26406 -0.33496 -0.26042 -0.30949 -0.2658 -0.32963 C -0.26788 -0.33727 -0.26875 -0.34653 -0.27118 -0.35417 L -0.27639 -0.3706 C -0.27917 -0.3956 -0.27569 -0.36898 -0.27969 -0.3882 C -0.28819 -0.42963 -0.28021 -0.39861 -0.28733 -0.42454 C -0.28941 -0.44514 -0.28681 -0.425 -0.29045 -0.4419 C -0.29201 -0.44792 -0.29288 -0.45764 -0.29479 -0.46389 C -0.29566 -0.46644 -0.29688 -0.46852 -0.29792 -0.47107 C -0.29878 -0.47847 -0.29931 -0.48565 -0.30017 -0.49306 C -0.30139 -0.50324 -0.3026 -0.50579 -0.30451 -0.51505 C -0.30538 -0.51898 -0.3059 -0.52315 -0.3066 -0.52732 C -0.30694 -0.52963 -0.30712 -0.53218 -0.30764 -0.53449 C -0.30833 -0.53658 -0.3092 -0.53773 -0.3099 -0.53958 C -0.31267 -0.55857 -0.31094 -0.54977 -0.31528 -0.56621 C -0.31563 -0.57107 -0.31545 -0.57662 -0.31632 -0.58125 C -0.31701 -0.58449 -0.31892 -0.58704 -0.31944 -0.59074 C -0.32049 -0.59607 -0.32014 -0.60208 -0.32066 -0.60764 C -0.32101 -0.61111 -0.32118 -0.61435 -0.3217 -0.61759 C -0.32222 -0.62083 -0.32326 -0.62408 -0.32396 -0.62732 C -0.32431 -0.62963 -0.32448 -0.63218 -0.325 -0.63449 C -0.32656 -0.64329 -0.32708 -0.64421 -0.32917 -0.65185 C -0.32951 -0.65463 -0.33056 -0.66528 -0.33142 -0.66875 C -0.33194 -0.6713 -0.33299 -0.67338 -0.33351 -0.67593 C -0.33438 -0.68079 -0.3349 -0.68565 -0.33576 -0.69074 C -0.33594 -0.69306 -0.33611 -0.6956 -0.33681 -0.69792 L -0.33889 -0.70533 C -0.34184 -0.73125 -0.33785 -0.7007 -0.34219 -0.72246 C -0.34306 -0.72708 -0.34358 -0.73218 -0.34427 -0.73704 C -0.34462 -0.73935 -0.34444 -0.74259 -0.34549 -0.74445 L -0.3474 -0.74908 C -0.34896 -0.76644 -0.34792 -0.75764 -0.35069 -0.77593 L -0.35191 -0.78333 C -0.35226 -0.78588 -0.35295 -0.7882 -0.35295 -0.79051 L -0.35295 -0.7956 L -0.35382 -0.80509 " pathEditMode="relative" rAng="0" ptsTypes="AAAAAAAAAAAAAAAAAAAAAAAAAAAAAAAAAAAAAAAAAAAAAAAAAAAAAAAAAAAAA">
                                      <p:cBhvr>
                                        <p:cTn id="1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67" y="-40231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3A99C060-0373-459A-B899-D6869BFEBC8F}"/>
              </a:ext>
            </a:extLst>
          </p:cNvPr>
          <p:cNvSpPr txBox="1"/>
          <p:nvPr/>
        </p:nvSpPr>
        <p:spPr>
          <a:xfrm>
            <a:off x="3644348" y="190210"/>
            <a:ext cx="54996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4800" b="1" dirty="0">
                <a:solidFill>
                  <a:srgbClr val="FFC000"/>
                </a:solidFill>
              </a:rPr>
              <a:t>حرف المد الموجود في كلمة ( الصالحات ):</a:t>
            </a:r>
            <a:endParaRPr lang="en-US" sz="4800" b="1" dirty="0">
              <a:solidFill>
                <a:srgbClr val="FFC000"/>
              </a:solidFill>
            </a:endParaRPr>
          </a:p>
        </p:txBody>
      </p:sp>
      <p:pic>
        <p:nvPicPr>
          <p:cNvPr id="15" name="Picture 14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BA4FB864-A686-491B-8761-B5A27124C34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2972" y="5221178"/>
            <a:ext cx="4421028" cy="1016622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A5FAC6EC-FBCE-408B-BFE7-E5079D61B291}"/>
              </a:ext>
            </a:extLst>
          </p:cNvPr>
          <p:cNvSpPr txBox="1"/>
          <p:nvPr/>
        </p:nvSpPr>
        <p:spPr>
          <a:xfrm>
            <a:off x="5223955" y="5198118"/>
            <a:ext cx="2835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2400" b="1" dirty="0">
                <a:solidFill>
                  <a:schemeClr val="bg1"/>
                </a:solidFill>
              </a:rPr>
              <a:t>الياء</a:t>
            </a:r>
            <a:endParaRPr lang="en-US" sz="2400" b="1" dirty="0">
              <a:solidFill>
                <a:schemeClr val="bg1"/>
              </a:solidFill>
            </a:endParaRPr>
          </a:p>
        </p:txBody>
      </p:sp>
      <p:pic>
        <p:nvPicPr>
          <p:cNvPr id="20" name="Picture 19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9290C201-675C-4C7F-AF32-533068AE3E9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828989" y="2243766"/>
            <a:ext cx="4421028" cy="101662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10394958-EB78-480E-B6C8-8AF4B561CF79}"/>
              </a:ext>
            </a:extLst>
          </p:cNvPr>
          <p:cNvSpPr txBox="1"/>
          <p:nvPr/>
        </p:nvSpPr>
        <p:spPr>
          <a:xfrm>
            <a:off x="5327373" y="2195243"/>
            <a:ext cx="2835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2400" b="1" dirty="0">
                <a:solidFill>
                  <a:schemeClr val="bg1"/>
                </a:solidFill>
              </a:rPr>
              <a:t>الألف</a:t>
            </a:r>
            <a:endParaRPr lang="en-US" sz="2400" b="1" dirty="0">
              <a:solidFill>
                <a:schemeClr val="bg1"/>
              </a:solidFill>
            </a:endParaRPr>
          </a:p>
        </p:txBody>
      </p:sp>
      <p:pic>
        <p:nvPicPr>
          <p:cNvPr id="22" name="Picture 21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603CE359-6178-4D7C-8461-713261D1ACE3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2972" y="3819099"/>
            <a:ext cx="4421028" cy="1016622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FE1788F9-5638-458E-AD2B-A511BBBF12CC}"/>
              </a:ext>
            </a:extLst>
          </p:cNvPr>
          <p:cNvSpPr txBox="1"/>
          <p:nvPr/>
        </p:nvSpPr>
        <p:spPr>
          <a:xfrm>
            <a:off x="5223955" y="3744284"/>
            <a:ext cx="2835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2400" b="1" dirty="0">
                <a:solidFill>
                  <a:schemeClr val="bg1"/>
                </a:solidFill>
              </a:rPr>
              <a:t>الواو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23" name="Rectangle 22">
            <a:hlinkClick r:id="rId6" action="ppaction://hlinksldjump"/>
            <a:extLst>
              <a:ext uri="{FF2B5EF4-FFF2-40B4-BE49-F238E27FC236}">
                <a16:creationId xmlns:a16="http://schemas.microsoft.com/office/drawing/2014/main" id="{F8DAF4DB-4C4E-4CAB-82BA-D9F9EC675D6B}"/>
              </a:ext>
            </a:extLst>
          </p:cNvPr>
          <p:cNvSpPr/>
          <p:nvPr/>
        </p:nvSpPr>
        <p:spPr>
          <a:xfrm>
            <a:off x="5976016" y="6286323"/>
            <a:ext cx="1331844" cy="4616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sz="2000" b="1" dirty="0">
                <a:solidFill>
                  <a:schemeClr val="tx1"/>
                </a:solidFill>
              </a:rPr>
              <a:t>ال</a:t>
            </a:r>
            <a:r>
              <a:rPr lang="ar-SA" sz="2000" b="1" dirty="0">
                <a:solidFill>
                  <a:schemeClr val="tx1"/>
                </a:solidFill>
              </a:rPr>
              <a:t>سؤال التالي</a:t>
            </a:r>
            <a:endParaRPr lang="en-US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7086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955 -0.0007 L -0.15955 -0.00047 C -0.16337 0.00208 -0.1691 0.00602 -0.17257 0.0125 C -0.17813 0.02338 -0.17535 0.01875 -0.18108 0.02639 C -0.19253 0.05555 -0.17813 0.02083 -0.19045 0.04259 C -0.19201 0.04537 -0.19323 0.05046 -0.19479 0.05347 C -0.19792 0.05972 -0.20174 0.06227 -0.20469 0.0699 C -0.20608 0.07384 -0.20747 0.07801 -0.20903 0.08102 C -0.21927 0.10069 -0.21042 0.07847 -0.21892 0.09745 C -0.22049 0.10069 -0.2217 0.10486 -0.22326 0.1081 C -0.225 0.11203 -0.22656 0.11574 -0.2283 0.11921 C -0.22917 0.12129 -0.23021 0.12245 -0.23108 0.12453 C -0.23264 0.12801 -0.23385 0.1324 -0.23542 0.13564 C -0.23976 0.14514 -0.24097 0.14467 -0.24479 0.15463 C -0.24601 0.15787 -0.24705 0.16203 -0.24826 0.16551 C -0.25017 0.17037 -0.25208 0.17453 -0.25399 0.17916 C -0.25503 0.18171 -0.2559 0.18495 -0.25694 0.18727 C -0.25816 0.19051 -0.25972 0.19259 -0.26111 0.1956 C -0.26806 0.21088 -0.26302 0.20208 -0.26979 0.22014 C -0.27153 0.22523 -0.27361 0.22847 -0.27552 0.23379 C -0.27656 0.23703 -0.27708 0.24189 -0.2783 0.24467 C -0.28003 0.24907 -0.28229 0.25115 -0.28403 0.25578 C -0.28594 0.26018 -0.28733 0.26713 -0.28906 0.27199 C -0.28958 0.27361 -0.29045 0.27338 -0.29115 0.27477 C -0.29323 0.27893 -0.29497 0.28379 -0.29688 0.28842 C -0.29757 0.29189 -0.29809 0.29652 -0.29913 0.2993 C -0.30035 0.30324 -0.30191 0.30439 -0.3033 0.3074 C -0.30434 0.30995 -0.30521 0.31319 -0.30625 0.31551 C -0.30729 0.31852 -0.30851 0.32083 -0.30955 0.32384 C -0.31389 0.33449 -0.31198 0.33194 -0.31684 0.3456 C -0.3224 0.36111 -0.32014 0.34699 -0.32674 0.37314 C -0.32813 0.37777 -0.32917 0.38264 -0.33056 0.38657 C -0.33142 0.38912 -0.33229 0.38981 -0.33333 0.39213 C -0.33611 0.39953 -0.33837 0.40856 -0.34115 0.41666 C -0.34236 0.42037 -0.34375 0.42361 -0.34479 0.42777 C -0.35174 0.45463 -0.34323 0.42314 -0.35122 0.44676 C -0.35417 0.45532 -0.35712 0.46412 -0.35972 0.47384 C -0.3684 0.50694 -0.35816 0.46967 -0.36476 0.49027 C -0.36563 0.49282 -0.36632 0.4956 -0.36701 0.49838 C -0.36753 0.50115 -0.36823 0.50694 -0.36823 0.5074 L -0.36823 0.50694 " pathEditMode="relative" rAng="0" ptsTypes="AAAAAAAAAAAAAAAAAAAAAAAAAAAAAAAAAAAAAAAAA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34" y="25394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094 -0.00648 L -0.06094 -0.00672 C -0.07743 -0.00556 -0.08333 -0.00602 -0.0967 -0.00347 C -0.10399 -0.00209 -0.11823 0.00115 -0.11823 0.00092 C -0.1217 0.00278 -0.12517 0.00486 -0.12882 0.00578 C -0.13125 0.00625 -0.13368 0.00648 -0.13594 0.00717 C -0.13767 0.00764 -0.13923 0.00833 -0.1408 0.00879 C -0.14271 0.00926 -0.14479 0.00995 -0.1467 0.01018 C -0.14757 0.01134 -0.14809 0.0125 -0.14896 0.01319 C -0.15573 0.01759 -0.15816 0.01782 -0.16441 0.01921 C -0.16614 0.02037 -0.16771 0.02153 -0.16927 0.02245 C -0.17031 0.02315 -0.1717 0.02315 -0.17274 0.02407 C -0.18107 0.02916 -0.17118 0.02523 -0.18107 0.02847 C -0.18663 0.03194 -0.18576 0.03194 -0.19184 0.03472 C -0.19305 0.03518 -0.19427 0.03588 -0.19548 0.03634 C -0.19774 0.0368 -0.2 0.03727 -0.20243 0.03796 C -0.2059 0.04213 -0.20416 0.04074 -0.20972 0.04236 C -0.21354 0.04328 -0.22153 0.04537 -0.22153 0.04514 C -0.23246 0.05463 -0.21476 0.04051 -0.2441 0.05301 C -0.24913 0.05509 -0.24653 0.05416 -0.25243 0.05625 C -0.25625 0.05926 -0.25694 0.06041 -0.26198 0.06227 C -0.2658 0.06342 -0.27378 0.06528 -0.27378 0.06504 C -0.27552 0.0662 -0.27691 0.06736 -0.27864 0.06828 C -0.2816 0.0699 -0.28351 0.0699 -0.2868 0.07129 C -0.2868 0.07106 -0.29566 0.075 -0.29774 0.07569 C -0.29878 0.07639 -0.3 0.07685 -0.30104 0.07731 C -0.30347 0.07824 -0.30712 0.07916 -0.30937 0.08055 C -0.31111 0.08125 -0.3125 0.08264 -0.31423 0.08356 C -0.31423 0.08333 -0.32309 0.08727 -0.325 0.08796 L -0.33212 0.0912 C -0.33351 0.09143 -0.33524 0.09213 -0.33663 0.09259 C -0.33906 0.09352 -0.34149 0.09467 -0.34392 0.09583 C -0.34514 0.09606 -0.34635 0.09699 -0.34757 0.09722 C -0.34913 0.09768 -0.35069 0.09815 -0.35226 0.09884 C -0.35434 0.0993 -0.35625 0.1 -0.35816 0.10023 C -0.3625 0.10069 -0.36684 0.10023 -0.37101 0.10023 L -0.37101 0.1 " pathEditMode="relative" rAng="0" ptsTypes="AAAAAAAAAAAAAAAAAAAAAAAAAAAAAAAAAAAAA">
                                      <p:cBhvr>
                                        <p:cTn id="1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503" y="5347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847 1.48148E-6 L -0.17847 0.00046 C -0.1816 -0.00486 -0.18472 -0.00903 -0.18715 -0.01482 C -0.18802 -0.01667 -0.18785 -0.01991 -0.18837 -0.02222 C -0.18889 -0.02477 -0.18958 -0.02708 -0.19045 -0.0294 C -0.19097 -0.03125 -0.19201 -0.03241 -0.19253 -0.03403 C -0.19531 -0.04121 -0.19844 -0.05 -0.2 -0.0588 C -0.20104 -0.06343 -0.20104 -0.06898 -0.20226 -0.07338 C -0.20712 -0.09005 -0.20122 -0.06921 -0.20764 -0.09283 C -0.20833 -0.09514 -0.2092 -0.09769 -0.2099 -0.10023 C -0.21111 -0.10486 -0.21198 -0.11019 -0.21302 -0.11482 C -0.21372 -0.11736 -0.21458 -0.11945 -0.2151 -0.12222 C -0.21597 -0.12593 -0.21649 -0.13033 -0.21736 -0.13449 C -0.21944 -0.14445 -0.2224 -0.15139 -0.225 -0.16134 C -0.22569 -0.16412 -0.22622 -0.16783 -0.22708 -0.17083 C -0.22795 -0.17454 -0.22934 -0.17708 -0.23021 -0.18056 C -0.23229 -0.18843 -0.23351 -0.19722 -0.23559 -0.20533 C -0.23958 -0.21968 -0.23767 -0.21343 -0.24097 -0.22477 C -0.24375 -0.24306 -0.23993 -0.22037 -0.24427 -0.23935 C -0.24688 -0.25139 -0.2434 -0.24236 -0.24757 -0.25394 C -0.24809 -0.25579 -0.24896 -0.25695 -0.24965 -0.25857 C -0.25052 -0.26181 -0.25104 -0.26528 -0.25174 -0.26852 C -0.25243 -0.2713 -0.25313 -0.27361 -0.25399 -0.27593 C -0.25469 -0.28079 -0.25503 -0.28588 -0.25608 -0.29051 C -0.25694 -0.29491 -0.25833 -0.29861 -0.25938 -0.30278 C -0.26007 -0.30602 -0.26076 -0.30926 -0.26146 -0.3125 C -0.26406 -0.33542 -0.26042 -0.30949 -0.2658 -0.32963 C -0.26788 -0.33727 -0.26875 -0.34653 -0.27118 -0.35417 L -0.27639 -0.37083 C -0.27917 -0.39514 -0.27569 -0.36852 -0.27969 -0.3882 C -0.28819 -0.42963 -0.28021 -0.39838 -0.28733 -0.42454 C -0.28941 -0.44514 -0.28681 -0.425 -0.29045 -0.4419 C -0.29201 -0.44792 -0.29288 -0.45764 -0.29479 -0.46389 C -0.29566 -0.46644 -0.29688 -0.46852 -0.29792 -0.47107 C -0.29878 -0.47847 -0.29931 -0.48565 -0.30017 -0.49306 C -0.30139 -0.50324 -0.3026 -0.50579 -0.30451 -0.51505 C -0.30538 -0.51898 -0.3059 -0.52315 -0.3066 -0.52732 C -0.30694 -0.52963 -0.30712 -0.53218 -0.30764 -0.53449 C -0.30833 -0.53658 -0.3092 -0.53773 -0.3099 -0.53958 C -0.31267 -0.55857 -0.31094 -0.54977 -0.31528 -0.56621 C -0.31563 -0.57107 -0.31545 -0.57662 -0.31632 -0.58102 C -0.31701 -0.58449 -0.31892 -0.58704 -0.31944 -0.59074 C -0.32049 -0.59607 -0.32014 -0.60208 -0.32066 -0.60764 C -0.32101 -0.61111 -0.32118 -0.61435 -0.3217 -0.61759 C -0.32222 -0.62083 -0.32326 -0.62408 -0.32396 -0.62732 C -0.32431 -0.62963 -0.32448 -0.63218 -0.325 -0.63449 C -0.32656 -0.64329 -0.32708 -0.64421 -0.32917 -0.65185 C -0.32951 -0.65463 -0.33056 -0.66528 -0.33142 -0.66875 C -0.33194 -0.6713 -0.33299 -0.67338 -0.33351 -0.67593 C -0.33438 -0.68079 -0.3349 -0.68565 -0.33576 -0.69074 C -0.33594 -0.69306 -0.33611 -0.6956 -0.33681 -0.69792 L -0.33889 -0.70533 C -0.34184 -0.73125 -0.33785 -0.7007 -0.34219 -0.72246 C -0.34306 -0.72708 -0.34358 -0.73218 -0.34427 -0.73704 C -0.34462 -0.73935 -0.34444 -0.74259 -0.34549 -0.74445 L -0.3474 -0.74908 C -0.34896 -0.76644 -0.34792 -0.75764 -0.35069 -0.77593 L -0.35191 -0.78333 C -0.35226 -0.78588 -0.35295 -0.7882 -0.35295 -0.79051 L -0.35295 -0.7956 L -0.35382 -0.80509 " pathEditMode="relative" rAng="0" ptsTypes="AAAAAAAAAAAAAAAAAAAAAAAAAAAAAAAAAAAAAAAAAAAAAAAAAAAAAAAAAAAAA">
                                      <p:cBhvr>
                                        <p:cTn id="1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67" y="-40231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3A99C060-0373-459A-B899-D6869BFEBC8F}"/>
              </a:ext>
            </a:extLst>
          </p:cNvPr>
          <p:cNvSpPr txBox="1"/>
          <p:nvPr/>
        </p:nvSpPr>
        <p:spPr>
          <a:xfrm>
            <a:off x="3543225" y="282437"/>
            <a:ext cx="54996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4800" b="1" dirty="0">
                <a:solidFill>
                  <a:srgbClr val="FFC000"/>
                </a:solidFill>
              </a:rPr>
              <a:t>حرف المد الموجود في كلمة ( تعملون ):</a:t>
            </a:r>
            <a:endParaRPr lang="en-US" sz="4800" b="1" dirty="0">
              <a:solidFill>
                <a:srgbClr val="FFC000"/>
              </a:solidFill>
            </a:endParaRPr>
          </a:p>
        </p:txBody>
      </p:sp>
      <p:pic>
        <p:nvPicPr>
          <p:cNvPr id="15" name="Picture 14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BA4FB864-A686-491B-8761-B5A27124C34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2972" y="5221178"/>
            <a:ext cx="4421028" cy="1016622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A5FAC6EC-FBCE-408B-BFE7-E5079D61B291}"/>
              </a:ext>
            </a:extLst>
          </p:cNvPr>
          <p:cNvSpPr txBox="1"/>
          <p:nvPr/>
        </p:nvSpPr>
        <p:spPr>
          <a:xfrm>
            <a:off x="5223955" y="5198118"/>
            <a:ext cx="2835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2400" b="1" dirty="0">
                <a:solidFill>
                  <a:schemeClr val="bg1"/>
                </a:solidFill>
              </a:rPr>
              <a:t>الياء</a:t>
            </a:r>
            <a:endParaRPr lang="en-US" sz="2400" b="1" dirty="0">
              <a:solidFill>
                <a:schemeClr val="bg1"/>
              </a:solidFill>
            </a:endParaRPr>
          </a:p>
        </p:txBody>
      </p:sp>
      <p:pic>
        <p:nvPicPr>
          <p:cNvPr id="20" name="Picture 19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9290C201-675C-4C7F-AF32-533068AE3E9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828989" y="2243766"/>
            <a:ext cx="4421028" cy="101662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10394958-EB78-480E-B6C8-8AF4B561CF79}"/>
              </a:ext>
            </a:extLst>
          </p:cNvPr>
          <p:cNvSpPr txBox="1"/>
          <p:nvPr/>
        </p:nvSpPr>
        <p:spPr>
          <a:xfrm>
            <a:off x="5150863" y="3684886"/>
            <a:ext cx="2835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2400" b="1" dirty="0">
                <a:solidFill>
                  <a:schemeClr val="bg1"/>
                </a:solidFill>
              </a:rPr>
              <a:t>الواو</a:t>
            </a:r>
            <a:endParaRPr lang="en-US" sz="2400" b="1" dirty="0">
              <a:solidFill>
                <a:schemeClr val="bg1"/>
              </a:solidFill>
            </a:endParaRPr>
          </a:p>
        </p:txBody>
      </p:sp>
      <p:pic>
        <p:nvPicPr>
          <p:cNvPr id="22" name="Picture 21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603CE359-6178-4D7C-8461-713261D1ACE3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2972" y="3819099"/>
            <a:ext cx="4421028" cy="1016622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FE1788F9-5638-458E-AD2B-A511BBBF12CC}"/>
              </a:ext>
            </a:extLst>
          </p:cNvPr>
          <p:cNvSpPr txBox="1"/>
          <p:nvPr/>
        </p:nvSpPr>
        <p:spPr>
          <a:xfrm>
            <a:off x="5322429" y="2139994"/>
            <a:ext cx="2835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2400" b="1" dirty="0">
                <a:solidFill>
                  <a:schemeClr val="bg1"/>
                </a:solidFill>
              </a:rPr>
              <a:t>الألف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23" name="Rectangle 22">
            <a:hlinkClick r:id="rId6" action="ppaction://hlinksldjump"/>
            <a:extLst>
              <a:ext uri="{FF2B5EF4-FFF2-40B4-BE49-F238E27FC236}">
                <a16:creationId xmlns:a16="http://schemas.microsoft.com/office/drawing/2014/main" id="{F8DAF4DB-4C4E-4CAB-82BA-D9F9EC675D6B}"/>
              </a:ext>
            </a:extLst>
          </p:cNvPr>
          <p:cNvSpPr/>
          <p:nvPr/>
        </p:nvSpPr>
        <p:spPr>
          <a:xfrm>
            <a:off x="5976016" y="6286323"/>
            <a:ext cx="1331844" cy="4616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sz="2000" b="1" dirty="0">
                <a:solidFill>
                  <a:schemeClr val="tx1"/>
                </a:solidFill>
              </a:rPr>
              <a:t>ال</a:t>
            </a:r>
            <a:r>
              <a:rPr lang="ar-SA" sz="2000" b="1" dirty="0">
                <a:solidFill>
                  <a:schemeClr val="tx1"/>
                </a:solidFill>
              </a:rPr>
              <a:t>سؤال التالي</a:t>
            </a:r>
            <a:endParaRPr lang="en-US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1211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955 -0.0007 L -0.15955 -0.00047 C -0.16337 0.00208 -0.1691 0.00602 -0.17257 0.0125 C -0.17813 0.02338 -0.17535 0.01875 -0.18108 0.02639 C -0.19253 0.05555 -0.17813 0.02083 -0.19045 0.04259 C -0.19201 0.04537 -0.19323 0.05046 -0.19479 0.05347 C -0.19792 0.05972 -0.20174 0.06227 -0.20469 0.0699 C -0.20608 0.07384 -0.20747 0.07801 -0.20903 0.08102 C -0.21927 0.10069 -0.21042 0.07847 -0.21892 0.09745 C -0.22049 0.10069 -0.2217 0.10486 -0.22326 0.1081 C -0.225 0.11203 -0.22656 0.11574 -0.2283 0.11921 C -0.22917 0.12129 -0.23021 0.12245 -0.23108 0.12453 C -0.23264 0.12801 -0.23385 0.1324 -0.23542 0.13564 C -0.23976 0.14514 -0.24097 0.14467 -0.24479 0.15463 C -0.24601 0.15787 -0.24705 0.16203 -0.24826 0.16551 C -0.25017 0.17037 -0.25208 0.17453 -0.25399 0.17916 C -0.25503 0.18171 -0.2559 0.18495 -0.25694 0.18727 C -0.25816 0.19051 -0.25972 0.19259 -0.26111 0.1956 C -0.26806 0.21088 -0.26302 0.20208 -0.26979 0.22014 C -0.27153 0.22523 -0.27361 0.22847 -0.27552 0.23379 C -0.27656 0.23703 -0.27708 0.24189 -0.2783 0.24467 C -0.28003 0.24907 -0.28229 0.25115 -0.28403 0.25578 C -0.28594 0.26018 -0.28733 0.26713 -0.28906 0.27199 C -0.28958 0.27361 -0.29045 0.27338 -0.29115 0.27477 C -0.29323 0.27893 -0.29497 0.28379 -0.29688 0.28842 C -0.29757 0.29189 -0.29809 0.29652 -0.29913 0.2993 C -0.30035 0.30324 -0.30191 0.30439 -0.3033 0.3074 C -0.30434 0.30995 -0.30521 0.31319 -0.30625 0.31551 C -0.30729 0.31852 -0.30851 0.32083 -0.30955 0.32384 C -0.31389 0.33449 -0.31198 0.33194 -0.31684 0.3456 C -0.3224 0.36111 -0.32014 0.34699 -0.32674 0.37314 C -0.32813 0.37777 -0.32917 0.38264 -0.33056 0.38657 C -0.33142 0.38912 -0.33229 0.38981 -0.33333 0.39213 C -0.33611 0.39953 -0.33837 0.40856 -0.34115 0.41666 C -0.34236 0.42037 -0.34375 0.42361 -0.34479 0.42777 C -0.35174 0.45463 -0.34323 0.42314 -0.35122 0.44676 C -0.35417 0.45532 -0.35712 0.46412 -0.35972 0.47384 C -0.3684 0.50694 -0.35816 0.46967 -0.36476 0.49027 C -0.36563 0.49282 -0.36632 0.4956 -0.36701 0.49838 C -0.36753 0.50115 -0.36823 0.50694 -0.36823 0.5074 L -0.36823 0.50694 " pathEditMode="relative" rAng="0" ptsTypes="AAAAAAAAAAAAAAAAAAAAAAAAAAAAAAAAAAAAAAAAA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34" y="25394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094 -0.00648 L -0.06094 -0.00672 C -0.07743 -0.00556 -0.08333 -0.00602 -0.0967 -0.00347 C -0.10399 -0.00209 -0.11823 0.00115 -0.11823 0.00092 C -0.1217 0.00278 -0.12517 0.00486 -0.12882 0.00578 C -0.13125 0.00625 -0.13368 0.00648 -0.13594 0.00717 C -0.13767 0.00764 -0.13923 0.00833 -0.1408 0.00879 C -0.14271 0.00926 -0.14479 0.00995 -0.1467 0.01018 C -0.14757 0.01134 -0.14809 0.0125 -0.14896 0.01319 C -0.15573 0.01759 -0.15816 0.01782 -0.16441 0.01921 C -0.16614 0.02037 -0.16771 0.02153 -0.16927 0.02245 C -0.17031 0.02315 -0.1717 0.02315 -0.17274 0.02407 C -0.18107 0.02916 -0.17118 0.02523 -0.18107 0.02847 C -0.18663 0.03194 -0.18576 0.03194 -0.19184 0.03472 C -0.19305 0.03518 -0.19427 0.03588 -0.19548 0.03634 C -0.19774 0.0368 -0.2 0.03727 -0.20243 0.03796 C -0.2059 0.04213 -0.20416 0.04074 -0.20972 0.04236 C -0.21354 0.04328 -0.22153 0.04537 -0.22153 0.04514 C -0.23246 0.05463 -0.21476 0.04051 -0.2441 0.05301 C -0.24913 0.05509 -0.24653 0.05416 -0.25243 0.05625 C -0.25625 0.05926 -0.25694 0.06041 -0.26198 0.06227 C -0.2658 0.06342 -0.27378 0.06528 -0.27378 0.06504 C -0.27552 0.0662 -0.27691 0.06736 -0.27864 0.06828 C -0.2816 0.0699 -0.28351 0.0699 -0.2868 0.07129 C -0.2868 0.07106 -0.29566 0.075 -0.29774 0.07569 C -0.29878 0.07639 -0.3 0.07685 -0.30104 0.07731 C -0.30347 0.07824 -0.30712 0.07916 -0.30937 0.08055 C -0.31111 0.08125 -0.3125 0.08264 -0.31423 0.08356 C -0.31423 0.08333 -0.32309 0.08727 -0.325 0.08796 L -0.33212 0.0912 C -0.33351 0.09143 -0.33524 0.09213 -0.33663 0.09259 C -0.33906 0.09352 -0.34149 0.09467 -0.34392 0.09583 C -0.34514 0.09606 -0.34635 0.09699 -0.34757 0.09722 C -0.34913 0.09768 -0.35069 0.09815 -0.35226 0.09884 C -0.35434 0.0993 -0.35625 0.1 -0.35816 0.10023 C -0.3625 0.10069 -0.36684 0.10023 -0.37101 0.10023 L -0.37101 0.1 " pathEditMode="relative" rAng="0" ptsTypes="AAAAAAAAAAAAAAAAAAAAAAAAAAAAAAAAAAAAA">
                                      <p:cBhvr>
                                        <p:cTn id="1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503" y="5347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847 1.48148E-6 L -0.17847 0.00046 C -0.1816 -0.00486 -0.18472 -0.00903 -0.18715 -0.01482 C -0.18802 -0.01667 -0.18785 -0.01991 -0.18837 -0.02222 C -0.18889 -0.02477 -0.18958 -0.02708 -0.19045 -0.0294 C -0.19097 -0.03125 -0.19201 -0.03241 -0.19253 -0.03403 C -0.19531 -0.04121 -0.19844 -0.05 -0.2 -0.0588 C -0.20104 -0.06343 -0.20104 -0.06898 -0.20226 -0.07338 C -0.20712 -0.09005 -0.20122 -0.06921 -0.20764 -0.09283 C -0.20833 -0.09514 -0.2092 -0.09769 -0.2099 -0.10023 C -0.21111 -0.10486 -0.21198 -0.11019 -0.21302 -0.11482 C -0.21372 -0.11736 -0.21458 -0.11945 -0.2151 -0.12222 C -0.21597 -0.12593 -0.21649 -0.13033 -0.21736 -0.13449 C -0.21944 -0.14445 -0.2224 -0.15139 -0.225 -0.16134 C -0.22569 -0.16412 -0.22622 -0.16783 -0.22708 -0.17083 C -0.22795 -0.17454 -0.22934 -0.17708 -0.23021 -0.18056 C -0.23229 -0.18843 -0.23351 -0.19722 -0.23559 -0.20533 C -0.23958 -0.21968 -0.23767 -0.21343 -0.24097 -0.22477 C -0.24375 -0.24306 -0.23993 -0.22037 -0.24427 -0.23935 C -0.24688 -0.25139 -0.2434 -0.24236 -0.24757 -0.25394 C -0.24809 -0.25579 -0.24896 -0.25695 -0.24965 -0.25857 C -0.25052 -0.26181 -0.25104 -0.26528 -0.25174 -0.26852 C -0.25243 -0.2713 -0.25313 -0.27361 -0.25399 -0.27593 C -0.25469 -0.28079 -0.25503 -0.28588 -0.25608 -0.29051 C -0.25694 -0.29491 -0.25833 -0.29861 -0.25938 -0.30278 C -0.26007 -0.30602 -0.26076 -0.30926 -0.26146 -0.3125 C -0.26406 -0.33542 -0.26042 -0.30949 -0.2658 -0.32963 C -0.26788 -0.33727 -0.26875 -0.34653 -0.27118 -0.35417 L -0.27639 -0.37083 C -0.27917 -0.39514 -0.27569 -0.36852 -0.27969 -0.3882 C -0.28819 -0.42963 -0.28021 -0.39838 -0.28733 -0.42454 C -0.28941 -0.44514 -0.28681 -0.425 -0.29045 -0.4419 C -0.29201 -0.44792 -0.29288 -0.45764 -0.29479 -0.46389 C -0.29566 -0.46644 -0.29688 -0.46852 -0.29792 -0.47107 C -0.29878 -0.47847 -0.29931 -0.48565 -0.30017 -0.49306 C -0.30139 -0.50324 -0.3026 -0.50579 -0.30451 -0.51505 C -0.30538 -0.51898 -0.3059 -0.52315 -0.3066 -0.52732 C -0.30694 -0.52963 -0.30712 -0.53218 -0.30764 -0.53449 C -0.30833 -0.53658 -0.3092 -0.53773 -0.3099 -0.53958 C -0.31267 -0.55857 -0.31094 -0.54977 -0.31528 -0.56621 C -0.31563 -0.57107 -0.31545 -0.57662 -0.31632 -0.58102 C -0.31701 -0.58449 -0.31892 -0.58704 -0.31944 -0.59074 C -0.32049 -0.59607 -0.32014 -0.60208 -0.32066 -0.60764 C -0.32101 -0.61111 -0.32118 -0.61435 -0.3217 -0.61759 C -0.32222 -0.62083 -0.32326 -0.62408 -0.32396 -0.62732 C -0.32431 -0.62963 -0.32448 -0.63218 -0.325 -0.63449 C -0.32656 -0.64329 -0.32708 -0.64421 -0.32917 -0.65185 C -0.32951 -0.65463 -0.33056 -0.66528 -0.33142 -0.66875 C -0.33194 -0.6713 -0.33299 -0.67338 -0.33351 -0.67593 C -0.33438 -0.68079 -0.3349 -0.68565 -0.33576 -0.69074 C -0.33594 -0.69306 -0.33611 -0.6956 -0.33681 -0.69792 L -0.33889 -0.70533 C -0.34184 -0.73125 -0.33785 -0.7007 -0.34219 -0.72246 C -0.34306 -0.72708 -0.34358 -0.73218 -0.34427 -0.73704 C -0.34462 -0.73935 -0.34444 -0.74259 -0.34549 -0.74445 L -0.3474 -0.74908 C -0.34896 -0.76644 -0.34792 -0.75764 -0.35069 -0.77593 L -0.35191 -0.78333 C -0.35226 -0.78588 -0.35295 -0.7882 -0.35295 -0.79051 L -0.35295 -0.7956 L -0.35382 -0.80509 " pathEditMode="relative" rAng="0" ptsTypes="AAAAAAAAAAAAAAAAAAAAAAAAAAAAAAAAAAAAAAAAAAAAAAAAAAAAAAAAAAAAA">
                                      <p:cBhvr>
                                        <p:cTn id="1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67" y="-40231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3A99C060-0373-459A-B899-D6869BFEBC8F}"/>
              </a:ext>
            </a:extLst>
          </p:cNvPr>
          <p:cNvSpPr txBox="1"/>
          <p:nvPr/>
        </p:nvSpPr>
        <p:spPr>
          <a:xfrm>
            <a:off x="3458818" y="583095"/>
            <a:ext cx="54996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4800" b="1">
                <a:solidFill>
                  <a:srgbClr val="FFC000"/>
                </a:solidFill>
              </a:rPr>
              <a:t>حكم المد المنفصل :</a:t>
            </a:r>
            <a:endParaRPr lang="en-US" sz="4800" b="1" dirty="0">
              <a:solidFill>
                <a:srgbClr val="FFC000"/>
              </a:solidFill>
            </a:endParaRPr>
          </a:p>
        </p:txBody>
      </p:sp>
      <p:pic>
        <p:nvPicPr>
          <p:cNvPr id="15" name="Picture 14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BA4FB864-A686-491B-8761-B5A27124C34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572000" y="2284467"/>
            <a:ext cx="4421028" cy="1016622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A5FAC6EC-FBCE-408B-BFE7-E5079D61B291}"/>
              </a:ext>
            </a:extLst>
          </p:cNvPr>
          <p:cNvSpPr txBox="1"/>
          <p:nvPr/>
        </p:nvSpPr>
        <p:spPr>
          <a:xfrm>
            <a:off x="5313153" y="2165103"/>
            <a:ext cx="2835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2400" b="1" dirty="0">
                <a:solidFill>
                  <a:schemeClr val="bg1"/>
                </a:solidFill>
              </a:rPr>
              <a:t>يمد مد لازم</a:t>
            </a:r>
            <a:endParaRPr lang="en-US" sz="2400" b="1" dirty="0">
              <a:solidFill>
                <a:schemeClr val="bg1"/>
              </a:solidFill>
            </a:endParaRPr>
          </a:p>
        </p:txBody>
      </p:sp>
      <p:pic>
        <p:nvPicPr>
          <p:cNvPr id="20" name="Picture 19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9290C201-675C-4C7F-AF32-533068AE3E9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2972" y="5423281"/>
            <a:ext cx="4421028" cy="101662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10394958-EB78-480E-B6C8-8AF4B561CF79}"/>
              </a:ext>
            </a:extLst>
          </p:cNvPr>
          <p:cNvSpPr txBox="1"/>
          <p:nvPr/>
        </p:nvSpPr>
        <p:spPr>
          <a:xfrm>
            <a:off x="5070997" y="4916562"/>
            <a:ext cx="28359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2400" b="1" dirty="0">
                <a:solidFill>
                  <a:schemeClr val="bg1"/>
                </a:solidFill>
              </a:rPr>
              <a:t>جواز المد، فالقارئ مخير بين المد، وعدمه</a:t>
            </a:r>
          </a:p>
          <a:p>
            <a:pPr algn="ctr"/>
            <a:endParaRPr lang="ar-SA" sz="2400" b="1" dirty="0">
              <a:solidFill>
                <a:schemeClr val="bg1"/>
              </a:solidFill>
            </a:endParaRPr>
          </a:p>
        </p:txBody>
      </p:sp>
      <p:pic>
        <p:nvPicPr>
          <p:cNvPr id="22" name="Picture 21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603CE359-6178-4D7C-8461-713261D1ACE3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2972" y="3819099"/>
            <a:ext cx="4421028" cy="1016622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FE1788F9-5638-458E-AD2B-A511BBBF12CC}"/>
              </a:ext>
            </a:extLst>
          </p:cNvPr>
          <p:cNvSpPr txBox="1"/>
          <p:nvPr/>
        </p:nvSpPr>
        <p:spPr>
          <a:xfrm>
            <a:off x="5223955" y="3760258"/>
            <a:ext cx="2835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2400" b="1" dirty="0">
                <a:solidFill>
                  <a:schemeClr val="bg1"/>
                </a:solidFill>
              </a:rPr>
              <a:t>وجوب المد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23" name="Rectangle 22">
            <a:hlinkClick r:id="rId6" action="ppaction://hlinksldjump"/>
            <a:extLst>
              <a:ext uri="{FF2B5EF4-FFF2-40B4-BE49-F238E27FC236}">
                <a16:creationId xmlns:a16="http://schemas.microsoft.com/office/drawing/2014/main" id="{F8DAF4DB-4C4E-4CAB-82BA-D9F9EC675D6B}"/>
              </a:ext>
            </a:extLst>
          </p:cNvPr>
          <p:cNvSpPr/>
          <p:nvPr/>
        </p:nvSpPr>
        <p:spPr>
          <a:xfrm>
            <a:off x="5976016" y="6286323"/>
            <a:ext cx="1331844" cy="4616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sz="2000" b="1" dirty="0">
                <a:solidFill>
                  <a:schemeClr val="tx1"/>
                </a:solidFill>
              </a:rPr>
              <a:t>النهاية</a:t>
            </a:r>
            <a:endParaRPr lang="en-US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7283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955 -0.0007 L -0.15955 -0.00047 C -0.16337 0.00208 -0.1691 0.00601 -0.17257 0.0125 C -0.17813 0.02338 -0.17535 0.01875 -0.18108 0.02638 C -0.19254 0.05555 -0.17813 0.02083 -0.19045 0.04259 C -0.19202 0.04537 -0.19323 0.05046 -0.19479 0.05347 C -0.19792 0.05972 -0.20174 0.06226 -0.20469 0.0699 C -0.20608 0.07384 -0.20747 0.07801 -0.20903 0.08101 C -0.21927 0.10069 -0.21042 0.07847 -0.21893 0.09745 C -0.22049 0.10069 -0.2217 0.10486 -0.22327 0.1081 C -0.225 0.11203 -0.22657 0.11574 -0.2283 0.11921 C -0.22917 0.12129 -0.23021 0.12245 -0.23108 0.12453 C -0.23264 0.12801 -0.23386 0.1324 -0.23542 0.13564 C -0.23976 0.14513 -0.24098 0.14467 -0.24479 0.15463 C -0.24601 0.15787 -0.24705 0.16203 -0.24827 0.16551 C -0.25018 0.17037 -0.25209 0.17453 -0.254 0.17916 C -0.25504 0.18171 -0.25591 0.18495 -0.25695 0.18726 C -0.25816 0.19051 -0.25973 0.19259 -0.26111 0.1956 C -0.26806 0.21088 -0.26302 0.20208 -0.26979 0.22013 C -0.27153 0.22523 -0.27361 0.22847 -0.27552 0.23379 C -0.27657 0.23703 -0.27709 0.24189 -0.2783 0.24467 C -0.28004 0.24907 -0.28229 0.25115 -0.28403 0.25578 C -0.28594 0.26018 -0.28733 0.26713 -0.28907 0.27199 C -0.28959 0.27361 -0.29045 0.27338 -0.29115 0.27476 C -0.29323 0.27893 -0.29497 0.28379 -0.29688 0.28842 C -0.29757 0.29189 -0.29809 0.29652 -0.29914 0.2993 C -0.30035 0.30324 -0.30191 0.30439 -0.3033 0.3074 C -0.30434 0.30995 -0.30521 0.31319 -0.30625 0.31551 C -0.30729 0.31851 -0.30851 0.32083 -0.30955 0.32384 C -0.31389 0.33449 -0.31198 0.33194 -0.31684 0.3456 C -0.3224 0.36111 -0.32014 0.34699 -0.32674 0.37314 C -0.32813 0.37777 -0.32917 0.38263 -0.33056 0.38657 C -0.33143 0.38912 -0.33229 0.38981 -0.33334 0.39213 C -0.33611 0.39953 -0.33837 0.40856 -0.34115 0.41666 C -0.34236 0.42037 -0.34375 0.42361 -0.34479 0.42777 C -0.35174 0.45463 -0.34323 0.42314 -0.35122 0.44676 C -0.35417 0.45532 -0.35712 0.46412 -0.35973 0.47384 C -0.36841 0.50694 -0.35816 0.46967 -0.36476 0.49027 C -0.36563 0.49282 -0.36632 0.4956 -0.36702 0.49838 C -0.36754 0.50115 -0.36823 0.50694 -0.36823 0.5074 L -0.36823 0.50694 " pathEditMode="relative" rAng="0" ptsTypes="AAAAAAAAAAAAAAAAAAAAAAAAAAAAAAAAAAAAAAAAA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34" y="25394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094 -0.00763 L -0.06094 -0.00671 C -0.07691 -0.01087 -0.08264 -0.00925 -0.09549 -0.01782 C -0.10243 -0.02268 -0.11615 -0.03379 -0.11615 -0.03287 C -0.11962 -0.03935 -0.12292 -0.04629 -0.12639 -0.04953 C -0.12882 -0.05115 -0.13108 -0.05185 -0.13333 -0.05439 C -0.1349 -0.05578 -0.13646 -0.05833 -0.13802 -0.05972 C -0.13976 -0.06134 -0.14184 -0.06388 -0.14375 -0.06458 C -0.14444 -0.06851 -0.14497 -0.07245 -0.14583 -0.07476 C -0.15243 -0.08981 -0.15469 -0.09074 -0.16076 -0.09537 C -0.16233 -0.0993 -0.16389 -0.10324 -0.16545 -0.10648 C -0.16649 -0.10879 -0.16771 -0.10879 -0.16875 -0.11203 C -0.17674 -0.12939 -0.16719 -0.11597 -0.17674 -0.12708 C -0.18212 -0.13888 -0.18125 -0.13888 -0.18715 -0.14837 C -0.18837 -0.15 -0.18958 -0.15231 -0.19063 -0.15393 C -0.19288 -0.15555 -0.19497 -0.15717 -0.1974 -0.15949 C -0.20069 -0.17384 -0.19896 -0.16898 -0.20434 -0.17453 C -0.20816 -0.17777 -0.2158 -0.18472 -0.2158 -0.18402 C -0.22639 -0.21643 -0.2092 -0.16828 -0.2375 -0.21087 C -0.24236 -0.21805 -0.23993 -0.21481 -0.24549 -0.22199 C -0.24931 -0.2324 -0.24983 -0.23634 -0.25469 -0.24259 C -0.25851 -0.24652 -0.26615 -0.25277 -0.26615 -0.25208 C -0.26788 -0.25601 -0.2691 -0.25995 -0.27083 -0.26319 C -0.27361 -0.26875 -0.27552 -0.26875 -0.27865 -0.27337 C -0.27865 -0.27268 -0.28715 -0.28611 -0.28924 -0.28842 C -0.29028 -0.29074 -0.29132 -0.29236 -0.29236 -0.29398 C -0.29479 -0.29722 -0.29826 -0.30023 -0.30035 -0.30509 C -0.30208 -0.3074 -0.30347 -0.31226 -0.30503 -0.31527 C -0.30503 -0.31458 -0.31372 -0.328 -0.31545 -0.33032 L -0.3224 -0.34143 C -0.32361 -0.34236 -0.32535 -0.34467 -0.32674 -0.34629 C -0.32899 -0.3493 -0.33142 -0.35324 -0.33368 -0.3574 C -0.3349 -0.3581 -0.33611 -0.36134 -0.33715 -0.36203 C -0.33872 -0.36365 -0.34028 -0.36527 -0.34167 -0.36759 C -0.34375 -0.36921 -0.34566 -0.37152 -0.3474 -0.37222 C -0.35156 -0.37384 -0.35573 -0.37222 -0.35972 -0.37222 L -0.35972 -0.37152 " pathEditMode="relative" rAng="0" ptsTypes="AAAAAAAAAAAAAAAAAAAAAAAAAAAAAAAAAAAAA">
                                      <p:cBhvr>
                                        <p:cTn id="1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948" y="-18194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847 1.48148E-6 L -0.17847 0.00046 C -0.1816 -0.00486 -0.18472 -0.00903 -0.18715 -0.01482 C -0.18802 -0.01667 -0.18785 -0.01991 -0.18837 -0.02222 C -0.18889 -0.02477 -0.18958 -0.02708 -0.19045 -0.0294 C -0.19097 -0.03125 -0.19201 -0.03241 -0.19253 -0.03403 C -0.19531 -0.04121 -0.19844 -0.05 -0.2 -0.0588 C -0.20104 -0.06343 -0.20104 -0.06898 -0.20226 -0.07338 C -0.20712 -0.09005 -0.20122 -0.06921 -0.20764 -0.09283 C -0.20833 -0.09514 -0.2092 -0.09769 -0.2099 -0.10023 C -0.21111 -0.10486 -0.21198 -0.11019 -0.21302 -0.11482 C -0.21372 -0.11736 -0.21458 -0.11945 -0.2151 -0.12222 C -0.21597 -0.12593 -0.21649 -0.13033 -0.21736 -0.13449 C -0.21944 -0.14445 -0.2224 -0.15139 -0.225 -0.16134 C -0.22569 -0.16412 -0.22622 -0.16783 -0.22708 -0.17083 C -0.22795 -0.17454 -0.22934 -0.17708 -0.23021 -0.18056 C -0.23229 -0.18843 -0.23351 -0.19722 -0.23559 -0.20533 C -0.23958 -0.21968 -0.23767 -0.21343 -0.24097 -0.22477 C -0.24375 -0.24306 -0.23993 -0.22037 -0.24427 -0.23935 C -0.24688 -0.25139 -0.2434 -0.24236 -0.24757 -0.25394 C -0.24809 -0.25579 -0.24896 -0.25695 -0.24965 -0.25857 C -0.25052 -0.26181 -0.25104 -0.26528 -0.25174 -0.26852 C -0.25243 -0.2713 -0.25313 -0.27361 -0.25399 -0.27593 C -0.25469 -0.28079 -0.25503 -0.28588 -0.25608 -0.29051 C -0.25694 -0.29491 -0.25833 -0.29861 -0.25938 -0.30278 C -0.26007 -0.30602 -0.26076 -0.30926 -0.26146 -0.3125 C -0.26406 -0.33542 -0.26042 -0.30949 -0.2658 -0.32963 C -0.26788 -0.33727 -0.26875 -0.34653 -0.27118 -0.35417 L -0.27639 -0.37083 C -0.27917 -0.39514 -0.27569 -0.36852 -0.27969 -0.3882 C -0.28819 -0.42963 -0.28021 -0.39838 -0.28733 -0.42454 C -0.28941 -0.44514 -0.28681 -0.425 -0.29045 -0.4419 C -0.29201 -0.44792 -0.29288 -0.45764 -0.29479 -0.46389 C -0.29566 -0.46644 -0.29688 -0.46852 -0.29792 -0.47107 C -0.29878 -0.47847 -0.29931 -0.48565 -0.30017 -0.49306 C -0.30139 -0.50324 -0.3026 -0.50579 -0.30451 -0.51505 C -0.30538 -0.51898 -0.3059 -0.52315 -0.3066 -0.52732 C -0.30694 -0.52963 -0.30712 -0.53218 -0.30764 -0.53449 C -0.30833 -0.53658 -0.3092 -0.53773 -0.3099 -0.53958 C -0.31267 -0.55857 -0.31094 -0.54977 -0.31528 -0.56621 C -0.31563 -0.57107 -0.31545 -0.57662 -0.31632 -0.58102 C -0.31701 -0.58449 -0.31892 -0.58704 -0.31944 -0.59074 C -0.32049 -0.59607 -0.32014 -0.60208 -0.32066 -0.60764 C -0.32101 -0.61111 -0.32118 -0.61435 -0.3217 -0.61759 C -0.32222 -0.62083 -0.32326 -0.62408 -0.32396 -0.62732 C -0.32431 -0.62963 -0.32448 -0.63218 -0.325 -0.63449 C -0.32656 -0.64329 -0.32708 -0.64421 -0.32917 -0.65185 C -0.32951 -0.65463 -0.33056 -0.66528 -0.33142 -0.66875 C -0.33194 -0.6713 -0.33299 -0.67338 -0.33351 -0.67593 C -0.33438 -0.68079 -0.3349 -0.68565 -0.33576 -0.69074 C -0.33594 -0.69306 -0.33611 -0.6956 -0.33681 -0.69792 L -0.33889 -0.70533 C -0.34184 -0.73125 -0.33785 -0.7007 -0.34219 -0.72246 C -0.34306 -0.72708 -0.34358 -0.73218 -0.34427 -0.73704 C -0.34462 -0.73935 -0.34444 -0.74259 -0.34549 -0.74445 L -0.3474 -0.74908 C -0.34896 -0.76644 -0.34792 -0.75764 -0.35069 -0.77593 L -0.35191 -0.78333 C -0.35226 -0.78588 -0.35295 -0.7882 -0.35295 -0.79051 L -0.35295 -0.7956 L -0.35382 -0.80509 " pathEditMode="relative" rAng="0" ptsTypes="AAAAAAAAAAAAAAAAAAAAAAAAAAAAAAAAAAAAAAAAAAAAAAAAAAAAAAAAAAAAA">
                                      <p:cBhvr>
                                        <p:cTn id="1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67" y="-40231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3A99C060-0373-459A-B899-D6869BFEBC8F}"/>
              </a:ext>
            </a:extLst>
          </p:cNvPr>
          <p:cNvSpPr txBox="1"/>
          <p:nvPr/>
        </p:nvSpPr>
        <p:spPr>
          <a:xfrm>
            <a:off x="3458818" y="583095"/>
            <a:ext cx="54996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4800" b="1" dirty="0">
                <a:solidFill>
                  <a:schemeClr val="accent4"/>
                </a:solidFill>
              </a:rPr>
              <a:t>تعريف المد هو:</a:t>
            </a:r>
            <a:endParaRPr lang="en-US" sz="4800" b="1" dirty="0">
              <a:solidFill>
                <a:schemeClr val="accent4"/>
              </a:solidFill>
            </a:endParaRPr>
          </a:p>
        </p:txBody>
      </p:sp>
      <p:pic>
        <p:nvPicPr>
          <p:cNvPr id="15" name="Picture 14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BA4FB864-A686-491B-8761-B5A27124C34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2972" y="2412378"/>
            <a:ext cx="4421028" cy="1016622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A5FAC6EC-FBCE-408B-BFE7-E5079D61B291}"/>
              </a:ext>
            </a:extLst>
          </p:cNvPr>
          <p:cNvSpPr txBox="1"/>
          <p:nvPr/>
        </p:nvSpPr>
        <p:spPr>
          <a:xfrm>
            <a:off x="4476750" y="2389318"/>
            <a:ext cx="35831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2400" b="1">
                <a:solidFill>
                  <a:schemeClr val="bg1"/>
                </a:solidFill>
              </a:rPr>
              <a:t>قصر الصوت بأحد حروف المد.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0394958-EB78-480E-B6C8-8AF4B561CF79}"/>
              </a:ext>
            </a:extLst>
          </p:cNvPr>
          <p:cNvSpPr txBox="1"/>
          <p:nvPr/>
        </p:nvSpPr>
        <p:spPr>
          <a:xfrm>
            <a:off x="4169862" y="3429000"/>
            <a:ext cx="40775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2400" b="1">
                <a:solidFill>
                  <a:schemeClr val="bg1"/>
                </a:solidFill>
              </a:rPr>
              <a:t>إطالة الصوت بأحد حروف</a:t>
            </a:r>
          </a:p>
          <a:p>
            <a:pPr algn="ctr"/>
            <a:r>
              <a:rPr lang="ar-SA" sz="2400" b="1">
                <a:solidFill>
                  <a:schemeClr val="bg1"/>
                </a:solidFill>
              </a:rPr>
              <a:t> المد أو اللين.</a:t>
            </a:r>
            <a:endParaRPr lang="en-US" sz="2400" b="1" dirty="0">
              <a:solidFill>
                <a:schemeClr val="bg1"/>
              </a:solidFill>
            </a:endParaRPr>
          </a:p>
        </p:txBody>
      </p:sp>
      <p:pic>
        <p:nvPicPr>
          <p:cNvPr id="20" name="Picture 19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9290C201-675C-4C7F-AF32-533068AE3E9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476750" y="3793828"/>
            <a:ext cx="4421028" cy="1016622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FE1788F9-5638-458E-AD2B-A511BBBF12CC}"/>
              </a:ext>
            </a:extLst>
          </p:cNvPr>
          <p:cNvSpPr txBox="1"/>
          <p:nvPr/>
        </p:nvSpPr>
        <p:spPr>
          <a:xfrm>
            <a:off x="4229553" y="5175278"/>
            <a:ext cx="40775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2400" b="1">
                <a:solidFill>
                  <a:schemeClr val="bg1"/>
                </a:solidFill>
              </a:rPr>
              <a:t>توسط الصوت بأحد حروف المد.</a:t>
            </a:r>
            <a:endParaRPr lang="en-US" sz="2400" b="1" dirty="0">
              <a:solidFill>
                <a:schemeClr val="bg1"/>
              </a:solidFill>
            </a:endParaRPr>
          </a:p>
        </p:txBody>
      </p:sp>
      <p:pic>
        <p:nvPicPr>
          <p:cNvPr id="22" name="Picture 21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603CE359-6178-4D7C-8461-713261D1ACE3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339138" y="5276619"/>
            <a:ext cx="4421028" cy="1016622"/>
          </a:xfrm>
          <a:prstGeom prst="rect">
            <a:avLst/>
          </a:prstGeom>
        </p:spPr>
      </p:pic>
      <p:sp>
        <p:nvSpPr>
          <p:cNvPr id="23" name="Rectangle 22">
            <a:hlinkClick r:id="rId6" action="ppaction://hlinksldjump"/>
            <a:extLst>
              <a:ext uri="{FF2B5EF4-FFF2-40B4-BE49-F238E27FC236}">
                <a16:creationId xmlns:a16="http://schemas.microsoft.com/office/drawing/2014/main" id="{F8DAF4DB-4C4E-4CAB-82BA-D9F9EC675D6B}"/>
              </a:ext>
            </a:extLst>
          </p:cNvPr>
          <p:cNvSpPr/>
          <p:nvPr/>
        </p:nvSpPr>
        <p:spPr>
          <a:xfrm>
            <a:off x="5976016" y="6286323"/>
            <a:ext cx="1331844" cy="4616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sz="2000" b="1" dirty="0">
                <a:solidFill>
                  <a:schemeClr val="tx1"/>
                </a:solidFill>
              </a:rPr>
              <a:t>السؤال التالي</a:t>
            </a:r>
            <a:endParaRPr lang="en-US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1110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955 -0.0007 L -0.15955 -0.00047 C -0.16337 0.00208 -0.1691 0.00601 -0.17257 0.0125 C -0.17813 0.02338 -0.17535 0.01875 -0.18108 0.02638 C -0.19253 0.05555 -0.17813 0.02083 -0.19045 0.04259 C -0.19201 0.04537 -0.19323 0.05046 -0.19479 0.05347 C -0.19792 0.05972 -0.20174 0.06226 -0.20469 0.0699 C -0.20608 0.07384 -0.20747 0.07801 -0.20903 0.08101 C -0.21927 0.10069 -0.21042 0.07847 -0.21892 0.09745 C -0.22049 0.10069 -0.2217 0.10486 -0.22326 0.1081 C -0.225 0.11203 -0.22656 0.11574 -0.2283 0.11921 C -0.22917 0.12129 -0.23021 0.12245 -0.23108 0.12453 C -0.23264 0.12801 -0.23385 0.1324 -0.23542 0.13564 C -0.23976 0.14513 -0.24097 0.14467 -0.24479 0.15463 C -0.24601 0.15787 -0.24705 0.16203 -0.24826 0.16551 C -0.25017 0.17037 -0.25208 0.17453 -0.25399 0.17916 C -0.25503 0.18171 -0.2559 0.18495 -0.25694 0.18726 C -0.25816 0.19051 -0.25972 0.19259 -0.26111 0.1956 C -0.26806 0.21088 -0.26302 0.20208 -0.26979 0.22013 C -0.27153 0.22523 -0.27361 0.22847 -0.27552 0.23379 C -0.27656 0.23703 -0.27708 0.24189 -0.2783 0.24467 C -0.28003 0.24907 -0.28229 0.25115 -0.28403 0.25578 C -0.28594 0.26018 -0.28733 0.26713 -0.28906 0.27199 C -0.28958 0.27361 -0.29045 0.27338 -0.29115 0.27476 C -0.29323 0.27893 -0.29497 0.28379 -0.29688 0.28842 C -0.29757 0.29189 -0.29809 0.29652 -0.29913 0.2993 C -0.30035 0.30324 -0.30191 0.30439 -0.3033 0.3074 C -0.30434 0.30995 -0.30521 0.31319 -0.30625 0.31551 C -0.30729 0.31851 -0.30851 0.32083 -0.30972 0.32384 C -0.31389 0.33449 -0.31198 0.33194 -0.31684 0.3456 C -0.3224 0.36111 -0.32014 0.34699 -0.32691 0.37314 C -0.32813 0.37777 -0.32917 0.38263 -0.33056 0.38657 C -0.33142 0.38912 -0.33247 0.38981 -0.33333 0.39213 C -0.33611 0.39953 -0.33854 0.40856 -0.34115 0.41666 C -0.34236 0.42037 -0.34375 0.42361 -0.34479 0.42777 C -0.35174 0.45463 -0.34323 0.42314 -0.35122 0.44676 C -0.35417 0.45532 -0.35712 0.46412 -0.35972 0.47384 C -0.3684 0.50694 -0.35816 0.46967 -0.36476 0.49027 C -0.36563 0.49282 -0.36632 0.4956 -0.36701 0.49838 C -0.36753 0.50115 -0.36823 0.50694 -0.36823 0.5074 L -0.36823 0.50694 " pathEditMode="relative" rAng="0" ptsTypes="AAAAAAAAAAAAAAAAAAAAAAAAAAAAAAAAAAAAAAAAA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34" y="25394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0.00023 L 0 0.00024 C -0.01719 -0.00138 -0.02361 -0.00092 -0.0375 -0.00393 C -0.04514 -0.00555 -0.06007 -0.00925 -0.06007 -0.00902 C -0.06372 -0.01111 -0.06736 -0.01388 -0.07118 -0.01481 C -0.07378 -0.0155 -0.07622 -0.01574 -0.07865 -0.01666 C -0.08038 -0.01712 -0.08212 -0.01782 -0.08368 -0.01828 C -0.08576 -0.01898 -0.08802 -0.01967 -0.08993 -0.02013 C -0.0908 -0.02129 -0.09149 -0.02291 -0.09236 -0.02384 C -0.09948 -0.02893 -0.10191 -0.02916 -0.10851 -0.03101 C -0.11024 -0.0324 -0.11181 -0.03356 -0.11354 -0.03472 C -0.11476 -0.03541 -0.11615 -0.03541 -0.11719 -0.03657 C -0.12587 -0.04259 -0.11562 -0.03819 -0.12604 -0.04189 C -0.13177 -0.04606 -0.1309 -0.04583 -0.13733 -0.0493 C -0.13854 -0.04976 -0.13976 -0.05069 -0.14097 -0.05092 C -0.1434 -0.05185 -0.14583 -0.05231 -0.14844 -0.053 C -0.15208 -0.0581 -0.15017 -0.05648 -0.1559 -0.05833 C -0.16007 -0.05949 -0.1684 -0.0618 -0.1684 -0.06157 C -0.17986 -0.07291 -0.16128 -0.05601 -0.19201 -0.07083 C -0.1974 -0.07361 -0.19462 -0.07222 -0.20087 -0.07476 C -0.20486 -0.07824 -0.20556 -0.07986 -0.21076 -0.08194 C -0.21493 -0.08333 -0.22326 -0.08541 -0.22326 -0.08518 C -0.225 -0.08657 -0.22656 -0.08796 -0.2283 -0.08912 C -0.23142 -0.09097 -0.23351 -0.09097 -0.23698 -0.09259 C -0.23698 -0.09236 -0.24618 -0.09722 -0.24826 -0.09791 C -0.24931 -0.09884 -0.25069 -0.0993 -0.25191 -0.09976 C -0.25434 -0.10069 -0.25816 -0.10185 -0.26059 -0.10347 C -0.2625 -0.10462 -0.26389 -0.10625 -0.26562 -0.10717 C -0.26562 -0.10694 -0.27483 -0.1118 -0.27691 -0.1125 L -0.28437 -0.1162 C -0.28594 -0.11666 -0.28767 -0.11736 -0.28924 -0.11805 C -0.29167 -0.11898 -0.29427 -0.12037 -0.2967 -0.12175 C -0.29809 -0.12199 -0.29931 -0.12314 -0.30052 -0.12337 C -0.30226 -0.12407 -0.30382 -0.12453 -0.30538 -0.12523 C -0.30764 -0.12592 -0.30972 -0.12685 -0.31163 -0.12708 C -0.31632 -0.12754 -0.32083 -0.12708 -0.32517 -0.12708 L -0.32517 -0.12685 " pathEditMode="relative" rAng="0" ptsTypes="AAAAAAAAAAAAAAAAAAAAAAAAAAAAAAAAAAAAA">
                                      <p:cBhvr>
                                        <p:cTn id="1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267" y="-6343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847 7.40741E-7 L -0.17847 0.00046 C -0.1816 -0.00486 -0.18472 -0.00903 -0.18715 -0.01482 C -0.18802 -0.01667 -0.18785 -0.01991 -0.18837 -0.02222 C -0.18889 -0.02477 -0.18958 -0.02708 -0.19045 -0.0294 C -0.19097 -0.03125 -0.19201 -0.03241 -0.19253 -0.03403 C -0.19531 -0.0412 -0.19844 -0.05 -0.2 -0.0588 C -0.20104 -0.06343 -0.20104 -0.06898 -0.20226 -0.07338 C -0.20712 -0.09005 -0.20122 -0.06921 -0.20764 -0.09282 C -0.20833 -0.09514 -0.2092 -0.09769 -0.2099 -0.10023 C -0.21111 -0.10486 -0.21198 -0.11019 -0.21302 -0.11482 C -0.21372 -0.11736 -0.21458 -0.11945 -0.2151 -0.12222 C -0.21597 -0.12593 -0.21649 -0.13032 -0.21736 -0.13449 C -0.21944 -0.14445 -0.2224 -0.15139 -0.225 -0.16134 C -0.22569 -0.16412 -0.22622 -0.16782 -0.22708 -0.17083 C -0.22795 -0.17454 -0.22934 -0.17708 -0.23021 -0.18056 C -0.23229 -0.18843 -0.23351 -0.19722 -0.23559 -0.20509 C -0.23958 -0.21968 -0.23767 -0.21343 -0.24097 -0.22477 C -0.24375 -0.24306 -0.23993 -0.22037 -0.24427 -0.23935 C -0.24688 -0.25139 -0.2434 -0.24236 -0.24757 -0.25394 C -0.24809 -0.25579 -0.24896 -0.25695 -0.24965 -0.25857 C -0.25052 -0.26181 -0.25104 -0.26528 -0.25174 -0.26852 C -0.25243 -0.2713 -0.25313 -0.27361 -0.25399 -0.27593 C -0.25469 -0.28079 -0.25503 -0.28588 -0.25608 -0.29051 C -0.25694 -0.29491 -0.25833 -0.29861 -0.25938 -0.30278 C -0.26007 -0.30602 -0.26076 -0.30926 -0.26146 -0.3125 C -0.26406 -0.33542 -0.26042 -0.30949 -0.2658 -0.32963 C -0.26788 -0.33727 -0.26875 -0.34653 -0.27118 -0.35394 L -0.27639 -0.37083 C -0.27917 -0.39491 -0.27569 -0.36829 -0.27969 -0.3882 C -0.28819 -0.42963 -0.28021 -0.39815 -0.28733 -0.42454 C -0.28941 -0.44514 -0.28681 -0.425 -0.29045 -0.4419 C -0.29201 -0.44792 -0.29288 -0.45764 -0.29479 -0.46389 C -0.29566 -0.46644 -0.29688 -0.46852 -0.29792 -0.47107 C -0.29878 -0.47847 -0.29931 -0.48565 -0.30017 -0.49306 C -0.30139 -0.50324 -0.3026 -0.50579 -0.30451 -0.51505 C -0.30538 -0.51898 -0.3059 -0.52315 -0.3066 -0.52732 C -0.30694 -0.52963 -0.30712 -0.53218 -0.30764 -0.53449 C -0.30833 -0.53657 -0.3092 -0.53773 -0.3099 -0.53958 C -0.31267 -0.55857 -0.31094 -0.54977 -0.31528 -0.5662 C -0.31563 -0.57107 -0.31545 -0.57639 -0.31632 -0.58079 C -0.31701 -0.58449 -0.31892 -0.58681 -0.31944 -0.59074 C -0.32049 -0.59583 -0.32014 -0.60208 -0.32066 -0.60764 C -0.32101 -0.61111 -0.32118 -0.61435 -0.3217 -0.61759 C -0.32222 -0.62083 -0.32326 -0.62407 -0.32396 -0.62732 C -0.32431 -0.62963 -0.32448 -0.63218 -0.325 -0.63449 C -0.32656 -0.64329 -0.32708 -0.64421 -0.32917 -0.65185 C -0.32951 -0.65463 -0.33056 -0.66528 -0.33142 -0.66875 C -0.33194 -0.6713 -0.33299 -0.67338 -0.33351 -0.67593 C -0.33438 -0.68079 -0.3349 -0.68565 -0.33576 -0.69074 C -0.33594 -0.69306 -0.33611 -0.69583 -0.33681 -0.69792 L -0.33889 -0.70532 C -0.34184 -0.73125 -0.33785 -0.70093 -0.34219 -0.72245 C -0.34306 -0.72708 -0.34358 -0.73218 -0.34427 -0.73704 C -0.34462 -0.73935 -0.34444 -0.74259 -0.34549 -0.74445 L -0.3474 -0.74907 C -0.34896 -0.76644 -0.34792 -0.75764 -0.35069 -0.77593 L -0.35191 -0.78333 C -0.35226 -0.78588 -0.35295 -0.7882 -0.35295 -0.79051 L -0.35295 -0.7956 L -0.35382 -0.80509 " pathEditMode="relative" rAng="0" ptsTypes="AAAAAAAAAAAAAAAAAAAAAAAAAAAAAAAAAAAAAAAAAAAAAAAAAAAAAAAAAAAAA">
                                      <p:cBhvr>
                                        <p:cTn id="1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67" y="-40231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3A99C060-0373-459A-B899-D6869BFEBC8F}"/>
              </a:ext>
            </a:extLst>
          </p:cNvPr>
          <p:cNvSpPr txBox="1"/>
          <p:nvPr/>
        </p:nvSpPr>
        <p:spPr>
          <a:xfrm>
            <a:off x="3430683" y="238210"/>
            <a:ext cx="549965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3200" b="1" dirty="0">
                <a:solidFill>
                  <a:srgbClr val="FFC000"/>
                </a:solidFill>
              </a:rPr>
              <a:t>قال الرسول صلى الله عليه وسلم (اقرؤوا القرآن فإنه يأتي شفيعاً لأصحابه) يدل الحديث على فضيلة من فضائل القرآن الكريم هي:</a:t>
            </a:r>
            <a:endParaRPr lang="en-US" sz="3200" b="1" dirty="0">
              <a:solidFill>
                <a:srgbClr val="FFC000"/>
              </a:solidFill>
            </a:endParaRPr>
          </a:p>
        </p:txBody>
      </p:sp>
      <p:pic>
        <p:nvPicPr>
          <p:cNvPr id="15" name="Picture 14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BA4FB864-A686-491B-8761-B5A27124C34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2972" y="2412378"/>
            <a:ext cx="4421028" cy="1016622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A5FAC6EC-FBCE-408B-BFE7-E5079D61B291}"/>
              </a:ext>
            </a:extLst>
          </p:cNvPr>
          <p:cNvSpPr txBox="1"/>
          <p:nvPr/>
        </p:nvSpPr>
        <p:spPr>
          <a:xfrm>
            <a:off x="5221356" y="2303476"/>
            <a:ext cx="2835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2400" b="1" dirty="0">
                <a:solidFill>
                  <a:schemeClr val="bg1"/>
                </a:solidFill>
              </a:rPr>
              <a:t>الأجر العظيم</a:t>
            </a:r>
          </a:p>
        </p:txBody>
      </p:sp>
      <p:pic>
        <p:nvPicPr>
          <p:cNvPr id="20" name="Picture 19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9290C201-675C-4C7F-AF32-533068AE3E9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2972" y="5210067"/>
            <a:ext cx="4421028" cy="101662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10394958-EB78-480E-B6C8-8AF4B561CF79}"/>
              </a:ext>
            </a:extLst>
          </p:cNvPr>
          <p:cNvSpPr txBox="1"/>
          <p:nvPr/>
        </p:nvSpPr>
        <p:spPr>
          <a:xfrm>
            <a:off x="5158458" y="3746399"/>
            <a:ext cx="2835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2400" b="1" dirty="0">
                <a:solidFill>
                  <a:schemeClr val="bg1"/>
                </a:solidFill>
              </a:rPr>
              <a:t>فضل تجويد القرآن</a:t>
            </a:r>
          </a:p>
        </p:txBody>
      </p:sp>
      <p:pic>
        <p:nvPicPr>
          <p:cNvPr id="22" name="Picture 21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603CE359-6178-4D7C-8461-713261D1ACE3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2972" y="3819099"/>
            <a:ext cx="4421028" cy="1016622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FE1788F9-5638-458E-AD2B-A511BBBF12CC}"/>
              </a:ext>
            </a:extLst>
          </p:cNvPr>
          <p:cNvSpPr txBox="1"/>
          <p:nvPr/>
        </p:nvSpPr>
        <p:spPr>
          <a:xfrm>
            <a:off x="5083278" y="4794568"/>
            <a:ext cx="28359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2400" b="1" dirty="0">
                <a:solidFill>
                  <a:schemeClr val="bg1"/>
                </a:solidFill>
              </a:rPr>
              <a:t>شفاعة القرآن الكريم لأصحابه يوم القيامة</a:t>
            </a:r>
          </a:p>
        </p:txBody>
      </p:sp>
      <p:sp>
        <p:nvSpPr>
          <p:cNvPr id="23" name="Rectangle 22">
            <a:hlinkClick r:id="rId6" action="ppaction://hlinksldjump"/>
            <a:extLst>
              <a:ext uri="{FF2B5EF4-FFF2-40B4-BE49-F238E27FC236}">
                <a16:creationId xmlns:a16="http://schemas.microsoft.com/office/drawing/2014/main" id="{F8DAF4DB-4C4E-4CAB-82BA-D9F9EC675D6B}"/>
              </a:ext>
            </a:extLst>
          </p:cNvPr>
          <p:cNvSpPr/>
          <p:nvPr/>
        </p:nvSpPr>
        <p:spPr>
          <a:xfrm>
            <a:off x="5976016" y="6286323"/>
            <a:ext cx="1331844" cy="4616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sz="2000" b="1" dirty="0">
                <a:solidFill>
                  <a:schemeClr val="tx1"/>
                </a:solidFill>
              </a:rPr>
              <a:t>السؤال التالي</a:t>
            </a:r>
            <a:endParaRPr lang="en-US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8623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955 -0.0007 L -0.15955 -0.00047 C -0.16337 0.00208 -0.1691 0.00601 -0.17257 0.0125 C -0.17813 0.02338 -0.17535 0.01875 -0.18108 0.02638 C -0.19253 0.05555 -0.17813 0.02083 -0.19045 0.04259 C -0.19201 0.04537 -0.19323 0.05046 -0.19479 0.05347 C -0.19792 0.05972 -0.20174 0.06226 -0.20469 0.0699 C -0.20608 0.07384 -0.20747 0.07801 -0.20903 0.08101 C -0.21927 0.10069 -0.21042 0.07847 -0.21892 0.09745 C -0.22049 0.10069 -0.2217 0.10486 -0.22326 0.1081 C -0.225 0.11203 -0.22656 0.11574 -0.2283 0.11921 C -0.22917 0.12129 -0.23021 0.12245 -0.23108 0.12453 C -0.23264 0.12801 -0.23385 0.1324 -0.23542 0.13564 C -0.23976 0.14513 -0.24097 0.14467 -0.24479 0.15463 C -0.24601 0.15787 -0.24705 0.16203 -0.24826 0.16551 C -0.25017 0.17037 -0.25208 0.17453 -0.25399 0.17916 C -0.25503 0.18171 -0.2559 0.18495 -0.25694 0.18726 C -0.25816 0.19051 -0.25972 0.19259 -0.26111 0.1956 C -0.26806 0.21088 -0.26302 0.20208 -0.26979 0.22013 C -0.27153 0.22523 -0.27361 0.22847 -0.27552 0.23379 C -0.27656 0.23703 -0.27708 0.24189 -0.2783 0.24467 C -0.28003 0.24907 -0.28229 0.25115 -0.28403 0.25578 C -0.28594 0.26018 -0.28733 0.26713 -0.28906 0.27199 C -0.28958 0.27361 -0.29045 0.27338 -0.29115 0.27476 C -0.29323 0.27893 -0.29497 0.28379 -0.29688 0.28842 C -0.29757 0.29189 -0.29809 0.29652 -0.29913 0.2993 C -0.30035 0.30324 -0.30191 0.30439 -0.3033 0.3074 C -0.30434 0.30995 -0.30521 0.31319 -0.30625 0.31551 C -0.30729 0.31851 -0.30851 0.32083 -0.30972 0.32384 C -0.31389 0.33449 -0.31198 0.33194 -0.31684 0.3456 C -0.3224 0.36111 -0.32014 0.34699 -0.32691 0.37314 C -0.32813 0.37777 -0.32917 0.38263 -0.33056 0.38657 C -0.33142 0.38912 -0.33247 0.38981 -0.33333 0.39213 C -0.33611 0.39953 -0.33854 0.40856 -0.34115 0.41666 C -0.34236 0.42037 -0.34375 0.42361 -0.34479 0.42777 C -0.35174 0.45463 -0.34323 0.42314 -0.35122 0.44676 C -0.35417 0.45532 -0.35712 0.46412 -0.35972 0.47384 C -0.3684 0.50694 -0.35816 0.46967 -0.36476 0.49027 C -0.36563 0.49282 -0.36632 0.4956 -0.36701 0.49838 C -0.36753 0.50115 -0.36823 0.50694 -0.36823 0.5074 L -0.36823 0.50694 " pathEditMode="relative" rAng="0" ptsTypes="AAAAAAAAAAAAAAAAAAAAAAAAAAAAAAAAAAAAAAAAA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34" y="25394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0.0007 L 2.77778E-7 0.00046 C -0.01892 -0.00394 -0.02587 -0.00232 -0.04132 -0.01019 C -0.04965 -0.01482 -0.06615 -0.02408 -0.06615 -0.02361 C -0.07014 -0.0294 -0.07413 -0.03611 -0.07847 -0.03866 C -0.08125 -0.04028 -0.08403 -0.04144 -0.08663 -0.04352 C -0.08854 -0.04491 -0.09045 -0.04653 -0.09219 -0.04815 C -0.09444 -0.04977 -0.09688 -0.05186 -0.09913 -0.05278 C -0.1 -0.05602 -0.10069 -0.06019 -0.10174 -0.06227 C -0.10955 -0.0757 -0.11233 -0.07639 -0.11962 -0.08102 C -0.12153 -0.08473 -0.12326 -0.08774 -0.12517 -0.09098 C -0.12639 -0.09306 -0.12795 -0.09306 -0.12917 -0.09561 C -0.13872 -0.11181 -0.12743 -0.09977 -0.13889 -0.10973 C -0.14514 -0.12061 -0.14427 -0.12014 -0.15122 -0.12894 C -0.1526 -0.13056 -0.15399 -0.13264 -0.15538 -0.13357 C -0.15799 -0.13565 -0.16076 -0.13681 -0.16354 -0.13889 C -0.16753 -0.15186 -0.16545 -0.14769 -0.17188 -0.15301 C -0.17639 -0.15556 -0.18542 -0.16181 -0.18542 -0.16135 C -0.19809 -0.19098 -0.17778 -0.14676 -0.21146 -0.18588 C -0.21736 -0.1926 -0.21424 -0.18936 -0.22118 -0.19584 C -0.22552 -0.2051 -0.22639 -0.20926 -0.23212 -0.21459 C -0.23663 -0.21806 -0.24583 -0.22385 -0.24583 -0.22338 C -0.24774 -0.22709 -0.24948 -0.23056 -0.25139 -0.23334 C -0.25486 -0.23843 -0.25712 -0.23843 -0.26094 -0.2426 C -0.26094 -0.24213 -0.27118 -0.25463 -0.27344 -0.25672 C -0.27465 -0.2588 -0.27604 -0.26042 -0.27743 -0.26135 C -0.28021 -0.26412 -0.28438 -0.26713 -0.28698 -0.2713 C -0.28906 -0.27385 -0.29063 -0.27801 -0.29253 -0.28079 C -0.29253 -0.2801 -0.30278 -0.29283 -0.30503 -0.29491 L -0.31319 -0.30463 C -0.31493 -0.30579 -0.31684 -0.30741 -0.31858 -0.30949 C -0.32135 -0.31204 -0.32413 -0.31574 -0.32691 -0.31875 C -0.3283 -0.31991 -0.32969 -0.32246 -0.33108 -0.32338 C -0.33299 -0.325 -0.33472 -0.32662 -0.33646 -0.32824 C -0.33889 -0.32963 -0.34115 -0.33241 -0.3434 -0.33287 C -0.34844 -0.33449 -0.35347 -0.33287 -0.35816 -0.33287 L -0.35816 -0.33241 " pathEditMode="relative" rAng="0" ptsTypes="AAAAAAAAAAAAAAAAAAAAAAAAAAAAAAAAAAAAA">
                                      <p:cBhvr>
                                        <p:cTn id="1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917" y="-16597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847 1.48148E-6 L -0.17847 0.00046 C -0.1816 -0.00486 -0.18472 -0.00903 -0.18715 -0.01482 C -0.18802 -0.01667 -0.18785 -0.01991 -0.18837 -0.02222 C -0.18889 -0.02477 -0.18958 -0.02708 -0.19045 -0.0294 C -0.19097 -0.03125 -0.19201 -0.03241 -0.19253 -0.03403 C -0.19531 -0.04121 -0.19844 -0.05 -0.2 -0.0588 C -0.20104 -0.06343 -0.20104 -0.06898 -0.20226 -0.07338 C -0.20712 -0.09005 -0.20122 -0.06921 -0.20764 -0.09283 C -0.20833 -0.09514 -0.2092 -0.09769 -0.2099 -0.10023 C -0.21111 -0.10486 -0.21198 -0.11019 -0.21302 -0.11482 C -0.21372 -0.11736 -0.21458 -0.11945 -0.2151 -0.12222 C -0.21597 -0.12593 -0.21649 -0.13033 -0.21736 -0.13449 C -0.21944 -0.14445 -0.2224 -0.15139 -0.225 -0.16134 C -0.22569 -0.16412 -0.22622 -0.16783 -0.22708 -0.17083 C -0.22795 -0.17454 -0.22934 -0.17708 -0.23021 -0.18056 C -0.23229 -0.18843 -0.23351 -0.19722 -0.23559 -0.20533 C -0.23958 -0.21968 -0.23767 -0.21343 -0.24097 -0.22477 C -0.24375 -0.24306 -0.23993 -0.22037 -0.24427 -0.23935 C -0.24688 -0.25139 -0.2434 -0.24236 -0.24757 -0.25394 C -0.24809 -0.25579 -0.24896 -0.25695 -0.24965 -0.25857 C -0.25052 -0.26181 -0.25104 -0.26528 -0.25174 -0.26852 C -0.25243 -0.2713 -0.25313 -0.27361 -0.25399 -0.27593 C -0.25469 -0.28079 -0.25503 -0.28588 -0.25608 -0.29051 C -0.25694 -0.29491 -0.25833 -0.29861 -0.25938 -0.30278 C -0.26007 -0.30602 -0.26076 -0.30926 -0.26146 -0.3125 C -0.26406 -0.33542 -0.26042 -0.30949 -0.2658 -0.32963 C -0.26788 -0.33727 -0.26875 -0.34653 -0.27118 -0.35417 L -0.27639 -0.37083 C -0.27917 -0.3956 -0.27569 -0.36898 -0.27969 -0.3882 C -0.28819 -0.42963 -0.28021 -0.39861 -0.28733 -0.42454 C -0.28941 -0.44514 -0.28681 -0.425 -0.29045 -0.4419 C -0.29201 -0.44792 -0.29288 -0.45764 -0.29479 -0.46389 C -0.29566 -0.46644 -0.29688 -0.46852 -0.29792 -0.47107 C -0.29878 -0.47847 -0.29931 -0.48565 -0.30017 -0.49306 C -0.30139 -0.50324 -0.3026 -0.50579 -0.30451 -0.51505 C -0.30538 -0.51898 -0.3059 -0.52315 -0.3066 -0.52732 C -0.30694 -0.52963 -0.30712 -0.53218 -0.30764 -0.53449 C -0.30833 -0.53658 -0.3092 -0.53773 -0.3099 -0.53958 C -0.31267 -0.55857 -0.31094 -0.54977 -0.31528 -0.56621 C -0.31563 -0.57107 -0.31545 -0.57662 -0.31632 -0.58125 C -0.31701 -0.58449 -0.31892 -0.58704 -0.31944 -0.59074 C -0.32049 -0.59607 -0.32014 -0.60208 -0.32066 -0.60764 C -0.32101 -0.61111 -0.32118 -0.61435 -0.3217 -0.61759 C -0.32222 -0.62083 -0.32326 -0.62408 -0.32396 -0.62732 C -0.32431 -0.62963 -0.32448 -0.63218 -0.325 -0.63449 C -0.32656 -0.64329 -0.32708 -0.64421 -0.32917 -0.65185 C -0.32951 -0.65463 -0.33056 -0.66528 -0.33142 -0.66875 C -0.33194 -0.6713 -0.33299 -0.67338 -0.33351 -0.67593 C -0.33438 -0.68079 -0.3349 -0.68565 -0.33576 -0.69074 C -0.33594 -0.69306 -0.33611 -0.6956 -0.33681 -0.69792 L -0.33889 -0.70533 C -0.34184 -0.73125 -0.33785 -0.7007 -0.34219 -0.72246 C -0.34306 -0.72708 -0.34358 -0.73218 -0.34427 -0.73704 C -0.34462 -0.73935 -0.34444 -0.74259 -0.34549 -0.74445 L -0.3474 -0.74908 C -0.34896 -0.76644 -0.34792 -0.75764 -0.35069 -0.77593 L -0.35191 -0.78333 C -0.35226 -0.78588 -0.35295 -0.7882 -0.35295 -0.79051 L -0.35295 -0.7956 L -0.35382 -0.80509 " pathEditMode="relative" rAng="0" ptsTypes="AAAAAAAAAAAAAAAAAAAAAAAAAAAAAAAAAAAAAAAAAAAAAAAAAAAAAAAAAAAAA">
                                      <p:cBhvr>
                                        <p:cTn id="1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67" y="-40231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3A99C060-0373-459A-B899-D6869BFEBC8F}"/>
              </a:ext>
            </a:extLst>
          </p:cNvPr>
          <p:cNvSpPr txBox="1"/>
          <p:nvPr/>
        </p:nvSpPr>
        <p:spPr>
          <a:xfrm>
            <a:off x="3226190" y="311709"/>
            <a:ext cx="54996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4800" b="1" dirty="0">
                <a:solidFill>
                  <a:srgbClr val="FFC000"/>
                </a:solidFill>
              </a:rPr>
              <a:t>عند مد الياء الساكنة يكون الحرف الذي قبلها:</a:t>
            </a:r>
          </a:p>
        </p:txBody>
      </p:sp>
      <p:pic>
        <p:nvPicPr>
          <p:cNvPr id="15" name="Picture 14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BA4FB864-A686-491B-8761-B5A27124C34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2972" y="5221178"/>
            <a:ext cx="4421028" cy="1016622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A5FAC6EC-FBCE-408B-BFE7-E5079D61B291}"/>
              </a:ext>
            </a:extLst>
          </p:cNvPr>
          <p:cNvSpPr txBox="1"/>
          <p:nvPr/>
        </p:nvSpPr>
        <p:spPr>
          <a:xfrm>
            <a:off x="5223955" y="5198118"/>
            <a:ext cx="2835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2400" b="1" dirty="0">
                <a:solidFill>
                  <a:schemeClr val="bg1"/>
                </a:solidFill>
              </a:rPr>
              <a:t>مضموم</a:t>
            </a:r>
            <a:endParaRPr lang="en-US" sz="2400" b="1" dirty="0">
              <a:solidFill>
                <a:schemeClr val="bg1"/>
              </a:solidFill>
            </a:endParaRPr>
          </a:p>
        </p:txBody>
      </p:sp>
      <p:pic>
        <p:nvPicPr>
          <p:cNvPr id="20" name="Picture 19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9290C201-675C-4C7F-AF32-533068AE3E9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828989" y="2243766"/>
            <a:ext cx="4421028" cy="101662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10394958-EB78-480E-B6C8-8AF4B561CF79}"/>
              </a:ext>
            </a:extLst>
          </p:cNvPr>
          <p:cNvSpPr txBox="1"/>
          <p:nvPr/>
        </p:nvSpPr>
        <p:spPr>
          <a:xfrm>
            <a:off x="5327373" y="2151000"/>
            <a:ext cx="2835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2400" b="1" dirty="0">
                <a:solidFill>
                  <a:schemeClr val="bg1"/>
                </a:solidFill>
              </a:rPr>
              <a:t>مكسور</a:t>
            </a:r>
            <a:endParaRPr lang="en-US" sz="2400" b="1" dirty="0">
              <a:solidFill>
                <a:schemeClr val="bg1"/>
              </a:solidFill>
            </a:endParaRPr>
          </a:p>
        </p:txBody>
      </p:sp>
      <p:pic>
        <p:nvPicPr>
          <p:cNvPr id="22" name="Picture 21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603CE359-6178-4D7C-8461-713261D1ACE3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2972" y="3819099"/>
            <a:ext cx="4421028" cy="1016622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FE1788F9-5638-458E-AD2B-A511BBBF12CC}"/>
              </a:ext>
            </a:extLst>
          </p:cNvPr>
          <p:cNvSpPr txBox="1"/>
          <p:nvPr/>
        </p:nvSpPr>
        <p:spPr>
          <a:xfrm>
            <a:off x="5223955" y="3817222"/>
            <a:ext cx="2835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2400" b="1" dirty="0">
                <a:solidFill>
                  <a:schemeClr val="bg1"/>
                </a:solidFill>
              </a:rPr>
              <a:t>مفتوح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23" name="Rectangle 22">
            <a:hlinkClick r:id="rId6" action="ppaction://hlinksldjump"/>
            <a:extLst>
              <a:ext uri="{FF2B5EF4-FFF2-40B4-BE49-F238E27FC236}">
                <a16:creationId xmlns:a16="http://schemas.microsoft.com/office/drawing/2014/main" id="{F8DAF4DB-4C4E-4CAB-82BA-D9F9EC675D6B}"/>
              </a:ext>
            </a:extLst>
          </p:cNvPr>
          <p:cNvSpPr/>
          <p:nvPr/>
        </p:nvSpPr>
        <p:spPr>
          <a:xfrm>
            <a:off x="5976016" y="6286323"/>
            <a:ext cx="1331844" cy="4616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sz="2000" b="1" dirty="0">
                <a:solidFill>
                  <a:schemeClr val="tx1"/>
                </a:solidFill>
              </a:rPr>
              <a:t>السؤال التالي</a:t>
            </a:r>
            <a:endParaRPr lang="en-US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0194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955 -0.0007 L -0.15955 -0.00047 C -0.16337 0.00208 -0.1691 0.00602 -0.17257 0.0125 C -0.17813 0.02338 -0.17535 0.01875 -0.18108 0.02639 C -0.19253 0.05555 -0.17813 0.02083 -0.19045 0.04259 C -0.19201 0.04537 -0.19323 0.05046 -0.19479 0.05347 C -0.19792 0.05972 -0.20174 0.06227 -0.20469 0.0699 C -0.20608 0.07384 -0.20747 0.07801 -0.20903 0.08102 C -0.21927 0.10069 -0.21042 0.07847 -0.21892 0.09745 C -0.22049 0.10069 -0.2217 0.10486 -0.22326 0.1081 C -0.225 0.11203 -0.22656 0.11574 -0.2283 0.11921 C -0.22917 0.12129 -0.23021 0.12245 -0.23108 0.12453 C -0.23264 0.12801 -0.23385 0.1324 -0.23542 0.13564 C -0.23976 0.14514 -0.24097 0.14467 -0.24479 0.15463 C -0.24601 0.15787 -0.24705 0.16203 -0.24826 0.16551 C -0.25017 0.17037 -0.25208 0.17453 -0.25399 0.17916 C -0.25503 0.18171 -0.2559 0.18495 -0.25694 0.18727 C -0.25816 0.19051 -0.25972 0.19259 -0.26111 0.1956 C -0.26806 0.21088 -0.26302 0.20208 -0.26979 0.22014 C -0.27153 0.22523 -0.27361 0.22847 -0.27552 0.23379 C -0.27656 0.23703 -0.27708 0.24189 -0.2783 0.24467 C -0.28003 0.24907 -0.28229 0.25115 -0.28403 0.25578 C -0.28594 0.26018 -0.28733 0.26713 -0.28906 0.27199 C -0.28958 0.27361 -0.29045 0.27338 -0.29115 0.27477 C -0.29323 0.27893 -0.29497 0.28379 -0.29688 0.28842 C -0.29757 0.29189 -0.29809 0.29652 -0.29913 0.2993 C -0.30035 0.30324 -0.30191 0.30439 -0.3033 0.3074 C -0.30434 0.30995 -0.30521 0.31319 -0.30625 0.31551 C -0.30729 0.31852 -0.30851 0.32083 -0.30955 0.32384 C -0.31389 0.33449 -0.31198 0.33194 -0.31684 0.3456 C -0.3224 0.36111 -0.32014 0.34699 -0.32674 0.37314 C -0.32813 0.37777 -0.32917 0.38264 -0.33056 0.38657 C -0.33142 0.38912 -0.33229 0.38981 -0.33333 0.39213 C -0.33611 0.39953 -0.33837 0.40856 -0.34115 0.41666 C -0.34236 0.42037 -0.34375 0.42361 -0.34479 0.42777 C -0.35174 0.45463 -0.34323 0.42314 -0.35122 0.44676 C -0.35417 0.45532 -0.35712 0.46412 -0.35972 0.47384 C -0.3684 0.50694 -0.35816 0.46967 -0.36476 0.49027 C -0.36563 0.49282 -0.36632 0.4956 -0.36701 0.49838 C -0.36753 0.50115 -0.36823 0.50694 -0.36823 0.5074 L -0.36823 0.50694 " pathEditMode="relative" rAng="0" ptsTypes="AAAAAAAAAAAAAAAAAAAAAAAAAAAAAAAAAAAAAAAAA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34" y="25394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094 -0.00648 L -0.06094 -0.00672 C -0.07743 -0.00556 -0.08333 -0.00602 -0.0967 -0.00347 C -0.10399 -0.00209 -0.11823 0.00115 -0.11823 0.00092 C -0.1217 0.00278 -0.12517 0.00486 -0.12882 0.00578 C -0.13125 0.00625 -0.13368 0.00648 -0.13594 0.00717 C -0.13767 0.00764 -0.13923 0.00833 -0.1408 0.00879 C -0.14271 0.00926 -0.14479 0.00995 -0.1467 0.01018 C -0.14757 0.01134 -0.14809 0.0125 -0.14896 0.01319 C -0.15573 0.01759 -0.15816 0.01782 -0.16441 0.01921 C -0.16614 0.02037 -0.16771 0.02153 -0.16927 0.02245 C -0.17031 0.02315 -0.1717 0.02315 -0.17274 0.02407 C -0.18107 0.02916 -0.17118 0.02523 -0.18107 0.02847 C -0.18663 0.03194 -0.18576 0.03194 -0.19184 0.03472 C -0.19305 0.03518 -0.19427 0.03588 -0.19548 0.03634 C -0.19774 0.0368 -0.2 0.03727 -0.20243 0.03796 C -0.2059 0.04213 -0.20416 0.04074 -0.20972 0.04236 C -0.21354 0.04328 -0.22153 0.04537 -0.22153 0.04514 C -0.23246 0.05463 -0.21476 0.04051 -0.2441 0.05301 C -0.24913 0.05509 -0.24653 0.05416 -0.25243 0.05625 C -0.25625 0.05926 -0.25694 0.06041 -0.26198 0.06227 C -0.2658 0.06342 -0.27378 0.06528 -0.27378 0.06504 C -0.27552 0.0662 -0.27691 0.06736 -0.27864 0.06828 C -0.2816 0.0699 -0.28351 0.0699 -0.2868 0.07129 C -0.2868 0.07106 -0.29566 0.075 -0.29774 0.07569 C -0.29878 0.07639 -0.3 0.07685 -0.30104 0.07731 C -0.30347 0.07824 -0.30712 0.07916 -0.30937 0.08055 C -0.31111 0.08125 -0.3125 0.08264 -0.31423 0.08356 C -0.31423 0.08333 -0.32309 0.08727 -0.325 0.08796 L -0.33212 0.0912 C -0.33351 0.09143 -0.33524 0.09213 -0.33663 0.09259 C -0.33906 0.09352 -0.34149 0.09467 -0.34392 0.09583 C -0.34514 0.09606 -0.34635 0.09699 -0.34757 0.09722 C -0.34913 0.09768 -0.35069 0.09815 -0.35226 0.09884 C -0.35434 0.0993 -0.35625 0.1 -0.35816 0.10023 C -0.3625 0.10069 -0.36684 0.10023 -0.37101 0.10023 L -0.37101 0.1 " pathEditMode="relative" rAng="0" ptsTypes="AAAAAAAAAAAAAAAAAAAAAAAAAAAAAAAAAAAAA">
                                      <p:cBhvr>
                                        <p:cTn id="1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503" y="5347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847 1.48148E-6 L -0.17847 0.00046 C -0.1816 -0.00486 -0.18472 -0.00903 -0.18715 -0.01482 C -0.18802 -0.01667 -0.18785 -0.01991 -0.18837 -0.02222 C -0.18889 -0.02477 -0.18958 -0.02708 -0.19045 -0.0294 C -0.19097 -0.03125 -0.19201 -0.03241 -0.19253 -0.03403 C -0.19531 -0.04121 -0.19844 -0.05 -0.2 -0.0588 C -0.20104 -0.06343 -0.20104 -0.06898 -0.20226 -0.07338 C -0.20712 -0.09005 -0.20122 -0.06921 -0.20764 -0.09283 C -0.20833 -0.09514 -0.2092 -0.09769 -0.2099 -0.10023 C -0.21111 -0.10486 -0.21198 -0.11019 -0.21302 -0.11482 C -0.21372 -0.11736 -0.21458 -0.11945 -0.2151 -0.12222 C -0.21597 -0.12593 -0.21649 -0.13033 -0.21736 -0.13449 C -0.21944 -0.14445 -0.2224 -0.15139 -0.225 -0.16134 C -0.22569 -0.16412 -0.22622 -0.16783 -0.22708 -0.17083 C -0.22795 -0.17454 -0.22934 -0.17708 -0.23021 -0.18056 C -0.23229 -0.18843 -0.23351 -0.19722 -0.23559 -0.20533 C -0.23958 -0.21968 -0.23767 -0.21343 -0.24097 -0.22477 C -0.24375 -0.24306 -0.23993 -0.22037 -0.24427 -0.23935 C -0.24688 -0.25139 -0.2434 -0.24236 -0.24757 -0.25394 C -0.24809 -0.25579 -0.24896 -0.25695 -0.24965 -0.25857 C -0.25052 -0.26181 -0.25104 -0.26528 -0.25174 -0.26852 C -0.25243 -0.2713 -0.25313 -0.27361 -0.25399 -0.27593 C -0.25469 -0.28079 -0.25503 -0.28588 -0.25608 -0.29051 C -0.25694 -0.29491 -0.25833 -0.29861 -0.25938 -0.30278 C -0.26007 -0.30602 -0.26076 -0.30926 -0.26146 -0.3125 C -0.26406 -0.33542 -0.26042 -0.30949 -0.2658 -0.32963 C -0.26788 -0.33727 -0.26875 -0.34653 -0.27118 -0.35417 L -0.27639 -0.37083 C -0.27917 -0.39514 -0.27569 -0.36852 -0.27969 -0.3882 C -0.28819 -0.42963 -0.28021 -0.39838 -0.28733 -0.42454 C -0.28941 -0.44514 -0.28681 -0.425 -0.29045 -0.4419 C -0.29201 -0.44792 -0.29288 -0.45764 -0.29479 -0.46389 C -0.29566 -0.46644 -0.29688 -0.46852 -0.29792 -0.47107 C -0.29878 -0.47847 -0.29931 -0.48565 -0.30017 -0.49306 C -0.30139 -0.50324 -0.3026 -0.50579 -0.30451 -0.51505 C -0.30538 -0.51898 -0.3059 -0.52315 -0.3066 -0.52732 C -0.30694 -0.52963 -0.30712 -0.53218 -0.30764 -0.53449 C -0.30833 -0.53658 -0.3092 -0.53773 -0.3099 -0.53958 C -0.31267 -0.55857 -0.31094 -0.54977 -0.31528 -0.56621 C -0.31563 -0.57107 -0.31545 -0.57662 -0.31632 -0.58102 C -0.31701 -0.58449 -0.31892 -0.58704 -0.31944 -0.59074 C -0.32049 -0.59607 -0.32014 -0.60208 -0.32066 -0.60764 C -0.32101 -0.61111 -0.32118 -0.61435 -0.3217 -0.61759 C -0.32222 -0.62083 -0.32326 -0.62408 -0.32396 -0.62732 C -0.32431 -0.62963 -0.32448 -0.63218 -0.325 -0.63449 C -0.32656 -0.64329 -0.32708 -0.64421 -0.32917 -0.65185 C -0.32951 -0.65463 -0.33056 -0.66528 -0.33142 -0.66875 C -0.33194 -0.6713 -0.33299 -0.67338 -0.33351 -0.67593 C -0.33438 -0.68079 -0.3349 -0.68565 -0.33576 -0.69074 C -0.33594 -0.69306 -0.33611 -0.6956 -0.33681 -0.69792 L -0.33889 -0.70533 C -0.34184 -0.73125 -0.33785 -0.7007 -0.34219 -0.72246 C -0.34306 -0.72708 -0.34358 -0.73218 -0.34427 -0.73704 C -0.34462 -0.73935 -0.34444 -0.74259 -0.34549 -0.74445 L -0.3474 -0.74908 C -0.34896 -0.76644 -0.34792 -0.75764 -0.35069 -0.77593 L -0.35191 -0.78333 C -0.35226 -0.78588 -0.35295 -0.7882 -0.35295 -0.79051 L -0.35295 -0.7956 L -0.35382 -0.80509 " pathEditMode="relative" rAng="0" ptsTypes="AAAAAAAAAAAAAAAAAAAAAAAAAAAAAAAAAAAAAAAAAAAAAAAAAAAAAAAAAAAAA">
                                      <p:cBhvr>
                                        <p:cTn id="1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67" y="-40231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3A99C060-0373-459A-B899-D6869BFEBC8F}"/>
              </a:ext>
            </a:extLst>
          </p:cNvPr>
          <p:cNvSpPr txBox="1"/>
          <p:nvPr/>
        </p:nvSpPr>
        <p:spPr>
          <a:xfrm>
            <a:off x="3391256" y="582156"/>
            <a:ext cx="54996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4800" b="1" dirty="0">
                <a:solidFill>
                  <a:srgbClr val="FFC000"/>
                </a:solidFill>
              </a:rPr>
              <a:t>تعريف المد الفرعي هو:</a:t>
            </a:r>
          </a:p>
        </p:txBody>
      </p:sp>
      <p:pic>
        <p:nvPicPr>
          <p:cNvPr id="15" name="Picture 14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BA4FB864-A686-491B-8761-B5A27124C34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2972" y="2412378"/>
            <a:ext cx="4421028" cy="1016622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A5FAC6EC-FBCE-408B-BFE7-E5079D61B291}"/>
              </a:ext>
            </a:extLst>
          </p:cNvPr>
          <p:cNvSpPr txBox="1"/>
          <p:nvPr/>
        </p:nvSpPr>
        <p:spPr>
          <a:xfrm>
            <a:off x="5027007" y="2365319"/>
            <a:ext cx="2835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2400" b="1" dirty="0">
                <a:solidFill>
                  <a:schemeClr val="bg1"/>
                </a:solidFill>
              </a:rPr>
              <a:t>الذي لا يتوقف على سبب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0394958-EB78-480E-B6C8-8AF4B561CF79}"/>
              </a:ext>
            </a:extLst>
          </p:cNvPr>
          <p:cNvSpPr txBox="1"/>
          <p:nvPr/>
        </p:nvSpPr>
        <p:spPr>
          <a:xfrm>
            <a:off x="5010186" y="3494799"/>
            <a:ext cx="28359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2400" b="1" dirty="0">
                <a:solidFill>
                  <a:schemeClr val="bg1"/>
                </a:solidFill>
              </a:rPr>
              <a:t>الذي يتوقف على سبب من همزه أو سكون</a:t>
            </a:r>
          </a:p>
        </p:txBody>
      </p:sp>
      <p:pic>
        <p:nvPicPr>
          <p:cNvPr id="20" name="Picture 19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9290C201-675C-4C7F-AF32-533068AE3E9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5571" y="3918975"/>
            <a:ext cx="4421028" cy="1016622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FE1788F9-5638-458E-AD2B-A511BBBF12CC}"/>
              </a:ext>
            </a:extLst>
          </p:cNvPr>
          <p:cNvSpPr txBox="1"/>
          <p:nvPr/>
        </p:nvSpPr>
        <p:spPr>
          <a:xfrm>
            <a:off x="4722972" y="5425572"/>
            <a:ext cx="33369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2400" b="1" dirty="0">
                <a:solidFill>
                  <a:schemeClr val="bg1"/>
                </a:solidFill>
              </a:rPr>
              <a:t>الذي يتوسط بين همزه او سكون</a:t>
            </a:r>
          </a:p>
        </p:txBody>
      </p:sp>
      <p:pic>
        <p:nvPicPr>
          <p:cNvPr id="22" name="Picture 21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603CE359-6178-4D7C-8461-713261D1ACE3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2972" y="5517274"/>
            <a:ext cx="4421028" cy="1016622"/>
          </a:xfrm>
          <a:prstGeom prst="rect">
            <a:avLst/>
          </a:prstGeom>
        </p:spPr>
      </p:pic>
      <p:sp>
        <p:nvSpPr>
          <p:cNvPr id="23" name="Rectangle 22">
            <a:hlinkClick r:id="rId6" action="ppaction://hlinksldjump"/>
            <a:extLst>
              <a:ext uri="{FF2B5EF4-FFF2-40B4-BE49-F238E27FC236}">
                <a16:creationId xmlns:a16="http://schemas.microsoft.com/office/drawing/2014/main" id="{F8DAF4DB-4C4E-4CAB-82BA-D9F9EC675D6B}"/>
              </a:ext>
            </a:extLst>
          </p:cNvPr>
          <p:cNvSpPr/>
          <p:nvPr/>
        </p:nvSpPr>
        <p:spPr>
          <a:xfrm>
            <a:off x="5976016" y="6286323"/>
            <a:ext cx="1331844" cy="4616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sz="2000" b="1" dirty="0">
                <a:solidFill>
                  <a:schemeClr val="tx1"/>
                </a:solidFill>
              </a:rPr>
              <a:t>السؤال التالي</a:t>
            </a:r>
            <a:endParaRPr lang="en-US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1073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955 -0.0007 L -0.15955 -0.00047 C -0.16337 0.00208 -0.1691 0.00601 -0.17257 0.0125 C -0.17813 0.02338 -0.17535 0.01875 -0.18108 0.02638 C -0.19253 0.05555 -0.17813 0.02083 -0.19045 0.04259 C -0.19201 0.04537 -0.19323 0.05046 -0.19479 0.05347 C -0.19792 0.05972 -0.20174 0.06226 -0.20469 0.0699 C -0.20608 0.07384 -0.20747 0.07801 -0.20903 0.08101 C -0.21927 0.10069 -0.21042 0.07847 -0.21892 0.09745 C -0.22049 0.10069 -0.2217 0.10486 -0.22326 0.1081 C -0.225 0.11203 -0.22656 0.11574 -0.2283 0.11921 C -0.22917 0.12129 -0.23021 0.12245 -0.23108 0.12453 C -0.23264 0.12801 -0.23385 0.1324 -0.23542 0.13564 C -0.23976 0.14513 -0.24097 0.14467 -0.24479 0.15463 C -0.24601 0.15787 -0.24705 0.16203 -0.24826 0.16551 C -0.25017 0.17037 -0.25208 0.17453 -0.25399 0.17916 C -0.25503 0.18171 -0.2559 0.18495 -0.25694 0.18726 C -0.25816 0.19051 -0.25972 0.19259 -0.26111 0.1956 C -0.26806 0.21088 -0.26302 0.20208 -0.26979 0.22013 C -0.27153 0.22523 -0.27361 0.22847 -0.27552 0.23379 C -0.27656 0.23703 -0.27708 0.24189 -0.2783 0.24467 C -0.28003 0.24907 -0.28229 0.25115 -0.28403 0.25578 C -0.28594 0.26018 -0.28733 0.26713 -0.28906 0.27199 C -0.28958 0.27361 -0.29045 0.27338 -0.29115 0.27476 C -0.29323 0.27893 -0.29497 0.28379 -0.29688 0.28842 C -0.29757 0.29189 -0.29809 0.29652 -0.29913 0.2993 C -0.30035 0.30324 -0.30191 0.30439 -0.3033 0.3074 C -0.30434 0.30995 -0.30521 0.31319 -0.30625 0.31551 C -0.30729 0.31851 -0.30851 0.32083 -0.30972 0.32384 C -0.31389 0.33449 -0.31198 0.33194 -0.31684 0.3456 C -0.3224 0.36111 -0.32014 0.34699 -0.32691 0.37314 C -0.32813 0.37777 -0.32917 0.38263 -0.33056 0.38657 C -0.33142 0.38912 -0.33247 0.38981 -0.33333 0.39213 C -0.33611 0.39953 -0.33854 0.40856 -0.34115 0.41666 C -0.34236 0.42037 -0.34375 0.42361 -0.34479 0.42777 C -0.35174 0.45463 -0.34323 0.42314 -0.35122 0.44676 C -0.35417 0.45532 -0.35712 0.46412 -0.35972 0.47384 C -0.3684 0.50694 -0.35816 0.46967 -0.36476 0.49027 C -0.36563 0.49282 -0.36632 0.4956 -0.36701 0.49838 C -0.36753 0.50115 -0.36823 0.50694 -0.36823 0.5074 L -0.36823 0.50694 " pathEditMode="relative" rAng="0" ptsTypes="AAAAAAAAAAAAAAAAAAAAAAAAAAAAAAAAAAAAAAAAA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34" y="25394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0.00023 L 3.05556E-6 0.00023 C -0.01893 -0.00162 -0.02587 -0.00092 -0.04132 -0.0044 C -0.04966 -0.00648 -0.06615 -0.01065 -0.06615 -0.01041 C -0.07014 -0.01296 -0.07413 -0.01597 -0.07848 -0.01713 C -0.08125 -0.01782 -0.08403 -0.01829 -0.08663 -0.01921 C -0.08854 -0.01991 -0.09045 -0.0206 -0.09219 -0.02129 C -0.09445 -0.02199 -0.09688 -0.02291 -0.09913 -0.02338 C -0.1 -0.02477 -0.1007 -0.02662 -0.10174 -0.02754 C -0.10955 -0.03356 -0.11233 -0.03379 -0.11962 -0.03588 C -0.12153 -0.0375 -0.12327 -0.03889 -0.12518 -0.04028 C -0.12639 -0.0412 -0.12795 -0.0412 -0.12917 -0.04236 C -0.13872 -0.04954 -0.12743 -0.04421 -0.13889 -0.04861 C -0.14514 -0.05347 -0.14427 -0.05324 -0.15122 -0.05717 C -0.15261 -0.05787 -0.154 -0.05879 -0.15538 -0.05926 C -0.15799 -0.06018 -0.16077 -0.06065 -0.16354 -0.06157 C -0.16754 -0.06736 -0.16545 -0.06551 -0.17188 -0.06782 C -0.17639 -0.06898 -0.18559 -0.07176 -0.18559 -0.07153 C -0.19827 -0.08472 -0.17778 -0.06504 -0.21163 -0.08241 C -0.21754 -0.08541 -0.21441 -0.08403 -0.22136 -0.0868 C -0.2257 -0.09097 -0.22657 -0.09282 -0.23229 -0.09514 C -0.23681 -0.09676 -0.24601 -0.0993 -0.24601 -0.09907 C -0.24792 -0.10069 -0.24966 -0.10231 -0.25157 -0.10347 C -0.25504 -0.10579 -0.25729 -0.10579 -0.26111 -0.10764 C -0.26111 -0.10741 -0.27136 -0.11296 -0.27361 -0.11389 C -0.27483 -0.11481 -0.27622 -0.11551 -0.27761 -0.11597 C -0.28038 -0.11713 -0.28455 -0.11852 -0.28716 -0.12037 C -0.28924 -0.12153 -0.2908 -0.12338 -0.29271 -0.12454 C -0.29271 -0.1243 -0.30295 -0.12986 -0.30521 -0.13079 L -0.31337 -0.13518 C -0.31511 -0.13565 -0.31702 -0.13634 -0.31875 -0.13727 C -0.32153 -0.13842 -0.32431 -0.14004 -0.32709 -0.14143 C -0.32848 -0.1419 -0.32986 -0.14305 -0.33125 -0.14352 C -0.33316 -0.14421 -0.3349 -0.14491 -0.33663 -0.1456 C -0.33907 -0.14629 -0.34132 -0.14745 -0.34358 -0.14768 C -0.34861 -0.14838 -0.35365 -0.14768 -0.35851 -0.14768 L -0.35851 -0.14745 " pathEditMode="relative" rAng="0" ptsTypes="AAAAAAAAAAAAAAAAAAAAAAAAAAAAAAAAAAAAA">
                                      <p:cBhvr>
                                        <p:cTn id="1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934" y="-7361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847 -2.22222E-6 L -0.17847 0.00047 C -0.1816 -0.00486 -0.18472 -0.00903 -0.18715 -0.01481 C -0.18802 -0.01666 -0.18785 -0.01991 -0.18837 -0.02222 C -0.18889 -0.02477 -0.18958 -0.02708 -0.19045 -0.0294 C -0.19097 -0.03125 -0.19201 -0.03241 -0.19253 -0.03403 C -0.19531 -0.0412 -0.19844 -0.05 -0.2 -0.05879 C -0.20104 -0.06342 -0.20104 -0.06898 -0.20226 -0.07338 C -0.20712 -0.09004 -0.20122 -0.06921 -0.20764 -0.09282 C -0.20833 -0.09514 -0.2092 -0.09768 -0.2099 -0.10023 C -0.21111 -0.10486 -0.21198 -0.11018 -0.21302 -0.11481 C -0.21372 -0.11736 -0.21458 -0.11944 -0.2151 -0.12222 C -0.21597 -0.12592 -0.21649 -0.13032 -0.21736 -0.13449 C -0.21944 -0.14444 -0.2224 -0.15139 -0.225 -0.16134 C -0.22569 -0.16412 -0.22622 -0.16782 -0.22708 -0.17083 C -0.22795 -0.17453 -0.22934 -0.17708 -0.23021 -0.18055 C -0.23229 -0.18842 -0.23351 -0.19722 -0.23559 -0.20532 C -0.23958 -0.21967 -0.23767 -0.21342 -0.24097 -0.22477 C -0.24375 -0.24305 -0.23993 -0.22037 -0.24427 -0.23935 C -0.24688 -0.25139 -0.2434 -0.24236 -0.24757 -0.25393 C -0.24809 -0.25578 -0.24896 -0.25694 -0.24965 -0.25856 C -0.25052 -0.2618 -0.25104 -0.26528 -0.25174 -0.26852 C -0.25243 -0.27129 -0.25313 -0.27361 -0.25399 -0.27592 C -0.25469 -0.28078 -0.25503 -0.28588 -0.25608 -0.29051 C -0.25694 -0.29491 -0.25833 -0.29861 -0.25938 -0.30278 C -0.26007 -0.30602 -0.26076 -0.30926 -0.26146 -0.3125 C -0.26406 -0.33541 -0.26042 -0.30949 -0.2658 -0.32963 C -0.26788 -0.33727 -0.26875 -0.34653 -0.27118 -0.35393 L -0.27639 -0.37083 C -0.27917 -0.39491 -0.27569 -0.36828 -0.27969 -0.38819 C -0.28819 -0.42963 -0.28021 -0.39815 -0.28733 -0.42453 C -0.28941 -0.44514 -0.28681 -0.425 -0.29045 -0.4419 C -0.29201 -0.44791 -0.29288 -0.45764 -0.29479 -0.46389 C -0.29566 -0.46643 -0.29688 -0.46852 -0.29792 -0.47106 C -0.29878 -0.47847 -0.29931 -0.48565 -0.30017 -0.49305 C -0.30139 -0.50324 -0.3026 -0.50578 -0.30451 -0.51504 C -0.30538 -0.51898 -0.3059 -0.52315 -0.3066 -0.52731 C -0.30694 -0.52963 -0.30712 -0.53217 -0.30764 -0.53449 C -0.30833 -0.53657 -0.3092 -0.53773 -0.3099 -0.53958 C -0.31267 -0.55856 -0.31094 -0.54977 -0.31528 -0.5662 C -0.31563 -0.57106 -0.31545 -0.57639 -0.31632 -0.58078 C -0.31701 -0.58449 -0.31892 -0.5868 -0.31944 -0.59074 C -0.32049 -0.59583 -0.32014 -0.60208 -0.32066 -0.60764 C -0.32101 -0.61111 -0.32118 -0.61435 -0.3217 -0.61759 C -0.32222 -0.62083 -0.32326 -0.62407 -0.32396 -0.62731 C -0.32431 -0.62963 -0.32448 -0.63217 -0.325 -0.63449 C -0.32656 -0.64328 -0.32708 -0.64421 -0.32917 -0.65185 C -0.32951 -0.65463 -0.33056 -0.66528 -0.33142 -0.66875 C -0.33194 -0.67129 -0.33299 -0.67338 -0.33351 -0.67592 C -0.33438 -0.68078 -0.3349 -0.68565 -0.33576 -0.69074 C -0.33594 -0.69305 -0.33611 -0.69583 -0.33681 -0.69791 L -0.33889 -0.70532 C -0.34184 -0.73125 -0.33785 -0.70092 -0.34219 -0.72245 C -0.34306 -0.72708 -0.34358 -0.73217 -0.34427 -0.73703 C -0.34462 -0.73935 -0.34444 -0.74259 -0.34549 -0.74444 L -0.3474 -0.74907 C -0.34896 -0.76643 -0.34792 -0.75764 -0.35069 -0.77592 L -0.35191 -0.78333 C -0.35226 -0.78588 -0.35295 -0.78819 -0.35295 -0.79051 L -0.35295 -0.7956 L -0.35382 -0.80509 " pathEditMode="relative" rAng="0" ptsTypes="AAAAAAAAAAAAAAAAAAAAAAAAAAAAAAAAAAAAAAAAAAAAAAAAAAAAAAAAAAAAA">
                                      <p:cBhvr>
                                        <p:cTn id="1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67" y="-40231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3A99C060-0373-459A-B899-D6869BFEBC8F}"/>
              </a:ext>
            </a:extLst>
          </p:cNvPr>
          <p:cNvSpPr txBox="1"/>
          <p:nvPr/>
        </p:nvSpPr>
        <p:spPr>
          <a:xfrm>
            <a:off x="3458818" y="583095"/>
            <a:ext cx="54996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4800" b="1" dirty="0">
                <a:solidFill>
                  <a:srgbClr val="FFC000"/>
                </a:solidFill>
              </a:rPr>
              <a:t>كلمة (قيل) حرف المد هو:</a:t>
            </a:r>
          </a:p>
        </p:txBody>
      </p:sp>
      <p:pic>
        <p:nvPicPr>
          <p:cNvPr id="15" name="Picture 14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BA4FB864-A686-491B-8761-B5A27124C34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2972" y="2412378"/>
            <a:ext cx="4421028" cy="1016622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A5FAC6EC-FBCE-408B-BFE7-E5079D61B291}"/>
              </a:ext>
            </a:extLst>
          </p:cNvPr>
          <p:cNvSpPr txBox="1"/>
          <p:nvPr/>
        </p:nvSpPr>
        <p:spPr>
          <a:xfrm>
            <a:off x="5223955" y="2389318"/>
            <a:ext cx="2835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2400" b="1" dirty="0">
                <a:solidFill>
                  <a:schemeClr val="bg1"/>
                </a:solidFill>
              </a:rPr>
              <a:t>الألف</a:t>
            </a:r>
            <a:endParaRPr lang="en-US" sz="2400" b="1" dirty="0">
              <a:solidFill>
                <a:schemeClr val="bg1"/>
              </a:solidFill>
            </a:endParaRPr>
          </a:p>
        </p:txBody>
      </p:sp>
      <p:pic>
        <p:nvPicPr>
          <p:cNvPr id="20" name="Picture 19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9290C201-675C-4C7F-AF32-533068AE3E9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2972" y="5210067"/>
            <a:ext cx="4421028" cy="101662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10394958-EB78-480E-B6C8-8AF4B561CF79}"/>
              </a:ext>
            </a:extLst>
          </p:cNvPr>
          <p:cNvSpPr txBox="1"/>
          <p:nvPr/>
        </p:nvSpPr>
        <p:spPr>
          <a:xfrm>
            <a:off x="5221356" y="5117301"/>
            <a:ext cx="2835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2400" b="1" dirty="0">
                <a:solidFill>
                  <a:schemeClr val="bg1"/>
                </a:solidFill>
              </a:rPr>
              <a:t>الياء</a:t>
            </a:r>
            <a:endParaRPr lang="en-US" sz="2400" b="1" dirty="0">
              <a:solidFill>
                <a:schemeClr val="bg1"/>
              </a:solidFill>
            </a:endParaRPr>
          </a:p>
        </p:txBody>
      </p:sp>
      <p:pic>
        <p:nvPicPr>
          <p:cNvPr id="22" name="Picture 21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603CE359-6178-4D7C-8461-713261D1ACE3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2972" y="3819099"/>
            <a:ext cx="4421028" cy="1016622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FE1788F9-5638-458E-AD2B-A511BBBF12CC}"/>
              </a:ext>
            </a:extLst>
          </p:cNvPr>
          <p:cNvSpPr txBox="1"/>
          <p:nvPr/>
        </p:nvSpPr>
        <p:spPr>
          <a:xfrm>
            <a:off x="5223955" y="3817222"/>
            <a:ext cx="2835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2400" b="1" dirty="0">
                <a:solidFill>
                  <a:schemeClr val="bg1"/>
                </a:solidFill>
              </a:rPr>
              <a:t>الواو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23" name="Rectangle 22">
            <a:hlinkClick r:id="rId6" action="ppaction://hlinksldjump"/>
            <a:extLst>
              <a:ext uri="{FF2B5EF4-FFF2-40B4-BE49-F238E27FC236}">
                <a16:creationId xmlns:a16="http://schemas.microsoft.com/office/drawing/2014/main" id="{F8DAF4DB-4C4E-4CAB-82BA-D9F9EC675D6B}"/>
              </a:ext>
            </a:extLst>
          </p:cNvPr>
          <p:cNvSpPr/>
          <p:nvPr/>
        </p:nvSpPr>
        <p:spPr>
          <a:xfrm>
            <a:off x="5976016" y="6286323"/>
            <a:ext cx="1331844" cy="4616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sz="2000" b="1" dirty="0">
                <a:solidFill>
                  <a:schemeClr val="tx1"/>
                </a:solidFill>
              </a:rPr>
              <a:t>السؤال التالي</a:t>
            </a:r>
            <a:endParaRPr lang="en-US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3921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955 -0.0007 L -0.15955 -0.00047 C -0.16337 0.00208 -0.1691 0.00601 -0.17257 0.0125 C -0.17813 0.02338 -0.17535 0.01875 -0.18108 0.02638 C -0.19253 0.05555 -0.17813 0.02083 -0.19045 0.04259 C -0.19201 0.04537 -0.19323 0.05046 -0.19479 0.05347 C -0.19792 0.05972 -0.20174 0.06226 -0.20469 0.0699 C -0.20608 0.07384 -0.20747 0.07801 -0.20903 0.08101 C -0.21927 0.10069 -0.21042 0.07847 -0.21892 0.09745 C -0.22049 0.10069 -0.2217 0.10486 -0.22326 0.1081 C -0.225 0.11203 -0.22656 0.11574 -0.2283 0.11921 C -0.22917 0.12129 -0.23021 0.12245 -0.23108 0.12453 C -0.23264 0.12801 -0.23385 0.1324 -0.23542 0.13564 C -0.23976 0.14513 -0.24097 0.14467 -0.24479 0.15463 C -0.24601 0.15787 -0.24705 0.16203 -0.24826 0.16551 C -0.25017 0.17037 -0.25208 0.17453 -0.25399 0.17916 C -0.25503 0.18171 -0.2559 0.18495 -0.25694 0.18726 C -0.25816 0.19051 -0.25972 0.19259 -0.26111 0.1956 C -0.26806 0.21088 -0.26302 0.20208 -0.26979 0.22013 C -0.27153 0.22523 -0.27361 0.22847 -0.27552 0.23379 C -0.27656 0.23703 -0.27708 0.24189 -0.2783 0.24467 C -0.28003 0.24907 -0.28229 0.25115 -0.28403 0.25578 C -0.28594 0.26018 -0.28733 0.26713 -0.28906 0.27199 C -0.28958 0.27361 -0.29045 0.27338 -0.29115 0.27476 C -0.29323 0.27893 -0.29497 0.28379 -0.29688 0.28842 C -0.29757 0.29189 -0.29809 0.29652 -0.29913 0.2993 C -0.30035 0.30324 -0.30191 0.30439 -0.3033 0.3074 C -0.30434 0.30995 -0.30521 0.31319 -0.30625 0.31551 C -0.30729 0.31851 -0.30851 0.32083 -0.30972 0.32384 C -0.31389 0.33449 -0.31198 0.33194 -0.31684 0.3456 C -0.3224 0.36111 -0.32014 0.34699 -0.32691 0.37314 C -0.32813 0.37777 -0.32917 0.38263 -0.33056 0.38657 C -0.33142 0.38912 -0.33247 0.38981 -0.33333 0.39213 C -0.33611 0.39953 -0.33854 0.40856 -0.34115 0.41666 C -0.34236 0.42037 -0.34375 0.42361 -0.34479 0.42777 C -0.35174 0.45463 -0.34323 0.42314 -0.35122 0.44676 C -0.35417 0.45532 -0.35712 0.46412 -0.35972 0.47384 C -0.3684 0.50694 -0.35816 0.46967 -0.36476 0.49027 C -0.36563 0.49282 -0.36632 0.4956 -0.36701 0.49838 C -0.36753 0.50115 -0.36823 0.50694 -0.36823 0.5074 L -0.36823 0.50694 " pathEditMode="relative" rAng="0" ptsTypes="AAAAAAAAAAAAAAAAAAAAAAAAAAAAAAAAAAAAAAAAA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34" y="25394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0.0007 L 2.77778E-7 0.00046 C -0.01892 -0.00394 -0.02587 -0.00232 -0.04132 -0.01019 C -0.04965 -0.01482 -0.06615 -0.02408 -0.06615 -0.02361 C -0.07014 -0.0294 -0.07413 -0.03611 -0.07847 -0.03866 C -0.08125 -0.04028 -0.08403 -0.04144 -0.08663 -0.04352 C -0.08854 -0.04491 -0.09045 -0.04653 -0.09219 -0.04815 C -0.09444 -0.04977 -0.09688 -0.05186 -0.09913 -0.05278 C -0.1 -0.05602 -0.10069 -0.06019 -0.10174 -0.06227 C -0.10955 -0.0757 -0.11233 -0.07639 -0.11962 -0.08102 C -0.12153 -0.08473 -0.12326 -0.08774 -0.12517 -0.09098 C -0.12639 -0.09306 -0.12795 -0.09306 -0.12917 -0.09561 C -0.13872 -0.11181 -0.12743 -0.09977 -0.13889 -0.10973 C -0.14514 -0.12061 -0.14427 -0.12014 -0.15122 -0.12894 C -0.1526 -0.13056 -0.15399 -0.13264 -0.15538 -0.13357 C -0.15799 -0.13565 -0.16076 -0.13681 -0.16354 -0.13889 C -0.16753 -0.15186 -0.16545 -0.14769 -0.17188 -0.15301 C -0.17639 -0.15556 -0.18542 -0.16181 -0.18542 -0.16135 C -0.19809 -0.19098 -0.17778 -0.14676 -0.21146 -0.18588 C -0.21736 -0.1926 -0.21424 -0.18936 -0.22118 -0.19584 C -0.22552 -0.2051 -0.22639 -0.20926 -0.23212 -0.21459 C -0.23663 -0.21806 -0.24583 -0.22385 -0.24583 -0.22338 C -0.24774 -0.22709 -0.24948 -0.23056 -0.25139 -0.23334 C -0.25486 -0.23843 -0.25712 -0.23843 -0.26094 -0.2426 C -0.26094 -0.24213 -0.27118 -0.25463 -0.27344 -0.25672 C -0.27465 -0.2588 -0.27604 -0.26042 -0.27743 -0.26135 C -0.28021 -0.26412 -0.28438 -0.26713 -0.28698 -0.2713 C -0.28906 -0.27385 -0.29063 -0.27801 -0.29253 -0.28079 C -0.29253 -0.2801 -0.30278 -0.29283 -0.30503 -0.29491 L -0.31319 -0.30463 C -0.31493 -0.30579 -0.31684 -0.30741 -0.31858 -0.30949 C -0.32135 -0.31204 -0.32413 -0.31574 -0.32691 -0.31875 C -0.3283 -0.31991 -0.32969 -0.32246 -0.33108 -0.32338 C -0.33299 -0.325 -0.33472 -0.32662 -0.33646 -0.32824 C -0.33889 -0.32963 -0.34115 -0.33241 -0.3434 -0.33287 C -0.34844 -0.33449 -0.35347 -0.33287 -0.35816 -0.33287 L -0.35816 -0.33241 " pathEditMode="relative" rAng="0" ptsTypes="AAAAAAAAAAAAAAAAAAAAAAAAAAAAAAAAAAAAA">
                                      <p:cBhvr>
                                        <p:cTn id="1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917" y="-16597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847 1.48148E-6 L -0.17847 0.00046 C -0.1816 -0.00486 -0.18472 -0.00903 -0.18715 -0.01482 C -0.18802 -0.01667 -0.18785 -0.01991 -0.18837 -0.02222 C -0.18889 -0.02477 -0.18958 -0.02708 -0.19045 -0.0294 C -0.19097 -0.03125 -0.19201 -0.03241 -0.19253 -0.03403 C -0.19531 -0.04121 -0.19844 -0.05 -0.2 -0.0588 C -0.20104 -0.06343 -0.20104 -0.06898 -0.20226 -0.07338 C -0.20712 -0.09005 -0.20122 -0.06921 -0.20764 -0.09283 C -0.20833 -0.09514 -0.2092 -0.09769 -0.2099 -0.10023 C -0.21111 -0.10486 -0.21198 -0.11019 -0.21302 -0.11482 C -0.21372 -0.11736 -0.21458 -0.11945 -0.2151 -0.12222 C -0.21597 -0.12593 -0.21649 -0.13033 -0.21736 -0.13449 C -0.21944 -0.14445 -0.2224 -0.15139 -0.225 -0.16134 C -0.22569 -0.16412 -0.22622 -0.16783 -0.22708 -0.17083 C -0.22795 -0.17454 -0.22934 -0.17708 -0.23021 -0.18056 C -0.23229 -0.18843 -0.23351 -0.19722 -0.23559 -0.20533 C -0.23958 -0.21968 -0.23767 -0.21343 -0.24097 -0.22477 C -0.24375 -0.24306 -0.23993 -0.22037 -0.24427 -0.23935 C -0.24688 -0.25139 -0.2434 -0.24236 -0.24757 -0.25394 C -0.24809 -0.25579 -0.24896 -0.25695 -0.24965 -0.25857 C -0.25052 -0.26181 -0.25104 -0.26528 -0.25174 -0.26852 C -0.25243 -0.2713 -0.25313 -0.27361 -0.25399 -0.27593 C -0.25469 -0.28079 -0.25503 -0.28588 -0.25608 -0.29051 C -0.25694 -0.29491 -0.25833 -0.29861 -0.25938 -0.30278 C -0.26007 -0.30602 -0.26076 -0.30926 -0.26146 -0.3125 C -0.26406 -0.33542 -0.26042 -0.30949 -0.2658 -0.32963 C -0.26788 -0.33727 -0.26875 -0.34653 -0.27118 -0.35417 L -0.27639 -0.37083 C -0.27917 -0.3956 -0.27569 -0.36898 -0.27969 -0.3882 C -0.28819 -0.42963 -0.28021 -0.39861 -0.28733 -0.42454 C -0.28941 -0.44514 -0.28681 -0.425 -0.29045 -0.4419 C -0.29201 -0.44792 -0.29288 -0.45764 -0.29479 -0.46389 C -0.29566 -0.46644 -0.29688 -0.46852 -0.29792 -0.47107 C -0.29878 -0.47847 -0.29931 -0.48565 -0.30017 -0.49306 C -0.30139 -0.50324 -0.3026 -0.50579 -0.30451 -0.51505 C -0.30538 -0.51898 -0.3059 -0.52315 -0.3066 -0.52732 C -0.30694 -0.52963 -0.30712 -0.53218 -0.30764 -0.53449 C -0.30833 -0.53658 -0.3092 -0.53773 -0.3099 -0.53958 C -0.31267 -0.55857 -0.31094 -0.54977 -0.31528 -0.56621 C -0.31563 -0.57107 -0.31545 -0.57662 -0.31632 -0.58125 C -0.31701 -0.58449 -0.31892 -0.58704 -0.31944 -0.59074 C -0.32049 -0.59607 -0.32014 -0.60208 -0.32066 -0.60764 C -0.32101 -0.61111 -0.32118 -0.61435 -0.3217 -0.61759 C -0.32222 -0.62083 -0.32326 -0.62408 -0.32396 -0.62732 C -0.32431 -0.62963 -0.32448 -0.63218 -0.325 -0.63449 C -0.32656 -0.64329 -0.32708 -0.64421 -0.32917 -0.65185 C -0.32951 -0.65463 -0.33056 -0.66528 -0.33142 -0.66875 C -0.33194 -0.6713 -0.33299 -0.67338 -0.33351 -0.67593 C -0.33438 -0.68079 -0.3349 -0.68565 -0.33576 -0.69074 C -0.33594 -0.69306 -0.33611 -0.6956 -0.33681 -0.69792 L -0.33889 -0.70533 C -0.34184 -0.73125 -0.33785 -0.7007 -0.34219 -0.72246 C -0.34306 -0.72708 -0.34358 -0.73218 -0.34427 -0.73704 C -0.34462 -0.73935 -0.34444 -0.74259 -0.34549 -0.74445 L -0.3474 -0.74908 C -0.34896 -0.76644 -0.34792 -0.75764 -0.35069 -0.77593 L -0.35191 -0.78333 C -0.35226 -0.78588 -0.35295 -0.7882 -0.35295 -0.79051 L -0.35295 -0.7956 L -0.35382 -0.80509 " pathEditMode="relative" rAng="0" ptsTypes="AAAAAAAAAAAAAAAAAAAAAAAAAAAAAAAAAAAAAAAAAAAAAAAAAAAAAAAAAAAAA">
                                      <p:cBhvr>
                                        <p:cTn id="1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67" y="-40231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3A99C060-0373-459A-B899-D6869BFEBC8F}"/>
              </a:ext>
            </a:extLst>
          </p:cNvPr>
          <p:cNvSpPr txBox="1"/>
          <p:nvPr/>
        </p:nvSpPr>
        <p:spPr>
          <a:xfrm>
            <a:off x="3644348" y="424712"/>
            <a:ext cx="54996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4800" b="1" dirty="0">
                <a:solidFill>
                  <a:srgbClr val="FFC000"/>
                </a:solidFill>
              </a:rPr>
              <a:t>مقدار المد الأصلي:</a:t>
            </a:r>
          </a:p>
        </p:txBody>
      </p:sp>
      <p:pic>
        <p:nvPicPr>
          <p:cNvPr id="15" name="Picture 14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BA4FB864-A686-491B-8761-B5A27124C34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2972" y="5221178"/>
            <a:ext cx="4421028" cy="1016622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A5FAC6EC-FBCE-408B-BFE7-E5079D61B291}"/>
              </a:ext>
            </a:extLst>
          </p:cNvPr>
          <p:cNvSpPr txBox="1"/>
          <p:nvPr/>
        </p:nvSpPr>
        <p:spPr>
          <a:xfrm>
            <a:off x="5223955" y="5198118"/>
            <a:ext cx="2835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2400" b="1" dirty="0">
                <a:solidFill>
                  <a:schemeClr val="bg1"/>
                </a:solidFill>
              </a:rPr>
              <a:t>ست حركات</a:t>
            </a:r>
            <a:endParaRPr lang="en-US" sz="2400" b="1" dirty="0">
              <a:solidFill>
                <a:schemeClr val="bg1"/>
              </a:solidFill>
            </a:endParaRPr>
          </a:p>
        </p:txBody>
      </p:sp>
      <p:pic>
        <p:nvPicPr>
          <p:cNvPr id="20" name="Picture 19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9290C201-675C-4C7F-AF32-533068AE3E9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828989" y="2243766"/>
            <a:ext cx="4421028" cy="101662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10394958-EB78-480E-B6C8-8AF4B561CF79}"/>
              </a:ext>
            </a:extLst>
          </p:cNvPr>
          <p:cNvSpPr txBox="1"/>
          <p:nvPr/>
        </p:nvSpPr>
        <p:spPr>
          <a:xfrm>
            <a:off x="5327373" y="2151000"/>
            <a:ext cx="2835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2400" b="1" dirty="0">
                <a:solidFill>
                  <a:schemeClr val="bg1"/>
                </a:solidFill>
              </a:rPr>
              <a:t>حركتين</a:t>
            </a:r>
            <a:endParaRPr lang="en-US" sz="2400" b="1" dirty="0">
              <a:solidFill>
                <a:schemeClr val="bg1"/>
              </a:solidFill>
            </a:endParaRPr>
          </a:p>
        </p:txBody>
      </p:sp>
      <p:pic>
        <p:nvPicPr>
          <p:cNvPr id="22" name="Picture 21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603CE359-6178-4D7C-8461-713261D1ACE3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2972" y="3819099"/>
            <a:ext cx="4421028" cy="1016622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FE1788F9-5638-458E-AD2B-A511BBBF12CC}"/>
              </a:ext>
            </a:extLst>
          </p:cNvPr>
          <p:cNvSpPr txBox="1"/>
          <p:nvPr/>
        </p:nvSpPr>
        <p:spPr>
          <a:xfrm>
            <a:off x="5223955" y="3777330"/>
            <a:ext cx="2835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2400" b="1" dirty="0">
                <a:solidFill>
                  <a:schemeClr val="bg1"/>
                </a:solidFill>
              </a:rPr>
              <a:t>أربع حركات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23" name="Rectangle 22">
            <a:hlinkClick r:id="rId6" action="ppaction://hlinksldjump"/>
            <a:extLst>
              <a:ext uri="{FF2B5EF4-FFF2-40B4-BE49-F238E27FC236}">
                <a16:creationId xmlns:a16="http://schemas.microsoft.com/office/drawing/2014/main" id="{F8DAF4DB-4C4E-4CAB-82BA-D9F9EC675D6B}"/>
              </a:ext>
            </a:extLst>
          </p:cNvPr>
          <p:cNvSpPr/>
          <p:nvPr/>
        </p:nvSpPr>
        <p:spPr>
          <a:xfrm>
            <a:off x="5976016" y="6286323"/>
            <a:ext cx="1331844" cy="4616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sz="2000" b="1" dirty="0">
                <a:solidFill>
                  <a:schemeClr val="tx1"/>
                </a:solidFill>
              </a:rPr>
              <a:t>السؤال التالي</a:t>
            </a:r>
            <a:endParaRPr lang="en-US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5587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955 -0.0007 L -0.15955 -0.00047 C -0.16337 0.00208 -0.1691 0.00602 -0.17257 0.0125 C -0.17813 0.02338 -0.17535 0.01875 -0.18108 0.02639 C -0.19253 0.05555 -0.17813 0.02083 -0.19045 0.04259 C -0.19201 0.04537 -0.19323 0.05046 -0.19479 0.05347 C -0.19792 0.05972 -0.20174 0.06227 -0.20469 0.0699 C -0.20608 0.07384 -0.20747 0.07801 -0.20903 0.08102 C -0.21927 0.10069 -0.21042 0.07847 -0.21892 0.09745 C -0.22049 0.10069 -0.2217 0.10486 -0.22326 0.1081 C -0.225 0.11203 -0.22656 0.11574 -0.2283 0.11921 C -0.22917 0.12129 -0.23021 0.12245 -0.23108 0.12453 C -0.23264 0.12801 -0.23385 0.1324 -0.23542 0.13564 C -0.23976 0.14514 -0.24097 0.14467 -0.24479 0.15463 C -0.24601 0.15787 -0.24705 0.16203 -0.24826 0.16551 C -0.25017 0.17037 -0.25208 0.17453 -0.25399 0.17916 C -0.25503 0.18171 -0.2559 0.18495 -0.25694 0.18727 C -0.25816 0.19051 -0.25972 0.19259 -0.26111 0.1956 C -0.26806 0.21088 -0.26302 0.20208 -0.26979 0.22014 C -0.27153 0.22523 -0.27361 0.22847 -0.27552 0.23379 C -0.27656 0.23703 -0.27708 0.24189 -0.2783 0.24467 C -0.28003 0.24907 -0.28229 0.25115 -0.28403 0.25578 C -0.28594 0.26018 -0.28733 0.26713 -0.28906 0.27199 C -0.28958 0.27361 -0.29045 0.27338 -0.29115 0.27477 C -0.29323 0.27893 -0.29497 0.28379 -0.29688 0.28842 C -0.29757 0.29189 -0.29809 0.29652 -0.29913 0.2993 C -0.30035 0.30324 -0.30191 0.30439 -0.3033 0.3074 C -0.30434 0.30995 -0.30521 0.31319 -0.30625 0.31551 C -0.30729 0.31852 -0.30851 0.32083 -0.30955 0.32384 C -0.31389 0.33449 -0.31198 0.33194 -0.31684 0.3456 C -0.3224 0.36111 -0.32014 0.34699 -0.32674 0.37314 C -0.32813 0.37777 -0.32917 0.38264 -0.33056 0.38657 C -0.33142 0.38912 -0.33229 0.38981 -0.33333 0.39213 C -0.33611 0.39953 -0.33837 0.40856 -0.34115 0.41666 C -0.34236 0.42037 -0.34375 0.42361 -0.34479 0.42777 C -0.35174 0.45463 -0.34323 0.42314 -0.35122 0.44676 C -0.35417 0.45532 -0.35712 0.46412 -0.35972 0.47384 C -0.3684 0.50694 -0.35816 0.46967 -0.36476 0.49027 C -0.36563 0.49282 -0.36632 0.4956 -0.36701 0.49838 C -0.36753 0.50115 -0.36823 0.50694 -0.36823 0.5074 L -0.36823 0.50694 " pathEditMode="relative" rAng="0" ptsTypes="AAAAAAAAAAAAAAAAAAAAAAAAAAAAAAAAAAAAAAAAA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34" y="25394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094 -0.00648 L -0.06094 -0.00672 C -0.07743 -0.00556 -0.08333 -0.00602 -0.0967 -0.00347 C -0.10399 -0.00209 -0.11823 0.00115 -0.11823 0.00092 C -0.1217 0.00278 -0.12517 0.00486 -0.12882 0.00578 C -0.13125 0.00625 -0.13368 0.00648 -0.13594 0.00717 C -0.13767 0.00764 -0.13923 0.00833 -0.1408 0.00879 C -0.14271 0.00926 -0.14479 0.00995 -0.1467 0.01018 C -0.14757 0.01134 -0.14809 0.0125 -0.14896 0.01319 C -0.15573 0.01759 -0.15816 0.01782 -0.16441 0.01921 C -0.16614 0.02037 -0.16771 0.02153 -0.16927 0.02245 C -0.17031 0.02315 -0.1717 0.02315 -0.17274 0.02407 C -0.18107 0.02916 -0.17118 0.02523 -0.18107 0.02847 C -0.18663 0.03194 -0.18576 0.03194 -0.19184 0.03472 C -0.19305 0.03518 -0.19427 0.03588 -0.19548 0.03634 C -0.19774 0.0368 -0.2 0.03727 -0.20243 0.03796 C -0.2059 0.04213 -0.20416 0.04074 -0.20972 0.04236 C -0.21354 0.04328 -0.22153 0.04537 -0.22153 0.04514 C -0.23246 0.05463 -0.21476 0.04051 -0.2441 0.05301 C -0.24913 0.05509 -0.24653 0.05416 -0.25243 0.05625 C -0.25625 0.05926 -0.25694 0.06041 -0.26198 0.06227 C -0.2658 0.06342 -0.27378 0.06528 -0.27378 0.06504 C -0.27552 0.0662 -0.27691 0.06736 -0.27864 0.06828 C -0.2816 0.0699 -0.28351 0.0699 -0.2868 0.07129 C -0.2868 0.07106 -0.29566 0.075 -0.29774 0.07569 C -0.29878 0.07639 -0.3 0.07685 -0.30104 0.07731 C -0.30347 0.07824 -0.30712 0.07916 -0.30937 0.08055 C -0.31111 0.08125 -0.3125 0.08264 -0.31423 0.08356 C -0.31423 0.08333 -0.32309 0.08727 -0.325 0.08796 L -0.33212 0.0912 C -0.33351 0.09143 -0.33524 0.09213 -0.33663 0.09259 C -0.33906 0.09352 -0.34149 0.09467 -0.34392 0.09583 C -0.34514 0.09606 -0.34635 0.09699 -0.34757 0.09722 C -0.34913 0.09768 -0.35069 0.09815 -0.35226 0.09884 C -0.35434 0.0993 -0.35625 0.1 -0.35816 0.10023 C -0.3625 0.10069 -0.36684 0.10023 -0.37101 0.10023 L -0.37101 0.1 " pathEditMode="relative" rAng="0" ptsTypes="AAAAAAAAAAAAAAAAAAAAAAAAAAAAAAAAAAAAA">
                                      <p:cBhvr>
                                        <p:cTn id="1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503" y="5347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847 1.48148E-6 L -0.17847 0.00046 C -0.1816 -0.00486 -0.18472 -0.00903 -0.18715 -0.01482 C -0.18802 -0.01667 -0.18785 -0.01991 -0.18837 -0.02222 C -0.18889 -0.02477 -0.18958 -0.02708 -0.19045 -0.0294 C -0.19097 -0.03125 -0.19201 -0.03241 -0.19253 -0.03403 C -0.19531 -0.04121 -0.19844 -0.05 -0.2 -0.0588 C -0.20104 -0.06343 -0.20104 -0.06898 -0.20226 -0.07338 C -0.20712 -0.09005 -0.20122 -0.06921 -0.20764 -0.09283 C -0.20833 -0.09514 -0.2092 -0.09769 -0.2099 -0.10023 C -0.21111 -0.10486 -0.21198 -0.11019 -0.21302 -0.11482 C -0.21372 -0.11736 -0.21458 -0.11945 -0.2151 -0.12222 C -0.21597 -0.12593 -0.21649 -0.13033 -0.21736 -0.13449 C -0.21944 -0.14445 -0.2224 -0.15139 -0.225 -0.16134 C -0.22569 -0.16412 -0.22622 -0.16783 -0.22708 -0.17083 C -0.22795 -0.17454 -0.22934 -0.17708 -0.23021 -0.18056 C -0.23229 -0.18843 -0.23351 -0.19722 -0.23559 -0.20533 C -0.23958 -0.21968 -0.23767 -0.21343 -0.24097 -0.22477 C -0.24375 -0.24306 -0.23993 -0.22037 -0.24427 -0.23935 C -0.24688 -0.25139 -0.2434 -0.24236 -0.24757 -0.25394 C -0.24809 -0.25579 -0.24896 -0.25695 -0.24965 -0.25857 C -0.25052 -0.26181 -0.25104 -0.26528 -0.25174 -0.26852 C -0.25243 -0.2713 -0.25313 -0.27361 -0.25399 -0.27593 C -0.25469 -0.28079 -0.25503 -0.28588 -0.25608 -0.29051 C -0.25694 -0.29491 -0.25833 -0.29861 -0.25938 -0.30278 C -0.26007 -0.30602 -0.26076 -0.30926 -0.26146 -0.3125 C -0.26406 -0.33542 -0.26042 -0.30949 -0.2658 -0.32963 C -0.26788 -0.33727 -0.26875 -0.34653 -0.27118 -0.35417 L -0.27639 -0.37083 C -0.27917 -0.39514 -0.27569 -0.36852 -0.27969 -0.3882 C -0.28819 -0.42963 -0.28021 -0.39838 -0.28733 -0.42454 C -0.28941 -0.44514 -0.28681 -0.425 -0.29045 -0.4419 C -0.29201 -0.44792 -0.29288 -0.45764 -0.29479 -0.46389 C -0.29566 -0.46644 -0.29688 -0.46852 -0.29792 -0.47107 C -0.29878 -0.47847 -0.29931 -0.48565 -0.30017 -0.49306 C -0.30139 -0.50324 -0.3026 -0.50579 -0.30451 -0.51505 C -0.30538 -0.51898 -0.3059 -0.52315 -0.3066 -0.52732 C -0.30694 -0.52963 -0.30712 -0.53218 -0.30764 -0.53449 C -0.30833 -0.53658 -0.3092 -0.53773 -0.3099 -0.53958 C -0.31267 -0.55857 -0.31094 -0.54977 -0.31528 -0.56621 C -0.31563 -0.57107 -0.31545 -0.57662 -0.31632 -0.58102 C -0.31701 -0.58449 -0.31892 -0.58704 -0.31944 -0.59074 C -0.32049 -0.59607 -0.32014 -0.60208 -0.32066 -0.60764 C -0.32101 -0.61111 -0.32118 -0.61435 -0.3217 -0.61759 C -0.32222 -0.62083 -0.32326 -0.62408 -0.32396 -0.62732 C -0.32431 -0.62963 -0.32448 -0.63218 -0.325 -0.63449 C -0.32656 -0.64329 -0.32708 -0.64421 -0.32917 -0.65185 C -0.32951 -0.65463 -0.33056 -0.66528 -0.33142 -0.66875 C -0.33194 -0.6713 -0.33299 -0.67338 -0.33351 -0.67593 C -0.33438 -0.68079 -0.3349 -0.68565 -0.33576 -0.69074 C -0.33594 -0.69306 -0.33611 -0.6956 -0.33681 -0.69792 L -0.33889 -0.70533 C -0.34184 -0.73125 -0.33785 -0.7007 -0.34219 -0.72246 C -0.34306 -0.72708 -0.34358 -0.73218 -0.34427 -0.73704 C -0.34462 -0.73935 -0.34444 -0.74259 -0.34549 -0.74445 L -0.3474 -0.74908 C -0.34896 -0.76644 -0.34792 -0.75764 -0.35069 -0.77593 L -0.35191 -0.78333 C -0.35226 -0.78588 -0.35295 -0.7882 -0.35295 -0.79051 L -0.35295 -0.7956 L -0.35382 -0.80509 " pathEditMode="relative" rAng="0" ptsTypes="AAAAAAAAAAAAAAAAAAAAAAAAAAAAAAAAAAAAAAAAAAAAAAAAAAAAAAAAAAAAA">
                                      <p:cBhvr>
                                        <p:cTn id="1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67" y="-40231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3A99C060-0373-459A-B899-D6869BFEBC8F}"/>
              </a:ext>
            </a:extLst>
          </p:cNvPr>
          <p:cNvSpPr txBox="1"/>
          <p:nvPr/>
        </p:nvSpPr>
        <p:spPr>
          <a:xfrm>
            <a:off x="3458818" y="583095"/>
            <a:ext cx="54996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4800" b="1" dirty="0">
                <a:solidFill>
                  <a:srgbClr val="FFC000"/>
                </a:solidFill>
              </a:rPr>
              <a:t>سمي المد الفرعي لأنه:</a:t>
            </a:r>
          </a:p>
        </p:txBody>
      </p:sp>
      <p:pic>
        <p:nvPicPr>
          <p:cNvPr id="15" name="Picture 14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BA4FB864-A686-491B-8761-B5A27124C34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2972" y="2412378"/>
            <a:ext cx="4421028" cy="1016622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A5FAC6EC-FBCE-408B-BFE7-E5079D61B291}"/>
              </a:ext>
            </a:extLst>
          </p:cNvPr>
          <p:cNvSpPr txBox="1"/>
          <p:nvPr/>
        </p:nvSpPr>
        <p:spPr>
          <a:xfrm>
            <a:off x="5223955" y="2232182"/>
            <a:ext cx="2835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2400" b="1" dirty="0">
                <a:solidFill>
                  <a:schemeClr val="bg1"/>
                </a:solidFill>
              </a:rPr>
              <a:t> لأنه أصل الكلمة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0394958-EB78-480E-B6C8-8AF4B561CF79}"/>
              </a:ext>
            </a:extLst>
          </p:cNvPr>
          <p:cNvSpPr txBox="1"/>
          <p:nvPr/>
        </p:nvSpPr>
        <p:spPr>
          <a:xfrm>
            <a:off x="5223955" y="3797039"/>
            <a:ext cx="2835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2400" b="1" dirty="0">
                <a:solidFill>
                  <a:schemeClr val="bg1"/>
                </a:solidFill>
              </a:rPr>
              <a:t>متفرع عن المد الطبيعي</a:t>
            </a:r>
          </a:p>
        </p:txBody>
      </p:sp>
      <p:pic>
        <p:nvPicPr>
          <p:cNvPr id="20" name="Picture 19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9290C201-675C-4C7F-AF32-533068AE3E9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5571" y="3918975"/>
            <a:ext cx="4421028" cy="1016622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FE1788F9-5638-458E-AD2B-A511BBBF12CC}"/>
              </a:ext>
            </a:extLst>
          </p:cNvPr>
          <p:cNvSpPr txBox="1"/>
          <p:nvPr/>
        </p:nvSpPr>
        <p:spPr>
          <a:xfrm>
            <a:off x="4421029" y="5268462"/>
            <a:ext cx="34879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2400" b="1" dirty="0">
                <a:solidFill>
                  <a:schemeClr val="bg1"/>
                </a:solidFill>
              </a:rPr>
              <a:t>لأن صاحب الفطرة السليمة يمده </a:t>
            </a:r>
          </a:p>
        </p:txBody>
      </p:sp>
      <p:pic>
        <p:nvPicPr>
          <p:cNvPr id="22" name="Picture 21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603CE359-6178-4D7C-8461-713261D1ACE3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2972" y="5442746"/>
            <a:ext cx="4421028" cy="1016622"/>
          </a:xfrm>
          <a:prstGeom prst="rect">
            <a:avLst/>
          </a:prstGeom>
        </p:spPr>
      </p:pic>
      <p:sp>
        <p:nvSpPr>
          <p:cNvPr id="23" name="Rectangle 22">
            <a:hlinkClick r:id="rId6" action="ppaction://hlinksldjump"/>
            <a:extLst>
              <a:ext uri="{FF2B5EF4-FFF2-40B4-BE49-F238E27FC236}">
                <a16:creationId xmlns:a16="http://schemas.microsoft.com/office/drawing/2014/main" id="{F8DAF4DB-4C4E-4CAB-82BA-D9F9EC675D6B}"/>
              </a:ext>
            </a:extLst>
          </p:cNvPr>
          <p:cNvSpPr/>
          <p:nvPr/>
        </p:nvSpPr>
        <p:spPr>
          <a:xfrm>
            <a:off x="5976016" y="6286323"/>
            <a:ext cx="1331844" cy="4616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sz="2000" b="1" dirty="0">
                <a:solidFill>
                  <a:schemeClr val="tx1"/>
                </a:solidFill>
              </a:rPr>
              <a:t>السؤال التالي</a:t>
            </a:r>
            <a:endParaRPr lang="en-US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9688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955 -0.0007 L -0.15955 -0.00047 C -0.16337 0.00208 -0.1691 0.00601 -0.17257 0.0125 C -0.17813 0.02338 -0.17535 0.01875 -0.18108 0.02638 C -0.19253 0.05555 -0.17813 0.02083 -0.19045 0.04259 C -0.19201 0.04537 -0.19323 0.05046 -0.19479 0.05347 C -0.19792 0.05972 -0.20174 0.06226 -0.20469 0.0699 C -0.20608 0.07384 -0.20747 0.07801 -0.20903 0.08101 C -0.21927 0.10069 -0.21042 0.07847 -0.21892 0.09745 C -0.22049 0.10069 -0.2217 0.10486 -0.22326 0.1081 C -0.225 0.11203 -0.22656 0.11574 -0.2283 0.11921 C -0.22917 0.12129 -0.23021 0.12245 -0.23108 0.12453 C -0.23264 0.12801 -0.23385 0.1324 -0.23542 0.13564 C -0.23976 0.14513 -0.24097 0.14467 -0.24479 0.15463 C -0.24601 0.15787 -0.24705 0.16203 -0.24826 0.16551 C -0.25017 0.17037 -0.25208 0.17453 -0.25399 0.17916 C -0.25503 0.18171 -0.2559 0.18495 -0.25694 0.18726 C -0.25816 0.19051 -0.25972 0.19259 -0.26111 0.1956 C -0.26806 0.21088 -0.26302 0.20208 -0.26979 0.22013 C -0.27153 0.22523 -0.27361 0.22847 -0.27552 0.23379 C -0.27656 0.23703 -0.27708 0.24189 -0.2783 0.24467 C -0.28003 0.24907 -0.28229 0.25115 -0.28403 0.25578 C -0.28594 0.26018 -0.28733 0.26713 -0.28906 0.27199 C -0.28958 0.27361 -0.29045 0.27338 -0.29115 0.27476 C -0.29323 0.27893 -0.29497 0.28379 -0.29688 0.28842 C -0.29757 0.29189 -0.29809 0.29652 -0.29913 0.2993 C -0.30035 0.30324 -0.30191 0.30439 -0.3033 0.3074 C -0.30434 0.30995 -0.30521 0.31319 -0.30625 0.31551 C -0.30729 0.31851 -0.30851 0.32083 -0.30972 0.32384 C -0.31389 0.33449 -0.31198 0.33194 -0.31684 0.3456 C -0.3224 0.36111 -0.32014 0.34699 -0.32691 0.37314 C -0.32813 0.37777 -0.32917 0.38263 -0.33056 0.38657 C -0.33142 0.38912 -0.33247 0.38981 -0.33333 0.39213 C -0.33611 0.39953 -0.33854 0.40856 -0.34115 0.41666 C -0.34236 0.42037 -0.34375 0.42361 -0.34479 0.42777 C -0.35174 0.45463 -0.34323 0.42314 -0.35122 0.44676 C -0.35417 0.45532 -0.35712 0.46412 -0.35972 0.47384 C -0.3684 0.50694 -0.35816 0.46967 -0.36476 0.49027 C -0.36563 0.49282 -0.36632 0.4956 -0.36701 0.49838 C -0.36753 0.50115 -0.36823 0.50694 -0.36823 0.5074 L -0.36823 0.50694 " pathEditMode="relative" rAng="0" ptsTypes="AAAAAAAAAAAAAAAAAAAAAAAAAAAAAAAAAAAAAAAAA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34" y="25394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0.00023 L 3.05556E-6 0.00023 C -0.01893 -0.00162 -0.02587 -0.00092 -0.04132 -0.0044 C -0.04966 -0.00648 -0.06615 -0.01065 -0.06615 -0.01041 C -0.07014 -0.01296 -0.07413 -0.01597 -0.07848 -0.01713 C -0.08125 -0.01782 -0.08403 -0.01829 -0.08663 -0.01921 C -0.08854 -0.01991 -0.09045 -0.0206 -0.09219 -0.02129 C -0.09445 -0.02199 -0.09688 -0.02291 -0.09913 -0.02338 C -0.1 -0.02477 -0.1007 -0.02662 -0.10174 -0.02754 C -0.10955 -0.03356 -0.11233 -0.03379 -0.11962 -0.03588 C -0.12153 -0.0375 -0.12327 -0.03889 -0.12518 -0.04028 C -0.12639 -0.0412 -0.12795 -0.0412 -0.12917 -0.04236 C -0.13872 -0.04954 -0.12743 -0.04421 -0.13889 -0.04861 C -0.14514 -0.05347 -0.14427 -0.05324 -0.15122 -0.05717 C -0.15261 -0.05787 -0.154 -0.05879 -0.15538 -0.05926 C -0.15799 -0.06018 -0.16077 -0.06065 -0.16354 -0.06157 C -0.16754 -0.06736 -0.16545 -0.06551 -0.17188 -0.06782 C -0.17639 -0.06898 -0.18559 -0.07176 -0.18559 -0.07153 C -0.19827 -0.08472 -0.17778 -0.06504 -0.21163 -0.08241 C -0.21754 -0.08541 -0.21441 -0.08403 -0.22136 -0.0868 C -0.2257 -0.09097 -0.22657 -0.09282 -0.23229 -0.09514 C -0.23681 -0.09676 -0.24601 -0.0993 -0.24601 -0.09907 C -0.24792 -0.10069 -0.24966 -0.10231 -0.25157 -0.10347 C -0.25504 -0.10579 -0.25729 -0.10579 -0.26111 -0.10764 C -0.26111 -0.10741 -0.27136 -0.11296 -0.27361 -0.11389 C -0.27483 -0.11481 -0.27622 -0.11551 -0.27761 -0.11597 C -0.28038 -0.11713 -0.28455 -0.11852 -0.28716 -0.12037 C -0.28924 -0.12153 -0.2908 -0.12338 -0.29271 -0.12454 C -0.29271 -0.1243 -0.30295 -0.12986 -0.30521 -0.13079 L -0.31337 -0.13518 C -0.31511 -0.13565 -0.31702 -0.13634 -0.31875 -0.13727 C -0.32153 -0.13842 -0.32431 -0.14004 -0.32709 -0.14143 C -0.32848 -0.1419 -0.32986 -0.14305 -0.33125 -0.14352 C -0.33316 -0.14421 -0.3349 -0.14491 -0.33663 -0.1456 C -0.33907 -0.14629 -0.34132 -0.14745 -0.34358 -0.14768 C -0.34861 -0.14838 -0.35365 -0.14768 -0.35851 -0.14768 L -0.35851 -0.14745 " pathEditMode="relative" rAng="0" ptsTypes="AAAAAAAAAAAAAAAAAAAAAAAAAAAAAAAAAAAAA">
                                      <p:cBhvr>
                                        <p:cTn id="1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934" y="-7361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847 -4.07407E-6 L -0.17847 0.00047 C -0.1816 -0.00486 -0.18472 -0.00902 -0.18715 -0.01481 C -0.18802 -0.01666 -0.18785 -0.0199 -0.18837 -0.02222 C -0.18889 -0.02476 -0.18958 -0.02708 -0.19045 -0.02939 C -0.19097 -0.03125 -0.19201 -0.0324 -0.19253 -0.03402 C -0.19531 -0.0412 -0.19844 -0.05 -0.2 -0.05879 C -0.20104 -0.06342 -0.20104 -0.06898 -0.20226 -0.07338 C -0.20712 -0.09004 -0.20122 -0.06921 -0.20764 -0.09282 C -0.20833 -0.09513 -0.2092 -0.09768 -0.2099 -0.10023 C -0.21111 -0.10486 -0.21198 -0.11018 -0.21302 -0.11481 C -0.21372 -0.11736 -0.21458 -0.11944 -0.2151 -0.12222 C -0.21597 -0.12592 -0.21649 -0.13032 -0.21736 -0.13449 C -0.21944 -0.14444 -0.2224 -0.15138 -0.225 -0.16134 C -0.22569 -0.16412 -0.22622 -0.16782 -0.22708 -0.17083 C -0.22795 -0.17453 -0.22934 -0.17708 -0.23021 -0.18055 C -0.23229 -0.18842 -0.23351 -0.19722 -0.23559 -0.20532 C -0.23958 -0.21967 -0.23767 -0.21342 -0.24097 -0.22476 C -0.24375 -0.24305 -0.23993 -0.22037 -0.24427 -0.23935 C -0.24688 -0.25138 -0.2434 -0.24236 -0.24757 -0.25393 C -0.24809 -0.25578 -0.24896 -0.25694 -0.24965 -0.25856 C -0.25052 -0.2618 -0.25104 -0.26527 -0.25174 -0.26851 C -0.25243 -0.27129 -0.25313 -0.27361 -0.25399 -0.27592 C -0.25469 -0.28078 -0.25503 -0.28588 -0.25608 -0.29051 C -0.25694 -0.2949 -0.25833 -0.29861 -0.25938 -0.30277 C -0.26007 -0.30601 -0.26076 -0.30926 -0.26146 -0.3125 C -0.26406 -0.33541 -0.26042 -0.30949 -0.2658 -0.32963 C -0.26788 -0.33726 -0.26875 -0.34652 -0.27118 -0.35393 L -0.27639 -0.37083 C -0.27917 -0.39513 -0.27569 -0.36828 -0.27969 -0.38819 C -0.28819 -0.42963 -0.28021 -0.39838 -0.28733 -0.42453 C -0.28941 -0.44513 -0.28681 -0.425 -0.29045 -0.44189 C -0.29201 -0.44791 -0.29288 -0.45763 -0.29479 -0.46388 C -0.29566 -0.46643 -0.29688 -0.46851 -0.29792 -0.47106 C -0.29878 -0.47847 -0.29931 -0.48564 -0.30017 -0.49305 C -0.30139 -0.50324 -0.3026 -0.50578 -0.30451 -0.51504 C -0.30538 -0.51898 -0.3059 -0.52314 -0.3066 -0.52731 C -0.30694 -0.52963 -0.30712 -0.53217 -0.30764 -0.53449 C -0.30833 -0.53657 -0.3092 -0.53773 -0.3099 -0.53958 C -0.31267 -0.55856 -0.31094 -0.54976 -0.31528 -0.5662 C -0.31563 -0.57106 -0.31545 -0.57638 -0.31632 -0.58078 C -0.31701 -0.58449 -0.31892 -0.5868 -0.31944 -0.59074 C -0.32049 -0.59583 -0.32014 -0.60208 -0.32066 -0.60763 C -0.32101 -0.61111 -0.32118 -0.61435 -0.3217 -0.61759 C -0.32222 -0.62083 -0.32326 -0.62407 -0.32396 -0.62731 C -0.32431 -0.62963 -0.32448 -0.63217 -0.325 -0.63449 C -0.32656 -0.64328 -0.32708 -0.64421 -0.32917 -0.65185 C -0.32951 -0.65463 -0.33056 -0.66527 -0.33142 -0.66875 C -0.33194 -0.67129 -0.33299 -0.67338 -0.33351 -0.67592 C -0.33438 -0.68078 -0.3349 -0.68564 -0.33576 -0.69074 C -0.33594 -0.69305 -0.33611 -0.69583 -0.33681 -0.69791 L -0.33889 -0.70532 C -0.34184 -0.73125 -0.33785 -0.70092 -0.34219 -0.72245 C -0.34306 -0.72708 -0.34358 -0.73217 -0.34427 -0.73703 C -0.34462 -0.73935 -0.34444 -0.74259 -0.34549 -0.74444 L -0.3474 -0.74907 C -0.34896 -0.76643 -0.34792 -0.75763 -0.35069 -0.77592 L -0.35191 -0.78333 C -0.35226 -0.78588 -0.35295 -0.78819 -0.35295 -0.79051 L -0.35295 -0.7956 L -0.35382 -0.80509 " pathEditMode="relative" rAng="0" ptsTypes="AAAAAAAAAAAAAAAAAAAAAAAAAAAAAAAAAAAAAAAAAAAAAAAAAAAAAAAAAAAAA">
                                      <p:cBhvr>
                                        <p:cTn id="1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67" y="-40231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3A99C060-0373-459A-B899-D6869BFEBC8F}"/>
              </a:ext>
            </a:extLst>
          </p:cNvPr>
          <p:cNvSpPr txBox="1"/>
          <p:nvPr/>
        </p:nvSpPr>
        <p:spPr>
          <a:xfrm>
            <a:off x="3644348" y="448037"/>
            <a:ext cx="54996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4800" b="1" dirty="0">
                <a:solidFill>
                  <a:srgbClr val="FFC000"/>
                </a:solidFill>
              </a:rPr>
              <a:t>من أمثلة المد الأصلي:</a:t>
            </a:r>
          </a:p>
        </p:txBody>
      </p:sp>
      <p:pic>
        <p:nvPicPr>
          <p:cNvPr id="15" name="Picture 14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BA4FB864-A686-491B-8761-B5A27124C34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2972" y="2412378"/>
            <a:ext cx="4421028" cy="1016622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A5FAC6EC-FBCE-408B-BFE7-E5079D61B291}"/>
              </a:ext>
            </a:extLst>
          </p:cNvPr>
          <p:cNvSpPr txBox="1"/>
          <p:nvPr/>
        </p:nvSpPr>
        <p:spPr>
          <a:xfrm>
            <a:off x="5758527" y="5150433"/>
            <a:ext cx="2835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2400" b="1" dirty="0">
                <a:solidFill>
                  <a:schemeClr val="bg1"/>
                </a:solidFill>
              </a:rPr>
              <a:t>( عَاقِبَةُ الدَّارِ )</a:t>
            </a:r>
          </a:p>
        </p:txBody>
      </p:sp>
      <p:pic>
        <p:nvPicPr>
          <p:cNvPr id="20" name="Picture 19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9290C201-675C-4C7F-AF32-533068AE3E9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2972" y="5210067"/>
            <a:ext cx="4421028" cy="101662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10394958-EB78-480E-B6C8-8AF4B561CF79}"/>
              </a:ext>
            </a:extLst>
          </p:cNvPr>
          <p:cNvSpPr txBox="1"/>
          <p:nvPr/>
        </p:nvSpPr>
        <p:spPr>
          <a:xfrm>
            <a:off x="5207134" y="2191797"/>
            <a:ext cx="2835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2400" b="1" dirty="0">
                <a:solidFill>
                  <a:schemeClr val="bg1"/>
                </a:solidFill>
              </a:rPr>
              <a:t>( مِنْ عِندِهِ )</a:t>
            </a:r>
          </a:p>
        </p:txBody>
      </p:sp>
      <p:pic>
        <p:nvPicPr>
          <p:cNvPr id="22" name="Picture 21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603CE359-6178-4D7C-8461-713261D1ACE3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2972" y="3819099"/>
            <a:ext cx="4421028" cy="1016622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FE1788F9-5638-458E-AD2B-A511BBBF12CC}"/>
              </a:ext>
            </a:extLst>
          </p:cNvPr>
          <p:cNvSpPr txBox="1"/>
          <p:nvPr/>
        </p:nvSpPr>
        <p:spPr>
          <a:xfrm>
            <a:off x="5207134" y="3654650"/>
            <a:ext cx="2835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2400" b="1">
                <a:solidFill>
                  <a:schemeClr val="bg1"/>
                </a:solidFill>
              </a:rPr>
              <a:t>( مَن جَاءَ ) </a:t>
            </a:r>
            <a:endParaRPr lang="ar-SA" sz="2400" b="1" dirty="0">
              <a:solidFill>
                <a:schemeClr val="bg1"/>
              </a:solidFill>
            </a:endParaRPr>
          </a:p>
        </p:txBody>
      </p:sp>
      <p:sp>
        <p:nvSpPr>
          <p:cNvPr id="23" name="Rectangle 22">
            <a:hlinkClick r:id="rId6" action="ppaction://hlinksldjump"/>
            <a:extLst>
              <a:ext uri="{FF2B5EF4-FFF2-40B4-BE49-F238E27FC236}">
                <a16:creationId xmlns:a16="http://schemas.microsoft.com/office/drawing/2014/main" id="{F8DAF4DB-4C4E-4CAB-82BA-D9F9EC675D6B}"/>
              </a:ext>
            </a:extLst>
          </p:cNvPr>
          <p:cNvSpPr/>
          <p:nvPr/>
        </p:nvSpPr>
        <p:spPr>
          <a:xfrm>
            <a:off x="5976016" y="6286323"/>
            <a:ext cx="1331844" cy="4616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sz="2000" b="1" dirty="0">
                <a:solidFill>
                  <a:schemeClr val="tx1"/>
                </a:solidFill>
              </a:rPr>
              <a:t>السؤال التالي</a:t>
            </a:r>
            <a:endParaRPr lang="en-US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8962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955 -0.0007 L -0.15955 -0.00047 C -0.16337 0.00208 -0.1691 0.00601 -0.17257 0.0125 C -0.17813 0.02338 -0.17535 0.01875 -0.18108 0.02638 C -0.19253 0.05555 -0.17813 0.02083 -0.19045 0.04259 C -0.19201 0.04537 -0.19323 0.05046 -0.19479 0.05347 C -0.19792 0.05972 -0.20174 0.06226 -0.20469 0.0699 C -0.20608 0.07384 -0.20747 0.07801 -0.20903 0.08101 C -0.21927 0.10069 -0.21042 0.07847 -0.21892 0.09745 C -0.22049 0.10069 -0.2217 0.10486 -0.22326 0.1081 C -0.225 0.11203 -0.22656 0.11574 -0.2283 0.11921 C -0.22917 0.12129 -0.23021 0.12245 -0.23108 0.12453 C -0.23264 0.12801 -0.23385 0.1324 -0.23542 0.13564 C -0.23976 0.14513 -0.24097 0.14467 -0.24479 0.15463 C -0.24601 0.15787 -0.24705 0.16203 -0.24826 0.16551 C -0.25017 0.17037 -0.25208 0.17453 -0.25399 0.17916 C -0.25503 0.18171 -0.2559 0.18495 -0.25694 0.18726 C -0.25816 0.19051 -0.25972 0.19259 -0.26111 0.1956 C -0.26806 0.21088 -0.26302 0.20208 -0.26979 0.22013 C -0.27153 0.22523 -0.27361 0.22847 -0.27552 0.23379 C -0.27656 0.23703 -0.27708 0.24189 -0.2783 0.24467 C -0.28003 0.24907 -0.28229 0.25115 -0.28403 0.25578 C -0.28594 0.26018 -0.28733 0.26713 -0.28906 0.27199 C -0.28958 0.27361 -0.29045 0.27338 -0.29115 0.27476 C -0.29323 0.27893 -0.29497 0.28379 -0.29688 0.28842 C -0.29757 0.29189 -0.29809 0.29652 -0.29913 0.2993 C -0.30035 0.30324 -0.30191 0.30439 -0.3033 0.3074 C -0.30434 0.30995 -0.30521 0.31319 -0.30625 0.31551 C -0.30729 0.31851 -0.30851 0.32083 -0.30972 0.32384 C -0.31389 0.33449 -0.31198 0.33194 -0.31684 0.3456 C -0.3224 0.36111 -0.32014 0.34699 -0.32691 0.37314 C -0.32813 0.37777 -0.32917 0.38263 -0.33056 0.38657 C -0.33142 0.38912 -0.33247 0.38981 -0.33333 0.39213 C -0.33611 0.39953 -0.33854 0.40856 -0.34115 0.41666 C -0.34236 0.42037 -0.34375 0.42361 -0.34479 0.42777 C -0.35174 0.45463 -0.34323 0.42314 -0.35122 0.44676 C -0.35417 0.45532 -0.35712 0.46412 -0.35972 0.47384 C -0.3684 0.50694 -0.35816 0.46967 -0.36476 0.49027 C -0.36563 0.49282 -0.36632 0.4956 -0.36701 0.49838 C -0.36753 0.50115 -0.36823 0.50694 -0.36823 0.5074 L -0.36823 0.50694 " pathEditMode="relative" rAng="0" ptsTypes="AAAAAAAAAAAAAAAAAAAAAAAAAAAAAAAAAAAAAAAAA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34" y="25394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0.0007 L 2.77778E-7 0.00046 C -0.01892 -0.00394 -0.02587 -0.00232 -0.04132 -0.01019 C -0.04965 -0.01482 -0.06615 -0.02408 -0.06615 -0.02361 C -0.07014 -0.0294 -0.07413 -0.03611 -0.07847 -0.03866 C -0.08125 -0.04028 -0.08403 -0.04144 -0.08663 -0.04352 C -0.08854 -0.04491 -0.09045 -0.04653 -0.09219 -0.04815 C -0.09444 -0.04977 -0.09688 -0.05186 -0.09913 -0.05278 C -0.1 -0.05602 -0.10069 -0.06019 -0.10174 -0.06227 C -0.10955 -0.0757 -0.11233 -0.07639 -0.11962 -0.08102 C -0.12153 -0.08473 -0.12326 -0.08774 -0.12517 -0.09098 C -0.12639 -0.09306 -0.12795 -0.09306 -0.12917 -0.09561 C -0.13872 -0.11181 -0.12743 -0.09977 -0.13889 -0.10973 C -0.14514 -0.12061 -0.14427 -0.12014 -0.15122 -0.12894 C -0.1526 -0.13056 -0.15399 -0.13264 -0.15538 -0.13357 C -0.15799 -0.13565 -0.16076 -0.13681 -0.16354 -0.13889 C -0.16753 -0.15186 -0.16545 -0.14769 -0.17188 -0.15301 C -0.17639 -0.15556 -0.18542 -0.16181 -0.18542 -0.16135 C -0.19809 -0.19098 -0.17778 -0.14676 -0.21146 -0.18588 C -0.21736 -0.1926 -0.21424 -0.18936 -0.22118 -0.19584 C -0.22552 -0.2051 -0.22639 -0.20926 -0.23212 -0.21459 C -0.23663 -0.21806 -0.24583 -0.22385 -0.24583 -0.22338 C -0.24774 -0.22709 -0.24948 -0.23056 -0.25139 -0.23334 C -0.25486 -0.23843 -0.25712 -0.23843 -0.26094 -0.2426 C -0.26094 -0.24213 -0.27118 -0.25463 -0.27344 -0.25672 C -0.27465 -0.2588 -0.27604 -0.26042 -0.27743 -0.26135 C -0.28021 -0.26412 -0.28438 -0.26713 -0.28698 -0.2713 C -0.28906 -0.27385 -0.29063 -0.27801 -0.29253 -0.28079 C -0.29253 -0.2801 -0.30278 -0.29283 -0.30503 -0.29491 L -0.31319 -0.30463 C -0.31493 -0.30579 -0.31684 -0.30741 -0.31858 -0.30949 C -0.32135 -0.31204 -0.32413 -0.31574 -0.32691 -0.31875 C -0.3283 -0.31991 -0.32969 -0.32246 -0.33108 -0.32338 C -0.33299 -0.325 -0.33472 -0.32662 -0.33646 -0.32824 C -0.33889 -0.32963 -0.34115 -0.33241 -0.3434 -0.33287 C -0.34844 -0.33449 -0.35347 -0.33287 -0.35816 -0.33287 L -0.35816 -0.33241 " pathEditMode="relative" rAng="0" ptsTypes="AAAAAAAAAAAAAAAAAAAAAAAAAAAAAAAAAAAAA">
                                      <p:cBhvr>
                                        <p:cTn id="1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917" y="-16597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847 1.48148E-6 L -0.17847 0.00046 C -0.1816 -0.00486 -0.18472 -0.00903 -0.18715 -0.01482 C -0.18802 -0.01667 -0.18785 -0.01991 -0.18837 -0.02222 C -0.18889 -0.02477 -0.18958 -0.02708 -0.19045 -0.0294 C -0.19097 -0.03125 -0.19201 -0.03241 -0.19253 -0.03403 C -0.19531 -0.04121 -0.19844 -0.05 -0.2 -0.0588 C -0.20104 -0.06343 -0.20104 -0.06898 -0.20226 -0.07338 C -0.20712 -0.09005 -0.20122 -0.06921 -0.20764 -0.09283 C -0.20833 -0.09514 -0.2092 -0.09769 -0.2099 -0.10023 C -0.21111 -0.10486 -0.21198 -0.11019 -0.21302 -0.11482 C -0.21372 -0.11736 -0.21458 -0.11945 -0.2151 -0.12222 C -0.21597 -0.12593 -0.21649 -0.13033 -0.21736 -0.13449 C -0.21944 -0.14445 -0.2224 -0.15139 -0.225 -0.16134 C -0.22569 -0.16412 -0.22622 -0.16783 -0.22708 -0.17083 C -0.22795 -0.17454 -0.22934 -0.17708 -0.23021 -0.18056 C -0.23229 -0.18843 -0.23351 -0.19722 -0.23559 -0.20533 C -0.23958 -0.21968 -0.23767 -0.21343 -0.24097 -0.22477 C -0.24375 -0.24306 -0.23993 -0.22037 -0.24427 -0.23935 C -0.24688 -0.25139 -0.2434 -0.24236 -0.24757 -0.25394 C -0.24809 -0.25579 -0.24896 -0.25695 -0.24965 -0.25857 C -0.25052 -0.26181 -0.25104 -0.26528 -0.25174 -0.26852 C -0.25243 -0.2713 -0.25313 -0.27361 -0.25399 -0.27593 C -0.25469 -0.28079 -0.25503 -0.28588 -0.25608 -0.29051 C -0.25694 -0.29491 -0.25833 -0.29861 -0.25938 -0.30278 C -0.26007 -0.30602 -0.26076 -0.30926 -0.26146 -0.3125 C -0.26406 -0.33542 -0.26042 -0.30949 -0.2658 -0.32963 C -0.26788 -0.33727 -0.26875 -0.34653 -0.27118 -0.35417 L -0.27639 -0.37083 C -0.27917 -0.3956 -0.27569 -0.36898 -0.27969 -0.3882 C -0.28819 -0.42963 -0.28021 -0.39861 -0.28733 -0.42454 C -0.28941 -0.44514 -0.28681 -0.425 -0.29045 -0.4419 C -0.29201 -0.44792 -0.29288 -0.45764 -0.29479 -0.46389 C -0.29566 -0.46644 -0.29688 -0.46852 -0.29792 -0.47107 C -0.29878 -0.47847 -0.29931 -0.48565 -0.30017 -0.49306 C -0.30139 -0.50324 -0.3026 -0.50579 -0.30451 -0.51505 C -0.30538 -0.51898 -0.3059 -0.52315 -0.3066 -0.52732 C -0.30694 -0.52963 -0.30712 -0.53218 -0.30764 -0.53449 C -0.30833 -0.53658 -0.3092 -0.53773 -0.3099 -0.53958 C -0.31267 -0.55857 -0.31094 -0.54977 -0.31528 -0.56621 C -0.31563 -0.57107 -0.31545 -0.57662 -0.31632 -0.58125 C -0.31701 -0.58449 -0.31892 -0.58704 -0.31944 -0.59074 C -0.32049 -0.59607 -0.32014 -0.60208 -0.32066 -0.60764 C -0.32101 -0.61111 -0.32118 -0.61435 -0.3217 -0.61759 C -0.32222 -0.62083 -0.32326 -0.62408 -0.32396 -0.62732 C -0.32431 -0.62963 -0.32448 -0.63218 -0.325 -0.63449 C -0.32656 -0.64329 -0.32708 -0.64421 -0.32917 -0.65185 C -0.32951 -0.65463 -0.33056 -0.66528 -0.33142 -0.66875 C -0.33194 -0.6713 -0.33299 -0.67338 -0.33351 -0.67593 C -0.33438 -0.68079 -0.3349 -0.68565 -0.33576 -0.69074 C -0.33594 -0.69306 -0.33611 -0.6956 -0.33681 -0.69792 L -0.33889 -0.70533 C -0.34184 -0.73125 -0.33785 -0.7007 -0.34219 -0.72246 C -0.34306 -0.72708 -0.34358 -0.73218 -0.34427 -0.73704 C -0.34462 -0.73935 -0.34444 -0.74259 -0.34549 -0.74445 L -0.3474 -0.74908 C -0.34896 -0.76644 -0.34792 -0.75764 -0.35069 -0.77593 L -0.35191 -0.78333 C -0.35226 -0.78588 -0.35295 -0.7882 -0.35295 -0.79051 L -0.35295 -0.7956 L -0.35382 -0.80509 " pathEditMode="relative" rAng="0" ptsTypes="AAAAAAAAAAAAAAAAAAAAAAAAAAAAAAAAAAAAAAAAAAAAAAAAAAAAAAAAAAAAA">
                                      <p:cBhvr>
                                        <p:cTn id="1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67" y="-40231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131</TotalTime>
  <Words>316</Words>
  <Application>Microsoft Office PowerPoint</Application>
  <PresentationFormat>عرض على الشاشة (4:3)</PresentationFormat>
  <Paragraphs>82</Paragraphs>
  <Slides>17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Century Schoolbook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Afra Mohammed Salem Mohammed Alkhatri</dc:creator>
  <cp:lastModifiedBy>همس الحنين w</cp:lastModifiedBy>
  <cp:revision>8</cp:revision>
  <dcterms:created xsi:type="dcterms:W3CDTF">2020-05-18T12:13:27Z</dcterms:created>
  <dcterms:modified xsi:type="dcterms:W3CDTF">2021-11-07T02:21:18Z</dcterms:modified>
</cp:coreProperties>
</file>