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3:  The U.S. Legal System</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8" name="Shape 148"/>
        <p:cNvGrpSpPr/>
        <p:nvPr/>
      </p:nvGrpSpPr>
      <p:grpSpPr>
        <a:xfrm>
          <a:off x="0" y="0"/>
          <a:ext cx="0" cy="0"/>
          <a:chOff x="0" y="0"/>
          <a:chExt cx="0" cy="0"/>
        </a:xfrm>
      </p:grpSpPr>
      <p:sp>
        <p:nvSpPr>
          <p:cNvPr id="149" name="Shape 14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0" name="Shape 1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1" name="Shape 15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State court systems are also “tri-partite” systems consisting of three levels.  The state trial courts have original jurisdiction over all state-related cases, the intermediate courts of appeal have appellate jurisdiction over all state trial courts, and the state supreme court has the power to review all lower court decisions.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6" name="Shape 156"/>
        <p:cNvGrpSpPr/>
        <p:nvPr/>
      </p:nvGrpSpPr>
      <p:grpSpPr>
        <a:xfrm>
          <a:off x="0" y="0"/>
          <a:ext cx="0" cy="0"/>
          <a:chOff x="0" y="0"/>
          <a:chExt cx="0" cy="0"/>
        </a:xfrm>
      </p:grpSpPr>
      <p:sp>
        <p:nvSpPr>
          <p:cNvPr id="157" name="Shape 15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8" name="Shape 1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9" name="Shape 15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order to initiate litigation, the plaintiff must have “standing” to sue, there must be a “justiciable” controversy, and the case must be “ripe” for trial.</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4" name="Shape 164"/>
        <p:cNvGrpSpPr/>
        <p:nvPr/>
      </p:nvGrpSpPr>
      <p:grpSpPr>
        <a:xfrm>
          <a:off x="0" y="0"/>
          <a:ext cx="0" cy="0"/>
          <a:chOff x="0" y="0"/>
          <a:chExt cx="0" cy="0"/>
        </a:xfrm>
      </p:grpSpPr>
      <p:sp>
        <p:nvSpPr>
          <p:cNvPr id="165" name="Shape 16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6" name="Shape 1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7" name="Shape 16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“pre-trial” steps in civil litigation include informal negotiations, pleadings, service of process, the defendant’s response, pretrial motions, discovery, and the pre-trial conference.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2" name="Shape 172"/>
        <p:cNvGrpSpPr/>
        <p:nvPr/>
      </p:nvGrpSpPr>
      <p:grpSpPr>
        <a:xfrm>
          <a:off x="0" y="0"/>
          <a:ext cx="0" cy="0"/>
          <a:chOff x="0" y="0"/>
          <a:chExt cx="0" cy="0"/>
        </a:xfrm>
      </p:grpSpPr>
      <p:sp>
        <p:nvSpPr>
          <p:cNvPr id="173" name="Shape 17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74" name="Shape 1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75" name="Shape 17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stages of a trial include jury selection, opening statements, the examination of witnesses and presentation of evidence, closing arguments, and jury instructions.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0" name="Shape 180"/>
        <p:cNvGrpSpPr/>
        <p:nvPr/>
      </p:nvGrpSpPr>
      <p:grpSpPr>
        <a:xfrm>
          <a:off x="0" y="0"/>
          <a:ext cx="0" cy="0"/>
          <a:chOff x="0" y="0"/>
          <a:chExt cx="0" cy="0"/>
        </a:xfrm>
      </p:grpSpPr>
      <p:sp>
        <p:nvSpPr>
          <p:cNvPr id="181" name="Shape 18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2" name="Shape 1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3" name="Shape 18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Post-trial motions include the motion for judgment in accordance with the verdict, the motion for judgment notwithstanding (or in spite of) the verdict, and the motion for a new trial.</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8" name="Shape 188"/>
        <p:cNvGrpSpPr/>
        <p:nvPr/>
      </p:nvGrpSpPr>
      <p:grpSpPr>
        <a:xfrm>
          <a:off x="0" y="0"/>
          <a:ext cx="0" cy="0"/>
          <a:chOff x="0" y="0"/>
          <a:chExt cx="0" cy="0"/>
        </a:xfrm>
      </p:grpSpPr>
      <p:sp>
        <p:nvSpPr>
          <p:cNvPr id="189" name="Shape 18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90" name="Shape 1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1" name="Shape 19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Beyond the trial stage, constitutional due process guarantees the right to appeal the lower court decision.  The appellant must follow appropriate procedural rules in order to “perfect” (or establish) the appeal.</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6" name="Shape 196"/>
        <p:cNvGrpSpPr/>
        <p:nvPr/>
      </p:nvGrpSpPr>
      <p:grpSpPr>
        <a:xfrm>
          <a:off x="0" y="0"/>
          <a:ext cx="0" cy="0"/>
          <a:chOff x="0" y="0"/>
          <a:chExt cx="0" cy="0"/>
        </a:xfrm>
      </p:grpSpPr>
      <p:sp>
        <p:nvSpPr>
          <p:cNvPr id="197" name="Shape 19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98" name="Shape 1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9" name="Shape 19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Upon review of a lower court decision, the appellate court has the right to affirm the decision, modify it, reverse it, or remand the case to the trial court level to be re-heard either wholly or partially.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buSzPct val="25000"/>
              <a:buFont typeface="Arial"/>
              <a:buNone/>
            </a:pPr>
            <a:r>
              <a:rPr b="0" i="0" lang="en-US" sz="900" u="none" cap="none" strike="noStrike"/>
              <a:t>Chapter 3 Case Hypothetical:  Officer Brian Perkins was having a difficult Monday morning.  For the past three hours, he was responsible for “serving process” in three (3) civil cases </a:t>
            </a:r>
            <a:r>
              <a:rPr b="0" i="1" lang="en-US" sz="900" u="none" cap="none" strike="noStrike"/>
              <a:t>(As Chapter 3 indicates, service of process is the procedure by which courts present litigation documents to defendants.  Those documents typically consist of a complaint, which specifies the factual and legal basis for the lawsuit and the relief the plaintiff seeks, and a summons, a court order that notifies the defendant of the lawsuit and explains how and when to respond to the complaint)</a:t>
            </a:r>
            <a:r>
              <a:rPr b="0" i="0" lang="en-US" sz="900" u="none" cap="none" strike="noStrike"/>
              <a:t>. For the first civil case, </a:t>
            </a:r>
            <a:r>
              <a:rPr b="0" i="0" lang="en-US" sz="900" u="sng" cap="none" strike="noStrike"/>
              <a:t>Merriwether v. Alstott</a:t>
            </a:r>
            <a:r>
              <a:rPr b="0" i="0" lang="en-US" sz="900" u="none" cap="none" strike="noStrike"/>
              <a:t>, Officer Perkins attempted to serve the defendant Harry Alstott at his home, but no one appeared to be there.  For the second civil case, </a:t>
            </a:r>
            <a:r>
              <a:rPr b="0" i="0" lang="en-US" sz="900" u="sng" cap="none" strike="noStrike"/>
              <a:t>Setliff v. Sanders</a:t>
            </a:r>
            <a:r>
              <a:rPr b="0" i="0" lang="en-US" sz="900" u="none" cap="none" strike="noStrike"/>
              <a:t>, the person answering the door claimed the defendant, Marshall Sanders, did not live there, and that he did not even know who Marshall Sanders was.  Leaving the premises, Officer Perkins surmised that the residential address indicated on the summons was incorrect.  Either that, or the person who answered the door was lying.  For his third attempt at service of process that morning, in a lawsuit captioned </a:t>
            </a:r>
            <a:r>
              <a:rPr b="0" i="0" lang="en-US" sz="900" u="sng" cap="none" strike="noStrike"/>
              <a:t>Jackson v. Graves</a:t>
            </a:r>
            <a:r>
              <a:rPr b="0" i="0" lang="en-US" sz="900" u="none" cap="none" strike="noStrike"/>
              <a:t>, Officer Perkins drove to the home of Laticia M. Graves at 721 Magnolia Street.  Officer Perkins knocked on the door of the dilapidated house, and although no one answered the door, a second-story window opened almost immediately.  A female in the house looked down from her second story vantage point and pointedly asked Officer Perkins, “What do you want?”  Officer Perkins responded with a question, “Are you Laticia Graves,” to which the woman responded, “Yeah.  What’s it to you?”  Officer Perkins asked the not-so-polite occupant to open the door, to which she responded, “I ain’t comin’ down there, and if you ain’t got a warrant, you ain’t comin’ in.”  Frustrated, Officer Perkins replied, “Well, I have civil papers to serve you, ma’am, and if you won’t come down to get them, I’m going to put them in your mailbox.”  The response was, “I ain’t comin’ to the door.”  Officer Perkins immediately proceeded to the mailbox, and put the complaint and summons in the matter of </a:t>
            </a:r>
            <a:r>
              <a:rPr b="0" i="0" lang="en-US" sz="900" u="sng" cap="none" strike="noStrike"/>
              <a:t>Jackson v. Graves</a:t>
            </a:r>
            <a:r>
              <a:rPr b="0" i="0" lang="en-US" sz="900" u="none" cap="none" strike="noStrike"/>
              <a:t> in the box.  The address on the mailbox indicated 721 Magnolia Street.  In his notes, Officer Graves wrote that the defendant, Laticia Graves, had been served with process on Monday, September 13, 2010 at 11:47 a.m.  As he entered his patrol car, Officer Perkins looked backed at the second-story window from which he had received his impolite greeting.  The woman had since closed the window, and was watching his every move.  Did Officer Perkins effectively serve process on the defendant, Laticia Graves? Why or why not?</a:t>
            </a:r>
          </a:p>
          <a:p>
            <a:pPr lvl="0">
              <a:spcBef>
                <a:spcPts val="0"/>
              </a:spcBef>
              <a:buNone/>
            </a:pPr>
            <a:r>
              <a:t/>
            </a:r>
            <a:endParaRPr b="0" i="0" sz="900" u="none" cap="none" strike="noStrike"/>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93" name="Shape 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4" name="Shape 9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700" u="none" cap="none" strike="noStrike"/>
              <a:t>Chapter 3 Case Hypothetical:  </a:t>
            </a:r>
            <a:r>
              <a:rPr b="0" i="0" lang="en-US" sz="500" u="none" cap="none" strike="noStrike"/>
              <a:t>Defendant Woodson is an African-American male accused of murdering a white female in an apartment burglary.  During the jury selection process, Prosecutor Forbes exercises only two peremptory challenges, excusing from service the only two African-Americans in the jury.  An all-white jury is eventually empanelled, and Defendant Woodson is convicted of first-degree murder, with life imprisonment imposed as punishment.  After the jury verdict is announced, Prosecutor Forbes is questioned by the local media concerning his exercise of the peremptory challenges.  Prosecutor Forbes explains that race was not a factor in his decision, but that the two potential jurors were excused “because they have facial hair, and as a matter of practice, I do not want individuals with facial hair serving on my jury.”  Further, Prosecutor Forbes states “I categorically deny that race played any factor whatsoever in the jury selection process.”  On appeal, should the appellate court: 1) deem Prosecutor Forbes’ actions reversible error, and remand the case to the trial court level to be retried; 2) nullify the jury verdict, and dismiss the charges against Defendant Woodson; or 3) allow the conviction to stand? Should prosecutors be allowed to consider race, gender, and age as factors in the jury selection process?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“Jurisdiction” refers to the power of a court to hear a particular case.  Types of jurisdiction include “original” jurisdiction, which refers to the power to hear and decide a case when it first enters the legal system, and “appellate jurisdiction, which refers to the power to review a lower court decision to determine whether the lower court erred in rendering its verdict.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9" name="Shape 1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0" name="Shape 11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Other types of jurisdiction include “in personam” jurisdiction, which refers to the power to render a decision affecting the rights of specific persons before the court, and “subject-matter” jurisdiction, which refers to the power to hear certain kinds of cases.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6" name="Shape 116"/>
        <p:cNvGrpSpPr/>
        <p:nvPr/>
      </p:nvGrpSpPr>
      <p:grpSpPr>
        <a:xfrm>
          <a:off x="0" y="0"/>
          <a:ext cx="0" cy="0"/>
          <a:chOff x="0" y="0"/>
          <a:chExt cx="0" cy="0"/>
        </a:xfrm>
      </p:grpSpPr>
      <p:sp>
        <p:nvSpPr>
          <p:cNvPr id="117" name="Shape 11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8" name="Shape 1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9" name="Shape 11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Federal courts have exclusive subject-matter jurisdiction over the following types of litigation:  admiralty cases; bankruptcy cases; federal criminal prosecutions; cases in which one state sues another state; claims against the United States; federal patent, trademark, and copyright claims; and other claims involving federal statutes that specify exclusive federal jurisdiction.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4" name="Shape 124"/>
        <p:cNvGrpSpPr/>
        <p:nvPr/>
      </p:nvGrpSpPr>
      <p:grpSpPr>
        <a:xfrm>
          <a:off x="0" y="0"/>
          <a:ext cx="0" cy="0"/>
          <a:chOff x="0" y="0"/>
          <a:chExt cx="0" cy="0"/>
        </a:xfrm>
      </p:grpSpPr>
      <p:sp>
        <p:nvSpPr>
          <p:cNvPr id="125" name="Shape 12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6" name="Shape 1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7" name="Shape 12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Federal and state courts have “concurrent,” or shared, subject-matter jurisdiction over “federal question” and “diversity of citizenship” cases.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2" name="Shape 132"/>
        <p:cNvGrpSpPr/>
        <p:nvPr/>
      </p:nvGrpSpPr>
      <p:grpSpPr>
        <a:xfrm>
          <a:off x="0" y="0"/>
          <a:ext cx="0" cy="0"/>
          <a:chOff x="0" y="0"/>
          <a:chExt cx="0" cy="0"/>
        </a:xfrm>
      </p:grpSpPr>
      <p:sp>
        <p:nvSpPr>
          <p:cNvPr id="133" name="Shape 13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4" name="Shape 1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5" name="Shape 13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State courts have subject-matter jurisdiction over all cases not falling under exclusive federal jurisdiction.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0" name="Shape 140"/>
        <p:cNvGrpSpPr/>
        <p:nvPr/>
      </p:nvGrpSpPr>
      <p:grpSpPr>
        <a:xfrm>
          <a:off x="0" y="0"/>
          <a:ext cx="0" cy="0"/>
          <a:chOff x="0" y="0"/>
          <a:chExt cx="0" cy="0"/>
        </a:xfrm>
      </p:grpSpPr>
      <p:sp>
        <p:nvSpPr>
          <p:cNvPr id="141" name="Shape 14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2" name="Shape 1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3" name="Shape 14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federal court system is a “tri-partite” system consisting of three levels.  The U.S. District Courts are the federal trial courts, the intermediate courts of appeal have appellate jurisdiction over all federal trial courts, and the United States Supreme Court has ultimate appellate jurisdiction, with the power to review all lower court decisions.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78" name="Shape 78"/>
        <p:cNvGrpSpPr/>
        <p:nvPr/>
      </p:nvGrpSpPr>
      <p:grpSpPr>
        <a:xfrm>
          <a:off x="0" y="0"/>
          <a:ext cx="0" cy="0"/>
          <a:chOff x="0" y="0"/>
          <a:chExt cx="0" cy="0"/>
        </a:xfrm>
      </p:grpSpPr>
      <p:sp>
        <p:nvSpPr>
          <p:cNvPr id="79" name="Shape 79"/>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0" name="Shape 80"/>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81" name="Shape 81"/>
        <p:cNvGrpSpPr/>
        <p:nvPr/>
      </p:nvGrpSpPr>
      <p:grpSpPr>
        <a:xfrm>
          <a:off x="0" y="0"/>
          <a:ext cx="0" cy="0"/>
          <a:chOff x="0" y="0"/>
          <a:chExt cx="0" cy="0"/>
        </a:xfrm>
      </p:grpSpPr>
      <p:sp>
        <p:nvSpPr>
          <p:cNvPr id="82" name="Shape 8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51" name="Shape 51"/>
        <p:cNvGrpSpPr/>
        <p:nvPr/>
      </p:nvGrpSpPr>
      <p:grpSpPr>
        <a:xfrm>
          <a:off x="0" y="0"/>
          <a:ext cx="0" cy="0"/>
          <a:chOff x="0" y="0"/>
          <a:chExt cx="0" cy="0"/>
        </a:xfrm>
      </p:grpSpPr>
      <p:sp>
        <p:nvSpPr>
          <p:cNvPr id="52" name="Shape 5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4" name="Shape 54"/>
        <p:cNvGrpSpPr/>
        <p:nvPr/>
      </p:nvGrpSpPr>
      <p:grpSpPr>
        <a:xfrm>
          <a:off x="0" y="0"/>
          <a:ext cx="0" cy="0"/>
          <a:chOff x="0" y="0"/>
          <a:chExt cx="0" cy="0"/>
        </a:xfrm>
      </p:grpSpPr>
      <p:sp>
        <p:nvSpPr>
          <p:cNvPr id="55" name="Shape 55"/>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6" name="Shape 56"/>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7" name="Shape 57"/>
        <p:cNvGrpSpPr/>
        <p:nvPr/>
      </p:nvGrpSpPr>
      <p:grpSpPr>
        <a:xfrm>
          <a:off x="0" y="0"/>
          <a:ext cx="0" cy="0"/>
          <a:chOff x="0" y="0"/>
          <a:chExt cx="0" cy="0"/>
        </a:xfrm>
      </p:grpSpPr>
      <p:sp>
        <p:nvSpPr>
          <p:cNvPr id="58" name="Shape 58"/>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9" name="Shape 59"/>
          <p:cNvSpPr/>
          <p:nvPr>
            <p:ph idx="2" type="pic"/>
          </p:nvPr>
        </p:nvSpPr>
        <p:spPr>
          <a:xfrm>
            <a:off x="1792288" y="612775"/>
            <a:ext cx="5486399" cy="4114800"/>
          </a:xfrm>
          <a:prstGeom prst="rect">
            <a:avLst/>
          </a:prstGeom>
          <a:noFill/>
          <a:ln>
            <a:noFill/>
          </a:ln>
        </p:spPr>
      </p:sp>
      <p:sp>
        <p:nvSpPr>
          <p:cNvPr id="60" name="Shape 60"/>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1" name="Shape 61"/>
        <p:cNvGrpSpPr/>
        <p:nvPr/>
      </p:nvGrpSpPr>
      <p:grpSpPr>
        <a:xfrm>
          <a:off x="0" y="0"/>
          <a:ext cx="0" cy="0"/>
          <a:chOff x="0" y="0"/>
          <a:chExt cx="0" cy="0"/>
        </a:xfrm>
      </p:grpSpPr>
      <p:sp>
        <p:nvSpPr>
          <p:cNvPr id="62" name="Shape 62"/>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4" name="Shape 64"/>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5" name="Shape 65"/>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6" name="Shape 66"/>
        <p:cNvGrpSpPr/>
        <p:nvPr/>
      </p:nvGrpSpPr>
      <p:grpSpPr>
        <a:xfrm>
          <a:off x="0" y="0"/>
          <a:ext cx="0" cy="0"/>
          <a:chOff x="0" y="0"/>
          <a:chExt cx="0" cy="0"/>
        </a:xfrm>
      </p:grpSpPr>
      <p:sp>
        <p:nvSpPr>
          <p:cNvPr id="67" name="Shape 67"/>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8" name="Shape 68"/>
        <p:cNvGrpSpPr/>
        <p:nvPr/>
      </p:nvGrpSpPr>
      <p:grpSpPr>
        <a:xfrm>
          <a:off x="0" y="0"/>
          <a:ext cx="0" cy="0"/>
          <a:chOff x="0" y="0"/>
          <a:chExt cx="0" cy="0"/>
        </a:xfrm>
      </p:grpSpPr>
      <p:sp>
        <p:nvSpPr>
          <p:cNvPr id="69" name="Shape 6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0" name="Shape 70"/>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71" name="Shape 71"/>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73" name="Shape 73"/>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74" name="Shape 74"/>
        <p:cNvGrpSpPr/>
        <p:nvPr/>
      </p:nvGrpSpPr>
      <p:grpSpPr>
        <a:xfrm>
          <a:off x="0" y="0"/>
          <a:ext cx="0" cy="0"/>
          <a:chOff x="0" y="0"/>
          <a:chExt cx="0" cy="0"/>
        </a:xfrm>
      </p:grpSpPr>
      <p:sp>
        <p:nvSpPr>
          <p:cNvPr id="75" name="Shape 75"/>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76" name="Shape 76"/>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7" name="Shape 77"/>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1.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00200"/>
            <a:ext cx="4648199" cy="2286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03</a:t>
            </a:r>
          </a:p>
        </p:txBody>
      </p:sp>
      <p:sp>
        <p:nvSpPr>
          <p:cNvPr id="33" name="Shape 33"/>
          <p:cNvSpPr txBox="1"/>
          <p:nvPr>
            <p:ph idx="1" type="subTitle"/>
          </p:nvPr>
        </p:nvSpPr>
        <p:spPr>
          <a:xfrm>
            <a:off x="4495800" y="3276600"/>
            <a:ext cx="4648199" cy="198119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The U.S. Legal System</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2" name="Shape 152"/>
        <p:cNvGrpSpPr/>
        <p:nvPr/>
      </p:nvGrpSpPr>
      <p:grpSpPr>
        <a:xfrm>
          <a:off x="0" y="0"/>
          <a:ext cx="0" cy="0"/>
          <a:chOff x="0" y="0"/>
          <a:chExt cx="0" cy="0"/>
        </a:xfrm>
      </p:grpSpPr>
      <p:sp>
        <p:nvSpPr>
          <p:cNvPr id="153" name="Shape 153"/>
          <p:cNvSpPr txBox="1"/>
          <p:nvPr>
            <p:ph type="title"/>
          </p:nvPr>
        </p:nvSpPr>
        <p:spPr>
          <a:xfrm>
            <a:off x="457200" y="838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State Court Systems</a:t>
            </a:r>
          </a:p>
        </p:txBody>
      </p:sp>
      <p:sp>
        <p:nvSpPr>
          <p:cNvPr id="154" name="Shape 154"/>
          <p:cNvSpPr txBox="1"/>
          <p:nvPr>
            <p:ph idx="1" type="body"/>
          </p:nvPr>
        </p:nvSpPr>
        <p:spPr>
          <a:xfrm>
            <a:off x="457200" y="2590800"/>
            <a:ext cx="8229600" cy="27431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State Supreme Courts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Intermediate Courts of Appeal</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State Trial Courts</a:t>
            </a:r>
          </a:p>
        </p:txBody>
      </p:sp>
      <p:sp>
        <p:nvSpPr>
          <p:cNvPr id="155" name="Shape 15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0" name="Shape 160"/>
        <p:cNvGrpSpPr/>
        <p:nvPr/>
      </p:nvGrpSpPr>
      <p:grpSpPr>
        <a:xfrm>
          <a:off x="0" y="0"/>
          <a:ext cx="0" cy="0"/>
          <a:chOff x="0" y="0"/>
          <a:chExt cx="0" cy="0"/>
        </a:xfrm>
      </p:grpSpPr>
      <p:sp>
        <p:nvSpPr>
          <p:cNvPr id="161" name="Shape 161"/>
          <p:cNvSpPr txBox="1"/>
          <p:nvPr>
            <p:ph type="title"/>
          </p:nvPr>
        </p:nvSpPr>
        <p:spPr>
          <a:xfrm>
            <a:off x="457200" y="990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000" u="none" cap="none" strike="noStrike">
                <a:solidFill>
                  <a:schemeClr val="lt2"/>
                </a:solidFill>
                <a:latin typeface="Garamond"/>
                <a:ea typeface="Garamond"/>
                <a:cs typeface="Garamond"/>
                <a:sym typeface="Garamond"/>
              </a:rPr>
              <a:t>Threshold Requirements for Litigation</a:t>
            </a:r>
          </a:p>
        </p:txBody>
      </p:sp>
      <p:sp>
        <p:nvSpPr>
          <p:cNvPr id="162" name="Shape 162"/>
          <p:cNvSpPr txBox="1"/>
          <p:nvPr>
            <p:ph idx="1" type="body"/>
          </p:nvPr>
        </p:nvSpPr>
        <p:spPr>
          <a:xfrm>
            <a:off x="304800" y="25908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Standing (to sue)</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Case or Controversy (Justiciable Controversy)</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Ripeness</a:t>
            </a:r>
          </a:p>
        </p:txBody>
      </p:sp>
      <p:sp>
        <p:nvSpPr>
          <p:cNvPr id="163" name="Shape 16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8" name="Shape 168"/>
        <p:cNvGrpSpPr/>
        <p:nvPr/>
      </p:nvGrpSpPr>
      <p:grpSpPr>
        <a:xfrm>
          <a:off x="0" y="0"/>
          <a:ext cx="0" cy="0"/>
          <a:chOff x="0" y="0"/>
          <a:chExt cx="0" cy="0"/>
        </a:xfrm>
      </p:grpSpPr>
      <p:sp>
        <p:nvSpPr>
          <p:cNvPr id="169" name="Shape 169"/>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Steps in Civil Litigation:</a:t>
            </a:r>
            <a:br>
              <a:rPr b="1" i="0" lang="en-US" sz="3600" u="none" cap="none" strike="noStrike">
                <a:solidFill>
                  <a:schemeClr val="lt2"/>
                </a:solidFill>
                <a:latin typeface="Garamond"/>
                <a:ea typeface="Garamond"/>
                <a:cs typeface="Garamond"/>
                <a:sym typeface="Garamond"/>
              </a:rPr>
            </a:br>
            <a:r>
              <a:rPr b="1" i="0" lang="en-US" sz="3600" u="none" cap="none" strike="noStrike">
                <a:solidFill>
                  <a:schemeClr val="lt2"/>
                </a:solidFill>
                <a:latin typeface="Garamond"/>
                <a:ea typeface="Garamond"/>
                <a:cs typeface="Garamond"/>
                <a:sym typeface="Garamond"/>
              </a:rPr>
              <a:t>The Pretrial Stage</a:t>
            </a:r>
          </a:p>
        </p:txBody>
      </p:sp>
      <p:sp>
        <p:nvSpPr>
          <p:cNvPr id="170" name="Shape 170"/>
          <p:cNvSpPr txBox="1"/>
          <p:nvPr>
            <p:ph idx="1" type="body"/>
          </p:nvPr>
        </p:nvSpPr>
        <p:spPr>
          <a:xfrm>
            <a:off x="381000" y="2057400"/>
            <a:ext cx="8229600"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Informal Negotiations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Pleadings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Service of Process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Defendant’s Response</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Pretrial Motions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Discovery</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Pretrial Conference</a:t>
            </a:r>
          </a:p>
        </p:txBody>
      </p:sp>
      <p:sp>
        <p:nvSpPr>
          <p:cNvPr id="171" name="Shape 17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76" name="Shape 176"/>
        <p:cNvGrpSpPr/>
        <p:nvPr/>
      </p:nvGrpSpPr>
      <p:grpSpPr>
        <a:xfrm>
          <a:off x="0" y="0"/>
          <a:ext cx="0" cy="0"/>
          <a:chOff x="0" y="0"/>
          <a:chExt cx="0" cy="0"/>
        </a:xfrm>
      </p:grpSpPr>
      <p:sp>
        <p:nvSpPr>
          <p:cNvPr id="177" name="Shape 177"/>
          <p:cNvSpPr txBox="1"/>
          <p:nvPr>
            <p:ph type="title"/>
          </p:nvPr>
        </p:nvSpPr>
        <p:spPr>
          <a:xfrm>
            <a:off x="457200" y="6858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Steps in Civil Litigation:</a:t>
            </a:r>
            <a:br>
              <a:rPr b="1" i="0" lang="en-US" sz="3600" u="none" cap="none" strike="noStrike">
                <a:solidFill>
                  <a:schemeClr val="lt2"/>
                </a:solidFill>
                <a:latin typeface="Garamond"/>
                <a:ea typeface="Garamond"/>
                <a:cs typeface="Garamond"/>
                <a:sym typeface="Garamond"/>
              </a:rPr>
            </a:br>
            <a:r>
              <a:rPr b="1" i="0" lang="en-US" sz="3600" u="none" cap="none" strike="noStrike">
                <a:solidFill>
                  <a:schemeClr val="lt2"/>
                </a:solidFill>
                <a:latin typeface="Garamond"/>
                <a:ea typeface="Garamond"/>
                <a:cs typeface="Garamond"/>
                <a:sym typeface="Garamond"/>
              </a:rPr>
              <a:t>The Trial</a:t>
            </a:r>
          </a:p>
        </p:txBody>
      </p:sp>
      <p:sp>
        <p:nvSpPr>
          <p:cNvPr id="178" name="Shape 178"/>
          <p:cNvSpPr txBox="1"/>
          <p:nvPr>
            <p:ph idx="1" type="body"/>
          </p:nvPr>
        </p:nvSpPr>
        <p:spPr>
          <a:xfrm>
            <a:off x="457200" y="2332036"/>
            <a:ext cx="8229600" cy="36115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Jury Selection</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Opening Statements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Examination of Witnesses and Presentation of Evidence</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Closing Arguments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Jury Instructions</a:t>
            </a:r>
          </a:p>
        </p:txBody>
      </p:sp>
      <p:sp>
        <p:nvSpPr>
          <p:cNvPr id="179" name="Shape 17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84" name="Shape 184"/>
        <p:cNvGrpSpPr/>
        <p:nvPr/>
      </p:nvGrpSpPr>
      <p:grpSpPr>
        <a:xfrm>
          <a:off x="0" y="0"/>
          <a:ext cx="0" cy="0"/>
          <a:chOff x="0" y="0"/>
          <a:chExt cx="0" cy="0"/>
        </a:xfrm>
      </p:grpSpPr>
      <p:sp>
        <p:nvSpPr>
          <p:cNvPr id="185" name="Shape 185"/>
          <p:cNvSpPr txBox="1"/>
          <p:nvPr>
            <p:ph type="title"/>
          </p:nvPr>
        </p:nvSpPr>
        <p:spPr>
          <a:xfrm>
            <a:off x="457200" y="6858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Steps in Civil Litigation:</a:t>
            </a:r>
            <a:br>
              <a:rPr b="1" i="0" lang="en-US" sz="3600" u="none" cap="none" strike="noStrike">
                <a:solidFill>
                  <a:schemeClr val="lt2"/>
                </a:solidFill>
                <a:latin typeface="Garamond"/>
                <a:ea typeface="Garamond"/>
                <a:cs typeface="Garamond"/>
                <a:sym typeface="Garamond"/>
              </a:rPr>
            </a:br>
            <a:r>
              <a:rPr b="1" i="0" lang="en-US" sz="3600" u="none" cap="none" strike="noStrike">
                <a:solidFill>
                  <a:schemeClr val="lt2"/>
                </a:solidFill>
                <a:latin typeface="Garamond"/>
                <a:ea typeface="Garamond"/>
                <a:cs typeface="Garamond"/>
                <a:sym typeface="Garamond"/>
              </a:rPr>
              <a:t>Post-Trial Motions</a:t>
            </a:r>
            <a:r>
              <a:rPr b="1" i="0" lang="en-US" sz="4000" u="none" cap="none" strike="noStrike">
                <a:solidFill>
                  <a:schemeClr val="lt2"/>
                </a:solidFill>
                <a:latin typeface="Garamond"/>
                <a:ea typeface="Garamond"/>
                <a:cs typeface="Garamond"/>
                <a:sym typeface="Garamond"/>
              </a:rPr>
              <a:t> </a:t>
            </a:r>
          </a:p>
        </p:txBody>
      </p:sp>
      <p:sp>
        <p:nvSpPr>
          <p:cNvPr id="186" name="Shape 186"/>
          <p:cNvSpPr txBox="1"/>
          <p:nvPr>
            <p:ph idx="1" type="body"/>
          </p:nvPr>
        </p:nvSpPr>
        <p:spPr>
          <a:xfrm>
            <a:off x="457200" y="2332036"/>
            <a:ext cx="8229600" cy="2849562"/>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Motion For Judgment In Accordance With Verdict</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Motion For Judgment Notwithstanding Verdict</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Motion For New Trial</a:t>
            </a:r>
          </a:p>
        </p:txBody>
      </p:sp>
      <p:sp>
        <p:nvSpPr>
          <p:cNvPr id="187" name="Shape 18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2" name="Shape 192"/>
        <p:cNvGrpSpPr/>
        <p:nvPr/>
      </p:nvGrpSpPr>
      <p:grpSpPr>
        <a:xfrm>
          <a:off x="0" y="0"/>
          <a:ext cx="0" cy="0"/>
          <a:chOff x="0" y="0"/>
          <a:chExt cx="0" cy="0"/>
        </a:xfrm>
      </p:grpSpPr>
      <p:sp>
        <p:nvSpPr>
          <p:cNvPr id="193" name="Shape 193"/>
          <p:cNvSpPr txBox="1"/>
          <p:nvPr>
            <p:ph type="ctrTitle"/>
          </p:nvPr>
        </p:nvSpPr>
        <p:spPr>
          <a:xfrm>
            <a:off x="685800" y="1736725"/>
            <a:ext cx="7772400" cy="1920875"/>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6000" u="none" cap="none" strike="noStrike">
                <a:solidFill>
                  <a:schemeClr val="lt2"/>
                </a:solidFill>
                <a:latin typeface="Garamond"/>
                <a:ea typeface="Garamond"/>
                <a:cs typeface="Garamond"/>
                <a:sym typeface="Garamond"/>
              </a:rPr>
              <a:t>Steps in Civil Litigation:</a:t>
            </a:r>
          </a:p>
        </p:txBody>
      </p:sp>
      <p:sp>
        <p:nvSpPr>
          <p:cNvPr id="194" name="Shape 194"/>
          <p:cNvSpPr txBox="1"/>
          <p:nvPr>
            <p:ph idx="1" type="subTitle"/>
          </p:nvPr>
        </p:nvSpPr>
        <p:spPr>
          <a:xfrm>
            <a:off x="1371600" y="3886200"/>
            <a:ext cx="6400799"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200" u="none" cap="none" strike="noStrike">
                <a:solidFill>
                  <a:schemeClr val="lt1"/>
                </a:solidFill>
                <a:latin typeface="Garamond"/>
                <a:ea typeface="Garamond"/>
                <a:cs typeface="Garamond"/>
                <a:sym typeface="Garamond"/>
              </a:rPr>
              <a:t>Appellate Procedure</a:t>
            </a:r>
          </a:p>
        </p:txBody>
      </p:sp>
      <p:sp>
        <p:nvSpPr>
          <p:cNvPr id="195" name="Shape 19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00" name="Shape 200"/>
        <p:cNvGrpSpPr/>
        <p:nvPr/>
      </p:nvGrpSpPr>
      <p:grpSpPr>
        <a:xfrm>
          <a:off x="0" y="0"/>
          <a:ext cx="0" cy="0"/>
          <a:chOff x="0" y="0"/>
          <a:chExt cx="0" cy="0"/>
        </a:xfrm>
      </p:grpSpPr>
      <p:sp>
        <p:nvSpPr>
          <p:cNvPr id="201" name="Shape 201"/>
          <p:cNvSpPr txBox="1"/>
          <p:nvPr>
            <p:ph type="title"/>
          </p:nvPr>
        </p:nvSpPr>
        <p:spPr>
          <a:xfrm>
            <a:off x="457200" y="990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000" u="none" cap="none" strike="noStrike">
                <a:solidFill>
                  <a:schemeClr val="lt2"/>
                </a:solidFill>
                <a:latin typeface="Garamond"/>
                <a:ea typeface="Garamond"/>
                <a:cs typeface="Garamond"/>
                <a:sym typeface="Garamond"/>
              </a:rPr>
              <a:t>Appellate Court Decision-Making Powers</a:t>
            </a:r>
          </a:p>
        </p:txBody>
      </p:sp>
      <p:sp>
        <p:nvSpPr>
          <p:cNvPr id="202" name="Shape 202"/>
          <p:cNvSpPr txBox="1"/>
          <p:nvPr>
            <p:ph idx="1" type="body"/>
          </p:nvPr>
        </p:nvSpPr>
        <p:spPr>
          <a:xfrm>
            <a:off x="381000" y="2667000"/>
            <a:ext cx="8229600" cy="28956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Affirmation</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Modification</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Reversal</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Remand</a:t>
            </a:r>
          </a:p>
        </p:txBody>
      </p:sp>
      <p:sp>
        <p:nvSpPr>
          <p:cNvPr id="203" name="Shape 20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152400"/>
            <a:ext cx="8229600" cy="64007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500" u="sng" cap="none" strike="noStrike">
                <a:solidFill>
                  <a:schemeClr val="lt2"/>
                </a:solidFill>
                <a:latin typeface="Garamond"/>
                <a:ea typeface="Garamond"/>
                <a:cs typeface="Garamond"/>
                <a:sym typeface="Garamond"/>
              </a:rPr>
              <a:t>Chapter 3 Case Hypothetical #1</a:t>
            </a:r>
            <a:br>
              <a:rPr b="1" i="0" lang="en-US" sz="1300" u="sng"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300" u="none" cap="none" strike="noStrike">
                <a:solidFill>
                  <a:schemeClr val="lt2"/>
                </a:solidFill>
                <a:latin typeface="Garamond"/>
                <a:ea typeface="Garamond"/>
                <a:cs typeface="Garamond"/>
                <a:sym typeface="Garamond"/>
              </a:rPr>
              <a:t>Officer Brian Perkins was having a difficult Monday morning.  For the past three hours, he was responsible for “serving process” in three (3) civil cases </a:t>
            </a:r>
            <a:r>
              <a:rPr b="1" i="1" lang="en-US" sz="1300" u="none" cap="none" strike="noStrike">
                <a:solidFill>
                  <a:schemeClr val="lt2"/>
                </a:solidFill>
                <a:latin typeface="Garamond"/>
                <a:ea typeface="Garamond"/>
                <a:cs typeface="Garamond"/>
                <a:sym typeface="Garamond"/>
              </a:rPr>
              <a:t>(As Chapter 3 indicates, service of process is the procedure by which courts present litigation documents to defendants.  Those documents typically consist of a complaint, which specifies the factual and legal basis for the lawsuit and the relief the plaintiff seeks, and a summons, a court order that notifies the defendant of the lawsuit and explains how and when to respond to the complaint)</a:t>
            </a:r>
            <a:r>
              <a:rPr b="1" i="0" lang="en-US" sz="1300" u="none" cap="none" strike="noStrike">
                <a:solidFill>
                  <a:schemeClr val="lt2"/>
                </a:solidFill>
                <a:latin typeface="Garamond"/>
                <a:ea typeface="Garamond"/>
                <a:cs typeface="Garamond"/>
                <a:sym typeface="Garamond"/>
              </a:rPr>
              <a:t>. For the first civil case, </a:t>
            </a:r>
            <a:r>
              <a:rPr b="1" i="0" lang="en-US" sz="1300" u="sng" cap="none" strike="noStrike">
                <a:solidFill>
                  <a:schemeClr val="lt2"/>
                </a:solidFill>
                <a:latin typeface="Garamond"/>
                <a:ea typeface="Garamond"/>
                <a:cs typeface="Garamond"/>
                <a:sym typeface="Garamond"/>
              </a:rPr>
              <a:t>Merriwether v. Alstott</a:t>
            </a:r>
            <a:r>
              <a:rPr b="1" i="0" lang="en-US" sz="1300" u="none" cap="none" strike="noStrike">
                <a:solidFill>
                  <a:schemeClr val="lt2"/>
                </a:solidFill>
                <a:latin typeface="Garamond"/>
                <a:ea typeface="Garamond"/>
                <a:cs typeface="Garamond"/>
                <a:sym typeface="Garamond"/>
              </a:rPr>
              <a:t>, Officer Perkins attempted to serve the defendant Harry Alstott at his home, but no one appeared to be there.  For the second civil case, </a:t>
            </a:r>
            <a:r>
              <a:rPr b="1" i="0" lang="en-US" sz="1300" u="sng" cap="none" strike="noStrike">
                <a:solidFill>
                  <a:schemeClr val="lt2"/>
                </a:solidFill>
                <a:latin typeface="Garamond"/>
                <a:ea typeface="Garamond"/>
                <a:cs typeface="Garamond"/>
                <a:sym typeface="Garamond"/>
              </a:rPr>
              <a:t>Setliff v. Sanders</a:t>
            </a:r>
            <a:r>
              <a:rPr b="1" i="0" lang="en-US" sz="1300" u="none" cap="none" strike="noStrike">
                <a:solidFill>
                  <a:schemeClr val="lt2"/>
                </a:solidFill>
                <a:latin typeface="Garamond"/>
                <a:ea typeface="Garamond"/>
                <a:cs typeface="Garamond"/>
                <a:sym typeface="Garamond"/>
              </a:rPr>
              <a:t>, the person answering the door claimed the defendant, Marshall Sanders, did not live there, and that he did not even know who Marshall Sanders was.  Leaving the premises, Officer Perkins surmised that the residential address indicated on the summons was incorrect.  Either that, or the person who answered the door was lying.</a:t>
            </a:r>
            <a:br>
              <a:rPr b="1" i="0" lang="en-US" sz="1300" u="none" cap="none" strike="noStrike">
                <a:solidFill>
                  <a:schemeClr val="lt2"/>
                </a:solidFill>
                <a:latin typeface="Garamond"/>
                <a:ea typeface="Garamond"/>
                <a:cs typeface="Garamond"/>
                <a:sym typeface="Garamond"/>
              </a:rPr>
            </a:br>
            <a:br>
              <a:rPr b="1" i="0" lang="en-US" sz="1300" u="none" cap="none" strike="noStrike">
                <a:solidFill>
                  <a:schemeClr val="lt2"/>
                </a:solidFill>
                <a:latin typeface="Garamond"/>
                <a:ea typeface="Garamond"/>
                <a:cs typeface="Garamond"/>
                <a:sym typeface="Garamond"/>
              </a:rPr>
            </a:br>
            <a:r>
              <a:rPr b="1" i="0" lang="en-US" sz="1300" u="none" cap="none" strike="noStrike">
                <a:solidFill>
                  <a:schemeClr val="lt2"/>
                </a:solidFill>
                <a:latin typeface="Garamond"/>
                <a:ea typeface="Garamond"/>
                <a:cs typeface="Garamond"/>
                <a:sym typeface="Garamond"/>
              </a:rPr>
              <a:t>For his third attempt at service of process that morning, in a lawsuit captioned </a:t>
            </a:r>
            <a:r>
              <a:rPr b="1" i="0" lang="en-US" sz="1300" u="sng" cap="none" strike="noStrike">
                <a:solidFill>
                  <a:schemeClr val="lt2"/>
                </a:solidFill>
                <a:latin typeface="Garamond"/>
                <a:ea typeface="Garamond"/>
                <a:cs typeface="Garamond"/>
                <a:sym typeface="Garamond"/>
              </a:rPr>
              <a:t>Jackson v. Graves</a:t>
            </a:r>
            <a:r>
              <a:rPr b="1" i="0" lang="en-US" sz="1300" u="none" cap="none" strike="noStrike">
                <a:solidFill>
                  <a:schemeClr val="lt2"/>
                </a:solidFill>
                <a:latin typeface="Garamond"/>
                <a:ea typeface="Garamond"/>
                <a:cs typeface="Garamond"/>
                <a:sym typeface="Garamond"/>
              </a:rPr>
              <a:t>, Officer Perkins drove to the home of Laticia M. Graves at 721 Magnolia Street.  Officer Perkins knocked on the door of the dilapidated house, and although no one answered the door, a second-story window opened almost immediately.  A female in the house looked down from her second story vantage point and pointedly asked Officer Perkins, “What do you want?”  Officer Perkins responded with a question, “Are you Laticia Graves,” to which the woman responded, “Yeah.  What’s it to you?”</a:t>
            </a:r>
            <a:br>
              <a:rPr b="1" i="0" lang="en-US" sz="1300" u="none" cap="none" strike="noStrike">
                <a:solidFill>
                  <a:schemeClr val="lt2"/>
                </a:solidFill>
                <a:latin typeface="Garamond"/>
                <a:ea typeface="Garamond"/>
                <a:cs typeface="Garamond"/>
                <a:sym typeface="Garamond"/>
              </a:rPr>
            </a:br>
            <a:br>
              <a:rPr b="1" i="0" lang="en-US" sz="1300" u="none" cap="none" strike="noStrike">
                <a:solidFill>
                  <a:schemeClr val="lt2"/>
                </a:solidFill>
                <a:latin typeface="Garamond"/>
                <a:ea typeface="Garamond"/>
                <a:cs typeface="Garamond"/>
                <a:sym typeface="Garamond"/>
              </a:rPr>
            </a:br>
            <a:r>
              <a:rPr b="1" i="0" lang="en-US" sz="1300" u="none" cap="none" strike="noStrike">
                <a:solidFill>
                  <a:schemeClr val="lt2"/>
                </a:solidFill>
                <a:latin typeface="Garamond"/>
                <a:ea typeface="Garamond"/>
                <a:cs typeface="Garamond"/>
                <a:sym typeface="Garamond"/>
              </a:rPr>
              <a:t>Officer Perkins asked the not-so-polite occupant to open the door, to which she responded, “I ain’t comin’ down there, and if you ain’t got a warrant, you ain’t comin’ in.”  Frustrated, Officer Perkins replied, “Well, I have civil papers to serve you, ma’am, and if you won’t come down to get them, I’m going to put them in your mailbox.”  The response was, “I ain’t comin’ to the door.”</a:t>
            </a:r>
            <a:br>
              <a:rPr b="1" i="0" lang="en-US" sz="1300" u="none" cap="none" strike="noStrike">
                <a:solidFill>
                  <a:schemeClr val="lt2"/>
                </a:solidFill>
                <a:latin typeface="Garamond"/>
                <a:ea typeface="Garamond"/>
                <a:cs typeface="Garamond"/>
                <a:sym typeface="Garamond"/>
              </a:rPr>
            </a:br>
            <a:br>
              <a:rPr b="1" i="0" lang="en-US" sz="1300" u="none" cap="none" strike="noStrike">
                <a:solidFill>
                  <a:schemeClr val="lt2"/>
                </a:solidFill>
                <a:latin typeface="Garamond"/>
                <a:ea typeface="Garamond"/>
                <a:cs typeface="Garamond"/>
                <a:sym typeface="Garamond"/>
              </a:rPr>
            </a:br>
            <a:r>
              <a:rPr b="1" i="0" lang="en-US" sz="1300" u="none" cap="none" strike="noStrike">
                <a:solidFill>
                  <a:schemeClr val="lt2"/>
                </a:solidFill>
                <a:latin typeface="Garamond"/>
                <a:ea typeface="Garamond"/>
                <a:cs typeface="Garamond"/>
                <a:sym typeface="Garamond"/>
              </a:rPr>
              <a:t>Officer Perkins immediately proceeded to the mailbox, and put the complaint and summons in the matter of </a:t>
            </a:r>
            <a:r>
              <a:rPr b="1" i="0" lang="en-US" sz="1300" u="sng" cap="none" strike="noStrike">
                <a:solidFill>
                  <a:schemeClr val="lt2"/>
                </a:solidFill>
                <a:latin typeface="Garamond"/>
                <a:ea typeface="Garamond"/>
                <a:cs typeface="Garamond"/>
                <a:sym typeface="Garamond"/>
              </a:rPr>
              <a:t>Jackson v. Graves</a:t>
            </a:r>
            <a:r>
              <a:rPr b="1" i="0" lang="en-US" sz="1300" u="none" cap="none" strike="noStrike">
                <a:solidFill>
                  <a:schemeClr val="lt2"/>
                </a:solidFill>
                <a:latin typeface="Garamond"/>
                <a:ea typeface="Garamond"/>
                <a:cs typeface="Garamond"/>
                <a:sym typeface="Garamond"/>
              </a:rPr>
              <a:t> in the box.  The address on the mailbox indicated 721 Magnolia Street.  In his notes, Officer Graves wrote that the defendant, Laticia Graves, had been served with process on Monday, September 13, 2010 at 11:47 a.m.  As he entered his patrol car, Officer Perkins looked backed at the second-story window from which he had received his impolite greeting.  The woman had since closed the window, and was watching his every move.</a:t>
            </a:r>
            <a:br>
              <a:rPr b="1" i="0" lang="en-US" sz="1300" u="none" cap="none" strike="noStrike">
                <a:solidFill>
                  <a:schemeClr val="lt2"/>
                </a:solidFill>
                <a:latin typeface="Garamond"/>
                <a:ea typeface="Garamond"/>
                <a:cs typeface="Garamond"/>
                <a:sym typeface="Garamond"/>
              </a:rPr>
            </a:br>
            <a:br>
              <a:rPr b="1" i="0" lang="en-US" sz="1300" u="none" cap="none" strike="noStrike">
                <a:solidFill>
                  <a:schemeClr val="lt2"/>
                </a:solidFill>
                <a:latin typeface="Garamond"/>
                <a:ea typeface="Garamond"/>
                <a:cs typeface="Garamond"/>
                <a:sym typeface="Garamond"/>
              </a:rPr>
            </a:br>
            <a:r>
              <a:rPr b="1" i="0" lang="en-US" sz="1300" u="none" cap="none" strike="noStrike">
                <a:solidFill>
                  <a:schemeClr val="lt2"/>
                </a:solidFill>
                <a:latin typeface="Garamond"/>
                <a:ea typeface="Garamond"/>
                <a:cs typeface="Garamond"/>
                <a:sym typeface="Garamond"/>
              </a:rPr>
              <a:t>Did Officer Perkins effectively serve process on the defendant, Laticia Graves? Why or why not?</a:t>
            </a:r>
            <a:br>
              <a:rPr b="1" i="0" lang="en-US" sz="16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533400" y="274637"/>
            <a:ext cx="8153399" cy="60499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000" u="sng" cap="none" strike="noStrike">
                <a:solidFill>
                  <a:schemeClr val="lt2"/>
                </a:solidFill>
                <a:latin typeface="Garamond"/>
                <a:ea typeface="Garamond"/>
                <a:cs typeface="Garamond"/>
                <a:sym typeface="Garamond"/>
              </a:rPr>
              <a:t>Chapter 3 Case Hypothetical #2</a:t>
            </a:r>
            <a:br>
              <a:rPr b="1" i="0" lang="en-US" sz="2000" u="sng"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Defendant Woodson is an African-American male accused of murdering a white female in an apartment burglary.  During the jury selection process, Prosecutor Forbes exercises only two peremptory challenges, excusing from service the only two African-Americans in the jury.  An all-white jury is eventually empanelled, and Defendant Woodson is convicted of first-degree murder, with life imprisonment imposed as punishment.</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After the jury verdict is announced, Prosecutor Forbes is questioned by the local media concerning his exercise of the peremptory challenges.  Prosecutor Forbes explains that race was not a factor in his decision, but that the two potential jurors were excused “because they have facial hair, and as a matter of practice, I do not want individuals with facial hair serving on my jury.”  Further, Prosecutor Forbes states “I categorically deny that race played any factor whatsoever in the jury selection process.”</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On appeal, should the appellate court: 1) deem Prosecutor Forbes’ actions reversible error, and remand the case to the trial court level to be retried; 2) vacate (nullify) the jury verdict, and dismiss the charges against Defendant Woodson; or </a:t>
            </a: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3) allow the conviction to stand? Should prosecutors be allowed to consider race as a factor in the jury selection process? Gender? Age?</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Types of Jurisdiction</a:t>
            </a:r>
          </a:p>
        </p:txBody>
      </p:sp>
      <p:sp>
        <p:nvSpPr>
          <p:cNvPr id="104" name="Shape 104"/>
          <p:cNvSpPr txBox="1"/>
          <p:nvPr>
            <p:ph idx="1" type="body"/>
          </p:nvPr>
        </p:nvSpPr>
        <p:spPr>
          <a:xfrm>
            <a:off x="457200" y="2057400"/>
            <a:ext cx="4038599" cy="4144962"/>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Original Jurisdiction:  The power to hear and decide cases when they first enter the legal system</a:t>
            </a:r>
          </a:p>
        </p:txBody>
      </p:sp>
      <p:sp>
        <p:nvSpPr>
          <p:cNvPr id="105" name="Shape 105"/>
          <p:cNvSpPr txBox="1"/>
          <p:nvPr>
            <p:ph idx="2" type="body"/>
          </p:nvPr>
        </p:nvSpPr>
        <p:spPr>
          <a:xfrm>
            <a:off x="4648200" y="2057400"/>
            <a:ext cx="4038599" cy="3733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Appellate Jurisdiction:  The power to review previous judicial decisions to determine whether trial courts erred in their decisions</a:t>
            </a:r>
          </a:p>
        </p:txBody>
      </p:sp>
      <p:sp>
        <p:nvSpPr>
          <p:cNvPr id="106" name="Shape 106"/>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1" name="Shape 111"/>
        <p:cNvGrpSpPr/>
        <p:nvPr/>
      </p:nvGrpSpPr>
      <p:grpSpPr>
        <a:xfrm>
          <a:off x="0" y="0"/>
          <a:ext cx="0" cy="0"/>
          <a:chOff x="0" y="0"/>
          <a:chExt cx="0" cy="0"/>
        </a:xfrm>
      </p:grpSpPr>
      <p:sp>
        <p:nvSpPr>
          <p:cNvPr id="112" name="Shape 112"/>
          <p:cNvSpPr txBox="1"/>
          <p:nvPr>
            <p:ph type="title"/>
          </p:nvPr>
        </p:nvSpPr>
        <p:spPr>
          <a:xfrm>
            <a:off x="457200" y="6858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Types of Jurisdiction</a:t>
            </a:r>
          </a:p>
        </p:txBody>
      </p:sp>
      <p:sp>
        <p:nvSpPr>
          <p:cNvPr id="113" name="Shape 113"/>
          <p:cNvSpPr txBox="1"/>
          <p:nvPr>
            <p:ph idx="1" type="body"/>
          </p:nvPr>
        </p:nvSpPr>
        <p:spPr>
          <a:xfrm>
            <a:off x="457200" y="2332036"/>
            <a:ext cx="4038599"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In personam jurisdiction:  The power to render a decision affecting the rights of the specific persons before the court</a:t>
            </a:r>
          </a:p>
        </p:txBody>
      </p:sp>
      <p:sp>
        <p:nvSpPr>
          <p:cNvPr id="114" name="Shape 114"/>
          <p:cNvSpPr txBox="1"/>
          <p:nvPr>
            <p:ph idx="2" type="body"/>
          </p:nvPr>
        </p:nvSpPr>
        <p:spPr>
          <a:xfrm>
            <a:off x="4648200" y="2332036"/>
            <a:ext cx="4038599" cy="2620962"/>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Subject-matter jurisdiction:  The power to hear certain kinds of cases</a:t>
            </a:r>
          </a:p>
        </p:txBody>
      </p:sp>
      <p:sp>
        <p:nvSpPr>
          <p:cNvPr id="115" name="Shape 11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0" name="Shape 120"/>
        <p:cNvGrpSpPr/>
        <p:nvPr/>
      </p:nvGrpSpPr>
      <p:grpSpPr>
        <a:xfrm>
          <a:off x="0" y="0"/>
          <a:ext cx="0" cy="0"/>
          <a:chOff x="0" y="0"/>
          <a:chExt cx="0" cy="0"/>
        </a:xfrm>
      </p:grpSpPr>
      <p:sp>
        <p:nvSpPr>
          <p:cNvPr id="121" name="Shape 121"/>
          <p:cNvSpPr txBox="1"/>
          <p:nvPr>
            <p:ph type="title"/>
          </p:nvPr>
        </p:nvSpPr>
        <p:spPr>
          <a:xfrm>
            <a:off x="457200" y="6858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000" u="none" cap="none" strike="noStrike">
                <a:solidFill>
                  <a:schemeClr val="lt2"/>
                </a:solidFill>
                <a:latin typeface="Garamond"/>
                <a:ea typeface="Garamond"/>
                <a:cs typeface="Garamond"/>
                <a:sym typeface="Garamond"/>
              </a:rPr>
              <a:t>Subject-Matter Jurisdiction:  Exclusive Federal Jurisdiction</a:t>
            </a:r>
          </a:p>
        </p:txBody>
      </p:sp>
      <p:sp>
        <p:nvSpPr>
          <p:cNvPr id="122" name="Shape 122"/>
          <p:cNvSpPr txBox="1"/>
          <p:nvPr>
            <p:ph idx="1" type="body"/>
          </p:nvPr>
        </p:nvSpPr>
        <p:spPr>
          <a:xfrm>
            <a:off x="381000" y="2133600"/>
            <a:ext cx="8229600"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Admiralty cases</a:t>
            </a: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Bankruptcy cases</a:t>
            </a: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Federal criminal prosecutions</a:t>
            </a: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Cases in which one state sues another state</a:t>
            </a: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Claims against the United States</a:t>
            </a: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Federal patent, trademark, and copyright claims</a:t>
            </a: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Other claims involving federal statutes that specify exclusive federal jurisdiction</a:t>
            </a:r>
          </a:p>
        </p:txBody>
      </p:sp>
      <p:sp>
        <p:nvSpPr>
          <p:cNvPr id="123" name="Shape 12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8" name="Shape 128"/>
        <p:cNvGrpSpPr/>
        <p:nvPr/>
      </p:nvGrpSpPr>
      <p:grpSpPr>
        <a:xfrm>
          <a:off x="0" y="0"/>
          <a:ext cx="0" cy="0"/>
          <a:chOff x="0" y="0"/>
          <a:chExt cx="0" cy="0"/>
        </a:xfrm>
      </p:grpSpPr>
      <p:sp>
        <p:nvSpPr>
          <p:cNvPr id="129" name="Shape 129"/>
          <p:cNvSpPr txBox="1"/>
          <p:nvPr>
            <p:ph type="title"/>
          </p:nvPr>
        </p:nvSpPr>
        <p:spPr>
          <a:xfrm>
            <a:off x="381000" y="7620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Subject-Matter Jurisdiction:  Concurrent Federal and State Jurisdiction</a:t>
            </a:r>
          </a:p>
        </p:txBody>
      </p:sp>
      <p:sp>
        <p:nvSpPr>
          <p:cNvPr id="130" name="Shape 130"/>
          <p:cNvSpPr txBox="1"/>
          <p:nvPr>
            <p:ph idx="1" type="body"/>
          </p:nvPr>
        </p:nvSpPr>
        <p:spPr>
          <a:xfrm>
            <a:off x="381000" y="2438400"/>
            <a:ext cx="8229600" cy="3048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Federal question cases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Diversity of citizenship cases</a:t>
            </a:r>
          </a:p>
        </p:txBody>
      </p:sp>
      <p:sp>
        <p:nvSpPr>
          <p:cNvPr id="131" name="Shape 13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6" name="Shape 136"/>
        <p:cNvGrpSpPr/>
        <p:nvPr/>
      </p:nvGrpSpPr>
      <p:grpSpPr>
        <a:xfrm>
          <a:off x="0" y="0"/>
          <a:ext cx="0" cy="0"/>
          <a:chOff x="0" y="0"/>
          <a:chExt cx="0" cy="0"/>
        </a:xfrm>
      </p:grpSpPr>
      <p:sp>
        <p:nvSpPr>
          <p:cNvPr id="137" name="Shape 137"/>
          <p:cNvSpPr txBox="1"/>
          <p:nvPr>
            <p:ph type="title"/>
          </p:nvPr>
        </p:nvSpPr>
        <p:spPr>
          <a:xfrm>
            <a:off x="457200" y="990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000" u="none" cap="none" strike="noStrike">
                <a:solidFill>
                  <a:schemeClr val="lt2"/>
                </a:solidFill>
                <a:latin typeface="Garamond"/>
                <a:ea typeface="Garamond"/>
                <a:cs typeface="Garamond"/>
                <a:sym typeface="Garamond"/>
              </a:rPr>
              <a:t>Subject-Matter Jurisdiction:  State Jurisdiction</a:t>
            </a:r>
          </a:p>
        </p:txBody>
      </p:sp>
      <p:sp>
        <p:nvSpPr>
          <p:cNvPr id="138" name="Shape 138"/>
          <p:cNvSpPr txBox="1"/>
          <p:nvPr>
            <p:ph idx="1" type="body"/>
          </p:nvPr>
        </p:nvSpPr>
        <p:spPr>
          <a:xfrm>
            <a:off x="381000" y="2819400"/>
            <a:ext cx="8229600" cy="28956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All cases not falling under Exclusive Federal Jurisdiction</a:t>
            </a:r>
          </a:p>
        </p:txBody>
      </p:sp>
      <p:sp>
        <p:nvSpPr>
          <p:cNvPr id="139" name="Shape 13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4" name="Shape 144"/>
        <p:cNvGrpSpPr/>
        <p:nvPr/>
      </p:nvGrpSpPr>
      <p:grpSpPr>
        <a:xfrm>
          <a:off x="0" y="0"/>
          <a:ext cx="0" cy="0"/>
          <a:chOff x="0" y="0"/>
          <a:chExt cx="0" cy="0"/>
        </a:xfrm>
      </p:grpSpPr>
      <p:sp>
        <p:nvSpPr>
          <p:cNvPr id="145" name="Shape 145"/>
          <p:cNvSpPr txBox="1"/>
          <p:nvPr>
            <p:ph type="title"/>
          </p:nvPr>
        </p:nvSpPr>
        <p:spPr>
          <a:xfrm>
            <a:off x="3810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The Federal Court System</a:t>
            </a:r>
          </a:p>
        </p:txBody>
      </p:sp>
      <p:sp>
        <p:nvSpPr>
          <p:cNvPr id="146" name="Shape 146"/>
          <p:cNvSpPr txBox="1"/>
          <p:nvPr>
            <p:ph idx="1" type="body"/>
          </p:nvPr>
        </p:nvSpPr>
        <p:spPr>
          <a:xfrm>
            <a:off x="381000" y="2332036"/>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The United States Supreme Court</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Intermediate Courts of Appeal</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Federal Trial Courts (U.S. District Courts)</a:t>
            </a:r>
          </a:p>
        </p:txBody>
      </p:sp>
      <p:sp>
        <p:nvSpPr>
          <p:cNvPr id="147" name="Shape 14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