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3"/>
  </p:notesMasterIdLst>
  <p:sldIdLst>
    <p:sldId id="332" r:id="rId2"/>
    <p:sldId id="333" r:id="rId3"/>
    <p:sldId id="334" r:id="rId4"/>
    <p:sldId id="335" r:id="rId5"/>
    <p:sldId id="336" r:id="rId6"/>
    <p:sldId id="337" r:id="rId7"/>
    <p:sldId id="338" r:id="rId8"/>
    <p:sldId id="339" r:id="rId9"/>
    <p:sldId id="340" r:id="rId10"/>
    <p:sldId id="341" r:id="rId11"/>
    <p:sldId id="349" r:id="rId12"/>
    <p:sldId id="350" r:id="rId13"/>
    <p:sldId id="342" r:id="rId14"/>
    <p:sldId id="343" r:id="rId15"/>
    <p:sldId id="344" r:id="rId16"/>
    <p:sldId id="345" r:id="rId17"/>
    <p:sldId id="346" r:id="rId18"/>
    <p:sldId id="347" r:id="rId19"/>
    <p:sldId id="348" r:id="rId20"/>
    <p:sldId id="256" r:id="rId21"/>
    <p:sldId id="358" r:id="rId22"/>
    <p:sldId id="352" r:id="rId23"/>
    <p:sldId id="353" r:id="rId24"/>
    <p:sldId id="354" r:id="rId25"/>
    <p:sldId id="355" r:id="rId26"/>
    <p:sldId id="356" r:id="rId27"/>
    <p:sldId id="357" r:id="rId28"/>
    <p:sldId id="257" r:id="rId29"/>
    <p:sldId id="359" r:id="rId30"/>
    <p:sldId id="258" r:id="rId31"/>
    <p:sldId id="259" r:id="rId32"/>
    <p:sldId id="260" r:id="rId33"/>
    <p:sldId id="261" r:id="rId34"/>
    <p:sldId id="262" r:id="rId35"/>
    <p:sldId id="360" r:id="rId36"/>
    <p:sldId id="361" r:id="rId37"/>
    <p:sldId id="362" r:id="rId38"/>
    <p:sldId id="363" r:id="rId39"/>
    <p:sldId id="263" r:id="rId40"/>
    <p:sldId id="264" r:id="rId41"/>
    <p:sldId id="265" r:id="rId4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نمط ذو سمات 1 - تمييز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FA1D608-4776-4DF1-BD09-0DBF5EA2242E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1A4E576F-58E8-4F78-8621-00172436F876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83810-03C9-4A3D-A9C1-104A3A4753CB}" type="slidenum">
              <a:rPr lang="ar-SA" smtClean="0"/>
              <a:pPr/>
              <a:t>37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ransition>
    <p:wipe/>
    <p:sndAc>
      <p:stSnd>
        <p:snd r:embed="rId1" name="مقص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D44A5-1A1F-45B8-9C36-8CF837DCC09D}" type="datetimeFigureOut">
              <a:rPr lang="ar-SA" smtClean="0"/>
              <a:pPr/>
              <a:t>24/12/1437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60C0CD-660A-4916-BB01-2410D56B27B2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  <p:sndAc>
      <p:stSnd>
        <p:snd r:embed="rId13" name="مقص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13.wav"/><Relationship Id="rId4" Type="http://schemas.openxmlformats.org/officeDocument/2006/relationships/audio" Target="../media/audio12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7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5.wav"/><Relationship Id="rId5" Type="http://schemas.openxmlformats.org/officeDocument/2006/relationships/audio" Target="../media/audio2.wav"/><Relationship Id="rId4" Type="http://schemas.openxmlformats.org/officeDocument/2006/relationships/audio" Target="../media/audio14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15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5.wav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15.wav"/><Relationship Id="rId4" Type="http://schemas.openxmlformats.org/officeDocument/2006/relationships/audio" Target="../media/audio16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audio" Target="../media/audio17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7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2.wav"/><Relationship Id="rId5" Type="http://schemas.openxmlformats.org/officeDocument/2006/relationships/audio" Target="../media/audio9.wav"/><Relationship Id="rId4" Type="http://schemas.openxmlformats.org/officeDocument/2006/relationships/audio" Target="../media/audio8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2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2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2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0.wav"/><Relationship Id="rId4" Type="http://schemas.openxmlformats.org/officeDocument/2006/relationships/audio" Target="../media/audio2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.wav"/><Relationship Id="rId7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9.wav"/><Relationship Id="rId5" Type="http://schemas.openxmlformats.org/officeDocument/2006/relationships/audio" Target="../media/audio17.wav"/><Relationship Id="rId4" Type="http://schemas.openxmlformats.org/officeDocument/2006/relationships/audio" Target="../media/audio8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21.wav"/><Relationship Id="rId4" Type="http://schemas.openxmlformats.org/officeDocument/2006/relationships/audio" Target="../media/audio2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7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0.wav"/><Relationship Id="rId5" Type="http://schemas.openxmlformats.org/officeDocument/2006/relationships/audio" Target="../media/audio9.wav"/><Relationship Id="rId4" Type="http://schemas.openxmlformats.org/officeDocument/2006/relationships/audio" Target="../media/audio8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0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92274" y="511175"/>
            <a:ext cx="6120085" cy="2224088"/>
            <a:chOff x="5072065" y="642918"/>
            <a:chExt cx="2916661" cy="2143140"/>
          </a:xfrm>
        </p:grpSpPr>
        <p:grpSp>
          <p:nvGrpSpPr>
            <p:cNvPr id="3" name="Group 5"/>
            <p:cNvGrpSpPr/>
            <p:nvPr/>
          </p:nvGrpSpPr>
          <p:grpSpPr>
            <a:xfrm>
              <a:off x="5072065" y="642918"/>
              <a:ext cx="2916661" cy="2143140"/>
              <a:chOff x="1428726" y="517902"/>
              <a:chExt cx="6854156" cy="5893634"/>
            </a:xfrm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</p:grpSpPr>
          <p:sp>
            <p:nvSpPr>
              <p:cNvPr id="7" name="Rounded Rectangle 8"/>
              <p:cNvSpPr/>
              <p:nvPr/>
            </p:nvSpPr>
            <p:spPr>
              <a:xfrm>
                <a:off x="1428726" y="785792"/>
                <a:ext cx="6854155" cy="5625744"/>
              </a:xfrm>
              <a:prstGeom prst="roundRect">
                <a:avLst>
                  <a:gd name="adj" fmla="val 9548"/>
                </a:avLst>
              </a:prstGeom>
              <a:solidFill>
                <a:srgbClr val="0000CC"/>
              </a:solidFill>
              <a:ln w="57150">
                <a:solidFill>
                  <a:srgbClr val="FFC000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  <p:sp>
            <p:nvSpPr>
              <p:cNvPr id="8" name="Rounded Rectangle 9"/>
              <p:cNvSpPr/>
              <p:nvPr/>
            </p:nvSpPr>
            <p:spPr>
              <a:xfrm>
                <a:off x="1428727" y="517902"/>
                <a:ext cx="6854155" cy="4786345"/>
              </a:xfrm>
              <a:prstGeom prst="roundRect">
                <a:avLst>
                  <a:gd name="adj" fmla="val 7456"/>
                </a:avLst>
              </a:prstGeom>
              <a:solidFill>
                <a:srgbClr val="FFFF00"/>
              </a:soli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  <p:sp>
            <p:nvSpPr>
              <p:cNvPr id="9" name="Rectangle 2"/>
              <p:cNvSpPr/>
              <p:nvPr/>
            </p:nvSpPr>
            <p:spPr>
              <a:xfrm>
                <a:off x="1669996" y="1000109"/>
                <a:ext cx="6473906" cy="5072098"/>
              </a:xfrm>
              <a:prstGeom prst="rect">
                <a:avLst/>
              </a:prstGeom>
              <a:solidFill>
                <a:srgbClr val="FF0000"/>
              </a:soli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sz="1100"/>
              </a:p>
            </p:txBody>
          </p:sp>
        </p:grpSp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5390304" y="1086139"/>
              <a:ext cx="2352796" cy="12752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ar-EG" sz="8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  <a:cs typeface="+mn-cs"/>
                </a:rPr>
                <a:t>الوحدة </a:t>
              </a:r>
              <a:r>
                <a:rPr lang="ar-EG" sz="8000" b="1" dirty="0" smtClean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+mn-lt"/>
                  <a:cs typeface="+mn-cs"/>
                </a:rPr>
                <a:t>الثانية</a:t>
              </a:r>
              <a:endParaRPr lang="en-US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endParaRP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1763688" y="3645024"/>
            <a:ext cx="5832648" cy="2663701"/>
            <a:chOff x="1285852" y="-49407"/>
            <a:chExt cx="6429421" cy="2121085"/>
          </a:xfrm>
        </p:grpSpPr>
        <p:sp>
          <p:nvSpPr>
            <p:cNvPr id="11" name="Oval 12"/>
            <p:cNvSpPr/>
            <p:nvPr/>
          </p:nvSpPr>
          <p:spPr>
            <a:xfrm>
              <a:off x="1285852" y="-49407"/>
              <a:ext cx="6429421" cy="2121085"/>
            </a:xfrm>
            <a:prstGeom prst="pentagon">
              <a:avLst/>
            </a:prstGeom>
            <a:solidFill>
              <a:srgbClr val="00FFFF"/>
            </a:solidFill>
            <a:ln w="57150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33CC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13" name="Wave 14"/>
              <p:cNvSpPr/>
              <p:nvPr/>
            </p:nvSpPr>
            <p:spPr>
              <a:xfrm>
                <a:off x="1500166" y="285728"/>
                <a:ext cx="6000792" cy="1714512"/>
              </a:xfrm>
              <a:prstGeom prst="round2DiagRect">
                <a:avLst/>
              </a:prstGeom>
              <a:solidFill>
                <a:srgbClr val="FFFF00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ar-EG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33CC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ectangle 1"/>
              <p:cNvSpPr>
                <a:spLocks noChangeArrowheads="1"/>
              </p:cNvSpPr>
              <p:nvPr/>
            </p:nvSpPr>
            <p:spPr bwMode="auto">
              <a:xfrm>
                <a:off x="2079607" y="535546"/>
                <a:ext cx="5000661" cy="124990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 anchor="ctr">
                <a:spAutoFit/>
              </a:bodyPr>
              <a:lstStyle/>
              <a:p>
                <a:pPr algn="ctr">
                  <a:defRPr/>
                </a:pPr>
                <a:r>
                  <a:rPr lang="ar-EG" sz="4800" b="1" dirty="0" smtClean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المتممات </a:t>
                </a:r>
                <a:r>
                  <a:rPr lang="ar-EG" sz="4800" b="1" dirty="0" err="1" smtClean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المنصوبة </a:t>
                </a:r>
                <a:r>
                  <a:rPr lang="ar-EG" sz="48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(2</a:t>
                </a:r>
                <a:r>
                  <a:rPr lang="ar-EG" sz="48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</a:rPr>
                  <a:t>)</a:t>
                </a:r>
                <a:endParaRPr lang="en-US" sz="48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+mn-lt"/>
                  <a:cs typeface="+mn-cs"/>
                </a:endParaRPr>
              </a:p>
            </p:txBody>
          </p:sp>
        </p:grpSp>
      </p:grp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int_label_simpl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708321"/>
            <a:ext cx="44644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u="sng" dirty="0"/>
              <a:t>الصمت</a:t>
            </a:r>
            <a:r>
              <a:rPr lang="ar-EG" sz="3200" b="1" dirty="0"/>
              <a:t> حكمةٌ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7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97160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الحكمة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0" y="2390026"/>
          <a:ext cx="9144000" cy="4063310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539906"/>
                <a:gridCol w="2851696"/>
                <a:gridCol w="5752398"/>
              </a:tblGrid>
              <a:tr h="8126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8748464" y="2484185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chemeClr val="accent2">
                    <a:lumMod val="50000"/>
                  </a:schemeClr>
                </a:solidFill>
              </a:rPr>
              <a:t>م</a:t>
            </a:r>
            <a:endParaRPr lang="ar-SA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380723" y="2412177"/>
            <a:ext cx="18085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err="1" smtClean="0">
                <a:solidFill>
                  <a:schemeClr val="accent2">
                    <a:lumMod val="50000"/>
                  </a:schemeClr>
                </a:solidFill>
              </a:rPr>
              <a:t>المنصوبات</a:t>
            </a:r>
            <a:endParaRPr lang="ar-SA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205355" y="2412177"/>
            <a:ext cx="10374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مثالها</a:t>
            </a:r>
            <a:endParaRPr lang="ar-SA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012160" y="3245413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/>
              <a:t>المفعول به</a:t>
            </a:r>
            <a:endParaRPr lang="en-US" sz="3200" dirty="0"/>
          </a:p>
        </p:txBody>
      </p:sp>
      <p:sp>
        <p:nvSpPr>
          <p:cNvPr id="7" name="مستطيل 6"/>
          <p:cNvSpPr/>
          <p:nvPr/>
        </p:nvSpPr>
        <p:spPr>
          <a:xfrm>
            <a:off x="8676456" y="3348281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0" y="3245413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كتب الطالبُ الدرسَ</a:t>
            </a:r>
            <a:endParaRPr lang="en-US" sz="3200" dirty="0"/>
          </a:p>
        </p:txBody>
      </p:sp>
      <p:sp>
        <p:nvSpPr>
          <p:cNvPr id="9" name="مستطيل 8"/>
          <p:cNvSpPr/>
          <p:nvPr/>
        </p:nvSpPr>
        <p:spPr>
          <a:xfrm>
            <a:off x="6028710" y="4037501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/>
              <a:t>المفعول لأجله</a:t>
            </a:r>
            <a:endParaRPr lang="en-US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93006" y="4131658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16550" y="4037501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أطيع والديّ رغبة في رضا الله تعالى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6028710" y="4901597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/>
              <a:t>المفعول فيه</a:t>
            </a:r>
            <a:endParaRPr lang="en-US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8693006" y="4941168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16550" y="4901597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أنتظرك أمام المسجد</a:t>
            </a:r>
            <a:endParaRPr lang="en-US" sz="3200" dirty="0"/>
          </a:p>
        </p:txBody>
      </p:sp>
      <p:sp>
        <p:nvSpPr>
          <p:cNvPr id="15" name="مستطيل 14"/>
          <p:cNvSpPr/>
          <p:nvPr/>
        </p:nvSpPr>
        <p:spPr>
          <a:xfrm>
            <a:off x="6012160" y="5765693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/>
              <a:t>الحال</a:t>
            </a:r>
            <a:endParaRPr lang="en-US" sz="32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0" y="5765693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جاء صديقي ضاحكاً</a:t>
            </a:r>
            <a:endParaRPr lang="en-US" sz="3200" dirty="0"/>
          </a:p>
        </p:txBody>
      </p:sp>
      <p:sp>
        <p:nvSpPr>
          <p:cNvPr id="22" name="مستطيل 21"/>
          <p:cNvSpPr/>
          <p:nvPr/>
        </p:nvSpPr>
        <p:spPr>
          <a:xfrm>
            <a:off x="8676456" y="5805264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24" name="مستطيل ذو زوايا قطرية مستديرة 23"/>
          <p:cNvSpPr/>
          <p:nvPr/>
        </p:nvSpPr>
        <p:spPr>
          <a:xfrm>
            <a:off x="0" y="144016"/>
            <a:ext cx="9144000" cy="980728"/>
          </a:xfrm>
          <a:prstGeom prst="round2DiagRect">
            <a:avLst/>
          </a:prstGeom>
          <a:solidFill>
            <a:srgbClr val="FFC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ستطيل 24"/>
          <p:cNvSpPr/>
          <p:nvPr/>
        </p:nvSpPr>
        <p:spPr>
          <a:xfrm>
            <a:off x="-44963" y="325105"/>
            <a:ext cx="9153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2- </a:t>
            </a:r>
            <a:r>
              <a:rPr lang="ar-EG" sz="3600" b="1" dirty="0">
                <a:solidFill>
                  <a:schemeClr val="accent2">
                    <a:lumMod val="50000"/>
                  </a:schemeClr>
                </a:solidFill>
              </a:rPr>
              <a:t>اذكر خمسًا من </a:t>
            </a:r>
            <a:r>
              <a:rPr lang="ar-EG" sz="3600" b="1" dirty="0" err="1">
                <a:solidFill>
                  <a:schemeClr val="accent2">
                    <a:lumMod val="50000"/>
                  </a:schemeClr>
                </a:solidFill>
              </a:rPr>
              <a:t>المنصوبات</a:t>
            </a:r>
            <a:r>
              <a:rPr lang="ar-EG" sz="3600" b="1" dirty="0">
                <a:solidFill>
                  <a:schemeClr val="accent2">
                    <a:lumMod val="50000"/>
                  </a:schemeClr>
                </a:solidFill>
              </a:rPr>
              <a:t> التي درست، ومثل لكل منهما</a:t>
            </a:r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2" grpId="0"/>
      <p:bldP spid="24" grpId="0" animBg="1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0" y="2390026"/>
          <a:ext cx="9144000" cy="3250648"/>
        </p:xfrm>
        <a:graphic>
          <a:graphicData uri="http://schemas.openxmlformats.org/drawingml/2006/table">
            <a:tbl>
              <a:tblPr rtl="1" firstRow="1" bandRow="1">
                <a:tableStyleId>{21E4AEA4-8DFA-4A89-87EB-49C32662AFE0}</a:tableStyleId>
              </a:tblPr>
              <a:tblGrid>
                <a:gridCol w="539906"/>
                <a:gridCol w="2851696"/>
                <a:gridCol w="5752398"/>
              </a:tblGrid>
              <a:tr h="81266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2662"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</a:tr>
            </a:tbl>
          </a:graphicData>
        </a:graphic>
      </p:graphicFrame>
      <p:sp>
        <p:nvSpPr>
          <p:cNvPr id="3" name="مستطيل 2"/>
          <p:cNvSpPr/>
          <p:nvPr/>
        </p:nvSpPr>
        <p:spPr>
          <a:xfrm>
            <a:off x="8748464" y="2484185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chemeClr val="accent2">
                    <a:lumMod val="50000"/>
                  </a:schemeClr>
                </a:solidFill>
              </a:rPr>
              <a:t>م</a:t>
            </a:r>
            <a:endParaRPr lang="ar-SA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380723" y="2412177"/>
            <a:ext cx="18085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err="1" smtClean="0">
                <a:solidFill>
                  <a:schemeClr val="accent2">
                    <a:lumMod val="50000"/>
                  </a:schemeClr>
                </a:solidFill>
              </a:rPr>
              <a:t>المنصوبات</a:t>
            </a:r>
            <a:endParaRPr lang="ar-SA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205355" y="2412177"/>
            <a:ext cx="10374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مثالها</a:t>
            </a:r>
            <a:endParaRPr lang="ar-SA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012160" y="3245413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3200" b="1" dirty="0" smtClean="0"/>
              <a:t>التمييز</a:t>
            </a:r>
            <a:endParaRPr lang="en-US" sz="3200" dirty="0"/>
          </a:p>
        </p:txBody>
      </p:sp>
      <p:sp>
        <p:nvSpPr>
          <p:cNvPr id="7" name="مستطيل 6"/>
          <p:cNvSpPr/>
          <p:nvPr/>
        </p:nvSpPr>
        <p:spPr>
          <a:xfrm>
            <a:off x="8676456" y="3348281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8" name="مربع نص 7"/>
          <p:cNvSpPr txBox="1"/>
          <p:nvPr/>
        </p:nvSpPr>
        <p:spPr>
          <a:xfrm>
            <a:off x="0" y="3245413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عندي خمسون قصةً</a:t>
            </a:r>
            <a:endParaRPr lang="en-US" sz="3200" dirty="0"/>
          </a:p>
        </p:txBody>
      </p:sp>
      <p:sp>
        <p:nvSpPr>
          <p:cNvPr id="9" name="مستطيل 8"/>
          <p:cNvSpPr/>
          <p:nvPr/>
        </p:nvSpPr>
        <p:spPr>
          <a:xfrm>
            <a:off x="6028710" y="4037501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err="1" smtClean="0"/>
              <a:t>..................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93006" y="4131658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16550" y="4037501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 err="1" smtClean="0"/>
              <a:t>................................................</a:t>
            </a:r>
            <a:endParaRPr lang="ar-SA" sz="3200" b="1" dirty="0"/>
          </a:p>
        </p:txBody>
      </p:sp>
      <p:sp>
        <p:nvSpPr>
          <p:cNvPr id="12" name="مستطيل 11"/>
          <p:cNvSpPr/>
          <p:nvPr/>
        </p:nvSpPr>
        <p:spPr>
          <a:xfrm>
            <a:off x="6028710" y="4901597"/>
            <a:ext cx="24482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err="1" smtClean="0"/>
              <a:t>..................</a:t>
            </a:r>
            <a:endParaRPr lang="ar-SA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8693006" y="4941168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7</a:t>
            </a:r>
            <a:endParaRPr lang="ar-SA" sz="3200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16550" y="4901597"/>
            <a:ext cx="565212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b="1" dirty="0" err="1" smtClean="0"/>
              <a:t>................................................</a:t>
            </a:r>
            <a:endParaRPr lang="ar-SA" sz="3200" b="1" dirty="0"/>
          </a:p>
        </p:txBody>
      </p:sp>
      <p:sp>
        <p:nvSpPr>
          <p:cNvPr id="18" name="مستطيل ذو زوايا قطرية مستديرة 17"/>
          <p:cNvSpPr/>
          <p:nvPr/>
        </p:nvSpPr>
        <p:spPr>
          <a:xfrm>
            <a:off x="0" y="144016"/>
            <a:ext cx="9144000" cy="980728"/>
          </a:xfrm>
          <a:prstGeom prst="round2DiagRect">
            <a:avLst/>
          </a:prstGeom>
          <a:solidFill>
            <a:srgbClr val="FFC000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-44963" y="325105"/>
            <a:ext cx="9153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2- </a:t>
            </a:r>
            <a:r>
              <a:rPr lang="ar-EG" sz="3600" b="1" dirty="0">
                <a:solidFill>
                  <a:schemeClr val="accent2">
                    <a:lumMod val="50000"/>
                  </a:schemeClr>
                </a:solidFill>
              </a:rPr>
              <a:t>اذكر خمسًا من </a:t>
            </a:r>
            <a:r>
              <a:rPr lang="ar-EG" sz="3600" b="1" dirty="0" err="1">
                <a:solidFill>
                  <a:schemeClr val="accent2">
                    <a:lumMod val="50000"/>
                  </a:schemeClr>
                </a:solidFill>
              </a:rPr>
              <a:t>المنصوبات</a:t>
            </a:r>
            <a:r>
              <a:rPr lang="ar-EG" sz="3600" b="1" dirty="0">
                <a:solidFill>
                  <a:schemeClr val="accent2">
                    <a:lumMod val="50000"/>
                  </a:schemeClr>
                </a:solidFill>
              </a:rPr>
              <a:t> التي درست، ومثل لكل منهما</a:t>
            </a:r>
            <a:r>
              <a:rPr lang="ar-EG" sz="36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n-US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H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 smtClean="0"/>
              <a:t>3- </a:t>
            </a:r>
            <a:r>
              <a:rPr lang="ar-EG" sz="3200" b="1" dirty="0"/>
              <a:t>حدّد المضاف والمضاف إليه من الجمل التالية: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220072" y="3068960"/>
            <a:ext cx="33123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ولا تُصَعِّرْ خَدَّكَ لِلنَّاسِ</a:t>
            </a:r>
            <a:r>
              <a:rPr lang="ar-EG" sz="3200" b="1" dirty="0"/>
              <a:t> } لقمان 11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خد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2352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smtClean="0"/>
              <a:t>ك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1217 - throw trash in c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220072" y="3068960"/>
            <a:ext cx="3312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أَصْحَابُ الجَنَّةِ هُمُ الفَائِزُونَ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الحشر 20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أصحاب</a:t>
            </a:r>
            <a:endParaRPr lang="en-US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2352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الجنة</a:t>
            </a:r>
            <a:endParaRPr lang="en-US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5" name="مستطيل 14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220072" y="3068960"/>
            <a:ext cx="33123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كُنتُمْ خَيْرَ أُمَّةٍ أُخْرِجَتْ لِلنَّاسِ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آل عمران 110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خير</a:t>
            </a:r>
            <a:endParaRPr lang="en-US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أمةٍ</a:t>
            </a:r>
            <a:endParaRPr lang="en-US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/>
              <a:t>قال رسول الله صلى الله عليه </a:t>
            </a:r>
            <a:r>
              <a:rPr lang="ar-EG" sz="2800" b="1" dirty="0" err="1"/>
              <a:t>وسلم: </a:t>
            </a:r>
            <a:r>
              <a:rPr lang="ar-EG" sz="2800" b="1" dirty="0"/>
              <a:t>(</a:t>
            </a:r>
            <a:r>
              <a:rPr lang="ar-EG" sz="2800" b="1" dirty="0">
                <a:solidFill>
                  <a:srgbClr val="0000CC"/>
                </a:solidFill>
              </a:rPr>
              <a:t>خير الناس قرني</a:t>
            </a:r>
            <a:r>
              <a:rPr lang="ar-EG" sz="2800" b="1" dirty="0"/>
              <a:t>) متفق عليه.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خير</a:t>
            </a:r>
            <a:endParaRPr lang="en-US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الناسِ</a:t>
            </a:r>
            <a:endParaRPr lang="en-US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/>
              <a:t>قال الشاعر:</a:t>
            </a:r>
            <a:endParaRPr lang="en-US" sz="2800" dirty="0"/>
          </a:p>
          <a:p>
            <a:r>
              <a:rPr lang="ar-EG" sz="2800" b="1" dirty="0"/>
              <a:t>ويا ليت شعري هل أبيتنَّ ليلةً</a:t>
            </a:r>
            <a:endParaRPr lang="en-US" sz="2800" dirty="0"/>
          </a:p>
          <a:p>
            <a:r>
              <a:rPr lang="ar-EG" sz="2800" b="1" dirty="0"/>
              <a:t>بوادي القرى إني إذا لسعيد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وادي</a:t>
            </a:r>
            <a:endParaRPr lang="en-US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القرى</a:t>
            </a:r>
            <a:endParaRPr lang="en-US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/>
              <a:t>قال الشاعر:</a:t>
            </a:r>
            <a:endParaRPr lang="en-US" sz="2800" dirty="0"/>
          </a:p>
          <a:p>
            <a:r>
              <a:rPr lang="ar-EG" sz="2800" b="1" dirty="0"/>
              <a:t>بيت الكواكب تدنو لي فأنظمها</a:t>
            </a:r>
            <a:endParaRPr lang="en-US" sz="2800" dirty="0"/>
          </a:p>
          <a:p>
            <a:r>
              <a:rPr lang="ar-EG" sz="2800" b="1" dirty="0"/>
              <a:t>عقود مدح فما أرضى لكم كلِمي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عقود</a:t>
            </a:r>
            <a:endParaRPr lang="en-US" sz="3200" dirty="0" smtClean="0"/>
          </a:p>
          <a:p>
            <a:r>
              <a:rPr lang="ar-SA" sz="3200" b="1" dirty="0" smtClean="0"/>
              <a:t>كلم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مدح</a:t>
            </a:r>
            <a:endParaRPr lang="en-US" sz="3200" dirty="0" smtClean="0"/>
          </a:p>
          <a:p>
            <a:r>
              <a:rPr lang="ar-SA" sz="3200" b="1" dirty="0" smtClean="0"/>
              <a:t>ي</a:t>
            </a:r>
            <a:endParaRPr lang="en-US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95536" y="260648"/>
            <a:ext cx="8352928" cy="914400"/>
          </a:xfrm>
          <a:prstGeom prst="roundRect">
            <a:avLst/>
          </a:prstGeom>
          <a:solidFill>
            <a:srgbClr val="00FFFF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450497" y="404664"/>
            <a:ext cx="8225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 smtClean="0"/>
              <a:t>1- حدّد من كل جملة مما يلي الموصوف بما تحته خط</a:t>
            </a:r>
            <a:endParaRPr lang="en-US" sz="36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637031"/>
                <a:gridCol w="2463717"/>
                <a:gridCol w="2463717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704354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430887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5004048" y="3068960"/>
            <a:ext cx="35283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800" b="1" dirty="0"/>
              <a:t>تقول العرب: الولد سرُّ أبيه.</a:t>
            </a:r>
            <a:endParaRPr lang="ar-SA" sz="2800" dirty="0"/>
          </a:p>
        </p:txBody>
      </p:sp>
      <p:sp>
        <p:nvSpPr>
          <p:cNvPr id="8" name="مستطيل 7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2843808" y="321297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سر</a:t>
            </a:r>
            <a:endParaRPr lang="en-US" sz="3200" dirty="0" smtClean="0"/>
          </a:p>
          <a:p>
            <a:r>
              <a:rPr lang="ar-SA" sz="3200" b="1" dirty="0" smtClean="0"/>
              <a:t>أب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23528" y="321297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أبيه</a:t>
            </a:r>
            <a:endParaRPr lang="en-US" sz="3200" dirty="0" smtClean="0"/>
          </a:p>
          <a:p>
            <a:r>
              <a:rPr lang="ar-SA" sz="3200" b="1" dirty="0" smtClean="0"/>
              <a:t>هـ</a:t>
            </a:r>
            <a:endParaRPr lang="ar-SA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251520" y="2204864"/>
            <a:ext cx="18469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اليه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131840" y="2204864"/>
            <a:ext cx="13789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المضاف 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7"/>
          <p:cNvSpPr/>
          <p:nvPr/>
        </p:nvSpPr>
        <p:spPr bwMode="auto">
          <a:xfrm>
            <a:off x="2483768" y="4293096"/>
            <a:ext cx="4608512" cy="1800200"/>
          </a:xfrm>
          <a:prstGeom prst="roundRect">
            <a:avLst/>
          </a:prstGeom>
          <a:gradFill flip="none" rotWithShape="1">
            <a:gsLst>
              <a:gs pos="0">
                <a:srgbClr val="00FFFF"/>
              </a:gs>
              <a:gs pos="45000">
                <a:srgbClr val="FFC000"/>
              </a:gs>
              <a:gs pos="70000">
                <a:srgbClr val="FFFF00"/>
              </a:gs>
              <a:gs pos="100000">
                <a:srgbClr val="4D0808"/>
              </a:gs>
            </a:gsLst>
            <a:lin ang="5400000" scaled="1"/>
            <a:tileRect/>
          </a:gradFill>
          <a:ln>
            <a:solidFill>
              <a:srgbClr val="00FFFF"/>
            </a:solidFill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ar-EG" sz="1600" b="1">
              <a:ln w="18415" cmpd="sng">
                <a:solidFill>
                  <a:srgbClr val="FF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2123728" y="782729"/>
            <a:ext cx="5943604" cy="1713942"/>
            <a:chOff x="3428992" y="5000636"/>
            <a:chExt cx="4286280" cy="1571636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4" name="Pentagon 4"/>
            <p:cNvSpPr/>
            <p:nvPr/>
          </p:nvSpPr>
          <p:spPr>
            <a:xfrm>
              <a:off x="3428992" y="5000636"/>
              <a:ext cx="4286280" cy="1571636"/>
            </a:xfrm>
            <a:prstGeom prst="homePlat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bg1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>
                <a:ln>
                  <a:solidFill>
                    <a:srgbClr val="FF0000"/>
                  </a:solidFill>
                </a:ln>
                <a:solidFill>
                  <a:srgbClr val="990099"/>
                </a:solidFill>
              </a:endParaRPr>
            </a:p>
          </p:txBody>
        </p:sp>
        <p:sp>
          <p:nvSpPr>
            <p:cNvPr id="5" name="Flowchart: Terminator 5"/>
            <p:cNvSpPr/>
            <p:nvPr/>
          </p:nvSpPr>
          <p:spPr>
            <a:xfrm>
              <a:off x="3428992" y="5143512"/>
              <a:ext cx="4214842" cy="1285884"/>
            </a:xfrm>
            <a:prstGeom prst="flowChartTerminator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2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EG">
                <a:ln>
                  <a:solidFill>
                    <a:srgbClr val="FF0000"/>
                  </a:solidFill>
                </a:ln>
                <a:solidFill>
                  <a:srgbClr val="990099"/>
                </a:solidFill>
              </a:endParaRPr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2137978" y="980728"/>
            <a:ext cx="5643602" cy="1200329"/>
          </a:xfrm>
          <a:prstGeom prst="rect">
            <a:avLst/>
          </a:prstGeom>
          <a:noFill/>
        </p:spPr>
        <p:txBody>
          <a:bodyPr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EG" sz="7200" b="1" dirty="0">
                <a:latin typeface="+mn-lt"/>
                <a:cs typeface="+mn-cs"/>
              </a:rPr>
              <a:t>الدرس </a:t>
            </a:r>
            <a:r>
              <a:rPr lang="ar-EG" sz="7200" b="1" dirty="0" smtClean="0">
                <a:latin typeface="+mn-lt"/>
                <a:cs typeface="+mn-cs"/>
              </a:rPr>
              <a:t>الرابع</a:t>
            </a:r>
            <a:endParaRPr lang="ar-EG" sz="7200" b="1" dirty="0">
              <a:latin typeface="+mn-lt"/>
              <a:cs typeface="+mn-cs"/>
            </a:endParaRPr>
          </a:p>
        </p:txBody>
      </p:sp>
      <p:sp>
        <p:nvSpPr>
          <p:cNvPr id="7" name="TextBox 18"/>
          <p:cNvSpPr txBox="1"/>
          <p:nvPr/>
        </p:nvSpPr>
        <p:spPr bwMode="auto">
          <a:xfrm>
            <a:off x="899592" y="4509120"/>
            <a:ext cx="7615518" cy="1446550"/>
          </a:xfrm>
          <a:prstGeom prst="rect">
            <a:avLst/>
          </a:prstGeom>
          <a:noFill/>
        </p:spPr>
        <p:txBody>
          <a:bodyPr rtlCol="1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ar-EG" sz="8800" b="1" dirty="0" smtClean="0">
                <a:ln w="11430"/>
                <a:solidFill>
                  <a:srgbClr val="0000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الاختصاص</a:t>
            </a:r>
            <a:endParaRPr lang="en-US" sz="8800" b="1" dirty="0">
              <a:ln w="11430"/>
              <a:solidFill>
                <a:srgbClr val="0000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996 - science fiction 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44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3" tmFilter="0, 0; 0.125,0.2665; 0.25,0.4; 0.375,0.465; 0.5,0.5;  0.625,0.535; 0.75,0.6; 0.875,0.7335; 1,1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" tmFilter="0, 0; 0.125,0.2665; 0.25,0.4; 0.375,0.465; 0.5,0.5;  0.625,0.535; 0.75,0.6; 0.875,0.7335; 1,1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" tmFilter="0, 0; 0.125,0.2665; 0.25,0.4; 0.375,0.465; 0.5,0.5;  0.625,0.535; 0.75,0.6; 0.875,0.7335; 1,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">
                                          <p:stCondLst>
                                            <p:cond delay="16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" decel="50000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">
                                          <p:stCondLst>
                                            <p:cond delay="32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" decel="50000">
                                          <p:stCondLst>
                                            <p:cond delay="32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" decel="50000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996 - science fiction gu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45 - ala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45 - alarm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2195736" y="2060848"/>
            <a:ext cx="5256584" cy="2520280"/>
            <a:chOff x="2689124" y="1196752"/>
            <a:chExt cx="4477830" cy="3386626"/>
          </a:xfrm>
        </p:grpSpPr>
        <p:sp>
          <p:nvSpPr>
            <p:cNvPr id="3" name="مستطيل 2"/>
            <p:cNvSpPr/>
            <p:nvPr/>
          </p:nvSpPr>
          <p:spPr>
            <a:xfrm>
              <a:off x="2915816" y="1772816"/>
              <a:ext cx="3744416" cy="21602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" name="صورة 3" descr="0866.gif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lum bright="-20000" contrast="40000"/>
            </a:blip>
            <a:stretch>
              <a:fillRect/>
            </a:stretch>
          </p:blipFill>
          <p:spPr>
            <a:xfrm>
              <a:off x="2689124" y="1196752"/>
              <a:ext cx="4477830" cy="3386626"/>
            </a:xfrm>
            <a:prstGeom prst="rect">
              <a:avLst/>
            </a:prstGeom>
          </p:spPr>
        </p:pic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3808" y="2780928"/>
            <a:ext cx="361028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ar-EG" sz="6000" b="1" dirty="0" smtClean="0">
                <a:solidFill>
                  <a:srgbClr val="6600CC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نشاطات التعلّم</a:t>
            </a: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388843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ولا يَلْتَفِتْ مِنكُمْ أَحَدٌ إلاَّ امْرَأَتَكَ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هود 81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امراتك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ADPLU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R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R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R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RR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اللَّهُ لا إلَهَ إلاَّ هُوَ الحَيُّ القَيُّومُ</a:t>
            </a:r>
            <a:r>
              <a:rPr lang="ar-EG" sz="3200" b="1" dirty="0"/>
              <a:t> } البقرة 225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هو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رسول الله صلى الله عليه </a:t>
            </a:r>
            <a:r>
              <a:rPr lang="ar-EG" sz="3200" b="1" dirty="0" err="1"/>
              <a:t>وسلم: </a:t>
            </a:r>
            <a:r>
              <a:rPr lang="ar-EG" sz="3200" b="1" dirty="0"/>
              <a:t>(</a:t>
            </a:r>
            <a:r>
              <a:rPr lang="ar-EG" sz="3200" b="1" dirty="0">
                <a:solidFill>
                  <a:srgbClr val="0000CC"/>
                </a:solidFill>
              </a:rPr>
              <a:t>كل أمتي معافى إلا المجاهرين</a:t>
            </a:r>
            <a:r>
              <a:rPr lang="ar-EG" sz="3200" b="1" dirty="0"/>
              <a:t>) متفق عليه.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المجاهرين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الشاعر:</a:t>
            </a:r>
            <a:endParaRPr lang="en-US" sz="3200" dirty="0"/>
          </a:p>
          <a:p>
            <a:r>
              <a:rPr lang="ar-EG" sz="3200" b="1" dirty="0"/>
              <a:t>ألا كلُّ شيء ما خلا الله باطلُ</a:t>
            </a:r>
            <a:endParaRPr lang="en-US" sz="3200" dirty="0"/>
          </a:p>
          <a:p>
            <a:r>
              <a:rPr lang="ar-EG" sz="3200" b="1" dirty="0"/>
              <a:t>وكل نعيم لا محالة زائلُ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الله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عند الحاجة يختفي الأصدقاء ويبقى الأوفياء.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الأوفياء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حضر المدعوون وتخلف اثنان.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اثنان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60648"/>
            <a:ext cx="9144000" cy="914400"/>
          </a:xfrm>
          <a:prstGeom prst="roundRect">
            <a:avLst/>
          </a:prstGeom>
          <a:solidFill>
            <a:srgbClr val="92D05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0" y="40466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1- في كل جملة مما يلي كلمة أُخرجت من حكم ما قبلها حدّدها:</a:t>
            </a:r>
            <a:endParaRPr lang="en-US" sz="32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{F5AB1C69-6EDB-4FF4-983F-18BD219EF322}</a:tableStyleId>
              </a:tblPr>
              <a:tblGrid>
                <a:gridCol w="579534"/>
                <a:gridCol w="4696509"/>
                <a:gridCol w="3867956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5796136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1562473" y="2204864"/>
            <a:ext cx="9541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الكلمة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4211960" y="3068960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شملت الأمطارُ جميع مناطق الجنوب عدا الباحة.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620998" y="3068960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7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15616" y="32129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الباحة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5292080" y="332656"/>
            <a:ext cx="3218656" cy="1512168"/>
            <a:chOff x="5292080" y="332656"/>
            <a:chExt cx="3218656" cy="1512168"/>
          </a:xfrm>
        </p:grpSpPr>
        <p:sp>
          <p:nvSpPr>
            <p:cNvPr id="3" name="مستطيل ذو زوايا قطرية مستديرة 2"/>
            <p:cNvSpPr/>
            <p:nvPr/>
          </p:nvSpPr>
          <p:spPr>
            <a:xfrm>
              <a:off x="5292080" y="692696"/>
              <a:ext cx="3218656" cy="914400"/>
            </a:xfrm>
            <a:prstGeom prst="round2DiagRect">
              <a:avLst/>
            </a:prstGeom>
            <a:solidFill>
              <a:srgbClr val="FF000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" name="صورة 3" descr="saa.gif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64288" y="332656"/>
              <a:ext cx="1338084" cy="1512168"/>
            </a:xfrm>
            <a:prstGeom prst="rect">
              <a:avLst/>
            </a:prstGeom>
          </p:spPr>
        </p:pic>
      </p:grpSp>
      <p:sp>
        <p:nvSpPr>
          <p:cNvPr id="5" name="مستطيل 4"/>
          <p:cNvSpPr/>
          <p:nvPr/>
        </p:nvSpPr>
        <p:spPr>
          <a:xfrm>
            <a:off x="5875066" y="692696"/>
            <a:ext cx="12987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 err="1" smtClean="0">
                <a:solidFill>
                  <a:schemeClr val="bg1">
                    <a:lumMod val="95000"/>
                  </a:schemeClr>
                </a:solidFill>
              </a:rPr>
              <a:t>إثرا</a:t>
            </a:r>
            <a:r>
              <a:rPr lang="ar-EG" sz="5400" b="1" dirty="0" smtClean="0">
                <a:solidFill>
                  <a:schemeClr val="bg1">
                    <a:lumMod val="95000"/>
                  </a:schemeClr>
                </a:solidFill>
              </a:rPr>
              <a:t>ء</a:t>
            </a:r>
            <a:endParaRPr lang="ar-SA" sz="5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6" name="صورة 5" descr="469_po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51520" y="3356992"/>
            <a:ext cx="8568952" cy="237626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596106" y="3613086"/>
            <a:ext cx="779231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/>
              <a:t>الاستثناء هو إخراج ما </a:t>
            </a:r>
            <a:r>
              <a:rPr lang="ar-EG" sz="3600" b="1" dirty="0" err="1"/>
              <a:t>بعد </a:t>
            </a:r>
            <a:r>
              <a:rPr lang="ar-EG" sz="3600" b="1" dirty="0"/>
              <a:t>(إلا) من حكم ما </a:t>
            </a:r>
            <a:r>
              <a:rPr lang="ar-EG" sz="3600" b="1" dirty="0" err="1"/>
              <a:t>قبلها.</a:t>
            </a:r>
            <a:r>
              <a:rPr lang="ar-EG" sz="3600" b="1" dirty="0"/>
              <a:t> ويسمىّ ما </a:t>
            </a:r>
            <a:r>
              <a:rPr lang="ar-EG" sz="3600" b="1" dirty="0" err="1"/>
              <a:t>قبل </a:t>
            </a:r>
            <a:r>
              <a:rPr lang="ar-EG" sz="3600" b="1" dirty="0"/>
              <a:t>(إلا) مستثنى منه، وما بعدها مستثنى.</a:t>
            </a:r>
            <a:endParaRPr lang="en-US" sz="36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3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3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3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3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93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93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193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193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UZ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UZ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9" name="جدول 8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مستطيل 9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11" name="مستطيل 10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13" name="مستطيل 12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4716016" y="3645024"/>
            <a:ext cx="3744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 err="1">
                <a:solidFill>
                  <a:srgbClr val="006600"/>
                </a:solidFill>
              </a:rPr>
              <a:t>وَالْعَصْرِ </a:t>
            </a:r>
            <a:r>
              <a:rPr lang="ar-SA" sz="3200" b="1" dirty="0">
                <a:solidFill>
                  <a:srgbClr val="006600"/>
                </a:solidFill>
              </a:rPr>
              <a:t>(1) إنَّ الإنسَانَ لَفِي </a:t>
            </a:r>
            <a:r>
              <a:rPr lang="ar-SA" sz="3200" b="1" dirty="0" err="1">
                <a:solidFill>
                  <a:srgbClr val="006600"/>
                </a:solidFill>
              </a:rPr>
              <a:t>خُسْرٍ </a:t>
            </a:r>
            <a:r>
              <a:rPr lang="ar-SA" sz="3200" b="1" dirty="0">
                <a:solidFill>
                  <a:srgbClr val="006600"/>
                </a:solidFill>
              </a:rPr>
              <a:t>(2) إلاَّ الَّذِينَ آمَنُوا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</a:t>
            </a:r>
            <a:r>
              <a:rPr lang="ar-EG" sz="3200" b="1" dirty="0" err="1"/>
              <a:t>العصر2</a:t>
            </a:r>
            <a:endParaRPr lang="ar-SA" sz="3200" dirty="0"/>
          </a:p>
        </p:txBody>
      </p:sp>
      <p:sp>
        <p:nvSpPr>
          <p:cNvPr id="15" name="مستطيل 14"/>
          <p:cNvSpPr/>
          <p:nvPr/>
        </p:nvSpPr>
        <p:spPr>
          <a:xfrm>
            <a:off x="862099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2699792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الإنسان</a:t>
            </a:r>
            <a:endParaRPr lang="ar-SA" sz="3200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61156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الذين أمنوا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1763688" y="1844824"/>
            <a:ext cx="5832648" cy="2304256"/>
            <a:chOff x="2627784" y="1196752"/>
            <a:chExt cx="4968552" cy="3096344"/>
          </a:xfrm>
        </p:grpSpPr>
        <p:sp>
          <p:nvSpPr>
            <p:cNvPr id="3" name="مستطيل 2"/>
            <p:cNvSpPr/>
            <p:nvPr/>
          </p:nvSpPr>
          <p:spPr>
            <a:xfrm>
              <a:off x="2915816" y="1772816"/>
              <a:ext cx="3744416" cy="216024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4" name="صورة 3" descr="0866.gif"/>
            <p:cNvPicPr>
              <a:picLocks noChangeAspect="1"/>
            </p:cNvPicPr>
            <p:nvPr/>
          </p:nvPicPr>
          <p:blipFill>
            <a:blip r:embed="rId4" cstate="print">
              <a:lum bright="30000" contrast="40000"/>
            </a:blip>
            <a:stretch>
              <a:fillRect/>
            </a:stretch>
          </p:blipFill>
          <p:spPr>
            <a:xfrm>
              <a:off x="2627784" y="1196752"/>
              <a:ext cx="4968552" cy="3096344"/>
            </a:xfrm>
            <a:prstGeom prst="rect">
              <a:avLst/>
            </a:prstGeom>
          </p:spPr>
        </p:pic>
      </p:grp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11760" y="2647365"/>
            <a:ext cx="338906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نشاطات تمهيدية</a:t>
            </a:r>
            <a:endParaRPr kumimoji="0" lang="ar-EG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4716016" y="3645024"/>
            <a:ext cx="3744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لا يُحِبُّ اللَّهُ الجَهْرَ بِالسُّوءِ مِنَ القَوْلِ إلاَّ مَن ظُلِمَ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النساء 148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2099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699792" y="3573016"/>
            <a:ext cx="180020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الجهر بالسوء من القول (قالات السوء)</a:t>
            </a:r>
            <a:endParaRPr lang="en-US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357158" y="4357694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مَنْ ظُلِم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4716016" y="3140968"/>
            <a:ext cx="37444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رسول الله صلى الله عليه </a:t>
            </a:r>
            <a:r>
              <a:rPr lang="ar-EG" sz="3200" b="1" dirty="0" err="1"/>
              <a:t>وسلم: </a:t>
            </a:r>
            <a:r>
              <a:rPr lang="ar-EG" sz="3200" b="1" dirty="0"/>
              <a:t>(</a:t>
            </a:r>
            <a:r>
              <a:rPr lang="ar-EG" sz="3200" b="1" dirty="0">
                <a:solidFill>
                  <a:srgbClr val="0000CC"/>
                </a:solidFill>
              </a:rPr>
              <a:t>كلُّ أمتي يدخلون الجنةَ إلا من أبي</a:t>
            </a:r>
            <a:r>
              <a:rPr lang="ar-EG" sz="3200" b="1" dirty="0"/>
              <a:t>) رواه البخاري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20998" y="321297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699792" y="357301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الضمير في يدخلون (و)</a:t>
            </a:r>
            <a:endParaRPr lang="en-US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61156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من أبي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4716016" y="3140968"/>
            <a:ext cx="374441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الشاعر:</a:t>
            </a:r>
            <a:endParaRPr lang="en-US" sz="3200" dirty="0"/>
          </a:p>
          <a:p>
            <a:r>
              <a:rPr lang="ar-EG" sz="3200" b="1" dirty="0"/>
              <a:t>لكلّ داء دواءٌ يستطبُّ </a:t>
            </a:r>
            <a:r>
              <a:rPr lang="ar-EG" sz="3200" b="1" dirty="0" err="1"/>
              <a:t>به</a:t>
            </a:r>
            <a:endParaRPr lang="en-US" sz="3200" dirty="0"/>
          </a:p>
          <a:p>
            <a:r>
              <a:rPr lang="ar-EG" sz="3200" b="1" dirty="0"/>
              <a:t>إلا الحماقةَ أعيت من يداويها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20998" y="321297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699792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بكل داء</a:t>
            </a:r>
            <a:endParaRPr lang="en-US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611560" y="357301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الحماقة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4716016" y="3140968"/>
            <a:ext cx="3744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الشاعر:</a:t>
            </a:r>
            <a:endParaRPr lang="en-US" sz="3200" dirty="0"/>
          </a:p>
          <a:p>
            <a:r>
              <a:rPr lang="ar-EG" sz="3200" b="1" dirty="0"/>
              <a:t>قد يهون العمر إلا ساعة</a:t>
            </a:r>
            <a:endParaRPr lang="en-US" sz="3200" dirty="0"/>
          </a:p>
          <a:p>
            <a:r>
              <a:rPr lang="ar-EG" sz="3200" b="1" dirty="0"/>
              <a:t>وتهون الأرضُ إلا موضعا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20998" y="321297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428860" y="3573016"/>
            <a:ext cx="2071132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العمر</a:t>
            </a:r>
            <a:endParaRPr lang="en-US" sz="3200" dirty="0" smtClean="0"/>
          </a:p>
          <a:p>
            <a:pPr algn="ctr"/>
            <a:r>
              <a:rPr lang="ar-SA" sz="3200" b="1" dirty="0" smtClean="0"/>
              <a:t>الأرض</a:t>
            </a:r>
            <a:endParaRPr lang="ar-SA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611560" y="3573016"/>
            <a:ext cx="1800200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ساعةً</a:t>
            </a:r>
            <a:endParaRPr lang="en-US" sz="3200" dirty="0" smtClean="0"/>
          </a:p>
          <a:p>
            <a:pPr algn="ctr"/>
            <a:r>
              <a:rPr lang="ar-SA" sz="3200" b="1" dirty="0" smtClean="0"/>
              <a:t>موضعاً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0" y="210344"/>
            <a:ext cx="9143999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04253" y="394211"/>
            <a:ext cx="85042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2800" b="1" dirty="0"/>
              <a:t>2- بالاستفادة من الإثراء المرفق حدّد المستثنى منه والمستثنى فيما يلي:</a:t>
            </a:r>
            <a:endParaRPr lang="en-US" sz="2800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0" y="2060848"/>
          <a:ext cx="9143999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79534"/>
                <a:gridCol w="3992465"/>
                <a:gridCol w="2135168"/>
                <a:gridCol w="2436832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69300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م</a:t>
            </a:r>
            <a:endParaRPr lang="ar-SA" sz="3200" dirty="0"/>
          </a:p>
        </p:txBody>
      </p:sp>
      <p:sp>
        <p:nvSpPr>
          <p:cNvPr id="6" name="مستطيل 5"/>
          <p:cNvSpPr/>
          <p:nvPr/>
        </p:nvSpPr>
        <p:spPr>
          <a:xfrm>
            <a:off x="6012160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الجملة</a:t>
            </a:r>
            <a:endParaRPr lang="ar-SA" sz="3200" dirty="0"/>
          </a:p>
        </p:txBody>
      </p:sp>
      <p:sp>
        <p:nvSpPr>
          <p:cNvPr id="7" name="مستطيل 6"/>
          <p:cNvSpPr/>
          <p:nvPr/>
        </p:nvSpPr>
        <p:spPr>
          <a:xfrm>
            <a:off x="2579273" y="2204864"/>
            <a:ext cx="192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/>
              <a:t>المستثنى منه</a:t>
            </a:r>
            <a:endParaRPr lang="ar-SA" sz="3200" dirty="0"/>
          </a:p>
        </p:txBody>
      </p:sp>
      <p:sp>
        <p:nvSpPr>
          <p:cNvPr id="8" name="مستطيل 7"/>
          <p:cNvSpPr/>
          <p:nvPr/>
        </p:nvSpPr>
        <p:spPr>
          <a:xfrm>
            <a:off x="539552" y="2204864"/>
            <a:ext cx="1354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المستثنى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4716016" y="3140968"/>
            <a:ext cx="37444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لا تصاحب إلا ذا خلق.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620998" y="3212976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2699792" y="3573016"/>
            <a:ext cx="180020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3200" dirty="0" err="1" smtClean="0"/>
              <a:t>...................................................</a:t>
            </a:r>
            <a:endParaRPr lang="ar-SA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428596" y="414338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/>
              <a:t>ذا خلق</a:t>
            </a:r>
            <a:endParaRPr lang="en-US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23528" y="2564904"/>
            <a:ext cx="8352928" cy="1440160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ستطيل 2"/>
          <p:cNvSpPr/>
          <p:nvPr/>
        </p:nvSpPr>
        <p:spPr>
          <a:xfrm>
            <a:off x="378489" y="2708920"/>
            <a:ext cx="822595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600" b="1" dirty="0"/>
              <a:t>3- تأمل الأمثلة التالية، ثم أكمل الاستنتاج بعدها مستفيدًا من الإثراء المرفق:</a:t>
            </a:r>
            <a:endParaRPr lang="en-US" sz="36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0" y="0"/>
            <a:ext cx="9144000" cy="6813375"/>
            <a:chOff x="0" y="1700808"/>
            <a:chExt cx="9144000" cy="5123634"/>
          </a:xfrm>
        </p:grpSpPr>
        <p:sp>
          <p:nvSpPr>
            <p:cNvPr id="3" name="مستطيل مستدير الزوايا 2"/>
            <p:cNvSpPr/>
            <p:nvPr/>
          </p:nvSpPr>
          <p:spPr>
            <a:xfrm>
              <a:off x="0" y="1700808"/>
              <a:ext cx="9144000" cy="4896544"/>
            </a:xfrm>
            <a:prstGeom prst="roundRect">
              <a:avLst/>
            </a:prstGeom>
            <a:solidFill>
              <a:srgbClr val="FFC000"/>
            </a:soli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ذو زاوية واحدة مخدوشة 3"/>
            <p:cNvSpPr/>
            <p:nvPr/>
          </p:nvSpPr>
          <p:spPr>
            <a:xfrm>
              <a:off x="323528" y="1762002"/>
              <a:ext cx="8640960" cy="5062440"/>
            </a:xfrm>
            <a:prstGeom prst="snip1Rect">
              <a:avLst>
                <a:gd name="adj" fmla="val 9574"/>
              </a:avLst>
            </a:prstGeom>
            <a:solidFill>
              <a:schemeClr val="bg1"/>
            </a:solidFill>
            <a:ln>
              <a:solidFill>
                <a:srgbClr val="00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11560" y="891017"/>
            <a:ext cx="806489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4000" b="1" dirty="0" smtClean="0"/>
              <a:t>1- </a:t>
            </a:r>
            <a:r>
              <a:rPr lang="ar-EG" sz="4000" b="1" dirty="0"/>
              <a:t>قرأت الكتب التي اشتريتها إلا كتاباً.</a:t>
            </a:r>
            <a:endParaRPr lang="en-US" sz="4000" dirty="0"/>
          </a:p>
          <a:p>
            <a:pPr lvl="0"/>
            <a:r>
              <a:rPr lang="ar-EG" sz="4000" b="1" dirty="0" smtClean="0"/>
              <a:t>2- أثق </a:t>
            </a:r>
            <a:r>
              <a:rPr lang="ar-EG" sz="4000" b="1" dirty="0"/>
              <a:t>بدعاة الحقّ إلا المتطرفين.</a:t>
            </a:r>
            <a:endParaRPr lang="en-US" sz="4000" dirty="0"/>
          </a:p>
          <a:p>
            <a:pPr lvl="0"/>
            <a:r>
              <a:rPr lang="ar-EG" sz="4000" b="1" dirty="0" smtClean="0"/>
              <a:t>3- لا </a:t>
            </a:r>
            <a:r>
              <a:rPr lang="ar-EG" sz="4000" b="1" dirty="0"/>
              <a:t>يحمي الوطن أحدٌ إلا أبناؤه/ إلا أبناءَه.</a:t>
            </a:r>
            <a:endParaRPr lang="en-US" sz="4000" dirty="0"/>
          </a:p>
          <a:p>
            <a:pPr lvl="0"/>
            <a:r>
              <a:rPr lang="ar-EG" sz="4000" b="1" dirty="0" smtClean="0"/>
              <a:t>4- لا </a:t>
            </a:r>
            <a:r>
              <a:rPr lang="ar-EG" sz="4000" b="1" dirty="0"/>
              <a:t>تصاحب الناس إلا أهلَ الفضل/ إلا أهلَ الفضل.</a:t>
            </a:r>
            <a:endParaRPr lang="en-US" sz="4000" dirty="0"/>
          </a:p>
          <a:p>
            <a:pPr lvl="0"/>
            <a:r>
              <a:rPr lang="ar-EG" sz="4000" b="1" dirty="0" smtClean="0"/>
              <a:t>5- ما </a:t>
            </a:r>
            <a:r>
              <a:rPr lang="ar-EG" sz="4000" b="1" dirty="0"/>
              <a:t>ضرَّ الإرهابُ إلا أهلّه.</a:t>
            </a:r>
            <a:endParaRPr lang="en-US" sz="4000" dirty="0"/>
          </a:p>
          <a:p>
            <a:pPr lvl="0"/>
            <a:r>
              <a:rPr lang="ar-EG" sz="4000" b="1" dirty="0" smtClean="0"/>
              <a:t>6- لا </a:t>
            </a:r>
            <a:r>
              <a:rPr lang="ar-EG" sz="4000" b="1" dirty="0"/>
              <a:t>يقع في السوء إلا فاعلُه.</a:t>
            </a:r>
            <a:endParaRPr lang="en-US" sz="4000" dirty="0"/>
          </a:p>
          <a:p>
            <a:pPr lvl="0"/>
            <a:r>
              <a:rPr lang="ar-EG" sz="4000" b="1" dirty="0" smtClean="0"/>
              <a:t>7- لا </a:t>
            </a:r>
            <a:r>
              <a:rPr lang="ar-EG" sz="4000" b="1" dirty="0"/>
              <a:t>تأخذ العلم إلا عن ثقة.</a:t>
            </a:r>
            <a:endParaRPr lang="en-US" sz="40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usy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مجموعة 5"/>
          <p:cNvGrpSpPr/>
          <p:nvPr/>
        </p:nvGrpSpPr>
        <p:grpSpPr>
          <a:xfrm>
            <a:off x="5292080" y="44624"/>
            <a:ext cx="3218656" cy="1512168"/>
            <a:chOff x="5292080" y="332656"/>
            <a:chExt cx="3218656" cy="1512168"/>
          </a:xfrm>
        </p:grpSpPr>
        <p:sp>
          <p:nvSpPr>
            <p:cNvPr id="7" name="مستطيل ذو زوايا قطرية مستديرة 6"/>
            <p:cNvSpPr/>
            <p:nvPr/>
          </p:nvSpPr>
          <p:spPr>
            <a:xfrm>
              <a:off x="5292080" y="692696"/>
              <a:ext cx="3218656" cy="914400"/>
            </a:xfrm>
            <a:prstGeom prst="round2DiagRect">
              <a:avLst/>
            </a:prstGeom>
            <a:solidFill>
              <a:srgbClr val="FF0000"/>
            </a:solidFill>
            <a:ln w="381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8" name="صورة 7" descr="saa.gif"/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64288" y="332656"/>
              <a:ext cx="1338084" cy="1512168"/>
            </a:xfrm>
            <a:prstGeom prst="rect">
              <a:avLst/>
            </a:prstGeom>
          </p:spPr>
        </p:pic>
      </p:grpSp>
      <p:sp>
        <p:nvSpPr>
          <p:cNvPr id="9" name="مستطيل 8"/>
          <p:cNvSpPr/>
          <p:nvPr/>
        </p:nvSpPr>
        <p:spPr>
          <a:xfrm>
            <a:off x="5875066" y="404664"/>
            <a:ext cx="129875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5400" b="1" dirty="0" err="1" smtClean="0">
                <a:solidFill>
                  <a:schemeClr val="bg1">
                    <a:lumMod val="95000"/>
                  </a:schemeClr>
                </a:solidFill>
              </a:rPr>
              <a:t>إثرا</a:t>
            </a:r>
            <a:r>
              <a:rPr lang="ar-EG" sz="5400" b="1" dirty="0" smtClean="0">
                <a:solidFill>
                  <a:schemeClr val="bg1">
                    <a:lumMod val="95000"/>
                  </a:schemeClr>
                </a:solidFill>
              </a:rPr>
              <a:t>ء</a:t>
            </a:r>
            <a:endParaRPr lang="ar-SA" sz="5400" b="1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" name="صورة 9" descr="469_po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628800"/>
            <a:ext cx="9144000" cy="5229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72170" y="2278613"/>
            <a:ext cx="77923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ar-EG" sz="3600" b="1" dirty="0"/>
              <a:t>ينقسم أسلوب الاستثناء ثلاثة أقسام:</a:t>
            </a:r>
            <a:endParaRPr lang="en-US" sz="3600" dirty="0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683568" y="3046308"/>
            <a:ext cx="8083043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الاستثناء التام: </a:t>
            </a: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هو لذي ذُكر فيه المستثنى منه، ولم يسبق بنفي.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 الاستثناء التامّ المنفي: </a:t>
            </a: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هو الذي ذُكر فيه المستثنى منه، وسبق بنفي.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3- الاستثناء المفرَّغ: </a:t>
            </a:r>
            <a:r>
              <a:rPr kumimoji="0" lang="ar-EG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هو الذي لم يذكر فيه المستثنى منه، ولا يكون ذلك إلا في المنفي.</a:t>
            </a:r>
            <a:endParaRPr kumimoji="0" lang="ar-EG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  <p:sndAc>
      <p:stSnd>
        <p:snd r:embed="rId3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3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3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3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93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93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193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193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307" accel="100000" fill="hold">
                                          <p:stCondLst>
                                            <p:cond delay="193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UZ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UZ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5" dur="5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0" dur="500"/>
                                        <p:tgtEl>
                                          <p:spTgt spid="102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5" dur="500"/>
                                        <p:tgtEl>
                                          <p:spTgt spid="102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u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0241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2008" y="0"/>
            <a:ext cx="8964488" cy="6858000"/>
            <a:chOff x="72008" y="1700808"/>
            <a:chExt cx="8964488" cy="5085184"/>
          </a:xfrm>
        </p:grpSpPr>
        <p:sp>
          <p:nvSpPr>
            <p:cNvPr id="3" name="مستطيل 2"/>
            <p:cNvSpPr/>
            <p:nvPr/>
          </p:nvSpPr>
          <p:spPr>
            <a:xfrm>
              <a:off x="72008" y="1700808"/>
              <a:ext cx="8964488" cy="508518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3"/>
            <p:cNvSpPr/>
            <p:nvPr/>
          </p:nvSpPr>
          <p:spPr>
            <a:xfrm>
              <a:off x="179512" y="1844824"/>
              <a:ext cx="8712968" cy="482453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5536" y="2056780"/>
            <a:ext cx="824440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3914775" algn="l"/>
              </a:tabLst>
            </a:pPr>
            <a:r>
              <a:rPr lang="ar-EG" sz="3600" b="1" dirty="0"/>
              <a:t>إذا كان الاستثناء تامًّا فإن المستثنى يجب نصبه كما في </a:t>
            </a:r>
            <a:r>
              <a:rPr lang="ar-EG" sz="3600" b="1" dirty="0" err="1"/>
              <a:t>المثالين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</a:t>
            </a:r>
            <a:r>
              <a:rPr lang="ar-EG" sz="3600" b="1" dirty="0" smtClean="0"/>
              <a:t> </a:t>
            </a:r>
            <a:r>
              <a:rPr lang="ar-EG" sz="3600" b="1" dirty="0" err="1"/>
              <a:t>و</a:t>
            </a:r>
            <a:r>
              <a:rPr lang="ar-EG" dirty="0" err="1" smtClean="0"/>
              <a:t>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 err="1"/>
              <a:t>فكلمتا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......................................................</a:t>
            </a:r>
            <a:r>
              <a:rPr lang="ar-EG" dirty="0" smtClean="0"/>
              <a:t> </a:t>
            </a:r>
            <a:r>
              <a:rPr lang="ar-EG" sz="3600" b="1" dirty="0" err="1"/>
              <a:t>و </a:t>
            </a:r>
            <a:r>
              <a:rPr lang="ar-EG" dirty="0" err="1" smtClean="0"/>
              <a:t>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/>
              <a:t>لا يجوز فيهما إلا النصب على الاستثناء.</a:t>
            </a:r>
            <a:endParaRPr kumimoji="0" lang="ar-EG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6732240" y="332656"/>
            <a:ext cx="16930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الاستنتاج:</a:t>
            </a:r>
            <a:endParaRPr kumimoji="0" lang="ar-EG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786314" y="271462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</a:rPr>
              <a:t>1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428728" y="271462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</a:rPr>
              <a:t>2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938714" y="3201415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كتاباً 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581128" y="3201415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المتطرفين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OMLO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SNARE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8369" grpId="0"/>
      <p:bldP spid="7" grpId="0"/>
      <p:bldP spid="8" grpId="0"/>
      <p:bldP spid="9" grpId="0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2008" y="0"/>
            <a:ext cx="8964488" cy="6858000"/>
            <a:chOff x="72008" y="1700808"/>
            <a:chExt cx="8964488" cy="5085184"/>
          </a:xfrm>
        </p:grpSpPr>
        <p:sp>
          <p:nvSpPr>
            <p:cNvPr id="3" name="مستطيل 2"/>
            <p:cNvSpPr/>
            <p:nvPr/>
          </p:nvSpPr>
          <p:spPr>
            <a:xfrm>
              <a:off x="72008" y="1700808"/>
              <a:ext cx="8964488" cy="508518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3"/>
            <p:cNvSpPr/>
            <p:nvPr/>
          </p:nvSpPr>
          <p:spPr>
            <a:xfrm>
              <a:off x="179512" y="1844824"/>
              <a:ext cx="8712968" cy="482453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779781"/>
            <a:ext cx="8244408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952500" algn="l"/>
                <a:tab pos="3914775" algn="l"/>
              </a:tabLst>
            </a:pPr>
            <a:r>
              <a:rPr lang="ar-EG" sz="3600" b="1" dirty="0"/>
              <a:t>إذا كان الاستثناء تامًّا منفيًّا فيجوز في المستثنى نصبه على الاستثناء أو إتباعه بدل بعض من كلٍّ، كما في </a:t>
            </a:r>
            <a:r>
              <a:rPr lang="ar-EG" sz="3600" b="1" dirty="0" err="1"/>
              <a:t>المثالين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</a:t>
            </a:r>
            <a:r>
              <a:rPr lang="ar-EG" sz="3600" b="1" dirty="0" smtClean="0"/>
              <a:t> </a:t>
            </a:r>
            <a:r>
              <a:rPr lang="ar-EG" sz="3600" b="1" dirty="0" err="1"/>
              <a:t>و </a:t>
            </a:r>
            <a:r>
              <a:rPr lang="ar-EG" dirty="0" err="1" smtClean="0"/>
              <a:t>................................................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 err="1"/>
              <a:t>فكلمة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/>
              <a:t>يجوز فيها أن تكون مستثنى منصوب</a:t>
            </a:r>
            <a:endParaRPr kumimoji="0" lang="ar-EG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32240" y="332656"/>
            <a:ext cx="16930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الاستنتاج:</a:t>
            </a:r>
            <a:endParaRPr kumimoji="0" lang="ar-EG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938714" y="2928934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1581128" y="2928934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</a:rPr>
              <a:t>4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929190" y="357187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أبناء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NARE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3995936" y="3645024"/>
            <a:ext cx="41764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إنَّ</a:t>
            </a:r>
            <a:r>
              <a:rPr lang="ar-SA" sz="3200" b="1" u="sng" dirty="0">
                <a:solidFill>
                  <a:srgbClr val="006600"/>
                </a:solidFill>
              </a:rPr>
              <a:t> رَبَّكَ</a:t>
            </a:r>
            <a:r>
              <a:rPr lang="ar-SA" sz="3200" b="1" dirty="0">
                <a:solidFill>
                  <a:srgbClr val="006600"/>
                </a:solidFill>
              </a:rPr>
              <a:t> يَعْلَمُ أَنَّكَ تَقُومُ أَدْنَى مِن ثُلُثَيِ اللَّيْلِ ونِصْفَهُ وثُلُثَهُ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المزمل 20</a:t>
            </a:r>
            <a:endParaRPr lang="ar-SA" sz="3200" dirty="0"/>
          </a:p>
        </p:txBody>
      </p:sp>
      <p:sp>
        <p:nvSpPr>
          <p:cNvPr id="10" name="مستطيل 9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1</a:t>
            </a:r>
            <a:endParaRPr lang="ar-SA" sz="3200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1142976" y="3929066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dirty="0" smtClean="0"/>
              <a:t>العلم</a:t>
            </a:r>
            <a:endParaRPr lang="ar-SA" sz="3200" dirty="0"/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8" grpId="0"/>
      <p:bldP spid="9" grpId="0"/>
      <p:bldP spid="10" grpId="0"/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2008" y="0"/>
            <a:ext cx="8964488" cy="6858000"/>
            <a:chOff x="72008" y="1700808"/>
            <a:chExt cx="8964488" cy="5085184"/>
          </a:xfrm>
        </p:grpSpPr>
        <p:sp>
          <p:nvSpPr>
            <p:cNvPr id="3" name="مستطيل 2"/>
            <p:cNvSpPr/>
            <p:nvPr/>
          </p:nvSpPr>
          <p:spPr>
            <a:xfrm>
              <a:off x="72008" y="1700808"/>
              <a:ext cx="8964488" cy="508518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3"/>
            <p:cNvSpPr/>
            <p:nvPr/>
          </p:nvSpPr>
          <p:spPr>
            <a:xfrm>
              <a:off x="179512" y="1844824"/>
              <a:ext cx="8712968" cy="482453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502782"/>
            <a:ext cx="82444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3600" b="1" dirty="0"/>
              <a:t>ويجوز أن تكون بدل بعض </a:t>
            </a:r>
            <a:r>
              <a:rPr lang="ar-EG" sz="3600" b="1" dirty="0" err="1"/>
              <a:t>من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/>
              <a:t>وبما أن البدل يتبع المبدل منه فإنها تكون </a:t>
            </a:r>
            <a:r>
              <a:rPr lang="ar-EG" sz="3600" b="1" dirty="0" err="1"/>
              <a:t>مرفوعة.</a:t>
            </a:r>
            <a:r>
              <a:rPr lang="ar-EG" sz="3600" b="1" dirty="0"/>
              <a:t> </a:t>
            </a:r>
            <a:r>
              <a:rPr lang="ar-EG" sz="3600" b="1" dirty="0" err="1"/>
              <a:t>وكلمة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/>
              <a:t>كذلك يجوز فيها أن تعرب مستثنى منصوب، ويجوز أن تكون بدل بعض من كل </a:t>
            </a:r>
            <a:r>
              <a:rPr lang="ar-EG" sz="3600" b="1" dirty="0" err="1"/>
              <a:t>من </a:t>
            </a:r>
            <a:r>
              <a:rPr lang="ar-EG" sz="3600" b="1" dirty="0" err="1" smtClean="0"/>
              <a:t>(</a:t>
            </a:r>
            <a:r>
              <a:rPr lang="ar-EG" dirty="0" err="1" smtClean="0"/>
              <a:t>..............................................................</a:t>
            </a:r>
            <a:r>
              <a:rPr lang="ar-EG" sz="3600" b="1" dirty="0" smtClean="0"/>
              <a:t>) </a:t>
            </a:r>
            <a:r>
              <a:rPr lang="ar-EG" sz="3600" b="1" dirty="0"/>
              <a:t>وتكون حينئذ منصوبة أيضًا؛ لأن المبدل منه منصوب.</a:t>
            </a:r>
            <a:endParaRPr lang="en-US" sz="3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32240" y="332656"/>
            <a:ext cx="16930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الاستنتاج:</a:t>
            </a:r>
            <a:endParaRPr kumimoji="0" lang="ar-EG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1571604" y="1428736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كل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5072066" y="2500306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أهل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072066" y="3792684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الناس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NARE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/>
          <p:cNvGrpSpPr/>
          <p:nvPr/>
        </p:nvGrpSpPr>
        <p:grpSpPr>
          <a:xfrm>
            <a:off x="72008" y="0"/>
            <a:ext cx="8964488" cy="6858000"/>
            <a:chOff x="72008" y="1700808"/>
            <a:chExt cx="8964488" cy="5085184"/>
          </a:xfrm>
        </p:grpSpPr>
        <p:sp>
          <p:nvSpPr>
            <p:cNvPr id="3" name="مستطيل 2"/>
            <p:cNvSpPr/>
            <p:nvPr/>
          </p:nvSpPr>
          <p:spPr>
            <a:xfrm>
              <a:off x="72008" y="1700808"/>
              <a:ext cx="8964488" cy="5085184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4" name="مستطيل 3"/>
            <p:cNvSpPr/>
            <p:nvPr/>
          </p:nvSpPr>
          <p:spPr>
            <a:xfrm>
              <a:off x="179512" y="1844824"/>
              <a:ext cx="8712968" cy="4824536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chemeClr val="accent6">
                  <a:lumMod val="60000"/>
                  <a:lumOff val="4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1502782"/>
            <a:ext cx="82444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ar-EG" sz="3600" b="1" dirty="0"/>
              <a:t>إذا كان الاستثناء مفرّغا </a:t>
            </a:r>
            <a:r>
              <a:rPr lang="ar-EG" sz="3600" b="1" dirty="0" err="1"/>
              <a:t>فإن </a:t>
            </a:r>
            <a:r>
              <a:rPr lang="ar-EG" sz="3600" b="1" dirty="0"/>
              <a:t>(إلا) تكون حينئذ أداة حصر لا عمل لها، ويعرب ما بعدها كما لو أنها غير موجودة، </a:t>
            </a:r>
            <a:r>
              <a:rPr lang="ar-EG" sz="3600" b="1" dirty="0" err="1"/>
              <a:t>فكلمة </a:t>
            </a:r>
            <a:r>
              <a:rPr lang="ar-EG" sz="3600" b="1" dirty="0"/>
              <a:t>(أهل) في المثال الخامس </a:t>
            </a:r>
            <a:r>
              <a:rPr lang="ar-EG" sz="3600" b="1" dirty="0" err="1"/>
              <a:t>تعرب </a:t>
            </a:r>
            <a:r>
              <a:rPr lang="ar-EG" dirty="0" err="1" smtClean="0"/>
              <a:t>........................................................</a:t>
            </a:r>
            <a:r>
              <a:rPr lang="ar-EG" sz="3600" b="1" dirty="0" smtClean="0"/>
              <a:t> </a:t>
            </a:r>
            <a:r>
              <a:rPr lang="ar-EG" sz="3600" b="1" dirty="0" err="1"/>
              <a:t>وكلمة </a:t>
            </a:r>
            <a:r>
              <a:rPr lang="ar-EG" sz="3600" b="1" dirty="0"/>
              <a:t>(فاعل) في المثال السادس </a:t>
            </a:r>
            <a:r>
              <a:rPr lang="ar-EG" sz="3600" b="1" dirty="0" err="1"/>
              <a:t>تعرب </a:t>
            </a:r>
            <a:r>
              <a:rPr lang="ar-EG" dirty="0" err="1" smtClean="0"/>
              <a:t>..............................................................</a:t>
            </a:r>
            <a:r>
              <a:rPr lang="ar-EG" sz="3600" b="1" dirty="0" smtClean="0"/>
              <a:t> </a:t>
            </a:r>
            <a:r>
              <a:rPr lang="ar-EG" sz="3600" b="1" dirty="0"/>
              <a:t>وفي المثال السابع تعرب </a:t>
            </a:r>
            <a:r>
              <a:rPr lang="ar-EG" sz="3600" b="1" dirty="0" err="1"/>
              <a:t>كلمة </a:t>
            </a:r>
            <a:r>
              <a:rPr lang="ar-EG" sz="3600" b="1" dirty="0"/>
              <a:t>(ثقة) اسمًا مجروراً </a:t>
            </a:r>
            <a:r>
              <a:rPr lang="ar-EG" sz="3600" b="1" dirty="0" err="1"/>
              <a:t>بـ</a:t>
            </a:r>
            <a:r>
              <a:rPr lang="ar-EG" sz="3600" b="1" dirty="0"/>
              <a:t> (عن</a:t>
            </a:r>
            <a:r>
              <a:rPr lang="ar-EG" sz="3600" b="1" dirty="0" err="1"/>
              <a:t>).</a:t>
            </a:r>
            <a:endParaRPr lang="en-US" sz="3600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732240" y="332656"/>
            <a:ext cx="16930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EG" sz="3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الاستنتاج:</a:t>
            </a:r>
            <a:endParaRPr kumimoji="0" lang="ar-EG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5857884" y="3214686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</a:rPr>
              <a:t>مفعول به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3491880" y="3789040"/>
            <a:ext cx="18002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solidFill>
                  <a:srgbClr val="FF0000"/>
                </a:solidFill>
              </a:rPr>
              <a:t>فاعل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NARE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95936" y="3645024"/>
            <a:ext cx="41764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</a:t>
            </a:r>
            <a:r>
              <a:rPr lang="ar-EG" sz="3200" b="1" dirty="0" err="1"/>
              <a:t>تعالى: {</a:t>
            </a:r>
            <a:r>
              <a:rPr lang="ar-SA" sz="3200" b="1" dirty="0"/>
              <a:t> </a:t>
            </a:r>
            <a:r>
              <a:rPr lang="ar-SA" sz="3200" b="1" dirty="0">
                <a:solidFill>
                  <a:srgbClr val="006600"/>
                </a:solidFill>
              </a:rPr>
              <a:t>إنَّ </a:t>
            </a:r>
            <a:r>
              <a:rPr lang="ar-SA" sz="3200" b="1" u="sng" dirty="0">
                <a:solidFill>
                  <a:srgbClr val="006600"/>
                </a:solidFill>
              </a:rPr>
              <a:t>الحَسَنَاتِ</a:t>
            </a:r>
            <a:r>
              <a:rPr lang="ar-SA" sz="3200" b="1" dirty="0">
                <a:solidFill>
                  <a:srgbClr val="006600"/>
                </a:solidFill>
              </a:rPr>
              <a:t> يُذْهِبْنَ السَّيِّئَاتِ</a:t>
            </a:r>
            <a:r>
              <a:rPr lang="ar-EG" sz="3200" b="1" dirty="0">
                <a:solidFill>
                  <a:srgbClr val="006600"/>
                </a:solidFill>
              </a:rPr>
              <a:t> </a:t>
            </a:r>
            <a:r>
              <a:rPr lang="ar-EG" sz="3200" b="1" dirty="0"/>
              <a:t>} هود 114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2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785786" y="3786190"/>
            <a:ext cx="245739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إذهاب السيئات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23928" y="3645024"/>
            <a:ext cx="42484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رسول الله صلى الله عليه </a:t>
            </a:r>
            <a:r>
              <a:rPr lang="ar-EG" sz="3200" b="1" dirty="0" err="1"/>
              <a:t>وسلم: </a:t>
            </a:r>
            <a:r>
              <a:rPr lang="ar-EG" sz="3200" b="1" dirty="0"/>
              <a:t>(</a:t>
            </a:r>
            <a:r>
              <a:rPr lang="ar-EG" sz="3200" b="1" u="sng" dirty="0">
                <a:solidFill>
                  <a:srgbClr val="0000CC"/>
                </a:solidFill>
              </a:rPr>
              <a:t>ركعتا</a:t>
            </a:r>
            <a:r>
              <a:rPr lang="ar-EG" sz="3200" b="1" dirty="0">
                <a:solidFill>
                  <a:srgbClr val="0000CC"/>
                </a:solidFill>
              </a:rPr>
              <a:t> الفجر خير من الدنيا وما فيها</a:t>
            </a:r>
            <a:r>
              <a:rPr lang="ar-EG" sz="3200" b="1" dirty="0"/>
              <a:t>) رواه مسلم.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3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071538" y="414338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الخيرية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563888" y="3645024"/>
            <a:ext cx="46085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رسول الله صلى الله عليه </a:t>
            </a:r>
            <a:r>
              <a:rPr lang="ar-EG" sz="3200" b="1" dirty="0" err="1"/>
              <a:t>وسلم: </a:t>
            </a:r>
            <a:r>
              <a:rPr lang="ar-EG" sz="3200" b="1" dirty="0"/>
              <a:t>(</a:t>
            </a:r>
            <a:r>
              <a:rPr lang="ar-EG" sz="3200" b="1" dirty="0">
                <a:solidFill>
                  <a:srgbClr val="0000CC"/>
                </a:solidFill>
              </a:rPr>
              <a:t>خير </a:t>
            </a:r>
            <a:r>
              <a:rPr lang="ar-EG" sz="3200" b="1" u="sng" dirty="0" err="1">
                <a:solidFill>
                  <a:srgbClr val="0000CC"/>
                </a:solidFill>
              </a:rPr>
              <a:t>الخطائين</a:t>
            </a:r>
            <a:r>
              <a:rPr lang="ar-EG" sz="3200" b="1" dirty="0">
                <a:solidFill>
                  <a:srgbClr val="0000CC"/>
                </a:solidFill>
              </a:rPr>
              <a:t> التوابون</a:t>
            </a:r>
            <a:r>
              <a:rPr lang="ar-EG" sz="3200" b="1" dirty="0"/>
              <a:t>) رواه أحمد والترمذي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4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071538" y="378619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الخيرية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645024"/>
            <a:ext cx="4464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الشاعر:</a:t>
            </a:r>
            <a:endParaRPr lang="en-US" sz="3200" dirty="0"/>
          </a:p>
          <a:p>
            <a:r>
              <a:rPr lang="ar-EG" sz="3200" b="1" dirty="0"/>
              <a:t>نامت </a:t>
            </a:r>
            <a:r>
              <a:rPr lang="ar-EG" sz="3200" b="1" u="sng" dirty="0"/>
              <a:t>الأعينُ</a:t>
            </a:r>
            <a:r>
              <a:rPr lang="ar-EG" sz="3200" b="1" dirty="0"/>
              <a:t> إلا مقلةً</a:t>
            </a:r>
            <a:endParaRPr lang="en-US" sz="3200" dirty="0"/>
          </a:p>
          <a:p>
            <a:r>
              <a:rPr lang="ar-EG" sz="3200" b="1" dirty="0"/>
              <a:t>تسكب الدمع وترعى مضجعك</a:t>
            </a:r>
            <a:endParaRPr lang="ar-SA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5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142976" y="4143380"/>
            <a:ext cx="18002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/>
              <a:t>النوم</a:t>
            </a:r>
            <a:endParaRPr lang="ar-SA" sz="3200" b="1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44655" y="210344"/>
            <a:ext cx="8748464" cy="1130424"/>
          </a:xfrm>
          <a:prstGeom prst="roundRect">
            <a:avLst/>
          </a:prstGeom>
          <a:solidFill>
            <a:srgbClr val="C00000"/>
          </a:solidFill>
          <a:ln w="76200">
            <a:solidFill>
              <a:srgbClr val="FFC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6" y="191543"/>
            <a:ext cx="8418071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801688" algn="l"/>
              </a:tabLst>
            </a:pPr>
            <a:r>
              <a:rPr lang="ar-EG" sz="32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 بيّن الحكم الذي أفادته الجملة للكلمات التي تحتها خط مما </a:t>
            </a:r>
            <a:r>
              <a:rPr lang="ar-EG" sz="32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يلي:</a:t>
            </a:r>
            <a:endParaRPr lang="ar-EG" sz="32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95535" y="2060848"/>
          <a:ext cx="8352928" cy="400025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9397"/>
                <a:gridCol w="4730138"/>
                <a:gridCol w="3093393"/>
              </a:tblGrid>
              <a:tr h="864096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13615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مستطيل 4"/>
          <p:cNvSpPr/>
          <p:nvPr/>
        </p:nvSpPr>
        <p:spPr>
          <a:xfrm>
            <a:off x="8316416" y="2204864"/>
            <a:ext cx="3321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م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5494783" y="2204864"/>
            <a:ext cx="102143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الجملة</a:t>
            </a:r>
            <a:endParaRPr lang="ar-SA" sz="3200" dirty="0">
              <a:solidFill>
                <a:srgbClr val="FFFF00"/>
              </a:solidFill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707904" y="3645024"/>
            <a:ext cx="44644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3200" b="1" dirty="0"/>
              <a:t>قال الشاعر:</a:t>
            </a:r>
            <a:endParaRPr lang="en-US" sz="3200" dirty="0"/>
          </a:p>
          <a:p>
            <a:r>
              <a:rPr lang="ar-EG" sz="3200" b="1" dirty="0"/>
              <a:t>إذا المرء أعيته المروءة ناشئًا</a:t>
            </a:r>
            <a:endParaRPr lang="en-US" sz="3200" dirty="0"/>
          </a:p>
          <a:p>
            <a:r>
              <a:rPr lang="ar-EG" sz="3200" b="1" u="sng" dirty="0"/>
              <a:t>فمطلبها</a:t>
            </a:r>
            <a:r>
              <a:rPr lang="ar-EG" sz="3200" b="1" dirty="0"/>
              <a:t> كهلاً عليه عسير</a:t>
            </a:r>
            <a:endParaRPr lang="en-US" sz="3200" dirty="0"/>
          </a:p>
        </p:txBody>
      </p:sp>
      <p:sp>
        <p:nvSpPr>
          <p:cNvPr id="9" name="مستطيل 8"/>
          <p:cNvSpPr/>
          <p:nvPr/>
        </p:nvSpPr>
        <p:spPr>
          <a:xfrm>
            <a:off x="8244408" y="3717032"/>
            <a:ext cx="4154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/>
              <a:t>6</a:t>
            </a:r>
            <a:endParaRPr lang="ar-SA" sz="32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500034" y="4000504"/>
            <a:ext cx="278608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الصعوبة في الكبر</a:t>
            </a:r>
            <a:endParaRPr lang="en-US" sz="3200" dirty="0"/>
          </a:p>
        </p:txBody>
      </p:sp>
      <p:sp>
        <p:nvSpPr>
          <p:cNvPr id="12" name="مستطيل 11"/>
          <p:cNvSpPr/>
          <p:nvPr/>
        </p:nvSpPr>
        <p:spPr>
          <a:xfrm>
            <a:off x="1547664" y="2204864"/>
            <a:ext cx="880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3200" b="1" dirty="0" smtClean="0">
                <a:solidFill>
                  <a:srgbClr val="FFFF00"/>
                </a:solidFill>
              </a:rPr>
              <a:t>الحكم</a:t>
            </a:r>
            <a:endParaRPr lang="ar-SA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/>
    <p:sndAc>
      <p:stSnd>
        <p:snd r:embed="rId2" name="مقص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06 - 2000hz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1304</Words>
  <Application>Microsoft Office PowerPoint</Application>
  <PresentationFormat>عرض على الشاشة (3:4)‏</PresentationFormat>
  <Paragraphs>306</Paragraphs>
  <Slides>41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41</vt:i4>
      </vt:variant>
    </vt:vector>
  </HeadingPairs>
  <TitlesOfParts>
    <vt:vector size="42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  <vt:lpstr>الشريحة 26</vt:lpstr>
      <vt:lpstr>الشريحة 27</vt:lpstr>
      <vt:lpstr>الشريحة 28</vt:lpstr>
      <vt:lpstr>الشريحة 29</vt:lpstr>
      <vt:lpstr>الشريحة 30</vt:lpstr>
      <vt:lpstr>الشريحة 31</vt:lpstr>
      <vt:lpstr>الشريحة 32</vt:lpstr>
      <vt:lpstr>الشريحة 33</vt:lpstr>
      <vt:lpstr>الشريحة 34</vt:lpstr>
      <vt:lpstr>الشريحة 35</vt:lpstr>
      <vt:lpstr>الشريحة 36</vt:lpstr>
      <vt:lpstr>الشريحة 37</vt:lpstr>
      <vt:lpstr>الشريحة 38</vt:lpstr>
      <vt:lpstr>الشريحة 39</vt:lpstr>
      <vt:lpstr>الشريحة 40</vt:lpstr>
      <vt:lpstr>الشريحة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النحو و الصرف 3 المستوى الخامس</dc:title>
  <dc:subject>الدرس الخامس - الاستثناء</dc:subject>
  <dc:creator>أ / بندر الحازمي</dc:creator>
  <cp:keywords>حقيبة إنجاز المعلم</cp:keywords>
  <cp:lastModifiedBy>secretools world</cp:lastModifiedBy>
  <cp:revision>279</cp:revision>
  <dcterms:created xsi:type="dcterms:W3CDTF">2016-08-22T01:07:10Z</dcterms:created>
  <dcterms:modified xsi:type="dcterms:W3CDTF">2016-09-27T06:34:17Z</dcterms:modified>
</cp:coreProperties>
</file>