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1"/>
  </p:notesMasterIdLst>
  <p:sldIdLst>
    <p:sldId id="256" r:id="rId2"/>
    <p:sldId id="335" r:id="rId3"/>
    <p:sldId id="294" r:id="rId4"/>
    <p:sldId id="297" r:id="rId5"/>
    <p:sldId id="296" r:id="rId6"/>
    <p:sldId id="347" r:id="rId7"/>
    <p:sldId id="351" r:id="rId8"/>
    <p:sldId id="352" r:id="rId9"/>
    <p:sldId id="354" r:id="rId10"/>
    <p:sldId id="355" r:id="rId11"/>
    <p:sldId id="356" r:id="rId12"/>
    <p:sldId id="357" r:id="rId13"/>
    <p:sldId id="325" r:id="rId14"/>
    <p:sldId id="350" r:id="rId15"/>
    <p:sldId id="303" r:id="rId16"/>
    <p:sldId id="320" r:id="rId17"/>
    <p:sldId id="315" r:id="rId18"/>
    <p:sldId id="353" r:id="rId19"/>
    <p:sldId id="33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CBB"/>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485" autoAdjust="0"/>
    <p:restoredTop sz="86323" autoAdjust="0"/>
  </p:normalViewPr>
  <p:slideViewPr>
    <p:cSldViewPr snapToGrid="0">
      <p:cViewPr varScale="1">
        <p:scale>
          <a:sx n="73" d="100"/>
          <a:sy n="73" d="100"/>
        </p:scale>
        <p:origin x="600" y="78"/>
      </p:cViewPr>
      <p:guideLst>
        <p:guide orient="horz" pos="2160"/>
        <p:guide pos="3840"/>
      </p:guideLst>
    </p:cSldViewPr>
  </p:slideViewPr>
  <p:outlineViewPr>
    <p:cViewPr>
      <p:scale>
        <a:sx n="33" d="100"/>
        <a:sy n="33" d="100"/>
      </p:scale>
      <p:origin x="0" y="28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dirty="0"/>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DF867A2C-93C7-458C-8EDB-94CB365715D2}" type="datetimeFigureOut">
              <a:rPr lang="en-US" smtClean="0"/>
              <a:t>8/26/2020</a:t>
            </a:fld>
            <a:endParaRPr lang="en-US"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dirty="0"/>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95E7EEB7-7186-499B-A38B-1AAFFAA2C1F2}" type="slidenum">
              <a:rPr lang="en-US" smtClean="0"/>
              <a:t>‹#›</a:t>
            </a:fld>
            <a:endParaRPr lang="en-US" dirty="0"/>
          </a:p>
        </p:txBody>
      </p:sp>
    </p:spTree>
    <p:extLst>
      <p:ext uri="{BB962C8B-B14F-4D97-AF65-F5344CB8AC3E}">
        <p14:creationId xmlns:p14="http://schemas.microsoft.com/office/powerpoint/2010/main" val="8525590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95E7EEB7-7186-499B-A38B-1AAFFAA2C1F2}" type="slidenum">
              <a:rPr lang="en-US" smtClean="0"/>
              <a:t>1</a:t>
            </a:fld>
            <a:endParaRPr lang="en-US" dirty="0"/>
          </a:p>
        </p:txBody>
      </p:sp>
    </p:spTree>
    <p:extLst>
      <p:ext uri="{BB962C8B-B14F-4D97-AF65-F5344CB8AC3E}">
        <p14:creationId xmlns:p14="http://schemas.microsoft.com/office/powerpoint/2010/main" val="57041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15</a:t>
            </a:fld>
            <a:endParaRPr lang="en-GB" dirty="0"/>
          </a:p>
        </p:txBody>
      </p:sp>
    </p:spTree>
    <p:extLst>
      <p:ext uri="{BB962C8B-B14F-4D97-AF65-F5344CB8AC3E}">
        <p14:creationId xmlns:p14="http://schemas.microsoft.com/office/powerpoint/2010/main" val="13570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16</a:t>
            </a:fld>
            <a:endParaRPr lang="en-GB" dirty="0"/>
          </a:p>
        </p:txBody>
      </p:sp>
    </p:spTree>
    <p:extLst>
      <p:ext uri="{BB962C8B-B14F-4D97-AF65-F5344CB8AC3E}">
        <p14:creationId xmlns:p14="http://schemas.microsoft.com/office/powerpoint/2010/main" val="369598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52119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1783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85899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198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64488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0573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8/26/2020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6025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8/26/2020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2754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8/26/2020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04046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7986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37040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8/26/2020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1103910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514600" y="306445"/>
            <a:ext cx="7162800" cy="1182210"/>
          </a:xfrm>
          <a:prstGeom prst="rect">
            <a:avLst/>
          </a:prstGeom>
        </p:spPr>
      </p:pic>
      <p:sp>
        <p:nvSpPr>
          <p:cNvPr id="6" name="Title 3">
            <a:extLst>
              <a:ext uri="{FF2B5EF4-FFF2-40B4-BE49-F238E27FC236}">
                <a16:creationId xmlns:a16="http://schemas.microsoft.com/office/drawing/2014/main" id="{C92AB2D9-8460-49FE-A3B3-E886CB62FA3B}"/>
              </a:ext>
            </a:extLst>
          </p:cNvPr>
          <p:cNvSpPr>
            <a:spLocks noGrp="1"/>
          </p:cNvSpPr>
          <p:nvPr>
            <p:ph type="ctrTitle"/>
          </p:nvPr>
        </p:nvSpPr>
        <p:spPr>
          <a:xfrm>
            <a:off x="1910464" y="3332110"/>
            <a:ext cx="7766936" cy="2080259"/>
          </a:xfrm>
        </p:spPr>
        <p:txBody>
          <a:bodyPr>
            <a:normAutofit/>
          </a:bodyPr>
          <a:lstStyle/>
          <a:p>
            <a:pPr algn="ctr"/>
            <a:r>
              <a:rPr lang="ar-BH" sz="8800" dirty="0">
                <a:solidFill>
                  <a:srgbClr val="FF0000"/>
                </a:solidFill>
                <a:latin typeface="Sakkal Majalla" panose="02000000000000000000" pitchFamily="2" charset="-78"/>
                <a:cs typeface="Sakkal Majalla" panose="02000000000000000000" pitchFamily="2" charset="-78"/>
              </a:rPr>
              <a:t>أُنْشودةُ الغَوّاصِ</a:t>
            </a:r>
            <a:endParaRPr lang="ar-BH" sz="8800" b="1" dirty="0">
              <a:solidFill>
                <a:srgbClr val="FF0000"/>
              </a:solidFill>
              <a:latin typeface="Sakkal Majalla" panose="02000000000000000000" pitchFamily="2" charset="-78"/>
              <a:cs typeface="Sakkal Majalla" panose="02000000000000000000" pitchFamily="2" charset="-78"/>
            </a:endParaRPr>
          </a:p>
        </p:txBody>
      </p:sp>
      <p:sp>
        <p:nvSpPr>
          <p:cNvPr id="7" name="Subtitle 4">
            <a:extLst>
              <a:ext uri="{FF2B5EF4-FFF2-40B4-BE49-F238E27FC236}">
                <a16:creationId xmlns:a16="http://schemas.microsoft.com/office/drawing/2014/main" id="{48024BBA-7773-4B10-B6BC-A451E95D5C08}"/>
              </a:ext>
            </a:extLst>
          </p:cNvPr>
          <p:cNvSpPr>
            <a:spLocks noGrp="1"/>
          </p:cNvSpPr>
          <p:nvPr>
            <p:ph type="subTitle" idx="1"/>
          </p:nvPr>
        </p:nvSpPr>
        <p:spPr>
          <a:xfrm>
            <a:off x="2401803" y="5412369"/>
            <a:ext cx="6990735" cy="1020765"/>
          </a:xfrm>
        </p:spPr>
        <p:txBody>
          <a:bodyPr>
            <a:normAutofit/>
          </a:bodyPr>
          <a:lstStyle/>
          <a:p>
            <a:pPr algn="ctr" rtl="1"/>
            <a:r>
              <a:rPr lang="ar-BH" sz="4000" b="1" dirty="0">
                <a:solidFill>
                  <a:schemeClr val="tx1"/>
                </a:solidFill>
                <a:latin typeface="Sakkal Majalla" panose="02000000000000000000" pitchFamily="2" charset="-78"/>
                <a:cs typeface="Sakkal Majalla" panose="02000000000000000000" pitchFamily="2" charset="-78"/>
              </a:rPr>
              <a:t>الصّفُّ </a:t>
            </a:r>
            <a:r>
              <a:rPr lang="ar-BH" sz="4000" b="1" dirty="0">
                <a:latin typeface="Sakkal Majalla" panose="02000000000000000000" pitchFamily="2" charset="-78"/>
                <a:cs typeface="Sakkal Majalla" panose="02000000000000000000" pitchFamily="2" charset="-78"/>
              </a:rPr>
              <a:t>الرَّابعُ </a:t>
            </a:r>
            <a:r>
              <a:rPr lang="ar-BH" sz="4000" b="1" dirty="0">
                <a:solidFill>
                  <a:schemeClr val="tx1"/>
                </a:solidFill>
                <a:latin typeface="Sakkal Majalla" panose="02000000000000000000" pitchFamily="2" charset="-78"/>
                <a:cs typeface="Sakkal Majalla" panose="02000000000000000000" pitchFamily="2" charset="-78"/>
              </a:rPr>
              <a:t>الابْتدَائيُّ</a:t>
            </a:r>
          </a:p>
        </p:txBody>
      </p:sp>
      <p:sp>
        <p:nvSpPr>
          <p:cNvPr id="8" name="مربع نص 7">
            <a:extLst>
              <a:ext uri="{FF2B5EF4-FFF2-40B4-BE49-F238E27FC236}">
                <a16:creationId xmlns:a16="http://schemas.microsoft.com/office/drawing/2014/main" id="{5BA305D1-C304-46EB-B4B1-426C2825E1C4}"/>
              </a:ext>
            </a:extLst>
          </p:cNvPr>
          <p:cNvSpPr txBox="1"/>
          <p:nvPr/>
        </p:nvSpPr>
        <p:spPr>
          <a:xfrm>
            <a:off x="916508" y="1872229"/>
            <a:ext cx="10358983" cy="1508105"/>
          </a:xfrm>
          <a:prstGeom prst="rect">
            <a:avLst/>
          </a:prstGeom>
          <a:noFill/>
        </p:spPr>
        <p:txBody>
          <a:bodyPr wrap="square" rtlCol="0">
            <a:spAutoFit/>
          </a:bodyPr>
          <a:lstStyle/>
          <a:p>
            <a:pPr algn="ctr" rtl="1"/>
            <a:r>
              <a:rPr lang="ar-BH" sz="4400" dirty="0">
                <a:solidFill>
                  <a:srgbClr val="7030A0"/>
                </a:solidFill>
                <a:latin typeface="Sakkal Majalla" panose="02000000000000000000" pitchFamily="2" charset="-78"/>
                <a:cs typeface="Sakkal Majalla" panose="02000000000000000000" pitchFamily="2" charset="-78"/>
              </a:rPr>
              <a:t>دَرْسُ في ماد</a:t>
            </a:r>
            <a:r>
              <a:rPr lang="ar-SA" sz="4400" dirty="0">
                <a:solidFill>
                  <a:srgbClr val="7030A0"/>
                </a:solidFill>
                <a:latin typeface="Sakkal Majalla" panose="02000000000000000000" pitchFamily="2" charset="-78"/>
                <a:cs typeface="Sakkal Majalla" panose="02000000000000000000" pitchFamily="2" charset="-78"/>
              </a:rPr>
              <a:t>ّ</a:t>
            </a:r>
            <a:r>
              <a:rPr lang="ar-BH" sz="4400" dirty="0">
                <a:solidFill>
                  <a:srgbClr val="7030A0"/>
                </a:solidFill>
                <a:latin typeface="Sakkal Majalla" panose="02000000000000000000" pitchFamily="2" charset="-78"/>
                <a:cs typeface="Sakkal Majalla" panose="02000000000000000000" pitchFamily="2" charset="-78"/>
              </a:rPr>
              <a:t>ةِ الل</a:t>
            </a:r>
            <a:r>
              <a:rPr lang="ar-SA" sz="4400" dirty="0">
                <a:solidFill>
                  <a:srgbClr val="7030A0"/>
                </a:solidFill>
                <a:latin typeface="Sakkal Majalla" panose="02000000000000000000" pitchFamily="2" charset="-78"/>
                <a:cs typeface="Sakkal Majalla" panose="02000000000000000000" pitchFamily="2" charset="-78"/>
              </a:rPr>
              <a:t>ّ</a:t>
            </a:r>
            <a:r>
              <a:rPr lang="ar-BH" sz="4400" dirty="0">
                <a:solidFill>
                  <a:srgbClr val="7030A0"/>
                </a:solidFill>
                <a:latin typeface="Sakkal Majalla" panose="02000000000000000000" pitchFamily="2" charset="-78"/>
                <a:cs typeface="Sakkal Majalla" panose="02000000000000000000" pitchFamily="2" charset="-78"/>
              </a:rPr>
              <a:t>غةِ العربي</a:t>
            </a:r>
            <a:r>
              <a:rPr lang="ar-SA" sz="4400" dirty="0">
                <a:solidFill>
                  <a:srgbClr val="7030A0"/>
                </a:solidFill>
                <a:latin typeface="Sakkal Majalla" panose="02000000000000000000" pitchFamily="2" charset="-78"/>
                <a:cs typeface="Sakkal Majalla" panose="02000000000000000000" pitchFamily="2" charset="-78"/>
              </a:rPr>
              <a:t>ّ</a:t>
            </a:r>
            <a:r>
              <a:rPr lang="ar-BH" sz="4400" dirty="0">
                <a:solidFill>
                  <a:srgbClr val="7030A0"/>
                </a:solidFill>
                <a:latin typeface="Sakkal Majalla" panose="02000000000000000000" pitchFamily="2" charset="-78"/>
                <a:cs typeface="Sakkal Majalla" panose="02000000000000000000" pitchFamily="2" charset="-78"/>
              </a:rPr>
              <a:t>ةِ</a:t>
            </a:r>
            <a:br>
              <a:rPr lang="ar-BH" sz="4400" dirty="0">
                <a:solidFill>
                  <a:srgbClr val="7030A0"/>
                </a:solidFill>
                <a:latin typeface="Sakkal Majalla" panose="02000000000000000000" pitchFamily="2" charset="-78"/>
                <a:cs typeface="Sakkal Majalla" panose="02000000000000000000" pitchFamily="2" charset="-78"/>
              </a:rPr>
            </a:br>
            <a:r>
              <a:rPr lang="ar-BH" sz="4800" b="1" dirty="0">
                <a:solidFill>
                  <a:srgbClr val="7030A0"/>
                </a:solidFill>
                <a:latin typeface="Sakkal Majalla" panose="02000000000000000000" pitchFamily="2" charset="-78"/>
                <a:cs typeface="Sakkal Majalla" panose="02000000000000000000" pitchFamily="2" charset="-78"/>
              </a:rPr>
              <a:t>القِرَاءةُ</a:t>
            </a:r>
            <a:r>
              <a:rPr lang="en-US" sz="4800" b="1" dirty="0">
                <a:solidFill>
                  <a:srgbClr val="7030A0"/>
                </a:solidFill>
                <a:latin typeface="Sakkal Majalla" panose="02000000000000000000" pitchFamily="2" charset="-78"/>
                <a:cs typeface="Sakkal Majalla" panose="02000000000000000000" pitchFamily="2" charset="-78"/>
              </a:rPr>
              <a:t> </a:t>
            </a:r>
            <a:r>
              <a:rPr lang="ar-BH" sz="4800" b="1" dirty="0">
                <a:solidFill>
                  <a:srgbClr val="7030A0"/>
                </a:solidFill>
                <a:latin typeface="Sakkal Majalla" panose="02000000000000000000" pitchFamily="2" charset="-78"/>
                <a:cs typeface="Sakkal Majalla" panose="02000000000000000000" pitchFamily="2" charset="-78"/>
              </a:rPr>
              <a:t> - </a:t>
            </a:r>
            <a:r>
              <a:rPr lang="ar-BH" sz="4400" b="1" dirty="0">
                <a:solidFill>
                  <a:srgbClr val="7030A0"/>
                </a:solidFill>
                <a:latin typeface="Sakkal Majalla" panose="02000000000000000000" pitchFamily="2" charset="-78"/>
                <a:cs typeface="Sakkal Majalla" panose="02000000000000000000" pitchFamily="2" charset="-78"/>
              </a:rPr>
              <a:t>الفَصلُ الدرَاسيُّ الأوَّلُ </a:t>
            </a:r>
            <a:endParaRPr lang="en-US" sz="4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21FCD70-F59E-42A4-98FA-559742EC3518}"/>
              </a:ext>
            </a:extLst>
          </p:cNvPr>
          <p:cNvSpPr txBox="1">
            <a:spLocks/>
          </p:cNvSpPr>
          <p:nvPr/>
        </p:nvSpPr>
        <p:spPr>
          <a:xfrm>
            <a:off x="10477885" y="97058"/>
            <a:ext cx="1714115" cy="618403"/>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lnSpcReduction="10000"/>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ar-BH"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أ</a:t>
            </a:r>
            <a:r>
              <a:rPr kumimoji="0" lang="ar-SA"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ك</a:t>
            </a:r>
            <a:r>
              <a:rPr kumimoji="0" lang="ar-SA"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ت</a:t>
            </a:r>
            <a:r>
              <a:rPr kumimoji="0" lang="ar-SA"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ش</a:t>
            </a:r>
            <a:r>
              <a:rPr kumimoji="0" lang="ar-SA"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ف</a:t>
            </a:r>
            <a:r>
              <a:rPr kumimoji="0" lang="ar-SA"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endParaRPr kumimoji="0" lang="en-GB"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endParaRPr>
          </a:p>
        </p:txBody>
      </p:sp>
      <p:graphicFrame>
        <p:nvGraphicFramePr>
          <p:cNvPr id="4" name="جدول 5">
            <a:extLst>
              <a:ext uri="{FF2B5EF4-FFF2-40B4-BE49-F238E27FC236}">
                <a16:creationId xmlns:a16="http://schemas.microsoft.com/office/drawing/2014/main" id="{79F79F2E-8D5F-4CDD-A7F3-18EFA56567F6}"/>
              </a:ext>
            </a:extLst>
          </p:cNvPr>
          <p:cNvGraphicFramePr>
            <a:graphicFrameLocks noGrp="1"/>
          </p:cNvGraphicFramePr>
          <p:nvPr>
            <p:extLst>
              <p:ext uri="{D42A27DB-BD31-4B8C-83A1-F6EECF244321}">
                <p14:modId xmlns:p14="http://schemas.microsoft.com/office/powerpoint/2010/main" val="4283038433"/>
              </p:ext>
            </p:extLst>
          </p:nvPr>
        </p:nvGraphicFramePr>
        <p:xfrm>
          <a:off x="449200" y="865317"/>
          <a:ext cx="11254583" cy="5516880"/>
        </p:xfrm>
        <a:graphic>
          <a:graphicData uri="http://schemas.openxmlformats.org/drawingml/2006/table">
            <a:tbl>
              <a:tblPr firstRow="1" bandRow="1">
                <a:tableStyleId>{5C22544A-7EE6-4342-B048-85BDC9FD1C3A}</a:tableStyleId>
              </a:tblPr>
              <a:tblGrid>
                <a:gridCol w="2828631">
                  <a:extLst>
                    <a:ext uri="{9D8B030D-6E8A-4147-A177-3AD203B41FA5}">
                      <a16:colId xmlns:a16="http://schemas.microsoft.com/office/drawing/2014/main" val="567469862"/>
                    </a:ext>
                  </a:extLst>
                </a:gridCol>
                <a:gridCol w="5859913">
                  <a:extLst>
                    <a:ext uri="{9D8B030D-6E8A-4147-A177-3AD203B41FA5}">
                      <a16:colId xmlns:a16="http://schemas.microsoft.com/office/drawing/2014/main" val="4107278025"/>
                    </a:ext>
                  </a:extLst>
                </a:gridCol>
                <a:gridCol w="872772">
                  <a:extLst>
                    <a:ext uri="{9D8B030D-6E8A-4147-A177-3AD203B41FA5}">
                      <a16:colId xmlns:a16="http://schemas.microsoft.com/office/drawing/2014/main" val="1985059938"/>
                    </a:ext>
                  </a:extLst>
                </a:gridCol>
                <a:gridCol w="1693267">
                  <a:extLst>
                    <a:ext uri="{9D8B030D-6E8A-4147-A177-3AD203B41FA5}">
                      <a16:colId xmlns:a16="http://schemas.microsoft.com/office/drawing/2014/main" val="2578692530"/>
                    </a:ext>
                  </a:extLst>
                </a:gridCol>
              </a:tblGrid>
              <a:tr h="757420">
                <a:tc>
                  <a:txBody>
                    <a:bodyPr/>
                    <a:lstStyle/>
                    <a:p>
                      <a:pPr algn="ctr">
                        <a:lnSpc>
                          <a:spcPct val="100000"/>
                        </a:lnSpc>
                      </a:pPr>
                      <a:r>
                        <a:rPr lang="ar-BH" sz="2800" b="1" dirty="0">
                          <a:latin typeface="Sakkal Majalla" panose="02000000000000000000" pitchFamily="2" charset="-78"/>
                          <a:cs typeface="Sakkal Majalla" panose="02000000000000000000" pitchFamily="2" charset="-78"/>
                        </a:rPr>
                        <a:t>الأساليبُ والصّوَرَ</a:t>
                      </a:r>
                      <a:endParaRPr lang="en-US" sz="2800" b="1" dirty="0">
                        <a:latin typeface="Sakkal Majalla" panose="02000000000000000000" pitchFamily="2" charset="-78"/>
                        <a:cs typeface="Sakkal Majalla" panose="02000000000000000000" pitchFamily="2" charset="-78"/>
                      </a:endParaRPr>
                    </a:p>
                  </a:txBody>
                  <a:tcPr anchor="ctr"/>
                </a:tc>
                <a:tc>
                  <a:txBody>
                    <a:bodyPr/>
                    <a:lstStyle/>
                    <a:p>
                      <a:pPr algn="ctr">
                        <a:lnSpc>
                          <a:spcPct val="100000"/>
                        </a:lnSpc>
                      </a:pPr>
                      <a:r>
                        <a:rPr lang="ar-BH" sz="3200" b="1" dirty="0">
                          <a:latin typeface="Sakkal Majalla" panose="02000000000000000000" pitchFamily="2" charset="-78"/>
                          <a:cs typeface="Sakkal Majalla" panose="02000000000000000000" pitchFamily="2" charset="-78"/>
                        </a:rPr>
                        <a:t>الشرحُ</a:t>
                      </a:r>
                      <a:endParaRPr lang="en-US" sz="3200" b="1" dirty="0">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1200" noProof="0" dirty="0">
                          <a:solidFill>
                            <a:schemeClr val="lt1"/>
                          </a:solidFill>
                          <a:latin typeface="Sakkal Majalla" panose="02000000000000000000" pitchFamily="2" charset="-78"/>
                          <a:ea typeface="+mn-ea"/>
                          <a:cs typeface="Sakkal Majalla" panose="02000000000000000000" pitchFamily="2" charset="-78"/>
                        </a:rPr>
                        <a:t>الأبيات</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1200" noProof="0" dirty="0">
                          <a:solidFill>
                            <a:schemeClr val="lt1"/>
                          </a:solidFill>
                          <a:latin typeface="Sakkal Majalla" panose="02000000000000000000" pitchFamily="2" charset="-78"/>
                          <a:ea typeface="+mn-ea"/>
                          <a:cs typeface="Sakkal Majalla" panose="02000000000000000000" pitchFamily="2" charset="-78"/>
                        </a:rPr>
                        <a:t>مقاطِعُ القصيدةِ</a:t>
                      </a:r>
                    </a:p>
                  </a:txBody>
                  <a:tcPr anchor="ctr"/>
                </a:tc>
                <a:extLst>
                  <a:ext uri="{0D108BD9-81ED-4DB2-BD59-A6C34878D82A}">
                    <a16:rowId xmlns:a16="http://schemas.microsoft.com/office/drawing/2014/main" val="936915430"/>
                  </a:ext>
                </a:extLst>
              </a:tr>
              <a:tr h="767654">
                <a:tc>
                  <a:txBody>
                    <a:bodyPr/>
                    <a:lstStyle/>
                    <a:p>
                      <a:pPr marL="0" indent="0" algn="r">
                        <a:lnSpc>
                          <a:spcPct val="100000"/>
                        </a:lnSpc>
                        <a:buFont typeface="Arial" panose="020B0604020202020204" pitchFamily="34" charset="0"/>
                        <a:buNone/>
                      </a:pPr>
                      <a:endParaRPr lang="ar-BH" sz="2000" b="1" baseline="0" dirty="0">
                        <a:solidFill>
                          <a:schemeClr val="tx1"/>
                        </a:solidFill>
                        <a:latin typeface="Sakkal Majalla" panose="02000000000000000000" pitchFamily="2" charset="-78"/>
                        <a:cs typeface="Sakkal Majalla" panose="02000000000000000000" pitchFamily="2" charset="-78"/>
                      </a:endParaRPr>
                    </a:p>
                  </a:txBody>
                  <a:tcPr/>
                </a:tc>
                <a:tc>
                  <a:txBody>
                    <a:bodyPr/>
                    <a:lstStyle/>
                    <a:p>
                      <a:pPr marL="0" indent="0" algn="r">
                        <a:lnSpc>
                          <a:spcPct val="100000"/>
                        </a:lnSpc>
                        <a:buFont typeface="Arial" panose="020B0604020202020204" pitchFamily="34" charset="0"/>
                        <a:buNone/>
                      </a:pPr>
                      <a:endParaRPr lang="ar-BH" sz="2800" b="1" baseline="0" dirty="0">
                        <a:latin typeface="Sakkal Majalla" panose="02000000000000000000" pitchFamily="2" charset="-78"/>
                        <a:cs typeface="Sakkal Majalla" panose="02000000000000000000" pitchFamily="2" charset="-78"/>
                      </a:endParaRPr>
                    </a:p>
                  </a:txBody>
                  <a:tcPr/>
                </a:tc>
                <a:tc>
                  <a:txBody>
                    <a:bodyPr/>
                    <a:lstStyle/>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tc rowSpan="2">
                  <a:txBody>
                    <a:bodyPr/>
                    <a:lstStyle/>
                    <a:p>
                      <a:pPr marL="0" algn="ctr" defTabSz="914400" rtl="1" eaLnBrk="1" latinLnBrk="0" hangingPunct="1">
                        <a:lnSpc>
                          <a:spcPct val="100000"/>
                        </a:lnSpc>
                      </a:pPr>
                      <a:r>
                        <a:rPr lang="ar-BH" sz="2800" b="1" kern="1200" dirty="0">
                          <a:solidFill>
                            <a:schemeClr val="tx1"/>
                          </a:solidFill>
                          <a:latin typeface="Sakkal Majalla" panose="02000000000000000000" pitchFamily="2" charset="-78"/>
                          <a:ea typeface="+mn-ea"/>
                          <a:cs typeface="Sakkal Majalla" panose="02000000000000000000" pitchFamily="2" charset="-78"/>
                        </a:rPr>
                        <a:t>حياة الغوّاص أثناء رحلة الغوص.</a:t>
                      </a:r>
                    </a:p>
                    <a:p>
                      <a:pPr marL="0" algn="ctr" defTabSz="914400" rtl="1" eaLnBrk="1" latinLnBrk="0" hangingPunct="1">
                        <a:lnSpc>
                          <a:spcPct val="100000"/>
                        </a:lnSpc>
                      </a:pPr>
                      <a:r>
                        <a:rPr lang="ar-BH" sz="2800" b="1" kern="1200" dirty="0">
                          <a:solidFill>
                            <a:schemeClr val="tx1"/>
                          </a:solidFill>
                          <a:latin typeface="Sakkal Majalla" panose="02000000000000000000" pitchFamily="2" charset="-78"/>
                          <a:ea typeface="+mn-ea"/>
                          <a:cs typeface="Sakkal Majalla" panose="02000000000000000000" pitchFamily="2" charset="-78"/>
                        </a:rPr>
                        <a:t>(4- 11 )</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val="1503703359"/>
                  </a:ext>
                </a:extLst>
              </a:tr>
              <a:tr h="1478747">
                <a:tc>
                  <a:txBody>
                    <a:bodyPr/>
                    <a:lstStyle/>
                    <a:p>
                      <a:pPr marL="0" indent="0" algn="r">
                        <a:lnSpc>
                          <a:spcPct val="100000"/>
                        </a:lnSpc>
                        <a:buFont typeface="Arial" panose="020B0604020202020204" pitchFamily="34" charset="0"/>
                        <a:buNone/>
                      </a:pPr>
                      <a:endParaRPr lang="ar-BH" sz="2800" b="1" baseline="0" dirty="0">
                        <a:latin typeface="Sakkal Majalla" panose="02000000000000000000" pitchFamily="2" charset="-78"/>
                        <a:cs typeface="Sakkal Majalla" panose="02000000000000000000" pitchFamily="2" charset="-78"/>
                      </a:endParaRPr>
                    </a:p>
                  </a:txBody>
                  <a:tcPr/>
                </a:tc>
                <a:tc>
                  <a:txBody>
                    <a:bodyPr/>
                    <a:lstStyle/>
                    <a:p>
                      <a:pPr marL="0" indent="0" algn="r">
                        <a:lnSpc>
                          <a:spcPct val="100000"/>
                        </a:lnSpc>
                        <a:buFont typeface="Arial" panose="020B0604020202020204" pitchFamily="34" charset="0"/>
                        <a:buNone/>
                      </a:pPr>
                      <a:endParaRPr lang="ar-BH" sz="2800" b="1" baseline="0" dirty="0">
                        <a:latin typeface="Sakkal Majalla" panose="02000000000000000000" pitchFamily="2" charset="-78"/>
                        <a:cs typeface="Sakkal Majalla" panose="02000000000000000000" pitchFamily="2" charset="-78"/>
                      </a:endParaRPr>
                    </a:p>
                  </a:txBody>
                  <a:tcPr/>
                </a:tc>
                <a:tc>
                  <a:txBody>
                    <a:bodyPr/>
                    <a:lstStyle/>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tc vMerge="1">
                  <a:txBody>
                    <a:bodyPr/>
                    <a:lstStyle/>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val="10002"/>
                  </a:ext>
                </a:extLst>
              </a:tr>
            </a:tbl>
          </a:graphicData>
        </a:graphic>
      </p:graphicFrame>
      <p:sp>
        <p:nvSpPr>
          <p:cNvPr id="5" name="Rectangle 2">
            <a:extLst>
              <a:ext uri="{FF2B5EF4-FFF2-40B4-BE49-F238E27FC236}">
                <a16:creationId xmlns:a16="http://schemas.microsoft.com/office/drawing/2014/main" id="{77C58A65-5C1B-4679-B386-6780580BFFB2}"/>
              </a:ext>
            </a:extLst>
          </p:cNvPr>
          <p:cNvSpPr/>
          <p:nvPr/>
        </p:nvSpPr>
        <p:spPr>
          <a:xfrm>
            <a:off x="9048136" y="2450071"/>
            <a:ext cx="1022995"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(7)</a:t>
            </a:r>
          </a:p>
        </p:txBody>
      </p:sp>
      <p:sp>
        <p:nvSpPr>
          <p:cNvPr id="8" name="Rectangle 2">
            <a:extLst>
              <a:ext uri="{FF2B5EF4-FFF2-40B4-BE49-F238E27FC236}">
                <a16:creationId xmlns:a16="http://schemas.microsoft.com/office/drawing/2014/main" id="{77C58A65-5C1B-4679-B386-6780580BFFB2}"/>
              </a:ext>
            </a:extLst>
          </p:cNvPr>
          <p:cNvSpPr/>
          <p:nvPr/>
        </p:nvSpPr>
        <p:spPr>
          <a:xfrm>
            <a:off x="9048137" y="4748731"/>
            <a:ext cx="1022995"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(8)</a:t>
            </a:r>
          </a:p>
        </p:txBody>
      </p:sp>
      <p:sp>
        <p:nvSpPr>
          <p:cNvPr id="7" name="مربع نص 6">
            <a:extLst>
              <a:ext uri="{FF2B5EF4-FFF2-40B4-BE49-F238E27FC236}">
                <a16:creationId xmlns:a16="http://schemas.microsoft.com/office/drawing/2014/main" id="{711A002E-23A8-41DA-9F95-10D240ED2653}"/>
              </a:ext>
            </a:extLst>
          </p:cNvPr>
          <p:cNvSpPr txBox="1"/>
          <p:nvPr/>
        </p:nvSpPr>
        <p:spPr>
          <a:xfrm>
            <a:off x="3416967" y="2044005"/>
            <a:ext cx="5664346" cy="1384995"/>
          </a:xfrm>
          <a:prstGeom prst="rect">
            <a:avLst/>
          </a:prstGeom>
          <a:noFill/>
        </p:spPr>
        <p:txBody>
          <a:bodyPr wrap="square" rtlCol="0">
            <a:spAutoFit/>
          </a:bodyPr>
          <a:lstStyle/>
          <a:p>
            <a:pPr algn="r"/>
            <a:r>
              <a:rPr lang="ar-BH" sz="2800" b="1" dirty="0">
                <a:latin typeface="Sakkal Majalla" panose="02000000000000000000" pitchFamily="2" charset="-78"/>
                <a:cs typeface="Sakkal Majalla" panose="02000000000000000000" pitchFamily="2" charset="-78"/>
              </a:rPr>
              <a:t>يؤكّدُ الشَّاعرُ مواصلةَ رحلتِه بالسَّفينةِ بمهارةٍ، فالسَّفينةُ تسيرُ بثباتٍ دُونَ أنْ توليَ الرياحَ الشديدةَ التي تحاولُ الوقوفَ في طريقِها </a:t>
            </a:r>
            <a:r>
              <a:rPr lang="ar-BH" sz="2800" b="1" dirty="0">
                <a:solidFill>
                  <a:prstClr val="black"/>
                </a:solidFill>
                <a:latin typeface="Sakkal Majalla" panose="02000000000000000000" pitchFamily="2" charset="-78"/>
                <a:cs typeface="Sakkal Majalla" panose="02000000000000000000" pitchFamily="2" charset="-78"/>
              </a:rPr>
              <a:t>أدنى </a:t>
            </a:r>
            <a:r>
              <a:rPr lang="ar-BH" sz="2800" b="1" dirty="0" smtClean="0">
                <a:solidFill>
                  <a:prstClr val="black"/>
                </a:solidFill>
                <a:latin typeface="Sakkal Majalla" panose="02000000000000000000" pitchFamily="2" charset="-78"/>
                <a:cs typeface="Sakkal Majalla" panose="02000000000000000000" pitchFamily="2" charset="-78"/>
              </a:rPr>
              <a:t>اهتمامٍ.</a:t>
            </a:r>
            <a:endParaRPr lang="ar-BH" sz="2800" b="1"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4F5323BD-1C5C-485C-946F-1C752F1A9AE3}"/>
              </a:ext>
            </a:extLst>
          </p:cNvPr>
          <p:cNvSpPr txBox="1"/>
          <p:nvPr/>
        </p:nvSpPr>
        <p:spPr>
          <a:xfrm>
            <a:off x="3323174" y="4025293"/>
            <a:ext cx="5664346" cy="2246769"/>
          </a:xfrm>
          <a:prstGeom prst="rect">
            <a:avLst/>
          </a:prstGeom>
          <a:noFill/>
        </p:spPr>
        <p:txBody>
          <a:bodyPr wrap="square" rtlCol="0">
            <a:spAutoFit/>
          </a:bodyPr>
          <a:lstStyle/>
          <a:p>
            <a:pPr algn="r"/>
            <a:r>
              <a:rPr lang="ar-BH" sz="2800" b="1" dirty="0">
                <a:latin typeface="Sakkal Majalla" panose="02000000000000000000" pitchFamily="2" charset="-78"/>
                <a:cs typeface="Sakkal Majalla" panose="02000000000000000000" pitchFamily="2" charset="-78"/>
              </a:rPr>
              <a:t>يروي لَنَا الغوَّاصُ في البيتِ الثاَّمنِ صورةً جميلةً لَهُ وهوَ في عرضِ البحرِ، فرغمَ كلّ المخاطرِ والأهوالِ يظلُّ قلبَه </a:t>
            </a:r>
            <a:r>
              <a:rPr lang="ar-BH" sz="2800" b="1" dirty="0" smtClean="0">
                <a:latin typeface="Sakkal Majalla" panose="02000000000000000000" pitchFamily="2" charset="-78"/>
                <a:cs typeface="Sakkal Majalla" panose="02000000000000000000" pitchFamily="2" charset="-78"/>
              </a:rPr>
              <a:t>القويُّ هانئا سعيدًا مليئًا </a:t>
            </a:r>
            <a:r>
              <a:rPr lang="ar-BH" sz="2800" b="1" dirty="0">
                <a:latin typeface="Sakkal Majalla" panose="02000000000000000000" pitchFamily="2" charset="-78"/>
                <a:cs typeface="Sakkal Majalla" panose="02000000000000000000" pitchFamily="2" charset="-78"/>
              </a:rPr>
              <a:t>بالأمنياتِ الجميلةِ، قدْ تكونُ </a:t>
            </a:r>
            <a:r>
              <a:rPr lang="ar-BH" sz="2800" b="1" dirty="0" smtClean="0">
                <a:latin typeface="Sakkal Majalla" panose="02000000000000000000" pitchFamily="2" charset="-78"/>
                <a:cs typeface="Sakkal Majalla" panose="02000000000000000000" pitchFamily="2" charset="-78"/>
              </a:rPr>
              <a:t>أمنياتِ </a:t>
            </a:r>
            <a:r>
              <a:rPr lang="ar-BH" sz="2800" b="1" dirty="0">
                <a:latin typeface="Sakkal Majalla" panose="02000000000000000000" pitchFamily="2" charset="-78"/>
                <a:cs typeface="Sakkal Majalla" panose="02000000000000000000" pitchFamily="2" charset="-78"/>
              </a:rPr>
              <a:t>العودةِ بالسَّلامةِ، أو </a:t>
            </a:r>
            <a:r>
              <a:rPr lang="ar-BH" sz="2800" b="1" dirty="0" smtClean="0">
                <a:latin typeface="Sakkal Majalla" panose="02000000000000000000" pitchFamily="2" charset="-78"/>
                <a:cs typeface="Sakkal Majalla" panose="02000000000000000000" pitchFamily="2" charset="-78"/>
              </a:rPr>
              <a:t>أمنياتِ </a:t>
            </a:r>
            <a:r>
              <a:rPr lang="ar-BH" sz="2800" b="1" dirty="0">
                <a:latin typeface="Sakkal Majalla" panose="02000000000000000000" pitchFamily="2" charset="-78"/>
                <a:cs typeface="Sakkal Majalla" panose="02000000000000000000" pitchFamily="2" charset="-78"/>
              </a:rPr>
              <a:t>صيدِ الكثيرِ مِن اللُؤلؤِ  </a:t>
            </a:r>
            <a:r>
              <a:rPr lang="ar-BH" sz="2800" b="1" dirty="0" smtClean="0">
                <a:latin typeface="Sakkal Majalla" panose="02000000000000000000" pitchFamily="2" charset="-78"/>
                <a:cs typeface="Sakkal Majalla" panose="02000000000000000000" pitchFamily="2" charset="-78"/>
              </a:rPr>
              <a:t>والداناتِ</a:t>
            </a:r>
            <a:r>
              <a:rPr lang="ar-BH" sz="2800" b="1" dirty="0">
                <a:latin typeface="Sakkal Majalla" panose="02000000000000000000" pitchFamily="2" charset="-78"/>
                <a:cs typeface="Sakkal Majalla" panose="02000000000000000000" pitchFamily="2" charset="-78"/>
              </a:rPr>
              <a:t>.  </a:t>
            </a:r>
          </a:p>
        </p:txBody>
      </p:sp>
      <p:sp>
        <p:nvSpPr>
          <p:cNvPr id="11" name="مربع نص 10">
            <a:extLst>
              <a:ext uri="{FF2B5EF4-FFF2-40B4-BE49-F238E27FC236}">
                <a16:creationId xmlns:a16="http://schemas.microsoft.com/office/drawing/2014/main" id="{FE9321CB-AC05-4A24-82BA-590F49FD91D8}"/>
              </a:ext>
            </a:extLst>
          </p:cNvPr>
          <p:cNvSpPr txBox="1"/>
          <p:nvPr/>
        </p:nvSpPr>
        <p:spPr>
          <a:xfrm>
            <a:off x="488217" y="1957629"/>
            <a:ext cx="2755282" cy="1631216"/>
          </a:xfrm>
          <a:prstGeom prst="rect">
            <a:avLst/>
          </a:prstGeom>
          <a:noFill/>
        </p:spPr>
        <p:txBody>
          <a:bodyPr wrap="square" rtlCol="0">
            <a:spAutoFit/>
          </a:bodyPr>
          <a:lstStyle/>
          <a:p>
            <a:pPr algn="r"/>
            <a:r>
              <a:rPr lang="ar-BH" sz="2000" b="1" dirty="0">
                <a:solidFill>
                  <a:srgbClr val="0070C0"/>
                </a:solidFill>
                <a:latin typeface="Sakkal Majalla" panose="02000000000000000000" pitchFamily="2" charset="-78"/>
                <a:cs typeface="Sakkal Majalla" panose="02000000000000000000" pitchFamily="2" charset="-78"/>
              </a:rPr>
              <a:t>تسيرُ، لا تدري: </a:t>
            </a:r>
            <a:r>
              <a:rPr lang="ar-BH" sz="2000" b="1" dirty="0">
                <a:latin typeface="Sakkal Majalla" panose="02000000000000000000" pitchFamily="2" charset="-78"/>
                <a:cs typeface="Sakkal Majalla" panose="02000000000000000000" pitchFamily="2" charset="-78"/>
              </a:rPr>
              <a:t>شبَّه السَّفينةَ بالإنسانِ القويّ الذي يسيرُ ولا يخافُ. </a:t>
            </a:r>
          </a:p>
          <a:p>
            <a:pPr algn="r"/>
            <a:r>
              <a:rPr lang="ar-BH" sz="2000" b="1" dirty="0">
                <a:solidFill>
                  <a:srgbClr val="0070C0"/>
                </a:solidFill>
                <a:latin typeface="Sakkal Majalla" panose="02000000000000000000" pitchFamily="2" charset="-78"/>
                <a:cs typeface="Sakkal Majalla" panose="02000000000000000000" pitchFamily="2" charset="-78"/>
              </a:rPr>
              <a:t>عاتياتُ الرّيحِ: </a:t>
            </a:r>
            <a:r>
              <a:rPr lang="ar-BH" sz="2000" b="1" dirty="0">
                <a:latin typeface="Sakkal Majalla" panose="02000000000000000000" pitchFamily="2" charset="-78"/>
                <a:cs typeface="Sakkal Majalla" panose="02000000000000000000" pitchFamily="2" charset="-78"/>
              </a:rPr>
              <a:t>شبَّه الرَّيحَ بالخصمِ الذي يحاولُ اعتراضَ الطريقِ. </a:t>
            </a:r>
          </a:p>
        </p:txBody>
      </p:sp>
      <p:sp>
        <p:nvSpPr>
          <p:cNvPr id="12" name="مربع نص 11">
            <a:extLst>
              <a:ext uri="{FF2B5EF4-FFF2-40B4-BE49-F238E27FC236}">
                <a16:creationId xmlns:a16="http://schemas.microsoft.com/office/drawing/2014/main" id="{2A14D254-0A1A-47EB-8E53-897C75BDE9A0}"/>
              </a:ext>
            </a:extLst>
          </p:cNvPr>
          <p:cNvSpPr txBox="1"/>
          <p:nvPr/>
        </p:nvSpPr>
        <p:spPr>
          <a:xfrm>
            <a:off x="474099" y="3926890"/>
            <a:ext cx="2755282" cy="1938992"/>
          </a:xfrm>
          <a:prstGeom prst="rect">
            <a:avLst/>
          </a:prstGeom>
          <a:noFill/>
        </p:spPr>
        <p:txBody>
          <a:bodyPr wrap="square" rtlCol="0">
            <a:spAutoFit/>
          </a:bodyPr>
          <a:lstStyle/>
          <a:p>
            <a:pPr algn="r" rtl="1">
              <a:defRPr/>
            </a:pPr>
            <a:r>
              <a:rPr lang="ar-BH" sz="2400" b="1" dirty="0">
                <a:solidFill>
                  <a:srgbClr val="0070C0"/>
                </a:solidFill>
                <a:latin typeface="Sakkal Majalla" panose="02000000000000000000" pitchFamily="2" charset="-78"/>
                <a:cs typeface="Sakkal Majalla" panose="02000000000000000000" pitchFamily="2" charset="-78"/>
              </a:rPr>
              <a:t>قلبي هانئٌ:</a:t>
            </a:r>
          </a:p>
          <a:p>
            <a:pPr algn="r" rtl="1">
              <a:defRPr/>
            </a:pPr>
            <a:r>
              <a:rPr lang="ar-BH" sz="2400" b="1" dirty="0">
                <a:latin typeface="Sakkal Majalla" panose="02000000000000000000" pitchFamily="2" charset="-78"/>
                <a:cs typeface="Sakkal Majalla" panose="02000000000000000000" pitchFamily="2" charset="-78"/>
              </a:rPr>
              <a:t>شبَّه القلبَ بالإنسانِ السَّعيدِ.</a:t>
            </a:r>
          </a:p>
          <a:p>
            <a:pPr algn="r" rtl="1">
              <a:defRPr/>
            </a:pPr>
            <a:r>
              <a:rPr lang="ar-BH" sz="2400" b="1" dirty="0">
                <a:solidFill>
                  <a:srgbClr val="0070C0"/>
                </a:solidFill>
                <a:latin typeface="Sakkal Majalla" panose="02000000000000000000" pitchFamily="2" charset="-78"/>
                <a:cs typeface="Sakkal Majalla" panose="02000000000000000000" pitchFamily="2" charset="-78"/>
              </a:rPr>
              <a:t>يخفقُ بالآمالِ: </a:t>
            </a:r>
            <a:r>
              <a:rPr lang="ar-BH" sz="2400" b="1" dirty="0">
                <a:latin typeface="Sakkal Majalla" panose="02000000000000000000" pitchFamily="2" charset="-78"/>
                <a:cs typeface="Sakkal Majalla" panose="02000000000000000000" pitchFamily="2" charset="-78"/>
              </a:rPr>
              <a:t>شبَّه الأمنياتِ والآمالَ بالشيءِ الماديّ المتحركِ.</a:t>
            </a:r>
          </a:p>
        </p:txBody>
      </p:sp>
      <p:sp>
        <p:nvSpPr>
          <p:cNvPr id="2" name="مستطيل 4">
            <a:extLst>
              <a:ext uri="{FF2B5EF4-FFF2-40B4-BE49-F238E27FC236}">
                <a16:creationId xmlns:a16="http://schemas.microsoft.com/office/drawing/2014/main" id="{1C9E11E0-08A7-46C5-9463-BCD81D1C3266}"/>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86802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21FCD70-F59E-42A4-98FA-559742EC3518}"/>
              </a:ext>
            </a:extLst>
          </p:cNvPr>
          <p:cNvSpPr txBox="1">
            <a:spLocks/>
          </p:cNvSpPr>
          <p:nvPr/>
        </p:nvSpPr>
        <p:spPr>
          <a:xfrm>
            <a:off x="10416920" y="-47321"/>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أ</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ك</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ت</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ش</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ف</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endParaRPr kumimoji="0" lang="en-GB"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endParaRPr>
          </a:p>
        </p:txBody>
      </p:sp>
      <p:graphicFrame>
        <p:nvGraphicFramePr>
          <p:cNvPr id="4" name="جدول 5">
            <a:extLst>
              <a:ext uri="{FF2B5EF4-FFF2-40B4-BE49-F238E27FC236}">
                <a16:creationId xmlns:a16="http://schemas.microsoft.com/office/drawing/2014/main" id="{79F79F2E-8D5F-4CDD-A7F3-18EFA56567F6}"/>
              </a:ext>
            </a:extLst>
          </p:cNvPr>
          <p:cNvGraphicFramePr>
            <a:graphicFrameLocks noGrp="1"/>
          </p:cNvGraphicFramePr>
          <p:nvPr>
            <p:extLst>
              <p:ext uri="{D42A27DB-BD31-4B8C-83A1-F6EECF244321}">
                <p14:modId xmlns:p14="http://schemas.microsoft.com/office/powerpoint/2010/main" val="789084923"/>
              </p:ext>
            </p:extLst>
          </p:nvPr>
        </p:nvGraphicFramePr>
        <p:xfrm>
          <a:off x="468708" y="909876"/>
          <a:ext cx="11254583" cy="5516880"/>
        </p:xfrm>
        <a:graphic>
          <a:graphicData uri="http://schemas.openxmlformats.org/drawingml/2006/table">
            <a:tbl>
              <a:tblPr firstRow="1" bandRow="1">
                <a:tableStyleId>{5C22544A-7EE6-4342-B048-85BDC9FD1C3A}</a:tableStyleId>
              </a:tblPr>
              <a:tblGrid>
                <a:gridCol w="2828631">
                  <a:extLst>
                    <a:ext uri="{9D8B030D-6E8A-4147-A177-3AD203B41FA5}">
                      <a16:colId xmlns:a16="http://schemas.microsoft.com/office/drawing/2014/main" val="567469862"/>
                    </a:ext>
                  </a:extLst>
                </a:gridCol>
                <a:gridCol w="5727391">
                  <a:extLst>
                    <a:ext uri="{9D8B030D-6E8A-4147-A177-3AD203B41FA5}">
                      <a16:colId xmlns:a16="http://schemas.microsoft.com/office/drawing/2014/main" val="4107278025"/>
                    </a:ext>
                  </a:extLst>
                </a:gridCol>
                <a:gridCol w="1005294">
                  <a:extLst>
                    <a:ext uri="{9D8B030D-6E8A-4147-A177-3AD203B41FA5}">
                      <a16:colId xmlns:a16="http://schemas.microsoft.com/office/drawing/2014/main" val="3929134198"/>
                    </a:ext>
                  </a:extLst>
                </a:gridCol>
                <a:gridCol w="1693267">
                  <a:extLst>
                    <a:ext uri="{9D8B030D-6E8A-4147-A177-3AD203B41FA5}">
                      <a16:colId xmlns:a16="http://schemas.microsoft.com/office/drawing/2014/main" val="2578692530"/>
                    </a:ext>
                  </a:extLst>
                </a:gridCol>
              </a:tblGrid>
              <a:tr h="757420">
                <a:tc>
                  <a:txBody>
                    <a:bodyPr/>
                    <a:lstStyle/>
                    <a:p>
                      <a:pPr algn="ctr">
                        <a:lnSpc>
                          <a:spcPct val="100000"/>
                        </a:lnSpc>
                      </a:pPr>
                      <a:r>
                        <a:rPr lang="ar-BH" sz="2800" b="1" dirty="0">
                          <a:latin typeface="Sakkal Majalla" panose="02000000000000000000" pitchFamily="2" charset="-78"/>
                          <a:cs typeface="Sakkal Majalla" panose="02000000000000000000" pitchFamily="2" charset="-78"/>
                        </a:rPr>
                        <a:t>الأساليبُ والصّوَرَ</a:t>
                      </a:r>
                      <a:endParaRPr lang="en-US" sz="2800" b="1" dirty="0">
                        <a:latin typeface="Sakkal Majalla" panose="02000000000000000000" pitchFamily="2" charset="-78"/>
                        <a:cs typeface="Sakkal Majalla" panose="02000000000000000000" pitchFamily="2" charset="-78"/>
                      </a:endParaRPr>
                    </a:p>
                  </a:txBody>
                  <a:tcPr anchor="ctr"/>
                </a:tc>
                <a:tc>
                  <a:txBody>
                    <a:bodyPr/>
                    <a:lstStyle/>
                    <a:p>
                      <a:pPr algn="ctr">
                        <a:lnSpc>
                          <a:spcPct val="100000"/>
                        </a:lnSpc>
                      </a:pPr>
                      <a:r>
                        <a:rPr lang="ar-BH" sz="3200" b="1" dirty="0">
                          <a:latin typeface="Sakkal Majalla" panose="02000000000000000000" pitchFamily="2" charset="-78"/>
                          <a:cs typeface="Sakkal Majalla" panose="02000000000000000000" pitchFamily="2" charset="-78"/>
                        </a:rPr>
                        <a:t>الشرحُ</a:t>
                      </a:r>
                      <a:endParaRPr lang="en-US" sz="3200" b="1" dirty="0">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1200" noProof="0" dirty="0">
                          <a:solidFill>
                            <a:schemeClr val="lt1"/>
                          </a:solidFill>
                          <a:latin typeface="Sakkal Majalla" panose="02000000000000000000" pitchFamily="2" charset="-78"/>
                          <a:ea typeface="+mn-ea"/>
                          <a:cs typeface="Sakkal Majalla" panose="02000000000000000000" pitchFamily="2" charset="-78"/>
                        </a:rPr>
                        <a:t>الأبيات</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1200" noProof="0" dirty="0">
                          <a:solidFill>
                            <a:schemeClr val="lt1"/>
                          </a:solidFill>
                          <a:latin typeface="Sakkal Majalla" panose="02000000000000000000" pitchFamily="2" charset="-78"/>
                          <a:ea typeface="+mn-ea"/>
                          <a:cs typeface="Sakkal Majalla" panose="02000000000000000000" pitchFamily="2" charset="-78"/>
                        </a:rPr>
                        <a:t>مقاطِعُ القصيدةِ</a:t>
                      </a:r>
                    </a:p>
                  </a:txBody>
                  <a:tcPr anchor="ctr"/>
                </a:tc>
                <a:extLst>
                  <a:ext uri="{0D108BD9-81ED-4DB2-BD59-A6C34878D82A}">
                    <a16:rowId xmlns:a16="http://schemas.microsoft.com/office/drawing/2014/main" val="936915430"/>
                  </a:ext>
                </a:extLst>
              </a:tr>
              <a:tr h="1478747">
                <a:tc>
                  <a:txBody>
                    <a:bodyPr/>
                    <a:lstStyle/>
                    <a:p>
                      <a:pPr marL="0" indent="0" algn="r">
                        <a:lnSpc>
                          <a:spcPct val="100000"/>
                        </a:lnSpc>
                        <a:buFont typeface="Arial" panose="020B0604020202020204" pitchFamily="34" charset="0"/>
                        <a:buNone/>
                      </a:pPr>
                      <a:endParaRPr lang="ar-BH" sz="2400" b="1" baseline="0" dirty="0">
                        <a:solidFill>
                          <a:schemeClr val="tx1"/>
                        </a:solidFill>
                        <a:latin typeface="Sakkal Majalla" panose="02000000000000000000" pitchFamily="2" charset="-78"/>
                        <a:cs typeface="Sakkal Majalla" panose="02000000000000000000" pitchFamily="2" charset="-78"/>
                      </a:endParaRPr>
                    </a:p>
                  </a:txBody>
                  <a:tcPr/>
                </a:tc>
                <a:tc>
                  <a:txBody>
                    <a:bodyPr/>
                    <a:lstStyle/>
                    <a:p>
                      <a:pPr marL="0" indent="0" algn="r">
                        <a:lnSpc>
                          <a:spcPct val="100000"/>
                        </a:lnSpc>
                        <a:buFont typeface="Arial" panose="020B0604020202020204" pitchFamily="34" charset="0"/>
                        <a:buNone/>
                      </a:pPr>
                      <a:endParaRPr lang="ar-BH" sz="2400" b="1" baseline="0" dirty="0">
                        <a:latin typeface="Sakkal Majalla" panose="02000000000000000000" pitchFamily="2" charset="-78"/>
                        <a:cs typeface="Sakkal Majalla" panose="02000000000000000000" pitchFamily="2" charset="-78"/>
                      </a:endParaRPr>
                    </a:p>
                  </a:txBody>
                  <a:tcPr/>
                </a:tc>
                <a:tc>
                  <a:txBody>
                    <a:bodyPr/>
                    <a:lstStyle/>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tc rowSpan="2">
                  <a:txBody>
                    <a:bodyPr/>
                    <a:lstStyle/>
                    <a:p>
                      <a:pPr marL="0" algn="ctr" defTabSz="914400" rtl="1" eaLnBrk="1" latinLnBrk="0" hangingPunct="1">
                        <a:lnSpc>
                          <a:spcPct val="100000"/>
                        </a:lnSpc>
                      </a:pPr>
                      <a:r>
                        <a:rPr lang="ar-BH" sz="3200" b="1" kern="1200" dirty="0">
                          <a:solidFill>
                            <a:schemeClr val="tx1"/>
                          </a:solidFill>
                          <a:latin typeface="Sakkal Majalla" panose="02000000000000000000" pitchFamily="2" charset="-78"/>
                          <a:ea typeface="+mn-ea"/>
                          <a:cs typeface="Sakkal Majalla" panose="02000000000000000000" pitchFamily="2" charset="-78"/>
                        </a:rPr>
                        <a:t>حياة الغوّاص أثناء رحلة الغوص.</a:t>
                      </a:r>
                    </a:p>
                    <a:p>
                      <a:pPr marL="0" algn="ctr" defTabSz="914400" rtl="1" eaLnBrk="1" latinLnBrk="0" hangingPunct="1">
                        <a:lnSpc>
                          <a:spcPct val="100000"/>
                        </a:lnSpc>
                      </a:pPr>
                      <a:r>
                        <a:rPr lang="ar-BH" sz="3200" b="1" kern="1200" dirty="0">
                          <a:solidFill>
                            <a:schemeClr val="tx1"/>
                          </a:solidFill>
                          <a:latin typeface="Sakkal Majalla" panose="02000000000000000000" pitchFamily="2" charset="-78"/>
                          <a:ea typeface="+mn-ea"/>
                          <a:cs typeface="Sakkal Majalla" panose="02000000000000000000" pitchFamily="2" charset="-78"/>
                        </a:rPr>
                        <a:t>(4- 11 )</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val="1503703359"/>
                  </a:ext>
                </a:extLst>
              </a:tr>
              <a:tr h="1478747">
                <a:tc>
                  <a:txBody>
                    <a:bodyPr/>
                    <a:lstStyle/>
                    <a:p>
                      <a:pPr marL="0" indent="0" algn="r">
                        <a:lnSpc>
                          <a:spcPct val="100000"/>
                        </a:lnSpc>
                        <a:buFont typeface="Arial" panose="020B0604020202020204" pitchFamily="34" charset="0"/>
                        <a:buNone/>
                      </a:pPr>
                      <a:endParaRPr lang="ar-BH" sz="2400" b="1" baseline="0" dirty="0">
                        <a:latin typeface="Sakkal Majalla" panose="02000000000000000000" pitchFamily="2" charset="-78"/>
                        <a:cs typeface="Sakkal Majalla" panose="02000000000000000000" pitchFamily="2" charset="-78"/>
                      </a:endParaRPr>
                    </a:p>
                  </a:txBody>
                  <a:tcPr/>
                </a:tc>
                <a:tc>
                  <a:txBody>
                    <a:bodyPr/>
                    <a:lstStyle/>
                    <a:p>
                      <a:pPr marL="0" indent="0" algn="r">
                        <a:lnSpc>
                          <a:spcPct val="100000"/>
                        </a:lnSpc>
                        <a:buFont typeface="Arial" panose="020B0604020202020204" pitchFamily="34" charset="0"/>
                        <a:buNone/>
                      </a:pPr>
                      <a:endParaRPr lang="ar-BH" sz="2400" b="1" baseline="0" dirty="0">
                        <a:latin typeface="Sakkal Majalla" panose="02000000000000000000" pitchFamily="2" charset="-78"/>
                        <a:cs typeface="Sakkal Majalla" panose="02000000000000000000" pitchFamily="2" charset="-78"/>
                      </a:endParaRPr>
                    </a:p>
                  </a:txBody>
                  <a:tcPr/>
                </a:tc>
                <a:tc>
                  <a:txBody>
                    <a:bodyPr/>
                    <a:lstStyle/>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tc vMerge="1">
                  <a:txBody>
                    <a:bodyPr/>
                    <a:lstStyle/>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val="10002"/>
                  </a:ext>
                </a:extLst>
              </a:tr>
            </a:tbl>
          </a:graphicData>
        </a:graphic>
      </p:graphicFrame>
      <p:sp>
        <p:nvSpPr>
          <p:cNvPr id="5" name="Rectangle 2">
            <a:extLst>
              <a:ext uri="{FF2B5EF4-FFF2-40B4-BE49-F238E27FC236}">
                <a16:creationId xmlns:a16="http://schemas.microsoft.com/office/drawing/2014/main" id="{77C58A65-5C1B-4679-B386-6780580BFFB2}"/>
              </a:ext>
            </a:extLst>
          </p:cNvPr>
          <p:cNvSpPr/>
          <p:nvPr/>
        </p:nvSpPr>
        <p:spPr>
          <a:xfrm>
            <a:off x="8961730" y="2406278"/>
            <a:ext cx="1022995"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(9)</a:t>
            </a:r>
          </a:p>
        </p:txBody>
      </p:sp>
      <p:sp>
        <p:nvSpPr>
          <p:cNvPr id="8" name="Rectangle 2">
            <a:extLst>
              <a:ext uri="{FF2B5EF4-FFF2-40B4-BE49-F238E27FC236}">
                <a16:creationId xmlns:a16="http://schemas.microsoft.com/office/drawing/2014/main" id="{77C58A65-5C1B-4679-B386-6780580BFFB2}"/>
              </a:ext>
            </a:extLst>
          </p:cNvPr>
          <p:cNvSpPr/>
          <p:nvPr/>
        </p:nvSpPr>
        <p:spPr>
          <a:xfrm>
            <a:off x="8961730" y="4400220"/>
            <a:ext cx="1022995"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(10)</a:t>
            </a:r>
          </a:p>
        </p:txBody>
      </p:sp>
      <p:sp>
        <p:nvSpPr>
          <p:cNvPr id="7" name="مربع نص 6">
            <a:extLst>
              <a:ext uri="{FF2B5EF4-FFF2-40B4-BE49-F238E27FC236}">
                <a16:creationId xmlns:a16="http://schemas.microsoft.com/office/drawing/2014/main" id="{34273A3F-45F0-4ADA-8B4A-4F701E82C170}"/>
              </a:ext>
            </a:extLst>
          </p:cNvPr>
          <p:cNvSpPr txBox="1"/>
          <p:nvPr/>
        </p:nvSpPr>
        <p:spPr>
          <a:xfrm>
            <a:off x="3297384" y="1929224"/>
            <a:ext cx="5664346" cy="2246769"/>
          </a:xfrm>
          <a:prstGeom prst="rect">
            <a:avLst/>
          </a:prstGeom>
          <a:noFill/>
        </p:spPr>
        <p:txBody>
          <a:bodyPr wrap="square" rtlCol="0">
            <a:spAutoFit/>
          </a:bodyPr>
          <a:lstStyle/>
          <a:p>
            <a:pPr algn="r"/>
            <a:r>
              <a:rPr lang="ar-BH" sz="2800" b="1" dirty="0">
                <a:latin typeface="Sakkal Majalla" panose="02000000000000000000" pitchFamily="2" charset="-78"/>
                <a:cs typeface="Sakkal Majalla" panose="02000000000000000000" pitchFamily="2" charset="-78"/>
              </a:rPr>
              <a:t>يصوّرُ لنَا الغوَّاصُ شعورَه وَهَوَ على ظهرِ السَّفينةِ المتحرّكةِ بقوَّة ٍوخفَّةٍ، مِثلَمَا لوْ كانَ على البساطِ السّحريّ الطَّائرِ. </a:t>
            </a:r>
          </a:p>
          <a:p>
            <a:pPr algn="r"/>
            <a:r>
              <a:rPr lang="ar-BH" sz="2800" b="1" dirty="0">
                <a:latin typeface="Sakkal Majalla" panose="02000000000000000000" pitchFamily="2" charset="-78"/>
                <a:cs typeface="Sakkal Majalla" panose="02000000000000000000" pitchFamily="2" charset="-78"/>
              </a:rPr>
              <a:t>يرسمُ الغوَّاصُ هذا  ليوضّحَ أولًا غرابةَ الشّعورِ  فلَيسَ بمقدورِ الجميعِ أنْ ينالوا نفسَ الإحساسِ.</a:t>
            </a:r>
          </a:p>
        </p:txBody>
      </p:sp>
      <p:sp>
        <p:nvSpPr>
          <p:cNvPr id="10" name="مربع نص 9">
            <a:extLst>
              <a:ext uri="{FF2B5EF4-FFF2-40B4-BE49-F238E27FC236}">
                <a16:creationId xmlns:a16="http://schemas.microsoft.com/office/drawing/2014/main" id="{4F08C990-62D0-4A5F-B623-E5E6021233FF}"/>
              </a:ext>
            </a:extLst>
          </p:cNvPr>
          <p:cNvSpPr txBox="1"/>
          <p:nvPr/>
        </p:nvSpPr>
        <p:spPr>
          <a:xfrm>
            <a:off x="3224865" y="4400220"/>
            <a:ext cx="5664347" cy="1938992"/>
          </a:xfrm>
          <a:prstGeom prst="rect">
            <a:avLst/>
          </a:prstGeom>
          <a:noFill/>
        </p:spPr>
        <p:txBody>
          <a:bodyPr wrap="square" rtlCol="0">
            <a:spAutoFit/>
          </a:bodyPr>
          <a:lstStyle/>
          <a:p>
            <a:pPr algn="r"/>
            <a:r>
              <a:rPr lang="ar-BH" sz="2400" b="1" dirty="0">
                <a:latin typeface="Sakkal Majalla" panose="02000000000000000000" pitchFamily="2" charset="-78"/>
                <a:cs typeface="Sakkal Majalla" panose="02000000000000000000" pitchFamily="2" charset="-78"/>
              </a:rPr>
              <a:t>يكشفُ لَنَا الغوَّاصُ عن مهنتِه وغرضِه مِن رحلةِ الغوصِ، فهوَ يُبحرُ مِن أجلِ صيدِ اللُؤلؤِ الفريدِ النّادر ِالموجودِ في قاعِ البحار ِالعميقةِ. </a:t>
            </a:r>
          </a:p>
          <a:p>
            <a:pPr algn="r"/>
            <a:r>
              <a:rPr lang="ar-BH" sz="2400" b="1" dirty="0">
                <a:latin typeface="Sakkal Majalla" panose="02000000000000000000" pitchFamily="2" charset="-78"/>
                <a:cs typeface="Sakkal Majalla" panose="02000000000000000000" pitchFamily="2" charset="-78"/>
              </a:rPr>
              <a:t>يبيّنُ لَنَا أنَّ اللُؤلؤَ الذي يصيدُه نادرُ النوعِ  للدّلالةِ على غلاءِ ثمنِه وأنَّه موجودٌ فقطْ في بحارِ بلادِه. </a:t>
            </a:r>
          </a:p>
        </p:txBody>
      </p:sp>
      <p:sp>
        <p:nvSpPr>
          <p:cNvPr id="11" name="مربع نص 10">
            <a:extLst>
              <a:ext uri="{FF2B5EF4-FFF2-40B4-BE49-F238E27FC236}">
                <a16:creationId xmlns:a16="http://schemas.microsoft.com/office/drawing/2014/main" id="{5F87932B-23FF-446D-8D99-1DC7287543B0}"/>
              </a:ext>
            </a:extLst>
          </p:cNvPr>
          <p:cNvSpPr txBox="1"/>
          <p:nvPr/>
        </p:nvSpPr>
        <p:spPr>
          <a:xfrm>
            <a:off x="555816" y="1929224"/>
            <a:ext cx="2654460" cy="2308324"/>
          </a:xfrm>
          <a:prstGeom prst="rect">
            <a:avLst/>
          </a:prstGeom>
          <a:noFill/>
        </p:spPr>
        <p:txBody>
          <a:bodyPr wrap="square" rtlCol="0">
            <a:spAutoFit/>
          </a:bodyPr>
          <a:lstStyle/>
          <a:p>
            <a:pPr algn="r"/>
            <a:r>
              <a:rPr lang="ar-BH" sz="2400" b="1" dirty="0">
                <a:latin typeface="Sakkal Majalla" panose="02000000000000000000" pitchFamily="2" charset="-78"/>
                <a:cs typeface="Sakkal Majalla" panose="02000000000000000000" pitchFamily="2" charset="-78"/>
              </a:rPr>
              <a:t>يشبَّه الشَّاعرُ نفسَه وهوَ على ظهرِ السَّفينةِ التي تسيرُ بسرعةٍ بَيَنَ الأمواجِ، كَمَا لوْ كانَ مَعَ سيدِنا سليمانَ على البساطِ السّحريّ لخفَّةِ حركتِه. </a:t>
            </a:r>
          </a:p>
        </p:txBody>
      </p:sp>
      <p:sp>
        <p:nvSpPr>
          <p:cNvPr id="2" name="مستطيل 4">
            <a:extLst>
              <a:ext uri="{FF2B5EF4-FFF2-40B4-BE49-F238E27FC236}">
                <a16:creationId xmlns:a16="http://schemas.microsoft.com/office/drawing/2014/main" id="{B8676B88-9B08-4177-A49C-536D721B89CB}"/>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30559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21FCD70-F59E-42A4-98FA-559742EC3518}"/>
              </a:ext>
            </a:extLst>
          </p:cNvPr>
          <p:cNvSpPr txBox="1">
            <a:spLocks/>
          </p:cNvSpPr>
          <p:nvPr/>
        </p:nvSpPr>
        <p:spPr>
          <a:xfrm>
            <a:off x="10416920" y="-47321"/>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أ</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ك</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ت</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ش</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ف</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endParaRPr kumimoji="0" lang="en-GB"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endParaRPr>
          </a:p>
        </p:txBody>
      </p:sp>
      <p:graphicFrame>
        <p:nvGraphicFramePr>
          <p:cNvPr id="4" name="جدول 5">
            <a:extLst>
              <a:ext uri="{FF2B5EF4-FFF2-40B4-BE49-F238E27FC236}">
                <a16:creationId xmlns:a16="http://schemas.microsoft.com/office/drawing/2014/main" id="{79F79F2E-8D5F-4CDD-A7F3-18EFA56567F6}"/>
              </a:ext>
            </a:extLst>
          </p:cNvPr>
          <p:cNvGraphicFramePr>
            <a:graphicFrameLocks noGrp="1"/>
          </p:cNvGraphicFramePr>
          <p:nvPr>
            <p:extLst>
              <p:ext uri="{D42A27DB-BD31-4B8C-83A1-F6EECF244321}">
                <p14:modId xmlns:p14="http://schemas.microsoft.com/office/powerpoint/2010/main" val="3618532564"/>
              </p:ext>
            </p:extLst>
          </p:nvPr>
        </p:nvGraphicFramePr>
        <p:xfrm>
          <a:off x="468708" y="1987964"/>
          <a:ext cx="11254583" cy="3474720"/>
        </p:xfrm>
        <a:graphic>
          <a:graphicData uri="http://schemas.openxmlformats.org/drawingml/2006/table">
            <a:tbl>
              <a:tblPr firstRow="1" bandRow="1">
                <a:tableStyleId>{5C22544A-7EE6-4342-B048-85BDC9FD1C3A}</a:tableStyleId>
              </a:tblPr>
              <a:tblGrid>
                <a:gridCol w="2828631">
                  <a:extLst>
                    <a:ext uri="{9D8B030D-6E8A-4147-A177-3AD203B41FA5}">
                      <a16:colId xmlns:a16="http://schemas.microsoft.com/office/drawing/2014/main" val="567469862"/>
                    </a:ext>
                  </a:extLst>
                </a:gridCol>
                <a:gridCol w="5793652">
                  <a:extLst>
                    <a:ext uri="{9D8B030D-6E8A-4147-A177-3AD203B41FA5}">
                      <a16:colId xmlns:a16="http://schemas.microsoft.com/office/drawing/2014/main" val="4107278025"/>
                    </a:ext>
                  </a:extLst>
                </a:gridCol>
                <a:gridCol w="939033">
                  <a:extLst>
                    <a:ext uri="{9D8B030D-6E8A-4147-A177-3AD203B41FA5}">
                      <a16:colId xmlns:a16="http://schemas.microsoft.com/office/drawing/2014/main" val="280815578"/>
                    </a:ext>
                  </a:extLst>
                </a:gridCol>
                <a:gridCol w="1693267">
                  <a:extLst>
                    <a:ext uri="{9D8B030D-6E8A-4147-A177-3AD203B41FA5}">
                      <a16:colId xmlns:a16="http://schemas.microsoft.com/office/drawing/2014/main" val="2578692530"/>
                    </a:ext>
                  </a:extLst>
                </a:gridCol>
              </a:tblGrid>
              <a:tr h="757420">
                <a:tc>
                  <a:txBody>
                    <a:bodyPr/>
                    <a:lstStyle/>
                    <a:p>
                      <a:pPr algn="ctr">
                        <a:lnSpc>
                          <a:spcPct val="100000"/>
                        </a:lnSpc>
                      </a:pPr>
                      <a:r>
                        <a:rPr lang="ar-BH" sz="2800" b="1" dirty="0">
                          <a:latin typeface="Sakkal Majalla" panose="02000000000000000000" pitchFamily="2" charset="-78"/>
                          <a:cs typeface="Sakkal Majalla" panose="02000000000000000000" pitchFamily="2" charset="-78"/>
                        </a:rPr>
                        <a:t>الأساليبُ والصّوَرَ</a:t>
                      </a:r>
                      <a:endParaRPr lang="en-US" sz="2800" b="1" dirty="0">
                        <a:latin typeface="Sakkal Majalla" panose="02000000000000000000" pitchFamily="2" charset="-78"/>
                        <a:cs typeface="Sakkal Majalla" panose="02000000000000000000" pitchFamily="2" charset="-78"/>
                      </a:endParaRPr>
                    </a:p>
                  </a:txBody>
                  <a:tcPr anchor="ctr"/>
                </a:tc>
                <a:tc>
                  <a:txBody>
                    <a:bodyPr/>
                    <a:lstStyle/>
                    <a:p>
                      <a:pPr algn="ctr">
                        <a:lnSpc>
                          <a:spcPct val="100000"/>
                        </a:lnSpc>
                      </a:pPr>
                      <a:r>
                        <a:rPr lang="ar-BH" sz="3200" b="1" dirty="0">
                          <a:latin typeface="Sakkal Majalla" panose="02000000000000000000" pitchFamily="2" charset="-78"/>
                          <a:cs typeface="Sakkal Majalla" panose="02000000000000000000" pitchFamily="2" charset="-78"/>
                        </a:rPr>
                        <a:t>الشرحُ</a:t>
                      </a:r>
                      <a:endParaRPr lang="en-US" sz="3200" b="1" dirty="0">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1200" noProof="0" dirty="0">
                          <a:solidFill>
                            <a:schemeClr val="lt1"/>
                          </a:solidFill>
                          <a:latin typeface="Sakkal Majalla" panose="02000000000000000000" pitchFamily="2" charset="-78"/>
                          <a:ea typeface="+mn-ea"/>
                          <a:cs typeface="Sakkal Majalla" panose="02000000000000000000" pitchFamily="2" charset="-78"/>
                        </a:rPr>
                        <a:t>الأبيات</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1200" noProof="0" dirty="0">
                          <a:solidFill>
                            <a:schemeClr val="lt1"/>
                          </a:solidFill>
                          <a:latin typeface="Sakkal Majalla" panose="02000000000000000000" pitchFamily="2" charset="-78"/>
                          <a:ea typeface="+mn-ea"/>
                          <a:cs typeface="Sakkal Majalla" panose="02000000000000000000" pitchFamily="2" charset="-78"/>
                        </a:rPr>
                        <a:t>مقاطِعُ القصيدةِ</a:t>
                      </a:r>
                    </a:p>
                  </a:txBody>
                  <a:tcPr anchor="ctr"/>
                </a:tc>
                <a:extLst>
                  <a:ext uri="{0D108BD9-81ED-4DB2-BD59-A6C34878D82A}">
                    <a16:rowId xmlns:a16="http://schemas.microsoft.com/office/drawing/2014/main" val="936915430"/>
                  </a:ext>
                </a:extLst>
              </a:tr>
              <a:tr h="1478747">
                <a:tc>
                  <a:txBody>
                    <a:bodyPr/>
                    <a:lstStyle/>
                    <a:p>
                      <a:pPr marL="0" indent="0" algn="r">
                        <a:lnSpc>
                          <a:spcPct val="100000"/>
                        </a:lnSpc>
                        <a:buFont typeface="Arial" panose="020B0604020202020204" pitchFamily="34" charset="0"/>
                        <a:buNone/>
                      </a:pPr>
                      <a:endParaRPr lang="ar-BH" sz="2800" b="1" baseline="0" dirty="0">
                        <a:solidFill>
                          <a:schemeClr val="tx1"/>
                        </a:solidFill>
                        <a:latin typeface="Sakkal Majalla" panose="02000000000000000000" pitchFamily="2" charset="-78"/>
                        <a:cs typeface="Sakkal Majalla" panose="02000000000000000000" pitchFamily="2" charset="-78"/>
                      </a:endParaRPr>
                    </a:p>
                  </a:txBody>
                  <a:tcPr/>
                </a:tc>
                <a:tc>
                  <a:txBody>
                    <a:bodyPr/>
                    <a:lstStyle/>
                    <a:p>
                      <a:pPr marL="0" indent="0" algn="r">
                        <a:lnSpc>
                          <a:spcPct val="100000"/>
                        </a:lnSpc>
                        <a:buFont typeface="Arial" panose="020B0604020202020204" pitchFamily="34" charset="0"/>
                        <a:buNone/>
                      </a:pPr>
                      <a:endParaRPr lang="ar-BH" sz="2800" b="1" baseline="0" dirty="0">
                        <a:latin typeface="Sakkal Majalla" panose="02000000000000000000" pitchFamily="2" charset="-78"/>
                        <a:cs typeface="Sakkal Majalla" panose="02000000000000000000" pitchFamily="2" charset="-78"/>
                      </a:endParaRPr>
                    </a:p>
                  </a:txBody>
                  <a:tcPr/>
                </a:tc>
                <a:tc>
                  <a:txBody>
                    <a:bodyPr/>
                    <a:lstStyle/>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tc>
                  <a:txBody>
                    <a:bodyPr/>
                    <a:lstStyle/>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val="1503703359"/>
                  </a:ext>
                </a:extLst>
              </a:tr>
            </a:tbl>
          </a:graphicData>
        </a:graphic>
      </p:graphicFrame>
      <p:sp>
        <p:nvSpPr>
          <p:cNvPr id="5" name="Rectangle 2">
            <a:extLst>
              <a:ext uri="{FF2B5EF4-FFF2-40B4-BE49-F238E27FC236}">
                <a16:creationId xmlns:a16="http://schemas.microsoft.com/office/drawing/2014/main" id="{77C58A65-5C1B-4679-B386-6780580BFFB2}"/>
              </a:ext>
            </a:extLst>
          </p:cNvPr>
          <p:cNvSpPr/>
          <p:nvPr/>
        </p:nvSpPr>
        <p:spPr>
          <a:xfrm>
            <a:off x="9104819" y="3429000"/>
            <a:ext cx="931837"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(11)</a:t>
            </a:r>
          </a:p>
        </p:txBody>
      </p:sp>
      <p:sp>
        <p:nvSpPr>
          <p:cNvPr id="7" name="مستطيل 6">
            <a:extLst>
              <a:ext uri="{FF2B5EF4-FFF2-40B4-BE49-F238E27FC236}">
                <a16:creationId xmlns:a16="http://schemas.microsoft.com/office/drawing/2014/main" id="{74DBAB59-784C-46DD-80BE-12D93A73F2A0}"/>
              </a:ext>
            </a:extLst>
          </p:cNvPr>
          <p:cNvSpPr/>
          <p:nvPr/>
        </p:nvSpPr>
        <p:spPr>
          <a:xfrm>
            <a:off x="10036656" y="2993025"/>
            <a:ext cx="1572126" cy="1815882"/>
          </a:xfrm>
          <a:prstGeom prst="rect">
            <a:avLst/>
          </a:prstGeom>
        </p:spPr>
        <p:txBody>
          <a:bodyPr wrap="square">
            <a:spAutoFit/>
          </a:bodyPr>
          <a:lstStyle/>
          <a:p>
            <a:pPr algn="ctr" rtl="1"/>
            <a:r>
              <a:rPr lang="ar-BH" sz="2800" b="1" dirty="0">
                <a:latin typeface="Sakkal Majalla" panose="02000000000000000000" pitchFamily="2" charset="-78"/>
                <a:cs typeface="Sakkal Majalla" panose="02000000000000000000" pitchFamily="2" charset="-78"/>
              </a:rPr>
              <a:t>حياة الغوّاص أثناء رحلة الغوص.</a:t>
            </a:r>
          </a:p>
          <a:p>
            <a:pPr algn="ctr" rtl="1"/>
            <a:r>
              <a:rPr lang="ar-BH" sz="2800" b="1" dirty="0">
                <a:latin typeface="Sakkal Majalla" panose="02000000000000000000" pitchFamily="2" charset="-78"/>
                <a:cs typeface="Sakkal Majalla" panose="02000000000000000000" pitchFamily="2" charset="-78"/>
              </a:rPr>
              <a:t>(4- 11 )</a:t>
            </a:r>
            <a:endParaRPr lang="en-US" sz="2800" b="1"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64E865D6-8AC8-4B58-9510-2DFD0F4E41E2}"/>
              </a:ext>
            </a:extLst>
          </p:cNvPr>
          <p:cNvSpPr txBox="1"/>
          <p:nvPr/>
        </p:nvSpPr>
        <p:spPr>
          <a:xfrm>
            <a:off x="3263826" y="2974252"/>
            <a:ext cx="5664346" cy="2062103"/>
          </a:xfrm>
          <a:prstGeom prst="rect">
            <a:avLst/>
          </a:prstGeom>
          <a:noFill/>
        </p:spPr>
        <p:txBody>
          <a:bodyPr wrap="square" rtlCol="0">
            <a:spAutoFit/>
          </a:bodyPr>
          <a:lstStyle/>
          <a:p>
            <a:pPr algn="r"/>
            <a:r>
              <a:rPr lang="ar-BH" sz="3200" b="1" dirty="0">
                <a:latin typeface="Sakkal Majalla" panose="02000000000000000000" pitchFamily="2" charset="-78"/>
                <a:cs typeface="Sakkal Majalla" panose="02000000000000000000" pitchFamily="2" charset="-78"/>
              </a:rPr>
              <a:t>يختمُ الغوَّاصُ حديثَه بالفرحِ فَهَوَ رغمَ قسوةِ ظروفِ مهنتِه، إلا أنَّه يرفعُ صوتَه بالنَّشيدِ الجميلِ ليلًا ونهارًا حتى يهزمَ الخوفَ، ويعبّرَ عن آمالِه وأمنياتِه بالنَّشيدِ. </a:t>
            </a:r>
          </a:p>
        </p:txBody>
      </p:sp>
      <p:sp>
        <p:nvSpPr>
          <p:cNvPr id="11" name="مربع نص 10">
            <a:extLst>
              <a:ext uri="{FF2B5EF4-FFF2-40B4-BE49-F238E27FC236}">
                <a16:creationId xmlns:a16="http://schemas.microsoft.com/office/drawing/2014/main" id="{C5FCDBE6-70F9-4B5F-B2CE-AA39B56FA9AC}"/>
              </a:ext>
            </a:extLst>
          </p:cNvPr>
          <p:cNvSpPr txBox="1"/>
          <p:nvPr/>
        </p:nvSpPr>
        <p:spPr>
          <a:xfrm>
            <a:off x="364470" y="2993025"/>
            <a:ext cx="2654460" cy="523220"/>
          </a:xfrm>
          <a:prstGeom prst="rect">
            <a:avLst/>
          </a:prstGeom>
          <a:noFill/>
        </p:spPr>
        <p:txBody>
          <a:bodyPr wrap="square" rtlCol="0">
            <a:spAutoFit/>
          </a:bodyPr>
          <a:lstStyle/>
          <a:p>
            <a:pPr algn="r"/>
            <a:r>
              <a:rPr lang="ar-BH" sz="2800" b="1" dirty="0">
                <a:solidFill>
                  <a:srgbClr val="0070C0"/>
                </a:solidFill>
                <a:latin typeface="Sakkal Majalla" panose="02000000000000000000" pitchFamily="2" charset="-78"/>
                <a:cs typeface="Sakkal Majalla" panose="02000000000000000000" pitchFamily="2" charset="-78"/>
              </a:rPr>
              <a:t>الليلُ/ الفجرُ: </a:t>
            </a:r>
            <a:r>
              <a:rPr lang="ar-BH" sz="2800" b="1" dirty="0">
                <a:latin typeface="Sakkal Majalla" panose="02000000000000000000" pitchFamily="2" charset="-78"/>
                <a:cs typeface="Sakkal Majalla" panose="02000000000000000000" pitchFamily="2" charset="-78"/>
              </a:rPr>
              <a:t>تضادٌ.</a:t>
            </a:r>
          </a:p>
        </p:txBody>
      </p:sp>
      <p:sp>
        <p:nvSpPr>
          <p:cNvPr id="2" name="مستطيل 4">
            <a:extLst>
              <a:ext uri="{FF2B5EF4-FFF2-40B4-BE49-F238E27FC236}">
                <a16:creationId xmlns:a16="http://schemas.microsoft.com/office/drawing/2014/main" id="{10F95A47-7CCD-4032-AB96-ACD852207F31}"/>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21135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472" y="1276114"/>
            <a:ext cx="8663579" cy="909920"/>
          </a:xfrm>
        </p:spPr>
        <p:txBody>
          <a:bodyPr>
            <a:normAutofit/>
          </a:bodyPr>
          <a:lstStyle/>
          <a:p>
            <a:pPr algn="r"/>
            <a:r>
              <a:rPr lang="ar-BH" sz="4000" b="1" dirty="0">
                <a:latin typeface="Sakkal Majalla" panose="02000000000000000000" pitchFamily="2" charset="-78"/>
                <a:cs typeface="Sakkal Majalla" panose="02000000000000000000" pitchFamily="2" charset="-78"/>
              </a:rPr>
              <a:t>1</a:t>
            </a:r>
            <a:r>
              <a:rPr lang="ar-BH" sz="3600" b="1" dirty="0">
                <a:latin typeface="Sakkal Majalla" panose="02000000000000000000" pitchFamily="2" charset="-78"/>
                <a:cs typeface="Sakkal Majalla" panose="02000000000000000000" pitchFamily="2" charset="-78"/>
              </a:rPr>
              <a:t>. أذْكُرُ معْنَى كُلٍّ مِمَّا يَلي، ثُمّ أضعُ الكَلمةَ في جملةٍ توضِّحُ </a:t>
            </a:r>
            <a:r>
              <a:rPr lang="ar-BH" sz="3600" b="1" dirty="0" smtClean="0">
                <a:latin typeface="Sakkal Majalla" panose="02000000000000000000" pitchFamily="2" charset="-78"/>
                <a:cs typeface="Sakkal Majalla" panose="02000000000000000000" pitchFamily="2" charset="-78"/>
              </a:rPr>
              <a:t>معنَاها</a:t>
            </a:r>
            <a:r>
              <a:rPr lang="ar-BH" sz="4000" b="1" dirty="0" smtClean="0">
                <a:latin typeface="Sakkal Majalla" panose="02000000000000000000" pitchFamily="2" charset="-78"/>
                <a:cs typeface="Sakkal Majalla" panose="02000000000000000000" pitchFamily="2" charset="-78"/>
              </a:rPr>
              <a:t>:</a:t>
            </a:r>
            <a:endParaRPr lang="ar-BH" sz="4000" b="1" dirty="0">
              <a:latin typeface="Sakkal Majalla" panose="02000000000000000000" pitchFamily="2" charset="-78"/>
              <a:cs typeface="Sakkal Majalla" panose="02000000000000000000" pitchFamily="2" charset="-78"/>
            </a:endParaRPr>
          </a:p>
        </p:txBody>
      </p:sp>
      <p:sp>
        <p:nvSpPr>
          <p:cNvPr id="6" name="Title 1">
            <a:extLst>
              <a:ext uri="{FF2B5EF4-FFF2-40B4-BE49-F238E27FC236}">
                <a16:creationId xmlns:a16="http://schemas.microsoft.com/office/drawing/2014/main" id="{C3DEA09E-20B8-48EB-890C-A2BA6480C4B8}"/>
              </a:ext>
            </a:extLst>
          </p:cNvPr>
          <p:cNvSpPr txBox="1">
            <a:spLocks/>
          </p:cNvSpPr>
          <p:nvPr/>
        </p:nvSpPr>
        <p:spPr>
          <a:xfrm>
            <a:off x="10942466" y="0"/>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graphicFrame>
        <p:nvGraphicFramePr>
          <p:cNvPr id="5" name="جدول 4">
            <a:extLst>
              <a:ext uri="{FF2B5EF4-FFF2-40B4-BE49-F238E27FC236}">
                <a16:creationId xmlns:a16="http://schemas.microsoft.com/office/drawing/2014/main" id="{04D56F7B-74EF-408B-954C-074D9E6E66D8}"/>
              </a:ext>
            </a:extLst>
          </p:cNvPr>
          <p:cNvGraphicFramePr>
            <a:graphicFrameLocks noGrp="1"/>
          </p:cNvGraphicFramePr>
          <p:nvPr>
            <p:extLst>
              <p:ext uri="{D42A27DB-BD31-4B8C-83A1-F6EECF244321}">
                <p14:modId xmlns:p14="http://schemas.microsoft.com/office/powerpoint/2010/main" val="993510939"/>
              </p:ext>
            </p:extLst>
          </p:nvPr>
        </p:nvGraphicFramePr>
        <p:xfrm>
          <a:off x="370219" y="2205894"/>
          <a:ext cx="11227264" cy="1761174"/>
        </p:xfrm>
        <a:graphic>
          <a:graphicData uri="http://schemas.openxmlformats.org/drawingml/2006/table">
            <a:tbl>
              <a:tblPr rtl="1" firstRow="1" firstCol="1" bandRow="1">
                <a:tableStyleId>{BC89EF96-8CEA-46FF-86C4-4CE0E7609802}</a:tableStyleId>
              </a:tblPr>
              <a:tblGrid>
                <a:gridCol w="3016225">
                  <a:extLst>
                    <a:ext uri="{9D8B030D-6E8A-4147-A177-3AD203B41FA5}">
                      <a16:colId xmlns:a16="http://schemas.microsoft.com/office/drawing/2014/main" val="2396971745"/>
                    </a:ext>
                  </a:extLst>
                </a:gridCol>
                <a:gridCol w="3016225">
                  <a:extLst>
                    <a:ext uri="{9D8B030D-6E8A-4147-A177-3AD203B41FA5}">
                      <a16:colId xmlns:a16="http://schemas.microsoft.com/office/drawing/2014/main" val="3542069977"/>
                    </a:ext>
                  </a:extLst>
                </a:gridCol>
                <a:gridCol w="5194814">
                  <a:extLst>
                    <a:ext uri="{9D8B030D-6E8A-4147-A177-3AD203B41FA5}">
                      <a16:colId xmlns:a16="http://schemas.microsoft.com/office/drawing/2014/main" val="20002"/>
                    </a:ext>
                  </a:extLst>
                </a:gridCol>
              </a:tblGrid>
              <a:tr h="449658">
                <a:tc>
                  <a:txBody>
                    <a:bodyPr/>
                    <a:lstStyle/>
                    <a:p>
                      <a:pPr algn="ctr" rtl="1">
                        <a:lnSpc>
                          <a:spcPct val="107000"/>
                        </a:lnSpc>
                        <a:defRPr/>
                      </a:pPr>
                      <a:r>
                        <a:rPr lang="ar-BH" sz="3600" b="1" dirty="0">
                          <a:latin typeface="Sakkal Majalla" panose="02000000000000000000" pitchFamily="2" charset="-78"/>
                          <a:ea typeface="Calibri" panose="020F0502020204030204" pitchFamily="34" charset="0"/>
                          <a:cs typeface="Sakkal Majalla" panose="02000000000000000000" pitchFamily="2" charset="-78"/>
                        </a:rPr>
                        <a:t>أغوارٌ</a:t>
                      </a:r>
                      <a:endParaRPr lang="en-US" sz="3600" b="1" dirty="0">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endParaRPr lang="ar-SA"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endParaRPr lang="ar-SA"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val="2555119240"/>
                  </a:ext>
                </a:extLst>
              </a:tr>
              <a:tr h="448109">
                <a:tc>
                  <a:txBody>
                    <a:bodyPr/>
                    <a:lstStyle/>
                    <a:p>
                      <a:pPr marL="0" marR="0" algn="ctr" rtl="1">
                        <a:lnSpc>
                          <a:spcPct val="107000"/>
                        </a:lnSpc>
                        <a:spcBef>
                          <a:spcPts val="0"/>
                        </a:spcBef>
                        <a:spcAft>
                          <a:spcPts val="0"/>
                        </a:spcAft>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هانئٌ</a:t>
                      </a: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val="3884159805"/>
                  </a:ext>
                </a:extLst>
              </a:tr>
              <a:tr h="448109">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BH" sz="3600" b="1" dirty="0">
                          <a:latin typeface="Sakkal Majalla" panose="02000000000000000000" pitchFamily="2" charset="-78"/>
                          <a:cs typeface="Sakkal Majalla" panose="02000000000000000000" pitchFamily="2" charset="-78"/>
                        </a:rPr>
                        <a:t>أهزجُ</a:t>
                      </a:r>
                      <a:endParaRPr lang="en-US" sz="3600" b="1" dirty="0">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val="1351578551"/>
                  </a:ext>
                </a:extLst>
              </a:tr>
            </a:tbl>
          </a:graphicData>
        </a:graphic>
      </p:graphicFrame>
      <p:sp>
        <p:nvSpPr>
          <p:cNvPr id="7" name="Title 1">
            <a:extLst>
              <a:ext uri="{FF2B5EF4-FFF2-40B4-BE49-F238E27FC236}">
                <a16:creationId xmlns:a16="http://schemas.microsoft.com/office/drawing/2014/main" id="{9263B055-0432-4DBE-B6AB-C8E24BEB4748}"/>
              </a:ext>
            </a:extLst>
          </p:cNvPr>
          <p:cNvSpPr txBox="1">
            <a:spLocks/>
          </p:cNvSpPr>
          <p:nvPr/>
        </p:nvSpPr>
        <p:spPr>
          <a:xfrm>
            <a:off x="6583679" y="3967068"/>
            <a:ext cx="4983553" cy="602870"/>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3600" b="1" dirty="0">
                <a:latin typeface="Sakkal Majalla" panose="02000000000000000000" pitchFamily="2" charset="-78"/>
                <a:cs typeface="Sakkal Majalla" panose="02000000000000000000" pitchFamily="2" charset="-78"/>
              </a:rPr>
              <a:t>2. أكتبُ المطلوبَ في الجدولِ </a:t>
            </a:r>
            <a:r>
              <a:rPr lang="ar-BH" sz="3600" b="1" dirty="0" smtClean="0">
                <a:latin typeface="Sakkal Majalla" panose="02000000000000000000" pitchFamily="2" charset="-78"/>
                <a:cs typeface="Sakkal Majalla" panose="02000000000000000000" pitchFamily="2" charset="-78"/>
              </a:rPr>
              <a:t>الآتي: </a:t>
            </a:r>
            <a:endParaRPr lang="ar-BH" sz="3600" b="1" dirty="0">
              <a:latin typeface="Sakkal Majalla" panose="02000000000000000000" pitchFamily="2" charset="-78"/>
              <a:cs typeface="Sakkal Majalla" panose="02000000000000000000" pitchFamily="2" charset="-78"/>
            </a:endParaRPr>
          </a:p>
        </p:txBody>
      </p:sp>
      <p:sp>
        <p:nvSpPr>
          <p:cNvPr id="13" name="مربع نص 3">
            <a:extLst>
              <a:ext uri="{FF2B5EF4-FFF2-40B4-BE49-F238E27FC236}">
                <a16:creationId xmlns:a16="http://schemas.microsoft.com/office/drawing/2014/main" id="{FD594FCB-18AD-4930-9569-6739CAC1DDEC}"/>
              </a:ext>
            </a:extLst>
          </p:cNvPr>
          <p:cNvSpPr txBox="1"/>
          <p:nvPr/>
        </p:nvSpPr>
        <p:spPr>
          <a:xfrm>
            <a:off x="4062650" y="811166"/>
            <a:ext cx="6930000" cy="646331"/>
          </a:xfrm>
          <a:prstGeom prst="rect">
            <a:avLst/>
          </a:prstGeom>
          <a:noFill/>
        </p:spPr>
        <p:txBody>
          <a:bodyPr wrap="square" rtlCol="0">
            <a:spAutoFit/>
          </a:bodyPr>
          <a:lstStyle/>
          <a:p>
            <a:pPr algn="r" rtl="1"/>
            <a:r>
              <a:rPr lang="ar-BH" sz="3600" b="1" dirty="0">
                <a:solidFill>
                  <a:srgbClr val="FF0000"/>
                </a:solidFill>
                <a:latin typeface="Sakkal Majalla" panose="02000000000000000000" pitchFamily="2" charset="-78"/>
                <a:cs typeface="Sakkal Majalla" panose="02000000000000000000" pitchFamily="2" charset="-78"/>
              </a:rPr>
              <a:t>أُجِيبُ عن الأسئلة الآتية في ضوءِ فهمِ النصِّ السّابقِ: </a:t>
            </a:r>
            <a:endParaRPr lang="en-US" sz="3600" b="1" dirty="0">
              <a:solidFill>
                <a:srgbClr val="FF0000"/>
              </a:solidFill>
              <a:latin typeface="Sakkal Majalla" panose="02000000000000000000" pitchFamily="2" charset="-78"/>
              <a:cs typeface="Sakkal Majalla" panose="02000000000000000000" pitchFamily="2" charset="-78"/>
            </a:endParaRPr>
          </a:p>
        </p:txBody>
      </p:sp>
      <p:sp>
        <p:nvSpPr>
          <p:cNvPr id="15" name="مربع نص 11">
            <a:extLst>
              <a:ext uri="{FF2B5EF4-FFF2-40B4-BE49-F238E27FC236}">
                <a16:creationId xmlns:a16="http://schemas.microsoft.com/office/drawing/2014/main" id="{EBB67E84-DFBD-45B1-A157-84BE7478E619}"/>
              </a:ext>
            </a:extLst>
          </p:cNvPr>
          <p:cNvSpPr txBox="1"/>
          <p:nvPr/>
        </p:nvSpPr>
        <p:spPr>
          <a:xfrm>
            <a:off x="6674349" y="3347797"/>
            <a:ext cx="1566038" cy="619272"/>
          </a:xfrm>
          <a:prstGeom prst="rect">
            <a:avLst/>
          </a:prstGeom>
          <a:noFill/>
        </p:spPr>
        <p:txBody>
          <a:bodyPr wrap="square" rtlCol="0">
            <a:spAutoFit/>
          </a:bodyPr>
          <a:lstStyle/>
          <a:p>
            <a:pPr algn="ctr" rtl="1">
              <a:lnSpc>
                <a:spcPct val="107000"/>
              </a:lnSpc>
              <a:defRPr/>
            </a:pPr>
            <a:r>
              <a:rPr lang="ar-BH" sz="3200" b="1" dirty="0">
                <a:solidFill>
                  <a:srgbClr val="00B050"/>
                </a:solidFill>
                <a:latin typeface="Sakkal Majalla" panose="02000000000000000000" pitchFamily="2" charset="-78"/>
                <a:cs typeface="Sakkal Majalla" panose="02000000000000000000" pitchFamily="2" charset="-78"/>
              </a:rPr>
              <a:t>أنشدُ</a:t>
            </a:r>
            <a:endParaRPr lang="en-US"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6" name="مربع نص 13">
            <a:extLst>
              <a:ext uri="{FF2B5EF4-FFF2-40B4-BE49-F238E27FC236}">
                <a16:creationId xmlns:a16="http://schemas.microsoft.com/office/drawing/2014/main" id="{F9D8EA43-D07E-4A86-A112-9FCCC995AA15}"/>
              </a:ext>
            </a:extLst>
          </p:cNvPr>
          <p:cNvSpPr txBox="1"/>
          <p:nvPr/>
        </p:nvSpPr>
        <p:spPr>
          <a:xfrm>
            <a:off x="6317176" y="2770259"/>
            <a:ext cx="2184113" cy="619272"/>
          </a:xfrm>
          <a:prstGeom prst="rect">
            <a:avLst/>
          </a:prstGeom>
          <a:noFill/>
        </p:spPr>
        <p:txBody>
          <a:bodyPr wrap="square" rtlCol="0">
            <a:spAutoFit/>
          </a:bodyPr>
          <a:lstStyle/>
          <a:p>
            <a:pPr algn="ctr" rtl="1">
              <a:lnSpc>
                <a:spcPct val="107000"/>
              </a:lnSpc>
              <a:defRPr/>
            </a:pPr>
            <a:r>
              <a:rPr lang="ar-BH" sz="3200" b="1" dirty="0">
                <a:solidFill>
                  <a:srgbClr val="00B050"/>
                </a:solidFill>
                <a:latin typeface="Sakkal Majalla" panose="02000000000000000000" pitchFamily="2" charset="-78"/>
                <a:cs typeface="Sakkal Majalla" panose="02000000000000000000" pitchFamily="2" charset="-78"/>
              </a:rPr>
              <a:t>مرتاحٌ/ سعيدٌ</a:t>
            </a:r>
            <a:endParaRPr lang="en-US"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8" name="مربع نص 8">
            <a:extLst>
              <a:ext uri="{FF2B5EF4-FFF2-40B4-BE49-F238E27FC236}">
                <a16:creationId xmlns:a16="http://schemas.microsoft.com/office/drawing/2014/main" id="{136B0F45-2BCA-4A63-9046-1219C27FCE01}"/>
              </a:ext>
            </a:extLst>
          </p:cNvPr>
          <p:cNvSpPr txBox="1"/>
          <p:nvPr/>
        </p:nvSpPr>
        <p:spPr>
          <a:xfrm>
            <a:off x="5983851" y="2195638"/>
            <a:ext cx="2667974" cy="619272"/>
          </a:xfrm>
          <a:prstGeom prst="rect">
            <a:avLst/>
          </a:prstGeom>
          <a:noFill/>
        </p:spPr>
        <p:txBody>
          <a:bodyPr wrap="square" rtlCol="0">
            <a:spAutoFit/>
          </a:bodyPr>
          <a:lstStyle/>
          <a:p>
            <a:pPr algn="ctr" rtl="1">
              <a:lnSpc>
                <a:spcPct val="107000"/>
              </a:lnSpc>
              <a:defRPr/>
            </a:pPr>
            <a:r>
              <a:rPr lang="ar-BH"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أعماقٌ</a:t>
            </a:r>
            <a:endParaRPr lang="en-US"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مربع نص 11">
            <a:extLst>
              <a:ext uri="{FF2B5EF4-FFF2-40B4-BE49-F238E27FC236}">
                <a16:creationId xmlns:a16="http://schemas.microsoft.com/office/drawing/2014/main" id="{EBB67E84-DFBD-45B1-A157-84BE7478E619}"/>
              </a:ext>
            </a:extLst>
          </p:cNvPr>
          <p:cNvSpPr txBox="1"/>
          <p:nvPr/>
        </p:nvSpPr>
        <p:spPr>
          <a:xfrm>
            <a:off x="316523" y="2192654"/>
            <a:ext cx="5201130" cy="619272"/>
          </a:xfrm>
          <a:prstGeom prst="rect">
            <a:avLst/>
          </a:prstGeom>
          <a:noFill/>
        </p:spPr>
        <p:txBody>
          <a:bodyPr wrap="square" rtlCol="0">
            <a:spAutoFit/>
          </a:bodyPr>
          <a:lstStyle/>
          <a:p>
            <a:pPr algn="r" rtl="1">
              <a:lnSpc>
                <a:spcPct val="107000"/>
              </a:lnSpc>
              <a:defRPr/>
            </a:pPr>
            <a:r>
              <a:rPr lang="ar-BH" sz="3200" b="1" dirty="0">
                <a:solidFill>
                  <a:srgbClr val="00B050"/>
                </a:solidFill>
                <a:latin typeface="Sakkal Majalla" panose="02000000000000000000" pitchFamily="2" charset="-78"/>
                <a:cs typeface="Sakkal Majalla" panose="02000000000000000000" pitchFamily="2" charset="-78"/>
              </a:rPr>
              <a:t>تعيشُ الحيتانُ في أغوارِ المحيطاتِ. </a:t>
            </a:r>
            <a:endParaRPr lang="en-US"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0" name="مربع نص 11">
            <a:extLst>
              <a:ext uri="{FF2B5EF4-FFF2-40B4-BE49-F238E27FC236}">
                <a16:creationId xmlns:a16="http://schemas.microsoft.com/office/drawing/2014/main" id="{EBB67E84-DFBD-45B1-A157-84BE7478E619}"/>
              </a:ext>
            </a:extLst>
          </p:cNvPr>
          <p:cNvSpPr txBox="1"/>
          <p:nvPr/>
        </p:nvSpPr>
        <p:spPr>
          <a:xfrm>
            <a:off x="173888" y="2776845"/>
            <a:ext cx="5486400" cy="619272"/>
          </a:xfrm>
          <a:prstGeom prst="rect">
            <a:avLst/>
          </a:prstGeom>
          <a:noFill/>
        </p:spPr>
        <p:txBody>
          <a:bodyPr wrap="square" rtlCol="0">
            <a:spAutoFit/>
          </a:bodyPr>
          <a:lstStyle/>
          <a:p>
            <a:pPr algn="ctr" rtl="1">
              <a:lnSpc>
                <a:spcPct val="107000"/>
              </a:lnSpc>
              <a:defRPr/>
            </a:pPr>
            <a:r>
              <a:rPr lang="ar-BH" sz="3200" b="1" dirty="0">
                <a:solidFill>
                  <a:srgbClr val="00B050"/>
                </a:solidFill>
                <a:latin typeface="Sakkal Majalla" panose="02000000000000000000" pitchFamily="2" charset="-78"/>
                <a:cs typeface="Sakkal Majalla" panose="02000000000000000000" pitchFamily="2" charset="-78"/>
              </a:rPr>
              <a:t>يعيشُ الفردُ </a:t>
            </a:r>
            <a:r>
              <a:rPr lang="ar-BH" sz="3200" b="1" dirty="0" err="1" smtClean="0">
                <a:solidFill>
                  <a:srgbClr val="00B050"/>
                </a:solidFill>
                <a:latin typeface="Sakkal Majalla" panose="02000000000000000000" pitchFamily="2" charset="-78"/>
                <a:cs typeface="Sakkal Majalla" panose="02000000000000000000" pitchFamily="2" charset="-78"/>
              </a:rPr>
              <a:t>هانئًاعنْدَمَا</a:t>
            </a:r>
            <a:r>
              <a:rPr lang="ar-BH" sz="3200" b="1" dirty="0" smtClean="0">
                <a:solidFill>
                  <a:srgbClr val="00B050"/>
                </a:solidFill>
                <a:latin typeface="Sakkal Majalla" panose="02000000000000000000" pitchFamily="2" charset="-78"/>
                <a:cs typeface="Sakkal Majalla" panose="02000000000000000000" pitchFamily="2" charset="-78"/>
              </a:rPr>
              <a:t> </a:t>
            </a:r>
            <a:r>
              <a:rPr lang="ar-BH" sz="3200" b="1" dirty="0">
                <a:solidFill>
                  <a:srgbClr val="00B050"/>
                </a:solidFill>
                <a:latin typeface="Sakkal Majalla" panose="02000000000000000000" pitchFamily="2" charset="-78"/>
                <a:cs typeface="Sakkal Majalla" panose="02000000000000000000" pitchFamily="2" charset="-78"/>
              </a:rPr>
              <a:t>يكونُ بيَنَ َأسرتِه.</a:t>
            </a:r>
            <a:endParaRPr lang="en-US"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1" name="مربع نص 11">
            <a:extLst>
              <a:ext uri="{FF2B5EF4-FFF2-40B4-BE49-F238E27FC236}">
                <a16:creationId xmlns:a16="http://schemas.microsoft.com/office/drawing/2014/main" id="{EBB67E84-DFBD-45B1-A157-84BE7478E619}"/>
              </a:ext>
            </a:extLst>
          </p:cNvPr>
          <p:cNvSpPr txBox="1"/>
          <p:nvPr/>
        </p:nvSpPr>
        <p:spPr>
          <a:xfrm>
            <a:off x="827948" y="3347797"/>
            <a:ext cx="4689704" cy="619272"/>
          </a:xfrm>
          <a:prstGeom prst="rect">
            <a:avLst/>
          </a:prstGeom>
          <a:noFill/>
        </p:spPr>
        <p:txBody>
          <a:bodyPr wrap="square" rtlCol="0">
            <a:spAutoFit/>
          </a:bodyPr>
          <a:lstStyle/>
          <a:p>
            <a:pPr algn="r" rtl="1">
              <a:lnSpc>
                <a:spcPct val="107000"/>
              </a:lnSpc>
              <a:defRPr/>
            </a:pPr>
            <a:r>
              <a:rPr lang="ar-BH" sz="3200" b="1" dirty="0">
                <a:solidFill>
                  <a:srgbClr val="00B050"/>
                </a:solidFill>
                <a:latin typeface="Sakkal Majalla" panose="02000000000000000000" pitchFamily="2" charset="-78"/>
                <a:cs typeface="Sakkal Majalla" panose="02000000000000000000" pitchFamily="2" charset="-78"/>
              </a:rPr>
              <a:t>في اليومِ الوطنيّ أهزجُ بالأناشيدِ فرحًا.</a:t>
            </a:r>
            <a:endParaRPr lang="en-US"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10204904"/>
              </p:ext>
            </p:extLst>
          </p:nvPr>
        </p:nvGraphicFramePr>
        <p:xfrm>
          <a:off x="2523402" y="4569937"/>
          <a:ext cx="8128000" cy="1737360"/>
        </p:xfrm>
        <a:graphic>
          <a:graphicData uri="http://schemas.openxmlformats.org/drawingml/2006/table">
            <a:tbl>
              <a:tblPr firstRow="1" bandRow="1">
                <a:tableStyleId>{BC89EF96-8CEA-46FF-86C4-4CE0E7609802}</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r>
                        <a:rPr lang="ar-BH" sz="3200" b="1" kern="1200" dirty="0">
                          <a:solidFill>
                            <a:schemeClr val="tx1"/>
                          </a:solidFill>
                          <a:latin typeface="Sakkal Majalla" panose="02000000000000000000" pitchFamily="2" charset="-78"/>
                          <a:ea typeface="+mn-ea"/>
                          <a:cs typeface="Sakkal Majalla" panose="02000000000000000000" pitchFamily="2" charset="-78"/>
                        </a:rPr>
                        <a:t>ضدُ كلمةِ حليفٍ</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r>
                        <a:rPr lang="ar-BH" sz="3200" b="1" kern="1200" dirty="0">
                          <a:solidFill>
                            <a:schemeClr val="tx1"/>
                          </a:solidFill>
                          <a:latin typeface="Sakkal Majalla" panose="02000000000000000000" pitchFamily="2" charset="-78"/>
                          <a:ea typeface="+mn-ea"/>
                          <a:cs typeface="Sakkal Majalla" panose="02000000000000000000" pitchFamily="2" charset="-78"/>
                        </a:rPr>
                        <a:t>مفردُ كلمةِ أغوارٍ</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ar-BH" sz="3200" b="1" kern="1200" dirty="0">
                          <a:solidFill>
                            <a:schemeClr val="tx1"/>
                          </a:solidFill>
                          <a:latin typeface="Sakkal Majalla" panose="02000000000000000000" pitchFamily="2" charset="-78"/>
                          <a:ea typeface="+mn-ea"/>
                          <a:cs typeface="Sakkal Majalla" panose="02000000000000000000" pitchFamily="2" charset="-78"/>
                        </a:rPr>
                        <a:t>جمعُ كلمةِ نشيدٍ</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2"/>
                  </a:ext>
                </a:extLst>
              </a:tr>
            </a:tbl>
          </a:graphicData>
        </a:graphic>
      </p:graphicFrame>
      <p:sp>
        <p:nvSpPr>
          <p:cNvPr id="22" name="مربع نص 8">
            <a:extLst>
              <a:ext uri="{FF2B5EF4-FFF2-40B4-BE49-F238E27FC236}">
                <a16:creationId xmlns:a16="http://schemas.microsoft.com/office/drawing/2014/main" id="{136B0F45-2BCA-4A63-9046-1219C27FCE01}"/>
              </a:ext>
            </a:extLst>
          </p:cNvPr>
          <p:cNvSpPr txBox="1"/>
          <p:nvPr/>
        </p:nvSpPr>
        <p:spPr>
          <a:xfrm>
            <a:off x="3407272" y="4618208"/>
            <a:ext cx="2667974" cy="619272"/>
          </a:xfrm>
          <a:prstGeom prst="rect">
            <a:avLst/>
          </a:prstGeom>
          <a:noFill/>
        </p:spPr>
        <p:txBody>
          <a:bodyPr wrap="square" rtlCol="0">
            <a:spAutoFit/>
          </a:bodyPr>
          <a:lstStyle/>
          <a:p>
            <a:pPr algn="ctr" rtl="1">
              <a:lnSpc>
                <a:spcPct val="107000"/>
              </a:lnSpc>
              <a:defRPr/>
            </a:pPr>
            <a:r>
              <a:rPr lang="ar-BH"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عدوٌ/ خصمٌ</a:t>
            </a:r>
            <a:endParaRPr lang="en-US"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3" name="مربع نص 8">
            <a:extLst>
              <a:ext uri="{FF2B5EF4-FFF2-40B4-BE49-F238E27FC236}">
                <a16:creationId xmlns:a16="http://schemas.microsoft.com/office/drawing/2014/main" id="{136B0F45-2BCA-4A63-9046-1219C27FCE01}"/>
              </a:ext>
            </a:extLst>
          </p:cNvPr>
          <p:cNvSpPr txBox="1"/>
          <p:nvPr/>
        </p:nvSpPr>
        <p:spPr>
          <a:xfrm>
            <a:off x="3407272" y="5128493"/>
            <a:ext cx="2667974" cy="619272"/>
          </a:xfrm>
          <a:prstGeom prst="rect">
            <a:avLst/>
          </a:prstGeom>
          <a:noFill/>
        </p:spPr>
        <p:txBody>
          <a:bodyPr wrap="square" rtlCol="0">
            <a:spAutoFit/>
          </a:bodyPr>
          <a:lstStyle/>
          <a:p>
            <a:pPr algn="ctr" rtl="1">
              <a:lnSpc>
                <a:spcPct val="107000"/>
              </a:lnSpc>
              <a:defRPr/>
            </a:pPr>
            <a:r>
              <a:rPr lang="ar-BH"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غورٌ</a:t>
            </a:r>
            <a:endParaRPr lang="en-US"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4" name="مربع نص 8">
            <a:extLst>
              <a:ext uri="{FF2B5EF4-FFF2-40B4-BE49-F238E27FC236}">
                <a16:creationId xmlns:a16="http://schemas.microsoft.com/office/drawing/2014/main" id="{136B0F45-2BCA-4A63-9046-1219C27FCE01}"/>
              </a:ext>
            </a:extLst>
          </p:cNvPr>
          <p:cNvSpPr txBox="1"/>
          <p:nvPr/>
        </p:nvSpPr>
        <p:spPr>
          <a:xfrm>
            <a:off x="3320323" y="5644308"/>
            <a:ext cx="2667974" cy="619272"/>
          </a:xfrm>
          <a:prstGeom prst="rect">
            <a:avLst/>
          </a:prstGeom>
          <a:noFill/>
        </p:spPr>
        <p:txBody>
          <a:bodyPr wrap="square" rtlCol="0">
            <a:spAutoFit/>
          </a:bodyPr>
          <a:lstStyle/>
          <a:p>
            <a:pPr algn="ctr" rtl="1">
              <a:lnSpc>
                <a:spcPct val="107000"/>
              </a:lnSpc>
              <a:defRPr/>
            </a:pPr>
            <a:r>
              <a:rPr lang="ar-BH"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أناشيدُ</a:t>
            </a:r>
            <a:endParaRPr lang="en-US"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5" name="مستطيل 4">
            <a:extLst>
              <a:ext uri="{FF2B5EF4-FFF2-40B4-BE49-F238E27FC236}">
                <a16:creationId xmlns:a16="http://schemas.microsoft.com/office/drawing/2014/main" id="{5FE15FAF-2DA6-4152-844A-786488B098B4}"/>
              </a:ext>
            </a:extLst>
          </p:cNvPr>
          <p:cNvSpPr/>
          <p:nvPr/>
        </p:nvSpPr>
        <p:spPr>
          <a:xfrm>
            <a:off x="0" y="252186"/>
            <a:ext cx="4023360" cy="4801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4/ب- </a:t>
            </a:r>
          </a:p>
        </p:txBody>
      </p:sp>
    </p:spTree>
    <p:extLst>
      <p:ext uri="{BB962C8B-B14F-4D97-AF65-F5344CB8AC3E}">
        <p14:creationId xmlns:p14="http://schemas.microsoft.com/office/powerpoint/2010/main" val="11787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23" y="1326289"/>
            <a:ext cx="11136923" cy="4970008"/>
          </a:xfrm>
        </p:spPr>
        <p:txBody>
          <a:bodyPr>
            <a:normAutofit/>
          </a:bodyPr>
          <a:lstStyle/>
          <a:p>
            <a:pPr marL="0" indent="0">
              <a:lnSpc>
                <a:spcPct val="150000"/>
              </a:lnSpc>
              <a:buNone/>
            </a:pPr>
            <a:r>
              <a:rPr lang="ar-BH" sz="3200" b="1" dirty="0">
                <a:latin typeface="Sakkal Majalla" panose="02000000000000000000" pitchFamily="2" charset="-78"/>
                <a:cs typeface="Sakkal Majalla" panose="02000000000000000000" pitchFamily="2" charset="-78"/>
              </a:rPr>
              <a:t> 3. كانَتْ للغوَّاصِ ذكرياتٌ كثيرةٌ وصفَها في الأبياتِ، بعضُها قاسيٌ، وبعضُها جميلٌ. </a:t>
            </a:r>
          </a:p>
          <a:p>
            <a:pPr marL="0" indent="0">
              <a:lnSpc>
                <a:spcPct val="150000"/>
              </a:lnSpc>
              <a:buNone/>
            </a:pPr>
            <a:r>
              <a:rPr lang="ar-BH" sz="3200" b="1" dirty="0">
                <a:latin typeface="Sakkal Majalla" panose="02000000000000000000" pitchFamily="2" charset="-78"/>
                <a:cs typeface="Sakkal Majalla" panose="02000000000000000000" pitchFamily="2" charset="-78"/>
              </a:rPr>
              <a:t>أَذكرُ اثنتين لكلٍ منها. </a:t>
            </a:r>
          </a:p>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r>
              <a:rPr lang="ar-BH" sz="3200" b="1" dirty="0">
                <a:latin typeface="Sakkal Majalla" panose="02000000000000000000" pitchFamily="2" charset="-78"/>
                <a:cs typeface="Sakkal Majalla" panose="02000000000000000000" pitchFamily="2" charset="-78"/>
              </a:rPr>
              <a:t>4. كيفَ تسيرُ سفينةُ الغوَّاصِ كَمَا وَصفَها؟ </a:t>
            </a:r>
          </a:p>
          <a:p>
            <a:pPr marL="0" indent="0">
              <a:buNone/>
            </a:pPr>
            <a:endParaRPr lang="ar-BH" sz="3200" b="1" dirty="0">
              <a:latin typeface="Sakkal Majalla" panose="02000000000000000000" pitchFamily="2" charset="-78"/>
              <a:cs typeface="Sakkal Majalla" panose="02000000000000000000" pitchFamily="2" charset="-78"/>
            </a:endParaRPr>
          </a:p>
        </p:txBody>
      </p:sp>
      <p:sp>
        <p:nvSpPr>
          <p:cNvPr id="4" name="Title 1">
            <a:extLst>
              <a:ext uri="{FF2B5EF4-FFF2-40B4-BE49-F238E27FC236}">
                <a16:creationId xmlns:a16="http://schemas.microsoft.com/office/drawing/2014/main" id="{C3DEA09E-20B8-48EB-890C-A2BA6480C4B8}"/>
              </a:ext>
            </a:extLst>
          </p:cNvPr>
          <p:cNvSpPr txBox="1">
            <a:spLocks/>
          </p:cNvSpPr>
          <p:nvPr/>
        </p:nvSpPr>
        <p:spPr>
          <a:xfrm>
            <a:off x="10942466" y="0"/>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943644931"/>
              </p:ext>
            </p:extLst>
          </p:nvPr>
        </p:nvGraphicFramePr>
        <p:xfrm>
          <a:off x="1800518" y="2881653"/>
          <a:ext cx="9500528" cy="1859280"/>
        </p:xfrm>
        <a:graphic>
          <a:graphicData uri="http://schemas.openxmlformats.org/drawingml/2006/table">
            <a:tbl>
              <a:tblPr firstRow="1" bandRow="1">
                <a:tableStyleId>{5C22544A-7EE6-4342-B048-85BDC9FD1C3A}</a:tableStyleId>
              </a:tblPr>
              <a:tblGrid>
                <a:gridCol w="4750264">
                  <a:extLst>
                    <a:ext uri="{9D8B030D-6E8A-4147-A177-3AD203B41FA5}">
                      <a16:colId xmlns:a16="http://schemas.microsoft.com/office/drawing/2014/main" val="20000"/>
                    </a:ext>
                  </a:extLst>
                </a:gridCol>
                <a:gridCol w="4750264">
                  <a:extLst>
                    <a:ext uri="{9D8B030D-6E8A-4147-A177-3AD203B41FA5}">
                      <a16:colId xmlns:a16="http://schemas.microsoft.com/office/drawing/2014/main" val="20001"/>
                    </a:ext>
                  </a:extLst>
                </a:gridCol>
              </a:tblGrid>
              <a:tr h="370840">
                <a:tc>
                  <a:txBody>
                    <a:bodyPr/>
                    <a:lstStyle/>
                    <a:p>
                      <a:pPr algn="ctr"/>
                      <a:r>
                        <a:rPr lang="ar-BH" sz="3200" b="1" kern="1200" dirty="0">
                          <a:solidFill>
                            <a:schemeClr val="bg1"/>
                          </a:solidFill>
                          <a:latin typeface="Sakkal Majalla" panose="02000000000000000000" pitchFamily="2" charset="-78"/>
                          <a:ea typeface="+mn-ea"/>
                          <a:cs typeface="Sakkal Majalla" panose="02000000000000000000" pitchFamily="2" charset="-78"/>
                        </a:rPr>
                        <a:t>ذكرياتٌ جميلةٌ</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3200" b="1" kern="1200" dirty="0">
                          <a:solidFill>
                            <a:schemeClr val="bg1"/>
                          </a:solidFill>
                          <a:latin typeface="Sakkal Majalla" panose="02000000000000000000" pitchFamily="2" charset="-78"/>
                          <a:ea typeface="+mn-ea"/>
                          <a:cs typeface="Sakkal Majalla" panose="02000000000000000000" pitchFamily="2" charset="-78"/>
                        </a:rPr>
                        <a:t>ذكرياتٌ قاسيةٌ</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ar-BH" dirty="0"/>
                    </a:p>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ar-BH" dirty="0"/>
                    </a:p>
                    <a:p>
                      <a:endParaRPr lang="en-US" dirty="0"/>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7104185" y="3416984"/>
            <a:ext cx="3024554" cy="584775"/>
          </a:xfrm>
          <a:prstGeom prst="rect">
            <a:avLst/>
          </a:prstGeom>
          <a:noFill/>
        </p:spPr>
        <p:txBody>
          <a:bodyPr wrap="square" rtlCol="0">
            <a:spAutoFit/>
          </a:bodyPr>
          <a:lstStyle/>
          <a:p>
            <a:pPr algn="ctr"/>
            <a:r>
              <a:rPr lang="ar-BH" sz="3200" b="1" dirty="0">
                <a:solidFill>
                  <a:srgbClr val="00B050"/>
                </a:solidFill>
                <a:latin typeface="Sakkal Majalla" panose="02000000000000000000" pitchFamily="2" charset="-78"/>
                <a:cs typeface="Sakkal Majalla" panose="02000000000000000000" pitchFamily="2" charset="-78"/>
              </a:rPr>
              <a:t>مصارعةُ الرّيحِ. </a:t>
            </a:r>
            <a:endParaRPr lang="en-US" sz="3200" b="1" dirty="0">
              <a:solidFill>
                <a:srgbClr val="00B050"/>
              </a:solidFill>
              <a:latin typeface="Sakkal Majalla" panose="02000000000000000000" pitchFamily="2" charset="-78"/>
              <a:cs typeface="Sakkal Majalla" panose="02000000000000000000" pitchFamily="2" charset="-78"/>
            </a:endParaRPr>
          </a:p>
        </p:txBody>
      </p:sp>
      <p:sp>
        <p:nvSpPr>
          <p:cNvPr id="7" name="TextBox 6"/>
          <p:cNvSpPr txBox="1"/>
          <p:nvPr/>
        </p:nvSpPr>
        <p:spPr>
          <a:xfrm>
            <a:off x="6550782" y="4058451"/>
            <a:ext cx="3950677" cy="584775"/>
          </a:xfrm>
          <a:prstGeom prst="rect">
            <a:avLst/>
          </a:prstGeom>
          <a:noFill/>
        </p:spPr>
        <p:txBody>
          <a:bodyPr wrap="square" rtlCol="0">
            <a:spAutoFit/>
          </a:bodyPr>
          <a:lstStyle/>
          <a:p>
            <a:pPr algn="ctr"/>
            <a:r>
              <a:rPr lang="ar-BH" sz="3200" b="1" dirty="0">
                <a:solidFill>
                  <a:srgbClr val="00B050"/>
                </a:solidFill>
                <a:latin typeface="Sakkal Majalla" panose="02000000000000000000" pitchFamily="2" charset="-78"/>
                <a:cs typeface="Sakkal Majalla" panose="02000000000000000000" pitchFamily="2" charset="-78"/>
              </a:rPr>
              <a:t>السيرُ في الليلِ والظلامِ بالبحرِ. </a:t>
            </a:r>
            <a:endParaRPr lang="en-US" sz="3200" b="1" dirty="0">
              <a:solidFill>
                <a:srgbClr val="00B050"/>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2297723" y="3429000"/>
            <a:ext cx="3634155" cy="584775"/>
          </a:xfrm>
          <a:prstGeom prst="rect">
            <a:avLst/>
          </a:prstGeom>
          <a:noFill/>
        </p:spPr>
        <p:txBody>
          <a:bodyPr wrap="square" rtlCol="0">
            <a:spAutoFit/>
          </a:bodyPr>
          <a:lstStyle/>
          <a:p>
            <a:pPr algn="ctr"/>
            <a:r>
              <a:rPr lang="ar-BH" sz="3200" b="1" dirty="0">
                <a:solidFill>
                  <a:srgbClr val="00B050"/>
                </a:solidFill>
                <a:latin typeface="Sakkal Majalla" panose="02000000000000000000" pitchFamily="2" charset="-78"/>
                <a:cs typeface="Sakkal Majalla" panose="02000000000000000000" pitchFamily="2" charset="-78"/>
              </a:rPr>
              <a:t>قلبي هانئٌ يخفقُ بالآمالِ. </a:t>
            </a:r>
            <a:endParaRPr lang="en-US" sz="3200" b="1" dirty="0">
              <a:solidFill>
                <a:srgbClr val="00B05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1690541" y="4130708"/>
            <a:ext cx="4750264" cy="584775"/>
          </a:xfrm>
          <a:prstGeom prst="rect">
            <a:avLst/>
          </a:prstGeom>
          <a:noFill/>
        </p:spPr>
        <p:txBody>
          <a:bodyPr wrap="square" rtlCol="0">
            <a:spAutoFit/>
          </a:bodyPr>
          <a:lstStyle/>
          <a:p>
            <a:pPr algn="ctr"/>
            <a:r>
              <a:rPr lang="ar-BH" sz="3200" b="1" dirty="0">
                <a:solidFill>
                  <a:srgbClr val="00B050"/>
                </a:solidFill>
                <a:latin typeface="Sakkal Majalla" panose="02000000000000000000" pitchFamily="2" charset="-78"/>
                <a:cs typeface="Sakkal Majalla" panose="02000000000000000000" pitchFamily="2" charset="-78"/>
              </a:rPr>
              <a:t>كأني مَعَ سليمانَ فوقَ بساطِه السحريّ. </a:t>
            </a:r>
            <a:endParaRPr lang="en-US" sz="3200" b="1" dirty="0">
              <a:solidFill>
                <a:srgbClr val="00B050"/>
              </a:solidFill>
              <a:latin typeface="Sakkal Majalla" panose="02000000000000000000" pitchFamily="2" charset="-78"/>
              <a:cs typeface="Sakkal Majalla" panose="02000000000000000000" pitchFamily="2" charset="-78"/>
            </a:endParaRPr>
          </a:p>
        </p:txBody>
      </p:sp>
      <p:sp>
        <p:nvSpPr>
          <p:cNvPr id="10" name="TextBox 9"/>
          <p:cNvSpPr txBox="1"/>
          <p:nvPr/>
        </p:nvSpPr>
        <p:spPr>
          <a:xfrm>
            <a:off x="202736" y="5250814"/>
            <a:ext cx="11098310" cy="1077218"/>
          </a:xfrm>
          <a:prstGeom prst="rect">
            <a:avLst/>
          </a:prstGeom>
          <a:noFill/>
        </p:spPr>
        <p:txBody>
          <a:bodyPr wrap="square" rtlCol="0">
            <a:spAutoFit/>
          </a:bodyPr>
          <a:lstStyle/>
          <a:p>
            <a:pPr algn="r"/>
            <a:r>
              <a:rPr lang="ar-BH" sz="3200" b="1" dirty="0">
                <a:solidFill>
                  <a:srgbClr val="00B050"/>
                </a:solidFill>
                <a:latin typeface="Sakkal Majalla" panose="02000000000000000000" pitchFamily="2" charset="-78"/>
                <a:cs typeface="Sakkal Majalla" panose="02000000000000000000" pitchFamily="2" charset="-78"/>
              </a:rPr>
              <a:t>تسيرُ قويَّةً ثابتةً رغمَ وحشةِ الليلِ وقسوةِ الصَّخرِ والموجِ والرّياحِ، فَهيَ تتجاهلُ كلَّ المخاطرِ وتواصلُ مسيرَها. </a:t>
            </a:r>
            <a:endParaRPr lang="en-US" sz="3200" b="1" dirty="0">
              <a:solidFill>
                <a:srgbClr val="00B050"/>
              </a:solidFill>
              <a:latin typeface="Sakkal Majalla" panose="02000000000000000000" pitchFamily="2" charset="-78"/>
              <a:cs typeface="Sakkal Majalla" panose="02000000000000000000" pitchFamily="2" charset="-78"/>
            </a:endParaRPr>
          </a:p>
        </p:txBody>
      </p:sp>
      <p:sp>
        <p:nvSpPr>
          <p:cNvPr id="2" name="مستطيل 4">
            <a:extLst>
              <a:ext uri="{FF2B5EF4-FFF2-40B4-BE49-F238E27FC236}">
                <a16:creationId xmlns:a16="http://schemas.microsoft.com/office/drawing/2014/main" id="{6EC5EC87-0A48-4350-BFF5-4CA65BF5769C}"/>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26200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823" y="1640541"/>
            <a:ext cx="10259131" cy="5217459"/>
          </a:xfrm>
        </p:spPr>
        <p:txBody>
          <a:bodyPr>
            <a:noAutofit/>
          </a:bodyPr>
          <a:lstStyle/>
          <a:p>
            <a:pPr marL="514350" indent="-514350">
              <a:buAutoNum type="arabicPeriod"/>
            </a:pPr>
            <a:r>
              <a:rPr lang="ar-BH" sz="3200" b="1" dirty="0">
                <a:latin typeface="Sakkal Majalla" panose="02000000000000000000" pitchFamily="2" charset="-78"/>
                <a:cs typeface="Sakkal Majalla" panose="02000000000000000000" pitchFamily="2" charset="-78"/>
              </a:rPr>
              <a:t>أحددُ الفكرةَ العامةَ لأبياتِ </a:t>
            </a:r>
            <a:r>
              <a:rPr lang="ar-BH" sz="3200" b="1" dirty="0" smtClean="0">
                <a:latin typeface="Sakkal Majalla" panose="02000000000000000000" pitchFamily="2" charset="-78"/>
                <a:cs typeface="Sakkal Majalla" panose="02000000000000000000" pitchFamily="2" charset="-78"/>
              </a:rPr>
              <a:t>القصيدةِ: </a:t>
            </a:r>
            <a:endParaRPr lang="ar-BH" sz="3200" b="1" dirty="0">
              <a:latin typeface="Sakkal Majalla" panose="02000000000000000000" pitchFamily="2" charset="-78"/>
              <a:cs typeface="Sakkal Majalla" panose="02000000000000000000" pitchFamily="2" charset="-78"/>
            </a:endParaRPr>
          </a:p>
          <a:p>
            <a:pPr marL="0" indent="0" algn="r" rtl="1">
              <a:buNone/>
            </a:pPr>
            <a:endParaRPr lang="ar-BH" sz="3200" b="1" dirty="0">
              <a:latin typeface="Sakkal Majalla" panose="02000000000000000000" pitchFamily="2" charset="-78"/>
              <a:cs typeface="Sakkal Majalla" panose="02000000000000000000" pitchFamily="2" charset="-78"/>
            </a:endParaRPr>
          </a:p>
          <a:p>
            <a:pPr marL="0" indent="0" algn="r" rtl="1">
              <a:buNone/>
            </a:pPr>
            <a:endParaRPr lang="ar-BH" sz="3200" b="1" dirty="0">
              <a:latin typeface="Sakkal Majalla" panose="02000000000000000000" pitchFamily="2" charset="-78"/>
              <a:cs typeface="Sakkal Majalla" panose="02000000000000000000" pitchFamily="2" charset="-78"/>
            </a:endParaRPr>
          </a:p>
          <a:p>
            <a:pPr marL="0" indent="0" algn="r" rtl="1">
              <a:buNone/>
            </a:pPr>
            <a:r>
              <a:rPr lang="ar-BH" sz="3200" b="1" dirty="0">
                <a:latin typeface="Sakkal Majalla" panose="02000000000000000000" pitchFamily="2" charset="-78"/>
                <a:cs typeface="Sakkal Majalla" panose="02000000000000000000" pitchFamily="2" charset="-78"/>
              </a:rPr>
              <a:t>2. ( تسيرُ كأنَّها عَن عاتياتِ الرّيحِ لا تدرِي) </a:t>
            </a:r>
          </a:p>
          <a:p>
            <a:pPr marL="0" indent="0" algn="r" rtl="1">
              <a:buNone/>
            </a:pPr>
            <a:r>
              <a:rPr lang="ar-BH" sz="3200" b="1" dirty="0">
                <a:latin typeface="Sakkal Majalla" panose="02000000000000000000" pitchFamily="2" charset="-78"/>
                <a:cs typeface="Sakkal Majalla" panose="02000000000000000000" pitchFamily="2" charset="-78"/>
              </a:rPr>
              <a:t>أُوضّحُ التَّشبيهَ في العبارةِ السَّابقةِ. </a:t>
            </a:r>
            <a:endParaRPr lang="en-GB" sz="3200" dirty="0">
              <a:latin typeface="Sakkal Majalla" panose="02000000000000000000" pitchFamily="2" charset="-78"/>
              <a:cs typeface="Sakkal Majalla" panose="02000000000000000000" pitchFamily="2" charset="-78"/>
            </a:endParaRPr>
          </a:p>
        </p:txBody>
      </p:sp>
      <p:sp>
        <p:nvSpPr>
          <p:cNvPr id="8" name="Title 1">
            <a:extLst>
              <a:ext uri="{FF2B5EF4-FFF2-40B4-BE49-F238E27FC236}">
                <a16:creationId xmlns:a16="http://schemas.microsoft.com/office/drawing/2014/main" id="{09CB4099-693B-46C5-85D2-D085BDC3712B}"/>
              </a:ext>
            </a:extLst>
          </p:cNvPr>
          <p:cNvSpPr txBox="1">
            <a:spLocks/>
          </p:cNvSpPr>
          <p:nvPr/>
        </p:nvSpPr>
        <p:spPr>
          <a:xfrm>
            <a:off x="10942466" y="0"/>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أُحلّل</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27166214-13D5-4474-826E-A2EDE6689891}"/>
              </a:ext>
            </a:extLst>
          </p:cNvPr>
          <p:cNvSpPr txBox="1"/>
          <p:nvPr/>
        </p:nvSpPr>
        <p:spPr>
          <a:xfrm>
            <a:off x="1371601" y="4535229"/>
            <a:ext cx="9699820" cy="1077218"/>
          </a:xfrm>
          <a:prstGeom prst="rect">
            <a:avLst/>
          </a:prstGeom>
          <a:noFill/>
        </p:spPr>
        <p:txBody>
          <a:bodyPr wrap="square" rtlCol="0">
            <a:spAutoFit/>
          </a:bodyPr>
          <a:lstStyle/>
          <a:p>
            <a:pPr algn="r" rtl="1"/>
            <a:r>
              <a:rPr lang="ar-BH" sz="3200" b="1" dirty="0">
                <a:solidFill>
                  <a:srgbClr val="00B050"/>
                </a:solidFill>
                <a:latin typeface="Sakkal Majalla" panose="02000000000000000000" pitchFamily="2" charset="-78"/>
                <a:cs typeface="Sakkal Majalla" panose="02000000000000000000" pitchFamily="2" charset="-78"/>
              </a:rPr>
              <a:t>شبَّه الشَّاعرُ السَّفينةَ بالإنسانِ الذي يسيرُ بقوةٍ دُونَ خوفٍ ويتجاهلُ شدَّةَ الرّياحِ لمواصلةِ المسيرِ، وشبَّه الرَّياحَ بالإنسانِ الخصمِ الذي يريدُ عرقلةَ حركةِ السَّفينةِ.  </a:t>
            </a:r>
            <a:endParaRPr lang="ar-BH" sz="3200" dirty="0">
              <a:solidFill>
                <a:srgbClr val="00B050"/>
              </a:solidFill>
              <a:latin typeface="Sakkal Majalla" panose="02000000000000000000" pitchFamily="2" charset="-78"/>
              <a:cs typeface="Sakkal Majalla" panose="02000000000000000000" pitchFamily="2" charset="-78"/>
            </a:endParaRPr>
          </a:p>
        </p:txBody>
      </p:sp>
      <p:sp>
        <p:nvSpPr>
          <p:cNvPr id="4" name="TextBox 3"/>
          <p:cNvSpPr txBox="1"/>
          <p:nvPr/>
        </p:nvSpPr>
        <p:spPr>
          <a:xfrm>
            <a:off x="3997569" y="2357900"/>
            <a:ext cx="6944897" cy="584775"/>
          </a:xfrm>
          <a:prstGeom prst="rect">
            <a:avLst/>
          </a:prstGeom>
          <a:noFill/>
        </p:spPr>
        <p:txBody>
          <a:bodyPr wrap="square" rtlCol="0">
            <a:spAutoFit/>
          </a:bodyPr>
          <a:lstStyle/>
          <a:p>
            <a:pPr algn="ctr" rtl="1"/>
            <a:r>
              <a:rPr lang="ar-BH" sz="3200" b="1" dirty="0">
                <a:solidFill>
                  <a:srgbClr val="00B050"/>
                </a:solidFill>
                <a:latin typeface="Sakkal Majalla" panose="02000000000000000000" pitchFamily="2" charset="-78"/>
                <a:cs typeface="Sakkal Majalla" panose="02000000000000000000" pitchFamily="2" charset="-78"/>
              </a:rPr>
              <a:t>اعتدادُ الغوَّاصِ وحبّهِ لمهنتِه رغمَ الشَّقاءِ والمخاطرِ. </a:t>
            </a:r>
          </a:p>
        </p:txBody>
      </p:sp>
      <p:sp>
        <p:nvSpPr>
          <p:cNvPr id="2" name="مستطيل 4">
            <a:extLst>
              <a:ext uri="{FF2B5EF4-FFF2-40B4-BE49-F238E27FC236}">
                <a16:creationId xmlns:a16="http://schemas.microsoft.com/office/drawing/2014/main" id="{13A6B313-D122-4B0A-9D3B-EA4F6786931E}"/>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283782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42" y="482083"/>
            <a:ext cx="11751112" cy="5766316"/>
          </a:xfrm>
        </p:spPr>
        <p:txBody>
          <a:bodyPr>
            <a:noAutofit/>
          </a:bodyPr>
          <a:lstStyle/>
          <a:p>
            <a:pPr marL="0" indent="0">
              <a:buNone/>
            </a:pPr>
            <a:endParaRPr lang="fr-FR" sz="3600" dirty="0">
              <a:latin typeface="Sakkal Majalla" panose="02000000000000000000" pitchFamily="2" charset="-78"/>
              <a:cs typeface="Sakkal Majalla" panose="02000000000000000000" pitchFamily="2" charset="-78"/>
            </a:endParaRPr>
          </a:p>
          <a:p>
            <a:pPr marL="0" indent="0" algn="r" rtl="1">
              <a:buNone/>
            </a:pPr>
            <a:r>
              <a:rPr lang="ar-BH" sz="3200" b="1" dirty="0">
                <a:latin typeface="Sakkal Majalla" panose="02000000000000000000" pitchFamily="2" charset="-78"/>
                <a:cs typeface="Sakkal Majalla" panose="02000000000000000000" pitchFamily="2" charset="-78"/>
              </a:rPr>
              <a:t>3. أَنْثُرُ البيتَين الرابعَ والخامسَ مِنَ القَصيدَةِ بأسْلُوبي الخاصِّ.</a:t>
            </a:r>
          </a:p>
          <a:p>
            <a:pPr marL="0" indent="0" algn="r" rtl="1">
              <a:buNone/>
            </a:pPr>
            <a:endParaRPr lang="ar-BH" b="1" dirty="0">
              <a:solidFill>
                <a:srgbClr val="00B050"/>
              </a:solidFill>
              <a:latin typeface="Sakkal Majalla" panose="02000000000000000000" pitchFamily="2" charset="-78"/>
              <a:cs typeface="Sakkal Majalla" panose="02000000000000000000" pitchFamily="2" charset="-78"/>
            </a:endParaRPr>
          </a:p>
          <a:p>
            <a:pPr marL="0" indent="0" algn="r" rtl="1">
              <a:buNone/>
            </a:pPr>
            <a:endParaRPr lang="ar-BH" sz="3200" b="1" dirty="0">
              <a:latin typeface="Sakkal Majalla" panose="02000000000000000000" pitchFamily="2" charset="-78"/>
              <a:cs typeface="Sakkal Majalla" panose="02000000000000000000" pitchFamily="2" charset="-78"/>
            </a:endParaRPr>
          </a:p>
          <a:p>
            <a:pPr marL="0" indent="0" algn="r" rtl="1">
              <a:buNone/>
            </a:pPr>
            <a:endParaRPr lang="ar-BH" sz="3200" b="1" dirty="0">
              <a:latin typeface="Sakkal Majalla" panose="02000000000000000000" pitchFamily="2" charset="-78"/>
              <a:cs typeface="Sakkal Majalla" panose="02000000000000000000" pitchFamily="2" charset="-78"/>
            </a:endParaRPr>
          </a:p>
          <a:p>
            <a:pPr marL="0" indent="0" algn="r" rtl="1">
              <a:buNone/>
            </a:pPr>
            <a:endParaRPr lang="ar-BH" sz="3200" b="1" dirty="0">
              <a:latin typeface="Sakkal Majalla" panose="02000000000000000000" pitchFamily="2" charset="-78"/>
              <a:cs typeface="Sakkal Majalla" panose="02000000000000000000" pitchFamily="2" charset="-78"/>
            </a:endParaRPr>
          </a:p>
          <a:p>
            <a:pPr marL="0" indent="0" algn="r" rtl="1">
              <a:buNone/>
            </a:pPr>
            <a:r>
              <a:rPr lang="ar-BH" sz="3200" b="1" dirty="0">
                <a:latin typeface="Sakkal Majalla" panose="02000000000000000000" pitchFamily="2" charset="-78"/>
                <a:cs typeface="Sakkal Majalla" panose="02000000000000000000" pitchFamily="2" charset="-78"/>
              </a:rPr>
              <a:t>4. أُعللُ: </a:t>
            </a:r>
          </a:p>
          <a:p>
            <a:pPr marL="0" indent="0" algn="r" rtl="1">
              <a:buNone/>
            </a:pPr>
            <a:r>
              <a:rPr lang="ar-BH" sz="3200" b="1" dirty="0">
                <a:latin typeface="Sakkal Majalla" panose="02000000000000000000" pitchFamily="2" charset="-78"/>
                <a:cs typeface="Sakkal Majalla" panose="02000000000000000000" pitchFamily="2" charset="-78"/>
              </a:rPr>
              <a:t>أ. تكرارَ الضميرِ(أنا) في الأبياتِ الثَّلاثةِ الأُولى . </a:t>
            </a:r>
          </a:p>
          <a:p>
            <a:pPr marL="0" indent="0" algn="r" rtl="1">
              <a:buNone/>
            </a:pPr>
            <a:r>
              <a:rPr lang="ar-BH" sz="1800" b="1" dirty="0">
                <a:latin typeface="Sakkal Majalla" panose="02000000000000000000" pitchFamily="2" charset="-78"/>
                <a:cs typeface="Sakkal Majalla" panose="02000000000000000000" pitchFamily="2" charset="-78"/>
              </a:rPr>
              <a:t>..............................................................................................................................................................................................................................................................</a:t>
            </a:r>
            <a:endParaRPr lang="ar-BH" sz="3200" b="1" dirty="0">
              <a:latin typeface="Sakkal Majalla" panose="02000000000000000000" pitchFamily="2" charset="-78"/>
              <a:cs typeface="Sakkal Majalla" panose="02000000000000000000" pitchFamily="2" charset="-78"/>
            </a:endParaRPr>
          </a:p>
          <a:p>
            <a:pPr marL="0" lvl="0" indent="0">
              <a:buNone/>
            </a:pPr>
            <a:r>
              <a:rPr lang="ar-BH" sz="3200" b="1" dirty="0">
                <a:latin typeface="Sakkal Majalla" panose="02000000000000000000" pitchFamily="2" charset="-78"/>
                <a:cs typeface="Sakkal Majalla" panose="02000000000000000000" pitchFamily="2" charset="-78"/>
              </a:rPr>
              <a:t>ب. </a:t>
            </a:r>
            <a:r>
              <a:rPr lang="ar-BH" sz="3200" b="1" dirty="0">
                <a:solidFill>
                  <a:prstClr val="black"/>
                </a:solidFill>
                <a:latin typeface="Sakkal Majalla" panose="02000000000000000000" pitchFamily="2" charset="-78"/>
                <a:cs typeface="Sakkal Majalla" panose="02000000000000000000" pitchFamily="2" charset="-78"/>
              </a:rPr>
              <a:t>وصْفَ الشَّاعرِ لِلّؤلؤِ بالنَّادرِ.</a:t>
            </a:r>
          </a:p>
          <a:p>
            <a:pPr marL="0" indent="0">
              <a:buNone/>
            </a:pPr>
            <a:r>
              <a:rPr lang="ar-BH" sz="3200" b="1" dirty="0">
                <a:latin typeface="Sakkal Majalla" panose="02000000000000000000" pitchFamily="2" charset="-78"/>
                <a:cs typeface="Sakkal Majalla" panose="02000000000000000000" pitchFamily="2" charset="-78"/>
              </a:rPr>
              <a:t> </a:t>
            </a:r>
            <a:r>
              <a:rPr lang="ar-BH" sz="1800" b="1" dirty="0">
                <a:latin typeface="Sakkal Majalla" panose="02000000000000000000" pitchFamily="2" charset="-78"/>
                <a:cs typeface="Sakkal Majalla" panose="02000000000000000000" pitchFamily="2" charset="-78"/>
              </a:rPr>
              <a:t>..............................................................................................................................................................................................................................................................</a:t>
            </a:r>
            <a:endParaRPr lang="ar-BH" sz="3200" b="1" dirty="0">
              <a:latin typeface="Sakkal Majalla" panose="02000000000000000000" pitchFamily="2" charset="-78"/>
              <a:cs typeface="Sakkal Majalla" panose="02000000000000000000" pitchFamily="2" charset="-78"/>
            </a:endParaRPr>
          </a:p>
        </p:txBody>
      </p:sp>
      <p:sp>
        <p:nvSpPr>
          <p:cNvPr id="5" name="Title 1">
            <a:extLst>
              <a:ext uri="{FF2B5EF4-FFF2-40B4-BE49-F238E27FC236}">
                <a16:creationId xmlns:a16="http://schemas.microsoft.com/office/drawing/2014/main" id="{5DAB3F16-0962-46C5-91D7-3E045B66C3C5}"/>
              </a:ext>
            </a:extLst>
          </p:cNvPr>
          <p:cNvSpPr txBox="1">
            <a:spLocks/>
          </p:cNvSpPr>
          <p:nvPr/>
        </p:nvSpPr>
        <p:spPr>
          <a:xfrm>
            <a:off x="10942466" y="26750"/>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أُحلّل</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2" name="Rectangle 1"/>
          <p:cNvSpPr/>
          <p:nvPr/>
        </p:nvSpPr>
        <p:spPr>
          <a:xfrm>
            <a:off x="29425" y="1720932"/>
            <a:ext cx="12016154" cy="2246769"/>
          </a:xfrm>
          <a:prstGeom prst="rect">
            <a:avLst/>
          </a:prstGeom>
        </p:spPr>
        <p:txBody>
          <a:bodyPr wrap="square">
            <a:spAutoFit/>
          </a:bodyPr>
          <a:lstStyle/>
          <a:p>
            <a:pPr lvl="0" algn="r" rtl="1"/>
            <a:r>
              <a:rPr lang="ar-BH" sz="2800" b="1" dirty="0">
                <a:solidFill>
                  <a:srgbClr val="00B050"/>
                </a:solidFill>
                <a:latin typeface="Sakkal Majalla" panose="02000000000000000000" pitchFamily="2" charset="-78"/>
                <a:cs typeface="Sakkal Majalla" panose="02000000000000000000" pitchFamily="2" charset="-78"/>
              </a:rPr>
              <a:t>يروي لَنَا الغوَّاصُ مشاهدتَه العجيبةَ والغريبةَ أثناءَ مزاولتِه لمهنةِ الغوصِ. فالغوَّاصُ يستطيعُ مشاهدةَ الحيتانِ الكبيرةِ وهي تسبحُ في أعماقِ البحرِ، وَهَذَا يعني خطورةَ الظّروفِ التي يمرُّ بِها، فَهوَ ينزلُ إلى أعماقِ البحارِ البعيدةِ، لِيكونَ باِلقربِ مِن هَذهِ الكائناتِ الكبيرةِ. </a:t>
            </a:r>
            <a:endParaRPr lang="en-GB" sz="2800" b="1" dirty="0">
              <a:solidFill>
                <a:srgbClr val="00B050"/>
              </a:solidFill>
              <a:latin typeface="Sakkal Majalla" panose="02000000000000000000" pitchFamily="2" charset="-78"/>
              <a:cs typeface="Sakkal Majalla" panose="02000000000000000000" pitchFamily="2" charset="-78"/>
            </a:endParaRPr>
          </a:p>
          <a:p>
            <a:pPr algn="r" rtl="1" fontAlgn="t"/>
            <a:r>
              <a:rPr lang="ar-BH" sz="2800" b="1" dirty="0">
                <a:solidFill>
                  <a:srgbClr val="00B050"/>
                </a:solidFill>
                <a:latin typeface="Sakkal Majalla" panose="02000000000000000000" pitchFamily="2" charset="-78"/>
                <a:cs typeface="Sakkal Majalla" panose="02000000000000000000" pitchFamily="2" charset="-78"/>
              </a:rPr>
              <a:t>على الرغمِ من هولِ وعِظمِ منظرِ الحيتانِ المتسابقةِ في السّباحةِ بالقربِ من الغوَّاصِ، إلّا أنَّه لا يخافُ مِنها ولا يهتزُّ مهابةً. </a:t>
            </a:r>
            <a:endParaRPr lang="en-GB" sz="2800" b="1" dirty="0">
              <a:solidFill>
                <a:srgbClr val="00B050"/>
              </a:solidFill>
              <a:latin typeface="Sakkal Majalla" panose="02000000000000000000" pitchFamily="2" charset="-78"/>
              <a:cs typeface="Sakkal Majalla" panose="02000000000000000000" pitchFamily="2" charset="-78"/>
            </a:endParaRPr>
          </a:p>
          <a:p>
            <a:pPr algn="r" rtl="1" fontAlgn="t"/>
            <a:r>
              <a:rPr lang="ar-BH" sz="2800" b="1" dirty="0">
                <a:solidFill>
                  <a:srgbClr val="00B050"/>
                </a:solidFill>
                <a:latin typeface="Sakkal Majalla" panose="02000000000000000000" pitchFamily="2" charset="-78"/>
                <a:cs typeface="Sakkal Majalla" panose="02000000000000000000" pitchFamily="2" charset="-78"/>
              </a:rPr>
              <a:t>يؤكّدُ لَنَا الغوَّاصُ قوَّتَه وصلابتَه أمامَ ما يمرُّ بِه مِن مخاطرٍ، فَهوَ شجاعٌ ومتمرّسٌ وقدْ اعتادَ على المخاطرِ ومواجهتِها. </a:t>
            </a:r>
            <a:endParaRPr lang="en-GB" sz="2800" b="1" dirty="0">
              <a:solidFill>
                <a:srgbClr val="00B050"/>
              </a:solidFill>
              <a:latin typeface="Sakkal Majalla" panose="02000000000000000000" pitchFamily="2" charset="-78"/>
              <a:cs typeface="Sakkal Majalla" panose="02000000000000000000" pitchFamily="2" charset="-78"/>
            </a:endParaRPr>
          </a:p>
        </p:txBody>
      </p:sp>
      <p:sp>
        <p:nvSpPr>
          <p:cNvPr id="8" name="Rectangle 7"/>
          <p:cNvSpPr/>
          <p:nvPr/>
        </p:nvSpPr>
        <p:spPr>
          <a:xfrm>
            <a:off x="-117230" y="4800599"/>
            <a:ext cx="12016154" cy="523220"/>
          </a:xfrm>
          <a:prstGeom prst="rect">
            <a:avLst/>
          </a:prstGeom>
        </p:spPr>
        <p:txBody>
          <a:bodyPr wrap="square">
            <a:spAutoFit/>
          </a:bodyPr>
          <a:lstStyle/>
          <a:p>
            <a:pPr algn="r"/>
            <a:r>
              <a:rPr lang="ar-BH" sz="2800" b="1" dirty="0">
                <a:solidFill>
                  <a:srgbClr val="00B050"/>
                </a:solidFill>
                <a:latin typeface="Sakkal Majalla" panose="02000000000000000000" pitchFamily="2" charset="-78"/>
                <a:cs typeface="Sakkal Majalla" panose="02000000000000000000" pitchFamily="2" charset="-78"/>
              </a:rPr>
              <a:t>للدَّلالةِ على الفخرِ والاعتدادِ واعتزازِ الغوَّاصِ بمهنتِه، وعلى أنَّ هذه المهنةِ كانَت لها مكانةٌ وأهميَّةٌ كبيرةٌ. </a:t>
            </a:r>
          </a:p>
        </p:txBody>
      </p:sp>
      <p:sp>
        <p:nvSpPr>
          <p:cNvPr id="9" name="Rectangle 8"/>
          <p:cNvSpPr/>
          <p:nvPr/>
        </p:nvSpPr>
        <p:spPr>
          <a:xfrm>
            <a:off x="-89196" y="5852697"/>
            <a:ext cx="12016154" cy="523220"/>
          </a:xfrm>
          <a:prstGeom prst="rect">
            <a:avLst/>
          </a:prstGeom>
        </p:spPr>
        <p:txBody>
          <a:bodyPr wrap="square">
            <a:spAutoFit/>
          </a:bodyPr>
          <a:lstStyle/>
          <a:p>
            <a:pPr algn="r"/>
            <a:r>
              <a:rPr lang="ar-BH" sz="2800" b="1" dirty="0">
                <a:solidFill>
                  <a:srgbClr val="00B050"/>
                </a:solidFill>
                <a:latin typeface="Sakkal Majalla" panose="02000000000000000000" pitchFamily="2" charset="-78"/>
                <a:cs typeface="Sakkal Majalla" panose="02000000000000000000" pitchFamily="2" charset="-78"/>
              </a:rPr>
              <a:t>للدَّلالةِ على غلاءِ ثمنهِ وأنَّه موجودٌ  فقطْ في بحارِ بلادِه. </a:t>
            </a:r>
          </a:p>
        </p:txBody>
      </p:sp>
      <p:sp>
        <p:nvSpPr>
          <p:cNvPr id="4" name="مستطيل 4">
            <a:extLst>
              <a:ext uri="{FF2B5EF4-FFF2-40B4-BE49-F238E27FC236}">
                <a16:creationId xmlns:a16="http://schemas.microsoft.com/office/drawing/2014/main" id="{B39C5997-9C11-4C2F-8698-A1676D6F272B}"/>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331204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4142" y="1365406"/>
            <a:ext cx="10931770" cy="5654200"/>
          </a:xfrm>
        </p:spPr>
        <p:txBody>
          <a:bodyPr>
            <a:noAutofit/>
          </a:bodyPr>
          <a:lstStyle/>
          <a:p>
            <a:pPr marL="0" indent="0">
              <a:lnSpc>
                <a:spcPct val="170000"/>
              </a:lnSpc>
              <a:buNone/>
            </a:pPr>
            <a:r>
              <a:rPr lang="ar-BH" sz="3200" b="1" dirty="0">
                <a:latin typeface="Sakkal Majalla" panose="02000000000000000000" pitchFamily="2" charset="-78"/>
                <a:cs typeface="Sakkal Majalla" panose="02000000000000000000" pitchFamily="2" charset="-78"/>
              </a:rPr>
              <a:t>5. ما الأمنياتُ والآمالُ التي كانَتْ تخفقُ في قلبِ الغوَّاصِ كَمَا ذكرَ في البيتِ الثاَّمنِ. </a:t>
            </a:r>
          </a:p>
          <a:p>
            <a:pPr marL="0" indent="0">
              <a:lnSpc>
                <a:spcPct val="170000"/>
              </a:lnSpc>
              <a:buNone/>
            </a:pPr>
            <a:endParaRPr lang="ar-BH" sz="3200" b="1" dirty="0">
              <a:latin typeface="Sakkal Majalla" panose="02000000000000000000" pitchFamily="2" charset="-78"/>
              <a:cs typeface="Sakkal Majalla" panose="02000000000000000000" pitchFamily="2" charset="-78"/>
            </a:endParaRPr>
          </a:p>
          <a:p>
            <a:pPr marL="0" indent="0">
              <a:lnSpc>
                <a:spcPct val="100000"/>
              </a:lnSpc>
              <a:buNone/>
            </a:pPr>
            <a:r>
              <a:rPr lang="ar-BH" sz="3200" b="1" dirty="0">
                <a:latin typeface="Sakkal Majalla" panose="02000000000000000000" pitchFamily="2" charset="-78"/>
                <a:cs typeface="Sakkal Majalla" panose="02000000000000000000" pitchFamily="2" charset="-78"/>
              </a:rPr>
              <a:t>6. ذَكَرَ الغوَّاصُ الظلمةَ والفجرَ في البيتِ الثَّانِي، ثُمَّ ذَكَرَ الليلَ والفجرَ في البيتِ الأخيرِ. </a:t>
            </a:r>
          </a:p>
          <a:p>
            <a:pPr marL="0" indent="0">
              <a:lnSpc>
                <a:spcPct val="100000"/>
              </a:lnSpc>
              <a:buNone/>
            </a:pPr>
            <a:r>
              <a:rPr lang="ar-BH" sz="3200" b="1" dirty="0">
                <a:latin typeface="Sakkal Majalla" panose="02000000000000000000" pitchFamily="2" charset="-78"/>
                <a:cs typeface="Sakkal Majalla" panose="02000000000000000000" pitchFamily="2" charset="-78"/>
              </a:rPr>
              <a:t>أُقارنُ بَيَنَ شعورِ  الغوَّاصِ في استخدامِه للمفرداتِ في البيتين. </a:t>
            </a:r>
          </a:p>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endParaRPr lang="ar-BH" sz="3200" b="1" dirty="0">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id="{CA9BFC1D-A224-4196-9961-E5B5357A0E84}"/>
              </a:ext>
            </a:extLst>
          </p:cNvPr>
          <p:cNvSpPr txBox="1"/>
          <p:nvPr/>
        </p:nvSpPr>
        <p:spPr>
          <a:xfrm>
            <a:off x="457201" y="2395922"/>
            <a:ext cx="11605845" cy="584775"/>
          </a:xfrm>
          <a:prstGeom prst="rect">
            <a:avLst/>
          </a:prstGeom>
          <a:noFill/>
        </p:spPr>
        <p:txBody>
          <a:bodyPr wrap="square" rtlCol="0">
            <a:spAutoFit/>
          </a:bodyPr>
          <a:lstStyle/>
          <a:p>
            <a:pPr algn="ctr" rtl="1"/>
            <a:r>
              <a:rPr lang="ar-BH" sz="3200" b="1" dirty="0">
                <a:solidFill>
                  <a:srgbClr val="00B050"/>
                </a:solidFill>
                <a:latin typeface="Sakkal Majalla" panose="02000000000000000000" pitchFamily="2" charset="-78"/>
                <a:cs typeface="Sakkal Majalla" panose="02000000000000000000" pitchFamily="2" charset="-78"/>
              </a:rPr>
              <a:t>أمنياتُ العودةِ بالسَّلامةِ إلى الأهلِ والأحبَّةِ، وأمنياتُ الفوزِ  بالصَّيدِ الكثيرِ. </a:t>
            </a:r>
          </a:p>
        </p:txBody>
      </p:sp>
      <p:sp>
        <p:nvSpPr>
          <p:cNvPr id="5" name="Title 1">
            <a:extLst>
              <a:ext uri="{FF2B5EF4-FFF2-40B4-BE49-F238E27FC236}">
                <a16:creationId xmlns:a16="http://schemas.microsoft.com/office/drawing/2014/main" id="{5DAB3F16-0962-46C5-91D7-3E045B66C3C5}"/>
              </a:ext>
            </a:extLst>
          </p:cNvPr>
          <p:cNvSpPr txBox="1">
            <a:spLocks/>
          </p:cNvSpPr>
          <p:nvPr/>
        </p:nvSpPr>
        <p:spPr>
          <a:xfrm>
            <a:off x="10942466" y="26750"/>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أُحلّل</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6" name="مربع نص 1">
            <a:extLst>
              <a:ext uri="{FF2B5EF4-FFF2-40B4-BE49-F238E27FC236}">
                <a16:creationId xmlns:a16="http://schemas.microsoft.com/office/drawing/2014/main" id="{CA9BFC1D-A224-4196-9961-E5B5357A0E84}"/>
              </a:ext>
            </a:extLst>
          </p:cNvPr>
          <p:cNvSpPr txBox="1"/>
          <p:nvPr/>
        </p:nvSpPr>
        <p:spPr>
          <a:xfrm>
            <a:off x="457200" y="4473158"/>
            <a:ext cx="11605845" cy="1569660"/>
          </a:xfrm>
          <a:prstGeom prst="rect">
            <a:avLst/>
          </a:prstGeom>
          <a:noFill/>
        </p:spPr>
        <p:txBody>
          <a:bodyPr wrap="square" rtlCol="0">
            <a:spAutoFit/>
          </a:bodyPr>
          <a:lstStyle/>
          <a:p>
            <a:pPr algn="r" rtl="1"/>
            <a:r>
              <a:rPr lang="ar-BH" sz="3200" b="1" dirty="0">
                <a:solidFill>
                  <a:srgbClr val="00B050"/>
                </a:solidFill>
                <a:latin typeface="Sakkal Majalla" panose="02000000000000000000" pitchFamily="2" charset="-78"/>
                <a:cs typeface="Sakkal Majalla" panose="02000000000000000000" pitchFamily="2" charset="-78"/>
              </a:rPr>
              <a:t>في البيتِ الثاَّني استخدمَ الغوَّاصُ الظلمةَ والفجرَ ليعبرَ عنْ الشدَّةِ والقسوةِ التي يستطيعُ أنْ يتغلبَ عليها وَهَوَ يعيشُ فيها.   </a:t>
            </a:r>
          </a:p>
          <a:p>
            <a:pPr algn="r" rtl="1"/>
            <a:r>
              <a:rPr lang="ar-BH" sz="3200" b="1" dirty="0">
                <a:solidFill>
                  <a:srgbClr val="00B050"/>
                </a:solidFill>
                <a:latin typeface="Sakkal Majalla" panose="02000000000000000000" pitchFamily="2" charset="-78"/>
                <a:cs typeface="Sakkal Majalla" panose="02000000000000000000" pitchFamily="2" charset="-78"/>
              </a:rPr>
              <a:t>أمَّا في البيتِ الأخيرِ فقد ْاستخدمَ الليلَ والفجرَ للتَّعبيرِ عن فَرَحهِ بالغناءِ طوالَ اليومِ. </a:t>
            </a:r>
          </a:p>
        </p:txBody>
      </p:sp>
      <p:sp>
        <p:nvSpPr>
          <p:cNvPr id="4" name="مستطيل 4">
            <a:extLst>
              <a:ext uri="{FF2B5EF4-FFF2-40B4-BE49-F238E27FC236}">
                <a16:creationId xmlns:a16="http://schemas.microsoft.com/office/drawing/2014/main" id="{2C4A691C-96D4-47A5-8AC4-219820FC4B13}"/>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16627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30" y="1072337"/>
            <a:ext cx="11810352" cy="5296971"/>
          </a:xfrm>
        </p:spPr>
        <p:txBody>
          <a:bodyPr>
            <a:noAutofit/>
          </a:bodyPr>
          <a:lstStyle/>
          <a:p>
            <a:pPr>
              <a:lnSpc>
                <a:spcPct val="100000"/>
              </a:lnSpc>
              <a:buFontTx/>
              <a:buChar char="-"/>
            </a:pPr>
            <a:r>
              <a:rPr lang="ar-BH" b="1" dirty="0">
                <a:latin typeface="Sakkal Majalla" panose="02000000000000000000" pitchFamily="2" charset="-78"/>
                <a:cs typeface="Sakkal Majalla" panose="02000000000000000000" pitchFamily="2" charset="-78"/>
              </a:rPr>
              <a:t>أَنَا مَنْ صَارَعَ </a:t>
            </a:r>
            <a:r>
              <a:rPr lang="ar-BH" b="1" dirty="0" smtClean="0">
                <a:latin typeface="Sakkal Majalla" panose="02000000000000000000" pitchFamily="2" charset="-78"/>
                <a:cs typeface="Sakkal Majalla" panose="02000000000000000000" pitchFamily="2" charset="-78"/>
              </a:rPr>
              <a:t>الرَّيح </a:t>
            </a:r>
            <a:r>
              <a:rPr lang="ar-BH" b="1" dirty="0">
                <a:latin typeface="Sakkal Majalla" panose="02000000000000000000" pitchFamily="2" charset="-78"/>
                <a:cs typeface="Sakkal Majalla" panose="02000000000000000000" pitchFamily="2" charset="-78"/>
              </a:rPr>
              <a:t>. </a:t>
            </a:r>
          </a:p>
          <a:p>
            <a:pPr>
              <a:lnSpc>
                <a:spcPct val="100000"/>
              </a:lnSpc>
              <a:buFontTx/>
              <a:buChar char="-"/>
            </a:pPr>
            <a:r>
              <a:rPr lang="ar-BH" b="1" dirty="0">
                <a:latin typeface="Sakkal Majalla" panose="02000000000000000000" pitchFamily="2" charset="-78"/>
                <a:cs typeface="Sakkal Majalla" panose="02000000000000000000" pitchFamily="2" charset="-78"/>
              </a:rPr>
              <a:t>أَنَا مَنْ وَاجَهَ </a:t>
            </a:r>
            <a:r>
              <a:rPr lang="ar-BH" b="1" dirty="0" smtClean="0">
                <a:latin typeface="Sakkal Majalla" panose="02000000000000000000" pitchFamily="2" charset="-78"/>
                <a:cs typeface="Sakkal Majalla" panose="02000000000000000000" pitchFamily="2" charset="-78"/>
              </a:rPr>
              <a:t>الرَّيح. </a:t>
            </a:r>
            <a:endParaRPr lang="ar-BH" b="1" dirty="0">
              <a:latin typeface="Sakkal Majalla" panose="02000000000000000000" pitchFamily="2" charset="-78"/>
              <a:cs typeface="Sakkal Majalla" panose="02000000000000000000" pitchFamily="2" charset="-78"/>
            </a:endParaRPr>
          </a:p>
          <a:p>
            <a:pPr marL="0" indent="0">
              <a:lnSpc>
                <a:spcPct val="100000"/>
              </a:lnSpc>
              <a:buNone/>
            </a:pPr>
            <a:r>
              <a:rPr lang="ar-BH" b="1" dirty="0">
                <a:latin typeface="Sakkal Majalla" panose="02000000000000000000" pitchFamily="2" charset="-78"/>
                <a:cs typeface="Sakkal Majalla" panose="02000000000000000000" pitchFamily="2" charset="-78"/>
              </a:rPr>
              <a:t>1.أَخْتارُ التعبيرَ الأفضلَ، ثُمَّ أُعلّلُ رَأْيِي. </a:t>
            </a:r>
          </a:p>
          <a:p>
            <a:pPr marL="0" indent="0">
              <a:lnSpc>
                <a:spcPct val="100000"/>
              </a:lnSpc>
              <a:buNone/>
            </a:pPr>
            <a:r>
              <a:rPr lang="ar-BH" sz="3200" b="1" dirty="0">
                <a:latin typeface="Sakkal Majalla" panose="02000000000000000000" pitchFamily="2" charset="-78"/>
                <a:cs typeface="Sakkal Majalla" panose="02000000000000000000" pitchFamily="2" charset="-78"/>
              </a:rPr>
              <a:t> </a:t>
            </a:r>
          </a:p>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r>
              <a:rPr lang="ar-BH" b="1" dirty="0">
                <a:latin typeface="Sakkal Majalla" panose="02000000000000000000" pitchFamily="2" charset="-78"/>
                <a:cs typeface="Sakkal Majalla" panose="02000000000000000000" pitchFamily="2" charset="-78"/>
              </a:rPr>
              <a:t>2. مَعَ التطورِ الذي اجتاحَ مجتمعَنا، انْدَثَرتْ مهنةُ الغوصِ.</a:t>
            </a:r>
          </a:p>
          <a:p>
            <a:pPr marL="0" indent="0">
              <a:buNone/>
            </a:pPr>
            <a:r>
              <a:rPr lang="ar-BH" b="1" dirty="0">
                <a:latin typeface="Sakkal Majalla" panose="02000000000000000000" pitchFamily="2" charset="-78"/>
                <a:cs typeface="Sakkal Majalla" panose="02000000000000000000" pitchFamily="2" charset="-78"/>
              </a:rPr>
              <a:t>- أكتبُ عددًا مِن الاقتراحاتِ لاستغلالِ اللؤلؤِ الموجودِ في بحرِ بلادِي والمحافظةِ على هذا الموروثِ. </a:t>
            </a:r>
          </a:p>
        </p:txBody>
      </p:sp>
      <p:sp>
        <p:nvSpPr>
          <p:cNvPr id="4" name="Title 1">
            <a:extLst>
              <a:ext uri="{FF2B5EF4-FFF2-40B4-BE49-F238E27FC236}">
                <a16:creationId xmlns:a16="http://schemas.microsoft.com/office/drawing/2014/main" id="{5DAB3F16-0962-46C5-91D7-3E045B66C3C5}"/>
              </a:ext>
            </a:extLst>
          </p:cNvPr>
          <p:cNvSpPr txBox="1">
            <a:spLocks/>
          </p:cNvSpPr>
          <p:nvPr/>
        </p:nvSpPr>
        <p:spPr>
          <a:xfrm>
            <a:off x="10160675" y="0"/>
            <a:ext cx="2031325" cy="705733"/>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10000"/>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نشاط ختامي</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id="{CA9BFC1D-A224-4196-9961-E5B5357A0E84}"/>
              </a:ext>
            </a:extLst>
          </p:cNvPr>
          <p:cNvSpPr txBox="1"/>
          <p:nvPr/>
        </p:nvSpPr>
        <p:spPr>
          <a:xfrm>
            <a:off x="304799" y="2704367"/>
            <a:ext cx="11605845" cy="954107"/>
          </a:xfrm>
          <a:prstGeom prst="rect">
            <a:avLst/>
          </a:prstGeom>
          <a:noFill/>
        </p:spPr>
        <p:txBody>
          <a:bodyPr wrap="square" rtlCol="0">
            <a:spAutoFit/>
          </a:bodyPr>
          <a:lstStyle/>
          <a:p>
            <a:pPr algn="r" rtl="1"/>
            <a:r>
              <a:rPr lang="ar-BH" sz="2800" b="1" dirty="0">
                <a:solidFill>
                  <a:srgbClr val="00B050"/>
                </a:solidFill>
                <a:latin typeface="Sakkal Majalla" panose="02000000000000000000" pitchFamily="2" charset="-78"/>
                <a:cs typeface="Sakkal Majalla" panose="02000000000000000000" pitchFamily="2" charset="-78"/>
              </a:rPr>
              <a:t>أَنَا مَنْ صَارَعَ الرَّيحَ، حتَّى يبيّنَ قوَّةَ المعركةِ التي تدورُ بينَه وبَيَنَ الرَّيحِ الشَّديدةِ العاتيةِ، فَهَوَ يقفُ في وجهِهَا كالمصارعِ القويّ الذي يهزمُها.  </a:t>
            </a:r>
          </a:p>
        </p:txBody>
      </p:sp>
      <p:sp>
        <p:nvSpPr>
          <p:cNvPr id="6" name="مربع نص 1">
            <a:extLst>
              <a:ext uri="{FF2B5EF4-FFF2-40B4-BE49-F238E27FC236}">
                <a16:creationId xmlns:a16="http://schemas.microsoft.com/office/drawing/2014/main" id="{CA9BFC1D-A224-4196-9961-E5B5357A0E84}"/>
              </a:ext>
            </a:extLst>
          </p:cNvPr>
          <p:cNvSpPr txBox="1"/>
          <p:nvPr/>
        </p:nvSpPr>
        <p:spPr>
          <a:xfrm>
            <a:off x="251018" y="4767272"/>
            <a:ext cx="11605845" cy="1384995"/>
          </a:xfrm>
          <a:prstGeom prst="rect">
            <a:avLst/>
          </a:prstGeom>
          <a:noFill/>
        </p:spPr>
        <p:txBody>
          <a:bodyPr wrap="square" rtlCol="0">
            <a:spAutoFit/>
          </a:bodyPr>
          <a:lstStyle/>
          <a:p>
            <a:pPr algn="r" rtl="1"/>
            <a:r>
              <a:rPr lang="ar-BH" sz="2800" b="1" dirty="0">
                <a:solidFill>
                  <a:srgbClr val="00B050"/>
                </a:solidFill>
                <a:latin typeface="Sakkal Majalla" panose="02000000000000000000" pitchFamily="2" charset="-78"/>
                <a:cs typeface="Sakkal Majalla" panose="02000000000000000000" pitchFamily="2" charset="-78"/>
              </a:rPr>
              <a:t>1- عملُ مسابقاتٍ بحريَّةٍ على مستوى المملكةِ للبحثِ عَن اللؤلؤِ.</a:t>
            </a:r>
          </a:p>
          <a:p>
            <a:pPr algn="r" rtl="1"/>
            <a:r>
              <a:rPr lang="ar-BH" sz="2800" b="1" dirty="0">
                <a:solidFill>
                  <a:srgbClr val="00B050"/>
                </a:solidFill>
                <a:latin typeface="Sakkal Majalla" panose="02000000000000000000" pitchFamily="2" charset="-78"/>
                <a:cs typeface="Sakkal Majalla" panose="02000000000000000000" pitchFamily="2" charset="-78"/>
              </a:rPr>
              <a:t>2- تخصيصُ جهةٍ معنيَّةٍ بالاهتمامِ والتدريبِ والإشرافِ على المتدربين وعلى الظروفِ البحريَّةِ لحمايةِ تكاثرِ اللؤلؤِ.</a:t>
            </a:r>
          </a:p>
          <a:p>
            <a:pPr algn="r" rtl="1"/>
            <a:r>
              <a:rPr lang="ar-BH" sz="2800" b="1" dirty="0">
                <a:solidFill>
                  <a:srgbClr val="00B050"/>
                </a:solidFill>
                <a:latin typeface="Sakkal Majalla" panose="02000000000000000000" pitchFamily="2" charset="-78"/>
                <a:cs typeface="Sakkal Majalla" panose="02000000000000000000" pitchFamily="2" charset="-78"/>
              </a:rPr>
              <a:t>3- إنشاءُ معارضٍ وطنيَّةٍ داخليَّةٍ ودوليَّةٍ خارجيَّةٍ للتَّعريفِ بموروثِ الغوصِ وعرضِ اللؤلؤِ البحرينيّ.  </a:t>
            </a:r>
          </a:p>
        </p:txBody>
      </p:sp>
      <p:sp>
        <p:nvSpPr>
          <p:cNvPr id="5" name="مستطيل 4">
            <a:extLst>
              <a:ext uri="{FF2B5EF4-FFF2-40B4-BE49-F238E27FC236}">
                <a16:creationId xmlns:a16="http://schemas.microsoft.com/office/drawing/2014/main" id="{87827E86-EFEB-4554-A543-0C97DBCBA3B6}"/>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258600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97CC3879-3E1E-4F0D-B1DB-6923CE5968C9}"/>
              </a:ext>
            </a:extLst>
          </p:cNvPr>
          <p:cNvSpPr txBox="1">
            <a:spLocks/>
          </p:cNvSpPr>
          <p:nvPr/>
        </p:nvSpPr>
        <p:spPr>
          <a:xfrm>
            <a:off x="838200" y="2756508"/>
            <a:ext cx="10515600" cy="1344984"/>
          </a:xfrm>
          <a:prstGeom prst="rect">
            <a:avLst/>
          </a:prstGeom>
          <a:solidFill>
            <a:schemeClr val="bg1">
              <a:lumMod val="95000"/>
            </a:schemeClr>
          </a:solidFill>
        </p:spPr>
        <p:txBody>
          <a:bodyPr vert="horz" wrap="square" lIns="91440" tIns="45720" rIns="91440" bIns="45720" rtlCol="0">
            <a:spAutoFit/>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lgn="ctr"/>
            <a:r>
              <a:rPr lang="ar-BH" sz="8800" dirty="0">
                <a:solidFill>
                  <a:srgbClr val="FF0000"/>
                </a:solidFill>
                <a:latin typeface="Sakkal Majalla" panose="02000000000000000000" pitchFamily="2" charset="-78"/>
                <a:cs typeface="Sakkal Majalla" panose="02000000000000000000" pitchFamily="2" charset="-78"/>
              </a:rPr>
              <a:t>انتهى الدّرسُ</a:t>
            </a:r>
            <a:endParaRPr lang="en-US" sz="8800" dirty="0">
              <a:solidFill>
                <a:srgbClr val="FF0000"/>
              </a:solidFill>
              <a:latin typeface="Sakkal Majalla" panose="02000000000000000000" pitchFamily="2" charset="-78"/>
              <a:cs typeface="Sakkal Majalla" panose="02000000000000000000" pitchFamily="2" charset="-78"/>
            </a:endParaRPr>
          </a:p>
        </p:txBody>
      </p:sp>
      <p:sp>
        <p:nvSpPr>
          <p:cNvPr id="2" name="مستطيل 4">
            <a:extLst>
              <a:ext uri="{FF2B5EF4-FFF2-40B4-BE49-F238E27FC236}">
                <a16:creationId xmlns:a16="http://schemas.microsoft.com/office/drawing/2014/main" id="{A0545D8D-A035-42B3-9348-359CF53BFC05}"/>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1992902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3">
            <a:extLst>
              <a:ext uri="{FF2B5EF4-FFF2-40B4-BE49-F238E27FC236}">
                <a16:creationId xmlns:a16="http://schemas.microsoft.com/office/drawing/2014/main" id="{8D0DCBC6-A4F1-4D70-BF9A-AA69D53ABD50}"/>
              </a:ext>
            </a:extLst>
          </p:cNvPr>
          <p:cNvSpPr txBox="1"/>
          <p:nvPr/>
        </p:nvSpPr>
        <p:spPr>
          <a:xfrm>
            <a:off x="7221618" y="1659010"/>
            <a:ext cx="3863513" cy="923330"/>
          </a:xfrm>
          <a:prstGeom prst="rect">
            <a:avLst/>
          </a:prstGeom>
          <a:noFill/>
        </p:spPr>
        <p:txBody>
          <a:bodyPr wrap="square" rtlCol="0">
            <a:spAutoFit/>
          </a:bodyPr>
          <a:lstStyle/>
          <a:p>
            <a:pPr algn="r" rtl="1"/>
            <a:r>
              <a:rPr lang="ar-BH" sz="5400" b="1" dirty="0">
                <a:solidFill>
                  <a:srgbClr val="FF0000"/>
                </a:solidFill>
                <a:latin typeface="Sakkal Majalla" panose="02000000000000000000" pitchFamily="2" charset="-78"/>
                <a:cs typeface="Sakkal Majalla" panose="02000000000000000000" pitchFamily="2" charset="-78"/>
              </a:rPr>
              <a:t>أَهْدَافُ الدَّرْسِ:</a:t>
            </a:r>
            <a:endParaRPr lang="en-US" sz="5400" b="1" dirty="0">
              <a:solidFill>
                <a:srgbClr val="FF0000"/>
              </a:solidFill>
              <a:latin typeface="Sakkal Majalla" panose="02000000000000000000" pitchFamily="2" charset="-78"/>
              <a:cs typeface="Sakkal Majalla" panose="02000000000000000000" pitchFamily="2" charset="-78"/>
            </a:endParaRPr>
          </a:p>
        </p:txBody>
      </p:sp>
      <p:sp>
        <p:nvSpPr>
          <p:cNvPr id="10" name="مربع نص 3">
            <a:extLst>
              <a:ext uri="{FF2B5EF4-FFF2-40B4-BE49-F238E27FC236}">
                <a16:creationId xmlns:a16="http://schemas.microsoft.com/office/drawing/2014/main" id="{8D0DCBC6-A4F1-4D70-BF9A-AA69D53ABD50}"/>
              </a:ext>
            </a:extLst>
          </p:cNvPr>
          <p:cNvSpPr txBox="1"/>
          <p:nvPr/>
        </p:nvSpPr>
        <p:spPr>
          <a:xfrm>
            <a:off x="1741666" y="3768922"/>
            <a:ext cx="9343465" cy="646331"/>
          </a:xfrm>
          <a:prstGeom prst="rect">
            <a:avLst/>
          </a:prstGeom>
          <a:noFill/>
        </p:spPr>
        <p:txBody>
          <a:bodyPr wrap="square" rtlCol="0">
            <a:spAutoFit/>
          </a:bodyPr>
          <a:lstStyle/>
          <a:p>
            <a:pPr algn="r" rtl="1"/>
            <a:r>
              <a:rPr lang="ar-BH" sz="3600" b="1" dirty="0">
                <a:latin typeface="Sakkal Majalla" panose="02000000000000000000" pitchFamily="2" charset="-78"/>
                <a:cs typeface="Sakkal Majalla" panose="02000000000000000000" pitchFamily="2" charset="-78"/>
              </a:rPr>
              <a:t>2- تحليلُ أبيَاتِ القَصيدةِ تحليلًا دقيقًا.</a:t>
            </a:r>
            <a:endParaRPr lang="en-US" sz="3600" b="1" dirty="0">
              <a:latin typeface="Sakkal Majalla" panose="02000000000000000000" pitchFamily="2" charset="-78"/>
              <a:cs typeface="Sakkal Majalla" panose="02000000000000000000" pitchFamily="2" charset="-78"/>
            </a:endParaRPr>
          </a:p>
        </p:txBody>
      </p:sp>
      <p:sp>
        <p:nvSpPr>
          <p:cNvPr id="11" name="مربع نص 3">
            <a:extLst>
              <a:ext uri="{FF2B5EF4-FFF2-40B4-BE49-F238E27FC236}">
                <a16:creationId xmlns:a16="http://schemas.microsoft.com/office/drawing/2014/main" id="{8D0DCBC6-A4F1-4D70-BF9A-AA69D53ABD50}"/>
              </a:ext>
            </a:extLst>
          </p:cNvPr>
          <p:cNvSpPr txBox="1"/>
          <p:nvPr/>
        </p:nvSpPr>
        <p:spPr>
          <a:xfrm>
            <a:off x="1143000" y="4942946"/>
            <a:ext cx="9942131" cy="646331"/>
          </a:xfrm>
          <a:prstGeom prst="rect">
            <a:avLst/>
          </a:prstGeom>
          <a:noFill/>
        </p:spPr>
        <p:txBody>
          <a:bodyPr wrap="square" rtlCol="0">
            <a:spAutoFit/>
          </a:bodyPr>
          <a:lstStyle/>
          <a:p>
            <a:pPr algn="r" rtl="1"/>
            <a:r>
              <a:rPr lang="ar-BH" sz="3600" b="1" dirty="0">
                <a:latin typeface="Sakkal Majalla" panose="02000000000000000000" pitchFamily="2" charset="-78"/>
                <a:cs typeface="Sakkal Majalla" panose="02000000000000000000" pitchFamily="2" charset="-78"/>
              </a:rPr>
              <a:t>3- إبْداءُ الرَّأيِ في أسلوبِ الشّاعِرِ بصياغةٍ وتعليلٍ </a:t>
            </a:r>
            <a:r>
              <a:rPr lang="ar-BH" sz="3600" b="1" dirty="0" smtClean="0">
                <a:latin typeface="Sakkal Majalla" panose="02000000000000000000" pitchFamily="2" charset="-78"/>
                <a:cs typeface="Sakkal Majalla" panose="02000000000000000000" pitchFamily="2" charset="-78"/>
              </a:rPr>
              <a:t>سَليمَينِ.</a:t>
            </a:r>
            <a:endParaRPr lang="en-US" sz="3600" b="1" dirty="0">
              <a:latin typeface="Sakkal Majalla" panose="02000000000000000000" pitchFamily="2" charset="-78"/>
              <a:cs typeface="Sakkal Majalla" panose="02000000000000000000" pitchFamily="2" charset="-78"/>
            </a:endParaRPr>
          </a:p>
        </p:txBody>
      </p:sp>
      <p:sp>
        <p:nvSpPr>
          <p:cNvPr id="12" name="مربع نص 3">
            <a:extLst>
              <a:ext uri="{FF2B5EF4-FFF2-40B4-BE49-F238E27FC236}">
                <a16:creationId xmlns:a16="http://schemas.microsoft.com/office/drawing/2014/main" id="{8D0DCBC6-A4F1-4D70-BF9A-AA69D53ABD50}"/>
              </a:ext>
            </a:extLst>
          </p:cNvPr>
          <p:cNvSpPr txBox="1"/>
          <p:nvPr/>
        </p:nvSpPr>
        <p:spPr>
          <a:xfrm>
            <a:off x="1425389" y="2813067"/>
            <a:ext cx="9625852" cy="646331"/>
          </a:xfrm>
          <a:prstGeom prst="rect">
            <a:avLst/>
          </a:prstGeom>
          <a:noFill/>
        </p:spPr>
        <p:txBody>
          <a:bodyPr wrap="square" rtlCol="0">
            <a:spAutoFit/>
          </a:bodyPr>
          <a:lstStyle/>
          <a:p>
            <a:pPr algn="r" rtl="1"/>
            <a:r>
              <a:rPr lang="ar-BH" sz="3600" b="1" dirty="0">
                <a:latin typeface="Sakkal Majalla" panose="02000000000000000000" pitchFamily="2" charset="-78"/>
                <a:cs typeface="Sakkal Majalla" panose="02000000000000000000" pitchFamily="2" charset="-78"/>
              </a:rPr>
              <a:t>1- تَحْدِيدُ أَهَمِّ الأَفْكَارِ الوَارِدَةِ في القَصيدَةِ.</a:t>
            </a:r>
            <a:endParaRPr lang="en-US" sz="3600" b="1" dirty="0">
              <a:latin typeface="Sakkal Majalla" panose="02000000000000000000" pitchFamily="2" charset="-78"/>
              <a:cs typeface="Sakkal Majalla" panose="02000000000000000000" pitchFamily="2" charset="-78"/>
            </a:endParaRPr>
          </a:p>
        </p:txBody>
      </p:sp>
      <p:pic>
        <p:nvPicPr>
          <p:cNvPr id="7" name="Picture 5">
            <a:extLst>
              <a:ext uri="{FF2B5EF4-FFF2-40B4-BE49-F238E27FC236}">
                <a16:creationId xmlns:a16="http://schemas.microsoft.com/office/drawing/2014/main" id="{EBF5E2E6-636B-448E-830D-7BA0FE669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561" y="160216"/>
            <a:ext cx="1646183" cy="1268068"/>
          </a:xfrm>
          <a:prstGeom prst="rect">
            <a:avLst/>
          </a:prstGeom>
        </p:spPr>
      </p:pic>
      <p:sp>
        <p:nvSpPr>
          <p:cNvPr id="13" name="مستطيل 4">
            <a:extLst>
              <a:ext uri="{FF2B5EF4-FFF2-40B4-BE49-F238E27FC236}">
                <a16:creationId xmlns:a16="http://schemas.microsoft.com/office/drawing/2014/main" id="{5FE15FAF-2DA6-4152-844A-786488B098B4}"/>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53034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8317E62-BDBF-43B7-ACCF-D5BC9BDDBC2C}"/>
              </a:ext>
            </a:extLst>
          </p:cNvPr>
          <p:cNvSpPr>
            <a:spLocks noGrp="1"/>
          </p:cNvSpPr>
          <p:nvPr>
            <p:ph type="title"/>
          </p:nvPr>
        </p:nvSpPr>
        <p:spPr>
          <a:xfrm>
            <a:off x="8739051" y="2153195"/>
            <a:ext cx="3049060" cy="2158704"/>
          </a:xfrm>
        </p:spPr>
        <p:txBody>
          <a:bodyPr>
            <a:noAutofit/>
          </a:bodyPr>
          <a:lstStyle/>
          <a:p>
            <a:pPr algn="ctr"/>
            <a:r>
              <a:rPr lang="ar-BH" b="1" dirty="0" smtClean="0">
                <a:solidFill>
                  <a:srgbClr val="FF0000"/>
                </a:solidFill>
                <a:latin typeface="Sakkal Majalla" panose="02000000000000000000" pitchFamily="2" charset="-78"/>
                <a:cs typeface="Sakkal Majalla" panose="02000000000000000000" pitchFamily="2" charset="-78"/>
              </a:rPr>
              <a:t>إقْرَأ الأبياتَ التي أمامك جيدًا:</a:t>
            </a:r>
            <a:r>
              <a:rPr lang="en-US" sz="6000" b="1" dirty="0">
                <a:latin typeface="Sakkal Majalla" panose="02000000000000000000" pitchFamily="2" charset="-78"/>
                <a:cs typeface="Sakkal Majalla" panose="02000000000000000000" pitchFamily="2" charset="-78"/>
              </a:rPr>
              <a:t/>
            </a:r>
            <a:br>
              <a:rPr lang="en-US" sz="6000" b="1" dirty="0">
                <a:latin typeface="Sakkal Majalla" panose="02000000000000000000" pitchFamily="2" charset="-78"/>
                <a:cs typeface="Sakkal Majalla" panose="02000000000000000000" pitchFamily="2" charset="-78"/>
              </a:rPr>
            </a:br>
            <a:endParaRPr lang="en-US" sz="6000" b="1" dirty="0">
              <a:latin typeface="Sakkal Majalla" panose="02000000000000000000" pitchFamily="2" charset="-78"/>
              <a:cs typeface="Sakkal Majalla" panose="02000000000000000000" pitchFamily="2" charset="-78"/>
            </a:endParaRPr>
          </a:p>
        </p:txBody>
      </p:sp>
      <p:sp>
        <p:nvSpPr>
          <p:cNvPr id="9" name="Title 1">
            <a:extLst>
              <a:ext uri="{FF2B5EF4-FFF2-40B4-BE49-F238E27FC236}">
                <a16:creationId xmlns:a16="http://schemas.microsoft.com/office/drawing/2014/main" id="{A569A42E-2F99-476D-90FA-C289343FCA5A}"/>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B3E64644-6BA5-43EB-B2F2-9E93CD99521A}"/>
              </a:ext>
            </a:extLst>
          </p:cNvPr>
          <p:cNvSpPr txBox="1"/>
          <p:nvPr/>
        </p:nvSpPr>
        <p:spPr>
          <a:xfrm>
            <a:off x="765161" y="6024468"/>
            <a:ext cx="3631096" cy="369332"/>
          </a:xfrm>
          <a:prstGeom prst="rect">
            <a:avLst/>
          </a:prstGeom>
          <a:noFill/>
        </p:spPr>
        <p:txBody>
          <a:bodyPr wrap="square" rtlCol="0">
            <a:spAutoFit/>
          </a:bodyPr>
          <a:lstStyle/>
          <a:p>
            <a:pPr algn="ctr" rtl="1"/>
            <a:r>
              <a:rPr lang="ar-BH" b="1" dirty="0">
                <a:latin typeface="Sakkal Majalla" panose="02000000000000000000" pitchFamily="2" charset="-78"/>
                <a:cs typeface="Sakkal Majalla" panose="02000000000000000000" pitchFamily="2" charset="-78"/>
              </a:rPr>
              <a:t>كتاب القراءة للصّف الرابع الابتدائي، ص 71</a:t>
            </a:r>
            <a:endParaRPr lang="en-US" b="1" dirty="0">
              <a:latin typeface="Sakkal Majalla" panose="02000000000000000000" pitchFamily="2" charset="-78"/>
              <a:cs typeface="Sakkal Majalla" panose="02000000000000000000" pitchFamily="2" charset="-78"/>
            </a:endParaRPr>
          </a:p>
        </p:txBody>
      </p:sp>
      <p:pic>
        <p:nvPicPr>
          <p:cNvPr id="1027" name="Picture 3" descr="C:\Users\Villaggio\Desktop\page0073.jpg"/>
          <p:cNvPicPr>
            <a:picLocks noChangeAspect="1" noChangeArrowheads="1"/>
          </p:cNvPicPr>
          <p:nvPr/>
        </p:nvPicPr>
        <p:blipFill rotWithShape="1">
          <a:blip r:embed="rId2">
            <a:extLst>
              <a:ext uri="{28A0092B-C50C-407E-A947-70E740481C1C}">
                <a14:useLocalDpi xmlns:a14="http://schemas.microsoft.com/office/drawing/2010/main" val="0"/>
              </a:ext>
            </a:extLst>
          </a:blip>
          <a:srcRect l="10172" t="49384" r="32658" b="14125"/>
          <a:stretch/>
        </p:blipFill>
        <p:spPr bwMode="auto">
          <a:xfrm>
            <a:off x="1137138" y="921214"/>
            <a:ext cx="7596554" cy="5103254"/>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4">
            <a:extLst>
              <a:ext uri="{FF2B5EF4-FFF2-40B4-BE49-F238E27FC236}">
                <a16:creationId xmlns:a16="http://schemas.microsoft.com/office/drawing/2014/main" id="{CF40A182-7232-4CE4-8D0A-EFF13ADC6BC2}"/>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2760426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CC1180-42EE-4433-AD25-68DB06F7C12E}"/>
              </a:ext>
            </a:extLst>
          </p:cNvPr>
          <p:cNvSpPr txBox="1">
            <a:spLocks/>
          </p:cNvSpPr>
          <p:nvPr/>
        </p:nvSpPr>
        <p:spPr>
          <a:xfrm>
            <a:off x="1560070" y="419491"/>
            <a:ext cx="8596668" cy="1543183"/>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BH" sz="5400" b="1" dirty="0">
              <a:latin typeface="Traditional Arabic" panose="02020603050405020304" pitchFamily="18" charset="-78"/>
              <a:cs typeface="Traditional Arabic" panose="02020603050405020304" pitchFamily="18" charset="-78"/>
            </a:endParaRPr>
          </a:p>
        </p:txBody>
      </p:sp>
      <p:sp>
        <p:nvSpPr>
          <p:cNvPr id="2" name="مربع نص 1">
            <a:extLst>
              <a:ext uri="{FF2B5EF4-FFF2-40B4-BE49-F238E27FC236}">
                <a16:creationId xmlns:a16="http://schemas.microsoft.com/office/drawing/2014/main" id="{FB634383-4A2F-480C-B82F-5BAB8AC2034F}"/>
              </a:ext>
            </a:extLst>
          </p:cNvPr>
          <p:cNvSpPr txBox="1"/>
          <p:nvPr/>
        </p:nvSpPr>
        <p:spPr>
          <a:xfrm>
            <a:off x="1560070" y="2480913"/>
            <a:ext cx="9951298" cy="2277547"/>
          </a:xfrm>
          <a:prstGeom prst="rect">
            <a:avLst/>
          </a:prstGeom>
          <a:noFill/>
        </p:spPr>
        <p:txBody>
          <a:bodyPr wrap="square" rtlCol="0">
            <a:spAutoFit/>
          </a:bodyPr>
          <a:lstStyle/>
          <a:p>
            <a:pPr algn="ctr" rtl="1">
              <a:lnSpc>
                <a:spcPct val="150000"/>
              </a:lnSpc>
            </a:pPr>
            <a:r>
              <a:rPr lang="ar-BH" sz="4400" b="1" dirty="0">
                <a:latin typeface="Sakkal Majalla" panose="02000000000000000000" pitchFamily="2" charset="-78"/>
                <a:cs typeface="Sakkal Majalla" panose="02000000000000000000" pitchFamily="2" charset="-78"/>
              </a:rPr>
              <a:t>الفِكْرَةُ العَام</a:t>
            </a:r>
            <a:r>
              <a:rPr lang="ar-SA" sz="4400" b="1" dirty="0">
                <a:latin typeface="Sakkal Majalla" panose="02000000000000000000" pitchFamily="2" charset="-78"/>
                <a:cs typeface="Sakkal Majalla" panose="02000000000000000000" pitchFamily="2" charset="-78"/>
              </a:rPr>
              <a:t>ّ</a:t>
            </a:r>
            <a:r>
              <a:rPr lang="ar-BH" sz="4400" b="1" dirty="0">
                <a:latin typeface="Sakkal Majalla" panose="02000000000000000000" pitchFamily="2" charset="-78"/>
                <a:cs typeface="Sakkal Majalla" panose="02000000000000000000" pitchFamily="2" charset="-78"/>
              </a:rPr>
              <a:t>َةُ: </a:t>
            </a:r>
            <a:endParaRPr lang="en-US" sz="4000" b="1" dirty="0">
              <a:latin typeface="Sakkal Majalla" panose="02000000000000000000" pitchFamily="2" charset="-78"/>
              <a:cs typeface="Sakkal Majalla" panose="02000000000000000000" pitchFamily="2" charset="-78"/>
            </a:endParaRPr>
          </a:p>
          <a:p>
            <a:pPr algn="ctr" rtl="1"/>
            <a:r>
              <a:rPr lang="ar-BH" sz="4400" b="1" dirty="0">
                <a:solidFill>
                  <a:srgbClr val="0070C0"/>
                </a:solidFill>
                <a:latin typeface="Sakkal Majalla" panose="02000000000000000000" pitchFamily="2" charset="-78"/>
                <a:cs typeface="Sakkal Majalla" panose="02000000000000000000" pitchFamily="2" charset="-78"/>
              </a:rPr>
              <a:t>اعتدادُ الغوَّاصِ بِمهنَتِهِ وحُبُّهُ لها رغمَ الشَّقاءِ والمخَاطرِ. </a:t>
            </a:r>
            <a:endParaRPr lang="ar-BH" sz="4400" b="1" dirty="0">
              <a:latin typeface="Sakkal Majalla" panose="02000000000000000000" pitchFamily="2" charset="-78"/>
              <a:cs typeface="Sakkal Majalla" panose="02000000000000000000" pitchFamily="2" charset="-78"/>
            </a:endParaRPr>
          </a:p>
          <a:p>
            <a:pPr algn="r" rtl="1"/>
            <a:r>
              <a:rPr lang="ar-BH" sz="3200" b="1" dirty="0">
                <a:solidFill>
                  <a:srgbClr val="0070C0"/>
                </a:solidFill>
                <a:latin typeface="Sakkal Majalla" panose="02000000000000000000" pitchFamily="2" charset="-78"/>
                <a:cs typeface="Sakkal Majalla" panose="02000000000000000000" pitchFamily="2" charset="-78"/>
              </a:rPr>
              <a:t> </a:t>
            </a:r>
            <a:endParaRPr lang="ar-BH" sz="3200" b="1" dirty="0">
              <a:latin typeface="Sakkal Majalla" panose="02000000000000000000" pitchFamily="2" charset="-78"/>
              <a:cs typeface="Sakkal Majalla" panose="02000000000000000000" pitchFamily="2" charset="-78"/>
            </a:endParaRPr>
          </a:p>
        </p:txBody>
      </p:sp>
      <p:sp>
        <p:nvSpPr>
          <p:cNvPr id="8" name="مربع نص 3">
            <a:extLst>
              <a:ext uri="{FF2B5EF4-FFF2-40B4-BE49-F238E27FC236}">
                <a16:creationId xmlns:a16="http://schemas.microsoft.com/office/drawing/2014/main" id="{8D0DCBC6-A4F1-4D70-BF9A-AA69D53ABD50}"/>
              </a:ext>
            </a:extLst>
          </p:cNvPr>
          <p:cNvSpPr txBox="1"/>
          <p:nvPr/>
        </p:nvSpPr>
        <p:spPr>
          <a:xfrm>
            <a:off x="1709530" y="1316343"/>
            <a:ext cx="9658663" cy="769441"/>
          </a:xfrm>
          <a:prstGeom prst="rect">
            <a:avLst/>
          </a:prstGeom>
          <a:noFill/>
        </p:spPr>
        <p:txBody>
          <a:bodyPr wrap="square" rtlCol="0">
            <a:spAutoFit/>
          </a:bodyPr>
          <a:lstStyle/>
          <a:p>
            <a:pPr algn="r" rtl="1"/>
            <a:r>
              <a:rPr lang="ar-BH" sz="4400" b="1" dirty="0">
                <a:solidFill>
                  <a:srgbClr val="FF0000"/>
                </a:solidFill>
                <a:latin typeface="Sakkal Majalla" panose="02000000000000000000" pitchFamily="2" charset="-78"/>
                <a:cs typeface="Sakkal Majalla" panose="02000000000000000000" pitchFamily="2" charset="-78"/>
              </a:rPr>
              <a:t>أقْرَأُ شَرْحَ الأبْياتِ بِتمعُّنٍ، </a:t>
            </a:r>
            <a:r>
              <a:rPr lang="ar-SA" sz="4400" b="1" dirty="0">
                <a:solidFill>
                  <a:srgbClr val="FF0000"/>
                </a:solidFill>
                <a:latin typeface="Sakkal Majalla" panose="02000000000000000000" pitchFamily="2" charset="-78"/>
                <a:cs typeface="Sakkal Majalla" panose="02000000000000000000" pitchFamily="2" charset="-78"/>
              </a:rPr>
              <a:t>ثُمّ </a:t>
            </a:r>
            <a:r>
              <a:rPr lang="ar-BH" sz="4400" b="1" dirty="0">
                <a:solidFill>
                  <a:srgbClr val="FF0000"/>
                </a:solidFill>
                <a:latin typeface="Sakkal Majalla" panose="02000000000000000000" pitchFamily="2" charset="-78"/>
                <a:cs typeface="Sakkal Majalla" panose="02000000000000000000" pitchFamily="2" charset="-78"/>
              </a:rPr>
              <a:t>أُجِيبُ عم</a:t>
            </a:r>
            <a:r>
              <a:rPr lang="ar-SA" sz="4400" b="1" dirty="0">
                <a:solidFill>
                  <a:srgbClr val="FF0000"/>
                </a:solidFill>
                <a:latin typeface="Sakkal Majalla" panose="02000000000000000000" pitchFamily="2" charset="-78"/>
                <a:cs typeface="Sakkal Majalla" panose="02000000000000000000" pitchFamily="2" charset="-78"/>
              </a:rPr>
              <a:t>ّ</a:t>
            </a:r>
            <a:r>
              <a:rPr lang="ar-BH" sz="4400" b="1" dirty="0">
                <a:solidFill>
                  <a:srgbClr val="FF0000"/>
                </a:solidFill>
                <a:latin typeface="Sakkal Majalla" panose="02000000000000000000" pitchFamily="2" charset="-78"/>
                <a:cs typeface="Sakkal Majalla" panose="02000000000000000000" pitchFamily="2" charset="-78"/>
              </a:rPr>
              <a:t>ا يَلِيهِ مِنْ أسْئلَةٍ: </a:t>
            </a:r>
            <a:endParaRPr lang="en-US" sz="4400" b="1" dirty="0">
              <a:solidFill>
                <a:srgbClr val="FF0000"/>
              </a:solidFill>
              <a:latin typeface="Sakkal Majalla" panose="02000000000000000000" pitchFamily="2" charset="-78"/>
              <a:cs typeface="Sakkal Majalla" panose="02000000000000000000" pitchFamily="2" charset="-78"/>
            </a:endParaRPr>
          </a:p>
        </p:txBody>
      </p:sp>
      <p:sp>
        <p:nvSpPr>
          <p:cNvPr id="9" name="Title 1">
            <a:extLst>
              <a:ext uri="{FF2B5EF4-FFF2-40B4-BE49-F238E27FC236}">
                <a16:creationId xmlns:a16="http://schemas.microsoft.com/office/drawing/2014/main" id="{EE7F7013-B270-4148-AA92-3434DE2191A8}"/>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3" name="مستطيل 4">
            <a:extLst>
              <a:ext uri="{FF2B5EF4-FFF2-40B4-BE49-F238E27FC236}">
                <a16:creationId xmlns:a16="http://schemas.microsoft.com/office/drawing/2014/main" id="{B6ADE986-A47A-490C-BBB6-E30D862081AF}"/>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258940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BFD17-A38A-4577-AF4B-BCE2EAF6FC04}"/>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872063035"/>
              </p:ext>
            </p:extLst>
          </p:nvPr>
        </p:nvGraphicFramePr>
        <p:xfrm>
          <a:off x="245961" y="989484"/>
          <a:ext cx="9389801" cy="5348736"/>
        </p:xfrm>
        <a:graphic>
          <a:graphicData uri="http://schemas.openxmlformats.org/drawingml/2006/table">
            <a:tbl>
              <a:tblPr rtl="1" firstRow="1" firstCol="1" bandRow="1">
                <a:tableStyleId>{BC89EF96-8CEA-46FF-86C4-4CE0E7609802}</a:tableStyleId>
              </a:tblPr>
              <a:tblGrid>
                <a:gridCol w="2794406">
                  <a:extLst>
                    <a:ext uri="{9D8B030D-6E8A-4147-A177-3AD203B41FA5}">
                      <a16:colId xmlns:a16="http://schemas.microsoft.com/office/drawing/2014/main" val="708519682"/>
                    </a:ext>
                  </a:extLst>
                </a:gridCol>
                <a:gridCol w="6595395">
                  <a:extLst>
                    <a:ext uri="{9D8B030D-6E8A-4147-A177-3AD203B41FA5}">
                      <a16:colId xmlns:a16="http://schemas.microsoft.com/office/drawing/2014/main" val="2614260134"/>
                    </a:ext>
                  </a:extLst>
                </a:gridCol>
              </a:tblGrid>
              <a:tr h="576185">
                <a:tc>
                  <a:txBody>
                    <a:bodyPr/>
                    <a:lstStyle/>
                    <a:p>
                      <a:pPr marL="0" marR="0" algn="ctr" rtl="1">
                        <a:lnSpc>
                          <a:spcPct val="107000"/>
                        </a:lnSpc>
                        <a:spcBef>
                          <a:spcPts val="0"/>
                        </a:spcBef>
                        <a:spcAft>
                          <a:spcPts val="0"/>
                        </a:spcAft>
                      </a:pPr>
                      <a:r>
                        <a:rPr lang="ar-BH" sz="3600" b="1" dirty="0">
                          <a:solidFill>
                            <a:schemeClr val="bg1"/>
                          </a:solidFill>
                          <a:effectLst/>
                          <a:latin typeface="Sakkal Majalla" panose="02000000000000000000" pitchFamily="2" charset="-78"/>
                          <a:cs typeface="Sakkal Majalla" panose="02000000000000000000" pitchFamily="2" charset="-78"/>
                        </a:rPr>
                        <a:t>الكَلمةُ أوْ العِبارةُ</a:t>
                      </a:r>
                      <a:endParaRPr lang="en-US" sz="36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solidFill>
                      <a:srgbClr val="9CACBB"/>
                    </a:solidFill>
                  </a:tcPr>
                </a:tc>
                <a:tc>
                  <a:txBody>
                    <a:bodyPr/>
                    <a:lstStyle/>
                    <a:p>
                      <a:pPr marL="0" marR="0" algn="ctr" rtl="1">
                        <a:lnSpc>
                          <a:spcPct val="107000"/>
                        </a:lnSpc>
                        <a:spcBef>
                          <a:spcPts val="0"/>
                        </a:spcBef>
                        <a:spcAft>
                          <a:spcPts val="0"/>
                        </a:spcAft>
                      </a:pPr>
                      <a:r>
                        <a:rPr lang="ar-BH" sz="4000" b="1" dirty="0">
                          <a:solidFill>
                            <a:schemeClr val="bg1"/>
                          </a:solidFill>
                          <a:effectLst/>
                          <a:latin typeface="Sakkal Majalla" panose="02000000000000000000" pitchFamily="2" charset="-78"/>
                          <a:cs typeface="Sakkal Majalla" panose="02000000000000000000" pitchFamily="2" charset="-78"/>
                        </a:rPr>
                        <a:t>المَعْنَى</a:t>
                      </a:r>
                      <a:endParaRPr lang="en-US" sz="40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solidFill>
                      <a:srgbClr val="9CACBB"/>
                    </a:solidFill>
                  </a:tcPr>
                </a:tc>
                <a:extLst>
                  <a:ext uri="{0D108BD9-81ED-4DB2-BD59-A6C34878D82A}">
                    <a16:rowId xmlns:a16="http://schemas.microsoft.com/office/drawing/2014/main" val="1710644419"/>
                  </a:ext>
                </a:extLst>
              </a:tr>
              <a:tr h="448109">
                <a:tc>
                  <a:txBody>
                    <a:bodyPr/>
                    <a:lstStyle/>
                    <a:p>
                      <a:pPr marL="0" marR="0" algn="ctr" rtl="1">
                        <a:lnSpc>
                          <a:spcPct val="107000"/>
                        </a:lnSpc>
                        <a:spcBef>
                          <a:spcPts val="0"/>
                        </a:spcBef>
                        <a:spcAft>
                          <a:spcPts val="0"/>
                        </a:spcAft>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حليفُ</a:t>
                      </a: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val="331317855"/>
                  </a:ext>
                </a:extLst>
              </a:tr>
              <a:tr h="449658">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الجِدُّ </a:t>
                      </a:r>
                      <a:endParaRPr lang="ar-SA"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val="10001"/>
                  </a:ext>
                </a:extLst>
              </a:tr>
              <a:tr h="449658">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صَارَعَ</a:t>
                      </a:r>
                      <a:endParaRPr lang="ar-SA"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val="10003"/>
                  </a:ext>
                </a:extLst>
              </a:tr>
              <a:tr h="449658">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الدَّهرُ</a:t>
                      </a:r>
                      <a:endParaRPr lang="ar-SA"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val="10004"/>
                  </a:ext>
                </a:extLst>
              </a:tr>
              <a:tr h="448109">
                <a:tc>
                  <a:txBody>
                    <a:bodyPr/>
                    <a:lstStyle/>
                    <a:p>
                      <a:pPr marL="0" marR="0" algn="ctr" rtl="1">
                        <a:lnSpc>
                          <a:spcPct val="107000"/>
                        </a:lnSpc>
                        <a:spcBef>
                          <a:spcPts val="0"/>
                        </a:spcBef>
                        <a:spcAft>
                          <a:spcPts val="0"/>
                        </a:spcAft>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أَغوارُ</a:t>
                      </a: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val="524120"/>
                  </a:ext>
                </a:extLst>
              </a:tr>
              <a:tr h="448109">
                <a:tc>
                  <a:txBody>
                    <a:bodyPr/>
                    <a:lstStyle/>
                    <a:p>
                      <a:pPr marL="0" marR="0" algn="ctr" rtl="1">
                        <a:lnSpc>
                          <a:spcPct val="107000"/>
                        </a:lnSpc>
                        <a:spcBef>
                          <a:spcPts val="0"/>
                        </a:spcBef>
                        <a:spcAft>
                          <a:spcPts val="0"/>
                        </a:spcAft>
                      </a:pPr>
                      <a:r>
                        <a:rPr lang="ar-BH" sz="3600" b="1" dirty="0">
                          <a:effectLst/>
                          <a:latin typeface="Sakkal Majalla" panose="02000000000000000000" pitchFamily="2" charset="-78"/>
                          <a:cs typeface="Sakkal Majalla" panose="02000000000000000000" pitchFamily="2" charset="-78"/>
                        </a:rPr>
                        <a:t>يَنْتَابَني</a:t>
                      </a: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val="2606226131"/>
                  </a:ext>
                </a:extLst>
              </a:tr>
              <a:tr h="448109">
                <a:tc>
                  <a:txBody>
                    <a:bodyPr/>
                    <a:lstStyle/>
                    <a:p>
                      <a:pPr marL="0" marR="0" algn="ctr" rtl="1">
                        <a:lnSpc>
                          <a:spcPct val="107000"/>
                        </a:lnSpc>
                        <a:spcBef>
                          <a:spcPts val="0"/>
                        </a:spcBef>
                        <a:spcAft>
                          <a:spcPts val="0"/>
                        </a:spcAft>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هَانئٌ</a:t>
                      </a: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val="10007"/>
                  </a:ext>
                </a:extLst>
              </a:tr>
              <a:tr h="448109">
                <a:tc>
                  <a:txBody>
                    <a:bodyPr/>
                    <a:lstStyle/>
                    <a:p>
                      <a:pPr marL="0" marR="0" algn="ctr" rtl="1">
                        <a:lnSpc>
                          <a:spcPct val="107000"/>
                        </a:lnSpc>
                        <a:spcBef>
                          <a:spcPts val="0"/>
                        </a:spcBef>
                        <a:spcAft>
                          <a:spcPts val="0"/>
                        </a:spcAft>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أَهْزجُ</a:t>
                      </a: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val="10008"/>
                  </a:ext>
                </a:extLst>
              </a:tr>
            </a:tbl>
          </a:graphicData>
        </a:graphic>
      </p:graphicFrame>
      <p:sp>
        <p:nvSpPr>
          <p:cNvPr id="5" name="مربع نص 4">
            <a:extLst>
              <a:ext uri="{FF2B5EF4-FFF2-40B4-BE49-F238E27FC236}">
                <a16:creationId xmlns:a16="http://schemas.microsoft.com/office/drawing/2014/main" id="{D4A1F2F2-3DE2-4AB2-B112-0FEA4A996D1F}"/>
              </a:ext>
            </a:extLst>
          </p:cNvPr>
          <p:cNvSpPr txBox="1"/>
          <p:nvPr/>
        </p:nvSpPr>
        <p:spPr>
          <a:xfrm>
            <a:off x="9300754" y="2344494"/>
            <a:ext cx="3045147" cy="1754326"/>
          </a:xfrm>
          <a:prstGeom prst="rect">
            <a:avLst/>
          </a:prstGeom>
          <a:noFill/>
        </p:spPr>
        <p:txBody>
          <a:bodyPr wrap="square" rtlCol="0">
            <a:spAutoFit/>
          </a:bodyPr>
          <a:lstStyle/>
          <a:p>
            <a:pPr algn="ctr"/>
            <a:r>
              <a:rPr lang="ar-BH" sz="5400" b="1" dirty="0">
                <a:solidFill>
                  <a:srgbClr val="FF0000"/>
                </a:solidFill>
                <a:latin typeface="Sakkal Majalla" panose="02000000000000000000" pitchFamily="2" charset="-78"/>
                <a:cs typeface="Sakkal Majalla" panose="02000000000000000000" pitchFamily="2" charset="-78"/>
              </a:rPr>
              <a:t>معاني الـمُفْرَدَاتِ</a:t>
            </a:r>
            <a:endParaRPr lang="en-US" sz="5400" b="1" dirty="0">
              <a:solidFill>
                <a:srgbClr val="FF0000"/>
              </a:solidFill>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588107F1-237B-4485-AF5A-CD70FA8ABA06}"/>
              </a:ext>
            </a:extLst>
          </p:cNvPr>
          <p:cNvSpPr txBox="1"/>
          <p:nvPr/>
        </p:nvSpPr>
        <p:spPr>
          <a:xfrm>
            <a:off x="0" y="1624639"/>
            <a:ext cx="6862092" cy="619272"/>
          </a:xfrm>
          <a:prstGeom prst="rect">
            <a:avLst/>
          </a:prstGeom>
          <a:noFill/>
        </p:spPr>
        <p:txBody>
          <a:bodyPr wrap="square" rtlCol="0">
            <a:spAutoFit/>
          </a:bodyPr>
          <a:lstStyle/>
          <a:p>
            <a:pPr algn="ctr" rtl="1">
              <a:lnSpc>
                <a:spcPct val="107000"/>
              </a:lnSpc>
            </a:pPr>
            <a:r>
              <a:rPr lang="ar-BH" sz="3200" b="1" dirty="0">
                <a:latin typeface="Sakkal Majalla" panose="02000000000000000000" pitchFamily="2" charset="-78"/>
                <a:cs typeface="Sakkal Majalla" panose="02000000000000000000" pitchFamily="2" charset="-78"/>
              </a:rPr>
              <a:t>ملازمٌ</a:t>
            </a:r>
            <a:endParaRPr lang="ar-BH" sz="2800" b="1"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136B0F45-2BCA-4A63-9046-1219C27FCE01}"/>
              </a:ext>
            </a:extLst>
          </p:cNvPr>
          <p:cNvSpPr txBox="1"/>
          <p:nvPr/>
        </p:nvSpPr>
        <p:spPr>
          <a:xfrm>
            <a:off x="525299" y="2228644"/>
            <a:ext cx="5569770" cy="619272"/>
          </a:xfrm>
          <a:prstGeom prst="rect">
            <a:avLst/>
          </a:prstGeom>
          <a:noFill/>
        </p:spPr>
        <p:txBody>
          <a:bodyPr wrap="square" rtlCol="0">
            <a:spAutoFit/>
          </a:bodyPr>
          <a:lstStyle/>
          <a:p>
            <a:pPr algn="ctr" rtl="1">
              <a:lnSpc>
                <a:spcPct val="107000"/>
              </a:lnSpc>
              <a:defRPr/>
            </a:pPr>
            <a:r>
              <a:rPr lang="ar-BH" sz="3200" b="1" dirty="0">
                <a:latin typeface="Sakkal Majalla" panose="02000000000000000000" pitchFamily="2" charset="-78"/>
                <a:cs typeface="Sakkal Majalla" panose="02000000000000000000" pitchFamily="2" charset="-78"/>
              </a:rPr>
              <a:t>الاجتهادُ</a:t>
            </a:r>
            <a:endParaRPr lang="en-US" sz="4800"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مربع نص 10">
            <a:extLst>
              <a:ext uri="{FF2B5EF4-FFF2-40B4-BE49-F238E27FC236}">
                <a16:creationId xmlns:a16="http://schemas.microsoft.com/office/drawing/2014/main" id="{B8568303-2741-4848-9D5E-F60A1F90446D}"/>
              </a:ext>
            </a:extLst>
          </p:cNvPr>
          <p:cNvSpPr txBox="1"/>
          <p:nvPr/>
        </p:nvSpPr>
        <p:spPr>
          <a:xfrm>
            <a:off x="2505797" y="4552571"/>
            <a:ext cx="1566038" cy="619272"/>
          </a:xfrm>
          <a:prstGeom prst="rect">
            <a:avLst/>
          </a:prstGeom>
          <a:noFill/>
        </p:spPr>
        <p:txBody>
          <a:bodyPr wrap="square" rtlCol="0">
            <a:spAutoFit/>
          </a:bodyPr>
          <a:lstStyle/>
          <a:p>
            <a:pPr algn="ctr" rtl="1">
              <a:lnSpc>
                <a:spcPct val="107000"/>
              </a:lnSpc>
              <a:defRPr/>
            </a:pPr>
            <a:r>
              <a:rPr lang="ar-BH" sz="3200" b="1" dirty="0">
                <a:latin typeface="Sakkal Majalla" panose="02000000000000000000" pitchFamily="2" charset="-78"/>
                <a:cs typeface="Sakkal Majalla" panose="02000000000000000000" pitchFamily="2" charset="-78"/>
              </a:rPr>
              <a:t>يُصيبُني</a:t>
            </a:r>
            <a:endParaRPr lang="en-US" sz="3200"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مربع نص 13">
            <a:extLst>
              <a:ext uri="{FF2B5EF4-FFF2-40B4-BE49-F238E27FC236}">
                <a16:creationId xmlns:a16="http://schemas.microsoft.com/office/drawing/2014/main" id="{F9D8EA43-D07E-4A86-A112-9FCCC995AA15}"/>
              </a:ext>
            </a:extLst>
          </p:cNvPr>
          <p:cNvSpPr txBox="1"/>
          <p:nvPr/>
        </p:nvSpPr>
        <p:spPr>
          <a:xfrm>
            <a:off x="2218128" y="4015360"/>
            <a:ext cx="2184113" cy="619272"/>
          </a:xfrm>
          <a:prstGeom prst="rect">
            <a:avLst/>
          </a:prstGeom>
          <a:noFill/>
        </p:spPr>
        <p:txBody>
          <a:bodyPr wrap="square" rtlCol="0">
            <a:spAutoFit/>
          </a:bodyPr>
          <a:lstStyle/>
          <a:p>
            <a:pPr algn="ctr" rtl="1">
              <a:lnSpc>
                <a:spcPct val="107000"/>
              </a:lnSpc>
              <a:defRPr/>
            </a:pPr>
            <a:r>
              <a:rPr lang="ar-BH" sz="3200" b="1" dirty="0">
                <a:latin typeface="Sakkal Majalla" panose="02000000000000000000" pitchFamily="2" charset="-78"/>
                <a:cs typeface="Sakkal Majalla" panose="02000000000000000000" pitchFamily="2" charset="-78"/>
              </a:rPr>
              <a:t>أعماقُ</a:t>
            </a:r>
            <a:endParaRPr lang="en-US" sz="3200"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5" name="مربع نص 3">
            <a:extLst>
              <a:ext uri="{FF2B5EF4-FFF2-40B4-BE49-F238E27FC236}">
                <a16:creationId xmlns:a16="http://schemas.microsoft.com/office/drawing/2014/main" id="{588107F1-237B-4485-AF5A-CD70FA8ABA06}"/>
              </a:ext>
            </a:extLst>
          </p:cNvPr>
          <p:cNvSpPr txBox="1"/>
          <p:nvPr/>
        </p:nvSpPr>
        <p:spPr>
          <a:xfrm>
            <a:off x="245961" y="2754132"/>
            <a:ext cx="6370169" cy="619272"/>
          </a:xfrm>
          <a:prstGeom prst="rect">
            <a:avLst/>
          </a:prstGeom>
          <a:noFill/>
        </p:spPr>
        <p:txBody>
          <a:bodyPr wrap="square" rtlCol="0">
            <a:spAutoFit/>
          </a:bodyPr>
          <a:lstStyle/>
          <a:p>
            <a:pPr algn="ctr" rtl="1">
              <a:lnSpc>
                <a:spcPct val="107000"/>
              </a:lnSpc>
              <a:defRPr/>
            </a:pPr>
            <a:r>
              <a:rPr lang="ar-BH" sz="3200" b="1" dirty="0">
                <a:latin typeface="Sakkal Majalla" panose="02000000000000000000" pitchFamily="2" charset="-78"/>
                <a:ea typeface="Calibri" panose="020F0502020204030204" pitchFamily="34" charset="0"/>
                <a:cs typeface="Sakkal Majalla" panose="02000000000000000000" pitchFamily="2" charset="-78"/>
              </a:rPr>
              <a:t>عاركَ</a:t>
            </a:r>
            <a:endParaRPr lang="en-US" sz="3200"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6" name="مربع نص 8">
            <a:extLst>
              <a:ext uri="{FF2B5EF4-FFF2-40B4-BE49-F238E27FC236}">
                <a16:creationId xmlns:a16="http://schemas.microsoft.com/office/drawing/2014/main" id="{136B0F45-2BCA-4A63-9046-1219C27FCE01}"/>
              </a:ext>
            </a:extLst>
          </p:cNvPr>
          <p:cNvSpPr txBox="1"/>
          <p:nvPr/>
        </p:nvSpPr>
        <p:spPr>
          <a:xfrm>
            <a:off x="1636228" y="3314027"/>
            <a:ext cx="3756388" cy="619272"/>
          </a:xfrm>
          <a:prstGeom prst="rect">
            <a:avLst/>
          </a:prstGeom>
          <a:noFill/>
        </p:spPr>
        <p:txBody>
          <a:bodyPr wrap="square" rtlCol="0">
            <a:spAutoFit/>
          </a:bodyPr>
          <a:lstStyle/>
          <a:p>
            <a:pPr algn="ctr" rtl="1">
              <a:lnSpc>
                <a:spcPct val="107000"/>
              </a:lnSpc>
              <a:defRPr/>
            </a:pPr>
            <a:r>
              <a:rPr lang="ar-BH" sz="3200" b="1" dirty="0">
                <a:latin typeface="Sakkal Majalla" panose="02000000000000000000" pitchFamily="2" charset="-78"/>
                <a:ea typeface="Calibri" panose="020F0502020204030204" pitchFamily="34" charset="0"/>
                <a:cs typeface="Sakkal Majalla" panose="02000000000000000000" pitchFamily="2" charset="-78"/>
              </a:rPr>
              <a:t>الزّمنُ</a:t>
            </a:r>
            <a:endParaRPr lang="en-US" sz="3200"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مربع نص 10">
            <a:extLst>
              <a:ext uri="{FF2B5EF4-FFF2-40B4-BE49-F238E27FC236}">
                <a16:creationId xmlns:a16="http://schemas.microsoft.com/office/drawing/2014/main" id="{B8568303-2741-4848-9D5E-F60A1F90446D}"/>
              </a:ext>
            </a:extLst>
          </p:cNvPr>
          <p:cNvSpPr txBox="1"/>
          <p:nvPr/>
        </p:nvSpPr>
        <p:spPr>
          <a:xfrm>
            <a:off x="2505798" y="5103553"/>
            <a:ext cx="1566038" cy="619272"/>
          </a:xfrm>
          <a:prstGeom prst="rect">
            <a:avLst/>
          </a:prstGeom>
          <a:noFill/>
        </p:spPr>
        <p:txBody>
          <a:bodyPr wrap="square" rtlCol="0">
            <a:spAutoFit/>
          </a:bodyPr>
          <a:lstStyle/>
          <a:p>
            <a:pPr algn="ctr" rtl="1">
              <a:lnSpc>
                <a:spcPct val="107000"/>
              </a:lnSpc>
              <a:defRPr/>
            </a:pPr>
            <a:r>
              <a:rPr lang="ar-BH" sz="3200" b="1" dirty="0">
                <a:latin typeface="Sakkal Majalla" panose="02000000000000000000" pitchFamily="2" charset="-78"/>
                <a:cs typeface="Sakkal Majalla" panose="02000000000000000000" pitchFamily="2" charset="-78"/>
              </a:rPr>
              <a:t>مرتاحٌ</a:t>
            </a:r>
            <a:endParaRPr lang="en-US" sz="3200"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3" name="مربع نص 10">
            <a:extLst>
              <a:ext uri="{FF2B5EF4-FFF2-40B4-BE49-F238E27FC236}">
                <a16:creationId xmlns:a16="http://schemas.microsoft.com/office/drawing/2014/main" id="{B8568303-2741-4848-9D5E-F60A1F90446D}"/>
              </a:ext>
            </a:extLst>
          </p:cNvPr>
          <p:cNvSpPr txBox="1"/>
          <p:nvPr/>
        </p:nvSpPr>
        <p:spPr>
          <a:xfrm>
            <a:off x="2505797" y="5757994"/>
            <a:ext cx="1566038" cy="619272"/>
          </a:xfrm>
          <a:prstGeom prst="rect">
            <a:avLst/>
          </a:prstGeom>
          <a:noFill/>
        </p:spPr>
        <p:txBody>
          <a:bodyPr wrap="square" rtlCol="0">
            <a:spAutoFit/>
          </a:bodyPr>
          <a:lstStyle/>
          <a:p>
            <a:pPr algn="ctr" rtl="1">
              <a:lnSpc>
                <a:spcPct val="107000"/>
              </a:lnSpc>
              <a:defRPr/>
            </a:pPr>
            <a:r>
              <a:rPr lang="ar-BH" sz="3200" b="1" dirty="0">
                <a:latin typeface="Sakkal Majalla" panose="02000000000000000000" pitchFamily="2" charset="-78"/>
                <a:cs typeface="Sakkal Majalla" panose="02000000000000000000" pitchFamily="2" charset="-78"/>
              </a:rPr>
              <a:t>أنشدُ وأُغنّي</a:t>
            </a:r>
            <a:endParaRPr lang="en-US" sz="3200"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مستطيل 4">
            <a:extLst>
              <a:ext uri="{FF2B5EF4-FFF2-40B4-BE49-F238E27FC236}">
                <a16:creationId xmlns:a16="http://schemas.microsoft.com/office/drawing/2014/main" id="{F5835B31-94DA-40D0-A392-4DB2AE36A91C}"/>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2445234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4" grpId="0"/>
      <p:bldP spid="15" grpId="0"/>
      <p:bldP spid="16"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21FCD70-F59E-42A4-98FA-559742EC3518}"/>
              </a:ext>
            </a:extLst>
          </p:cNvPr>
          <p:cNvSpPr txBox="1">
            <a:spLocks/>
          </p:cNvSpPr>
          <p:nvPr/>
        </p:nvSpPr>
        <p:spPr>
          <a:xfrm>
            <a:off x="10416920" y="-47321"/>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أ</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ك</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ت</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ش</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ف</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endParaRPr kumimoji="0" lang="en-GB"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endParaRPr>
          </a:p>
        </p:txBody>
      </p:sp>
      <p:graphicFrame>
        <p:nvGraphicFramePr>
          <p:cNvPr id="4" name="جدول 5">
            <a:extLst>
              <a:ext uri="{FF2B5EF4-FFF2-40B4-BE49-F238E27FC236}">
                <a16:creationId xmlns:a16="http://schemas.microsoft.com/office/drawing/2014/main" id="{79F79F2E-8D5F-4CDD-A7F3-18EFA56567F6}"/>
              </a:ext>
            </a:extLst>
          </p:cNvPr>
          <p:cNvGraphicFramePr>
            <a:graphicFrameLocks noGrp="1"/>
          </p:cNvGraphicFramePr>
          <p:nvPr>
            <p:extLst>
              <p:ext uri="{D42A27DB-BD31-4B8C-83A1-F6EECF244321}">
                <p14:modId xmlns:p14="http://schemas.microsoft.com/office/powerpoint/2010/main" val="2779854345"/>
              </p:ext>
            </p:extLst>
          </p:nvPr>
        </p:nvGraphicFramePr>
        <p:xfrm>
          <a:off x="468708" y="909877"/>
          <a:ext cx="11254583" cy="5488188"/>
        </p:xfrm>
        <a:graphic>
          <a:graphicData uri="http://schemas.openxmlformats.org/drawingml/2006/table">
            <a:tbl>
              <a:tblPr firstRow="1" bandRow="1">
                <a:tableStyleId>{5C22544A-7EE6-4342-B048-85BDC9FD1C3A}</a:tableStyleId>
              </a:tblPr>
              <a:tblGrid>
                <a:gridCol w="2112426">
                  <a:extLst>
                    <a:ext uri="{9D8B030D-6E8A-4147-A177-3AD203B41FA5}">
                      <a16:colId xmlns:a16="http://schemas.microsoft.com/office/drawing/2014/main" val="567469862"/>
                    </a:ext>
                  </a:extLst>
                </a:gridCol>
                <a:gridCol w="6655631">
                  <a:extLst>
                    <a:ext uri="{9D8B030D-6E8A-4147-A177-3AD203B41FA5}">
                      <a16:colId xmlns:a16="http://schemas.microsoft.com/office/drawing/2014/main" val="4107278025"/>
                    </a:ext>
                  </a:extLst>
                </a:gridCol>
                <a:gridCol w="793259">
                  <a:extLst>
                    <a:ext uri="{9D8B030D-6E8A-4147-A177-3AD203B41FA5}">
                      <a16:colId xmlns:a16="http://schemas.microsoft.com/office/drawing/2014/main" val="409947182"/>
                    </a:ext>
                  </a:extLst>
                </a:gridCol>
                <a:gridCol w="1693267">
                  <a:extLst>
                    <a:ext uri="{9D8B030D-6E8A-4147-A177-3AD203B41FA5}">
                      <a16:colId xmlns:a16="http://schemas.microsoft.com/office/drawing/2014/main" val="2578692530"/>
                    </a:ext>
                  </a:extLst>
                </a:gridCol>
              </a:tblGrid>
              <a:tr h="616312">
                <a:tc>
                  <a:txBody>
                    <a:bodyPr/>
                    <a:lstStyle/>
                    <a:p>
                      <a:pPr algn="ctr">
                        <a:lnSpc>
                          <a:spcPct val="100000"/>
                        </a:lnSpc>
                      </a:pPr>
                      <a:r>
                        <a:rPr lang="ar-BH" sz="2800" b="1" dirty="0">
                          <a:latin typeface="Sakkal Majalla" panose="02000000000000000000" pitchFamily="2" charset="-78"/>
                          <a:cs typeface="Sakkal Majalla" panose="02000000000000000000" pitchFamily="2" charset="-78"/>
                        </a:rPr>
                        <a:t>الأساليبُ والصّوَرَ</a:t>
                      </a:r>
                      <a:endParaRPr lang="en-US" sz="2800" b="1" dirty="0">
                        <a:latin typeface="Sakkal Majalla" panose="02000000000000000000" pitchFamily="2" charset="-78"/>
                        <a:cs typeface="Sakkal Majalla" panose="02000000000000000000" pitchFamily="2" charset="-78"/>
                      </a:endParaRPr>
                    </a:p>
                  </a:txBody>
                  <a:tcPr anchor="ctr"/>
                </a:tc>
                <a:tc>
                  <a:txBody>
                    <a:bodyPr/>
                    <a:lstStyle/>
                    <a:p>
                      <a:pPr algn="ctr">
                        <a:lnSpc>
                          <a:spcPct val="100000"/>
                        </a:lnSpc>
                      </a:pPr>
                      <a:r>
                        <a:rPr lang="ar-BH" sz="3200" b="1" dirty="0">
                          <a:latin typeface="Sakkal Majalla" panose="02000000000000000000" pitchFamily="2" charset="-78"/>
                          <a:cs typeface="Sakkal Majalla" panose="02000000000000000000" pitchFamily="2" charset="-78"/>
                        </a:rPr>
                        <a:t>الشرحُ</a:t>
                      </a:r>
                      <a:endParaRPr lang="en-US" sz="3200" b="1" dirty="0">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400" b="1" kern="1200" noProof="0" dirty="0">
                          <a:solidFill>
                            <a:schemeClr val="lt1"/>
                          </a:solidFill>
                          <a:latin typeface="Sakkal Majalla" panose="02000000000000000000" pitchFamily="2" charset="-78"/>
                          <a:ea typeface="+mn-ea"/>
                          <a:cs typeface="Sakkal Majalla" panose="02000000000000000000" pitchFamily="2" charset="-78"/>
                        </a:rPr>
                        <a:t>الأبيات</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1200" noProof="0" dirty="0">
                          <a:solidFill>
                            <a:schemeClr val="lt1"/>
                          </a:solidFill>
                          <a:latin typeface="Sakkal Majalla" panose="02000000000000000000" pitchFamily="2" charset="-78"/>
                          <a:ea typeface="+mn-ea"/>
                          <a:cs typeface="Sakkal Majalla" panose="02000000000000000000" pitchFamily="2" charset="-78"/>
                        </a:rPr>
                        <a:t>مقاطِعُ القصيدةِ</a:t>
                      </a:r>
                    </a:p>
                  </a:txBody>
                  <a:tcPr anchor="ctr"/>
                </a:tc>
                <a:extLst>
                  <a:ext uri="{0D108BD9-81ED-4DB2-BD59-A6C34878D82A}">
                    <a16:rowId xmlns:a16="http://schemas.microsoft.com/office/drawing/2014/main" val="936915430"/>
                  </a:ext>
                </a:extLst>
              </a:tr>
              <a:tr h="2470424">
                <a:tc>
                  <a:txBody>
                    <a:bodyPr/>
                    <a:lstStyle/>
                    <a:p>
                      <a:pPr marL="0" indent="0" algn="r">
                        <a:lnSpc>
                          <a:spcPct val="100000"/>
                        </a:lnSpc>
                        <a:buFont typeface="Arial" panose="020B0604020202020204" pitchFamily="34" charset="0"/>
                        <a:buNone/>
                      </a:pPr>
                      <a:endParaRPr lang="ar-BH" sz="2800" b="1" baseline="0" dirty="0">
                        <a:latin typeface="Sakkal Majalla" panose="02000000000000000000" pitchFamily="2" charset="-78"/>
                        <a:cs typeface="Sakkal Majalla" panose="02000000000000000000" pitchFamily="2" charset="-78"/>
                      </a:endParaRPr>
                    </a:p>
                  </a:txBody>
                  <a:tcPr/>
                </a:tc>
                <a:tc>
                  <a:txBody>
                    <a:bodyPr/>
                    <a:lstStyle/>
                    <a:p>
                      <a:pPr marL="0" indent="0" algn="r">
                        <a:lnSpc>
                          <a:spcPct val="100000"/>
                        </a:lnSpc>
                        <a:buFont typeface="Arial" panose="020B0604020202020204" pitchFamily="34" charset="0"/>
                        <a:buNone/>
                      </a:pPr>
                      <a:endParaRPr lang="ar-BH" sz="2800" b="1" baseline="0" dirty="0">
                        <a:latin typeface="Sakkal Majalla" panose="02000000000000000000" pitchFamily="2" charset="-78"/>
                        <a:cs typeface="Sakkal Majalla" panose="02000000000000000000" pitchFamily="2" charset="-78"/>
                      </a:endParaRPr>
                    </a:p>
                  </a:txBody>
                  <a:tcPr/>
                </a:tc>
                <a:tc>
                  <a:txBody>
                    <a:bodyPr/>
                    <a:lstStyle/>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tc rowSpan="2">
                  <a:txBody>
                    <a:bodyPr/>
                    <a:lstStyle/>
                    <a:p>
                      <a:pPr marL="0" algn="ctr" defTabSz="914400" rtl="1" eaLnBrk="1" latinLnBrk="0" hangingPunct="1">
                        <a:lnSpc>
                          <a:spcPct val="100000"/>
                        </a:lnSpc>
                      </a:pPr>
                      <a:r>
                        <a:rPr lang="ar-BH" sz="3200" b="1" kern="1200" dirty="0">
                          <a:solidFill>
                            <a:schemeClr val="tx1"/>
                          </a:solidFill>
                          <a:latin typeface="Sakkal Majalla" panose="02000000000000000000" pitchFamily="2" charset="-78"/>
                          <a:ea typeface="+mn-ea"/>
                          <a:cs typeface="Sakkal Majalla" panose="02000000000000000000" pitchFamily="2" charset="-78"/>
                        </a:rPr>
                        <a:t>صفات الغوّاص </a:t>
                      </a:r>
                    </a:p>
                    <a:p>
                      <a:pPr marL="0" algn="ctr" defTabSz="914400" rtl="1" eaLnBrk="1" latinLnBrk="0" hangingPunct="1">
                        <a:lnSpc>
                          <a:spcPct val="100000"/>
                        </a:lnSpc>
                      </a:pPr>
                      <a:r>
                        <a:rPr lang="ar-BH" sz="3200" b="1" kern="1200" dirty="0">
                          <a:solidFill>
                            <a:schemeClr val="tx1"/>
                          </a:solidFill>
                          <a:latin typeface="Sakkal Majalla" panose="02000000000000000000" pitchFamily="2" charset="-78"/>
                          <a:ea typeface="+mn-ea"/>
                          <a:cs typeface="Sakkal Majalla" panose="02000000000000000000" pitchFamily="2" charset="-78"/>
                        </a:rPr>
                        <a:t>(1-3)</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val="1503703359"/>
                  </a:ext>
                </a:extLst>
              </a:tr>
              <a:tr h="2072884">
                <a:tc>
                  <a:txBody>
                    <a:bodyPr/>
                    <a:lstStyle/>
                    <a:p>
                      <a:pPr marL="0" indent="0" algn="r">
                        <a:lnSpc>
                          <a:spcPct val="100000"/>
                        </a:lnSpc>
                        <a:buFont typeface="Arial" panose="020B0604020202020204" pitchFamily="34" charset="0"/>
                        <a:buNone/>
                      </a:pPr>
                      <a:endParaRPr lang="ar-BH" sz="2800" b="1" baseline="0" dirty="0">
                        <a:latin typeface="Sakkal Majalla" panose="02000000000000000000" pitchFamily="2" charset="-78"/>
                        <a:cs typeface="Sakkal Majalla" panose="02000000000000000000" pitchFamily="2" charset="-78"/>
                      </a:endParaRPr>
                    </a:p>
                  </a:txBody>
                  <a:tcPr/>
                </a:tc>
                <a:tc>
                  <a:txBody>
                    <a:bodyPr/>
                    <a:lstStyle/>
                    <a:p>
                      <a:pPr marL="0" indent="0" algn="r">
                        <a:lnSpc>
                          <a:spcPct val="100000"/>
                        </a:lnSpc>
                        <a:buFont typeface="Arial" panose="020B0604020202020204" pitchFamily="34" charset="0"/>
                        <a:buNone/>
                      </a:pPr>
                      <a:endParaRPr lang="ar-BH" sz="2800" b="1" baseline="0" dirty="0">
                        <a:latin typeface="Sakkal Majalla" panose="02000000000000000000" pitchFamily="2" charset="-78"/>
                        <a:cs typeface="Sakkal Majalla" panose="02000000000000000000" pitchFamily="2" charset="-78"/>
                      </a:endParaRPr>
                    </a:p>
                  </a:txBody>
                  <a:tcPr/>
                </a:tc>
                <a:tc>
                  <a:txBody>
                    <a:bodyPr/>
                    <a:lstStyle/>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tc vMerge="1">
                  <a:txBody>
                    <a:bodyPr/>
                    <a:lstStyle/>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val="10002"/>
                  </a:ext>
                </a:extLst>
              </a:tr>
            </a:tbl>
          </a:graphicData>
        </a:graphic>
      </p:graphicFrame>
      <p:sp>
        <p:nvSpPr>
          <p:cNvPr id="5" name="Rectangle 2">
            <a:extLst>
              <a:ext uri="{FF2B5EF4-FFF2-40B4-BE49-F238E27FC236}">
                <a16:creationId xmlns:a16="http://schemas.microsoft.com/office/drawing/2014/main" id="{77C58A65-5C1B-4679-B386-6780580BFFB2}"/>
              </a:ext>
            </a:extLst>
          </p:cNvPr>
          <p:cNvSpPr/>
          <p:nvPr/>
        </p:nvSpPr>
        <p:spPr>
          <a:xfrm>
            <a:off x="9041243" y="2782669"/>
            <a:ext cx="1022995"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a:t>
            </a:r>
          </a:p>
        </p:txBody>
      </p:sp>
      <p:sp>
        <p:nvSpPr>
          <p:cNvPr id="8" name="Rectangle 2">
            <a:extLst>
              <a:ext uri="{FF2B5EF4-FFF2-40B4-BE49-F238E27FC236}">
                <a16:creationId xmlns:a16="http://schemas.microsoft.com/office/drawing/2014/main" id="{77C58A65-5C1B-4679-B386-6780580BFFB2}"/>
              </a:ext>
            </a:extLst>
          </p:cNvPr>
          <p:cNvSpPr/>
          <p:nvPr/>
        </p:nvSpPr>
        <p:spPr>
          <a:xfrm>
            <a:off x="9041243" y="4978626"/>
            <a:ext cx="1022995"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a:t>
            </a:r>
          </a:p>
        </p:txBody>
      </p:sp>
      <p:sp>
        <p:nvSpPr>
          <p:cNvPr id="2" name="مربع نص 1">
            <a:extLst>
              <a:ext uri="{FF2B5EF4-FFF2-40B4-BE49-F238E27FC236}">
                <a16:creationId xmlns:a16="http://schemas.microsoft.com/office/drawing/2014/main" id="{5E202B71-537B-4556-A144-FE6BB8F746D8}"/>
              </a:ext>
            </a:extLst>
          </p:cNvPr>
          <p:cNvSpPr txBox="1"/>
          <p:nvPr/>
        </p:nvSpPr>
        <p:spPr>
          <a:xfrm>
            <a:off x="2569040" y="1780258"/>
            <a:ext cx="6655852" cy="2677656"/>
          </a:xfrm>
          <a:prstGeom prst="rect">
            <a:avLst/>
          </a:prstGeom>
          <a:noFill/>
        </p:spPr>
        <p:txBody>
          <a:bodyPr wrap="square" rtlCol="0">
            <a:spAutoFit/>
          </a:bodyPr>
          <a:lstStyle/>
          <a:p>
            <a:pPr algn="r"/>
            <a:r>
              <a:rPr lang="ar-BH" sz="2800" b="1" dirty="0">
                <a:latin typeface="Sakkal Majalla" panose="02000000000000000000" pitchFamily="2" charset="-78"/>
                <a:cs typeface="Sakkal Majalla" panose="02000000000000000000" pitchFamily="2" charset="-78"/>
              </a:rPr>
              <a:t>يتحدّثُ الشّاعرُ في القصيدةِ على لسانِ الغوَّاصِ، فالغوَّاصُ يُخبرُنا بقصَّةِ شَقائِه ومُعاناتِه وما يتعرَّضُ لَهُ.          </a:t>
            </a:r>
          </a:p>
          <a:p>
            <a:pPr algn="r"/>
            <a:r>
              <a:rPr lang="ar-BH" sz="2800" b="1" dirty="0">
                <a:latin typeface="Sakkal Majalla" panose="02000000000000000000" pitchFamily="2" charset="-78"/>
                <a:cs typeface="Sakkal Majalla" panose="02000000000000000000" pitchFamily="2" charset="-78"/>
              </a:rPr>
              <a:t>مِن بَدايةِ القصيدةِ تتَّضحُ لَنَا قوَّةُ الغوَّاصِ في قولِه( أَنَا) فهَوَ فخورٌ بمهنتِه الصَّعبةِ المرتبطةِ بالبحرِ ثُمَّ يبيّنُ لَنَا صفاتَه من الجِدّ والاجتهادِ والعملِ الشَّاقِ إلى جانبِ التَّحمّلِ الشَّديدِ، لأنَّ ظروفَ مهنةِ الغوَّاصِ صعبةٌ. </a:t>
            </a:r>
          </a:p>
        </p:txBody>
      </p:sp>
      <p:sp>
        <p:nvSpPr>
          <p:cNvPr id="10" name="مربع نص 9">
            <a:extLst>
              <a:ext uri="{FF2B5EF4-FFF2-40B4-BE49-F238E27FC236}">
                <a16:creationId xmlns:a16="http://schemas.microsoft.com/office/drawing/2014/main" id="{416F7082-8FB9-4596-87AD-026B49F79EDB}"/>
              </a:ext>
            </a:extLst>
          </p:cNvPr>
          <p:cNvSpPr txBox="1"/>
          <p:nvPr/>
        </p:nvSpPr>
        <p:spPr>
          <a:xfrm>
            <a:off x="2385391" y="4609293"/>
            <a:ext cx="6655852" cy="1384995"/>
          </a:xfrm>
          <a:prstGeom prst="rect">
            <a:avLst/>
          </a:prstGeom>
          <a:noFill/>
        </p:spPr>
        <p:txBody>
          <a:bodyPr wrap="square" rtlCol="0">
            <a:spAutoFit/>
          </a:bodyPr>
          <a:lstStyle/>
          <a:p>
            <a:pPr algn="r"/>
            <a:r>
              <a:rPr lang="ar-BH" sz="2800" b="1" dirty="0">
                <a:latin typeface="Sakkal Majalla" panose="02000000000000000000" pitchFamily="2" charset="-78"/>
                <a:cs typeface="Sakkal Majalla" panose="02000000000000000000" pitchFamily="2" charset="-78"/>
              </a:rPr>
              <a:t>نلاحظُ تكرارَ ضميرِ المتكلّمِ(أَنَا) في بدايةِ الأبياتِ الثَّلاثةِ من القصيدةِ للدَّلالةِ على الفخرِ والاعتدادِ واعتزازِ الغوَّاصِ بمهنتِه، وعلى أنَّ هذهِ المهنةِ كانَ لها مكانةٌ وأهميّةٌ كبيرةٌ. </a:t>
            </a:r>
          </a:p>
        </p:txBody>
      </p:sp>
      <p:sp>
        <p:nvSpPr>
          <p:cNvPr id="3" name="مربع نص 2">
            <a:extLst>
              <a:ext uri="{FF2B5EF4-FFF2-40B4-BE49-F238E27FC236}">
                <a16:creationId xmlns:a16="http://schemas.microsoft.com/office/drawing/2014/main" id="{D176C32A-D950-4D16-85D2-810C92D331E8}"/>
              </a:ext>
            </a:extLst>
          </p:cNvPr>
          <p:cNvSpPr txBox="1"/>
          <p:nvPr/>
        </p:nvSpPr>
        <p:spPr>
          <a:xfrm>
            <a:off x="527168" y="2044005"/>
            <a:ext cx="1983413" cy="1384995"/>
          </a:xfrm>
          <a:prstGeom prst="rect">
            <a:avLst/>
          </a:prstGeom>
          <a:noFill/>
        </p:spPr>
        <p:txBody>
          <a:bodyPr wrap="square" rtlCol="0">
            <a:spAutoFit/>
          </a:bodyPr>
          <a:lstStyle/>
          <a:p>
            <a:pPr algn="r"/>
            <a:r>
              <a:rPr lang="ar-BH" sz="2800" b="1" dirty="0">
                <a:solidFill>
                  <a:srgbClr val="0070C0"/>
                </a:solidFill>
                <a:latin typeface="Sakkal Majalla" panose="02000000000000000000" pitchFamily="2" charset="-78"/>
                <a:cs typeface="Sakkal Majalla" panose="02000000000000000000" pitchFamily="2" charset="-78"/>
              </a:rPr>
              <a:t>حكمةُ  كلمةِ(أنا</a:t>
            </a:r>
            <a:r>
              <a:rPr lang="ar-BH" sz="2800" b="1" dirty="0" smtClean="0">
                <a:solidFill>
                  <a:srgbClr val="0070C0"/>
                </a:solidFill>
                <a:latin typeface="Sakkal Majalla" panose="02000000000000000000" pitchFamily="2" charset="-78"/>
                <a:cs typeface="Sakkal Majalla" panose="02000000000000000000" pitchFamily="2" charset="-78"/>
              </a:rPr>
              <a:t>): </a:t>
            </a:r>
            <a:endParaRPr lang="ar-BH" sz="2800" b="1" dirty="0">
              <a:solidFill>
                <a:srgbClr val="0070C0"/>
              </a:solidFill>
              <a:latin typeface="Sakkal Majalla" panose="02000000000000000000" pitchFamily="2" charset="-78"/>
              <a:cs typeface="Sakkal Majalla" panose="02000000000000000000" pitchFamily="2" charset="-78"/>
            </a:endParaRPr>
          </a:p>
          <a:p>
            <a:pPr algn="r"/>
            <a:r>
              <a:rPr lang="ar-BH" sz="2800" b="1" dirty="0">
                <a:latin typeface="Sakkal Majalla" panose="02000000000000000000" pitchFamily="2" charset="-78"/>
                <a:cs typeface="Sakkal Majalla" panose="02000000000000000000" pitchFamily="2" charset="-78"/>
              </a:rPr>
              <a:t>تدلُّ على الفخرِ والاعتدادِ. </a:t>
            </a:r>
          </a:p>
        </p:txBody>
      </p:sp>
      <p:sp>
        <p:nvSpPr>
          <p:cNvPr id="7" name="مستطيل 4">
            <a:extLst>
              <a:ext uri="{FF2B5EF4-FFF2-40B4-BE49-F238E27FC236}">
                <a16:creationId xmlns:a16="http://schemas.microsoft.com/office/drawing/2014/main" id="{7E3FBD08-6BA0-4E26-AB82-FB927F4710A6}"/>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11247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p:bldP spid="1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21FCD70-F59E-42A4-98FA-559742EC3518}"/>
              </a:ext>
            </a:extLst>
          </p:cNvPr>
          <p:cNvSpPr txBox="1">
            <a:spLocks/>
          </p:cNvSpPr>
          <p:nvPr/>
        </p:nvSpPr>
        <p:spPr>
          <a:xfrm>
            <a:off x="10416920" y="-47321"/>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أ</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ك</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ت</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ش</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ف</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endParaRPr kumimoji="0" lang="en-GB"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endParaRPr>
          </a:p>
        </p:txBody>
      </p:sp>
      <p:graphicFrame>
        <p:nvGraphicFramePr>
          <p:cNvPr id="4" name="جدول 5">
            <a:extLst>
              <a:ext uri="{FF2B5EF4-FFF2-40B4-BE49-F238E27FC236}">
                <a16:creationId xmlns:a16="http://schemas.microsoft.com/office/drawing/2014/main" id="{79F79F2E-8D5F-4CDD-A7F3-18EFA56567F6}"/>
              </a:ext>
            </a:extLst>
          </p:cNvPr>
          <p:cNvGraphicFramePr>
            <a:graphicFrameLocks noGrp="1"/>
          </p:cNvGraphicFramePr>
          <p:nvPr>
            <p:extLst>
              <p:ext uri="{D42A27DB-BD31-4B8C-83A1-F6EECF244321}">
                <p14:modId xmlns:p14="http://schemas.microsoft.com/office/powerpoint/2010/main" val="3126550955"/>
              </p:ext>
            </p:extLst>
          </p:nvPr>
        </p:nvGraphicFramePr>
        <p:xfrm>
          <a:off x="468708" y="1654218"/>
          <a:ext cx="11254583" cy="4450080"/>
        </p:xfrm>
        <a:graphic>
          <a:graphicData uri="http://schemas.openxmlformats.org/drawingml/2006/table">
            <a:tbl>
              <a:tblPr firstRow="1" bandRow="1">
                <a:tableStyleId>{5C22544A-7EE6-4342-B048-85BDC9FD1C3A}</a:tableStyleId>
              </a:tblPr>
              <a:tblGrid>
                <a:gridCol w="2181727">
                  <a:extLst>
                    <a:ext uri="{9D8B030D-6E8A-4147-A177-3AD203B41FA5}">
                      <a16:colId xmlns:a16="http://schemas.microsoft.com/office/drawing/2014/main" val="567469862"/>
                    </a:ext>
                  </a:extLst>
                </a:gridCol>
                <a:gridCol w="6440556">
                  <a:extLst>
                    <a:ext uri="{9D8B030D-6E8A-4147-A177-3AD203B41FA5}">
                      <a16:colId xmlns:a16="http://schemas.microsoft.com/office/drawing/2014/main" val="4107278025"/>
                    </a:ext>
                  </a:extLst>
                </a:gridCol>
                <a:gridCol w="880171">
                  <a:extLst>
                    <a:ext uri="{9D8B030D-6E8A-4147-A177-3AD203B41FA5}">
                      <a16:colId xmlns:a16="http://schemas.microsoft.com/office/drawing/2014/main" val="1995023413"/>
                    </a:ext>
                  </a:extLst>
                </a:gridCol>
                <a:gridCol w="1752129">
                  <a:extLst>
                    <a:ext uri="{9D8B030D-6E8A-4147-A177-3AD203B41FA5}">
                      <a16:colId xmlns:a16="http://schemas.microsoft.com/office/drawing/2014/main" val="2578692530"/>
                    </a:ext>
                  </a:extLst>
                </a:gridCol>
              </a:tblGrid>
              <a:tr h="757420">
                <a:tc>
                  <a:txBody>
                    <a:bodyPr/>
                    <a:lstStyle/>
                    <a:p>
                      <a:pPr algn="ctr">
                        <a:lnSpc>
                          <a:spcPct val="100000"/>
                        </a:lnSpc>
                      </a:pPr>
                      <a:r>
                        <a:rPr lang="ar-BH" sz="2800" b="1" dirty="0">
                          <a:latin typeface="Sakkal Majalla" panose="02000000000000000000" pitchFamily="2" charset="-78"/>
                          <a:cs typeface="Sakkal Majalla" panose="02000000000000000000" pitchFamily="2" charset="-78"/>
                        </a:rPr>
                        <a:t>الأساليبُ والصّوَرَ</a:t>
                      </a:r>
                      <a:endParaRPr lang="en-US" sz="2800" b="1" dirty="0">
                        <a:latin typeface="Sakkal Majalla" panose="02000000000000000000" pitchFamily="2" charset="-78"/>
                        <a:cs typeface="Sakkal Majalla" panose="02000000000000000000" pitchFamily="2" charset="-78"/>
                      </a:endParaRPr>
                    </a:p>
                  </a:txBody>
                  <a:tcPr anchor="ctr"/>
                </a:tc>
                <a:tc>
                  <a:txBody>
                    <a:bodyPr/>
                    <a:lstStyle/>
                    <a:p>
                      <a:pPr algn="ctr">
                        <a:lnSpc>
                          <a:spcPct val="100000"/>
                        </a:lnSpc>
                      </a:pPr>
                      <a:r>
                        <a:rPr lang="ar-BH" sz="3200" b="1" dirty="0">
                          <a:latin typeface="Sakkal Majalla" panose="02000000000000000000" pitchFamily="2" charset="-78"/>
                          <a:cs typeface="Sakkal Majalla" panose="02000000000000000000" pitchFamily="2" charset="-78"/>
                        </a:rPr>
                        <a:t>الشرحُ</a:t>
                      </a:r>
                      <a:endParaRPr lang="en-US" sz="3200" b="1" dirty="0">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400" b="1" kern="1200" noProof="0" dirty="0">
                          <a:solidFill>
                            <a:schemeClr val="lt1"/>
                          </a:solidFill>
                          <a:latin typeface="Sakkal Majalla" panose="02000000000000000000" pitchFamily="2" charset="-78"/>
                          <a:ea typeface="+mn-ea"/>
                          <a:cs typeface="Sakkal Majalla" panose="02000000000000000000" pitchFamily="2" charset="-78"/>
                        </a:rPr>
                        <a:t>الأبيات</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1200" noProof="0" dirty="0">
                          <a:solidFill>
                            <a:schemeClr val="lt1"/>
                          </a:solidFill>
                          <a:latin typeface="Sakkal Majalla" panose="02000000000000000000" pitchFamily="2" charset="-78"/>
                          <a:ea typeface="+mn-ea"/>
                          <a:cs typeface="Sakkal Majalla" panose="02000000000000000000" pitchFamily="2" charset="-78"/>
                        </a:rPr>
                        <a:t>مقاطِعُ القصيدةِ</a:t>
                      </a:r>
                    </a:p>
                  </a:txBody>
                  <a:tcPr anchor="ctr"/>
                </a:tc>
                <a:extLst>
                  <a:ext uri="{0D108BD9-81ED-4DB2-BD59-A6C34878D82A}">
                    <a16:rowId xmlns:a16="http://schemas.microsoft.com/office/drawing/2014/main" val="936915430"/>
                  </a:ext>
                </a:extLst>
              </a:tr>
              <a:tr h="1478747">
                <a:tc>
                  <a:txBody>
                    <a:bodyPr/>
                    <a:lstStyle/>
                    <a:p>
                      <a:pPr marL="0" indent="0" algn="r">
                        <a:lnSpc>
                          <a:spcPct val="100000"/>
                        </a:lnSpc>
                        <a:buFont typeface="Arial" panose="020B0604020202020204" pitchFamily="34" charset="0"/>
                        <a:buNone/>
                      </a:pPr>
                      <a:endParaRPr lang="ar-BH" sz="2800" b="1" baseline="0" dirty="0">
                        <a:latin typeface="Sakkal Majalla" panose="02000000000000000000" pitchFamily="2" charset="-78"/>
                        <a:cs typeface="Sakkal Majalla" panose="02000000000000000000" pitchFamily="2" charset="-78"/>
                      </a:endParaRPr>
                    </a:p>
                  </a:txBody>
                  <a:tcPr/>
                </a:tc>
                <a:tc>
                  <a:txBody>
                    <a:bodyPr/>
                    <a:lstStyle/>
                    <a:p>
                      <a:pPr marL="0" indent="0" algn="r">
                        <a:lnSpc>
                          <a:spcPct val="100000"/>
                        </a:lnSpc>
                        <a:buFont typeface="Arial" panose="020B0604020202020204" pitchFamily="34" charset="0"/>
                        <a:buNone/>
                      </a:pPr>
                      <a:endParaRPr lang="ar-BH" sz="2800" b="1" baseline="0" dirty="0">
                        <a:latin typeface="Sakkal Majalla" panose="02000000000000000000" pitchFamily="2" charset="-78"/>
                        <a:cs typeface="Sakkal Majalla" panose="02000000000000000000" pitchFamily="2" charset="-78"/>
                      </a:endParaRPr>
                    </a:p>
                  </a:txBody>
                  <a:tcPr/>
                </a:tc>
                <a:tc>
                  <a:txBody>
                    <a:bodyPr/>
                    <a:lstStyle/>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tc>
                  <a:txBody>
                    <a:bodyPr/>
                    <a:lstStyle/>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r>
                        <a:rPr lang="ar-BH" sz="3200" b="1" kern="1200" dirty="0">
                          <a:solidFill>
                            <a:schemeClr val="tx1"/>
                          </a:solidFill>
                          <a:latin typeface="Sakkal Majalla" panose="02000000000000000000" pitchFamily="2" charset="-78"/>
                          <a:ea typeface="+mn-ea"/>
                          <a:cs typeface="Sakkal Majalla" panose="02000000000000000000" pitchFamily="2" charset="-78"/>
                        </a:rPr>
                        <a:t>صفات الغوّاص </a:t>
                      </a:r>
                    </a:p>
                    <a:p>
                      <a:pPr marL="0" algn="ctr" defTabSz="914400" rtl="1" eaLnBrk="1" latinLnBrk="0" hangingPunct="1">
                        <a:lnSpc>
                          <a:spcPct val="100000"/>
                        </a:lnSpc>
                      </a:pPr>
                      <a:r>
                        <a:rPr lang="ar-BH" sz="3200" b="1" kern="1200" dirty="0">
                          <a:solidFill>
                            <a:schemeClr val="tx1"/>
                          </a:solidFill>
                          <a:latin typeface="Sakkal Majalla" panose="02000000000000000000" pitchFamily="2" charset="-78"/>
                          <a:ea typeface="+mn-ea"/>
                          <a:cs typeface="Sakkal Majalla" panose="02000000000000000000" pitchFamily="2" charset="-78"/>
                        </a:rPr>
                        <a:t>(1-3)</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val="1503703359"/>
                  </a:ext>
                </a:extLst>
              </a:tr>
            </a:tbl>
          </a:graphicData>
        </a:graphic>
      </p:graphicFrame>
      <p:sp>
        <p:nvSpPr>
          <p:cNvPr id="5" name="Rectangle 2">
            <a:extLst>
              <a:ext uri="{FF2B5EF4-FFF2-40B4-BE49-F238E27FC236}">
                <a16:creationId xmlns:a16="http://schemas.microsoft.com/office/drawing/2014/main" id="{77C58A65-5C1B-4679-B386-6780580BFFB2}"/>
              </a:ext>
            </a:extLst>
          </p:cNvPr>
          <p:cNvSpPr/>
          <p:nvPr/>
        </p:nvSpPr>
        <p:spPr>
          <a:xfrm>
            <a:off x="9014739" y="3452538"/>
            <a:ext cx="1022995"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(3)</a:t>
            </a:r>
          </a:p>
        </p:txBody>
      </p:sp>
      <p:sp>
        <p:nvSpPr>
          <p:cNvPr id="8" name="مربع نص 7">
            <a:extLst>
              <a:ext uri="{FF2B5EF4-FFF2-40B4-BE49-F238E27FC236}">
                <a16:creationId xmlns:a16="http://schemas.microsoft.com/office/drawing/2014/main" id="{3063D372-C259-4512-97A6-24682DBE0343}"/>
              </a:ext>
            </a:extLst>
          </p:cNvPr>
          <p:cNvSpPr txBox="1"/>
          <p:nvPr/>
        </p:nvSpPr>
        <p:spPr>
          <a:xfrm>
            <a:off x="2849217" y="2760041"/>
            <a:ext cx="6165522" cy="3108543"/>
          </a:xfrm>
          <a:prstGeom prst="rect">
            <a:avLst/>
          </a:prstGeom>
          <a:noFill/>
        </p:spPr>
        <p:txBody>
          <a:bodyPr wrap="square" rtlCol="0">
            <a:spAutoFit/>
          </a:bodyPr>
          <a:lstStyle/>
          <a:p>
            <a:pPr algn="r"/>
            <a:r>
              <a:rPr lang="ar-BH" sz="2800" b="1" dirty="0">
                <a:latin typeface="Sakkal Majalla" panose="02000000000000000000" pitchFamily="2" charset="-78"/>
                <a:cs typeface="Sakkal Majalla" panose="02000000000000000000" pitchFamily="2" charset="-78"/>
              </a:rPr>
              <a:t>يستعرضُ الغوَّاصُ قوّتَه فَهوَ يستطيعُ مواجهةَ الرّيحِ القويَّةِ بأدواتِه وأسلوبِه، ويدلُّ ذلكَ على معرفتِه بظروفِ الطَّبيعةِ وَهَوَ في البحرِ </a:t>
            </a:r>
            <a:r>
              <a:rPr lang="ar-BH" sz="2800" b="1" dirty="0">
                <a:latin typeface="Sakkal Majalla" panose="02000000000000000000" pitchFamily="2" charset="-78"/>
                <a:cs typeface="Sakkal Majalla" panose="02000000000000000000" pitchFamily="2" charset="-78"/>
              </a:rPr>
              <a:t>،</a:t>
            </a:r>
            <a:r>
              <a:rPr lang="ar-BH" sz="2800" b="1" dirty="0" smtClean="0">
                <a:latin typeface="Sakkal Majalla" panose="02000000000000000000" pitchFamily="2" charset="-78"/>
                <a:cs typeface="Sakkal Majalla" panose="02000000000000000000" pitchFamily="2" charset="-78"/>
              </a:rPr>
              <a:t>فَهوَ </a:t>
            </a:r>
            <a:r>
              <a:rPr lang="ar-BH" sz="2800" b="1" dirty="0">
                <a:latin typeface="Sakkal Majalla" panose="02000000000000000000" pitchFamily="2" charset="-78"/>
                <a:cs typeface="Sakkal Majalla" panose="02000000000000000000" pitchFamily="2" charset="-78"/>
              </a:rPr>
              <a:t>يستطيعُ أنْ يعرفَ اتجاهاتِ الرَّياحِ كي يتمكَّنَ مِن مواجَهتِها والتغلّبِ على ما تسبّبُه من متاعبَ لحركةِ السَّفينةِ. </a:t>
            </a:r>
          </a:p>
          <a:p>
            <a:pPr algn="r"/>
            <a:r>
              <a:rPr lang="ar-BH" sz="2800" b="1" dirty="0">
                <a:latin typeface="Sakkal Majalla" panose="02000000000000000000" pitchFamily="2" charset="-78"/>
                <a:cs typeface="Sakkal Majalla" panose="02000000000000000000" pitchFamily="2" charset="-78"/>
              </a:rPr>
              <a:t>إلى جانبِ قوَّةِ الغوَّاصِ، فَهوَ أوَّلُ مَنْ أنشدَ الأهازيجَ، وهَذَا يدلُّ على قِدمِ مهنتِهِ. </a:t>
            </a:r>
          </a:p>
        </p:txBody>
      </p:sp>
      <p:sp>
        <p:nvSpPr>
          <p:cNvPr id="10" name="مربع نص 9">
            <a:extLst>
              <a:ext uri="{FF2B5EF4-FFF2-40B4-BE49-F238E27FC236}">
                <a16:creationId xmlns:a16="http://schemas.microsoft.com/office/drawing/2014/main" id="{8E459259-8070-419D-8599-B442EE2556E4}"/>
              </a:ext>
            </a:extLst>
          </p:cNvPr>
          <p:cNvSpPr txBox="1"/>
          <p:nvPr/>
        </p:nvSpPr>
        <p:spPr>
          <a:xfrm>
            <a:off x="468708" y="2971317"/>
            <a:ext cx="1983413" cy="1815882"/>
          </a:xfrm>
          <a:prstGeom prst="rect">
            <a:avLst/>
          </a:prstGeom>
          <a:noFill/>
        </p:spPr>
        <p:txBody>
          <a:bodyPr wrap="square" rtlCol="0">
            <a:spAutoFit/>
          </a:bodyPr>
          <a:lstStyle/>
          <a:p>
            <a:pPr algn="r" rtl="1">
              <a:defRPr/>
            </a:pPr>
            <a:r>
              <a:rPr lang="ar-BH" sz="2800" b="1" dirty="0">
                <a:solidFill>
                  <a:srgbClr val="0070C0"/>
                </a:solidFill>
                <a:latin typeface="Sakkal Majalla" panose="02000000000000000000" pitchFamily="2" charset="-78"/>
                <a:cs typeface="Sakkal Majalla" panose="02000000000000000000" pitchFamily="2" charset="-78"/>
              </a:rPr>
              <a:t>صارعَ الرَّيحَ: </a:t>
            </a:r>
          </a:p>
          <a:p>
            <a:pPr algn="r" rtl="1">
              <a:defRPr/>
            </a:pPr>
            <a:r>
              <a:rPr lang="ar-BH" sz="2800" b="1" dirty="0">
                <a:latin typeface="Sakkal Majalla" panose="02000000000000000000" pitchFamily="2" charset="-78"/>
                <a:cs typeface="Sakkal Majalla" panose="02000000000000000000" pitchFamily="2" charset="-78"/>
              </a:rPr>
              <a:t>شبَّه الرَّيحَ بالعدوّ أو الخصمِ الذي يتعاركُ مَعَه. </a:t>
            </a:r>
          </a:p>
        </p:txBody>
      </p:sp>
      <p:sp>
        <p:nvSpPr>
          <p:cNvPr id="2" name="مستطيل 4">
            <a:extLst>
              <a:ext uri="{FF2B5EF4-FFF2-40B4-BE49-F238E27FC236}">
                <a16:creationId xmlns:a16="http://schemas.microsoft.com/office/drawing/2014/main" id="{79CFEAB8-00CB-4A8A-A203-7ACBF665D5BC}"/>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142625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21FCD70-F59E-42A4-98FA-559742EC3518}"/>
              </a:ext>
            </a:extLst>
          </p:cNvPr>
          <p:cNvSpPr txBox="1">
            <a:spLocks/>
          </p:cNvSpPr>
          <p:nvPr/>
        </p:nvSpPr>
        <p:spPr>
          <a:xfrm>
            <a:off x="10416920" y="-47321"/>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أ</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ك</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ت</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ش</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ف</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endParaRPr kumimoji="0" lang="en-GB"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endParaRPr>
          </a:p>
        </p:txBody>
      </p:sp>
      <p:graphicFrame>
        <p:nvGraphicFramePr>
          <p:cNvPr id="4" name="جدول 5">
            <a:extLst>
              <a:ext uri="{FF2B5EF4-FFF2-40B4-BE49-F238E27FC236}">
                <a16:creationId xmlns:a16="http://schemas.microsoft.com/office/drawing/2014/main" id="{79F79F2E-8D5F-4CDD-A7F3-18EFA56567F6}"/>
              </a:ext>
            </a:extLst>
          </p:cNvPr>
          <p:cNvGraphicFramePr>
            <a:graphicFrameLocks noGrp="1"/>
          </p:cNvGraphicFramePr>
          <p:nvPr>
            <p:extLst>
              <p:ext uri="{D42A27DB-BD31-4B8C-83A1-F6EECF244321}">
                <p14:modId xmlns:p14="http://schemas.microsoft.com/office/powerpoint/2010/main" val="2162763429"/>
              </p:ext>
            </p:extLst>
          </p:nvPr>
        </p:nvGraphicFramePr>
        <p:xfrm>
          <a:off x="468708" y="909876"/>
          <a:ext cx="11254583" cy="5029200"/>
        </p:xfrm>
        <a:graphic>
          <a:graphicData uri="http://schemas.openxmlformats.org/drawingml/2006/table">
            <a:tbl>
              <a:tblPr firstRow="1" bandRow="1">
                <a:tableStyleId>{5C22544A-7EE6-4342-B048-85BDC9FD1C3A}</a:tableStyleId>
              </a:tblPr>
              <a:tblGrid>
                <a:gridCol w="2811217">
                  <a:extLst>
                    <a:ext uri="{9D8B030D-6E8A-4147-A177-3AD203B41FA5}">
                      <a16:colId xmlns:a16="http://schemas.microsoft.com/office/drawing/2014/main" val="567469862"/>
                    </a:ext>
                  </a:extLst>
                </a:gridCol>
                <a:gridCol w="5718301">
                  <a:extLst>
                    <a:ext uri="{9D8B030D-6E8A-4147-A177-3AD203B41FA5}">
                      <a16:colId xmlns:a16="http://schemas.microsoft.com/office/drawing/2014/main" val="4107278025"/>
                    </a:ext>
                  </a:extLst>
                </a:gridCol>
                <a:gridCol w="972936">
                  <a:extLst>
                    <a:ext uri="{9D8B030D-6E8A-4147-A177-3AD203B41FA5}">
                      <a16:colId xmlns:a16="http://schemas.microsoft.com/office/drawing/2014/main" val="767873145"/>
                    </a:ext>
                  </a:extLst>
                </a:gridCol>
                <a:gridCol w="1752129">
                  <a:extLst>
                    <a:ext uri="{9D8B030D-6E8A-4147-A177-3AD203B41FA5}">
                      <a16:colId xmlns:a16="http://schemas.microsoft.com/office/drawing/2014/main" val="2578692530"/>
                    </a:ext>
                  </a:extLst>
                </a:gridCol>
              </a:tblGrid>
              <a:tr h="757420">
                <a:tc>
                  <a:txBody>
                    <a:bodyPr/>
                    <a:lstStyle/>
                    <a:p>
                      <a:pPr algn="ctr">
                        <a:lnSpc>
                          <a:spcPct val="100000"/>
                        </a:lnSpc>
                      </a:pPr>
                      <a:r>
                        <a:rPr lang="ar-BH" sz="2800" b="1" dirty="0">
                          <a:latin typeface="Sakkal Majalla" panose="02000000000000000000" pitchFamily="2" charset="-78"/>
                          <a:cs typeface="Sakkal Majalla" panose="02000000000000000000" pitchFamily="2" charset="-78"/>
                        </a:rPr>
                        <a:t>الأساليبُ والصّوَرَ</a:t>
                      </a:r>
                      <a:endParaRPr lang="en-US" sz="2800" b="1" dirty="0">
                        <a:latin typeface="Sakkal Majalla" panose="02000000000000000000" pitchFamily="2" charset="-78"/>
                        <a:cs typeface="Sakkal Majalla" panose="02000000000000000000" pitchFamily="2" charset="-78"/>
                      </a:endParaRPr>
                    </a:p>
                  </a:txBody>
                  <a:tcPr anchor="ctr"/>
                </a:tc>
                <a:tc>
                  <a:txBody>
                    <a:bodyPr/>
                    <a:lstStyle/>
                    <a:p>
                      <a:pPr algn="ctr">
                        <a:lnSpc>
                          <a:spcPct val="100000"/>
                        </a:lnSpc>
                      </a:pPr>
                      <a:r>
                        <a:rPr lang="ar-BH" sz="3200" b="1" dirty="0">
                          <a:latin typeface="Sakkal Majalla" panose="02000000000000000000" pitchFamily="2" charset="-78"/>
                          <a:cs typeface="Sakkal Majalla" panose="02000000000000000000" pitchFamily="2" charset="-78"/>
                        </a:rPr>
                        <a:t>الشرحُ</a:t>
                      </a:r>
                      <a:endParaRPr lang="en-US" sz="3200" b="1" dirty="0">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1200" noProof="0" dirty="0">
                          <a:solidFill>
                            <a:schemeClr val="lt1"/>
                          </a:solidFill>
                          <a:latin typeface="Sakkal Majalla" panose="02000000000000000000" pitchFamily="2" charset="-78"/>
                          <a:ea typeface="+mn-ea"/>
                          <a:cs typeface="Sakkal Majalla" panose="02000000000000000000" pitchFamily="2" charset="-78"/>
                        </a:rPr>
                        <a:t>الأبيات</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1200" noProof="0" dirty="0">
                          <a:solidFill>
                            <a:schemeClr val="lt1"/>
                          </a:solidFill>
                          <a:latin typeface="Sakkal Majalla" panose="02000000000000000000" pitchFamily="2" charset="-78"/>
                          <a:ea typeface="+mn-ea"/>
                          <a:cs typeface="Sakkal Majalla" panose="02000000000000000000" pitchFamily="2" charset="-78"/>
                        </a:rPr>
                        <a:t>مقاطِعُ القصيدةِ</a:t>
                      </a:r>
                    </a:p>
                  </a:txBody>
                  <a:tcPr anchor="ctr"/>
                </a:tc>
                <a:extLst>
                  <a:ext uri="{0D108BD9-81ED-4DB2-BD59-A6C34878D82A}">
                    <a16:rowId xmlns:a16="http://schemas.microsoft.com/office/drawing/2014/main" val="936915430"/>
                  </a:ext>
                </a:extLst>
              </a:tr>
              <a:tr h="1478747">
                <a:tc>
                  <a:txBody>
                    <a:bodyPr/>
                    <a:lstStyle/>
                    <a:p>
                      <a:pPr marL="0" indent="0" algn="r">
                        <a:lnSpc>
                          <a:spcPct val="100000"/>
                        </a:lnSpc>
                        <a:buFont typeface="Arial" panose="020B0604020202020204" pitchFamily="34" charset="0"/>
                        <a:buNone/>
                      </a:pPr>
                      <a:endParaRPr lang="ar-BH" sz="2800" b="1" baseline="0" dirty="0">
                        <a:solidFill>
                          <a:schemeClr val="tx1"/>
                        </a:solidFill>
                        <a:latin typeface="Sakkal Majalla" panose="02000000000000000000" pitchFamily="2" charset="-78"/>
                        <a:cs typeface="Sakkal Majalla" panose="02000000000000000000"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BH" sz="2400" b="1" baseline="0" dirty="0">
                        <a:latin typeface="Sakkal Majalla" panose="02000000000000000000" pitchFamily="2" charset="-78"/>
                        <a:cs typeface="Sakkal Majalla" panose="02000000000000000000" pitchFamily="2" charset="-78"/>
                      </a:endParaRPr>
                    </a:p>
                  </a:txBody>
                  <a:tcPr/>
                </a:tc>
                <a:tc>
                  <a:txBody>
                    <a:bodyPr/>
                    <a:lstStyle/>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tc rowSpan="2">
                  <a:txBody>
                    <a:bodyPr/>
                    <a:lstStyle/>
                    <a:p>
                      <a:pPr marL="0" algn="ctr" defTabSz="914400" rtl="1" eaLnBrk="1" latinLnBrk="0" hangingPunct="1">
                        <a:lnSpc>
                          <a:spcPct val="100000"/>
                        </a:lnSpc>
                      </a:pPr>
                      <a:r>
                        <a:rPr lang="ar-BH" sz="3200" b="1" kern="1200" dirty="0">
                          <a:solidFill>
                            <a:schemeClr val="tx1"/>
                          </a:solidFill>
                          <a:latin typeface="Sakkal Majalla" panose="02000000000000000000" pitchFamily="2" charset="-78"/>
                          <a:ea typeface="+mn-ea"/>
                          <a:cs typeface="Sakkal Majalla" panose="02000000000000000000" pitchFamily="2" charset="-78"/>
                        </a:rPr>
                        <a:t>حياة الغوّاص أثناء رحلة الغوص.</a:t>
                      </a:r>
                    </a:p>
                    <a:p>
                      <a:pPr marL="0" algn="ctr" defTabSz="914400" rtl="1" eaLnBrk="1" latinLnBrk="0" hangingPunct="1">
                        <a:lnSpc>
                          <a:spcPct val="100000"/>
                        </a:lnSpc>
                      </a:pPr>
                      <a:r>
                        <a:rPr lang="ar-BH" sz="3200" b="1" kern="1200" dirty="0">
                          <a:solidFill>
                            <a:schemeClr val="tx1"/>
                          </a:solidFill>
                          <a:latin typeface="Sakkal Majalla" panose="02000000000000000000" pitchFamily="2" charset="-78"/>
                          <a:ea typeface="+mn-ea"/>
                          <a:cs typeface="Sakkal Majalla" panose="02000000000000000000" pitchFamily="2" charset="-78"/>
                        </a:rPr>
                        <a:t>(4- 11 )</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val="1503703359"/>
                  </a:ext>
                </a:extLst>
              </a:tr>
              <a:tr h="1478748">
                <a:tc>
                  <a:txBody>
                    <a:bodyPr/>
                    <a:lstStyle/>
                    <a:p>
                      <a:pPr marL="0" indent="0" algn="r">
                        <a:lnSpc>
                          <a:spcPct val="100000"/>
                        </a:lnSpc>
                        <a:buFont typeface="Arial" panose="020B0604020202020204" pitchFamily="34" charset="0"/>
                        <a:buNone/>
                      </a:pPr>
                      <a:endParaRPr lang="ar-BH" sz="2800" b="1" baseline="0" dirty="0">
                        <a:latin typeface="Sakkal Majalla" panose="02000000000000000000" pitchFamily="2" charset="-78"/>
                        <a:cs typeface="Sakkal Majalla" panose="02000000000000000000" pitchFamily="2" charset="-78"/>
                      </a:endParaRPr>
                    </a:p>
                  </a:txBody>
                  <a:tcPr/>
                </a:tc>
                <a:tc>
                  <a:txBody>
                    <a:bodyPr/>
                    <a:lstStyle/>
                    <a:p>
                      <a:pPr marL="0" indent="0" algn="r">
                        <a:lnSpc>
                          <a:spcPct val="100000"/>
                        </a:lnSpc>
                        <a:buFont typeface="Arial" panose="020B0604020202020204" pitchFamily="34" charset="0"/>
                        <a:buNone/>
                      </a:pPr>
                      <a:endParaRPr lang="ar-BH" sz="2400" b="1" baseline="0" dirty="0">
                        <a:latin typeface="Sakkal Majalla" panose="02000000000000000000" pitchFamily="2" charset="-78"/>
                        <a:cs typeface="Sakkal Majalla" panose="02000000000000000000" pitchFamily="2" charset="-78"/>
                      </a:endParaRPr>
                    </a:p>
                  </a:txBody>
                  <a:tcPr/>
                </a:tc>
                <a:tc>
                  <a:txBody>
                    <a:bodyPr/>
                    <a:lstStyle/>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tc vMerge="1">
                  <a:txBody>
                    <a:bodyPr/>
                    <a:lstStyle/>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val="10002"/>
                  </a:ext>
                </a:extLst>
              </a:tr>
            </a:tbl>
          </a:graphicData>
        </a:graphic>
      </p:graphicFrame>
      <p:sp>
        <p:nvSpPr>
          <p:cNvPr id="5" name="Rectangle 2">
            <a:extLst>
              <a:ext uri="{FF2B5EF4-FFF2-40B4-BE49-F238E27FC236}">
                <a16:creationId xmlns:a16="http://schemas.microsoft.com/office/drawing/2014/main" id="{77C58A65-5C1B-4679-B386-6780580BFFB2}"/>
              </a:ext>
            </a:extLst>
          </p:cNvPr>
          <p:cNvSpPr/>
          <p:nvPr/>
        </p:nvSpPr>
        <p:spPr>
          <a:xfrm>
            <a:off x="8895469" y="2366521"/>
            <a:ext cx="1022995"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(4)</a:t>
            </a:r>
          </a:p>
        </p:txBody>
      </p:sp>
      <p:sp>
        <p:nvSpPr>
          <p:cNvPr id="6" name="Rectangle 2">
            <a:extLst>
              <a:ext uri="{FF2B5EF4-FFF2-40B4-BE49-F238E27FC236}">
                <a16:creationId xmlns:a16="http://schemas.microsoft.com/office/drawing/2014/main" id="{77C58A65-5C1B-4679-B386-6780580BFFB2}"/>
              </a:ext>
            </a:extLst>
          </p:cNvPr>
          <p:cNvSpPr/>
          <p:nvPr/>
        </p:nvSpPr>
        <p:spPr>
          <a:xfrm>
            <a:off x="8895469" y="4146331"/>
            <a:ext cx="1022995"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(5)</a:t>
            </a:r>
          </a:p>
        </p:txBody>
      </p:sp>
      <p:sp>
        <p:nvSpPr>
          <p:cNvPr id="8" name="مربع نص 7">
            <a:extLst>
              <a:ext uri="{FF2B5EF4-FFF2-40B4-BE49-F238E27FC236}">
                <a16:creationId xmlns:a16="http://schemas.microsoft.com/office/drawing/2014/main" id="{DB574D61-5ED2-4575-9789-9F16FBFAA140}"/>
              </a:ext>
            </a:extLst>
          </p:cNvPr>
          <p:cNvSpPr txBox="1"/>
          <p:nvPr/>
        </p:nvSpPr>
        <p:spPr>
          <a:xfrm>
            <a:off x="3219667" y="1906157"/>
            <a:ext cx="5752663" cy="1938992"/>
          </a:xfrm>
          <a:prstGeom prst="rect">
            <a:avLst/>
          </a:prstGeom>
          <a:noFill/>
        </p:spPr>
        <p:txBody>
          <a:bodyPr wrap="square" rtlCol="0">
            <a:spAutoFit/>
          </a:bodyPr>
          <a:lstStyle/>
          <a:p>
            <a:pPr lvl="0" algn="r" rtl="1">
              <a:defRPr/>
            </a:pPr>
            <a:r>
              <a:rPr lang="ar-BH" sz="2400" b="1" dirty="0">
                <a:latin typeface="Sakkal Majalla" panose="02000000000000000000" pitchFamily="2" charset="-78"/>
                <a:cs typeface="Sakkal Majalla" panose="02000000000000000000" pitchFamily="2" charset="-78"/>
              </a:rPr>
              <a:t>يروي لَنَا الغوَّاصُ مشاهدتَه العجيبةَ والغريبةَ أثناءَ مزاولتِه لمهنةِ الغوصِ. </a:t>
            </a:r>
          </a:p>
          <a:p>
            <a:pPr algn="r"/>
            <a:r>
              <a:rPr lang="ar-BH" sz="2400" b="1" dirty="0">
                <a:latin typeface="Sakkal Majalla" panose="02000000000000000000" pitchFamily="2" charset="-78"/>
                <a:cs typeface="Sakkal Majalla" panose="02000000000000000000" pitchFamily="2" charset="-78"/>
              </a:rPr>
              <a:t>فالغوَّاصُ يستطيعُ مشاهدةَ الحيتانِ الكبيرةِ وهي تسبحُ في أعماقِ البحرِ، وَهَذَا يعني خطورةَ الظّروفِ التي يمرُّ بِها، فَهوَ ينزلُ إلى أعماقِ البحارِ البعيدةِ، لِيكونَ باِلقربِ مِن هَذهِ الكائناتِ الكبيرةِ. </a:t>
            </a:r>
          </a:p>
        </p:txBody>
      </p:sp>
      <p:sp>
        <p:nvSpPr>
          <p:cNvPr id="10" name="مربع نص 9">
            <a:extLst>
              <a:ext uri="{FF2B5EF4-FFF2-40B4-BE49-F238E27FC236}">
                <a16:creationId xmlns:a16="http://schemas.microsoft.com/office/drawing/2014/main" id="{4C500BFF-D718-42C8-BFB4-DB4ACD835132}"/>
              </a:ext>
            </a:extLst>
          </p:cNvPr>
          <p:cNvSpPr txBox="1"/>
          <p:nvPr/>
        </p:nvSpPr>
        <p:spPr>
          <a:xfrm>
            <a:off x="3196544" y="4056600"/>
            <a:ext cx="5752663" cy="1569660"/>
          </a:xfrm>
          <a:prstGeom prst="rect">
            <a:avLst/>
          </a:prstGeom>
          <a:noFill/>
        </p:spPr>
        <p:txBody>
          <a:bodyPr wrap="square" rtlCol="0">
            <a:spAutoFit/>
          </a:bodyPr>
          <a:lstStyle/>
          <a:p>
            <a:pPr algn="r"/>
            <a:r>
              <a:rPr lang="ar-BH" sz="2400" b="1" dirty="0">
                <a:latin typeface="Sakkal Majalla" panose="02000000000000000000" pitchFamily="2" charset="-78"/>
                <a:cs typeface="Sakkal Majalla" panose="02000000000000000000" pitchFamily="2" charset="-78"/>
              </a:rPr>
              <a:t>على الرغمِ من هولِ وعِظمِ منظرِ الحيتانِ المتسابقةِ في السّباحةِ بالقربِ من الغوَّاصِ، إلّا أنَّه لا يخافُ مِنها ولا يهتزُّ مهابةً. </a:t>
            </a:r>
          </a:p>
          <a:p>
            <a:pPr algn="r"/>
            <a:r>
              <a:rPr lang="ar-BH" sz="2400" b="1" dirty="0">
                <a:latin typeface="Sakkal Majalla" panose="02000000000000000000" pitchFamily="2" charset="-78"/>
                <a:cs typeface="Sakkal Majalla" panose="02000000000000000000" pitchFamily="2" charset="-78"/>
              </a:rPr>
              <a:t>يؤكّدُ لَنَا الغوَّاصُ قوَّتَه وصلابتَه أمامَ ما يمرُّ بِه مِن مخاطرٍ، فَهوَ شجاعٌ ومتمرّسٌ وقدْ اعتادَ على المخاطرِ ومواجهتِها. </a:t>
            </a:r>
          </a:p>
        </p:txBody>
      </p:sp>
      <p:sp>
        <p:nvSpPr>
          <p:cNvPr id="11" name="مربع نص 10">
            <a:extLst>
              <a:ext uri="{FF2B5EF4-FFF2-40B4-BE49-F238E27FC236}">
                <a16:creationId xmlns:a16="http://schemas.microsoft.com/office/drawing/2014/main" id="{5164DA5E-E0B7-4D5A-8798-C9608E3D90E9}"/>
              </a:ext>
            </a:extLst>
          </p:cNvPr>
          <p:cNvSpPr txBox="1"/>
          <p:nvPr/>
        </p:nvSpPr>
        <p:spPr>
          <a:xfrm>
            <a:off x="634043" y="2090823"/>
            <a:ext cx="2420290" cy="1569660"/>
          </a:xfrm>
          <a:prstGeom prst="rect">
            <a:avLst/>
          </a:prstGeom>
          <a:noFill/>
        </p:spPr>
        <p:txBody>
          <a:bodyPr wrap="square" rtlCol="0">
            <a:spAutoFit/>
          </a:bodyPr>
          <a:lstStyle/>
          <a:p>
            <a:pPr algn="r"/>
            <a:r>
              <a:rPr lang="ar-BH" sz="2400" b="1" dirty="0">
                <a:solidFill>
                  <a:srgbClr val="0070C0"/>
                </a:solidFill>
                <a:latin typeface="Sakkal Majalla" panose="02000000000000000000" pitchFamily="2" charset="-78"/>
                <a:cs typeface="Sakkal Majalla" panose="02000000000000000000" pitchFamily="2" charset="-78"/>
              </a:rPr>
              <a:t>تجري:</a:t>
            </a:r>
          </a:p>
          <a:p>
            <a:pPr algn="r"/>
            <a:r>
              <a:rPr lang="ar-BH" sz="2400" b="1" dirty="0">
                <a:solidFill>
                  <a:srgbClr val="0070C0"/>
                </a:solidFill>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للدّلالةِ على خفَّةِ حركتِها في عمقِ البحرِ فهي تتسابقُ في السّباحةِ. </a:t>
            </a:r>
          </a:p>
        </p:txBody>
      </p:sp>
      <p:sp>
        <p:nvSpPr>
          <p:cNvPr id="2" name="مستطيل 4">
            <a:extLst>
              <a:ext uri="{FF2B5EF4-FFF2-40B4-BE49-F238E27FC236}">
                <a16:creationId xmlns:a16="http://schemas.microsoft.com/office/drawing/2014/main" id="{16DAFE60-440C-452C-A92F-8E84464130B0}"/>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123000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21FCD70-F59E-42A4-98FA-559742EC3518}"/>
              </a:ext>
            </a:extLst>
          </p:cNvPr>
          <p:cNvSpPr txBox="1">
            <a:spLocks/>
          </p:cNvSpPr>
          <p:nvPr/>
        </p:nvSpPr>
        <p:spPr>
          <a:xfrm>
            <a:off x="10416920" y="-47321"/>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أ</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ك</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ت</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ش</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ف</a:t>
            </a:r>
            <a:r>
              <a:rPr kumimoji="0" lang="ar-SA"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rPr>
              <a:t>ُ</a:t>
            </a:r>
            <a:endParaRPr kumimoji="0" lang="en-GB" sz="4400" b="1" i="0" u="none" strike="noStrike" kern="1200" cap="none" spc="0" normalizeH="0" baseline="0" noProof="0" dirty="0">
              <a:ln>
                <a:noFill/>
              </a:ln>
              <a:solidFill>
                <a:prstClr val="white"/>
              </a:solidFill>
              <a:effectLst/>
              <a:uLnTx/>
              <a:uFillTx/>
              <a:latin typeface="Sakkal Majalla" panose="02000000000000000000" pitchFamily="2" charset="-78"/>
              <a:ea typeface="+mj-ea"/>
              <a:cs typeface="Sakkal Majalla" panose="02000000000000000000" pitchFamily="2" charset="-78"/>
            </a:endParaRPr>
          </a:p>
        </p:txBody>
      </p:sp>
      <p:graphicFrame>
        <p:nvGraphicFramePr>
          <p:cNvPr id="4" name="جدول 5">
            <a:extLst>
              <a:ext uri="{FF2B5EF4-FFF2-40B4-BE49-F238E27FC236}">
                <a16:creationId xmlns:a16="http://schemas.microsoft.com/office/drawing/2014/main" id="{79F79F2E-8D5F-4CDD-A7F3-18EFA56567F6}"/>
              </a:ext>
            </a:extLst>
          </p:cNvPr>
          <p:cNvGraphicFramePr>
            <a:graphicFrameLocks noGrp="1"/>
          </p:cNvGraphicFramePr>
          <p:nvPr>
            <p:extLst>
              <p:ext uri="{D42A27DB-BD31-4B8C-83A1-F6EECF244321}">
                <p14:modId xmlns:p14="http://schemas.microsoft.com/office/powerpoint/2010/main" val="3138163920"/>
              </p:ext>
            </p:extLst>
          </p:nvPr>
        </p:nvGraphicFramePr>
        <p:xfrm>
          <a:off x="468708" y="909876"/>
          <a:ext cx="11254583" cy="5425440"/>
        </p:xfrm>
        <a:graphic>
          <a:graphicData uri="http://schemas.openxmlformats.org/drawingml/2006/table">
            <a:tbl>
              <a:tblPr firstRow="1" bandRow="1">
                <a:tableStyleId>{5C22544A-7EE6-4342-B048-85BDC9FD1C3A}</a:tableStyleId>
              </a:tblPr>
              <a:tblGrid>
                <a:gridCol w="2811217">
                  <a:extLst>
                    <a:ext uri="{9D8B030D-6E8A-4147-A177-3AD203B41FA5}">
                      <a16:colId xmlns:a16="http://schemas.microsoft.com/office/drawing/2014/main" val="567469862"/>
                    </a:ext>
                  </a:extLst>
                </a:gridCol>
                <a:gridCol w="5731553">
                  <a:extLst>
                    <a:ext uri="{9D8B030D-6E8A-4147-A177-3AD203B41FA5}">
                      <a16:colId xmlns:a16="http://schemas.microsoft.com/office/drawing/2014/main" val="4107278025"/>
                    </a:ext>
                  </a:extLst>
                </a:gridCol>
                <a:gridCol w="959684">
                  <a:extLst>
                    <a:ext uri="{9D8B030D-6E8A-4147-A177-3AD203B41FA5}">
                      <a16:colId xmlns:a16="http://schemas.microsoft.com/office/drawing/2014/main" val="106493685"/>
                    </a:ext>
                  </a:extLst>
                </a:gridCol>
                <a:gridCol w="1752129">
                  <a:extLst>
                    <a:ext uri="{9D8B030D-6E8A-4147-A177-3AD203B41FA5}">
                      <a16:colId xmlns:a16="http://schemas.microsoft.com/office/drawing/2014/main" val="2578692530"/>
                    </a:ext>
                  </a:extLst>
                </a:gridCol>
              </a:tblGrid>
              <a:tr h="757420">
                <a:tc>
                  <a:txBody>
                    <a:bodyPr/>
                    <a:lstStyle/>
                    <a:p>
                      <a:pPr algn="ctr">
                        <a:lnSpc>
                          <a:spcPct val="100000"/>
                        </a:lnSpc>
                      </a:pPr>
                      <a:r>
                        <a:rPr lang="ar-BH" sz="2800" b="1" dirty="0">
                          <a:latin typeface="Sakkal Majalla" panose="02000000000000000000" pitchFamily="2" charset="-78"/>
                          <a:cs typeface="Sakkal Majalla" panose="02000000000000000000" pitchFamily="2" charset="-78"/>
                        </a:rPr>
                        <a:t>الأساليبُ والصّوَرَ</a:t>
                      </a:r>
                      <a:endParaRPr lang="en-US" sz="2800" b="1" dirty="0">
                        <a:latin typeface="Sakkal Majalla" panose="02000000000000000000" pitchFamily="2" charset="-78"/>
                        <a:cs typeface="Sakkal Majalla" panose="02000000000000000000" pitchFamily="2" charset="-78"/>
                      </a:endParaRPr>
                    </a:p>
                  </a:txBody>
                  <a:tcPr anchor="ctr"/>
                </a:tc>
                <a:tc>
                  <a:txBody>
                    <a:bodyPr/>
                    <a:lstStyle/>
                    <a:p>
                      <a:pPr algn="ctr">
                        <a:lnSpc>
                          <a:spcPct val="100000"/>
                        </a:lnSpc>
                      </a:pPr>
                      <a:r>
                        <a:rPr lang="ar-BH" sz="3200" b="1" dirty="0">
                          <a:latin typeface="Sakkal Majalla" panose="02000000000000000000" pitchFamily="2" charset="-78"/>
                          <a:cs typeface="Sakkal Majalla" panose="02000000000000000000" pitchFamily="2" charset="-78"/>
                        </a:rPr>
                        <a:t>الشرحُ</a:t>
                      </a:r>
                      <a:endParaRPr lang="en-US" sz="3200" b="1" dirty="0">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1200" noProof="0" dirty="0">
                          <a:solidFill>
                            <a:schemeClr val="lt1"/>
                          </a:solidFill>
                          <a:latin typeface="Sakkal Majalla" panose="02000000000000000000" pitchFamily="2" charset="-78"/>
                          <a:ea typeface="+mn-ea"/>
                          <a:cs typeface="Sakkal Majalla" panose="02000000000000000000" pitchFamily="2" charset="-78"/>
                        </a:rPr>
                        <a:t>الأبيات</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kern="1200" noProof="0" dirty="0">
                          <a:solidFill>
                            <a:schemeClr val="lt1"/>
                          </a:solidFill>
                          <a:latin typeface="Sakkal Majalla" panose="02000000000000000000" pitchFamily="2" charset="-78"/>
                          <a:ea typeface="+mn-ea"/>
                          <a:cs typeface="Sakkal Majalla" panose="02000000000000000000" pitchFamily="2" charset="-78"/>
                        </a:rPr>
                        <a:t>مقاطِعُ القصيدةِ</a:t>
                      </a:r>
                    </a:p>
                  </a:txBody>
                  <a:tcPr anchor="ctr"/>
                </a:tc>
                <a:extLst>
                  <a:ext uri="{0D108BD9-81ED-4DB2-BD59-A6C34878D82A}">
                    <a16:rowId xmlns:a16="http://schemas.microsoft.com/office/drawing/2014/main" val="936915430"/>
                  </a:ext>
                </a:extLst>
              </a:tr>
              <a:tr h="1478747">
                <a:tc>
                  <a:txBody>
                    <a:bodyPr/>
                    <a:lstStyle/>
                    <a:p>
                      <a:pPr marL="0" indent="0" algn="r">
                        <a:lnSpc>
                          <a:spcPct val="100000"/>
                        </a:lnSpc>
                        <a:buFont typeface="Arial" panose="020B0604020202020204" pitchFamily="34" charset="0"/>
                        <a:buNone/>
                      </a:pPr>
                      <a:endParaRPr lang="ar-BH" sz="2800" b="1" baseline="0" dirty="0">
                        <a:solidFill>
                          <a:schemeClr val="tx1"/>
                        </a:solidFill>
                        <a:latin typeface="Sakkal Majalla" panose="02000000000000000000" pitchFamily="2" charset="-78"/>
                        <a:cs typeface="Sakkal Majalla" panose="02000000000000000000" pitchFamily="2" charset="-78"/>
                      </a:endParaRPr>
                    </a:p>
                  </a:txBody>
                  <a:tcPr/>
                </a:tc>
                <a:tc>
                  <a:txBody>
                    <a:bodyPr/>
                    <a:lstStyle/>
                    <a:p>
                      <a:pPr marL="0" indent="0" algn="r">
                        <a:lnSpc>
                          <a:spcPct val="100000"/>
                        </a:lnSpc>
                        <a:buFont typeface="Arial" panose="020B0604020202020204" pitchFamily="34" charset="0"/>
                        <a:buNone/>
                      </a:pPr>
                      <a:endParaRPr lang="ar-BH" sz="2800" b="1" baseline="0" dirty="0">
                        <a:latin typeface="Sakkal Majalla" panose="02000000000000000000" pitchFamily="2" charset="-78"/>
                        <a:cs typeface="Sakkal Majalla" panose="02000000000000000000" pitchFamily="2" charset="-78"/>
                      </a:endParaRPr>
                    </a:p>
                  </a:txBody>
                  <a:tcPr/>
                </a:tc>
                <a:tc>
                  <a:txBody>
                    <a:bodyPr/>
                    <a:lstStyle/>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ar-BH"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tc>
                  <a:txBody>
                    <a:bodyPr/>
                    <a:lstStyle/>
                    <a:p>
                      <a:pPr marL="0" algn="ctr" defTabSz="914400" rtl="1" eaLnBrk="1" latinLnBrk="0" hangingPunct="1">
                        <a:lnSpc>
                          <a:spcPct val="100000"/>
                        </a:lnSpc>
                      </a:pPr>
                      <a:r>
                        <a:rPr lang="ar-BH" sz="3200" b="1" kern="1200" dirty="0">
                          <a:solidFill>
                            <a:schemeClr val="tx1"/>
                          </a:solidFill>
                          <a:latin typeface="Sakkal Majalla" panose="02000000000000000000" pitchFamily="2" charset="-78"/>
                          <a:ea typeface="+mn-ea"/>
                          <a:cs typeface="Sakkal Majalla" panose="02000000000000000000" pitchFamily="2" charset="-78"/>
                        </a:rPr>
                        <a:t>حياة الغوّاص أثناء رحلة الغوص.</a:t>
                      </a:r>
                    </a:p>
                    <a:p>
                      <a:pPr marL="0" algn="ctr" defTabSz="914400" rtl="1" eaLnBrk="1" latinLnBrk="0" hangingPunct="1">
                        <a:lnSpc>
                          <a:spcPct val="100000"/>
                        </a:lnSpc>
                      </a:pPr>
                      <a:r>
                        <a:rPr lang="ar-BH" sz="3200" b="1" kern="1200" dirty="0">
                          <a:solidFill>
                            <a:schemeClr val="tx1"/>
                          </a:solidFill>
                          <a:latin typeface="Sakkal Majalla" panose="02000000000000000000" pitchFamily="2" charset="-78"/>
                          <a:ea typeface="+mn-ea"/>
                          <a:cs typeface="Sakkal Majalla" panose="02000000000000000000" pitchFamily="2" charset="-78"/>
                        </a:rPr>
                        <a:t>(4- 11 )</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p>
                      <a:pPr marL="0" algn="ctr" defTabSz="914400" rtl="1" eaLnBrk="1" latinLnBrk="0" hangingPunct="1">
                        <a:lnSpc>
                          <a:spcPct val="100000"/>
                        </a:lnSpc>
                      </a:pP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val="1503703359"/>
                  </a:ext>
                </a:extLst>
              </a:tr>
            </a:tbl>
          </a:graphicData>
        </a:graphic>
      </p:graphicFrame>
      <p:sp>
        <p:nvSpPr>
          <p:cNvPr id="5" name="Rectangle 2">
            <a:extLst>
              <a:ext uri="{FF2B5EF4-FFF2-40B4-BE49-F238E27FC236}">
                <a16:creationId xmlns:a16="http://schemas.microsoft.com/office/drawing/2014/main" id="{77C58A65-5C1B-4679-B386-6780580BFFB2}"/>
              </a:ext>
            </a:extLst>
          </p:cNvPr>
          <p:cNvSpPr/>
          <p:nvPr/>
        </p:nvSpPr>
        <p:spPr>
          <a:xfrm>
            <a:off x="8961730" y="3025110"/>
            <a:ext cx="1022995"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(6)</a:t>
            </a:r>
          </a:p>
        </p:txBody>
      </p:sp>
      <p:sp>
        <p:nvSpPr>
          <p:cNvPr id="7" name="مربع نص 6">
            <a:extLst>
              <a:ext uri="{FF2B5EF4-FFF2-40B4-BE49-F238E27FC236}">
                <a16:creationId xmlns:a16="http://schemas.microsoft.com/office/drawing/2014/main" id="{D41C2149-C4F9-46F6-B887-7D78F3BB872F}"/>
              </a:ext>
            </a:extLst>
          </p:cNvPr>
          <p:cNvSpPr txBox="1"/>
          <p:nvPr/>
        </p:nvSpPr>
        <p:spPr>
          <a:xfrm>
            <a:off x="3209067" y="1870083"/>
            <a:ext cx="5752663" cy="3970318"/>
          </a:xfrm>
          <a:prstGeom prst="rect">
            <a:avLst/>
          </a:prstGeom>
          <a:noFill/>
        </p:spPr>
        <p:txBody>
          <a:bodyPr wrap="square" rtlCol="0">
            <a:spAutoFit/>
          </a:bodyPr>
          <a:lstStyle/>
          <a:p>
            <a:pPr algn="r"/>
            <a:r>
              <a:rPr lang="ar-BH" sz="2800" b="1" dirty="0">
                <a:latin typeface="Sakkal Majalla" panose="02000000000000000000" pitchFamily="2" charset="-78"/>
                <a:cs typeface="Sakkal Majalla" panose="02000000000000000000" pitchFamily="2" charset="-78"/>
              </a:rPr>
              <a:t>ما زال الغوَّاصُ يحكي لَنَا ظروفَ رحلةِ الغوصِ التي يقضِيها على السَّفينةِ وسطَ أمواجِ البحرِ وظلامِ الليلِ الموحشِ مَعَ موجِ البحرِ المضْطربِ، وبَينَ صخورِ البحرِ الكبيرةِ العظيمةِ.</a:t>
            </a:r>
          </a:p>
          <a:p>
            <a:pPr algn="r"/>
            <a:r>
              <a:rPr lang="ar-BH" sz="2800" b="1" dirty="0">
                <a:latin typeface="Sakkal Majalla" panose="02000000000000000000" pitchFamily="2" charset="-78"/>
                <a:cs typeface="Sakkal Majalla" panose="02000000000000000000" pitchFamily="2" charset="-78"/>
              </a:rPr>
              <a:t>يُظهرُ الغوَّاصُ براعتَه في قيادةِ السَّفينةِ رغمَ ظروفِ الطَّبيعةِ القاسيةِ بينَ موجٍ مضطربٍ عاتٍ، وصخورٍ بحريةٍ قادرةٍ على هدمِ السَّفينةِ، وكلُّ ذلكَ في ظلمةِ الليلِ الموحشةِ، إلا أنَّ فريقَ السَّفينةِ المهرةَ قادرون على قيادةِ السَّفينةِ ببراعةٍ دونَ خوفٍ أو كللٍ.  </a:t>
            </a:r>
          </a:p>
        </p:txBody>
      </p:sp>
      <p:sp>
        <p:nvSpPr>
          <p:cNvPr id="8" name="مربع نص 7">
            <a:extLst>
              <a:ext uri="{FF2B5EF4-FFF2-40B4-BE49-F238E27FC236}">
                <a16:creationId xmlns:a16="http://schemas.microsoft.com/office/drawing/2014/main" id="{8E7FEE2E-9C8C-4733-8FC4-24D8D3CFAD82}"/>
              </a:ext>
            </a:extLst>
          </p:cNvPr>
          <p:cNvSpPr txBox="1"/>
          <p:nvPr/>
        </p:nvSpPr>
        <p:spPr>
          <a:xfrm>
            <a:off x="628743" y="1870083"/>
            <a:ext cx="2420290" cy="1815882"/>
          </a:xfrm>
          <a:prstGeom prst="rect">
            <a:avLst/>
          </a:prstGeom>
          <a:noFill/>
        </p:spPr>
        <p:txBody>
          <a:bodyPr wrap="square" rtlCol="0">
            <a:spAutoFit/>
          </a:bodyPr>
          <a:lstStyle/>
          <a:p>
            <a:pPr algn="r"/>
            <a:r>
              <a:rPr lang="ar-BH" sz="2800" b="1" dirty="0">
                <a:solidFill>
                  <a:srgbClr val="0070C0"/>
                </a:solidFill>
                <a:latin typeface="Sakkal Majalla" panose="02000000000000000000" pitchFamily="2" charset="-78"/>
                <a:cs typeface="Sakkal Majalla" panose="02000000000000000000" pitchFamily="2" charset="-78"/>
              </a:rPr>
              <a:t>تسيرُ سفينتي:</a:t>
            </a:r>
          </a:p>
          <a:p>
            <a:pPr algn="r"/>
            <a:r>
              <a:rPr lang="ar-BH" sz="2800" b="1" dirty="0">
                <a:solidFill>
                  <a:srgbClr val="0070C0"/>
                </a:solidFill>
                <a:latin typeface="Sakkal Majalla" panose="02000000000000000000" pitchFamily="2" charset="-78"/>
                <a:cs typeface="Sakkal Majalla" panose="02000000000000000000" pitchFamily="2" charset="-78"/>
              </a:rPr>
              <a:t> </a:t>
            </a:r>
            <a:r>
              <a:rPr lang="ar-BH" sz="2800" b="1" dirty="0">
                <a:latin typeface="Sakkal Majalla" panose="02000000000000000000" pitchFamily="2" charset="-78"/>
                <a:cs typeface="Sakkal Majalla" panose="02000000000000000000" pitchFamily="2" charset="-78"/>
              </a:rPr>
              <a:t>شبَّه السَّفينةَ بالإنسانِ الذي يسيرُ دونَ خوفٍ. </a:t>
            </a:r>
          </a:p>
        </p:txBody>
      </p:sp>
      <p:sp>
        <p:nvSpPr>
          <p:cNvPr id="2" name="مستطيل 4">
            <a:extLst>
              <a:ext uri="{FF2B5EF4-FFF2-40B4-BE49-F238E27FC236}">
                <a16:creationId xmlns:a16="http://schemas.microsoft.com/office/drawing/2014/main" id="{DCF25BFE-A549-40C6-B2B0-01D8F82A34A7}"/>
              </a:ext>
            </a:extLst>
          </p:cNvPr>
          <p:cNvSpPr/>
          <p:nvPr/>
        </p:nvSpPr>
        <p:spPr>
          <a:xfrm>
            <a:off x="-1" y="269631"/>
            <a:ext cx="4731391" cy="5441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أُنْشودةُ الغَوّاصِ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 الرابع الابتدائي</a:t>
            </a:r>
          </a:p>
        </p:txBody>
      </p:sp>
    </p:spTree>
    <p:extLst>
      <p:ext uri="{BB962C8B-B14F-4D97-AF65-F5344CB8AC3E}">
        <p14:creationId xmlns:p14="http://schemas.microsoft.com/office/powerpoint/2010/main" val="290247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الدروس</Template>
  <TotalTime>7410</TotalTime>
  <Words>1663</Words>
  <Application>Microsoft Office PowerPoint</Application>
  <PresentationFormat>Widescreen</PresentationFormat>
  <Paragraphs>256</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Sakkal Majalla</vt:lpstr>
      <vt:lpstr>Traditional Arabic</vt:lpstr>
      <vt:lpstr>قالب الدروس</vt:lpstr>
      <vt:lpstr>أُنْشودةُ الغَوّاصِ</vt:lpstr>
      <vt:lpstr>PowerPoint Presentation</vt:lpstr>
      <vt:lpstr>إقْرَأ الأبياتَ التي أمامك جيدًا: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أذْكُرُ معْنَى كُلٍّ مِمَّا يَلي، ثُمّ أضعُ الكَلمةَ في جملةٍ توضِّحُ معنَاها:</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بِيئتُنَا...حَيَاتُنَا (للحفظ 1-6)</dc:title>
  <dc:creator>Hatem bin Saleh Darwish</dc:creator>
  <cp:lastModifiedBy>user</cp:lastModifiedBy>
  <cp:revision>414</cp:revision>
  <dcterms:created xsi:type="dcterms:W3CDTF">2020-03-04T09:54:10Z</dcterms:created>
  <dcterms:modified xsi:type="dcterms:W3CDTF">2020-08-26T09:40:32Z</dcterms:modified>
</cp:coreProperties>
</file>