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3" r:id="rId4"/>
    <p:sldMasterId id="2147484147" r:id="rId5"/>
    <p:sldMasterId id="2147484160" r:id="rId6"/>
    <p:sldMasterId id="2147484173" r:id="rId7"/>
  </p:sldMasterIdLst>
  <p:notesMasterIdLst>
    <p:notesMasterId r:id="rId53"/>
  </p:notesMasterIdLst>
  <p:handoutMasterIdLst>
    <p:handoutMasterId r:id="rId54"/>
  </p:handoutMasterIdLst>
  <p:sldIdLst>
    <p:sldId id="501" r:id="rId8"/>
    <p:sldId id="350" r:id="rId9"/>
    <p:sldId id="489" r:id="rId10"/>
    <p:sldId id="454" r:id="rId11"/>
    <p:sldId id="455" r:id="rId12"/>
    <p:sldId id="456" r:id="rId13"/>
    <p:sldId id="457" r:id="rId14"/>
    <p:sldId id="492" r:id="rId15"/>
    <p:sldId id="458" r:id="rId16"/>
    <p:sldId id="493" r:id="rId17"/>
    <p:sldId id="461" r:id="rId18"/>
    <p:sldId id="462" r:id="rId19"/>
    <p:sldId id="490" r:id="rId20"/>
    <p:sldId id="463" r:id="rId21"/>
    <p:sldId id="464" r:id="rId22"/>
    <p:sldId id="465" r:id="rId23"/>
    <p:sldId id="466" r:id="rId24"/>
    <p:sldId id="467" r:id="rId25"/>
    <p:sldId id="468" r:id="rId26"/>
    <p:sldId id="469" r:id="rId27"/>
    <p:sldId id="470" r:id="rId28"/>
    <p:sldId id="471" r:id="rId29"/>
    <p:sldId id="472" r:id="rId30"/>
    <p:sldId id="473" r:id="rId31"/>
    <p:sldId id="474" r:id="rId32"/>
    <p:sldId id="494" r:id="rId33"/>
    <p:sldId id="495" r:id="rId34"/>
    <p:sldId id="498" r:id="rId35"/>
    <p:sldId id="499" r:id="rId36"/>
    <p:sldId id="475" r:id="rId37"/>
    <p:sldId id="502" r:id="rId38"/>
    <p:sldId id="476" r:id="rId39"/>
    <p:sldId id="477" r:id="rId40"/>
    <p:sldId id="478" r:id="rId41"/>
    <p:sldId id="491" r:id="rId42"/>
    <p:sldId id="479" r:id="rId43"/>
    <p:sldId id="482" r:id="rId44"/>
    <p:sldId id="483" r:id="rId45"/>
    <p:sldId id="484" r:id="rId46"/>
    <p:sldId id="485" r:id="rId47"/>
    <p:sldId id="487" r:id="rId48"/>
    <p:sldId id="488" r:id="rId49"/>
    <p:sldId id="503" r:id="rId50"/>
    <p:sldId id="504" r:id="rId51"/>
    <p:sldId id="500"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23169" autoAdjust="0"/>
    <p:restoredTop sz="94660"/>
  </p:normalViewPr>
  <p:slideViewPr>
    <p:cSldViewPr>
      <p:cViewPr>
        <p:scale>
          <a:sx n="60" d="100"/>
          <a:sy n="60" d="100"/>
        </p:scale>
        <p:origin x="-2208"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72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image" Target="../media/image48.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93DBDD0-1D38-4AC1-8830-7E2EA7498BF9}" type="datetimeFigureOut">
              <a:rPr lang="en-US"/>
              <a:pPr>
                <a:defRPr/>
              </a:pPr>
              <a:t>1/7/2016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3CB9CC5-9247-484D-A6A8-85EF3D243040}" type="slidenum">
              <a:rPr lang="en-US"/>
              <a:pPr>
                <a:defRPr/>
              </a:pPr>
              <a:t>‹#›</a:t>
            </a:fld>
            <a:endParaRPr lang="en-US"/>
          </a:p>
        </p:txBody>
      </p:sp>
    </p:spTree>
    <p:extLst>
      <p:ext uri="{BB962C8B-B14F-4D97-AF65-F5344CB8AC3E}">
        <p14:creationId xmlns:p14="http://schemas.microsoft.com/office/powerpoint/2010/main" val="12870903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7B5C604-C91D-4CC9-A280-B107171C4D6D}" type="datetimeFigureOut">
              <a:rPr lang="en-US"/>
              <a:pPr>
                <a:defRPr/>
              </a:pPr>
              <a:t>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B2916C9-9EB8-44A3-B5AD-B1DEA289D2E0}" type="slidenum">
              <a:rPr lang="en-US"/>
              <a:pPr>
                <a:defRPr/>
              </a:pPr>
              <a:t>‹#›</a:t>
            </a:fld>
            <a:endParaRPr lang="en-US"/>
          </a:p>
        </p:txBody>
      </p:sp>
    </p:spTree>
    <p:extLst>
      <p:ext uri="{BB962C8B-B14F-4D97-AF65-F5344CB8AC3E}">
        <p14:creationId xmlns:p14="http://schemas.microsoft.com/office/powerpoint/2010/main" val="298445780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92919E-B35E-4437-B6AA-F84DEE8DB9CF}"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6084"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438294A3-F117-4FFF-B469-1030FB51EF80}" type="slidenum">
              <a:rPr lang="x-none" sz="1200"/>
              <a:pPr rtl="1"/>
              <a:t>16</a:t>
            </a:fld>
            <a:endParaRPr lang="en-US" sz="120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EEBB3F99-1B27-4315-8AEB-0F13C747E1B2}" type="slidenum">
              <a:rPr lang="x-none" sz="1200"/>
              <a:pPr rtl="1"/>
              <a:t>38</a:t>
            </a:fld>
            <a:endParaRPr lang="en-US" sz="1200">
              <a:cs typeface="Arial" pitchFamily="34" charset="0"/>
            </a:endParaRPr>
          </a:p>
        </p:txBody>
      </p:sp>
      <p:sp>
        <p:nvSpPr>
          <p:cNvPr id="471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FA05318-A64B-48B5-97A3-CFC480B4513D}" type="slidenum">
              <a:rPr lang="x-none" sz="1200">
                <a:latin typeface="Times New Roman" pitchFamily="18" charset="0"/>
                <a:cs typeface="Times New Roman" pitchFamily="18" charset="0"/>
              </a:rPr>
              <a:pPr algn="r"/>
              <a:t>38</a:t>
            </a:fld>
            <a:endParaRPr lang="en-CA" sz="1200">
              <a:latin typeface="Times New Roman" pitchFamily="18" charset="0"/>
              <a:cs typeface="Arial" pitchFamily="34" charset="0"/>
            </a:endParaRPr>
          </a:p>
        </p:txBody>
      </p:sp>
      <p:sp>
        <p:nvSpPr>
          <p:cNvPr id="4710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AF9578A1-6D96-488B-A9DF-81AC9615DAFA}" type="slidenum">
              <a:rPr lang="x-none" sz="1200"/>
              <a:pPr rtl="1"/>
              <a:t>41</a:t>
            </a:fld>
            <a:endParaRPr lang="en-US" sz="1200">
              <a:cs typeface="Arial" pitchFamily="34" charset="0"/>
            </a:endParaRPr>
          </a:p>
        </p:txBody>
      </p:sp>
      <p:sp>
        <p:nvSpPr>
          <p:cNvPr id="481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3879A4A-0C36-4FF9-9AE0-478CB1B8E609}" type="slidenum">
              <a:rPr lang="x-none" sz="1200">
                <a:latin typeface="Times New Roman" pitchFamily="18" charset="0"/>
                <a:cs typeface="Times New Roman" pitchFamily="18" charset="0"/>
              </a:rPr>
              <a:pPr algn="r"/>
              <a:t>41</a:t>
            </a:fld>
            <a:endParaRPr lang="en-CA" sz="1200">
              <a:latin typeface="Times New Roman" pitchFamily="18" charset="0"/>
              <a:cs typeface="Arial" pitchFamily="34" charset="0"/>
            </a:endParaRPr>
          </a:p>
        </p:txBody>
      </p:sp>
      <p:sp>
        <p:nvSpPr>
          <p:cNvPr id="481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0EE9B057-65AC-43E6-B0F8-00BF1DA28310}" type="slidenum">
              <a:rPr lang="en-US" smtClean="0">
                <a:solidFill>
                  <a:prstClr val="black"/>
                </a:solidFill>
              </a:rPr>
              <a:pPr>
                <a:defRPr/>
              </a:pPr>
              <a:t>45</a:t>
            </a:fld>
            <a:endParaRPr lang="en-US" smtClean="0">
              <a:solidFill>
                <a:prstClr val="black"/>
              </a:solidFill>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ar-SA"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Click to edit Master subtitle style</a:t>
            </a:r>
            <a:endParaRPr lang="en-US" dirty="0"/>
          </a:p>
        </p:txBody>
      </p:sp>
      <p:sp>
        <p:nvSpPr>
          <p:cNvPr id="7" name="Date Placeholder 6"/>
          <p:cNvSpPr>
            <a:spLocks noGrp="1"/>
          </p:cNvSpPr>
          <p:nvPr>
            <p:ph type="dt" sz="half" idx="10"/>
          </p:nvPr>
        </p:nvSpPr>
        <p:spPr/>
        <p:txBody>
          <a:bodyPr/>
          <a:lstStyle/>
          <a:p>
            <a:pPr>
              <a:defRPr/>
            </a:pPr>
            <a:fld id="{BF609D92-B118-E543-AF1B-BB6A9EF2D479}" type="datetime6">
              <a:rPr lang="ar-SA" smtClean="0">
                <a:solidFill>
                  <a:prstClr val="black">
                    <a:lumMod val="65000"/>
                    <a:lumOff val="35000"/>
                  </a:prstClr>
                </a:solidFill>
              </a:rPr>
              <a:pPr>
                <a:defRPr/>
              </a:pPr>
              <a:t>27-ربيع الأول-37</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FA84A37A-AFC2-4A01-80A1-FC20F2C0D5BB}"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pPr>
              <a:defRPr/>
            </a:pPr>
            <a:r>
              <a:rPr lang="en-US" smtClean="0">
                <a:solidFill>
                  <a:prstClr val="black">
                    <a:lumMod val="65000"/>
                    <a:lumOff val="35000"/>
                  </a:prstClr>
                </a:solidFill>
              </a:rPr>
              <a:t>1111</a:t>
            </a:r>
            <a:endParaRPr lang="en-US">
              <a:solidFill>
                <a:prstClr val="black">
                  <a:lumMod val="65000"/>
                  <a:lumOff val="35000"/>
                </a:prstClr>
              </a:solidFill>
            </a:endParaRPr>
          </a:p>
        </p:txBody>
      </p:sp>
    </p:spTree>
    <p:extLst>
      <p:ext uri="{BB962C8B-B14F-4D97-AF65-F5344CB8AC3E}">
        <p14:creationId xmlns:p14="http://schemas.microsoft.com/office/powerpoint/2010/main" val="19196862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4" name="Date Placeholder 3"/>
          <p:cNvSpPr>
            <a:spLocks noGrp="1"/>
          </p:cNvSpPr>
          <p:nvPr>
            <p:ph type="dt" sz="half" idx="10"/>
          </p:nvPr>
        </p:nvSpPr>
        <p:spPr/>
        <p:txBody>
          <a:bodyPr/>
          <a:lstStyle/>
          <a:p>
            <a:pPr>
              <a:defRPr/>
            </a:pPr>
            <a:fld id="{B5D299D5-DAA4-8F4D-A53C-E9E8C560D379}" type="datetime6">
              <a:rPr lang="ar-SA" smtClean="0">
                <a:solidFill>
                  <a:prstClr val="black">
                    <a:lumMod val="65000"/>
                    <a:lumOff val="35000"/>
                  </a:prstClr>
                </a:solidFill>
              </a:rPr>
              <a:pPr>
                <a:defRPr/>
              </a:pPr>
              <a:t>27-ربيع الأول-37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lumMod val="65000"/>
                    <a:lumOff val="35000"/>
                  </a:prstClr>
                </a:solidFill>
              </a:rPr>
              <a:t>1111</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056E74FF-EE63-4D2E-A405-791F39705EC3}"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3605847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4" name="Date Placeholder 3"/>
          <p:cNvSpPr>
            <a:spLocks noGrp="1"/>
          </p:cNvSpPr>
          <p:nvPr>
            <p:ph type="dt" sz="half" idx="10"/>
          </p:nvPr>
        </p:nvSpPr>
        <p:spPr/>
        <p:txBody>
          <a:bodyPr/>
          <a:lstStyle/>
          <a:p>
            <a:pPr>
              <a:defRPr/>
            </a:pPr>
            <a:fld id="{39FFBBC6-C674-3145-837C-1FEDC156778A}" type="datetime6">
              <a:rPr lang="ar-SA" smtClean="0">
                <a:solidFill>
                  <a:prstClr val="black">
                    <a:lumMod val="65000"/>
                    <a:lumOff val="35000"/>
                  </a:prstClr>
                </a:solidFill>
              </a:rPr>
              <a:pPr>
                <a:defRPr/>
              </a:pPr>
              <a:t>27-ربيع الأول-37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lumMod val="65000"/>
                    <a:lumOff val="35000"/>
                  </a:prstClr>
                </a:solidFill>
              </a:rPr>
              <a:t>1111</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5B292710-9EBC-4629-9B60-8708097CA4A6}"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435119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266498" y="609600"/>
            <a:ext cx="6611004"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66499" y="1981200"/>
            <a:ext cx="3235141"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2362" y="1981200"/>
            <a:ext cx="3235140" cy="4114800"/>
          </a:xfrm>
        </p:spPr>
        <p:txBody>
          <a:bodyPr>
            <a:normAutofit/>
          </a:bodyPr>
          <a:lstStyle/>
          <a:p>
            <a:pPr lvl="0"/>
            <a:endParaRPr lang="en-US" noProof="0"/>
          </a:p>
        </p:txBody>
      </p:sp>
    </p:spTree>
    <p:extLst>
      <p:ext uri="{BB962C8B-B14F-4D97-AF65-F5344CB8AC3E}">
        <p14:creationId xmlns:p14="http://schemas.microsoft.com/office/powerpoint/2010/main" val="13859095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6498" y="609600"/>
            <a:ext cx="6611004"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66499" y="1981200"/>
            <a:ext cx="3235141"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62" y="1981200"/>
            <a:ext cx="323514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02431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2A65B15A-4367-4AA8-9CC6-9727B2FEBBBA}" type="datetime6">
              <a:rPr lang="en-US" smtClean="0"/>
              <a:pPr>
                <a:defRPr/>
              </a:pPr>
              <a:t>January 16</a:t>
            </a:fld>
            <a:endParaRPr lang="en-US"/>
          </a:p>
        </p:txBody>
      </p:sp>
      <p:sp>
        <p:nvSpPr>
          <p:cNvPr id="5" name="Footer Placeholder 4"/>
          <p:cNvSpPr>
            <a:spLocks noGrp="1"/>
          </p:cNvSpPr>
          <p:nvPr>
            <p:ph type="ftr" sz="quarter" idx="11"/>
          </p:nvPr>
        </p:nvSpPr>
        <p:spPr/>
        <p:txBody>
          <a:bodyPr/>
          <a:lstStyle/>
          <a:p>
            <a:pPr>
              <a:defRPr/>
            </a:pPr>
            <a:r>
              <a:rPr lang="en-US" smtClean="0"/>
              <a:t>1111</a:t>
            </a:r>
            <a:endParaRPr lang="en-US"/>
          </a:p>
        </p:txBody>
      </p:sp>
      <p:sp>
        <p:nvSpPr>
          <p:cNvPr id="6" name="Slide Number Placeholder 5"/>
          <p:cNvSpPr>
            <a:spLocks noGrp="1"/>
          </p:cNvSpPr>
          <p:nvPr>
            <p:ph type="sldNum" sz="quarter" idx="12"/>
          </p:nvPr>
        </p:nvSpPr>
        <p:spPr/>
        <p:txBody>
          <a:bodyPr/>
          <a:lstStyle/>
          <a:p>
            <a:pPr>
              <a:defRPr/>
            </a:pPr>
            <a:fld id="{E6916DC1-767D-49B0-909E-6C6F4CAA1549}" type="slidenum">
              <a:rPr lang="en-US" smtClean="0"/>
              <a:pPr>
                <a:defRPr/>
              </a:pPr>
              <a:t>‹#›</a:t>
            </a:fld>
            <a:endParaRPr lang="en-US"/>
          </a:p>
        </p:txBody>
      </p:sp>
    </p:spTree>
    <p:extLst>
      <p:ext uri="{BB962C8B-B14F-4D97-AF65-F5344CB8AC3E}">
        <p14:creationId xmlns:p14="http://schemas.microsoft.com/office/powerpoint/2010/main" val="15574629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84CE22E-7496-404C-8F59-E2ADDEAD0BBD}" type="datetime6">
              <a:rPr lang="en-US" smtClean="0"/>
              <a:pPr>
                <a:defRPr/>
              </a:pPr>
              <a:t>January 16</a:t>
            </a:fld>
            <a:endParaRPr lang="en-US"/>
          </a:p>
        </p:txBody>
      </p:sp>
      <p:sp>
        <p:nvSpPr>
          <p:cNvPr id="5" name="Footer Placeholder 4"/>
          <p:cNvSpPr>
            <a:spLocks noGrp="1"/>
          </p:cNvSpPr>
          <p:nvPr>
            <p:ph type="ftr" sz="quarter" idx="11"/>
          </p:nvPr>
        </p:nvSpPr>
        <p:spPr/>
        <p:txBody>
          <a:bodyPr/>
          <a:lstStyle/>
          <a:p>
            <a:pPr>
              <a:defRPr/>
            </a:pPr>
            <a:r>
              <a:rPr lang="en-US" smtClean="0"/>
              <a:t>1111</a:t>
            </a:r>
            <a:endParaRPr lang="en-US"/>
          </a:p>
        </p:txBody>
      </p:sp>
      <p:sp>
        <p:nvSpPr>
          <p:cNvPr id="6" name="Slide Number Placeholder 5"/>
          <p:cNvSpPr>
            <a:spLocks noGrp="1"/>
          </p:cNvSpPr>
          <p:nvPr>
            <p:ph type="sldNum" sz="quarter" idx="12"/>
          </p:nvPr>
        </p:nvSpPr>
        <p:spPr/>
        <p:txBody>
          <a:bodyPr/>
          <a:lstStyle/>
          <a:p>
            <a:pPr>
              <a:defRPr/>
            </a:pPr>
            <a:fld id="{F1EF566C-9A82-46CB-BD1D-27620DD8DE04}" type="slidenum">
              <a:rPr lang="en-US" smtClean="0"/>
              <a:pPr>
                <a:defRPr/>
              </a:pPr>
              <a:t>‹#›</a:t>
            </a:fld>
            <a:endParaRPr lang="en-US"/>
          </a:p>
        </p:txBody>
      </p:sp>
    </p:spTree>
    <p:extLst>
      <p:ext uri="{BB962C8B-B14F-4D97-AF65-F5344CB8AC3E}">
        <p14:creationId xmlns:p14="http://schemas.microsoft.com/office/powerpoint/2010/main" val="6962061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0040311-C250-403B-A5AA-ADA987A8FE50}" type="datetime6">
              <a:rPr lang="en-US" smtClean="0"/>
              <a:pPr>
                <a:defRPr/>
              </a:pPr>
              <a:t>January 16</a:t>
            </a:fld>
            <a:endParaRPr lang="en-US"/>
          </a:p>
        </p:txBody>
      </p:sp>
      <p:sp>
        <p:nvSpPr>
          <p:cNvPr id="5" name="Footer Placeholder 4"/>
          <p:cNvSpPr>
            <a:spLocks noGrp="1"/>
          </p:cNvSpPr>
          <p:nvPr>
            <p:ph type="ftr" sz="quarter" idx="11"/>
          </p:nvPr>
        </p:nvSpPr>
        <p:spPr/>
        <p:txBody>
          <a:bodyPr/>
          <a:lstStyle/>
          <a:p>
            <a:pPr>
              <a:defRPr/>
            </a:pPr>
            <a:r>
              <a:rPr lang="en-US" smtClean="0"/>
              <a:t>1111</a:t>
            </a:r>
            <a:endParaRPr lang="en-US"/>
          </a:p>
        </p:txBody>
      </p:sp>
      <p:sp>
        <p:nvSpPr>
          <p:cNvPr id="6" name="Slide Number Placeholder 5"/>
          <p:cNvSpPr>
            <a:spLocks noGrp="1"/>
          </p:cNvSpPr>
          <p:nvPr>
            <p:ph type="sldNum" sz="quarter" idx="12"/>
          </p:nvPr>
        </p:nvSpPr>
        <p:spPr/>
        <p:txBody>
          <a:bodyPr/>
          <a:lstStyle/>
          <a:p>
            <a:pPr>
              <a:defRPr/>
            </a:pPr>
            <a:fld id="{8EA91D00-40EC-4070-896B-FF334AA5B38B}" type="slidenum">
              <a:rPr lang="en-US" smtClean="0"/>
              <a:pPr>
                <a:defRPr/>
              </a:pPr>
              <a:t>‹#›</a:t>
            </a:fld>
            <a:endParaRPr lang="en-US"/>
          </a:p>
        </p:txBody>
      </p:sp>
    </p:spTree>
    <p:extLst>
      <p:ext uri="{BB962C8B-B14F-4D97-AF65-F5344CB8AC3E}">
        <p14:creationId xmlns:p14="http://schemas.microsoft.com/office/powerpoint/2010/main" val="40412663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FCE9010-E542-4B07-AF01-0FB2B65931ED}" type="datetime6">
              <a:rPr lang="en-US" smtClean="0"/>
              <a:pPr>
                <a:defRPr/>
              </a:pPr>
              <a:t>January 16</a:t>
            </a:fld>
            <a:endParaRPr lang="en-US"/>
          </a:p>
        </p:txBody>
      </p:sp>
      <p:sp>
        <p:nvSpPr>
          <p:cNvPr id="6" name="Footer Placeholder 5"/>
          <p:cNvSpPr>
            <a:spLocks noGrp="1"/>
          </p:cNvSpPr>
          <p:nvPr>
            <p:ph type="ftr" sz="quarter" idx="11"/>
          </p:nvPr>
        </p:nvSpPr>
        <p:spPr/>
        <p:txBody>
          <a:bodyPr/>
          <a:lstStyle/>
          <a:p>
            <a:pPr>
              <a:defRPr/>
            </a:pPr>
            <a:r>
              <a:rPr lang="en-US" smtClean="0"/>
              <a:t>1111</a:t>
            </a:r>
            <a:endParaRPr lang="en-US"/>
          </a:p>
        </p:txBody>
      </p:sp>
      <p:sp>
        <p:nvSpPr>
          <p:cNvPr id="7" name="Slide Number Placeholder 6"/>
          <p:cNvSpPr>
            <a:spLocks noGrp="1"/>
          </p:cNvSpPr>
          <p:nvPr>
            <p:ph type="sldNum" sz="quarter" idx="12"/>
          </p:nvPr>
        </p:nvSpPr>
        <p:spPr/>
        <p:txBody>
          <a:bodyPr/>
          <a:lstStyle/>
          <a:p>
            <a:pPr>
              <a:defRPr/>
            </a:pPr>
            <a:fld id="{D696E73A-E4E4-4DC6-8A0F-7669B3894497}" type="slidenum">
              <a:rPr lang="en-US" smtClean="0"/>
              <a:pPr>
                <a:defRPr/>
              </a:pPr>
              <a:t>‹#›</a:t>
            </a:fld>
            <a:endParaRPr lang="en-US"/>
          </a:p>
        </p:txBody>
      </p:sp>
    </p:spTree>
    <p:extLst>
      <p:ext uri="{BB962C8B-B14F-4D97-AF65-F5344CB8AC3E}">
        <p14:creationId xmlns:p14="http://schemas.microsoft.com/office/powerpoint/2010/main" val="21608932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823A6C5C-D812-4A58-A299-5BFB834641BF}" type="datetime6">
              <a:rPr lang="en-US" smtClean="0"/>
              <a:pPr>
                <a:defRPr/>
              </a:pPr>
              <a:t>January 16</a:t>
            </a:fld>
            <a:endParaRPr lang="en-US"/>
          </a:p>
        </p:txBody>
      </p:sp>
      <p:sp>
        <p:nvSpPr>
          <p:cNvPr id="8" name="Footer Placeholder 7"/>
          <p:cNvSpPr>
            <a:spLocks noGrp="1"/>
          </p:cNvSpPr>
          <p:nvPr>
            <p:ph type="ftr" sz="quarter" idx="11"/>
          </p:nvPr>
        </p:nvSpPr>
        <p:spPr/>
        <p:txBody>
          <a:bodyPr/>
          <a:lstStyle/>
          <a:p>
            <a:pPr>
              <a:defRPr/>
            </a:pPr>
            <a:r>
              <a:rPr lang="en-US" smtClean="0"/>
              <a:t>1111</a:t>
            </a:r>
            <a:endParaRPr lang="en-US"/>
          </a:p>
        </p:txBody>
      </p:sp>
      <p:sp>
        <p:nvSpPr>
          <p:cNvPr id="9" name="Slide Number Placeholder 8"/>
          <p:cNvSpPr>
            <a:spLocks noGrp="1"/>
          </p:cNvSpPr>
          <p:nvPr>
            <p:ph type="sldNum" sz="quarter" idx="12"/>
          </p:nvPr>
        </p:nvSpPr>
        <p:spPr/>
        <p:txBody>
          <a:bodyPr/>
          <a:lstStyle/>
          <a:p>
            <a:pPr>
              <a:defRPr/>
            </a:pPr>
            <a:fld id="{165725E5-1926-4A9B-864C-B87830643E80}" type="slidenum">
              <a:rPr lang="en-US" smtClean="0"/>
              <a:pPr>
                <a:defRPr/>
              </a:pPr>
              <a:t>‹#›</a:t>
            </a:fld>
            <a:endParaRPr lang="en-US"/>
          </a:p>
        </p:txBody>
      </p:sp>
    </p:spTree>
    <p:extLst>
      <p:ext uri="{BB962C8B-B14F-4D97-AF65-F5344CB8AC3E}">
        <p14:creationId xmlns:p14="http://schemas.microsoft.com/office/powerpoint/2010/main" val="32067718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C8366D5-BD76-4629-B9AA-C739BA3757DA}" type="datetime6">
              <a:rPr lang="en-US" smtClean="0"/>
              <a:pPr>
                <a:defRPr/>
              </a:pPr>
              <a:t>January 16</a:t>
            </a:fld>
            <a:endParaRPr lang="en-US"/>
          </a:p>
        </p:txBody>
      </p:sp>
      <p:sp>
        <p:nvSpPr>
          <p:cNvPr id="4" name="Footer Placeholder 3"/>
          <p:cNvSpPr>
            <a:spLocks noGrp="1"/>
          </p:cNvSpPr>
          <p:nvPr>
            <p:ph type="ftr" sz="quarter" idx="11"/>
          </p:nvPr>
        </p:nvSpPr>
        <p:spPr/>
        <p:txBody>
          <a:bodyPr/>
          <a:lstStyle/>
          <a:p>
            <a:pPr>
              <a:defRPr/>
            </a:pPr>
            <a:r>
              <a:rPr lang="en-US" smtClean="0"/>
              <a:t>1111</a:t>
            </a:r>
            <a:endParaRPr lang="en-US"/>
          </a:p>
        </p:txBody>
      </p:sp>
      <p:sp>
        <p:nvSpPr>
          <p:cNvPr id="5" name="Slide Number Placeholder 4"/>
          <p:cNvSpPr>
            <a:spLocks noGrp="1"/>
          </p:cNvSpPr>
          <p:nvPr>
            <p:ph type="sldNum" sz="quarter" idx="12"/>
          </p:nvPr>
        </p:nvSpPr>
        <p:spPr/>
        <p:txBody>
          <a:bodyPr/>
          <a:lstStyle/>
          <a:p>
            <a:pPr>
              <a:defRPr/>
            </a:pPr>
            <a:fld id="{AEFA974E-34B5-4F70-9A9F-072021451963}" type="slidenum">
              <a:rPr lang="en-US" smtClean="0"/>
              <a:pPr>
                <a:defRPr/>
              </a:pPr>
              <a:t>‹#›</a:t>
            </a:fld>
            <a:endParaRPr lang="en-US"/>
          </a:p>
        </p:txBody>
      </p:sp>
    </p:spTree>
    <p:extLst>
      <p:ext uri="{BB962C8B-B14F-4D97-AF65-F5344CB8AC3E}">
        <p14:creationId xmlns:p14="http://schemas.microsoft.com/office/powerpoint/2010/main" val="29079793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smtClean="0"/>
          </a:p>
        </p:txBody>
      </p:sp>
      <p:sp>
        <p:nvSpPr>
          <p:cNvPr id="4" name="Date Placeholder 3"/>
          <p:cNvSpPr>
            <a:spLocks noGrp="1"/>
          </p:cNvSpPr>
          <p:nvPr>
            <p:ph type="dt" sz="half" idx="10"/>
          </p:nvPr>
        </p:nvSpPr>
        <p:spPr/>
        <p:txBody>
          <a:bodyPr/>
          <a:lstStyle/>
          <a:p>
            <a:pPr>
              <a:defRPr/>
            </a:pPr>
            <a:fld id="{7D4BEBA1-7BA5-7444-9A0B-7E2C0F44F034}" type="datetime6">
              <a:rPr lang="ar-SA" smtClean="0">
                <a:solidFill>
                  <a:prstClr val="black">
                    <a:lumMod val="65000"/>
                    <a:lumOff val="35000"/>
                  </a:prstClr>
                </a:solidFill>
              </a:rPr>
              <a:pPr>
                <a:defRPr/>
              </a:pPr>
              <a:t>27-ربيع الأول-37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lumMod val="65000"/>
                    <a:lumOff val="35000"/>
                  </a:prstClr>
                </a:solidFill>
              </a:rPr>
              <a:t>1111</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ABC2172B-30B5-454B-A45F-3572BEF2C0E1}"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33591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032F233-468F-44DD-B6FB-83E842954B1A}" type="datetime6">
              <a:rPr lang="en-US" smtClean="0"/>
              <a:pPr>
                <a:defRPr/>
              </a:pPr>
              <a:t>January 16</a:t>
            </a:fld>
            <a:endParaRPr lang="en-US"/>
          </a:p>
        </p:txBody>
      </p:sp>
      <p:sp>
        <p:nvSpPr>
          <p:cNvPr id="3" name="Footer Placeholder 2"/>
          <p:cNvSpPr>
            <a:spLocks noGrp="1"/>
          </p:cNvSpPr>
          <p:nvPr>
            <p:ph type="ftr" sz="quarter" idx="11"/>
          </p:nvPr>
        </p:nvSpPr>
        <p:spPr/>
        <p:txBody>
          <a:bodyPr/>
          <a:lstStyle/>
          <a:p>
            <a:pPr>
              <a:defRPr/>
            </a:pPr>
            <a:r>
              <a:rPr lang="en-US" smtClean="0"/>
              <a:t>1111</a:t>
            </a:r>
            <a:endParaRPr lang="en-US"/>
          </a:p>
        </p:txBody>
      </p:sp>
      <p:sp>
        <p:nvSpPr>
          <p:cNvPr id="4" name="Slide Number Placeholder 3"/>
          <p:cNvSpPr>
            <a:spLocks noGrp="1"/>
          </p:cNvSpPr>
          <p:nvPr>
            <p:ph type="sldNum" sz="quarter" idx="12"/>
          </p:nvPr>
        </p:nvSpPr>
        <p:spPr/>
        <p:txBody>
          <a:bodyPr/>
          <a:lstStyle/>
          <a:p>
            <a:pPr>
              <a:defRPr/>
            </a:pPr>
            <a:fld id="{BA553037-51B1-4DA7-BE19-0FDA2CD0854E}" type="slidenum">
              <a:rPr lang="en-US" smtClean="0"/>
              <a:pPr>
                <a:defRPr/>
              </a:pPr>
              <a:t>‹#›</a:t>
            </a:fld>
            <a:endParaRPr lang="en-US"/>
          </a:p>
        </p:txBody>
      </p:sp>
    </p:spTree>
    <p:extLst>
      <p:ext uri="{BB962C8B-B14F-4D97-AF65-F5344CB8AC3E}">
        <p14:creationId xmlns:p14="http://schemas.microsoft.com/office/powerpoint/2010/main" val="17354308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9370B20-0FD1-4DB7-BE3F-7BCA0DA8FD19}" type="datetime6">
              <a:rPr lang="en-US" smtClean="0"/>
              <a:pPr>
                <a:defRPr/>
              </a:pPr>
              <a:t>January 16</a:t>
            </a:fld>
            <a:endParaRPr lang="en-US"/>
          </a:p>
        </p:txBody>
      </p:sp>
      <p:sp>
        <p:nvSpPr>
          <p:cNvPr id="6" name="Footer Placeholder 5"/>
          <p:cNvSpPr>
            <a:spLocks noGrp="1"/>
          </p:cNvSpPr>
          <p:nvPr>
            <p:ph type="ftr" sz="quarter" idx="11"/>
          </p:nvPr>
        </p:nvSpPr>
        <p:spPr/>
        <p:txBody>
          <a:bodyPr/>
          <a:lstStyle/>
          <a:p>
            <a:pPr>
              <a:defRPr/>
            </a:pPr>
            <a:r>
              <a:rPr lang="en-US" smtClean="0"/>
              <a:t>1111</a:t>
            </a:r>
            <a:endParaRPr lang="en-US"/>
          </a:p>
        </p:txBody>
      </p:sp>
      <p:sp>
        <p:nvSpPr>
          <p:cNvPr id="7" name="Slide Number Placeholder 6"/>
          <p:cNvSpPr>
            <a:spLocks noGrp="1"/>
          </p:cNvSpPr>
          <p:nvPr>
            <p:ph type="sldNum" sz="quarter" idx="12"/>
          </p:nvPr>
        </p:nvSpPr>
        <p:spPr/>
        <p:txBody>
          <a:bodyPr/>
          <a:lstStyle/>
          <a:p>
            <a:pPr>
              <a:defRPr/>
            </a:pPr>
            <a:fld id="{B2AACDDE-0375-4C55-A476-51FE8DA78076}" type="slidenum">
              <a:rPr lang="en-US" smtClean="0"/>
              <a:pPr>
                <a:defRPr/>
              </a:pPr>
              <a:t>‹#›</a:t>
            </a:fld>
            <a:endParaRPr lang="en-US"/>
          </a:p>
        </p:txBody>
      </p:sp>
    </p:spTree>
    <p:extLst>
      <p:ext uri="{BB962C8B-B14F-4D97-AF65-F5344CB8AC3E}">
        <p14:creationId xmlns:p14="http://schemas.microsoft.com/office/powerpoint/2010/main" val="25026254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C216206-5076-4E6C-A878-1A5A94F76DAE}" type="datetime6">
              <a:rPr lang="en-US" smtClean="0"/>
              <a:pPr>
                <a:defRPr/>
              </a:pPr>
              <a:t>January 16</a:t>
            </a:fld>
            <a:endParaRPr lang="en-US"/>
          </a:p>
        </p:txBody>
      </p:sp>
      <p:sp>
        <p:nvSpPr>
          <p:cNvPr id="6" name="Footer Placeholder 5"/>
          <p:cNvSpPr>
            <a:spLocks noGrp="1"/>
          </p:cNvSpPr>
          <p:nvPr>
            <p:ph type="ftr" sz="quarter" idx="11"/>
          </p:nvPr>
        </p:nvSpPr>
        <p:spPr/>
        <p:txBody>
          <a:bodyPr/>
          <a:lstStyle/>
          <a:p>
            <a:pPr>
              <a:defRPr/>
            </a:pPr>
            <a:r>
              <a:rPr lang="en-US" smtClean="0"/>
              <a:t>1111</a:t>
            </a:r>
            <a:endParaRPr lang="en-US"/>
          </a:p>
        </p:txBody>
      </p:sp>
      <p:sp>
        <p:nvSpPr>
          <p:cNvPr id="7" name="Slide Number Placeholder 6"/>
          <p:cNvSpPr>
            <a:spLocks noGrp="1"/>
          </p:cNvSpPr>
          <p:nvPr>
            <p:ph type="sldNum" sz="quarter" idx="12"/>
          </p:nvPr>
        </p:nvSpPr>
        <p:spPr/>
        <p:txBody>
          <a:bodyPr/>
          <a:lstStyle/>
          <a:p>
            <a:pPr>
              <a:defRPr/>
            </a:pPr>
            <a:fld id="{CDF405A7-8161-49FB-A523-B277F2112772}" type="slidenum">
              <a:rPr lang="en-US" smtClean="0"/>
              <a:pPr>
                <a:defRPr/>
              </a:pPr>
              <a:t>‹#›</a:t>
            </a:fld>
            <a:endParaRPr lang="en-US"/>
          </a:p>
        </p:txBody>
      </p:sp>
    </p:spTree>
    <p:extLst>
      <p:ext uri="{BB962C8B-B14F-4D97-AF65-F5344CB8AC3E}">
        <p14:creationId xmlns:p14="http://schemas.microsoft.com/office/powerpoint/2010/main" val="32269486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B2E9AAD-7344-4B49-BB6C-6B837BC05842}" type="datetime6">
              <a:rPr lang="en-US" smtClean="0"/>
              <a:pPr>
                <a:defRPr/>
              </a:pPr>
              <a:t>January 16</a:t>
            </a:fld>
            <a:endParaRPr lang="en-US"/>
          </a:p>
        </p:txBody>
      </p:sp>
      <p:sp>
        <p:nvSpPr>
          <p:cNvPr id="5" name="Footer Placeholder 4"/>
          <p:cNvSpPr>
            <a:spLocks noGrp="1"/>
          </p:cNvSpPr>
          <p:nvPr>
            <p:ph type="ftr" sz="quarter" idx="11"/>
          </p:nvPr>
        </p:nvSpPr>
        <p:spPr/>
        <p:txBody>
          <a:bodyPr/>
          <a:lstStyle/>
          <a:p>
            <a:pPr>
              <a:defRPr/>
            </a:pPr>
            <a:r>
              <a:rPr lang="en-US" smtClean="0"/>
              <a:t>1111</a:t>
            </a:r>
            <a:endParaRPr lang="en-US"/>
          </a:p>
        </p:txBody>
      </p:sp>
      <p:sp>
        <p:nvSpPr>
          <p:cNvPr id="6" name="Slide Number Placeholder 5"/>
          <p:cNvSpPr>
            <a:spLocks noGrp="1"/>
          </p:cNvSpPr>
          <p:nvPr>
            <p:ph type="sldNum" sz="quarter" idx="12"/>
          </p:nvPr>
        </p:nvSpPr>
        <p:spPr/>
        <p:txBody>
          <a:bodyPr/>
          <a:lstStyle/>
          <a:p>
            <a:pPr>
              <a:defRPr/>
            </a:pPr>
            <a:fld id="{806EEE6B-6421-40DB-BBCF-FBE9DF1F64BF}" type="slidenum">
              <a:rPr lang="en-US" smtClean="0"/>
              <a:pPr>
                <a:defRPr/>
              </a:pPr>
              <a:t>‹#›</a:t>
            </a:fld>
            <a:endParaRPr lang="en-US"/>
          </a:p>
        </p:txBody>
      </p:sp>
    </p:spTree>
    <p:extLst>
      <p:ext uri="{BB962C8B-B14F-4D97-AF65-F5344CB8AC3E}">
        <p14:creationId xmlns:p14="http://schemas.microsoft.com/office/powerpoint/2010/main" val="5514603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6A831E4-0A79-49D3-B165-2FC51A19B85A}" type="datetime6">
              <a:rPr lang="en-US" smtClean="0"/>
              <a:pPr>
                <a:defRPr/>
              </a:pPr>
              <a:t>January 16</a:t>
            </a:fld>
            <a:endParaRPr lang="en-US"/>
          </a:p>
        </p:txBody>
      </p:sp>
      <p:sp>
        <p:nvSpPr>
          <p:cNvPr id="5" name="Footer Placeholder 4"/>
          <p:cNvSpPr>
            <a:spLocks noGrp="1"/>
          </p:cNvSpPr>
          <p:nvPr>
            <p:ph type="ftr" sz="quarter" idx="11"/>
          </p:nvPr>
        </p:nvSpPr>
        <p:spPr/>
        <p:txBody>
          <a:bodyPr/>
          <a:lstStyle/>
          <a:p>
            <a:pPr>
              <a:defRPr/>
            </a:pPr>
            <a:r>
              <a:rPr lang="en-US" smtClean="0"/>
              <a:t>1111</a:t>
            </a:r>
            <a:endParaRPr lang="en-US"/>
          </a:p>
        </p:txBody>
      </p:sp>
      <p:sp>
        <p:nvSpPr>
          <p:cNvPr id="6" name="Slide Number Placeholder 5"/>
          <p:cNvSpPr>
            <a:spLocks noGrp="1"/>
          </p:cNvSpPr>
          <p:nvPr>
            <p:ph type="sldNum" sz="quarter" idx="12"/>
          </p:nvPr>
        </p:nvSpPr>
        <p:spPr/>
        <p:txBody>
          <a:bodyPr/>
          <a:lstStyle/>
          <a:p>
            <a:pPr>
              <a:defRPr/>
            </a:pPr>
            <a:fld id="{91E9E516-F82D-4651-9767-46E61FD79F5F}" type="slidenum">
              <a:rPr lang="en-US" smtClean="0"/>
              <a:pPr>
                <a:defRPr/>
              </a:pPr>
              <a:t>‹#›</a:t>
            </a:fld>
            <a:endParaRPr lang="en-US"/>
          </a:p>
        </p:txBody>
      </p:sp>
    </p:spTree>
    <p:extLst>
      <p:ext uri="{BB962C8B-B14F-4D97-AF65-F5344CB8AC3E}">
        <p14:creationId xmlns:p14="http://schemas.microsoft.com/office/powerpoint/2010/main" val="14996938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04850"/>
            <a:ext cx="8229600" cy="561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3" name="Date Placeholder 9"/>
          <p:cNvSpPr>
            <a:spLocks noGrp="1"/>
          </p:cNvSpPr>
          <p:nvPr>
            <p:ph type="dt" sz="half" idx="10"/>
          </p:nvPr>
        </p:nvSpPr>
        <p:spPr/>
        <p:txBody>
          <a:bodyPr/>
          <a:lstStyle>
            <a:lvl1pPr>
              <a:defRPr/>
            </a:lvl1pPr>
          </a:lstStyle>
          <a:p>
            <a:pPr>
              <a:defRPr/>
            </a:pPr>
            <a:fld id="{E3329AB4-28C3-41D4-92D2-FCE3C544461C}" type="datetime6">
              <a:rPr lang="en-US"/>
              <a:pPr>
                <a:defRPr/>
              </a:pPr>
              <a:t>January 16</a:t>
            </a:fld>
            <a:endParaRPr lang="en-US"/>
          </a:p>
        </p:txBody>
      </p:sp>
      <p:sp>
        <p:nvSpPr>
          <p:cNvPr id="4" name="Footer Placeholder 21"/>
          <p:cNvSpPr>
            <a:spLocks noGrp="1"/>
          </p:cNvSpPr>
          <p:nvPr>
            <p:ph type="ftr" sz="quarter" idx="11"/>
          </p:nvPr>
        </p:nvSpPr>
        <p:spPr/>
        <p:txBody>
          <a:bodyPr/>
          <a:lstStyle>
            <a:lvl1pPr>
              <a:defRPr/>
            </a:lvl1pPr>
          </a:lstStyle>
          <a:p>
            <a:pPr>
              <a:defRPr/>
            </a:pPr>
            <a:r>
              <a:rPr lang="en-US"/>
              <a:t>1111</a:t>
            </a:r>
          </a:p>
        </p:txBody>
      </p:sp>
      <p:sp>
        <p:nvSpPr>
          <p:cNvPr id="5" name="Slide Number Placeholder 17"/>
          <p:cNvSpPr>
            <a:spLocks noGrp="1"/>
          </p:cNvSpPr>
          <p:nvPr>
            <p:ph type="sldNum" sz="quarter" idx="12"/>
          </p:nvPr>
        </p:nvSpPr>
        <p:spPr/>
        <p:txBody>
          <a:bodyPr/>
          <a:lstStyle>
            <a:lvl1pPr>
              <a:defRPr/>
            </a:lvl1pPr>
          </a:lstStyle>
          <a:p>
            <a:pPr>
              <a:defRPr/>
            </a:pPr>
            <a:fld id="{F8286BE2-E79A-460D-A541-435C6117BBB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smtClean="0">
                <a:solidFill>
                  <a:srgbClr val="C1E772"/>
                </a:solidFill>
              </a:defRPr>
            </a:lvl1pPr>
          </a:lstStyle>
          <a:p>
            <a:pPr>
              <a:defRPr/>
            </a:pPr>
            <a:fld id="{9C69D2F8-E94F-42C1-BFBF-8FC97EF1E316}" type="datetime6">
              <a:rPr lang="en-US" altLang="ar-SA"/>
              <a:pPr>
                <a:defRPr/>
              </a:pPr>
              <a:t>January 16</a:t>
            </a:fld>
            <a:endParaRPr lang="en-US" altLang="ar-SA"/>
          </a:p>
        </p:txBody>
      </p:sp>
      <p:sp>
        <p:nvSpPr>
          <p:cNvPr id="5" name="Footer Placeholder 18"/>
          <p:cNvSpPr>
            <a:spLocks noGrp="1"/>
          </p:cNvSpPr>
          <p:nvPr>
            <p:ph type="ftr" sz="quarter" idx="11"/>
          </p:nvPr>
        </p:nvSpPr>
        <p:spPr/>
        <p:txBody>
          <a:bodyPr/>
          <a:lstStyle>
            <a:lvl1pPr>
              <a:defRPr/>
            </a:lvl1pPr>
          </a:lstStyle>
          <a:p>
            <a:pPr>
              <a:defRPr/>
            </a:pPr>
            <a:r>
              <a:rPr lang="en-US">
                <a:solidFill>
                  <a:srgbClr val="CAF278">
                    <a:shade val="90000"/>
                  </a:srgbClr>
                </a:solidFill>
              </a:rPr>
              <a:t>1111</a:t>
            </a:r>
          </a:p>
        </p:txBody>
      </p:sp>
      <p:sp>
        <p:nvSpPr>
          <p:cNvPr id="6" name="Slide Number Placeholder 26"/>
          <p:cNvSpPr>
            <a:spLocks noGrp="1"/>
          </p:cNvSpPr>
          <p:nvPr>
            <p:ph type="sldNum" sz="quarter" idx="12"/>
          </p:nvPr>
        </p:nvSpPr>
        <p:spPr/>
        <p:txBody>
          <a:bodyPr/>
          <a:lstStyle>
            <a:lvl1pPr>
              <a:defRPr smtClean="0">
                <a:solidFill>
                  <a:srgbClr val="C1E772"/>
                </a:solidFill>
              </a:defRPr>
            </a:lvl1pPr>
          </a:lstStyle>
          <a:p>
            <a:pPr>
              <a:defRPr/>
            </a:pPr>
            <a:fld id="{0425A53C-31D0-4799-B0E8-55C74203937D}" type="slidenum">
              <a:rPr lang="en-US" altLang="ar-SA"/>
              <a:pPr>
                <a:defRPr/>
              </a:pPr>
              <a:t>‹#›</a:t>
            </a:fld>
            <a:endParaRPr lang="en-US" altLang="ar-SA"/>
          </a:p>
        </p:txBody>
      </p:sp>
    </p:spTree>
    <p:extLst>
      <p:ext uri="{BB962C8B-B14F-4D97-AF65-F5344CB8AC3E}">
        <p14:creationId xmlns:p14="http://schemas.microsoft.com/office/powerpoint/2010/main" val="2011648768"/>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7776925-825C-43D2-B0BF-DC28E03A76C3}" type="datetime6">
              <a:rPr lang="en-US" altLang="ar-SA"/>
              <a:pPr>
                <a:defRPr/>
              </a:pPr>
              <a:t>January 16</a:t>
            </a:fld>
            <a:endParaRPr lang="en-US" altLang="ar-SA"/>
          </a:p>
        </p:txBody>
      </p:sp>
      <p:sp>
        <p:nvSpPr>
          <p:cNvPr id="5" name="Footer Placeholder 21"/>
          <p:cNvSpPr>
            <a:spLocks noGrp="1"/>
          </p:cNvSpPr>
          <p:nvPr>
            <p:ph type="ftr" sz="quarter" idx="11"/>
          </p:nvPr>
        </p:nvSpPr>
        <p:spPr/>
        <p:txBody>
          <a:bodyPr/>
          <a:lstStyle>
            <a:lvl1pPr>
              <a:defRPr/>
            </a:lvl1pPr>
          </a:lstStyle>
          <a:p>
            <a:pPr>
              <a:defRPr/>
            </a:pPr>
            <a:r>
              <a:rPr lang="en-US">
                <a:solidFill>
                  <a:srgbClr val="3E3D2D">
                    <a:shade val="90000"/>
                  </a:srgbClr>
                </a:solidFill>
              </a:rPr>
              <a:t>1111</a:t>
            </a:r>
          </a:p>
        </p:txBody>
      </p:sp>
      <p:sp>
        <p:nvSpPr>
          <p:cNvPr id="6" name="Slide Number Placeholder 17"/>
          <p:cNvSpPr>
            <a:spLocks noGrp="1"/>
          </p:cNvSpPr>
          <p:nvPr>
            <p:ph type="sldNum" sz="quarter" idx="12"/>
          </p:nvPr>
        </p:nvSpPr>
        <p:spPr/>
        <p:txBody>
          <a:bodyPr/>
          <a:lstStyle>
            <a:lvl1pPr>
              <a:defRPr/>
            </a:lvl1pPr>
          </a:lstStyle>
          <a:p>
            <a:pPr>
              <a:defRPr/>
            </a:pPr>
            <a:fld id="{7B87DDAA-96FA-4324-A191-28B4F72F41E0}" type="slidenum">
              <a:rPr lang="en-US" altLang="ar-SA"/>
              <a:pPr>
                <a:defRPr/>
              </a:pPr>
              <a:t>‹#›</a:t>
            </a:fld>
            <a:endParaRPr lang="en-US" altLang="ar-SA"/>
          </a:p>
        </p:txBody>
      </p:sp>
    </p:spTree>
    <p:extLst>
      <p:ext uri="{BB962C8B-B14F-4D97-AF65-F5344CB8AC3E}">
        <p14:creationId xmlns:p14="http://schemas.microsoft.com/office/powerpoint/2010/main" val="1166025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solidFill>
                  <a:srgbClr val="C1E772"/>
                </a:solidFill>
              </a:defRPr>
            </a:lvl1pPr>
          </a:lstStyle>
          <a:p>
            <a:pPr>
              <a:defRPr/>
            </a:pPr>
            <a:fld id="{B9BEC13D-AF69-46BD-904E-005810AF345B}" type="datetime6">
              <a:rPr lang="en-US" altLang="ar-SA"/>
              <a:pPr>
                <a:defRPr/>
              </a:pPr>
              <a:t>January 16</a:t>
            </a:fld>
            <a:endParaRPr lang="en-US" altLang="ar-SA"/>
          </a:p>
        </p:txBody>
      </p:sp>
      <p:sp>
        <p:nvSpPr>
          <p:cNvPr id="5" name="Footer Placeholder 4"/>
          <p:cNvSpPr>
            <a:spLocks noGrp="1"/>
          </p:cNvSpPr>
          <p:nvPr>
            <p:ph type="ftr" sz="quarter" idx="11"/>
          </p:nvPr>
        </p:nvSpPr>
        <p:spPr/>
        <p:txBody>
          <a:bodyPr/>
          <a:lstStyle>
            <a:lvl1pPr>
              <a:defRPr/>
            </a:lvl1pPr>
          </a:lstStyle>
          <a:p>
            <a:pPr>
              <a:defRPr/>
            </a:pPr>
            <a:r>
              <a:rPr lang="en-US">
                <a:solidFill>
                  <a:srgbClr val="CAF278">
                    <a:shade val="90000"/>
                  </a:srgbClr>
                </a:solidFill>
              </a:rPr>
              <a:t>1111</a:t>
            </a:r>
          </a:p>
        </p:txBody>
      </p:sp>
      <p:sp>
        <p:nvSpPr>
          <p:cNvPr id="6" name="Slide Number Placeholder 5"/>
          <p:cNvSpPr>
            <a:spLocks noGrp="1"/>
          </p:cNvSpPr>
          <p:nvPr>
            <p:ph type="sldNum" sz="quarter" idx="12"/>
          </p:nvPr>
        </p:nvSpPr>
        <p:spPr/>
        <p:txBody>
          <a:bodyPr/>
          <a:lstStyle>
            <a:lvl1pPr>
              <a:defRPr smtClean="0">
                <a:solidFill>
                  <a:srgbClr val="C1E772"/>
                </a:solidFill>
              </a:defRPr>
            </a:lvl1pPr>
          </a:lstStyle>
          <a:p>
            <a:pPr>
              <a:defRPr/>
            </a:pPr>
            <a:fld id="{12D48803-D19A-4425-8A72-DAF7AECA6C10}" type="slidenum">
              <a:rPr lang="en-US" altLang="ar-SA"/>
              <a:pPr>
                <a:defRPr/>
              </a:pPr>
              <a:t>‹#›</a:t>
            </a:fld>
            <a:endParaRPr lang="en-US" altLang="ar-SA"/>
          </a:p>
        </p:txBody>
      </p:sp>
    </p:spTree>
    <p:extLst>
      <p:ext uri="{BB962C8B-B14F-4D97-AF65-F5344CB8AC3E}">
        <p14:creationId xmlns:p14="http://schemas.microsoft.com/office/powerpoint/2010/main" val="2127977932"/>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322A967-5A6C-48E5-A62B-95443300F6F4}" type="datetime6">
              <a:rPr lang="en-US" altLang="ar-SA"/>
              <a:pPr>
                <a:defRPr/>
              </a:pPr>
              <a:t>January 16</a:t>
            </a:fld>
            <a:endParaRPr lang="en-US" altLang="ar-SA"/>
          </a:p>
        </p:txBody>
      </p:sp>
      <p:sp>
        <p:nvSpPr>
          <p:cNvPr id="6" name="Footer Placeholder 21"/>
          <p:cNvSpPr>
            <a:spLocks noGrp="1"/>
          </p:cNvSpPr>
          <p:nvPr>
            <p:ph type="ftr" sz="quarter" idx="11"/>
          </p:nvPr>
        </p:nvSpPr>
        <p:spPr/>
        <p:txBody>
          <a:bodyPr/>
          <a:lstStyle>
            <a:lvl1pPr>
              <a:defRPr/>
            </a:lvl1pPr>
          </a:lstStyle>
          <a:p>
            <a:pPr>
              <a:defRPr/>
            </a:pPr>
            <a:r>
              <a:rPr lang="en-US">
                <a:solidFill>
                  <a:srgbClr val="3E3D2D">
                    <a:shade val="90000"/>
                  </a:srgbClr>
                </a:solidFill>
              </a:rPr>
              <a:t>1111</a:t>
            </a:r>
          </a:p>
        </p:txBody>
      </p:sp>
      <p:sp>
        <p:nvSpPr>
          <p:cNvPr id="7" name="Slide Number Placeholder 17"/>
          <p:cNvSpPr>
            <a:spLocks noGrp="1"/>
          </p:cNvSpPr>
          <p:nvPr>
            <p:ph type="sldNum" sz="quarter" idx="12"/>
          </p:nvPr>
        </p:nvSpPr>
        <p:spPr/>
        <p:txBody>
          <a:bodyPr/>
          <a:lstStyle>
            <a:lvl1pPr>
              <a:defRPr/>
            </a:lvl1pPr>
          </a:lstStyle>
          <a:p>
            <a:pPr>
              <a:defRPr/>
            </a:pPr>
            <a:fld id="{D3F3A8E7-94AD-46D4-AB73-1980F576F16B}" type="slidenum">
              <a:rPr lang="en-US" altLang="ar-SA"/>
              <a:pPr>
                <a:defRPr/>
              </a:pPr>
              <a:t>‹#›</a:t>
            </a:fld>
            <a:endParaRPr lang="en-US" altLang="ar-SA"/>
          </a:p>
        </p:txBody>
      </p:sp>
    </p:spTree>
    <p:extLst>
      <p:ext uri="{BB962C8B-B14F-4D97-AF65-F5344CB8AC3E}">
        <p14:creationId xmlns:p14="http://schemas.microsoft.com/office/powerpoint/2010/main" val="283045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ar-SA"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Click to edit Master text styles</a:t>
            </a:r>
          </a:p>
        </p:txBody>
      </p:sp>
      <p:sp>
        <p:nvSpPr>
          <p:cNvPr id="4" name="Date Placeholder 3"/>
          <p:cNvSpPr>
            <a:spLocks noGrp="1"/>
          </p:cNvSpPr>
          <p:nvPr>
            <p:ph type="dt" sz="half" idx="10"/>
          </p:nvPr>
        </p:nvSpPr>
        <p:spPr/>
        <p:txBody>
          <a:bodyPr/>
          <a:lstStyle/>
          <a:p>
            <a:pPr>
              <a:defRPr/>
            </a:pPr>
            <a:fld id="{5C99304B-EF7C-1A4A-AFF4-C69B61CCEB43}" type="datetime6">
              <a:rPr lang="ar-SA" smtClean="0">
                <a:solidFill>
                  <a:prstClr val="black">
                    <a:lumMod val="65000"/>
                    <a:lumOff val="35000"/>
                  </a:prstClr>
                </a:solidFill>
              </a:rPr>
              <a:pPr>
                <a:defRPr/>
              </a:pPr>
              <a:t>27-ربيع الأول-37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lumMod val="65000"/>
                    <a:lumOff val="35000"/>
                  </a:prstClr>
                </a:solidFill>
              </a:rPr>
              <a:t>1111</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81CE3A4E-F301-45D6-A6E7-58E92E93E127}"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42164573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B5FB46FF-7350-43F8-AFA8-9B6066CC8647}" type="datetime6">
              <a:rPr lang="en-US" altLang="ar-SA"/>
              <a:pPr>
                <a:defRPr/>
              </a:pPr>
              <a:t>January 16</a:t>
            </a:fld>
            <a:endParaRPr lang="en-US" altLang="ar-SA"/>
          </a:p>
        </p:txBody>
      </p:sp>
      <p:sp>
        <p:nvSpPr>
          <p:cNvPr id="8" name="Footer Placeholder 21"/>
          <p:cNvSpPr>
            <a:spLocks noGrp="1"/>
          </p:cNvSpPr>
          <p:nvPr>
            <p:ph type="ftr" sz="quarter" idx="11"/>
          </p:nvPr>
        </p:nvSpPr>
        <p:spPr/>
        <p:txBody>
          <a:bodyPr/>
          <a:lstStyle>
            <a:lvl1pPr>
              <a:defRPr/>
            </a:lvl1pPr>
          </a:lstStyle>
          <a:p>
            <a:pPr>
              <a:defRPr/>
            </a:pPr>
            <a:r>
              <a:rPr lang="en-US">
                <a:solidFill>
                  <a:srgbClr val="3E3D2D">
                    <a:shade val="90000"/>
                  </a:srgbClr>
                </a:solidFill>
              </a:rPr>
              <a:t>1111</a:t>
            </a:r>
          </a:p>
        </p:txBody>
      </p:sp>
      <p:sp>
        <p:nvSpPr>
          <p:cNvPr id="9" name="Slide Number Placeholder 17"/>
          <p:cNvSpPr>
            <a:spLocks noGrp="1"/>
          </p:cNvSpPr>
          <p:nvPr>
            <p:ph type="sldNum" sz="quarter" idx="12"/>
          </p:nvPr>
        </p:nvSpPr>
        <p:spPr/>
        <p:txBody>
          <a:bodyPr/>
          <a:lstStyle>
            <a:lvl1pPr>
              <a:defRPr/>
            </a:lvl1pPr>
          </a:lstStyle>
          <a:p>
            <a:pPr>
              <a:defRPr/>
            </a:pPr>
            <a:fld id="{DE9FAA05-BFC3-48FB-9E7C-82A396360133}" type="slidenum">
              <a:rPr lang="en-US" altLang="ar-SA"/>
              <a:pPr>
                <a:defRPr/>
              </a:pPr>
              <a:t>‹#›</a:t>
            </a:fld>
            <a:endParaRPr lang="en-US" altLang="ar-SA"/>
          </a:p>
        </p:txBody>
      </p:sp>
    </p:spTree>
    <p:extLst>
      <p:ext uri="{BB962C8B-B14F-4D97-AF65-F5344CB8AC3E}">
        <p14:creationId xmlns:p14="http://schemas.microsoft.com/office/powerpoint/2010/main" val="3790684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9F87AA57-2F51-4FA9-BE73-F121EB2059C9}" type="datetime6">
              <a:rPr lang="en-US" altLang="ar-SA"/>
              <a:pPr>
                <a:defRPr/>
              </a:pPr>
              <a:t>January 16</a:t>
            </a:fld>
            <a:endParaRPr lang="en-US" altLang="ar-SA"/>
          </a:p>
        </p:txBody>
      </p:sp>
      <p:sp>
        <p:nvSpPr>
          <p:cNvPr id="4" name="Footer Placeholder 21"/>
          <p:cNvSpPr>
            <a:spLocks noGrp="1"/>
          </p:cNvSpPr>
          <p:nvPr>
            <p:ph type="ftr" sz="quarter" idx="11"/>
          </p:nvPr>
        </p:nvSpPr>
        <p:spPr/>
        <p:txBody>
          <a:bodyPr/>
          <a:lstStyle>
            <a:lvl1pPr>
              <a:defRPr/>
            </a:lvl1pPr>
          </a:lstStyle>
          <a:p>
            <a:pPr>
              <a:defRPr/>
            </a:pPr>
            <a:r>
              <a:rPr lang="en-US">
                <a:solidFill>
                  <a:srgbClr val="3E3D2D">
                    <a:shade val="90000"/>
                  </a:srgbClr>
                </a:solidFill>
              </a:rPr>
              <a:t>1111</a:t>
            </a:r>
          </a:p>
        </p:txBody>
      </p:sp>
      <p:sp>
        <p:nvSpPr>
          <p:cNvPr id="5" name="Slide Number Placeholder 17"/>
          <p:cNvSpPr>
            <a:spLocks noGrp="1"/>
          </p:cNvSpPr>
          <p:nvPr>
            <p:ph type="sldNum" sz="quarter" idx="12"/>
          </p:nvPr>
        </p:nvSpPr>
        <p:spPr/>
        <p:txBody>
          <a:bodyPr/>
          <a:lstStyle>
            <a:lvl1pPr>
              <a:defRPr/>
            </a:lvl1pPr>
          </a:lstStyle>
          <a:p>
            <a:pPr>
              <a:defRPr/>
            </a:pPr>
            <a:fld id="{D6FCBAC6-F895-49FB-A491-0C7CF5ACD2F3}" type="slidenum">
              <a:rPr lang="en-US" altLang="ar-SA"/>
              <a:pPr>
                <a:defRPr/>
              </a:pPr>
              <a:t>‹#›</a:t>
            </a:fld>
            <a:endParaRPr lang="en-US" altLang="ar-SA"/>
          </a:p>
        </p:txBody>
      </p:sp>
    </p:spTree>
    <p:extLst>
      <p:ext uri="{BB962C8B-B14F-4D97-AF65-F5344CB8AC3E}">
        <p14:creationId xmlns:p14="http://schemas.microsoft.com/office/powerpoint/2010/main" val="2681191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9A2B199-B21A-431D-BEC6-34988168F75D}" type="datetime6">
              <a:rPr lang="en-US" altLang="ar-SA"/>
              <a:pPr>
                <a:defRPr/>
              </a:pPr>
              <a:t>January 16</a:t>
            </a:fld>
            <a:endParaRPr lang="en-US" altLang="ar-SA"/>
          </a:p>
        </p:txBody>
      </p:sp>
      <p:sp>
        <p:nvSpPr>
          <p:cNvPr id="3" name="Footer Placeholder 21"/>
          <p:cNvSpPr>
            <a:spLocks noGrp="1"/>
          </p:cNvSpPr>
          <p:nvPr>
            <p:ph type="ftr" sz="quarter" idx="11"/>
          </p:nvPr>
        </p:nvSpPr>
        <p:spPr/>
        <p:txBody>
          <a:bodyPr/>
          <a:lstStyle>
            <a:lvl1pPr>
              <a:defRPr/>
            </a:lvl1pPr>
          </a:lstStyle>
          <a:p>
            <a:pPr>
              <a:defRPr/>
            </a:pPr>
            <a:r>
              <a:rPr lang="en-US">
                <a:solidFill>
                  <a:srgbClr val="3E3D2D">
                    <a:shade val="90000"/>
                  </a:srgbClr>
                </a:solidFill>
              </a:rPr>
              <a:t>1111</a:t>
            </a:r>
          </a:p>
        </p:txBody>
      </p:sp>
      <p:sp>
        <p:nvSpPr>
          <p:cNvPr id="4" name="Slide Number Placeholder 17"/>
          <p:cNvSpPr>
            <a:spLocks noGrp="1"/>
          </p:cNvSpPr>
          <p:nvPr>
            <p:ph type="sldNum" sz="quarter" idx="12"/>
          </p:nvPr>
        </p:nvSpPr>
        <p:spPr/>
        <p:txBody>
          <a:bodyPr/>
          <a:lstStyle>
            <a:lvl1pPr>
              <a:defRPr/>
            </a:lvl1pPr>
          </a:lstStyle>
          <a:p>
            <a:pPr>
              <a:defRPr/>
            </a:pPr>
            <a:fld id="{507CC67E-AC6A-4BA1-B467-F771F406BB8E}" type="slidenum">
              <a:rPr lang="en-US" altLang="ar-SA"/>
              <a:pPr>
                <a:defRPr/>
              </a:pPr>
              <a:t>‹#›</a:t>
            </a:fld>
            <a:endParaRPr lang="en-US" altLang="ar-SA"/>
          </a:p>
        </p:txBody>
      </p:sp>
    </p:spTree>
    <p:extLst>
      <p:ext uri="{BB962C8B-B14F-4D97-AF65-F5344CB8AC3E}">
        <p14:creationId xmlns:p14="http://schemas.microsoft.com/office/powerpoint/2010/main" val="3455321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5D2D407-950C-4E77-852E-6B11961B6572}" type="datetime6">
              <a:rPr lang="en-US" altLang="ar-SA"/>
              <a:pPr>
                <a:defRPr/>
              </a:pPr>
              <a:t>January 16</a:t>
            </a:fld>
            <a:endParaRPr lang="en-US" altLang="ar-SA"/>
          </a:p>
        </p:txBody>
      </p:sp>
      <p:sp>
        <p:nvSpPr>
          <p:cNvPr id="6" name="Footer Placeholder 21"/>
          <p:cNvSpPr>
            <a:spLocks noGrp="1"/>
          </p:cNvSpPr>
          <p:nvPr>
            <p:ph type="ftr" sz="quarter" idx="11"/>
          </p:nvPr>
        </p:nvSpPr>
        <p:spPr/>
        <p:txBody>
          <a:bodyPr/>
          <a:lstStyle>
            <a:lvl1pPr>
              <a:defRPr/>
            </a:lvl1pPr>
          </a:lstStyle>
          <a:p>
            <a:pPr>
              <a:defRPr/>
            </a:pPr>
            <a:r>
              <a:rPr lang="en-US">
                <a:solidFill>
                  <a:srgbClr val="3E3D2D">
                    <a:shade val="90000"/>
                  </a:srgbClr>
                </a:solidFill>
              </a:rPr>
              <a:t>1111</a:t>
            </a:r>
          </a:p>
        </p:txBody>
      </p:sp>
      <p:sp>
        <p:nvSpPr>
          <p:cNvPr id="7" name="Slide Number Placeholder 17"/>
          <p:cNvSpPr>
            <a:spLocks noGrp="1"/>
          </p:cNvSpPr>
          <p:nvPr>
            <p:ph type="sldNum" sz="quarter" idx="12"/>
          </p:nvPr>
        </p:nvSpPr>
        <p:spPr/>
        <p:txBody>
          <a:bodyPr/>
          <a:lstStyle>
            <a:lvl1pPr>
              <a:defRPr/>
            </a:lvl1pPr>
          </a:lstStyle>
          <a:p>
            <a:pPr>
              <a:defRPr/>
            </a:pPr>
            <a:fld id="{18BAF25A-1958-4A43-AE54-625E1A854C34}" type="slidenum">
              <a:rPr lang="en-US" altLang="ar-SA"/>
              <a:pPr>
                <a:defRPr/>
              </a:pPr>
              <a:t>‹#›</a:t>
            </a:fld>
            <a:endParaRPr lang="en-US" altLang="ar-SA"/>
          </a:p>
        </p:txBody>
      </p:sp>
    </p:spTree>
    <p:extLst>
      <p:ext uri="{BB962C8B-B14F-4D97-AF65-F5344CB8AC3E}">
        <p14:creationId xmlns:p14="http://schemas.microsoft.com/office/powerpoint/2010/main" val="34789946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3165475" y="1108075"/>
            <a:ext cx="52578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pPr>
              <a:defRPr/>
            </a:pPr>
            <a:endParaRPr lang="ar-SA">
              <a:solidFill>
                <a:prstClr val="black"/>
              </a:solidFill>
              <a:ea typeface="MS PGothic" pitchFamily="34" charset="-128"/>
            </a:endParaRPr>
          </a:p>
        </p:txBody>
      </p:sp>
      <p:sp>
        <p:nvSpPr>
          <p:cNvPr id="6" name="Right Triangle 5"/>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19685" dist="6350" dir="12899787" algn="tl" rotWithShape="0">
              <a:srgbClr val="808080">
                <a:alpha val="46999"/>
              </a:srgbClr>
            </a:outerShdw>
          </a:effectLst>
        </p:spPr>
        <p:txBody>
          <a:bodyPr anchor="ctr"/>
          <a:lstStyle/>
          <a:p>
            <a:pPr algn="ctr" fontAlgn="auto">
              <a:spcBef>
                <a:spcPts val="0"/>
              </a:spcBef>
              <a:spcAft>
                <a:spcPts val="0"/>
              </a:spcAft>
              <a:defRPr/>
            </a:pPr>
            <a:endParaRPr lang="en-US">
              <a:solidFill>
                <a:prstClr val="white"/>
              </a:solidFill>
              <a:latin typeface="Constantia"/>
              <a:ea typeface="MS PGothic" pitchFamily="34" charset="-128"/>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a typeface="MS PGothic" pitchFamily="34" charset="-128"/>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a typeface="MS PGothic" pitchFamily="34" charset="-128"/>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smtClean="0"/>
            </a:lvl1pPr>
          </a:lstStyle>
          <a:p>
            <a:pPr>
              <a:defRPr/>
            </a:pPr>
            <a:fld id="{CF28E775-9536-433D-B4AF-5F8BAB0288D2}" type="datetime6">
              <a:rPr lang="en-US" altLang="ar-SA"/>
              <a:pPr>
                <a:defRPr/>
              </a:pPr>
              <a:t>January 16</a:t>
            </a:fld>
            <a:endParaRPr lang="en-US" altLang="ar-SA"/>
          </a:p>
        </p:txBody>
      </p:sp>
      <p:sp>
        <p:nvSpPr>
          <p:cNvPr id="10" name="Footer Placeholder 5"/>
          <p:cNvSpPr>
            <a:spLocks noGrp="1"/>
          </p:cNvSpPr>
          <p:nvPr>
            <p:ph type="ftr" sz="quarter" idx="11"/>
          </p:nvPr>
        </p:nvSpPr>
        <p:spPr/>
        <p:txBody>
          <a:bodyPr/>
          <a:lstStyle>
            <a:lvl1pPr>
              <a:defRPr/>
            </a:lvl1pPr>
          </a:lstStyle>
          <a:p>
            <a:pPr>
              <a:defRPr/>
            </a:pPr>
            <a:r>
              <a:rPr lang="en-US">
                <a:solidFill>
                  <a:srgbClr val="3E3D2D">
                    <a:shade val="90000"/>
                  </a:srgbClr>
                </a:solidFill>
              </a:rPr>
              <a:t>1111</a:t>
            </a:r>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0708E7C7-C240-421E-B6A1-18C202856ED1}" type="slidenum">
              <a:rPr lang="en-US" altLang="ar-SA"/>
              <a:pPr>
                <a:defRPr/>
              </a:pPr>
              <a:t>‹#›</a:t>
            </a:fld>
            <a:endParaRPr lang="en-US" altLang="ar-SA"/>
          </a:p>
        </p:txBody>
      </p:sp>
    </p:spTree>
    <p:extLst>
      <p:ext uri="{BB962C8B-B14F-4D97-AF65-F5344CB8AC3E}">
        <p14:creationId xmlns:p14="http://schemas.microsoft.com/office/powerpoint/2010/main" val="3003674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39F1CE9-F930-4633-8296-0CBC5459C2A2}" type="datetime6">
              <a:rPr lang="en-US" altLang="ar-SA"/>
              <a:pPr>
                <a:defRPr/>
              </a:pPr>
              <a:t>January 16</a:t>
            </a:fld>
            <a:endParaRPr lang="en-US" altLang="ar-SA"/>
          </a:p>
        </p:txBody>
      </p:sp>
      <p:sp>
        <p:nvSpPr>
          <p:cNvPr id="5" name="Footer Placeholder 21"/>
          <p:cNvSpPr>
            <a:spLocks noGrp="1"/>
          </p:cNvSpPr>
          <p:nvPr>
            <p:ph type="ftr" sz="quarter" idx="11"/>
          </p:nvPr>
        </p:nvSpPr>
        <p:spPr/>
        <p:txBody>
          <a:bodyPr/>
          <a:lstStyle>
            <a:lvl1pPr>
              <a:defRPr/>
            </a:lvl1pPr>
          </a:lstStyle>
          <a:p>
            <a:pPr>
              <a:defRPr/>
            </a:pPr>
            <a:r>
              <a:rPr lang="en-US">
                <a:solidFill>
                  <a:srgbClr val="3E3D2D">
                    <a:shade val="90000"/>
                  </a:srgbClr>
                </a:solidFill>
              </a:rPr>
              <a:t>1111</a:t>
            </a:r>
          </a:p>
        </p:txBody>
      </p:sp>
      <p:sp>
        <p:nvSpPr>
          <p:cNvPr id="6" name="Slide Number Placeholder 17"/>
          <p:cNvSpPr>
            <a:spLocks noGrp="1"/>
          </p:cNvSpPr>
          <p:nvPr>
            <p:ph type="sldNum" sz="quarter" idx="12"/>
          </p:nvPr>
        </p:nvSpPr>
        <p:spPr/>
        <p:txBody>
          <a:bodyPr/>
          <a:lstStyle>
            <a:lvl1pPr>
              <a:defRPr/>
            </a:lvl1pPr>
          </a:lstStyle>
          <a:p>
            <a:pPr>
              <a:defRPr/>
            </a:pPr>
            <a:fld id="{525A18FD-3482-4A6F-B808-3D8DBA43728F}" type="slidenum">
              <a:rPr lang="en-US" altLang="ar-SA"/>
              <a:pPr>
                <a:defRPr/>
              </a:pPr>
              <a:t>‹#›</a:t>
            </a:fld>
            <a:endParaRPr lang="en-US" altLang="ar-SA"/>
          </a:p>
        </p:txBody>
      </p:sp>
    </p:spTree>
    <p:extLst>
      <p:ext uri="{BB962C8B-B14F-4D97-AF65-F5344CB8AC3E}">
        <p14:creationId xmlns:p14="http://schemas.microsoft.com/office/powerpoint/2010/main" val="21224575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3E6C837-DE44-4425-85B6-7BDD2CF91854}" type="datetime6">
              <a:rPr lang="en-US" altLang="ar-SA"/>
              <a:pPr>
                <a:defRPr/>
              </a:pPr>
              <a:t>January 16</a:t>
            </a:fld>
            <a:endParaRPr lang="en-US" altLang="ar-SA"/>
          </a:p>
        </p:txBody>
      </p:sp>
      <p:sp>
        <p:nvSpPr>
          <p:cNvPr id="5" name="Footer Placeholder 21"/>
          <p:cNvSpPr>
            <a:spLocks noGrp="1"/>
          </p:cNvSpPr>
          <p:nvPr>
            <p:ph type="ftr" sz="quarter" idx="11"/>
          </p:nvPr>
        </p:nvSpPr>
        <p:spPr/>
        <p:txBody>
          <a:bodyPr/>
          <a:lstStyle>
            <a:lvl1pPr>
              <a:defRPr/>
            </a:lvl1pPr>
          </a:lstStyle>
          <a:p>
            <a:pPr>
              <a:defRPr/>
            </a:pPr>
            <a:r>
              <a:rPr lang="en-US">
                <a:solidFill>
                  <a:srgbClr val="3E3D2D">
                    <a:shade val="90000"/>
                  </a:srgbClr>
                </a:solidFill>
              </a:rPr>
              <a:t>1111</a:t>
            </a:r>
          </a:p>
        </p:txBody>
      </p:sp>
      <p:sp>
        <p:nvSpPr>
          <p:cNvPr id="6" name="Slide Number Placeholder 17"/>
          <p:cNvSpPr>
            <a:spLocks noGrp="1"/>
          </p:cNvSpPr>
          <p:nvPr>
            <p:ph type="sldNum" sz="quarter" idx="12"/>
          </p:nvPr>
        </p:nvSpPr>
        <p:spPr/>
        <p:txBody>
          <a:bodyPr/>
          <a:lstStyle>
            <a:lvl1pPr>
              <a:defRPr/>
            </a:lvl1pPr>
          </a:lstStyle>
          <a:p>
            <a:pPr>
              <a:defRPr/>
            </a:pPr>
            <a:fld id="{673A965D-4DAF-4F1D-9AE3-74DAE71F0A4C}" type="slidenum">
              <a:rPr lang="en-US" altLang="ar-SA"/>
              <a:pPr>
                <a:defRPr/>
              </a:pPr>
              <a:t>‹#›</a:t>
            </a:fld>
            <a:endParaRPr lang="en-US" altLang="ar-SA"/>
          </a:p>
        </p:txBody>
      </p:sp>
    </p:spTree>
    <p:extLst>
      <p:ext uri="{BB962C8B-B14F-4D97-AF65-F5344CB8AC3E}">
        <p14:creationId xmlns:p14="http://schemas.microsoft.com/office/powerpoint/2010/main" val="598081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04850"/>
            <a:ext cx="8229600" cy="561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3" name="Date Placeholder 9"/>
          <p:cNvSpPr>
            <a:spLocks noGrp="1"/>
          </p:cNvSpPr>
          <p:nvPr>
            <p:ph type="dt" sz="half" idx="10"/>
          </p:nvPr>
        </p:nvSpPr>
        <p:spPr/>
        <p:txBody>
          <a:bodyPr/>
          <a:lstStyle>
            <a:lvl1pPr>
              <a:defRPr/>
            </a:lvl1pPr>
          </a:lstStyle>
          <a:p>
            <a:pPr>
              <a:defRPr/>
            </a:pPr>
            <a:fld id="{42ED742B-DB39-40AC-A851-4725FD14F101}" type="datetime6">
              <a:rPr lang="en-US" altLang="ar-SA"/>
              <a:pPr>
                <a:defRPr/>
              </a:pPr>
              <a:t>January 16</a:t>
            </a:fld>
            <a:endParaRPr lang="en-US" altLang="ar-SA"/>
          </a:p>
        </p:txBody>
      </p:sp>
      <p:sp>
        <p:nvSpPr>
          <p:cNvPr id="4" name="Footer Placeholder 21"/>
          <p:cNvSpPr>
            <a:spLocks noGrp="1"/>
          </p:cNvSpPr>
          <p:nvPr>
            <p:ph type="ftr" sz="quarter" idx="11"/>
          </p:nvPr>
        </p:nvSpPr>
        <p:spPr/>
        <p:txBody>
          <a:bodyPr/>
          <a:lstStyle>
            <a:lvl1pPr>
              <a:defRPr/>
            </a:lvl1pPr>
          </a:lstStyle>
          <a:p>
            <a:pPr>
              <a:defRPr/>
            </a:pPr>
            <a:r>
              <a:rPr lang="en-US">
                <a:solidFill>
                  <a:srgbClr val="3E3D2D">
                    <a:shade val="90000"/>
                  </a:srgbClr>
                </a:solidFill>
              </a:rPr>
              <a:t>1111</a:t>
            </a:r>
          </a:p>
        </p:txBody>
      </p:sp>
      <p:sp>
        <p:nvSpPr>
          <p:cNvPr id="5" name="Slide Number Placeholder 17"/>
          <p:cNvSpPr>
            <a:spLocks noGrp="1"/>
          </p:cNvSpPr>
          <p:nvPr>
            <p:ph type="sldNum" sz="quarter" idx="12"/>
          </p:nvPr>
        </p:nvSpPr>
        <p:spPr/>
        <p:txBody>
          <a:bodyPr/>
          <a:lstStyle>
            <a:lvl1pPr>
              <a:defRPr/>
            </a:lvl1pPr>
          </a:lstStyle>
          <a:p>
            <a:pPr>
              <a:defRPr/>
            </a:pPr>
            <a:fld id="{DF64BBD5-6102-44B9-A104-B17D9D5A2444}" type="slidenum">
              <a:rPr lang="en-US" altLang="ar-SA"/>
              <a:pPr>
                <a:defRPr/>
              </a:pPr>
              <a:t>‹#›</a:t>
            </a:fld>
            <a:endParaRPr lang="en-US" altLang="ar-SA"/>
          </a:p>
        </p:txBody>
      </p:sp>
    </p:spTree>
    <p:extLst>
      <p:ext uri="{BB962C8B-B14F-4D97-AF65-F5344CB8AC3E}">
        <p14:creationId xmlns:p14="http://schemas.microsoft.com/office/powerpoint/2010/main" val="3057998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smtClean="0">
                <a:solidFill>
                  <a:srgbClr val="C1E772"/>
                </a:solidFill>
              </a:defRPr>
            </a:lvl1pPr>
          </a:lstStyle>
          <a:p>
            <a:pPr>
              <a:defRPr/>
            </a:pPr>
            <a:fld id="{9C69D2F8-E94F-42C1-BFBF-8FC97EF1E316}" type="datetime6">
              <a:rPr lang="en-US" altLang="ar-SA"/>
              <a:pPr>
                <a:defRPr/>
              </a:pPr>
              <a:t>January 16</a:t>
            </a:fld>
            <a:endParaRPr lang="en-US" altLang="ar-SA"/>
          </a:p>
        </p:txBody>
      </p:sp>
      <p:sp>
        <p:nvSpPr>
          <p:cNvPr id="5" name="Footer Placeholder 18"/>
          <p:cNvSpPr>
            <a:spLocks noGrp="1"/>
          </p:cNvSpPr>
          <p:nvPr>
            <p:ph type="ftr" sz="quarter" idx="11"/>
          </p:nvPr>
        </p:nvSpPr>
        <p:spPr/>
        <p:txBody>
          <a:bodyPr/>
          <a:lstStyle>
            <a:lvl1pPr>
              <a:defRPr/>
            </a:lvl1pPr>
          </a:lstStyle>
          <a:p>
            <a:pPr>
              <a:defRPr/>
            </a:pPr>
            <a:r>
              <a:rPr lang="en-US">
                <a:solidFill>
                  <a:srgbClr val="CAF278">
                    <a:shade val="90000"/>
                  </a:srgbClr>
                </a:solidFill>
              </a:rPr>
              <a:t>1111</a:t>
            </a:r>
          </a:p>
        </p:txBody>
      </p:sp>
      <p:sp>
        <p:nvSpPr>
          <p:cNvPr id="6" name="Slide Number Placeholder 26"/>
          <p:cNvSpPr>
            <a:spLocks noGrp="1"/>
          </p:cNvSpPr>
          <p:nvPr>
            <p:ph type="sldNum" sz="quarter" idx="12"/>
          </p:nvPr>
        </p:nvSpPr>
        <p:spPr/>
        <p:txBody>
          <a:bodyPr/>
          <a:lstStyle>
            <a:lvl1pPr>
              <a:defRPr smtClean="0">
                <a:solidFill>
                  <a:srgbClr val="C1E772"/>
                </a:solidFill>
              </a:defRPr>
            </a:lvl1pPr>
          </a:lstStyle>
          <a:p>
            <a:pPr>
              <a:defRPr/>
            </a:pPr>
            <a:fld id="{0425A53C-31D0-4799-B0E8-55C74203937D}" type="slidenum">
              <a:rPr lang="en-US" altLang="ar-SA"/>
              <a:pPr>
                <a:defRPr/>
              </a:pPr>
              <a:t>‹#›</a:t>
            </a:fld>
            <a:endParaRPr lang="en-US" altLang="ar-SA"/>
          </a:p>
        </p:txBody>
      </p:sp>
    </p:spTree>
    <p:extLst>
      <p:ext uri="{BB962C8B-B14F-4D97-AF65-F5344CB8AC3E}">
        <p14:creationId xmlns:p14="http://schemas.microsoft.com/office/powerpoint/2010/main" val="3422437745"/>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7776925-825C-43D2-B0BF-DC28E03A76C3}" type="datetime6">
              <a:rPr lang="en-US" altLang="ar-SA"/>
              <a:pPr>
                <a:defRPr/>
              </a:pPr>
              <a:t>January 16</a:t>
            </a:fld>
            <a:endParaRPr lang="en-US" altLang="ar-SA"/>
          </a:p>
        </p:txBody>
      </p:sp>
      <p:sp>
        <p:nvSpPr>
          <p:cNvPr id="5" name="Footer Placeholder 21"/>
          <p:cNvSpPr>
            <a:spLocks noGrp="1"/>
          </p:cNvSpPr>
          <p:nvPr>
            <p:ph type="ftr" sz="quarter" idx="11"/>
          </p:nvPr>
        </p:nvSpPr>
        <p:spPr/>
        <p:txBody>
          <a:bodyPr/>
          <a:lstStyle>
            <a:lvl1pPr>
              <a:defRPr/>
            </a:lvl1pPr>
          </a:lstStyle>
          <a:p>
            <a:pPr>
              <a:defRPr/>
            </a:pPr>
            <a:r>
              <a:rPr lang="en-US">
                <a:solidFill>
                  <a:srgbClr val="3E3D2D">
                    <a:shade val="90000"/>
                  </a:srgbClr>
                </a:solidFill>
              </a:rPr>
              <a:t>1111</a:t>
            </a:r>
          </a:p>
        </p:txBody>
      </p:sp>
      <p:sp>
        <p:nvSpPr>
          <p:cNvPr id="6" name="Slide Number Placeholder 17"/>
          <p:cNvSpPr>
            <a:spLocks noGrp="1"/>
          </p:cNvSpPr>
          <p:nvPr>
            <p:ph type="sldNum" sz="quarter" idx="12"/>
          </p:nvPr>
        </p:nvSpPr>
        <p:spPr/>
        <p:txBody>
          <a:bodyPr/>
          <a:lstStyle>
            <a:lvl1pPr>
              <a:defRPr/>
            </a:lvl1pPr>
          </a:lstStyle>
          <a:p>
            <a:pPr>
              <a:defRPr/>
            </a:pPr>
            <a:fld id="{7B87DDAA-96FA-4324-A191-28B4F72F41E0}" type="slidenum">
              <a:rPr lang="en-US" altLang="ar-SA"/>
              <a:pPr>
                <a:defRPr/>
              </a:pPr>
              <a:t>‹#›</a:t>
            </a:fld>
            <a:endParaRPr lang="en-US" altLang="ar-SA"/>
          </a:p>
        </p:txBody>
      </p:sp>
    </p:spTree>
    <p:extLst>
      <p:ext uri="{BB962C8B-B14F-4D97-AF65-F5344CB8AC3E}">
        <p14:creationId xmlns:p14="http://schemas.microsoft.com/office/powerpoint/2010/main" val="3590279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smtClean="0"/>
          </a:p>
        </p:txBody>
      </p:sp>
      <p:sp>
        <p:nvSpPr>
          <p:cNvPr id="5" name="Date Placeholder 4"/>
          <p:cNvSpPr>
            <a:spLocks noGrp="1"/>
          </p:cNvSpPr>
          <p:nvPr>
            <p:ph type="dt" sz="half" idx="10"/>
          </p:nvPr>
        </p:nvSpPr>
        <p:spPr/>
        <p:txBody>
          <a:bodyPr/>
          <a:lstStyle/>
          <a:p>
            <a:pPr>
              <a:defRPr/>
            </a:pPr>
            <a:fld id="{D4DAA2CC-2420-2A49-8571-434FCCE5D676}" type="datetime6">
              <a:rPr lang="ar-SA" smtClean="0">
                <a:solidFill>
                  <a:prstClr val="black">
                    <a:lumMod val="65000"/>
                    <a:lumOff val="35000"/>
                  </a:prstClr>
                </a:solidFill>
              </a:rPr>
              <a:pPr>
                <a:defRPr/>
              </a:pPr>
              <a:t>27-ربيع الأول-37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lumMod val="65000"/>
                    <a:lumOff val="35000"/>
                  </a:prstClr>
                </a:solidFill>
              </a:rPr>
              <a:t>1111</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674428BA-0707-4A35-B584-BAE8450A560E}"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Tree>
    <p:extLst>
      <p:ext uri="{BB962C8B-B14F-4D97-AF65-F5344CB8AC3E}">
        <p14:creationId xmlns:p14="http://schemas.microsoft.com/office/powerpoint/2010/main" val="40237426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solidFill>
                  <a:srgbClr val="C1E772"/>
                </a:solidFill>
              </a:defRPr>
            </a:lvl1pPr>
          </a:lstStyle>
          <a:p>
            <a:pPr>
              <a:defRPr/>
            </a:pPr>
            <a:fld id="{B9BEC13D-AF69-46BD-904E-005810AF345B}" type="datetime6">
              <a:rPr lang="en-US" altLang="ar-SA"/>
              <a:pPr>
                <a:defRPr/>
              </a:pPr>
              <a:t>January 16</a:t>
            </a:fld>
            <a:endParaRPr lang="en-US" altLang="ar-SA"/>
          </a:p>
        </p:txBody>
      </p:sp>
      <p:sp>
        <p:nvSpPr>
          <p:cNvPr id="5" name="Footer Placeholder 4"/>
          <p:cNvSpPr>
            <a:spLocks noGrp="1"/>
          </p:cNvSpPr>
          <p:nvPr>
            <p:ph type="ftr" sz="quarter" idx="11"/>
          </p:nvPr>
        </p:nvSpPr>
        <p:spPr/>
        <p:txBody>
          <a:bodyPr/>
          <a:lstStyle>
            <a:lvl1pPr>
              <a:defRPr/>
            </a:lvl1pPr>
          </a:lstStyle>
          <a:p>
            <a:pPr>
              <a:defRPr/>
            </a:pPr>
            <a:r>
              <a:rPr lang="en-US">
                <a:solidFill>
                  <a:srgbClr val="CAF278">
                    <a:shade val="90000"/>
                  </a:srgbClr>
                </a:solidFill>
              </a:rPr>
              <a:t>1111</a:t>
            </a:r>
          </a:p>
        </p:txBody>
      </p:sp>
      <p:sp>
        <p:nvSpPr>
          <p:cNvPr id="6" name="Slide Number Placeholder 5"/>
          <p:cNvSpPr>
            <a:spLocks noGrp="1"/>
          </p:cNvSpPr>
          <p:nvPr>
            <p:ph type="sldNum" sz="quarter" idx="12"/>
          </p:nvPr>
        </p:nvSpPr>
        <p:spPr/>
        <p:txBody>
          <a:bodyPr/>
          <a:lstStyle>
            <a:lvl1pPr>
              <a:defRPr smtClean="0">
                <a:solidFill>
                  <a:srgbClr val="C1E772"/>
                </a:solidFill>
              </a:defRPr>
            </a:lvl1pPr>
          </a:lstStyle>
          <a:p>
            <a:pPr>
              <a:defRPr/>
            </a:pPr>
            <a:fld id="{12D48803-D19A-4425-8A72-DAF7AECA6C10}" type="slidenum">
              <a:rPr lang="en-US" altLang="ar-SA"/>
              <a:pPr>
                <a:defRPr/>
              </a:pPr>
              <a:t>‹#›</a:t>
            </a:fld>
            <a:endParaRPr lang="en-US" altLang="ar-SA"/>
          </a:p>
        </p:txBody>
      </p:sp>
    </p:spTree>
    <p:extLst>
      <p:ext uri="{BB962C8B-B14F-4D97-AF65-F5344CB8AC3E}">
        <p14:creationId xmlns:p14="http://schemas.microsoft.com/office/powerpoint/2010/main" val="675189908"/>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322A967-5A6C-48E5-A62B-95443300F6F4}" type="datetime6">
              <a:rPr lang="en-US" altLang="ar-SA"/>
              <a:pPr>
                <a:defRPr/>
              </a:pPr>
              <a:t>January 16</a:t>
            </a:fld>
            <a:endParaRPr lang="en-US" altLang="ar-SA"/>
          </a:p>
        </p:txBody>
      </p:sp>
      <p:sp>
        <p:nvSpPr>
          <p:cNvPr id="6" name="Footer Placeholder 21"/>
          <p:cNvSpPr>
            <a:spLocks noGrp="1"/>
          </p:cNvSpPr>
          <p:nvPr>
            <p:ph type="ftr" sz="quarter" idx="11"/>
          </p:nvPr>
        </p:nvSpPr>
        <p:spPr/>
        <p:txBody>
          <a:bodyPr/>
          <a:lstStyle>
            <a:lvl1pPr>
              <a:defRPr/>
            </a:lvl1pPr>
          </a:lstStyle>
          <a:p>
            <a:pPr>
              <a:defRPr/>
            </a:pPr>
            <a:r>
              <a:rPr lang="en-US">
                <a:solidFill>
                  <a:srgbClr val="3E3D2D">
                    <a:shade val="90000"/>
                  </a:srgbClr>
                </a:solidFill>
              </a:rPr>
              <a:t>1111</a:t>
            </a:r>
          </a:p>
        </p:txBody>
      </p:sp>
      <p:sp>
        <p:nvSpPr>
          <p:cNvPr id="7" name="Slide Number Placeholder 17"/>
          <p:cNvSpPr>
            <a:spLocks noGrp="1"/>
          </p:cNvSpPr>
          <p:nvPr>
            <p:ph type="sldNum" sz="quarter" idx="12"/>
          </p:nvPr>
        </p:nvSpPr>
        <p:spPr/>
        <p:txBody>
          <a:bodyPr/>
          <a:lstStyle>
            <a:lvl1pPr>
              <a:defRPr/>
            </a:lvl1pPr>
          </a:lstStyle>
          <a:p>
            <a:pPr>
              <a:defRPr/>
            </a:pPr>
            <a:fld id="{D3F3A8E7-94AD-46D4-AB73-1980F576F16B}" type="slidenum">
              <a:rPr lang="en-US" altLang="ar-SA"/>
              <a:pPr>
                <a:defRPr/>
              </a:pPr>
              <a:t>‹#›</a:t>
            </a:fld>
            <a:endParaRPr lang="en-US" altLang="ar-SA"/>
          </a:p>
        </p:txBody>
      </p:sp>
    </p:spTree>
    <p:extLst>
      <p:ext uri="{BB962C8B-B14F-4D97-AF65-F5344CB8AC3E}">
        <p14:creationId xmlns:p14="http://schemas.microsoft.com/office/powerpoint/2010/main" val="37971740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B5FB46FF-7350-43F8-AFA8-9B6066CC8647}" type="datetime6">
              <a:rPr lang="en-US" altLang="ar-SA"/>
              <a:pPr>
                <a:defRPr/>
              </a:pPr>
              <a:t>January 16</a:t>
            </a:fld>
            <a:endParaRPr lang="en-US" altLang="ar-SA"/>
          </a:p>
        </p:txBody>
      </p:sp>
      <p:sp>
        <p:nvSpPr>
          <p:cNvPr id="8" name="Footer Placeholder 21"/>
          <p:cNvSpPr>
            <a:spLocks noGrp="1"/>
          </p:cNvSpPr>
          <p:nvPr>
            <p:ph type="ftr" sz="quarter" idx="11"/>
          </p:nvPr>
        </p:nvSpPr>
        <p:spPr/>
        <p:txBody>
          <a:bodyPr/>
          <a:lstStyle>
            <a:lvl1pPr>
              <a:defRPr/>
            </a:lvl1pPr>
          </a:lstStyle>
          <a:p>
            <a:pPr>
              <a:defRPr/>
            </a:pPr>
            <a:r>
              <a:rPr lang="en-US">
                <a:solidFill>
                  <a:srgbClr val="3E3D2D">
                    <a:shade val="90000"/>
                  </a:srgbClr>
                </a:solidFill>
              </a:rPr>
              <a:t>1111</a:t>
            </a:r>
          </a:p>
        </p:txBody>
      </p:sp>
      <p:sp>
        <p:nvSpPr>
          <p:cNvPr id="9" name="Slide Number Placeholder 17"/>
          <p:cNvSpPr>
            <a:spLocks noGrp="1"/>
          </p:cNvSpPr>
          <p:nvPr>
            <p:ph type="sldNum" sz="quarter" idx="12"/>
          </p:nvPr>
        </p:nvSpPr>
        <p:spPr/>
        <p:txBody>
          <a:bodyPr/>
          <a:lstStyle>
            <a:lvl1pPr>
              <a:defRPr/>
            </a:lvl1pPr>
          </a:lstStyle>
          <a:p>
            <a:pPr>
              <a:defRPr/>
            </a:pPr>
            <a:fld id="{DE9FAA05-BFC3-48FB-9E7C-82A396360133}" type="slidenum">
              <a:rPr lang="en-US" altLang="ar-SA"/>
              <a:pPr>
                <a:defRPr/>
              </a:pPr>
              <a:t>‹#›</a:t>
            </a:fld>
            <a:endParaRPr lang="en-US" altLang="ar-SA"/>
          </a:p>
        </p:txBody>
      </p:sp>
    </p:spTree>
    <p:extLst>
      <p:ext uri="{BB962C8B-B14F-4D97-AF65-F5344CB8AC3E}">
        <p14:creationId xmlns:p14="http://schemas.microsoft.com/office/powerpoint/2010/main" val="13440582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9F87AA57-2F51-4FA9-BE73-F121EB2059C9}" type="datetime6">
              <a:rPr lang="en-US" altLang="ar-SA"/>
              <a:pPr>
                <a:defRPr/>
              </a:pPr>
              <a:t>January 16</a:t>
            </a:fld>
            <a:endParaRPr lang="en-US" altLang="ar-SA"/>
          </a:p>
        </p:txBody>
      </p:sp>
      <p:sp>
        <p:nvSpPr>
          <p:cNvPr id="4" name="Footer Placeholder 21"/>
          <p:cNvSpPr>
            <a:spLocks noGrp="1"/>
          </p:cNvSpPr>
          <p:nvPr>
            <p:ph type="ftr" sz="quarter" idx="11"/>
          </p:nvPr>
        </p:nvSpPr>
        <p:spPr/>
        <p:txBody>
          <a:bodyPr/>
          <a:lstStyle>
            <a:lvl1pPr>
              <a:defRPr/>
            </a:lvl1pPr>
          </a:lstStyle>
          <a:p>
            <a:pPr>
              <a:defRPr/>
            </a:pPr>
            <a:r>
              <a:rPr lang="en-US">
                <a:solidFill>
                  <a:srgbClr val="3E3D2D">
                    <a:shade val="90000"/>
                  </a:srgbClr>
                </a:solidFill>
              </a:rPr>
              <a:t>1111</a:t>
            </a:r>
          </a:p>
        </p:txBody>
      </p:sp>
      <p:sp>
        <p:nvSpPr>
          <p:cNvPr id="5" name="Slide Number Placeholder 17"/>
          <p:cNvSpPr>
            <a:spLocks noGrp="1"/>
          </p:cNvSpPr>
          <p:nvPr>
            <p:ph type="sldNum" sz="quarter" idx="12"/>
          </p:nvPr>
        </p:nvSpPr>
        <p:spPr/>
        <p:txBody>
          <a:bodyPr/>
          <a:lstStyle>
            <a:lvl1pPr>
              <a:defRPr/>
            </a:lvl1pPr>
          </a:lstStyle>
          <a:p>
            <a:pPr>
              <a:defRPr/>
            </a:pPr>
            <a:fld id="{D6FCBAC6-F895-49FB-A491-0C7CF5ACD2F3}" type="slidenum">
              <a:rPr lang="en-US" altLang="ar-SA"/>
              <a:pPr>
                <a:defRPr/>
              </a:pPr>
              <a:t>‹#›</a:t>
            </a:fld>
            <a:endParaRPr lang="en-US" altLang="ar-SA"/>
          </a:p>
        </p:txBody>
      </p:sp>
    </p:spTree>
    <p:extLst>
      <p:ext uri="{BB962C8B-B14F-4D97-AF65-F5344CB8AC3E}">
        <p14:creationId xmlns:p14="http://schemas.microsoft.com/office/powerpoint/2010/main" val="6510909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9A2B199-B21A-431D-BEC6-34988168F75D}" type="datetime6">
              <a:rPr lang="en-US" altLang="ar-SA"/>
              <a:pPr>
                <a:defRPr/>
              </a:pPr>
              <a:t>January 16</a:t>
            </a:fld>
            <a:endParaRPr lang="en-US" altLang="ar-SA"/>
          </a:p>
        </p:txBody>
      </p:sp>
      <p:sp>
        <p:nvSpPr>
          <p:cNvPr id="3" name="Footer Placeholder 21"/>
          <p:cNvSpPr>
            <a:spLocks noGrp="1"/>
          </p:cNvSpPr>
          <p:nvPr>
            <p:ph type="ftr" sz="quarter" idx="11"/>
          </p:nvPr>
        </p:nvSpPr>
        <p:spPr/>
        <p:txBody>
          <a:bodyPr/>
          <a:lstStyle>
            <a:lvl1pPr>
              <a:defRPr/>
            </a:lvl1pPr>
          </a:lstStyle>
          <a:p>
            <a:pPr>
              <a:defRPr/>
            </a:pPr>
            <a:r>
              <a:rPr lang="en-US">
                <a:solidFill>
                  <a:srgbClr val="3E3D2D">
                    <a:shade val="90000"/>
                  </a:srgbClr>
                </a:solidFill>
              </a:rPr>
              <a:t>1111</a:t>
            </a:r>
          </a:p>
        </p:txBody>
      </p:sp>
      <p:sp>
        <p:nvSpPr>
          <p:cNvPr id="4" name="Slide Number Placeholder 17"/>
          <p:cNvSpPr>
            <a:spLocks noGrp="1"/>
          </p:cNvSpPr>
          <p:nvPr>
            <p:ph type="sldNum" sz="quarter" idx="12"/>
          </p:nvPr>
        </p:nvSpPr>
        <p:spPr/>
        <p:txBody>
          <a:bodyPr/>
          <a:lstStyle>
            <a:lvl1pPr>
              <a:defRPr/>
            </a:lvl1pPr>
          </a:lstStyle>
          <a:p>
            <a:pPr>
              <a:defRPr/>
            </a:pPr>
            <a:fld id="{507CC67E-AC6A-4BA1-B467-F771F406BB8E}" type="slidenum">
              <a:rPr lang="en-US" altLang="ar-SA"/>
              <a:pPr>
                <a:defRPr/>
              </a:pPr>
              <a:t>‹#›</a:t>
            </a:fld>
            <a:endParaRPr lang="en-US" altLang="ar-SA"/>
          </a:p>
        </p:txBody>
      </p:sp>
    </p:spTree>
    <p:extLst>
      <p:ext uri="{BB962C8B-B14F-4D97-AF65-F5344CB8AC3E}">
        <p14:creationId xmlns:p14="http://schemas.microsoft.com/office/powerpoint/2010/main" val="31167604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5D2D407-950C-4E77-852E-6B11961B6572}" type="datetime6">
              <a:rPr lang="en-US" altLang="ar-SA"/>
              <a:pPr>
                <a:defRPr/>
              </a:pPr>
              <a:t>January 16</a:t>
            </a:fld>
            <a:endParaRPr lang="en-US" altLang="ar-SA"/>
          </a:p>
        </p:txBody>
      </p:sp>
      <p:sp>
        <p:nvSpPr>
          <p:cNvPr id="6" name="Footer Placeholder 21"/>
          <p:cNvSpPr>
            <a:spLocks noGrp="1"/>
          </p:cNvSpPr>
          <p:nvPr>
            <p:ph type="ftr" sz="quarter" idx="11"/>
          </p:nvPr>
        </p:nvSpPr>
        <p:spPr/>
        <p:txBody>
          <a:bodyPr/>
          <a:lstStyle>
            <a:lvl1pPr>
              <a:defRPr/>
            </a:lvl1pPr>
          </a:lstStyle>
          <a:p>
            <a:pPr>
              <a:defRPr/>
            </a:pPr>
            <a:r>
              <a:rPr lang="en-US">
                <a:solidFill>
                  <a:srgbClr val="3E3D2D">
                    <a:shade val="90000"/>
                  </a:srgbClr>
                </a:solidFill>
              </a:rPr>
              <a:t>1111</a:t>
            </a:r>
          </a:p>
        </p:txBody>
      </p:sp>
      <p:sp>
        <p:nvSpPr>
          <p:cNvPr id="7" name="Slide Number Placeholder 17"/>
          <p:cNvSpPr>
            <a:spLocks noGrp="1"/>
          </p:cNvSpPr>
          <p:nvPr>
            <p:ph type="sldNum" sz="quarter" idx="12"/>
          </p:nvPr>
        </p:nvSpPr>
        <p:spPr/>
        <p:txBody>
          <a:bodyPr/>
          <a:lstStyle>
            <a:lvl1pPr>
              <a:defRPr/>
            </a:lvl1pPr>
          </a:lstStyle>
          <a:p>
            <a:pPr>
              <a:defRPr/>
            </a:pPr>
            <a:fld id="{18BAF25A-1958-4A43-AE54-625E1A854C34}" type="slidenum">
              <a:rPr lang="en-US" altLang="ar-SA"/>
              <a:pPr>
                <a:defRPr/>
              </a:pPr>
              <a:t>‹#›</a:t>
            </a:fld>
            <a:endParaRPr lang="en-US" altLang="ar-SA"/>
          </a:p>
        </p:txBody>
      </p:sp>
    </p:spTree>
    <p:extLst>
      <p:ext uri="{BB962C8B-B14F-4D97-AF65-F5344CB8AC3E}">
        <p14:creationId xmlns:p14="http://schemas.microsoft.com/office/powerpoint/2010/main" val="33448031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3165475" y="1108075"/>
            <a:ext cx="52578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pPr>
              <a:defRPr/>
            </a:pPr>
            <a:endParaRPr lang="ar-SA">
              <a:solidFill>
                <a:prstClr val="black"/>
              </a:solidFill>
              <a:ea typeface="MS PGothic" pitchFamily="34" charset="-128"/>
            </a:endParaRPr>
          </a:p>
        </p:txBody>
      </p:sp>
      <p:sp>
        <p:nvSpPr>
          <p:cNvPr id="6" name="Right Triangle 5"/>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19685" dist="6350" dir="12899787" algn="tl" rotWithShape="0">
              <a:srgbClr val="808080">
                <a:alpha val="46999"/>
              </a:srgbClr>
            </a:outerShdw>
          </a:effectLst>
        </p:spPr>
        <p:txBody>
          <a:bodyPr anchor="ctr"/>
          <a:lstStyle/>
          <a:p>
            <a:pPr algn="ctr" fontAlgn="auto">
              <a:spcBef>
                <a:spcPts val="0"/>
              </a:spcBef>
              <a:spcAft>
                <a:spcPts val="0"/>
              </a:spcAft>
              <a:defRPr/>
            </a:pPr>
            <a:endParaRPr lang="en-US">
              <a:solidFill>
                <a:prstClr val="white"/>
              </a:solidFill>
              <a:latin typeface="Constantia"/>
              <a:ea typeface="MS PGothic" pitchFamily="34" charset="-128"/>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a typeface="MS PGothic" pitchFamily="34" charset="-128"/>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a typeface="MS PGothic" pitchFamily="34" charset="-128"/>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smtClean="0"/>
            </a:lvl1pPr>
          </a:lstStyle>
          <a:p>
            <a:pPr>
              <a:defRPr/>
            </a:pPr>
            <a:fld id="{CF28E775-9536-433D-B4AF-5F8BAB0288D2}" type="datetime6">
              <a:rPr lang="en-US" altLang="ar-SA"/>
              <a:pPr>
                <a:defRPr/>
              </a:pPr>
              <a:t>January 16</a:t>
            </a:fld>
            <a:endParaRPr lang="en-US" altLang="ar-SA"/>
          </a:p>
        </p:txBody>
      </p:sp>
      <p:sp>
        <p:nvSpPr>
          <p:cNvPr id="10" name="Footer Placeholder 5"/>
          <p:cNvSpPr>
            <a:spLocks noGrp="1"/>
          </p:cNvSpPr>
          <p:nvPr>
            <p:ph type="ftr" sz="quarter" idx="11"/>
          </p:nvPr>
        </p:nvSpPr>
        <p:spPr/>
        <p:txBody>
          <a:bodyPr/>
          <a:lstStyle>
            <a:lvl1pPr>
              <a:defRPr/>
            </a:lvl1pPr>
          </a:lstStyle>
          <a:p>
            <a:pPr>
              <a:defRPr/>
            </a:pPr>
            <a:r>
              <a:rPr lang="en-US">
                <a:solidFill>
                  <a:srgbClr val="3E3D2D">
                    <a:shade val="90000"/>
                  </a:srgbClr>
                </a:solidFill>
              </a:rPr>
              <a:t>1111</a:t>
            </a:r>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0708E7C7-C240-421E-B6A1-18C202856ED1}" type="slidenum">
              <a:rPr lang="en-US" altLang="ar-SA"/>
              <a:pPr>
                <a:defRPr/>
              </a:pPr>
              <a:t>‹#›</a:t>
            </a:fld>
            <a:endParaRPr lang="en-US" altLang="ar-SA"/>
          </a:p>
        </p:txBody>
      </p:sp>
    </p:spTree>
    <p:extLst>
      <p:ext uri="{BB962C8B-B14F-4D97-AF65-F5344CB8AC3E}">
        <p14:creationId xmlns:p14="http://schemas.microsoft.com/office/powerpoint/2010/main" val="10352826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39F1CE9-F930-4633-8296-0CBC5459C2A2}" type="datetime6">
              <a:rPr lang="en-US" altLang="ar-SA"/>
              <a:pPr>
                <a:defRPr/>
              </a:pPr>
              <a:t>January 16</a:t>
            </a:fld>
            <a:endParaRPr lang="en-US" altLang="ar-SA"/>
          </a:p>
        </p:txBody>
      </p:sp>
      <p:sp>
        <p:nvSpPr>
          <p:cNvPr id="5" name="Footer Placeholder 21"/>
          <p:cNvSpPr>
            <a:spLocks noGrp="1"/>
          </p:cNvSpPr>
          <p:nvPr>
            <p:ph type="ftr" sz="quarter" idx="11"/>
          </p:nvPr>
        </p:nvSpPr>
        <p:spPr/>
        <p:txBody>
          <a:bodyPr/>
          <a:lstStyle>
            <a:lvl1pPr>
              <a:defRPr/>
            </a:lvl1pPr>
          </a:lstStyle>
          <a:p>
            <a:pPr>
              <a:defRPr/>
            </a:pPr>
            <a:r>
              <a:rPr lang="en-US">
                <a:solidFill>
                  <a:srgbClr val="3E3D2D">
                    <a:shade val="90000"/>
                  </a:srgbClr>
                </a:solidFill>
              </a:rPr>
              <a:t>1111</a:t>
            </a:r>
          </a:p>
        </p:txBody>
      </p:sp>
      <p:sp>
        <p:nvSpPr>
          <p:cNvPr id="6" name="Slide Number Placeholder 17"/>
          <p:cNvSpPr>
            <a:spLocks noGrp="1"/>
          </p:cNvSpPr>
          <p:nvPr>
            <p:ph type="sldNum" sz="quarter" idx="12"/>
          </p:nvPr>
        </p:nvSpPr>
        <p:spPr/>
        <p:txBody>
          <a:bodyPr/>
          <a:lstStyle>
            <a:lvl1pPr>
              <a:defRPr/>
            </a:lvl1pPr>
          </a:lstStyle>
          <a:p>
            <a:pPr>
              <a:defRPr/>
            </a:pPr>
            <a:fld id="{525A18FD-3482-4A6F-B808-3D8DBA43728F}" type="slidenum">
              <a:rPr lang="en-US" altLang="ar-SA"/>
              <a:pPr>
                <a:defRPr/>
              </a:pPr>
              <a:t>‹#›</a:t>
            </a:fld>
            <a:endParaRPr lang="en-US" altLang="ar-SA"/>
          </a:p>
        </p:txBody>
      </p:sp>
    </p:spTree>
    <p:extLst>
      <p:ext uri="{BB962C8B-B14F-4D97-AF65-F5344CB8AC3E}">
        <p14:creationId xmlns:p14="http://schemas.microsoft.com/office/powerpoint/2010/main" val="409719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3E6C837-DE44-4425-85B6-7BDD2CF91854}" type="datetime6">
              <a:rPr lang="en-US" altLang="ar-SA"/>
              <a:pPr>
                <a:defRPr/>
              </a:pPr>
              <a:t>January 16</a:t>
            </a:fld>
            <a:endParaRPr lang="en-US" altLang="ar-SA"/>
          </a:p>
        </p:txBody>
      </p:sp>
      <p:sp>
        <p:nvSpPr>
          <p:cNvPr id="5" name="Footer Placeholder 21"/>
          <p:cNvSpPr>
            <a:spLocks noGrp="1"/>
          </p:cNvSpPr>
          <p:nvPr>
            <p:ph type="ftr" sz="quarter" idx="11"/>
          </p:nvPr>
        </p:nvSpPr>
        <p:spPr/>
        <p:txBody>
          <a:bodyPr/>
          <a:lstStyle>
            <a:lvl1pPr>
              <a:defRPr/>
            </a:lvl1pPr>
          </a:lstStyle>
          <a:p>
            <a:pPr>
              <a:defRPr/>
            </a:pPr>
            <a:r>
              <a:rPr lang="en-US">
                <a:solidFill>
                  <a:srgbClr val="3E3D2D">
                    <a:shade val="90000"/>
                  </a:srgbClr>
                </a:solidFill>
              </a:rPr>
              <a:t>1111</a:t>
            </a:r>
          </a:p>
        </p:txBody>
      </p:sp>
      <p:sp>
        <p:nvSpPr>
          <p:cNvPr id="6" name="Slide Number Placeholder 17"/>
          <p:cNvSpPr>
            <a:spLocks noGrp="1"/>
          </p:cNvSpPr>
          <p:nvPr>
            <p:ph type="sldNum" sz="quarter" idx="12"/>
          </p:nvPr>
        </p:nvSpPr>
        <p:spPr/>
        <p:txBody>
          <a:bodyPr/>
          <a:lstStyle>
            <a:lvl1pPr>
              <a:defRPr/>
            </a:lvl1pPr>
          </a:lstStyle>
          <a:p>
            <a:pPr>
              <a:defRPr/>
            </a:pPr>
            <a:fld id="{673A965D-4DAF-4F1D-9AE3-74DAE71F0A4C}" type="slidenum">
              <a:rPr lang="en-US" altLang="ar-SA"/>
              <a:pPr>
                <a:defRPr/>
              </a:pPr>
              <a:t>‹#›</a:t>
            </a:fld>
            <a:endParaRPr lang="en-US" altLang="ar-SA"/>
          </a:p>
        </p:txBody>
      </p:sp>
    </p:spTree>
    <p:extLst>
      <p:ext uri="{BB962C8B-B14F-4D97-AF65-F5344CB8AC3E}">
        <p14:creationId xmlns:p14="http://schemas.microsoft.com/office/powerpoint/2010/main" val="26226646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04850"/>
            <a:ext cx="8229600" cy="561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3" name="Date Placeholder 9"/>
          <p:cNvSpPr>
            <a:spLocks noGrp="1"/>
          </p:cNvSpPr>
          <p:nvPr>
            <p:ph type="dt" sz="half" idx="10"/>
          </p:nvPr>
        </p:nvSpPr>
        <p:spPr/>
        <p:txBody>
          <a:bodyPr/>
          <a:lstStyle>
            <a:lvl1pPr>
              <a:defRPr/>
            </a:lvl1pPr>
          </a:lstStyle>
          <a:p>
            <a:pPr>
              <a:defRPr/>
            </a:pPr>
            <a:fld id="{42ED742B-DB39-40AC-A851-4725FD14F101}" type="datetime6">
              <a:rPr lang="en-US" altLang="ar-SA"/>
              <a:pPr>
                <a:defRPr/>
              </a:pPr>
              <a:t>January 16</a:t>
            </a:fld>
            <a:endParaRPr lang="en-US" altLang="ar-SA"/>
          </a:p>
        </p:txBody>
      </p:sp>
      <p:sp>
        <p:nvSpPr>
          <p:cNvPr id="4" name="Footer Placeholder 21"/>
          <p:cNvSpPr>
            <a:spLocks noGrp="1"/>
          </p:cNvSpPr>
          <p:nvPr>
            <p:ph type="ftr" sz="quarter" idx="11"/>
          </p:nvPr>
        </p:nvSpPr>
        <p:spPr/>
        <p:txBody>
          <a:bodyPr/>
          <a:lstStyle>
            <a:lvl1pPr>
              <a:defRPr/>
            </a:lvl1pPr>
          </a:lstStyle>
          <a:p>
            <a:pPr>
              <a:defRPr/>
            </a:pPr>
            <a:r>
              <a:rPr lang="en-US">
                <a:solidFill>
                  <a:srgbClr val="3E3D2D">
                    <a:shade val="90000"/>
                  </a:srgbClr>
                </a:solidFill>
              </a:rPr>
              <a:t>1111</a:t>
            </a:r>
          </a:p>
        </p:txBody>
      </p:sp>
      <p:sp>
        <p:nvSpPr>
          <p:cNvPr id="5" name="Slide Number Placeholder 17"/>
          <p:cNvSpPr>
            <a:spLocks noGrp="1"/>
          </p:cNvSpPr>
          <p:nvPr>
            <p:ph type="sldNum" sz="quarter" idx="12"/>
          </p:nvPr>
        </p:nvSpPr>
        <p:spPr/>
        <p:txBody>
          <a:bodyPr/>
          <a:lstStyle>
            <a:lvl1pPr>
              <a:defRPr/>
            </a:lvl1pPr>
          </a:lstStyle>
          <a:p>
            <a:pPr>
              <a:defRPr/>
            </a:pPr>
            <a:fld id="{DF64BBD5-6102-44B9-A104-B17D9D5A2444}" type="slidenum">
              <a:rPr lang="en-US" altLang="ar-SA"/>
              <a:pPr>
                <a:defRPr/>
              </a:pPr>
              <a:t>‹#›</a:t>
            </a:fld>
            <a:endParaRPr lang="en-US" altLang="ar-SA"/>
          </a:p>
        </p:txBody>
      </p:sp>
    </p:spTree>
    <p:extLst>
      <p:ext uri="{BB962C8B-B14F-4D97-AF65-F5344CB8AC3E}">
        <p14:creationId xmlns:p14="http://schemas.microsoft.com/office/powerpoint/2010/main" val="2963486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Click to edit Master text styles</a:t>
            </a:r>
          </a:p>
        </p:txBody>
      </p:sp>
      <p:sp>
        <p:nvSpPr>
          <p:cNvPr id="7" name="Date Placeholder 6"/>
          <p:cNvSpPr>
            <a:spLocks noGrp="1"/>
          </p:cNvSpPr>
          <p:nvPr>
            <p:ph type="dt" sz="half" idx="10"/>
          </p:nvPr>
        </p:nvSpPr>
        <p:spPr/>
        <p:txBody>
          <a:bodyPr/>
          <a:lstStyle/>
          <a:p>
            <a:pPr>
              <a:defRPr/>
            </a:pPr>
            <a:fld id="{3078102F-5577-F640-8FA8-A167B7D6235E}" type="datetime6">
              <a:rPr lang="ar-SA" smtClean="0">
                <a:solidFill>
                  <a:prstClr val="black">
                    <a:lumMod val="65000"/>
                    <a:lumOff val="35000"/>
                  </a:prstClr>
                </a:solidFill>
              </a:rPr>
              <a:pPr>
                <a:defRPr/>
              </a:pPr>
              <a:t>27-ربيع الأول-37</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pPr>
              <a:defRPr/>
            </a:pPr>
            <a:r>
              <a:rPr lang="en-US" smtClean="0">
                <a:solidFill>
                  <a:prstClr val="black">
                    <a:lumMod val="65000"/>
                    <a:lumOff val="35000"/>
                  </a:prstClr>
                </a:solidFill>
              </a:rPr>
              <a:t>1111</a:t>
            </a:r>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pPr>
              <a:defRPr/>
            </a:pPr>
            <a:fld id="{8F1D46D0-A95F-4A87-874C-351933C856F5}"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spTree>
    <p:extLst>
      <p:ext uri="{BB962C8B-B14F-4D97-AF65-F5344CB8AC3E}">
        <p14:creationId xmlns:p14="http://schemas.microsoft.com/office/powerpoint/2010/main" val="16557449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en-US" dirty="0"/>
          </a:p>
        </p:txBody>
      </p:sp>
      <p:sp>
        <p:nvSpPr>
          <p:cNvPr id="3" name="Date Placeholder 2"/>
          <p:cNvSpPr>
            <a:spLocks noGrp="1"/>
          </p:cNvSpPr>
          <p:nvPr>
            <p:ph type="dt" sz="half" idx="10"/>
          </p:nvPr>
        </p:nvSpPr>
        <p:spPr/>
        <p:txBody>
          <a:bodyPr/>
          <a:lstStyle/>
          <a:p>
            <a:pPr>
              <a:defRPr/>
            </a:pPr>
            <a:fld id="{4C448734-44AA-9C41-A237-2D6B7E6DDCD5}" type="datetime6">
              <a:rPr lang="ar-SA" smtClean="0">
                <a:solidFill>
                  <a:prstClr val="black">
                    <a:lumMod val="65000"/>
                    <a:lumOff val="35000"/>
                  </a:prstClr>
                </a:solidFill>
              </a:rPr>
              <a:pPr>
                <a:defRPr/>
              </a:pPr>
              <a:t>27-ربيع الأول-37</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pPr>
              <a:defRPr/>
            </a:pPr>
            <a:r>
              <a:rPr lang="en-US" smtClean="0">
                <a:solidFill>
                  <a:prstClr val="black">
                    <a:lumMod val="65000"/>
                    <a:lumOff val="35000"/>
                  </a:prstClr>
                </a:solidFill>
              </a:rPr>
              <a:t>1111</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pPr>
              <a:defRPr/>
            </a:pPr>
            <a:fld id="{2DC3406E-64A2-4C40-A19F-1F7C40A9B092}"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4410985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7B0C8FD-B268-F54B-9697-9009EA0B1AA0}" type="datetime6">
              <a:rPr lang="ar-SA" smtClean="0">
                <a:solidFill>
                  <a:prstClr val="black">
                    <a:lumMod val="65000"/>
                    <a:lumOff val="35000"/>
                  </a:prstClr>
                </a:solidFill>
              </a:rPr>
              <a:pPr>
                <a:defRPr/>
              </a:pPr>
              <a:t>27-ربيع الأول-37</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pPr>
              <a:defRPr/>
            </a:pPr>
            <a:r>
              <a:rPr lang="en-US" smtClean="0">
                <a:solidFill>
                  <a:prstClr val="black">
                    <a:lumMod val="65000"/>
                    <a:lumOff val="35000"/>
                  </a:prstClr>
                </a:solidFill>
              </a:rPr>
              <a:t>1111</a:t>
            </a:r>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pPr>
              <a:defRPr/>
            </a:pPr>
            <a:fld id="{1A0B1C3B-7EC5-46B0-BF5A-C704D3092363}"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555080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ar-SA"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Click to edit Master text styles</a:t>
            </a:r>
          </a:p>
        </p:txBody>
      </p:sp>
      <p:sp>
        <p:nvSpPr>
          <p:cNvPr id="5" name="Date Placeholder 4"/>
          <p:cNvSpPr>
            <a:spLocks noGrp="1"/>
          </p:cNvSpPr>
          <p:nvPr>
            <p:ph type="dt" sz="half" idx="10"/>
          </p:nvPr>
        </p:nvSpPr>
        <p:spPr/>
        <p:txBody>
          <a:bodyPr/>
          <a:lstStyle/>
          <a:p>
            <a:pPr>
              <a:defRPr/>
            </a:pPr>
            <a:fld id="{659B1DD7-761A-3B45-B466-4175C479B0FC}" type="datetime6">
              <a:rPr lang="ar-SA" smtClean="0">
                <a:solidFill>
                  <a:prstClr val="black">
                    <a:lumMod val="65000"/>
                    <a:lumOff val="35000"/>
                  </a:prstClr>
                </a:solidFill>
              </a:rPr>
              <a:pPr>
                <a:defRPr/>
              </a:pPr>
              <a:t>27-ربيع الأول-37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lumMod val="65000"/>
                    <a:lumOff val="35000"/>
                  </a:prstClr>
                </a:solidFill>
              </a:rPr>
              <a:t>1111</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5499393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ar-SA"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Click to edit Master text styles</a:t>
            </a:r>
          </a:p>
        </p:txBody>
      </p:sp>
      <p:sp>
        <p:nvSpPr>
          <p:cNvPr id="5" name="Date Placeholder 4"/>
          <p:cNvSpPr>
            <a:spLocks noGrp="1"/>
          </p:cNvSpPr>
          <p:nvPr>
            <p:ph type="dt" sz="half" idx="10"/>
          </p:nvPr>
        </p:nvSpPr>
        <p:spPr/>
        <p:txBody>
          <a:bodyPr/>
          <a:lstStyle/>
          <a:p>
            <a:pPr>
              <a:defRPr/>
            </a:pPr>
            <a:fld id="{68004EDE-B6AC-5149-BA59-BBDD2D4B5F3C}" type="datetime6">
              <a:rPr lang="ar-SA" smtClean="0">
                <a:solidFill>
                  <a:prstClr val="black">
                    <a:lumMod val="65000"/>
                    <a:lumOff val="35000"/>
                  </a:prstClr>
                </a:solidFill>
              </a:rPr>
              <a:pPr>
                <a:defRPr/>
              </a:pPr>
              <a:t>27-ربيع الأول-37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lumMod val="65000"/>
                    <a:lumOff val="35000"/>
                  </a:prstClr>
                </a:solidFill>
              </a:rPr>
              <a:t>1111</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6BEFAA52-6C26-4577-A50D-75E8A4DD9D6A}"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6830918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48C3D9">
                <a:alpha val="25000"/>
              </a:srgbClr>
            </a:gs>
            <a:gs pos="83000">
              <a:schemeClr val="bg1">
                <a:alpha val="62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ar-SA"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fld id="{6D85D685-8269-B142-B196-2413E542B636}" type="datetime6">
              <a:rPr lang="ar-SA" smtClean="0">
                <a:solidFill>
                  <a:prstClr val="black">
                    <a:lumMod val="65000"/>
                    <a:lumOff val="35000"/>
                  </a:prstClr>
                </a:solidFill>
                <a:cs typeface="Arial" pitchFamily="34" charset="0"/>
              </a:rPr>
              <a:pPr>
                <a:defRPr/>
              </a:pPr>
              <a:t>27-ربيع الأول-37</a:t>
            </a:fld>
            <a:endParaRPr lang="en-US">
              <a:solidFill>
                <a:prstClr val="black">
                  <a:lumMod val="65000"/>
                  <a:lumOff val="35000"/>
                </a:prstClr>
              </a:solidFill>
              <a:cs typeface="Arial" pitchFamily="34" charset="0"/>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r>
              <a:rPr lang="en-US" smtClean="0">
                <a:solidFill>
                  <a:prstClr val="black">
                    <a:lumMod val="65000"/>
                    <a:lumOff val="35000"/>
                  </a:prstClr>
                </a:solidFill>
                <a:cs typeface="Arial" pitchFamily="34" charset="0"/>
              </a:rPr>
              <a:t>1111</a:t>
            </a:r>
            <a:endParaRPr lang="en-US">
              <a:solidFill>
                <a:prstClr val="black">
                  <a:lumMod val="65000"/>
                  <a:lumOff val="35000"/>
                </a:prstClr>
              </a:solidFill>
              <a:cs typeface="Arial" pitchFamily="34" charset="0"/>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A41EE8E1-5FA7-43FA-875C-5972978CA6BC}" type="slidenum">
              <a:rPr lang="en-US" smtClean="0">
                <a:solidFill>
                  <a:prstClr val="black">
                    <a:lumMod val="65000"/>
                    <a:lumOff val="35000"/>
                  </a:prstClr>
                </a:solidFill>
                <a:cs typeface="Arial" pitchFamily="34" charset="0"/>
              </a:rPr>
              <a:pPr>
                <a:defRPr/>
              </a:pPr>
              <a:t>‹#›</a:t>
            </a:fld>
            <a:endParaRPr lang="en-US">
              <a:solidFill>
                <a:prstClr val="black">
                  <a:lumMod val="65000"/>
                  <a:lumOff val="35000"/>
                </a:prstClr>
              </a:solidFill>
              <a:cs typeface="Arial" pitchFamily="34" charset="0"/>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3375044116"/>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Lst>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48C3D9">
                <a:alpha val="25000"/>
              </a:srgbClr>
            </a:gs>
            <a:gs pos="83000">
              <a:schemeClr val="bg1">
                <a:alpha val="62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26D5E01-3591-4EC6-BC13-FEEC02D37A20}" type="datetime6">
              <a:rPr lang="en-US" smtClean="0"/>
              <a:pPr>
                <a:defRPr/>
              </a:pPr>
              <a:t>January 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1111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0B65965-9261-4D48-ACA6-C686039337A4}" type="slidenum">
              <a:rPr lang="en-US" smtClean="0"/>
              <a:pPr>
                <a:defRPr/>
              </a:pPr>
              <a:t>‹#›</a:t>
            </a:fld>
            <a:endParaRPr lang="en-US"/>
          </a:p>
        </p:txBody>
      </p:sp>
    </p:spTree>
    <p:extLst>
      <p:ext uri="{BB962C8B-B14F-4D97-AF65-F5344CB8AC3E}">
        <p14:creationId xmlns:p14="http://schemas.microsoft.com/office/powerpoint/2010/main" val="2278161813"/>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Lst>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a typeface="MS PGothic" pitchFamily="34" charset="-128"/>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a typeface="MS PGothic" pitchFamily="34" charset="-128"/>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ar-SA"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smtClean="0"/>
              <a:t>Click to edit Master text styles</a:t>
            </a:r>
          </a:p>
          <a:p>
            <a:pPr lvl="1"/>
            <a:r>
              <a:rPr lang="en-US" altLang="ar-SA" smtClean="0"/>
              <a:t>Second level</a:t>
            </a:r>
          </a:p>
          <a:p>
            <a:pPr lvl="2"/>
            <a:r>
              <a:rPr lang="en-US" altLang="ar-SA" smtClean="0"/>
              <a:t>Third level</a:t>
            </a:r>
          </a:p>
          <a:p>
            <a:pPr lvl="3"/>
            <a:r>
              <a:rPr lang="en-US" altLang="ar-SA" smtClean="0"/>
              <a:t>Fourth level</a:t>
            </a:r>
          </a:p>
          <a:p>
            <a:pPr lvl="4"/>
            <a:r>
              <a:rPr lang="en-US" altLang="ar-SA"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smtClean="0">
                <a:solidFill>
                  <a:srgbClr val="3B3A2A"/>
                </a:solidFill>
                <a:latin typeface="Constantia" pitchFamily="18" charset="0"/>
              </a:defRPr>
            </a:lvl1pPr>
          </a:lstStyle>
          <a:p>
            <a:pPr>
              <a:defRPr/>
            </a:pPr>
            <a:fld id="{EB804063-7800-43EB-A21B-BAE4CC36F9CF}" type="datetime6">
              <a:rPr lang="en-US" altLang="ar-SA">
                <a:ea typeface="MS PGothic" pitchFamily="34" charset="-128"/>
              </a:rPr>
              <a:pPr>
                <a:defRPr/>
              </a:pPr>
              <a:t>January 16</a:t>
            </a:fld>
            <a:endParaRPr lang="en-US" altLang="ar-SA">
              <a:ea typeface="MS PGothic" pitchFamily="34" charset="-128"/>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r>
              <a:rPr lang="en-US">
                <a:solidFill>
                  <a:srgbClr val="3E3D2D">
                    <a:shade val="90000"/>
                  </a:srgbClr>
                </a:solidFill>
              </a:rPr>
              <a:t>1111</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smtClean="0">
                <a:solidFill>
                  <a:srgbClr val="3B3A2A"/>
                </a:solidFill>
                <a:latin typeface="Constantia" pitchFamily="18" charset="0"/>
              </a:defRPr>
            </a:lvl1pPr>
          </a:lstStyle>
          <a:p>
            <a:pPr>
              <a:defRPr/>
            </a:pPr>
            <a:fld id="{D0FEF751-233C-4B74-8451-C16DE3B98392}" type="slidenum">
              <a:rPr lang="en-US" altLang="ar-SA">
                <a:ea typeface="MS PGothic" pitchFamily="34" charset="-128"/>
              </a:rPr>
              <a:pPr>
                <a:defRPr/>
              </a:pPr>
              <a:t>‹#›</a:t>
            </a:fld>
            <a:endParaRPr lang="en-US" altLang="ar-SA">
              <a:ea typeface="MS PGothic" pitchFamily="34" charset="-128"/>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a typeface="MS PGothic" pitchFamily="34" charset="-128"/>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a typeface="MS PGothic" pitchFamily="34" charset="-128"/>
              </a:endParaRPr>
            </a:p>
          </p:txBody>
        </p:sp>
      </p:grpSp>
    </p:spTree>
    <p:extLst>
      <p:ext uri="{BB962C8B-B14F-4D97-AF65-F5344CB8AC3E}">
        <p14:creationId xmlns:p14="http://schemas.microsoft.com/office/powerpoint/2010/main" val="3910587847"/>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 id="2147484172" r:id="rId12"/>
  </p:sldLayoutIdLst>
  <p:hf hdr="0" ftr="0" dt="0"/>
  <p:txStyles>
    <p:titleStyle>
      <a:lvl1pPr algn="l" rtl="0" eaLnBrk="0" fontAlgn="base" hangingPunct="0">
        <a:spcBef>
          <a:spcPct val="0"/>
        </a:spcBef>
        <a:spcAft>
          <a:spcPct val="0"/>
        </a:spcAft>
        <a:defRPr sz="5000" kern="12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5000">
          <a:solidFill>
            <a:schemeClr val="tx2"/>
          </a:solidFill>
          <a:latin typeface="Calibri" charset="0"/>
          <a:ea typeface="MS PGothic" pitchFamily="34" charset="-128"/>
          <a:cs typeface="ＭＳ Ｐゴシック" charset="0"/>
        </a:defRPr>
      </a:lvl2pPr>
      <a:lvl3pPr algn="l" rtl="0" eaLnBrk="0" fontAlgn="base" hangingPunct="0">
        <a:spcBef>
          <a:spcPct val="0"/>
        </a:spcBef>
        <a:spcAft>
          <a:spcPct val="0"/>
        </a:spcAft>
        <a:defRPr sz="5000">
          <a:solidFill>
            <a:schemeClr val="tx2"/>
          </a:solidFill>
          <a:latin typeface="Calibri" charset="0"/>
          <a:ea typeface="MS PGothic" pitchFamily="34" charset="-128"/>
          <a:cs typeface="ＭＳ Ｐゴシック" charset="0"/>
        </a:defRPr>
      </a:lvl3pPr>
      <a:lvl4pPr algn="l" rtl="0" eaLnBrk="0" fontAlgn="base" hangingPunct="0">
        <a:spcBef>
          <a:spcPct val="0"/>
        </a:spcBef>
        <a:spcAft>
          <a:spcPct val="0"/>
        </a:spcAft>
        <a:defRPr sz="5000">
          <a:solidFill>
            <a:schemeClr val="tx2"/>
          </a:solidFill>
          <a:latin typeface="Calibri" charset="0"/>
          <a:ea typeface="MS PGothic" pitchFamily="34" charset="-128"/>
          <a:cs typeface="ＭＳ Ｐゴシック" charset="0"/>
        </a:defRPr>
      </a:lvl4pPr>
      <a:lvl5pPr algn="l" rtl="0" eaLnBrk="0" fontAlgn="base" hangingPunct="0">
        <a:spcBef>
          <a:spcPct val="0"/>
        </a:spcBef>
        <a:spcAft>
          <a:spcPct val="0"/>
        </a:spcAft>
        <a:defRPr sz="5000">
          <a:solidFill>
            <a:schemeClr val="tx2"/>
          </a:solidFill>
          <a:latin typeface="Calibri" charset="0"/>
          <a:ea typeface="MS PGothic" pitchFamily="34" charset="-128"/>
          <a:cs typeface="ＭＳ Ｐゴシック" charset="0"/>
        </a:defRPr>
      </a:lvl5pPr>
      <a:lvl6pPr marL="457200" algn="l" rtl="0" fontAlgn="base">
        <a:spcBef>
          <a:spcPct val="0"/>
        </a:spcBef>
        <a:spcAft>
          <a:spcPct val="0"/>
        </a:spcAft>
        <a:defRPr sz="5000">
          <a:solidFill>
            <a:schemeClr val="tx2"/>
          </a:solidFill>
          <a:latin typeface="Calibri" charset="0"/>
        </a:defRPr>
      </a:lvl6pPr>
      <a:lvl7pPr marL="914400" algn="l" rtl="0" fontAlgn="base">
        <a:spcBef>
          <a:spcPct val="0"/>
        </a:spcBef>
        <a:spcAft>
          <a:spcPct val="0"/>
        </a:spcAft>
        <a:defRPr sz="5000">
          <a:solidFill>
            <a:schemeClr val="tx2"/>
          </a:solidFill>
          <a:latin typeface="Calibri" charset="0"/>
        </a:defRPr>
      </a:lvl7pPr>
      <a:lvl8pPr marL="1371600" algn="l" rtl="0" fontAlgn="base">
        <a:spcBef>
          <a:spcPct val="0"/>
        </a:spcBef>
        <a:spcAft>
          <a:spcPct val="0"/>
        </a:spcAft>
        <a:defRPr sz="5000">
          <a:solidFill>
            <a:schemeClr val="tx2"/>
          </a:solidFill>
          <a:latin typeface="Calibri" charset="0"/>
        </a:defRPr>
      </a:lvl8pPr>
      <a:lvl9pPr marL="1828800" algn="l" rtl="0" fontAlgn="base">
        <a:spcBef>
          <a:spcPct val="0"/>
        </a:spcBef>
        <a:spcAft>
          <a:spcPct val="0"/>
        </a:spcAft>
        <a:defRPr sz="5000">
          <a:solidFill>
            <a:schemeClr val="tx2"/>
          </a:solidFill>
          <a:latin typeface="Calibri"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S PGothic" pitchFamily="3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S PGothic" pitchFamily="34" charset="-128"/>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S PGothic" pitchFamily="34" charset="-128"/>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S PGothic" pitchFamily="34" charset="-128"/>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S PGothic" pitchFamily="3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a typeface="MS PGothic" pitchFamily="34" charset="-128"/>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a typeface="MS PGothic" pitchFamily="34" charset="-128"/>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ar-SA"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smtClean="0"/>
              <a:t>Click to edit Master text styles</a:t>
            </a:r>
          </a:p>
          <a:p>
            <a:pPr lvl="1"/>
            <a:r>
              <a:rPr lang="en-US" altLang="ar-SA" smtClean="0"/>
              <a:t>Second level</a:t>
            </a:r>
          </a:p>
          <a:p>
            <a:pPr lvl="2"/>
            <a:r>
              <a:rPr lang="en-US" altLang="ar-SA" smtClean="0"/>
              <a:t>Third level</a:t>
            </a:r>
          </a:p>
          <a:p>
            <a:pPr lvl="3"/>
            <a:r>
              <a:rPr lang="en-US" altLang="ar-SA" smtClean="0"/>
              <a:t>Fourth level</a:t>
            </a:r>
          </a:p>
          <a:p>
            <a:pPr lvl="4"/>
            <a:r>
              <a:rPr lang="en-US" altLang="ar-SA"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smtClean="0">
                <a:solidFill>
                  <a:srgbClr val="3B3A2A"/>
                </a:solidFill>
                <a:latin typeface="Constantia" pitchFamily="18" charset="0"/>
              </a:defRPr>
            </a:lvl1pPr>
          </a:lstStyle>
          <a:p>
            <a:pPr>
              <a:defRPr/>
            </a:pPr>
            <a:fld id="{EB804063-7800-43EB-A21B-BAE4CC36F9CF}" type="datetime6">
              <a:rPr lang="en-US" altLang="ar-SA">
                <a:ea typeface="MS PGothic" pitchFamily="34" charset="-128"/>
              </a:rPr>
              <a:pPr>
                <a:defRPr/>
              </a:pPr>
              <a:t>January 16</a:t>
            </a:fld>
            <a:endParaRPr lang="en-US" altLang="ar-SA">
              <a:ea typeface="MS PGothic" pitchFamily="34" charset="-128"/>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r>
              <a:rPr lang="en-US">
                <a:solidFill>
                  <a:srgbClr val="3E3D2D">
                    <a:shade val="90000"/>
                  </a:srgbClr>
                </a:solidFill>
              </a:rPr>
              <a:t>1111</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smtClean="0">
                <a:solidFill>
                  <a:srgbClr val="3B3A2A"/>
                </a:solidFill>
                <a:latin typeface="Constantia" pitchFamily="18" charset="0"/>
              </a:defRPr>
            </a:lvl1pPr>
          </a:lstStyle>
          <a:p>
            <a:pPr>
              <a:defRPr/>
            </a:pPr>
            <a:fld id="{D0FEF751-233C-4B74-8451-C16DE3B98392}" type="slidenum">
              <a:rPr lang="en-US" altLang="ar-SA">
                <a:ea typeface="MS PGothic" pitchFamily="34" charset="-128"/>
              </a:rPr>
              <a:pPr>
                <a:defRPr/>
              </a:pPr>
              <a:t>‹#›</a:t>
            </a:fld>
            <a:endParaRPr lang="en-US" altLang="ar-SA">
              <a:ea typeface="MS PGothic" pitchFamily="34" charset="-128"/>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a typeface="MS PGothic" pitchFamily="34" charset="-128"/>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a typeface="MS PGothic" pitchFamily="34" charset="-128"/>
              </a:endParaRPr>
            </a:p>
          </p:txBody>
        </p:sp>
      </p:grpSp>
    </p:spTree>
    <p:extLst>
      <p:ext uri="{BB962C8B-B14F-4D97-AF65-F5344CB8AC3E}">
        <p14:creationId xmlns:p14="http://schemas.microsoft.com/office/powerpoint/2010/main" val="275876394"/>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Lst>
  <p:hf hdr="0" ftr="0" dt="0"/>
  <p:txStyles>
    <p:titleStyle>
      <a:lvl1pPr algn="l" rtl="0" eaLnBrk="0" fontAlgn="base" hangingPunct="0">
        <a:spcBef>
          <a:spcPct val="0"/>
        </a:spcBef>
        <a:spcAft>
          <a:spcPct val="0"/>
        </a:spcAft>
        <a:defRPr sz="5000" kern="12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5000">
          <a:solidFill>
            <a:schemeClr val="tx2"/>
          </a:solidFill>
          <a:latin typeface="Calibri" charset="0"/>
          <a:ea typeface="MS PGothic" pitchFamily="34" charset="-128"/>
          <a:cs typeface="ＭＳ Ｐゴシック" charset="0"/>
        </a:defRPr>
      </a:lvl2pPr>
      <a:lvl3pPr algn="l" rtl="0" eaLnBrk="0" fontAlgn="base" hangingPunct="0">
        <a:spcBef>
          <a:spcPct val="0"/>
        </a:spcBef>
        <a:spcAft>
          <a:spcPct val="0"/>
        </a:spcAft>
        <a:defRPr sz="5000">
          <a:solidFill>
            <a:schemeClr val="tx2"/>
          </a:solidFill>
          <a:latin typeface="Calibri" charset="0"/>
          <a:ea typeface="MS PGothic" pitchFamily="34" charset="-128"/>
          <a:cs typeface="ＭＳ Ｐゴシック" charset="0"/>
        </a:defRPr>
      </a:lvl3pPr>
      <a:lvl4pPr algn="l" rtl="0" eaLnBrk="0" fontAlgn="base" hangingPunct="0">
        <a:spcBef>
          <a:spcPct val="0"/>
        </a:spcBef>
        <a:spcAft>
          <a:spcPct val="0"/>
        </a:spcAft>
        <a:defRPr sz="5000">
          <a:solidFill>
            <a:schemeClr val="tx2"/>
          </a:solidFill>
          <a:latin typeface="Calibri" charset="0"/>
          <a:ea typeface="MS PGothic" pitchFamily="34" charset="-128"/>
          <a:cs typeface="ＭＳ Ｐゴシック" charset="0"/>
        </a:defRPr>
      </a:lvl4pPr>
      <a:lvl5pPr algn="l" rtl="0" eaLnBrk="0" fontAlgn="base" hangingPunct="0">
        <a:spcBef>
          <a:spcPct val="0"/>
        </a:spcBef>
        <a:spcAft>
          <a:spcPct val="0"/>
        </a:spcAft>
        <a:defRPr sz="5000">
          <a:solidFill>
            <a:schemeClr val="tx2"/>
          </a:solidFill>
          <a:latin typeface="Calibri" charset="0"/>
          <a:ea typeface="MS PGothic" pitchFamily="34" charset="-128"/>
          <a:cs typeface="ＭＳ Ｐゴシック" charset="0"/>
        </a:defRPr>
      </a:lvl5pPr>
      <a:lvl6pPr marL="457200" algn="l" rtl="0" fontAlgn="base">
        <a:spcBef>
          <a:spcPct val="0"/>
        </a:spcBef>
        <a:spcAft>
          <a:spcPct val="0"/>
        </a:spcAft>
        <a:defRPr sz="5000">
          <a:solidFill>
            <a:schemeClr val="tx2"/>
          </a:solidFill>
          <a:latin typeface="Calibri" charset="0"/>
        </a:defRPr>
      </a:lvl6pPr>
      <a:lvl7pPr marL="914400" algn="l" rtl="0" fontAlgn="base">
        <a:spcBef>
          <a:spcPct val="0"/>
        </a:spcBef>
        <a:spcAft>
          <a:spcPct val="0"/>
        </a:spcAft>
        <a:defRPr sz="5000">
          <a:solidFill>
            <a:schemeClr val="tx2"/>
          </a:solidFill>
          <a:latin typeface="Calibri" charset="0"/>
        </a:defRPr>
      </a:lvl7pPr>
      <a:lvl8pPr marL="1371600" algn="l" rtl="0" fontAlgn="base">
        <a:spcBef>
          <a:spcPct val="0"/>
        </a:spcBef>
        <a:spcAft>
          <a:spcPct val="0"/>
        </a:spcAft>
        <a:defRPr sz="5000">
          <a:solidFill>
            <a:schemeClr val="tx2"/>
          </a:solidFill>
          <a:latin typeface="Calibri" charset="0"/>
        </a:defRPr>
      </a:lvl8pPr>
      <a:lvl9pPr marL="1828800" algn="l" rtl="0" fontAlgn="base">
        <a:spcBef>
          <a:spcPct val="0"/>
        </a:spcBef>
        <a:spcAft>
          <a:spcPct val="0"/>
        </a:spcAft>
        <a:defRPr sz="5000">
          <a:solidFill>
            <a:schemeClr val="tx2"/>
          </a:solidFill>
          <a:latin typeface="Calibri"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S PGothic" pitchFamily="3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S PGothic" pitchFamily="34" charset="-128"/>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S PGothic" pitchFamily="34" charset="-128"/>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S PGothic" pitchFamily="34" charset="-128"/>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S PGothic" pitchFamily="3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0.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png"/><Relationship Id="rId1" Type="http://schemas.openxmlformats.org/officeDocument/2006/relationships/slideLayout" Target="../slideLayouts/slideLayout20.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34.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5.xml"/><Relationship Id="rId1" Type="http://schemas.openxmlformats.org/officeDocument/2006/relationships/vmlDrawing" Target="../drawings/vmlDrawing2.v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3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0.xml"/><Relationship Id="rId1" Type="http://schemas.openxmlformats.org/officeDocument/2006/relationships/vmlDrawing" Target="../drawings/vmlDrawing3.v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36.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0.xml"/><Relationship Id="rId1" Type="http://schemas.openxmlformats.org/officeDocument/2006/relationships/vmlDrawing" Target="../drawings/vmlDrawing4.v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37.wmf"/></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9.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9.png"/><Relationship Id="rId1" Type="http://schemas.openxmlformats.org/officeDocument/2006/relationships/slideLayout" Target="../slideLayouts/slideLayout20.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png"/><Relationship Id="rId1" Type="http://schemas.openxmlformats.org/officeDocument/2006/relationships/slideLayout" Target="../slideLayouts/slideLayout20.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0.xml"/><Relationship Id="rId1" Type="http://schemas.openxmlformats.org/officeDocument/2006/relationships/vmlDrawing" Target="../drawings/vmlDrawing5.v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41.wmf"/></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2.png"/><Relationship Id="rId1" Type="http://schemas.openxmlformats.org/officeDocument/2006/relationships/slideLayout" Target="../slideLayouts/slideLayout20.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3.png"/><Relationship Id="rId1" Type="http://schemas.openxmlformats.org/officeDocument/2006/relationships/slideLayout" Target="../slideLayouts/slideLayout20.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4.png"/><Relationship Id="rId1" Type="http://schemas.openxmlformats.org/officeDocument/2006/relationships/slideLayout" Target="../slideLayouts/slideLayout20.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5.png"/><Relationship Id="rId1" Type="http://schemas.openxmlformats.org/officeDocument/2006/relationships/slideLayout" Target="../slideLayouts/slideLayout20.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0.xml"/><Relationship Id="rId1" Type="http://schemas.openxmlformats.org/officeDocument/2006/relationships/vmlDrawing" Target="../drawings/vmlDrawing6.v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46.wmf"/></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7.jpeg"/><Relationship Id="rId1" Type="http://schemas.openxmlformats.org/officeDocument/2006/relationships/slideLayout" Target="../slideLayouts/slideLayout20.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0.png"/><Relationship Id="rId7" Type="http://schemas.openxmlformats.org/officeDocument/2006/relationships/oleObject" Target="../embeddings/oleObject8.bin"/><Relationship Id="rId2" Type="http://schemas.openxmlformats.org/officeDocument/2006/relationships/slideLayout" Target="../slideLayouts/slideLayout20.xml"/><Relationship Id="rId1" Type="http://schemas.openxmlformats.org/officeDocument/2006/relationships/vmlDrawing" Target="../drawings/vmlDrawing7.vml"/><Relationship Id="rId6" Type="http://schemas.openxmlformats.org/officeDocument/2006/relationships/image" Target="../media/image48.png"/><Relationship Id="rId5" Type="http://schemas.openxmlformats.org/officeDocument/2006/relationships/oleObject" Target="../embeddings/oleObject7.bin"/><Relationship Id="rId10" Type="http://schemas.openxmlformats.org/officeDocument/2006/relationships/image" Target="../media/image9.jpeg"/><Relationship Id="rId4" Type="http://schemas.openxmlformats.org/officeDocument/2006/relationships/image" Target="../media/image51.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oleObject" Target="../embeddings/oleObject9.bin"/><Relationship Id="rId7" Type="http://schemas.openxmlformats.org/officeDocument/2006/relationships/image" Target="../media/image8.png"/><Relationship Id="rId2" Type="http://schemas.openxmlformats.org/officeDocument/2006/relationships/slideLayout" Target="../slideLayouts/slideLayout20.xml"/><Relationship Id="rId1" Type="http://schemas.openxmlformats.org/officeDocument/2006/relationships/vmlDrawing" Target="../drawings/vmlDrawing8.vml"/><Relationship Id="rId6" Type="http://schemas.openxmlformats.org/officeDocument/2006/relationships/image" Target="../media/image53.wmf"/><Relationship Id="rId5" Type="http://schemas.openxmlformats.org/officeDocument/2006/relationships/oleObject" Target="../embeddings/oleObject10.bin"/><Relationship Id="rId4" Type="http://schemas.openxmlformats.org/officeDocument/2006/relationships/image" Target="../media/image52.wmf"/></Relationships>
</file>

<file path=ppt/slides/_rels/slide33.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0.xml"/><Relationship Id="rId1" Type="http://schemas.openxmlformats.org/officeDocument/2006/relationships/vmlDrawing" Target="../drawings/vmlDrawing9.vml"/><Relationship Id="rId6" Type="http://schemas.openxmlformats.org/officeDocument/2006/relationships/image" Target="../media/image55.wmf"/><Relationship Id="rId5" Type="http://schemas.openxmlformats.org/officeDocument/2006/relationships/oleObject" Target="../embeddings/oleObject12.bin"/><Relationship Id="rId10" Type="http://schemas.openxmlformats.org/officeDocument/2006/relationships/image" Target="../media/image9.jpeg"/><Relationship Id="rId4" Type="http://schemas.openxmlformats.org/officeDocument/2006/relationships/image" Target="../media/image54.wmf"/><Relationship Id="rId9"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0.xml"/><Relationship Id="rId1" Type="http://schemas.openxmlformats.org/officeDocument/2006/relationships/vmlDrawing" Target="../drawings/vmlDrawing10.v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57.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0.xml"/><Relationship Id="rId1" Type="http://schemas.openxmlformats.org/officeDocument/2006/relationships/vmlDrawing" Target="../drawings/vmlDrawing11.v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58.emf"/></Relationships>
</file>

<file path=ppt/slides/_rels/slide3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oleObject" Target="../embeddings/oleObject16.bin"/><Relationship Id="rId7" Type="http://schemas.openxmlformats.org/officeDocument/2006/relationships/image" Target="../media/image8.png"/><Relationship Id="rId2" Type="http://schemas.openxmlformats.org/officeDocument/2006/relationships/slideLayout" Target="../slideLayouts/slideLayout20.xml"/><Relationship Id="rId1" Type="http://schemas.openxmlformats.org/officeDocument/2006/relationships/vmlDrawing" Target="../drawings/vmlDrawing12.vml"/><Relationship Id="rId6" Type="http://schemas.openxmlformats.org/officeDocument/2006/relationships/image" Target="../media/image60.wmf"/><Relationship Id="rId5" Type="http://schemas.openxmlformats.org/officeDocument/2006/relationships/oleObject" Target="../embeddings/oleObject17.bin"/><Relationship Id="rId4" Type="http://schemas.openxmlformats.org/officeDocument/2006/relationships/image" Target="../media/image59.wmf"/></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1.jpeg"/><Relationship Id="rId1" Type="http://schemas.openxmlformats.org/officeDocument/2006/relationships/slideLayout" Target="../slideLayouts/slideLayout20.xml"/><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9.jpe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9.jpeg"/><Relationship Id="rId2" Type="http://schemas.openxmlformats.org/officeDocument/2006/relationships/slideLayout" Target="../slideLayouts/slideLayout20.xml"/><Relationship Id="rId1" Type="http://schemas.openxmlformats.org/officeDocument/2006/relationships/vmlDrawing" Target="../drawings/vmlDrawing13.vml"/><Relationship Id="rId6" Type="http://schemas.openxmlformats.org/officeDocument/2006/relationships/image" Target="../media/image8.png"/><Relationship Id="rId5" Type="http://schemas.openxmlformats.org/officeDocument/2006/relationships/image" Target="../media/image63.wmf"/><Relationship Id="rId4" Type="http://schemas.openxmlformats.org/officeDocument/2006/relationships/oleObject" Target="../embeddings/oleObject18.bin"/></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5.png"/><Relationship Id="rId1" Type="http://schemas.openxmlformats.org/officeDocument/2006/relationships/slideLayout" Target="../slideLayouts/slideLayout20.xml"/><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9.jpe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image" Target="../media/image68.jpg"/><Relationship Id="rId2" Type="http://schemas.openxmlformats.org/officeDocument/2006/relationships/slideLayout" Target="../slideLayouts/slideLayout20.xml"/><Relationship Id="rId1" Type="http://schemas.openxmlformats.org/officeDocument/2006/relationships/vmlDrawing" Target="../drawings/vmlDrawing14.v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7.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slideLayout" Target="../slideLayouts/slideLayout39.xml"/><Relationship Id="rId1" Type="http://schemas.openxmlformats.org/officeDocument/2006/relationships/vmlDrawing" Target="../drawings/vmlDrawing15.vml"/><Relationship Id="rId6" Type="http://schemas.openxmlformats.org/officeDocument/2006/relationships/image" Target="../media/image71.emf"/><Relationship Id="rId5" Type="http://schemas.openxmlformats.org/officeDocument/2006/relationships/image" Target="../media/image69.emf"/><Relationship Id="rId4" Type="http://schemas.openxmlformats.org/officeDocument/2006/relationships/oleObject" Target="../embeddings/oleObject20.bin"/></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9.jpe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8.png"/><Relationship Id="rId16" Type="http://schemas.openxmlformats.org/officeDocument/2006/relationships/image" Target="../media/image25.png"/><Relationship Id="rId1" Type="http://schemas.openxmlformats.org/officeDocument/2006/relationships/slideLayout" Target="../slideLayouts/slideLayout20.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0.xml"/><Relationship Id="rId5" Type="http://schemas.openxmlformats.org/officeDocument/2006/relationships/image" Target="../media/image28.gif"/><Relationship Id="rId4" Type="http://schemas.openxmlformats.org/officeDocument/2006/relationships/image" Target="../media/image27.gif"/></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0.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WordArt 4"/>
          <p:cNvSpPr>
            <a:spLocks noChangeArrowheads="1" noChangeShapeType="1" noTextEdit="1"/>
          </p:cNvSpPr>
          <p:nvPr/>
        </p:nvSpPr>
        <p:spPr bwMode="auto">
          <a:xfrm>
            <a:off x="1066800" y="1828800"/>
            <a:ext cx="6629400" cy="2133600"/>
          </a:xfrm>
          <a:prstGeom prst="rect">
            <a:avLst/>
          </a:prstGeom>
        </p:spPr>
        <p:txBody>
          <a:bodyPr wrap="none" fromWordArt="1"/>
          <a:lstStyle/>
          <a:p>
            <a:pPr algn="ctr"/>
            <a:r>
              <a:rPr lang="en-US" sz="3600" b="1" kern="10" dirty="0" smtClean="0">
                <a:ln w="12700">
                  <a:solidFill>
                    <a:srgbClr val="B2B2B2"/>
                  </a:solidFill>
                  <a:round/>
                  <a:headEnd/>
                  <a:tailEnd/>
                </a:ln>
                <a:solidFill>
                  <a:srgbClr val="000000"/>
                </a:solidFill>
                <a:effectLst/>
                <a:latin typeface="Times New Roman"/>
                <a:cs typeface="Times New Roman"/>
              </a:rPr>
              <a:t>Saturated </a:t>
            </a:r>
            <a:r>
              <a:rPr lang="en-US" sz="3600" b="1" kern="10" dirty="0">
                <a:ln w="12700">
                  <a:solidFill>
                    <a:srgbClr val="B2B2B2"/>
                  </a:solidFill>
                  <a:round/>
                  <a:headEnd/>
                  <a:tailEnd/>
                </a:ln>
                <a:solidFill>
                  <a:srgbClr val="000000"/>
                </a:solidFill>
                <a:effectLst/>
                <a:latin typeface="Times New Roman"/>
                <a:cs typeface="Times New Roman"/>
              </a:rPr>
              <a:t>Hydrocarbons</a:t>
            </a:r>
          </a:p>
          <a:p>
            <a:pPr algn="ctr"/>
            <a:r>
              <a:rPr lang="en-US" sz="3600" b="1" kern="10" dirty="0" smtClean="0">
                <a:ln w="12700">
                  <a:solidFill>
                    <a:srgbClr val="B2B2B2"/>
                  </a:solidFill>
                  <a:round/>
                  <a:headEnd/>
                  <a:tailEnd/>
                </a:ln>
                <a:solidFill>
                  <a:srgbClr val="000000"/>
                </a:solidFill>
                <a:effectLst/>
                <a:latin typeface="Times New Roman"/>
                <a:cs typeface="Times New Roman"/>
              </a:rPr>
              <a:t>Alkanes</a:t>
            </a:r>
            <a:endParaRPr lang="en-US" sz="3600" b="1" kern="10" dirty="0">
              <a:ln w="12700">
                <a:solidFill>
                  <a:srgbClr val="B2B2B2"/>
                </a:solidFill>
                <a:round/>
                <a:headEnd/>
                <a:tailEnd/>
              </a:ln>
              <a:solidFill>
                <a:srgbClr val="000000"/>
              </a:solidFill>
              <a:effectLst/>
              <a:latin typeface="Times New Roman"/>
              <a:cs typeface="Times New Roman"/>
            </a:endParaRPr>
          </a:p>
        </p:txBody>
      </p:sp>
      <p:pic>
        <p:nvPicPr>
          <p:cNvPr id="4" name="Picture 3" descr="log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228600"/>
            <a:ext cx="2413000" cy="696058"/>
          </a:xfrm>
          <a:prstGeom prst="rect">
            <a:avLst/>
          </a:prstGeom>
        </p:spPr>
      </p:pic>
      <p:cxnSp>
        <p:nvCxnSpPr>
          <p:cNvPr id="5" name="Straight Connector 4"/>
          <p:cNvCxnSpPr/>
          <p:nvPr/>
        </p:nvCxnSpPr>
        <p:spPr>
          <a:xfrm>
            <a:off x="1752600" y="1066800"/>
            <a:ext cx="5334000" cy="0"/>
          </a:xfrm>
          <a:prstGeom prst="line">
            <a:avLst/>
          </a:prstGeom>
        </p:spPr>
        <p:style>
          <a:lnRef idx="2">
            <a:schemeClr val="dk1"/>
          </a:lnRef>
          <a:fillRef idx="0">
            <a:schemeClr val="dk1"/>
          </a:fillRef>
          <a:effectRef idx="1">
            <a:schemeClr val="dk1"/>
          </a:effectRef>
          <a:fontRef idx="minor">
            <a:schemeClr val="tx1"/>
          </a:fontRef>
        </p:style>
      </p:cxnSp>
      <p:pic>
        <p:nvPicPr>
          <p:cNvPr id="6" name="Picture 5" descr="ksulogo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295028"/>
            <a:ext cx="1752600" cy="656090"/>
          </a:xfrm>
          <a:prstGeom prst="rect">
            <a:avLst/>
          </a:prstGeom>
        </p:spPr>
      </p:pic>
      <p:sp>
        <p:nvSpPr>
          <p:cNvPr id="2" name="Rectangle 1"/>
          <p:cNvSpPr/>
          <p:nvPr/>
        </p:nvSpPr>
        <p:spPr>
          <a:xfrm>
            <a:off x="3657600" y="4953000"/>
            <a:ext cx="1287532" cy="646331"/>
          </a:xfrm>
          <a:prstGeom prst="rect">
            <a:avLst/>
          </a:prstGeom>
        </p:spPr>
        <p:txBody>
          <a:bodyPr wrap="none">
            <a:spAutoFit/>
          </a:bodyPr>
          <a:lstStyle/>
          <a:p>
            <a:pPr algn="ctr"/>
            <a:r>
              <a:rPr lang="en-US" b="1" dirty="0" smtClean="0">
                <a:solidFill>
                  <a:srgbClr val="800000"/>
                </a:solidFill>
                <a:latin typeface="Cambria Math" charset="0"/>
              </a:rPr>
              <a:t>1435-1436</a:t>
            </a:r>
          </a:p>
          <a:p>
            <a:pPr algn="ctr"/>
            <a:r>
              <a:rPr lang="en-US" b="1" dirty="0" smtClean="0">
                <a:solidFill>
                  <a:srgbClr val="800000"/>
                </a:solidFill>
                <a:latin typeface="Cambria Math" charset="0"/>
              </a:rPr>
              <a:t>2014-2015</a:t>
            </a:r>
            <a:endParaRPr lang="en-US" b="1" dirty="0">
              <a:solidFill>
                <a:srgbClr val="800000"/>
              </a:solidFill>
              <a:latin typeface="Cambria Math" charset="0"/>
            </a:endParaRPr>
          </a:p>
        </p:txBody>
      </p:sp>
      <p:pic>
        <p:nvPicPr>
          <p:cNvPr id="8" name="Picture 7" descr="Pentane_BallandStic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3600" y="2971800"/>
            <a:ext cx="4267200" cy="2085594"/>
          </a:xfrm>
          <a:prstGeom prst="rect">
            <a:avLst/>
          </a:prstGeom>
        </p:spPr>
      </p:pic>
    </p:spTree>
    <p:extLst>
      <p:ext uri="{BB962C8B-B14F-4D97-AF65-F5344CB8AC3E}">
        <p14:creationId xmlns:p14="http://schemas.microsoft.com/office/powerpoint/2010/main" val="4159050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ECE4173-86B4-4618-AB9E-3C33E6C31CC5}" type="slidenum">
              <a:rPr lang="en-US" smtClean="0"/>
              <a:pPr>
                <a:defRPr/>
              </a:pPr>
              <a:t>10</a:t>
            </a:fld>
            <a:endParaRPr lang="en-US"/>
          </a:p>
        </p:txBody>
      </p:sp>
      <p:sp>
        <p:nvSpPr>
          <p:cNvPr id="27652" name="مربع نص 5"/>
          <p:cNvSpPr txBox="1">
            <a:spLocks noChangeArrowheads="1"/>
          </p:cNvSpPr>
          <p:nvPr/>
        </p:nvSpPr>
        <p:spPr bwMode="auto">
          <a:xfrm>
            <a:off x="2286000" y="5638800"/>
            <a:ext cx="4724400" cy="830997"/>
          </a:xfrm>
          <a:prstGeom prst="rect">
            <a:avLst/>
          </a:prstGeom>
          <a:noFill/>
          <a:ln w="9525">
            <a:noFill/>
            <a:miter lim="800000"/>
            <a:headEnd/>
            <a:tailEnd/>
          </a:ln>
        </p:spPr>
        <p:txBody>
          <a:bodyPr wrap="square">
            <a:spAutoFit/>
          </a:bodyPr>
          <a:lstStyle/>
          <a:p>
            <a:r>
              <a:rPr lang="en-US" sz="2400" dirty="0">
                <a:latin typeface="Times New Roman"/>
                <a:cs typeface="Times New Roman"/>
              </a:rPr>
              <a:t>The length of the band</a:t>
            </a:r>
            <a:r>
              <a:rPr lang="en-US" sz="2400" b="1" dirty="0">
                <a:latin typeface="Times New Roman"/>
                <a:cs typeface="Times New Roman"/>
              </a:rPr>
              <a:t>: 1.54 </a:t>
            </a:r>
            <a:r>
              <a:rPr lang="en-US" sz="2400" b="1" dirty="0" smtClean="0">
                <a:latin typeface="Times New Roman"/>
                <a:cs typeface="Times New Roman"/>
              </a:rPr>
              <a:t>A°</a:t>
            </a:r>
            <a:endParaRPr lang="en-US" sz="2400" b="1" dirty="0">
              <a:latin typeface="Times New Roman"/>
              <a:cs typeface="Times New Roman"/>
            </a:endParaRPr>
          </a:p>
          <a:p>
            <a:r>
              <a:rPr lang="en-US" sz="2400" dirty="0">
                <a:latin typeface="Times New Roman"/>
                <a:cs typeface="Times New Roman"/>
              </a:rPr>
              <a:t>Angle: </a:t>
            </a:r>
            <a:r>
              <a:rPr lang="en-US" sz="2400" b="1" dirty="0" smtClean="0">
                <a:latin typeface="Times New Roman"/>
                <a:cs typeface="Times New Roman"/>
              </a:rPr>
              <a:t>109.5°</a:t>
            </a:r>
            <a:endParaRPr lang="en-US" sz="2400" b="1" dirty="0">
              <a:latin typeface="Times New Roman"/>
              <a:cs typeface="Times New Roman"/>
            </a:endParaRPr>
          </a:p>
        </p:txBody>
      </p:sp>
      <p:sp>
        <p:nvSpPr>
          <p:cNvPr id="5" name="Rectangle 4"/>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6" name="Picture 5" descr="ksu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7" name="Picture 6"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8" name="Straight Connector 7"/>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
        <p:nvSpPr>
          <p:cNvPr id="3" name="TextBox 2"/>
          <p:cNvSpPr txBox="1"/>
          <p:nvPr/>
        </p:nvSpPr>
        <p:spPr>
          <a:xfrm>
            <a:off x="304800" y="1143000"/>
            <a:ext cx="1227770" cy="461665"/>
          </a:xfrm>
          <a:prstGeom prst="rect">
            <a:avLst/>
          </a:prstGeom>
          <a:noFill/>
        </p:spPr>
        <p:txBody>
          <a:bodyPr wrap="none" rtlCol="0">
            <a:spAutoFit/>
          </a:bodyPr>
          <a:lstStyle/>
          <a:p>
            <a:r>
              <a:rPr lang="en-US" sz="2400" b="1" dirty="0" smtClean="0">
                <a:latin typeface="Times New Roman"/>
                <a:cs typeface="Times New Roman"/>
              </a:rPr>
              <a:t>Ethane:</a:t>
            </a:r>
            <a:endParaRPr lang="en-US" sz="2400" b="1" dirty="0">
              <a:latin typeface="Times New Roman"/>
              <a:cs typeface="Times New Roman"/>
            </a:endParaRPr>
          </a:p>
        </p:txBody>
      </p:sp>
      <p:pic>
        <p:nvPicPr>
          <p:cNvPr id="4" name="Picture 3" descr="21-5-09_LP_Gaurav_Chem_1.11.5.4.1.4_Utpal_LVN_html_3d820e6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5300" y="1356946"/>
            <a:ext cx="5854700" cy="4053254"/>
          </a:xfrm>
          <a:prstGeom prst="rect">
            <a:avLst/>
          </a:prstGeom>
        </p:spPr>
      </p:pic>
      <p:sp>
        <p:nvSpPr>
          <p:cNvPr id="9" name="TextBox 8"/>
          <p:cNvSpPr txBox="1"/>
          <p:nvPr/>
        </p:nvSpPr>
        <p:spPr>
          <a:xfrm>
            <a:off x="2971800" y="1143000"/>
            <a:ext cx="2351989" cy="369332"/>
          </a:xfrm>
          <a:prstGeom prst="rect">
            <a:avLst/>
          </a:prstGeom>
          <a:noFill/>
        </p:spPr>
        <p:txBody>
          <a:bodyPr wrap="none" rtlCol="0">
            <a:spAutoFit/>
          </a:bodyPr>
          <a:lstStyle/>
          <a:p>
            <a:r>
              <a:rPr lang="en-US" b="1" dirty="0" smtClean="0"/>
              <a:t>s orbital (hydrogen)</a:t>
            </a:r>
            <a:endParaRPr lang="en-US" b="1" dirty="0"/>
          </a:p>
        </p:txBody>
      </p:sp>
      <p:sp>
        <p:nvSpPr>
          <p:cNvPr id="12" name="TextBox 11"/>
          <p:cNvSpPr txBox="1"/>
          <p:nvPr/>
        </p:nvSpPr>
        <p:spPr>
          <a:xfrm>
            <a:off x="2975040" y="4368224"/>
            <a:ext cx="2020305" cy="584776"/>
          </a:xfrm>
          <a:prstGeom prst="rect">
            <a:avLst/>
          </a:prstGeom>
          <a:noFill/>
        </p:spPr>
        <p:txBody>
          <a:bodyPr wrap="none" rtlCol="0">
            <a:spAutoFit/>
          </a:bodyPr>
          <a:lstStyle/>
          <a:p>
            <a:pPr algn="ctr"/>
            <a:r>
              <a:rPr lang="en-US" sz="1600" b="1" dirty="0" smtClean="0"/>
              <a:t>sp3 hybrids orbital</a:t>
            </a:r>
          </a:p>
          <a:p>
            <a:pPr algn="ctr"/>
            <a:r>
              <a:rPr lang="en-US" sz="1600" b="1" dirty="0" smtClean="0"/>
              <a:t> (carbon)</a:t>
            </a:r>
            <a:endParaRPr lang="en-US" sz="1600" b="1" dirty="0"/>
          </a:p>
        </p:txBody>
      </p:sp>
      <p:cxnSp>
        <p:nvCxnSpPr>
          <p:cNvPr id="11" name="Straight Arrow Connector 10"/>
          <p:cNvCxnSpPr/>
          <p:nvPr/>
        </p:nvCxnSpPr>
        <p:spPr>
          <a:xfrm flipH="1" flipV="1">
            <a:off x="4419600" y="1524000"/>
            <a:ext cx="838200" cy="4572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124200" y="1524000"/>
            <a:ext cx="762000" cy="381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4203300" y="3962400"/>
            <a:ext cx="673500" cy="381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124200" y="3886200"/>
            <a:ext cx="698100" cy="4572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2819400" y="914400"/>
            <a:ext cx="3048000" cy="819150"/>
          </a:xfrm>
        </p:spPr>
        <p:txBody>
          <a:bodyPr lIns="91440" rIns="91440" bIns="45720" anchor="ctr">
            <a:normAutofit/>
          </a:bodyPr>
          <a:lstStyle/>
          <a:p>
            <a:pPr eaLnBrk="1" hangingPunct="1">
              <a:defRPr/>
            </a:pPr>
            <a:r>
              <a:rPr lang="en-US" sz="2400" b="1" dirty="0" smtClean="0">
                <a:solidFill>
                  <a:schemeClr val="accent2"/>
                </a:solidFill>
                <a:effectLst>
                  <a:outerShdw blurRad="38100" dist="38100" dir="2700000" algn="tl">
                    <a:srgbClr val="C0C0C0"/>
                  </a:outerShdw>
                </a:effectLst>
                <a:latin typeface="Times New Roman"/>
                <a:cs typeface="Times New Roman"/>
              </a:rPr>
              <a:t>Alkyl groups</a:t>
            </a:r>
          </a:p>
        </p:txBody>
      </p:sp>
      <p:sp>
        <p:nvSpPr>
          <p:cNvPr id="131075" name="Rectangle 3"/>
          <p:cNvSpPr>
            <a:spLocks noGrp="1" noChangeArrowheads="1"/>
          </p:cNvSpPr>
          <p:nvPr>
            <p:ph type="body" idx="4294967295"/>
          </p:nvPr>
        </p:nvSpPr>
        <p:spPr>
          <a:xfrm>
            <a:off x="0" y="1554163"/>
            <a:ext cx="8915400" cy="2789237"/>
          </a:xfrm>
        </p:spPr>
        <p:txBody>
          <a:bodyPr>
            <a:normAutofit/>
          </a:bodyPr>
          <a:lstStyle/>
          <a:p>
            <a:pPr algn="just" eaLnBrk="1" hangingPunct="1">
              <a:buClr>
                <a:schemeClr val="folHlink"/>
              </a:buClr>
              <a:buFont typeface="Wingdings" pitchFamily="2" charset="2"/>
              <a:buChar char="Ø"/>
              <a:defRPr/>
            </a:pPr>
            <a:r>
              <a:rPr lang="en-US" sz="2400" dirty="0" smtClean="0">
                <a:effectLst>
                  <a:outerShdw blurRad="38100" dist="38100" dir="2700000" algn="tl">
                    <a:srgbClr val="C0C0C0"/>
                  </a:outerShdw>
                </a:effectLst>
                <a:latin typeface="Times New Roman"/>
                <a:cs typeface="Times New Roman"/>
              </a:rPr>
              <a:t>Alkyl groups are formed by loss of a hydrogen atom from the corresponding alkane</a:t>
            </a:r>
          </a:p>
          <a:p>
            <a:pPr algn="just" eaLnBrk="1" hangingPunct="1">
              <a:buClr>
                <a:schemeClr val="folHlink"/>
              </a:buClr>
              <a:buFont typeface="Wingdings" pitchFamily="2" charset="2"/>
              <a:buChar char="Ø"/>
              <a:defRPr/>
            </a:pPr>
            <a:r>
              <a:rPr lang="en-US" sz="2400" dirty="0" smtClean="0">
                <a:effectLst>
                  <a:outerShdw blurRad="38100" dist="38100" dir="2700000" algn="tl">
                    <a:srgbClr val="C0C0C0"/>
                  </a:outerShdw>
                </a:effectLst>
                <a:latin typeface="Times New Roman"/>
                <a:cs typeface="Times New Roman"/>
              </a:rPr>
              <a:t> ( e.g. CH</a:t>
            </a:r>
            <a:r>
              <a:rPr lang="en-US" sz="2400" baseline="-25000" dirty="0" smtClean="0">
                <a:effectLst>
                  <a:outerShdw blurRad="38100" dist="38100" dir="2700000" algn="tl">
                    <a:srgbClr val="C0C0C0"/>
                  </a:outerShdw>
                </a:effectLst>
                <a:latin typeface="Times New Roman"/>
                <a:cs typeface="Times New Roman"/>
              </a:rPr>
              <a:t>4  </a:t>
            </a:r>
            <a:r>
              <a:rPr lang="en-US" sz="2400" dirty="0" smtClean="0">
                <a:effectLst>
                  <a:outerShdw blurRad="38100" dist="38100" dir="2700000" algn="tl">
                    <a:srgbClr val="C0C0C0"/>
                  </a:outerShdw>
                </a:effectLst>
                <a:latin typeface="Times New Roman"/>
                <a:cs typeface="Times New Roman"/>
              </a:rPr>
              <a:t>Methane – 1 H = -CH</a:t>
            </a:r>
            <a:r>
              <a:rPr lang="en-US" sz="2400" baseline="-25000" dirty="0" smtClean="0">
                <a:effectLst>
                  <a:outerShdw blurRad="38100" dist="38100" dir="2700000" algn="tl">
                    <a:srgbClr val="C0C0C0"/>
                  </a:outerShdw>
                </a:effectLst>
                <a:latin typeface="Times New Roman"/>
                <a:cs typeface="Times New Roman"/>
              </a:rPr>
              <a:t>3 </a:t>
            </a:r>
            <a:r>
              <a:rPr lang="en-US" sz="2400" dirty="0" smtClean="0">
                <a:effectLst>
                  <a:outerShdw blurRad="38100" dist="38100" dir="2700000" algn="tl">
                    <a:srgbClr val="C0C0C0"/>
                  </a:outerShdw>
                </a:effectLst>
                <a:latin typeface="Times New Roman"/>
                <a:cs typeface="Times New Roman"/>
              </a:rPr>
              <a:t>Methyl group )</a:t>
            </a:r>
          </a:p>
          <a:p>
            <a:pPr algn="just" eaLnBrk="1" hangingPunct="1">
              <a:buClr>
                <a:schemeClr val="folHlink"/>
              </a:buClr>
              <a:buFont typeface="Wingdings" pitchFamily="2" charset="2"/>
              <a:buChar char="Ø"/>
              <a:defRPr/>
            </a:pPr>
            <a:r>
              <a:rPr lang="en-US" sz="2400" dirty="0" smtClean="0">
                <a:effectLst>
                  <a:outerShdw blurRad="38100" dist="38100" dir="2700000" algn="tl">
                    <a:srgbClr val="C0C0C0"/>
                  </a:outerShdw>
                </a:effectLst>
                <a:latin typeface="Times New Roman"/>
                <a:cs typeface="Times New Roman"/>
              </a:rPr>
              <a:t>Alkyl groups are named by dropping the -</a:t>
            </a:r>
            <a:r>
              <a:rPr lang="en-US" sz="2400" dirty="0" err="1" smtClean="0">
                <a:effectLst>
                  <a:outerShdw blurRad="38100" dist="38100" dir="2700000" algn="tl">
                    <a:srgbClr val="C0C0C0"/>
                  </a:outerShdw>
                </a:effectLst>
                <a:latin typeface="Times New Roman"/>
                <a:cs typeface="Times New Roman"/>
              </a:rPr>
              <a:t>ane</a:t>
            </a:r>
            <a:r>
              <a:rPr lang="en-US" sz="2400" dirty="0" smtClean="0">
                <a:effectLst>
                  <a:outerShdw blurRad="38100" dist="38100" dir="2700000" algn="tl">
                    <a:srgbClr val="C0C0C0"/>
                  </a:outerShdw>
                </a:effectLst>
                <a:latin typeface="Times New Roman"/>
                <a:cs typeface="Times New Roman"/>
              </a:rPr>
              <a:t> suffix of the alkanes and </a:t>
            </a:r>
            <a:r>
              <a:rPr lang="en-US" sz="2400" dirty="0" smtClean="0">
                <a:solidFill>
                  <a:schemeClr val="accent2"/>
                </a:solidFill>
                <a:effectLst>
                  <a:outerShdw blurRad="38100" dist="38100" dir="2700000" algn="tl">
                    <a:srgbClr val="C0C0C0"/>
                  </a:outerShdw>
                </a:effectLst>
                <a:latin typeface="Times New Roman"/>
                <a:cs typeface="Times New Roman"/>
              </a:rPr>
              <a:t>adding the suffix -</a:t>
            </a:r>
            <a:r>
              <a:rPr lang="en-US" sz="2400" dirty="0" err="1" smtClean="0">
                <a:solidFill>
                  <a:schemeClr val="accent2"/>
                </a:solidFill>
                <a:effectLst>
                  <a:outerShdw blurRad="38100" dist="38100" dir="2700000" algn="tl">
                    <a:srgbClr val="C0C0C0"/>
                  </a:outerShdw>
                </a:effectLst>
                <a:latin typeface="Times New Roman"/>
                <a:cs typeface="Times New Roman"/>
              </a:rPr>
              <a:t>yl</a:t>
            </a:r>
            <a:r>
              <a:rPr lang="en-US" sz="2400" dirty="0" smtClean="0">
                <a:effectLst>
                  <a:outerShdw blurRad="38100" dist="38100" dir="2700000" algn="tl">
                    <a:srgbClr val="C0C0C0"/>
                  </a:outerShdw>
                </a:effectLst>
                <a:latin typeface="Times New Roman"/>
                <a:cs typeface="Times New Roman"/>
              </a:rPr>
              <a:t>. Methane becomes a methyl group, ethane an ethyl group, etc. </a:t>
            </a:r>
          </a:p>
        </p:txBody>
      </p:sp>
      <p:pic>
        <p:nvPicPr>
          <p:cNvPr id="28676" name="Picture 6" descr="alkyl"/>
          <p:cNvPicPr>
            <a:picLocks noChangeAspect="1" noChangeArrowheads="1"/>
          </p:cNvPicPr>
          <p:nvPr/>
        </p:nvPicPr>
        <p:blipFill>
          <a:blip r:embed="rId2" cstate="print"/>
          <a:srcRect/>
          <a:stretch>
            <a:fillRect/>
          </a:stretch>
        </p:blipFill>
        <p:spPr bwMode="auto">
          <a:xfrm>
            <a:off x="1524000" y="4267200"/>
            <a:ext cx="5867400" cy="1600200"/>
          </a:xfrm>
          <a:prstGeom prst="rect">
            <a:avLst/>
          </a:prstGeom>
          <a:solidFill>
            <a:schemeClr val="bg1"/>
          </a:solidFill>
          <a:ln w="9525">
            <a:noFill/>
            <a:miter lim="800000"/>
            <a:headEnd/>
            <a:tailEnd/>
          </a:ln>
        </p:spPr>
      </p:pic>
      <p:sp>
        <p:nvSpPr>
          <p:cNvPr id="28677" name="Slide Number Placeholder 4"/>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69E0FEF5-31C2-4A35-8E35-FD00AA5A5C4C}" type="slidenum">
              <a:rPr lang="x-none" sz="1400">
                <a:cs typeface="Arial" pitchFamily="34" charset="0"/>
              </a:rPr>
              <a:pPr rtl="1"/>
              <a:t>11</a:t>
            </a:fld>
            <a:endParaRPr lang="en-US" sz="1400">
              <a:cs typeface="Arial" pitchFamily="34" charset="0"/>
            </a:endParaRPr>
          </a:p>
        </p:txBody>
      </p:sp>
      <p:sp>
        <p:nvSpPr>
          <p:cNvPr id="6" name="Rectangle 5"/>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7" name="Picture 6"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8" name="Picture 7"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9" name="Straight Connector 8"/>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0" y="990600"/>
            <a:ext cx="9144000" cy="1905000"/>
          </a:xfrm>
          <a:prstGeom prst="rect">
            <a:avLst/>
          </a:prstGeom>
          <a:noFill/>
          <a:ln w="9525">
            <a:noFill/>
            <a:miter lim="800000"/>
            <a:headEnd/>
            <a:tailEnd/>
          </a:ln>
        </p:spPr>
        <p:txBody>
          <a:bodyPr/>
          <a:lstStyle/>
          <a:p>
            <a:pPr marL="342900" indent="-342900" algn="ctr">
              <a:spcBef>
                <a:spcPct val="20000"/>
              </a:spcBef>
              <a:defRPr/>
            </a:pPr>
            <a:r>
              <a:rPr lang="en-US" sz="2400" b="1" dirty="0" smtClean="0">
                <a:solidFill>
                  <a:schemeClr val="accent2"/>
                </a:solidFill>
                <a:effectLst>
                  <a:outerShdw blurRad="38100" dist="38100" dir="2700000" algn="tl">
                    <a:srgbClr val="C0C0C0"/>
                  </a:outerShdw>
                </a:effectLst>
                <a:latin typeface="Times New Roman"/>
                <a:cs typeface="Times New Roman"/>
              </a:rPr>
              <a:t>Alkyl Groups</a:t>
            </a:r>
            <a:endParaRPr lang="en-US" sz="2400" b="1" dirty="0">
              <a:solidFill>
                <a:schemeClr val="accent2"/>
              </a:solidFill>
              <a:effectLst>
                <a:outerShdw blurRad="38100" dist="38100" dir="2700000" algn="tl">
                  <a:srgbClr val="C0C0C0"/>
                </a:outerShdw>
              </a:effectLst>
              <a:latin typeface="Times New Roman"/>
              <a:cs typeface="Times New Roman"/>
            </a:endParaRPr>
          </a:p>
          <a:p>
            <a:pPr marL="342900" indent="-342900" algn="ctr">
              <a:spcBef>
                <a:spcPct val="20000"/>
              </a:spcBef>
              <a:defRPr/>
            </a:pPr>
            <a:r>
              <a:rPr lang="en-US" sz="2400" b="1" dirty="0">
                <a:solidFill>
                  <a:schemeClr val="hlink"/>
                </a:solidFill>
                <a:latin typeface="Times New Roman"/>
                <a:cs typeface="Times New Roman"/>
              </a:rPr>
              <a:t>			Propyl group  C</a:t>
            </a:r>
            <a:r>
              <a:rPr lang="en-US" sz="2400" b="1" baseline="-25000" dirty="0">
                <a:solidFill>
                  <a:schemeClr val="hlink"/>
                </a:solidFill>
                <a:latin typeface="Times New Roman"/>
                <a:cs typeface="Times New Roman"/>
              </a:rPr>
              <a:t>3</a:t>
            </a:r>
            <a:r>
              <a:rPr lang="en-US" sz="2400" b="1" dirty="0">
                <a:solidFill>
                  <a:schemeClr val="hlink"/>
                </a:solidFill>
                <a:latin typeface="Times New Roman"/>
                <a:cs typeface="Times New Roman"/>
              </a:rPr>
              <a:t>H</a:t>
            </a:r>
            <a:r>
              <a:rPr lang="en-US" sz="2400" b="1" baseline="-25000" dirty="0">
                <a:solidFill>
                  <a:schemeClr val="hlink"/>
                </a:solidFill>
                <a:latin typeface="Times New Roman"/>
                <a:cs typeface="Times New Roman"/>
              </a:rPr>
              <a:t>7</a:t>
            </a:r>
            <a:r>
              <a:rPr lang="en-US" sz="2400" b="1" dirty="0">
                <a:solidFill>
                  <a:schemeClr val="accent2"/>
                </a:solidFill>
                <a:latin typeface="Times New Roman"/>
                <a:cs typeface="Times New Roman"/>
              </a:rPr>
              <a:t> </a:t>
            </a:r>
            <a:endParaRPr lang="en-US" sz="2400" b="1" dirty="0" smtClean="0">
              <a:solidFill>
                <a:schemeClr val="accent2"/>
              </a:solidFill>
              <a:latin typeface="Times New Roman"/>
              <a:cs typeface="Times New Roman"/>
            </a:endParaRPr>
          </a:p>
          <a:p>
            <a:pPr marL="342900" indent="-342900" algn="ctr">
              <a:spcBef>
                <a:spcPct val="20000"/>
              </a:spcBef>
              <a:defRPr/>
            </a:pPr>
            <a:r>
              <a:rPr lang="en-US" sz="2400" b="1" dirty="0" smtClean="0">
                <a:solidFill>
                  <a:schemeClr val="hlink"/>
                </a:solidFill>
                <a:latin typeface="Times New Roman"/>
                <a:cs typeface="Times New Roman"/>
              </a:rPr>
              <a:t>(</a:t>
            </a:r>
            <a:r>
              <a:rPr lang="en-US" sz="2400" b="1" dirty="0">
                <a:solidFill>
                  <a:schemeClr val="hlink"/>
                </a:solidFill>
                <a:latin typeface="Times New Roman"/>
                <a:cs typeface="Times New Roman"/>
              </a:rPr>
              <a:t>can give two isomeric alky groups)</a:t>
            </a:r>
            <a:r>
              <a:rPr lang="en-US" sz="2400" dirty="0">
                <a:solidFill>
                  <a:schemeClr val="hlink"/>
                </a:solidFill>
                <a:latin typeface="Times New Roman"/>
                <a:cs typeface="Times New Roman"/>
              </a:rPr>
              <a:t> </a:t>
            </a:r>
            <a:endParaRPr lang="en-US" sz="2400" baseline="-25000" dirty="0" smtClean="0">
              <a:latin typeface="Times New Roman"/>
              <a:cs typeface="Times New Roman"/>
            </a:endParaRPr>
          </a:p>
          <a:p>
            <a:pPr marL="342900" indent="-342900" algn="ctr">
              <a:spcBef>
                <a:spcPct val="20000"/>
              </a:spcBef>
              <a:defRPr/>
            </a:pPr>
            <a:r>
              <a:rPr lang="en-US" sz="2400" b="1" dirty="0" smtClean="0">
                <a:solidFill>
                  <a:schemeClr val="hlink"/>
                </a:solidFill>
                <a:effectLst>
                  <a:outerShdw blurRad="38100" dist="38100" dir="2700000" algn="tl">
                    <a:srgbClr val="C0C0C0"/>
                  </a:outerShdw>
                </a:effectLst>
                <a:latin typeface="Times New Roman"/>
                <a:cs typeface="Times New Roman"/>
              </a:rPr>
              <a:t>and</a:t>
            </a:r>
            <a:endParaRPr lang="en-US" sz="2400" dirty="0">
              <a:solidFill>
                <a:schemeClr val="hlink"/>
              </a:solidFill>
              <a:effectLst>
                <a:outerShdw blurRad="38100" dist="38100" dir="2700000" algn="tl">
                  <a:srgbClr val="C0C0C0"/>
                </a:outerShdw>
              </a:effectLst>
              <a:latin typeface="Times New Roman"/>
              <a:cs typeface="Times New Roman"/>
            </a:endParaRPr>
          </a:p>
        </p:txBody>
      </p:sp>
      <p:graphicFrame>
        <p:nvGraphicFramePr>
          <p:cNvPr id="1026" name="Object 3"/>
          <p:cNvGraphicFramePr>
            <a:graphicFrameLocks noChangeAspect="1"/>
          </p:cNvGraphicFramePr>
          <p:nvPr>
            <p:extLst>
              <p:ext uri="{D42A27DB-BD31-4B8C-83A1-F6EECF244321}">
                <p14:modId xmlns:p14="http://schemas.microsoft.com/office/powerpoint/2010/main" val="1956281783"/>
              </p:ext>
            </p:extLst>
          </p:nvPr>
        </p:nvGraphicFramePr>
        <p:xfrm>
          <a:off x="1066800" y="4267200"/>
          <a:ext cx="7391400" cy="1295400"/>
        </p:xfrm>
        <a:graphic>
          <a:graphicData uri="http://schemas.openxmlformats.org/presentationml/2006/ole">
            <mc:AlternateContent xmlns:mc="http://schemas.openxmlformats.org/markup-compatibility/2006">
              <mc:Choice xmlns:v="urn:schemas-microsoft-com:vml" Requires="v">
                <p:oleObj spid="_x0000_s1058" name="CS ChemDraw Drawing" r:id="rId3" imgW="3890520" imgH="1302480" progId="ChemDraw.Document.6.0">
                  <p:embed/>
                </p:oleObj>
              </mc:Choice>
              <mc:Fallback>
                <p:oleObj name="CS ChemDraw Drawing" r:id="rId3" imgW="3890520" imgH="1302480" progId="ChemDraw.Document.6.0">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267200"/>
                        <a:ext cx="7391400" cy="1295400"/>
                      </a:xfrm>
                      <a:prstGeom prst="rect">
                        <a:avLst/>
                      </a:prstGeom>
                      <a:solidFill>
                        <a:schemeClr val="bg1"/>
                      </a:solidFill>
                      <a:ln>
                        <a:noFill/>
                      </a:ln>
                      <a:effectLst/>
                      <a:extLst/>
                    </p:spPr>
                  </p:pic>
                </p:oleObj>
              </mc:Fallback>
            </mc:AlternateContent>
          </a:graphicData>
        </a:graphic>
      </p:graphicFrame>
      <p:sp>
        <p:nvSpPr>
          <p:cNvPr id="1028" name="Slide Number Placeholder 6"/>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AB80BED2-EB42-49A9-BE77-A4EA0374446B}" type="slidenum">
              <a:rPr lang="x-none" sz="1400">
                <a:cs typeface="Arial" pitchFamily="34" charset="0"/>
              </a:rPr>
              <a:pPr rtl="1"/>
              <a:t>12</a:t>
            </a:fld>
            <a:endParaRPr lang="en-US" sz="1400">
              <a:cs typeface="Arial" pitchFamily="34" charset="0"/>
            </a:endParaRPr>
          </a:p>
        </p:txBody>
      </p:sp>
      <p:sp>
        <p:nvSpPr>
          <p:cNvPr id="1029" name="AutoShape 9"/>
          <p:cNvSpPr>
            <a:spLocks noChangeArrowheads="1"/>
          </p:cNvSpPr>
          <p:nvPr/>
        </p:nvSpPr>
        <p:spPr bwMode="auto">
          <a:xfrm>
            <a:off x="2209800" y="2971800"/>
            <a:ext cx="685800" cy="1143000"/>
          </a:xfrm>
          <a:prstGeom prst="downArrow">
            <a:avLst>
              <a:gd name="adj1" fmla="val 50000"/>
              <a:gd name="adj2" fmla="val 34091"/>
            </a:avLst>
          </a:prstGeom>
          <a:solidFill>
            <a:schemeClr val="accent1"/>
          </a:solidFill>
          <a:ln w="9525">
            <a:solidFill>
              <a:schemeClr val="tx1"/>
            </a:solidFill>
            <a:miter lim="800000"/>
            <a:headEnd/>
            <a:tailEnd/>
          </a:ln>
        </p:spPr>
        <p:txBody>
          <a:bodyPr wrap="none" anchor="ctr"/>
          <a:lstStyle/>
          <a:p>
            <a:endParaRPr lang="x-none">
              <a:ea typeface="Majalla UI"/>
            </a:endParaRPr>
          </a:p>
        </p:txBody>
      </p:sp>
      <p:sp>
        <p:nvSpPr>
          <p:cNvPr id="1030" name="AutoShape 10"/>
          <p:cNvSpPr>
            <a:spLocks noChangeArrowheads="1"/>
          </p:cNvSpPr>
          <p:nvPr/>
        </p:nvSpPr>
        <p:spPr bwMode="auto">
          <a:xfrm>
            <a:off x="6858000" y="2895600"/>
            <a:ext cx="609600" cy="1143000"/>
          </a:xfrm>
          <a:prstGeom prst="downArrow">
            <a:avLst>
              <a:gd name="adj1" fmla="val 50000"/>
              <a:gd name="adj2" fmla="val 46875"/>
            </a:avLst>
          </a:prstGeom>
          <a:solidFill>
            <a:schemeClr val="accent1"/>
          </a:solidFill>
          <a:ln w="9525">
            <a:solidFill>
              <a:schemeClr val="tx1"/>
            </a:solidFill>
            <a:miter lim="800000"/>
            <a:headEnd/>
            <a:tailEnd/>
          </a:ln>
        </p:spPr>
        <p:txBody>
          <a:bodyPr wrap="none" anchor="ctr"/>
          <a:lstStyle/>
          <a:p>
            <a:endParaRPr lang="x-none">
              <a:ea typeface="Majalla UI"/>
            </a:endParaRPr>
          </a:p>
        </p:txBody>
      </p:sp>
      <p:sp>
        <p:nvSpPr>
          <p:cNvPr id="7" name="Rectangle 6"/>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8" name="Picture 7" descr="ksulog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9" name="Picture 8"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0" name="Straight Connector 9"/>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Rectangle 4"/>
          <p:cNvSpPr>
            <a:spLocks noChangeArrowheads="1"/>
          </p:cNvSpPr>
          <p:nvPr/>
        </p:nvSpPr>
        <p:spPr bwMode="auto">
          <a:xfrm>
            <a:off x="1066800" y="1143000"/>
            <a:ext cx="6324600" cy="830997"/>
          </a:xfrm>
          <a:prstGeom prst="rect">
            <a:avLst/>
          </a:prstGeom>
          <a:noFill/>
          <a:ln w="9525">
            <a:noFill/>
            <a:miter lim="800000"/>
            <a:headEnd/>
            <a:tailEnd/>
          </a:ln>
          <a:effectLst/>
        </p:spPr>
        <p:txBody>
          <a:bodyPr wrap="square">
            <a:spAutoFit/>
          </a:bodyPr>
          <a:lstStyle/>
          <a:p>
            <a:pPr algn="ctr">
              <a:defRPr/>
            </a:pPr>
            <a:r>
              <a:rPr lang="en-US" sz="2400" b="1" dirty="0">
                <a:solidFill>
                  <a:schemeClr val="accent2"/>
                </a:solidFill>
                <a:effectLst>
                  <a:outerShdw blurRad="38100" dist="38100" dir="2700000" algn="tl">
                    <a:srgbClr val="C0C0C0"/>
                  </a:outerShdw>
                </a:effectLst>
                <a:latin typeface="Times New Roman"/>
                <a:cs typeface="Times New Roman"/>
              </a:rPr>
              <a:t>Butyl Group  C</a:t>
            </a:r>
            <a:r>
              <a:rPr lang="en-US" sz="2400" b="1" baseline="-25000" dirty="0">
                <a:solidFill>
                  <a:schemeClr val="accent2"/>
                </a:solidFill>
                <a:effectLst>
                  <a:outerShdw blurRad="38100" dist="38100" dir="2700000" algn="tl">
                    <a:srgbClr val="C0C0C0"/>
                  </a:outerShdw>
                </a:effectLst>
                <a:latin typeface="Times New Roman"/>
                <a:cs typeface="Times New Roman"/>
              </a:rPr>
              <a:t>4</a:t>
            </a:r>
            <a:r>
              <a:rPr lang="en-US" sz="2400" b="1" dirty="0">
                <a:solidFill>
                  <a:schemeClr val="accent2"/>
                </a:solidFill>
                <a:effectLst>
                  <a:outerShdw blurRad="38100" dist="38100" dir="2700000" algn="tl">
                    <a:srgbClr val="C0C0C0"/>
                  </a:outerShdw>
                </a:effectLst>
                <a:latin typeface="Times New Roman"/>
                <a:cs typeface="Times New Roman"/>
              </a:rPr>
              <a:t>H</a:t>
            </a:r>
            <a:r>
              <a:rPr lang="en-US" sz="2400" b="1" baseline="-25000" dirty="0">
                <a:solidFill>
                  <a:schemeClr val="accent2"/>
                </a:solidFill>
                <a:effectLst>
                  <a:outerShdw blurRad="38100" dist="38100" dir="2700000" algn="tl">
                    <a:srgbClr val="C0C0C0"/>
                  </a:outerShdw>
                </a:effectLst>
                <a:latin typeface="Times New Roman"/>
                <a:cs typeface="Times New Roman"/>
              </a:rPr>
              <a:t>9</a:t>
            </a:r>
            <a:r>
              <a:rPr lang="en-US" sz="2400" b="1" dirty="0">
                <a:solidFill>
                  <a:schemeClr val="accent2"/>
                </a:solidFill>
                <a:effectLst>
                  <a:outerShdw blurRad="38100" dist="38100" dir="2700000" algn="tl">
                    <a:srgbClr val="C0C0C0"/>
                  </a:outerShdw>
                </a:effectLst>
                <a:latin typeface="Times New Roman"/>
                <a:cs typeface="Times New Roman"/>
              </a:rPr>
              <a:t> </a:t>
            </a:r>
          </a:p>
          <a:p>
            <a:pPr algn="ctr">
              <a:defRPr/>
            </a:pPr>
            <a:r>
              <a:rPr lang="en-US" sz="2400" b="1" dirty="0">
                <a:solidFill>
                  <a:schemeClr val="accent2"/>
                </a:solidFill>
                <a:effectLst>
                  <a:outerShdw blurRad="38100" dist="38100" dir="2700000" algn="tl">
                    <a:srgbClr val="C0C0C0"/>
                  </a:outerShdw>
                </a:effectLst>
                <a:latin typeface="Times New Roman"/>
                <a:cs typeface="Times New Roman"/>
              </a:rPr>
              <a:t>(can give four isomeric alky groups)</a:t>
            </a:r>
            <a:endParaRPr lang="en-GB" sz="2400" b="1" dirty="0">
              <a:solidFill>
                <a:schemeClr val="accent2"/>
              </a:solidFill>
              <a:effectLst>
                <a:outerShdw blurRad="38100" dist="38100" dir="2700000" algn="tl">
                  <a:srgbClr val="C0C0C0"/>
                </a:outerShdw>
              </a:effectLst>
              <a:latin typeface="Times New Roman"/>
              <a:cs typeface="Times New Roman"/>
            </a:endParaRPr>
          </a:p>
        </p:txBody>
      </p:sp>
      <p:graphicFrame>
        <p:nvGraphicFramePr>
          <p:cNvPr id="2050" name="Object 13"/>
          <p:cNvGraphicFramePr>
            <a:graphicFrameLocks noGrp="1" noChangeAspect="1"/>
          </p:cNvGraphicFramePr>
          <p:nvPr>
            <p:ph/>
            <p:extLst>
              <p:ext uri="{D42A27DB-BD31-4B8C-83A1-F6EECF244321}">
                <p14:modId xmlns:p14="http://schemas.microsoft.com/office/powerpoint/2010/main" val="1717292644"/>
              </p:ext>
            </p:extLst>
          </p:nvPr>
        </p:nvGraphicFramePr>
        <p:xfrm>
          <a:off x="381000" y="2514600"/>
          <a:ext cx="8382571" cy="1631897"/>
        </p:xfrm>
        <a:graphic>
          <a:graphicData uri="http://schemas.openxmlformats.org/presentationml/2006/ole">
            <mc:AlternateContent xmlns:mc="http://schemas.openxmlformats.org/markup-compatibility/2006">
              <mc:Choice xmlns:v="urn:schemas-microsoft-com:vml" Requires="v">
                <p:oleObj spid="_x0000_s2082" name="CS ChemDraw Drawing" r:id="rId3" imgW="3220560" imgH="627480" progId="ChemDraw.Document.6.0">
                  <p:embed/>
                </p:oleObj>
              </mc:Choice>
              <mc:Fallback>
                <p:oleObj name="CS ChemDraw Drawing" r:id="rId3" imgW="3220560" imgH="627480" progId="ChemDraw.Document.6.0">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14600"/>
                        <a:ext cx="8382571" cy="1631897"/>
                      </a:xfrm>
                      <a:prstGeom prst="rect">
                        <a:avLst/>
                      </a:prstGeom>
                      <a:noFill/>
                      <a:extLst/>
                    </p:spPr>
                  </p:pic>
                </p:oleObj>
              </mc:Fallback>
            </mc:AlternateContent>
          </a:graphicData>
        </a:graphic>
      </p:graphicFrame>
      <p:sp>
        <p:nvSpPr>
          <p:cNvPr id="4" name="Rectangle 3"/>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5" name="Picture 4" descr="ksulog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6" name="Picture 5"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7" name="Straight Connector 6"/>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90600"/>
            <a:ext cx="8763000" cy="609600"/>
          </a:xfrm>
        </p:spPr>
        <p:txBody>
          <a:bodyPr lIns="91440" rIns="91440" bIns="45720" anchor="ctr">
            <a:normAutofit/>
          </a:bodyPr>
          <a:lstStyle/>
          <a:p>
            <a:pPr algn="ctr" eaLnBrk="1" hangingPunct="1">
              <a:defRPr/>
            </a:pPr>
            <a:r>
              <a:rPr lang="en-US" sz="2400" b="1" dirty="0" smtClean="0">
                <a:solidFill>
                  <a:schemeClr val="accent2"/>
                </a:solidFill>
                <a:effectLst>
                  <a:outerShdw blurRad="38100" dist="38100" dir="2700000" algn="tl">
                    <a:srgbClr val="C0C0C0"/>
                  </a:outerShdw>
                </a:effectLst>
                <a:latin typeface="Times New Roman"/>
                <a:cs typeface="Times New Roman"/>
              </a:rPr>
              <a:t>IUPAC Nomenclature Of Branched-Chain Alkanes</a:t>
            </a:r>
          </a:p>
        </p:txBody>
      </p:sp>
      <p:sp>
        <p:nvSpPr>
          <p:cNvPr id="133123" name="Content Placeholder 2"/>
          <p:cNvSpPr>
            <a:spLocks noGrp="1"/>
          </p:cNvSpPr>
          <p:nvPr>
            <p:ph idx="4294967295"/>
          </p:nvPr>
        </p:nvSpPr>
        <p:spPr>
          <a:xfrm>
            <a:off x="0" y="1447800"/>
            <a:ext cx="9144000" cy="5257800"/>
          </a:xfrm>
        </p:spPr>
        <p:txBody>
          <a:bodyPr>
            <a:noAutofit/>
          </a:bodyPr>
          <a:lstStyle/>
          <a:p>
            <a:pPr algn="just" eaLnBrk="1" hangingPunct="1">
              <a:buFont typeface="Wingdings 2" pitchFamily="18" charset="2"/>
              <a:buNone/>
              <a:defRPr/>
            </a:pPr>
            <a:r>
              <a:rPr lang="en-US" sz="2400" b="1" dirty="0" smtClean="0">
                <a:latin typeface="Times New Roman"/>
                <a:cs typeface="Times New Roman"/>
              </a:rPr>
              <a:t> </a:t>
            </a:r>
            <a:r>
              <a:rPr lang="en-US" sz="2400" dirty="0" smtClean="0">
                <a:effectLst>
                  <a:outerShdw blurRad="38100" dist="38100" dir="2700000" algn="tl">
                    <a:srgbClr val="C0C0C0"/>
                  </a:outerShdw>
                </a:effectLst>
                <a:latin typeface="Times New Roman"/>
                <a:cs typeface="Times New Roman"/>
              </a:rPr>
              <a:t>1- Locate the longest continuous chain of carbon atoms; this chain determines the root name for the alkane. </a:t>
            </a:r>
          </a:p>
          <a:p>
            <a:pPr algn="just" eaLnBrk="1" hangingPunct="1">
              <a:buFont typeface="Wingdings 2" pitchFamily="18" charset="2"/>
              <a:buNone/>
              <a:defRPr/>
            </a:pPr>
            <a:r>
              <a:rPr lang="en-US" sz="2400" dirty="0" smtClean="0">
                <a:effectLst>
                  <a:outerShdw blurRad="38100" dist="38100" dir="2700000" algn="tl">
                    <a:srgbClr val="C0C0C0"/>
                  </a:outerShdw>
                </a:effectLst>
                <a:latin typeface="Times New Roman"/>
                <a:cs typeface="Times New Roman"/>
              </a:rPr>
              <a:t>    Sometimes, you may need to go around corners and zigzag to find the longest (parent) chain.  (the parent chain is in blue):</a:t>
            </a:r>
          </a:p>
          <a:p>
            <a:pPr algn="just" eaLnBrk="1" hangingPunct="1">
              <a:buFont typeface="Wingdings 2" pitchFamily="18" charset="2"/>
              <a:buNone/>
              <a:defRPr/>
            </a:pPr>
            <a:endParaRPr lang="en-US" sz="2400" dirty="0" smtClean="0">
              <a:effectLst>
                <a:outerShdw blurRad="38100" dist="38100" dir="2700000" algn="tl">
                  <a:srgbClr val="C0C0C0"/>
                </a:outerShdw>
              </a:effectLst>
              <a:latin typeface="Times New Roman"/>
              <a:cs typeface="Times New Roman"/>
            </a:endParaRPr>
          </a:p>
          <a:p>
            <a:pPr algn="just" eaLnBrk="1" hangingPunct="1">
              <a:buFont typeface="Wingdings 2" pitchFamily="18" charset="2"/>
              <a:buNone/>
              <a:defRPr/>
            </a:pPr>
            <a:endParaRPr lang="en-US" sz="2400" dirty="0" smtClean="0">
              <a:effectLst>
                <a:outerShdw blurRad="38100" dist="38100" dir="2700000" algn="tl">
                  <a:srgbClr val="C0C0C0"/>
                </a:outerShdw>
              </a:effectLst>
              <a:latin typeface="Times New Roman"/>
              <a:cs typeface="Times New Roman"/>
            </a:endParaRPr>
          </a:p>
          <a:p>
            <a:pPr algn="just" eaLnBrk="1" hangingPunct="1">
              <a:buFont typeface="Wingdings 2" pitchFamily="18" charset="2"/>
              <a:buNone/>
              <a:defRPr/>
            </a:pPr>
            <a:endParaRPr lang="en-US" sz="2400" dirty="0" smtClean="0">
              <a:effectLst>
                <a:outerShdw blurRad="38100" dist="38100" dir="2700000" algn="tl">
                  <a:srgbClr val="C0C0C0"/>
                </a:outerShdw>
              </a:effectLst>
              <a:latin typeface="Times New Roman"/>
              <a:cs typeface="Times New Roman"/>
            </a:endParaRPr>
          </a:p>
          <a:p>
            <a:pPr algn="just" eaLnBrk="1" hangingPunct="1">
              <a:buFont typeface="Wingdings 2" pitchFamily="18" charset="2"/>
              <a:buNone/>
              <a:defRPr/>
            </a:pPr>
            <a:endParaRPr lang="en-US" sz="2400" dirty="0" smtClean="0">
              <a:effectLst>
                <a:outerShdw blurRad="38100" dist="38100" dir="2700000" algn="tl">
                  <a:srgbClr val="C0C0C0"/>
                </a:outerShdw>
              </a:effectLst>
              <a:latin typeface="Times New Roman"/>
              <a:cs typeface="Times New Roman"/>
            </a:endParaRPr>
          </a:p>
          <a:p>
            <a:pPr algn="just" eaLnBrk="1" hangingPunct="1">
              <a:buFont typeface="Wingdings 2" pitchFamily="18" charset="2"/>
              <a:buNone/>
              <a:defRPr/>
            </a:pPr>
            <a:endParaRPr lang="en-US" sz="2400" dirty="0" smtClean="0">
              <a:effectLst>
                <a:outerShdw blurRad="38100" dist="38100" dir="2700000" algn="tl">
                  <a:srgbClr val="C0C0C0"/>
                </a:outerShdw>
              </a:effectLst>
              <a:latin typeface="Times New Roman"/>
              <a:cs typeface="Times New Roman"/>
            </a:endParaRPr>
          </a:p>
          <a:p>
            <a:pPr algn="just" eaLnBrk="1" hangingPunct="1">
              <a:buFont typeface="Wingdings" pitchFamily="2" charset="2"/>
              <a:buChar char="Ø"/>
              <a:defRPr/>
            </a:pPr>
            <a:r>
              <a:rPr lang="en-US" sz="2400" dirty="0" smtClean="0">
                <a:effectLst>
                  <a:outerShdw blurRad="38100" dist="38100" dir="2700000" algn="tl">
                    <a:srgbClr val="C0C0C0"/>
                  </a:outerShdw>
                </a:effectLst>
                <a:latin typeface="Times New Roman"/>
                <a:cs typeface="Times New Roman"/>
              </a:rPr>
              <a:t>If the parent chain for example has 6 carbon atoms, therefore, it is a derivative of </a:t>
            </a:r>
            <a:r>
              <a:rPr lang="en-US" sz="2400" i="1" dirty="0" smtClean="0">
                <a:effectLst>
                  <a:outerShdw blurRad="38100" dist="38100" dir="2700000" algn="tl">
                    <a:srgbClr val="C0C0C0"/>
                  </a:outerShdw>
                </a:effectLst>
                <a:latin typeface="Times New Roman"/>
                <a:cs typeface="Times New Roman"/>
              </a:rPr>
              <a:t>hexane </a:t>
            </a:r>
            <a:r>
              <a:rPr lang="en-US" sz="2400" dirty="0" smtClean="0">
                <a:effectLst>
                  <a:outerShdw blurRad="38100" dist="38100" dir="2700000" algn="tl">
                    <a:srgbClr val="C0C0C0"/>
                  </a:outerShdw>
                </a:effectLst>
                <a:latin typeface="Times New Roman"/>
                <a:cs typeface="Times New Roman"/>
              </a:rPr>
              <a:t>and if it has 4 carbon atoms it is derivative of </a:t>
            </a:r>
            <a:r>
              <a:rPr lang="en-US" sz="2400" i="1" dirty="0" smtClean="0">
                <a:effectLst>
                  <a:outerShdw blurRad="38100" dist="38100" dir="2700000" algn="tl">
                    <a:srgbClr val="C0C0C0"/>
                  </a:outerShdw>
                </a:effectLst>
                <a:latin typeface="Times New Roman"/>
                <a:cs typeface="Times New Roman"/>
              </a:rPr>
              <a:t>butane</a:t>
            </a:r>
            <a:r>
              <a:rPr lang="en-US" sz="2400" dirty="0" smtClean="0">
                <a:effectLst>
                  <a:outerShdw blurRad="38100" dist="38100" dir="2700000" algn="tl">
                    <a:srgbClr val="C0C0C0"/>
                  </a:outerShdw>
                </a:effectLst>
                <a:latin typeface="Times New Roman"/>
                <a:cs typeface="Times New Roman"/>
              </a:rPr>
              <a:t> and so on</a:t>
            </a:r>
            <a:r>
              <a:rPr lang="en-US" sz="2400" i="1" dirty="0" smtClean="0">
                <a:effectLst>
                  <a:outerShdw blurRad="38100" dist="38100" dir="2700000" algn="tl">
                    <a:srgbClr val="C0C0C0"/>
                  </a:outerShdw>
                </a:effectLst>
                <a:latin typeface="Times New Roman"/>
                <a:cs typeface="Times New Roman"/>
              </a:rPr>
              <a:t> </a:t>
            </a:r>
            <a:r>
              <a:rPr lang="en-US" sz="2400" dirty="0" smtClean="0">
                <a:effectLst>
                  <a:outerShdw blurRad="38100" dist="38100" dir="2700000" algn="tl">
                    <a:srgbClr val="C0C0C0"/>
                  </a:outerShdw>
                </a:effectLst>
                <a:latin typeface="Times New Roman"/>
                <a:cs typeface="Times New Roman"/>
              </a:rPr>
              <a:t>. </a:t>
            </a:r>
          </a:p>
          <a:p>
            <a:pPr eaLnBrk="1" hangingPunct="1">
              <a:buFont typeface="Wingdings 2" pitchFamily="18" charset="2"/>
              <a:buNone/>
              <a:defRPr/>
            </a:pPr>
            <a:endParaRPr lang="en-US" sz="2400" dirty="0" smtClean="0">
              <a:effectLst>
                <a:outerShdw blurRad="38100" dist="38100" dir="2700000" algn="tl">
                  <a:srgbClr val="C0C0C0"/>
                </a:outerShdw>
              </a:effectLst>
              <a:latin typeface="Times New Roman"/>
              <a:cs typeface="Times New Roman"/>
            </a:endParaRPr>
          </a:p>
          <a:p>
            <a:pPr eaLnBrk="1" hangingPunct="1">
              <a:buFont typeface="Wingdings 2" pitchFamily="18" charset="2"/>
              <a:buNone/>
              <a:defRPr/>
            </a:pPr>
            <a:endParaRPr lang="en-US" sz="2400" dirty="0" smtClean="0">
              <a:effectLst>
                <a:outerShdw blurRad="38100" dist="38100" dir="2700000" algn="tl">
                  <a:srgbClr val="C0C0C0"/>
                </a:outerShdw>
              </a:effectLst>
              <a:latin typeface="Times New Roman"/>
              <a:cs typeface="Times New Roman"/>
            </a:endParaRPr>
          </a:p>
          <a:p>
            <a:pPr eaLnBrk="1" hangingPunct="1">
              <a:buFont typeface="Wingdings 2" pitchFamily="18" charset="2"/>
              <a:buNone/>
              <a:defRPr/>
            </a:pPr>
            <a:endParaRPr lang="en-US" sz="2400" dirty="0" smtClean="0">
              <a:latin typeface="Times New Roman"/>
              <a:cs typeface="Times New Roman"/>
            </a:endParaRPr>
          </a:p>
          <a:p>
            <a:pPr eaLnBrk="1" hangingPunct="1">
              <a:buFont typeface="Wingdings 2" pitchFamily="18" charset="2"/>
              <a:buNone/>
              <a:defRPr/>
            </a:pPr>
            <a:endParaRPr lang="en-US" sz="2400" dirty="0" smtClean="0">
              <a:latin typeface="Times New Roman"/>
              <a:cs typeface="Times New Roman"/>
            </a:endParaRPr>
          </a:p>
          <a:p>
            <a:pPr eaLnBrk="1" hangingPunct="1">
              <a:buFont typeface="Wingdings 2" pitchFamily="18" charset="2"/>
              <a:buNone/>
              <a:defRPr/>
            </a:pPr>
            <a:r>
              <a:rPr lang="en-US" sz="2400" dirty="0" smtClean="0">
                <a:latin typeface="Times New Roman"/>
                <a:cs typeface="Times New Roman"/>
              </a:rPr>
              <a:t> </a:t>
            </a:r>
            <a:endParaRPr lang="en-US" sz="2400" baseline="-25000" dirty="0" smtClean="0">
              <a:latin typeface="Times New Roman"/>
              <a:cs typeface="Times New Roman"/>
            </a:endParaRPr>
          </a:p>
          <a:p>
            <a:pPr eaLnBrk="1" hangingPunct="1">
              <a:buFont typeface="Wingdings 2" pitchFamily="18" charset="2"/>
              <a:buNone/>
              <a:defRPr/>
            </a:pPr>
            <a:r>
              <a:rPr lang="en-US" sz="2400" dirty="0" smtClean="0">
                <a:latin typeface="Times New Roman"/>
                <a:cs typeface="Times New Roman"/>
              </a:rPr>
              <a:t> </a:t>
            </a:r>
          </a:p>
          <a:p>
            <a:pPr eaLnBrk="1" hangingPunct="1">
              <a:buFont typeface="Wingdings 2" pitchFamily="18" charset="2"/>
              <a:buNone/>
              <a:defRPr/>
            </a:pPr>
            <a:endParaRPr lang="en-US" sz="2400" dirty="0" smtClean="0">
              <a:latin typeface="Times New Roman"/>
              <a:cs typeface="Times New Roman"/>
            </a:endParaRPr>
          </a:p>
          <a:p>
            <a:pPr eaLnBrk="1" hangingPunct="1">
              <a:defRPr/>
            </a:pPr>
            <a:endParaRPr lang="en-US" sz="2400" dirty="0" smtClean="0">
              <a:latin typeface="Times New Roman"/>
              <a:cs typeface="Times New Roman"/>
            </a:endParaRPr>
          </a:p>
        </p:txBody>
      </p:sp>
      <p:graphicFrame>
        <p:nvGraphicFramePr>
          <p:cNvPr id="3074" name="Object 6"/>
          <p:cNvGraphicFramePr>
            <a:graphicFrameLocks noChangeAspect="1"/>
          </p:cNvGraphicFramePr>
          <p:nvPr>
            <p:extLst>
              <p:ext uri="{D42A27DB-BD31-4B8C-83A1-F6EECF244321}">
                <p14:modId xmlns:p14="http://schemas.microsoft.com/office/powerpoint/2010/main" val="2445276526"/>
              </p:ext>
            </p:extLst>
          </p:nvPr>
        </p:nvGraphicFramePr>
        <p:xfrm>
          <a:off x="152400" y="3352800"/>
          <a:ext cx="8810625" cy="1831975"/>
        </p:xfrm>
        <a:graphic>
          <a:graphicData uri="http://schemas.openxmlformats.org/presentationml/2006/ole">
            <mc:AlternateContent xmlns:mc="http://schemas.openxmlformats.org/markup-compatibility/2006">
              <mc:Choice xmlns:v="urn:schemas-microsoft-com:vml" Requires="v">
                <p:oleObj spid="_x0000_s3106" name="CS ChemDraw Drawing" r:id="rId3" imgW="6193080" imgH="1287720" progId="ChemDraw.Document.6.0">
                  <p:embed/>
                </p:oleObj>
              </mc:Choice>
              <mc:Fallback>
                <p:oleObj name="CS ChemDraw Drawing" r:id="rId3" imgW="6193080" imgH="1287720" progId="ChemDraw.Document.6.0">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352800"/>
                        <a:ext cx="8810625" cy="1831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Slide Number Placeholder 4"/>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A36D4790-A841-458A-9722-12A70FEDBB28}" type="slidenum">
              <a:rPr lang="x-none" sz="1400">
                <a:cs typeface="Arial" pitchFamily="34" charset="0"/>
              </a:rPr>
              <a:pPr rtl="1"/>
              <a:t>14</a:t>
            </a:fld>
            <a:endParaRPr lang="en-US" sz="1400">
              <a:cs typeface="Arial" pitchFamily="34" charset="0"/>
            </a:endParaRPr>
          </a:p>
        </p:txBody>
      </p:sp>
      <p:sp>
        <p:nvSpPr>
          <p:cNvPr id="6" name="Rectangle 5"/>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7" name="Picture 6" descr="ksulog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8" name="Picture 7"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9" name="Straight Connector 8"/>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Content Placeholder 4"/>
          <p:cNvSpPr>
            <a:spLocks noGrp="1"/>
          </p:cNvSpPr>
          <p:nvPr>
            <p:ph sz="half" idx="4294967295"/>
          </p:nvPr>
        </p:nvSpPr>
        <p:spPr>
          <a:xfrm>
            <a:off x="0" y="1143001"/>
            <a:ext cx="9144000" cy="990600"/>
          </a:xfrm>
        </p:spPr>
        <p:txBody>
          <a:bodyPr>
            <a:normAutofit/>
          </a:bodyPr>
          <a:lstStyle/>
          <a:p>
            <a:pPr algn="just" eaLnBrk="1" hangingPunct="1">
              <a:buFont typeface="Wingdings 2" pitchFamily="18" charset="2"/>
              <a:buNone/>
              <a:defRPr/>
            </a:pPr>
            <a:r>
              <a:rPr lang="en-US" sz="2400" dirty="0" smtClean="0">
                <a:effectLst>
                  <a:outerShdw blurRad="38100" dist="38100" dir="2700000" algn="tl">
                    <a:srgbClr val="C0C0C0"/>
                  </a:outerShdw>
                </a:effectLst>
                <a:latin typeface="Times New Roman"/>
                <a:cs typeface="Times New Roman"/>
              </a:rPr>
              <a:t>2- Number the longest chain beginning with the end of the chain nearer  to the substituent.</a:t>
            </a:r>
          </a:p>
        </p:txBody>
      </p:sp>
      <p:graphicFrame>
        <p:nvGraphicFramePr>
          <p:cNvPr id="4098" name="Object 4"/>
          <p:cNvGraphicFramePr>
            <a:graphicFrameLocks noChangeAspect="1"/>
          </p:cNvGraphicFramePr>
          <p:nvPr/>
        </p:nvGraphicFramePr>
        <p:xfrm>
          <a:off x="685800" y="2514600"/>
          <a:ext cx="7162800" cy="2236788"/>
        </p:xfrm>
        <a:graphic>
          <a:graphicData uri="http://schemas.openxmlformats.org/presentationml/2006/ole">
            <mc:AlternateContent xmlns:mc="http://schemas.openxmlformats.org/markup-compatibility/2006">
              <mc:Choice xmlns:v="urn:schemas-microsoft-com:vml" Requires="v">
                <p:oleObj spid="_x0000_s4130" name="CS ChemDraw Drawing" r:id="rId3" imgW="4849560" imgH="1515240" progId="ChemDraw.Document.6.0">
                  <p:embed/>
                </p:oleObj>
              </mc:Choice>
              <mc:Fallback>
                <p:oleObj name="CS ChemDraw Drawing" r:id="rId3" imgW="4849560" imgH="1515240" progId="ChemDraw.Document.6.0">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514600"/>
                        <a:ext cx="7162800" cy="22367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Slide Number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269C8D2E-29DE-4C58-B0E8-E49544C16950}" type="slidenum">
              <a:rPr lang="x-none" sz="1400">
                <a:cs typeface="Arial" pitchFamily="34" charset="0"/>
              </a:rPr>
              <a:pPr rtl="1"/>
              <a:t>15</a:t>
            </a:fld>
            <a:endParaRPr lang="en-US" sz="1400">
              <a:cs typeface="Arial" pitchFamily="34" charset="0"/>
            </a:endParaRPr>
          </a:p>
        </p:txBody>
      </p:sp>
      <p:sp>
        <p:nvSpPr>
          <p:cNvPr id="5" name="Rectangle 4"/>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6" name="Picture 5" descr="ksulog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7" name="Picture 6"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8" name="Straight Connector 7"/>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cstate="print"/>
          <a:srcRect t="17390"/>
          <a:stretch>
            <a:fillRect/>
          </a:stretch>
        </p:blipFill>
        <p:spPr bwMode="auto">
          <a:xfrm>
            <a:off x="0" y="1828800"/>
            <a:ext cx="8839200" cy="2895600"/>
          </a:xfrm>
          <a:prstGeom prst="rect">
            <a:avLst/>
          </a:prstGeom>
          <a:noFill/>
          <a:ln w="9525">
            <a:noFill/>
            <a:miter lim="800000"/>
            <a:headEnd/>
            <a:tailEnd/>
          </a:ln>
        </p:spPr>
      </p:pic>
      <p:sp>
        <p:nvSpPr>
          <p:cNvPr id="135172" name="Rectangle 5"/>
          <p:cNvSpPr>
            <a:spLocks noChangeArrowheads="1"/>
          </p:cNvSpPr>
          <p:nvPr/>
        </p:nvSpPr>
        <p:spPr bwMode="auto">
          <a:xfrm>
            <a:off x="0" y="4953000"/>
            <a:ext cx="8991600" cy="1200328"/>
          </a:xfrm>
          <a:prstGeom prst="rect">
            <a:avLst/>
          </a:prstGeom>
          <a:noFill/>
          <a:ln w="9525">
            <a:noFill/>
            <a:miter lim="800000"/>
            <a:headEnd/>
            <a:tailEnd/>
          </a:ln>
        </p:spPr>
        <p:txBody>
          <a:bodyPr>
            <a:spAutoFit/>
          </a:bodyPr>
          <a:lstStyle/>
          <a:p>
            <a:pPr algn="just">
              <a:spcBef>
                <a:spcPct val="50000"/>
              </a:spcBef>
              <a:buClr>
                <a:schemeClr val="folHlink"/>
              </a:buClr>
              <a:buFont typeface="Wingdings" pitchFamily="2" charset="2"/>
              <a:buChar char="Ø"/>
              <a:defRPr/>
            </a:pPr>
            <a:r>
              <a:rPr lang="en-US" sz="2400" dirty="0">
                <a:solidFill>
                  <a:srgbClr val="000000"/>
                </a:solidFill>
                <a:latin typeface="Times New Roman"/>
                <a:cs typeface="Times New Roman"/>
              </a:rPr>
              <a:t> </a:t>
            </a:r>
            <a:r>
              <a:rPr lang="en-US" sz="2400" dirty="0">
                <a:solidFill>
                  <a:srgbClr val="000000"/>
                </a:solidFill>
                <a:effectLst>
                  <a:outerShdw blurRad="38100" dist="38100" dir="2700000" algn="tl">
                    <a:srgbClr val="C0C0C0"/>
                  </a:outerShdw>
                </a:effectLst>
                <a:latin typeface="Times New Roman"/>
                <a:cs typeface="Times New Roman"/>
              </a:rPr>
              <a:t>In writing the full name the </a:t>
            </a:r>
            <a:r>
              <a:rPr lang="en-US" sz="2400" b="1" dirty="0">
                <a:solidFill>
                  <a:srgbClr val="008100"/>
                </a:solidFill>
                <a:effectLst>
                  <a:outerShdw blurRad="38100" dist="38100" dir="2700000" algn="tl">
                    <a:srgbClr val="C0C0C0"/>
                  </a:outerShdw>
                </a:effectLst>
                <a:latin typeface="Times New Roman"/>
                <a:cs typeface="Times New Roman"/>
              </a:rPr>
              <a:t>root name </a:t>
            </a:r>
            <a:r>
              <a:rPr lang="en-US" sz="2400" dirty="0">
                <a:solidFill>
                  <a:srgbClr val="000000"/>
                </a:solidFill>
                <a:effectLst>
                  <a:outerShdw blurRad="38100" dist="38100" dir="2700000" algn="tl">
                    <a:srgbClr val="C0C0C0"/>
                  </a:outerShdw>
                </a:effectLst>
                <a:latin typeface="Times New Roman"/>
                <a:cs typeface="Times New Roman"/>
              </a:rPr>
              <a:t>is placed </a:t>
            </a:r>
            <a:r>
              <a:rPr lang="en-US" sz="2400" b="1" dirty="0">
                <a:solidFill>
                  <a:srgbClr val="008100"/>
                </a:solidFill>
                <a:effectLst>
                  <a:outerShdw blurRad="38100" dist="38100" dir="2700000" algn="tl">
                    <a:srgbClr val="C0C0C0"/>
                  </a:outerShdw>
                </a:effectLst>
                <a:latin typeface="Times New Roman"/>
                <a:cs typeface="Times New Roman"/>
              </a:rPr>
              <a:t>last</a:t>
            </a:r>
            <a:r>
              <a:rPr lang="en-US" sz="2400" dirty="0">
                <a:solidFill>
                  <a:srgbClr val="000000"/>
                </a:solidFill>
                <a:effectLst>
                  <a:outerShdw blurRad="38100" dist="38100" dir="2700000" algn="tl">
                    <a:srgbClr val="C0C0C0"/>
                  </a:outerShdw>
                </a:effectLst>
                <a:latin typeface="Times New Roman"/>
                <a:cs typeface="Times New Roman"/>
              </a:rPr>
              <a:t>; the </a:t>
            </a:r>
            <a:r>
              <a:rPr lang="en-US" sz="2400" b="1" dirty="0">
                <a:solidFill>
                  <a:srgbClr val="9B3300"/>
                </a:solidFill>
                <a:effectLst>
                  <a:outerShdw blurRad="38100" dist="38100" dir="2700000" algn="tl">
                    <a:srgbClr val="C0C0C0"/>
                  </a:outerShdw>
                </a:effectLst>
                <a:latin typeface="Times New Roman"/>
                <a:cs typeface="Times New Roman"/>
              </a:rPr>
              <a:t>substituent group</a:t>
            </a:r>
            <a:r>
              <a:rPr lang="en-US" sz="2400" dirty="0">
                <a:solidFill>
                  <a:srgbClr val="000000"/>
                </a:solidFill>
                <a:effectLst>
                  <a:outerShdw blurRad="38100" dist="38100" dir="2700000" algn="tl">
                    <a:srgbClr val="C0C0C0"/>
                  </a:outerShdw>
                </a:effectLst>
                <a:latin typeface="Times New Roman"/>
                <a:cs typeface="Times New Roman"/>
              </a:rPr>
              <a:t>, preceded by the</a:t>
            </a:r>
            <a:r>
              <a:rPr lang="x-none" sz="2400" dirty="0">
                <a:solidFill>
                  <a:srgbClr val="000000"/>
                </a:solidFill>
                <a:effectLst>
                  <a:outerShdw blurRad="38100" dist="38100" dir="2700000" algn="tl">
                    <a:srgbClr val="C0C0C0"/>
                  </a:outerShdw>
                </a:effectLst>
                <a:latin typeface="Times New Roman"/>
                <a:cs typeface="Times New Roman"/>
              </a:rPr>
              <a:t> </a:t>
            </a:r>
            <a:r>
              <a:rPr lang="en-US" sz="2400" b="1" dirty="0">
                <a:solidFill>
                  <a:srgbClr val="9B3300"/>
                </a:solidFill>
                <a:effectLst>
                  <a:outerShdw blurRad="38100" dist="38100" dir="2700000" algn="tl">
                    <a:srgbClr val="C0C0C0"/>
                  </a:outerShdw>
                </a:effectLst>
                <a:latin typeface="Times New Roman"/>
                <a:cs typeface="Times New Roman"/>
              </a:rPr>
              <a:t>number </a:t>
            </a:r>
            <a:r>
              <a:rPr lang="en-US" sz="2400" dirty="0">
                <a:solidFill>
                  <a:srgbClr val="000000"/>
                </a:solidFill>
                <a:effectLst>
                  <a:outerShdw blurRad="38100" dist="38100" dir="2700000" algn="tl">
                    <a:srgbClr val="C0C0C0"/>
                  </a:outerShdw>
                </a:effectLst>
                <a:latin typeface="Times New Roman"/>
                <a:cs typeface="Times New Roman"/>
              </a:rPr>
              <a:t>indicating its </a:t>
            </a:r>
            <a:r>
              <a:rPr lang="en-US" sz="2400" b="1" dirty="0">
                <a:solidFill>
                  <a:srgbClr val="9B3300"/>
                </a:solidFill>
                <a:effectLst>
                  <a:outerShdw blurRad="38100" dist="38100" dir="2700000" algn="tl">
                    <a:srgbClr val="C0C0C0"/>
                  </a:outerShdw>
                </a:effectLst>
                <a:latin typeface="Times New Roman"/>
                <a:cs typeface="Times New Roman"/>
              </a:rPr>
              <a:t>location </a:t>
            </a:r>
            <a:r>
              <a:rPr lang="en-US" sz="2400" dirty="0">
                <a:solidFill>
                  <a:srgbClr val="000000"/>
                </a:solidFill>
                <a:effectLst>
                  <a:outerShdw blurRad="38100" dist="38100" dir="2700000" algn="tl">
                    <a:srgbClr val="C0C0C0"/>
                  </a:outerShdw>
                </a:effectLst>
                <a:latin typeface="Times New Roman"/>
                <a:cs typeface="Times New Roman"/>
              </a:rPr>
              <a:t>on the chain, is placed </a:t>
            </a:r>
            <a:r>
              <a:rPr lang="en-US" sz="2400" b="1" dirty="0">
                <a:solidFill>
                  <a:srgbClr val="9B3300"/>
                </a:solidFill>
                <a:effectLst>
                  <a:outerShdw blurRad="38100" dist="38100" dir="2700000" algn="tl">
                    <a:srgbClr val="C0C0C0"/>
                  </a:outerShdw>
                </a:effectLst>
                <a:latin typeface="Times New Roman"/>
                <a:cs typeface="Times New Roman"/>
              </a:rPr>
              <a:t>first</a:t>
            </a:r>
            <a:r>
              <a:rPr lang="en-US" sz="2400" dirty="0">
                <a:solidFill>
                  <a:srgbClr val="000000"/>
                </a:solidFill>
                <a:effectLst>
                  <a:outerShdw blurRad="38100" dist="38100" dir="2700000" algn="tl">
                    <a:srgbClr val="C0C0C0"/>
                  </a:outerShdw>
                </a:effectLst>
                <a:latin typeface="Times New Roman"/>
                <a:cs typeface="Times New Roman"/>
              </a:rPr>
              <a:t>.</a:t>
            </a:r>
          </a:p>
        </p:txBody>
      </p:sp>
      <p:sp>
        <p:nvSpPr>
          <p:cNvPr id="29700" name="Slide Number Placeholder 4"/>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E1DB2886-2935-43D4-A32B-F39FFCBF679A}" type="slidenum">
              <a:rPr lang="x-none" sz="1400">
                <a:cs typeface="Arial" pitchFamily="34" charset="0"/>
              </a:rPr>
              <a:pPr rtl="1"/>
              <a:t>16</a:t>
            </a:fld>
            <a:endParaRPr lang="en-US" sz="1400">
              <a:cs typeface="Arial" pitchFamily="34" charset="0"/>
            </a:endParaRPr>
          </a:p>
        </p:txBody>
      </p:sp>
      <p:sp>
        <p:nvSpPr>
          <p:cNvPr id="135174" name="Rectangle 6"/>
          <p:cNvSpPr>
            <a:spLocks noChangeArrowheads="1"/>
          </p:cNvSpPr>
          <p:nvPr/>
        </p:nvSpPr>
        <p:spPr bwMode="auto">
          <a:xfrm>
            <a:off x="0" y="990600"/>
            <a:ext cx="9144000" cy="1384995"/>
          </a:xfrm>
          <a:prstGeom prst="rect">
            <a:avLst/>
          </a:prstGeom>
          <a:noFill/>
          <a:ln w="9525">
            <a:noFill/>
            <a:miter lim="800000"/>
            <a:headEnd/>
            <a:tailEnd/>
          </a:ln>
          <a:effectLst/>
        </p:spPr>
        <p:txBody>
          <a:bodyPr>
            <a:spAutoFit/>
          </a:bodyPr>
          <a:lstStyle/>
          <a:p>
            <a:pPr algn="just">
              <a:spcBef>
                <a:spcPct val="50000"/>
              </a:spcBef>
              <a:buClr>
                <a:srgbClr val="0BD0D9"/>
              </a:buClr>
              <a:buSzPct val="95000"/>
              <a:buFont typeface="Wingdings 2" pitchFamily="18" charset="2"/>
              <a:buNone/>
              <a:defRPr/>
            </a:pPr>
            <a:r>
              <a:rPr lang="en-US" sz="2400" dirty="0">
                <a:solidFill>
                  <a:srgbClr val="000000"/>
                </a:solidFill>
                <a:effectLst>
                  <a:outerShdw blurRad="38100" dist="38100" dir="2700000" algn="tl">
                    <a:srgbClr val="C0C0C0"/>
                  </a:outerShdw>
                </a:effectLst>
                <a:latin typeface="Times New Roman"/>
                <a:cs typeface="Times New Roman"/>
              </a:rPr>
              <a:t>3- Use the numbers obtained by application of </a:t>
            </a:r>
            <a:r>
              <a:rPr lang="en-US" sz="2400" dirty="0">
                <a:solidFill>
                  <a:srgbClr val="0000FF"/>
                </a:solidFill>
                <a:effectLst>
                  <a:outerShdw blurRad="38100" dist="38100" dir="2700000" algn="tl">
                    <a:srgbClr val="C0C0C0"/>
                  </a:outerShdw>
                </a:effectLst>
                <a:latin typeface="Times New Roman"/>
                <a:cs typeface="Times New Roman"/>
              </a:rPr>
              <a:t>rule 2 </a:t>
            </a:r>
            <a:r>
              <a:rPr lang="en-US" sz="2400" dirty="0">
                <a:solidFill>
                  <a:srgbClr val="000000"/>
                </a:solidFill>
                <a:effectLst>
                  <a:outerShdw blurRad="38100" dist="38100" dir="2700000" algn="tl">
                    <a:srgbClr val="C0C0C0"/>
                  </a:outerShdw>
                </a:effectLst>
                <a:latin typeface="Times New Roman"/>
                <a:cs typeface="Times New Roman"/>
              </a:rPr>
              <a:t>to </a:t>
            </a:r>
            <a:r>
              <a:rPr lang="en-US" sz="2400" dirty="0">
                <a:solidFill>
                  <a:srgbClr val="810000"/>
                </a:solidFill>
                <a:effectLst>
                  <a:outerShdw blurRad="38100" dist="38100" dir="2700000" algn="tl">
                    <a:srgbClr val="C0C0C0"/>
                  </a:outerShdw>
                </a:effectLst>
                <a:latin typeface="Times New Roman"/>
                <a:cs typeface="Times New Roman"/>
              </a:rPr>
              <a:t>designate the location of the substituent group</a:t>
            </a:r>
            <a:r>
              <a:rPr lang="en-US" sz="2400" dirty="0">
                <a:solidFill>
                  <a:srgbClr val="000000"/>
                </a:solidFill>
                <a:effectLst>
                  <a:outerShdw blurRad="38100" dist="38100" dir="2700000" algn="tl">
                    <a:srgbClr val="C0C0C0"/>
                  </a:outerShdw>
                </a:effectLst>
                <a:latin typeface="Times New Roman"/>
                <a:cs typeface="Times New Roman"/>
              </a:rPr>
              <a:t>.</a:t>
            </a:r>
          </a:p>
          <a:p>
            <a:pPr algn="just">
              <a:spcBef>
                <a:spcPct val="50000"/>
              </a:spcBef>
              <a:buClr>
                <a:srgbClr val="0BD0D9"/>
              </a:buClr>
              <a:buSzPct val="95000"/>
              <a:buFont typeface="Wingdings 2" pitchFamily="18" charset="2"/>
              <a:buChar char=""/>
              <a:defRPr/>
            </a:pPr>
            <a:endParaRPr lang="en-US" sz="2400" dirty="0">
              <a:effectLst>
                <a:outerShdw blurRad="38100" dist="38100" dir="2700000" algn="tl">
                  <a:srgbClr val="C0C0C0"/>
                </a:outerShdw>
              </a:effectLst>
              <a:latin typeface="Times New Roman"/>
              <a:cs typeface="Times New Roman"/>
            </a:endParaRPr>
          </a:p>
        </p:txBody>
      </p:sp>
      <p:sp>
        <p:nvSpPr>
          <p:cNvPr id="6" name="Rectangle 5"/>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7" name="Picture 6" descr="ksulogo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8" name="Picture 7" descr="image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9" name="Straight Connector 8"/>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cstate="print"/>
          <a:srcRect/>
          <a:stretch>
            <a:fillRect/>
          </a:stretch>
        </p:blipFill>
        <p:spPr bwMode="auto">
          <a:xfrm>
            <a:off x="1981200" y="2362200"/>
            <a:ext cx="5257800" cy="2209800"/>
          </a:xfrm>
          <a:prstGeom prst="rect">
            <a:avLst/>
          </a:prstGeom>
          <a:noFill/>
          <a:ln w="9525">
            <a:noFill/>
            <a:miter lim="800000"/>
            <a:headEnd/>
            <a:tailEnd/>
          </a:ln>
        </p:spPr>
      </p:pic>
      <p:sp>
        <p:nvSpPr>
          <p:cNvPr id="138244" name="Rectangle 5"/>
          <p:cNvSpPr>
            <a:spLocks noChangeArrowheads="1"/>
          </p:cNvSpPr>
          <p:nvPr/>
        </p:nvSpPr>
        <p:spPr bwMode="auto">
          <a:xfrm>
            <a:off x="0" y="4800600"/>
            <a:ext cx="9144000" cy="1754326"/>
          </a:xfrm>
          <a:prstGeom prst="rect">
            <a:avLst/>
          </a:prstGeom>
          <a:noFill/>
          <a:ln w="9525">
            <a:noFill/>
            <a:miter lim="800000"/>
            <a:headEnd/>
            <a:tailEnd/>
          </a:ln>
        </p:spPr>
        <p:txBody>
          <a:bodyPr>
            <a:spAutoFit/>
          </a:bodyPr>
          <a:lstStyle/>
          <a:p>
            <a:pPr algn="just">
              <a:spcBef>
                <a:spcPct val="50000"/>
              </a:spcBef>
              <a:buClr>
                <a:schemeClr val="folHlink"/>
              </a:buClr>
              <a:buFont typeface="Wingdings" pitchFamily="2" charset="2"/>
              <a:buChar char="Ø"/>
              <a:defRPr/>
            </a:pPr>
            <a:r>
              <a:rPr lang="en-US" sz="2400" dirty="0">
                <a:solidFill>
                  <a:srgbClr val="000000"/>
                </a:solidFill>
                <a:latin typeface="Times New Roman"/>
                <a:cs typeface="Times New Roman"/>
              </a:rPr>
              <a:t> </a:t>
            </a:r>
            <a:r>
              <a:rPr lang="en-US" sz="2400" dirty="0">
                <a:solidFill>
                  <a:srgbClr val="000000"/>
                </a:solidFill>
                <a:effectLst>
                  <a:outerShdw blurRad="38100" dist="38100" dir="2700000" algn="tl">
                    <a:srgbClr val="C0C0C0"/>
                  </a:outerShdw>
                </a:effectLst>
                <a:latin typeface="Times New Roman"/>
                <a:cs typeface="Times New Roman"/>
              </a:rPr>
              <a:t>The </a:t>
            </a:r>
            <a:r>
              <a:rPr lang="en-US" sz="2400" b="1" dirty="0">
                <a:solidFill>
                  <a:srgbClr val="000000"/>
                </a:solidFill>
                <a:effectLst>
                  <a:outerShdw blurRad="38100" dist="38100" dir="2700000" algn="tl">
                    <a:srgbClr val="C0C0C0"/>
                  </a:outerShdw>
                </a:effectLst>
                <a:latin typeface="Times New Roman"/>
                <a:cs typeface="Times New Roman"/>
              </a:rPr>
              <a:t>substituent groups </a:t>
            </a:r>
            <a:r>
              <a:rPr lang="en-US" sz="2400" dirty="0">
                <a:solidFill>
                  <a:srgbClr val="000000"/>
                </a:solidFill>
                <a:effectLst>
                  <a:outerShdw blurRad="38100" dist="38100" dir="2700000" algn="tl">
                    <a:srgbClr val="C0C0C0"/>
                  </a:outerShdw>
                </a:effectLst>
                <a:latin typeface="Times New Roman"/>
                <a:cs typeface="Times New Roman"/>
              </a:rPr>
              <a:t>are listed </a:t>
            </a:r>
            <a:r>
              <a:rPr lang="en-US" sz="2400" b="1" dirty="0">
                <a:solidFill>
                  <a:srgbClr val="9B3365"/>
                </a:solidFill>
                <a:effectLst>
                  <a:outerShdw blurRad="38100" dist="38100" dir="2700000" algn="tl">
                    <a:srgbClr val="C0C0C0"/>
                  </a:outerShdw>
                </a:effectLst>
                <a:latin typeface="Times New Roman"/>
                <a:cs typeface="Times New Roman"/>
              </a:rPr>
              <a:t>alphabetically </a:t>
            </a:r>
            <a:r>
              <a:rPr lang="en-US" sz="2400" dirty="0">
                <a:effectLst>
                  <a:outerShdw blurRad="38100" dist="38100" dir="2700000" algn="tl">
                    <a:srgbClr val="C0C0C0"/>
                  </a:outerShdw>
                </a:effectLst>
                <a:latin typeface="Times New Roman"/>
                <a:cs typeface="Times New Roman"/>
              </a:rPr>
              <a:t>regardless of their order of occurrence in the molecule. </a:t>
            </a:r>
            <a:r>
              <a:rPr lang="en-US" sz="2400" dirty="0" err="1">
                <a:solidFill>
                  <a:srgbClr val="C00000"/>
                </a:solidFill>
                <a:effectLst>
                  <a:outerShdw blurRad="38100" dist="38100" dir="2700000" algn="tl">
                    <a:srgbClr val="C0C0C0"/>
                  </a:outerShdw>
                </a:effectLst>
                <a:latin typeface="Times New Roman"/>
                <a:cs typeface="Times New Roman"/>
              </a:rPr>
              <a:t>Cl</a:t>
            </a:r>
            <a:r>
              <a:rPr lang="en-US" sz="2400" dirty="0">
                <a:solidFill>
                  <a:srgbClr val="000000"/>
                </a:solidFill>
                <a:effectLst>
                  <a:outerShdw blurRad="38100" dist="38100" dir="2700000" algn="tl">
                    <a:srgbClr val="C0C0C0"/>
                  </a:outerShdw>
                </a:effectLst>
                <a:latin typeface="Times New Roman"/>
                <a:cs typeface="Times New Roman"/>
              </a:rPr>
              <a:t> is called </a:t>
            </a:r>
            <a:r>
              <a:rPr lang="en-US" sz="2400" dirty="0" err="1">
                <a:solidFill>
                  <a:srgbClr val="000000"/>
                </a:solidFill>
                <a:effectLst>
                  <a:outerShdw blurRad="38100" dist="38100" dir="2700000" algn="tl">
                    <a:srgbClr val="C0C0C0"/>
                  </a:outerShdw>
                </a:effectLst>
                <a:latin typeface="Times New Roman"/>
                <a:cs typeface="Times New Roman"/>
              </a:rPr>
              <a:t>chloro</a:t>
            </a:r>
            <a:r>
              <a:rPr lang="en-US" sz="2400" dirty="0">
                <a:solidFill>
                  <a:srgbClr val="000000"/>
                </a:solidFill>
                <a:effectLst>
                  <a:outerShdw blurRad="38100" dist="38100" dir="2700000" algn="tl">
                    <a:srgbClr val="C0C0C0"/>
                  </a:outerShdw>
                </a:effectLst>
                <a:latin typeface="Times New Roman"/>
                <a:cs typeface="Times New Roman"/>
              </a:rPr>
              <a:t>, </a:t>
            </a:r>
            <a:r>
              <a:rPr lang="en-US" sz="2400" dirty="0">
                <a:solidFill>
                  <a:srgbClr val="C00000"/>
                </a:solidFill>
                <a:effectLst>
                  <a:outerShdw blurRad="38100" dist="38100" dir="2700000" algn="tl">
                    <a:srgbClr val="C0C0C0"/>
                  </a:outerShdw>
                </a:effectLst>
                <a:latin typeface="Times New Roman"/>
                <a:cs typeface="Times New Roman"/>
              </a:rPr>
              <a:t>Br</a:t>
            </a:r>
            <a:r>
              <a:rPr lang="en-US" sz="2400" dirty="0">
                <a:solidFill>
                  <a:srgbClr val="000000"/>
                </a:solidFill>
                <a:effectLst>
                  <a:outerShdw blurRad="38100" dist="38100" dir="2700000" algn="tl">
                    <a:srgbClr val="C0C0C0"/>
                  </a:outerShdw>
                </a:effectLst>
                <a:latin typeface="Times New Roman"/>
                <a:cs typeface="Times New Roman"/>
              </a:rPr>
              <a:t> called </a:t>
            </a:r>
            <a:r>
              <a:rPr lang="en-US" sz="2400" dirty="0" err="1">
                <a:solidFill>
                  <a:srgbClr val="000000"/>
                </a:solidFill>
                <a:effectLst>
                  <a:outerShdw blurRad="38100" dist="38100" dir="2700000" algn="tl">
                    <a:srgbClr val="C0C0C0"/>
                  </a:outerShdw>
                </a:effectLst>
                <a:latin typeface="Times New Roman"/>
                <a:cs typeface="Times New Roman"/>
              </a:rPr>
              <a:t>bromo</a:t>
            </a:r>
            <a:r>
              <a:rPr lang="en-US" sz="2400" dirty="0">
                <a:solidFill>
                  <a:srgbClr val="000000"/>
                </a:solidFill>
                <a:effectLst>
                  <a:outerShdw blurRad="38100" dist="38100" dir="2700000" algn="tl">
                    <a:srgbClr val="C0C0C0"/>
                  </a:outerShdw>
                </a:effectLst>
                <a:latin typeface="Times New Roman"/>
                <a:cs typeface="Times New Roman"/>
              </a:rPr>
              <a:t>, </a:t>
            </a:r>
            <a:r>
              <a:rPr lang="en-US" sz="2400" dirty="0">
                <a:solidFill>
                  <a:srgbClr val="C00000"/>
                </a:solidFill>
                <a:effectLst>
                  <a:outerShdw blurRad="38100" dist="38100" dir="2700000" algn="tl">
                    <a:srgbClr val="C0C0C0"/>
                  </a:outerShdw>
                </a:effectLst>
                <a:latin typeface="Times New Roman"/>
                <a:cs typeface="Times New Roman"/>
              </a:rPr>
              <a:t>I </a:t>
            </a:r>
            <a:r>
              <a:rPr lang="en-US" sz="2400" dirty="0">
                <a:solidFill>
                  <a:srgbClr val="000000"/>
                </a:solidFill>
                <a:effectLst>
                  <a:outerShdw blurRad="38100" dist="38100" dir="2700000" algn="tl">
                    <a:srgbClr val="C0C0C0"/>
                  </a:outerShdw>
                </a:effectLst>
                <a:latin typeface="Times New Roman"/>
                <a:cs typeface="Times New Roman"/>
              </a:rPr>
              <a:t>called </a:t>
            </a:r>
            <a:r>
              <a:rPr lang="en-US" sz="2400" dirty="0" err="1">
                <a:solidFill>
                  <a:srgbClr val="000000"/>
                </a:solidFill>
                <a:effectLst>
                  <a:outerShdw blurRad="38100" dist="38100" dir="2700000" algn="tl">
                    <a:srgbClr val="C0C0C0"/>
                  </a:outerShdw>
                </a:effectLst>
                <a:latin typeface="Times New Roman"/>
                <a:cs typeface="Times New Roman"/>
              </a:rPr>
              <a:t>iodo</a:t>
            </a:r>
            <a:r>
              <a:rPr lang="en-US" sz="2400" dirty="0">
                <a:solidFill>
                  <a:srgbClr val="000000"/>
                </a:solidFill>
                <a:effectLst>
                  <a:outerShdw blurRad="38100" dist="38100" dir="2700000" algn="tl">
                    <a:srgbClr val="C0C0C0"/>
                  </a:outerShdw>
                </a:effectLst>
                <a:latin typeface="Times New Roman"/>
                <a:cs typeface="Times New Roman"/>
              </a:rPr>
              <a:t>, </a:t>
            </a:r>
            <a:r>
              <a:rPr lang="en-US" sz="2400" dirty="0">
                <a:solidFill>
                  <a:srgbClr val="CC0000"/>
                </a:solidFill>
                <a:effectLst>
                  <a:outerShdw blurRad="38100" dist="38100" dir="2700000" algn="tl">
                    <a:srgbClr val="C0C0C0"/>
                  </a:outerShdw>
                </a:effectLst>
                <a:latin typeface="Times New Roman"/>
                <a:cs typeface="Times New Roman"/>
              </a:rPr>
              <a:t>F </a:t>
            </a:r>
            <a:r>
              <a:rPr lang="en-US" sz="2400" dirty="0">
                <a:solidFill>
                  <a:srgbClr val="000000"/>
                </a:solidFill>
                <a:effectLst>
                  <a:outerShdw blurRad="38100" dist="38100" dir="2700000" algn="tl">
                    <a:srgbClr val="C0C0C0"/>
                  </a:outerShdw>
                </a:effectLst>
                <a:latin typeface="Times New Roman"/>
                <a:cs typeface="Times New Roman"/>
              </a:rPr>
              <a:t>called </a:t>
            </a:r>
            <a:r>
              <a:rPr lang="en-US" sz="2400" dirty="0" err="1">
                <a:solidFill>
                  <a:srgbClr val="000000"/>
                </a:solidFill>
                <a:effectLst>
                  <a:outerShdw blurRad="38100" dist="38100" dir="2700000" algn="tl">
                    <a:srgbClr val="C0C0C0"/>
                  </a:outerShdw>
                </a:effectLst>
                <a:latin typeface="Times New Roman"/>
                <a:cs typeface="Times New Roman"/>
              </a:rPr>
              <a:t>fluoro</a:t>
            </a:r>
            <a:r>
              <a:rPr lang="en-US" sz="2400" dirty="0">
                <a:solidFill>
                  <a:srgbClr val="000000"/>
                </a:solidFill>
                <a:effectLst>
                  <a:outerShdw blurRad="38100" dist="38100" dir="2700000" algn="tl">
                    <a:srgbClr val="C0C0C0"/>
                  </a:outerShdw>
                </a:effectLst>
                <a:latin typeface="Times New Roman"/>
                <a:cs typeface="Times New Roman"/>
              </a:rPr>
              <a:t>, </a:t>
            </a:r>
            <a:r>
              <a:rPr lang="en-US" sz="2400" dirty="0">
                <a:solidFill>
                  <a:srgbClr val="C00000"/>
                </a:solidFill>
                <a:effectLst>
                  <a:outerShdw blurRad="38100" dist="38100" dir="2700000" algn="tl">
                    <a:srgbClr val="C0C0C0"/>
                  </a:outerShdw>
                </a:effectLst>
                <a:latin typeface="Times New Roman"/>
                <a:cs typeface="Times New Roman"/>
              </a:rPr>
              <a:t>NO</a:t>
            </a:r>
            <a:r>
              <a:rPr lang="en-US" sz="2400" baseline="-25000" dirty="0">
                <a:solidFill>
                  <a:srgbClr val="C00000"/>
                </a:solidFill>
                <a:effectLst>
                  <a:outerShdw blurRad="38100" dist="38100" dir="2700000" algn="tl">
                    <a:srgbClr val="C0C0C0"/>
                  </a:outerShdw>
                </a:effectLst>
                <a:latin typeface="Times New Roman"/>
                <a:cs typeface="Times New Roman"/>
              </a:rPr>
              <a:t>2</a:t>
            </a:r>
            <a:r>
              <a:rPr lang="en-US" sz="2400" dirty="0">
                <a:solidFill>
                  <a:srgbClr val="000000"/>
                </a:solidFill>
                <a:effectLst>
                  <a:outerShdw blurRad="38100" dist="38100" dir="2700000" algn="tl">
                    <a:srgbClr val="C0C0C0"/>
                  </a:outerShdw>
                </a:effectLst>
                <a:latin typeface="Times New Roman"/>
                <a:cs typeface="Times New Roman"/>
              </a:rPr>
              <a:t>  called nitro, </a:t>
            </a:r>
            <a:r>
              <a:rPr lang="en-US" sz="2400" dirty="0">
                <a:solidFill>
                  <a:srgbClr val="C00000"/>
                </a:solidFill>
                <a:effectLst>
                  <a:outerShdw blurRad="38100" dist="38100" dir="2700000" algn="tl">
                    <a:srgbClr val="C0C0C0"/>
                  </a:outerShdw>
                </a:effectLst>
                <a:latin typeface="Times New Roman"/>
                <a:cs typeface="Times New Roman"/>
              </a:rPr>
              <a:t>CN</a:t>
            </a:r>
            <a:r>
              <a:rPr lang="en-US" sz="2400" dirty="0">
                <a:solidFill>
                  <a:srgbClr val="000000"/>
                </a:solidFill>
                <a:effectLst>
                  <a:outerShdw blurRad="38100" dist="38100" dir="2700000" algn="tl">
                    <a:srgbClr val="C0C0C0"/>
                  </a:outerShdw>
                </a:effectLst>
                <a:latin typeface="Times New Roman"/>
                <a:cs typeface="Times New Roman"/>
              </a:rPr>
              <a:t> called </a:t>
            </a:r>
            <a:r>
              <a:rPr lang="en-US" sz="2400" dirty="0" err="1">
                <a:solidFill>
                  <a:srgbClr val="000000"/>
                </a:solidFill>
                <a:effectLst>
                  <a:outerShdw blurRad="38100" dist="38100" dir="2700000" algn="tl">
                    <a:srgbClr val="C0C0C0"/>
                  </a:outerShdw>
                </a:effectLst>
                <a:latin typeface="Times New Roman"/>
                <a:cs typeface="Times New Roman"/>
              </a:rPr>
              <a:t>cyano</a:t>
            </a:r>
            <a:endParaRPr lang="en-US" sz="2400" dirty="0">
              <a:solidFill>
                <a:srgbClr val="000000"/>
              </a:solidFill>
              <a:effectLst>
                <a:outerShdw blurRad="38100" dist="38100" dir="2700000" algn="tl">
                  <a:srgbClr val="C0C0C0"/>
                </a:outerShdw>
              </a:effectLst>
              <a:latin typeface="Times New Roman"/>
              <a:cs typeface="Times New Roman"/>
            </a:endParaRPr>
          </a:p>
          <a:p>
            <a:pPr rtl="1">
              <a:spcBef>
                <a:spcPct val="50000"/>
              </a:spcBef>
              <a:defRPr/>
            </a:pPr>
            <a:endParaRPr lang="en-US" sz="2400" dirty="0">
              <a:solidFill>
                <a:srgbClr val="000000"/>
              </a:solidFill>
              <a:effectLst>
                <a:outerShdw blurRad="38100" dist="38100" dir="2700000" algn="tl">
                  <a:srgbClr val="C0C0C0"/>
                </a:outerShdw>
              </a:effectLst>
              <a:latin typeface="Times New Roman"/>
              <a:cs typeface="Times New Roman"/>
            </a:endParaRPr>
          </a:p>
        </p:txBody>
      </p:sp>
      <p:sp>
        <p:nvSpPr>
          <p:cNvPr id="30724" name="Slide Number Placeholder 4"/>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86810813-EB42-4A98-9611-5384A8BB7A8A}" type="slidenum">
              <a:rPr lang="x-none" sz="1400">
                <a:cs typeface="Arial" pitchFamily="34" charset="0"/>
              </a:rPr>
              <a:pPr rtl="1"/>
              <a:t>17</a:t>
            </a:fld>
            <a:endParaRPr lang="en-US" sz="1400">
              <a:cs typeface="Arial" pitchFamily="34" charset="0"/>
            </a:endParaRPr>
          </a:p>
        </p:txBody>
      </p:sp>
      <p:sp>
        <p:nvSpPr>
          <p:cNvPr id="138246" name="Rectangle 6"/>
          <p:cNvSpPr>
            <a:spLocks noChangeArrowheads="1"/>
          </p:cNvSpPr>
          <p:nvPr/>
        </p:nvSpPr>
        <p:spPr bwMode="auto">
          <a:xfrm>
            <a:off x="228600" y="990600"/>
            <a:ext cx="8686800" cy="830997"/>
          </a:xfrm>
          <a:prstGeom prst="rect">
            <a:avLst/>
          </a:prstGeom>
          <a:noFill/>
          <a:ln w="9525">
            <a:noFill/>
            <a:miter lim="800000"/>
            <a:headEnd/>
            <a:tailEnd/>
          </a:ln>
          <a:effectLst/>
        </p:spPr>
        <p:txBody>
          <a:bodyPr wrap="square">
            <a:spAutoFit/>
          </a:bodyPr>
          <a:lstStyle/>
          <a:p>
            <a:pPr algn="just">
              <a:spcBef>
                <a:spcPct val="20000"/>
              </a:spcBef>
              <a:buClr>
                <a:srgbClr val="0BD0D9"/>
              </a:buClr>
              <a:buSzPct val="95000"/>
              <a:buFont typeface="Wingdings 2" pitchFamily="18" charset="2"/>
              <a:buNone/>
              <a:defRPr/>
            </a:pPr>
            <a:r>
              <a:rPr lang="en-US" sz="2400" dirty="0">
                <a:effectLst>
                  <a:outerShdw blurRad="38100" dist="38100" dir="2700000" algn="tl">
                    <a:srgbClr val="C0C0C0"/>
                  </a:outerShdw>
                </a:effectLst>
                <a:latin typeface="Times New Roman"/>
                <a:cs typeface="Times New Roman"/>
              </a:rPr>
              <a:t>4- When two or more substituents are present, </a:t>
            </a:r>
            <a:r>
              <a:rPr lang="en-US" sz="2400" b="1" dirty="0">
                <a:effectLst>
                  <a:outerShdw blurRad="38100" dist="38100" dir="2700000" algn="tl">
                    <a:srgbClr val="C0C0C0"/>
                  </a:outerShdw>
                </a:effectLst>
                <a:latin typeface="Times New Roman"/>
                <a:cs typeface="Times New Roman"/>
              </a:rPr>
              <a:t>give each substituent a number</a:t>
            </a:r>
            <a:r>
              <a:rPr lang="x-none" sz="2400" b="1" dirty="0">
                <a:effectLst>
                  <a:outerShdw blurRad="38100" dist="38100" dir="2700000" algn="tl">
                    <a:srgbClr val="C0C0C0"/>
                  </a:outerShdw>
                </a:effectLst>
                <a:latin typeface="Times New Roman"/>
                <a:cs typeface="Times New Roman"/>
              </a:rPr>
              <a:t>  </a:t>
            </a:r>
            <a:r>
              <a:rPr lang="en-US" sz="2400" b="1" dirty="0">
                <a:effectLst>
                  <a:outerShdw blurRad="38100" dist="38100" dir="2700000" algn="tl">
                    <a:srgbClr val="C0C0C0"/>
                  </a:outerShdw>
                </a:effectLst>
                <a:latin typeface="Times New Roman"/>
                <a:cs typeface="Times New Roman"/>
              </a:rPr>
              <a:t>corresponding to its location </a:t>
            </a:r>
            <a:r>
              <a:rPr lang="en-US" sz="2400" dirty="0">
                <a:effectLst>
                  <a:outerShdw blurRad="38100" dist="38100" dir="2700000" algn="tl">
                    <a:srgbClr val="C0C0C0"/>
                  </a:outerShdw>
                </a:effectLst>
                <a:latin typeface="Times New Roman"/>
                <a:cs typeface="Times New Roman"/>
              </a:rPr>
              <a:t>on the longest chain.</a:t>
            </a:r>
          </a:p>
        </p:txBody>
      </p:sp>
      <p:sp>
        <p:nvSpPr>
          <p:cNvPr id="6" name="Rectangle 5"/>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7" name="Picture 6"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8" name="Picture 7"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9" name="Straight Connector 8"/>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0" y="990600"/>
            <a:ext cx="9144000" cy="6324600"/>
          </a:xfrm>
        </p:spPr>
        <p:txBody>
          <a:bodyPr>
            <a:normAutofit/>
          </a:bodyPr>
          <a:lstStyle/>
          <a:p>
            <a:pPr algn="just" eaLnBrk="1" hangingPunct="1">
              <a:buFont typeface="Wingdings 2" pitchFamily="18" charset="2"/>
              <a:buNone/>
              <a:defRPr/>
            </a:pPr>
            <a:r>
              <a:rPr lang="en-US" sz="2400" dirty="0" smtClean="0">
                <a:effectLst>
                  <a:outerShdw blurRad="38100" dist="38100" dir="2700000" algn="tl">
                    <a:srgbClr val="C0C0C0"/>
                  </a:outerShdw>
                </a:effectLst>
                <a:latin typeface="Times New Roman"/>
                <a:cs typeface="Times New Roman"/>
              </a:rPr>
              <a:t>5- When two or more substituents are identical, indicate this by the use of the prefixes </a:t>
            </a:r>
            <a:r>
              <a:rPr lang="en-US" sz="2400" b="1" dirty="0" smtClean="0">
                <a:effectLst>
                  <a:outerShdw blurRad="38100" dist="38100" dir="2700000" algn="tl">
                    <a:srgbClr val="C0C0C0"/>
                  </a:outerShdw>
                </a:effectLst>
                <a:latin typeface="Times New Roman"/>
                <a:cs typeface="Times New Roman"/>
              </a:rPr>
              <a:t>di-</a:t>
            </a:r>
            <a:r>
              <a:rPr lang="en-US" sz="2400" dirty="0" smtClean="0">
                <a:effectLst>
                  <a:outerShdw blurRad="38100" dist="38100" dir="2700000" algn="tl">
                    <a:srgbClr val="C0C0C0"/>
                  </a:outerShdw>
                </a:effectLst>
                <a:latin typeface="Times New Roman"/>
                <a:cs typeface="Times New Roman"/>
              </a:rPr>
              <a:t>, </a:t>
            </a:r>
            <a:r>
              <a:rPr lang="en-US" sz="2400" b="1" dirty="0" smtClean="0">
                <a:effectLst>
                  <a:outerShdw blurRad="38100" dist="38100" dir="2700000" algn="tl">
                    <a:srgbClr val="C0C0C0"/>
                  </a:outerShdw>
                </a:effectLst>
                <a:latin typeface="Times New Roman"/>
                <a:cs typeface="Times New Roman"/>
              </a:rPr>
              <a:t>tri-</a:t>
            </a:r>
            <a:r>
              <a:rPr lang="en-US" sz="2400" dirty="0" smtClean="0">
                <a:effectLst>
                  <a:outerShdw blurRad="38100" dist="38100" dir="2700000" algn="tl">
                    <a:srgbClr val="C0C0C0"/>
                  </a:outerShdw>
                </a:effectLst>
                <a:latin typeface="Times New Roman"/>
                <a:cs typeface="Times New Roman"/>
              </a:rPr>
              <a:t>, </a:t>
            </a:r>
            <a:r>
              <a:rPr lang="en-US" sz="2400" b="1" dirty="0" smtClean="0">
                <a:effectLst>
                  <a:outerShdw blurRad="38100" dist="38100" dir="2700000" algn="tl">
                    <a:srgbClr val="C0C0C0"/>
                  </a:outerShdw>
                </a:effectLst>
                <a:latin typeface="Times New Roman"/>
                <a:cs typeface="Times New Roman"/>
              </a:rPr>
              <a:t>tetra-</a:t>
            </a:r>
            <a:r>
              <a:rPr lang="en-US" sz="2400" dirty="0" smtClean="0">
                <a:effectLst>
                  <a:outerShdw blurRad="38100" dist="38100" dir="2700000" algn="tl">
                    <a:srgbClr val="C0C0C0"/>
                  </a:outerShdw>
                </a:effectLst>
                <a:latin typeface="Times New Roman"/>
                <a:cs typeface="Times New Roman"/>
              </a:rPr>
              <a:t>, and so on.</a:t>
            </a:r>
          </a:p>
          <a:p>
            <a:pPr algn="just" eaLnBrk="1" hangingPunct="1">
              <a:defRPr/>
            </a:pPr>
            <a:endParaRPr lang="en-US" sz="2400" dirty="0" smtClean="0">
              <a:effectLst>
                <a:outerShdw blurRad="38100" dist="38100" dir="2700000" algn="tl">
                  <a:srgbClr val="C0C0C0"/>
                </a:outerShdw>
              </a:effectLst>
              <a:latin typeface="Times New Roman"/>
              <a:cs typeface="Times New Roman"/>
            </a:endParaRPr>
          </a:p>
        </p:txBody>
      </p:sp>
      <p:pic>
        <p:nvPicPr>
          <p:cNvPr id="31747" name="Picture 4"/>
          <p:cNvPicPr>
            <a:picLocks noChangeAspect="1" noChangeArrowheads="1"/>
          </p:cNvPicPr>
          <p:nvPr/>
        </p:nvPicPr>
        <p:blipFill>
          <a:blip r:embed="rId2" cstate="print"/>
          <a:srcRect/>
          <a:stretch>
            <a:fillRect/>
          </a:stretch>
        </p:blipFill>
        <p:spPr bwMode="auto">
          <a:xfrm>
            <a:off x="228600" y="1943100"/>
            <a:ext cx="8382000" cy="2857500"/>
          </a:xfrm>
          <a:prstGeom prst="rect">
            <a:avLst/>
          </a:prstGeom>
          <a:noFill/>
          <a:ln w="9525">
            <a:noFill/>
            <a:miter lim="800000"/>
            <a:headEnd/>
            <a:tailEnd/>
          </a:ln>
        </p:spPr>
      </p:pic>
      <p:sp>
        <p:nvSpPr>
          <p:cNvPr id="139268" name="Rectangle 5"/>
          <p:cNvSpPr>
            <a:spLocks noChangeArrowheads="1"/>
          </p:cNvSpPr>
          <p:nvPr/>
        </p:nvSpPr>
        <p:spPr bwMode="auto">
          <a:xfrm>
            <a:off x="0" y="5181600"/>
            <a:ext cx="9144000" cy="830997"/>
          </a:xfrm>
          <a:prstGeom prst="rect">
            <a:avLst/>
          </a:prstGeom>
          <a:noFill/>
          <a:ln w="9525">
            <a:noFill/>
            <a:miter lim="800000"/>
            <a:headEnd/>
            <a:tailEnd/>
          </a:ln>
        </p:spPr>
        <p:txBody>
          <a:bodyPr>
            <a:spAutoFit/>
          </a:bodyPr>
          <a:lstStyle/>
          <a:p>
            <a:pPr algn="just">
              <a:spcBef>
                <a:spcPct val="50000"/>
              </a:spcBef>
              <a:buClr>
                <a:schemeClr val="folHlink"/>
              </a:buClr>
              <a:buFont typeface="Wingdings" pitchFamily="2" charset="2"/>
              <a:buChar char="Ø"/>
              <a:defRPr/>
            </a:pPr>
            <a:r>
              <a:rPr lang="en-US" sz="2400" dirty="0">
                <a:solidFill>
                  <a:srgbClr val="000000"/>
                </a:solidFill>
                <a:latin typeface="Times New Roman"/>
                <a:cs typeface="Times New Roman"/>
              </a:rPr>
              <a:t> </a:t>
            </a:r>
            <a:r>
              <a:rPr lang="en-US" sz="2400" dirty="0">
                <a:solidFill>
                  <a:srgbClr val="000000"/>
                </a:solidFill>
                <a:effectLst>
                  <a:outerShdw blurRad="38100" dist="38100" dir="2700000" algn="tl">
                    <a:srgbClr val="C0C0C0"/>
                  </a:outerShdw>
                </a:effectLst>
                <a:latin typeface="Times New Roman"/>
                <a:cs typeface="Times New Roman"/>
              </a:rPr>
              <a:t>In case of deciding </a:t>
            </a:r>
            <a:r>
              <a:rPr lang="en-US" sz="2400" b="1" dirty="0">
                <a:solidFill>
                  <a:srgbClr val="9B3365"/>
                </a:solidFill>
                <a:effectLst>
                  <a:outerShdw blurRad="38100" dist="38100" dir="2700000" algn="tl">
                    <a:srgbClr val="C0C0C0"/>
                  </a:outerShdw>
                </a:effectLst>
                <a:latin typeface="Times New Roman"/>
                <a:cs typeface="Times New Roman"/>
              </a:rPr>
              <a:t>alphabetical </a:t>
            </a:r>
            <a:r>
              <a:rPr lang="en-US" sz="2400" dirty="0">
                <a:solidFill>
                  <a:srgbClr val="000000"/>
                </a:solidFill>
                <a:effectLst>
                  <a:outerShdw blurRad="38100" dist="38100" dir="2700000" algn="tl">
                    <a:srgbClr val="C0C0C0"/>
                  </a:outerShdw>
                </a:effectLst>
                <a:latin typeface="Times New Roman"/>
                <a:cs typeface="Times New Roman"/>
              </a:rPr>
              <a:t>order of many substituent  </a:t>
            </a:r>
            <a:r>
              <a:rPr lang="en-US" sz="2400" b="1" dirty="0">
                <a:solidFill>
                  <a:srgbClr val="C00000"/>
                </a:solidFill>
                <a:effectLst>
                  <a:outerShdw blurRad="38100" dist="38100" dir="2700000" algn="tl">
                    <a:srgbClr val="C0C0C0"/>
                  </a:outerShdw>
                </a:effectLst>
                <a:latin typeface="Times New Roman"/>
                <a:cs typeface="Times New Roman"/>
              </a:rPr>
              <a:t>disregard</a:t>
            </a:r>
            <a:r>
              <a:rPr lang="en-US" sz="2400" b="1" dirty="0">
                <a:solidFill>
                  <a:srgbClr val="000000"/>
                </a:solidFill>
                <a:effectLst>
                  <a:outerShdw blurRad="38100" dist="38100" dir="2700000" algn="tl">
                    <a:srgbClr val="C0C0C0"/>
                  </a:outerShdw>
                </a:effectLst>
                <a:latin typeface="Times New Roman"/>
                <a:cs typeface="Times New Roman"/>
              </a:rPr>
              <a:t> </a:t>
            </a:r>
            <a:r>
              <a:rPr lang="en-US" sz="2400" dirty="0">
                <a:solidFill>
                  <a:srgbClr val="000000"/>
                </a:solidFill>
                <a:effectLst>
                  <a:outerShdw blurRad="38100" dist="38100" dir="2700000" algn="tl">
                    <a:srgbClr val="C0C0C0"/>
                  </a:outerShdw>
                </a:effectLst>
                <a:latin typeface="Times New Roman"/>
                <a:cs typeface="Times New Roman"/>
              </a:rPr>
              <a:t>multiplying prefixes such as “</a:t>
            </a:r>
            <a:r>
              <a:rPr lang="en-US" sz="2400" b="1" dirty="0" err="1">
                <a:solidFill>
                  <a:srgbClr val="FF0000"/>
                </a:solidFill>
                <a:effectLst>
                  <a:outerShdw blurRad="38100" dist="38100" dir="2700000" algn="tl">
                    <a:srgbClr val="C0C0C0"/>
                  </a:outerShdw>
                </a:effectLst>
                <a:latin typeface="Times New Roman"/>
                <a:cs typeface="Times New Roman"/>
              </a:rPr>
              <a:t>di</a:t>
            </a:r>
            <a:r>
              <a:rPr lang="en-US" sz="2400" dirty="0" err="1">
                <a:solidFill>
                  <a:srgbClr val="000000"/>
                </a:solidFill>
                <a:effectLst>
                  <a:outerShdw blurRad="38100" dist="38100" dir="2700000" algn="tl">
                    <a:srgbClr val="C0C0C0"/>
                  </a:outerShdw>
                </a:effectLst>
                <a:latin typeface="Times New Roman"/>
                <a:cs typeface="Times New Roman"/>
              </a:rPr>
              <a:t>”and</a:t>
            </a:r>
            <a:r>
              <a:rPr lang="en-US" sz="2400" dirty="0">
                <a:solidFill>
                  <a:srgbClr val="000000"/>
                </a:solidFill>
                <a:effectLst>
                  <a:outerShdw blurRad="38100" dist="38100" dir="2700000" algn="tl">
                    <a:srgbClr val="C0C0C0"/>
                  </a:outerShdw>
                </a:effectLst>
                <a:latin typeface="Times New Roman"/>
                <a:cs typeface="Times New Roman"/>
              </a:rPr>
              <a:t> “</a:t>
            </a:r>
            <a:r>
              <a:rPr lang="en-US" sz="2400" b="1" dirty="0">
                <a:solidFill>
                  <a:srgbClr val="FF0000"/>
                </a:solidFill>
                <a:effectLst>
                  <a:outerShdw blurRad="38100" dist="38100" dir="2700000" algn="tl">
                    <a:srgbClr val="C0C0C0"/>
                  </a:outerShdw>
                </a:effectLst>
                <a:latin typeface="Times New Roman"/>
                <a:cs typeface="Times New Roman"/>
              </a:rPr>
              <a:t>tri</a:t>
            </a:r>
            <a:r>
              <a:rPr lang="en-US" sz="2400" dirty="0">
                <a:solidFill>
                  <a:srgbClr val="000000"/>
                </a:solidFill>
                <a:effectLst>
                  <a:outerShdw blurRad="38100" dist="38100" dir="2700000" algn="tl">
                    <a:srgbClr val="C0C0C0"/>
                  </a:outerShdw>
                </a:effectLst>
                <a:latin typeface="Times New Roman"/>
                <a:cs typeface="Times New Roman"/>
              </a:rPr>
              <a:t>”, “</a:t>
            </a:r>
            <a:r>
              <a:rPr lang="en-US" sz="2400" dirty="0">
                <a:solidFill>
                  <a:srgbClr val="FF0000"/>
                </a:solidFill>
                <a:effectLst>
                  <a:outerShdw blurRad="38100" dist="38100" dir="2700000" algn="tl">
                    <a:srgbClr val="C0C0C0"/>
                  </a:outerShdw>
                </a:effectLst>
                <a:latin typeface="Times New Roman"/>
                <a:cs typeface="Times New Roman"/>
              </a:rPr>
              <a:t>tetra</a:t>
            </a:r>
            <a:r>
              <a:rPr lang="en-US" sz="2400" dirty="0">
                <a:effectLst>
                  <a:outerShdw blurRad="38100" dist="38100" dir="2700000" algn="tl">
                    <a:srgbClr val="C0C0C0"/>
                  </a:outerShdw>
                </a:effectLst>
                <a:latin typeface="Times New Roman"/>
                <a:cs typeface="Times New Roman"/>
              </a:rPr>
              <a:t>”</a:t>
            </a:r>
            <a:r>
              <a:rPr lang="en-US" sz="2400" dirty="0">
                <a:solidFill>
                  <a:srgbClr val="000000"/>
                </a:solidFill>
                <a:effectLst>
                  <a:outerShdw blurRad="38100" dist="38100" dir="2700000" algn="tl">
                    <a:srgbClr val="C0C0C0"/>
                  </a:outerShdw>
                </a:effectLst>
                <a:latin typeface="Times New Roman"/>
                <a:cs typeface="Times New Roman"/>
              </a:rPr>
              <a:t>, </a:t>
            </a:r>
            <a:r>
              <a:rPr lang="en-US" sz="2400" dirty="0">
                <a:effectLst>
                  <a:outerShdw blurRad="38100" dist="38100" dir="2700000" algn="tl">
                    <a:srgbClr val="C0C0C0"/>
                  </a:outerShdw>
                </a:effectLst>
                <a:latin typeface="Times New Roman"/>
                <a:cs typeface="Times New Roman"/>
              </a:rPr>
              <a:t>“</a:t>
            </a:r>
            <a:r>
              <a:rPr lang="en-US" sz="2400" dirty="0" err="1">
                <a:solidFill>
                  <a:srgbClr val="FF0000"/>
                </a:solidFill>
                <a:effectLst>
                  <a:outerShdw blurRad="38100" dist="38100" dir="2700000" algn="tl">
                    <a:srgbClr val="C0C0C0"/>
                  </a:outerShdw>
                </a:effectLst>
                <a:latin typeface="Times New Roman"/>
                <a:cs typeface="Times New Roman"/>
              </a:rPr>
              <a:t>penta</a:t>
            </a:r>
            <a:r>
              <a:rPr lang="en-US" sz="2400" dirty="0">
                <a:effectLst>
                  <a:outerShdw blurRad="38100" dist="38100" dir="2700000" algn="tl">
                    <a:srgbClr val="C0C0C0"/>
                  </a:outerShdw>
                </a:effectLst>
                <a:latin typeface="Times New Roman"/>
                <a:cs typeface="Times New Roman"/>
              </a:rPr>
              <a:t>”</a:t>
            </a:r>
            <a:r>
              <a:rPr lang="en-US" sz="2400" dirty="0">
                <a:solidFill>
                  <a:srgbClr val="000000"/>
                </a:solidFill>
                <a:effectLst>
                  <a:outerShdw blurRad="38100" dist="38100" dir="2700000" algn="tl">
                    <a:srgbClr val="C0C0C0"/>
                  </a:outerShdw>
                </a:effectLst>
                <a:latin typeface="Times New Roman"/>
                <a:cs typeface="Times New Roman"/>
              </a:rPr>
              <a:t>, ….</a:t>
            </a:r>
          </a:p>
        </p:txBody>
      </p:sp>
      <p:sp>
        <p:nvSpPr>
          <p:cNvPr id="31749" name="Slide Number Placeholder 4"/>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15991F1E-D12F-4B6B-B289-FB36B9199FEC}" type="slidenum">
              <a:rPr lang="x-none" sz="1400">
                <a:cs typeface="Arial" pitchFamily="34" charset="0"/>
              </a:rPr>
              <a:pPr rtl="1"/>
              <a:t>18</a:t>
            </a:fld>
            <a:endParaRPr lang="en-US" sz="1400">
              <a:cs typeface="Arial" pitchFamily="34" charset="0"/>
            </a:endParaRPr>
          </a:p>
        </p:txBody>
      </p:sp>
      <p:sp>
        <p:nvSpPr>
          <p:cNvPr id="6" name="Rectangle 5"/>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7" name="Picture 6"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8" name="Picture 7"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9" name="Straight Connector 8"/>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body" idx="4294967295"/>
          </p:nvPr>
        </p:nvSpPr>
        <p:spPr>
          <a:xfrm>
            <a:off x="0" y="990600"/>
            <a:ext cx="8686800" cy="1219200"/>
          </a:xfrm>
        </p:spPr>
        <p:txBody>
          <a:bodyPr>
            <a:normAutofit/>
          </a:bodyPr>
          <a:lstStyle/>
          <a:p>
            <a:pPr algn="just" eaLnBrk="1" hangingPunct="1">
              <a:buFont typeface="Wingdings 2" pitchFamily="18" charset="2"/>
              <a:buNone/>
              <a:defRPr/>
            </a:pPr>
            <a:r>
              <a:rPr lang="en-US" sz="2400" dirty="0" smtClean="0">
                <a:effectLst>
                  <a:outerShdw blurRad="38100" dist="38100" dir="2700000" algn="tl">
                    <a:srgbClr val="C0C0C0"/>
                  </a:outerShdw>
                </a:effectLst>
                <a:latin typeface="Times New Roman"/>
                <a:cs typeface="Times New Roman"/>
              </a:rPr>
              <a:t>6- When two substituents are present on the same carbon, use the number twice.</a:t>
            </a:r>
          </a:p>
          <a:p>
            <a:pPr algn="just" eaLnBrk="1" hangingPunct="1">
              <a:buFont typeface="Wingdings 2" pitchFamily="18" charset="2"/>
              <a:buNone/>
              <a:defRPr/>
            </a:pPr>
            <a:endParaRPr lang="en-US" sz="2400" dirty="0" smtClean="0">
              <a:effectLst>
                <a:outerShdw blurRad="38100" dist="38100" dir="2700000" algn="tl">
                  <a:srgbClr val="C0C0C0"/>
                </a:outerShdw>
              </a:effectLst>
              <a:latin typeface="Times New Roman"/>
              <a:cs typeface="Times New Roman"/>
            </a:endParaRPr>
          </a:p>
        </p:txBody>
      </p:sp>
      <p:sp>
        <p:nvSpPr>
          <p:cNvPr id="5124" name="Slide Number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22482E21-F68B-4182-B549-E7C97FFA6A54}" type="slidenum">
              <a:rPr lang="x-none" sz="1400">
                <a:cs typeface="Arial" pitchFamily="34" charset="0"/>
              </a:rPr>
              <a:pPr rtl="1"/>
              <a:t>19</a:t>
            </a:fld>
            <a:endParaRPr lang="en-US" sz="1400">
              <a:cs typeface="Arial" pitchFamily="34" charset="0"/>
            </a:endParaRPr>
          </a:p>
        </p:txBody>
      </p:sp>
      <p:graphicFrame>
        <p:nvGraphicFramePr>
          <p:cNvPr id="5122" name="Object 6"/>
          <p:cNvGraphicFramePr>
            <a:graphicFrameLocks noChangeAspect="1"/>
          </p:cNvGraphicFramePr>
          <p:nvPr>
            <p:extLst>
              <p:ext uri="{D42A27DB-BD31-4B8C-83A1-F6EECF244321}">
                <p14:modId xmlns:p14="http://schemas.microsoft.com/office/powerpoint/2010/main" val="2036885511"/>
              </p:ext>
            </p:extLst>
          </p:nvPr>
        </p:nvGraphicFramePr>
        <p:xfrm>
          <a:off x="2971800" y="2362200"/>
          <a:ext cx="3175000" cy="2895600"/>
        </p:xfrm>
        <a:graphic>
          <a:graphicData uri="http://schemas.openxmlformats.org/presentationml/2006/ole">
            <mc:AlternateContent xmlns:mc="http://schemas.openxmlformats.org/markup-compatibility/2006">
              <mc:Choice xmlns:v="urn:schemas-microsoft-com:vml" Requires="v">
                <p:oleObj spid="_x0000_s5154" name="CS ChemDraw Drawing" r:id="rId3" imgW="1881360" imgH="1694160" progId="ChemDraw.Document.6.0">
                  <p:embed/>
                </p:oleObj>
              </mc:Choice>
              <mc:Fallback>
                <p:oleObj name="CS ChemDraw Drawing" r:id="rId3" imgW="1881360" imgH="1694160" progId="ChemDraw.Document.6.0">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362200"/>
                        <a:ext cx="3175000" cy="2895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6" name="Picture 5" descr="ksulog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7" name="Picture 6"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8" name="Straight Connector 7"/>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019" y="838200"/>
            <a:ext cx="2958781" cy="685800"/>
          </a:xfrm>
        </p:spPr>
        <p:txBody>
          <a:bodyPr>
            <a:normAutofit/>
          </a:bodyPr>
          <a:lstStyle/>
          <a:p>
            <a:pPr eaLnBrk="1" hangingPunct="1">
              <a:defRPr/>
            </a:pPr>
            <a:r>
              <a:rPr lang="en-US" altLang="en-US" sz="2400" b="1" dirty="0" smtClean="0">
                <a:solidFill>
                  <a:srgbClr val="1F497D"/>
                </a:solidFill>
                <a:effectLst>
                  <a:outerShdw blurRad="38100" dist="38100" dir="2700000" algn="tl">
                    <a:srgbClr val="C0C0C0"/>
                  </a:outerShdw>
                </a:effectLst>
                <a:latin typeface="Times New Roman"/>
                <a:cs typeface="Times New Roman"/>
              </a:rPr>
              <a:t>Learning Objectives</a:t>
            </a:r>
          </a:p>
        </p:txBody>
      </p:sp>
      <p:sp>
        <p:nvSpPr>
          <p:cNvPr id="10246" name="Rectangle 6"/>
          <p:cNvSpPr>
            <a:spLocks noChangeArrowheads="1"/>
          </p:cNvSpPr>
          <p:nvPr/>
        </p:nvSpPr>
        <p:spPr bwMode="auto">
          <a:xfrm>
            <a:off x="0" y="1518583"/>
            <a:ext cx="9144000" cy="5016758"/>
          </a:xfrm>
          <a:prstGeom prst="rect">
            <a:avLst/>
          </a:prstGeom>
          <a:noFill/>
          <a:ln w="9525">
            <a:noFill/>
            <a:miter lim="800000"/>
            <a:headEnd/>
            <a:tailEnd/>
          </a:ln>
          <a:effectLst/>
        </p:spPr>
        <p:txBody>
          <a:bodyPr>
            <a:spAutoFit/>
          </a:bodyPr>
          <a:lstStyle/>
          <a:p>
            <a:pPr algn="just">
              <a:defRPr/>
            </a:pPr>
            <a:r>
              <a:rPr lang="en-US" sz="2000" b="1" dirty="0">
                <a:solidFill>
                  <a:srgbClr val="800000"/>
                </a:solidFill>
                <a:effectLst>
                  <a:outerShdw blurRad="38100" dist="38100" dir="2700000" algn="tl">
                    <a:srgbClr val="C0C0C0"/>
                  </a:outerShdw>
                </a:effectLst>
                <a:latin typeface="Times New Roman"/>
                <a:cs typeface="Times New Roman"/>
              </a:rPr>
              <a:t>Chapter one discusses the following topics and the student by the end of this chapter will</a:t>
            </a:r>
            <a:r>
              <a:rPr lang="en-US" sz="2000" b="1" dirty="0" smtClean="0">
                <a:solidFill>
                  <a:srgbClr val="800000"/>
                </a:solidFill>
                <a:effectLst>
                  <a:outerShdw blurRad="38100" dist="38100" dir="2700000" algn="tl">
                    <a:srgbClr val="C0C0C0"/>
                  </a:outerShdw>
                </a:effectLst>
                <a:latin typeface="Times New Roman"/>
                <a:cs typeface="Times New Roman"/>
              </a:rPr>
              <a:t>:</a:t>
            </a:r>
          </a:p>
          <a:p>
            <a:pPr algn="just">
              <a:defRPr/>
            </a:pPr>
            <a:endParaRPr lang="en-US" sz="2000" b="1" dirty="0">
              <a:solidFill>
                <a:schemeClr val="accent1"/>
              </a:solidFill>
              <a:effectLst>
                <a:outerShdw blurRad="38100" dist="38100" dir="2700000" algn="tl">
                  <a:srgbClr val="C0C0C0"/>
                </a:outerShdw>
              </a:effectLst>
              <a:latin typeface="Times New Roman"/>
              <a:cs typeface="Times New Roman"/>
            </a:endParaRPr>
          </a:p>
          <a:p>
            <a:pPr algn="just">
              <a:buClr>
                <a:schemeClr val="folHlink"/>
              </a:buClr>
              <a:buFont typeface="Wingdings" pitchFamily="2" charset="2"/>
              <a:buChar char="Ø"/>
              <a:defRPr/>
            </a:pPr>
            <a:r>
              <a:rPr lang="en-US" sz="2000" dirty="0">
                <a:latin typeface="Times New Roman"/>
                <a:cs typeface="Times New Roman"/>
              </a:rPr>
              <a:t> </a:t>
            </a:r>
            <a:r>
              <a:rPr lang="en-US" sz="2000" dirty="0">
                <a:effectLst>
                  <a:outerShdw blurRad="38100" dist="38100" dir="2700000" algn="tl">
                    <a:srgbClr val="C0C0C0"/>
                  </a:outerShdw>
                </a:effectLst>
                <a:latin typeface="Times New Roman"/>
                <a:cs typeface="Times New Roman"/>
              </a:rPr>
              <a:t>Know the classification of </a:t>
            </a:r>
            <a:r>
              <a:rPr lang="en-US" sz="2000" dirty="0" smtClean="0">
                <a:effectLst>
                  <a:outerShdw blurRad="38100" dist="38100" dir="2700000" algn="tl">
                    <a:srgbClr val="C0C0C0"/>
                  </a:outerShdw>
                </a:effectLst>
                <a:latin typeface="Times New Roman"/>
                <a:cs typeface="Times New Roman"/>
              </a:rPr>
              <a:t>hydrocarbon.</a:t>
            </a:r>
            <a:endParaRPr lang="en-US" sz="2000" dirty="0">
              <a:effectLst>
                <a:outerShdw blurRad="38100" dist="38100" dir="2700000" algn="tl">
                  <a:srgbClr val="C0C0C0"/>
                </a:outerShdw>
              </a:effectLst>
              <a:latin typeface="Times New Roman"/>
              <a:cs typeface="Times New Roman"/>
            </a:endParaRPr>
          </a:p>
          <a:p>
            <a:pPr algn="just">
              <a:buClr>
                <a:schemeClr val="folHlink"/>
              </a:buClr>
              <a:buFont typeface="Wingdings" pitchFamily="2" charset="2"/>
              <a:buChar char="Ø"/>
              <a:defRPr/>
            </a:pPr>
            <a:r>
              <a:rPr lang="en-US" sz="2000" dirty="0">
                <a:effectLst>
                  <a:outerShdw blurRad="38100" dist="38100" dir="2700000" algn="tl">
                    <a:srgbClr val="C0C0C0"/>
                  </a:outerShdw>
                </a:effectLst>
                <a:latin typeface="Times New Roman"/>
                <a:cs typeface="Times New Roman"/>
              </a:rPr>
              <a:t>Know general formula of simple </a:t>
            </a:r>
            <a:r>
              <a:rPr lang="en-US" sz="2000" dirty="0" err="1">
                <a:effectLst>
                  <a:outerShdw blurRad="38100" dist="38100" dir="2700000" algn="tl">
                    <a:srgbClr val="C0C0C0"/>
                  </a:outerShdw>
                </a:effectLst>
                <a:latin typeface="Times New Roman"/>
                <a:cs typeface="Times New Roman"/>
              </a:rPr>
              <a:t>alkanes</a:t>
            </a:r>
            <a:r>
              <a:rPr lang="en-US" sz="2000" dirty="0">
                <a:effectLst>
                  <a:outerShdw blurRad="38100" dist="38100" dir="2700000" algn="tl">
                    <a:srgbClr val="C0C0C0"/>
                  </a:outerShdw>
                </a:effectLst>
                <a:latin typeface="Times New Roman"/>
                <a:cs typeface="Times New Roman"/>
              </a:rPr>
              <a:t> and their names from methane to </a:t>
            </a:r>
            <a:r>
              <a:rPr lang="en-US" sz="2000" dirty="0" err="1">
                <a:effectLst>
                  <a:outerShdw blurRad="38100" dist="38100" dir="2700000" algn="tl">
                    <a:srgbClr val="C0C0C0"/>
                  </a:outerShdw>
                </a:effectLst>
                <a:latin typeface="Times New Roman"/>
                <a:cs typeface="Times New Roman"/>
              </a:rPr>
              <a:t>decane</a:t>
            </a:r>
            <a:r>
              <a:rPr lang="en-US" sz="2000" dirty="0">
                <a:effectLst>
                  <a:outerShdw blurRad="38100" dist="38100" dir="2700000" algn="tl">
                    <a:srgbClr val="C0C0C0"/>
                  </a:outerShdw>
                </a:effectLst>
                <a:latin typeface="Times New Roman"/>
                <a:cs typeface="Times New Roman"/>
              </a:rPr>
              <a:t>.</a:t>
            </a:r>
          </a:p>
          <a:p>
            <a:pPr algn="just">
              <a:buClr>
                <a:schemeClr val="folHlink"/>
              </a:buClr>
              <a:buFont typeface="Wingdings" pitchFamily="2" charset="2"/>
              <a:buChar char="Ø"/>
              <a:defRPr/>
            </a:pPr>
            <a:r>
              <a:rPr lang="en-US" sz="2000" dirty="0">
                <a:effectLst>
                  <a:outerShdw blurRad="38100" dist="38100" dir="2700000" algn="tl">
                    <a:srgbClr val="C0C0C0"/>
                  </a:outerShdw>
                </a:effectLst>
                <a:latin typeface="Times New Roman"/>
                <a:cs typeface="Times New Roman"/>
              </a:rPr>
              <a:t>Know the different methods of representing molecular </a:t>
            </a:r>
            <a:r>
              <a:rPr lang="en-US" sz="2000" dirty="0" smtClean="0">
                <a:effectLst>
                  <a:outerShdw blurRad="38100" dist="38100" dir="2700000" algn="tl">
                    <a:srgbClr val="C0C0C0"/>
                  </a:outerShdw>
                </a:effectLst>
                <a:latin typeface="Times New Roman"/>
                <a:cs typeface="Times New Roman"/>
              </a:rPr>
              <a:t>formulas.</a:t>
            </a:r>
            <a:endParaRPr lang="en-US" sz="2000" dirty="0">
              <a:effectLst>
                <a:outerShdw blurRad="38100" dist="38100" dir="2700000" algn="tl">
                  <a:srgbClr val="C0C0C0"/>
                </a:outerShdw>
              </a:effectLst>
              <a:latin typeface="Times New Roman"/>
              <a:cs typeface="Times New Roman"/>
            </a:endParaRPr>
          </a:p>
          <a:p>
            <a:pPr algn="just">
              <a:buClr>
                <a:schemeClr val="folHlink"/>
              </a:buClr>
              <a:buFont typeface="Wingdings" pitchFamily="2" charset="2"/>
              <a:buChar char="Ø"/>
              <a:defRPr/>
            </a:pPr>
            <a:r>
              <a:rPr lang="en-US" sz="2000" dirty="0">
                <a:effectLst>
                  <a:outerShdw blurRad="38100" dist="38100" dir="2700000" algn="tl">
                    <a:srgbClr val="C0C0C0"/>
                  </a:outerShdw>
                </a:effectLst>
                <a:latin typeface="Times New Roman"/>
                <a:cs typeface="Times New Roman"/>
              </a:rPr>
              <a:t>Know the different classes of carbon and hydrogen </a:t>
            </a:r>
            <a:r>
              <a:rPr lang="en-US" sz="2000" dirty="0" smtClean="0">
                <a:effectLst>
                  <a:outerShdw blurRad="38100" dist="38100" dir="2700000" algn="tl">
                    <a:srgbClr val="C0C0C0"/>
                  </a:outerShdw>
                </a:effectLst>
                <a:latin typeface="Times New Roman"/>
                <a:cs typeface="Times New Roman"/>
              </a:rPr>
              <a:t>atoms.</a:t>
            </a:r>
            <a:endParaRPr lang="en-US" sz="2000" dirty="0">
              <a:effectLst>
                <a:outerShdw blurRad="38100" dist="38100" dir="2700000" algn="tl">
                  <a:srgbClr val="C0C0C0"/>
                </a:outerShdw>
              </a:effectLst>
              <a:latin typeface="Times New Roman"/>
              <a:cs typeface="Times New Roman"/>
            </a:endParaRPr>
          </a:p>
          <a:p>
            <a:pPr algn="just">
              <a:buClr>
                <a:schemeClr val="folHlink"/>
              </a:buClr>
              <a:buFont typeface="Wingdings" pitchFamily="2" charset="2"/>
              <a:buChar char="Ø"/>
              <a:defRPr/>
            </a:pPr>
            <a:r>
              <a:rPr lang="en-US" sz="2000" dirty="0">
                <a:effectLst>
                  <a:outerShdw blurRad="38100" dist="38100" dir="2700000" algn="tl">
                    <a:srgbClr val="C0C0C0"/>
                  </a:outerShdw>
                </a:effectLst>
                <a:latin typeface="Times New Roman"/>
                <a:cs typeface="Times New Roman"/>
              </a:rPr>
              <a:t> know the hybridization and geometry of </a:t>
            </a:r>
            <a:r>
              <a:rPr lang="en-US" sz="2000" dirty="0" smtClean="0">
                <a:effectLst>
                  <a:outerShdw blurRad="38100" dist="38100" dir="2700000" algn="tl">
                    <a:srgbClr val="C0C0C0"/>
                  </a:outerShdw>
                </a:effectLst>
                <a:latin typeface="Times New Roman"/>
                <a:cs typeface="Times New Roman"/>
              </a:rPr>
              <a:t>alkanes.</a:t>
            </a:r>
            <a:endParaRPr lang="en-US" sz="2000" dirty="0">
              <a:effectLst>
                <a:outerShdw blurRad="38100" dist="38100" dir="2700000" algn="tl">
                  <a:srgbClr val="C0C0C0"/>
                </a:outerShdw>
              </a:effectLst>
              <a:latin typeface="Times New Roman"/>
              <a:cs typeface="Times New Roman"/>
            </a:endParaRPr>
          </a:p>
          <a:p>
            <a:pPr algn="just">
              <a:buClr>
                <a:schemeClr val="folHlink"/>
              </a:buClr>
              <a:buFont typeface="Wingdings" pitchFamily="2" charset="2"/>
              <a:buChar char="Ø"/>
              <a:defRPr/>
            </a:pPr>
            <a:r>
              <a:rPr lang="en-US" sz="2000" dirty="0">
                <a:effectLst>
                  <a:outerShdw blurRad="38100" dist="38100" dir="2700000" algn="tl">
                    <a:srgbClr val="C0C0C0"/>
                  </a:outerShdw>
                </a:effectLst>
                <a:latin typeface="Times New Roman"/>
                <a:cs typeface="Times New Roman"/>
              </a:rPr>
              <a:t>Know the rules for naming branched chain alkanes and how to use </a:t>
            </a:r>
            <a:r>
              <a:rPr lang="en-US" sz="2000" dirty="0" smtClean="0">
                <a:effectLst>
                  <a:outerShdw blurRad="38100" dist="38100" dir="2700000" algn="tl">
                    <a:srgbClr val="C0C0C0"/>
                  </a:outerShdw>
                </a:effectLst>
                <a:latin typeface="Times New Roman"/>
                <a:cs typeface="Times New Roman"/>
              </a:rPr>
              <a:t>them and isomer.</a:t>
            </a:r>
            <a:endParaRPr lang="en-US" sz="2000" dirty="0">
              <a:effectLst>
                <a:outerShdw blurRad="38100" dist="38100" dir="2700000" algn="tl">
                  <a:srgbClr val="C0C0C0"/>
                </a:outerShdw>
              </a:effectLst>
              <a:latin typeface="Times New Roman"/>
              <a:cs typeface="Times New Roman"/>
            </a:endParaRPr>
          </a:p>
          <a:p>
            <a:pPr algn="just">
              <a:buClr>
                <a:schemeClr val="folHlink"/>
              </a:buClr>
              <a:buFont typeface="Wingdings" pitchFamily="2" charset="2"/>
              <a:buChar char="Ø"/>
              <a:defRPr/>
            </a:pPr>
            <a:r>
              <a:rPr lang="en-US" sz="2000" dirty="0">
                <a:effectLst>
                  <a:outerShdw blurRad="38100" dist="38100" dir="2700000" algn="tl">
                    <a:srgbClr val="C0C0C0"/>
                  </a:outerShdw>
                </a:effectLst>
                <a:latin typeface="Times New Roman"/>
                <a:cs typeface="Times New Roman"/>
              </a:rPr>
              <a:t>Know the physical properties of </a:t>
            </a:r>
            <a:r>
              <a:rPr lang="en-US" sz="2000" dirty="0" err="1">
                <a:effectLst>
                  <a:outerShdw blurRad="38100" dist="38100" dir="2700000" algn="tl">
                    <a:srgbClr val="C0C0C0"/>
                  </a:outerShdw>
                </a:effectLst>
                <a:latin typeface="Times New Roman"/>
                <a:cs typeface="Times New Roman"/>
              </a:rPr>
              <a:t>alkanes</a:t>
            </a:r>
            <a:r>
              <a:rPr lang="en-US" sz="2000" dirty="0">
                <a:effectLst>
                  <a:outerShdw blurRad="38100" dist="38100" dir="2700000" algn="tl">
                    <a:srgbClr val="C0C0C0"/>
                  </a:outerShdw>
                </a:effectLst>
                <a:latin typeface="Times New Roman"/>
                <a:cs typeface="Times New Roman"/>
              </a:rPr>
              <a:t> and factors affecting them.</a:t>
            </a:r>
          </a:p>
          <a:p>
            <a:pPr algn="just">
              <a:buClr>
                <a:schemeClr val="folHlink"/>
              </a:buClr>
              <a:buFont typeface="Wingdings" pitchFamily="2" charset="2"/>
              <a:buChar char="Ø"/>
              <a:defRPr/>
            </a:pPr>
            <a:r>
              <a:rPr lang="en-US" sz="2000" dirty="0">
                <a:effectLst>
                  <a:outerShdw blurRad="38100" dist="38100" dir="2700000" algn="tl">
                    <a:srgbClr val="C0C0C0"/>
                  </a:outerShdw>
                </a:effectLst>
                <a:latin typeface="Times New Roman"/>
                <a:cs typeface="Times New Roman"/>
              </a:rPr>
              <a:t>Know the different methods used for preparing </a:t>
            </a:r>
            <a:r>
              <a:rPr lang="en-US" sz="2000" dirty="0" smtClean="0">
                <a:effectLst>
                  <a:outerShdw blurRad="38100" dist="38100" dir="2700000" algn="tl">
                    <a:srgbClr val="C0C0C0"/>
                  </a:outerShdw>
                </a:effectLst>
                <a:latin typeface="Times New Roman"/>
                <a:cs typeface="Times New Roman"/>
              </a:rPr>
              <a:t>alkanes.</a:t>
            </a:r>
            <a:endParaRPr lang="en-US" sz="2000" dirty="0">
              <a:effectLst>
                <a:outerShdw blurRad="38100" dist="38100" dir="2700000" algn="tl">
                  <a:srgbClr val="C0C0C0"/>
                </a:outerShdw>
              </a:effectLst>
              <a:latin typeface="Times New Roman"/>
              <a:cs typeface="Times New Roman"/>
            </a:endParaRPr>
          </a:p>
          <a:p>
            <a:pPr algn="just">
              <a:buClr>
                <a:schemeClr val="folHlink"/>
              </a:buClr>
              <a:buFont typeface="Wingdings" pitchFamily="2" charset="2"/>
              <a:buChar char="Ø"/>
              <a:defRPr/>
            </a:pPr>
            <a:r>
              <a:rPr lang="en-US" sz="2000" dirty="0">
                <a:effectLst>
                  <a:outerShdw blurRad="38100" dist="38100" dir="2700000" algn="tl">
                    <a:srgbClr val="C0C0C0"/>
                  </a:outerShdw>
                </a:effectLst>
                <a:latin typeface="Times New Roman"/>
                <a:cs typeface="Times New Roman"/>
              </a:rPr>
              <a:t>Know the different reaction of </a:t>
            </a:r>
            <a:r>
              <a:rPr lang="en-US" sz="2000" dirty="0" err="1">
                <a:effectLst>
                  <a:outerShdw blurRad="38100" dist="38100" dir="2700000" algn="tl">
                    <a:srgbClr val="C0C0C0"/>
                  </a:outerShdw>
                </a:effectLst>
                <a:latin typeface="Times New Roman"/>
                <a:cs typeface="Times New Roman"/>
              </a:rPr>
              <a:t>alkanes</a:t>
            </a:r>
            <a:r>
              <a:rPr lang="en-US" sz="2000" dirty="0">
                <a:effectLst>
                  <a:outerShdw blurRad="38100" dist="38100" dir="2700000" algn="tl">
                    <a:srgbClr val="C0C0C0"/>
                  </a:outerShdw>
                </a:effectLst>
                <a:latin typeface="Times New Roman"/>
                <a:cs typeface="Times New Roman"/>
              </a:rPr>
              <a:t>.</a:t>
            </a:r>
          </a:p>
          <a:p>
            <a:pPr algn="just">
              <a:buClr>
                <a:schemeClr val="folHlink"/>
              </a:buClr>
              <a:buFont typeface="Wingdings" pitchFamily="2" charset="2"/>
              <a:buChar char="Ø"/>
              <a:defRPr/>
            </a:pPr>
            <a:r>
              <a:rPr lang="en-US" sz="2000" dirty="0">
                <a:effectLst>
                  <a:outerShdw blurRad="38100" dist="38100" dir="2700000" algn="tl">
                    <a:srgbClr val="C0C0C0"/>
                  </a:outerShdw>
                </a:effectLst>
                <a:latin typeface="Times New Roman"/>
                <a:cs typeface="Times New Roman"/>
              </a:rPr>
              <a:t>Know why are cycloalkanes are special class of  </a:t>
            </a:r>
            <a:r>
              <a:rPr lang="en-US" sz="2000" dirty="0" smtClean="0">
                <a:effectLst>
                  <a:outerShdw blurRad="38100" dist="38100" dir="2700000" algn="tl">
                    <a:srgbClr val="C0C0C0"/>
                  </a:outerShdw>
                </a:effectLst>
                <a:latin typeface="Times New Roman"/>
                <a:cs typeface="Times New Roman"/>
              </a:rPr>
              <a:t>hydrocarbons.</a:t>
            </a:r>
            <a:endParaRPr lang="en-US" sz="2000" dirty="0">
              <a:effectLst>
                <a:outerShdw blurRad="38100" dist="38100" dir="2700000" algn="tl">
                  <a:srgbClr val="C0C0C0"/>
                </a:outerShdw>
              </a:effectLst>
              <a:latin typeface="Times New Roman"/>
              <a:cs typeface="Times New Roman"/>
            </a:endParaRPr>
          </a:p>
          <a:p>
            <a:pPr algn="just">
              <a:buClr>
                <a:schemeClr val="folHlink"/>
              </a:buClr>
              <a:buFont typeface="Wingdings" pitchFamily="2" charset="2"/>
              <a:buChar char="Ø"/>
              <a:defRPr/>
            </a:pPr>
            <a:r>
              <a:rPr lang="en-US" sz="2000" dirty="0">
                <a:effectLst>
                  <a:outerShdw blurRad="38100" dist="38100" dir="2700000" algn="tl">
                    <a:srgbClr val="C0C0C0"/>
                  </a:outerShdw>
                </a:effectLst>
                <a:latin typeface="Times New Roman"/>
                <a:cs typeface="Times New Roman"/>
              </a:rPr>
              <a:t>Know the </a:t>
            </a:r>
            <a:r>
              <a:rPr lang="en-US" sz="2000" dirty="0" err="1">
                <a:effectLst>
                  <a:outerShdw blurRad="38100" dist="38100" dir="2700000" algn="tl">
                    <a:srgbClr val="C0C0C0"/>
                  </a:outerShdw>
                </a:effectLst>
                <a:latin typeface="Times New Roman"/>
                <a:cs typeface="Times New Roman"/>
              </a:rPr>
              <a:t>cis</a:t>
            </a:r>
            <a:r>
              <a:rPr lang="en-US" sz="2000" dirty="0">
                <a:effectLst>
                  <a:outerShdw blurRad="38100" dist="38100" dir="2700000" algn="tl">
                    <a:srgbClr val="C0C0C0"/>
                  </a:outerShdw>
                </a:effectLst>
                <a:latin typeface="Times New Roman"/>
                <a:cs typeface="Times New Roman"/>
              </a:rPr>
              <a:t>/trans isomerism </a:t>
            </a:r>
            <a:r>
              <a:rPr lang="en-US" sz="2000">
                <a:effectLst>
                  <a:outerShdw blurRad="38100" dist="38100" dir="2700000" algn="tl">
                    <a:srgbClr val="C0C0C0"/>
                  </a:outerShdw>
                </a:effectLst>
                <a:latin typeface="Times New Roman"/>
                <a:cs typeface="Times New Roman"/>
              </a:rPr>
              <a:t>in </a:t>
            </a:r>
            <a:r>
              <a:rPr lang="en-US" sz="2000" smtClean="0">
                <a:effectLst>
                  <a:outerShdw blurRad="38100" dist="38100" dir="2700000" algn="tl">
                    <a:srgbClr val="C0C0C0"/>
                  </a:outerShdw>
                </a:effectLst>
                <a:latin typeface="Times New Roman"/>
                <a:cs typeface="Times New Roman"/>
              </a:rPr>
              <a:t>cycloalkanes.</a:t>
            </a:r>
            <a:endParaRPr lang="en-US" sz="2000" dirty="0">
              <a:effectLst>
                <a:outerShdw blurRad="38100" dist="38100" dir="2700000" algn="tl">
                  <a:srgbClr val="C0C0C0"/>
                </a:outerShdw>
              </a:effectLst>
              <a:latin typeface="Times New Roman"/>
              <a:cs typeface="Times New Roman"/>
            </a:endParaRPr>
          </a:p>
          <a:p>
            <a:pPr algn="just">
              <a:buClr>
                <a:schemeClr val="folHlink"/>
              </a:buClr>
              <a:buFont typeface="Wingdings" pitchFamily="2" charset="2"/>
              <a:buChar char="Ø"/>
              <a:defRPr/>
            </a:pPr>
            <a:r>
              <a:rPr lang="en-US" sz="2000" dirty="0">
                <a:effectLst>
                  <a:outerShdw blurRad="38100" dist="38100" dir="2700000" algn="tl">
                    <a:srgbClr val="C0C0C0"/>
                  </a:outerShdw>
                </a:effectLst>
                <a:latin typeface="Times New Roman"/>
                <a:cs typeface="Times New Roman"/>
              </a:rPr>
              <a:t>Know the rules for naming </a:t>
            </a:r>
            <a:r>
              <a:rPr lang="en-US" sz="2000" dirty="0" err="1">
                <a:effectLst>
                  <a:outerShdw blurRad="38100" dist="38100" dir="2700000" algn="tl">
                    <a:srgbClr val="C0C0C0"/>
                  </a:outerShdw>
                </a:effectLst>
                <a:latin typeface="Times New Roman"/>
                <a:cs typeface="Times New Roman"/>
              </a:rPr>
              <a:t>cycloalkanes</a:t>
            </a:r>
            <a:r>
              <a:rPr lang="en-US" sz="2000" dirty="0">
                <a:effectLst>
                  <a:outerShdw blurRad="38100" dist="38100" dir="2700000" algn="tl">
                    <a:srgbClr val="C0C0C0"/>
                  </a:outerShdw>
                </a:effectLst>
                <a:latin typeface="Times New Roman"/>
                <a:cs typeface="Times New Roman"/>
              </a:rPr>
              <a:t> and how to use them.</a:t>
            </a:r>
          </a:p>
          <a:p>
            <a:pPr algn="just">
              <a:buClr>
                <a:schemeClr val="folHlink"/>
              </a:buClr>
              <a:buFont typeface="Wingdings" pitchFamily="2" charset="2"/>
              <a:buChar char="Ø"/>
              <a:defRPr/>
            </a:pPr>
            <a:r>
              <a:rPr lang="en-US" sz="2000" dirty="0">
                <a:effectLst>
                  <a:outerShdw blurRad="38100" dist="38100" dir="2700000" algn="tl">
                    <a:srgbClr val="C0C0C0"/>
                  </a:outerShdw>
                </a:effectLst>
                <a:latin typeface="Times New Roman"/>
                <a:cs typeface="Times New Roman"/>
              </a:rPr>
              <a:t> know the halogenation reactions of different cycloalkanes</a:t>
            </a:r>
            <a:r>
              <a:rPr lang="en-US" sz="2000" dirty="0" smtClean="0">
                <a:effectLst>
                  <a:outerShdw blurRad="38100" dist="38100" dir="2700000" algn="tl">
                    <a:srgbClr val="C0C0C0"/>
                  </a:outerShdw>
                </a:effectLst>
                <a:latin typeface="Times New Roman"/>
                <a:cs typeface="Times New Roman"/>
              </a:rPr>
              <a:t>.</a:t>
            </a:r>
            <a:endParaRPr lang="en-US" sz="2000" dirty="0">
              <a:effectLst>
                <a:outerShdw blurRad="38100" dist="38100" dir="2700000" algn="tl">
                  <a:srgbClr val="C0C0C0"/>
                </a:outerShdw>
              </a:effectLst>
              <a:latin typeface="Times New Roman"/>
              <a:cs typeface="Times New Roman"/>
            </a:endParaRPr>
          </a:p>
        </p:txBody>
      </p:sp>
      <p:sp>
        <p:nvSpPr>
          <p:cNvPr id="4" name="Rectangle 3"/>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5" name="Picture 4" descr="ksu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6" name="Picture 5"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7" name="Straight Connector 6"/>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body" idx="4294967295"/>
          </p:nvPr>
        </p:nvSpPr>
        <p:spPr>
          <a:xfrm>
            <a:off x="228600" y="1219200"/>
            <a:ext cx="8610600" cy="990600"/>
          </a:xfrm>
        </p:spPr>
        <p:txBody>
          <a:bodyPr>
            <a:noAutofit/>
          </a:bodyPr>
          <a:lstStyle/>
          <a:p>
            <a:pPr algn="just" eaLnBrk="1" hangingPunct="1">
              <a:buFont typeface="Wingdings 2" pitchFamily="18" charset="2"/>
              <a:buNone/>
              <a:defRPr/>
            </a:pPr>
            <a:r>
              <a:rPr lang="en-US" sz="2400" dirty="0" smtClean="0">
                <a:solidFill>
                  <a:srgbClr val="000000"/>
                </a:solidFill>
                <a:effectLst>
                  <a:outerShdw blurRad="38100" dist="38100" dir="2700000" algn="tl">
                    <a:srgbClr val="C0C0C0"/>
                  </a:outerShdw>
                </a:effectLst>
                <a:latin typeface="Times New Roman"/>
                <a:cs typeface="Times New Roman"/>
              </a:rPr>
              <a:t>7- When two chains of equal length compete for selection as the parent chain, </a:t>
            </a:r>
            <a:r>
              <a:rPr lang="en-US" sz="2400" b="1" dirty="0" smtClean="0">
                <a:solidFill>
                  <a:srgbClr val="FF00FF"/>
                </a:solidFill>
                <a:effectLst>
                  <a:outerShdw blurRad="38100" dist="38100" dir="2700000" algn="tl">
                    <a:srgbClr val="C0C0C0"/>
                  </a:outerShdw>
                </a:effectLst>
                <a:latin typeface="Times New Roman"/>
                <a:cs typeface="Times New Roman"/>
              </a:rPr>
              <a:t>choose the chain with the greater number of substituents</a:t>
            </a:r>
            <a:r>
              <a:rPr lang="en-US" sz="2400" dirty="0" smtClean="0">
                <a:solidFill>
                  <a:srgbClr val="000000"/>
                </a:solidFill>
                <a:latin typeface="Times New Roman"/>
                <a:cs typeface="Times New Roman"/>
              </a:rPr>
              <a:t>.</a:t>
            </a:r>
          </a:p>
          <a:p>
            <a:pPr algn="just" eaLnBrk="1" hangingPunct="1">
              <a:buFont typeface="Wingdings 2" pitchFamily="18" charset="2"/>
              <a:buNone/>
              <a:defRPr/>
            </a:pPr>
            <a:endParaRPr lang="en-US" sz="2400" dirty="0" smtClean="0">
              <a:latin typeface="Times New Roman"/>
              <a:cs typeface="Times New Roman"/>
            </a:endParaRPr>
          </a:p>
        </p:txBody>
      </p:sp>
      <p:pic>
        <p:nvPicPr>
          <p:cNvPr id="32771" name="Picture 4"/>
          <p:cNvPicPr>
            <a:picLocks noChangeAspect="1" noChangeArrowheads="1"/>
          </p:cNvPicPr>
          <p:nvPr/>
        </p:nvPicPr>
        <p:blipFill>
          <a:blip r:embed="rId2" cstate="print"/>
          <a:srcRect l="15625" r="15625"/>
          <a:stretch>
            <a:fillRect/>
          </a:stretch>
        </p:blipFill>
        <p:spPr bwMode="auto">
          <a:xfrm>
            <a:off x="838200" y="2438400"/>
            <a:ext cx="7067550" cy="3962400"/>
          </a:xfrm>
          <a:prstGeom prst="rect">
            <a:avLst/>
          </a:prstGeom>
          <a:noFill/>
          <a:ln w="9525">
            <a:noFill/>
            <a:miter lim="800000"/>
            <a:headEnd/>
            <a:tailEnd/>
          </a:ln>
        </p:spPr>
      </p:pic>
      <p:sp>
        <p:nvSpPr>
          <p:cNvPr id="32772" name="Slide Number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86C883DE-5573-4AE9-A936-CDC6D8409E41}" type="slidenum">
              <a:rPr lang="x-none" sz="1400">
                <a:cs typeface="Arial" pitchFamily="34" charset="0"/>
              </a:rPr>
              <a:pPr rtl="1"/>
              <a:t>20</a:t>
            </a:fld>
            <a:endParaRPr lang="en-US" sz="1400">
              <a:cs typeface="Arial" pitchFamily="34" charset="0"/>
            </a:endParaRPr>
          </a:p>
        </p:txBody>
      </p:sp>
      <p:sp>
        <p:nvSpPr>
          <p:cNvPr id="5" name="Rectangle 4"/>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6" name="Picture 5"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7" name="Picture 6"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8" name="Straight Connector 7"/>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body" idx="4294967295"/>
          </p:nvPr>
        </p:nvSpPr>
        <p:spPr>
          <a:xfrm>
            <a:off x="0" y="1066800"/>
            <a:ext cx="9144000" cy="4038600"/>
          </a:xfrm>
        </p:spPr>
        <p:txBody>
          <a:bodyPr/>
          <a:lstStyle/>
          <a:p>
            <a:pPr algn="just" eaLnBrk="1" hangingPunct="1">
              <a:buFont typeface="Wingdings 2" pitchFamily="18" charset="2"/>
              <a:buNone/>
              <a:defRPr/>
            </a:pPr>
            <a:r>
              <a:rPr lang="en-US" sz="2000" dirty="0" smtClean="0">
                <a:solidFill>
                  <a:srgbClr val="000000"/>
                </a:solidFill>
                <a:effectLst>
                  <a:outerShdw blurRad="38100" dist="38100" dir="2700000" algn="tl">
                    <a:srgbClr val="C0C0C0"/>
                  </a:outerShdw>
                </a:effectLst>
                <a:latin typeface="Arial" pitchFamily="34" charset="0"/>
                <a:cs typeface="Arial" pitchFamily="34" charset="0"/>
              </a:rPr>
              <a:t>8- </a:t>
            </a:r>
            <a:r>
              <a:rPr lang="en-US" sz="2400" dirty="0" smtClean="0">
                <a:solidFill>
                  <a:srgbClr val="000000"/>
                </a:solidFill>
                <a:effectLst>
                  <a:outerShdw blurRad="38100" dist="38100" dir="2700000" algn="tl">
                    <a:srgbClr val="C0C0C0"/>
                  </a:outerShdw>
                </a:effectLst>
                <a:latin typeface="Times New Roman"/>
                <a:cs typeface="Times New Roman"/>
              </a:rPr>
              <a:t>When branching occurs at an equal distance from both ends of the longest chain, </a:t>
            </a:r>
            <a:r>
              <a:rPr lang="en-US" sz="2400" b="1" dirty="0" smtClean="0">
                <a:solidFill>
                  <a:srgbClr val="008100"/>
                </a:solidFill>
                <a:effectLst>
                  <a:outerShdw blurRad="38100" dist="38100" dir="2700000" algn="tl">
                    <a:srgbClr val="C0C0C0"/>
                  </a:outerShdw>
                </a:effectLst>
                <a:latin typeface="Times New Roman"/>
                <a:cs typeface="Times New Roman"/>
              </a:rPr>
              <a:t>choose the name that gives the lower number at the first point of difference</a:t>
            </a:r>
            <a:r>
              <a:rPr lang="en-US" sz="2400" dirty="0" smtClean="0">
                <a:solidFill>
                  <a:srgbClr val="000000"/>
                </a:solidFill>
                <a:effectLst>
                  <a:outerShdw blurRad="38100" dist="38100" dir="2700000" algn="tl">
                    <a:srgbClr val="C0C0C0"/>
                  </a:outerShdw>
                </a:effectLst>
                <a:latin typeface="Times New Roman"/>
                <a:cs typeface="Times New Roman"/>
              </a:rPr>
              <a:t>.</a:t>
            </a:r>
          </a:p>
          <a:p>
            <a:pPr algn="just" eaLnBrk="1" hangingPunct="1">
              <a:defRPr/>
            </a:pPr>
            <a:endParaRPr lang="en-US" sz="2000" dirty="0" smtClean="0">
              <a:effectLst>
                <a:outerShdw blurRad="38100" dist="38100" dir="2700000" algn="tl">
                  <a:srgbClr val="C0C0C0"/>
                </a:outerShdw>
              </a:effectLst>
              <a:latin typeface="Arial" pitchFamily="34" charset="0"/>
              <a:cs typeface="Arial" pitchFamily="34" charset="0"/>
            </a:endParaRPr>
          </a:p>
        </p:txBody>
      </p:sp>
      <p:pic>
        <p:nvPicPr>
          <p:cNvPr id="33795" name="Picture 4"/>
          <p:cNvPicPr>
            <a:picLocks noChangeAspect="1" noChangeArrowheads="1"/>
          </p:cNvPicPr>
          <p:nvPr/>
        </p:nvPicPr>
        <p:blipFill>
          <a:blip r:embed="rId2" cstate="print"/>
          <a:srcRect/>
          <a:stretch>
            <a:fillRect/>
          </a:stretch>
        </p:blipFill>
        <p:spPr bwMode="auto">
          <a:xfrm>
            <a:off x="1219200" y="2362200"/>
            <a:ext cx="6248400" cy="3263900"/>
          </a:xfrm>
          <a:prstGeom prst="rect">
            <a:avLst/>
          </a:prstGeom>
          <a:noFill/>
          <a:ln w="9525">
            <a:noFill/>
            <a:miter lim="800000"/>
            <a:headEnd/>
            <a:tailEnd/>
          </a:ln>
        </p:spPr>
      </p:pic>
      <p:sp>
        <p:nvSpPr>
          <p:cNvPr id="33796" name="Slide Number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D8E24F92-80D0-4EAE-9CCE-026D952EF1BE}" type="slidenum">
              <a:rPr lang="x-none" sz="1400">
                <a:cs typeface="Arial" pitchFamily="34" charset="0"/>
              </a:rPr>
              <a:pPr rtl="1"/>
              <a:t>21</a:t>
            </a:fld>
            <a:endParaRPr lang="en-US" sz="1400">
              <a:cs typeface="Arial" pitchFamily="34" charset="0"/>
            </a:endParaRPr>
          </a:p>
        </p:txBody>
      </p:sp>
      <p:sp>
        <p:nvSpPr>
          <p:cNvPr id="5" name="Rectangle 4"/>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6" name="Picture 5"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7" name="Picture 6"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8" name="Straight Connector 7"/>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914400"/>
            <a:ext cx="6248400" cy="971550"/>
          </a:xfrm>
        </p:spPr>
        <p:txBody>
          <a:bodyPr lIns="91440" rIns="91440" bIns="45720" anchor="ctr">
            <a:normAutofit/>
          </a:bodyPr>
          <a:lstStyle/>
          <a:p>
            <a:pPr algn="ctr" eaLnBrk="1" hangingPunct="1">
              <a:defRPr/>
            </a:pPr>
            <a:r>
              <a:rPr lang="en-US" sz="2400" b="1" dirty="0" smtClean="0">
                <a:solidFill>
                  <a:schemeClr val="accent2"/>
                </a:solidFill>
                <a:effectLst>
                  <a:outerShdw blurRad="38100" dist="38100" dir="2700000" algn="tl">
                    <a:srgbClr val="C0C0C0"/>
                  </a:outerShdw>
                </a:effectLst>
                <a:latin typeface="Times New Roman"/>
                <a:cs typeface="Times New Roman"/>
              </a:rPr>
              <a:t>Summary Of IUPAC System Of Nomenclature</a:t>
            </a:r>
          </a:p>
        </p:txBody>
      </p:sp>
      <p:sp>
        <p:nvSpPr>
          <p:cNvPr id="143363" name="Rectangle 5"/>
          <p:cNvSpPr>
            <a:spLocks noGrp="1" noChangeArrowheads="1"/>
          </p:cNvSpPr>
          <p:nvPr>
            <p:ph type="body" idx="4294967295"/>
          </p:nvPr>
        </p:nvSpPr>
        <p:spPr>
          <a:xfrm>
            <a:off x="-25725" y="1828800"/>
            <a:ext cx="8686800" cy="3657600"/>
          </a:xfrm>
        </p:spPr>
        <p:txBody>
          <a:bodyPr/>
          <a:lstStyle/>
          <a:p>
            <a:pPr marL="609600" indent="-609600" eaLnBrk="1" hangingPunct="1">
              <a:lnSpc>
                <a:spcPct val="90000"/>
              </a:lnSpc>
              <a:buClr>
                <a:schemeClr val="tx1"/>
              </a:buClr>
              <a:buFontTx/>
              <a:buAutoNum type="arabicPeriod"/>
              <a:defRPr/>
            </a:pPr>
            <a:r>
              <a:rPr lang="en-US" sz="2000" smtClean="0">
                <a:effectLst>
                  <a:outerShdw blurRad="38100" dist="38100" dir="2700000" algn="tl">
                    <a:srgbClr val="C0C0C0"/>
                  </a:outerShdw>
                </a:effectLst>
                <a:latin typeface="Times New Roman"/>
                <a:cs typeface="Times New Roman"/>
              </a:rPr>
              <a:t>Find and name the longest continuous carbon chain.</a:t>
            </a:r>
            <a:endParaRPr lang="x-none" sz="2000" smtClean="0">
              <a:effectLst>
                <a:outerShdw blurRad="38100" dist="38100" dir="2700000" algn="tl">
                  <a:srgbClr val="C0C0C0"/>
                </a:outerShdw>
              </a:effectLst>
              <a:latin typeface="Times New Roman"/>
              <a:cs typeface="Times New Roman"/>
            </a:endParaRPr>
          </a:p>
          <a:p>
            <a:pPr marL="609600" indent="-609600" eaLnBrk="1" hangingPunct="1">
              <a:lnSpc>
                <a:spcPct val="90000"/>
              </a:lnSpc>
              <a:buClr>
                <a:schemeClr val="tx1"/>
              </a:buClr>
              <a:buFontTx/>
              <a:buAutoNum type="arabicPeriod"/>
              <a:defRPr/>
            </a:pPr>
            <a:r>
              <a:rPr lang="en-US" sz="2000" smtClean="0">
                <a:effectLst>
                  <a:outerShdw blurRad="38100" dist="38100" dir="2700000" algn="tl">
                    <a:srgbClr val="C0C0C0"/>
                  </a:outerShdw>
                </a:effectLst>
                <a:latin typeface="Times New Roman"/>
                <a:cs typeface="Times New Roman"/>
              </a:rPr>
              <a:t>Identify and name groups attached to this chain.</a:t>
            </a:r>
          </a:p>
          <a:p>
            <a:pPr marL="609600" indent="-609600" eaLnBrk="1" hangingPunct="1">
              <a:lnSpc>
                <a:spcPct val="90000"/>
              </a:lnSpc>
              <a:buClr>
                <a:schemeClr val="tx1"/>
              </a:buClr>
              <a:buFontTx/>
              <a:buAutoNum type="arabicPeriod"/>
              <a:defRPr/>
            </a:pPr>
            <a:r>
              <a:rPr lang="en-US" sz="2000" smtClean="0">
                <a:effectLst>
                  <a:outerShdw blurRad="38100" dist="38100" dir="2700000" algn="tl">
                    <a:srgbClr val="C0C0C0"/>
                  </a:outerShdw>
                </a:effectLst>
                <a:latin typeface="Times New Roman"/>
                <a:cs typeface="Times New Roman"/>
              </a:rPr>
              <a:t>Number the chain consecutively, starting at the end nearest a substituent group. </a:t>
            </a:r>
          </a:p>
          <a:p>
            <a:pPr marL="609600" indent="-609600" eaLnBrk="1" hangingPunct="1">
              <a:lnSpc>
                <a:spcPct val="90000"/>
              </a:lnSpc>
              <a:buClr>
                <a:schemeClr val="tx1"/>
              </a:buClr>
              <a:buFontTx/>
              <a:buAutoNum type="arabicPeriod"/>
              <a:defRPr/>
            </a:pPr>
            <a:r>
              <a:rPr lang="en-US" sz="2000" smtClean="0">
                <a:effectLst>
                  <a:outerShdw blurRad="38100" dist="38100" dir="2700000" algn="tl">
                    <a:srgbClr val="C0C0C0"/>
                  </a:outerShdw>
                </a:effectLst>
                <a:latin typeface="Times New Roman"/>
                <a:cs typeface="Times New Roman"/>
              </a:rPr>
              <a:t>Designate the location of each substituent group by an appropriate number and name.</a:t>
            </a:r>
          </a:p>
          <a:p>
            <a:pPr marL="609600" indent="-609600" eaLnBrk="1" hangingPunct="1">
              <a:lnSpc>
                <a:spcPct val="90000"/>
              </a:lnSpc>
              <a:buClr>
                <a:schemeClr val="tx1"/>
              </a:buClr>
              <a:buFontTx/>
              <a:buAutoNum type="arabicPeriod"/>
              <a:defRPr/>
            </a:pPr>
            <a:r>
              <a:rPr lang="en-US" sz="2000" smtClean="0">
                <a:effectLst>
                  <a:outerShdw blurRad="38100" dist="38100" dir="2700000" algn="tl">
                    <a:srgbClr val="C0C0C0"/>
                  </a:outerShdw>
                </a:effectLst>
                <a:latin typeface="Times New Roman"/>
                <a:cs typeface="Times New Roman"/>
              </a:rPr>
              <a:t>Assemble the name, listing groups in alphabetical order.</a:t>
            </a:r>
          </a:p>
          <a:p>
            <a:pPr marL="609600" indent="-609600" eaLnBrk="1" hangingPunct="1">
              <a:lnSpc>
                <a:spcPct val="90000"/>
              </a:lnSpc>
              <a:buClr>
                <a:schemeClr val="tx1"/>
              </a:buClr>
              <a:buFontTx/>
              <a:buAutoNum type="arabicPeriod"/>
              <a:defRPr/>
            </a:pPr>
            <a:r>
              <a:rPr lang="en-US" sz="2000" smtClean="0">
                <a:effectLst>
                  <a:outerShdw blurRad="38100" dist="38100" dir="2700000" algn="tl">
                    <a:srgbClr val="C0C0C0"/>
                  </a:outerShdw>
                </a:effectLst>
                <a:latin typeface="Times New Roman"/>
                <a:cs typeface="Times New Roman"/>
              </a:rPr>
              <a:t>The prefixes di, tri, tetra etc., used to designate several groups of the same kind, are not considered when alphabetizing.</a:t>
            </a:r>
            <a:endParaRPr lang="x-none" sz="2000" smtClean="0">
              <a:effectLst>
                <a:outerShdw blurRad="38100" dist="38100" dir="2700000" algn="tl">
                  <a:srgbClr val="C0C0C0"/>
                </a:outerShdw>
              </a:effectLst>
              <a:latin typeface="Times New Roman"/>
              <a:cs typeface="Times New Roman"/>
            </a:endParaRPr>
          </a:p>
          <a:p>
            <a:pPr marL="609600" indent="-609600" eaLnBrk="1" hangingPunct="1">
              <a:lnSpc>
                <a:spcPct val="90000"/>
              </a:lnSpc>
              <a:buClr>
                <a:schemeClr val="tx1"/>
              </a:buClr>
              <a:buFontTx/>
              <a:buAutoNum type="arabicPeriod"/>
              <a:defRPr/>
            </a:pPr>
            <a:r>
              <a:rPr lang="en-US" sz="2000" b="1" smtClean="0">
                <a:effectLst>
                  <a:outerShdw blurRad="38100" dist="38100" dir="2700000" algn="tl">
                    <a:srgbClr val="C0C0C0"/>
                  </a:outerShdw>
                </a:effectLst>
                <a:latin typeface="Times New Roman"/>
                <a:cs typeface="Times New Roman"/>
              </a:rPr>
              <a:t>Halogen substituents</a:t>
            </a:r>
            <a:r>
              <a:rPr lang="x-none" sz="2000" smtClean="0">
                <a:effectLst>
                  <a:outerShdw blurRad="38100" dist="38100" dir="2700000" algn="tl">
                    <a:srgbClr val="C0C0C0"/>
                  </a:outerShdw>
                </a:effectLst>
                <a:latin typeface="Times New Roman"/>
                <a:cs typeface="Times New Roman"/>
              </a:rPr>
              <a:t> </a:t>
            </a:r>
            <a:r>
              <a:rPr lang="en-US" sz="2000" smtClean="0">
                <a:effectLst>
                  <a:outerShdw blurRad="38100" dist="38100" dir="2700000" algn="tl">
                    <a:srgbClr val="C0C0C0"/>
                  </a:outerShdw>
                </a:effectLst>
                <a:latin typeface="Times New Roman"/>
                <a:cs typeface="Times New Roman"/>
              </a:rPr>
              <a:t>are easily accommodated, using the names: fluoro (F-), chloro (Cl-), bromo (Br-) and iodo (I-).</a:t>
            </a:r>
          </a:p>
        </p:txBody>
      </p:sp>
      <p:sp>
        <p:nvSpPr>
          <p:cNvPr id="34820" name="Slide Number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5E4495FA-81AD-4C44-89EC-C5B2702184C0}" type="slidenum">
              <a:rPr lang="x-none" sz="1400">
                <a:cs typeface="Arial" pitchFamily="34" charset="0"/>
              </a:rPr>
              <a:pPr rtl="1"/>
              <a:t>22</a:t>
            </a:fld>
            <a:endParaRPr lang="en-US" sz="1400">
              <a:cs typeface="Arial" pitchFamily="34" charset="0"/>
            </a:endParaRPr>
          </a:p>
        </p:txBody>
      </p:sp>
      <p:sp>
        <p:nvSpPr>
          <p:cNvPr id="5" name="Rectangle 4"/>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6" name="Picture 5" descr="ksu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7" name="Picture 6"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8" name="Straight Connector 7"/>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0" y="990600"/>
            <a:ext cx="5715000" cy="838200"/>
          </a:xfrm>
        </p:spPr>
        <p:txBody>
          <a:bodyPr lIns="91440" rIns="91440" bIns="45720" anchor="ctr">
            <a:normAutofit/>
          </a:bodyPr>
          <a:lstStyle/>
          <a:p>
            <a:pPr eaLnBrk="1" hangingPunct="1"/>
            <a:r>
              <a:rPr lang="en-US" sz="2400" b="1" dirty="0" smtClean="0">
                <a:solidFill>
                  <a:schemeClr val="accent2"/>
                </a:solidFill>
                <a:latin typeface="Times New Roman"/>
                <a:cs typeface="Times New Roman"/>
              </a:rPr>
              <a:t>Examples of The IUPAC Rules in Practice</a:t>
            </a:r>
          </a:p>
        </p:txBody>
      </p:sp>
      <p:sp>
        <p:nvSpPr>
          <p:cNvPr id="144387" name="Rectangle 3"/>
          <p:cNvSpPr>
            <a:spLocks noGrp="1" noChangeArrowheads="1"/>
          </p:cNvSpPr>
          <p:nvPr>
            <p:ph type="body" idx="4294967295"/>
          </p:nvPr>
        </p:nvSpPr>
        <p:spPr>
          <a:xfrm>
            <a:off x="0" y="3733800"/>
            <a:ext cx="8991600" cy="2514600"/>
          </a:xfrm>
        </p:spPr>
        <p:txBody>
          <a:bodyPr/>
          <a:lstStyle/>
          <a:p>
            <a:pPr algn="just" eaLnBrk="1" hangingPunct="1">
              <a:lnSpc>
                <a:spcPct val="150000"/>
              </a:lnSpc>
              <a:buClr>
                <a:schemeClr val="folHlink"/>
              </a:buClr>
              <a:buFont typeface="Wingdings" pitchFamily="2" charset="2"/>
              <a:buChar char="Ø"/>
              <a:defRPr/>
            </a:pPr>
            <a:r>
              <a:rPr lang="en-US" sz="2000" dirty="0" smtClean="0">
                <a:effectLst>
                  <a:outerShdw blurRad="38100" dist="38100" dir="2700000" algn="tl">
                    <a:srgbClr val="C0C0C0"/>
                  </a:outerShdw>
                </a:effectLst>
                <a:latin typeface="Times New Roman"/>
                <a:cs typeface="Times New Roman"/>
              </a:rPr>
              <a:t>By inspection, the longest chain is seen to consist of six carbons, so the root name of this compound will be</a:t>
            </a:r>
            <a:r>
              <a:rPr lang="x-none" sz="2000" dirty="0" smtClean="0">
                <a:effectLst>
                  <a:outerShdw blurRad="38100" dist="38100" dir="2700000" algn="tl">
                    <a:srgbClr val="C0C0C0"/>
                  </a:outerShdw>
                </a:effectLst>
                <a:latin typeface="Times New Roman"/>
                <a:cs typeface="Times New Roman"/>
              </a:rPr>
              <a:t> </a:t>
            </a:r>
            <a:r>
              <a:rPr lang="en-US" sz="2000" dirty="0" smtClean="0">
                <a:effectLst>
                  <a:outerShdw blurRad="38100" dist="38100" dir="2700000" algn="tl">
                    <a:srgbClr val="C0C0C0"/>
                  </a:outerShdw>
                </a:effectLst>
                <a:latin typeface="Times New Roman"/>
                <a:cs typeface="Times New Roman"/>
              </a:rPr>
              <a:t>hexane</a:t>
            </a:r>
            <a:r>
              <a:rPr lang="x-none" sz="2000" dirty="0" smtClean="0">
                <a:effectLst>
                  <a:outerShdw blurRad="38100" dist="38100" dir="2700000" algn="tl">
                    <a:srgbClr val="C0C0C0"/>
                  </a:outerShdw>
                </a:effectLst>
                <a:latin typeface="Times New Roman"/>
                <a:cs typeface="Times New Roman"/>
              </a:rPr>
              <a:t>. </a:t>
            </a:r>
            <a:r>
              <a:rPr lang="en-US" sz="2000" dirty="0" smtClean="0">
                <a:effectLst>
                  <a:outerShdw blurRad="38100" dist="38100" dir="2700000" algn="tl">
                    <a:srgbClr val="C0C0C0"/>
                  </a:outerShdw>
                </a:effectLst>
                <a:latin typeface="Times New Roman"/>
                <a:cs typeface="Times New Roman"/>
              </a:rPr>
              <a:t>A single methyl substituent (colored red) is present, so this compound is a</a:t>
            </a:r>
            <a:r>
              <a:rPr lang="x-none" sz="2000" dirty="0" smtClean="0">
                <a:effectLst>
                  <a:outerShdw blurRad="38100" dist="38100" dir="2700000" algn="tl">
                    <a:srgbClr val="C0C0C0"/>
                  </a:outerShdw>
                </a:effectLst>
                <a:latin typeface="Times New Roman"/>
                <a:cs typeface="Times New Roman"/>
              </a:rPr>
              <a:t> </a:t>
            </a:r>
            <a:r>
              <a:rPr lang="en-US" sz="2000" dirty="0" err="1" smtClean="0">
                <a:effectLst>
                  <a:outerShdw blurRad="38100" dist="38100" dir="2700000" algn="tl">
                    <a:srgbClr val="C0C0C0"/>
                  </a:outerShdw>
                </a:effectLst>
                <a:latin typeface="Times New Roman"/>
                <a:cs typeface="Times New Roman"/>
              </a:rPr>
              <a:t>methylhexane</a:t>
            </a:r>
            <a:r>
              <a:rPr lang="en-US" sz="2000" dirty="0" smtClean="0">
                <a:effectLst>
                  <a:outerShdw blurRad="38100" dist="38100" dir="2700000" algn="tl">
                    <a:srgbClr val="C0C0C0"/>
                  </a:outerShdw>
                </a:effectLst>
                <a:latin typeface="Times New Roman"/>
                <a:cs typeface="Times New Roman"/>
              </a:rPr>
              <a:t>.</a:t>
            </a:r>
            <a:r>
              <a:rPr lang="x-none" sz="2000" dirty="0" smtClean="0">
                <a:effectLst>
                  <a:outerShdw blurRad="38100" dist="38100" dir="2700000" algn="tl">
                    <a:srgbClr val="C0C0C0"/>
                  </a:outerShdw>
                </a:effectLst>
                <a:latin typeface="Times New Roman"/>
                <a:cs typeface="Times New Roman"/>
              </a:rPr>
              <a:t> </a:t>
            </a:r>
            <a:r>
              <a:rPr lang="en-US" sz="2000" dirty="0" smtClean="0">
                <a:effectLst>
                  <a:outerShdw blurRad="38100" dist="38100" dir="2700000" algn="tl">
                    <a:srgbClr val="C0C0C0"/>
                  </a:outerShdw>
                </a:effectLst>
                <a:latin typeface="Times New Roman"/>
                <a:cs typeface="Times New Roman"/>
              </a:rPr>
              <a:t>The location of the methyl group must be specified, since there are two possible isomers of this kind. The IUPAC name is thus 3</a:t>
            </a:r>
            <a:r>
              <a:rPr lang="x-none" sz="2000" dirty="0" smtClean="0">
                <a:effectLst>
                  <a:outerShdw blurRad="38100" dist="38100" dir="2700000" algn="tl">
                    <a:srgbClr val="C0C0C0"/>
                  </a:outerShdw>
                </a:effectLst>
                <a:latin typeface="Times New Roman"/>
                <a:cs typeface="Times New Roman"/>
              </a:rPr>
              <a:t>-</a:t>
            </a:r>
            <a:r>
              <a:rPr lang="en-US" sz="2000" dirty="0" err="1" smtClean="0">
                <a:effectLst>
                  <a:outerShdw blurRad="38100" dist="38100" dir="2700000" algn="tl">
                    <a:srgbClr val="C0C0C0"/>
                  </a:outerShdw>
                </a:effectLst>
                <a:latin typeface="Times New Roman"/>
                <a:cs typeface="Times New Roman"/>
              </a:rPr>
              <a:t>methylhexane</a:t>
            </a:r>
            <a:r>
              <a:rPr lang="en-US" sz="2000" dirty="0" smtClean="0">
                <a:effectLst>
                  <a:outerShdw blurRad="38100" dist="38100" dir="2700000" algn="tl">
                    <a:srgbClr val="C0C0C0"/>
                  </a:outerShdw>
                </a:effectLst>
                <a:latin typeface="Times New Roman"/>
                <a:cs typeface="Times New Roman"/>
              </a:rPr>
              <a:t>.</a:t>
            </a:r>
          </a:p>
        </p:txBody>
      </p:sp>
      <p:pic>
        <p:nvPicPr>
          <p:cNvPr id="35844" name="Picture 5" descr="nomprb1"/>
          <p:cNvPicPr>
            <a:picLocks noChangeAspect="1" noChangeArrowheads="1"/>
          </p:cNvPicPr>
          <p:nvPr/>
        </p:nvPicPr>
        <p:blipFill>
          <a:blip r:embed="rId2" cstate="print"/>
          <a:srcRect/>
          <a:stretch>
            <a:fillRect/>
          </a:stretch>
        </p:blipFill>
        <p:spPr bwMode="auto">
          <a:xfrm>
            <a:off x="228600" y="1752600"/>
            <a:ext cx="8001000" cy="1752600"/>
          </a:xfrm>
          <a:prstGeom prst="rect">
            <a:avLst/>
          </a:prstGeom>
          <a:solidFill>
            <a:schemeClr val="bg1"/>
          </a:solidFill>
          <a:ln w="9525">
            <a:noFill/>
            <a:miter lim="800000"/>
            <a:headEnd/>
            <a:tailEnd/>
          </a:ln>
        </p:spPr>
      </p:pic>
      <p:sp>
        <p:nvSpPr>
          <p:cNvPr id="35845" name="Slide Number Placeholder 4"/>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CB1F7BB5-0681-43C1-9F36-B1A5E198AC6C}" type="slidenum">
              <a:rPr lang="x-none" sz="1400">
                <a:cs typeface="Arial" pitchFamily="34" charset="0"/>
              </a:rPr>
              <a:pPr rtl="1"/>
              <a:t>23</a:t>
            </a:fld>
            <a:endParaRPr lang="en-US" sz="1400">
              <a:cs typeface="Arial" pitchFamily="34" charset="0"/>
            </a:endParaRPr>
          </a:p>
        </p:txBody>
      </p:sp>
      <p:sp>
        <p:nvSpPr>
          <p:cNvPr id="6" name="Rectangle 5"/>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7" name="Picture 6"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8" name="Picture 7"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9" name="Straight Connector 8"/>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5EC4D370-48BE-4BEF-9EB8-DBD8423E2153}" type="slidenum">
              <a:rPr lang="x-none" sz="1400">
                <a:cs typeface="Arial" pitchFamily="34" charset="0"/>
              </a:rPr>
              <a:pPr rtl="1"/>
              <a:t>24</a:t>
            </a:fld>
            <a:endParaRPr lang="en-US" sz="1400">
              <a:cs typeface="Arial" pitchFamily="34" charset="0"/>
            </a:endParaRPr>
          </a:p>
        </p:txBody>
      </p:sp>
      <p:pic>
        <p:nvPicPr>
          <p:cNvPr id="36868" name="Picture 12" descr="nomprb3"/>
          <p:cNvPicPr>
            <a:picLocks noChangeAspect="1" noChangeArrowheads="1"/>
          </p:cNvPicPr>
          <p:nvPr/>
        </p:nvPicPr>
        <p:blipFill>
          <a:blip r:embed="rId2" cstate="print"/>
          <a:srcRect/>
          <a:stretch>
            <a:fillRect/>
          </a:stretch>
        </p:blipFill>
        <p:spPr bwMode="auto">
          <a:xfrm>
            <a:off x="228600" y="990600"/>
            <a:ext cx="8915400" cy="3962400"/>
          </a:xfrm>
          <a:prstGeom prst="rect">
            <a:avLst/>
          </a:prstGeom>
          <a:solidFill>
            <a:schemeClr val="bg1"/>
          </a:solidFill>
          <a:ln w="9525">
            <a:noFill/>
            <a:miter lim="800000"/>
            <a:headEnd/>
            <a:tailEnd/>
          </a:ln>
        </p:spPr>
      </p:pic>
      <p:sp>
        <p:nvSpPr>
          <p:cNvPr id="36869" name="Rectangle 7"/>
          <p:cNvSpPr>
            <a:spLocks noChangeArrowheads="1"/>
          </p:cNvSpPr>
          <p:nvPr/>
        </p:nvSpPr>
        <p:spPr bwMode="auto">
          <a:xfrm>
            <a:off x="152400" y="5181600"/>
            <a:ext cx="8991600" cy="701675"/>
          </a:xfrm>
          <a:prstGeom prst="rect">
            <a:avLst/>
          </a:prstGeom>
          <a:noFill/>
          <a:ln w="9525">
            <a:noFill/>
            <a:miter lim="800000"/>
            <a:headEnd/>
            <a:tailEnd/>
          </a:ln>
        </p:spPr>
        <p:txBody>
          <a:bodyPr>
            <a:spAutoFit/>
          </a:bodyPr>
          <a:lstStyle/>
          <a:p>
            <a:pPr>
              <a:buClr>
                <a:schemeClr val="folHlink"/>
              </a:buClr>
              <a:buFont typeface="Wingdings" pitchFamily="2" charset="2"/>
              <a:buChar char="Ø"/>
            </a:pPr>
            <a:r>
              <a:rPr lang="en-US" sz="2000" dirty="0">
                <a:latin typeface="Times New Roman"/>
                <a:cs typeface="Times New Roman"/>
              </a:rPr>
              <a:t>Thus the parent chain will be the one with 4   substituents and the correct </a:t>
            </a:r>
            <a:r>
              <a:rPr lang="en-US" sz="2000" dirty="0" err="1">
                <a:latin typeface="Times New Roman"/>
                <a:cs typeface="Times New Roman"/>
              </a:rPr>
              <a:t>IUPAc</a:t>
            </a:r>
            <a:r>
              <a:rPr lang="en-US" sz="2000" dirty="0">
                <a:latin typeface="Times New Roman"/>
                <a:cs typeface="Times New Roman"/>
              </a:rPr>
              <a:t> name of this compound  is : </a:t>
            </a:r>
            <a:r>
              <a:rPr lang="en-US" sz="2000" b="1" dirty="0">
                <a:solidFill>
                  <a:srgbClr val="C00000"/>
                </a:solidFill>
                <a:latin typeface="Times New Roman"/>
                <a:cs typeface="Times New Roman"/>
              </a:rPr>
              <a:t>3-Ethyl-2,2,5-trimethylhexane</a:t>
            </a:r>
            <a:endParaRPr lang="en-GB" sz="2000" b="1" dirty="0">
              <a:solidFill>
                <a:srgbClr val="C00000"/>
              </a:solidFill>
              <a:latin typeface="Times New Roman"/>
              <a:cs typeface="Times New Roman"/>
            </a:endParaRPr>
          </a:p>
        </p:txBody>
      </p:sp>
      <p:sp>
        <p:nvSpPr>
          <p:cNvPr id="6" name="Rectangle 5"/>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7" name="Picture 6"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8" name="Picture 7"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9" name="Straight Connector 8"/>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le 1"/>
          <p:cNvSpPr>
            <a:spLocks noGrp="1"/>
          </p:cNvSpPr>
          <p:nvPr>
            <p:ph type="title" idx="4294967295"/>
          </p:nvPr>
        </p:nvSpPr>
        <p:spPr>
          <a:xfrm>
            <a:off x="0" y="609600"/>
            <a:ext cx="2971800" cy="990600"/>
          </a:xfrm>
        </p:spPr>
        <p:txBody>
          <a:bodyPr lIns="91440" rIns="91440" bIns="45720" anchor="ctr">
            <a:normAutofit/>
          </a:bodyPr>
          <a:lstStyle/>
          <a:p>
            <a:pPr>
              <a:defRPr/>
            </a:pPr>
            <a:r>
              <a:rPr lang="en-US" sz="2400" b="1" dirty="0" smtClean="0">
                <a:solidFill>
                  <a:schemeClr val="accent2"/>
                </a:solidFill>
                <a:effectLst>
                  <a:outerShdw blurRad="38100" dist="38100" dir="2700000" algn="tl">
                    <a:srgbClr val="C0C0C0"/>
                  </a:outerShdw>
                </a:effectLst>
                <a:latin typeface="Times New Roman"/>
                <a:cs typeface="Times New Roman"/>
              </a:rPr>
              <a:t>Important Notes</a:t>
            </a:r>
            <a:endParaRPr lang="en-US" sz="2400" dirty="0" smtClean="0">
              <a:solidFill>
                <a:schemeClr val="accent2"/>
              </a:solidFill>
              <a:effectLst>
                <a:outerShdw blurRad="38100" dist="38100" dir="2700000" algn="tl">
                  <a:srgbClr val="C0C0C0"/>
                </a:outerShdw>
              </a:effectLst>
              <a:latin typeface="Times New Roman"/>
              <a:cs typeface="Times New Roman"/>
            </a:endParaRPr>
          </a:p>
        </p:txBody>
      </p:sp>
      <p:sp>
        <p:nvSpPr>
          <p:cNvPr id="36867" name="Content Placeholder 2"/>
          <p:cNvSpPr>
            <a:spLocks noGrp="1"/>
          </p:cNvSpPr>
          <p:nvPr>
            <p:ph idx="4294967295"/>
          </p:nvPr>
        </p:nvSpPr>
        <p:spPr>
          <a:xfrm>
            <a:off x="0" y="1371600"/>
            <a:ext cx="9144000" cy="5562600"/>
          </a:xfrm>
        </p:spPr>
        <p:txBody>
          <a:bodyPr/>
          <a:lstStyle/>
          <a:p>
            <a:pPr algn="just" eaLnBrk="1" hangingPunct="1">
              <a:buFont typeface="Wingdings" pitchFamily="2" charset="2"/>
              <a:buChar char="Ø"/>
              <a:defRPr/>
            </a:pPr>
            <a:r>
              <a:rPr lang="en-US" sz="2000" dirty="0" smtClean="0">
                <a:effectLst>
                  <a:outerShdw blurRad="38100" dist="38100" dir="2700000" algn="tl">
                    <a:srgbClr val="C0C0C0"/>
                  </a:outerShdw>
                </a:effectLst>
                <a:latin typeface="Times New Roman"/>
                <a:cs typeface="Times New Roman"/>
              </a:rPr>
              <a:t>The common names </a:t>
            </a:r>
            <a:r>
              <a:rPr lang="en-US" sz="2000" b="1" dirty="0" smtClean="0">
                <a:solidFill>
                  <a:srgbClr val="FF0000"/>
                </a:solidFill>
                <a:effectLst>
                  <a:outerShdw blurRad="38100" dist="38100" dir="2700000" algn="tl">
                    <a:srgbClr val="C0C0C0"/>
                  </a:outerShdw>
                </a:effectLst>
                <a:latin typeface="Times New Roman"/>
                <a:cs typeface="Times New Roman"/>
              </a:rPr>
              <a:t>isopropyl, isobutyl, </a:t>
            </a:r>
            <a:r>
              <a:rPr lang="en-US" sz="2000" b="1" i="1" dirty="0" smtClean="0">
                <a:solidFill>
                  <a:srgbClr val="FF0000"/>
                </a:solidFill>
                <a:effectLst>
                  <a:outerShdw blurRad="38100" dist="38100" dir="2700000" algn="tl">
                    <a:srgbClr val="C0C0C0"/>
                  </a:outerShdw>
                </a:effectLst>
                <a:latin typeface="Times New Roman"/>
                <a:cs typeface="Times New Roman"/>
              </a:rPr>
              <a:t>sec-butyl, </a:t>
            </a:r>
            <a:r>
              <a:rPr lang="en-US" sz="2000" b="1" i="1" dirty="0" err="1" smtClean="0">
                <a:solidFill>
                  <a:srgbClr val="FF0000"/>
                </a:solidFill>
                <a:effectLst>
                  <a:outerShdw blurRad="38100" dist="38100" dir="2700000" algn="tl">
                    <a:srgbClr val="C0C0C0"/>
                  </a:outerShdw>
                </a:effectLst>
                <a:latin typeface="Times New Roman"/>
                <a:cs typeface="Times New Roman"/>
              </a:rPr>
              <a:t>tert</a:t>
            </a:r>
            <a:r>
              <a:rPr lang="en-US" sz="2000" b="1" i="1" dirty="0" smtClean="0">
                <a:solidFill>
                  <a:srgbClr val="FF0000"/>
                </a:solidFill>
                <a:effectLst>
                  <a:outerShdw blurRad="38100" dist="38100" dir="2700000" algn="tl">
                    <a:srgbClr val="C0C0C0"/>
                  </a:outerShdw>
                </a:effectLst>
                <a:latin typeface="Times New Roman"/>
                <a:cs typeface="Times New Roman"/>
              </a:rPr>
              <a:t>-butyl </a:t>
            </a:r>
            <a:r>
              <a:rPr lang="en-US" sz="2000" b="1" i="1" dirty="0" smtClean="0">
                <a:effectLst>
                  <a:outerShdw blurRad="38100" dist="38100" dir="2700000" algn="tl">
                    <a:srgbClr val="C0C0C0"/>
                  </a:outerShdw>
                </a:effectLst>
                <a:latin typeface="Times New Roman"/>
                <a:cs typeface="Times New Roman"/>
              </a:rPr>
              <a:t>are approved by </a:t>
            </a:r>
            <a:r>
              <a:rPr lang="en-US" sz="2000" b="1" dirty="0" smtClean="0">
                <a:effectLst>
                  <a:outerShdw blurRad="38100" dist="38100" dir="2700000" algn="tl">
                    <a:srgbClr val="C0C0C0"/>
                  </a:outerShdw>
                </a:effectLst>
                <a:latin typeface="Times New Roman"/>
                <a:cs typeface="Times New Roman"/>
              </a:rPr>
              <a:t>the IUPAC for the substituted groups. </a:t>
            </a:r>
          </a:p>
          <a:p>
            <a:pPr algn="just" eaLnBrk="1" hangingPunct="1">
              <a:buFont typeface="Wingdings" pitchFamily="2" charset="2"/>
              <a:buChar char="Ø"/>
              <a:defRPr/>
            </a:pPr>
            <a:r>
              <a:rPr lang="en-US" sz="2000" dirty="0" smtClean="0">
                <a:effectLst>
                  <a:outerShdw blurRad="38100" dist="38100" dir="2700000" algn="tl">
                    <a:srgbClr val="C0C0C0"/>
                  </a:outerShdw>
                </a:effectLst>
                <a:latin typeface="Times New Roman"/>
                <a:cs typeface="Times New Roman"/>
              </a:rPr>
              <a:t>Substituent groups are cited in the name in alphabetical order, regardless of their order of occurrence in the molecule. Multiplication prefixes </a:t>
            </a:r>
            <a:r>
              <a:rPr lang="en-US" sz="2000" dirty="0" err="1" smtClean="0">
                <a:solidFill>
                  <a:srgbClr val="007033"/>
                </a:solidFill>
                <a:effectLst>
                  <a:outerShdw blurRad="38100" dist="38100" dir="2700000" algn="tl">
                    <a:srgbClr val="C0C0C0"/>
                  </a:outerShdw>
                </a:effectLst>
                <a:latin typeface="Times New Roman"/>
                <a:cs typeface="Times New Roman"/>
              </a:rPr>
              <a:t>di</a:t>
            </a:r>
            <a:r>
              <a:rPr lang="en-US" sz="2000" dirty="0" smtClean="0">
                <a:solidFill>
                  <a:srgbClr val="007033"/>
                </a:solidFill>
                <a:effectLst>
                  <a:outerShdw blurRad="38100" dist="38100" dir="2700000" algn="tl">
                    <a:srgbClr val="C0C0C0"/>
                  </a:outerShdw>
                </a:effectLst>
                <a:latin typeface="Times New Roman"/>
                <a:cs typeface="Times New Roman"/>
              </a:rPr>
              <a:t>, tri, </a:t>
            </a:r>
            <a:r>
              <a:rPr lang="en-US" sz="2000" dirty="0" err="1" smtClean="0">
                <a:solidFill>
                  <a:srgbClr val="007033"/>
                </a:solidFill>
                <a:effectLst>
                  <a:outerShdw blurRad="38100" dist="38100" dir="2700000" algn="tl">
                    <a:srgbClr val="C0C0C0"/>
                  </a:outerShdw>
                </a:effectLst>
                <a:latin typeface="Times New Roman"/>
                <a:cs typeface="Times New Roman"/>
              </a:rPr>
              <a:t>ect</a:t>
            </a:r>
            <a:r>
              <a:rPr lang="en-US" sz="2000" dirty="0" smtClean="0">
                <a:solidFill>
                  <a:srgbClr val="007033"/>
                </a:solidFill>
                <a:effectLst>
                  <a:outerShdw blurRad="38100" dist="38100" dir="2700000" algn="tl">
                    <a:srgbClr val="C0C0C0"/>
                  </a:outerShdw>
                </a:effectLst>
                <a:latin typeface="Times New Roman"/>
                <a:cs typeface="Times New Roman"/>
              </a:rPr>
              <a:t>. and structural prefixes  </a:t>
            </a:r>
            <a:r>
              <a:rPr lang="en-US" sz="2000" i="1" dirty="0" smtClean="0">
                <a:solidFill>
                  <a:srgbClr val="007033"/>
                </a:solidFill>
                <a:effectLst>
                  <a:outerShdw blurRad="38100" dist="38100" dir="2700000" algn="tl">
                    <a:srgbClr val="C0C0C0"/>
                  </a:outerShdw>
                </a:effectLst>
                <a:latin typeface="Times New Roman"/>
                <a:cs typeface="Times New Roman"/>
              </a:rPr>
              <a:t>sec</a:t>
            </a:r>
            <a:r>
              <a:rPr lang="en-US" sz="2000" dirty="0" smtClean="0">
                <a:solidFill>
                  <a:srgbClr val="007033"/>
                </a:solidFill>
                <a:effectLst>
                  <a:outerShdw blurRad="38100" dist="38100" dir="2700000" algn="tl">
                    <a:srgbClr val="C0C0C0"/>
                  </a:outerShdw>
                </a:effectLst>
                <a:latin typeface="Times New Roman"/>
                <a:cs typeface="Times New Roman"/>
              </a:rPr>
              <a:t>., </a:t>
            </a:r>
            <a:r>
              <a:rPr lang="en-US" sz="2000" i="1" dirty="0" err="1" smtClean="0">
                <a:solidFill>
                  <a:srgbClr val="007033"/>
                </a:solidFill>
                <a:effectLst>
                  <a:outerShdw blurRad="38100" dist="38100" dir="2700000" algn="tl">
                    <a:srgbClr val="C0C0C0"/>
                  </a:outerShdw>
                </a:effectLst>
                <a:latin typeface="Times New Roman"/>
                <a:cs typeface="Times New Roman"/>
              </a:rPr>
              <a:t>tert</a:t>
            </a:r>
            <a:r>
              <a:rPr lang="en-US" sz="2000" i="1" dirty="0" smtClean="0">
                <a:solidFill>
                  <a:srgbClr val="007033"/>
                </a:solidFill>
                <a:effectLst>
                  <a:outerShdw blurRad="38100" dist="38100" dir="2700000" algn="tl">
                    <a:srgbClr val="C0C0C0"/>
                  </a:outerShdw>
                </a:effectLst>
                <a:latin typeface="Times New Roman"/>
                <a:cs typeface="Times New Roman"/>
              </a:rPr>
              <a:t>.</a:t>
            </a:r>
            <a:r>
              <a:rPr lang="en-US" sz="2000" dirty="0" smtClean="0">
                <a:solidFill>
                  <a:srgbClr val="007033"/>
                </a:solidFill>
                <a:effectLst>
                  <a:outerShdw blurRad="38100" dist="38100" dir="2700000" algn="tl">
                    <a:srgbClr val="C0C0C0"/>
                  </a:outerShdw>
                </a:effectLst>
                <a:latin typeface="Times New Roman"/>
                <a:cs typeface="Times New Roman"/>
              </a:rPr>
              <a:t>  </a:t>
            </a:r>
            <a:r>
              <a:rPr lang="en-US" sz="2000" dirty="0" smtClean="0">
                <a:effectLst>
                  <a:outerShdw blurRad="38100" dist="38100" dir="2700000" algn="tl">
                    <a:srgbClr val="C0C0C0"/>
                  </a:outerShdw>
                </a:effectLst>
                <a:latin typeface="Times New Roman"/>
                <a:cs typeface="Times New Roman"/>
              </a:rPr>
              <a:t>written in italics and separated from the name by a hyphen) </a:t>
            </a:r>
            <a:r>
              <a:rPr lang="en-US" sz="2000" dirty="0" smtClean="0">
                <a:solidFill>
                  <a:srgbClr val="007033"/>
                </a:solidFill>
                <a:effectLst>
                  <a:outerShdw blurRad="38100" dist="38100" dir="2700000" algn="tl">
                    <a:srgbClr val="C0C0C0"/>
                  </a:outerShdw>
                </a:effectLst>
                <a:latin typeface="Times New Roman"/>
                <a:cs typeface="Times New Roman"/>
              </a:rPr>
              <a:t>are ignored</a:t>
            </a:r>
            <a:r>
              <a:rPr lang="en-US" sz="2000" dirty="0" smtClean="0">
                <a:effectLst>
                  <a:outerShdw blurRad="38100" dist="38100" dir="2700000" algn="tl">
                    <a:srgbClr val="C0C0C0"/>
                  </a:outerShdw>
                </a:effectLst>
                <a:latin typeface="Times New Roman"/>
                <a:cs typeface="Times New Roman"/>
              </a:rPr>
              <a:t>, </a:t>
            </a:r>
            <a:r>
              <a:rPr lang="en-US" sz="2000" dirty="0" smtClean="0">
                <a:solidFill>
                  <a:srgbClr val="FF0000"/>
                </a:solidFill>
                <a:effectLst>
                  <a:outerShdw blurRad="38100" dist="38100" dir="2700000" algn="tl">
                    <a:srgbClr val="C0C0C0"/>
                  </a:outerShdw>
                </a:effectLst>
                <a:latin typeface="Times New Roman"/>
                <a:cs typeface="Times New Roman"/>
              </a:rPr>
              <a:t>but</a:t>
            </a:r>
            <a:r>
              <a:rPr lang="en-US" sz="2000" dirty="0" smtClean="0">
                <a:effectLst>
                  <a:outerShdw blurRad="38100" dist="38100" dir="2700000" algn="tl">
                    <a:srgbClr val="C0C0C0"/>
                  </a:outerShdw>
                </a:effectLst>
                <a:latin typeface="Times New Roman"/>
                <a:cs typeface="Times New Roman"/>
              </a:rPr>
              <a:t> prefixes </a:t>
            </a:r>
            <a:r>
              <a:rPr lang="en-US" sz="2000" dirty="0" err="1" smtClean="0">
                <a:solidFill>
                  <a:srgbClr val="C00000"/>
                </a:solidFill>
                <a:effectLst>
                  <a:outerShdw blurRad="38100" dist="38100" dir="2700000" algn="tl">
                    <a:srgbClr val="C0C0C0"/>
                  </a:outerShdw>
                </a:effectLst>
                <a:latin typeface="Times New Roman"/>
                <a:cs typeface="Times New Roman"/>
              </a:rPr>
              <a:t>iso</a:t>
            </a:r>
            <a:r>
              <a:rPr lang="en-US" sz="2000" dirty="0" smtClean="0">
                <a:solidFill>
                  <a:srgbClr val="C00000"/>
                </a:solidFill>
                <a:effectLst>
                  <a:outerShdw blurRad="38100" dist="38100" dir="2700000" algn="tl">
                    <a:srgbClr val="C0C0C0"/>
                  </a:outerShdw>
                </a:effectLst>
                <a:latin typeface="Times New Roman"/>
                <a:cs typeface="Times New Roman"/>
              </a:rPr>
              <a:t> and </a:t>
            </a:r>
            <a:r>
              <a:rPr lang="en-US" sz="2000" dirty="0" err="1" smtClean="0">
                <a:solidFill>
                  <a:srgbClr val="C00000"/>
                </a:solidFill>
                <a:effectLst>
                  <a:outerShdw blurRad="38100" dist="38100" dir="2700000" algn="tl">
                    <a:srgbClr val="C0C0C0"/>
                  </a:outerShdw>
                </a:effectLst>
                <a:latin typeface="Times New Roman"/>
                <a:cs typeface="Times New Roman"/>
              </a:rPr>
              <a:t>cyclo</a:t>
            </a:r>
            <a:r>
              <a:rPr lang="en-US" sz="2000" dirty="0" smtClean="0">
                <a:solidFill>
                  <a:srgbClr val="C00000"/>
                </a:solidFill>
                <a:effectLst>
                  <a:outerShdw blurRad="38100" dist="38100" dir="2700000" algn="tl">
                    <a:srgbClr val="C0C0C0"/>
                  </a:outerShdw>
                </a:effectLst>
                <a:latin typeface="Times New Roman"/>
                <a:cs typeface="Times New Roman"/>
              </a:rPr>
              <a:t> are not!  </a:t>
            </a:r>
          </a:p>
          <a:p>
            <a:pPr algn="just" eaLnBrk="1" hangingPunct="1">
              <a:buFont typeface="Wingdings" pitchFamily="2" charset="2"/>
              <a:buChar char="Ø"/>
              <a:defRPr/>
            </a:pPr>
            <a:r>
              <a:rPr lang="en-US" sz="2000" dirty="0" smtClean="0">
                <a:effectLst>
                  <a:outerShdw blurRad="38100" dist="38100" dir="2700000" algn="tl">
                    <a:srgbClr val="C0C0C0"/>
                  </a:outerShdw>
                </a:effectLst>
                <a:latin typeface="Times New Roman"/>
                <a:cs typeface="Times New Roman"/>
              </a:rPr>
              <a:t> Thus “</a:t>
            </a:r>
            <a:r>
              <a:rPr lang="en-US" sz="2000" i="1" dirty="0" err="1" smtClean="0">
                <a:effectLst>
                  <a:outerShdw blurRad="38100" dist="38100" dir="2700000" algn="tl">
                    <a:srgbClr val="C0C0C0"/>
                  </a:outerShdw>
                </a:effectLst>
                <a:latin typeface="Times New Roman"/>
                <a:cs typeface="Times New Roman"/>
              </a:rPr>
              <a:t>tert</a:t>
            </a:r>
            <a:r>
              <a:rPr lang="en-US" sz="2000" i="1" dirty="0" smtClean="0">
                <a:effectLst>
                  <a:outerShdw blurRad="38100" dist="38100" dir="2700000" algn="tl">
                    <a:srgbClr val="C0C0C0"/>
                  </a:outerShdw>
                </a:effectLst>
                <a:latin typeface="Times New Roman"/>
                <a:cs typeface="Times New Roman"/>
              </a:rPr>
              <a:t>-</a:t>
            </a:r>
            <a:r>
              <a:rPr lang="en-US" sz="2000" i="1" dirty="0" smtClean="0">
                <a:solidFill>
                  <a:srgbClr val="FF0000"/>
                </a:solidFill>
                <a:effectLst>
                  <a:outerShdw blurRad="38100" dist="38100" dir="2700000" algn="tl">
                    <a:srgbClr val="C0C0C0"/>
                  </a:outerShdw>
                </a:effectLst>
                <a:latin typeface="Times New Roman"/>
                <a:cs typeface="Times New Roman"/>
              </a:rPr>
              <a:t>b</a:t>
            </a:r>
            <a:r>
              <a:rPr lang="en-US" sz="2000" i="1" dirty="0" smtClean="0">
                <a:effectLst>
                  <a:outerShdw blurRad="38100" dist="38100" dir="2700000" algn="tl">
                    <a:srgbClr val="C0C0C0"/>
                  </a:outerShdw>
                </a:effectLst>
                <a:latin typeface="Times New Roman"/>
                <a:cs typeface="Times New Roman"/>
              </a:rPr>
              <a:t>utyl” precedes “</a:t>
            </a:r>
            <a:r>
              <a:rPr lang="en-US" sz="2000" i="1" dirty="0" smtClean="0">
                <a:solidFill>
                  <a:srgbClr val="FF0000"/>
                </a:solidFill>
                <a:effectLst>
                  <a:outerShdw blurRad="38100" dist="38100" dir="2700000" algn="tl">
                    <a:srgbClr val="C0C0C0"/>
                  </a:outerShdw>
                </a:effectLst>
                <a:latin typeface="Times New Roman"/>
                <a:cs typeface="Times New Roman"/>
              </a:rPr>
              <a:t>e</a:t>
            </a:r>
            <a:r>
              <a:rPr lang="en-US" sz="2000" i="1" dirty="0" smtClean="0">
                <a:effectLst>
                  <a:outerShdw blurRad="38100" dist="38100" dir="2700000" algn="tl">
                    <a:srgbClr val="C0C0C0"/>
                  </a:outerShdw>
                </a:effectLst>
                <a:latin typeface="Times New Roman"/>
                <a:cs typeface="Times New Roman"/>
              </a:rPr>
              <a:t>thyl”, but  </a:t>
            </a:r>
            <a:r>
              <a:rPr lang="en-US" sz="2000" dirty="0" smtClean="0">
                <a:solidFill>
                  <a:srgbClr val="FF0000"/>
                </a:solidFill>
                <a:effectLst>
                  <a:outerShdw blurRad="38100" dist="38100" dir="2700000" algn="tl">
                    <a:srgbClr val="C0C0C0"/>
                  </a:outerShdw>
                </a:effectLst>
                <a:latin typeface="Times New Roman"/>
                <a:cs typeface="Times New Roman"/>
              </a:rPr>
              <a:t>e</a:t>
            </a:r>
            <a:r>
              <a:rPr lang="en-US" sz="2000" dirty="0" smtClean="0">
                <a:effectLst>
                  <a:outerShdw blurRad="38100" dist="38100" dir="2700000" algn="tl">
                    <a:srgbClr val="C0C0C0"/>
                  </a:outerShdw>
                </a:effectLst>
                <a:latin typeface="Times New Roman"/>
                <a:cs typeface="Times New Roman"/>
              </a:rPr>
              <a:t>thyl </a:t>
            </a:r>
            <a:r>
              <a:rPr lang="en-US" sz="2000" dirty="0" err="1" smtClean="0">
                <a:effectLst>
                  <a:outerShdw blurRad="38100" dist="38100" dir="2700000" algn="tl">
                    <a:srgbClr val="C0C0C0"/>
                  </a:outerShdw>
                </a:effectLst>
                <a:latin typeface="Times New Roman"/>
                <a:cs typeface="Times New Roman"/>
              </a:rPr>
              <a:t>preceeds</a:t>
            </a:r>
            <a:r>
              <a:rPr lang="en-US" sz="2000" i="1" dirty="0" smtClean="0">
                <a:effectLst>
                  <a:outerShdw blurRad="38100" dist="38100" dir="2700000" algn="tl">
                    <a:srgbClr val="C0C0C0"/>
                  </a:outerShdw>
                </a:effectLst>
                <a:latin typeface="Times New Roman"/>
                <a:cs typeface="Times New Roman"/>
              </a:rPr>
              <a:t> “</a:t>
            </a:r>
            <a:r>
              <a:rPr lang="en-US" sz="2000" i="1" dirty="0" smtClean="0">
                <a:solidFill>
                  <a:srgbClr val="FF0000"/>
                </a:solidFill>
                <a:effectLst>
                  <a:outerShdw blurRad="38100" dist="38100" dir="2700000" algn="tl">
                    <a:srgbClr val="C0C0C0"/>
                  </a:outerShdw>
                </a:effectLst>
                <a:latin typeface="Times New Roman"/>
                <a:cs typeface="Times New Roman"/>
              </a:rPr>
              <a:t>i</a:t>
            </a:r>
            <a:r>
              <a:rPr lang="en-US" sz="2000" i="1" dirty="0" smtClean="0">
                <a:effectLst>
                  <a:outerShdw blurRad="38100" dist="38100" dir="2700000" algn="tl">
                    <a:srgbClr val="C0C0C0"/>
                  </a:outerShdw>
                </a:effectLst>
                <a:latin typeface="Times New Roman"/>
                <a:cs typeface="Times New Roman"/>
              </a:rPr>
              <a:t>sopropyl”</a:t>
            </a:r>
            <a:r>
              <a:rPr lang="en-US" sz="2000" i="1" dirty="0" smtClean="0">
                <a:latin typeface="Times New Roman"/>
                <a:cs typeface="Times New Roman"/>
              </a:rPr>
              <a:t> </a:t>
            </a:r>
            <a:endParaRPr lang="en-US" sz="1300" i="1" dirty="0" smtClean="0">
              <a:latin typeface="Times New Roman"/>
              <a:cs typeface="Times New Roman"/>
            </a:endParaRPr>
          </a:p>
          <a:p>
            <a:pPr algn="just">
              <a:buClr>
                <a:schemeClr val="folHlink"/>
              </a:buClr>
              <a:buFont typeface="Wingdings" pitchFamily="2" charset="2"/>
              <a:buChar char="Ø"/>
              <a:defRPr/>
            </a:pPr>
            <a:r>
              <a:rPr lang="en-US" sz="2000" i="1" dirty="0" smtClean="0">
                <a:effectLst>
                  <a:outerShdw blurRad="38100" dist="38100" dir="2700000" algn="tl">
                    <a:srgbClr val="C0C0C0"/>
                  </a:outerShdw>
                </a:effectLst>
                <a:latin typeface="Times New Roman"/>
                <a:cs typeface="Times New Roman"/>
              </a:rPr>
              <a:t>3-</a:t>
            </a:r>
            <a:r>
              <a:rPr lang="en-US" sz="2000" b="1" i="1" dirty="0" smtClean="0">
                <a:solidFill>
                  <a:srgbClr val="C00000"/>
                </a:solidFill>
                <a:effectLst>
                  <a:outerShdw blurRad="38100" dist="38100" dir="2700000" algn="tl">
                    <a:srgbClr val="C0C0C0"/>
                  </a:outerShdw>
                </a:effectLst>
                <a:latin typeface="Times New Roman"/>
                <a:cs typeface="Times New Roman"/>
              </a:rPr>
              <a:t>e</a:t>
            </a:r>
            <a:r>
              <a:rPr lang="en-US" sz="2000" i="1" dirty="0" smtClean="0">
                <a:effectLst>
                  <a:outerShdw blurRad="38100" dist="38100" dir="2700000" algn="tl">
                    <a:srgbClr val="C0C0C0"/>
                  </a:outerShdw>
                </a:effectLst>
                <a:latin typeface="Times New Roman"/>
                <a:cs typeface="Times New Roman"/>
              </a:rPr>
              <a:t>thyl</a:t>
            </a:r>
            <a:r>
              <a:rPr lang="en-US" sz="2000" dirty="0" smtClean="0">
                <a:effectLst>
                  <a:outerShdw blurRad="38100" dist="38100" dir="2700000" algn="tl">
                    <a:srgbClr val="C0C0C0"/>
                  </a:outerShdw>
                </a:effectLst>
                <a:latin typeface="Times New Roman"/>
                <a:cs typeface="Times New Roman"/>
              </a:rPr>
              <a:t> comes before </a:t>
            </a:r>
            <a:r>
              <a:rPr lang="en-US" sz="2000" i="1" dirty="0" smtClean="0">
                <a:effectLst>
                  <a:outerShdw blurRad="38100" dist="38100" dir="2700000" algn="tl">
                    <a:srgbClr val="C0C0C0"/>
                  </a:outerShdw>
                </a:effectLst>
                <a:latin typeface="Times New Roman"/>
                <a:cs typeface="Times New Roman"/>
              </a:rPr>
              <a:t>2,2-di</a:t>
            </a:r>
            <a:r>
              <a:rPr lang="en-US" sz="2000" b="1" i="1" dirty="0" smtClean="0">
                <a:solidFill>
                  <a:srgbClr val="C00000"/>
                </a:solidFill>
                <a:effectLst>
                  <a:outerShdw blurRad="38100" dist="38100" dir="2700000" algn="tl">
                    <a:srgbClr val="C0C0C0"/>
                  </a:outerShdw>
                </a:effectLst>
                <a:latin typeface="Times New Roman"/>
                <a:cs typeface="Times New Roman"/>
              </a:rPr>
              <a:t>m</a:t>
            </a:r>
            <a:r>
              <a:rPr lang="en-US" sz="2000" i="1" dirty="0" smtClean="0">
                <a:effectLst>
                  <a:outerShdw blurRad="38100" dist="38100" dir="2700000" algn="tl">
                    <a:srgbClr val="C0C0C0"/>
                  </a:outerShdw>
                </a:effectLst>
                <a:latin typeface="Times New Roman"/>
                <a:cs typeface="Times New Roman"/>
              </a:rPr>
              <a:t>ethyl</a:t>
            </a:r>
            <a:r>
              <a:rPr lang="en-US" sz="2000" dirty="0" smtClean="0">
                <a:effectLst>
                  <a:outerShdw blurRad="38100" dist="38100" dir="2700000" algn="tl">
                    <a:srgbClr val="C0C0C0"/>
                  </a:outerShdw>
                </a:effectLst>
                <a:latin typeface="Times New Roman"/>
                <a:cs typeface="Times New Roman"/>
              </a:rPr>
              <a:t>            </a:t>
            </a:r>
          </a:p>
          <a:p>
            <a:pPr algn="just">
              <a:buClr>
                <a:schemeClr val="folHlink"/>
              </a:buClr>
              <a:buFont typeface="Wingdings" pitchFamily="2" charset="2"/>
              <a:buChar char="Ø"/>
              <a:defRPr/>
            </a:pPr>
            <a:r>
              <a:rPr lang="en-US" sz="2000" dirty="0" smtClean="0">
                <a:effectLst>
                  <a:outerShdw blurRad="38100" dist="38100" dir="2700000" algn="tl">
                    <a:srgbClr val="C0C0C0"/>
                  </a:outerShdw>
                </a:effectLst>
                <a:latin typeface="Times New Roman"/>
                <a:cs typeface="Times New Roman"/>
              </a:rPr>
              <a:t> </a:t>
            </a:r>
            <a:r>
              <a:rPr lang="en-US" sz="2000" i="1" dirty="0" smtClean="0">
                <a:effectLst>
                  <a:outerShdw blurRad="38100" dist="38100" dir="2700000" algn="tl">
                    <a:srgbClr val="C0C0C0"/>
                  </a:outerShdw>
                </a:effectLst>
                <a:latin typeface="Times New Roman"/>
                <a:cs typeface="Times New Roman"/>
              </a:rPr>
              <a:t>4-</a:t>
            </a:r>
            <a:r>
              <a:rPr lang="en-US" sz="2000" b="1" i="1" dirty="0" smtClean="0">
                <a:solidFill>
                  <a:srgbClr val="C00000"/>
                </a:solidFill>
                <a:effectLst>
                  <a:outerShdw blurRad="38100" dist="38100" dir="2700000" algn="tl">
                    <a:srgbClr val="C0C0C0"/>
                  </a:outerShdw>
                </a:effectLst>
                <a:latin typeface="Times New Roman"/>
                <a:cs typeface="Times New Roman"/>
              </a:rPr>
              <a:t>h</a:t>
            </a:r>
            <a:r>
              <a:rPr lang="en-US" sz="2000" i="1" dirty="0" smtClean="0">
                <a:effectLst>
                  <a:outerShdw blurRad="38100" dist="38100" dir="2700000" algn="tl">
                    <a:srgbClr val="C0C0C0"/>
                  </a:outerShdw>
                </a:effectLst>
                <a:latin typeface="Times New Roman"/>
                <a:cs typeface="Times New Roman"/>
              </a:rPr>
              <a:t>exyl</a:t>
            </a:r>
            <a:r>
              <a:rPr lang="en-US" sz="2000" dirty="0" smtClean="0">
                <a:effectLst>
                  <a:outerShdw blurRad="38100" dist="38100" dir="2700000" algn="tl">
                    <a:srgbClr val="C0C0C0"/>
                  </a:outerShdw>
                </a:effectLst>
                <a:latin typeface="Times New Roman"/>
                <a:cs typeface="Times New Roman"/>
              </a:rPr>
              <a:t> comes before </a:t>
            </a:r>
            <a:r>
              <a:rPr lang="en-US" sz="2000" i="1" dirty="0" smtClean="0">
                <a:effectLst>
                  <a:outerShdw blurRad="38100" dist="38100" dir="2700000" algn="tl">
                    <a:srgbClr val="C0C0C0"/>
                  </a:outerShdw>
                </a:effectLst>
                <a:latin typeface="Times New Roman"/>
                <a:cs typeface="Times New Roman"/>
              </a:rPr>
              <a:t>2,3-di</a:t>
            </a:r>
            <a:r>
              <a:rPr lang="en-US" sz="2000" b="1" i="1" dirty="0" smtClean="0">
                <a:solidFill>
                  <a:srgbClr val="C00000"/>
                </a:solidFill>
                <a:effectLst>
                  <a:outerShdw blurRad="38100" dist="38100" dir="2700000" algn="tl">
                    <a:srgbClr val="C0C0C0"/>
                  </a:outerShdw>
                </a:effectLst>
                <a:latin typeface="Times New Roman"/>
                <a:cs typeface="Times New Roman"/>
              </a:rPr>
              <a:t>i</a:t>
            </a:r>
            <a:r>
              <a:rPr lang="en-US" sz="2000" i="1" dirty="0" smtClean="0">
                <a:effectLst>
                  <a:outerShdw blurRad="38100" dist="38100" dir="2700000" algn="tl">
                    <a:srgbClr val="C0C0C0"/>
                  </a:outerShdw>
                </a:effectLst>
                <a:latin typeface="Times New Roman"/>
                <a:cs typeface="Times New Roman"/>
              </a:rPr>
              <a:t>sopropyl</a:t>
            </a:r>
            <a:r>
              <a:rPr lang="en-US" sz="2000" dirty="0" smtClean="0">
                <a:effectLst>
                  <a:outerShdw blurRad="38100" dist="38100" dir="2700000" algn="tl">
                    <a:srgbClr val="C0C0C0"/>
                  </a:outerShdw>
                </a:effectLst>
                <a:latin typeface="Times New Roman"/>
                <a:cs typeface="Times New Roman"/>
              </a:rPr>
              <a:t> </a:t>
            </a:r>
          </a:p>
          <a:p>
            <a:pPr algn="just">
              <a:buClr>
                <a:schemeClr val="folHlink"/>
              </a:buClr>
              <a:buFont typeface="Wingdings" pitchFamily="2" charset="2"/>
              <a:buChar char="Ø"/>
              <a:defRPr/>
            </a:pPr>
            <a:r>
              <a:rPr lang="en-US" sz="2000" i="1" dirty="0" smtClean="0">
                <a:effectLst>
                  <a:outerShdw blurRad="38100" dist="38100" dir="2700000" algn="tl">
                    <a:srgbClr val="C0C0C0"/>
                  </a:outerShdw>
                </a:effectLst>
                <a:latin typeface="Times New Roman"/>
                <a:cs typeface="Times New Roman"/>
              </a:rPr>
              <a:t>3-Tert-</a:t>
            </a:r>
            <a:r>
              <a:rPr lang="en-US" sz="2000" i="1" dirty="0" smtClean="0">
                <a:solidFill>
                  <a:srgbClr val="FF0000"/>
                </a:solidFill>
                <a:effectLst>
                  <a:outerShdw blurRad="38100" dist="38100" dir="2700000" algn="tl">
                    <a:srgbClr val="C0C0C0"/>
                  </a:outerShdw>
                </a:effectLst>
                <a:latin typeface="Times New Roman"/>
                <a:cs typeface="Times New Roman"/>
              </a:rPr>
              <a:t>b</a:t>
            </a:r>
            <a:r>
              <a:rPr lang="en-US" sz="2000" i="1" dirty="0" smtClean="0">
                <a:effectLst>
                  <a:outerShdw blurRad="38100" dist="38100" dir="2700000" algn="tl">
                    <a:srgbClr val="C0C0C0"/>
                  </a:outerShdw>
                </a:effectLst>
                <a:latin typeface="Times New Roman"/>
                <a:cs typeface="Times New Roman"/>
              </a:rPr>
              <a:t>utyl </a:t>
            </a:r>
            <a:r>
              <a:rPr lang="en-US" sz="2000" dirty="0" smtClean="0">
                <a:effectLst>
                  <a:outerShdw blurRad="38100" dist="38100" dir="2700000" algn="tl">
                    <a:srgbClr val="C0C0C0"/>
                  </a:outerShdw>
                </a:effectLst>
                <a:latin typeface="Times New Roman"/>
                <a:cs typeface="Times New Roman"/>
              </a:rPr>
              <a:t>comes before </a:t>
            </a:r>
            <a:r>
              <a:rPr lang="en-US" sz="2000" i="1" dirty="0" smtClean="0">
                <a:effectLst>
                  <a:outerShdw blurRad="38100" dist="38100" dir="2700000" algn="tl">
                    <a:srgbClr val="C0C0C0"/>
                  </a:outerShdw>
                </a:effectLst>
                <a:latin typeface="Times New Roman"/>
                <a:cs typeface="Times New Roman"/>
              </a:rPr>
              <a:t>3-</a:t>
            </a:r>
            <a:r>
              <a:rPr lang="en-US" sz="2000" b="1" i="1" dirty="0" smtClean="0">
                <a:solidFill>
                  <a:srgbClr val="FF0000"/>
                </a:solidFill>
                <a:effectLst>
                  <a:outerShdw blurRad="38100" dist="38100" dir="2700000" algn="tl">
                    <a:srgbClr val="C0C0C0"/>
                  </a:outerShdw>
                </a:effectLst>
                <a:latin typeface="Times New Roman"/>
                <a:cs typeface="Times New Roman"/>
              </a:rPr>
              <a:t>i</a:t>
            </a:r>
            <a:r>
              <a:rPr lang="en-US" sz="2000" b="1" i="1" dirty="0" smtClean="0">
                <a:effectLst>
                  <a:outerShdw blurRad="38100" dist="38100" dir="2700000" algn="tl">
                    <a:srgbClr val="C0C0C0"/>
                  </a:outerShdw>
                </a:effectLst>
                <a:latin typeface="Times New Roman"/>
                <a:cs typeface="Times New Roman"/>
              </a:rPr>
              <a:t>sopropyl</a:t>
            </a:r>
            <a:r>
              <a:rPr lang="en-US" sz="2000" dirty="0" smtClean="0">
                <a:effectLst>
                  <a:outerShdw blurRad="38100" dist="38100" dir="2700000" algn="tl">
                    <a:srgbClr val="C0C0C0"/>
                  </a:outerShdw>
                </a:effectLst>
                <a:latin typeface="Times New Roman"/>
                <a:cs typeface="Times New Roman"/>
              </a:rPr>
              <a:t> </a:t>
            </a:r>
          </a:p>
          <a:p>
            <a:pPr eaLnBrk="1" hangingPunct="1">
              <a:buClr>
                <a:schemeClr val="folHlink"/>
              </a:buClr>
              <a:buFont typeface="Wingdings" pitchFamily="2" charset="2"/>
              <a:buChar char="Ø"/>
              <a:defRPr/>
            </a:pPr>
            <a:endParaRPr lang="en-US" sz="2000" i="1" dirty="0" smtClean="0">
              <a:effectLst>
                <a:outerShdw blurRad="38100" dist="38100" dir="2700000" algn="tl">
                  <a:srgbClr val="C0C0C0"/>
                </a:outerShdw>
              </a:effectLst>
              <a:latin typeface="Times New Roman"/>
              <a:cs typeface="Times New Roman"/>
            </a:endParaRPr>
          </a:p>
          <a:p>
            <a:pPr algn="justLow" eaLnBrk="1" hangingPunct="1">
              <a:buFont typeface="Wingdings 2" pitchFamily="18" charset="2"/>
              <a:buNone/>
              <a:defRPr/>
            </a:pPr>
            <a:r>
              <a:rPr lang="en-US" sz="1700" b="1" dirty="0" smtClean="0">
                <a:latin typeface="Times New Roman"/>
                <a:cs typeface="Times New Roman"/>
              </a:rPr>
              <a:t/>
            </a:r>
            <a:br>
              <a:rPr lang="en-US" sz="1700" b="1" dirty="0" smtClean="0">
                <a:latin typeface="Times New Roman"/>
                <a:cs typeface="Times New Roman"/>
              </a:rPr>
            </a:br>
            <a:endParaRPr lang="en-US" sz="1700" b="1" i="1" dirty="0" smtClean="0">
              <a:latin typeface="Times New Roman"/>
              <a:cs typeface="Times New Roman"/>
            </a:endParaRPr>
          </a:p>
        </p:txBody>
      </p:sp>
      <p:sp>
        <p:nvSpPr>
          <p:cNvPr id="6149" name="Slide Number Placeholder 5"/>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EF5C687F-8F50-4BCD-83FB-3A689DE3C2F2}" type="slidenum">
              <a:rPr lang="x-none" sz="1400">
                <a:cs typeface="Arial" pitchFamily="34" charset="0"/>
              </a:rPr>
              <a:pPr rtl="1"/>
              <a:t>25</a:t>
            </a:fld>
            <a:endParaRPr lang="en-US" sz="1400">
              <a:cs typeface="Arial" pitchFamily="34" charset="0"/>
            </a:endParaRPr>
          </a:p>
        </p:txBody>
      </p:sp>
      <p:graphicFrame>
        <p:nvGraphicFramePr>
          <p:cNvPr id="6146" name="Object 8"/>
          <p:cNvGraphicFramePr>
            <a:graphicFrameLocks noChangeAspect="1"/>
          </p:cNvGraphicFramePr>
          <p:nvPr/>
        </p:nvGraphicFramePr>
        <p:xfrm>
          <a:off x="1219200" y="4648200"/>
          <a:ext cx="7620000" cy="1828800"/>
        </p:xfrm>
        <a:graphic>
          <a:graphicData uri="http://schemas.openxmlformats.org/presentationml/2006/ole">
            <mc:AlternateContent xmlns:mc="http://schemas.openxmlformats.org/markup-compatibility/2006">
              <mc:Choice xmlns:v="urn:schemas-microsoft-com:vml" Requires="v">
                <p:oleObj spid="_x0000_s6178" name="CS ChemDraw Drawing" r:id="rId3" imgW="4798800" imgH="1128240" progId="ChemDraw.Document.6.0">
                  <p:embed/>
                </p:oleObj>
              </mc:Choice>
              <mc:Fallback>
                <p:oleObj name="CS ChemDraw Drawing" r:id="rId3" imgW="4798800" imgH="1128240" progId="ChemDraw.Document.6.0">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648200"/>
                        <a:ext cx="7620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7" name="Picture 6" descr="ksulog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8" name="Picture 7"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9" name="Straight Connector 8"/>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A553037-51B1-4DA7-BE19-0FDA2CD0854E}" type="slidenum">
              <a:rPr lang="en-US" smtClean="0"/>
              <a:pPr>
                <a:defRPr/>
              </a:pPr>
              <a:t>26</a:t>
            </a:fld>
            <a:endParaRPr lang="en-US"/>
          </a:p>
        </p:txBody>
      </p:sp>
      <p:sp>
        <p:nvSpPr>
          <p:cNvPr id="3" name="Rectangle 2"/>
          <p:cNvSpPr/>
          <p:nvPr/>
        </p:nvSpPr>
        <p:spPr>
          <a:xfrm>
            <a:off x="381000" y="990600"/>
            <a:ext cx="1569360" cy="461665"/>
          </a:xfrm>
          <a:prstGeom prst="rect">
            <a:avLst/>
          </a:prstGeom>
        </p:spPr>
        <p:txBody>
          <a:bodyPr wrap="none">
            <a:spAutoFit/>
          </a:bodyPr>
          <a:lstStyle/>
          <a:p>
            <a:r>
              <a:rPr lang="en-US" altLang="en-US" sz="2400" b="1" dirty="0">
                <a:solidFill>
                  <a:schemeClr val="accent2"/>
                </a:solidFill>
                <a:latin typeface="Times New Roman"/>
                <a:cs typeface="Times New Roman"/>
              </a:rPr>
              <a:t>Isomerism</a:t>
            </a:r>
            <a:endParaRPr lang="en-US" sz="2400" b="1" dirty="0">
              <a:solidFill>
                <a:schemeClr val="accent2"/>
              </a:solidFill>
              <a:latin typeface="Times New Roman"/>
              <a:cs typeface="Times New Roman"/>
            </a:endParaRPr>
          </a:p>
        </p:txBody>
      </p:sp>
      <p:sp>
        <p:nvSpPr>
          <p:cNvPr id="4" name="Rectangle 3"/>
          <p:cNvSpPr/>
          <p:nvPr/>
        </p:nvSpPr>
        <p:spPr>
          <a:xfrm>
            <a:off x="381000" y="1546086"/>
            <a:ext cx="8534400" cy="4579715"/>
          </a:xfrm>
          <a:prstGeom prst="rect">
            <a:avLst/>
          </a:prstGeom>
        </p:spPr>
        <p:txBody>
          <a:bodyPr wrap="square">
            <a:spAutoFit/>
          </a:bodyPr>
          <a:lstStyle/>
          <a:p>
            <a:pPr eaLnBrk="1" hangingPunct="1">
              <a:lnSpc>
                <a:spcPct val="90000"/>
              </a:lnSpc>
            </a:pPr>
            <a:r>
              <a:rPr lang="en-US" altLang="en-US" sz="2800" dirty="0">
                <a:latin typeface="Times New Roman"/>
                <a:cs typeface="Times New Roman"/>
              </a:rPr>
              <a:t>Molecules which have the same molecular formula, but differ in the arrangement of their atoms, are called </a:t>
            </a:r>
            <a:r>
              <a:rPr lang="en-US" altLang="en-US" sz="2800" b="1" dirty="0">
                <a:solidFill>
                  <a:srgbClr val="FF0000"/>
                </a:solidFill>
                <a:latin typeface="Times New Roman"/>
                <a:cs typeface="Times New Roman"/>
              </a:rPr>
              <a:t>isomers</a:t>
            </a:r>
            <a:r>
              <a:rPr lang="en-US" altLang="en-US" sz="2800" dirty="0" smtClean="0">
                <a:latin typeface="Times New Roman"/>
                <a:cs typeface="Times New Roman"/>
              </a:rPr>
              <a:t>.</a:t>
            </a:r>
          </a:p>
          <a:p>
            <a:pPr eaLnBrk="1" hangingPunct="1">
              <a:lnSpc>
                <a:spcPct val="90000"/>
              </a:lnSpc>
            </a:pPr>
            <a:r>
              <a:rPr lang="en-US" altLang="en-US" sz="2800" dirty="0" smtClean="0">
                <a:solidFill>
                  <a:schemeClr val="accent2"/>
                </a:solidFill>
                <a:latin typeface="Times New Roman"/>
                <a:cs typeface="Times New Roman"/>
              </a:rPr>
              <a:t>Types of Isomers:</a:t>
            </a:r>
            <a:endParaRPr lang="en-US" altLang="en-US" sz="2800" dirty="0">
              <a:solidFill>
                <a:schemeClr val="accent2"/>
              </a:solidFill>
              <a:latin typeface="Times New Roman"/>
              <a:cs typeface="Times New Roman"/>
            </a:endParaRPr>
          </a:p>
          <a:p>
            <a:pPr marL="514350" indent="-514350" eaLnBrk="1" hangingPunct="1">
              <a:lnSpc>
                <a:spcPct val="90000"/>
              </a:lnSpc>
              <a:buFont typeface="+mj-lt"/>
              <a:buAutoNum type="arabicPeriod"/>
            </a:pPr>
            <a:r>
              <a:rPr lang="en-US" altLang="en-US" sz="2800" dirty="0">
                <a:latin typeface="Times New Roman"/>
                <a:cs typeface="Times New Roman"/>
              </a:rPr>
              <a:t>Constitutional (or structural) isomers differ in their structural formulas</a:t>
            </a:r>
            <a:r>
              <a:rPr lang="en-US" altLang="en-US" sz="2800" dirty="0" smtClean="0">
                <a:latin typeface="Times New Roman"/>
                <a:cs typeface="Times New Roman"/>
              </a:rPr>
              <a:t>.</a:t>
            </a:r>
            <a:endParaRPr lang="en-US" altLang="en-US" sz="2800" dirty="0">
              <a:latin typeface="Times New Roman"/>
              <a:cs typeface="Times New Roman"/>
            </a:endParaRPr>
          </a:p>
          <a:p>
            <a:pPr marL="514350" indent="-514350" eaLnBrk="1" hangingPunct="1">
              <a:lnSpc>
                <a:spcPct val="90000"/>
              </a:lnSpc>
              <a:buFont typeface="+mj-lt"/>
              <a:buAutoNum type="arabicPeriod"/>
            </a:pPr>
            <a:r>
              <a:rPr lang="en-US" altLang="en-US" sz="2800" dirty="0">
                <a:latin typeface="Times New Roman"/>
                <a:cs typeface="Times New Roman"/>
              </a:rPr>
              <a:t>Stereoisomers differ only in the arrangement of the atoms in space</a:t>
            </a:r>
            <a:r>
              <a:rPr lang="en-US" altLang="en-US" sz="2800" dirty="0" smtClean="0">
                <a:latin typeface="Times New Roman"/>
                <a:cs typeface="Times New Roman"/>
              </a:rPr>
              <a:t>.</a:t>
            </a:r>
          </a:p>
          <a:p>
            <a:pPr marL="609600" indent="-609600">
              <a:lnSpc>
                <a:spcPct val="90000"/>
              </a:lnSpc>
            </a:pPr>
            <a:r>
              <a:rPr lang="en-US" altLang="en-US" sz="2400" dirty="0">
                <a:solidFill>
                  <a:schemeClr val="accent2"/>
                </a:solidFill>
                <a:latin typeface="Times New Roman"/>
                <a:cs typeface="Times New Roman"/>
              </a:rPr>
              <a:t>There are two types of stereoisomerism</a:t>
            </a:r>
          </a:p>
          <a:p>
            <a:pPr marL="1562100" lvl="1" indent="-533400">
              <a:lnSpc>
                <a:spcPct val="90000"/>
              </a:lnSpc>
              <a:buFontTx/>
              <a:buAutoNum type="arabicPeriod"/>
            </a:pPr>
            <a:r>
              <a:rPr lang="en-US" altLang="en-US" sz="2400" dirty="0">
                <a:latin typeface="Times New Roman"/>
                <a:cs typeface="Times New Roman"/>
              </a:rPr>
              <a:t>Geometrical isomerism</a:t>
            </a:r>
          </a:p>
          <a:p>
            <a:pPr marL="1562100" lvl="1" indent="-533400">
              <a:lnSpc>
                <a:spcPct val="90000"/>
              </a:lnSpc>
              <a:buFontTx/>
              <a:buAutoNum type="arabicPeriod"/>
            </a:pPr>
            <a:r>
              <a:rPr lang="en-US" altLang="en-US" sz="2400" dirty="0">
                <a:latin typeface="Times New Roman"/>
                <a:cs typeface="Times New Roman"/>
              </a:rPr>
              <a:t>Optical isomerism</a:t>
            </a:r>
          </a:p>
          <a:p>
            <a:pPr eaLnBrk="1" hangingPunct="1">
              <a:lnSpc>
                <a:spcPct val="90000"/>
              </a:lnSpc>
            </a:pPr>
            <a:r>
              <a:rPr lang="en-US" altLang="en-US" sz="2800" dirty="0" smtClean="0">
                <a:latin typeface="Times New Roman"/>
                <a:cs typeface="Times New Roman"/>
              </a:rPr>
              <a:t> </a:t>
            </a:r>
            <a:endParaRPr lang="en-US" sz="2800" dirty="0">
              <a:latin typeface="Times New Roman"/>
              <a:cs typeface="Times New Roman"/>
            </a:endParaRPr>
          </a:p>
        </p:txBody>
      </p:sp>
      <p:sp>
        <p:nvSpPr>
          <p:cNvPr id="5" name="Rectangle 4"/>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6" name="Picture 5" descr="ksu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7" name="Picture 6"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8" name="Straight Connector 7"/>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91624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A553037-51B1-4DA7-BE19-0FDA2CD0854E}" type="slidenum">
              <a:rPr lang="en-US" smtClean="0"/>
              <a:pPr>
                <a:defRPr/>
              </a:pPr>
              <a:t>27</a:t>
            </a:fld>
            <a:endParaRPr lang="en-US"/>
          </a:p>
        </p:txBody>
      </p:sp>
      <p:sp>
        <p:nvSpPr>
          <p:cNvPr id="3" name="Rectangle 2"/>
          <p:cNvSpPr txBox="1">
            <a:spLocks noChangeArrowheads="1"/>
          </p:cNvSpPr>
          <p:nvPr/>
        </p:nvSpPr>
        <p:spPr>
          <a:xfrm>
            <a:off x="304800" y="838200"/>
            <a:ext cx="3962400" cy="533400"/>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charset="0"/>
              </a:defRPr>
            </a:lvl2pPr>
            <a:lvl3pPr algn="l" rtl="0" eaLnBrk="0" fontAlgn="base" hangingPunct="0">
              <a:spcBef>
                <a:spcPct val="0"/>
              </a:spcBef>
              <a:spcAft>
                <a:spcPct val="0"/>
              </a:spcAft>
              <a:defRPr sz="5000">
                <a:solidFill>
                  <a:schemeClr val="tx2"/>
                </a:solidFill>
                <a:latin typeface="Calibri" charset="0"/>
              </a:defRPr>
            </a:lvl3pPr>
            <a:lvl4pPr algn="l" rtl="0" eaLnBrk="0" fontAlgn="base" hangingPunct="0">
              <a:spcBef>
                <a:spcPct val="0"/>
              </a:spcBef>
              <a:spcAft>
                <a:spcPct val="0"/>
              </a:spcAft>
              <a:defRPr sz="5000">
                <a:solidFill>
                  <a:schemeClr val="tx2"/>
                </a:solidFill>
                <a:latin typeface="Calibri" charset="0"/>
              </a:defRPr>
            </a:lvl4pPr>
            <a:lvl5pPr algn="l" rtl="0" eaLnBrk="0" fontAlgn="base" hangingPunct="0">
              <a:spcBef>
                <a:spcPct val="0"/>
              </a:spcBef>
              <a:spcAft>
                <a:spcPct val="0"/>
              </a:spcAft>
              <a:defRPr sz="5000">
                <a:solidFill>
                  <a:schemeClr val="tx2"/>
                </a:solidFill>
                <a:latin typeface="Calibri" charset="0"/>
              </a:defRPr>
            </a:lvl5pPr>
            <a:lvl6pPr marL="457200" algn="l" rtl="0" fontAlgn="base">
              <a:spcBef>
                <a:spcPct val="0"/>
              </a:spcBef>
              <a:spcAft>
                <a:spcPct val="0"/>
              </a:spcAft>
              <a:defRPr sz="5000">
                <a:solidFill>
                  <a:schemeClr val="tx2"/>
                </a:solidFill>
                <a:latin typeface="Calibri" charset="0"/>
              </a:defRPr>
            </a:lvl6pPr>
            <a:lvl7pPr marL="914400" algn="l" rtl="0" fontAlgn="base">
              <a:spcBef>
                <a:spcPct val="0"/>
              </a:spcBef>
              <a:spcAft>
                <a:spcPct val="0"/>
              </a:spcAft>
              <a:defRPr sz="5000">
                <a:solidFill>
                  <a:schemeClr val="tx2"/>
                </a:solidFill>
                <a:latin typeface="Calibri" charset="0"/>
              </a:defRPr>
            </a:lvl7pPr>
            <a:lvl8pPr marL="1371600" algn="l" rtl="0" fontAlgn="base">
              <a:spcBef>
                <a:spcPct val="0"/>
              </a:spcBef>
              <a:spcAft>
                <a:spcPct val="0"/>
              </a:spcAft>
              <a:defRPr sz="5000">
                <a:solidFill>
                  <a:schemeClr val="tx2"/>
                </a:solidFill>
                <a:latin typeface="Calibri" charset="0"/>
              </a:defRPr>
            </a:lvl8pPr>
            <a:lvl9pPr marL="1828800" algn="l" rtl="0" fontAlgn="base">
              <a:spcBef>
                <a:spcPct val="0"/>
              </a:spcBef>
              <a:spcAft>
                <a:spcPct val="0"/>
              </a:spcAft>
              <a:defRPr sz="5000">
                <a:solidFill>
                  <a:schemeClr val="tx2"/>
                </a:solidFill>
                <a:latin typeface="Calibri" charset="0"/>
              </a:defRPr>
            </a:lvl9pPr>
          </a:lstStyle>
          <a:p>
            <a:pPr eaLnBrk="1" hangingPunct="1"/>
            <a:r>
              <a:rPr lang="en-US" altLang="en-US" sz="2400" dirty="0" smtClean="0">
                <a:solidFill>
                  <a:schemeClr val="accent2"/>
                </a:solidFill>
                <a:latin typeface="Times New Roman"/>
                <a:cs typeface="Times New Roman"/>
              </a:rPr>
              <a:t>Structural Isomers</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7772400"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7" name="Picture 6"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8" name="Picture 7"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9" name="Straight Connector 8"/>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
        <p:nvSpPr>
          <p:cNvPr id="10" name="Rectangle 9"/>
          <p:cNvSpPr/>
          <p:nvPr/>
        </p:nvSpPr>
        <p:spPr>
          <a:xfrm>
            <a:off x="457200" y="5334000"/>
            <a:ext cx="7521889" cy="1200328"/>
          </a:xfrm>
          <a:prstGeom prst="rect">
            <a:avLst/>
          </a:prstGeom>
        </p:spPr>
        <p:txBody>
          <a:bodyPr wrap="square">
            <a:spAutoFit/>
          </a:bodyPr>
          <a:lstStyle/>
          <a:p>
            <a:pPr algn="just">
              <a:spcBef>
                <a:spcPct val="50000"/>
              </a:spcBef>
              <a:buFontTx/>
              <a:buChar char="•"/>
            </a:pPr>
            <a:r>
              <a:rPr lang="en-US" altLang="en-US" sz="2400" dirty="0">
                <a:latin typeface="Times New Roman"/>
                <a:cs typeface="Times New Roman"/>
              </a:rPr>
              <a:t>Butane and </a:t>
            </a:r>
            <a:r>
              <a:rPr lang="en-US" altLang="en-US" sz="2400" dirty="0" err="1">
                <a:latin typeface="Times New Roman"/>
                <a:cs typeface="Times New Roman"/>
              </a:rPr>
              <a:t>isobutane</a:t>
            </a:r>
            <a:r>
              <a:rPr lang="en-US" altLang="en-US" sz="2400" dirty="0">
                <a:latin typeface="Times New Roman"/>
                <a:cs typeface="Times New Roman"/>
              </a:rPr>
              <a:t> are </a:t>
            </a:r>
            <a:r>
              <a:rPr lang="en-US" altLang="en-US" sz="2400" dirty="0">
                <a:solidFill>
                  <a:schemeClr val="accent2"/>
                </a:solidFill>
                <a:latin typeface="Times New Roman"/>
                <a:cs typeface="Times New Roman"/>
              </a:rPr>
              <a:t>isomers</a:t>
            </a:r>
            <a:r>
              <a:rPr lang="en-US" altLang="en-US" sz="2400" dirty="0">
                <a:latin typeface="Times New Roman"/>
                <a:cs typeface="Times New Roman"/>
              </a:rPr>
              <a:t>—two different compounds with the same molecular formula. Specifically, they are constitutional or structural isomers.</a:t>
            </a:r>
          </a:p>
        </p:txBody>
      </p:sp>
    </p:spTree>
    <p:extLst>
      <p:ext uri="{BB962C8B-B14F-4D97-AF65-F5344CB8AC3E}">
        <p14:creationId xmlns:p14="http://schemas.microsoft.com/office/powerpoint/2010/main" val="38083088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A553037-51B1-4DA7-BE19-0FDA2CD0854E}" type="slidenum">
              <a:rPr lang="en-US" smtClean="0"/>
              <a:pPr>
                <a:defRPr/>
              </a:pPr>
              <a:t>28</a:t>
            </a:fld>
            <a:endParaRPr lang="en-US"/>
          </a:p>
        </p:txBody>
      </p:sp>
      <p:sp>
        <p:nvSpPr>
          <p:cNvPr id="3" name="Rectangle 2"/>
          <p:cNvSpPr txBox="1">
            <a:spLocks noChangeArrowheads="1"/>
          </p:cNvSpPr>
          <p:nvPr/>
        </p:nvSpPr>
        <p:spPr>
          <a:xfrm>
            <a:off x="304800" y="1143000"/>
            <a:ext cx="3200400" cy="609599"/>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charset="0"/>
              </a:defRPr>
            </a:lvl2pPr>
            <a:lvl3pPr algn="l" rtl="0" eaLnBrk="0" fontAlgn="base" hangingPunct="0">
              <a:spcBef>
                <a:spcPct val="0"/>
              </a:spcBef>
              <a:spcAft>
                <a:spcPct val="0"/>
              </a:spcAft>
              <a:defRPr sz="5000">
                <a:solidFill>
                  <a:schemeClr val="tx2"/>
                </a:solidFill>
                <a:latin typeface="Calibri" charset="0"/>
              </a:defRPr>
            </a:lvl3pPr>
            <a:lvl4pPr algn="l" rtl="0" eaLnBrk="0" fontAlgn="base" hangingPunct="0">
              <a:spcBef>
                <a:spcPct val="0"/>
              </a:spcBef>
              <a:spcAft>
                <a:spcPct val="0"/>
              </a:spcAft>
              <a:defRPr sz="5000">
                <a:solidFill>
                  <a:schemeClr val="tx2"/>
                </a:solidFill>
                <a:latin typeface="Calibri" charset="0"/>
              </a:defRPr>
            </a:lvl4pPr>
            <a:lvl5pPr algn="l" rtl="0" eaLnBrk="0" fontAlgn="base" hangingPunct="0">
              <a:spcBef>
                <a:spcPct val="0"/>
              </a:spcBef>
              <a:spcAft>
                <a:spcPct val="0"/>
              </a:spcAft>
              <a:defRPr sz="5000">
                <a:solidFill>
                  <a:schemeClr val="tx2"/>
                </a:solidFill>
                <a:latin typeface="Calibri" charset="0"/>
              </a:defRPr>
            </a:lvl5pPr>
            <a:lvl6pPr marL="457200" algn="l" rtl="0" fontAlgn="base">
              <a:spcBef>
                <a:spcPct val="0"/>
              </a:spcBef>
              <a:spcAft>
                <a:spcPct val="0"/>
              </a:spcAft>
              <a:defRPr sz="5000">
                <a:solidFill>
                  <a:schemeClr val="tx2"/>
                </a:solidFill>
                <a:latin typeface="Calibri" charset="0"/>
              </a:defRPr>
            </a:lvl6pPr>
            <a:lvl7pPr marL="914400" algn="l" rtl="0" fontAlgn="base">
              <a:spcBef>
                <a:spcPct val="0"/>
              </a:spcBef>
              <a:spcAft>
                <a:spcPct val="0"/>
              </a:spcAft>
              <a:defRPr sz="5000">
                <a:solidFill>
                  <a:schemeClr val="tx2"/>
                </a:solidFill>
                <a:latin typeface="Calibri" charset="0"/>
              </a:defRPr>
            </a:lvl7pPr>
            <a:lvl8pPr marL="1371600" algn="l" rtl="0" fontAlgn="base">
              <a:spcBef>
                <a:spcPct val="0"/>
              </a:spcBef>
              <a:spcAft>
                <a:spcPct val="0"/>
              </a:spcAft>
              <a:defRPr sz="5000">
                <a:solidFill>
                  <a:schemeClr val="tx2"/>
                </a:solidFill>
                <a:latin typeface="Calibri" charset="0"/>
              </a:defRPr>
            </a:lvl8pPr>
            <a:lvl9pPr marL="1828800" algn="l" rtl="0" fontAlgn="base">
              <a:spcBef>
                <a:spcPct val="0"/>
              </a:spcBef>
              <a:spcAft>
                <a:spcPct val="0"/>
              </a:spcAft>
              <a:defRPr sz="5000">
                <a:solidFill>
                  <a:schemeClr val="tx2"/>
                </a:solidFill>
                <a:latin typeface="Calibri" charset="0"/>
              </a:defRPr>
            </a:lvl9pPr>
          </a:lstStyle>
          <a:p>
            <a:r>
              <a:rPr lang="en-US" altLang="en-US" sz="2400" b="1" dirty="0" smtClean="0">
                <a:latin typeface="Times New Roman"/>
                <a:cs typeface="Times New Roman"/>
              </a:rPr>
              <a:t>Geometrical isomers</a:t>
            </a:r>
            <a:endParaRPr lang="en-US" altLang="en-US" sz="2400" b="1" dirty="0">
              <a:latin typeface="Times New Roman"/>
              <a:cs typeface="Times New Roman"/>
            </a:endParaRPr>
          </a:p>
        </p:txBody>
      </p:sp>
      <p:sp>
        <p:nvSpPr>
          <p:cNvPr id="4" name="Rectangle 3"/>
          <p:cNvSpPr txBox="1">
            <a:spLocks noChangeArrowheads="1"/>
          </p:cNvSpPr>
          <p:nvPr/>
        </p:nvSpPr>
        <p:spPr>
          <a:xfrm>
            <a:off x="304800" y="1905000"/>
            <a:ext cx="8229600" cy="4114800"/>
          </a:xfrm>
          <a:prstGeom prst="rect">
            <a:avLst/>
          </a:prstGeom>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en-US" sz="2800" dirty="0" smtClean="0">
                <a:latin typeface="Times New Roman"/>
                <a:cs typeface="Times New Roman"/>
              </a:rPr>
              <a:t>Geometrical isomers occur in organic molecules  where rotation around a bond is restricted</a:t>
            </a:r>
          </a:p>
          <a:p>
            <a:r>
              <a:rPr lang="en-US" altLang="en-US" sz="2800" dirty="0">
                <a:latin typeface="Times New Roman"/>
                <a:cs typeface="Times New Roman"/>
              </a:rPr>
              <a:t>This </a:t>
            </a:r>
            <a:r>
              <a:rPr lang="en-US" altLang="en-US" sz="2800" dirty="0" smtClean="0">
                <a:latin typeface="Times New Roman"/>
                <a:cs typeface="Times New Roman"/>
              </a:rPr>
              <a:t>occurs </a:t>
            </a:r>
            <a:r>
              <a:rPr lang="en-US" altLang="en-US" sz="2800" dirty="0">
                <a:latin typeface="Times New Roman"/>
                <a:cs typeface="Times New Roman"/>
              </a:rPr>
              <a:t>in </a:t>
            </a:r>
            <a:r>
              <a:rPr lang="en-US" altLang="en-US" sz="2800" dirty="0" smtClean="0">
                <a:latin typeface="Times New Roman"/>
                <a:cs typeface="Times New Roman"/>
              </a:rPr>
              <a:t>cycloalkanes</a:t>
            </a:r>
          </a:p>
          <a:p>
            <a:r>
              <a:rPr lang="en-US" altLang="en-US" sz="2800" dirty="0" smtClean="0">
                <a:latin typeface="Times New Roman"/>
                <a:cs typeface="Times New Roman"/>
              </a:rPr>
              <a:t>This occurs most often around C=C</a:t>
            </a:r>
          </a:p>
          <a:p>
            <a:r>
              <a:rPr lang="en-US" altLang="en-US" sz="2800" dirty="0" smtClean="0">
                <a:latin typeface="Times New Roman"/>
                <a:cs typeface="Times New Roman"/>
              </a:rPr>
              <a:t>The most common cases are around asymmetric non-cyclic alkenes</a:t>
            </a:r>
          </a:p>
          <a:p>
            <a:pPr marL="0" indent="0">
              <a:buNone/>
            </a:pPr>
            <a:endParaRPr lang="en-US" altLang="en-US" sz="2800" dirty="0">
              <a:latin typeface="Times New Roman"/>
              <a:cs typeface="Times New Roman"/>
            </a:endParaRPr>
          </a:p>
        </p:txBody>
      </p:sp>
      <p:sp>
        <p:nvSpPr>
          <p:cNvPr id="5" name="Rectangle 4"/>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6" name="Picture 5" descr="ksu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7" name="Picture 6"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8" name="Straight Connector 7"/>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023426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A553037-51B1-4DA7-BE19-0FDA2CD0854E}" type="slidenum">
              <a:rPr lang="en-US" smtClean="0">
                <a:latin typeface="Times New Roman"/>
                <a:cs typeface="Times New Roman"/>
              </a:rPr>
              <a:pPr>
                <a:defRPr/>
              </a:pPr>
              <a:t>29</a:t>
            </a:fld>
            <a:endParaRPr lang="en-US">
              <a:latin typeface="Times New Roman"/>
              <a:cs typeface="Times New Roman"/>
            </a:endParaRPr>
          </a:p>
        </p:txBody>
      </p:sp>
      <p:sp>
        <p:nvSpPr>
          <p:cNvPr id="3" name="Rectangle 2"/>
          <p:cNvSpPr txBox="1">
            <a:spLocks noChangeArrowheads="1"/>
          </p:cNvSpPr>
          <p:nvPr/>
        </p:nvSpPr>
        <p:spPr>
          <a:xfrm>
            <a:off x="304800" y="1066800"/>
            <a:ext cx="4267200" cy="609600"/>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charset="0"/>
              </a:defRPr>
            </a:lvl2pPr>
            <a:lvl3pPr algn="l" rtl="0" eaLnBrk="0" fontAlgn="base" hangingPunct="0">
              <a:spcBef>
                <a:spcPct val="0"/>
              </a:spcBef>
              <a:spcAft>
                <a:spcPct val="0"/>
              </a:spcAft>
              <a:defRPr sz="5000">
                <a:solidFill>
                  <a:schemeClr val="tx2"/>
                </a:solidFill>
                <a:latin typeface="Calibri" charset="0"/>
              </a:defRPr>
            </a:lvl3pPr>
            <a:lvl4pPr algn="l" rtl="0" eaLnBrk="0" fontAlgn="base" hangingPunct="0">
              <a:spcBef>
                <a:spcPct val="0"/>
              </a:spcBef>
              <a:spcAft>
                <a:spcPct val="0"/>
              </a:spcAft>
              <a:defRPr sz="5000">
                <a:solidFill>
                  <a:schemeClr val="tx2"/>
                </a:solidFill>
                <a:latin typeface="Calibri" charset="0"/>
              </a:defRPr>
            </a:lvl4pPr>
            <a:lvl5pPr algn="l" rtl="0" eaLnBrk="0" fontAlgn="base" hangingPunct="0">
              <a:spcBef>
                <a:spcPct val="0"/>
              </a:spcBef>
              <a:spcAft>
                <a:spcPct val="0"/>
              </a:spcAft>
              <a:defRPr sz="5000">
                <a:solidFill>
                  <a:schemeClr val="tx2"/>
                </a:solidFill>
                <a:latin typeface="Calibri" charset="0"/>
              </a:defRPr>
            </a:lvl5pPr>
            <a:lvl6pPr marL="457200" algn="l" rtl="0" fontAlgn="base">
              <a:spcBef>
                <a:spcPct val="0"/>
              </a:spcBef>
              <a:spcAft>
                <a:spcPct val="0"/>
              </a:spcAft>
              <a:defRPr sz="5000">
                <a:solidFill>
                  <a:schemeClr val="tx2"/>
                </a:solidFill>
                <a:latin typeface="Calibri" charset="0"/>
              </a:defRPr>
            </a:lvl6pPr>
            <a:lvl7pPr marL="914400" algn="l" rtl="0" fontAlgn="base">
              <a:spcBef>
                <a:spcPct val="0"/>
              </a:spcBef>
              <a:spcAft>
                <a:spcPct val="0"/>
              </a:spcAft>
              <a:defRPr sz="5000">
                <a:solidFill>
                  <a:schemeClr val="tx2"/>
                </a:solidFill>
                <a:latin typeface="Calibri" charset="0"/>
              </a:defRPr>
            </a:lvl7pPr>
            <a:lvl8pPr marL="1371600" algn="l" rtl="0" fontAlgn="base">
              <a:spcBef>
                <a:spcPct val="0"/>
              </a:spcBef>
              <a:spcAft>
                <a:spcPct val="0"/>
              </a:spcAft>
              <a:defRPr sz="5000">
                <a:solidFill>
                  <a:schemeClr val="tx2"/>
                </a:solidFill>
                <a:latin typeface="Calibri" charset="0"/>
              </a:defRPr>
            </a:lvl8pPr>
            <a:lvl9pPr marL="1828800" algn="l" rtl="0" fontAlgn="base">
              <a:spcBef>
                <a:spcPct val="0"/>
              </a:spcBef>
              <a:spcAft>
                <a:spcPct val="0"/>
              </a:spcAft>
              <a:defRPr sz="5000">
                <a:solidFill>
                  <a:schemeClr val="tx2"/>
                </a:solidFill>
                <a:latin typeface="Calibri" charset="0"/>
              </a:defRPr>
            </a:lvl9pPr>
          </a:lstStyle>
          <a:p>
            <a:r>
              <a:rPr lang="en-US" altLang="en-US" sz="2400" b="1" dirty="0" smtClean="0">
                <a:latin typeface="Times New Roman"/>
                <a:cs typeface="Times New Roman"/>
              </a:rPr>
              <a:t>Geometric Isomers in alkenes</a:t>
            </a:r>
            <a:endParaRPr lang="en-US" altLang="en-US" sz="2400" b="1" dirty="0">
              <a:latin typeface="Times New Roman"/>
              <a:cs typeface="Times New Roman"/>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091898"/>
            <a:ext cx="2286000" cy="1663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800600"/>
            <a:ext cx="2209800" cy="16065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80999" y="1676400"/>
            <a:ext cx="8763001" cy="830997"/>
          </a:xfrm>
          <a:prstGeom prst="rect">
            <a:avLst/>
          </a:prstGeom>
        </p:spPr>
        <p:txBody>
          <a:bodyPr wrap="square">
            <a:spAutoFit/>
          </a:bodyPr>
          <a:lstStyle/>
          <a:p>
            <a:r>
              <a:rPr lang="en-US" altLang="en-US" sz="2400" dirty="0">
                <a:latin typeface="Times New Roman"/>
                <a:cs typeface="Times New Roman"/>
              </a:rPr>
              <a:t>A cis isomer is one in which the substituents are on the same side of the </a:t>
            </a:r>
            <a:r>
              <a:rPr lang="en-US" altLang="en-US" sz="2400" dirty="0" smtClean="0">
                <a:latin typeface="Times New Roman"/>
                <a:cs typeface="Times New Roman"/>
              </a:rPr>
              <a:t>C=C or cyclic  alkane</a:t>
            </a:r>
            <a:endParaRPr lang="en-US" altLang="en-US" sz="2400" dirty="0">
              <a:latin typeface="Times New Roman"/>
              <a:cs typeface="Times New Roman"/>
            </a:endParaRPr>
          </a:p>
        </p:txBody>
      </p:sp>
      <p:sp>
        <p:nvSpPr>
          <p:cNvPr id="14" name="Rectangle 13"/>
          <p:cNvSpPr/>
          <p:nvPr/>
        </p:nvSpPr>
        <p:spPr>
          <a:xfrm>
            <a:off x="381000" y="3906982"/>
            <a:ext cx="8610601" cy="1200329"/>
          </a:xfrm>
          <a:prstGeom prst="rect">
            <a:avLst/>
          </a:prstGeom>
        </p:spPr>
        <p:txBody>
          <a:bodyPr wrap="square">
            <a:spAutoFit/>
          </a:bodyPr>
          <a:lstStyle/>
          <a:p>
            <a:r>
              <a:rPr lang="en-US" altLang="en-US" sz="2400" dirty="0">
                <a:latin typeface="Times New Roman"/>
                <a:cs typeface="Times New Roman"/>
              </a:rPr>
              <a:t>A trans isomer is one in which the substituents are on the opposite sides of the C=C </a:t>
            </a:r>
            <a:r>
              <a:rPr lang="en-US" altLang="en-US" sz="2400" dirty="0" smtClean="0">
                <a:latin typeface="Times New Roman"/>
                <a:cs typeface="Times New Roman"/>
              </a:rPr>
              <a:t> or </a:t>
            </a:r>
            <a:r>
              <a:rPr lang="en-US" altLang="en-US" sz="2400" dirty="0">
                <a:latin typeface="Times New Roman"/>
                <a:cs typeface="Times New Roman"/>
              </a:rPr>
              <a:t>cyclic  alkane</a:t>
            </a:r>
          </a:p>
          <a:p>
            <a:endParaRPr lang="en-US" sz="2400" dirty="0">
              <a:latin typeface="Times New Roman"/>
              <a:cs typeface="Times New Roman"/>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157213425"/>
              </p:ext>
            </p:extLst>
          </p:nvPr>
        </p:nvGraphicFramePr>
        <p:xfrm>
          <a:off x="1447800" y="2493542"/>
          <a:ext cx="2971800" cy="1551454"/>
        </p:xfrm>
        <a:graphic>
          <a:graphicData uri="http://schemas.openxmlformats.org/presentationml/2006/ole">
            <mc:AlternateContent xmlns:mc="http://schemas.openxmlformats.org/markup-compatibility/2006">
              <mc:Choice xmlns:v="urn:schemas-microsoft-com:vml" Requires="v">
                <p:oleObj spid="_x0000_s15416" name="Bitmap Image" r:id="rId5" imgW="3448531" imgH="1800476" progId="PBrush">
                  <p:embed/>
                </p:oleObj>
              </mc:Choice>
              <mc:Fallback>
                <p:oleObj name="Bitmap Image" r:id="rId5" imgW="3448531" imgH="1800476" progId="PBrush">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2493542"/>
                        <a:ext cx="2971800" cy="1551454"/>
                      </a:xfrm>
                      <a:prstGeom prst="rect">
                        <a:avLst/>
                      </a:prstGeom>
                      <a:noFill/>
                      <a:ln>
                        <a:noFill/>
                      </a:ln>
                      <a:effec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553192009"/>
              </p:ext>
            </p:extLst>
          </p:nvPr>
        </p:nvGraphicFramePr>
        <p:xfrm>
          <a:off x="990600" y="4777358"/>
          <a:ext cx="3429000" cy="1714500"/>
        </p:xfrm>
        <a:graphic>
          <a:graphicData uri="http://schemas.openxmlformats.org/presentationml/2006/ole">
            <mc:AlternateContent xmlns:mc="http://schemas.openxmlformats.org/markup-compatibility/2006">
              <mc:Choice xmlns:v="urn:schemas-microsoft-com:vml" Requires="v">
                <p:oleObj spid="_x0000_s15417" name="Bitmap Image" r:id="rId7" imgW="3572374" imgH="1666667" progId="PBrush">
                  <p:embed/>
                </p:oleObj>
              </mc:Choice>
              <mc:Fallback>
                <p:oleObj name="Bitmap Image" r:id="rId7" imgW="3572374" imgH="1666667" progId="PBrush">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4777358"/>
                        <a:ext cx="3429000" cy="1714500"/>
                      </a:xfrm>
                      <a:prstGeom prst="rect">
                        <a:avLst/>
                      </a:prstGeom>
                      <a:noFill/>
                      <a:ln>
                        <a:noFill/>
                      </a:ln>
                      <a:effectLst/>
                    </p:spPr>
                  </p:pic>
                </p:oleObj>
              </mc:Fallback>
            </mc:AlternateContent>
          </a:graphicData>
        </a:graphic>
      </p:graphicFrame>
      <p:sp>
        <p:nvSpPr>
          <p:cNvPr id="10" name="Rectangle 9"/>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11" name="Picture 10" descr="ksulogo2.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2" name="Picture 11" descr="images.jpe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5" name="Straight Connector 14"/>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907763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Rectangle 4"/>
          <p:cNvSpPr>
            <a:spLocks noChangeArrowheads="1"/>
          </p:cNvSpPr>
          <p:nvPr/>
        </p:nvSpPr>
        <p:spPr bwMode="auto">
          <a:xfrm>
            <a:off x="2743200" y="1419761"/>
            <a:ext cx="3810000" cy="461665"/>
          </a:xfrm>
          <a:prstGeom prst="rect">
            <a:avLst/>
          </a:prstGeom>
          <a:noFill/>
          <a:ln w="9525">
            <a:noFill/>
            <a:miter lim="800000"/>
            <a:headEnd/>
            <a:tailEnd/>
          </a:ln>
          <a:effectLst/>
        </p:spPr>
        <p:txBody>
          <a:bodyPr wrap="square">
            <a:spAutoFit/>
          </a:bodyPr>
          <a:lstStyle/>
          <a:p>
            <a:pPr>
              <a:defRPr/>
            </a:pPr>
            <a:r>
              <a:rPr lang="en-US" altLang="en-US" sz="2400" b="1" dirty="0">
                <a:solidFill>
                  <a:srgbClr val="800000"/>
                </a:solidFill>
                <a:effectLst>
                  <a:outerShdw blurRad="38100" dist="38100" dir="2700000" algn="tl">
                    <a:srgbClr val="C0C0C0"/>
                  </a:outerShdw>
                </a:effectLst>
                <a:latin typeface="Times New Roman"/>
                <a:cs typeface="Times New Roman"/>
              </a:rPr>
              <a:t>Hydrocarbons ( C,H) </a:t>
            </a:r>
            <a:endParaRPr lang="en-GB" sz="2400" b="1" dirty="0">
              <a:solidFill>
                <a:srgbClr val="800000"/>
              </a:solidFill>
              <a:effectLst>
                <a:outerShdw blurRad="38100" dist="38100" dir="2700000" algn="tl">
                  <a:srgbClr val="C0C0C0"/>
                </a:outerShdw>
              </a:effectLst>
              <a:latin typeface="Times New Roman"/>
              <a:cs typeface="Times New Roman"/>
            </a:endParaRPr>
          </a:p>
        </p:txBody>
      </p:sp>
      <p:sp>
        <p:nvSpPr>
          <p:cNvPr id="167945" name="Rectangle 9"/>
          <p:cNvSpPr>
            <a:spLocks noChangeArrowheads="1"/>
          </p:cNvSpPr>
          <p:nvPr/>
        </p:nvSpPr>
        <p:spPr bwMode="auto">
          <a:xfrm>
            <a:off x="914400" y="2257961"/>
            <a:ext cx="2362200" cy="1015663"/>
          </a:xfrm>
          <a:prstGeom prst="rect">
            <a:avLst/>
          </a:prstGeom>
          <a:noFill/>
          <a:ln w="9525">
            <a:noFill/>
            <a:miter lim="800000"/>
            <a:headEnd/>
            <a:tailEnd/>
          </a:ln>
          <a:effectLst/>
        </p:spPr>
        <p:txBody>
          <a:bodyPr wrap="square">
            <a:spAutoFit/>
          </a:bodyPr>
          <a:lstStyle/>
          <a:p>
            <a:pPr algn="ctr">
              <a:defRPr/>
            </a:pPr>
            <a:r>
              <a:rPr lang="en-US" altLang="en-US" sz="2000" b="1" dirty="0" smtClean="0">
                <a:solidFill>
                  <a:srgbClr val="1F497D"/>
                </a:solidFill>
                <a:effectLst>
                  <a:outerShdw blurRad="38100" dist="38100" dir="2700000" algn="tl">
                    <a:srgbClr val="C0C0C0"/>
                  </a:outerShdw>
                </a:effectLst>
                <a:latin typeface="Times New Roman"/>
                <a:cs typeface="Times New Roman"/>
              </a:rPr>
              <a:t>Saturated </a:t>
            </a:r>
            <a:endParaRPr lang="en-US" altLang="en-US" sz="2000" b="1" dirty="0">
              <a:solidFill>
                <a:srgbClr val="1F497D"/>
              </a:solidFill>
              <a:effectLst>
                <a:outerShdw blurRad="38100" dist="38100" dir="2700000" algn="tl">
                  <a:srgbClr val="C0C0C0"/>
                </a:outerShdw>
              </a:effectLst>
              <a:latin typeface="Times New Roman"/>
              <a:cs typeface="Times New Roman"/>
            </a:endParaRPr>
          </a:p>
          <a:p>
            <a:pPr algn="ctr">
              <a:defRPr/>
            </a:pPr>
            <a:r>
              <a:rPr lang="en-US" altLang="en-US" sz="2000" b="1" dirty="0">
                <a:solidFill>
                  <a:srgbClr val="1F497D"/>
                </a:solidFill>
                <a:effectLst>
                  <a:outerShdw blurRad="38100" dist="38100" dir="2700000" algn="tl">
                    <a:srgbClr val="C0C0C0"/>
                  </a:outerShdw>
                </a:effectLst>
                <a:latin typeface="Times New Roman"/>
                <a:cs typeface="Times New Roman"/>
              </a:rPr>
              <a:t>i.e. contain </a:t>
            </a:r>
            <a:r>
              <a:rPr lang="en-US" altLang="en-US" sz="2000" b="1" dirty="0" smtClean="0">
                <a:solidFill>
                  <a:srgbClr val="1F497D"/>
                </a:solidFill>
                <a:effectLst>
                  <a:outerShdw blurRad="38100" dist="38100" dir="2700000" algn="tl">
                    <a:srgbClr val="C0C0C0"/>
                  </a:outerShdw>
                </a:effectLst>
                <a:latin typeface="Times New Roman"/>
                <a:cs typeface="Times New Roman"/>
              </a:rPr>
              <a:t>only</a:t>
            </a:r>
          </a:p>
          <a:p>
            <a:pPr algn="ctr">
              <a:defRPr/>
            </a:pPr>
            <a:r>
              <a:rPr lang="en-US" altLang="en-US" sz="2000" b="1" dirty="0" smtClean="0">
                <a:solidFill>
                  <a:srgbClr val="1F497D"/>
                </a:solidFill>
                <a:effectLst>
                  <a:outerShdw blurRad="38100" dist="38100" dir="2700000" algn="tl">
                    <a:srgbClr val="C0C0C0"/>
                  </a:outerShdw>
                </a:effectLst>
                <a:latin typeface="Times New Roman"/>
                <a:cs typeface="Times New Roman"/>
              </a:rPr>
              <a:t> </a:t>
            </a:r>
            <a:r>
              <a:rPr lang="en-US" altLang="en-US" sz="2000" b="1" dirty="0">
                <a:solidFill>
                  <a:srgbClr val="1F497D"/>
                </a:solidFill>
                <a:effectLst>
                  <a:outerShdw blurRad="38100" dist="38100" dir="2700000" algn="tl">
                    <a:srgbClr val="C0C0C0"/>
                  </a:outerShdw>
                </a:effectLst>
                <a:latin typeface="Times New Roman"/>
                <a:cs typeface="Times New Roman"/>
              </a:rPr>
              <a:t>single bonds</a:t>
            </a:r>
            <a:endParaRPr lang="en-GB" sz="2000" b="1" dirty="0">
              <a:solidFill>
                <a:srgbClr val="1F497D"/>
              </a:solidFill>
              <a:effectLst>
                <a:outerShdw blurRad="38100" dist="38100" dir="2700000" algn="tl">
                  <a:srgbClr val="C0C0C0"/>
                </a:outerShdw>
              </a:effectLst>
              <a:latin typeface="Times New Roman"/>
              <a:cs typeface="Times New Roman"/>
            </a:endParaRPr>
          </a:p>
        </p:txBody>
      </p:sp>
      <p:sp>
        <p:nvSpPr>
          <p:cNvPr id="167946" name="Rectangle 10"/>
          <p:cNvSpPr>
            <a:spLocks noChangeArrowheads="1"/>
          </p:cNvSpPr>
          <p:nvPr/>
        </p:nvSpPr>
        <p:spPr bwMode="auto">
          <a:xfrm>
            <a:off x="4876800" y="2334161"/>
            <a:ext cx="3048000" cy="1015663"/>
          </a:xfrm>
          <a:prstGeom prst="rect">
            <a:avLst/>
          </a:prstGeom>
          <a:noFill/>
          <a:ln w="9525">
            <a:noFill/>
            <a:miter lim="800000"/>
            <a:headEnd/>
            <a:tailEnd/>
          </a:ln>
          <a:effectLst/>
        </p:spPr>
        <p:txBody>
          <a:bodyPr wrap="square">
            <a:spAutoFit/>
          </a:bodyPr>
          <a:lstStyle/>
          <a:p>
            <a:pPr algn="ctr">
              <a:defRPr/>
            </a:pPr>
            <a:r>
              <a:rPr lang="en-US" altLang="en-US" sz="2000" b="1" dirty="0" smtClean="0">
                <a:solidFill>
                  <a:srgbClr val="1F497D"/>
                </a:solidFill>
                <a:effectLst>
                  <a:outerShdw blurRad="38100" dist="38100" dir="2700000" algn="tl">
                    <a:srgbClr val="C0C0C0"/>
                  </a:outerShdw>
                </a:effectLst>
                <a:latin typeface="Times New Roman"/>
                <a:cs typeface="Times New Roman"/>
              </a:rPr>
              <a:t>Unsaturated</a:t>
            </a:r>
            <a:endParaRPr lang="en-US" altLang="en-US" sz="2000" b="1" dirty="0">
              <a:solidFill>
                <a:srgbClr val="1F497D"/>
              </a:solidFill>
              <a:effectLst>
                <a:outerShdw blurRad="38100" dist="38100" dir="2700000" algn="tl">
                  <a:srgbClr val="C0C0C0"/>
                </a:outerShdw>
              </a:effectLst>
              <a:latin typeface="Times New Roman"/>
              <a:cs typeface="Times New Roman"/>
            </a:endParaRPr>
          </a:p>
          <a:p>
            <a:pPr algn="ctr">
              <a:defRPr/>
            </a:pPr>
            <a:r>
              <a:rPr lang="en-US" sz="2000" b="1" dirty="0">
                <a:solidFill>
                  <a:srgbClr val="1F497D"/>
                </a:solidFill>
                <a:effectLst>
                  <a:outerShdw blurRad="38100" dist="38100" dir="2700000" algn="tl">
                    <a:srgbClr val="C0C0C0"/>
                  </a:outerShdw>
                </a:effectLst>
                <a:latin typeface="Times New Roman"/>
                <a:cs typeface="Times New Roman"/>
              </a:rPr>
              <a:t>i.e. contain multiple bonds (double or triple)</a:t>
            </a:r>
            <a:endParaRPr lang="en-GB" sz="2000" b="1" dirty="0">
              <a:solidFill>
                <a:srgbClr val="1F497D"/>
              </a:solidFill>
              <a:effectLst>
                <a:outerShdw blurRad="38100" dist="38100" dir="2700000" algn="tl">
                  <a:srgbClr val="C0C0C0"/>
                </a:outerShdw>
              </a:effectLst>
              <a:latin typeface="Times New Roman"/>
              <a:cs typeface="Times New Roman"/>
            </a:endParaRPr>
          </a:p>
        </p:txBody>
      </p:sp>
      <p:sp>
        <p:nvSpPr>
          <p:cNvPr id="167955" name="Rectangle 19"/>
          <p:cNvSpPr>
            <a:spLocks noChangeArrowheads="1"/>
          </p:cNvSpPr>
          <p:nvPr/>
        </p:nvSpPr>
        <p:spPr bwMode="auto">
          <a:xfrm>
            <a:off x="2057400" y="3781961"/>
            <a:ext cx="2072578" cy="707886"/>
          </a:xfrm>
          <a:prstGeom prst="rect">
            <a:avLst/>
          </a:prstGeom>
          <a:noFill/>
          <a:ln w="9525">
            <a:noFill/>
            <a:miter lim="800000"/>
            <a:headEnd/>
            <a:tailEnd/>
          </a:ln>
          <a:effectLst/>
        </p:spPr>
        <p:txBody>
          <a:bodyPr wrap="none">
            <a:spAutoFit/>
          </a:bodyPr>
          <a:lstStyle/>
          <a:p>
            <a:pPr algn="ctr">
              <a:defRPr/>
            </a:pPr>
            <a:r>
              <a:rPr lang="en-US" altLang="en-US" sz="2000" b="1" dirty="0" smtClean="0">
                <a:solidFill>
                  <a:srgbClr val="1F497D"/>
                </a:solidFill>
                <a:effectLst>
                  <a:outerShdw blurRad="38100" dist="38100" dir="2700000" algn="tl">
                    <a:srgbClr val="C0C0C0"/>
                  </a:outerShdw>
                </a:effectLst>
                <a:latin typeface="Times New Roman"/>
                <a:cs typeface="Times New Roman"/>
              </a:rPr>
              <a:t>Cyclic</a:t>
            </a:r>
            <a:endParaRPr lang="en-US" altLang="en-US" sz="2000" b="1" dirty="0">
              <a:solidFill>
                <a:srgbClr val="1F497D"/>
              </a:solidFill>
              <a:effectLst>
                <a:outerShdw blurRad="38100" dist="38100" dir="2700000" algn="tl">
                  <a:srgbClr val="C0C0C0"/>
                </a:outerShdw>
              </a:effectLst>
              <a:latin typeface="Times New Roman"/>
              <a:cs typeface="Times New Roman"/>
            </a:endParaRPr>
          </a:p>
          <a:p>
            <a:pPr algn="ctr">
              <a:defRPr/>
            </a:pPr>
            <a:r>
              <a:rPr lang="en-US" altLang="en-US" sz="2000" b="1" dirty="0">
                <a:solidFill>
                  <a:srgbClr val="1F497D"/>
                </a:solidFill>
                <a:effectLst>
                  <a:outerShdw blurRad="38100" dist="38100" dir="2700000" algn="tl">
                    <a:srgbClr val="C0C0C0"/>
                  </a:outerShdw>
                </a:effectLst>
                <a:latin typeface="Times New Roman"/>
                <a:cs typeface="Times New Roman"/>
              </a:rPr>
              <a:t>e.g. Cycloalkanes</a:t>
            </a:r>
          </a:p>
        </p:txBody>
      </p:sp>
      <p:sp>
        <p:nvSpPr>
          <p:cNvPr id="167956" name="Rectangle 20"/>
          <p:cNvSpPr>
            <a:spLocks noChangeArrowheads="1"/>
          </p:cNvSpPr>
          <p:nvPr/>
        </p:nvSpPr>
        <p:spPr bwMode="auto">
          <a:xfrm>
            <a:off x="0" y="3781961"/>
            <a:ext cx="1752600" cy="707886"/>
          </a:xfrm>
          <a:prstGeom prst="rect">
            <a:avLst/>
          </a:prstGeom>
          <a:noFill/>
          <a:ln w="9525">
            <a:noFill/>
            <a:miter lim="800000"/>
            <a:headEnd/>
            <a:tailEnd/>
          </a:ln>
          <a:effectLst/>
        </p:spPr>
        <p:txBody>
          <a:bodyPr>
            <a:spAutoFit/>
          </a:bodyPr>
          <a:lstStyle/>
          <a:p>
            <a:pPr algn="ctr">
              <a:defRPr/>
            </a:pPr>
            <a:r>
              <a:rPr lang="en-US" altLang="en-US" sz="2000" b="1" dirty="0">
                <a:solidFill>
                  <a:srgbClr val="1F497D"/>
                </a:solidFill>
                <a:effectLst>
                  <a:outerShdw blurRad="38100" dist="38100" dir="2700000" algn="tl">
                    <a:srgbClr val="C0C0C0"/>
                  </a:outerShdw>
                </a:effectLst>
                <a:latin typeface="Times New Roman"/>
                <a:cs typeface="Times New Roman"/>
              </a:rPr>
              <a:t>Opened chain</a:t>
            </a:r>
          </a:p>
          <a:p>
            <a:pPr algn="ctr">
              <a:defRPr/>
            </a:pPr>
            <a:r>
              <a:rPr lang="en-US" altLang="en-US" sz="2000" b="1" dirty="0">
                <a:solidFill>
                  <a:srgbClr val="1F497D"/>
                </a:solidFill>
                <a:effectLst>
                  <a:outerShdw blurRad="38100" dist="38100" dir="2700000" algn="tl">
                    <a:srgbClr val="C0C0C0"/>
                  </a:outerShdw>
                </a:effectLst>
                <a:latin typeface="Times New Roman"/>
                <a:cs typeface="Times New Roman"/>
              </a:rPr>
              <a:t>e.g. Alkanes</a:t>
            </a:r>
          </a:p>
        </p:txBody>
      </p:sp>
      <p:sp>
        <p:nvSpPr>
          <p:cNvPr id="167958" name="Rectangle 22"/>
          <p:cNvSpPr>
            <a:spLocks noChangeArrowheads="1"/>
          </p:cNvSpPr>
          <p:nvPr/>
        </p:nvSpPr>
        <p:spPr bwMode="auto">
          <a:xfrm>
            <a:off x="6705600" y="3705761"/>
            <a:ext cx="2057400" cy="1323439"/>
          </a:xfrm>
          <a:prstGeom prst="rect">
            <a:avLst/>
          </a:prstGeom>
          <a:noFill/>
          <a:ln w="9525">
            <a:noFill/>
            <a:miter lim="800000"/>
            <a:headEnd/>
            <a:tailEnd/>
          </a:ln>
          <a:effectLst/>
        </p:spPr>
        <p:txBody>
          <a:bodyPr wrap="square">
            <a:spAutoFit/>
          </a:bodyPr>
          <a:lstStyle/>
          <a:p>
            <a:pPr algn="ctr">
              <a:defRPr/>
            </a:pPr>
            <a:r>
              <a:rPr lang="en-US" altLang="en-US" sz="2000" b="1" dirty="0" smtClean="0">
                <a:solidFill>
                  <a:srgbClr val="1F497D"/>
                </a:solidFill>
                <a:effectLst>
                  <a:outerShdw blurRad="38100" dist="38100" dir="2700000" algn="tl">
                    <a:srgbClr val="C0C0C0"/>
                  </a:outerShdw>
                </a:effectLst>
                <a:latin typeface="Times New Roman"/>
                <a:cs typeface="Times New Roman"/>
              </a:rPr>
              <a:t>Cyclic</a:t>
            </a:r>
            <a:endParaRPr lang="en-US" altLang="en-US" sz="2000" b="1" dirty="0">
              <a:solidFill>
                <a:srgbClr val="1F497D"/>
              </a:solidFill>
              <a:effectLst>
                <a:outerShdw blurRad="38100" dist="38100" dir="2700000" algn="tl">
                  <a:srgbClr val="C0C0C0"/>
                </a:outerShdw>
              </a:effectLst>
              <a:latin typeface="Times New Roman"/>
              <a:cs typeface="Times New Roman"/>
            </a:endParaRPr>
          </a:p>
          <a:p>
            <a:pPr algn="ctr">
              <a:defRPr/>
            </a:pPr>
            <a:r>
              <a:rPr lang="en-US" altLang="en-US" sz="2000" b="1" dirty="0">
                <a:solidFill>
                  <a:srgbClr val="1F497D"/>
                </a:solidFill>
                <a:effectLst>
                  <a:outerShdw blurRad="38100" dist="38100" dir="2700000" algn="tl">
                    <a:srgbClr val="C0C0C0"/>
                  </a:outerShdw>
                </a:effectLst>
                <a:latin typeface="Times New Roman"/>
                <a:cs typeface="Times New Roman"/>
              </a:rPr>
              <a:t>e.g. </a:t>
            </a:r>
            <a:r>
              <a:rPr lang="en-US" altLang="en-US" sz="2000" b="1" dirty="0" err="1">
                <a:solidFill>
                  <a:srgbClr val="1F497D"/>
                </a:solidFill>
                <a:effectLst>
                  <a:outerShdw blurRad="38100" dist="38100" dir="2700000" algn="tl">
                    <a:srgbClr val="C0C0C0"/>
                  </a:outerShdw>
                </a:effectLst>
                <a:latin typeface="Times New Roman"/>
                <a:cs typeface="Times New Roman"/>
              </a:rPr>
              <a:t>Cycloalkenes</a:t>
            </a:r>
            <a:r>
              <a:rPr lang="en-US" altLang="en-US" sz="2000" b="1" dirty="0">
                <a:solidFill>
                  <a:srgbClr val="1F497D"/>
                </a:solidFill>
                <a:effectLst>
                  <a:outerShdw blurRad="38100" dist="38100" dir="2700000" algn="tl">
                    <a:srgbClr val="C0C0C0"/>
                  </a:outerShdw>
                </a:effectLst>
                <a:latin typeface="Times New Roman"/>
                <a:cs typeface="Times New Roman"/>
              </a:rPr>
              <a:t> and Aromatic </a:t>
            </a:r>
            <a:r>
              <a:rPr lang="en-US" altLang="en-US" sz="2000" b="1" dirty="0" smtClean="0">
                <a:solidFill>
                  <a:srgbClr val="1F497D"/>
                </a:solidFill>
                <a:effectLst>
                  <a:outerShdw blurRad="38100" dist="38100" dir="2700000" algn="tl">
                    <a:srgbClr val="C0C0C0"/>
                  </a:outerShdw>
                </a:effectLst>
                <a:latin typeface="Times New Roman"/>
                <a:cs typeface="Times New Roman"/>
              </a:rPr>
              <a:t>compounds</a:t>
            </a:r>
            <a:endParaRPr lang="en-GB" sz="2000" b="1" dirty="0">
              <a:solidFill>
                <a:srgbClr val="1F497D"/>
              </a:solidFill>
              <a:effectLst>
                <a:outerShdw blurRad="38100" dist="38100" dir="2700000" algn="tl">
                  <a:srgbClr val="C0C0C0"/>
                </a:outerShdw>
              </a:effectLst>
              <a:latin typeface="Times New Roman"/>
              <a:cs typeface="Times New Roman"/>
            </a:endParaRPr>
          </a:p>
        </p:txBody>
      </p:sp>
      <p:sp>
        <p:nvSpPr>
          <p:cNvPr id="167960" name="Rectangle 24"/>
          <p:cNvSpPr>
            <a:spLocks noChangeArrowheads="1"/>
          </p:cNvSpPr>
          <p:nvPr/>
        </p:nvSpPr>
        <p:spPr bwMode="auto">
          <a:xfrm>
            <a:off x="3886200" y="3756898"/>
            <a:ext cx="2438400" cy="1015663"/>
          </a:xfrm>
          <a:prstGeom prst="rect">
            <a:avLst/>
          </a:prstGeom>
          <a:noFill/>
          <a:ln w="9525">
            <a:noFill/>
            <a:miter lim="800000"/>
            <a:headEnd/>
            <a:tailEnd/>
          </a:ln>
          <a:effectLst/>
        </p:spPr>
        <p:txBody>
          <a:bodyPr wrap="square">
            <a:spAutoFit/>
          </a:bodyPr>
          <a:lstStyle/>
          <a:p>
            <a:pPr algn="ctr">
              <a:defRPr/>
            </a:pPr>
            <a:r>
              <a:rPr lang="en-US" altLang="en-US" sz="2000" b="1" dirty="0" smtClean="0">
                <a:solidFill>
                  <a:srgbClr val="1F497D"/>
                </a:solidFill>
                <a:effectLst>
                  <a:outerShdw blurRad="38100" dist="38100" dir="2700000" algn="tl">
                    <a:srgbClr val="C0C0C0"/>
                  </a:outerShdw>
                </a:effectLst>
                <a:latin typeface="Times New Roman"/>
                <a:cs typeface="Times New Roman"/>
              </a:rPr>
              <a:t>Opened </a:t>
            </a:r>
            <a:r>
              <a:rPr lang="en-US" altLang="en-US" sz="2000" b="1" dirty="0">
                <a:solidFill>
                  <a:srgbClr val="1F497D"/>
                </a:solidFill>
                <a:effectLst>
                  <a:outerShdw blurRad="38100" dist="38100" dir="2700000" algn="tl">
                    <a:srgbClr val="C0C0C0"/>
                  </a:outerShdw>
                </a:effectLst>
                <a:latin typeface="Times New Roman"/>
                <a:cs typeface="Times New Roman"/>
              </a:rPr>
              <a:t>chain</a:t>
            </a:r>
          </a:p>
          <a:p>
            <a:pPr algn="ctr">
              <a:defRPr/>
            </a:pPr>
            <a:r>
              <a:rPr lang="en-US" altLang="en-US" sz="2000" b="1" dirty="0">
                <a:solidFill>
                  <a:srgbClr val="1F497D"/>
                </a:solidFill>
                <a:effectLst>
                  <a:outerShdw blurRad="38100" dist="38100" dir="2700000" algn="tl">
                    <a:srgbClr val="C0C0C0"/>
                  </a:outerShdw>
                </a:effectLst>
                <a:latin typeface="Times New Roman"/>
                <a:cs typeface="Times New Roman"/>
              </a:rPr>
              <a:t>e.g. Alkenes and Alkynes</a:t>
            </a:r>
            <a:endParaRPr lang="en-GB" sz="2000" b="1" dirty="0">
              <a:solidFill>
                <a:srgbClr val="1F497D"/>
              </a:solidFill>
              <a:effectLst>
                <a:outerShdw blurRad="38100" dist="38100" dir="2700000" algn="tl">
                  <a:srgbClr val="C0C0C0"/>
                </a:outerShdw>
              </a:effectLst>
              <a:latin typeface="Times New Roman"/>
              <a:cs typeface="Times New Roman"/>
            </a:endParaRPr>
          </a:p>
        </p:txBody>
      </p:sp>
      <p:sp>
        <p:nvSpPr>
          <p:cNvPr id="15" name="Rectangle 14"/>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16" name="Picture 15" descr="ksu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7" name="Picture 16"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8" name="Straight Connector 17"/>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
        <p:nvSpPr>
          <p:cNvPr id="2" name="Left Bracket 1"/>
          <p:cNvSpPr/>
          <p:nvPr/>
        </p:nvSpPr>
        <p:spPr>
          <a:xfrm rot="5400000">
            <a:off x="4038600" y="-28039"/>
            <a:ext cx="304800" cy="4267200"/>
          </a:xfrm>
          <a:prstGeom prst="leftBracket">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Left Bracket 19"/>
          <p:cNvSpPr/>
          <p:nvPr/>
        </p:nvSpPr>
        <p:spPr>
          <a:xfrm rot="5400000">
            <a:off x="1714500" y="2296061"/>
            <a:ext cx="304800" cy="2514600"/>
          </a:xfrm>
          <a:prstGeom prst="leftBracket">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Left Bracket 20"/>
          <p:cNvSpPr/>
          <p:nvPr/>
        </p:nvSpPr>
        <p:spPr>
          <a:xfrm rot="5400000">
            <a:off x="6248400" y="2181761"/>
            <a:ext cx="304800" cy="2743200"/>
          </a:xfrm>
          <a:prstGeom prst="leftBracket">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1066800"/>
            <a:ext cx="3048000" cy="666750"/>
          </a:xfrm>
        </p:spPr>
        <p:txBody>
          <a:bodyPr lIns="91440" rIns="91440" bIns="45720" anchor="ctr">
            <a:normAutofit/>
          </a:bodyPr>
          <a:lstStyle/>
          <a:p>
            <a:pPr eaLnBrk="1" hangingPunct="1">
              <a:defRPr/>
            </a:pPr>
            <a:r>
              <a:rPr lang="en-US" sz="2400" b="1" dirty="0" smtClean="0">
                <a:solidFill>
                  <a:schemeClr val="accent2"/>
                </a:solidFill>
                <a:effectLst>
                  <a:outerShdw blurRad="38100" dist="38100" dir="2700000" algn="tl">
                    <a:srgbClr val="C0C0C0"/>
                  </a:outerShdw>
                </a:effectLst>
                <a:latin typeface="Times New Roman"/>
                <a:cs typeface="Times New Roman"/>
              </a:rPr>
              <a:t>Physical Properties</a:t>
            </a:r>
          </a:p>
        </p:txBody>
      </p:sp>
      <p:sp>
        <p:nvSpPr>
          <p:cNvPr id="25603" name="Rectangle 3"/>
          <p:cNvSpPr>
            <a:spLocks noGrp="1" noChangeArrowheads="1"/>
          </p:cNvSpPr>
          <p:nvPr>
            <p:ph type="body" idx="4294967295"/>
          </p:nvPr>
        </p:nvSpPr>
        <p:spPr>
          <a:xfrm>
            <a:off x="0" y="1752600"/>
            <a:ext cx="8686800" cy="3352800"/>
          </a:xfrm>
        </p:spPr>
        <p:txBody>
          <a:bodyPr/>
          <a:lstStyle/>
          <a:p>
            <a:pPr marL="0" indent="0" algn="just" eaLnBrk="1" hangingPunct="1">
              <a:buClr>
                <a:schemeClr val="folHlink"/>
              </a:buClr>
              <a:buFont typeface="Wingdings" pitchFamily="2" charset="2"/>
              <a:buChar char="Ø"/>
              <a:defRPr/>
            </a:pPr>
            <a:r>
              <a:rPr lang="en-US" sz="2200" dirty="0" smtClean="0">
                <a:solidFill>
                  <a:schemeClr val="bg1"/>
                </a:solidFill>
                <a:latin typeface="Times New Roman"/>
                <a:cs typeface="Times New Roman"/>
              </a:rPr>
              <a:t> </a:t>
            </a:r>
            <a:r>
              <a:rPr lang="en-US" sz="2200" dirty="0" smtClean="0">
                <a:effectLst>
                  <a:outerShdw blurRad="38100" dist="38100" dir="2700000" algn="tl">
                    <a:srgbClr val="C0C0C0"/>
                  </a:outerShdw>
                </a:effectLst>
                <a:latin typeface="Times New Roman"/>
                <a:cs typeface="Times New Roman"/>
              </a:rPr>
              <a:t>Methane, ethane, propane, and butane are gases; pentane through hexadecane are liquids; the homologues larger than hexadecane are solids.  </a:t>
            </a:r>
          </a:p>
          <a:p>
            <a:pPr marL="0" indent="0" algn="just" eaLnBrk="1" hangingPunct="1">
              <a:buClr>
                <a:schemeClr val="folHlink"/>
              </a:buClr>
              <a:buFont typeface="Wingdings" pitchFamily="2" charset="2"/>
              <a:buChar char="Ø"/>
              <a:defRPr/>
            </a:pPr>
            <a:r>
              <a:rPr lang="en-US" sz="2200" dirty="0" smtClean="0">
                <a:effectLst>
                  <a:outerShdw blurRad="38100" dist="38100" dir="2700000" algn="tl">
                    <a:srgbClr val="C0C0C0"/>
                  </a:outerShdw>
                </a:effectLst>
                <a:latin typeface="Times New Roman"/>
                <a:cs typeface="Times New Roman"/>
              </a:rPr>
              <a:t> The boiling points and melting points of alkanes increase with molecular weight. </a:t>
            </a:r>
          </a:p>
          <a:p>
            <a:pPr marL="0" indent="0" algn="just" eaLnBrk="1" hangingPunct="1">
              <a:buClr>
                <a:schemeClr val="folHlink"/>
              </a:buClr>
              <a:buFont typeface="Wingdings" pitchFamily="2" charset="2"/>
              <a:buChar char="Ø"/>
              <a:defRPr/>
            </a:pPr>
            <a:r>
              <a:rPr lang="en-US" sz="2200" dirty="0" smtClean="0">
                <a:effectLst>
                  <a:outerShdw blurRad="38100" dist="38100" dir="2700000" algn="tl">
                    <a:srgbClr val="C0C0C0"/>
                  </a:outerShdw>
                </a:effectLst>
                <a:latin typeface="Times New Roman"/>
                <a:cs typeface="Times New Roman"/>
              </a:rPr>
              <a:t> </a:t>
            </a:r>
            <a:r>
              <a:rPr lang="en-US" sz="2200" dirty="0" smtClean="0">
                <a:solidFill>
                  <a:srgbClr val="FF0000"/>
                </a:solidFill>
                <a:effectLst>
                  <a:outerShdw blurRad="38100" dist="38100" dir="2700000" algn="tl">
                    <a:srgbClr val="C0C0C0"/>
                  </a:outerShdw>
                </a:effectLst>
                <a:latin typeface="Times New Roman"/>
                <a:cs typeface="Times New Roman"/>
              </a:rPr>
              <a:t>Branching</a:t>
            </a:r>
            <a:r>
              <a:rPr lang="en-US" sz="2200" dirty="0" smtClean="0">
                <a:effectLst>
                  <a:outerShdw blurRad="38100" dist="38100" dir="2700000" algn="tl">
                    <a:srgbClr val="C0C0C0"/>
                  </a:outerShdw>
                </a:effectLst>
                <a:latin typeface="Times New Roman"/>
                <a:cs typeface="Times New Roman"/>
              </a:rPr>
              <a:t> </a:t>
            </a:r>
            <a:r>
              <a:rPr lang="en-US" sz="2200" dirty="0" smtClean="0">
                <a:solidFill>
                  <a:srgbClr val="FF0000"/>
                </a:solidFill>
                <a:effectLst>
                  <a:outerShdw blurRad="38100" dist="38100" dir="2700000" algn="tl">
                    <a:srgbClr val="C0C0C0"/>
                  </a:outerShdw>
                </a:effectLst>
                <a:latin typeface="Times New Roman"/>
                <a:cs typeface="Times New Roman"/>
              </a:rPr>
              <a:t>reduces</a:t>
            </a:r>
            <a:r>
              <a:rPr lang="en-US" sz="2200" dirty="0" smtClean="0">
                <a:effectLst>
                  <a:outerShdw blurRad="38100" dist="38100" dir="2700000" algn="tl">
                    <a:srgbClr val="C0C0C0"/>
                  </a:outerShdw>
                </a:effectLst>
                <a:latin typeface="Times New Roman"/>
                <a:cs typeface="Times New Roman"/>
              </a:rPr>
              <a:t> the boiling point, the more branching the lower the boiling point. </a:t>
            </a:r>
          </a:p>
          <a:p>
            <a:pPr marL="0" indent="0" algn="just" eaLnBrk="1" hangingPunct="1">
              <a:buClr>
                <a:schemeClr val="folHlink"/>
              </a:buClr>
              <a:buFont typeface="Wingdings" pitchFamily="2" charset="2"/>
              <a:buChar char="Ø"/>
              <a:defRPr/>
            </a:pPr>
            <a:r>
              <a:rPr lang="en-US" sz="2200" dirty="0" smtClean="0">
                <a:effectLst>
                  <a:outerShdw blurRad="38100" dist="38100" dir="2700000" algn="tl">
                    <a:srgbClr val="C0C0C0"/>
                  </a:outerShdw>
                </a:effectLst>
                <a:latin typeface="Times New Roman"/>
                <a:cs typeface="Times New Roman"/>
              </a:rPr>
              <a:t> Alkanes are </a:t>
            </a:r>
            <a:r>
              <a:rPr lang="en-US" sz="2200" b="1" dirty="0" smtClean="0">
                <a:solidFill>
                  <a:srgbClr val="FF0000"/>
                </a:solidFill>
                <a:effectLst>
                  <a:outerShdw blurRad="38100" dist="38100" dir="2700000" algn="tl">
                    <a:srgbClr val="C0C0C0"/>
                  </a:outerShdw>
                </a:effectLst>
                <a:latin typeface="Times New Roman"/>
                <a:cs typeface="Times New Roman"/>
              </a:rPr>
              <a:t>non- polar </a:t>
            </a:r>
            <a:r>
              <a:rPr lang="en-US" sz="2200" dirty="0" smtClean="0">
                <a:effectLst>
                  <a:outerShdw blurRad="38100" dist="38100" dir="2700000" algn="tl">
                    <a:srgbClr val="C0C0C0"/>
                  </a:outerShdw>
                </a:effectLst>
                <a:latin typeface="Times New Roman"/>
                <a:cs typeface="Times New Roman"/>
              </a:rPr>
              <a:t>so are </a:t>
            </a:r>
            <a:r>
              <a:rPr lang="en-US" sz="2200" b="1" dirty="0" smtClean="0">
                <a:solidFill>
                  <a:srgbClr val="FF0000"/>
                </a:solidFill>
                <a:effectLst>
                  <a:outerShdw blurRad="38100" dist="38100" dir="2700000" algn="tl">
                    <a:srgbClr val="C0C0C0"/>
                  </a:outerShdw>
                </a:effectLst>
                <a:latin typeface="Times New Roman"/>
                <a:cs typeface="Times New Roman"/>
              </a:rPr>
              <a:t>immiscible with water , they are soluble in most organic solvents. </a:t>
            </a:r>
          </a:p>
          <a:p>
            <a:pPr marL="0" indent="0" algn="just" eaLnBrk="1" hangingPunct="1">
              <a:buClr>
                <a:schemeClr val="folHlink"/>
              </a:buClr>
              <a:buFont typeface="Wingdings" pitchFamily="2" charset="2"/>
              <a:buChar char="Ø"/>
              <a:defRPr/>
            </a:pPr>
            <a:endParaRPr lang="en-US" sz="2200" b="1" dirty="0" smtClean="0">
              <a:effectLst>
                <a:outerShdw blurRad="38100" dist="38100" dir="2700000" algn="tl">
                  <a:srgbClr val="C0C0C0"/>
                </a:outerShdw>
              </a:effectLst>
              <a:latin typeface="Times New Roman"/>
              <a:cs typeface="Times New Roman"/>
            </a:endParaRPr>
          </a:p>
          <a:p>
            <a:pPr marL="0" indent="0">
              <a:spcAft>
                <a:spcPts val="200"/>
              </a:spcAft>
              <a:buFont typeface="Wingdings 2" pitchFamily="18" charset="2"/>
              <a:buNone/>
              <a:defRPr/>
            </a:pPr>
            <a:endParaRPr lang="en-US" sz="2200" dirty="0" smtClean="0">
              <a:effectLst>
                <a:outerShdw blurRad="38100" dist="38100" dir="2700000" algn="tl">
                  <a:srgbClr val="C0C0C0"/>
                </a:outerShdw>
              </a:effectLst>
              <a:latin typeface="Times New Roman"/>
              <a:cs typeface="Times New Roman"/>
            </a:endParaRPr>
          </a:p>
        </p:txBody>
      </p:sp>
      <p:sp>
        <p:nvSpPr>
          <p:cNvPr id="37892" name="Slide Number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AB3150BA-0B26-446A-B683-808F12747FB6}" type="slidenum">
              <a:rPr lang="x-none" sz="1400">
                <a:cs typeface="Arial" pitchFamily="34" charset="0"/>
              </a:rPr>
              <a:pPr rtl="1"/>
              <a:t>30</a:t>
            </a:fld>
            <a:endParaRPr lang="en-US" sz="1400">
              <a:cs typeface="Arial" pitchFamily="34" charset="0"/>
            </a:endParaRPr>
          </a:p>
        </p:txBody>
      </p:sp>
      <p:sp>
        <p:nvSpPr>
          <p:cNvPr id="5" name="Rectangle 4"/>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6" name="Picture 5" descr="ksu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7" name="Picture 6"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8" name="Straight Connector 7"/>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25146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9718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34290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8862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eaLnBrk="1" hangingPunct="1">
              <a:spcBef>
                <a:spcPct val="0"/>
              </a:spcBef>
              <a:buClrTx/>
              <a:buSzTx/>
              <a:buFontTx/>
              <a:buNone/>
            </a:pPr>
            <a:fld id="{1703D26B-3F86-4765-A4FA-EB3AFB9845DE}" type="slidenum">
              <a:rPr lang="en-US" altLang="ar-SA" sz="1200">
                <a:solidFill>
                  <a:srgbClr val="3B3A2A"/>
                </a:solidFill>
              </a:rPr>
              <a:pPr eaLnBrk="1" hangingPunct="1">
                <a:spcBef>
                  <a:spcPct val="0"/>
                </a:spcBef>
                <a:buClrTx/>
                <a:buSzTx/>
                <a:buFontTx/>
                <a:buNone/>
              </a:pPr>
              <a:t>31</a:t>
            </a:fld>
            <a:endParaRPr lang="en-US" altLang="ar-SA" sz="1200">
              <a:solidFill>
                <a:srgbClr val="3B3A2A"/>
              </a:solidFill>
            </a:endParaRPr>
          </a:p>
        </p:txBody>
      </p:sp>
      <p:sp>
        <p:nvSpPr>
          <p:cNvPr id="5" name="Process 4"/>
          <p:cNvSpPr/>
          <p:nvPr/>
        </p:nvSpPr>
        <p:spPr>
          <a:xfrm>
            <a:off x="3124200" y="914400"/>
            <a:ext cx="2743200" cy="533400"/>
          </a:xfrm>
          <a:prstGeom prst="flowChartProcess">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000000"/>
                </a:solidFill>
              </a:rPr>
              <a:t>Preparation of alkanes</a:t>
            </a:r>
          </a:p>
        </p:txBody>
      </p:sp>
      <p:cxnSp>
        <p:nvCxnSpPr>
          <p:cNvPr id="7" name="Straight Connector 6"/>
          <p:cNvCxnSpPr/>
          <p:nvPr/>
        </p:nvCxnSpPr>
        <p:spPr>
          <a:xfrm>
            <a:off x="4495800" y="1447800"/>
            <a:ext cx="0" cy="15240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905000" y="1600200"/>
            <a:ext cx="5029200" cy="0"/>
          </a:xfrm>
          <a:prstGeom prst="line">
            <a:avLst/>
          </a:prstGeom>
        </p:spPr>
        <p:style>
          <a:lnRef idx="1">
            <a:schemeClr val="dk1"/>
          </a:lnRef>
          <a:fillRef idx="0">
            <a:schemeClr val="dk1"/>
          </a:fillRef>
          <a:effectRef idx="0">
            <a:schemeClr val="dk1"/>
          </a:effectRef>
          <a:fontRef idx="minor">
            <a:schemeClr val="tx1"/>
          </a:fontRef>
        </p:style>
      </p:cxnSp>
      <p:sp>
        <p:nvSpPr>
          <p:cNvPr id="18" name="Process 17"/>
          <p:cNvSpPr/>
          <p:nvPr/>
        </p:nvSpPr>
        <p:spPr>
          <a:xfrm>
            <a:off x="5334000" y="1752600"/>
            <a:ext cx="2971800" cy="609600"/>
          </a:xfrm>
          <a:prstGeom prst="flowChartProcess">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solidFill>
                <a:prstClr val="white"/>
              </a:solidFill>
            </a:endParaRPr>
          </a:p>
          <a:p>
            <a:pPr algn="ctr">
              <a:defRPr/>
            </a:pPr>
            <a:r>
              <a:rPr lang="en-US" sz="1200" dirty="0">
                <a:solidFill>
                  <a:srgbClr val="000000"/>
                </a:solidFill>
              </a:rPr>
              <a:t>Give the same number of carbons (</a:t>
            </a:r>
            <a:r>
              <a:rPr lang="en-US" sz="1200" dirty="0">
                <a:solidFill>
                  <a:srgbClr val="FF0000"/>
                </a:solidFill>
              </a:rPr>
              <a:t>start</a:t>
            </a:r>
            <a:r>
              <a:rPr lang="en-US" sz="1200" dirty="0">
                <a:solidFill>
                  <a:prstClr val="white"/>
                </a:solidFill>
              </a:rPr>
              <a:t> </a:t>
            </a:r>
            <a:r>
              <a:rPr lang="en-US" sz="1200" dirty="0">
                <a:solidFill>
                  <a:srgbClr val="000000"/>
                </a:solidFill>
              </a:rPr>
              <a:t>with</a:t>
            </a:r>
            <a:r>
              <a:rPr lang="en-US" sz="1200" dirty="0">
                <a:solidFill>
                  <a:prstClr val="white"/>
                </a:solidFill>
              </a:rPr>
              <a:t> </a:t>
            </a:r>
            <a:r>
              <a:rPr lang="en-US" sz="1200" dirty="0">
                <a:solidFill>
                  <a:srgbClr val="FF0000"/>
                </a:solidFill>
              </a:rPr>
              <a:t>one carbon </a:t>
            </a:r>
            <a:r>
              <a:rPr lang="en-US" sz="1200" dirty="0">
                <a:solidFill>
                  <a:srgbClr val="000000"/>
                </a:solidFill>
              </a:rPr>
              <a:t>will</a:t>
            </a:r>
            <a:r>
              <a:rPr lang="en-US" sz="1200" dirty="0">
                <a:solidFill>
                  <a:prstClr val="white"/>
                </a:solidFill>
              </a:rPr>
              <a:t> </a:t>
            </a:r>
            <a:r>
              <a:rPr lang="en-US" sz="1200" dirty="0">
                <a:solidFill>
                  <a:srgbClr val="FF0000"/>
                </a:solidFill>
              </a:rPr>
              <a:t>end</a:t>
            </a:r>
            <a:r>
              <a:rPr lang="en-US" sz="1200" dirty="0">
                <a:solidFill>
                  <a:prstClr val="white"/>
                </a:solidFill>
              </a:rPr>
              <a:t> </a:t>
            </a:r>
            <a:r>
              <a:rPr lang="en-US" sz="1200" dirty="0">
                <a:solidFill>
                  <a:srgbClr val="000000"/>
                </a:solidFill>
              </a:rPr>
              <a:t>with</a:t>
            </a:r>
            <a:r>
              <a:rPr lang="en-US" sz="1200" dirty="0">
                <a:solidFill>
                  <a:prstClr val="white"/>
                </a:solidFill>
              </a:rPr>
              <a:t> </a:t>
            </a:r>
            <a:r>
              <a:rPr lang="en-US" sz="1200" dirty="0">
                <a:solidFill>
                  <a:srgbClr val="FF0000"/>
                </a:solidFill>
              </a:rPr>
              <a:t>one carbon </a:t>
            </a:r>
            <a:r>
              <a:rPr lang="en-US" sz="1200" dirty="0">
                <a:solidFill>
                  <a:srgbClr val="000000"/>
                </a:solidFill>
              </a:rPr>
              <a:t>and so on)</a:t>
            </a:r>
          </a:p>
          <a:p>
            <a:pPr algn="ctr">
              <a:defRPr/>
            </a:pPr>
            <a:endParaRPr lang="en-US" dirty="0">
              <a:solidFill>
                <a:prstClr val="white"/>
              </a:solidFill>
            </a:endParaRPr>
          </a:p>
        </p:txBody>
      </p:sp>
      <p:sp>
        <p:nvSpPr>
          <p:cNvPr id="19" name="Process 18"/>
          <p:cNvSpPr/>
          <p:nvPr/>
        </p:nvSpPr>
        <p:spPr>
          <a:xfrm>
            <a:off x="2362200" y="2819400"/>
            <a:ext cx="1143000" cy="1219200"/>
          </a:xfrm>
          <a:prstGeom prst="flowChartProcess">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rgbClr val="000000"/>
                </a:solidFill>
              </a:rPr>
              <a:t>Reaction with R2CuLi: R2CuLi+R</a:t>
            </a:r>
            <a:r>
              <a:rPr lang="en-US" sz="1200" b="1" baseline="30000" dirty="0">
                <a:solidFill>
                  <a:srgbClr val="000000"/>
                </a:solidFill>
              </a:rPr>
              <a:t>1</a:t>
            </a:r>
            <a:r>
              <a:rPr lang="en-US" sz="1200" b="1" dirty="0">
                <a:solidFill>
                  <a:srgbClr val="000000"/>
                </a:solidFill>
              </a:rPr>
              <a:t>X</a:t>
            </a:r>
          </a:p>
          <a:p>
            <a:pPr algn="ctr">
              <a:defRPr/>
            </a:pPr>
            <a:r>
              <a:rPr lang="en-US" sz="1200" b="1" dirty="0">
                <a:solidFill>
                  <a:srgbClr val="000000"/>
                </a:solidFill>
              </a:rPr>
              <a:t>X= </a:t>
            </a:r>
            <a:r>
              <a:rPr lang="en-US" sz="1200" b="1" dirty="0" err="1">
                <a:solidFill>
                  <a:srgbClr val="000000"/>
                </a:solidFill>
              </a:rPr>
              <a:t>Cl,Br,F,I</a:t>
            </a:r>
            <a:endParaRPr lang="en-US" sz="1200" b="1" dirty="0">
              <a:solidFill>
                <a:srgbClr val="000000"/>
              </a:solidFill>
            </a:endParaRPr>
          </a:p>
          <a:p>
            <a:pPr algn="ctr">
              <a:lnSpc>
                <a:spcPct val="50000"/>
              </a:lnSpc>
              <a:defRPr/>
            </a:pPr>
            <a:endParaRPr lang="en-US" sz="1200" b="1" dirty="0">
              <a:solidFill>
                <a:srgbClr val="000000"/>
              </a:solidFill>
            </a:endParaRPr>
          </a:p>
          <a:p>
            <a:pPr algn="ctr">
              <a:defRPr/>
            </a:pPr>
            <a:r>
              <a:rPr lang="en-US" sz="1200" b="1" dirty="0">
                <a:solidFill>
                  <a:srgbClr val="000000"/>
                </a:solidFill>
              </a:rPr>
              <a:t>Result : </a:t>
            </a:r>
            <a:r>
              <a:rPr lang="en-US" sz="1200" b="1" dirty="0">
                <a:solidFill>
                  <a:srgbClr val="FF0000"/>
                </a:solidFill>
              </a:rPr>
              <a:t>R-R</a:t>
            </a:r>
            <a:r>
              <a:rPr lang="en-US" sz="1200" b="1" baseline="30000" dirty="0">
                <a:solidFill>
                  <a:srgbClr val="FF0000"/>
                </a:solidFill>
              </a:rPr>
              <a:t>1</a:t>
            </a:r>
          </a:p>
          <a:p>
            <a:pPr algn="ctr">
              <a:defRPr/>
            </a:pPr>
            <a:r>
              <a:rPr lang="en-US" sz="1200" b="1" dirty="0">
                <a:solidFill>
                  <a:srgbClr val="000090"/>
                </a:solidFill>
              </a:rPr>
              <a:t>INCREASED</a:t>
            </a:r>
          </a:p>
        </p:txBody>
      </p:sp>
      <p:sp>
        <p:nvSpPr>
          <p:cNvPr id="20" name="Process 19"/>
          <p:cNvSpPr/>
          <p:nvPr/>
        </p:nvSpPr>
        <p:spPr>
          <a:xfrm>
            <a:off x="990600" y="1752600"/>
            <a:ext cx="2819400" cy="685799"/>
          </a:xfrm>
          <a:prstGeom prst="flowChartProcess">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000000"/>
                </a:solidFill>
              </a:rPr>
              <a:t>Give double or more number of carbons (</a:t>
            </a:r>
            <a:r>
              <a:rPr lang="en-US" sz="1200" dirty="0">
                <a:solidFill>
                  <a:srgbClr val="FF0000"/>
                </a:solidFill>
              </a:rPr>
              <a:t>start</a:t>
            </a:r>
            <a:r>
              <a:rPr lang="en-US" sz="1200" dirty="0">
                <a:solidFill>
                  <a:prstClr val="white"/>
                </a:solidFill>
              </a:rPr>
              <a:t> </a:t>
            </a:r>
            <a:r>
              <a:rPr lang="en-US" sz="1200" dirty="0">
                <a:solidFill>
                  <a:srgbClr val="000000"/>
                </a:solidFill>
              </a:rPr>
              <a:t>with</a:t>
            </a:r>
            <a:r>
              <a:rPr lang="en-US" sz="1200" dirty="0">
                <a:solidFill>
                  <a:prstClr val="white"/>
                </a:solidFill>
              </a:rPr>
              <a:t> </a:t>
            </a:r>
            <a:r>
              <a:rPr lang="en-US" sz="1200" dirty="0">
                <a:solidFill>
                  <a:srgbClr val="FF0000"/>
                </a:solidFill>
              </a:rPr>
              <a:t>one carbon </a:t>
            </a:r>
            <a:r>
              <a:rPr lang="en-US" sz="1200" dirty="0">
                <a:solidFill>
                  <a:srgbClr val="000000"/>
                </a:solidFill>
              </a:rPr>
              <a:t>might</a:t>
            </a:r>
            <a:r>
              <a:rPr lang="en-US" sz="1200" dirty="0">
                <a:solidFill>
                  <a:prstClr val="white"/>
                </a:solidFill>
              </a:rPr>
              <a:t> </a:t>
            </a:r>
            <a:r>
              <a:rPr lang="en-US" sz="1200" dirty="0">
                <a:solidFill>
                  <a:srgbClr val="FF0000"/>
                </a:solidFill>
              </a:rPr>
              <a:t>end</a:t>
            </a:r>
            <a:r>
              <a:rPr lang="en-US" sz="1200" dirty="0">
                <a:solidFill>
                  <a:prstClr val="white"/>
                </a:solidFill>
              </a:rPr>
              <a:t> </a:t>
            </a:r>
            <a:r>
              <a:rPr lang="en-US" sz="1200" dirty="0">
                <a:solidFill>
                  <a:srgbClr val="000000"/>
                </a:solidFill>
              </a:rPr>
              <a:t>with</a:t>
            </a:r>
            <a:r>
              <a:rPr lang="en-US" sz="1200" dirty="0">
                <a:solidFill>
                  <a:prstClr val="white"/>
                </a:solidFill>
              </a:rPr>
              <a:t> </a:t>
            </a:r>
            <a:r>
              <a:rPr lang="en-US" sz="1200" dirty="0">
                <a:solidFill>
                  <a:srgbClr val="FF0000"/>
                </a:solidFill>
              </a:rPr>
              <a:t>two or more carbon </a:t>
            </a:r>
            <a:r>
              <a:rPr lang="en-US" sz="1200" dirty="0">
                <a:solidFill>
                  <a:srgbClr val="000000"/>
                </a:solidFill>
              </a:rPr>
              <a:t>and so on)</a:t>
            </a:r>
          </a:p>
        </p:txBody>
      </p:sp>
      <p:cxnSp>
        <p:nvCxnSpPr>
          <p:cNvPr id="23" name="Straight Connector 22"/>
          <p:cNvCxnSpPr/>
          <p:nvPr/>
        </p:nvCxnSpPr>
        <p:spPr>
          <a:xfrm flipH="1">
            <a:off x="1905000" y="1603375"/>
            <a:ext cx="0" cy="149225"/>
          </a:xfrm>
          <a:prstGeom prst="line">
            <a:avLst/>
          </a:prstGeom>
        </p:spPr>
        <p:style>
          <a:lnRef idx="1">
            <a:schemeClr val="dk1"/>
          </a:lnRef>
          <a:fillRef idx="0">
            <a:schemeClr val="dk1"/>
          </a:fillRef>
          <a:effectRef idx="0">
            <a:schemeClr val="dk1"/>
          </a:effectRef>
          <a:fontRef idx="minor">
            <a:schemeClr val="tx1"/>
          </a:fontRef>
        </p:style>
      </p:cxnSp>
      <p:sp>
        <p:nvSpPr>
          <p:cNvPr id="35" name="Process 34"/>
          <p:cNvSpPr/>
          <p:nvPr/>
        </p:nvSpPr>
        <p:spPr>
          <a:xfrm>
            <a:off x="3733800" y="3962400"/>
            <a:ext cx="1295399" cy="762000"/>
          </a:xfrm>
          <a:prstGeom prst="flowChartProcess">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solidFill>
                <a:prstClr val="black"/>
              </a:solidFill>
            </a:endParaRPr>
          </a:p>
          <a:p>
            <a:pPr algn="ctr">
              <a:defRPr/>
            </a:pPr>
            <a:r>
              <a:rPr lang="en-US" sz="1200" dirty="0">
                <a:solidFill>
                  <a:prstClr val="black"/>
                </a:solidFill>
              </a:rPr>
              <a:t>With Zn/H</a:t>
            </a:r>
            <a:r>
              <a:rPr lang="en-US" sz="1200" baseline="30000" dirty="0">
                <a:solidFill>
                  <a:prstClr val="black"/>
                </a:solidFill>
              </a:rPr>
              <a:t>+</a:t>
            </a:r>
          </a:p>
          <a:p>
            <a:pPr algn="ctr">
              <a:lnSpc>
                <a:spcPct val="50000"/>
              </a:lnSpc>
              <a:defRPr/>
            </a:pPr>
            <a:endParaRPr lang="en-US" sz="1200" baseline="30000" dirty="0">
              <a:solidFill>
                <a:prstClr val="black"/>
              </a:solidFill>
            </a:endParaRPr>
          </a:p>
          <a:p>
            <a:pPr algn="ctr">
              <a:defRPr/>
            </a:pPr>
            <a:r>
              <a:rPr lang="en-US" sz="1200" dirty="0">
                <a:solidFill>
                  <a:prstClr val="black"/>
                </a:solidFill>
              </a:rPr>
              <a:t>result: </a:t>
            </a:r>
            <a:r>
              <a:rPr lang="en-US" sz="1200" dirty="0">
                <a:solidFill>
                  <a:srgbClr val="FF0000"/>
                </a:solidFill>
              </a:rPr>
              <a:t>R-H</a:t>
            </a:r>
          </a:p>
          <a:p>
            <a:pPr algn="ctr">
              <a:defRPr/>
            </a:pPr>
            <a:r>
              <a:rPr lang="en-US" sz="1200" b="1" dirty="0">
                <a:solidFill>
                  <a:prstClr val="black"/>
                </a:solidFill>
              </a:rPr>
              <a:t>X= </a:t>
            </a:r>
            <a:r>
              <a:rPr lang="en-US" sz="1200" b="1" dirty="0" err="1">
                <a:solidFill>
                  <a:prstClr val="black"/>
                </a:solidFill>
              </a:rPr>
              <a:t>Cl,Br,F,I</a:t>
            </a:r>
            <a:endParaRPr lang="en-US" sz="1200" b="1" dirty="0">
              <a:solidFill>
                <a:prstClr val="black"/>
              </a:solidFill>
            </a:endParaRPr>
          </a:p>
          <a:p>
            <a:pPr algn="ctr">
              <a:defRPr/>
            </a:pPr>
            <a:endParaRPr lang="en-US" sz="1200" dirty="0">
              <a:solidFill>
                <a:prstClr val="black"/>
              </a:solidFill>
            </a:endParaRPr>
          </a:p>
          <a:p>
            <a:pPr algn="ctr">
              <a:defRPr/>
            </a:pPr>
            <a:endParaRPr lang="en-US" sz="1200" dirty="0">
              <a:solidFill>
                <a:prstClr val="black"/>
              </a:solidFill>
            </a:endParaRPr>
          </a:p>
        </p:txBody>
      </p:sp>
      <p:sp>
        <p:nvSpPr>
          <p:cNvPr id="36" name="Process 35"/>
          <p:cNvSpPr/>
          <p:nvPr/>
        </p:nvSpPr>
        <p:spPr>
          <a:xfrm>
            <a:off x="533400" y="2819400"/>
            <a:ext cx="1066800" cy="1219200"/>
          </a:xfrm>
          <a:prstGeom prst="flowChartProcess">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prstClr val="black"/>
                </a:solidFill>
              </a:rPr>
              <a:t>Reaction with Na:</a:t>
            </a:r>
          </a:p>
          <a:p>
            <a:pPr algn="ctr">
              <a:defRPr/>
            </a:pPr>
            <a:r>
              <a:rPr lang="en-US" sz="1200" b="1" dirty="0">
                <a:solidFill>
                  <a:prstClr val="black"/>
                </a:solidFill>
              </a:rPr>
              <a:t>RX + Na</a:t>
            </a:r>
          </a:p>
          <a:p>
            <a:pPr algn="ctr">
              <a:defRPr/>
            </a:pPr>
            <a:r>
              <a:rPr lang="en-US" sz="1200" b="1" dirty="0">
                <a:solidFill>
                  <a:prstClr val="black"/>
                </a:solidFill>
              </a:rPr>
              <a:t>X= </a:t>
            </a:r>
            <a:r>
              <a:rPr lang="en-US" sz="1200" b="1" dirty="0" err="1">
                <a:solidFill>
                  <a:prstClr val="black"/>
                </a:solidFill>
              </a:rPr>
              <a:t>Cl,Br,F,I</a:t>
            </a:r>
            <a:endParaRPr lang="en-US" sz="1200" b="1" dirty="0">
              <a:solidFill>
                <a:prstClr val="black"/>
              </a:solidFill>
            </a:endParaRPr>
          </a:p>
          <a:p>
            <a:pPr algn="ctr">
              <a:lnSpc>
                <a:spcPct val="50000"/>
              </a:lnSpc>
              <a:defRPr/>
            </a:pPr>
            <a:endParaRPr lang="en-US" sz="1200" b="1" dirty="0">
              <a:solidFill>
                <a:prstClr val="black"/>
              </a:solidFill>
            </a:endParaRPr>
          </a:p>
          <a:p>
            <a:pPr algn="ctr">
              <a:defRPr/>
            </a:pPr>
            <a:r>
              <a:rPr lang="en-US" sz="1200" b="1" dirty="0">
                <a:solidFill>
                  <a:prstClr val="black"/>
                </a:solidFill>
              </a:rPr>
              <a:t>Result: </a:t>
            </a:r>
            <a:r>
              <a:rPr lang="en-US" sz="1200" b="1" dirty="0">
                <a:solidFill>
                  <a:srgbClr val="FF0000"/>
                </a:solidFill>
              </a:rPr>
              <a:t>R-R</a:t>
            </a:r>
          </a:p>
          <a:p>
            <a:pPr algn="ctr">
              <a:defRPr/>
            </a:pPr>
            <a:r>
              <a:rPr lang="en-US" sz="1200" b="1" dirty="0">
                <a:solidFill>
                  <a:srgbClr val="000090"/>
                </a:solidFill>
              </a:rPr>
              <a:t>DOUBLE</a:t>
            </a:r>
          </a:p>
        </p:txBody>
      </p:sp>
      <p:cxnSp>
        <p:nvCxnSpPr>
          <p:cNvPr id="37" name="Straight Connector 36"/>
          <p:cNvCxnSpPr/>
          <p:nvPr/>
        </p:nvCxnSpPr>
        <p:spPr>
          <a:xfrm flipH="1">
            <a:off x="1903413" y="2362200"/>
            <a:ext cx="1587" cy="233363"/>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990600" y="2590800"/>
            <a:ext cx="1905000" cy="0"/>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a:off x="990600" y="2590800"/>
            <a:ext cx="1588" cy="233363"/>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H="1">
            <a:off x="2894013" y="2586038"/>
            <a:ext cx="1587" cy="233362"/>
          </a:xfrm>
          <a:prstGeom prst="line">
            <a:avLst/>
          </a:prstGeom>
        </p:spPr>
        <p:style>
          <a:lnRef idx="1">
            <a:schemeClr val="dk1"/>
          </a:lnRef>
          <a:fillRef idx="0">
            <a:schemeClr val="dk1"/>
          </a:fillRef>
          <a:effectRef idx="0">
            <a:schemeClr val="dk1"/>
          </a:effectRef>
          <a:fontRef idx="minor">
            <a:schemeClr val="tx1"/>
          </a:fontRef>
        </p:style>
      </p:cxnSp>
      <p:sp>
        <p:nvSpPr>
          <p:cNvPr id="46" name="Process 45"/>
          <p:cNvSpPr/>
          <p:nvPr/>
        </p:nvSpPr>
        <p:spPr>
          <a:xfrm>
            <a:off x="7086600" y="2743200"/>
            <a:ext cx="1676400" cy="914400"/>
          </a:xfrm>
          <a:prstGeom prst="flowChartProcess">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black"/>
                </a:solidFill>
              </a:rPr>
              <a:t>C=C + </a:t>
            </a:r>
            <a:r>
              <a:rPr lang="en-US" sz="1200" dirty="0">
                <a:solidFill>
                  <a:srgbClr val="FF0000"/>
                </a:solidFill>
              </a:rPr>
              <a:t>H</a:t>
            </a:r>
            <a:r>
              <a:rPr lang="en-US" sz="1200" baseline="-25000" dirty="0">
                <a:solidFill>
                  <a:srgbClr val="FF0000"/>
                </a:solidFill>
              </a:rPr>
              <a:t>2</a:t>
            </a:r>
            <a:r>
              <a:rPr lang="en-US" sz="1200" dirty="0">
                <a:solidFill>
                  <a:prstClr val="black"/>
                </a:solidFill>
              </a:rPr>
              <a:t>/ </a:t>
            </a:r>
            <a:r>
              <a:rPr lang="en-US" sz="1200" dirty="0">
                <a:solidFill>
                  <a:srgbClr val="FF0000"/>
                </a:solidFill>
              </a:rPr>
              <a:t>Ni</a:t>
            </a:r>
            <a:r>
              <a:rPr lang="en-US" sz="1200" dirty="0">
                <a:solidFill>
                  <a:prstClr val="black"/>
                </a:solidFill>
              </a:rPr>
              <a:t> or </a:t>
            </a:r>
            <a:r>
              <a:rPr lang="en-US" sz="1200" dirty="0" err="1">
                <a:solidFill>
                  <a:srgbClr val="FF0000"/>
                </a:solidFill>
              </a:rPr>
              <a:t>Pd</a:t>
            </a:r>
            <a:r>
              <a:rPr lang="en-US" sz="1200" dirty="0">
                <a:solidFill>
                  <a:srgbClr val="FF0000"/>
                </a:solidFill>
              </a:rPr>
              <a:t> </a:t>
            </a:r>
            <a:r>
              <a:rPr lang="en-US" sz="1200" dirty="0">
                <a:solidFill>
                  <a:prstClr val="black"/>
                </a:solidFill>
              </a:rPr>
              <a:t>or </a:t>
            </a:r>
            <a:r>
              <a:rPr lang="en-US" sz="1200" dirty="0" err="1">
                <a:solidFill>
                  <a:srgbClr val="FF0000"/>
                </a:solidFill>
              </a:rPr>
              <a:t>Pt</a:t>
            </a:r>
            <a:endParaRPr lang="en-US" sz="1200" dirty="0">
              <a:solidFill>
                <a:srgbClr val="FF0000"/>
              </a:solidFill>
            </a:endParaRPr>
          </a:p>
          <a:p>
            <a:pPr algn="ctr">
              <a:defRPr/>
            </a:pPr>
            <a:r>
              <a:rPr lang="en-US" sz="1200" dirty="0">
                <a:solidFill>
                  <a:prstClr val="black"/>
                </a:solidFill>
              </a:rPr>
              <a:t>Result : </a:t>
            </a:r>
            <a:r>
              <a:rPr lang="en-US" sz="1200" dirty="0">
                <a:solidFill>
                  <a:srgbClr val="FF0000"/>
                </a:solidFill>
              </a:rPr>
              <a:t>H-C-C-H</a:t>
            </a:r>
          </a:p>
          <a:p>
            <a:pPr algn="ctr">
              <a:defRPr/>
            </a:pPr>
            <a:r>
              <a:rPr lang="en-US" sz="1200" dirty="0">
                <a:solidFill>
                  <a:srgbClr val="000090"/>
                </a:solidFill>
              </a:rPr>
              <a:t>2H added + broke one bone </a:t>
            </a:r>
          </a:p>
        </p:txBody>
      </p:sp>
      <p:sp>
        <p:nvSpPr>
          <p:cNvPr id="47" name="Process 46"/>
          <p:cNvSpPr/>
          <p:nvPr/>
        </p:nvSpPr>
        <p:spPr>
          <a:xfrm>
            <a:off x="5105400" y="2823488"/>
            <a:ext cx="1600199" cy="757911"/>
          </a:xfrm>
          <a:prstGeom prst="flowChartProcess">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black"/>
                </a:solidFill>
              </a:rPr>
              <a:t>Reaction of R-X </a:t>
            </a:r>
            <a:endParaRPr lang="en-US" sz="1200" dirty="0">
              <a:solidFill>
                <a:srgbClr val="000090"/>
              </a:solidFill>
            </a:endParaRPr>
          </a:p>
        </p:txBody>
      </p:sp>
      <p:cxnSp>
        <p:nvCxnSpPr>
          <p:cNvPr id="48" name="Straight Connector 47"/>
          <p:cNvCxnSpPr/>
          <p:nvPr/>
        </p:nvCxnSpPr>
        <p:spPr>
          <a:xfrm>
            <a:off x="6010275" y="2595563"/>
            <a:ext cx="1905000" cy="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H="1">
            <a:off x="5997575" y="2595563"/>
            <a:ext cx="1588" cy="231775"/>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flipH="1">
            <a:off x="6934200" y="2362200"/>
            <a:ext cx="1588" cy="233363"/>
          </a:xfrm>
          <a:prstGeom prst="line">
            <a:avLst/>
          </a:prstGeom>
        </p:spPr>
        <p:style>
          <a:lnRef idx="1">
            <a:schemeClr val="dk1"/>
          </a:lnRef>
          <a:fillRef idx="0">
            <a:schemeClr val="dk1"/>
          </a:fillRef>
          <a:effectRef idx="0">
            <a:schemeClr val="dk1"/>
          </a:effectRef>
          <a:fontRef idx="minor">
            <a:schemeClr val="tx1"/>
          </a:fontRef>
        </p:style>
      </p:cxnSp>
      <p:sp>
        <p:nvSpPr>
          <p:cNvPr id="52" name="Process 51"/>
          <p:cNvSpPr/>
          <p:nvPr/>
        </p:nvSpPr>
        <p:spPr>
          <a:xfrm>
            <a:off x="7086600" y="3966488"/>
            <a:ext cx="1197303" cy="834112"/>
          </a:xfrm>
          <a:prstGeom prst="flowChartProcess">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black"/>
                </a:solidFill>
              </a:rPr>
              <a:t>With Mg/H</a:t>
            </a:r>
            <a:r>
              <a:rPr lang="en-US" sz="1200" baseline="-25000" dirty="0">
                <a:solidFill>
                  <a:prstClr val="black"/>
                </a:solidFill>
              </a:rPr>
              <a:t>3</a:t>
            </a:r>
            <a:r>
              <a:rPr lang="en-US" sz="1200" dirty="0">
                <a:solidFill>
                  <a:prstClr val="black"/>
                </a:solidFill>
              </a:rPr>
              <a:t>O</a:t>
            </a:r>
            <a:r>
              <a:rPr lang="en-US" sz="1200" baseline="30000" dirty="0">
                <a:solidFill>
                  <a:prstClr val="black"/>
                </a:solidFill>
              </a:rPr>
              <a:t>+</a:t>
            </a:r>
            <a:r>
              <a:rPr lang="en-US" sz="1200" dirty="0">
                <a:solidFill>
                  <a:prstClr val="black"/>
                </a:solidFill>
              </a:rPr>
              <a:t> (H</a:t>
            </a:r>
            <a:r>
              <a:rPr lang="en-US" sz="1200" baseline="-25000" dirty="0">
                <a:solidFill>
                  <a:prstClr val="black"/>
                </a:solidFill>
              </a:rPr>
              <a:t>2</a:t>
            </a:r>
            <a:r>
              <a:rPr lang="en-US" sz="1200" dirty="0">
                <a:solidFill>
                  <a:prstClr val="black"/>
                </a:solidFill>
              </a:rPr>
              <a:t>O/H</a:t>
            </a:r>
            <a:r>
              <a:rPr lang="en-US" sz="1200" baseline="30000" dirty="0">
                <a:solidFill>
                  <a:prstClr val="black"/>
                </a:solidFill>
              </a:rPr>
              <a:t>+</a:t>
            </a:r>
            <a:r>
              <a:rPr lang="en-US" sz="1200" dirty="0">
                <a:solidFill>
                  <a:prstClr val="black"/>
                </a:solidFill>
              </a:rPr>
              <a:t>)</a:t>
            </a:r>
          </a:p>
          <a:p>
            <a:pPr algn="ctr">
              <a:lnSpc>
                <a:spcPct val="50000"/>
              </a:lnSpc>
              <a:defRPr/>
            </a:pPr>
            <a:endParaRPr lang="en-US" sz="1200" dirty="0">
              <a:solidFill>
                <a:prstClr val="black"/>
              </a:solidFill>
            </a:endParaRPr>
          </a:p>
          <a:p>
            <a:pPr algn="ctr">
              <a:defRPr/>
            </a:pPr>
            <a:r>
              <a:rPr lang="en-US" sz="1200" dirty="0">
                <a:solidFill>
                  <a:prstClr val="black"/>
                </a:solidFill>
              </a:rPr>
              <a:t>Result: </a:t>
            </a:r>
            <a:r>
              <a:rPr lang="en-US" sz="1200" dirty="0">
                <a:solidFill>
                  <a:srgbClr val="FF0000"/>
                </a:solidFill>
              </a:rPr>
              <a:t>R-H</a:t>
            </a:r>
          </a:p>
          <a:p>
            <a:pPr algn="ctr">
              <a:defRPr/>
            </a:pPr>
            <a:r>
              <a:rPr lang="en-US" sz="1200" dirty="0">
                <a:solidFill>
                  <a:prstClr val="black"/>
                </a:solidFill>
              </a:rPr>
              <a:t>X: </a:t>
            </a:r>
            <a:r>
              <a:rPr lang="en-US" sz="1200" dirty="0">
                <a:solidFill>
                  <a:srgbClr val="FF0000"/>
                </a:solidFill>
              </a:rPr>
              <a:t>Br (only)</a:t>
            </a:r>
          </a:p>
        </p:txBody>
      </p:sp>
      <p:sp>
        <p:nvSpPr>
          <p:cNvPr id="53" name="Process 52"/>
          <p:cNvSpPr/>
          <p:nvPr/>
        </p:nvSpPr>
        <p:spPr>
          <a:xfrm>
            <a:off x="5410200" y="3966488"/>
            <a:ext cx="1143000" cy="834111"/>
          </a:xfrm>
          <a:prstGeom prst="flowChartProcess">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black"/>
                </a:solidFill>
              </a:rPr>
              <a:t>With LiAlH</a:t>
            </a:r>
            <a:r>
              <a:rPr lang="en-US" sz="1200" baseline="-25000" dirty="0">
                <a:solidFill>
                  <a:prstClr val="black"/>
                </a:solidFill>
              </a:rPr>
              <a:t>4</a:t>
            </a:r>
          </a:p>
          <a:p>
            <a:pPr algn="ctr">
              <a:lnSpc>
                <a:spcPct val="50000"/>
              </a:lnSpc>
              <a:defRPr/>
            </a:pPr>
            <a:endParaRPr lang="en-US" sz="1200" baseline="30000" dirty="0">
              <a:solidFill>
                <a:prstClr val="black"/>
              </a:solidFill>
            </a:endParaRPr>
          </a:p>
          <a:p>
            <a:pPr algn="ctr">
              <a:defRPr/>
            </a:pPr>
            <a:r>
              <a:rPr lang="en-US" sz="1200" dirty="0">
                <a:solidFill>
                  <a:prstClr val="black"/>
                </a:solidFill>
              </a:rPr>
              <a:t>Result: </a:t>
            </a:r>
            <a:r>
              <a:rPr lang="en-US" sz="1200" dirty="0">
                <a:solidFill>
                  <a:srgbClr val="FF0000"/>
                </a:solidFill>
              </a:rPr>
              <a:t>R-H</a:t>
            </a:r>
          </a:p>
          <a:p>
            <a:pPr algn="ctr">
              <a:defRPr/>
            </a:pPr>
            <a:r>
              <a:rPr lang="en-US" sz="1200" b="1" dirty="0">
                <a:solidFill>
                  <a:prstClr val="black"/>
                </a:solidFill>
              </a:rPr>
              <a:t>X= </a:t>
            </a:r>
            <a:r>
              <a:rPr lang="en-US" sz="1200" b="1" dirty="0" err="1">
                <a:solidFill>
                  <a:prstClr val="black"/>
                </a:solidFill>
              </a:rPr>
              <a:t>Cl,Br,F,I</a:t>
            </a:r>
            <a:endParaRPr lang="en-US" sz="1200" b="1" dirty="0">
              <a:solidFill>
                <a:prstClr val="black"/>
              </a:solidFill>
            </a:endParaRPr>
          </a:p>
        </p:txBody>
      </p:sp>
      <p:cxnSp>
        <p:nvCxnSpPr>
          <p:cNvPr id="54" name="Straight Connector 53"/>
          <p:cNvCxnSpPr/>
          <p:nvPr/>
        </p:nvCxnSpPr>
        <p:spPr>
          <a:xfrm>
            <a:off x="4267200" y="3733800"/>
            <a:ext cx="3505200" cy="4763"/>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flipH="1">
            <a:off x="5997575" y="3738563"/>
            <a:ext cx="1588" cy="231775"/>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flipH="1">
            <a:off x="7772400" y="3733800"/>
            <a:ext cx="1588" cy="233363"/>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5905500" y="3581400"/>
            <a:ext cx="92075" cy="157163"/>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flipH="1">
            <a:off x="4267200" y="3733800"/>
            <a:ext cx="1588" cy="233363"/>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flipH="1">
            <a:off x="6932613" y="1600200"/>
            <a:ext cx="1587" cy="233363"/>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flipH="1">
            <a:off x="7923213" y="2590800"/>
            <a:ext cx="1587" cy="1524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92941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عنوان 1"/>
          <p:cNvSpPr>
            <a:spLocks noGrp="1"/>
          </p:cNvSpPr>
          <p:nvPr>
            <p:ph type="title" idx="4294967295"/>
          </p:nvPr>
        </p:nvSpPr>
        <p:spPr>
          <a:xfrm>
            <a:off x="-76200" y="933450"/>
            <a:ext cx="3810000" cy="819150"/>
          </a:xfrm>
        </p:spPr>
        <p:txBody>
          <a:bodyPr lIns="91440" rIns="91440" bIns="45720" anchor="ctr">
            <a:noAutofit/>
          </a:bodyPr>
          <a:lstStyle/>
          <a:p>
            <a:pPr eaLnBrk="1" hangingPunct="1">
              <a:defRPr/>
            </a:pPr>
            <a:r>
              <a:rPr lang="en-US" sz="2400" b="1" dirty="0" smtClean="0">
                <a:solidFill>
                  <a:srgbClr val="1F497D"/>
                </a:solidFill>
                <a:effectLst>
                  <a:outerShdw blurRad="38100" dist="38100" dir="2700000" algn="tl">
                    <a:srgbClr val="C0C0C0"/>
                  </a:outerShdw>
                </a:effectLst>
                <a:latin typeface="Times New Roman"/>
                <a:cs typeface="Times New Roman"/>
              </a:rPr>
              <a:t>Preparation Of Alkanes</a:t>
            </a:r>
            <a:endParaRPr lang="x-none" sz="2400" b="1" dirty="0" smtClean="0">
              <a:solidFill>
                <a:srgbClr val="1F497D"/>
              </a:solidFill>
              <a:effectLst>
                <a:outerShdw blurRad="38100" dist="38100" dir="2700000" algn="tl">
                  <a:srgbClr val="C0C0C0"/>
                </a:outerShdw>
              </a:effectLst>
              <a:latin typeface="Times New Roman"/>
              <a:cs typeface="Times New Roman"/>
            </a:endParaRPr>
          </a:p>
        </p:txBody>
      </p:sp>
      <p:sp>
        <p:nvSpPr>
          <p:cNvPr id="8197" name="عنصر نائب للمحتوى 2"/>
          <p:cNvSpPr>
            <a:spLocks noGrp="1"/>
          </p:cNvSpPr>
          <p:nvPr>
            <p:ph idx="4294967295"/>
          </p:nvPr>
        </p:nvSpPr>
        <p:spPr>
          <a:xfrm>
            <a:off x="0" y="1524000"/>
            <a:ext cx="8458200" cy="2590800"/>
          </a:xfrm>
        </p:spPr>
        <p:txBody>
          <a:bodyPr/>
          <a:lstStyle/>
          <a:p>
            <a:pPr eaLnBrk="1" hangingPunct="1">
              <a:buFont typeface="Wingdings 2" pitchFamily="18" charset="2"/>
              <a:buNone/>
              <a:defRPr/>
            </a:pPr>
            <a:r>
              <a:rPr lang="en-US" sz="2000" dirty="0" smtClean="0">
                <a:solidFill>
                  <a:srgbClr val="FF0000"/>
                </a:solidFill>
                <a:effectLst>
                  <a:outerShdw blurRad="38100" dist="38100" dir="2700000" algn="tl">
                    <a:srgbClr val="C0C0C0"/>
                  </a:outerShdw>
                </a:effectLst>
                <a:latin typeface="Times New Roman"/>
                <a:cs typeface="Times New Roman"/>
              </a:rPr>
              <a:t>1- </a:t>
            </a:r>
            <a:r>
              <a:rPr lang="en-US" sz="2400" dirty="0" smtClean="0">
                <a:solidFill>
                  <a:srgbClr val="FF0000"/>
                </a:solidFill>
                <a:effectLst>
                  <a:outerShdw blurRad="38100" dist="38100" dir="2700000" algn="tl">
                    <a:srgbClr val="C0C0C0"/>
                  </a:outerShdw>
                </a:effectLst>
                <a:latin typeface="Times New Roman"/>
                <a:cs typeface="Times New Roman"/>
              </a:rPr>
              <a:t>Hydrogenation of unsaturated hydrocarbon:</a:t>
            </a:r>
          </a:p>
          <a:p>
            <a:pPr eaLnBrk="1" hangingPunct="1">
              <a:buFont typeface="Wingdings 2" pitchFamily="18" charset="2"/>
              <a:buNone/>
              <a:defRPr/>
            </a:pPr>
            <a:endParaRPr lang="en-US" sz="2400" dirty="0" smtClean="0">
              <a:latin typeface="Times New Roman"/>
              <a:cs typeface="Times New Roman"/>
            </a:endParaRPr>
          </a:p>
          <a:p>
            <a:pPr eaLnBrk="1" hangingPunct="1">
              <a:buFont typeface="Wingdings 2" pitchFamily="18" charset="2"/>
              <a:buNone/>
              <a:defRPr/>
            </a:pPr>
            <a:r>
              <a:rPr lang="en-US" sz="2400" dirty="0" smtClean="0">
                <a:latin typeface="Times New Roman"/>
                <a:cs typeface="Times New Roman"/>
              </a:rPr>
              <a:t>  </a:t>
            </a:r>
          </a:p>
          <a:p>
            <a:pPr eaLnBrk="1" hangingPunct="1">
              <a:buFont typeface="Wingdings 2" pitchFamily="18" charset="2"/>
              <a:buNone/>
              <a:defRPr/>
            </a:pPr>
            <a:endParaRPr lang="en-US" sz="2400" dirty="0" smtClean="0">
              <a:latin typeface="Times New Roman"/>
              <a:cs typeface="Times New Roman"/>
            </a:endParaRPr>
          </a:p>
          <a:p>
            <a:pPr eaLnBrk="1" hangingPunct="1">
              <a:buFont typeface="Wingdings 2" pitchFamily="18" charset="2"/>
              <a:buNone/>
              <a:defRPr/>
            </a:pPr>
            <a:r>
              <a:rPr lang="en-US" sz="2400" dirty="0" smtClean="0">
                <a:solidFill>
                  <a:srgbClr val="FF0000"/>
                </a:solidFill>
                <a:effectLst>
                  <a:outerShdw blurRad="38100" dist="38100" dir="2700000" algn="tl">
                    <a:srgbClr val="C0C0C0"/>
                  </a:outerShdw>
                </a:effectLst>
                <a:latin typeface="Times New Roman"/>
                <a:cs typeface="Times New Roman"/>
              </a:rPr>
              <a:t>2- Hydrolysis of Grignard reagent</a:t>
            </a:r>
          </a:p>
          <a:p>
            <a:pPr eaLnBrk="1" hangingPunct="1">
              <a:buFont typeface="Wingdings 2" pitchFamily="18" charset="2"/>
              <a:buNone/>
              <a:defRPr/>
            </a:pPr>
            <a:endParaRPr lang="x-none" sz="2400" dirty="0" smtClean="0">
              <a:latin typeface="Times New Roman"/>
              <a:cs typeface="Times New Roman"/>
            </a:endParaRPr>
          </a:p>
        </p:txBody>
      </p:sp>
      <p:graphicFrame>
        <p:nvGraphicFramePr>
          <p:cNvPr id="7170" name="Object 2"/>
          <p:cNvGraphicFramePr>
            <a:graphicFrameLocks noChangeAspect="1"/>
          </p:cNvGraphicFramePr>
          <p:nvPr/>
        </p:nvGraphicFramePr>
        <p:xfrm>
          <a:off x="1295400" y="2362200"/>
          <a:ext cx="6324600" cy="841375"/>
        </p:xfrm>
        <a:graphic>
          <a:graphicData uri="http://schemas.openxmlformats.org/presentationml/2006/ole">
            <mc:AlternateContent xmlns:mc="http://schemas.openxmlformats.org/markup-compatibility/2006">
              <mc:Choice xmlns:v="urn:schemas-microsoft-com:vml" Requires="v">
                <p:oleObj spid="_x0000_s7230" name="ChemSketch" r:id="rId3" imgW="3483720" imgH="463320" progId="">
                  <p:embed/>
                </p:oleObj>
              </mc:Choice>
              <mc:Fallback>
                <p:oleObj name="ChemSketch" r:id="rId3" imgW="3483720" imgH="46332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362200"/>
                        <a:ext cx="6324600" cy="841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4"/>
          <p:cNvGraphicFramePr>
            <a:graphicFrameLocks noChangeAspect="1"/>
          </p:cNvGraphicFramePr>
          <p:nvPr>
            <p:extLst>
              <p:ext uri="{D42A27DB-BD31-4B8C-83A1-F6EECF244321}">
                <p14:modId xmlns:p14="http://schemas.microsoft.com/office/powerpoint/2010/main" val="2001453606"/>
              </p:ext>
            </p:extLst>
          </p:nvPr>
        </p:nvGraphicFramePr>
        <p:xfrm>
          <a:off x="838200" y="4114800"/>
          <a:ext cx="7239000" cy="2051050"/>
        </p:xfrm>
        <a:graphic>
          <a:graphicData uri="http://schemas.openxmlformats.org/presentationml/2006/ole">
            <mc:AlternateContent xmlns:mc="http://schemas.openxmlformats.org/markup-compatibility/2006">
              <mc:Choice xmlns:v="urn:schemas-microsoft-com:vml" Requires="v">
                <p:oleObj spid="_x0000_s7231" name="ChemSketch" r:id="rId5" imgW="4136040" imgH="1149120" progId="">
                  <p:embed/>
                </p:oleObj>
              </mc:Choice>
              <mc:Fallback>
                <p:oleObj name="ChemSketch" r:id="rId5" imgW="4136040" imgH="1149120"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114800"/>
                        <a:ext cx="7239000" cy="2051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Slide Number Placeholder 5"/>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A0856AB4-4641-4AA8-9A81-78B72DAA5B1A}" type="slidenum">
              <a:rPr lang="x-none" sz="1400">
                <a:cs typeface="Arial" pitchFamily="34" charset="0"/>
              </a:rPr>
              <a:pPr rtl="1"/>
              <a:t>32</a:t>
            </a:fld>
            <a:endParaRPr lang="en-US" sz="1400">
              <a:cs typeface="Arial" pitchFamily="34" charset="0"/>
            </a:endParaRPr>
          </a:p>
        </p:txBody>
      </p:sp>
      <p:sp>
        <p:nvSpPr>
          <p:cNvPr id="7" name="Rectangle 6"/>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8" name="Picture 7" descr="ksulogo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9" name="Picture 8" descr="images.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0" name="Straight Connector 9"/>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عنصر نائب للمحتوى 2"/>
          <p:cNvSpPr>
            <a:spLocks noGrp="1"/>
          </p:cNvSpPr>
          <p:nvPr>
            <p:ph idx="4294967295"/>
          </p:nvPr>
        </p:nvSpPr>
        <p:spPr>
          <a:xfrm>
            <a:off x="0" y="1036637"/>
            <a:ext cx="8991600" cy="5897563"/>
          </a:xfrm>
        </p:spPr>
        <p:txBody>
          <a:bodyPr/>
          <a:lstStyle/>
          <a:p>
            <a:pPr eaLnBrk="1" hangingPunct="1">
              <a:buFont typeface="Wingdings 2" pitchFamily="18" charset="2"/>
              <a:buNone/>
              <a:defRPr/>
            </a:pPr>
            <a:r>
              <a:rPr lang="en-US" sz="2400" b="1" dirty="0" smtClean="0">
                <a:solidFill>
                  <a:srgbClr val="FF0000"/>
                </a:solidFill>
                <a:effectLst>
                  <a:outerShdw blurRad="38100" dist="38100" dir="2700000" algn="tl">
                    <a:srgbClr val="C0C0C0"/>
                  </a:outerShdw>
                </a:effectLst>
                <a:latin typeface="Times New Roman"/>
                <a:cs typeface="Times New Roman"/>
              </a:rPr>
              <a:t>3-  Reduction of alkyl halides</a:t>
            </a:r>
          </a:p>
          <a:p>
            <a:pPr eaLnBrk="1" hangingPunct="1">
              <a:buFont typeface="Wingdings 2" pitchFamily="18" charset="2"/>
              <a:buNone/>
              <a:defRPr/>
            </a:pPr>
            <a:r>
              <a:rPr lang="en-US" sz="2400" dirty="0" smtClean="0">
                <a:solidFill>
                  <a:schemeClr val="accent2"/>
                </a:solidFill>
                <a:effectLst>
                  <a:outerShdw blurRad="38100" dist="38100" dir="2700000" algn="tl">
                    <a:srgbClr val="C0C0C0"/>
                  </a:outerShdw>
                </a:effectLst>
                <a:latin typeface="Times New Roman"/>
                <a:cs typeface="Times New Roman"/>
              </a:rPr>
              <a:t>a) By metal and acid or by metal hydrides</a:t>
            </a:r>
          </a:p>
          <a:p>
            <a:pPr eaLnBrk="1" hangingPunct="1">
              <a:buFont typeface="Wingdings 2" pitchFamily="18" charset="2"/>
              <a:buNone/>
              <a:defRPr/>
            </a:pPr>
            <a:endParaRPr lang="en-US" sz="2400" b="1" dirty="0" smtClean="0">
              <a:solidFill>
                <a:schemeClr val="hlink"/>
              </a:solidFill>
              <a:effectLst>
                <a:outerShdw blurRad="38100" dist="38100" dir="2700000" algn="tl">
                  <a:srgbClr val="C0C0C0"/>
                </a:outerShdw>
              </a:effectLst>
              <a:latin typeface="Times New Roman"/>
              <a:cs typeface="Times New Roman"/>
            </a:endParaRPr>
          </a:p>
          <a:p>
            <a:pPr eaLnBrk="1" hangingPunct="1">
              <a:buFont typeface="Wingdings 2" pitchFamily="18" charset="2"/>
              <a:buNone/>
              <a:defRPr/>
            </a:pPr>
            <a:endParaRPr lang="en-US" sz="2400" dirty="0" smtClean="0">
              <a:latin typeface="Times New Roman"/>
              <a:cs typeface="Times New Roman"/>
            </a:endParaRPr>
          </a:p>
          <a:p>
            <a:pPr eaLnBrk="1" hangingPunct="1">
              <a:buFont typeface="Wingdings 2" pitchFamily="18" charset="2"/>
              <a:buNone/>
              <a:defRPr/>
            </a:pPr>
            <a:endParaRPr lang="en-US" sz="2400" dirty="0" smtClean="0">
              <a:latin typeface="Times New Roman"/>
              <a:cs typeface="Times New Roman"/>
            </a:endParaRPr>
          </a:p>
          <a:p>
            <a:pPr eaLnBrk="1" hangingPunct="1">
              <a:buFont typeface="Wingdings 2" pitchFamily="18" charset="2"/>
              <a:buNone/>
              <a:defRPr/>
            </a:pPr>
            <a:endParaRPr lang="en-US" sz="2400" dirty="0" smtClean="0">
              <a:latin typeface="Times New Roman"/>
              <a:cs typeface="Times New Roman"/>
            </a:endParaRPr>
          </a:p>
          <a:p>
            <a:pPr eaLnBrk="1" hangingPunct="1">
              <a:buNone/>
              <a:defRPr/>
            </a:pPr>
            <a:r>
              <a:rPr lang="en-US" sz="2400" dirty="0" smtClean="0">
                <a:solidFill>
                  <a:schemeClr val="accent2"/>
                </a:solidFill>
                <a:effectLst>
                  <a:outerShdw blurRad="38100" dist="38100" dir="2700000" algn="tl">
                    <a:srgbClr val="C0C0C0"/>
                  </a:outerShdw>
                </a:effectLst>
                <a:latin typeface="Times New Roman"/>
                <a:cs typeface="Times New Roman"/>
              </a:rPr>
              <a:t>b) By sodium metal (Coupling reaction</a:t>
            </a:r>
            <a:r>
              <a:rPr lang="en-US" sz="2400" dirty="0">
                <a:solidFill>
                  <a:schemeClr val="accent2"/>
                </a:solidFill>
                <a:effectLst>
                  <a:outerShdw blurRad="38100" dist="38100" dir="2700000" algn="tl">
                    <a:srgbClr val="C0C0C0"/>
                  </a:outerShdw>
                </a:effectLst>
                <a:latin typeface="Times New Roman"/>
                <a:cs typeface="Times New Roman"/>
              </a:rPr>
              <a:t>) </a:t>
            </a:r>
            <a:r>
              <a:rPr lang="en-US" sz="2400" dirty="0" smtClean="0">
                <a:solidFill>
                  <a:schemeClr val="accent2"/>
                </a:solidFill>
                <a:effectLst>
                  <a:outerShdw blurRad="38100" dist="38100" dir="2700000" algn="tl">
                    <a:srgbClr val="C0C0C0"/>
                  </a:outerShdw>
                </a:effectLst>
                <a:latin typeface="Times New Roman"/>
                <a:cs typeface="Times New Roman"/>
              </a:rPr>
              <a:t>(</a:t>
            </a:r>
            <a:r>
              <a:rPr lang="en-US" sz="2400" dirty="0" err="1">
                <a:solidFill>
                  <a:schemeClr val="accent2"/>
                </a:solidFill>
                <a:effectLst>
                  <a:outerShdw blurRad="38100" dist="38100" dir="2700000" algn="tl">
                    <a:srgbClr val="C0C0C0"/>
                  </a:outerShdw>
                </a:effectLst>
                <a:latin typeface="Times New Roman"/>
                <a:cs typeface="Times New Roman"/>
              </a:rPr>
              <a:t>Wurtz</a:t>
            </a:r>
            <a:r>
              <a:rPr lang="en-US" sz="2400" dirty="0">
                <a:solidFill>
                  <a:schemeClr val="accent2"/>
                </a:solidFill>
                <a:effectLst>
                  <a:outerShdw blurRad="38100" dist="38100" dir="2700000" algn="tl">
                    <a:srgbClr val="C0C0C0"/>
                  </a:outerShdw>
                </a:effectLst>
                <a:latin typeface="Times New Roman"/>
                <a:cs typeface="Times New Roman"/>
              </a:rPr>
              <a:t> reaction)</a:t>
            </a:r>
            <a:endParaRPr lang="en-US" sz="2400" dirty="0" smtClean="0">
              <a:solidFill>
                <a:schemeClr val="accent2"/>
              </a:solidFill>
              <a:effectLst>
                <a:outerShdw blurRad="38100" dist="38100" dir="2700000" algn="tl">
                  <a:srgbClr val="C0C0C0"/>
                </a:outerShdw>
              </a:effectLst>
              <a:latin typeface="Times New Roman"/>
              <a:cs typeface="Times New Roman"/>
            </a:endParaRPr>
          </a:p>
          <a:p>
            <a:pPr eaLnBrk="1" hangingPunct="1">
              <a:buFont typeface="Wingdings 2" pitchFamily="18" charset="2"/>
              <a:buNone/>
              <a:defRPr/>
            </a:pPr>
            <a:endParaRPr lang="en-US" sz="2400" b="1" dirty="0" smtClean="0">
              <a:effectLst>
                <a:outerShdw blurRad="38100" dist="38100" dir="2700000" algn="tl">
                  <a:srgbClr val="C0C0C0"/>
                </a:outerShdw>
              </a:effectLst>
              <a:latin typeface="Times New Roman"/>
              <a:cs typeface="Times New Roman"/>
            </a:endParaRPr>
          </a:p>
          <a:p>
            <a:pPr eaLnBrk="1" hangingPunct="1">
              <a:buFont typeface="Wingdings 2" pitchFamily="18" charset="2"/>
              <a:buNone/>
              <a:defRPr/>
            </a:pPr>
            <a:endParaRPr lang="en-US" sz="2400" dirty="0" smtClean="0">
              <a:latin typeface="Times New Roman"/>
              <a:cs typeface="Times New Roman"/>
            </a:endParaRPr>
          </a:p>
          <a:p>
            <a:pPr eaLnBrk="1" hangingPunct="1">
              <a:buFont typeface="Wingdings 2" pitchFamily="18" charset="2"/>
              <a:buNone/>
              <a:defRPr/>
            </a:pPr>
            <a:r>
              <a:rPr lang="en-US" sz="2400" dirty="0" smtClean="0">
                <a:solidFill>
                  <a:schemeClr val="accent2"/>
                </a:solidFill>
                <a:effectLst>
                  <a:outerShdw blurRad="38100" dist="38100" dir="2700000" algn="tl">
                    <a:srgbClr val="C0C0C0"/>
                  </a:outerShdw>
                </a:effectLst>
                <a:latin typeface="Times New Roman"/>
                <a:cs typeface="Times New Roman"/>
              </a:rPr>
              <a:t>c) By lithium </a:t>
            </a:r>
            <a:r>
              <a:rPr lang="en-US" sz="2400" dirty="0" err="1" smtClean="0">
                <a:solidFill>
                  <a:schemeClr val="accent2"/>
                </a:solidFill>
                <a:effectLst>
                  <a:outerShdw blurRad="38100" dist="38100" dir="2700000" algn="tl">
                    <a:srgbClr val="C0C0C0"/>
                  </a:outerShdw>
                </a:effectLst>
                <a:latin typeface="Times New Roman"/>
                <a:cs typeface="Times New Roman"/>
              </a:rPr>
              <a:t>dialkyl</a:t>
            </a:r>
            <a:r>
              <a:rPr lang="en-US" sz="2400" dirty="0" smtClean="0">
                <a:solidFill>
                  <a:schemeClr val="accent2"/>
                </a:solidFill>
                <a:effectLst>
                  <a:outerShdw blurRad="38100" dist="38100" dir="2700000" algn="tl">
                    <a:srgbClr val="C0C0C0"/>
                  </a:outerShdw>
                </a:effectLst>
                <a:latin typeface="Times New Roman"/>
                <a:cs typeface="Times New Roman"/>
              </a:rPr>
              <a:t> </a:t>
            </a:r>
            <a:r>
              <a:rPr lang="en-US" sz="2400" dirty="0" err="1" smtClean="0">
                <a:solidFill>
                  <a:schemeClr val="accent2"/>
                </a:solidFill>
                <a:effectLst>
                  <a:outerShdw blurRad="38100" dist="38100" dir="2700000" algn="tl">
                    <a:srgbClr val="C0C0C0"/>
                  </a:outerShdw>
                </a:effectLst>
                <a:latin typeface="Times New Roman"/>
                <a:cs typeface="Times New Roman"/>
              </a:rPr>
              <a:t>cuprate</a:t>
            </a:r>
            <a:endParaRPr lang="en-US" sz="2400" dirty="0" smtClean="0">
              <a:solidFill>
                <a:schemeClr val="accent2"/>
              </a:solidFill>
              <a:effectLst>
                <a:outerShdw blurRad="38100" dist="38100" dir="2700000" algn="tl">
                  <a:srgbClr val="C0C0C0"/>
                </a:outerShdw>
              </a:effectLst>
              <a:latin typeface="Times New Roman"/>
              <a:cs typeface="Times New Roman"/>
            </a:endParaRPr>
          </a:p>
          <a:p>
            <a:pPr eaLnBrk="1" hangingPunct="1">
              <a:buFont typeface="Wingdings 2" pitchFamily="18" charset="2"/>
              <a:buNone/>
              <a:defRPr/>
            </a:pPr>
            <a:endParaRPr lang="en-US" sz="2400" b="1" dirty="0" smtClean="0">
              <a:effectLst>
                <a:outerShdw blurRad="38100" dist="38100" dir="2700000" algn="tl">
                  <a:srgbClr val="C0C0C0"/>
                </a:outerShdw>
              </a:effectLst>
              <a:latin typeface="Times New Roman"/>
              <a:cs typeface="Times New Roman"/>
            </a:endParaRPr>
          </a:p>
          <a:p>
            <a:pPr eaLnBrk="1" hangingPunct="1">
              <a:buFont typeface="Wingdings 2" pitchFamily="18" charset="2"/>
              <a:buNone/>
              <a:defRPr/>
            </a:pPr>
            <a:endParaRPr lang="en-US" sz="2400" dirty="0" smtClean="0">
              <a:latin typeface="Times New Roman"/>
              <a:cs typeface="Times New Roman"/>
            </a:endParaRPr>
          </a:p>
          <a:p>
            <a:pPr eaLnBrk="1" hangingPunct="1">
              <a:buFont typeface="Wingdings 2" pitchFamily="18" charset="2"/>
              <a:buNone/>
              <a:defRPr/>
            </a:pPr>
            <a:endParaRPr lang="x-none" sz="2000" dirty="0" smtClean="0">
              <a:latin typeface="Times New Roman"/>
              <a:cs typeface="Times New Roman"/>
            </a:endParaRPr>
          </a:p>
        </p:txBody>
      </p:sp>
      <p:graphicFrame>
        <p:nvGraphicFramePr>
          <p:cNvPr id="8194" name="Object 3"/>
          <p:cNvGraphicFramePr>
            <a:graphicFrameLocks noChangeAspect="1"/>
          </p:cNvGraphicFramePr>
          <p:nvPr>
            <p:extLst>
              <p:ext uri="{D42A27DB-BD31-4B8C-83A1-F6EECF244321}">
                <p14:modId xmlns:p14="http://schemas.microsoft.com/office/powerpoint/2010/main" val="2138041917"/>
              </p:ext>
            </p:extLst>
          </p:nvPr>
        </p:nvGraphicFramePr>
        <p:xfrm>
          <a:off x="381000" y="4217010"/>
          <a:ext cx="8548688" cy="583590"/>
        </p:xfrm>
        <a:graphic>
          <a:graphicData uri="http://schemas.openxmlformats.org/presentationml/2006/ole">
            <mc:AlternateContent xmlns:mc="http://schemas.openxmlformats.org/markup-compatibility/2006">
              <mc:Choice xmlns:v="urn:schemas-microsoft-com:vml" Requires="v">
                <p:oleObj spid="_x0000_s8283" name="ChemSketch" r:id="rId3" imgW="5279040" imgH="359640" progId="">
                  <p:embed/>
                </p:oleObj>
              </mc:Choice>
              <mc:Fallback>
                <p:oleObj name="ChemSketch" r:id="rId3" imgW="5279040" imgH="35964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217010"/>
                        <a:ext cx="8548688" cy="58359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4"/>
          <p:cNvGraphicFramePr>
            <a:graphicFrameLocks noChangeAspect="1"/>
          </p:cNvGraphicFramePr>
          <p:nvPr>
            <p:extLst>
              <p:ext uri="{D42A27DB-BD31-4B8C-83A1-F6EECF244321}">
                <p14:modId xmlns:p14="http://schemas.microsoft.com/office/powerpoint/2010/main" val="700206893"/>
              </p:ext>
            </p:extLst>
          </p:nvPr>
        </p:nvGraphicFramePr>
        <p:xfrm>
          <a:off x="685800" y="5532437"/>
          <a:ext cx="7620000" cy="715963"/>
        </p:xfrm>
        <a:graphic>
          <a:graphicData uri="http://schemas.openxmlformats.org/presentationml/2006/ole">
            <mc:AlternateContent xmlns:mc="http://schemas.openxmlformats.org/markup-compatibility/2006">
              <mc:Choice xmlns:v="urn:schemas-microsoft-com:vml" Requires="v">
                <p:oleObj spid="_x0000_s8284" name="ChemSketch" r:id="rId5" imgW="3831480" imgH="359640" progId="">
                  <p:embed/>
                </p:oleObj>
              </mc:Choice>
              <mc:Fallback>
                <p:oleObj name="ChemSketch" r:id="rId5" imgW="3831480" imgH="359640"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532437"/>
                        <a:ext cx="7620000" cy="715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Slide Number Placeholder 5"/>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8F81ADD7-9C3C-4030-9855-603316F2CFDA}" type="slidenum">
              <a:rPr lang="x-none" sz="1400">
                <a:cs typeface="Arial" pitchFamily="34" charset="0"/>
              </a:rPr>
              <a:pPr rtl="1"/>
              <a:t>33</a:t>
            </a:fld>
            <a:endParaRPr lang="en-US" sz="1400">
              <a:cs typeface="Arial" pitchFamily="34" charset="0"/>
            </a:endParaRPr>
          </a:p>
        </p:txBody>
      </p:sp>
      <p:graphicFrame>
        <p:nvGraphicFramePr>
          <p:cNvPr id="8197" name="Object 7"/>
          <p:cNvGraphicFramePr>
            <a:graphicFrameLocks noChangeAspect="1"/>
          </p:cNvGraphicFramePr>
          <p:nvPr>
            <p:extLst>
              <p:ext uri="{D42A27DB-BD31-4B8C-83A1-F6EECF244321}">
                <p14:modId xmlns:p14="http://schemas.microsoft.com/office/powerpoint/2010/main" val="1399708499"/>
              </p:ext>
            </p:extLst>
          </p:nvPr>
        </p:nvGraphicFramePr>
        <p:xfrm>
          <a:off x="1219200" y="1981200"/>
          <a:ext cx="5486400" cy="1676400"/>
        </p:xfrm>
        <a:graphic>
          <a:graphicData uri="http://schemas.openxmlformats.org/presentationml/2006/ole">
            <mc:AlternateContent xmlns:mc="http://schemas.openxmlformats.org/markup-compatibility/2006">
              <mc:Choice xmlns:v="urn:schemas-microsoft-com:vml" Requires="v">
                <p:oleObj spid="_x0000_s8285" name="CS ChemDraw Drawing" r:id="rId7" imgW="5070960" imgH="1314360" progId="ChemDraw.Document.6.0">
                  <p:embed/>
                </p:oleObj>
              </mc:Choice>
              <mc:Fallback>
                <p:oleObj name="CS ChemDraw Drawing" r:id="rId7" imgW="5070960" imgH="1314360" progId="ChemDraw.Document.6.0">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1981200"/>
                        <a:ext cx="54864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8" name="Picture 7" descr="ksulogo2.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9" name="Picture 8" descr="images.jpe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0" name="Straight Connector 9"/>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عنوان 1"/>
          <p:cNvSpPr>
            <a:spLocks noGrp="1"/>
          </p:cNvSpPr>
          <p:nvPr>
            <p:ph type="title" idx="4294967295"/>
          </p:nvPr>
        </p:nvSpPr>
        <p:spPr>
          <a:xfrm>
            <a:off x="9712" y="838200"/>
            <a:ext cx="3810000" cy="639763"/>
          </a:xfrm>
        </p:spPr>
        <p:txBody>
          <a:bodyPr lIns="91440" rIns="91440" bIns="45720" anchor="ctr">
            <a:noAutofit/>
          </a:bodyPr>
          <a:lstStyle/>
          <a:p>
            <a:pPr eaLnBrk="1" hangingPunct="1">
              <a:defRPr/>
            </a:pPr>
            <a:r>
              <a:rPr lang="en-US" sz="2800" b="1" u="sng" dirty="0" smtClean="0">
                <a:solidFill>
                  <a:srgbClr val="C00000"/>
                </a:solidFill>
                <a:effectLst>
                  <a:outerShdw blurRad="38100" dist="38100" dir="2700000" algn="tl">
                    <a:srgbClr val="C0C0C0"/>
                  </a:outerShdw>
                </a:effectLst>
                <a:latin typeface="Times New Roman"/>
                <a:cs typeface="Times New Roman"/>
              </a:rPr>
              <a:t/>
            </a:r>
            <a:br>
              <a:rPr lang="en-US" sz="2800" b="1" u="sng" dirty="0" smtClean="0">
                <a:solidFill>
                  <a:srgbClr val="C00000"/>
                </a:solidFill>
                <a:effectLst>
                  <a:outerShdw blurRad="38100" dist="38100" dir="2700000" algn="tl">
                    <a:srgbClr val="C0C0C0"/>
                  </a:outerShdw>
                </a:effectLst>
                <a:latin typeface="Times New Roman"/>
                <a:cs typeface="Times New Roman"/>
              </a:rPr>
            </a:br>
            <a:r>
              <a:rPr lang="en-US" sz="2800" b="1" dirty="0" smtClean="0">
                <a:solidFill>
                  <a:schemeClr val="accent2"/>
                </a:solidFill>
                <a:effectLst>
                  <a:outerShdw blurRad="38100" dist="38100" dir="2700000" algn="tl">
                    <a:srgbClr val="C0C0C0"/>
                  </a:outerShdw>
                </a:effectLst>
                <a:latin typeface="Times New Roman"/>
                <a:cs typeface="Times New Roman"/>
              </a:rPr>
              <a:t>Reactions Of </a:t>
            </a:r>
            <a:r>
              <a:rPr lang="en-US" sz="2800" b="1" dirty="0" err="1" smtClean="0">
                <a:solidFill>
                  <a:schemeClr val="accent2"/>
                </a:solidFill>
                <a:effectLst>
                  <a:outerShdw blurRad="38100" dist="38100" dir="2700000" algn="tl">
                    <a:srgbClr val="C0C0C0"/>
                  </a:outerShdw>
                </a:effectLst>
                <a:latin typeface="Times New Roman"/>
                <a:cs typeface="Times New Roman"/>
              </a:rPr>
              <a:t>Alkanes</a:t>
            </a:r>
            <a:r>
              <a:rPr lang="en-US" sz="2800" b="1" dirty="0" smtClean="0">
                <a:solidFill>
                  <a:schemeClr val="accent2"/>
                </a:solidFill>
                <a:effectLst>
                  <a:outerShdw blurRad="38100" dist="38100" dir="2700000" algn="tl">
                    <a:srgbClr val="C0C0C0"/>
                  </a:outerShdw>
                </a:effectLst>
                <a:latin typeface="Times New Roman"/>
                <a:cs typeface="Times New Roman"/>
              </a:rPr>
              <a:t> </a:t>
            </a:r>
            <a:r>
              <a:rPr lang="en-US" sz="2800" b="1" dirty="0" smtClean="0">
                <a:solidFill>
                  <a:schemeClr val="accent2"/>
                </a:solidFill>
                <a:latin typeface="Times New Roman"/>
                <a:cs typeface="Times New Roman"/>
              </a:rPr>
              <a:t/>
            </a:r>
            <a:br>
              <a:rPr lang="en-US" sz="2800" b="1" dirty="0" smtClean="0">
                <a:solidFill>
                  <a:schemeClr val="accent2"/>
                </a:solidFill>
                <a:latin typeface="Times New Roman"/>
                <a:cs typeface="Times New Roman"/>
              </a:rPr>
            </a:br>
            <a:endParaRPr lang="x-none" sz="2800" b="1" dirty="0" smtClean="0">
              <a:solidFill>
                <a:schemeClr val="accent2"/>
              </a:solidFill>
              <a:latin typeface="Times New Roman"/>
              <a:cs typeface="Times New Roman"/>
            </a:endParaRPr>
          </a:p>
        </p:txBody>
      </p:sp>
      <p:sp>
        <p:nvSpPr>
          <p:cNvPr id="150531" name="عنصر نائب للمحتوى 2"/>
          <p:cNvSpPr>
            <a:spLocks noGrp="1"/>
          </p:cNvSpPr>
          <p:nvPr>
            <p:ph idx="4294967295"/>
          </p:nvPr>
        </p:nvSpPr>
        <p:spPr>
          <a:xfrm>
            <a:off x="0" y="1295400"/>
            <a:ext cx="9144000" cy="4495800"/>
          </a:xfrm>
        </p:spPr>
        <p:txBody>
          <a:bodyPr/>
          <a:lstStyle/>
          <a:p>
            <a:pPr algn="just" eaLnBrk="1" hangingPunct="1">
              <a:buClr>
                <a:schemeClr val="folHlink"/>
              </a:buClr>
              <a:buFont typeface="Wingdings" pitchFamily="2" charset="2"/>
              <a:buChar char="Ø"/>
              <a:defRPr/>
            </a:pPr>
            <a:r>
              <a:rPr lang="en-US" sz="2000" dirty="0" smtClean="0">
                <a:effectLst>
                  <a:outerShdw blurRad="38100" dist="38100" dir="2700000" algn="tl">
                    <a:srgbClr val="C0C0C0"/>
                  </a:outerShdw>
                </a:effectLst>
                <a:latin typeface="Times New Roman"/>
                <a:cs typeface="Times New Roman"/>
              </a:rPr>
              <a:t>Chemically alkanes are very unreactive and stable at room temperature towards acids , bases and most reactive metals. </a:t>
            </a:r>
          </a:p>
          <a:p>
            <a:pPr algn="just" eaLnBrk="1" hangingPunct="1">
              <a:buClr>
                <a:schemeClr val="folHlink"/>
              </a:buClr>
              <a:buFont typeface="Wingdings" pitchFamily="2" charset="2"/>
              <a:buChar char="Ø"/>
              <a:defRPr/>
            </a:pPr>
            <a:r>
              <a:rPr lang="en-US" sz="2000" dirty="0" smtClean="0">
                <a:effectLst>
                  <a:outerShdw blurRad="38100" dist="38100" dir="2700000" algn="tl">
                    <a:srgbClr val="C0C0C0"/>
                  </a:outerShdw>
                </a:effectLst>
                <a:latin typeface="Times New Roman"/>
                <a:cs typeface="Times New Roman"/>
              </a:rPr>
              <a:t>Despite their relative inertness ( thus they known as </a:t>
            </a:r>
            <a:r>
              <a:rPr lang="en-US" sz="2000" b="1" dirty="0" err="1" smtClean="0">
                <a:solidFill>
                  <a:srgbClr val="CC0000"/>
                </a:solidFill>
                <a:effectLst>
                  <a:outerShdw blurRad="38100" dist="38100" dir="2700000" algn="tl">
                    <a:srgbClr val="C0C0C0"/>
                  </a:outerShdw>
                </a:effectLst>
                <a:latin typeface="Times New Roman"/>
                <a:cs typeface="Times New Roman"/>
              </a:rPr>
              <a:t>paraffines</a:t>
            </a:r>
            <a:r>
              <a:rPr lang="en-US" sz="2000" dirty="0" smtClean="0">
                <a:effectLst>
                  <a:outerShdw blurRad="38100" dist="38100" dir="2700000" algn="tl">
                    <a:srgbClr val="C0C0C0"/>
                  </a:outerShdw>
                </a:effectLst>
                <a:latin typeface="Times New Roman"/>
                <a:cs typeface="Times New Roman"/>
              </a:rPr>
              <a:t> </a:t>
            </a:r>
            <a:r>
              <a:rPr lang="en-US" sz="2000" dirty="0" err="1" smtClean="0">
                <a:effectLst>
                  <a:outerShdw blurRad="38100" dist="38100" dir="2700000" algn="tl">
                    <a:srgbClr val="C0C0C0"/>
                  </a:outerShdw>
                </a:effectLst>
                <a:latin typeface="Times New Roman"/>
                <a:cs typeface="Times New Roman"/>
              </a:rPr>
              <a:t>i.e</a:t>
            </a:r>
            <a:r>
              <a:rPr lang="en-US" sz="2000" dirty="0" smtClean="0">
                <a:effectLst>
                  <a:outerShdw blurRad="38100" dist="38100" dir="2700000" algn="tl">
                    <a:srgbClr val="C0C0C0"/>
                  </a:outerShdw>
                </a:effectLst>
                <a:latin typeface="Times New Roman"/>
                <a:cs typeface="Times New Roman"/>
              </a:rPr>
              <a:t> lacking affinity) , alkanes undergo several important reactions that are discussed in the following section.</a:t>
            </a:r>
            <a:endParaRPr lang="en-US" dirty="0" smtClean="0">
              <a:effectLst>
                <a:outerShdw blurRad="38100" dist="38100" dir="2700000" algn="tl">
                  <a:srgbClr val="C0C0C0"/>
                </a:outerShdw>
              </a:effectLst>
              <a:latin typeface="Times New Roman"/>
              <a:cs typeface="Times New Roman"/>
            </a:endParaRPr>
          </a:p>
          <a:p>
            <a:pPr algn="just" eaLnBrk="1" hangingPunct="1">
              <a:buClr>
                <a:schemeClr val="folHlink"/>
              </a:buClr>
              <a:buFont typeface="Wingdings" pitchFamily="2" charset="2"/>
              <a:buNone/>
              <a:defRPr/>
            </a:pPr>
            <a:r>
              <a:rPr lang="en-US" sz="3200" u="sng" dirty="0" smtClean="0">
                <a:solidFill>
                  <a:srgbClr val="C00000"/>
                </a:solidFill>
                <a:effectLst>
                  <a:outerShdw blurRad="38100" dist="38100" dir="2700000" algn="tl">
                    <a:srgbClr val="C0C0C0"/>
                  </a:outerShdw>
                </a:effectLst>
                <a:latin typeface="Times New Roman"/>
                <a:cs typeface="Times New Roman"/>
              </a:rPr>
              <a:t>1- Halogenation:</a:t>
            </a:r>
            <a:r>
              <a:rPr lang="en-US" sz="3200" dirty="0" smtClean="0">
                <a:solidFill>
                  <a:srgbClr val="C00000"/>
                </a:solidFill>
                <a:effectLst>
                  <a:outerShdw blurRad="38100" dist="38100" dir="2700000" algn="tl">
                    <a:srgbClr val="C0C0C0"/>
                  </a:outerShdw>
                </a:effectLst>
                <a:latin typeface="Times New Roman"/>
                <a:cs typeface="Times New Roman"/>
              </a:rPr>
              <a:t> </a:t>
            </a:r>
          </a:p>
          <a:p>
            <a:pPr algn="just" eaLnBrk="1" hangingPunct="1">
              <a:buClr>
                <a:schemeClr val="folHlink"/>
              </a:buClr>
              <a:buFont typeface="Wingdings" pitchFamily="2" charset="2"/>
              <a:buChar char="Ø"/>
              <a:defRPr/>
            </a:pPr>
            <a:r>
              <a:rPr lang="en-US" sz="2000" dirty="0" smtClean="0">
                <a:effectLst>
                  <a:outerShdw blurRad="38100" dist="38100" dir="2700000" algn="tl">
                    <a:srgbClr val="C0C0C0"/>
                  </a:outerShdw>
                </a:effectLst>
                <a:latin typeface="Times New Roman"/>
                <a:cs typeface="Times New Roman"/>
              </a:rPr>
              <a:t> Halogenation is the replacement of one or</a:t>
            </a:r>
            <a:r>
              <a:rPr lang="en-US" sz="3200" i="1" dirty="0" smtClean="0">
                <a:solidFill>
                  <a:srgbClr val="C00000"/>
                </a:solidFill>
                <a:effectLst>
                  <a:outerShdw blurRad="38100" dist="38100" dir="2700000" algn="tl">
                    <a:srgbClr val="C0C0C0"/>
                  </a:outerShdw>
                </a:effectLst>
                <a:latin typeface="Times New Roman"/>
                <a:cs typeface="Times New Roman"/>
              </a:rPr>
              <a:t> </a:t>
            </a:r>
            <a:r>
              <a:rPr lang="en-US" sz="2000" dirty="0" smtClean="0">
                <a:effectLst>
                  <a:outerShdw blurRad="38100" dist="38100" dir="2700000" algn="tl">
                    <a:srgbClr val="C0C0C0"/>
                  </a:outerShdw>
                </a:effectLst>
                <a:latin typeface="Times New Roman"/>
                <a:cs typeface="Times New Roman"/>
              </a:rPr>
              <a:t>more hydrogen atoms in an organic compound by a halogen (fluorine, chlorine, bromine or iodine). </a:t>
            </a:r>
          </a:p>
          <a:p>
            <a:pPr>
              <a:buClr>
                <a:schemeClr val="folHlink"/>
              </a:buClr>
              <a:buFont typeface="Wingdings" pitchFamily="2" charset="2"/>
              <a:buChar char="Ø"/>
              <a:defRPr/>
            </a:pPr>
            <a:r>
              <a:rPr lang="en-US" sz="2000" dirty="0" smtClean="0">
                <a:effectLst>
                  <a:outerShdw blurRad="38100" dist="38100" dir="2700000" algn="tl">
                    <a:srgbClr val="C0C0C0"/>
                  </a:outerShdw>
                </a:effectLst>
                <a:latin typeface="Times New Roman"/>
                <a:cs typeface="Times New Roman"/>
              </a:rPr>
              <a:t>The halogenation of an alkane appears to be a simple </a:t>
            </a:r>
            <a:r>
              <a:rPr lang="en-US" sz="2000" b="1" dirty="0">
                <a:solidFill>
                  <a:srgbClr val="CC0000"/>
                </a:solidFill>
                <a:effectLst>
                  <a:outerShdw blurRad="38100" dist="38100" dir="2700000" algn="tl">
                    <a:srgbClr val="C0C0C0"/>
                  </a:outerShdw>
                </a:effectLst>
                <a:latin typeface="Times New Roman"/>
                <a:cs typeface="Times New Roman"/>
              </a:rPr>
              <a:t>free radical </a:t>
            </a:r>
            <a:r>
              <a:rPr lang="en-US" sz="2000" b="1" dirty="0" smtClean="0">
                <a:solidFill>
                  <a:srgbClr val="CC0000"/>
                </a:solidFill>
                <a:effectLst>
                  <a:outerShdw blurRad="38100" dist="38100" dir="2700000" algn="tl">
                    <a:srgbClr val="C0C0C0"/>
                  </a:outerShdw>
                </a:effectLst>
                <a:latin typeface="Times New Roman"/>
                <a:cs typeface="Times New Roman"/>
              </a:rPr>
              <a:t>substitution reaction</a:t>
            </a:r>
            <a:r>
              <a:rPr lang="en-US" sz="2000" dirty="0" smtClean="0">
                <a:effectLst>
                  <a:outerShdw blurRad="38100" dist="38100" dir="2700000" algn="tl">
                    <a:srgbClr val="C0C0C0"/>
                  </a:outerShdw>
                </a:effectLst>
                <a:latin typeface="Times New Roman"/>
                <a:cs typeface="Times New Roman"/>
              </a:rPr>
              <a:t> in which a C-H bond is broken and a new C-X bond is formed; the reaction takes place in </a:t>
            </a:r>
            <a:r>
              <a:rPr lang="en-US" sz="2000" dirty="0" smtClean="0">
                <a:solidFill>
                  <a:schemeClr val="accent2"/>
                </a:solidFill>
                <a:effectLst>
                  <a:outerShdw blurRad="38100" dist="38100" dir="2700000" algn="tl">
                    <a:srgbClr val="C0C0C0"/>
                  </a:outerShdw>
                </a:effectLst>
                <a:latin typeface="Times New Roman"/>
                <a:cs typeface="Times New Roman"/>
              </a:rPr>
              <a:t>presence of heat or UV light</a:t>
            </a:r>
            <a:r>
              <a:rPr lang="en-US" sz="2000" dirty="0" smtClean="0">
                <a:effectLst>
                  <a:outerShdw blurRad="38100" dist="38100" dir="2700000" algn="tl">
                    <a:srgbClr val="C0C0C0"/>
                  </a:outerShdw>
                </a:effectLst>
                <a:latin typeface="Times New Roman"/>
                <a:cs typeface="Times New Roman"/>
              </a:rPr>
              <a:t> </a:t>
            </a:r>
            <a:r>
              <a:rPr lang="en-US" sz="2000" dirty="0" smtClean="0">
                <a:solidFill>
                  <a:srgbClr val="CC0000"/>
                </a:solidFill>
                <a:effectLst>
                  <a:outerShdw blurRad="38100" dist="38100" dir="2700000" algn="tl">
                    <a:srgbClr val="C0C0C0"/>
                  </a:outerShdw>
                </a:effectLst>
                <a:latin typeface="Times New Roman"/>
                <a:cs typeface="Times New Roman"/>
              </a:rPr>
              <a:t>( no reaction in the dark)</a:t>
            </a:r>
          </a:p>
        </p:txBody>
      </p:sp>
      <p:sp>
        <p:nvSpPr>
          <p:cNvPr id="9221" name="Slide Number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71EB77ED-0B1A-41B1-A2CD-61AC2A2AC660}" type="slidenum">
              <a:rPr lang="x-none" sz="1400">
                <a:cs typeface="Arial" pitchFamily="34" charset="0"/>
              </a:rPr>
              <a:pPr rtl="1"/>
              <a:t>34</a:t>
            </a:fld>
            <a:endParaRPr lang="en-US" sz="1400">
              <a:cs typeface="Arial" pitchFamily="34" charset="0"/>
            </a:endParaRPr>
          </a:p>
        </p:txBody>
      </p:sp>
      <p:graphicFrame>
        <p:nvGraphicFramePr>
          <p:cNvPr id="9218" name="Object 5"/>
          <p:cNvGraphicFramePr>
            <a:graphicFrameLocks noChangeAspect="1"/>
          </p:cNvGraphicFramePr>
          <p:nvPr>
            <p:extLst>
              <p:ext uri="{D42A27DB-BD31-4B8C-83A1-F6EECF244321}">
                <p14:modId xmlns:p14="http://schemas.microsoft.com/office/powerpoint/2010/main" val="1928231424"/>
              </p:ext>
            </p:extLst>
          </p:nvPr>
        </p:nvGraphicFramePr>
        <p:xfrm>
          <a:off x="1371600" y="5562600"/>
          <a:ext cx="5867400" cy="762000"/>
        </p:xfrm>
        <a:graphic>
          <a:graphicData uri="http://schemas.openxmlformats.org/presentationml/2006/ole">
            <mc:AlternateContent xmlns:mc="http://schemas.openxmlformats.org/markup-compatibility/2006">
              <mc:Choice xmlns:v="urn:schemas-microsoft-com:vml" Requires="v">
                <p:oleObj spid="_x0000_s9250" name="CS ChemDraw Drawing" r:id="rId3" imgW="2665800" imgH="320040" progId="ChemDraw.Document.6.0">
                  <p:embed/>
                </p:oleObj>
              </mc:Choice>
              <mc:Fallback>
                <p:oleObj name="CS ChemDraw Drawing" r:id="rId3" imgW="2665800" imgH="320040" progId="ChemDraw.Document.6.0">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562600"/>
                        <a:ext cx="586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7" name="Picture 6" descr="ksulog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8" name="Picture 7"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9" name="Straight Connector 8"/>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B0D1E22-C744-414E-A563-CEAE81F36B07}" type="slidenum">
              <a:rPr lang="en-US" smtClean="0"/>
              <a:pPr>
                <a:defRPr/>
              </a:pPr>
              <a:t>35</a:t>
            </a:fld>
            <a:endParaRPr lang="en-US"/>
          </a:p>
        </p:txBody>
      </p:sp>
      <p:sp>
        <p:nvSpPr>
          <p:cNvPr id="10244" name="TextBox 3"/>
          <p:cNvSpPr txBox="1">
            <a:spLocks noChangeArrowheads="1"/>
          </p:cNvSpPr>
          <p:nvPr/>
        </p:nvSpPr>
        <p:spPr bwMode="auto">
          <a:xfrm>
            <a:off x="304800" y="990600"/>
            <a:ext cx="3711272" cy="461665"/>
          </a:xfrm>
          <a:prstGeom prst="rect">
            <a:avLst/>
          </a:prstGeom>
          <a:noFill/>
          <a:ln w="9525">
            <a:noFill/>
            <a:miter lim="800000"/>
            <a:headEnd/>
            <a:tailEnd/>
          </a:ln>
        </p:spPr>
        <p:txBody>
          <a:bodyPr wrap="none">
            <a:spAutoFit/>
          </a:bodyPr>
          <a:lstStyle/>
          <a:p>
            <a:r>
              <a:rPr lang="en-US" sz="2400">
                <a:solidFill>
                  <a:srgbClr val="1F497D"/>
                </a:solidFill>
                <a:latin typeface="Times New Roman"/>
                <a:cs typeface="Times New Roman"/>
              </a:rPr>
              <a:t>Radical substitution reaction</a:t>
            </a:r>
            <a:endParaRPr lang="x-none" sz="2400">
              <a:solidFill>
                <a:srgbClr val="1F497D"/>
              </a:solidFill>
              <a:latin typeface="Times New Roman"/>
              <a:ea typeface="Majalla UI"/>
              <a:cs typeface="Times New Roman"/>
            </a:endParaRPr>
          </a:p>
        </p:txBody>
      </p:sp>
      <p:graphicFrame>
        <p:nvGraphicFramePr>
          <p:cNvPr id="10242" name="Object 6"/>
          <p:cNvGraphicFramePr>
            <a:graphicFrameLocks noChangeAspect="1"/>
          </p:cNvGraphicFramePr>
          <p:nvPr>
            <p:extLst>
              <p:ext uri="{D42A27DB-BD31-4B8C-83A1-F6EECF244321}">
                <p14:modId xmlns:p14="http://schemas.microsoft.com/office/powerpoint/2010/main" val="2168557977"/>
              </p:ext>
            </p:extLst>
          </p:nvPr>
        </p:nvGraphicFramePr>
        <p:xfrm>
          <a:off x="457200" y="1474787"/>
          <a:ext cx="7143750" cy="5383213"/>
        </p:xfrm>
        <a:graphic>
          <a:graphicData uri="http://schemas.openxmlformats.org/presentationml/2006/ole">
            <mc:AlternateContent xmlns:mc="http://schemas.openxmlformats.org/markup-compatibility/2006">
              <mc:Choice xmlns:v="urn:schemas-microsoft-com:vml" Requires="v">
                <p:oleObj spid="_x0000_s10273" name="CS ChemDraw Drawing" r:id="rId3" imgW="4452480" imgH="3354840" progId="ChemDraw.Document.6.0">
                  <p:embed/>
                </p:oleObj>
              </mc:Choice>
              <mc:Fallback>
                <p:oleObj name="CS ChemDraw Drawing" r:id="rId3" imgW="4452480" imgH="3354840" progId="ChemDraw.Document.6.0">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74787"/>
                        <a:ext cx="7143750" cy="538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6" name="Picture 5" descr="ksulog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7" name="Picture 6"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8" name="Straight Connector 7"/>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4"/>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51FA0928-572C-4BC2-82CB-074E751C6906}" type="slidenum">
              <a:rPr lang="x-none" sz="1400">
                <a:cs typeface="Arial" pitchFamily="34" charset="0"/>
              </a:rPr>
              <a:pPr rtl="1"/>
              <a:t>36</a:t>
            </a:fld>
            <a:endParaRPr lang="en-US" sz="1400">
              <a:cs typeface="Arial" pitchFamily="34" charset="0"/>
            </a:endParaRPr>
          </a:p>
        </p:txBody>
      </p:sp>
      <p:sp>
        <p:nvSpPr>
          <p:cNvPr id="151558" name="Rectangle 6"/>
          <p:cNvSpPr>
            <a:spLocks noChangeArrowheads="1"/>
          </p:cNvSpPr>
          <p:nvPr/>
        </p:nvSpPr>
        <p:spPr bwMode="auto">
          <a:xfrm>
            <a:off x="0" y="1066800"/>
            <a:ext cx="9123010" cy="400110"/>
          </a:xfrm>
          <a:prstGeom prst="rect">
            <a:avLst/>
          </a:prstGeom>
          <a:noFill/>
          <a:ln w="9525">
            <a:noFill/>
            <a:miter lim="800000"/>
            <a:headEnd/>
            <a:tailEnd/>
          </a:ln>
          <a:effectLst/>
        </p:spPr>
        <p:txBody>
          <a:bodyPr wrap="none">
            <a:spAutoFit/>
          </a:bodyPr>
          <a:lstStyle/>
          <a:p>
            <a:pPr eaLnBrk="0" hangingPunct="0">
              <a:spcBef>
                <a:spcPct val="20000"/>
              </a:spcBef>
              <a:buClr>
                <a:srgbClr val="0BD0D9"/>
              </a:buClr>
              <a:buSzPct val="95000"/>
              <a:buFont typeface="Wingdings 2" pitchFamily="18" charset="2"/>
              <a:buNone/>
              <a:defRPr/>
            </a:pPr>
            <a:r>
              <a:rPr lang="en-US" sz="2000" b="1" u="sng" dirty="0">
                <a:solidFill>
                  <a:srgbClr val="1F497D"/>
                </a:solidFill>
                <a:effectLst>
                  <a:outerShdw blurRad="38100" dist="38100" dir="2700000" algn="tl">
                    <a:srgbClr val="C0C0C0"/>
                  </a:outerShdw>
                </a:effectLst>
                <a:latin typeface="Times New Roman"/>
                <a:cs typeface="Times New Roman"/>
              </a:rPr>
              <a:t>If  there is one type of the carbon atoms in the molecule (e.g. methane and ethane)</a:t>
            </a:r>
          </a:p>
        </p:txBody>
      </p:sp>
      <p:sp>
        <p:nvSpPr>
          <p:cNvPr id="151559" name="Rectangle 7"/>
          <p:cNvSpPr>
            <a:spLocks noChangeArrowheads="1"/>
          </p:cNvSpPr>
          <p:nvPr/>
        </p:nvSpPr>
        <p:spPr bwMode="auto">
          <a:xfrm>
            <a:off x="0" y="2971800"/>
            <a:ext cx="8915400" cy="755650"/>
          </a:xfrm>
          <a:prstGeom prst="rect">
            <a:avLst/>
          </a:prstGeom>
          <a:noFill/>
          <a:ln w="9525">
            <a:noFill/>
            <a:miter lim="800000"/>
            <a:headEnd/>
            <a:tailEnd/>
          </a:ln>
          <a:effectLst/>
        </p:spPr>
        <p:txBody>
          <a:bodyPr>
            <a:spAutoFit/>
          </a:bodyPr>
          <a:lstStyle/>
          <a:p>
            <a:pPr eaLnBrk="0" hangingPunct="0">
              <a:spcBef>
                <a:spcPct val="50000"/>
              </a:spcBef>
              <a:buClr>
                <a:srgbClr val="0BD0D9"/>
              </a:buClr>
              <a:buSzPct val="95000"/>
              <a:buFont typeface="Wingdings 2" pitchFamily="18" charset="2"/>
              <a:buNone/>
              <a:defRPr/>
            </a:pPr>
            <a:r>
              <a:rPr lang="en-US" b="1" u="sng" dirty="0">
                <a:solidFill>
                  <a:srgbClr val="C00000"/>
                </a:solidFill>
                <a:effectLst>
                  <a:outerShdw blurRad="38100" dist="38100" dir="2700000" algn="tl">
                    <a:srgbClr val="C0C0C0"/>
                  </a:outerShdw>
                </a:effectLst>
                <a:latin typeface="Times New Roman"/>
                <a:cs typeface="Times New Roman"/>
              </a:rPr>
              <a:t>If there are different types of carbon atoms in the molecule (Selectivity issue)</a:t>
            </a:r>
          </a:p>
          <a:p>
            <a:pPr eaLnBrk="0" hangingPunct="0">
              <a:spcBef>
                <a:spcPct val="50000"/>
              </a:spcBef>
              <a:buClr>
                <a:srgbClr val="0BD0D9"/>
              </a:buClr>
              <a:buSzPct val="95000"/>
              <a:buFont typeface="Wingdings 2" pitchFamily="18" charset="2"/>
              <a:buNone/>
              <a:defRPr/>
            </a:pPr>
            <a:endParaRPr lang="en-US" sz="1700" b="1" u="sng" dirty="0">
              <a:solidFill>
                <a:srgbClr val="C00000"/>
              </a:solidFill>
              <a:latin typeface="Times New Roman"/>
              <a:cs typeface="Times New Roman"/>
            </a:endParaRPr>
          </a:p>
        </p:txBody>
      </p:sp>
      <p:sp>
        <p:nvSpPr>
          <p:cNvPr id="151560" name="Rectangle 8"/>
          <p:cNvSpPr>
            <a:spLocks noChangeArrowheads="1"/>
          </p:cNvSpPr>
          <p:nvPr/>
        </p:nvSpPr>
        <p:spPr bwMode="auto">
          <a:xfrm>
            <a:off x="0" y="3352800"/>
            <a:ext cx="8991600" cy="1311275"/>
          </a:xfrm>
          <a:prstGeom prst="rect">
            <a:avLst/>
          </a:prstGeom>
          <a:noFill/>
          <a:ln w="9525">
            <a:noFill/>
            <a:miter lim="800000"/>
            <a:headEnd/>
            <a:tailEnd/>
          </a:ln>
          <a:effectLst/>
        </p:spPr>
        <p:txBody>
          <a:bodyPr>
            <a:spAutoFit/>
          </a:bodyPr>
          <a:lstStyle/>
          <a:p>
            <a:pPr algn="just">
              <a:buClr>
                <a:schemeClr val="folHlink"/>
              </a:buClr>
              <a:buFont typeface="Wingdings" pitchFamily="2" charset="2"/>
              <a:buChar char="Ø"/>
              <a:defRPr/>
            </a:pPr>
            <a:r>
              <a:rPr lang="en-US" dirty="0">
                <a:latin typeface="Times New Roman"/>
                <a:cs typeface="Times New Roman"/>
              </a:rPr>
              <a:t> </a:t>
            </a:r>
            <a:r>
              <a:rPr lang="en-US" sz="2000" dirty="0">
                <a:effectLst>
                  <a:outerShdw blurRad="38100" dist="38100" dir="2700000" algn="tl">
                    <a:srgbClr val="C0C0C0"/>
                  </a:outerShdw>
                </a:effectLst>
                <a:latin typeface="Times New Roman"/>
                <a:cs typeface="Times New Roman"/>
              </a:rPr>
              <a:t>When alkanes larger than ethane are halogenated, isomeric products are  formed. The preferred order for the  </a:t>
            </a:r>
            <a:r>
              <a:rPr lang="en-US" sz="2000" dirty="0" err="1">
                <a:effectLst>
                  <a:outerShdw blurRad="38100" dist="38100" dir="2700000" algn="tl">
                    <a:srgbClr val="C0C0C0"/>
                  </a:outerShdw>
                </a:effectLst>
                <a:latin typeface="Times New Roman"/>
                <a:cs typeface="Times New Roman"/>
              </a:rPr>
              <a:t>hydrogens</a:t>
            </a:r>
            <a:r>
              <a:rPr lang="en-US" sz="2000" dirty="0">
                <a:effectLst>
                  <a:outerShdw blurRad="38100" dist="38100" dir="2700000" algn="tl">
                    <a:srgbClr val="C0C0C0"/>
                  </a:outerShdw>
                </a:effectLst>
                <a:latin typeface="Times New Roman"/>
                <a:cs typeface="Times New Roman"/>
              </a:rPr>
              <a:t> to be substituted is 3° then 2° then 1° . Thus chlorination of propane  gives both </a:t>
            </a:r>
            <a:r>
              <a:rPr lang="en-US" sz="2000" dirty="0">
                <a:solidFill>
                  <a:srgbClr val="CC0000"/>
                </a:solidFill>
                <a:effectLst>
                  <a:outerShdw blurRad="38100" dist="38100" dir="2700000" algn="tl">
                    <a:srgbClr val="C0C0C0"/>
                  </a:outerShdw>
                </a:effectLst>
                <a:latin typeface="Times New Roman"/>
                <a:cs typeface="Times New Roman"/>
              </a:rPr>
              <a:t>1-chloropropane </a:t>
            </a:r>
            <a:r>
              <a:rPr lang="en-US" sz="2000" dirty="0">
                <a:effectLst>
                  <a:outerShdw blurRad="38100" dist="38100" dir="2700000" algn="tl">
                    <a:srgbClr val="C0C0C0"/>
                  </a:outerShdw>
                </a:effectLst>
                <a:latin typeface="Times New Roman"/>
                <a:cs typeface="Times New Roman"/>
              </a:rPr>
              <a:t>a s minor product and </a:t>
            </a:r>
            <a:r>
              <a:rPr lang="en-US" sz="2000" dirty="0">
                <a:solidFill>
                  <a:srgbClr val="CC0000"/>
                </a:solidFill>
                <a:effectLst>
                  <a:outerShdw blurRad="38100" dist="38100" dir="2700000" algn="tl">
                    <a:srgbClr val="C0C0C0"/>
                  </a:outerShdw>
                </a:effectLst>
                <a:latin typeface="Times New Roman"/>
                <a:cs typeface="Times New Roman"/>
              </a:rPr>
              <a:t>2-chloropropane </a:t>
            </a:r>
            <a:r>
              <a:rPr lang="en-US" sz="2000" dirty="0">
                <a:effectLst>
                  <a:outerShdw blurRad="38100" dist="38100" dir="2700000" algn="tl">
                    <a:srgbClr val="C0C0C0"/>
                  </a:outerShdw>
                </a:effectLst>
                <a:latin typeface="Times New Roman"/>
                <a:cs typeface="Times New Roman"/>
              </a:rPr>
              <a:t>as  major mono-chlorinated product. </a:t>
            </a:r>
          </a:p>
        </p:txBody>
      </p:sp>
      <p:graphicFrame>
        <p:nvGraphicFramePr>
          <p:cNvPr id="11266" name="Object 11"/>
          <p:cNvGraphicFramePr>
            <a:graphicFrameLocks noChangeAspect="1"/>
          </p:cNvGraphicFramePr>
          <p:nvPr>
            <p:extLst>
              <p:ext uri="{D42A27DB-BD31-4B8C-83A1-F6EECF244321}">
                <p14:modId xmlns:p14="http://schemas.microsoft.com/office/powerpoint/2010/main" val="3554469268"/>
              </p:ext>
            </p:extLst>
          </p:nvPr>
        </p:nvGraphicFramePr>
        <p:xfrm>
          <a:off x="381000" y="1600200"/>
          <a:ext cx="7772400" cy="1066800"/>
        </p:xfrm>
        <a:graphic>
          <a:graphicData uri="http://schemas.openxmlformats.org/presentationml/2006/ole">
            <mc:AlternateContent xmlns:mc="http://schemas.openxmlformats.org/markup-compatibility/2006">
              <mc:Choice xmlns:v="urn:schemas-microsoft-com:vml" Requires="v">
                <p:oleObj spid="_x0000_s11324" name="CS ChemDraw Drawing" r:id="rId3" imgW="3610080" imgH="504360" progId="ChemDraw.Document.6.0">
                  <p:embed/>
                </p:oleObj>
              </mc:Choice>
              <mc:Fallback>
                <p:oleObj name="CS ChemDraw Drawing" r:id="rId3" imgW="3610080" imgH="504360" progId="ChemDraw.Document.6.0">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002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14"/>
          <p:cNvGraphicFramePr>
            <a:graphicFrameLocks noChangeAspect="1"/>
          </p:cNvGraphicFramePr>
          <p:nvPr/>
        </p:nvGraphicFramePr>
        <p:xfrm>
          <a:off x="381000" y="4876800"/>
          <a:ext cx="8458200" cy="1447800"/>
        </p:xfrm>
        <a:graphic>
          <a:graphicData uri="http://schemas.openxmlformats.org/presentationml/2006/ole">
            <mc:AlternateContent xmlns:mc="http://schemas.openxmlformats.org/markup-compatibility/2006">
              <mc:Choice xmlns:v="urn:schemas-microsoft-com:vml" Requires="v">
                <p:oleObj spid="_x0000_s11325" name="CS ChemDraw Drawing" r:id="rId5" imgW="3334320" imgH="609120" progId="ChemDraw.Document.6.0">
                  <p:embed/>
                </p:oleObj>
              </mc:Choice>
              <mc:Fallback>
                <p:oleObj name="CS ChemDraw Drawing" r:id="rId5" imgW="3334320" imgH="609120" progId="ChemDraw.Document.6.0">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876800"/>
                        <a:ext cx="8458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9" name="Picture 8" descr="ksulogo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0" name="Picture 9" descr="images.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1" name="Straight Connector 10"/>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52400" y="1009650"/>
            <a:ext cx="2362200" cy="438150"/>
          </a:xfrm>
        </p:spPr>
        <p:txBody>
          <a:bodyPr lIns="91440" rIns="91440" bIns="45720" anchor="ctr">
            <a:noAutofit/>
          </a:bodyPr>
          <a:lstStyle/>
          <a:p>
            <a:pPr eaLnBrk="1" hangingPunct="1">
              <a:defRPr/>
            </a:pPr>
            <a:r>
              <a:rPr lang="en-US" sz="2400" b="1" dirty="0" smtClean="0">
                <a:solidFill>
                  <a:schemeClr val="accent2"/>
                </a:solidFill>
                <a:effectLst>
                  <a:outerShdw blurRad="38100" dist="38100" dir="2700000" algn="tl">
                    <a:srgbClr val="C0C0C0"/>
                  </a:outerShdw>
                </a:effectLst>
                <a:latin typeface="Times New Roman"/>
                <a:cs typeface="Times New Roman"/>
              </a:rPr>
              <a:t>Cycloalkane</a:t>
            </a:r>
            <a:endParaRPr lang="en-US" sz="2400" dirty="0" smtClean="0">
              <a:solidFill>
                <a:schemeClr val="tx1"/>
              </a:solidFill>
              <a:latin typeface="Times New Roman"/>
              <a:cs typeface="Times New Roman"/>
            </a:endParaRPr>
          </a:p>
        </p:txBody>
      </p:sp>
      <p:sp>
        <p:nvSpPr>
          <p:cNvPr id="154629" name="Rectangle 122"/>
          <p:cNvSpPr>
            <a:spLocks noChangeArrowheads="1"/>
          </p:cNvSpPr>
          <p:nvPr/>
        </p:nvSpPr>
        <p:spPr bwMode="auto">
          <a:xfrm>
            <a:off x="0" y="1295400"/>
            <a:ext cx="9144000" cy="1938992"/>
          </a:xfrm>
          <a:prstGeom prst="rect">
            <a:avLst/>
          </a:prstGeom>
          <a:noFill/>
          <a:ln w="9525">
            <a:noFill/>
            <a:miter lim="800000"/>
            <a:headEnd/>
            <a:tailEnd/>
          </a:ln>
        </p:spPr>
        <p:txBody>
          <a:bodyPr>
            <a:spAutoFit/>
          </a:bodyPr>
          <a:lstStyle/>
          <a:p>
            <a:pPr algn="just">
              <a:buClr>
                <a:schemeClr val="folHlink"/>
              </a:buClr>
              <a:buFont typeface="Wingdings" pitchFamily="2" charset="2"/>
              <a:buChar char="Ø"/>
              <a:defRPr/>
            </a:pPr>
            <a:r>
              <a:rPr lang="en-US" altLang="en-US" sz="2000" b="1" dirty="0">
                <a:latin typeface="Times New Roman"/>
                <a:cs typeface="Times New Roman"/>
              </a:rPr>
              <a:t> </a:t>
            </a:r>
            <a:r>
              <a:rPr lang="en-US" altLang="en-US" sz="2000" b="1" dirty="0">
                <a:solidFill>
                  <a:srgbClr val="CC0000"/>
                </a:solidFill>
                <a:latin typeface="Times New Roman"/>
                <a:cs typeface="Times New Roman"/>
              </a:rPr>
              <a:t>Cycloalkanes</a:t>
            </a:r>
            <a:r>
              <a:rPr lang="en-US" altLang="en-US" sz="2000" dirty="0">
                <a:latin typeface="Times New Roman"/>
                <a:cs typeface="Times New Roman"/>
              </a:rPr>
              <a:t> are alkanes that have carbon atoms forming  rings (called</a:t>
            </a:r>
          </a:p>
          <a:p>
            <a:pPr algn="just">
              <a:buClr>
                <a:schemeClr val="folHlink"/>
              </a:buClr>
              <a:buFont typeface="Wingdings" pitchFamily="2" charset="2"/>
              <a:buNone/>
              <a:defRPr/>
            </a:pPr>
            <a:r>
              <a:rPr lang="en-US" altLang="en-US" sz="2000" dirty="0">
                <a:latin typeface="Times New Roman"/>
                <a:cs typeface="Times New Roman"/>
              </a:rPr>
              <a:t>   alicyclic compounds)</a:t>
            </a:r>
            <a:r>
              <a:rPr lang="en-US" altLang="en-US" sz="2000" dirty="0" smtClean="0">
                <a:latin typeface="Times New Roman"/>
                <a:cs typeface="Times New Roman"/>
              </a:rPr>
              <a:t>.</a:t>
            </a:r>
            <a:endParaRPr lang="en-US" altLang="en-US" sz="2000" dirty="0">
              <a:latin typeface="Times New Roman"/>
              <a:cs typeface="Times New Roman"/>
            </a:endParaRPr>
          </a:p>
          <a:p>
            <a:pPr algn="just">
              <a:buClr>
                <a:schemeClr val="folHlink"/>
              </a:buClr>
              <a:buFont typeface="Wingdings" pitchFamily="2" charset="2"/>
              <a:buChar char="Ø"/>
              <a:defRPr/>
            </a:pPr>
            <a:r>
              <a:rPr lang="en-US" altLang="en-US" sz="2000" dirty="0">
                <a:latin typeface="Times New Roman"/>
                <a:cs typeface="Times New Roman"/>
              </a:rPr>
              <a:t> Simple cycloalkanes have the formula (CH</a:t>
            </a:r>
            <a:r>
              <a:rPr lang="en-US" altLang="en-US" sz="2000" baseline="-25000" dirty="0">
                <a:latin typeface="Times New Roman"/>
                <a:cs typeface="Times New Roman"/>
              </a:rPr>
              <a:t>2</a:t>
            </a:r>
            <a:r>
              <a:rPr lang="en-US" altLang="en-US" sz="2000" dirty="0">
                <a:latin typeface="Times New Roman"/>
                <a:cs typeface="Times New Roman"/>
              </a:rPr>
              <a:t>)</a:t>
            </a:r>
            <a:r>
              <a:rPr lang="en-US" altLang="en-US" sz="2000" i="1" baseline="-25000" dirty="0">
                <a:latin typeface="Times New Roman"/>
                <a:cs typeface="Times New Roman"/>
              </a:rPr>
              <a:t>n</a:t>
            </a:r>
            <a:r>
              <a:rPr lang="en-US" altLang="en-US" sz="2000" dirty="0">
                <a:latin typeface="Times New Roman"/>
                <a:cs typeface="Times New Roman"/>
              </a:rPr>
              <a:t>, or C</a:t>
            </a:r>
            <a:r>
              <a:rPr lang="en-US" altLang="en-US" sz="2000" i="1" baseline="-25000" dirty="0">
                <a:latin typeface="Times New Roman"/>
                <a:cs typeface="Times New Roman"/>
              </a:rPr>
              <a:t>n</a:t>
            </a:r>
            <a:r>
              <a:rPr lang="en-US" altLang="en-US" sz="2000" dirty="0">
                <a:latin typeface="Times New Roman"/>
                <a:cs typeface="Times New Roman"/>
              </a:rPr>
              <a:t>H</a:t>
            </a:r>
            <a:r>
              <a:rPr lang="en-US" altLang="en-US" sz="2000" baseline="-25000" dirty="0">
                <a:latin typeface="Times New Roman"/>
                <a:cs typeface="Times New Roman"/>
              </a:rPr>
              <a:t>2</a:t>
            </a:r>
            <a:r>
              <a:rPr lang="en-US" altLang="en-US" sz="2000" i="1" baseline="-25000" dirty="0">
                <a:latin typeface="Times New Roman"/>
                <a:cs typeface="Times New Roman"/>
              </a:rPr>
              <a:t>n</a:t>
            </a:r>
            <a:r>
              <a:rPr lang="en-US" altLang="en-US" sz="2000" i="1" dirty="0">
                <a:latin typeface="Times New Roman"/>
                <a:cs typeface="Times New Roman"/>
              </a:rPr>
              <a:t> </a:t>
            </a:r>
          </a:p>
          <a:p>
            <a:pPr algn="just">
              <a:buClr>
                <a:schemeClr val="folHlink"/>
              </a:buClr>
              <a:buFont typeface="Wingdings" pitchFamily="2" charset="2"/>
              <a:buNone/>
              <a:defRPr/>
            </a:pPr>
            <a:endParaRPr lang="en-US" altLang="en-US" sz="2000" i="1" dirty="0">
              <a:latin typeface="Times New Roman"/>
              <a:cs typeface="Times New Roman"/>
            </a:endParaRPr>
          </a:p>
          <a:p>
            <a:pPr algn="just">
              <a:defRPr/>
            </a:pPr>
            <a:r>
              <a:rPr lang="en-US" altLang="en-US" sz="2000" b="1" u="sng" dirty="0">
                <a:solidFill>
                  <a:srgbClr val="C00000"/>
                </a:solidFill>
                <a:effectLst>
                  <a:outerShdw blurRad="38100" dist="38100" dir="2700000" algn="tl">
                    <a:srgbClr val="C0C0C0"/>
                  </a:outerShdw>
                </a:effectLst>
                <a:latin typeface="Times New Roman"/>
                <a:cs typeface="Times New Roman"/>
              </a:rPr>
              <a:t>Nomenclature of  </a:t>
            </a:r>
            <a:r>
              <a:rPr lang="en-US" altLang="en-US" sz="2000" b="1" u="sng" dirty="0" err="1">
                <a:solidFill>
                  <a:srgbClr val="C00000"/>
                </a:solidFill>
                <a:effectLst>
                  <a:outerShdw blurRad="38100" dist="38100" dir="2700000" algn="tl">
                    <a:srgbClr val="C0C0C0"/>
                  </a:outerShdw>
                </a:effectLst>
                <a:latin typeface="Times New Roman"/>
                <a:cs typeface="Times New Roman"/>
              </a:rPr>
              <a:t>Unsubstituted</a:t>
            </a:r>
            <a:r>
              <a:rPr lang="en-US" altLang="en-US" sz="2000" b="1" u="sng" dirty="0">
                <a:solidFill>
                  <a:srgbClr val="C00000"/>
                </a:solidFill>
                <a:effectLst>
                  <a:outerShdw blurRad="38100" dist="38100" dir="2700000" algn="tl">
                    <a:srgbClr val="C0C0C0"/>
                  </a:outerShdw>
                </a:effectLst>
                <a:latin typeface="Times New Roman"/>
                <a:cs typeface="Times New Roman"/>
              </a:rPr>
              <a:t> </a:t>
            </a:r>
            <a:r>
              <a:rPr lang="en-US" sz="2000" b="1" u="sng" dirty="0">
                <a:solidFill>
                  <a:srgbClr val="C00000"/>
                </a:solidFill>
                <a:effectLst>
                  <a:outerShdw blurRad="38100" dist="38100" dir="2700000" algn="tl">
                    <a:srgbClr val="C0C0C0"/>
                  </a:outerShdw>
                </a:effectLst>
                <a:latin typeface="Times New Roman"/>
                <a:cs typeface="Times New Roman"/>
              </a:rPr>
              <a:t>Cycloalkanes</a:t>
            </a:r>
            <a:r>
              <a:rPr lang="en-US" sz="2000" b="1" u="sng" dirty="0">
                <a:solidFill>
                  <a:srgbClr val="C00000"/>
                </a:solidFill>
                <a:latin typeface="Times New Roman"/>
                <a:cs typeface="Times New Roman"/>
              </a:rPr>
              <a:t> </a:t>
            </a:r>
          </a:p>
          <a:p>
            <a:pPr algn="just">
              <a:defRPr/>
            </a:pPr>
            <a:r>
              <a:rPr lang="en-US" sz="2000" dirty="0">
                <a:solidFill>
                  <a:schemeClr val="accent2"/>
                </a:solidFill>
                <a:effectLst>
                  <a:outerShdw blurRad="38100" dist="38100" dir="2700000" algn="tl">
                    <a:srgbClr val="C0C0C0"/>
                  </a:outerShdw>
                </a:effectLst>
                <a:latin typeface="Times New Roman"/>
                <a:cs typeface="Times New Roman"/>
              </a:rPr>
              <a:t>1. Cycloalkanes with only one ring:</a:t>
            </a:r>
            <a:endParaRPr lang="en-US" altLang="en-US" sz="2400" dirty="0">
              <a:solidFill>
                <a:schemeClr val="accent2"/>
              </a:solidFill>
              <a:effectLst>
                <a:outerShdw blurRad="38100" dist="38100" dir="2700000" algn="tl">
                  <a:srgbClr val="C0C0C0"/>
                </a:outerShdw>
              </a:effectLst>
              <a:latin typeface="Times New Roman"/>
              <a:cs typeface="Times New Roman"/>
            </a:endParaRPr>
          </a:p>
        </p:txBody>
      </p:sp>
      <p:pic>
        <p:nvPicPr>
          <p:cNvPr id="38916" name="Picture 9" descr="03p88a"/>
          <p:cNvPicPr>
            <a:picLocks noChangeAspect="1" noChangeArrowheads="1"/>
          </p:cNvPicPr>
          <p:nvPr/>
        </p:nvPicPr>
        <p:blipFill>
          <a:blip r:embed="rId2" cstate="print"/>
          <a:srcRect/>
          <a:stretch>
            <a:fillRect/>
          </a:stretch>
        </p:blipFill>
        <p:spPr bwMode="auto">
          <a:xfrm>
            <a:off x="990600" y="3368675"/>
            <a:ext cx="7162800" cy="2422525"/>
          </a:xfrm>
          <a:prstGeom prst="rect">
            <a:avLst/>
          </a:prstGeom>
          <a:noFill/>
          <a:ln w="9525">
            <a:noFill/>
            <a:miter lim="800000"/>
            <a:headEnd/>
            <a:tailEnd/>
          </a:ln>
        </p:spPr>
      </p:pic>
      <p:sp>
        <p:nvSpPr>
          <p:cNvPr id="38917" name="Slide Number Placeholder 6"/>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6EAA967A-6319-4410-8C5B-A623E11FEDEF}" type="slidenum">
              <a:rPr lang="x-none" sz="1400">
                <a:cs typeface="Arial" pitchFamily="34" charset="0"/>
              </a:rPr>
              <a:pPr rtl="1"/>
              <a:t>37</a:t>
            </a:fld>
            <a:endParaRPr lang="en-US" sz="1400">
              <a:cs typeface="Arial" pitchFamily="34" charset="0"/>
            </a:endParaRPr>
          </a:p>
        </p:txBody>
      </p:sp>
      <p:sp>
        <p:nvSpPr>
          <p:cNvPr id="2" name="TextBox 1"/>
          <p:cNvSpPr txBox="1"/>
          <p:nvPr/>
        </p:nvSpPr>
        <p:spPr>
          <a:xfrm>
            <a:off x="36168" y="3276600"/>
            <a:ext cx="1287532" cy="369332"/>
          </a:xfrm>
          <a:prstGeom prst="rect">
            <a:avLst/>
          </a:prstGeom>
          <a:noFill/>
        </p:spPr>
        <p:txBody>
          <a:bodyPr wrap="none" rtlCol="0">
            <a:spAutoFit/>
          </a:bodyPr>
          <a:lstStyle/>
          <a:p>
            <a:r>
              <a:rPr lang="en-US" dirty="0" smtClean="0">
                <a:solidFill>
                  <a:srgbClr val="0000FF"/>
                </a:solidFill>
              </a:rPr>
              <a:t>Ring strain</a:t>
            </a:r>
            <a:endParaRPr lang="en-US" dirty="0">
              <a:solidFill>
                <a:srgbClr val="0000FF"/>
              </a:solidFill>
            </a:endParaRPr>
          </a:p>
        </p:txBody>
      </p:sp>
      <p:sp>
        <p:nvSpPr>
          <p:cNvPr id="3" name="TextBox 2"/>
          <p:cNvSpPr txBox="1"/>
          <p:nvPr/>
        </p:nvSpPr>
        <p:spPr>
          <a:xfrm>
            <a:off x="1371600" y="5943600"/>
            <a:ext cx="534121" cy="369332"/>
          </a:xfrm>
          <a:prstGeom prst="rect">
            <a:avLst/>
          </a:prstGeom>
          <a:noFill/>
        </p:spPr>
        <p:txBody>
          <a:bodyPr wrap="none" rtlCol="0">
            <a:spAutoFit/>
          </a:bodyPr>
          <a:lstStyle/>
          <a:p>
            <a:r>
              <a:rPr lang="en-US" dirty="0" smtClean="0"/>
              <a:t>60°</a:t>
            </a:r>
            <a:endParaRPr lang="en-US" dirty="0"/>
          </a:p>
        </p:txBody>
      </p:sp>
      <p:sp>
        <p:nvSpPr>
          <p:cNvPr id="4" name="TextBox 3"/>
          <p:cNvSpPr txBox="1"/>
          <p:nvPr/>
        </p:nvSpPr>
        <p:spPr>
          <a:xfrm>
            <a:off x="0" y="5943600"/>
            <a:ext cx="1352691" cy="369332"/>
          </a:xfrm>
          <a:prstGeom prst="rect">
            <a:avLst/>
          </a:prstGeom>
          <a:noFill/>
        </p:spPr>
        <p:txBody>
          <a:bodyPr wrap="none" rtlCol="0">
            <a:spAutoFit/>
          </a:bodyPr>
          <a:lstStyle/>
          <a:p>
            <a:r>
              <a:rPr lang="en-US" dirty="0" smtClean="0">
                <a:solidFill>
                  <a:srgbClr val="0000FF"/>
                </a:solidFill>
              </a:rPr>
              <a:t>Bond angle </a:t>
            </a:r>
            <a:endParaRPr lang="en-US" dirty="0">
              <a:solidFill>
                <a:srgbClr val="0000FF"/>
              </a:solidFill>
            </a:endParaRPr>
          </a:p>
        </p:txBody>
      </p:sp>
      <p:sp>
        <p:nvSpPr>
          <p:cNvPr id="5" name="TextBox 4"/>
          <p:cNvSpPr txBox="1"/>
          <p:nvPr/>
        </p:nvSpPr>
        <p:spPr>
          <a:xfrm>
            <a:off x="3200400" y="5943600"/>
            <a:ext cx="534121" cy="369332"/>
          </a:xfrm>
          <a:prstGeom prst="rect">
            <a:avLst/>
          </a:prstGeom>
          <a:noFill/>
        </p:spPr>
        <p:txBody>
          <a:bodyPr wrap="none" rtlCol="0">
            <a:spAutoFit/>
          </a:bodyPr>
          <a:lstStyle/>
          <a:p>
            <a:r>
              <a:rPr lang="en-US" dirty="0" smtClean="0"/>
              <a:t>90°</a:t>
            </a:r>
            <a:endParaRPr lang="en-US" dirty="0"/>
          </a:p>
        </p:txBody>
      </p:sp>
      <p:sp>
        <p:nvSpPr>
          <p:cNvPr id="6" name="TextBox 5"/>
          <p:cNvSpPr txBox="1"/>
          <p:nvPr/>
        </p:nvSpPr>
        <p:spPr>
          <a:xfrm>
            <a:off x="5105400" y="5943600"/>
            <a:ext cx="662361" cy="369332"/>
          </a:xfrm>
          <a:prstGeom prst="rect">
            <a:avLst/>
          </a:prstGeom>
          <a:noFill/>
        </p:spPr>
        <p:txBody>
          <a:bodyPr wrap="none" rtlCol="0">
            <a:spAutoFit/>
          </a:bodyPr>
          <a:lstStyle/>
          <a:p>
            <a:r>
              <a:rPr lang="en-US" dirty="0" smtClean="0"/>
              <a:t>108°</a:t>
            </a:r>
            <a:endParaRPr lang="en-US" dirty="0"/>
          </a:p>
        </p:txBody>
      </p:sp>
      <p:sp>
        <p:nvSpPr>
          <p:cNvPr id="7" name="TextBox 6"/>
          <p:cNvSpPr txBox="1"/>
          <p:nvPr/>
        </p:nvSpPr>
        <p:spPr>
          <a:xfrm>
            <a:off x="7010400" y="5943600"/>
            <a:ext cx="854721" cy="369332"/>
          </a:xfrm>
          <a:prstGeom prst="rect">
            <a:avLst/>
          </a:prstGeom>
          <a:noFill/>
        </p:spPr>
        <p:txBody>
          <a:bodyPr wrap="none" rtlCol="0">
            <a:spAutoFit/>
          </a:bodyPr>
          <a:lstStyle/>
          <a:p>
            <a:r>
              <a:rPr lang="en-US" dirty="0" smtClean="0"/>
              <a:t>109.5°</a:t>
            </a:r>
            <a:endParaRPr lang="en-US" dirty="0"/>
          </a:p>
        </p:txBody>
      </p:sp>
      <p:sp>
        <p:nvSpPr>
          <p:cNvPr id="12" name="Rectangle 11"/>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13" name="Picture 12"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4" name="Picture 13"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5" name="Straight Connector 14"/>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txBox="1">
            <a:spLocks noGrp="1"/>
          </p:cNvSpPr>
          <p:nvPr/>
        </p:nvSpPr>
        <p:spPr bwMode="auto">
          <a:xfrm>
            <a:off x="6553200" y="6248400"/>
            <a:ext cx="2133600" cy="457200"/>
          </a:xfrm>
          <a:prstGeom prst="rect">
            <a:avLst/>
          </a:prstGeom>
          <a:noFill/>
          <a:ln w="9525">
            <a:noFill/>
            <a:miter lim="800000"/>
            <a:headEnd/>
            <a:tailEnd/>
          </a:ln>
        </p:spPr>
        <p:txBody>
          <a:bodyPr/>
          <a:lstStyle/>
          <a:p>
            <a:pPr algn="r"/>
            <a:fld id="{D2841209-3765-4B61-940C-C855E677E363}" type="slidenum">
              <a:rPr lang="x-none" altLang="en-US" sz="1000">
                <a:latin typeface="Verdana" pitchFamily="34" charset="0"/>
                <a:cs typeface="Arial" pitchFamily="34" charset="0"/>
              </a:rPr>
              <a:pPr algn="r"/>
              <a:t>38</a:t>
            </a:fld>
            <a:endParaRPr lang="en-US" altLang="en-US" sz="1000">
              <a:latin typeface="Verdana" pitchFamily="34" charset="0"/>
              <a:cs typeface="Arial" pitchFamily="34" charset="0"/>
            </a:endParaRPr>
          </a:p>
        </p:txBody>
      </p:sp>
      <p:sp>
        <p:nvSpPr>
          <p:cNvPr id="41987" name="Rectangle 2"/>
          <p:cNvSpPr>
            <a:spLocks noGrp="1" noChangeArrowheads="1"/>
          </p:cNvSpPr>
          <p:nvPr>
            <p:ph type="title" idx="4294967295"/>
          </p:nvPr>
        </p:nvSpPr>
        <p:spPr>
          <a:xfrm>
            <a:off x="-1219200" y="1066800"/>
            <a:ext cx="7010400" cy="304800"/>
          </a:xfrm>
        </p:spPr>
        <p:txBody>
          <a:bodyPr lIns="91440" rIns="91440" bIns="45720">
            <a:noAutofit/>
          </a:bodyPr>
          <a:lstStyle/>
          <a:p>
            <a:pPr eaLnBrk="1" hangingPunct="1">
              <a:defRPr/>
            </a:pPr>
            <a:r>
              <a:rPr lang="en-US" altLang="en-US" sz="2400" b="1" dirty="0" smtClean="0">
                <a:latin typeface="Times New Roman"/>
                <a:cs typeface="Times New Roman"/>
              </a:rPr>
              <a:t> </a:t>
            </a:r>
            <a:r>
              <a:rPr lang="en-US" altLang="en-US" sz="2400" b="1" dirty="0" smtClean="0">
                <a:solidFill>
                  <a:schemeClr val="accent2"/>
                </a:solidFill>
                <a:effectLst>
                  <a:outerShdw blurRad="38100" dist="38100" dir="2700000" algn="tl">
                    <a:srgbClr val="C0C0C0"/>
                  </a:outerShdw>
                </a:effectLst>
                <a:latin typeface="Times New Roman"/>
                <a:cs typeface="Times New Roman"/>
              </a:rPr>
              <a:t>Naming Substituted Cycloalkanes</a:t>
            </a:r>
            <a:endParaRPr lang="en-CA" sz="2400" b="1" dirty="0" smtClean="0">
              <a:solidFill>
                <a:schemeClr val="accent2"/>
              </a:solidFill>
              <a:effectLst>
                <a:outerShdw blurRad="38100" dist="38100" dir="2700000" algn="tl">
                  <a:srgbClr val="C0C0C0"/>
                </a:outerShdw>
              </a:effectLst>
              <a:latin typeface="Times New Roman"/>
              <a:cs typeface="Times New Roman"/>
            </a:endParaRPr>
          </a:p>
        </p:txBody>
      </p:sp>
      <p:sp>
        <p:nvSpPr>
          <p:cNvPr id="156676" name="Rectangle 3"/>
          <p:cNvSpPr>
            <a:spLocks noGrp="1" noChangeArrowheads="1"/>
          </p:cNvSpPr>
          <p:nvPr>
            <p:ph type="body" idx="4294967295"/>
          </p:nvPr>
        </p:nvSpPr>
        <p:spPr>
          <a:xfrm>
            <a:off x="0" y="1447800"/>
            <a:ext cx="8991600" cy="3124200"/>
          </a:xfrm>
        </p:spPr>
        <p:txBody>
          <a:bodyPr>
            <a:normAutofit lnSpcReduction="10000"/>
          </a:bodyPr>
          <a:lstStyle/>
          <a:p>
            <a:pPr marL="0" indent="0" algn="just" eaLnBrk="1" hangingPunct="1">
              <a:lnSpc>
                <a:spcPct val="90000"/>
              </a:lnSpc>
              <a:buClr>
                <a:schemeClr val="folHlink"/>
              </a:buClr>
              <a:buFont typeface="Wingdings" pitchFamily="2" charset="2"/>
              <a:buChar char="Ø"/>
              <a:defRPr/>
            </a:pPr>
            <a:r>
              <a:rPr lang="en-US" altLang="en-US" sz="2200" dirty="0" smtClean="0">
                <a:latin typeface="Times New Roman"/>
                <a:cs typeface="Times New Roman"/>
              </a:rPr>
              <a:t> </a:t>
            </a:r>
            <a:r>
              <a:rPr lang="en-US" altLang="en-US" sz="2200" dirty="0" smtClean="0">
                <a:effectLst>
                  <a:outerShdw blurRad="38100" dist="38100" dir="2700000" algn="tl">
                    <a:srgbClr val="C0C0C0"/>
                  </a:outerShdw>
                </a:effectLst>
                <a:latin typeface="Times New Roman"/>
                <a:cs typeface="Times New Roman"/>
              </a:rPr>
              <a:t>Count the number of carbon atoms in the ring and the number in the largest substituent chain. If the number of carbon atoms in the ring is equal to or greater than the number in the substituent, the compound is named as an alkyl-substituted cycloalkane i.e. use the prefix </a:t>
            </a:r>
            <a:r>
              <a:rPr lang="en-US" altLang="en-US" sz="2200" b="1" dirty="0" err="1" smtClean="0">
                <a:solidFill>
                  <a:srgbClr val="CC0000"/>
                </a:solidFill>
                <a:effectLst>
                  <a:outerShdw blurRad="38100" dist="38100" dir="2700000" algn="tl">
                    <a:srgbClr val="C0C0C0"/>
                  </a:outerShdw>
                </a:effectLst>
                <a:latin typeface="Times New Roman"/>
                <a:cs typeface="Times New Roman"/>
              </a:rPr>
              <a:t>cyclo</a:t>
            </a:r>
            <a:r>
              <a:rPr lang="en-US" altLang="en-US" sz="2200" dirty="0" smtClean="0">
                <a:effectLst>
                  <a:outerShdw blurRad="38100" dist="38100" dir="2700000" algn="tl">
                    <a:srgbClr val="C0C0C0"/>
                  </a:outerShdw>
                </a:effectLst>
                <a:latin typeface="Times New Roman"/>
                <a:cs typeface="Times New Roman"/>
              </a:rPr>
              <a:t> followed by the suffix indicate the number of carbon atoms.</a:t>
            </a:r>
            <a:r>
              <a:rPr lang="en-CA" sz="2200" dirty="0" smtClean="0">
                <a:effectLst>
                  <a:outerShdw blurRad="38100" dist="38100" dir="2700000" algn="tl">
                    <a:srgbClr val="C0C0C0"/>
                  </a:outerShdw>
                </a:effectLst>
                <a:latin typeface="Times New Roman"/>
                <a:cs typeface="Times New Roman"/>
              </a:rPr>
              <a:t> </a:t>
            </a:r>
          </a:p>
          <a:p>
            <a:pPr marL="0" indent="0" algn="just" eaLnBrk="1" hangingPunct="1">
              <a:lnSpc>
                <a:spcPct val="90000"/>
              </a:lnSpc>
              <a:buClr>
                <a:schemeClr val="folHlink"/>
              </a:buClr>
              <a:buFont typeface="Wingdings" pitchFamily="2" charset="2"/>
              <a:buChar char="Ø"/>
              <a:defRPr/>
            </a:pPr>
            <a:r>
              <a:rPr lang="en-US" altLang="en-US" sz="2200" dirty="0" smtClean="0">
                <a:effectLst>
                  <a:outerShdw blurRad="38100" dist="38100" dir="2700000" algn="tl">
                    <a:srgbClr val="C0C0C0"/>
                  </a:outerShdw>
                </a:effectLst>
                <a:latin typeface="Times New Roman"/>
                <a:cs typeface="Times New Roman"/>
              </a:rPr>
              <a:t>For an alkyl- or halo-substituted cycloalkane, start at a point of attachment as </a:t>
            </a:r>
            <a:r>
              <a:rPr lang="en-US" altLang="en-US" sz="2200" b="1" dirty="0" smtClean="0">
                <a:solidFill>
                  <a:schemeClr val="accent1"/>
                </a:solidFill>
                <a:effectLst>
                  <a:outerShdw blurRad="38100" dist="38100" dir="2700000" algn="tl">
                    <a:srgbClr val="C0C0C0"/>
                  </a:outerShdw>
                </a:effectLst>
                <a:latin typeface="Times New Roman"/>
                <a:cs typeface="Times New Roman"/>
              </a:rPr>
              <a:t>C</a:t>
            </a:r>
            <a:r>
              <a:rPr lang="en-US" altLang="en-US" sz="2200" b="1" baseline="-25000" dirty="0" smtClean="0">
                <a:solidFill>
                  <a:schemeClr val="accent1"/>
                </a:solidFill>
                <a:effectLst>
                  <a:outerShdw blurRad="38100" dist="38100" dir="2700000" algn="tl">
                    <a:srgbClr val="C0C0C0"/>
                  </a:outerShdw>
                </a:effectLst>
                <a:latin typeface="Times New Roman"/>
                <a:cs typeface="Times New Roman"/>
              </a:rPr>
              <a:t>1</a:t>
            </a:r>
            <a:r>
              <a:rPr lang="en-US" altLang="en-US" sz="2200" baseline="-25000" dirty="0" smtClean="0">
                <a:effectLst>
                  <a:outerShdw blurRad="38100" dist="38100" dir="2700000" algn="tl">
                    <a:srgbClr val="C0C0C0"/>
                  </a:outerShdw>
                </a:effectLst>
                <a:latin typeface="Times New Roman"/>
                <a:cs typeface="Times New Roman"/>
              </a:rPr>
              <a:t> </a:t>
            </a:r>
            <a:r>
              <a:rPr lang="en-US" altLang="en-US" sz="2200" dirty="0" smtClean="0">
                <a:effectLst>
                  <a:outerShdw blurRad="38100" dist="38100" dir="2700000" algn="tl">
                    <a:srgbClr val="C0C0C0"/>
                  </a:outerShdw>
                </a:effectLst>
                <a:latin typeface="Times New Roman"/>
                <a:cs typeface="Times New Roman"/>
              </a:rPr>
              <a:t>and number the substituents on the ring so that the </a:t>
            </a:r>
            <a:r>
              <a:rPr lang="en-US" altLang="en-US" sz="2200" i="1" dirty="0" smtClean="0">
                <a:effectLst>
                  <a:outerShdw blurRad="38100" dist="38100" dir="2700000" algn="tl">
                    <a:srgbClr val="C0C0C0"/>
                  </a:outerShdw>
                </a:effectLst>
                <a:latin typeface="Times New Roman"/>
                <a:cs typeface="Times New Roman"/>
              </a:rPr>
              <a:t>second</a:t>
            </a:r>
            <a:r>
              <a:rPr lang="en-US" altLang="en-US" sz="2200" dirty="0" smtClean="0">
                <a:effectLst>
                  <a:outerShdw blurRad="38100" dist="38100" dir="2700000" algn="tl">
                    <a:srgbClr val="C0C0C0"/>
                  </a:outerShdw>
                </a:effectLst>
                <a:latin typeface="Times New Roman"/>
                <a:cs typeface="Times New Roman"/>
              </a:rPr>
              <a:t> substituent has as low a number as possible.</a:t>
            </a:r>
          </a:p>
          <a:p>
            <a:pPr marL="0" indent="0" algn="just" eaLnBrk="1" hangingPunct="1">
              <a:lnSpc>
                <a:spcPct val="90000"/>
              </a:lnSpc>
              <a:buClr>
                <a:schemeClr val="folHlink"/>
              </a:buClr>
              <a:buFont typeface="Wingdings" pitchFamily="2" charset="2"/>
              <a:buChar char="Ø"/>
              <a:defRPr/>
            </a:pPr>
            <a:r>
              <a:rPr lang="en-US" altLang="en-US" sz="2200" dirty="0" smtClean="0">
                <a:effectLst>
                  <a:outerShdw blurRad="38100" dist="38100" dir="2700000" algn="tl">
                    <a:srgbClr val="C0C0C0"/>
                  </a:outerShdw>
                </a:effectLst>
                <a:latin typeface="Times New Roman"/>
                <a:cs typeface="Times New Roman"/>
              </a:rPr>
              <a:t> Number the substituents and write the name with the substituents in alphabetical order.</a:t>
            </a:r>
          </a:p>
        </p:txBody>
      </p:sp>
      <p:sp>
        <p:nvSpPr>
          <p:cNvPr id="39941" name="Slide Number Placeholder 4"/>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92603DD6-54C1-4050-A772-7901BE031E0E}" type="slidenum">
              <a:rPr lang="x-none" sz="1400">
                <a:cs typeface="Arial" pitchFamily="34" charset="0"/>
              </a:rPr>
              <a:pPr rtl="1"/>
              <a:t>38</a:t>
            </a:fld>
            <a:endParaRPr lang="en-US" sz="1400">
              <a:cs typeface="Arial" pitchFamily="34" charset="0"/>
            </a:endParaRPr>
          </a:p>
        </p:txBody>
      </p:sp>
      <p:pic>
        <p:nvPicPr>
          <p:cNvPr id="39942" name="Picture 5" descr="nomprb5"/>
          <p:cNvPicPr>
            <a:picLocks noChangeAspect="1" noChangeArrowheads="1"/>
          </p:cNvPicPr>
          <p:nvPr/>
        </p:nvPicPr>
        <p:blipFill>
          <a:blip r:embed="rId3" cstate="print"/>
          <a:srcRect/>
          <a:stretch>
            <a:fillRect/>
          </a:stretch>
        </p:blipFill>
        <p:spPr bwMode="auto">
          <a:xfrm>
            <a:off x="1066800" y="4476964"/>
            <a:ext cx="6324600" cy="1847636"/>
          </a:xfrm>
          <a:prstGeom prst="rect">
            <a:avLst/>
          </a:prstGeom>
          <a:solidFill>
            <a:schemeClr val="bg1"/>
          </a:solidFill>
          <a:ln w="9525">
            <a:noFill/>
            <a:miter lim="800000"/>
            <a:headEnd/>
            <a:tailEnd/>
          </a:ln>
        </p:spPr>
      </p:pic>
      <p:sp>
        <p:nvSpPr>
          <p:cNvPr id="7" name="Rectangle 6"/>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8" name="Picture 7" descr="ksulogo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9" name="Picture 8" descr="image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0" name="Straight Connector 9"/>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7" descr="nomprb6"/>
          <p:cNvPicPr>
            <a:picLocks noChangeAspect="1" noChangeArrowheads="1"/>
          </p:cNvPicPr>
          <p:nvPr/>
        </p:nvPicPr>
        <p:blipFill>
          <a:blip r:embed="rId3" cstate="print"/>
          <a:srcRect/>
          <a:stretch>
            <a:fillRect/>
          </a:stretch>
        </p:blipFill>
        <p:spPr bwMode="auto">
          <a:xfrm>
            <a:off x="914400" y="1052512"/>
            <a:ext cx="6934200" cy="2071688"/>
          </a:xfrm>
          <a:prstGeom prst="rect">
            <a:avLst/>
          </a:prstGeom>
          <a:solidFill>
            <a:schemeClr val="bg1"/>
          </a:solidFill>
          <a:ln w="9525">
            <a:noFill/>
            <a:miter lim="800000"/>
            <a:headEnd/>
            <a:tailEnd/>
          </a:ln>
        </p:spPr>
      </p:pic>
      <p:sp>
        <p:nvSpPr>
          <p:cNvPr id="12292" name="Slide Number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4E482DF7-7FD1-4693-8081-EF04FE01300F}" type="slidenum">
              <a:rPr lang="x-none" sz="1400">
                <a:cs typeface="Arial" pitchFamily="34" charset="0"/>
              </a:rPr>
              <a:pPr rtl="1"/>
              <a:t>39</a:t>
            </a:fld>
            <a:endParaRPr lang="en-US" sz="1400">
              <a:cs typeface="Arial" pitchFamily="34" charset="0"/>
            </a:endParaRPr>
          </a:p>
        </p:txBody>
      </p:sp>
      <p:sp>
        <p:nvSpPr>
          <p:cNvPr id="158725" name="Rectangle 5"/>
          <p:cNvSpPr>
            <a:spLocks noChangeArrowheads="1"/>
          </p:cNvSpPr>
          <p:nvPr/>
        </p:nvSpPr>
        <p:spPr bwMode="auto">
          <a:xfrm>
            <a:off x="0" y="3276600"/>
            <a:ext cx="10058400" cy="1015663"/>
          </a:xfrm>
          <a:prstGeom prst="rect">
            <a:avLst/>
          </a:prstGeom>
          <a:noFill/>
          <a:ln w="9525">
            <a:noFill/>
            <a:miter lim="800000"/>
            <a:headEnd/>
            <a:tailEnd/>
          </a:ln>
          <a:effectLst/>
        </p:spPr>
        <p:txBody>
          <a:bodyPr wrap="square">
            <a:spAutoFit/>
          </a:bodyPr>
          <a:lstStyle/>
          <a:p>
            <a:pPr algn="just">
              <a:buClr>
                <a:schemeClr val="folHlink"/>
              </a:buClr>
              <a:buFont typeface="Wingdings" pitchFamily="2" charset="2"/>
              <a:buChar char="Ø"/>
              <a:defRPr/>
            </a:pPr>
            <a:r>
              <a:rPr lang="en-US" altLang="en-US" sz="2000" dirty="0">
                <a:latin typeface="Times New Roman"/>
                <a:cs typeface="Times New Roman"/>
              </a:rPr>
              <a:t> </a:t>
            </a:r>
            <a:r>
              <a:rPr lang="en-US" altLang="en-US" sz="2000" dirty="0">
                <a:effectLst>
                  <a:outerShdw blurRad="38100" dist="38100" dir="2700000" algn="tl">
                    <a:srgbClr val="C0C0C0"/>
                  </a:outerShdw>
                </a:effectLst>
                <a:latin typeface="Times New Roman"/>
                <a:cs typeface="Times New Roman"/>
              </a:rPr>
              <a:t>If </a:t>
            </a:r>
            <a:r>
              <a:rPr lang="en-US" sz="2000" dirty="0">
                <a:effectLst>
                  <a:outerShdw blurRad="38100" dist="38100" dir="2700000" algn="tl">
                    <a:srgbClr val="C0C0C0"/>
                  </a:outerShdw>
                </a:effectLst>
                <a:latin typeface="Times New Roman"/>
                <a:cs typeface="Times New Roman"/>
              </a:rPr>
              <a:t>the alkyl substituent is larger and/or complex, the ring is considered as  a</a:t>
            </a:r>
          </a:p>
          <a:p>
            <a:pPr>
              <a:buClr>
                <a:schemeClr val="folHlink"/>
              </a:buClr>
              <a:buFont typeface="Wingdings" pitchFamily="2" charset="2"/>
              <a:buNone/>
              <a:defRPr/>
            </a:pPr>
            <a:r>
              <a:rPr lang="en-US" sz="2000" dirty="0">
                <a:effectLst>
                  <a:outerShdw blurRad="38100" dist="38100" dir="2700000" algn="tl">
                    <a:srgbClr val="C0C0C0"/>
                  </a:outerShdw>
                </a:effectLst>
                <a:latin typeface="Times New Roman"/>
                <a:cs typeface="Times New Roman"/>
              </a:rPr>
              <a:t>  substituent on alkane chain.</a:t>
            </a:r>
            <a:br>
              <a:rPr lang="en-US" sz="2000" dirty="0">
                <a:effectLst>
                  <a:outerShdw blurRad="38100" dist="38100" dir="2700000" algn="tl">
                    <a:srgbClr val="C0C0C0"/>
                  </a:outerShdw>
                </a:effectLst>
                <a:latin typeface="Times New Roman"/>
                <a:cs typeface="Times New Roman"/>
              </a:rPr>
            </a:br>
            <a:endParaRPr lang="en-GB" sz="2000" dirty="0">
              <a:effectLst>
                <a:outerShdw blurRad="38100" dist="38100" dir="2700000" algn="tl">
                  <a:srgbClr val="C0C0C0"/>
                </a:outerShdw>
              </a:effectLst>
              <a:latin typeface="Times New Roman"/>
              <a:cs typeface="Times New Roman"/>
            </a:endParaRPr>
          </a:p>
        </p:txBody>
      </p:sp>
      <p:graphicFrame>
        <p:nvGraphicFramePr>
          <p:cNvPr id="12290" name="Object 6"/>
          <p:cNvGraphicFramePr>
            <a:graphicFrameLocks noChangeAspect="1"/>
          </p:cNvGraphicFramePr>
          <p:nvPr>
            <p:extLst>
              <p:ext uri="{D42A27DB-BD31-4B8C-83A1-F6EECF244321}">
                <p14:modId xmlns:p14="http://schemas.microsoft.com/office/powerpoint/2010/main" val="2814742323"/>
              </p:ext>
            </p:extLst>
          </p:nvPr>
        </p:nvGraphicFramePr>
        <p:xfrm>
          <a:off x="990600" y="3962400"/>
          <a:ext cx="7239000" cy="1447800"/>
        </p:xfrm>
        <a:graphic>
          <a:graphicData uri="http://schemas.openxmlformats.org/presentationml/2006/ole">
            <mc:AlternateContent xmlns:mc="http://schemas.openxmlformats.org/markup-compatibility/2006">
              <mc:Choice xmlns:v="urn:schemas-microsoft-com:vml" Requires="v">
                <p:oleObj spid="_x0000_s12322" name="CS ChemDraw Drawing" r:id="rId4" imgW="3483000" imgH="874440" progId="ChemDraw.Document.6.0">
                  <p:embed/>
                </p:oleObj>
              </mc:Choice>
              <mc:Fallback>
                <p:oleObj name="CS ChemDraw Drawing" r:id="rId4" imgW="3483000" imgH="874440" progId="ChemDraw.Document.6.0">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962400"/>
                        <a:ext cx="7239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8727" name="Rectangle 7"/>
          <p:cNvSpPr>
            <a:spLocks noChangeArrowheads="1"/>
          </p:cNvSpPr>
          <p:nvPr/>
        </p:nvSpPr>
        <p:spPr bwMode="auto">
          <a:xfrm>
            <a:off x="0" y="5486400"/>
            <a:ext cx="9144000" cy="707886"/>
          </a:xfrm>
          <a:prstGeom prst="rect">
            <a:avLst/>
          </a:prstGeom>
          <a:noFill/>
          <a:ln w="9525">
            <a:noFill/>
            <a:miter lim="800000"/>
            <a:headEnd/>
            <a:tailEnd/>
          </a:ln>
          <a:effectLst/>
        </p:spPr>
        <p:txBody>
          <a:bodyPr>
            <a:spAutoFit/>
          </a:bodyPr>
          <a:lstStyle/>
          <a:p>
            <a:pPr algn="just">
              <a:buClr>
                <a:schemeClr val="folHlink"/>
              </a:buClr>
              <a:buFont typeface="Wingdings" pitchFamily="2" charset="2"/>
              <a:buChar char="Ø"/>
              <a:defRPr/>
            </a:pPr>
            <a:r>
              <a:rPr lang="en-US" altLang="en-US" sz="2000" dirty="0">
                <a:latin typeface="Times New Roman"/>
                <a:cs typeface="Times New Roman"/>
              </a:rPr>
              <a:t> </a:t>
            </a:r>
            <a:r>
              <a:rPr lang="en-US" altLang="en-US" sz="2000" dirty="0">
                <a:effectLst>
                  <a:outerShdw blurRad="38100" dist="38100" dir="2700000" algn="tl">
                    <a:srgbClr val="C0C0C0"/>
                  </a:outerShdw>
                </a:effectLst>
                <a:latin typeface="Times New Roman"/>
                <a:cs typeface="Times New Roman"/>
              </a:rPr>
              <a:t>If a functional group (OH. CHO, COOH, CO , NH</a:t>
            </a:r>
            <a:r>
              <a:rPr lang="en-US" altLang="en-US" sz="2000" baseline="-25000" dirty="0">
                <a:effectLst>
                  <a:outerShdw blurRad="38100" dist="38100" dir="2700000" algn="tl">
                    <a:srgbClr val="C0C0C0"/>
                  </a:outerShdw>
                </a:effectLst>
                <a:latin typeface="Times New Roman"/>
                <a:cs typeface="Times New Roman"/>
              </a:rPr>
              <a:t>2</a:t>
            </a:r>
            <a:r>
              <a:rPr lang="en-US" altLang="en-US" sz="2000" dirty="0">
                <a:effectLst>
                  <a:outerShdw blurRad="38100" dist="38100" dir="2700000" algn="tl">
                    <a:srgbClr val="C0C0C0"/>
                  </a:outerShdw>
                </a:effectLst>
                <a:latin typeface="Times New Roman"/>
                <a:cs typeface="Times New Roman"/>
              </a:rPr>
              <a:t>) is attached to the ring a suitable suffix is used to indicate their presence as appear in the following examples. </a:t>
            </a:r>
            <a:endParaRPr lang="en-GB" sz="2000" dirty="0">
              <a:effectLst>
                <a:outerShdw blurRad="38100" dist="38100" dir="2700000" algn="tl">
                  <a:srgbClr val="C0C0C0"/>
                </a:outerShdw>
              </a:effectLst>
              <a:latin typeface="Times New Roman"/>
              <a:cs typeface="Times New Roman"/>
            </a:endParaRPr>
          </a:p>
        </p:txBody>
      </p:sp>
      <p:sp>
        <p:nvSpPr>
          <p:cNvPr id="7" name="Rectangle 6"/>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8" name="Picture 7" descr="ksulogo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9" name="Picture 8" descr="images.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0" name="Straight Connector 9"/>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a:xfrm>
            <a:off x="-152400" y="685800"/>
            <a:ext cx="3429000" cy="914400"/>
          </a:xfrm>
        </p:spPr>
        <p:txBody>
          <a:bodyPr lIns="91440" rIns="91440" bIns="45720" anchor="ctr">
            <a:normAutofit/>
          </a:bodyPr>
          <a:lstStyle/>
          <a:p>
            <a:pPr eaLnBrk="1" hangingPunct="1">
              <a:defRPr/>
            </a:pPr>
            <a:r>
              <a:rPr lang="en-US" sz="2400" b="1" dirty="0" smtClean="0">
                <a:solidFill>
                  <a:schemeClr val="hlink"/>
                </a:solidFill>
                <a:effectLst>
                  <a:outerShdw blurRad="38100" dist="38100" dir="2700000" algn="tl">
                    <a:srgbClr val="C0C0C0"/>
                  </a:outerShdw>
                </a:effectLst>
                <a:latin typeface="Times New Roman"/>
                <a:cs typeface="Times New Roman"/>
              </a:rPr>
              <a:t>Alkanes : C</a:t>
            </a:r>
            <a:r>
              <a:rPr lang="en-US" sz="2400" b="1" baseline="-25000" dirty="0" smtClean="0">
                <a:solidFill>
                  <a:schemeClr val="hlink"/>
                </a:solidFill>
                <a:effectLst>
                  <a:outerShdw blurRad="38100" dist="38100" dir="2700000" algn="tl">
                    <a:srgbClr val="C0C0C0"/>
                  </a:outerShdw>
                </a:effectLst>
                <a:latin typeface="Times New Roman"/>
                <a:cs typeface="Times New Roman"/>
              </a:rPr>
              <a:t>n</a:t>
            </a:r>
            <a:r>
              <a:rPr lang="en-US" sz="2400" b="1" dirty="0" smtClean="0">
                <a:solidFill>
                  <a:schemeClr val="hlink"/>
                </a:solidFill>
                <a:effectLst>
                  <a:outerShdw blurRad="38100" dist="38100" dir="2700000" algn="tl">
                    <a:srgbClr val="C0C0C0"/>
                  </a:outerShdw>
                </a:effectLst>
                <a:latin typeface="Times New Roman"/>
                <a:cs typeface="Times New Roman"/>
              </a:rPr>
              <a:t>H</a:t>
            </a:r>
            <a:r>
              <a:rPr lang="en-US" sz="2400" b="1" baseline="-25000" dirty="0" smtClean="0">
                <a:solidFill>
                  <a:schemeClr val="hlink"/>
                </a:solidFill>
                <a:effectLst>
                  <a:outerShdw blurRad="38100" dist="38100" dir="2700000" algn="tl">
                    <a:srgbClr val="C0C0C0"/>
                  </a:outerShdw>
                </a:effectLst>
                <a:latin typeface="Times New Roman"/>
                <a:cs typeface="Times New Roman"/>
              </a:rPr>
              <a:t>2n+2</a:t>
            </a:r>
          </a:p>
        </p:txBody>
      </p:sp>
      <p:graphicFrame>
        <p:nvGraphicFramePr>
          <p:cNvPr id="123946" name="Group 42"/>
          <p:cNvGraphicFramePr>
            <a:graphicFrameLocks noGrp="1"/>
          </p:cNvGraphicFramePr>
          <p:nvPr>
            <p:ph idx="4294967295"/>
            <p:extLst>
              <p:ext uri="{D42A27DB-BD31-4B8C-83A1-F6EECF244321}">
                <p14:modId xmlns:p14="http://schemas.microsoft.com/office/powerpoint/2010/main" val="525164432"/>
              </p:ext>
            </p:extLst>
          </p:nvPr>
        </p:nvGraphicFramePr>
        <p:xfrm>
          <a:off x="609600" y="1454150"/>
          <a:ext cx="8001000" cy="4794250"/>
        </p:xfrm>
        <a:graphic>
          <a:graphicData uri="http://schemas.openxmlformats.org/drawingml/2006/table">
            <a:tbl>
              <a:tblPr rtl="1"/>
              <a:tblGrid>
                <a:gridCol w="4000500"/>
                <a:gridCol w="4000500"/>
              </a:tblGrid>
              <a:tr h="350520">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Molecular Formula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Name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CH</a:t>
                      </a:r>
                      <a:r>
                        <a:rPr kumimoji="0" lang="en-US" sz="2200" b="0" i="0" u="none" strike="noStrike" cap="none" normalizeH="0" baseline="-25000" smtClean="0">
                          <a:ln>
                            <a:noFill/>
                          </a:ln>
                          <a:solidFill>
                            <a:schemeClr val="tx1"/>
                          </a:solidFill>
                          <a:effectLst>
                            <a:outerShdw blurRad="38100" dist="38100" dir="2700000" algn="tl">
                              <a:srgbClr val="C0C0C0"/>
                            </a:outerShdw>
                          </a:effectLst>
                          <a:latin typeface="Constantia"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Methane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C</a:t>
                      </a:r>
                      <a:r>
                        <a:rPr kumimoji="0" lang="en-US" sz="2200" b="0" i="0" u="none" strike="noStrike" cap="none" normalizeH="0" baseline="-25000" smtClean="0">
                          <a:ln>
                            <a:noFill/>
                          </a:ln>
                          <a:solidFill>
                            <a:schemeClr val="tx1"/>
                          </a:solidFill>
                          <a:effectLst>
                            <a:outerShdw blurRad="38100" dist="38100" dir="2700000" algn="tl">
                              <a:srgbClr val="C0C0C0"/>
                            </a:outerShdw>
                          </a:effectLst>
                          <a:latin typeface="Constantia" pitchFamily="18" charset="0"/>
                        </a:rPr>
                        <a:t>2</a:t>
                      </a: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H</a:t>
                      </a:r>
                      <a:r>
                        <a:rPr kumimoji="0" lang="en-US" sz="2200" b="0" i="0" u="none" strike="noStrike" cap="none" normalizeH="0" baseline="-25000" smtClean="0">
                          <a:ln>
                            <a:noFill/>
                          </a:ln>
                          <a:solidFill>
                            <a:schemeClr val="tx1"/>
                          </a:solidFill>
                          <a:effectLst>
                            <a:outerShdw blurRad="38100" dist="38100" dir="2700000" algn="tl">
                              <a:srgbClr val="C0C0C0"/>
                            </a:outerShdw>
                          </a:effectLst>
                          <a:latin typeface="Constantia"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Ethane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C</a:t>
                      </a:r>
                      <a:r>
                        <a:rPr kumimoji="0" lang="en-US" sz="2200" b="0" i="0" u="none" strike="noStrike" cap="none" normalizeH="0" baseline="-25000" smtClean="0">
                          <a:ln>
                            <a:noFill/>
                          </a:ln>
                          <a:solidFill>
                            <a:schemeClr val="tx1"/>
                          </a:solidFill>
                          <a:effectLst>
                            <a:outerShdw blurRad="38100" dist="38100" dir="2700000" algn="tl">
                              <a:srgbClr val="C0C0C0"/>
                            </a:outerShdw>
                          </a:effectLst>
                          <a:latin typeface="Constantia" pitchFamily="18" charset="0"/>
                        </a:rPr>
                        <a:t>3</a:t>
                      </a: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H</a:t>
                      </a:r>
                      <a:r>
                        <a:rPr kumimoji="0" lang="en-US" sz="2200" b="0" i="0" u="none" strike="noStrike" cap="none" normalizeH="0" baseline="-25000" smtClean="0">
                          <a:ln>
                            <a:noFill/>
                          </a:ln>
                          <a:solidFill>
                            <a:schemeClr val="tx1"/>
                          </a:solidFill>
                          <a:effectLst>
                            <a:outerShdw blurRad="38100" dist="38100" dir="2700000" algn="tl">
                              <a:srgbClr val="C0C0C0"/>
                            </a:outerShdw>
                          </a:effectLst>
                          <a:latin typeface="Constantia" pitchFamily="18"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Propane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C</a:t>
                      </a:r>
                      <a:r>
                        <a:rPr kumimoji="0" lang="en-US" sz="2200" b="0" i="0" u="none" strike="noStrike" cap="none" normalizeH="0" baseline="-25000" smtClean="0">
                          <a:ln>
                            <a:noFill/>
                          </a:ln>
                          <a:solidFill>
                            <a:schemeClr val="tx1"/>
                          </a:solidFill>
                          <a:effectLst>
                            <a:outerShdw blurRad="38100" dist="38100" dir="2700000" algn="tl">
                              <a:srgbClr val="C0C0C0"/>
                            </a:outerShdw>
                          </a:effectLst>
                          <a:latin typeface="Constantia" pitchFamily="18" charset="0"/>
                        </a:rPr>
                        <a:t>4</a:t>
                      </a: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H</a:t>
                      </a:r>
                      <a:r>
                        <a:rPr kumimoji="0" lang="en-US" sz="2200" b="0" i="0" u="none" strike="noStrike" cap="none" normalizeH="0" baseline="-25000" smtClean="0">
                          <a:ln>
                            <a:noFill/>
                          </a:ln>
                          <a:solidFill>
                            <a:schemeClr val="tx1"/>
                          </a:solidFill>
                          <a:effectLst>
                            <a:outerShdw blurRad="38100" dist="38100" dir="2700000" algn="tl">
                              <a:srgbClr val="C0C0C0"/>
                            </a:outerShdw>
                          </a:effectLst>
                          <a:latin typeface="Constantia"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Butane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C</a:t>
                      </a:r>
                      <a:r>
                        <a:rPr kumimoji="0" lang="en-US" sz="2200" b="0" i="0" u="none" strike="noStrike" cap="none" normalizeH="0" baseline="-25000" smtClean="0">
                          <a:ln>
                            <a:noFill/>
                          </a:ln>
                          <a:solidFill>
                            <a:schemeClr val="tx1"/>
                          </a:solidFill>
                          <a:effectLst>
                            <a:outerShdw blurRad="38100" dist="38100" dir="2700000" algn="tl">
                              <a:srgbClr val="C0C0C0"/>
                            </a:outerShdw>
                          </a:effectLst>
                          <a:latin typeface="Constantia" pitchFamily="18" charset="0"/>
                        </a:rPr>
                        <a:t>5</a:t>
                      </a: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H</a:t>
                      </a:r>
                      <a:r>
                        <a:rPr kumimoji="0" lang="en-US" sz="2200" b="0" i="0" u="none" strike="noStrike" cap="none" normalizeH="0" baseline="-25000" smtClean="0">
                          <a:ln>
                            <a:noFill/>
                          </a:ln>
                          <a:solidFill>
                            <a:schemeClr val="tx1"/>
                          </a:solidFill>
                          <a:effectLst>
                            <a:outerShdw blurRad="38100" dist="38100" dir="2700000" algn="tl">
                              <a:srgbClr val="C0C0C0"/>
                            </a:outerShdw>
                          </a:effectLst>
                          <a:latin typeface="Constantia" pitchFamily="18"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Pentane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C</a:t>
                      </a:r>
                      <a:r>
                        <a:rPr kumimoji="0" lang="en-US" sz="2200" b="0" i="0" u="none" strike="noStrike" cap="none" normalizeH="0" baseline="-25000" smtClean="0">
                          <a:ln>
                            <a:noFill/>
                          </a:ln>
                          <a:solidFill>
                            <a:schemeClr val="tx1"/>
                          </a:solidFill>
                          <a:effectLst>
                            <a:outerShdw blurRad="38100" dist="38100" dir="2700000" algn="tl">
                              <a:srgbClr val="C0C0C0"/>
                            </a:outerShdw>
                          </a:effectLst>
                          <a:latin typeface="Constantia" pitchFamily="18" charset="0"/>
                        </a:rPr>
                        <a:t>6</a:t>
                      </a: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H</a:t>
                      </a:r>
                      <a:r>
                        <a:rPr kumimoji="0" lang="en-US" sz="2200" b="0" i="0" u="none" strike="noStrike" cap="none" normalizeH="0" baseline="-25000" smtClean="0">
                          <a:ln>
                            <a:noFill/>
                          </a:ln>
                          <a:solidFill>
                            <a:schemeClr val="tx1"/>
                          </a:solidFill>
                          <a:effectLst>
                            <a:outerShdw blurRad="38100" dist="38100" dir="2700000" algn="tl">
                              <a:srgbClr val="C0C0C0"/>
                            </a:outerShdw>
                          </a:effectLst>
                          <a:latin typeface="Constantia" pitchFamily="18" charset="0"/>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Hexane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C</a:t>
                      </a:r>
                      <a:r>
                        <a:rPr kumimoji="0" lang="en-US" sz="2200" b="0" i="0" u="none" strike="noStrike" cap="none" normalizeH="0" baseline="-25000" smtClean="0">
                          <a:ln>
                            <a:noFill/>
                          </a:ln>
                          <a:solidFill>
                            <a:schemeClr val="tx1"/>
                          </a:solidFill>
                          <a:effectLst>
                            <a:outerShdw blurRad="38100" dist="38100" dir="2700000" algn="tl">
                              <a:srgbClr val="C0C0C0"/>
                            </a:outerShdw>
                          </a:effectLst>
                          <a:latin typeface="Constantia" pitchFamily="18" charset="0"/>
                        </a:rPr>
                        <a:t>7</a:t>
                      </a: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H</a:t>
                      </a:r>
                      <a:r>
                        <a:rPr kumimoji="0" lang="en-US" sz="2200" b="0" i="0" u="none" strike="noStrike" cap="none" normalizeH="0" baseline="-25000" smtClean="0">
                          <a:ln>
                            <a:noFill/>
                          </a:ln>
                          <a:solidFill>
                            <a:schemeClr val="tx1"/>
                          </a:solidFill>
                          <a:effectLst>
                            <a:outerShdw blurRad="38100" dist="38100" dir="2700000" algn="tl">
                              <a:srgbClr val="C0C0C0"/>
                            </a:outerShdw>
                          </a:effectLst>
                          <a:latin typeface="Constantia" pitchFamily="18" charset="0"/>
                        </a:rPr>
                        <a:t>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Heptane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C</a:t>
                      </a:r>
                      <a:r>
                        <a:rPr kumimoji="0" lang="en-US" sz="2200" b="0" i="0" u="none" strike="noStrike" cap="none" normalizeH="0" baseline="-25000" smtClean="0">
                          <a:ln>
                            <a:noFill/>
                          </a:ln>
                          <a:solidFill>
                            <a:schemeClr val="tx1"/>
                          </a:solidFill>
                          <a:effectLst>
                            <a:outerShdw blurRad="38100" dist="38100" dir="2700000" algn="tl">
                              <a:srgbClr val="C0C0C0"/>
                            </a:outerShdw>
                          </a:effectLst>
                          <a:latin typeface="Constantia" pitchFamily="18" charset="0"/>
                        </a:rPr>
                        <a:t>8</a:t>
                      </a: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H</a:t>
                      </a:r>
                      <a:r>
                        <a:rPr kumimoji="0" lang="en-US" sz="2200" b="0" i="0" u="none" strike="noStrike" cap="none" normalizeH="0" baseline="-25000" smtClean="0">
                          <a:ln>
                            <a:noFill/>
                          </a:ln>
                          <a:solidFill>
                            <a:schemeClr val="tx1"/>
                          </a:solidFill>
                          <a:effectLst>
                            <a:outerShdw blurRad="38100" dist="38100" dir="2700000" algn="tl">
                              <a:srgbClr val="C0C0C0"/>
                            </a:outerShdw>
                          </a:effectLst>
                          <a:latin typeface="Constantia" pitchFamily="18" charset="0"/>
                        </a:rPr>
                        <a:t>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Octane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C</a:t>
                      </a:r>
                      <a:r>
                        <a:rPr kumimoji="0" lang="en-US" sz="2200" b="0" i="0" u="none" strike="noStrike" cap="none" normalizeH="0" baseline="-25000" smtClean="0">
                          <a:ln>
                            <a:noFill/>
                          </a:ln>
                          <a:solidFill>
                            <a:schemeClr val="tx1"/>
                          </a:solidFill>
                          <a:effectLst>
                            <a:outerShdw blurRad="38100" dist="38100" dir="2700000" algn="tl">
                              <a:srgbClr val="C0C0C0"/>
                            </a:outerShdw>
                          </a:effectLst>
                          <a:latin typeface="Constantia" pitchFamily="18" charset="0"/>
                        </a:rPr>
                        <a:t>9</a:t>
                      </a: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H</a:t>
                      </a:r>
                      <a:r>
                        <a:rPr kumimoji="0" lang="en-US" sz="2200" b="0" i="0" u="none" strike="noStrike" cap="none" normalizeH="0" baseline="-25000" smtClean="0">
                          <a:ln>
                            <a:noFill/>
                          </a:ln>
                          <a:solidFill>
                            <a:schemeClr val="tx1"/>
                          </a:solidFill>
                          <a:effectLst>
                            <a:outerShdw blurRad="38100" dist="38100" dir="2700000" algn="tl">
                              <a:srgbClr val="C0C0C0"/>
                            </a:outerShdw>
                          </a:effectLst>
                          <a:latin typeface="Constantia" pitchFamily="18"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Nonane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Constantia" pitchFamily="18" charset="0"/>
                        </a:rPr>
                        <a:t>C</a:t>
                      </a:r>
                      <a:r>
                        <a:rPr kumimoji="0" lang="en-US" sz="2200" b="0" i="0" u="none" strike="noStrike" cap="none" normalizeH="0" baseline="-25000" dirty="0" smtClean="0">
                          <a:ln>
                            <a:noFill/>
                          </a:ln>
                          <a:solidFill>
                            <a:schemeClr val="tx1"/>
                          </a:solidFill>
                          <a:effectLst>
                            <a:outerShdw blurRad="38100" dist="38100" dir="2700000" algn="tl">
                              <a:srgbClr val="C0C0C0"/>
                            </a:outerShdw>
                          </a:effectLst>
                          <a:latin typeface="Constantia" pitchFamily="18" charset="0"/>
                        </a:rPr>
                        <a:t>10</a:t>
                      </a: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Constantia" pitchFamily="18" charset="0"/>
                        </a:rPr>
                        <a:t>H</a:t>
                      </a:r>
                      <a:r>
                        <a:rPr kumimoji="0" lang="en-US" sz="2200" b="0" i="0" u="none" strike="noStrike" cap="none" normalizeH="0" baseline="-25000" dirty="0" smtClean="0">
                          <a:ln>
                            <a:noFill/>
                          </a:ln>
                          <a:solidFill>
                            <a:schemeClr val="tx1"/>
                          </a:solidFill>
                          <a:effectLst>
                            <a:outerShdw blurRad="38100" dist="38100" dir="2700000" algn="tl">
                              <a:srgbClr val="C0C0C0"/>
                            </a:outerShdw>
                          </a:effectLst>
                          <a:latin typeface="Constantia" pitchFamily="18" charset="0"/>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err="1" smtClean="0">
                          <a:ln>
                            <a:noFill/>
                          </a:ln>
                          <a:solidFill>
                            <a:schemeClr val="tx1"/>
                          </a:solidFill>
                          <a:effectLst>
                            <a:outerShdw blurRad="38100" dist="38100" dir="2700000" algn="tl">
                              <a:srgbClr val="C0C0C0"/>
                            </a:outerShdw>
                          </a:effectLst>
                          <a:latin typeface="Constantia" pitchFamily="18" charset="0"/>
                        </a:rPr>
                        <a:t>Decane</a:t>
                      </a:r>
                      <a:endPar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Constanti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45" name="Slide Number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E557808A-76E7-445F-9BDB-9CFE8076E52E}" type="slidenum">
              <a:rPr lang="x-none" sz="1400">
                <a:cs typeface="Arial" pitchFamily="34" charset="0"/>
              </a:rPr>
              <a:pPr rtl="1"/>
              <a:t>4</a:t>
            </a:fld>
            <a:endParaRPr lang="en-US" sz="1400">
              <a:cs typeface="Arial" pitchFamily="34" charset="0"/>
            </a:endParaRPr>
          </a:p>
        </p:txBody>
      </p:sp>
      <p:sp>
        <p:nvSpPr>
          <p:cNvPr id="5" name="Rectangle 4"/>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6" name="Picture 5" descr="ksu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7" name="Picture 6"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8" name="Straight Connector 7"/>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2" cstate="print"/>
          <a:srcRect/>
          <a:stretch>
            <a:fillRect/>
          </a:stretch>
        </p:blipFill>
        <p:spPr bwMode="auto">
          <a:xfrm>
            <a:off x="304800" y="1295400"/>
            <a:ext cx="8610600" cy="4876800"/>
          </a:xfrm>
          <a:prstGeom prst="rect">
            <a:avLst/>
          </a:prstGeom>
          <a:noFill/>
          <a:ln w="9525">
            <a:noFill/>
            <a:miter lim="800000"/>
            <a:headEnd/>
            <a:tailEnd/>
          </a:ln>
        </p:spPr>
      </p:pic>
      <p:sp>
        <p:nvSpPr>
          <p:cNvPr id="40963" name="Slide Number Placeholder 2"/>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5BF428BF-BDEE-4382-B4A1-E53FB1B48C5E}" type="slidenum">
              <a:rPr lang="x-none" sz="1400">
                <a:cs typeface="Arial" pitchFamily="34" charset="0"/>
              </a:rPr>
              <a:pPr rtl="1"/>
              <a:t>40</a:t>
            </a:fld>
            <a:endParaRPr lang="en-US" sz="1400">
              <a:cs typeface="Arial" pitchFamily="34" charset="0"/>
            </a:endParaRPr>
          </a:p>
        </p:txBody>
      </p:sp>
      <p:sp>
        <p:nvSpPr>
          <p:cNvPr id="4" name="Rectangle 3"/>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5" name="Picture 4"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6" name="Picture 5"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7" name="Straight Connector 6"/>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txBox="1">
            <a:spLocks noGrp="1"/>
          </p:cNvSpPr>
          <p:nvPr/>
        </p:nvSpPr>
        <p:spPr bwMode="auto">
          <a:xfrm>
            <a:off x="6553200" y="6248400"/>
            <a:ext cx="2133600" cy="457200"/>
          </a:xfrm>
          <a:prstGeom prst="rect">
            <a:avLst/>
          </a:prstGeom>
          <a:noFill/>
          <a:ln w="9525">
            <a:noFill/>
            <a:miter lim="800000"/>
            <a:headEnd/>
            <a:tailEnd/>
          </a:ln>
        </p:spPr>
        <p:txBody>
          <a:bodyPr/>
          <a:lstStyle/>
          <a:p>
            <a:pPr algn="r"/>
            <a:fld id="{EE093D00-9D9E-4AA7-AC27-40105DF6728A}" type="slidenum">
              <a:rPr lang="x-none" altLang="en-US" sz="1000">
                <a:latin typeface="Verdana" pitchFamily="34" charset="0"/>
                <a:cs typeface="Arial" pitchFamily="34" charset="0"/>
              </a:rPr>
              <a:pPr algn="r"/>
              <a:t>41</a:t>
            </a:fld>
            <a:endParaRPr lang="en-US" altLang="en-US" sz="1000">
              <a:latin typeface="Verdana" pitchFamily="34" charset="0"/>
              <a:cs typeface="Arial" pitchFamily="34" charset="0"/>
            </a:endParaRPr>
          </a:p>
        </p:txBody>
      </p:sp>
      <p:sp>
        <p:nvSpPr>
          <p:cNvPr id="46083" name="Rectangle 2"/>
          <p:cNvSpPr>
            <a:spLocks noGrp="1" noChangeArrowheads="1"/>
          </p:cNvSpPr>
          <p:nvPr>
            <p:ph type="title" idx="4294967295"/>
          </p:nvPr>
        </p:nvSpPr>
        <p:spPr>
          <a:xfrm>
            <a:off x="0" y="914400"/>
            <a:ext cx="6477000" cy="533400"/>
          </a:xfrm>
        </p:spPr>
        <p:txBody>
          <a:bodyPr lIns="91440" rIns="91440" bIns="45720">
            <a:normAutofit/>
          </a:bodyPr>
          <a:lstStyle/>
          <a:p>
            <a:pPr eaLnBrk="1" hangingPunct="1">
              <a:defRPr/>
            </a:pPr>
            <a:r>
              <a:rPr lang="en-US" altLang="en-US" sz="2800" b="1" smtClean="0">
                <a:solidFill>
                  <a:srgbClr val="1F497D"/>
                </a:solidFill>
                <a:effectLst>
                  <a:outerShdw blurRad="38100" dist="38100" dir="2700000" algn="tl">
                    <a:srgbClr val="C0C0C0"/>
                  </a:outerShdw>
                </a:effectLst>
                <a:latin typeface="Times New Roman"/>
                <a:cs typeface="Times New Roman"/>
              </a:rPr>
              <a:t>Cis-Trans Isomerism In Cycloalkanes</a:t>
            </a:r>
            <a:endParaRPr lang="en-CA" sz="2800" b="1" smtClean="0">
              <a:solidFill>
                <a:srgbClr val="1F497D"/>
              </a:solidFill>
              <a:effectLst>
                <a:outerShdw blurRad="38100" dist="38100" dir="2700000" algn="tl">
                  <a:srgbClr val="C0C0C0"/>
                </a:outerShdw>
              </a:effectLst>
              <a:latin typeface="Times New Roman"/>
              <a:cs typeface="Times New Roman"/>
            </a:endParaRPr>
          </a:p>
        </p:txBody>
      </p:sp>
      <p:sp>
        <p:nvSpPr>
          <p:cNvPr id="161796" name="Rectangle 3"/>
          <p:cNvSpPr>
            <a:spLocks noGrp="1" noChangeArrowheads="1"/>
          </p:cNvSpPr>
          <p:nvPr>
            <p:ph type="body" idx="4294967295"/>
          </p:nvPr>
        </p:nvSpPr>
        <p:spPr>
          <a:xfrm>
            <a:off x="0" y="1447800"/>
            <a:ext cx="9144000" cy="2743200"/>
          </a:xfrm>
        </p:spPr>
        <p:txBody>
          <a:bodyPr>
            <a:normAutofit/>
          </a:bodyPr>
          <a:lstStyle/>
          <a:p>
            <a:pPr algn="just" eaLnBrk="1" hangingPunct="1">
              <a:lnSpc>
                <a:spcPct val="90000"/>
              </a:lnSpc>
              <a:buClr>
                <a:schemeClr val="folHlink"/>
              </a:buClr>
              <a:buFont typeface="Wingdings" pitchFamily="2" charset="2"/>
              <a:buChar char="Ø"/>
              <a:defRPr/>
            </a:pPr>
            <a:r>
              <a:rPr lang="en-US" altLang="en-US" sz="2400" dirty="0" smtClean="0">
                <a:effectLst>
                  <a:outerShdw blurRad="38100" dist="38100" dir="2700000" algn="tl">
                    <a:srgbClr val="C0C0C0"/>
                  </a:outerShdw>
                </a:effectLst>
                <a:latin typeface="Times New Roman"/>
                <a:cs typeface="Times New Roman"/>
              </a:rPr>
              <a:t>Rotation about C-C bonds in cycloalkanes is limited by the ring structure.</a:t>
            </a:r>
          </a:p>
          <a:p>
            <a:pPr algn="just" eaLnBrk="1" hangingPunct="1">
              <a:lnSpc>
                <a:spcPct val="90000"/>
              </a:lnSpc>
              <a:buClr>
                <a:schemeClr val="folHlink"/>
              </a:buClr>
              <a:buFont typeface="Wingdings" pitchFamily="2" charset="2"/>
              <a:buChar char="Ø"/>
              <a:defRPr/>
            </a:pPr>
            <a:r>
              <a:rPr lang="en-US" altLang="en-US" sz="2400" dirty="0" smtClean="0">
                <a:effectLst>
                  <a:outerShdw blurRad="38100" dist="38100" dir="2700000" algn="tl">
                    <a:srgbClr val="C0C0C0"/>
                  </a:outerShdw>
                </a:effectLst>
                <a:latin typeface="Times New Roman"/>
                <a:cs typeface="Times New Roman"/>
              </a:rPr>
              <a:t>There are two different 1,2-dimethylcyclopropane isomers, one with the two </a:t>
            </a:r>
            <a:r>
              <a:rPr lang="en-US" altLang="en-US" sz="2400" dirty="0" err="1" smtClean="0">
                <a:effectLst>
                  <a:outerShdw blurRad="38100" dist="38100" dir="2700000" algn="tl">
                    <a:srgbClr val="C0C0C0"/>
                  </a:outerShdw>
                </a:effectLst>
                <a:latin typeface="Times New Roman"/>
                <a:cs typeface="Times New Roman"/>
              </a:rPr>
              <a:t>methyls</a:t>
            </a:r>
            <a:r>
              <a:rPr lang="en-US" altLang="en-US" sz="2400" dirty="0" smtClean="0">
                <a:effectLst>
                  <a:outerShdw blurRad="38100" dist="38100" dir="2700000" algn="tl">
                    <a:srgbClr val="C0C0C0"/>
                  </a:outerShdw>
                </a:effectLst>
                <a:latin typeface="Times New Roman"/>
                <a:cs typeface="Times New Roman"/>
              </a:rPr>
              <a:t> on the same side </a:t>
            </a:r>
            <a:r>
              <a:rPr lang="en-US" altLang="en-US" sz="2400" b="1" dirty="0" smtClean="0">
                <a:solidFill>
                  <a:srgbClr val="CC0000"/>
                </a:solidFill>
                <a:effectLst>
                  <a:outerShdw blurRad="38100" dist="38100" dir="2700000" algn="tl">
                    <a:srgbClr val="C0C0C0"/>
                  </a:outerShdw>
                </a:effectLst>
                <a:latin typeface="Times New Roman"/>
                <a:cs typeface="Times New Roman"/>
              </a:rPr>
              <a:t>(</a:t>
            </a:r>
            <a:r>
              <a:rPr lang="en-US" altLang="en-US" sz="2400" b="1" i="1" dirty="0" smtClean="0">
                <a:solidFill>
                  <a:srgbClr val="CC0000"/>
                </a:solidFill>
                <a:effectLst>
                  <a:outerShdw blurRad="38100" dist="38100" dir="2700000" algn="tl">
                    <a:srgbClr val="C0C0C0"/>
                  </a:outerShdw>
                </a:effectLst>
                <a:latin typeface="Times New Roman"/>
                <a:cs typeface="Times New Roman"/>
              </a:rPr>
              <a:t>cis</a:t>
            </a:r>
            <a:r>
              <a:rPr lang="en-US" altLang="en-US" sz="2400" b="1" dirty="0" smtClean="0">
                <a:solidFill>
                  <a:srgbClr val="CC0000"/>
                </a:solidFill>
                <a:effectLst>
                  <a:outerShdw blurRad="38100" dist="38100" dir="2700000" algn="tl">
                    <a:srgbClr val="C0C0C0"/>
                  </a:outerShdw>
                </a:effectLst>
                <a:latin typeface="Times New Roman"/>
                <a:cs typeface="Times New Roman"/>
              </a:rPr>
              <a:t>)</a:t>
            </a:r>
            <a:r>
              <a:rPr lang="en-US" altLang="en-US" sz="2400" dirty="0" smtClean="0">
                <a:effectLst>
                  <a:outerShdw blurRad="38100" dist="38100" dir="2700000" algn="tl">
                    <a:srgbClr val="C0C0C0"/>
                  </a:outerShdw>
                </a:effectLst>
                <a:latin typeface="Times New Roman"/>
                <a:cs typeface="Times New Roman"/>
              </a:rPr>
              <a:t> of the ring and one with the </a:t>
            </a:r>
            <a:r>
              <a:rPr lang="en-US" altLang="en-US" sz="2400" dirty="0" err="1" smtClean="0">
                <a:effectLst>
                  <a:outerShdw blurRad="38100" dist="38100" dir="2700000" algn="tl">
                    <a:srgbClr val="C0C0C0"/>
                  </a:outerShdw>
                </a:effectLst>
                <a:latin typeface="Times New Roman"/>
                <a:cs typeface="Times New Roman"/>
              </a:rPr>
              <a:t>methyls</a:t>
            </a:r>
            <a:r>
              <a:rPr lang="en-US" altLang="en-US" sz="2400" dirty="0" smtClean="0">
                <a:effectLst>
                  <a:outerShdw blurRad="38100" dist="38100" dir="2700000" algn="tl">
                    <a:srgbClr val="C0C0C0"/>
                  </a:outerShdw>
                </a:effectLst>
                <a:latin typeface="Times New Roman"/>
                <a:cs typeface="Times New Roman"/>
              </a:rPr>
              <a:t> on opposite sides </a:t>
            </a:r>
            <a:r>
              <a:rPr lang="en-US" altLang="en-US" sz="2400" b="1" dirty="0" smtClean="0">
                <a:solidFill>
                  <a:srgbClr val="CC0000"/>
                </a:solidFill>
                <a:effectLst>
                  <a:outerShdw blurRad="38100" dist="38100" dir="2700000" algn="tl">
                    <a:srgbClr val="C0C0C0"/>
                  </a:outerShdw>
                </a:effectLst>
                <a:latin typeface="Times New Roman"/>
                <a:cs typeface="Times New Roman"/>
              </a:rPr>
              <a:t>(</a:t>
            </a:r>
            <a:r>
              <a:rPr lang="en-US" altLang="en-US" sz="2400" b="1" i="1" dirty="0" smtClean="0">
                <a:solidFill>
                  <a:srgbClr val="CC0000"/>
                </a:solidFill>
                <a:effectLst>
                  <a:outerShdw blurRad="38100" dist="38100" dir="2700000" algn="tl">
                    <a:srgbClr val="C0C0C0"/>
                  </a:outerShdw>
                </a:effectLst>
                <a:latin typeface="Times New Roman"/>
                <a:cs typeface="Times New Roman"/>
              </a:rPr>
              <a:t>trans</a:t>
            </a:r>
            <a:r>
              <a:rPr lang="en-US" altLang="en-US" sz="2400" b="1" dirty="0" smtClean="0">
                <a:solidFill>
                  <a:srgbClr val="CC0000"/>
                </a:solidFill>
                <a:effectLst>
                  <a:outerShdw blurRad="38100" dist="38100" dir="2700000" algn="tl">
                    <a:srgbClr val="C0C0C0"/>
                  </a:outerShdw>
                </a:effectLst>
                <a:latin typeface="Times New Roman"/>
                <a:cs typeface="Times New Roman"/>
              </a:rPr>
              <a:t>).</a:t>
            </a:r>
            <a:endParaRPr lang="en-CA" sz="2400" b="1" dirty="0" smtClean="0">
              <a:solidFill>
                <a:srgbClr val="CC0000"/>
              </a:solidFill>
              <a:effectLst>
                <a:outerShdw blurRad="38100" dist="38100" dir="2700000" algn="tl">
                  <a:srgbClr val="C0C0C0"/>
                </a:outerShdw>
              </a:effectLst>
              <a:latin typeface="Times New Roman"/>
              <a:cs typeface="Times New Roman"/>
            </a:endParaRPr>
          </a:p>
        </p:txBody>
      </p:sp>
      <p:pic>
        <p:nvPicPr>
          <p:cNvPr id="41989" name="Picture 4"/>
          <p:cNvPicPr>
            <a:picLocks noChangeAspect="1" noChangeArrowheads="1"/>
          </p:cNvPicPr>
          <p:nvPr/>
        </p:nvPicPr>
        <p:blipFill>
          <a:blip r:embed="rId3" cstate="print"/>
          <a:srcRect/>
          <a:stretch>
            <a:fillRect/>
          </a:stretch>
        </p:blipFill>
        <p:spPr bwMode="auto">
          <a:xfrm>
            <a:off x="381000" y="3505200"/>
            <a:ext cx="7924800" cy="2667000"/>
          </a:xfrm>
          <a:prstGeom prst="rect">
            <a:avLst/>
          </a:prstGeom>
          <a:solidFill>
            <a:srgbClr val="FFFFCC"/>
          </a:solidFill>
          <a:ln w="9525">
            <a:noFill/>
            <a:miter lim="800000"/>
            <a:headEnd/>
            <a:tailEnd/>
          </a:ln>
        </p:spPr>
      </p:pic>
      <p:sp>
        <p:nvSpPr>
          <p:cNvPr id="41990" name="Slide Number Placeholder 5"/>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C4E79235-4E59-48C2-AC53-4FA4DE6C43C4}" type="slidenum">
              <a:rPr lang="x-none" sz="1400">
                <a:cs typeface="Arial" pitchFamily="34" charset="0"/>
              </a:rPr>
              <a:pPr rtl="1"/>
              <a:t>41</a:t>
            </a:fld>
            <a:endParaRPr lang="en-US" sz="1400">
              <a:cs typeface="Arial" pitchFamily="34" charset="0"/>
            </a:endParaRPr>
          </a:p>
        </p:txBody>
      </p:sp>
      <p:sp>
        <p:nvSpPr>
          <p:cNvPr id="7" name="Rectangle 6"/>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8" name="Picture 7" descr="ksulogo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9" name="Picture 8" descr="image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0" name="Straight Connector 9"/>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عنوان 1"/>
          <p:cNvSpPr>
            <a:spLocks noGrp="1"/>
          </p:cNvSpPr>
          <p:nvPr>
            <p:ph type="title" idx="4294967295"/>
          </p:nvPr>
        </p:nvSpPr>
        <p:spPr>
          <a:xfrm>
            <a:off x="152400" y="1066800"/>
            <a:ext cx="4495800" cy="639763"/>
          </a:xfrm>
        </p:spPr>
        <p:txBody>
          <a:bodyPr lIns="91440" rIns="91440" bIns="45720" anchor="ctr">
            <a:normAutofit/>
          </a:bodyPr>
          <a:lstStyle/>
          <a:p>
            <a:pPr eaLnBrk="1" hangingPunct="1">
              <a:defRPr/>
            </a:pPr>
            <a:r>
              <a:rPr lang="en-US" sz="2800" b="1" dirty="0" smtClean="0">
                <a:solidFill>
                  <a:schemeClr val="tx2"/>
                </a:solidFill>
                <a:effectLst>
                  <a:outerShdw blurRad="38100" dist="38100" dir="2700000" algn="tl">
                    <a:srgbClr val="C0C0C0"/>
                  </a:outerShdw>
                </a:effectLst>
                <a:latin typeface="Times New Roman"/>
                <a:cs typeface="Times New Roman"/>
              </a:rPr>
              <a:t>Reactions Of Cycloalkanes</a:t>
            </a:r>
            <a:endParaRPr lang="x-none" sz="2800" b="1" dirty="0" smtClean="0">
              <a:solidFill>
                <a:schemeClr val="tx2"/>
              </a:solidFill>
              <a:effectLst>
                <a:outerShdw blurRad="38100" dist="38100" dir="2700000" algn="tl">
                  <a:srgbClr val="C0C0C0"/>
                </a:outerShdw>
              </a:effectLst>
              <a:latin typeface="Times New Roman"/>
              <a:cs typeface="Times New Roman"/>
            </a:endParaRPr>
          </a:p>
        </p:txBody>
      </p:sp>
      <p:sp>
        <p:nvSpPr>
          <p:cNvPr id="163843" name="عنصر نائب للمحتوى 2"/>
          <p:cNvSpPr>
            <a:spLocks noGrp="1"/>
          </p:cNvSpPr>
          <p:nvPr>
            <p:ph idx="4294967295"/>
          </p:nvPr>
        </p:nvSpPr>
        <p:spPr>
          <a:xfrm>
            <a:off x="0" y="1752600"/>
            <a:ext cx="8229600" cy="2819400"/>
          </a:xfrm>
        </p:spPr>
        <p:txBody>
          <a:bodyPr>
            <a:normAutofit fontScale="92500" lnSpcReduction="10000"/>
          </a:bodyPr>
          <a:lstStyle/>
          <a:p>
            <a:pPr eaLnBrk="1" hangingPunct="1">
              <a:buClr>
                <a:schemeClr val="folHlink"/>
              </a:buClr>
              <a:buFont typeface="Wingdings" pitchFamily="2" charset="2"/>
              <a:buChar char="Ø"/>
              <a:defRPr/>
            </a:pPr>
            <a:r>
              <a:rPr lang="en-US" sz="2400" b="1" dirty="0" smtClean="0">
                <a:solidFill>
                  <a:srgbClr val="CC0000"/>
                </a:solidFill>
                <a:effectLst>
                  <a:outerShdw blurRad="38100" dist="38100" dir="2700000" algn="tl">
                    <a:srgbClr val="C0C0C0"/>
                  </a:outerShdw>
                </a:effectLst>
                <a:latin typeface="Times New Roman"/>
                <a:cs typeface="Times New Roman"/>
              </a:rPr>
              <a:t>Less stable rings</a:t>
            </a:r>
          </a:p>
          <a:p>
            <a:pPr marL="0" indent="0" eaLnBrk="1" hangingPunct="1">
              <a:buClr>
                <a:schemeClr val="folHlink"/>
              </a:buClr>
              <a:buNone/>
              <a:defRPr/>
            </a:pPr>
            <a:endParaRPr lang="en-US" sz="2400" b="1" dirty="0">
              <a:solidFill>
                <a:srgbClr val="CC0000"/>
              </a:solidFill>
              <a:effectLst>
                <a:outerShdw blurRad="38100" dist="38100" dir="2700000" algn="tl">
                  <a:srgbClr val="C0C0C0"/>
                </a:outerShdw>
              </a:effectLst>
              <a:latin typeface="Times New Roman"/>
              <a:cs typeface="Times New Roman"/>
            </a:endParaRPr>
          </a:p>
          <a:p>
            <a:pPr marL="0" indent="0" eaLnBrk="1" hangingPunct="1">
              <a:buClr>
                <a:schemeClr val="folHlink"/>
              </a:buClr>
              <a:buNone/>
              <a:defRPr/>
            </a:pPr>
            <a:endParaRPr lang="en-US" sz="2400" dirty="0" smtClean="0">
              <a:latin typeface="Times New Roman"/>
              <a:cs typeface="Times New Roman"/>
            </a:endParaRPr>
          </a:p>
          <a:p>
            <a:pPr marL="0" indent="0" eaLnBrk="1" hangingPunct="1">
              <a:buClr>
                <a:schemeClr val="folHlink"/>
              </a:buClr>
              <a:buNone/>
              <a:defRPr/>
            </a:pPr>
            <a:endParaRPr lang="en-US" sz="2400" dirty="0">
              <a:latin typeface="Times New Roman"/>
              <a:cs typeface="Times New Roman"/>
            </a:endParaRPr>
          </a:p>
          <a:p>
            <a:pPr marL="0" indent="0" eaLnBrk="1" hangingPunct="1">
              <a:buClr>
                <a:schemeClr val="folHlink"/>
              </a:buClr>
              <a:buNone/>
              <a:defRPr/>
            </a:pPr>
            <a:endParaRPr lang="en-US" sz="2400" dirty="0" smtClean="0">
              <a:latin typeface="Times New Roman"/>
              <a:cs typeface="Times New Roman"/>
            </a:endParaRPr>
          </a:p>
          <a:p>
            <a:pPr marL="0" indent="0" eaLnBrk="1" hangingPunct="1">
              <a:buClr>
                <a:schemeClr val="folHlink"/>
              </a:buClr>
              <a:buNone/>
              <a:defRPr/>
            </a:pPr>
            <a:endParaRPr lang="en-US" sz="2400" dirty="0" smtClean="0">
              <a:latin typeface="Times New Roman"/>
              <a:cs typeface="Times New Roman"/>
            </a:endParaRPr>
          </a:p>
          <a:p>
            <a:pPr eaLnBrk="1" hangingPunct="1">
              <a:buClr>
                <a:schemeClr val="folHlink"/>
              </a:buClr>
              <a:buFont typeface="Wingdings" pitchFamily="2" charset="2"/>
              <a:buChar char="Ø"/>
              <a:defRPr/>
            </a:pPr>
            <a:r>
              <a:rPr lang="en-US" sz="2400" b="1" dirty="0" smtClean="0">
                <a:solidFill>
                  <a:srgbClr val="CC0000"/>
                </a:solidFill>
                <a:effectLst>
                  <a:outerShdw blurRad="38100" dist="38100" dir="2700000" algn="tl">
                    <a:srgbClr val="C0C0C0"/>
                  </a:outerShdw>
                </a:effectLst>
                <a:latin typeface="Times New Roman"/>
                <a:cs typeface="Times New Roman"/>
              </a:rPr>
              <a:t>More stable 5 and 6 rings</a:t>
            </a:r>
            <a:endParaRPr lang="x-none" sz="2400" b="1" dirty="0" smtClean="0">
              <a:solidFill>
                <a:srgbClr val="CC0000"/>
              </a:solidFill>
              <a:effectLst>
                <a:outerShdw blurRad="38100" dist="38100" dir="2700000" algn="tl">
                  <a:srgbClr val="C0C0C0"/>
                </a:outerShdw>
              </a:effectLst>
              <a:latin typeface="Times New Roman"/>
              <a:cs typeface="Times New Roman"/>
            </a:endParaRPr>
          </a:p>
        </p:txBody>
      </p:sp>
      <p:graphicFrame>
        <p:nvGraphicFramePr>
          <p:cNvPr id="13314" name="Object 3"/>
          <p:cNvGraphicFramePr>
            <a:graphicFrameLocks noChangeAspect="1"/>
          </p:cNvGraphicFramePr>
          <p:nvPr>
            <p:extLst>
              <p:ext uri="{D42A27DB-BD31-4B8C-83A1-F6EECF244321}">
                <p14:modId xmlns:p14="http://schemas.microsoft.com/office/powerpoint/2010/main" val="315593840"/>
              </p:ext>
            </p:extLst>
          </p:nvPr>
        </p:nvGraphicFramePr>
        <p:xfrm>
          <a:off x="3048000" y="4572000"/>
          <a:ext cx="3124200" cy="1728073"/>
        </p:xfrm>
        <a:graphic>
          <a:graphicData uri="http://schemas.openxmlformats.org/presentationml/2006/ole">
            <mc:AlternateContent xmlns:mc="http://schemas.openxmlformats.org/markup-compatibility/2006">
              <mc:Choice xmlns:v="urn:schemas-microsoft-com:vml" Requires="v">
                <p:oleObj spid="_x0000_s13363" name="ChemSketch" r:id="rId3" imgW="3060360" imgH="1508760" progId="">
                  <p:embed/>
                </p:oleObj>
              </mc:Choice>
              <mc:Fallback>
                <p:oleObj name="ChemSketch" r:id="rId3" imgW="3060360" imgH="150876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572000"/>
                        <a:ext cx="3124200" cy="1728073"/>
                      </a:xfrm>
                      <a:prstGeom prst="rect">
                        <a:avLst/>
                      </a:prstGeom>
                      <a:solidFill>
                        <a:schemeClr val="bg1"/>
                      </a:solidFill>
                      <a:ln>
                        <a:noFill/>
                      </a:ln>
                      <a:effectLst/>
                      <a:extLst/>
                    </p:spPr>
                  </p:pic>
                </p:oleObj>
              </mc:Fallback>
            </mc:AlternateContent>
          </a:graphicData>
        </a:graphic>
      </p:graphicFrame>
      <p:sp>
        <p:nvSpPr>
          <p:cNvPr id="13318" name="Slide Number Placeholder 5"/>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D5C7B4E9-38B9-4B04-A8B5-204B8C9AE6FE}" type="slidenum">
              <a:rPr lang="x-none" sz="1400">
                <a:cs typeface="Arial" pitchFamily="34" charset="0"/>
              </a:rPr>
              <a:pPr rtl="1"/>
              <a:t>42</a:t>
            </a:fld>
            <a:endParaRPr lang="en-US" sz="1400">
              <a:cs typeface="Arial" pitchFamily="34" charset="0"/>
            </a:endParaRPr>
          </a:p>
        </p:txBody>
      </p:sp>
      <p:sp>
        <p:nvSpPr>
          <p:cNvPr id="7" name="Rectangle 6"/>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8" name="Picture 7" descr="ksulog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9" name="Picture 8"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0" name="Straight Connector 9"/>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2" name="Picture 1" descr="www.askiitians.comiit-jee-chemistryorganic-chemistryimages1addition-reactions-of-cyclopropranes.jpg.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1800" y="1752600"/>
            <a:ext cx="4267200" cy="22467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25146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9718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34290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8862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eaLnBrk="1" hangingPunct="1">
              <a:spcBef>
                <a:spcPct val="0"/>
              </a:spcBef>
              <a:buClrTx/>
              <a:buSzTx/>
              <a:buFontTx/>
              <a:buNone/>
            </a:pPr>
            <a:fld id="{8EE5AA14-11FA-4A38-A384-141702AD3398}" type="slidenum">
              <a:rPr lang="en-US" altLang="ar-SA" sz="1200">
                <a:solidFill>
                  <a:srgbClr val="3B3A2A"/>
                </a:solidFill>
              </a:rPr>
              <a:pPr eaLnBrk="1" hangingPunct="1">
                <a:spcBef>
                  <a:spcPct val="0"/>
                </a:spcBef>
                <a:buClrTx/>
                <a:buSzTx/>
                <a:buFontTx/>
                <a:buNone/>
              </a:pPr>
              <a:t>43</a:t>
            </a:fld>
            <a:endParaRPr lang="en-US" altLang="ar-SA" sz="1200">
              <a:solidFill>
                <a:srgbClr val="3B3A2A"/>
              </a:solidFill>
            </a:endParaRPr>
          </a:p>
        </p:txBody>
      </p:sp>
      <p:sp>
        <p:nvSpPr>
          <p:cNvPr id="3" name="Rectangle 2"/>
          <p:cNvSpPr/>
          <p:nvPr/>
        </p:nvSpPr>
        <p:spPr>
          <a:xfrm>
            <a:off x="1447800" y="1600200"/>
            <a:ext cx="5715000" cy="2708275"/>
          </a:xfrm>
          <a:prstGeom prst="rect">
            <a:avLst/>
          </a:prstGeom>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buClr>
                <a:srgbClr val="FFA94A"/>
              </a:buClr>
              <a:buFont typeface="Wingdings" pitchFamily="2" charset="2"/>
              <a:buChar char="Ø"/>
              <a:defRPr/>
            </a:pPr>
            <a:r>
              <a:rPr lang="en-US" altLang="ar-SA" sz="1800" b="1" smtClean="0">
                <a:solidFill>
                  <a:srgbClr val="94C600"/>
                </a:solidFill>
                <a:effectLst>
                  <a:outerShdw blurRad="38100" dist="38100" dir="2700000" algn="tl">
                    <a:srgbClr val="C0C0C0"/>
                  </a:outerShdw>
                </a:effectLst>
                <a:latin typeface="Comic Sans MS" pitchFamily="66" charset="0"/>
              </a:rPr>
              <a:t>Cyclobutan undergoes addition reactions less readily than cyclopropane</a:t>
            </a:r>
          </a:p>
          <a:p>
            <a:pPr eaLnBrk="1" hangingPunct="1">
              <a:buClr>
                <a:srgbClr val="FFA94A"/>
              </a:buClr>
              <a:buFont typeface="Wingdings" pitchFamily="2" charset="2"/>
              <a:buChar char="Ø"/>
              <a:defRPr/>
            </a:pPr>
            <a:endParaRPr lang="en-US" altLang="ar-SA" sz="1800" b="1" smtClean="0">
              <a:solidFill>
                <a:srgbClr val="94C600"/>
              </a:solidFill>
              <a:effectLst>
                <a:outerShdw blurRad="38100" dist="38100" dir="2700000" algn="tl">
                  <a:srgbClr val="C0C0C0"/>
                </a:outerShdw>
              </a:effectLst>
              <a:latin typeface="Comic Sans MS" pitchFamily="66" charset="0"/>
            </a:endParaRPr>
          </a:p>
          <a:p>
            <a:pPr eaLnBrk="1" hangingPunct="1">
              <a:buClr>
                <a:srgbClr val="FFA94A"/>
              </a:buClr>
              <a:defRPr/>
            </a:pPr>
            <a:r>
              <a:rPr lang="en-US" altLang="ar-SA" sz="1800" b="1" smtClean="0">
                <a:solidFill>
                  <a:srgbClr val="94C600"/>
                </a:solidFill>
                <a:effectLst>
                  <a:outerShdw blurRad="38100" dist="38100" dir="2700000" algn="tl">
                    <a:srgbClr val="C0C0C0"/>
                  </a:outerShdw>
                </a:effectLst>
                <a:latin typeface="Comic Sans MS" pitchFamily="66" charset="0"/>
              </a:rPr>
              <a:t>            </a:t>
            </a:r>
          </a:p>
          <a:p>
            <a:pPr eaLnBrk="1" hangingPunct="1">
              <a:buClr>
                <a:srgbClr val="FFA94A"/>
              </a:buClr>
              <a:defRPr/>
            </a:pPr>
            <a:r>
              <a:rPr lang="en-US" altLang="ar-SA" sz="1800" b="1" smtClean="0">
                <a:solidFill>
                  <a:srgbClr val="94C600"/>
                </a:solidFill>
                <a:effectLst>
                  <a:outerShdw blurRad="38100" dist="38100" dir="2700000" algn="tl">
                    <a:srgbClr val="C0C0C0"/>
                  </a:outerShdw>
                </a:effectLst>
                <a:latin typeface="Comic Sans MS" pitchFamily="66" charset="0"/>
              </a:rPr>
              <a:t>          </a:t>
            </a:r>
          </a:p>
          <a:p>
            <a:pPr eaLnBrk="1" hangingPunct="1">
              <a:buClr>
                <a:srgbClr val="FFA94A"/>
              </a:buClr>
              <a:defRPr/>
            </a:pPr>
            <a:r>
              <a:rPr lang="en-US" altLang="ar-SA" sz="1200" b="1" smtClean="0">
                <a:solidFill>
                  <a:srgbClr val="94C600"/>
                </a:solidFill>
                <a:effectLst>
                  <a:outerShdw blurRad="38100" dist="38100" dir="2700000" algn="tl">
                    <a:srgbClr val="C0C0C0"/>
                  </a:outerShdw>
                </a:effectLst>
                <a:latin typeface="Comic Sans MS" pitchFamily="66" charset="0"/>
              </a:rPr>
              <a:t>               </a:t>
            </a:r>
            <a:r>
              <a:rPr lang="en-US" altLang="ar-SA" sz="1200" b="1" smtClean="0">
                <a:solidFill>
                  <a:prstClr val="black"/>
                </a:solidFill>
                <a:effectLst>
                  <a:outerShdw blurRad="38100" dist="38100" dir="2700000" algn="tl">
                    <a:srgbClr val="C0C0C0"/>
                  </a:outerShdw>
                </a:effectLst>
                <a:latin typeface="Comic Sans MS" pitchFamily="66" charset="0"/>
              </a:rPr>
              <a:t>Conc.H</a:t>
            </a:r>
            <a:r>
              <a:rPr lang="en-US" altLang="ar-SA" sz="1200" b="1" baseline="-25000" smtClean="0">
                <a:solidFill>
                  <a:prstClr val="black"/>
                </a:solidFill>
                <a:effectLst>
                  <a:outerShdw blurRad="38100" dist="38100" dir="2700000" algn="tl">
                    <a:srgbClr val="C0C0C0"/>
                  </a:outerShdw>
                </a:effectLst>
                <a:latin typeface="Comic Sans MS" pitchFamily="66" charset="0"/>
              </a:rPr>
              <a:t>2</a:t>
            </a:r>
            <a:r>
              <a:rPr lang="en-US" altLang="ar-SA" sz="1200" b="1" smtClean="0">
                <a:solidFill>
                  <a:prstClr val="black"/>
                </a:solidFill>
                <a:effectLst>
                  <a:outerShdw blurRad="38100" dist="38100" dir="2700000" algn="tl">
                    <a:srgbClr val="C0C0C0"/>
                  </a:outerShdw>
                </a:effectLst>
                <a:latin typeface="Comic Sans MS" pitchFamily="66" charset="0"/>
              </a:rPr>
              <a:t>SO</a:t>
            </a:r>
            <a:r>
              <a:rPr lang="en-US" altLang="ar-SA" sz="1200" b="1" baseline="-25000" smtClean="0">
                <a:solidFill>
                  <a:prstClr val="black"/>
                </a:solidFill>
                <a:effectLst>
                  <a:outerShdw blurRad="38100" dist="38100" dir="2700000" algn="tl">
                    <a:srgbClr val="C0C0C0"/>
                  </a:outerShdw>
                </a:effectLst>
                <a:latin typeface="Comic Sans MS" pitchFamily="66" charset="0"/>
              </a:rPr>
              <a:t>4               </a:t>
            </a:r>
            <a:r>
              <a:rPr lang="en-US" altLang="ar-SA" sz="1200" b="1" smtClean="0">
                <a:solidFill>
                  <a:prstClr val="black"/>
                </a:solidFill>
                <a:effectLst>
                  <a:outerShdw blurRad="38100" dist="38100" dir="2700000" algn="tl">
                    <a:srgbClr val="C0C0C0"/>
                  </a:outerShdw>
                </a:effectLst>
                <a:latin typeface="Comic Sans MS" pitchFamily="66" charset="0"/>
              </a:rPr>
              <a:t>Br</a:t>
            </a:r>
            <a:r>
              <a:rPr lang="en-US" altLang="ar-SA" sz="1200" b="1" baseline="-25000" smtClean="0">
                <a:solidFill>
                  <a:prstClr val="black"/>
                </a:solidFill>
                <a:effectLst>
                  <a:outerShdw blurRad="38100" dist="38100" dir="2700000" algn="tl">
                    <a:srgbClr val="C0C0C0"/>
                  </a:outerShdw>
                </a:effectLst>
                <a:latin typeface="Comic Sans MS" pitchFamily="66" charset="0"/>
              </a:rPr>
              <a:t>2</a:t>
            </a:r>
            <a:r>
              <a:rPr lang="en-US" altLang="ar-SA" sz="1200" b="1" smtClean="0">
                <a:solidFill>
                  <a:prstClr val="black"/>
                </a:solidFill>
                <a:effectLst>
                  <a:outerShdw blurRad="38100" dist="38100" dir="2700000" algn="tl">
                    <a:srgbClr val="C0C0C0"/>
                  </a:outerShdw>
                </a:effectLst>
                <a:latin typeface="Comic Sans MS" pitchFamily="66" charset="0"/>
              </a:rPr>
              <a:t>/CCl</a:t>
            </a:r>
            <a:r>
              <a:rPr lang="en-US" altLang="ar-SA" sz="1200" b="1" baseline="-25000" smtClean="0">
                <a:solidFill>
                  <a:prstClr val="black"/>
                </a:solidFill>
                <a:effectLst>
                  <a:outerShdw blurRad="38100" dist="38100" dir="2700000" algn="tl">
                    <a:srgbClr val="C0C0C0"/>
                  </a:outerShdw>
                </a:effectLst>
                <a:latin typeface="Comic Sans MS" pitchFamily="66" charset="0"/>
              </a:rPr>
              <a:t>4</a:t>
            </a:r>
          </a:p>
          <a:p>
            <a:pPr eaLnBrk="1" hangingPunct="1">
              <a:buClr>
                <a:srgbClr val="FFA94A"/>
              </a:buClr>
              <a:buFont typeface="Wingdings" pitchFamily="2" charset="2"/>
              <a:buChar char="Ø"/>
              <a:defRPr/>
            </a:pPr>
            <a:endParaRPr lang="en-US" altLang="ar-SA" sz="1200" b="1" baseline="-25000" smtClean="0">
              <a:solidFill>
                <a:srgbClr val="94C600"/>
              </a:solidFill>
              <a:effectLst>
                <a:outerShdw blurRad="38100" dist="38100" dir="2700000" algn="tl">
                  <a:srgbClr val="C0C0C0"/>
                </a:outerShdw>
              </a:effectLst>
              <a:latin typeface="Comic Sans MS" pitchFamily="66" charset="0"/>
            </a:endParaRPr>
          </a:p>
          <a:p>
            <a:pPr eaLnBrk="1" hangingPunct="1">
              <a:buClr>
                <a:srgbClr val="FFA94A"/>
              </a:buClr>
              <a:buFont typeface="Wingdings" pitchFamily="2" charset="2"/>
              <a:buChar char="Ø"/>
              <a:defRPr/>
            </a:pPr>
            <a:r>
              <a:rPr lang="en-US" altLang="ar-SA" sz="1200" b="1" baseline="-25000" smtClean="0">
                <a:solidFill>
                  <a:srgbClr val="94C600"/>
                </a:solidFill>
                <a:effectLst>
                  <a:outerShdw blurRad="38100" dist="38100" dir="2700000" algn="tl">
                    <a:srgbClr val="C0C0C0"/>
                  </a:outerShdw>
                </a:effectLst>
                <a:latin typeface="Comic Sans MS" pitchFamily="66" charset="0"/>
              </a:rPr>
              <a:t>                      </a:t>
            </a:r>
            <a:r>
              <a:rPr lang="en-US" altLang="ar-SA" sz="1200" b="1" smtClean="0">
                <a:solidFill>
                  <a:srgbClr val="000000"/>
                </a:solidFill>
                <a:effectLst>
                  <a:outerShdw blurRad="38100" dist="38100" dir="2700000" algn="tl">
                    <a:srgbClr val="C0C0C0"/>
                  </a:outerShdw>
                </a:effectLst>
                <a:latin typeface="Comic Sans MS" pitchFamily="66" charset="0"/>
              </a:rPr>
              <a:t>H</a:t>
            </a:r>
            <a:r>
              <a:rPr lang="en-US" altLang="ar-SA" sz="1200" b="1" baseline="-25000" smtClean="0">
                <a:solidFill>
                  <a:srgbClr val="000000"/>
                </a:solidFill>
                <a:effectLst>
                  <a:outerShdw blurRad="38100" dist="38100" dir="2700000" algn="tl">
                    <a:srgbClr val="C0C0C0"/>
                  </a:outerShdw>
                </a:effectLst>
                <a:latin typeface="Comic Sans MS" pitchFamily="66" charset="0"/>
              </a:rPr>
              <a:t>2</a:t>
            </a:r>
            <a:r>
              <a:rPr lang="en-US" altLang="ar-SA" sz="1200" b="1" smtClean="0">
                <a:solidFill>
                  <a:srgbClr val="000000"/>
                </a:solidFill>
                <a:effectLst>
                  <a:outerShdw blurRad="38100" dist="38100" dir="2700000" algn="tl">
                    <a:srgbClr val="C0C0C0"/>
                  </a:outerShdw>
                </a:effectLst>
                <a:latin typeface="Comic Sans MS" pitchFamily="66" charset="0"/>
              </a:rPr>
              <a:t>O</a:t>
            </a:r>
            <a:r>
              <a:rPr lang="en-US" altLang="ar-SA" sz="1200" b="1" baseline="-25000" smtClean="0">
                <a:solidFill>
                  <a:srgbClr val="94C600"/>
                </a:solidFill>
                <a:effectLst>
                  <a:outerShdw blurRad="38100" dist="38100" dir="2700000" algn="tl">
                    <a:srgbClr val="C0C0C0"/>
                  </a:outerShdw>
                </a:effectLst>
                <a:latin typeface="Comic Sans MS" pitchFamily="66" charset="0"/>
              </a:rPr>
              <a:t> </a:t>
            </a:r>
            <a:r>
              <a:rPr lang="en-US" altLang="ar-SA" sz="1200" b="1" smtClean="0">
                <a:solidFill>
                  <a:srgbClr val="94C600"/>
                </a:solidFill>
                <a:effectLst>
                  <a:outerShdw blurRad="38100" dist="38100" dir="2700000" algn="tl">
                    <a:srgbClr val="C0C0C0"/>
                  </a:outerShdw>
                </a:effectLst>
                <a:latin typeface="Comic Sans MS" pitchFamily="66" charset="0"/>
              </a:rPr>
              <a:t>                        </a:t>
            </a:r>
          </a:p>
          <a:p>
            <a:pPr eaLnBrk="1" hangingPunct="1">
              <a:buClr>
                <a:srgbClr val="FFA94A"/>
              </a:buClr>
              <a:defRPr/>
            </a:pPr>
            <a:r>
              <a:rPr lang="en-US" altLang="ar-SA" sz="1200" b="1" smtClean="0">
                <a:solidFill>
                  <a:srgbClr val="94C600"/>
                </a:solidFill>
                <a:effectLst>
                  <a:outerShdw blurRad="38100" dist="38100" dir="2700000" algn="tl">
                    <a:srgbClr val="C0C0C0"/>
                  </a:outerShdw>
                </a:effectLst>
                <a:latin typeface="Comic Sans MS" pitchFamily="66" charset="0"/>
              </a:rPr>
              <a:t>                       </a:t>
            </a:r>
            <a:r>
              <a:rPr lang="en-US" altLang="ar-SA" sz="1200" b="1" smtClean="0">
                <a:solidFill>
                  <a:srgbClr val="000000"/>
                </a:solidFill>
                <a:effectLst>
                  <a:outerShdw blurRad="38100" dist="38100" dir="2700000" algn="tl">
                    <a:srgbClr val="C0C0C0"/>
                  </a:outerShdw>
                </a:effectLst>
                <a:latin typeface="Comic Sans MS" pitchFamily="66" charset="0"/>
              </a:rPr>
              <a:t>HX                 H</a:t>
            </a:r>
            <a:r>
              <a:rPr lang="en-US" altLang="ar-SA" sz="1200" b="1" baseline="-25000" smtClean="0">
                <a:solidFill>
                  <a:srgbClr val="000000"/>
                </a:solidFill>
                <a:effectLst>
                  <a:outerShdw blurRad="38100" dist="38100" dir="2700000" algn="tl">
                    <a:srgbClr val="C0C0C0"/>
                  </a:outerShdw>
                </a:effectLst>
                <a:latin typeface="Comic Sans MS" pitchFamily="66" charset="0"/>
              </a:rPr>
              <a:t>2</a:t>
            </a:r>
            <a:r>
              <a:rPr lang="en-US" altLang="ar-SA" sz="1200" b="1" smtClean="0">
                <a:solidFill>
                  <a:srgbClr val="000000"/>
                </a:solidFill>
                <a:effectLst>
                  <a:outerShdw blurRad="38100" dist="38100" dir="2700000" algn="tl">
                    <a:srgbClr val="C0C0C0"/>
                  </a:outerShdw>
                </a:effectLst>
                <a:latin typeface="Comic Sans MS" pitchFamily="66" charset="0"/>
              </a:rPr>
              <a:t>/Ni</a:t>
            </a:r>
            <a:endParaRPr lang="en-US" altLang="ar-SA" sz="1800" b="1" smtClean="0">
              <a:solidFill>
                <a:srgbClr val="94C600"/>
              </a:solidFill>
              <a:effectLst>
                <a:outerShdw blurRad="38100" dist="38100" dir="2700000" algn="tl">
                  <a:srgbClr val="C0C0C0"/>
                </a:outerShdw>
              </a:effectLst>
              <a:latin typeface="Comic Sans MS" pitchFamily="66" charset="0"/>
            </a:endParaRPr>
          </a:p>
          <a:p>
            <a:pPr eaLnBrk="1" hangingPunct="1">
              <a:buClr>
                <a:srgbClr val="FFA94A"/>
              </a:buClr>
              <a:defRPr/>
            </a:pPr>
            <a:endParaRPr lang="en-US" altLang="ar-SA" sz="1800" b="1" smtClean="0">
              <a:solidFill>
                <a:srgbClr val="000000"/>
              </a:solidFill>
              <a:effectLst>
                <a:outerShdw blurRad="38100" dist="38100" dir="2700000" algn="tl">
                  <a:srgbClr val="C0C0C0"/>
                </a:outerShdw>
              </a:effectLst>
              <a:latin typeface="Comic Sans MS" pitchFamily="66" charset="0"/>
            </a:endParaRPr>
          </a:p>
          <a:p>
            <a:pPr eaLnBrk="1" hangingPunct="1">
              <a:buClr>
                <a:srgbClr val="FFA94A"/>
              </a:buClr>
              <a:defRPr/>
            </a:pPr>
            <a:r>
              <a:rPr lang="en-US" altLang="ar-SA" sz="1800" b="1" smtClean="0">
                <a:solidFill>
                  <a:srgbClr val="94C600"/>
                </a:solidFill>
                <a:effectLst>
                  <a:outerShdw blurRad="38100" dist="38100" dir="2700000" algn="tl">
                    <a:srgbClr val="C0C0C0"/>
                  </a:outerShdw>
                </a:effectLst>
                <a:latin typeface="Comic Sans MS" pitchFamily="66" charset="0"/>
              </a:rPr>
              <a:t>                  </a:t>
            </a:r>
            <a:r>
              <a:rPr lang="en-US" altLang="ar-SA" sz="1200" b="1" smtClean="0">
                <a:solidFill>
                  <a:srgbClr val="000000"/>
                </a:solidFill>
                <a:effectLst>
                  <a:outerShdw blurRad="38100" dist="38100" dir="2700000" algn="tl">
                    <a:srgbClr val="C0C0C0"/>
                  </a:outerShdw>
                </a:effectLst>
                <a:latin typeface="Comic Sans MS" pitchFamily="66" charset="0"/>
              </a:rPr>
              <a:t>X=Cl,Br,F,I</a:t>
            </a:r>
            <a:r>
              <a:rPr lang="en-US" altLang="ar-SA" sz="1800" b="1" smtClean="0">
                <a:solidFill>
                  <a:srgbClr val="94C600"/>
                </a:solidFill>
                <a:effectLst>
                  <a:outerShdw blurRad="38100" dist="38100" dir="2700000" algn="tl">
                    <a:srgbClr val="C0C0C0"/>
                  </a:outerShdw>
                </a:effectLst>
                <a:latin typeface="Comic Sans MS" pitchFamily="66" charset="0"/>
              </a:rPr>
              <a:t>                   </a:t>
            </a:r>
          </a:p>
        </p:txBody>
      </p:sp>
      <p:sp>
        <p:nvSpPr>
          <p:cNvPr id="6" name="Rectangle 5"/>
          <p:cNvSpPr/>
          <p:nvPr/>
        </p:nvSpPr>
        <p:spPr>
          <a:xfrm>
            <a:off x="3657600" y="3048000"/>
            <a:ext cx="304800" cy="304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a:solidFill>
                <a:prstClr val="black"/>
              </a:solidFill>
            </a:endParaRPr>
          </a:p>
        </p:txBody>
      </p:sp>
      <p:cxnSp>
        <p:nvCxnSpPr>
          <p:cNvPr id="8" name="Straight Arrow Connector 7"/>
          <p:cNvCxnSpPr>
            <a:cxnSpLocks noChangeShapeType="1"/>
          </p:cNvCxnSpPr>
          <p:nvPr/>
        </p:nvCxnSpPr>
        <p:spPr bwMode="auto">
          <a:xfrm>
            <a:off x="4114800" y="3289300"/>
            <a:ext cx="838200" cy="0"/>
          </a:xfrm>
          <a:prstGeom prst="straightConnector1">
            <a:avLst/>
          </a:prstGeom>
          <a:noFill/>
          <a:ln w="254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cxnSp>
        <p:nvCxnSpPr>
          <p:cNvPr id="9" name="Straight Arrow Connector 8"/>
          <p:cNvCxnSpPr>
            <a:cxnSpLocks noChangeShapeType="1"/>
          </p:cNvCxnSpPr>
          <p:nvPr/>
        </p:nvCxnSpPr>
        <p:spPr bwMode="auto">
          <a:xfrm>
            <a:off x="4038600" y="3505200"/>
            <a:ext cx="838200" cy="609600"/>
          </a:xfrm>
          <a:prstGeom prst="straightConnector1">
            <a:avLst/>
          </a:prstGeom>
          <a:noFill/>
          <a:ln w="254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cxnSp>
        <p:nvCxnSpPr>
          <p:cNvPr id="13" name="Straight Arrow Connector 12"/>
          <p:cNvCxnSpPr>
            <a:cxnSpLocks noChangeShapeType="1"/>
          </p:cNvCxnSpPr>
          <p:nvPr/>
        </p:nvCxnSpPr>
        <p:spPr bwMode="auto">
          <a:xfrm flipH="1">
            <a:off x="2438400" y="3289300"/>
            <a:ext cx="1143000" cy="0"/>
          </a:xfrm>
          <a:prstGeom prst="straightConnector1">
            <a:avLst/>
          </a:prstGeom>
          <a:noFill/>
          <a:ln w="254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cxnSp>
        <p:nvCxnSpPr>
          <p:cNvPr id="17" name="Straight Arrow Connector 16"/>
          <p:cNvCxnSpPr>
            <a:cxnSpLocks noChangeShapeType="1"/>
          </p:cNvCxnSpPr>
          <p:nvPr/>
        </p:nvCxnSpPr>
        <p:spPr bwMode="auto">
          <a:xfrm flipH="1">
            <a:off x="3124200" y="3505200"/>
            <a:ext cx="533400" cy="685800"/>
          </a:xfrm>
          <a:prstGeom prst="straightConnector1">
            <a:avLst/>
          </a:prstGeom>
          <a:noFill/>
          <a:ln w="254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cxnSp>
        <p:nvCxnSpPr>
          <p:cNvPr id="33" name="Straight Connector 32"/>
          <p:cNvCxnSpPr/>
          <p:nvPr/>
        </p:nvCxnSpPr>
        <p:spPr>
          <a:xfrm flipH="1">
            <a:off x="5257800" y="3124200"/>
            <a:ext cx="152400" cy="15240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H="1" flipV="1">
            <a:off x="5410200" y="3124200"/>
            <a:ext cx="152400" cy="152400"/>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flipH="1">
            <a:off x="5562600" y="3124200"/>
            <a:ext cx="152400" cy="152400"/>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H="1" flipV="1">
            <a:off x="5708650" y="3124200"/>
            <a:ext cx="158750" cy="152400"/>
          </a:xfrm>
          <a:prstGeom prst="line">
            <a:avLst/>
          </a:prstGeom>
        </p:spPr>
        <p:style>
          <a:lnRef idx="1">
            <a:schemeClr val="dk1"/>
          </a:lnRef>
          <a:fillRef idx="0">
            <a:schemeClr val="dk1"/>
          </a:fillRef>
          <a:effectRef idx="0">
            <a:schemeClr val="dk1"/>
          </a:effectRef>
          <a:fontRef idx="minor">
            <a:schemeClr val="tx1"/>
          </a:fontRef>
        </p:style>
      </p:cxnSp>
      <p:sp>
        <p:nvSpPr>
          <p:cNvPr id="47" name="Rectangle 46"/>
          <p:cNvSpPr/>
          <p:nvPr/>
        </p:nvSpPr>
        <p:spPr>
          <a:xfrm>
            <a:off x="5919788" y="2965450"/>
            <a:ext cx="341312" cy="261938"/>
          </a:xfrm>
          <a:prstGeom prst="rect">
            <a:avLst/>
          </a:prstGeom>
        </p:spPr>
        <p:txBody>
          <a:bodyPr wrap="none">
            <a:spAutoFit/>
          </a:bodyPr>
          <a:lstStyle/>
          <a:p>
            <a:pPr>
              <a:defRPr/>
            </a:pPr>
            <a:r>
              <a:rPr lang="en-US" sz="1100" b="1" dirty="0">
                <a:solidFill>
                  <a:prstClr val="black"/>
                </a:solidFill>
                <a:effectLst>
                  <a:outerShdw blurRad="38100" dist="38100" dir="2700000" algn="tl">
                    <a:srgbClr val="DDDDDD"/>
                  </a:outerShdw>
                </a:effectLst>
                <a:latin typeface="Comic Sans MS" charset="0"/>
                <a:ea typeface="ＭＳ Ｐゴシック" charset="0"/>
                <a:cs typeface="ＭＳ Ｐゴシック" charset="0"/>
              </a:rPr>
              <a:t>Br</a:t>
            </a:r>
            <a:endParaRPr lang="en-US" sz="1100" dirty="0">
              <a:solidFill>
                <a:prstClr val="black"/>
              </a:solidFill>
              <a:latin typeface="Arial" charset="0"/>
              <a:ea typeface="ＭＳ Ｐゴシック" charset="0"/>
              <a:cs typeface="ＭＳ Ｐゴシック" charset="0"/>
            </a:endParaRPr>
          </a:p>
        </p:txBody>
      </p:sp>
      <p:sp>
        <p:nvSpPr>
          <p:cNvPr id="48" name="Rectangle 47"/>
          <p:cNvSpPr/>
          <p:nvPr/>
        </p:nvSpPr>
        <p:spPr>
          <a:xfrm>
            <a:off x="5010150" y="3124200"/>
            <a:ext cx="1250950" cy="261938"/>
          </a:xfrm>
          <a:prstGeom prst="rect">
            <a:avLst/>
          </a:prstGeom>
        </p:spPr>
        <p:txBody>
          <a:bodyPr>
            <a:spAutoFit/>
          </a:bodyPr>
          <a:lstStyle/>
          <a:p>
            <a:pPr>
              <a:defRPr/>
            </a:pPr>
            <a:r>
              <a:rPr lang="en-US" sz="1100" b="1" dirty="0">
                <a:solidFill>
                  <a:prstClr val="black"/>
                </a:solidFill>
                <a:effectLst>
                  <a:outerShdw blurRad="38100" dist="38100" dir="2700000" algn="tl">
                    <a:srgbClr val="DDDDDD"/>
                  </a:outerShdw>
                </a:effectLst>
                <a:latin typeface="Comic Sans MS" charset="0"/>
                <a:ea typeface="ＭＳ Ｐゴシック" charset="0"/>
                <a:cs typeface="ＭＳ Ｐゴシック" charset="0"/>
              </a:rPr>
              <a:t>Br</a:t>
            </a:r>
            <a:endParaRPr lang="en-US" sz="1100" dirty="0">
              <a:solidFill>
                <a:prstClr val="black"/>
              </a:solidFill>
              <a:latin typeface="Arial" charset="0"/>
              <a:ea typeface="ＭＳ Ｐゴシック" charset="0"/>
              <a:cs typeface="ＭＳ Ｐゴシック" charset="0"/>
            </a:endParaRPr>
          </a:p>
        </p:txBody>
      </p:sp>
      <p:cxnSp>
        <p:nvCxnSpPr>
          <p:cNvPr id="53" name="Straight Connector 52"/>
          <p:cNvCxnSpPr/>
          <p:nvPr/>
        </p:nvCxnSpPr>
        <p:spPr>
          <a:xfrm flipH="1">
            <a:off x="5257800" y="3962400"/>
            <a:ext cx="152400" cy="152400"/>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H="1" flipV="1">
            <a:off x="5410200" y="3962400"/>
            <a:ext cx="152400" cy="152400"/>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flipH="1">
            <a:off x="5562600" y="3962400"/>
            <a:ext cx="152400" cy="152400"/>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flipH="1">
            <a:off x="5867400" y="3124200"/>
            <a:ext cx="152400" cy="152400"/>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flipH="1" flipV="1">
            <a:off x="1447800" y="3200400"/>
            <a:ext cx="152400" cy="152400"/>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flipH="1">
            <a:off x="1600200" y="3200400"/>
            <a:ext cx="152400" cy="152400"/>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flipH="1" flipV="1">
            <a:off x="1752600" y="3200400"/>
            <a:ext cx="158750" cy="152400"/>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flipH="1">
            <a:off x="1905000" y="3200400"/>
            <a:ext cx="152400" cy="152400"/>
          </a:xfrm>
          <a:prstGeom prst="line">
            <a:avLst/>
          </a:prstGeom>
        </p:spPr>
        <p:style>
          <a:lnRef idx="1">
            <a:schemeClr val="dk1"/>
          </a:lnRef>
          <a:fillRef idx="0">
            <a:schemeClr val="dk1"/>
          </a:fillRef>
          <a:effectRef idx="0">
            <a:schemeClr val="dk1"/>
          </a:effectRef>
          <a:fontRef idx="minor">
            <a:schemeClr val="tx1"/>
          </a:fontRef>
        </p:style>
      </p:cxnSp>
      <p:sp>
        <p:nvSpPr>
          <p:cNvPr id="70" name="Rectangle 69"/>
          <p:cNvSpPr/>
          <p:nvPr/>
        </p:nvSpPr>
        <p:spPr>
          <a:xfrm>
            <a:off x="1981200" y="3048000"/>
            <a:ext cx="406400" cy="261938"/>
          </a:xfrm>
          <a:prstGeom prst="rect">
            <a:avLst/>
          </a:prstGeom>
        </p:spPr>
        <p:txBody>
          <a:bodyPr wrap="none">
            <a:spAutoFit/>
          </a:bodyPr>
          <a:lstStyle/>
          <a:p>
            <a:pPr>
              <a:defRPr/>
            </a:pPr>
            <a:r>
              <a:rPr lang="en-US" sz="1100" b="1" dirty="0">
                <a:solidFill>
                  <a:prstClr val="black"/>
                </a:solidFill>
                <a:effectLst>
                  <a:outerShdw blurRad="38100" dist="38100" dir="2700000" algn="tl">
                    <a:srgbClr val="DDDDDD"/>
                  </a:outerShdw>
                </a:effectLst>
                <a:latin typeface="Comic Sans MS" charset="0"/>
                <a:ea typeface="ＭＳ Ｐゴシック" charset="0"/>
                <a:cs typeface="ＭＳ Ｐゴシック" charset="0"/>
              </a:rPr>
              <a:t>OH</a:t>
            </a:r>
            <a:endParaRPr lang="en-US" sz="1100" dirty="0">
              <a:solidFill>
                <a:prstClr val="black"/>
              </a:solidFill>
              <a:latin typeface="Arial" charset="0"/>
              <a:ea typeface="ＭＳ Ｐゴシック" charset="0"/>
              <a:cs typeface="ＭＳ Ｐゴシック" charset="0"/>
            </a:endParaRPr>
          </a:p>
        </p:txBody>
      </p:sp>
      <p:cxnSp>
        <p:nvCxnSpPr>
          <p:cNvPr id="71" name="Straight Connector 70"/>
          <p:cNvCxnSpPr/>
          <p:nvPr/>
        </p:nvCxnSpPr>
        <p:spPr>
          <a:xfrm flipH="1" flipV="1">
            <a:off x="2209800" y="4191000"/>
            <a:ext cx="152400" cy="152400"/>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flipH="1">
            <a:off x="2362200" y="4191000"/>
            <a:ext cx="152400" cy="152400"/>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flipH="1" flipV="1">
            <a:off x="2514600" y="4191000"/>
            <a:ext cx="158750" cy="152400"/>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flipH="1">
            <a:off x="2667000" y="4191000"/>
            <a:ext cx="152400" cy="152400"/>
          </a:xfrm>
          <a:prstGeom prst="line">
            <a:avLst/>
          </a:prstGeom>
        </p:spPr>
        <p:style>
          <a:lnRef idx="1">
            <a:schemeClr val="dk1"/>
          </a:lnRef>
          <a:fillRef idx="0">
            <a:schemeClr val="dk1"/>
          </a:fillRef>
          <a:effectRef idx="0">
            <a:schemeClr val="dk1"/>
          </a:effectRef>
          <a:fontRef idx="minor">
            <a:schemeClr val="tx1"/>
          </a:fontRef>
        </p:style>
      </p:cxnSp>
      <p:sp>
        <p:nvSpPr>
          <p:cNvPr id="75" name="Rectangle 74"/>
          <p:cNvSpPr/>
          <p:nvPr/>
        </p:nvSpPr>
        <p:spPr>
          <a:xfrm>
            <a:off x="2743200" y="4038600"/>
            <a:ext cx="287338" cy="261938"/>
          </a:xfrm>
          <a:prstGeom prst="rect">
            <a:avLst/>
          </a:prstGeom>
        </p:spPr>
        <p:txBody>
          <a:bodyPr wrap="none">
            <a:spAutoFit/>
          </a:bodyPr>
          <a:lstStyle/>
          <a:p>
            <a:pPr>
              <a:defRPr/>
            </a:pPr>
            <a:r>
              <a:rPr lang="en-US" sz="1100" b="1" dirty="0">
                <a:solidFill>
                  <a:prstClr val="black"/>
                </a:solidFill>
                <a:effectLst>
                  <a:outerShdw blurRad="38100" dist="38100" dir="2700000" algn="tl">
                    <a:srgbClr val="DDDDDD"/>
                  </a:outerShdw>
                </a:effectLst>
                <a:latin typeface="Comic Sans MS" charset="0"/>
                <a:ea typeface="ＭＳ Ｐゴシック" charset="0"/>
                <a:cs typeface="ＭＳ Ｐゴシック" charset="0"/>
              </a:rPr>
              <a:t>X</a:t>
            </a:r>
            <a:endParaRPr lang="en-US" sz="1100" dirty="0">
              <a:solidFill>
                <a:prstClr val="black"/>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7694339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عنوان 1"/>
          <p:cNvSpPr>
            <a:spLocks noGrp="1"/>
          </p:cNvSpPr>
          <p:nvPr>
            <p:ph type="title"/>
          </p:nvPr>
        </p:nvSpPr>
        <p:spPr/>
        <p:txBody>
          <a:bodyPr/>
          <a:lstStyle/>
          <a:p>
            <a:r>
              <a:rPr lang="en-US" altLang="ar-SA" sz="4100" smtClean="0"/>
              <a:t>Question</a:t>
            </a:r>
            <a:br>
              <a:rPr lang="en-US" altLang="ar-SA" sz="4100" smtClean="0"/>
            </a:br>
            <a:endParaRPr lang="ar-SA" altLang="ar-SA" sz="4100" smtClean="0"/>
          </a:p>
        </p:txBody>
      </p:sp>
      <p:pic>
        <p:nvPicPr>
          <p:cNvPr id="634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3573463"/>
            <a:ext cx="990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3492" name="Object 2"/>
          <p:cNvGraphicFramePr>
            <a:graphicFrameLocks noChangeAspect="1"/>
          </p:cNvGraphicFramePr>
          <p:nvPr/>
        </p:nvGraphicFramePr>
        <p:xfrm>
          <a:off x="1835150" y="4724400"/>
          <a:ext cx="371475" cy="419100"/>
        </p:xfrm>
        <a:graphic>
          <a:graphicData uri="http://schemas.openxmlformats.org/presentationml/2006/ole">
            <mc:AlternateContent xmlns:mc="http://schemas.openxmlformats.org/markup-compatibility/2006">
              <mc:Choice xmlns:v="urn:schemas-microsoft-com:vml" Requires="v">
                <p:oleObj spid="_x0000_s16387" r:id="rId4" imgW="381000" imgH="431800" progId="">
                  <p:embed/>
                </p:oleObj>
              </mc:Choice>
              <mc:Fallback>
                <p:oleObj r:id="rId4" imgW="381000" imgH="4318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4724400"/>
                        <a:ext cx="371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3493"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2349500"/>
            <a:ext cx="23907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Rectangle 4"/>
          <p:cNvSpPr>
            <a:spLocks noChangeArrowheads="1"/>
          </p:cNvSpPr>
          <p:nvPr/>
        </p:nvSpPr>
        <p:spPr bwMode="auto">
          <a:xfrm>
            <a:off x="827088" y="3062288"/>
            <a:ext cx="5383212"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25146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9718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34290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8862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rtl="1" eaLnBrk="1" hangingPunct="1">
              <a:spcBef>
                <a:spcPct val="0"/>
              </a:spcBef>
              <a:buClrTx/>
              <a:buSzTx/>
              <a:buFontTx/>
              <a:buChar char="•"/>
            </a:pPr>
            <a:r>
              <a:rPr lang="en-US" altLang="ar-SA" sz="1600">
                <a:latin typeface="Calibri" pitchFamily="34" charset="0"/>
                <a:ea typeface="Times New Roman" pitchFamily="18" charset="0"/>
                <a:cs typeface="Calibri" pitchFamily="34" charset="0"/>
              </a:rPr>
              <a:t>2- Name the Molecule shown below and Label the 3</a:t>
            </a:r>
            <a:r>
              <a:rPr lang="en-US" altLang="ar-SA" sz="1600" baseline="30000">
                <a:latin typeface="Calibri" pitchFamily="34" charset="0"/>
                <a:ea typeface="Times New Roman" pitchFamily="18" charset="0"/>
                <a:cs typeface="Calibri" pitchFamily="34" charset="0"/>
              </a:rPr>
              <a:t>o</a:t>
            </a:r>
            <a:r>
              <a:rPr lang="en-US" altLang="ar-SA" sz="1600">
                <a:latin typeface="Calibri" pitchFamily="34" charset="0"/>
                <a:ea typeface="Times New Roman" pitchFamily="18" charset="0"/>
                <a:cs typeface="Calibri" pitchFamily="34" charset="0"/>
              </a:rPr>
              <a:t> carbon.</a:t>
            </a:r>
            <a:endParaRPr lang="en-US" altLang="ar-SA" sz="1600">
              <a:latin typeface="Arial" pitchFamily="34" charset="0"/>
              <a:ea typeface="Times New Roman" pitchFamily="18" charset="0"/>
              <a:cs typeface="Arial" pitchFamily="34" charset="0"/>
            </a:endParaRPr>
          </a:p>
          <a:p>
            <a:pPr>
              <a:spcBef>
                <a:spcPct val="0"/>
              </a:spcBef>
              <a:buClrTx/>
              <a:buSzTx/>
              <a:buFontTx/>
              <a:buNone/>
            </a:pPr>
            <a:endParaRPr lang="en-US" altLang="ar-SA" sz="1800">
              <a:latin typeface="Arial" pitchFamily="34" charset="0"/>
              <a:ea typeface="Times New Roman" pitchFamily="18" charset="0"/>
              <a:cs typeface="Arial" pitchFamily="34" charset="0"/>
            </a:endParaRPr>
          </a:p>
        </p:txBody>
      </p:sp>
      <p:sp>
        <p:nvSpPr>
          <p:cNvPr id="63495" name="Rectangle 5"/>
          <p:cNvSpPr>
            <a:spLocks noChangeArrowheads="1"/>
          </p:cNvSpPr>
          <p:nvPr/>
        </p:nvSpPr>
        <p:spPr bwMode="auto">
          <a:xfrm>
            <a:off x="1116013" y="4213225"/>
            <a:ext cx="66960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25146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9718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34290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8862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rtl="1" eaLnBrk="1" hangingPunct="1">
              <a:spcBef>
                <a:spcPct val="0"/>
              </a:spcBef>
              <a:buClrTx/>
              <a:buSzTx/>
              <a:buFontTx/>
              <a:buChar char="•"/>
            </a:pPr>
            <a:r>
              <a:rPr lang="en-US" altLang="ar-SA" sz="1600">
                <a:latin typeface="Calibri" pitchFamily="34" charset="0"/>
                <a:ea typeface="Times New Roman" pitchFamily="18" charset="0"/>
                <a:cs typeface="Calibri" pitchFamily="34" charset="0"/>
              </a:rPr>
              <a:t>3- Design the type of hybridization for each carbon</a:t>
            </a:r>
            <a:endParaRPr lang="en-US" altLang="ar-SA" sz="1600">
              <a:latin typeface="Arial" pitchFamily="34" charset="0"/>
              <a:ea typeface="Times New Roman" pitchFamily="18" charset="0"/>
              <a:cs typeface="Arial" pitchFamily="34" charset="0"/>
            </a:endParaRPr>
          </a:p>
          <a:p>
            <a:pPr>
              <a:spcBef>
                <a:spcPct val="0"/>
              </a:spcBef>
              <a:buClrTx/>
              <a:buSzTx/>
              <a:buFontTx/>
              <a:buNone/>
            </a:pPr>
            <a:endParaRPr lang="en-US" altLang="ar-SA" sz="1800">
              <a:latin typeface="Arial" pitchFamily="34" charset="0"/>
              <a:ea typeface="Times New Roman" pitchFamily="18" charset="0"/>
              <a:cs typeface="Arial" pitchFamily="34" charset="0"/>
            </a:endParaRPr>
          </a:p>
        </p:txBody>
      </p:sp>
      <p:sp>
        <p:nvSpPr>
          <p:cNvPr id="63496" name="Rectangle 6"/>
          <p:cNvSpPr>
            <a:spLocks noChangeArrowheads="1"/>
          </p:cNvSpPr>
          <p:nvPr/>
        </p:nvSpPr>
        <p:spPr bwMode="auto">
          <a:xfrm>
            <a:off x="971550" y="1844675"/>
            <a:ext cx="68405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25146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9718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34290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8862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rtl="1" eaLnBrk="1" hangingPunct="1">
              <a:spcBef>
                <a:spcPct val="0"/>
              </a:spcBef>
              <a:buClrTx/>
              <a:buSzTx/>
              <a:buFontTx/>
              <a:buNone/>
            </a:pPr>
            <a:r>
              <a:rPr lang="en-US" altLang="ar-SA" sz="1600">
                <a:latin typeface="Calibri" pitchFamily="34" charset="0"/>
                <a:ea typeface="Times New Roman" pitchFamily="18" charset="0"/>
                <a:cs typeface="Calibri" pitchFamily="34" charset="0"/>
              </a:rPr>
              <a:t>1- Write the expected product for the following reaction</a:t>
            </a:r>
            <a:endParaRPr lang="en-US" altLang="ar-SA" sz="1600">
              <a:latin typeface="Arial" pitchFamily="34" charset="0"/>
              <a:ea typeface="Times New Roman" pitchFamily="18" charset="0"/>
              <a:cs typeface="Arial" pitchFamily="34" charset="0"/>
            </a:endParaRPr>
          </a:p>
          <a:p>
            <a:pPr>
              <a:spcBef>
                <a:spcPct val="0"/>
              </a:spcBef>
              <a:buClrTx/>
              <a:buSzTx/>
              <a:buFontTx/>
              <a:buNone/>
            </a:pPr>
            <a:endParaRPr lang="en-US" altLang="ar-SA" sz="1800">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31076118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685800" y="1676400"/>
            <a:ext cx="7772400" cy="914401"/>
          </a:xfrm>
        </p:spPr>
        <p:txBody>
          <a:bodyPr/>
          <a:lstStyle/>
          <a:p>
            <a:pPr algn="ctr" eaLnBrk="1" hangingPunct="1">
              <a:defRPr/>
            </a:pPr>
            <a:r>
              <a:rPr lang="en-US" sz="2800" b="1" dirty="0" smtClean="0">
                <a:solidFill>
                  <a:srgbClr val="0F87AB"/>
                </a:solidFill>
              </a:rPr>
              <a:t>Thank You for your kind attention !</a:t>
            </a:r>
          </a:p>
        </p:txBody>
      </p:sp>
      <p:sp>
        <p:nvSpPr>
          <p:cNvPr id="861187" name="Rectangle 3"/>
          <p:cNvSpPr>
            <a:spLocks noGrp="1" noChangeArrowheads="1"/>
          </p:cNvSpPr>
          <p:nvPr>
            <p:ph type="subTitle" idx="1"/>
          </p:nvPr>
        </p:nvSpPr>
        <p:spPr>
          <a:xfrm>
            <a:off x="2667000" y="2819400"/>
            <a:ext cx="3695700" cy="1911350"/>
          </a:xfrm>
        </p:spPr>
        <p:txBody>
          <a:bodyPr>
            <a:normAutofit/>
          </a:bodyPr>
          <a:lstStyle/>
          <a:p>
            <a:pPr marR="0" eaLnBrk="1" hangingPunct="1">
              <a:buFont typeface="Wingdings" pitchFamily="2" charset="2"/>
              <a:buNone/>
            </a:pPr>
            <a:r>
              <a:rPr lang="en-US" altLang="ko-KR" sz="4000" dirty="0" smtClean="0">
                <a:solidFill>
                  <a:srgbClr val="800000"/>
                </a:solidFill>
                <a:latin typeface="Times New Roman"/>
                <a:ea typeface="굴림" pitchFamily="34" charset="-127"/>
                <a:cs typeface="Times New Roman"/>
              </a:rPr>
              <a:t>Questions?</a:t>
            </a:r>
          </a:p>
          <a:p>
            <a:pPr marR="0" eaLnBrk="1" hangingPunct="1">
              <a:buFont typeface="Wingdings" pitchFamily="2" charset="2"/>
              <a:buNone/>
            </a:pPr>
            <a:r>
              <a:rPr lang="en-US" altLang="ko-KR" sz="4000" dirty="0" smtClean="0">
                <a:solidFill>
                  <a:srgbClr val="800000"/>
                </a:solidFill>
                <a:latin typeface="Times New Roman"/>
                <a:ea typeface="굴림" pitchFamily="34" charset="-127"/>
                <a:cs typeface="Times New Roman"/>
              </a:rPr>
              <a:t>Comments</a:t>
            </a:r>
          </a:p>
          <a:p>
            <a:pPr marR="0" eaLnBrk="1" hangingPunct="1">
              <a:buFont typeface="Wingdings" pitchFamily="2" charset="2"/>
              <a:buNone/>
            </a:pPr>
            <a:endParaRPr lang="en-US" sz="4000" dirty="0" smtClean="0">
              <a:solidFill>
                <a:srgbClr val="800000"/>
              </a:solidFill>
              <a:latin typeface="Times New Roman"/>
              <a:ea typeface="굴림" pitchFamily="34" charset="-127"/>
              <a:cs typeface="Times New Roman"/>
            </a:endParaRPr>
          </a:p>
        </p:txBody>
      </p:sp>
      <p:sp>
        <p:nvSpPr>
          <p:cNvPr id="3" name="Slide Number Placeholder 2"/>
          <p:cNvSpPr>
            <a:spLocks noGrp="1"/>
          </p:cNvSpPr>
          <p:nvPr>
            <p:ph type="sldNum" sz="quarter" idx="11"/>
          </p:nvPr>
        </p:nvSpPr>
        <p:spPr/>
        <p:txBody>
          <a:bodyPr/>
          <a:lstStyle/>
          <a:p>
            <a:fld id="{FA84A37A-AFC2-4A01-80A1-FC20F2C0D5BB}" type="slidenum">
              <a:rPr lang="en-US" smtClean="0">
                <a:solidFill>
                  <a:prstClr val="black">
                    <a:lumMod val="65000"/>
                    <a:lumOff val="35000"/>
                  </a:prstClr>
                </a:solidFill>
              </a:rPr>
              <a:pPr/>
              <a:t>45</a:t>
            </a:fld>
            <a:endParaRPr lang="en-US" dirty="0">
              <a:solidFill>
                <a:prstClr val="black">
                  <a:lumMod val="65000"/>
                  <a:lumOff val="35000"/>
                </a:prstClr>
              </a:solidFill>
            </a:endParaRPr>
          </a:p>
        </p:txBody>
      </p:sp>
      <p:sp>
        <p:nvSpPr>
          <p:cNvPr id="9" name="Rectangle 8"/>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10" name="Picture 9" descr="ksu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1" name="Picture 10"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2" name="Straight Connector 11"/>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793220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914400"/>
            <a:ext cx="6096000" cy="895350"/>
          </a:xfrm>
        </p:spPr>
        <p:txBody>
          <a:bodyPr lIns="91440" rIns="91440" bIns="45720" anchor="ctr">
            <a:normAutofit/>
          </a:bodyPr>
          <a:lstStyle/>
          <a:p>
            <a:pPr algn="ctr" eaLnBrk="1" hangingPunct="1">
              <a:defRPr/>
            </a:pPr>
            <a:r>
              <a:rPr lang="en-US" sz="2400" b="1" dirty="0" smtClean="0">
                <a:solidFill>
                  <a:schemeClr val="accent2"/>
                </a:solidFill>
                <a:effectLst>
                  <a:outerShdw blurRad="38100" dist="38100" dir="2700000" algn="tl">
                    <a:srgbClr val="C0C0C0"/>
                  </a:outerShdw>
                </a:effectLst>
                <a:latin typeface="Times New Roman"/>
                <a:cs typeface="Times New Roman"/>
              </a:rPr>
              <a:t>Representation Of  Molecular Formulae</a:t>
            </a:r>
            <a:endParaRPr lang="en-US" sz="2400" dirty="0" smtClean="0">
              <a:solidFill>
                <a:schemeClr val="accent2"/>
              </a:solidFill>
              <a:effectLst>
                <a:outerShdw blurRad="38100" dist="38100" dir="2700000" algn="tl">
                  <a:srgbClr val="C0C0C0"/>
                </a:outerShdw>
              </a:effectLst>
              <a:latin typeface="Times New Roman"/>
              <a:cs typeface="Times New Roman"/>
            </a:endParaRPr>
          </a:p>
        </p:txBody>
      </p:sp>
      <p:sp>
        <p:nvSpPr>
          <p:cNvPr id="22532" name="Slide Number Placeholder 4"/>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78B200AB-9395-4FB3-801C-F989D469AD10}" type="slidenum">
              <a:rPr lang="x-none" sz="1400">
                <a:cs typeface="Arial" pitchFamily="34" charset="0"/>
              </a:rPr>
              <a:pPr rtl="1"/>
              <a:t>5</a:t>
            </a:fld>
            <a:endParaRPr lang="en-US" sz="1400">
              <a:cs typeface="Arial" pitchFamily="34" charset="0"/>
            </a:endParaRPr>
          </a:p>
        </p:txBody>
      </p:sp>
      <p:sp>
        <p:nvSpPr>
          <p:cNvPr id="5" name="Rectangle 4"/>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6" name="Picture 5" descr="ksu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7" name="Picture 6"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8" name="Straight Connector 7"/>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2" name="Picture 1" descr="propanol1.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1981200"/>
            <a:ext cx="2628900" cy="1367028"/>
          </a:xfrm>
          <a:prstGeom prst="rect">
            <a:avLst/>
          </a:prstGeom>
        </p:spPr>
      </p:pic>
      <p:pic>
        <p:nvPicPr>
          <p:cNvPr id="3" name="Picture 2" descr="100px-Propan-1-ol-3D-ball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828800"/>
            <a:ext cx="2768600" cy="1522730"/>
          </a:xfrm>
          <a:prstGeom prst="rect">
            <a:avLst/>
          </a:prstGeom>
        </p:spPr>
      </p:pic>
      <p:sp>
        <p:nvSpPr>
          <p:cNvPr id="9" name="TextBox 8"/>
          <p:cNvSpPr txBox="1"/>
          <p:nvPr/>
        </p:nvSpPr>
        <p:spPr>
          <a:xfrm>
            <a:off x="914400" y="3429000"/>
            <a:ext cx="7315200" cy="400110"/>
          </a:xfrm>
          <a:prstGeom prst="rect">
            <a:avLst/>
          </a:prstGeom>
          <a:noFill/>
        </p:spPr>
        <p:txBody>
          <a:bodyPr wrap="square" rtlCol="0">
            <a:spAutoFit/>
          </a:bodyPr>
          <a:lstStyle/>
          <a:p>
            <a:r>
              <a:rPr lang="en-US" sz="2000" b="1" dirty="0" smtClean="0">
                <a:solidFill>
                  <a:srgbClr val="800000"/>
                </a:solidFill>
                <a:latin typeface="Times New Roman"/>
                <a:cs typeface="Times New Roman"/>
              </a:rPr>
              <a:t>Ball and stick model                                                     dash formula</a:t>
            </a:r>
            <a:endParaRPr lang="en-US" sz="2000" b="1" dirty="0">
              <a:solidFill>
                <a:srgbClr val="800000"/>
              </a:solidFill>
              <a:latin typeface="Times New Roman"/>
              <a:cs typeface="Times New Roman"/>
            </a:endParaRPr>
          </a:p>
        </p:txBody>
      </p:sp>
      <p:pic>
        <p:nvPicPr>
          <p:cNvPr id="10" name="Picture 9" descr="Propan-1-ol-2D-skeleta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9400" y="4343400"/>
            <a:ext cx="1752600" cy="528967"/>
          </a:xfrm>
          <a:prstGeom prst="rect">
            <a:avLst/>
          </a:prstGeom>
        </p:spPr>
      </p:pic>
      <p:sp>
        <p:nvSpPr>
          <p:cNvPr id="13" name="TextBox 12"/>
          <p:cNvSpPr txBox="1"/>
          <p:nvPr/>
        </p:nvSpPr>
        <p:spPr>
          <a:xfrm>
            <a:off x="990600" y="5105400"/>
            <a:ext cx="8001000" cy="400110"/>
          </a:xfrm>
          <a:prstGeom prst="rect">
            <a:avLst/>
          </a:prstGeom>
          <a:noFill/>
        </p:spPr>
        <p:txBody>
          <a:bodyPr wrap="square" rtlCol="0">
            <a:spAutoFit/>
          </a:bodyPr>
          <a:lstStyle/>
          <a:p>
            <a:r>
              <a:rPr lang="en-US" sz="2000" b="1" dirty="0" smtClean="0">
                <a:solidFill>
                  <a:srgbClr val="800000"/>
                </a:solidFill>
                <a:latin typeface="Times New Roman"/>
                <a:cs typeface="Times New Roman"/>
              </a:rPr>
              <a:t>Condensed formula                                                    Bond line formula</a:t>
            </a:r>
            <a:endParaRPr lang="en-US" sz="2000" b="1" dirty="0">
              <a:solidFill>
                <a:srgbClr val="800000"/>
              </a:solidFill>
              <a:latin typeface="Times New Roman"/>
              <a:cs typeface="Times New Roman"/>
            </a:endParaRPr>
          </a:p>
        </p:txBody>
      </p:sp>
      <p:sp>
        <p:nvSpPr>
          <p:cNvPr id="11" name="TextBox 10"/>
          <p:cNvSpPr txBox="1"/>
          <p:nvPr/>
        </p:nvSpPr>
        <p:spPr>
          <a:xfrm>
            <a:off x="1066800" y="4572000"/>
            <a:ext cx="2362200" cy="461665"/>
          </a:xfrm>
          <a:prstGeom prst="rect">
            <a:avLst/>
          </a:prstGeom>
          <a:noFill/>
        </p:spPr>
        <p:txBody>
          <a:bodyPr wrap="square" rtlCol="0">
            <a:spAutoFit/>
          </a:bodyPr>
          <a:lstStyle/>
          <a:p>
            <a:r>
              <a:rPr lang="en-US" sz="2400" dirty="0" smtClean="0">
                <a:latin typeface="Times New Roman"/>
                <a:cs typeface="Times New Roman"/>
              </a:rPr>
              <a:t>CH</a:t>
            </a:r>
            <a:r>
              <a:rPr lang="en-US" sz="2400" baseline="-25000" dirty="0" smtClean="0">
                <a:latin typeface="Times New Roman"/>
                <a:cs typeface="Times New Roman"/>
              </a:rPr>
              <a:t>3</a:t>
            </a:r>
            <a:r>
              <a:rPr lang="en-US" sz="2400" dirty="0" smtClean="0">
                <a:latin typeface="Times New Roman"/>
                <a:cs typeface="Times New Roman"/>
              </a:rPr>
              <a:t>CH</a:t>
            </a:r>
            <a:r>
              <a:rPr lang="en-US" sz="2400" baseline="-25000" dirty="0" smtClean="0">
                <a:latin typeface="Times New Roman"/>
                <a:cs typeface="Times New Roman"/>
              </a:rPr>
              <a:t>2</a:t>
            </a:r>
            <a:r>
              <a:rPr lang="en-US" sz="2400" dirty="0" smtClean="0">
                <a:latin typeface="Times New Roman"/>
                <a:cs typeface="Times New Roman"/>
              </a:rPr>
              <a:t>CH</a:t>
            </a:r>
            <a:r>
              <a:rPr lang="en-US" sz="2400" baseline="-25000" dirty="0" smtClean="0">
                <a:latin typeface="Times New Roman"/>
                <a:cs typeface="Times New Roman"/>
              </a:rPr>
              <a:t>2</a:t>
            </a:r>
            <a:r>
              <a:rPr lang="en-US" sz="2400" dirty="0" smtClean="0">
                <a:latin typeface="Times New Roman"/>
                <a:cs typeface="Times New Roman"/>
              </a:rPr>
              <a:t>OH</a:t>
            </a:r>
            <a:endParaRPr lang="en-US" sz="2400" dirty="0">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0" y="838200"/>
            <a:ext cx="2514600" cy="609600"/>
          </a:xfrm>
        </p:spPr>
        <p:txBody>
          <a:bodyPr lIns="91440" rIns="91440" bIns="45720" anchor="ctr">
            <a:normAutofit/>
          </a:bodyPr>
          <a:lstStyle/>
          <a:p>
            <a:pPr algn="ctr">
              <a:defRPr/>
            </a:pPr>
            <a:r>
              <a:rPr lang="en-US" sz="2400" b="1" dirty="0" smtClean="0">
                <a:solidFill>
                  <a:schemeClr val="accent2"/>
                </a:solidFill>
                <a:effectLst>
                  <a:outerShdw blurRad="38100" dist="38100" dir="2700000" algn="tl">
                    <a:srgbClr val="C0C0C0"/>
                  </a:outerShdw>
                </a:effectLst>
                <a:latin typeface="Times New Roman"/>
                <a:cs typeface="Times New Roman"/>
              </a:rPr>
              <a:t>Drawing Alkanes</a:t>
            </a:r>
            <a:endParaRPr lang="en-US" sz="2400" dirty="0" smtClean="0">
              <a:solidFill>
                <a:schemeClr val="accent2"/>
              </a:solidFill>
              <a:effectLst>
                <a:outerShdw blurRad="38100" dist="38100" dir="2700000" algn="tl">
                  <a:srgbClr val="C0C0C0"/>
                </a:outerShdw>
              </a:effectLst>
              <a:latin typeface="Times New Roman"/>
              <a:cs typeface="Times New Roman"/>
            </a:endParaRPr>
          </a:p>
        </p:txBody>
      </p:sp>
      <p:sp>
        <p:nvSpPr>
          <p:cNvPr id="23557" name="Text Box 13"/>
          <p:cNvSpPr txBox="1">
            <a:spLocks noChangeArrowheads="1"/>
          </p:cNvSpPr>
          <p:nvPr/>
        </p:nvSpPr>
        <p:spPr bwMode="auto">
          <a:xfrm>
            <a:off x="76200" y="4648200"/>
            <a:ext cx="1415321" cy="461665"/>
          </a:xfrm>
          <a:prstGeom prst="rect">
            <a:avLst/>
          </a:prstGeom>
          <a:noFill/>
          <a:ln w="9525">
            <a:noFill/>
            <a:miter lim="800000"/>
            <a:headEnd/>
            <a:tailEnd/>
          </a:ln>
        </p:spPr>
        <p:txBody>
          <a:bodyPr wrap="none">
            <a:spAutoFit/>
          </a:bodyPr>
          <a:lstStyle/>
          <a:p>
            <a:pPr algn="r" rtl="1"/>
            <a:r>
              <a:rPr lang="en-US" sz="2400" dirty="0">
                <a:latin typeface="Times New Roman"/>
                <a:cs typeface="Times New Roman"/>
              </a:rPr>
              <a:t>n-Pentane</a:t>
            </a:r>
          </a:p>
        </p:txBody>
      </p:sp>
      <p:sp>
        <p:nvSpPr>
          <p:cNvPr id="23562" name="Slide Number Placeholder 9"/>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4AF24B1B-7EC7-49E4-9FE5-2E5A83818FC4}" type="slidenum">
              <a:rPr lang="x-none" sz="1400">
                <a:cs typeface="Arial" pitchFamily="34" charset="0"/>
              </a:rPr>
              <a:pPr rtl="1"/>
              <a:t>6</a:t>
            </a:fld>
            <a:endParaRPr lang="en-US" sz="1400">
              <a:cs typeface="Arial" pitchFamily="34" charset="0"/>
            </a:endParaRPr>
          </a:p>
        </p:txBody>
      </p:sp>
      <p:sp>
        <p:nvSpPr>
          <p:cNvPr id="11" name="Rectangle 10"/>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12" name="Picture 11" descr="ksu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3" name="Picture 12"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4" name="Straight Connector 13"/>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2" name="Picture 1" descr="150px-Pentane-2D-Skeletal.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5379720"/>
            <a:ext cx="2286000" cy="792480"/>
          </a:xfrm>
          <a:prstGeom prst="rect">
            <a:avLst/>
          </a:prstGeom>
        </p:spPr>
      </p:pic>
      <p:pic>
        <p:nvPicPr>
          <p:cNvPr id="3" name="Picture 2" descr="pentane-lewis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5239000"/>
            <a:ext cx="2133600" cy="857000"/>
          </a:xfrm>
          <a:prstGeom prst="rect">
            <a:avLst/>
          </a:prstGeom>
        </p:spPr>
      </p:pic>
      <p:sp>
        <p:nvSpPr>
          <p:cNvPr id="5" name="TextBox 4"/>
          <p:cNvSpPr txBox="1"/>
          <p:nvPr/>
        </p:nvSpPr>
        <p:spPr>
          <a:xfrm>
            <a:off x="2438400" y="5574268"/>
            <a:ext cx="2514600" cy="369332"/>
          </a:xfrm>
          <a:prstGeom prst="rect">
            <a:avLst/>
          </a:prstGeom>
          <a:noFill/>
        </p:spPr>
        <p:txBody>
          <a:bodyPr wrap="square" rtlCol="0">
            <a:spAutoFit/>
          </a:bodyPr>
          <a:lstStyle/>
          <a:p>
            <a:r>
              <a:rPr lang="en-US" dirty="0" smtClean="0">
                <a:latin typeface="Arial"/>
                <a:cs typeface="Arial"/>
              </a:rPr>
              <a:t>CH</a:t>
            </a:r>
            <a:r>
              <a:rPr lang="en-US" baseline="-25000" dirty="0" smtClean="0">
                <a:latin typeface="Arial"/>
                <a:cs typeface="Arial"/>
              </a:rPr>
              <a:t>3</a:t>
            </a:r>
            <a:r>
              <a:rPr lang="en-US" dirty="0" smtClean="0">
                <a:latin typeface="Arial"/>
                <a:cs typeface="Arial"/>
              </a:rPr>
              <a:t>CH</a:t>
            </a:r>
            <a:r>
              <a:rPr lang="en-US" baseline="-25000" dirty="0" smtClean="0">
                <a:latin typeface="Arial"/>
                <a:cs typeface="Arial"/>
              </a:rPr>
              <a:t>2</a:t>
            </a:r>
            <a:r>
              <a:rPr lang="en-US" dirty="0" smtClean="0">
                <a:latin typeface="Arial"/>
                <a:cs typeface="Arial"/>
              </a:rPr>
              <a:t>CH</a:t>
            </a:r>
            <a:r>
              <a:rPr lang="en-US" baseline="-25000" dirty="0" smtClean="0">
                <a:latin typeface="Arial"/>
                <a:cs typeface="Arial"/>
              </a:rPr>
              <a:t>2</a:t>
            </a:r>
            <a:r>
              <a:rPr lang="en-US" dirty="0" smtClean="0">
                <a:latin typeface="Arial"/>
                <a:cs typeface="Arial"/>
              </a:rPr>
              <a:t>CH</a:t>
            </a:r>
            <a:r>
              <a:rPr lang="en-US" baseline="-25000" dirty="0" smtClean="0">
                <a:latin typeface="Arial"/>
                <a:cs typeface="Arial"/>
              </a:rPr>
              <a:t>2</a:t>
            </a:r>
            <a:r>
              <a:rPr lang="en-US" dirty="0" smtClean="0">
                <a:latin typeface="Arial"/>
                <a:cs typeface="Arial"/>
              </a:rPr>
              <a:t>CH</a:t>
            </a:r>
            <a:r>
              <a:rPr lang="en-US" baseline="-25000" dirty="0" smtClean="0">
                <a:latin typeface="Arial"/>
                <a:cs typeface="Arial"/>
              </a:rPr>
              <a:t>3</a:t>
            </a:r>
            <a:endParaRPr lang="en-US" baseline="-25000" dirty="0">
              <a:latin typeface="Arial"/>
              <a:cs typeface="Arial"/>
            </a:endParaRPr>
          </a:p>
        </p:txBody>
      </p:sp>
      <p:sp>
        <p:nvSpPr>
          <p:cNvPr id="19" name="TextBox 18"/>
          <p:cNvSpPr txBox="1"/>
          <p:nvPr/>
        </p:nvSpPr>
        <p:spPr>
          <a:xfrm>
            <a:off x="4800600" y="5574268"/>
            <a:ext cx="1905000" cy="369332"/>
          </a:xfrm>
          <a:prstGeom prst="rect">
            <a:avLst/>
          </a:prstGeom>
          <a:noFill/>
        </p:spPr>
        <p:txBody>
          <a:bodyPr wrap="square" rtlCol="0">
            <a:spAutoFit/>
          </a:bodyPr>
          <a:lstStyle/>
          <a:p>
            <a:r>
              <a:rPr lang="en-US" dirty="0" smtClean="0">
                <a:latin typeface="Arial"/>
                <a:cs typeface="Arial"/>
              </a:rPr>
              <a:t>CH</a:t>
            </a:r>
            <a:r>
              <a:rPr lang="en-US" baseline="-25000" dirty="0" smtClean="0">
                <a:latin typeface="Arial"/>
                <a:cs typeface="Arial"/>
              </a:rPr>
              <a:t>3</a:t>
            </a:r>
            <a:r>
              <a:rPr lang="en-US" dirty="0" smtClean="0">
                <a:latin typeface="Arial"/>
                <a:cs typeface="Arial"/>
              </a:rPr>
              <a:t>(CH</a:t>
            </a:r>
            <a:r>
              <a:rPr lang="en-US" baseline="-25000" dirty="0" smtClean="0">
                <a:latin typeface="Arial"/>
                <a:cs typeface="Arial"/>
              </a:rPr>
              <a:t>2</a:t>
            </a:r>
            <a:r>
              <a:rPr lang="en-US" dirty="0" smtClean="0">
                <a:latin typeface="Arial"/>
                <a:cs typeface="Arial"/>
              </a:rPr>
              <a:t>)</a:t>
            </a:r>
            <a:r>
              <a:rPr lang="en-US" baseline="-25000" dirty="0" smtClean="0">
                <a:latin typeface="Arial"/>
                <a:cs typeface="Arial"/>
              </a:rPr>
              <a:t>3</a:t>
            </a:r>
            <a:r>
              <a:rPr lang="en-US" dirty="0" smtClean="0">
                <a:latin typeface="Arial"/>
                <a:cs typeface="Arial"/>
              </a:rPr>
              <a:t>CH</a:t>
            </a:r>
            <a:r>
              <a:rPr lang="en-US" baseline="-25000" dirty="0" smtClean="0">
                <a:latin typeface="Arial"/>
                <a:cs typeface="Arial"/>
              </a:rPr>
              <a:t>3</a:t>
            </a:r>
            <a:endParaRPr lang="en-US" baseline="-25000" dirty="0">
              <a:latin typeface="Arial"/>
              <a:cs typeface="Arial"/>
            </a:endParaRPr>
          </a:p>
        </p:txBody>
      </p:sp>
      <p:sp>
        <p:nvSpPr>
          <p:cNvPr id="6" name="TextBox 5"/>
          <p:cNvSpPr txBox="1"/>
          <p:nvPr/>
        </p:nvSpPr>
        <p:spPr>
          <a:xfrm>
            <a:off x="76200" y="1295400"/>
            <a:ext cx="1219200" cy="400110"/>
          </a:xfrm>
          <a:prstGeom prst="rect">
            <a:avLst/>
          </a:prstGeom>
          <a:noFill/>
        </p:spPr>
        <p:txBody>
          <a:bodyPr wrap="square" rtlCol="0">
            <a:spAutoFit/>
          </a:bodyPr>
          <a:lstStyle/>
          <a:p>
            <a:r>
              <a:rPr lang="en-US" sz="2000" b="1" dirty="0" smtClean="0">
                <a:latin typeface="Times New Roman"/>
                <a:cs typeface="Times New Roman"/>
              </a:rPr>
              <a:t>Methane</a:t>
            </a:r>
            <a:endParaRPr lang="en-US" sz="2000" b="1" dirty="0">
              <a:latin typeface="Times New Roman"/>
              <a:cs typeface="Times New Roman"/>
            </a:endParaRPr>
          </a:p>
        </p:txBody>
      </p:sp>
      <p:pic>
        <p:nvPicPr>
          <p:cNvPr id="8" name="Picture 7" descr="Methan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92018" y="1371601"/>
            <a:ext cx="527582" cy="533400"/>
          </a:xfrm>
          <a:prstGeom prst="rect">
            <a:avLst/>
          </a:prstGeom>
        </p:spPr>
      </p:pic>
      <p:pic>
        <p:nvPicPr>
          <p:cNvPr id="9" name="Picture 8" descr="Methane-2D-small.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0" y="1752600"/>
            <a:ext cx="914400" cy="952333"/>
          </a:xfrm>
          <a:prstGeom prst="rect">
            <a:avLst/>
          </a:prstGeom>
        </p:spPr>
      </p:pic>
      <p:pic>
        <p:nvPicPr>
          <p:cNvPr id="10" name="Picture 9" descr="Methane-2D-squar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55635" y="1905000"/>
            <a:ext cx="735165" cy="762000"/>
          </a:xfrm>
          <a:prstGeom prst="rect">
            <a:avLst/>
          </a:prstGeom>
        </p:spPr>
      </p:pic>
      <p:sp>
        <p:nvSpPr>
          <p:cNvPr id="15" name="TextBox 14"/>
          <p:cNvSpPr txBox="1"/>
          <p:nvPr/>
        </p:nvSpPr>
        <p:spPr>
          <a:xfrm>
            <a:off x="3312195" y="2057400"/>
            <a:ext cx="603651" cy="369332"/>
          </a:xfrm>
          <a:prstGeom prst="rect">
            <a:avLst/>
          </a:prstGeom>
          <a:noFill/>
        </p:spPr>
        <p:txBody>
          <a:bodyPr wrap="none" rtlCol="0">
            <a:spAutoFit/>
          </a:bodyPr>
          <a:lstStyle/>
          <a:p>
            <a:r>
              <a:rPr lang="en-US" dirty="0" smtClean="0"/>
              <a:t>CH</a:t>
            </a:r>
            <a:r>
              <a:rPr lang="en-US" baseline="-25000" dirty="0" smtClean="0"/>
              <a:t>4</a:t>
            </a:r>
            <a:endParaRPr lang="en-US" baseline="-25000" dirty="0"/>
          </a:p>
        </p:txBody>
      </p:sp>
      <p:sp>
        <p:nvSpPr>
          <p:cNvPr id="26" name="TextBox 25"/>
          <p:cNvSpPr txBox="1"/>
          <p:nvPr/>
        </p:nvSpPr>
        <p:spPr>
          <a:xfrm>
            <a:off x="4572000" y="1295400"/>
            <a:ext cx="1219200" cy="400110"/>
          </a:xfrm>
          <a:prstGeom prst="rect">
            <a:avLst/>
          </a:prstGeom>
          <a:noFill/>
        </p:spPr>
        <p:txBody>
          <a:bodyPr wrap="square" rtlCol="0">
            <a:spAutoFit/>
          </a:bodyPr>
          <a:lstStyle/>
          <a:p>
            <a:r>
              <a:rPr lang="en-US" sz="2000" b="1" dirty="0">
                <a:latin typeface="Times New Roman"/>
                <a:cs typeface="Times New Roman"/>
              </a:rPr>
              <a:t>E</a:t>
            </a:r>
            <a:r>
              <a:rPr lang="en-US" sz="2000" b="1" dirty="0" smtClean="0">
                <a:latin typeface="Times New Roman"/>
                <a:cs typeface="Times New Roman"/>
              </a:rPr>
              <a:t>thane</a:t>
            </a:r>
            <a:endParaRPr lang="en-US" sz="2000" b="1" dirty="0">
              <a:latin typeface="Times New Roman"/>
              <a:cs typeface="Times New Roman"/>
            </a:endParaRPr>
          </a:p>
        </p:txBody>
      </p:sp>
      <p:pic>
        <p:nvPicPr>
          <p:cNvPr id="16" name="Picture 15" descr="Ethane-2D-flat.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75457" y="1852422"/>
            <a:ext cx="914400" cy="690787"/>
          </a:xfrm>
          <a:prstGeom prst="rect">
            <a:avLst/>
          </a:prstGeom>
        </p:spPr>
      </p:pic>
      <p:pic>
        <p:nvPicPr>
          <p:cNvPr id="17" name="Picture 16" descr="0001.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29600" y="1371600"/>
            <a:ext cx="762000" cy="576943"/>
          </a:xfrm>
          <a:prstGeom prst="rect">
            <a:avLst/>
          </a:prstGeom>
        </p:spPr>
      </p:pic>
      <p:sp>
        <p:nvSpPr>
          <p:cNvPr id="29" name="TextBox 28"/>
          <p:cNvSpPr txBox="1"/>
          <p:nvPr/>
        </p:nvSpPr>
        <p:spPr>
          <a:xfrm>
            <a:off x="6732857" y="2057400"/>
            <a:ext cx="1022636" cy="369332"/>
          </a:xfrm>
          <a:prstGeom prst="rect">
            <a:avLst/>
          </a:prstGeom>
          <a:noFill/>
        </p:spPr>
        <p:txBody>
          <a:bodyPr wrap="none" rtlCol="0">
            <a:spAutoFit/>
          </a:bodyPr>
          <a:lstStyle/>
          <a:p>
            <a:r>
              <a:rPr lang="en-US" dirty="0" smtClean="0"/>
              <a:t>CH</a:t>
            </a:r>
            <a:r>
              <a:rPr lang="en-US" baseline="-25000" dirty="0" smtClean="0"/>
              <a:t>3</a:t>
            </a:r>
            <a:r>
              <a:rPr lang="en-US" dirty="0" smtClean="0"/>
              <a:t>CH</a:t>
            </a:r>
            <a:r>
              <a:rPr lang="en-US" baseline="-25000" dirty="0" smtClean="0"/>
              <a:t>3</a:t>
            </a:r>
            <a:endParaRPr lang="en-US" baseline="-25000" dirty="0"/>
          </a:p>
        </p:txBody>
      </p:sp>
      <p:cxnSp>
        <p:nvCxnSpPr>
          <p:cNvPr id="20" name="Straight Connector 19"/>
          <p:cNvCxnSpPr/>
          <p:nvPr/>
        </p:nvCxnSpPr>
        <p:spPr>
          <a:xfrm>
            <a:off x="8153400" y="2286000"/>
            <a:ext cx="5334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76200" y="2895600"/>
            <a:ext cx="1219200" cy="400110"/>
          </a:xfrm>
          <a:prstGeom prst="rect">
            <a:avLst/>
          </a:prstGeom>
          <a:noFill/>
        </p:spPr>
        <p:txBody>
          <a:bodyPr wrap="square" rtlCol="0">
            <a:spAutoFit/>
          </a:bodyPr>
          <a:lstStyle/>
          <a:p>
            <a:r>
              <a:rPr lang="en-US" sz="2000" b="1" dirty="0" smtClean="0">
                <a:latin typeface="Times New Roman"/>
                <a:cs typeface="Times New Roman"/>
              </a:rPr>
              <a:t>Propane</a:t>
            </a:r>
            <a:endParaRPr lang="en-US" sz="2000" b="1" dirty="0">
              <a:latin typeface="Times New Roman"/>
              <a:cs typeface="Times New Roman"/>
            </a:endParaRPr>
          </a:p>
        </p:txBody>
      </p:sp>
      <p:pic>
        <p:nvPicPr>
          <p:cNvPr id="22" name="Picture 21" descr="Propane-2D-flat.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6384" y="3548981"/>
            <a:ext cx="1193416" cy="718219"/>
          </a:xfrm>
          <a:prstGeom prst="rect">
            <a:avLst/>
          </a:prstGeom>
        </p:spPr>
      </p:pic>
      <p:sp>
        <p:nvSpPr>
          <p:cNvPr id="35" name="TextBox 34"/>
          <p:cNvSpPr txBox="1"/>
          <p:nvPr/>
        </p:nvSpPr>
        <p:spPr>
          <a:xfrm>
            <a:off x="2133600" y="3777581"/>
            <a:ext cx="1441621" cy="369332"/>
          </a:xfrm>
          <a:prstGeom prst="rect">
            <a:avLst/>
          </a:prstGeom>
          <a:noFill/>
        </p:spPr>
        <p:txBody>
          <a:bodyPr wrap="none" rtlCol="0">
            <a:spAutoFit/>
          </a:bodyPr>
          <a:lstStyle/>
          <a:p>
            <a:r>
              <a:rPr lang="en-US" dirty="0" smtClean="0"/>
              <a:t>CH</a:t>
            </a:r>
            <a:r>
              <a:rPr lang="en-US" baseline="-25000" dirty="0" smtClean="0"/>
              <a:t>3</a:t>
            </a:r>
            <a:r>
              <a:rPr lang="en-US" dirty="0" smtClean="0"/>
              <a:t>CH</a:t>
            </a:r>
            <a:r>
              <a:rPr lang="en-US" baseline="-25000" dirty="0" smtClean="0"/>
              <a:t>2</a:t>
            </a:r>
            <a:r>
              <a:rPr lang="en-US" dirty="0" smtClean="0"/>
              <a:t>CH</a:t>
            </a:r>
            <a:r>
              <a:rPr lang="en-US" baseline="-25000" dirty="0" smtClean="0"/>
              <a:t>3</a:t>
            </a:r>
            <a:endParaRPr lang="en-US" baseline="-25000" dirty="0"/>
          </a:p>
        </p:txBody>
      </p:sp>
      <p:pic>
        <p:nvPicPr>
          <p:cNvPr id="23" name="Picture 22" descr="mGOHL.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200" y="3533741"/>
            <a:ext cx="914400" cy="701040"/>
          </a:xfrm>
          <a:prstGeom prst="rect">
            <a:avLst/>
          </a:prstGeom>
        </p:spPr>
      </p:pic>
      <p:sp>
        <p:nvSpPr>
          <p:cNvPr id="24" name="Rectangle 23"/>
          <p:cNvSpPr/>
          <p:nvPr/>
        </p:nvSpPr>
        <p:spPr>
          <a:xfrm>
            <a:off x="4572000" y="1371600"/>
            <a:ext cx="4495800" cy="13716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76200" y="1371600"/>
            <a:ext cx="4419600" cy="13716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76200" y="2971800"/>
            <a:ext cx="4419600" cy="13716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Propane-2D-Skeletal.svg.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05200" y="3625181"/>
            <a:ext cx="990600" cy="564952"/>
          </a:xfrm>
          <a:prstGeom prst="rect">
            <a:avLst/>
          </a:prstGeom>
        </p:spPr>
      </p:pic>
      <p:pic>
        <p:nvPicPr>
          <p:cNvPr id="27" name="Picture 26" descr="Propane-3D-balls-B.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581400" y="2967921"/>
            <a:ext cx="914400" cy="613479"/>
          </a:xfrm>
          <a:prstGeom prst="rect">
            <a:avLst/>
          </a:prstGeom>
        </p:spPr>
      </p:pic>
      <p:sp>
        <p:nvSpPr>
          <p:cNvPr id="42" name="Rectangle 41"/>
          <p:cNvSpPr/>
          <p:nvPr/>
        </p:nvSpPr>
        <p:spPr>
          <a:xfrm>
            <a:off x="4572000" y="2971800"/>
            <a:ext cx="4495800" cy="13716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4495800" y="2952690"/>
            <a:ext cx="1219200" cy="400110"/>
          </a:xfrm>
          <a:prstGeom prst="rect">
            <a:avLst/>
          </a:prstGeom>
          <a:noFill/>
        </p:spPr>
        <p:txBody>
          <a:bodyPr wrap="square" rtlCol="0">
            <a:spAutoFit/>
          </a:bodyPr>
          <a:lstStyle/>
          <a:p>
            <a:r>
              <a:rPr lang="en-US" sz="2000" b="1" dirty="0" smtClean="0">
                <a:latin typeface="Times New Roman"/>
                <a:cs typeface="Times New Roman"/>
              </a:rPr>
              <a:t>butane</a:t>
            </a:r>
            <a:endParaRPr lang="en-US" sz="2000" b="1" dirty="0">
              <a:latin typeface="Times New Roman"/>
              <a:cs typeface="Times New Roman"/>
            </a:endParaRPr>
          </a:p>
        </p:txBody>
      </p:sp>
      <p:pic>
        <p:nvPicPr>
          <p:cNvPr id="28" name="Picture 27" descr="Butane-3D-balls.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900790" y="2971800"/>
            <a:ext cx="1167010" cy="631694"/>
          </a:xfrm>
          <a:prstGeom prst="rect">
            <a:avLst/>
          </a:prstGeom>
        </p:spPr>
      </p:pic>
      <p:pic>
        <p:nvPicPr>
          <p:cNvPr id="30" name="Picture 29" descr="Butane-2D-flat.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572000" y="3561311"/>
            <a:ext cx="1394036" cy="705889"/>
          </a:xfrm>
          <a:prstGeom prst="rect">
            <a:avLst/>
          </a:prstGeom>
        </p:spPr>
      </p:pic>
      <p:sp>
        <p:nvSpPr>
          <p:cNvPr id="46" name="TextBox 45"/>
          <p:cNvSpPr txBox="1"/>
          <p:nvPr/>
        </p:nvSpPr>
        <p:spPr>
          <a:xfrm>
            <a:off x="5873579" y="3733800"/>
            <a:ext cx="1903398" cy="369332"/>
          </a:xfrm>
          <a:prstGeom prst="rect">
            <a:avLst/>
          </a:prstGeom>
          <a:noFill/>
        </p:spPr>
        <p:txBody>
          <a:bodyPr wrap="none" rtlCol="0">
            <a:spAutoFit/>
          </a:bodyPr>
          <a:lstStyle/>
          <a:p>
            <a:r>
              <a:rPr lang="en-US" dirty="0" smtClean="0"/>
              <a:t>CH</a:t>
            </a:r>
            <a:r>
              <a:rPr lang="en-US" baseline="-25000" dirty="0" smtClean="0"/>
              <a:t>3</a:t>
            </a:r>
            <a:r>
              <a:rPr lang="en-US" dirty="0" smtClean="0"/>
              <a:t>CH</a:t>
            </a:r>
            <a:r>
              <a:rPr lang="en-US" baseline="-25000" dirty="0" smtClean="0"/>
              <a:t>2</a:t>
            </a:r>
            <a:r>
              <a:rPr lang="en-US" dirty="0" smtClean="0"/>
              <a:t>CH</a:t>
            </a:r>
            <a:r>
              <a:rPr lang="en-US" baseline="-25000" dirty="0" smtClean="0"/>
              <a:t>2</a:t>
            </a:r>
            <a:r>
              <a:rPr lang="en-US" dirty="0" smtClean="0"/>
              <a:t>CH</a:t>
            </a:r>
            <a:r>
              <a:rPr lang="en-US" baseline="-25000" dirty="0" smtClean="0"/>
              <a:t>3</a:t>
            </a:r>
            <a:endParaRPr lang="en-US" baseline="-25000" dirty="0"/>
          </a:p>
        </p:txBody>
      </p:sp>
      <p:sp>
        <p:nvSpPr>
          <p:cNvPr id="47" name="Rectangle 46"/>
          <p:cNvSpPr/>
          <p:nvPr/>
        </p:nvSpPr>
        <p:spPr>
          <a:xfrm>
            <a:off x="76200" y="4724400"/>
            <a:ext cx="8915400" cy="13716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Picture 30" descr="Pentane_BallandStick.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67600" y="4724400"/>
            <a:ext cx="1524000" cy="744855"/>
          </a:xfrm>
          <a:prstGeom prst="rect">
            <a:avLst/>
          </a:prstGeom>
        </p:spPr>
      </p:pic>
      <p:cxnSp>
        <p:nvCxnSpPr>
          <p:cNvPr id="21505" name="Straight Connector 21504"/>
          <p:cNvCxnSpPr/>
          <p:nvPr/>
        </p:nvCxnSpPr>
        <p:spPr>
          <a:xfrm flipV="1">
            <a:off x="8534400" y="3810000"/>
            <a:ext cx="381000" cy="152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7772400" y="3810000"/>
            <a:ext cx="381000" cy="152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509" name="Straight Connector 21508"/>
          <p:cNvCxnSpPr/>
          <p:nvPr/>
        </p:nvCxnSpPr>
        <p:spPr>
          <a:xfrm>
            <a:off x="8153400" y="3810000"/>
            <a:ext cx="381000" cy="152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704850"/>
            <a:ext cx="8229600" cy="1143000"/>
          </a:xfrm>
        </p:spPr>
        <p:txBody>
          <a:bodyPr lIns="91440" rIns="91440" bIns="45720" anchor="ctr">
            <a:normAutofit/>
          </a:bodyPr>
          <a:lstStyle/>
          <a:p>
            <a:pPr algn="just" eaLnBrk="1" hangingPunct="1">
              <a:defRPr/>
            </a:pPr>
            <a:r>
              <a:rPr lang="en-US" sz="2400" b="1" dirty="0" smtClean="0">
                <a:solidFill>
                  <a:schemeClr val="accent2"/>
                </a:solidFill>
                <a:effectLst>
                  <a:outerShdw blurRad="38100" dist="38100" dir="2700000" algn="tl">
                    <a:srgbClr val="C0C0C0"/>
                  </a:outerShdw>
                </a:effectLst>
                <a:latin typeface="Times New Roman"/>
                <a:cs typeface="Times New Roman"/>
              </a:rPr>
              <a:t>Classes Of Carbons and </a:t>
            </a:r>
            <a:r>
              <a:rPr lang="en-US" sz="2400" b="1" dirty="0" err="1" smtClean="0">
                <a:solidFill>
                  <a:schemeClr val="accent2"/>
                </a:solidFill>
                <a:effectLst>
                  <a:outerShdw blurRad="38100" dist="38100" dir="2700000" algn="tl">
                    <a:srgbClr val="C0C0C0"/>
                  </a:outerShdw>
                </a:effectLst>
                <a:latin typeface="Times New Roman"/>
                <a:cs typeface="Times New Roman"/>
              </a:rPr>
              <a:t>Hydrogens</a:t>
            </a:r>
            <a:endParaRPr lang="en-US" sz="2400" b="1" dirty="0" smtClean="0">
              <a:solidFill>
                <a:schemeClr val="accent2"/>
              </a:solidFill>
              <a:effectLst>
                <a:outerShdw blurRad="38100" dist="38100" dir="2700000" algn="tl">
                  <a:srgbClr val="C0C0C0"/>
                </a:outerShdw>
              </a:effectLst>
              <a:latin typeface="Times New Roman"/>
              <a:cs typeface="Times New Roman"/>
            </a:endParaRPr>
          </a:p>
        </p:txBody>
      </p:sp>
      <p:sp>
        <p:nvSpPr>
          <p:cNvPr id="126979" name="Rectangle 3"/>
          <p:cNvSpPr>
            <a:spLocks noGrp="1" noChangeArrowheads="1"/>
          </p:cNvSpPr>
          <p:nvPr>
            <p:ph type="body" idx="4294967295"/>
          </p:nvPr>
        </p:nvSpPr>
        <p:spPr>
          <a:xfrm>
            <a:off x="0" y="1905000"/>
            <a:ext cx="9144000" cy="2941638"/>
          </a:xfrm>
        </p:spPr>
        <p:txBody>
          <a:bodyPr>
            <a:noAutofit/>
          </a:bodyPr>
          <a:lstStyle/>
          <a:p>
            <a:pPr eaLnBrk="1" hangingPunct="1">
              <a:buFont typeface="Wingdings" pitchFamily="2" charset="2"/>
              <a:buChar char="Ø"/>
              <a:defRPr/>
            </a:pPr>
            <a:r>
              <a:rPr lang="en-US" sz="2400" dirty="0" smtClean="0">
                <a:effectLst>
                  <a:outerShdw blurRad="38100" dist="38100" dir="2700000" algn="tl">
                    <a:srgbClr val="C0C0C0"/>
                  </a:outerShdw>
                </a:effectLst>
                <a:latin typeface="Times New Roman"/>
                <a:cs typeface="Times New Roman"/>
              </a:rPr>
              <a:t>Primary carbon : </a:t>
            </a:r>
            <a:r>
              <a:rPr lang="en-US" sz="2400" dirty="0" smtClean="0">
                <a:solidFill>
                  <a:srgbClr val="FF0000"/>
                </a:solidFill>
                <a:effectLst>
                  <a:outerShdw blurRad="38100" dist="38100" dir="2700000" algn="tl">
                    <a:srgbClr val="C0C0C0"/>
                  </a:outerShdw>
                </a:effectLst>
                <a:latin typeface="Times New Roman"/>
                <a:cs typeface="Times New Roman"/>
              </a:rPr>
              <a:t>C</a:t>
            </a:r>
            <a:r>
              <a:rPr lang="en-US" sz="2400" dirty="0" smtClean="0">
                <a:effectLst>
                  <a:outerShdw blurRad="38100" dist="38100" dir="2700000" algn="tl">
                    <a:srgbClr val="C0C0C0"/>
                  </a:outerShdw>
                </a:effectLst>
                <a:latin typeface="Times New Roman"/>
                <a:cs typeface="Times New Roman"/>
              </a:rPr>
              <a:t>H</a:t>
            </a:r>
            <a:r>
              <a:rPr lang="en-US" sz="2400" baseline="-25000" dirty="0" smtClean="0">
                <a:effectLst>
                  <a:outerShdw blurRad="38100" dist="38100" dir="2700000" algn="tl">
                    <a:srgbClr val="C0C0C0"/>
                  </a:outerShdw>
                </a:effectLst>
                <a:latin typeface="Times New Roman"/>
                <a:cs typeface="Times New Roman"/>
              </a:rPr>
              <a:t>3</a:t>
            </a:r>
            <a:r>
              <a:rPr lang="en-US" sz="2400" dirty="0" smtClean="0">
                <a:effectLst>
                  <a:outerShdw blurRad="38100" dist="38100" dir="2700000" algn="tl">
                    <a:srgbClr val="C0C0C0"/>
                  </a:outerShdw>
                </a:effectLst>
                <a:latin typeface="Times New Roman"/>
                <a:cs typeface="Times New Roman"/>
              </a:rPr>
              <a:t>-CH</a:t>
            </a:r>
            <a:r>
              <a:rPr lang="en-US" sz="2400" baseline="-25000" dirty="0" smtClean="0">
                <a:effectLst>
                  <a:outerShdw blurRad="38100" dist="38100" dir="2700000" algn="tl">
                    <a:srgbClr val="C0C0C0"/>
                  </a:outerShdw>
                </a:effectLst>
                <a:latin typeface="Times New Roman"/>
                <a:cs typeface="Times New Roman"/>
              </a:rPr>
              <a:t>2</a:t>
            </a:r>
            <a:r>
              <a:rPr lang="en-US" sz="2400" dirty="0" smtClean="0">
                <a:effectLst>
                  <a:outerShdw blurRad="38100" dist="38100" dir="2700000" algn="tl">
                    <a:srgbClr val="C0C0C0"/>
                  </a:outerShdw>
                </a:effectLst>
                <a:latin typeface="Times New Roman"/>
                <a:cs typeface="Times New Roman"/>
              </a:rPr>
              <a:t>-CH</a:t>
            </a:r>
            <a:r>
              <a:rPr lang="en-US" sz="2400" baseline="-25000" dirty="0" smtClean="0">
                <a:effectLst>
                  <a:outerShdw blurRad="38100" dist="38100" dir="2700000" algn="tl">
                    <a:srgbClr val="C0C0C0"/>
                  </a:outerShdw>
                </a:effectLst>
                <a:latin typeface="Times New Roman"/>
                <a:cs typeface="Times New Roman"/>
              </a:rPr>
              <a:t>3</a:t>
            </a:r>
          </a:p>
          <a:p>
            <a:pPr eaLnBrk="1" hangingPunct="1">
              <a:buFont typeface="Wingdings" pitchFamily="2" charset="2"/>
              <a:buNone/>
              <a:defRPr/>
            </a:pPr>
            <a:endParaRPr lang="en-US" sz="2400" baseline="-25000" dirty="0" smtClean="0">
              <a:effectLst>
                <a:outerShdw blurRad="38100" dist="38100" dir="2700000" algn="tl">
                  <a:srgbClr val="C0C0C0"/>
                </a:outerShdw>
              </a:effectLst>
              <a:latin typeface="Times New Roman"/>
              <a:cs typeface="Times New Roman"/>
            </a:endParaRPr>
          </a:p>
          <a:p>
            <a:pPr eaLnBrk="1" hangingPunct="1">
              <a:buFont typeface="Wingdings" pitchFamily="2" charset="2"/>
              <a:buChar char="Ø"/>
              <a:defRPr/>
            </a:pPr>
            <a:r>
              <a:rPr lang="en-US" sz="2400" dirty="0" smtClean="0">
                <a:effectLst>
                  <a:outerShdw blurRad="38100" dist="38100" dir="2700000" algn="tl">
                    <a:srgbClr val="C0C0C0"/>
                  </a:outerShdw>
                </a:effectLst>
                <a:latin typeface="Times New Roman"/>
                <a:cs typeface="Times New Roman"/>
              </a:rPr>
              <a:t>Secondary carbon : CH</a:t>
            </a:r>
            <a:r>
              <a:rPr lang="en-US" sz="2400" baseline="-25000" dirty="0" smtClean="0">
                <a:effectLst>
                  <a:outerShdw blurRad="38100" dist="38100" dir="2700000" algn="tl">
                    <a:srgbClr val="C0C0C0"/>
                  </a:outerShdw>
                </a:effectLst>
                <a:latin typeface="Times New Roman"/>
                <a:cs typeface="Times New Roman"/>
              </a:rPr>
              <a:t>3</a:t>
            </a:r>
            <a:r>
              <a:rPr lang="en-US" sz="2400" dirty="0" smtClean="0">
                <a:effectLst>
                  <a:outerShdw blurRad="38100" dist="38100" dir="2700000" algn="tl">
                    <a:srgbClr val="C0C0C0"/>
                  </a:outerShdw>
                </a:effectLst>
                <a:latin typeface="Times New Roman"/>
                <a:cs typeface="Times New Roman"/>
              </a:rPr>
              <a:t>-</a:t>
            </a:r>
            <a:r>
              <a:rPr lang="en-US" sz="2400" dirty="0" smtClean="0">
                <a:solidFill>
                  <a:srgbClr val="FF0000"/>
                </a:solidFill>
                <a:effectLst>
                  <a:outerShdw blurRad="38100" dist="38100" dir="2700000" algn="tl">
                    <a:srgbClr val="C0C0C0"/>
                  </a:outerShdw>
                </a:effectLst>
                <a:latin typeface="Times New Roman"/>
                <a:cs typeface="Times New Roman"/>
              </a:rPr>
              <a:t>C</a:t>
            </a:r>
            <a:r>
              <a:rPr lang="en-US" sz="2400" dirty="0" smtClean="0">
                <a:effectLst>
                  <a:outerShdw blurRad="38100" dist="38100" dir="2700000" algn="tl">
                    <a:srgbClr val="C0C0C0"/>
                  </a:outerShdw>
                </a:effectLst>
                <a:latin typeface="Times New Roman"/>
                <a:cs typeface="Times New Roman"/>
              </a:rPr>
              <a:t>H</a:t>
            </a:r>
            <a:r>
              <a:rPr lang="en-US" sz="2400" baseline="-25000" dirty="0" smtClean="0">
                <a:effectLst>
                  <a:outerShdw blurRad="38100" dist="38100" dir="2700000" algn="tl">
                    <a:srgbClr val="C0C0C0"/>
                  </a:outerShdw>
                </a:effectLst>
                <a:latin typeface="Times New Roman"/>
                <a:cs typeface="Times New Roman"/>
              </a:rPr>
              <a:t>2</a:t>
            </a:r>
            <a:r>
              <a:rPr lang="en-US" sz="2400" dirty="0" smtClean="0">
                <a:effectLst>
                  <a:outerShdw blurRad="38100" dist="38100" dir="2700000" algn="tl">
                    <a:srgbClr val="C0C0C0"/>
                  </a:outerShdw>
                </a:effectLst>
                <a:latin typeface="Times New Roman"/>
                <a:cs typeface="Times New Roman"/>
              </a:rPr>
              <a:t>-CH</a:t>
            </a:r>
            <a:r>
              <a:rPr lang="en-US" sz="2400" baseline="-25000" dirty="0" smtClean="0">
                <a:effectLst>
                  <a:outerShdw blurRad="38100" dist="38100" dir="2700000" algn="tl">
                    <a:srgbClr val="C0C0C0"/>
                  </a:outerShdw>
                </a:effectLst>
                <a:latin typeface="Times New Roman"/>
                <a:cs typeface="Times New Roman"/>
              </a:rPr>
              <a:t>3</a:t>
            </a:r>
          </a:p>
          <a:p>
            <a:pPr eaLnBrk="1" hangingPunct="1">
              <a:buFont typeface="Wingdings" pitchFamily="2" charset="2"/>
              <a:buNone/>
              <a:defRPr/>
            </a:pPr>
            <a:endParaRPr lang="en-US" sz="2400" baseline="-25000" dirty="0" smtClean="0">
              <a:effectLst>
                <a:outerShdw blurRad="38100" dist="38100" dir="2700000" algn="tl">
                  <a:srgbClr val="C0C0C0"/>
                </a:outerShdw>
              </a:effectLst>
              <a:latin typeface="Times New Roman"/>
              <a:cs typeface="Times New Roman"/>
            </a:endParaRPr>
          </a:p>
          <a:p>
            <a:pPr eaLnBrk="1" hangingPunct="1">
              <a:buFont typeface="Wingdings" pitchFamily="2" charset="2"/>
              <a:buChar char="Ø"/>
              <a:defRPr/>
            </a:pPr>
            <a:r>
              <a:rPr lang="en-US" sz="2400" dirty="0" smtClean="0">
                <a:effectLst>
                  <a:outerShdw blurRad="38100" dist="38100" dir="2700000" algn="tl">
                    <a:srgbClr val="C0C0C0"/>
                  </a:outerShdw>
                </a:effectLst>
                <a:latin typeface="Times New Roman"/>
                <a:cs typeface="Times New Roman"/>
              </a:rPr>
              <a:t>Tertiary carbon : (CH</a:t>
            </a:r>
            <a:r>
              <a:rPr lang="en-US" sz="2400" baseline="-25000" dirty="0" smtClean="0">
                <a:effectLst>
                  <a:outerShdw blurRad="38100" dist="38100" dir="2700000" algn="tl">
                    <a:srgbClr val="C0C0C0"/>
                  </a:outerShdw>
                </a:effectLst>
                <a:latin typeface="Times New Roman"/>
                <a:cs typeface="Times New Roman"/>
              </a:rPr>
              <a:t>3</a:t>
            </a:r>
            <a:r>
              <a:rPr lang="en-US" sz="2400" dirty="0" smtClean="0">
                <a:effectLst>
                  <a:outerShdw blurRad="38100" dist="38100" dir="2700000" algn="tl">
                    <a:srgbClr val="C0C0C0"/>
                  </a:outerShdw>
                </a:effectLst>
                <a:latin typeface="Times New Roman"/>
                <a:cs typeface="Times New Roman"/>
              </a:rPr>
              <a:t>)</a:t>
            </a:r>
            <a:r>
              <a:rPr lang="en-US" sz="2400" baseline="-25000" dirty="0" smtClean="0">
                <a:effectLst>
                  <a:outerShdw blurRad="38100" dist="38100" dir="2700000" algn="tl">
                    <a:srgbClr val="C0C0C0"/>
                  </a:outerShdw>
                </a:effectLst>
                <a:latin typeface="Times New Roman"/>
                <a:cs typeface="Times New Roman"/>
              </a:rPr>
              <a:t>2</a:t>
            </a:r>
            <a:r>
              <a:rPr lang="en-US" sz="2400" dirty="0" smtClean="0">
                <a:effectLst>
                  <a:outerShdw blurRad="38100" dist="38100" dir="2700000" algn="tl">
                    <a:srgbClr val="C0C0C0"/>
                  </a:outerShdw>
                </a:effectLst>
                <a:latin typeface="Times New Roman"/>
                <a:cs typeface="Times New Roman"/>
              </a:rPr>
              <a:t>-</a:t>
            </a:r>
            <a:r>
              <a:rPr lang="en-US" sz="2400" dirty="0" smtClean="0">
                <a:solidFill>
                  <a:srgbClr val="FF0000"/>
                </a:solidFill>
                <a:effectLst>
                  <a:outerShdw blurRad="38100" dist="38100" dir="2700000" algn="tl">
                    <a:srgbClr val="C0C0C0"/>
                  </a:outerShdw>
                </a:effectLst>
                <a:latin typeface="Times New Roman"/>
                <a:cs typeface="Times New Roman"/>
              </a:rPr>
              <a:t>C</a:t>
            </a:r>
            <a:r>
              <a:rPr lang="en-US" sz="2400" dirty="0" smtClean="0">
                <a:effectLst>
                  <a:outerShdw blurRad="38100" dist="38100" dir="2700000" algn="tl">
                    <a:srgbClr val="C0C0C0"/>
                  </a:outerShdw>
                </a:effectLst>
                <a:latin typeface="Times New Roman"/>
                <a:cs typeface="Times New Roman"/>
              </a:rPr>
              <a:t>H-CH</a:t>
            </a:r>
            <a:r>
              <a:rPr lang="en-US" sz="2400" baseline="-25000" dirty="0" smtClean="0">
                <a:effectLst>
                  <a:outerShdw blurRad="38100" dist="38100" dir="2700000" algn="tl">
                    <a:srgbClr val="C0C0C0"/>
                  </a:outerShdw>
                </a:effectLst>
                <a:latin typeface="Times New Roman"/>
                <a:cs typeface="Times New Roman"/>
              </a:rPr>
              <a:t>3</a:t>
            </a:r>
          </a:p>
          <a:p>
            <a:pPr eaLnBrk="1" hangingPunct="1">
              <a:buFont typeface="Wingdings" pitchFamily="2" charset="2"/>
              <a:buNone/>
              <a:defRPr/>
            </a:pPr>
            <a:endParaRPr lang="en-US" sz="2400" baseline="-25000" dirty="0" smtClean="0">
              <a:effectLst>
                <a:outerShdw blurRad="38100" dist="38100" dir="2700000" algn="tl">
                  <a:srgbClr val="C0C0C0"/>
                </a:outerShdw>
              </a:effectLst>
              <a:latin typeface="Times New Roman"/>
              <a:cs typeface="Times New Roman"/>
            </a:endParaRPr>
          </a:p>
          <a:p>
            <a:pPr algn="just" eaLnBrk="1" hangingPunct="1">
              <a:buFont typeface="Wingdings" pitchFamily="2" charset="2"/>
              <a:buChar char="Ø"/>
              <a:defRPr/>
            </a:pPr>
            <a:r>
              <a:rPr lang="en-US" sz="2400" dirty="0" smtClean="0">
                <a:effectLst>
                  <a:outerShdw blurRad="38100" dist="38100" dir="2700000" algn="tl">
                    <a:srgbClr val="C0C0C0"/>
                  </a:outerShdw>
                </a:effectLst>
                <a:latin typeface="Times New Roman"/>
                <a:cs typeface="Times New Roman"/>
              </a:rPr>
              <a:t>Hydrogens are also referred to as </a:t>
            </a:r>
            <a:r>
              <a:rPr lang="en-US" sz="2400" dirty="0" smtClean="0">
                <a:solidFill>
                  <a:srgbClr val="CC0000"/>
                </a:solidFill>
                <a:effectLst>
                  <a:outerShdw blurRad="38100" dist="38100" dir="2700000" algn="tl">
                    <a:srgbClr val="C0C0C0"/>
                  </a:outerShdw>
                </a:effectLst>
                <a:latin typeface="Times New Roman"/>
                <a:cs typeface="Times New Roman"/>
              </a:rPr>
              <a:t>1º, 2º or 3º</a:t>
            </a:r>
            <a:r>
              <a:rPr lang="en-US" sz="2400" dirty="0" smtClean="0">
                <a:effectLst>
                  <a:outerShdw blurRad="38100" dist="38100" dir="2700000" algn="tl">
                    <a:srgbClr val="C0C0C0"/>
                  </a:outerShdw>
                </a:effectLst>
                <a:latin typeface="Times New Roman"/>
                <a:cs typeface="Times New Roman"/>
              </a:rPr>
              <a:t> according to the type of carbon they are bonded to.</a:t>
            </a:r>
          </a:p>
        </p:txBody>
      </p:sp>
      <p:sp>
        <p:nvSpPr>
          <p:cNvPr id="24580" name="Text Box 5"/>
          <p:cNvSpPr txBox="1">
            <a:spLocks noChangeArrowheads="1"/>
          </p:cNvSpPr>
          <p:nvPr/>
        </p:nvSpPr>
        <p:spPr bwMode="auto">
          <a:xfrm>
            <a:off x="7070725" y="6284913"/>
            <a:ext cx="184150" cy="366712"/>
          </a:xfrm>
          <a:prstGeom prst="rect">
            <a:avLst/>
          </a:prstGeom>
          <a:noFill/>
          <a:ln w="9525">
            <a:noFill/>
            <a:miter lim="800000"/>
            <a:headEnd/>
            <a:tailEnd/>
          </a:ln>
        </p:spPr>
        <p:txBody>
          <a:bodyPr wrap="none">
            <a:spAutoFit/>
          </a:bodyPr>
          <a:lstStyle/>
          <a:p>
            <a:pPr algn="r" rtl="1"/>
            <a:endParaRPr lang="en-GB">
              <a:cs typeface="Arial" pitchFamily="34" charset="0"/>
            </a:endParaRPr>
          </a:p>
        </p:txBody>
      </p:sp>
      <p:sp>
        <p:nvSpPr>
          <p:cNvPr id="24581" name="Slide Number Placeholder 4"/>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FAFE27E5-783A-47CC-9C8A-204B49BFCA24}" type="slidenum">
              <a:rPr lang="x-none" sz="1400">
                <a:cs typeface="Arial" pitchFamily="34" charset="0"/>
              </a:rPr>
              <a:pPr rtl="1"/>
              <a:t>7</a:t>
            </a:fld>
            <a:endParaRPr lang="en-US" sz="1400">
              <a:cs typeface="Arial" pitchFamily="34" charset="0"/>
            </a:endParaRPr>
          </a:p>
        </p:txBody>
      </p:sp>
      <p:sp>
        <p:nvSpPr>
          <p:cNvPr id="6" name="Rectangle 5"/>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7" name="Picture 6" descr="ksu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8" name="Picture 7"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9" name="Straight Connector 8"/>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8DEE2B8-428D-4D17-93C1-6FC093FFD23D}" type="slidenum">
              <a:rPr lang="en-US" smtClean="0"/>
              <a:pPr>
                <a:defRPr/>
              </a:pPr>
              <a:t>8</a:t>
            </a:fld>
            <a:endParaRPr lang="en-US"/>
          </a:p>
        </p:txBody>
      </p:sp>
      <p:sp>
        <p:nvSpPr>
          <p:cNvPr id="4" name="Rectangle 3"/>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5" name="Picture 4" descr="ksu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6" name="Picture 5"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7" name="Straight Connector 6"/>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pic>
        <p:nvPicPr>
          <p:cNvPr id="3" name="Picture 2" descr="hybrid1.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3175000"/>
            <a:ext cx="5486400" cy="3606800"/>
          </a:xfrm>
          <a:prstGeom prst="rect">
            <a:avLst/>
          </a:prstGeom>
        </p:spPr>
      </p:pic>
      <p:pic>
        <p:nvPicPr>
          <p:cNvPr id="8" name="Picture 7" descr="hybrid01.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1380628"/>
            <a:ext cx="6172200" cy="1667372"/>
          </a:xfrm>
          <a:prstGeom prst="rect">
            <a:avLst/>
          </a:prstGeom>
        </p:spPr>
      </p:pic>
      <p:sp>
        <p:nvSpPr>
          <p:cNvPr id="9" name="TextBox 8"/>
          <p:cNvSpPr txBox="1"/>
          <p:nvPr/>
        </p:nvSpPr>
        <p:spPr>
          <a:xfrm>
            <a:off x="552912" y="2831068"/>
            <a:ext cx="7676688" cy="369332"/>
          </a:xfrm>
          <a:prstGeom prst="rect">
            <a:avLst/>
          </a:prstGeom>
          <a:noFill/>
        </p:spPr>
        <p:txBody>
          <a:bodyPr wrap="none" rtlCol="0">
            <a:spAutoFit/>
          </a:bodyPr>
          <a:lstStyle/>
          <a:p>
            <a:r>
              <a:rPr lang="en-US" b="1" dirty="0" smtClean="0">
                <a:latin typeface="Times New Roman"/>
                <a:cs typeface="Times New Roman"/>
              </a:rPr>
              <a:t>In the case of a carbon that has 4 single bonds, all of the orbitals are hybrids</a:t>
            </a:r>
            <a:endParaRPr lang="en-US" b="1" dirty="0">
              <a:latin typeface="Times New Roman"/>
              <a:cs typeface="Times New Roman"/>
            </a:endParaRPr>
          </a:p>
        </p:txBody>
      </p:sp>
      <p:sp>
        <p:nvSpPr>
          <p:cNvPr id="10" name="TextBox 9"/>
          <p:cNvSpPr txBox="1"/>
          <p:nvPr/>
        </p:nvSpPr>
        <p:spPr>
          <a:xfrm>
            <a:off x="5105400" y="5410200"/>
            <a:ext cx="2971800" cy="923330"/>
          </a:xfrm>
          <a:prstGeom prst="rect">
            <a:avLst/>
          </a:prstGeom>
          <a:noFill/>
          <a:ln>
            <a:solidFill>
              <a:srgbClr val="000000"/>
            </a:solidFill>
          </a:ln>
        </p:spPr>
        <p:txBody>
          <a:bodyPr wrap="square" rtlCol="0">
            <a:spAutoFit/>
          </a:bodyPr>
          <a:lstStyle/>
          <a:p>
            <a:pPr algn="ctr"/>
            <a:r>
              <a:rPr lang="en-US" b="1" dirty="0" smtClean="0">
                <a:latin typeface="Times New Roman"/>
                <a:cs typeface="Times New Roman"/>
              </a:rPr>
              <a:t>4 Molecular orbital (Sp</a:t>
            </a:r>
            <a:r>
              <a:rPr lang="en-US" b="1" baseline="30000" dirty="0" smtClean="0">
                <a:latin typeface="Times New Roman"/>
                <a:cs typeface="Times New Roman"/>
              </a:rPr>
              <a:t>3</a:t>
            </a:r>
            <a:r>
              <a:rPr lang="en-US" b="1" dirty="0" smtClean="0">
                <a:latin typeface="Times New Roman"/>
                <a:cs typeface="Times New Roman"/>
              </a:rPr>
              <a:t>)</a:t>
            </a:r>
          </a:p>
          <a:p>
            <a:pPr algn="ctr"/>
            <a:r>
              <a:rPr lang="en-US" b="1" dirty="0" smtClean="0">
                <a:latin typeface="Times New Roman"/>
                <a:cs typeface="Times New Roman"/>
              </a:rPr>
              <a:t>Each orbital has</a:t>
            </a:r>
          </a:p>
          <a:p>
            <a:pPr algn="ctr"/>
            <a:r>
              <a:rPr lang="en-US" b="1" dirty="0" smtClean="0">
                <a:latin typeface="Times New Roman"/>
                <a:cs typeface="Times New Roman"/>
              </a:rPr>
              <a:t>25% s, 75% p Character</a:t>
            </a:r>
            <a:endParaRPr lang="en-US" b="1" dirty="0">
              <a:latin typeface="Times New Roman"/>
              <a:cs typeface="Times New Roman"/>
            </a:endParaRPr>
          </a:p>
        </p:txBody>
      </p:sp>
      <p:sp>
        <p:nvSpPr>
          <p:cNvPr id="11" name="Rectangle 10"/>
          <p:cNvSpPr/>
          <p:nvPr/>
        </p:nvSpPr>
        <p:spPr>
          <a:xfrm>
            <a:off x="152400" y="990600"/>
            <a:ext cx="4682141" cy="461665"/>
          </a:xfrm>
          <a:prstGeom prst="rect">
            <a:avLst/>
          </a:prstGeom>
        </p:spPr>
        <p:txBody>
          <a:bodyPr wrap="none">
            <a:spAutoFit/>
          </a:bodyPr>
          <a:lstStyle/>
          <a:p>
            <a:r>
              <a:rPr lang="en-US" sz="2400" b="1" dirty="0">
                <a:solidFill>
                  <a:srgbClr val="800000"/>
                </a:solidFill>
                <a:latin typeface="Times New Roman"/>
                <a:cs typeface="Times New Roman"/>
              </a:rPr>
              <a:t>hybridization of </a:t>
            </a:r>
            <a:r>
              <a:rPr lang="en-US" sz="2400" b="1" dirty="0" smtClean="0">
                <a:solidFill>
                  <a:srgbClr val="800000"/>
                </a:solidFill>
                <a:latin typeface="Times New Roman"/>
                <a:cs typeface="Times New Roman"/>
              </a:rPr>
              <a:t>carbon in alkane:</a:t>
            </a:r>
            <a:endParaRPr lang="en-US" sz="2400" b="1" dirty="0">
              <a:solidFill>
                <a:srgbClr val="800000"/>
              </a:solidFill>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p:cNvSpPr>
            <a:spLocks noChangeShapeType="1"/>
          </p:cNvSpPr>
          <p:nvPr/>
        </p:nvSpPr>
        <p:spPr bwMode="auto">
          <a:xfrm>
            <a:off x="8826500" y="6629400"/>
            <a:ext cx="190500" cy="1588"/>
          </a:xfrm>
          <a:prstGeom prst="line">
            <a:avLst/>
          </a:prstGeom>
          <a:noFill/>
          <a:ln w="76200">
            <a:solidFill>
              <a:schemeClr val="bg2"/>
            </a:solidFill>
            <a:round/>
            <a:headEnd/>
            <a:tailEnd type="triangle" w="med" len="med"/>
          </a:ln>
        </p:spPr>
        <p:txBody>
          <a:bodyPr wrap="none" anchor="ctr"/>
          <a:lstStyle/>
          <a:p>
            <a:endParaRPr lang="en-US"/>
          </a:p>
        </p:txBody>
      </p:sp>
      <p:sp>
        <p:nvSpPr>
          <p:cNvPr id="26627" name="AutoShape 3">
            <a:hlinkClick r:id="" action="ppaction://hlinkshowjump?jump=nextslide" highlightClick="1"/>
          </p:cNvPr>
          <p:cNvSpPr>
            <a:spLocks noChangeArrowheads="1"/>
          </p:cNvSpPr>
          <p:nvPr/>
        </p:nvSpPr>
        <p:spPr bwMode="auto">
          <a:xfrm>
            <a:off x="8661400" y="6438900"/>
            <a:ext cx="457200" cy="393700"/>
          </a:xfrm>
          <a:prstGeom prst="actionButtonBlank">
            <a:avLst/>
          </a:prstGeom>
          <a:noFill/>
          <a:ln w="9525">
            <a:noFill/>
            <a:miter lim="800000"/>
            <a:headEnd/>
            <a:tailEnd/>
          </a:ln>
        </p:spPr>
        <p:txBody>
          <a:bodyPr wrap="none" anchor="ctr"/>
          <a:lstStyle/>
          <a:p>
            <a:pPr algn="r" rtl="1"/>
            <a:endParaRPr lang="en-GB">
              <a:cs typeface="Arial" pitchFamily="34" charset="0"/>
            </a:endParaRPr>
          </a:p>
        </p:txBody>
      </p:sp>
      <p:sp>
        <p:nvSpPr>
          <p:cNvPr id="26628" name="Line 4"/>
          <p:cNvSpPr>
            <a:spLocks noChangeShapeType="1"/>
          </p:cNvSpPr>
          <p:nvPr/>
        </p:nvSpPr>
        <p:spPr bwMode="auto">
          <a:xfrm flipH="1">
            <a:off x="139700" y="6629400"/>
            <a:ext cx="190500" cy="0"/>
          </a:xfrm>
          <a:prstGeom prst="line">
            <a:avLst/>
          </a:prstGeom>
          <a:noFill/>
          <a:ln w="76200">
            <a:solidFill>
              <a:schemeClr val="bg2"/>
            </a:solidFill>
            <a:round/>
            <a:headEnd/>
            <a:tailEnd type="triangle" w="med" len="med"/>
          </a:ln>
        </p:spPr>
        <p:txBody>
          <a:bodyPr wrap="none" anchor="ctr"/>
          <a:lstStyle/>
          <a:p>
            <a:endParaRPr lang="en-US"/>
          </a:p>
        </p:txBody>
      </p:sp>
      <p:sp>
        <p:nvSpPr>
          <p:cNvPr id="26629" name="AutoShape 5">
            <a:hlinkClick r:id="" action="ppaction://hlinkshowjump?jump=previousslide" highlightClick="1"/>
          </p:cNvPr>
          <p:cNvSpPr>
            <a:spLocks noChangeArrowheads="1"/>
          </p:cNvSpPr>
          <p:nvPr/>
        </p:nvSpPr>
        <p:spPr bwMode="auto">
          <a:xfrm>
            <a:off x="139700" y="6438900"/>
            <a:ext cx="342900" cy="393700"/>
          </a:xfrm>
          <a:prstGeom prst="actionButtonBlank">
            <a:avLst/>
          </a:prstGeom>
          <a:noFill/>
          <a:ln w="9525">
            <a:noFill/>
            <a:miter lim="800000"/>
            <a:headEnd/>
            <a:tailEnd/>
          </a:ln>
        </p:spPr>
        <p:txBody>
          <a:bodyPr wrap="none" anchor="ctr"/>
          <a:lstStyle/>
          <a:p>
            <a:pPr algn="r" rtl="1"/>
            <a:endParaRPr lang="en-GB">
              <a:cs typeface="Arial" pitchFamily="34" charset="0"/>
            </a:endParaRPr>
          </a:p>
        </p:txBody>
      </p:sp>
      <p:pic>
        <p:nvPicPr>
          <p:cNvPr id="26630" name="Picture 8" descr="sp31g"/>
          <p:cNvPicPr>
            <a:picLocks noChangeAspect="1" noChangeArrowheads="1"/>
          </p:cNvPicPr>
          <p:nvPr/>
        </p:nvPicPr>
        <p:blipFill>
          <a:blip r:embed="rId2" cstate="print"/>
          <a:srcRect/>
          <a:stretch>
            <a:fillRect/>
          </a:stretch>
        </p:blipFill>
        <p:spPr bwMode="auto">
          <a:xfrm>
            <a:off x="5867400" y="1219200"/>
            <a:ext cx="1814512" cy="1720850"/>
          </a:xfrm>
          <a:prstGeom prst="rect">
            <a:avLst/>
          </a:prstGeom>
          <a:noFill/>
          <a:ln w="9525">
            <a:noFill/>
            <a:miter lim="800000"/>
            <a:headEnd/>
            <a:tailEnd/>
          </a:ln>
        </p:spPr>
      </p:pic>
      <p:sp>
        <p:nvSpPr>
          <p:cNvPr id="26631" name="Text Box 9"/>
          <p:cNvSpPr txBox="1">
            <a:spLocks noChangeArrowheads="1"/>
          </p:cNvSpPr>
          <p:nvPr/>
        </p:nvSpPr>
        <p:spPr bwMode="auto">
          <a:xfrm>
            <a:off x="152400" y="1524000"/>
            <a:ext cx="5003800" cy="1938992"/>
          </a:xfrm>
          <a:prstGeom prst="rect">
            <a:avLst/>
          </a:prstGeom>
          <a:noFill/>
          <a:ln w="9525">
            <a:noFill/>
            <a:miter lim="800000"/>
            <a:headEnd/>
            <a:tailEnd/>
          </a:ln>
        </p:spPr>
        <p:txBody>
          <a:bodyPr wrap="square">
            <a:spAutoFit/>
          </a:bodyPr>
          <a:lstStyle/>
          <a:p>
            <a:pPr algn="just"/>
            <a:r>
              <a:rPr lang="en-GB" sz="2400" dirty="0">
                <a:latin typeface="Times New Roman"/>
                <a:cs typeface="Times New Roman"/>
              </a:rPr>
              <a:t>In ALKANES, the four sp</a:t>
            </a:r>
            <a:r>
              <a:rPr lang="en-GB" sz="2400" baseline="30000" dirty="0">
                <a:latin typeface="Times New Roman"/>
                <a:cs typeface="Times New Roman"/>
              </a:rPr>
              <a:t>3</a:t>
            </a:r>
            <a:r>
              <a:rPr lang="en-GB" sz="2400" dirty="0">
                <a:latin typeface="Times New Roman"/>
                <a:cs typeface="Times New Roman"/>
              </a:rPr>
              <a:t> orbitals of carbon repel each other into a </a:t>
            </a:r>
            <a:r>
              <a:rPr lang="en-GB" sz="2400" b="1" dirty="0">
                <a:solidFill>
                  <a:srgbClr val="CC0000"/>
                </a:solidFill>
                <a:latin typeface="Times New Roman"/>
                <a:cs typeface="Times New Roman"/>
              </a:rPr>
              <a:t>TETRAHEDRAL</a:t>
            </a:r>
            <a:r>
              <a:rPr lang="en-GB" sz="2400" dirty="0">
                <a:latin typeface="Times New Roman"/>
                <a:cs typeface="Times New Roman"/>
              </a:rPr>
              <a:t> arrangement with bond angles of 109.5º.</a:t>
            </a:r>
            <a:endParaRPr lang="en-GB" sz="2400" b="1" dirty="0">
              <a:solidFill>
                <a:srgbClr val="CC3300"/>
              </a:solidFill>
              <a:latin typeface="Times New Roman"/>
              <a:cs typeface="Times New Roman"/>
            </a:endParaRPr>
          </a:p>
          <a:p>
            <a:pPr algn="r" rtl="1"/>
            <a:endParaRPr lang="en-GB" sz="2400" b="1" dirty="0">
              <a:solidFill>
                <a:srgbClr val="CC3300"/>
              </a:solidFill>
              <a:latin typeface="Times New Roman"/>
              <a:cs typeface="Times New Roman"/>
            </a:endParaRPr>
          </a:p>
        </p:txBody>
      </p:sp>
      <p:sp>
        <p:nvSpPr>
          <p:cNvPr id="26632" name="Text Box 10"/>
          <p:cNvSpPr txBox="1">
            <a:spLocks noChangeArrowheads="1"/>
          </p:cNvSpPr>
          <p:nvPr/>
        </p:nvSpPr>
        <p:spPr bwMode="auto">
          <a:xfrm>
            <a:off x="11557" y="3733800"/>
            <a:ext cx="3708400" cy="1569660"/>
          </a:xfrm>
          <a:prstGeom prst="rect">
            <a:avLst/>
          </a:prstGeom>
          <a:noFill/>
          <a:ln w="9525">
            <a:noFill/>
            <a:miter lim="800000"/>
            <a:headEnd/>
            <a:tailEnd/>
          </a:ln>
        </p:spPr>
        <p:txBody>
          <a:bodyPr wrap="square">
            <a:spAutoFit/>
          </a:bodyPr>
          <a:lstStyle/>
          <a:p>
            <a:pPr algn="just"/>
            <a:r>
              <a:rPr lang="en-GB" sz="2400">
                <a:latin typeface="Times New Roman"/>
                <a:cs typeface="Times New Roman"/>
              </a:rPr>
              <a:t>Each sp</a:t>
            </a:r>
            <a:r>
              <a:rPr lang="en-GB" sz="2400" baseline="30000">
                <a:latin typeface="Times New Roman"/>
                <a:cs typeface="Times New Roman"/>
              </a:rPr>
              <a:t>3</a:t>
            </a:r>
            <a:r>
              <a:rPr lang="en-GB" sz="2400">
                <a:latin typeface="Times New Roman"/>
                <a:cs typeface="Times New Roman"/>
              </a:rPr>
              <a:t> orbital in carbon overlaps with the 1s orbital of a hydrogen atom to form a C-H bond.</a:t>
            </a:r>
            <a:endParaRPr lang="en-GB" sz="2400" b="1">
              <a:solidFill>
                <a:srgbClr val="CC3300"/>
              </a:solidFill>
              <a:latin typeface="Times New Roman"/>
              <a:cs typeface="Times New Roman"/>
            </a:endParaRPr>
          </a:p>
        </p:txBody>
      </p:sp>
      <p:sp>
        <p:nvSpPr>
          <p:cNvPr id="221196" name="Text Box 12"/>
          <p:cNvSpPr txBox="1">
            <a:spLocks noChangeArrowheads="1"/>
          </p:cNvSpPr>
          <p:nvPr/>
        </p:nvSpPr>
        <p:spPr bwMode="auto">
          <a:xfrm>
            <a:off x="228600" y="986135"/>
            <a:ext cx="5638800" cy="461665"/>
          </a:xfrm>
          <a:prstGeom prst="rect">
            <a:avLst/>
          </a:prstGeom>
          <a:noFill/>
          <a:ln w="9525">
            <a:noFill/>
            <a:miter lim="800000"/>
            <a:headEnd/>
            <a:tailEnd/>
          </a:ln>
          <a:effectLst/>
        </p:spPr>
        <p:txBody>
          <a:bodyPr wrap="square">
            <a:spAutoFit/>
          </a:bodyPr>
          <a:lstStyle/>
          <a:p>
            <a:pPr algn="ctr" rtl="1">
              <a:spcBef>
                <a:spcPct val="50000"/>
              </a:spcBef>
              <a:defRPr/>
            </a:pPr>
            <a:r>
              <a:rPr lang="en-US" sz="2400" b="1" dirty="0">
                <a:solidFill>
                  <a:srgbClr val="800000"/>
                </a:solidFill>
                <a:effectLst>
                  <a:outerShdw blurRad="38100" dist="38100" dir="2700000" algn="tl">
                    <a:srgbClr val="C0C0C0"/>
                  </a:outerShdw>
                </a:effectLst>
                <a:latin typeface="Times New Roman"/>
                <a:cs typeface="Times New Roman"/>
              </a:rPr>
              <a:t>The Structure Of Alkanes</a:t>
            </a:r>
          </a:p>
        </p:txBody>
      </p:sp>
      <p:pic>
        <p:nvPicPr>
          <p:cNvPr id="26634" name="Picture 13" descr="sp210g"/>
          <p:cNvPicPr>
            <a:picLocks noChangeAspect="1" noChangeArrowheads="1"/>
          </p:cNvPicPr>
          <p:nvPr/>
        </p:nvPicPr>
        <p:blipFill>
          <a:blip r:embed="rId3" cstate="print"/>
          <a:srcRect/>
          <a:stretch>
            <a:fillRect/>
          </a:stretch>
        </p:blipFill>
        <p:spPr bwMode="auto">
          <a:xfrm>
            <a:off x="3886200" y="3733800"/>
            <a:ext cx="2122488" cy="1985963"/>
          </a:xfrm>
          <a:prstGeom prst="rect">
            <a:avLst/>
          </a:prstGeom>
          <a:noFill/>
          <a:ln w="9525">
            <a:noFill/>
            <a:miter lim="800000"/>
            <a:headEnd/>
            <a:tailEnd/>
          </a:ln>
        </p:spPr>
      </p:pic>
      <p:pic>
        <p:nvPicPr>
          <p:cNvPr id="26635" name="Picture 14" descr="sp211g"/>
          <p:cNvPicPr>
            <a:picLocks noChangeAspect="1" noChangeArrowheads="1"/>
          </p:cNvPicPr>
          <p:nvPr/>
        </p:nvPicPr>
        <p:blipFill>
          <a:blip r:embed="rId4" cstate="print"/>
          <a:srcRect/>
          <a:stretch>
            <a:fillRect/>
          </a:stretch>
        </p:blipFill>
        <p:spPr bwMode="auto">
          <a:xfrm>
            <a:off x="6570663" y="3721100"/>
            <a:ext cx="1941512" cy="1955800"/>
          </a:xfrm>
          <a:prstGeom prst="rect">
            <a:avLst/>
          </a:prstGeom>
          <a:noFill/>
          <a:ln w="9525">
            <a:noFill/>
            <a:miter lim="800000"/>
            <a:headEnd/>
            <a:tailEnd/>
          </a:ln>
        </p:spPr>
      </p:pic>
      <p:sp>
        <p:nvSpPr>
          <p:cNvPr id="26636" name="Arc 16"/>
          <p:cNvSpPr>
            <a:spLocks/>
          </p:cNvSpPr>
          <p:nvPr/>
        </p:nvSpPr>
        <p:spPr bwMode="auto">
          <a:xfrm rot="7744238" flipH="1">
            <a:off x="7767638" y="4225925"/>
            <a:ext cx="350837" cy="754063"/>
          </a:xfrm>
          <a:custGeom>
            <a:avLst/>
            <a:gdLst>
              <a:gd name="T0" fmla="*/ 2147483647 w 21600"/>
              <a:gd name="T1" fmla="*/ 0 h 30730"/>
              <a:gd name="T2" fmla="*/ 2147483647 w 21600"/>
              <a:gd name="T3" fmla="*/ 2147483647 h 30730"/>
              <a:gd name="T4" fmla="*/ 0 w 21600"/>
              <a:gd name="T5" fmla="*/ 2147483647 h 30730"/>
              <a:gd name="T6" fmla="*/ 0 60000 65536"/>
              <a:gd name="T7" fmla="*/ 0 60000 65536"/>
              <a:gd name="T8" fmla="*/ 0 60000 65536"/>
              <a:gd name="T9" fmla="*/ 0 w 21600"/>
              <a:gd name="T10" fmla="*/ 0 h 30730"/>
              <a:gd name="T11" fmla="*/ 21600 w 21600"/>
              <a:gd name="T12" fmla="*/ 30730 h 30730"/>
            </a:gdLst>
            <a:ahLst/>
            <a:cxnLst>
              <a:cxn ang="T6">
                <a:pos x="T0" y="T1"/>
              </a:cxn>
              <a:cxn ang="T7">
                <a:pos x="T2" y="T3"/>
              </a:cxn>
              <a:cxn ang="T8">
                <a:pos x="T4" y="T5"/>
              </a:cxn>
            </a:cxnLst>
            <a:rect l="T9" t="T10" r="T11" b="T12"/>
            <a:pathLst>
              <a:path w="21600" h="30730" fill="none" extrusionOk="0">
                <a:moveTo>
                  <a:pt x="5716" y="0"/>
                </a:moveTo>
                <a:cubicBezTo>
                  <a:pt x="15097" y="2574"/>
                  <a:pt x="21600" y="11102"/>
                  <a:pt x="21600" y="20830"/>
                </a:cubicBezTo>
                <a:cubicBezTo>
                  <a:pt x="21600" y="24274"/>
                  <a:pt x="20776" y="27668"/>
                  <a:pt x="19197" y="30729"/>
                </a:cubicBezTo>
              </a:path>
              <a:path w="21600" h="30730" stroke="0" extrusionOk="0">
                <a:moveTo>
                  <a:pt x="5716" y="0"/>
                </a:moveTo>
                <a:cubicBezTo>
                  <a:pt x="15097" y="2574"/>
                  <a:pt x="21600" y="11102"/>
                  <a:pt x="21600" y="20830"/>
                </a:cubicBezTo>
                <a:cubicBezTo>
                  <a:pt x="21600" y="24274"/>
                  <a:pt x="20776" y="27668"/>
                  <a:pt x="19197" y="30729"/>
                </a:cubicBezTo>
                <a:lnTo>
                  <a:pt x="0" y="20830"/>
                </a:lnTo>
                <a:close/>
              </a:path>
            </a:pathLst>
          </a:custGeom>
          <a:noFill/>
          <a:ln w="38100">
            <a:solidFill>
              <a:srgbClr val="CC0000"/>
            </a:solidFill>
            <a:round/>
            <a:headEnd type="arrow" w="med" len="sm"/>
            <a:tailEnd type="arrow" w="med" len="sm"/>
          </a:ln>
        </p:spPr>
        <p:txBody>
          <a:bodyPr wrap="none" anchor="ctr"/>
          <a:lstStyle/>
          <a:p>
            <a:endParaRPr lang="en-US" sz="2400">
              <a:latin typeface="Times New Roman"/>
              <a:cs typeface="Times New Roman"/>
            </a:endParaRPr>
          </a:p>
        </p:txBody>
      </p:sp>
      <p:sp>
        <p:nvSpPr>
          <p:cNvPr id="26637" name="Text Box 17"/>
          <p:cNvSpPr txBox="1">
            <a:spLocks noChangeArrowheads="1"/>
          </p:cNvSpPr>
          <p:nvPr/>
        </p:nvSpPr>
        <p:spPr bwMode="auto">
          <a:xfrm>
            <a:off x="7993063" y="4205288"/>
            <a:ext cx="1150937" cy="461665"/>
          </a:xfrm>
          <a:prstGeom prst="rect">
            <a:avLst/>
          </a:prstGeom>
          <a:noFill/>
          <a:ln w="9525">
            <a:noFill/>
            <a:miter lim="800000"/>
            <a:headEnd/>
            <a:tailEnd/>
          </a:ln>
        </p:spPr>
        <p:txBody>
          <a:bodyPr wrap="square">
            <a:spAutoFit/>
          </a:bodyPr>
          <a:lstStyle/>
          <a:p>
            <a:pPr algn="r" rtl="1"/>
            <a:r>
              <a:rPr lang="en-GB" sz="2400" b="1">
                <a:solidFill>
                  <a:srgbClr val="CC0000"/>
                </a:solidFill>
                <a:latin typeface="Times New Roman"/>
                <a:cs typeface="Times New Roman"/>
              </a:rPr>
              <a:t>109.5º</a:t>
            </a:r>
          </a:p>
        </p:txBody>
      </p:sp>
      <p:sp>
        <p:nvSpPr>
          <p:cNvPr id="26638" name="Slide Number Placeholder 13"/>
          <p:cNvSpPr txBox="1">
            <a:spLocks noGrp="1"/>
          </p:cNvSpPr>
          <p:nvPr/>
        </p:nvSpPr>
        <p:spPr bwMode="auto">
          <a:xfrm>
            <a:off x="457200" y="6245225"/>
            <a:ext cx="2133600" cy="476250"/>
          </a:xfrm>
          <a:prstGeom prst="rect">
            <a:avLst/>
          </a:prstGeom>
          <a:noFill/>
          <a:ln w="9525">
            <a:noFill/>
            <a:miter lim="800000"/>
            <a:headEnd/>
            <a:tailEnd/>
          </a:ln>
        </p:spPr>
        <p:txBody>
          <a:bodyPr/>
          <a:lstStyle/>
          <a:p>
            <a:pPr rtl="1"/>
            <a:fld id="{0FD7334C-320E-4BD5-B3B6-BE03EAD6468E}" type="slidenum">
              <a:rPr lang="x-none" sz="1400">
                <a:cs typeface="Arial" pitchFamily="34" charset="0"/>
              </a:rPr>
              <a:pPr rtl="1"/>
              <a:t>9</a:t>
            </a:fld>
            <a:endParaRPr lang="en-US" sz="1400">
              <a:cs typeface="Arial" pitchFamily="34" charset="0"/>
            </a:endParaRPr>
          </a:p>
        </p:txBody>
      </p:sp>
      <p:sp>
        <p:nvSpPr>
          <p:cNvPr id="15" name="Rectangle 14"/>
          <p:cNvSpPr/>
          <p:nvPr/>
        </p:nvSpPr>
        <p:spPr>
          <a:xfrm>
            <a:off x="3733800" y="457200"/>
            <a:ext cx="979956" cy="369332"/>
          </a:xfrm>
          <a:prstGeom prst="rect">
            <a:avLst/>
          </a:prstGeom>
        </p:spPr>
        <p:txBody>
          <a:bodyPr wrap="none">
            <a:spAutoFit/>
          </a:bodyPr>
          <a:lstStyle/>
          <a:p>
            <a:r>
              <a:rPr lang="en-US" b="1" dirty="0" smtClean="0">
                <a:solidFill>
                  <a:srgbClr val="000000"/>
                </a:solidFill>
                <a:latin typeface="Times New Roman"/>
                <a:cs typeface="Times New Roman"/>
              </a:rPr>
              <a:t>Alkanes</a:t>
            </a:r>
            <a:endParaRPr lang="en-US" dirty="0">
              <a:solidFill>
                <a:prstClr val="black"/>
              </a:solidFill>
            </a:endParaRPr>
          </a:p>
        </p:txBody>
      </p:sp>
      <p:pic>
        <p:nvPicPr>
          <p:cNvPr id="16" name="Picture 15" descr="ksulog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76200"/>
            <a:ext cx="838200" cy="838200"/>
          </a:xfrm>
          <a:prstGeom prst="rect">
            <a:avLst/>
          </a:prstGeom>
        </p:spPr>
      </p:pic>
      <p:pic>
        <p:nvPicPr>
          <p:cNvPr id="17" name="Picture 16"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1" y="0"/>
            <a:ext cx="1066800" cy="1001720"/>
          </a:xfrm>
          <a:prstGeom prst="rect">
            <a:avLst/>
          </a:prstGeom>
        </p:spPr>
      </p:pic>
      <p:cxnSp>
        <p:nvCxnSpPr>
          <p:cNvPr id="18" name="Straight Connector 17"/>
          <p:cNvCxnSpPr/>
          <p:nvPr/>
        </p:nvCxnSpPr>
        <p:spPr>
          <a:xfrm>
            <a:off x="457200" y="914400"/>
            <a:ext cx="8305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low">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Flow">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2.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3.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4.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FAB1203296D4449767B80894F03CD5" ma:contentTypeVersion="1" ma:contentTypeDescription="Create a new document." ma:contentTypeScope="" ma:versionID="427e09506087ea3f815945c6d858dee3">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8E21A5-1E85-487C-8691-C01C22AA26C1}">
  <ds:schemaRefs>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terms/"/>
    <ds:schemaRef ds:uri="http://www.w3.org/XML/1998/namespace"/>
    <ds:schemaRef ds:uri="http://schemas.openxmlformats.org/package/2006/metadata/core-properties"/>
    <ds:schemaRef ds:uri="http://schemas.microsoft.com/sharepoint/v3"/>
    <ds:schemaRef ds:uri="http://purl.org/dc/dcmitype/"/>
  </ds:schemaRefs>
</ds:datastoreItem>
</file>

<file path=customXml/itemProps2.xml><?xml version="1.0" encoding="utf-8"?>
<ds:datastoreItem xmlns:ds="http://schemas.openxmlformats.org/officeDocument/2006/customXml" ds:itemID="{55743D40-6D28-495F-A219-A8C0D1E926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436E48-D40F-40D2-BD6F-9394DCA17B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Flow</Template>
  <TotalTime>1184</TotalTime>
  <Words>2234</Words>
  <Application>Microsoft Office PowerPoint</Application>
  <PresentationFormat>عرض على الشاشة (3:4)‏</PresentationFormat>
  <Paragraphs>376</Paragraphs>
  <Slides>45</Slides>
  <Notes>5</Notes>
  <HiddenSlides>0</HiddenSlides>
  <MMClips>0</MMClips>
  <ScaleCrop>false</ScaleCrop>
  <HeadingPairs>
    <vt:vector size="6" baseType="variant">
      <vt:variant>
        <vt:lpstr>نسق</vt:lpstr>
      </vt:variant>
      <vt:variant>
        <vt:i4>4</vt:i4>
      </vt:variant>
      <vt:variant>
        <vt:lpstr>خوادم OLE مضمنة</vt:lpstr>
      </vt:variant>
      <vt:variant>
        <vt:i4>3</vt:i4>
      </vt:variant>
      <vt:variant>
        <vt:lpstr>عناوين الشرائح</vt:lpstr>
      </vt:variant>
      <vt:variant>
        <vt:i4>45</vt:i4>
      </vt:variant>
    </vt:vector>
  </HeadingPairs>
  <TitlesOfParts>
    <vt:vector size="52" baseType="lpstr">
      <vt:lpstr>Executive</vt:lpstr>
      <vt:lpstr>Office Theme</vt:lpstr>
      <vt:lpstr>Flow</vt:lpstr>
      <vt:lpstr>1_Flow</vt:lpstr>
      <vt:lpstr>CS ChemDraw Drawing</vt:lpstr>
      <vt:lpstr>Bitmap Image</vt:lpstr>
      <vt:lpstr>ChemSketch</vt:lpstr>
      <vt:lpstr>عرض تقديمي في PowerPoint</vt:lpstr>
      <vt:lpstr>Learning Objectives</vt:lpstr>
      <vt:lpstr>عرض تقديمي في PowerPoint</vt:lpstr>
      <vt:lpstr>Alkanes : CnH2n+2</vt:lpstr>
      <vt:lpstr>Representation Of  Molecular Formulae</vt:lpstr>
      <vt:lpstr>Drawing Alkanes</vt:lpstr>
      <vt:lpstr>Classes Of Carbons and Hydrogens</vt:lpstr>
      <vt:lpstr>عرض تقديمي في PowerPoint</vt:lpstr>
      <vt:lpstr>عرض تقديمي في PowerPoint</vt:lpstr>
      <vt:lpstr>عرض تقديمي في PowerPoint</vt:lpstr>
      <vt:lpstr>Alkyl groups</vt:lpstr>
      <vt:lpstr>عرض تقديمي في PowerPoint</vt:lpstr>
      <vt:lpstr>عرض تقديمي في PowerPoint</vt:lpstr>
      <vt:lpstr>IUPAC Nomenclature Of Branched-Chain Alkanes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Summary Of IUPAC System Of Nomenclature</vt:lpstr>
      <vt:lpstr>Examples of The IUPAC Rules in Practice</vt:lpstr>
      <vt:lpstr>عرض تقديمي في PowerPoint</vt:lpstr>
      <vt:lpstr>Important Notes</vt:lpstr>
      <vt:lpstr>عرض تقديمي في PowerPoint</vt:lpstr>
      <vt:lpstr>عرض تقديمي في PowerPoint</vt:lpstr>
      <vt:lpstr>عرض تقديمي في PowerPoint</vt:lpstr>
      <vt:lpstr>عرض تقديمي في PowerPoint</vt:lpstr>
      <vt:lpstr>Physical Properties</vt:lpstr>
      <vt:lpstr>عرض تقديمي في PowerPoint</vt:lpstr>
      <vt:lpstr>Preparation Of Alkanes</vt:lpstr>
      <vt:lpstr>عرض تقديمي في PowerPoint</vt:lpstr>
      <vt:lpstr> Reactions Of Alkanes  </vt:lpstr>
      <vt:lpstr>عرض تقديمي في PowerPoint</vt:lpstr>
      <vt:lpstr>عرض تقديمي في PowerPoint</vt:lpstr>
      <vt:lpstr>Cycloalkane</vt:lpstr>
      <vt:lpstr> Naming Substituted Cycloalkanes</vt:lpstr>
      <vt:lpstr>عرض تقديمي في PowerPoint</vt:lpstr>
      <vt:lpstr>عرض تقديمي في PowerPoint</vt:lpstr>
      <vt:lpstr>Cis-Trans Isomerism In Cycloalkanes</vt:lpstr>
      <vt:lpstr>Reactions Of Cycloalkanes</vt:lpstr>
      <vt:lpstr>عرض تقديمي في PowerPoint</vt:lpstr>
      <vt:lpstr>Question </vt:lpstr>
      <vt:lpstr>Thank You for your kind attention !</vt:lpstr>
    </vt:vector>
  </TitlesOfParts>
  <Company>IITM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HYBRIDIZATION AND GEOMETRY OF MOLECULES</dc:title>
  <dc:creator>NCCR</dc:creator>
  <cp:lastModifiedBy>TOSHIBA</cp:lastModifiedBy>
  <cp:revision>119</cp:revision>
  <dcterms:created xsi:type="dcterms:W3CDTF">2010-04-19T13:16:56Z</dcterms:created>
  <dcterms:modified xsi:type="dcterms:W3CDTF">2016-01-07T19:59:37Z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0x0101002EFAB1203296D4449767B80894F03CD5</vt:lpwstr>
  </property>
</Properties>
</file>