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7556500" cy="10439400"/>
  <p:notesSz cx="6858000" cy="9144000"/>
  <p:embeddedFontLst>
    <p:embeddedFont>
      <p:font typeface="Sakkal Majalla" charset="1" panose="02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2" Target="../media/image3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673585">
            <a:off x="-7073608" y="4086029"/>
            <a:ext cx="8399891" cy="8305392"/>
          </a:xfrm>
          <a:custGeom>
            <a:avLst/>
            <a:gdLst/>
            <a:ahLst/>
            <a:cxnLst/>
            <a:rect r="r" b="b" t="t" l="l"/>
            <a:pathLst>
              <a:path h="8305392" w="8399891">
                <a:moveTo>
                  <a:pt x="0" y="0"/>
                </a:moveTo>
                <a:lnTo>
                  <a:pt x="8399891" y="0"/>
                </a:lnTo>
                <a:lnTo>
                  <a:pt x="8399891" y="8305393"/>
                </a:lnTo>
                <a:lnTo>
                  <a:pt x="0" y="8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804000" y="2420085"/>
            <a:ext cx="981180" cy="98118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929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9603" lIns="49603" bIns="49603" rIns="49603"/>
            <a:lstStyle/>
            <a:p>
              <a:pPr algn="ctr">
                <a:lnSpc>
                  <a:spcPts val="2407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714147" y="9806047"/>
            <a:ext cx="7916397" cy="2181462"/>
            <a:chOff x="0" y="0"/>
            <a:chExt cx="10555196" cy="29086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39892"/>
              <a:ext cx="10555196" cy="1035210"/>
            </a:xfrm>
            <a:custGeom>
              <a:avLst/>
              <a:gdLst/>
              <a:ahLst/>
              <a:cxnLst/>
              <a:rect r="r" b="b" t="t" l="l"/>
              <a:pathLst>
                <a:path h="1035210" w="10555196">
                  <a:moveTo>
                    <a:pt x="0" y="0"/>
                  </a:moveTo>
                  <a:lnTo>
                    <a:pt x="10555196" y="0"/>
                  </a:lnTo>
                  <a:lnTo>
                    <a:pt x="10555196" y="1035210"/>
                  </a:lnTo>
                  <a:lnTo>
                    <a:pt x="0" y="1035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7" t="-1438371" r="0" b="-1104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489996" y="0"/>
              <a:ext cx="9821547" cy="2908616"/>
              <a:chOff x="0" y="0"/>
              <a:chExt cx="2756273" cy="81626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756273" cy="816260"/>
              </a:xfrm>
              <a:custGeom>
                <a:avLst/>
                <a:gdLst/>
                <a:ahLst/>
                <a:cxnLst/>
                <a:rect r="r" b="b" t="t" l="l"/>
                <a:pathLst>
                  <a:path h="816260" w="2756273">
                    <a:moveTo>
                      <a:pt x="45194" y="0"/>
                    </a:moveTo>
                    <a:lnTo>
                      <a:pt x="2711079" y="0"/>
                    </a:lnTo>
                    <a:cubicBezTo>
                      <a:pt x="2736039" y="0"/>
                      <a:pt x="2756273" y="20234"/>
                      <a:pt x="2756273" y="45194"/>
                    </a:cubicBezTo>
                    <a:lnTo>
                      <a:pt x="2756273" y="771067"/>
                    </a:lnTo>
                    <a:cubicBezTo>
                      <a:pt x="2756273" y="796026"/>
                      <a:pt x="2736039" y="816260"/>
                      <a:pt x="2711079" y="816260"/>
                    </a:cubicBezTo>
                    <a:lnTo>
                      <a:pt x="45194" y="816260"/>
                    </a:lnTo>
                    <a:cubicBezTo>
                      <a:pt x="20234" y="816260"/>
                      <a:pt x="0" y="796026"/>
                      <a:pt x="0" y="771067"/>
                    </a:cubicBezTo>
                    <a:lnTo>
                      <a:pt x="0" y="45194"/>
                    </a:lnTo>
                    <a:cubicBezTo>
                      <a:pt x="0" y="20234"/>
                      <a:pt x="20234" y="0"/>
                      <a:pt x="4519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gradFill>
                  <a:gsLst>
                    <a:gs pos="0">
                      <a:srgbClr val="5DE0E6">
                        <a:alpha val="100000"/>
                      </a:srgbClr>
                    </a:gs>
                    <a:gs pos="100000">
                      <a:srgbClr val="004AAD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9525"/>
                <a:ext cx="2756273" cy="825785"/>
              </a:xfrm>
              <a:prstGeom prst="rect">
                <a:avLst/>
              </a:prstGeom>
            </p:spPr>
            <p:txBody>
              <a:bodyPr anchor="ctr" rtlCol="false" tIns="45539" lIns="45539" bIns="45539" rIns="45539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</p:grpSp>
      <p:sp>
        <p:nvSpPr>
          <p:cNvPr name="TextBox 11" id="11"/>
          <p:cNvSpPr txBox="true"/>
          <p:nvPr/>
        </p:nvSpPr>
        <p:spPr>
          <a:xfrm rot="0">
            <a:off x="555528" y="3117522"/>
            <a:ext cx="6448944" cy="2580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800"/>
              </a:lnSpc>
            </a:pPr>
            <a:r>
              <a:rPr lang="ar-EG" b="true" sz="3429">
                <a:solidFill>
                  <a:srgbClr val="244B57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 سجل الإذاعـة المدرسية </a:t>
            </a:r>
          </a:p>
          <a:p>
            <a:pPr algn="ctr" rtl="true">
              <a:lnSpc>
                <a:spcPts val="4800"/>
              </a:lnSpc>
            </a:pPr>
            <a:r>
              <a:rPr lang="ar-EG" b="true" sz="3429">
                <a:solidFill>
                  <a:srgbClr val="244B57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للعام الدراسـي </a:t>
            </a:r>
            <a:r>
              <a:rPr lang="en-US" b="true" sz="3429">
                <a:solidFill>
                  <a:srgbClr val="244B57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</a:t>
            </a:r>
            <a:r>
              <a:rPr lang="ar-EG" b="true" sz="3429">
                <a:solidFill>
                  <a:srgbClr val="244B57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هـ</a:t>
            </a:r>
          </a:p>
          <a:p>
            <a:pPr algn="ctr" rtl="true">
              <a:lnSpc>
                <a:spcPts val="4800"/>
              </a:lnSpc>
            </a:pPr>
          </a:p>
          <a:p>
            <a:pPr algn="ctr" rtl="true">
              <a:lnSpc>
                <a:spcPts val="921"/>
              </a:lnSpc>
            </a:pPr>
          </a:p>
          <a:p>
            <a:pPr algn="ctr" rtl="true">
              <a:lnSpc>
                <a:spcPts val="5375"/>
              </a:lnSpc>
              <a:spcBef>
                <a:spcPct val="0"/>
              </a:spcBef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-699731" y="-2125118"/>
            <a:ext cx="8259731" cy="3974376"/>
            <a:chOff x="0" y="0"/>
            <a:chExt cx="11012974" cy="5299169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1781728"/>
              <a:ext cx="2036005" cy="2036005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B8A7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49603" lIns="49603" bIns="49603" rIns="49603"/>
              <a:lstStyle/>
              <a:p>
                <a:pPr algn="ctr">
                  <a:lnSpc>
                    <a:spcPts val="2407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3132337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4147174" y="4754403"/>
              <a:ext cx="3574400" cy="2828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802"/>
                </a:lnSpc>
                <a:spcBef>
                  <a:spcPct val="0"/>
                </a:spcBef>
              </a:pPr>
              <a:r>
                <a:rPr lang="ar-EG" sz="1287" strike="noStrike" u="none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مدرسة العمران الابتدائية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155463" y="0"/>
              <a:ext cx="10475141" cy="5002609"/>
              <a:chOff x="0" y="0"/>
              <a:chExt cx="3145643" cy="150226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932974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7" t="-195" r="0" b="-518427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3095788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346563" y="3873856"/>
              <a:ext cx="3994561" cy="257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693"/>
                </a:lnSpc>
                <a:spcBef>
                  <a:spcPct val="0"/>
                </a:spcBef>
              </a:pP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083205" y="4667961"/>
              <a:ext cx="3779538" cy="297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90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68576" y="4902443"/>
            <a:ext cx="5026281" cy="4997548"/>
            <a:chOff x="0" y="0"/>
            <a:chExt cx="6701708" cy="666339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2119299"/>
              <a:ext cx="6701708" cy="2424800"/>
            </a:xfrm>
            <a:custGeom>
              <a:avLst/>
              <a:gdLst/>
              <a:ahLst/>
              <a:cxnLst/>
              <a:rect r="r" b="b" t="t" l="l"/>
              <a:pathLst>
                <a:path h="2424800" w="6701708">
                  <a:moveTo>
                    <a:pt x="0" y="0"/>
                  </a:moveTo>
                  <a:lnTo>
                    <a:pt x="6701708" y="0"/>
                  </a:lnTo>
                  <a:lnTo>
                    <a:pt x="6701708" y="2424800"/>
                  </a:lnTo>
                  <a:lnTo>
                    <a:pt x="0" y="242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670751" y="0"/>
              <a:ext cx="5606430" cy="6663398"/>
            </a:xfrm>
            <a:custGeom>
              <a:avLst/>
              <a:gdLst/>
              <a:ahLst/>
              <a:cxnLst/>
              <a:rect r="r" b="b" t="t" l="l"/>
              <a:pathLst>
                <a:path h="6663398" w="5606430">
                  <a:moveTo>
                    <a:pt x="0" y="0"/>
                  </a:moveTo>
                  <a:lnTo>
                    <a:pt x="5606430" y="0"/>
                  </a:lnTo>
                  <a:lnTo>
                    <a:pt x="5606430" y="6663398"/>
                  </a:lnTo>
                  <a:lnTo>
                    <a:pt x="0" y="6663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182437" b="-59216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53306" y="4537426"/>
            <a:ext cx="6448944" cy="365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980"/>
              </a:lnSpc>
              <a:spcBef>
                <a:spcPct val="0"/>
              </a:spcBef>
            </a:pPr>
            <a:r>
              <a:rPr lang="ar-EG" b="true" sz="2129">
                <a:solidFill>
                  <a:srgbClr val="244B57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أ. عبدالله الحجي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8654" y="2394790"/>
            <a:ext cx="574479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الأسبوع الثالث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2025/09/07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2025/09/11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1447/03/15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1447/03/19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قيمة الاحترام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يوم التسامح المدرسي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2025/09/07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تحفيزية – قصص ملهمة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حوار طلابي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العمل الخيري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مواد توعوية – حملات تبرع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حملة تبرع + نشاط توعوي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محو الأمية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تقديمية – أوراق عمل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عمل + مسابقات ثقافية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لوحات عرض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فنية + عرض 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الصحة النفسية والرياضة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نشرات صحية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تمارين صباحية + محاضرة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393" y="2394790"/>
            <a:ext cx="6074060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الأسبوع الرابع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2025/09/14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2025/09/18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1447/03/22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1447/03/26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قيمة التعاون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تعزيز القيم والسلوك الإيجابي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إرشادية – كلمات صباحية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حصص النشاط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ابتكار – مواد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عمل تطبيقية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معرض مصغر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فنية + عرض 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الصحة والسلامة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نشرات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تمارين صباحية + محاضرة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العزيمة في التعلم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قصص نجاح – عروض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مرئية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393" y="2394790"/>
            <a:ext cx="6074060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الخامس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2025/09/21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2025/09/25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1447/03/29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1447/04/03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قيمة الانتماء الوطني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832882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4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الاحتفاء باليوم الوطني </a:t>
                      </a: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95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أزياء وطنية – أعلام – شعارات – ديكورات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فقرات إذاعية + مسيرة طلابية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مسابقة أجمل عمل فني عن الوطن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لوحات عرض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فنية + معرض للوحات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03038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النشيد الوطني الجماعي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أجهزة صوت – تسجيلات للنشيد الوطني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أداء جماعي للنشيد + توثيق الفعالية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محاضرة "تاريخ وإنجازات المملكة"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مرئية – صور تاريخية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نقاش مفتوح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47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ختام فعاليات اليوم الوطني وتكريم المشاركين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هدايا رمزية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حفل تكريم + فقرات إنشادية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393" y="2394790"/>
            <a:ext cx="6074060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السادس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2025/09/28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2025/10/02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1447/04/06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1447/04/10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قيمة الإيجابية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تعزيز السلوك الإيجابي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1447/04/06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تحفيزية – عبارات تشجيعية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حصص النشاط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الرياضة للجميع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1447/04/07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ملصقات صحية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مباريات ودية + حصص تفاعلية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ملعب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الابتكار في الحياة اليومية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عمل – أوراق رسم أفكار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عمل تطبيقية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يوم الفنون الإبداعية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ألوان – أوراق – لوحات عرض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فنية + معرض للأعمال الفنية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مسابقة "المعلومة الذهبية"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أسئلة ثقافية – جوائز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مسابقة ثقافية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393" y="2394790"/>
            <a:ext cx="6074060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السابع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2025/10/05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2025/10/09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1447/04/13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1447/04/17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قيمة التسامح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الاحتفاء باليوم العالمي للمعلم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دروع تكريمية – كلمات شكر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المعلمون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حفل تكريم + فقرات إذاعية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صحتك في حركتك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2025/10/06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لوحات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تمارين صباحية + ورشة عن النشاط البدني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ملعب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الابتكار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2025/10/07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عرض – أوراق عمل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عملية + عرض مشاريع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يوم الفن والتصوير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كاميرات – أدوات رسم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تصوير ورسم + عرض 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مسابقة تحدي المعلومات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أسئلة – جوائز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مسابقة ثقافية بين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393" y="2394790"/>
            <a:ext cx="6074060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السابع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2025/10/05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2025/10/09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1447/04/13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1447/04/17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اليوم العالمي للمعلم – الاحترام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ريادة الأعمال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تقديمية – قصص نجاح – نشرات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ورشة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القاعة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معرض مشاريع الطلاب الريادية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أركان عرض – لوحات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المشاريع + تقييم لجان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مهارات التفكير الريادي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أدوات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تدريب عملي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قصص نجاح رواد الأعمال السعوديين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مواد مرئية – مقاطع وثائقية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حوار مفتوح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المشاركين في أسبوع 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جوائز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الطلاب المتميزون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في الطابور الصباحي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393" y="2394790"/>
            <a:ext cx="6074060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الثامن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2025/10/12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2025/10/16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1447/04/20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1447/04/24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قيمة العزيمة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832882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4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الإجازة الإثرائية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عروض تقديمية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صفية إثرائية + مسابقات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الرياضة أسلوب حياة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لوحات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مسابقات رياضية + تمارين صباحية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ملعب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47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مبادرة العمل التطوعي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حقيبة أدوات – مطويات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طلاب محددون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حملة تنظيف المدرسة + توعية بيئية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الساحة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الرسم والخط العربي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لوحات عرض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تطبيقية + عرض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03038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يوم الإبداع والابتكار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خامات وأدوات ابتكار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ابتكارات + مناقشة أفكار جديدة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3811" y="2394790"/>
            <a:ext cx="6370189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التاسع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2025/10/19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2025/10/23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1447/04/27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1447/05/01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التقدير والوفاء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832882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4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الاحتفاء باليوم العالمي للمعلم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هدايا رمزية – كلمات شكر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حفل تكريم + إذاعة صباحية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صحتك النفسية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– عروض تقديمية – ملصقات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عمل + أنشطة صفية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47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مهارات التفكير الإيجابي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1447/04/29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مقاطع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نقاشات جماعية + عروض مرئية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يوم الإبداع في التعلم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ابتكار – عرض مشروعات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ابتكارات طلابية + مناقشة الأفكار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03038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معرض الفن والوفاء للمعلم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فنية – أعمال يدوية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معرض فني مفتوح + تقديم أعمال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3811" y="2394790"/>
            <a:ext cx="6370189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العاشر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2025/10/26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2025/10/30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1447/05/04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1447/05/08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الإيجابية والصحة النفسية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ريادة الأعمال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تقديمية – قصص نجاح – نشرات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ورشة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القاعة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معرض مشاريع الطلاب الريادية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أركان عرض – لوحات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المشاريع + تقييم لجان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مهارات التفكير الريادي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أدوات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تدريب عملي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قصص نجاح رواد الأعمال السعوديين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مواد مرئية – مقاطع وثائقية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حوار مفتوح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المشاركين في أسبوع 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جوائز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الطلاب المتميزون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في الطابور الصباحي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3811" y="2394790"/>
            <a:ext cx="6370189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العاشر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2025/10/26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2025/10/30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1447/05/04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1447/05/08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الإيجابية والصحة النفسية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التوعية بالصحة النفسية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– عروض تقديمية – لوحات جدارية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ورش عمل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التفكير الإيجابي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قصص ملهمة – مواد مرئية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مرئية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إدارة الضغوط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1447/05/06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مقاطع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تمارين تطبيقية + حلقات نقاش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صحتك النفسية أمانة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1447/05/07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تحفيزية – كلمات صباحية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مسابقات صفية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حفل ختام أسبوع الصحة النفسية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فقرات إنشادية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إنشادي + تكريم المشاركين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49522" y="483965"/>
            <a:ext cx="3189059" cy="44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802"/>
              </a:lnSpc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802"/>
              </a:lnSpc>
              <a:spcBef>
                <a:spcPct val="0"/>
              </a:spcBef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0650" y="1433541"/>
            <a:ext cx="2680800" cy="219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802"/>
              </a:lnSpc>
              <a:spcBef>
                <a:spcPct val="0"/>
              </a:spcBef>
            </a:pPr>
            <a:r>
              <a:rPr lang="ar-EG" sz="1287" strike="noStrike" u="none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مدرسة العمران الابتدائية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583133" y="-2125118"/>
            <a:ext cx="7856356" cy="3751957"/>
            <a:chOff x="0" y="0"/>
            <a:chExt cx="3145643" cy="15022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45643" cy="1502264"/>
            </a:xfrm>
            <a:custGeom>
              <a:avLst/>
              <a:gdLst/>
              <a:ahLst/>
              <a:cxnLst/>
              <a:rect r="r" b="b" t="t" l="l"/>
              <a:pathLst>
                <a:path h="1502264" w="3145643">
                  <a:moveTo>
                    <a:pt x="0" y="0"/>
                  </a:moveTo>
                  <a:lnTo>
                    <a:pt x="3145643" y="0"/>
                  </a:lnTo>
                  <a:lnTo>
                    <a:pt x="3145643" y="1502264"/>
                  </a:lnTo>
                  <a:lnTo>
                    <a:pt x="0" y="150226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3145643" cy="1511789"/>
            </a:xfrm>
            <a:prstGeom prst="rect">
              <a:avLst/>
            </a:prstGeom>
          </p:spPr>
          <p:txBody>
            <a:bodyPr anchor="ctr" rtlCol="false" tIns="32080" lIns="32080" bIns="32080" rIns="32080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4111"/>
            <a:ext cx="7560000" cy="1845148"/>
          </a:xfrm>
          <a:custGeom>
            <a:avLst/>
            <a:gdLst/>
            <a:ahLst/>
            <a:cxnLst/>
            <a:rect r="r" b="b" t="t" l="l"/>
            <a:pathLst>
              <a:path h="1845148" w="7560000">
                <a:moveTo>
                  <a:pt x="0" y="0"/>
                </a:moveTo>
                <a:lnTo>
                  <a:pt x="7560000" y="0"/>
                </a:lnTo>
                <a:lnTo>
                  <a:pt x="7560000" y="1845148"/>
                </a:lnTo>
                <a:lnTo>
                  <a:pt x="0" y="184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95" r="0" b="-518427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82988" y="3392447"/>
            <a:ext cx="5403131" cy="369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72"/>
              </a:lnSpc>
            </a:pPr>
          </a:p>
          <a:p>
            <a:pPr algn="just" rtl="true">
              <a:lnSpc>
                <a:spcPts val="2272"/>
              </a:lnSpc>
            </a:pP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تعتبر الإذاعة المدرسية منبر توعية وإرشاد حيث تعمل على رفع مستوى الوعي الديني والصحي والاجتماعي والسلوكي عن طريق ما يتم تقديمه من تعليمات وتوجهات .</a:t>
            </a: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تثقيف الطلاب وربطهم بالمجتمع المدرسي .</a:t>
            </a: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• تقوية ملكة الخطابة وجودة الإلقاء.</a:t>
            </a: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• تساعد الإذاعة المدرسية على إكساب الطالب الثقة بالنفس والقدرة على مواجهة المواقف والبعد عن الخجل والانطواء .</a:t>
            </a: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تزويد الطلاب بالمعلومات الثقافية والعلمية.</a:t>
            </a: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تشجيع الطلاب على الاطلاع الخارجي والقراءات المفيدة .</a:t>
            </a: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تبث الإذاعة الصباحية في الطلاب ) الحماس ، النشاط ، الانطلاق ، الترفيه ، التعبير عن النفس ) .</a:t>
            </a:r>
          </a:p>
          <a:p>
            <a:pPr algn="just" rtl="true">
              <a:lnSpc>
                <a:spcPts val="2272"/>
              </a:lnSpc>
            </a:pPr>
            <a:r>
              <a:rPr lang="ar-EG" b="true" sz="1447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تساعد على ممارسة القيادة وتحمل المسؤولية التي يمكن تحقيقها من خلال التفاعل الإيجابي . . تعزيز الأنماط السلوكية المقبولة وتشجيع القيم والاتجاهات النفسية الإيجابية التي يحرص عليها المجتمع 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091450" y="3021843"/>
            <a:ext cx="584479" cy="481398"/>
          </a:xfrm>
          <a:custGeom>
            <a:avLst/>
            <a:gdLst/>
            <a:ahLst/>
            <a:cxnLst/>
            <a:rect r="r" b="b" t="t" l="l"/>
            <a:pathLst>
              <a:path h="481398" w="584479">
                <a:moveTo>
                  <a:pt x="0" y="0"/>
                </a:moveTo>
                <a:lnTo>
                  <a:pt x="584479" y="0"/>
                </a:lnTo>
                <a:lnTo>
                  <a:pt x="584479" y="481398"/>
                </a:lnTo>
                <a:lnTo>
                  <a:pt x="0" y="481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22111" y="290598"/>
            <a:ext cx="3372082" cy="46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06"/>
              </a:lnSpc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906"/>
              </a:lnSpc>
              <a:spcBef>
                <a:spcPct val="0"/>
              </a:spcBef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85196" y="3046911"/>
            <a:ext cx="3108997" cy="396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331"/>
              </a:lnSpc>
              <a:spcBef>
                <a:spcPct val="0"/>
              </a:spcBef>
            </a:pPr>
            <a:r>
              <a:rPr lang="ar-EG" b="true" sz="2379">
                <a:solidFill>
                  <a:srgbClr val="3B929E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أهداف الإذاعة المدرسية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الحادي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2025/11/02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2025/11/06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1447/05/11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1447/05/15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المثابرة – الإيجابية 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ريادة الأعمال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تقديمية – قصص نجاح – نشرات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ورشة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القاعة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معرض مشاريع الطلاب الريادية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أركان عرض – لوحات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المشاريع + تقييم لجان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مهارات التفكير الريادي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أدوات تدريبية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تدريب عملي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قصص نجاح رواد الأعمال السعوديين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مواد مرئية – مقاطع وثائقية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حوار مفتوح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المشاركين في أسبوع 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جوائز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الطلاب المتميزون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في الطابور الصباحي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الثاني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2025/11/09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2025/11/13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1447/05/18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1447/05/22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التسامح – الانتماء الوطني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تعزيز التسامح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تحفيزية – عبارات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مسابقات صفية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الانتماء الوطني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– عروض مرئية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فن الحوار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قصص قصيرة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عمل صفية + حلقات نقاش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العمل الجماعي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رياضية جماعية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مسابقات وألعاب ميدانية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ختام أسبوع التسامح والانتماء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فقرات إنشادية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إنشادي + تكريم المشاركين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الثالث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2025/11/16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2025/11/20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1447/05/25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1447/05/29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التسامح – الإيجابية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اليوم العالمي للتسامح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تعريفية – نشرات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حلقات نقاش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الإيجابية في بيئتنا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مرئية – قصص محفزة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الطفل في عيون المجتمع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توعوية – قصص قصيرة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عمل صفية + مسابقات صفية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الفن الإسلامي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لوحات عرض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رسم + معرض فني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ختام أسبوع التسامح والإيجابية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1447/05/29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مسابقات – جوائز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ميدانية + تكريم المشاركين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الرابع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2025/11/30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2025/12/04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1447/06/09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1447/06/13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المثابرة – الانتماء الوطني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فعاليات إجازة الخريف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مسابقات – فقرات ترفيهية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ميدانية + فقرات إنشادية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الانتماء الوطني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مرئية – نشرات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المثابرة في التعلم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قصص نجاح – كلمات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مسابقات صفية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الصحة في الإجازة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توعوية – تمارين رياضية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حصص نشاط + نشاط ميداني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ختام فعاليات إجازة الخريف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جوائز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المشاركين + عرض إنشادي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1139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الخامس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2025/12/07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2025/12/11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1447/06/16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1447/06/20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الوفاء – العزيمة 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العزيمة في العمل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2025/12/07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تحفيزية – كلمات صباحية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حلقات نقاش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الوفاء لأهل العطاء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شهادات شكر – نشرات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تكريم شخصيات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العزيمة في الإنجاز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قصص ملهمة – مواد مرئية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مرئية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الفنون في خدمة القيم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لوحات عرض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رسم + معرض فني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رياضي لصحة الجسد والعقل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تنظيم مسابقات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ميدانية + منافسات رياضية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السادس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2025/12/14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2025/12/18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1447/06/23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1447/06/27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الأمانة – الانتماء الوطني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الأمانة في العمل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إرشادية – مطويات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حصص النشاط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حماية الممتلكات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توعوية – عروض مرئية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الانتماء الوطني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مواد تعريفية – فقرات إذاعية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مسابقات ثقافية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الفنون الوطنية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صور تراثية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رسم + عرض فني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الصحة أمانة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نشرات صحية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ميدانية + تمارين رياضية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السادس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2025/12/14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2025/12/18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1447/06/23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1447/06/27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الأمانة – الانتماء الوطني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الأمانة في العمل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إرشادية – مطويات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حصص النشاط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حماية الممتلكات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توعوية – عروض مرئية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مرئي + نقاش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الانتماء الوطني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مواد تعريفية – فقرات إذاعية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مسابقات ثقافية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الفنون الوطنية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صور تراثية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رسم + عرض فني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الصحة أمانة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1447/06/27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نشرات صحية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ميدانية + تمارين رياضية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السابع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2025/12/21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2025/12/25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1447/07/01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1447/07/05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المثابرة – الانضباط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832882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4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الاستعداد للاختبارات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مراجعة – جداول تنظيم الوقت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ورش مراجعة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إدارة الوقت بذكاء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عروض تقديمية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حلقات نقاش + تدريب عملي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03038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التهيئة النفسية للاختبارات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كلمات تحفيزية – عروض مرئية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جلسات إرشاد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صحتك أثناء الاختبارات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صحية – أدوات رياضية بسيطة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تمارين صباحية + مسابقات لياقة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47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الفنون في أوقات المراجعة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لوحات تحفيزية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فنية قصيرة + عرض اللوحات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906" y="2312289"/>
            <a:ext cx="6370189" cy="85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الأسبوع الثامن عشر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2025/12/28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2026/01/01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1447/07/08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1447/07/12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القيم: مصفوفة القيم مع التركيز على قيمة المسؤولية – الإتقان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98005" y="3166207"/>
          <a:ext cx="6763989" cy="5832882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4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مراجعة شاملة للمقررات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عروض مراجعة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مراجعة + مسابقات تعليمية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الإتقان في التحصيل الدراسي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تحفيزية – نشرات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أنشطة صفية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03038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الاختبارات بلا توتر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نشرات صحية – مقاطع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تمارين استرخاء + جلسات إرشاد نفسي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69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استراتيجيات الحل الذكي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تدريبية – نماذج أسئلة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تدريب عملي + محاكاة اختبارات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47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التحفيز قبل الاختبارات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2026/01/01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1447/07/12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فقرات إنشادية – شهادات تقدير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إنشادي + تكريم المتميزين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969055" y="3681712"/>
          <a:ext cx="5916992" cy="4362656"/>
        </p:xfrm>
        <a:graphic>
          <a:graphicData uri="http://schemas.openxmlformats.org/drawingml/2006/table">
            <a:tbl>
              <a:tblPr/>
              <a:tblGrid>
                <a:gridCol w="1063331"/>
                <a:gridCol w="427309"/>
                <a:gridCol w="631034"/>
                <a:gridCol w="444108"/>
                <a:gridCol w="124025"/>
                <a:gridCol w="124025"/>
                <a:gridCol w="731955"/>
                <a:gridCol w="2161032"/>
                <a:gridCol w="210174"/>
              </a:tblGrid>
              <a:tr h="36925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ملاحظات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مقبول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جيد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جيد جدا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جيد جدا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جيد جدا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ممتاز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بنود التقييم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382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الالتزام بجدول الإذاعة الالتزام بالوقت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حسن الأداء وجودة الإلقاء الالتزام باللغة العربية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مناسبة الموضوعات للمجال المعد الاحتواء على فقرة تربوية هادفة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تغطية المناسبات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تنوع الفقرات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تنوع الطلاب المقدمين للإذاعة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الالتزام بتسليم برنامج الإذاعة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الابتكار والتجديد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59"/>
                        </a:lnSpc>
                        <a:defRPr/>
                      </a:pPr>
                      <a:r>
                        <a:rPr lang="ar-EG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تنظيم الطلاب  أثناء التقديم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59"/>
                        </a:lnSpc>
                        <a:defRPr/>
                      </a:pPr>
                      <a:r>
                        <a:rPr lang="en-US" sz="1299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969055" y="2908701"/>
          <a:ext cx="5916992" cy="436582"/>
        </p:xfrm>
        <a:graphic>
          <a:graphicData uri="http://schemas.openxmlformats.org/drawingml/2006/table">
            <a:tbl>
              <a:tblPr/>
              <a:tblGrid>
                <a:gridCol w="1184857"/>
                <a:gridCol w="548834"/>
                <a:gridCol w="752560"/>
                <a:gridCol w="565634"/>
                <a:gridCol w="245550"/>
                <a:gridCol w="245550"/>
                <a:gridCol w="926396"/>
                <a:gridCol w="799945"/>
                <a:gridCol w="647667"/>
              </a:tblGrid>
              <a:tr h="204388">
                <a:tc gridSpan="6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المؤثرات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المؤثرات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المؤثرات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المؤثرات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المؤثرات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المؤثرات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التاريخ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232195">
                <a:tc gridSpan="6"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9" id="9"/>
          <p:cNvSpPr/>
          <p:nvPr/>
        </p:nvSpPr>
        <p:spPr>
          <a:xfrm flipH="false" flipV="false" rot="0">
            <a:off x="5331846" y="2160446"/>
            <a:ext cx="400443" cy="440653"/>
          </a:xfrm>
          <a:custGeom>
            <a:avLst/>
            <a:gdLst/>
            <a:ahLst/>
            <a:cxnLst/>
            <a:rect r="r" b="b" t="t" l="l"/>
            <a:pathLst>
              <a:path h="440653" w="400443">
                <a:moveTo>
                  <a:pt x="0" y="0"/>
                </a:moveTo>
                <a:lnTo>
                  <a:pt x="400443" y="0"/>
                </a:lnTo>
                <a:lnTo>
                  <a:pt x="400443" y="440653"/>
                </a:lnTo>
                <a:lnTo>
                  <a:pt x="0" y="44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81805" y="2252111"/>
            <a:ext cx="51493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استمارة تقييم الإذاعة المدرسية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49522" y="483965"/>
            <a:ext cx="3189059" cy="44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802"/>
              </a:lnSpc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802"/>
              </a:lnSpc>
              <a:spcBef>
                <a:spcPct val="0"/>
              </a:spcBef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0650" y="1433541"/>
            <a:ext cx="2680800" cy="219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802"/>
              </a:lnSpc>
              <a:spcBef>
                <a:spcPct val="0"/>
              </a:spcBef>
            </a:pPr>
            <a:r>
              <a:rPr lang="ar-EG" sz="1287" strike="noStrike" u="none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مدرسة العمران الابتدائية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583133" y="-2125118"/>
            <a:ext cx="7856356" cy="3751957"/>
            <a:chOff x="0" y="0"/>
            <a:chExt cx="3145643" cy="15022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45643" cy="1502264"/>
            </a:xfrm>
            <a:custGeom>
              <a:avLst/>
              <a:gdLst/>
              <a:ahLst/>
              <a:cxnLst/>
              <a:rect r="r" b="b" t="t" l="l"/>
              <a:pathLst>
                <a:path h="1502264" w="3145643">
                  <a:moveTo>
                    <a:pt x="0" y="0"/>
                  </a:moveTo>
                  <a:lnTo>
                    <a:pt x="3145643" y="0"/>
                  </a:lnTo>
                  <a:lnTo>
                    <a:pt x="3145643" y="1502264"/>
                  </a:lnTo>
                  <a:lnTo>
                    <a:pt x="0" y="150226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3145643" cy="1511789"/>
            </a:xfrm>
            <a:prstGeom prst="rect">
              <a:avLst/>
            </a:prstGeom>
          </p:spPr>
          <p:txBody>
            <a:bodyPr anchor="ctr" rtlCol="false" tIns="32080" lIns="32080" bIns="32080" rIns="32080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4111"/>
            <a:ext cx="7560000" cy="1845148"/>
          </a:xfrm>
          <a:custGeom>
            <a:avLst/>
            <a:gdLst/>
            <a:ahLst/>
            <a:cxnLst/>
            <a:rect r="r" b="b" t="t" l="l"/>
            <a:pathLst>
              <a:path h="1845148" w="7560000">
                <a:moveTo>
                  <a:pt x="0" y="0"/>
                </a:moveTo>
                <a:lnTo>
                  <a:pt x="7560000" y="0"/>
                </a:lnTo>
                <a:lnTo>
                  <a:pt x="7560000" y="1845148"/>
                </a:lnTo>
                <a:lnTo>
                  <a:pt x="0" y="184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95" r="0" b="-518427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119327" y="3789890"/>
          <a:ext cx="5506813" cy="2938280"/>
        </p:xfrm>
        <a:graphic>
          <a:graphicData uri="http://schemas.openxmlformats.org/drawingml/2006/table">
            <a:tbl>
              <a:tblPr/>
              <a:tblGrid>
                <a:gridCol w="2990175"/>
                <a:gridCol w="2516637"/>
              </a:tblGrid>
              <a:tr h="3402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b="true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الاسم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093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رقم السجل المدني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402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المؤهل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402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التخصص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402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عام التخرج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402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البريد الالكتروني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093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رقم الجوال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093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سنوات الخبرة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3093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التكليف بالإذاعة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5343039" y="3217913"/>
            <a:ext cx="302583" cy="439104"/>
          </a:xfrm>
          <a:custGeom>
            <a:avLst/>
            <a:gdLst/>
            <a:ahLst/>
            <a:cxnLst/>
            <a:rect r="r" b="b" t="t" l="l"/>
            <a:pathLst>
              <a:path h="439104" w="302583">
                <a:moveTo>
                  <a:pt x="0" y="0"/>
                </a:moveTo>
                <a:lnTo>
                  <a:pt x="302583" y="0"/>
                </a:lnTo>
                <a:lnTo>
                  <a:pt x="302583" y="439104"/>
                </a:lnTo>
                <a:lnTo>
                  <a:pt x="0" y="4391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22111" y="290598"/>
            <a:ext cx="3372082" cy="46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06"/>
              </a:lnSpc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906"/>
              </a:lnSpc>
              <a:spcBef>
                <a:spcPct val="0"/>
              </a:spcBef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327" y="3226636"/>
            <a:ext cx="3812814" cy="374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9"/>
              </a:lnSpc>
              <a:spcBef>
                <a:spcPct val="0"/>
              </a:spcBef>
            </a:pPr>
            <a:r>
              <a:rPr lang="ar-EG" b="true" sz="214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بيانات مشرف الإذاعة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875034" y="3619607"/>
          <a:ext cx="5327253" cy="4042266"/>
        </p:xfrm>
        <a:graphic>
          <a:graphicData uri="http://schemas.openxmlformats.org/drawingml/2006/table">
            <a:tbl>
              <a:tblPr/>
              <a:tblGrid>
                <a:gridCol w="668052"/>
                <a:gridCol w="1376122"/>
                <a:gridCol w="229112"/>
                <a:gridCol w="111437"/>
                <a:gridCol w="176979"/>
                <a:gridCol w="569533"/>
                <a:gridCol w="1987735"/>
                <a:gridCol w="208282"/>
              </a:tblGrid>
              <a:tr h="383658"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ملاحظات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الفائز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gridSpan="4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وقت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وقت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وقت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وقت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نوع المسابقة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339799"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ملاحظات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الفائز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960"/>
                        </a:lnSpc>
                        <a:defRPr/>
                      </a:pPr>
                      <a:r>
                        <a:rPr lang="ar-EG" sz="800" spc="-3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التاريخ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960"/>
                        </a:lnSpc>
                        <a:defRPr/>
                      </a:pPr>
                      <a:r>
                        <a:rPr lang="ar-EG" sz="800" spc="-3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التاريخ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960"/>
                        </a:lnSpc>
                        <a:defRPr/>
                      </a:pPr>
                      <a:r>
                        <a:rPr lang="ar-EG" sz="800" spc="-3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التاريخ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960"/>
                        </a:lnSpc>
                        <a:defRPr/>
                      </a:pPr>
                      <a:r>
                        <a:rPr lang="ar-EG" sz="800" spc="-3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نوع المسابقة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5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8" id="8"/>
          <p:cNvSpPr/>
          <p:nvPr/>
        </p:nvSpPr>
        <p:spPr>
          <a:xfrm flipH="false" flipV="false" rot="0">
            <a:off x="5460276" y="2586067"/>
            <a:ext cx="505409" cy="505409"/>
          </a:xfrm>
          <a:custGeom>
            <a:avLst/>
            <a:gdLst/>
            <a:ahLst/>
            <a:cxnLst/>
            <a:rect r="r" b="b" t="t" l="l"/>
            <a:pathLst>
              <a:path h="505409" w="505409">
                <a:moveTo>
                  <a:pt x="0" y="0"/>
                </a:moveTo>
                <a:lnTo>
                  <a:pt x="505409" y="0"/>
                </a:lnTo>
                <a:lnTo>
                  <a:pt x="505409" y="505409"/>
                </a:lnTo>
                <a:lnTo>
                  <a:pt x="0" y="505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67667" y="2633349"/>
            <a:ext cx="3166765" cy="372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  <a:spcBef>
                <a:spcPct val="0"/>
              </a:spcBef>
            </a:pPr>
            <a:r>
              <a:rPr lang="ar-EG" sz="21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المسابقات الخاصة بالإذاعة المدرسية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875034" y="3153643"/>
          <a:ext cx="5270258" cy="3933779"/>
        </p:xfrm>
        <a:graphic>
          <a:graphicData uri="http://schemas.openxmlformats.org/drawingml/2006/table">
            <a:tbl>
              <a:tblPr/>
              <a:tblGrid>
                <a:gridCol w="828359"/>
                <a:gridCol w="1518935"/>
                <a:gridCol w="1042427"/>
                <a:gridCol w="1645135"/>
                <a:gridCol w="235402"/>
              </a:tblGrid>
              <a:tr h="126563"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ملاحظات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نوع التكريم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الصف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الطالب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101885"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ملاحظات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نوع التكريم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الصف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الطالب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1268860" y="2471200"/>
            <a:ext cx="4515892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19"/>
              </a:lnSpc>
              <a:spcBef>
                <a:spcPct val="0"/>
              </a:spcBef>
            </a:pPr>
            <a:r>
              <a:rPr lang="ar-EG" sz="17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تكريم الطلاب المتميزين في الإذاعة المدرسية خلال الفصل الدراسي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934101" y="2447281"/>
            <a:ext cx="365843" cy="378622"/>
          </a:xfrm>
          <a:custGeom>
            <a:avLst/>
            <a:gdLst/>
            <a:ahLst/>
            <a:cxnLst/>
            <a:rect r="r" b="b" t="t" l="l"/>
            <a:pathLst>
              <a:path h="378622" w="365843">
                <a:moveTo>
                  <a:pt x="0" y="0"/>
                </a:moveTo>
                <a:lnTo>
                  <a:pt x="365843" y="0"/>
                </a:lnTo>
                <a:lnTo>
                  <a:pt x="365843" y="378621"/>
                </a:lnTo>
                <a:lnTo>
                  <a:pt x="0" y="378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815517" y="3007277"/>
          <a:ext cx="5270258" cy="3933779"/>
        </p:xfrm>
        <a:graphic>
          <a:graphicData uri="http://schemas.openxmlformats.org/drawingml/2006/table">
            <a:tbl>
              <a:tblPr/>
              <a:tblGrid>
                <a:gridCol w="715845"/>
                <a:gridCol w="715845"/>
                <a:gridCol w="1312622"/>
                <a:gridCol w="900837"/>
                <a:gridCol w="1421681"/>
                <a:gridCol w="203428"/>
              </a:tblGrid>
              <a:tr h="126563"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ملاحظات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نوع التكريم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الصف المشرف عليه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المعلم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101885"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ملاحظات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نوع التكريم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r>
                        <a:rPr lang="ar-EG" sz="900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الصف المشرف عليه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المعلم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080"/>
                        </a:lnSpc>
                        <a:defRPr/>
                      </a:pPr>
                      <a:r>
                        <a:rPr lang="ar-EG" sz="900" spc="-35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8479"/>
                    </a:solidFill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467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8" id="8"/>
          <p:cNvSpPr/>
          <p:nvPr/>
        </p:nvSpPr>
        <p:spPr>
          <a:xfrm flipH="false" flipV="false" rot="0">
            <a:off x="5483984" y="2382659"/>
            <a:ext cx="365843" cy="378622"/>
          </a:xfrm>
          <a:custGeom>
            <a:avLst/>
            <a:gdLst/>
            <a:ahLst/>
            <a:cxnLst/>
            <a:rect r="r" b="b" t="t" l="l"/>
            <a:pathLst>
              <a:path h="378622" w="365843">
                <a:moveTo>
                  <a:pt x="0" y="0"/>
                </a:moveTo>
                <a:lnTo>
                  <a:pt x="365843" y="0"/>
                </a:lnTo>
                <a:lnTo>
                  <a:pt x="365843" y="378621"/>
                </a:lnTo>
                <a:lnTo>
                  <a:pt x="0" y="378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49522" y="2391312"/>
            <a:ext cx="363125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تكريم المعلمين المتميزين في الإذاعة المدرسية لعام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757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22441" y="4511001"/>
            <a:ext cx="1709405" cy="1096804"/>
          </a:xfrm>
          <a:custGeom>
            <a:avLst/>
            <a:gdLst/>
            <a:ahLst/>
            <a:cxnLst/>
            <a:rect r="r" b="b" t="t" l="l"/>
            <a:pathLst>
              <a:path h="1096804" w="1709405">
                <a:moveTo>
                  <a:pt x="0" y="0"/>
                </a:moveTo>
                <a:lnTo>
                  <a:pt x="1709404" y="0"/>
                </a:lnTo>
                <a:lnTo>
                  <a:pt x="1709404" y="1096804"/>
                </a:lnTo>
                <a:lnTo>
                  <a:pt x="0" y="109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01" r="0" b="-9201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49522" y="483965"/>
            <a:ext cx="3189059" cy="44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802"/>
              </a:lnSpc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802"/>
              </a:lnSpc>
              <a:spcBef>
                <a:spcPct val="0"/>
              </a:spcBef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0650" y="1433541"/>
            <a:ext cx="2680800" cy="219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802"/>
              </a:lnSpc>
              <a:spcBef>
                <a:spcPct val="0"/>
              </a:spcBef>
            </a:pPr>
            <a:r>
              <a:rPr lang="ar-EG" sz="1287" strike="noStrike" u="none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مدرسة العمران الابتدائية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583133" y="-2125118"/>
            <a:ext cx="7856356" cy="3751957"/>
            <a:chOff x="0" y="0"/>
            <a:chExt cx="3145643" cy="15022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45643" cy="1502264"/>
            </a:xfrm>
            <a:custGeom>
              <a:avLst/>
              <a:gdLst/>
              <a:ahLst/>
              <a:cxnLst/>
              <a:rect r="r" b="b" t="t" l="l"/>
              <a:pathLst>
                <a:path h="1502264" w="3145643">
                  <a:moveTo>
                    <a:pt x="0" y="0"/>
                  </a:moveTo>
                  <a:lnTo>
                    <a:pt x="3145643" y="0"/>
                  </a:lnTo>
                  <a:lnTo>
                    <a:pt x="3145643" y="1502264"/>
                  </a:lnTo>
                  <a:lnTo>
                    <a:pt x="0" y="150226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3145643" cy="1511789"/>
            </a:xfrm>
            <a:prstGeom prst="rect">
              <a:avLst/>
            </a:prstGeom>
          </p:spPr>
          <p:txBody>
            <a:bodyPr anchor="ctr" rtlCol="false" tIns="32080" lIns="32080" bIns="32080" rIns="32080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4111"/>
            <a:ext cx="7560000" cy="1845148"/>
          </a:xfrm>
          <a:custGeom>
            <a:avLst/>
            <a:gdLst/>
            <a:ahLst/>
            <a:cxnLst/>
            <a:rect r="r" b="b" t="t" l="l"/>
            <a:pathLst>
              <a:path h="1845148" w="7560000">
                <a:moveTo>
                  <a:pt x="0" y="0"/>
                </a:moveTo>
                <a:lnTo>
                  <a:pt x="7560000" y="0"/>
                </a:lnTo>
                <a:lnTo>
                  <a:pt x="7560000" y="1845148"/>
                </a:lnTo>
                <a:lnTo>
                  <a:pt x="0" y="184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95" r="0" b="-518427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93656" y="3090011"/>
            <a:ext cx="5383806" cy="426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البعد عن المخالفات الشرعية والالتزام بضوابط البرنامج الإذاعي 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التأكيد على مشرفات البرامج بشأن ضرورة تدريب الطلاب على الإلقاء الجيد وسلامة اللغة.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أن تكون الفقرات المقدمة في الإذاعة متناسبة مع المرحلة العمرية للطالب 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أهمية إشراك جميع طلاب المدرسة بصفة دورية في الإذاعة المدرسية تحقيقاً للعدل في توزيع الأدوار.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أن تكون برامج الإذاعة مشوقة ومبتكرة ومتنوعة ( دينية ، أدبية ، ثقافية ، علمية) وتساهم في توعية الطلاب.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وضع حوافز مادية ومعنوية لتشجيع الطلاب على المشاركة والإبداع.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تنوع أساليب تقديم وتنفيذ الإذاعة المدرسية 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الالتزام بالخطة الزمنية للإذاعة المدرسية 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الالتزام بالوقت المحدد للإذاعة المدرسية.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. الحرص على أن يكون للإذاعة دور في إبراز وتطوير مواهب الطلاب المختلفة ( علمية ، فنية ، أدبية ، ثقافية .........</a:t>
            </a:r>
          </a:p>
          <a:p>
            <a:pPr algn="just" rtl="true" marL="0" indent="0" lvl="0">
              <a:lnSpc>
                <a:spcPts val="2272"/>
              </a:lnSpc>
              <a:spcBef>
                <a:spcPct val="0"/>
              </a:spcBef>
            </a:pPr>
            <a:r>
              <a:rPr lang="ar-EG" b="true" sz="1447" strike="noStrike" u="none">
                <a:solidFill>
                  <a:srgbClr val="013A46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يتم كتابة جميع الفقرات المقدمة ماعدا الآيات القرآنية فيشار إلى السورة ورقم الآية.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701785" y="2696946"/>
            <a:ext cx="430352" cy="411573"/>
          </a:xfrm>
          <a:custGeom>
            <a:avLst/>
            <a:gdLst/>
            <a:ahLst/>
            <a:cxnLst/>
            <a:rect r="r" b="b" t="t" l="l"/>
            <a:pathLst>
              <a:path h="411573" w="430352">
                <a:moveTo>
                  <a:pt x="0" y="0"/>
                </a:moveTo>
                <a:lnTo>
                  <a:pt x="430352" y="0"/>
                </a:lnTo>
                <a:lnTo>
                  <a:pt x="430352" y="411573"/>
                </a:lnTo>
                <a:lnTo>
                  <a:pt x="0" y="411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22111" y="290598"/>
            <a:ext cx="3372082" cy="46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06"/>
              </a:lnSpc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906"/>
              </a:lnSpc>
              <a:spcBef>
                <a:spcPct val="0"/>
              </a:spcBef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0191" y="2691904"/>
            <a:ext cx="3812814" cy="374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9"/>
              </a:lnSpc>
              <a:spcBef>
                <a:spcPct val="0"/>
              </a:spcBef>
            </a:pPr>
            <a:r>
              <a:rPr lang="ar-EG" b="true" sz="214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تعليمات تنفيذ الإذاعة المدرسية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49522" y="483965"/>
            <a:ext cx="3189059" cy="44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802"/>
              </a:lnSpc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802"/>
              </a:lnSpc>
              <a:spcBef>
                <a:spcPct val="0"/>
              </a:spcBef>
            </a:pPr>
            <a:r>
              <a:rPr lang="ar-EG" sz="1287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0650" y="1433541"/>
            <a:ext cx="2680800" cy="219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802"/>
              </a:lnSpc>
              <a:spcBef>
                <a:spcPct val="0"/>
              </a:spcBef>
            </a:pPr>
            <a:r>
              <a:rPr lang="ar-EG" sz="1287" strike="noStrike" u="none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مدرسة العمران الابتدائية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583133" y="-2125118"/>
            <a:ext cx="7856356" cy="3751957"/>
            <a:chOff x="0" y="0"/>
            <a:chExt cx="3145643" cy="15022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45643" cy="1502264"/>
            </a:xfrm>
            <a:custGeom>
              <a:avLst/>
              <a:gdLst/>
              <a:ahLst/>
              <a:cxnLst/>
              <a:rect r="r" b="b" t="t" l="l"/>
              <a:pathLst>
                <a:path h="1502264" w="3145643">
                  <a:moveTo>
                    <a:pt x="0" y="0"/>
                  </a:moveTo>
                  <a:lnTo>
                    <a:pt x="3145643" y="0"/>
                  </a:lnTo>
                  <a:lnTo>
                    <a:pt x="3145643" y="1502264"/>
                  </a:lnTo>
                  <a:lnTo>
                    <a:pt x="0" y="150226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3145643" cy="1511789"/>
            </a:xfrm>
            <a:prstGeom prst="rect">
              <a:avLst/>
            </a:prstGeom>
          </p:spPr>
          <p:txBody>
            <a:bodyPr anchor="ctr" rtlCol="false" tIns="32080" lIns="32080" bIns="32080" rIns="32080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0" y="4111"/>
            <a:ext cx="7560000" cy="1845148"/>
          </a:xfrm>
          <a:custGeom>
            <a:avLst/>
            <a:gdLst/>
            <a:ahLst/>
            <a:cxnLst/>
            <a:rect r="r" b="b" t="t" l="l"/>
            <a:pathLst>
              <a:path h="1845148" w="7560000">
                <a:moveTo>
                  <a:pt x="0" y="0"/>
                </a:moveTo>
                <a:lnTo>
                  <a:pt x="7560000" y="0"/>
                </a:lnTo>
                <a:lnTo>
                  <a:pt x="7560000" y="1845148"/>
                </a:lnTo>
                <a:lnTo>
                  <a:pt x="0" y="184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95" r="0" b="-518427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085927" y="3663454"/>
          <a:ext cx="5718073" cy="3919325"/>
        </p:xfrm>
        <a:graphic>
          <a:graphicData uri="http://schemas.openxmlformats.org/drawingml/2006/table">
            <a:tbl>
              <a:tblPr/>
              <a:tblGrid>
                <a:gridCol w="5263611"/>
                <a:gridCol w="162557"/>
                <a:gridCol w="291905"/>
              </a:tblGrid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المحتويات 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b="true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بيانات مشرف الإذاعة المدرسية أهداف الإذاعة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938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938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b="true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تعليمات تنفيذ الإذاعة المدرسية توزيع الأسابيع الدراسية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b="true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الأيام والمناسبات العالمية الخطة الزمنية للإذاعة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b="true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استمارة تقييم إذاعة مدرسية المسابقات الخاصة بالإذاعة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b="true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المتميزين في الإذاعة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تكريم المعلمين المتميزين في الإذاعة المدرسية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b="true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أفضل إذاعة مدرسية على مستوى برامج النشاط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1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80"/>
                        </a:lnSpc>
                        <a:defRPr/>
                      </a:pPr>
                      <a:r>
                        <a:rPr lang="ar-EG" b="true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 أفضل إذاعة مدرسية على مستوى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spc="-55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5091450" y="3082585"/>
            <a:ext cx="493437" cy="440392"/>
          </a:xfrm>
          <a:custGeom>
            <a:avLst/>
            <a:gdLst/>
            <a:ahLst/>
            <a:cxnLst/>
            <a:rect r="r" b="b" t="t" l="l"/>
            <a:pathLst>
              <a:path h="440392" w="493437">
                <a:moveTo>
                  <a:pt x="0" y="0"/>
                </a:moveTo>
                <a:lnTo>
                  <a:pt x="493437" y="0"/>
                </a:lnTo>
                <a:lnTo>
                  <a:pt x="493437" y="440392"/>
                </a:lnTo>
                <a:lnTo>
                  <a:pt x="0" y="440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22111" y="290598"/>
            <a:ext cx="3372082" cy="46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06"/>
              </a:lnSpc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الإدارة العامة للتعليم </a:t>
            </a:r>
          </a:p>
          <a:p>
            <a:pPr algn="ctr" rtl="true">
              <a:lnSpc>
                <a:spcPts val="1906"/>
              </a:lnSpc>
              <a:spcBef>
                <a:spcPct val="0"/>
              </a:spcBef>
            </a:pPr>
            <a:r>
              <a:rPr lang="ar-EG" sz="1361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بمحافـظة الأحســــــــــاء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12677" y="3211192"/>
            <a:ext cx="2904786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محتويات الملف</a:t>
            </a:r>
          </a:p>
          <a:p>
            <a:pPr algn="ctr" rtl="true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410650" y="1433541"/>
            <a:ext cx="2680800" cy="219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802"/>
              </a:lnSpc>
              <a:spcBef>
                <a:spcPct val="0"/>
              </a:spcBef>
            </a:pPr>
            <a:r>
              <a:rPr lang="ar-EG" sz="1287" strike="noStrike" u="none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مدرسة العمران الابتدائية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30140" y="1849259"/>
            <a:ext cx="6489370" cy="7834741"/>
            <a:chOff x="0" y="0"/>
            <a:chExt cx="8652494" cy="1044632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7725882" y="0"/>
              <a:ext cx="639265" cy="639265"/>
            </a:xfrm>
            <a:custGeom>
              <a:avLst/>
              <a:gdLst/>
              <a:ahLst/>
              <a:cxnLst/>
              <a:rect r="r" b="b" t="t" l="l"/>
              <a:pathLst>
                <a:path h="639265" w="639265">
                  <a:moveTo>
                    <a:pt x="0" y="0"/>
                  </a:moveTo>
                  <a:lnTo>
                    <a:pt x="639265" y="0"/>
                  </a:lnTo>
                  <a:lnTo>
                    <a:pt x="639265" y="639265"/>
                  </a:lnTo>
                  <a:lnTo>
                    <a:pt x="0" y="639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10141" y="108700"/>
              <a:ext cx="7486130" cy="787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2416"/>
                </a:lnSpc>
              </a:pPr>
              <a:r>
                <a:rPr lang="ar-EG" sz="1725" b="true">
                  <a:solidFill>
                    <a:srgbClr val="05847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توزيع الأسابيع الفصل الدراسي الأول للعام الدراسي </a:t>
              </a:r>
              <a:r>
                <a:rPr lang="en-US" sz="1725" b="true">
                  <a:solidFill>
                    <a:srgbClr val="058479"/>
                  </a:solidFill>
                  <a:latin typeface="Sakkal Majalla"/>
                  <a:ea typeface="Sakkal Majalla"/>
                  <a:cs typeface="Sakkal Majalla"/>
                  <a:sym typeface="Sakkal Majalla"/>
                </a:rPr>
                <a:t>1447</a:t>
              </a:r>
            </a:p>
            <a:p>
              <a:pPr algn="r" rtl="true" marL="0" indent="0" lvl="0">
                <a:lnSpc>
                  <a:spcPts val="2416"/>
                </a:lnSpc>
                <a:spcBef>
                  <a:spcPct val="0"/>
                </a:spcBef>
              </a:pP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1744918" y="783339"/>
              <a:ext cx="6814987" cy="2244438"/>
            </a:xfrm>
            <a:custGeom>
              <a:avLst/>
              <a:gdLst/>
              <a:ahLst/>
              <a:cxnLst/>
              <a:rect r="r" b="b" t="t" l="l"/>
              <a:pathLst>
                <a:path h="2244438" w="6814987">
                  <a:moveTo>
                    <a:pt x="0" y="0"/>
                  </a:moveTo>
                  <a:lnTo>
                    <a:pt x="6814986" y="0"/>
                  </a:lnTo>
                  <a:lnTo>
                    <a:pt x="6814986" y="2244438"/>
                  </a:lnTo>
                  <a:lnTo>
                    <a:pt x="0" y="2244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049" r="0" b="-104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36696" y="783339"/>
              <a:ext cx="1565350" cy="2303938"/>
            </a:xfrm>
            <a:custGeom>
              <a:avLst/>
              <a:gdLst/>
              <a:ahLst/>
              <a:cxnLst/>
              <a:rect r="r" b="b" t="t" l="l"/>
              <a:pathLst>
                <a:path h="2303938" w="1565350">
                  <a:moveTo>
                    <a:pt x="0" y="0"/>
                  </a:moveTo>
                  <a:lnTo>
                    <a:pt x="1565350" y="0"/>
                  </a:lnTo>
                  <a:lnTo>
                    <a:pt x="1565350" y="2303938"/>
                  </a:lnTo>
                  <a:lnTo>
                    <a:pt x="0" y="2303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23081" t="-1049" r="0" b="-3766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810509" y="5809692"/>
              <a:ext cx="3166265" cy="2142853"/>
            </a:xfrm>
            <a:custGeom>
              <a:avLst/>
              <a:gdLst/>
              <a:ahLst/>
              <a:cxnLst/>
              <a:rect r="r" b="b" t="t" l="l"/>
              <a:pathLst>
                <a:path h="2142853" w="3166265">
                  <a:moveTo>
                    <a:pt x="0" y="0"/>
                  </a:moveTo>
                  <a:lnTo>
                    <a:pt x="3166265" y="0"/>
                  </a:lnTo>
                  <a:lnTo>
                    <a:pt x="3166265" y="2142853"/>
                  </a:lnTo>
                  <a:lnTo>
                    <a:pt x="0" y="2142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049" r="0" b="-1049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091710" y="8234117"/>
              <a:ext cx="1560784" cy="2089130"/>
            </a:xfrm>
            <a:custGeom>
              <a:avLst/>
              <a:gdLst/>
              <a:ahLst/>
              <a:cxnLst/>
              <a:rect r="r" b="b" t="t" l="l"/>
              <a:pathLst>
                <a:path h="2089130" w="1560784">
                  <a:moveTo>
                    <a:pt x="0" y="0"/>
                  </a:moveTo>
                  <a:lnTo>
                    <a:pt x="1560784" y="0"/>
                  </a:lnTo>
                  <a:lnTo>
                    <a:pt x="1560784" y="2089130"/>
                  </a:lnTo>
                  <a:lnTo>
                    <a:pt x="0" y="2089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049" r="-99999" b="-1049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570419" y="8234117"/>
              <a:ext cx="3244400" cy="2172907"/>
            </a:xfrm>
            <a:custGeom>
              <a:avLst/>
              <a:gdLst/>
              <a:ahLst/>
              <a:cxnLst/>
              <a:rect r="r" b="b" t="t" l="l"/>
              <a:pathLst>
                <a:path h="2172907" w="3244400">
                  <a:moveTo>
                    <a:pt x="0" y="0"/>
                  </a:moveTo>
                  <a:lnTo>
                    <a:pt x="3244400" y="0"/>
                  </a:lnTo>
                  <a:lnTo>
                    <a:pt x="3244400" y="2172908"/>
                  </a:lnTo>
                  <a:lnTo>
                    <a:pt x="0" y="217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9648" t="-1049" r="0" b="-1049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8219361"/>
              <a:ext cx="3345707" cy="2226961"/>
            </a:xfrm>
            <a:custGeom>
              <a:avLst/>
              <a:gdLst/>
              <a:ahLst/>
              <a:cxnLst/>
              <a:rect r="r" b="b" t="t" l="l"/>
              <a:pathLst>
                <a:path h="2226961" w="3345707">
                  <a:moveTo>
                    <a:pt x="0" y="0"/>
                  </a:moveTo>
                  <a:lnTo>
                    <a:pt x="3345707" y="0"/>
                  </a:lnTo>
                  <a:lnTo>
                    <a:pt x="3345707" y="2226961"/>
                  </a:lnTo>
                  <a:lnTo>
                    <a:pt x="0" y="2226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136" r="-102643" b="-2136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84611" y="5809692"/>
              <a:ext cx="1509096" cy="2142853"/>
            </a:xfrm>
            <a:custGeom>
              <a:avLst/>
              <a:gdLst/>
              <a:ahLst/>
              <a:cxnLst/>
              <a:rect r="r" b="b" t="t" l="l"/>
              <a:pathLst>
                <a:path h="2142853" w="1509096">
                  <a:moveTo>
                    <a:pt x="0" y="0"/>
                  </a:moveTo>
                  <a:lnTo>
                    <a:pt x="1509096" y="0"/>
                  </a:lnTo>
                  <a:lnTo>
                    <a:pt x="1509096" y="2142853"/>
                  </a:lnTo>
                  <a:lnTo>
                    <a:pt x="0" y="2142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09998" t="-1049" r="-2171" b="-1049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530300" y="3247481"/>
              <a:ext cx="1509945" cy="2101913"/>
            </a:xfrm>
            <a:custGeom>
              <a:avLst/>
              <a:gdLst/>
              <a:ahLst/>
              <a:cxnLst/>
              <a:rect r="r" b="b" t="t" l="l"/>
              <a:pathLst>
                <a:path h="2101913" w="1509945">
                  <a:moveTo>
                    <a:pt x="0" y="0"/>
                  </a:moveTo>
                  <a:lnTo>
                    <a:pt x="1509945" y="0"/>
                  </a:lnTo>
                  <a:lnTo>
                    <a:pt x="1509945" y="2101913"/>
                  </a:lnTo>
                  <a:lnTo>
                    <a:pt x="0" y="2101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049" r="0" b="-1049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4611" y="3247481"/>
              <a:ext cx="3173720" cy="2109727"/>
            </a:xfrm>
            <a:custGeom>
              <a:avLst/>
              <a:gdLst/>
              <a:ahLst/>
              <a:cxnLst/>
              <a:rect r="r" b="b" t="t" l="l"/>
              <a:pathLst>
                <a:path h="2109727" w="3173720">
                  <a:moveTo>
                    <a:pt x="0" y="0"/>
                  </a:moveTo>
                  <a:lnTo>
                    <a:pt x="3173719" y="0"/>
                  </a:lnTo>
                  <a:lnTo>
                    <a:pt x="3173719" y="2109727"/>
                  </a:lnTo>
                  <a:lnTo>
                    <a:pt x="0" y="210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01096" t="-1049" r="0" b="-1049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5309161" y="3247481"/>
              <a:ext cx="1590771" cy="2264810"/>
            </a:xfrm>
            <a:custGeom>
              <a:avLst/>
              <a:gdLst/>
              <a:ahLst/>
              <a:cxnLst/>
              <a:rect r="r" b="b" t="t" l="l"/>
              <a:pathLst>
                <a:path h="2264810" w="1590771">
                  <a:moveTo>
                    <a:pt x="0" y="0"/>
                  </a:moveTo>
                  <a:lnTo>
                    <a:pt x="1590771" y="0"/>
                  </a:lnTo>
                  <a:lnTo>
                    <a:pt x="1590771" y="2264810"/>
                  </a:lnTo>
                  <a:lnTo>
                    <a:pt x="0" y="2264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079" r="-224946" b="-5904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7061742" y="3219620"/>
              <a:ext cx="1550248" cy="2157635"/>
            </a:xfrm>
            <a:custGeom>
              <a:avLst/>
              <a:gdLst/>
              <a:ahLst/>
              <a:cxnLst/>
              <a:rect r="r" b="b" t="t" l="l"/>
              <a:pathLst>
                <a:path h="2157635" w="1550248">
                  <a:moveTo>
                    <a:pt x="0" y="0"/>
                  </a:moveTo>
                  <a:lnTo>
                    <a:pt x="1550247" y="0"/>
                  </a:lnTo>
                  <a:lnTo>
                    <a:pt x="1550247" y="2157635"/>
                  </a:lnTo>
                  <a:lnTo>
                    <a:pt x="0" y="2157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2239" t="-1049" r="-103274" b="-3766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5312023" y="5801405"/>
              <a:ext cx="3340471" cy="2208471"/>
            </a:xfrm>
            <a:custGeom>
              <a:avLst/>
              <a:gdLst/>
              <a:ahLst/>
              <a:cxnLst/>
              <a:rect r="r" b="b" t="t" l="l"/>
              <a:pathLst>
                <a:path h="2208471" w="3340471">
                  <a:moveTo>
                    <a:pt x="0" y="0"/>
                  </a:moveTo>
                  <a:lnTo>
                    <a:pt x="3340471" y="0"/>
                  </a:lnTo>
                  <a:lnTo>
                    <a:pt x="3340471" y="2208471"/>
                  </a:lnTo>
                  <a:lnTo>
                    <a:pt x="0" y="2208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545" t="-1049" r="-99454" b="-1049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26614" y="4530119"/>
            <a:ext cx="652224" cy="345679"/>
          </a:xfrm>
          <a:custGeom>
            <a:avLst/>
            <a:gdLst/>
            <a:ahLst/>
            <a:cxnLst/>
            <a:rect r="r" b="b" t="t" l="l"/>
            <a:pathLst>
              <a:path h="345679" w="652224">
                <a:moveTo>
                  <a:pt x="0" y="0"/>
                </a:moveTo>
                <a:lnTo>
                  <a:pt x="652225" y="0"/>
                </a:lnTo>
                <a:lnTo>
                  <a:pt x="652225" y="345679"/>
                </a:lnTo>
                <a:lnTo>
                  <a:pt x="0" y="3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10650" y="1433541"/>
            <a:ext cx="2680800" cy="219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802"/>
              </a:lnSpc>
              <a:spcBef>
                <a:spcPct val="0"/>
              </a:spcBef>
            </a:pPr>
            <a:r>
              <a:rPr lang="ar-EG" sz="1287" strike="noStrike" u="none">
                <a:solidFill>
                  <a:srgbClr val="FEF7F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مدرسة العمران الابتدائية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3875" y="1772206"/>
            <a:ext cx="4573637" cy="296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36"/>
              </a:lnSpc>
            </a:pPr>
            <a:r>
              <a:rPr lang="ar-EG" b="true" sz="1811">
                <a:solidFill>
                  <a:srgbClr val="1B8A7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الأيام والمناسبات العالمية للعام الدراسي </a:t>
            </a:r>
            <a:r>
              <a:rPr lang="en-US" b="true" sz="1811">
                <a:solidFill>
                  <a:srgbClr val="1B8A7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</a:t>
            </a:r>
            <a:r>
              <a:rPr lang="ar-EG" b="true" sz="1811">
                <a:solidFill>
                  <a:srgbClr val="1B8A7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هـ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968373" y="1776056"/>
            <a:ext cx="317752" cy="317752"/>
          </a:xfrm>
          <a:custGeom>
            <a:avLst/>
            <a:gdLst/>
            <a:ahLst/>
            <a:cxnLst/>
            <a:rect r="r" b="b" t="t" l="l"/>
            <a:pathLst>
              <a:path h="317752" w="317752">
                <a:moveTo>
                  <a:pt x="0" y="0"/>
                </a:moveTo>
                <a:lnTo>
                  <a:pt x="317752" y="0"/>
                </a:lnTo>
                <a:lnTo>
                  <a:pt x="317752" y="317752"/>
                </a:lnTo>
                <a:lnTo>
                  <a:pt x="0" y="317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756000" y="2217031"/>
          <a:ext cx="6048000" cy="7353300"/>
        </p:xfrm>
        <a:graphic>
          <a:graphicData uri="http://schemas.openxmlformats.org/drawingml/2006/table">
            <a:tbl>
              <a:tblPr/>
              <a:tblGrid>
                <a:gridCol w="1037746"/>
                <a:gridCol w="1147671"/>
                <a:gridCol w="3413322"/>
                <a:gridCol w="449260"/>
              </a:tblGrid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التاريخ الميلادي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9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التاريخ الهجري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9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المناسبة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9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94"/>
                    </a:solidFill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737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2025/8/12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737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18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737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للشباب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737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2025/9/5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13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الدولي للعمل الخيري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2025/9/8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لمحو الأمية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2025/9/21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29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للسلام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en-US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2025/9/23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D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en-US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</a:t>
                      </a: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D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439"/>
                        </a:lnSpc>
                        <a:defRPr/>
                      </a:pPr>
                      <a:r>
                        <a:rPr lang="ar-EG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الوطني للمملكة العربية السعودية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D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39"/>
                        </a:lnSpc>
                        <a:defRPr/>
                      </a:pPr>
                      <a:r>
                        <a:rPr lang="en-US" sz="1200" spc="-47">
                          <a:solidFill>
                            <a:srgbClr val="FFFFFF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DA5"/>
                    </a:solidFill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2025/9/24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الدولي للغات الإشارة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9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يوم الطفل العربي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10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الأسبوع العالمي السنوي للقضاء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13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للمعلم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4"/>
                    </a:solidFill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18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للصحة النفسية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22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العربي للبيئة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23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الدولي للحد من الكوارث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للعصا البيضاء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يوم الغذاء العالمي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29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للإحصاء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للأمم المتحدة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2025/10/29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9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للسكتة الدماغية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12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الأسبوع العالمي لريادة الأعمال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للتوعية بشأن التسوس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21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أسبوع الوقاية من التنمر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للسكري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للتسامح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28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الدولي للطفل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2025/11/18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29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5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للفن الإسلامي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10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للإيدز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12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للأشخاص ذوي الإعاقة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للمتطوعين في الخدمة الاجتماعية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18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لمكافحة الفساد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19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لحقوق الإنسان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2025/12/18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6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العالمي للغة العربية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9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2026/1/8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19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/ </a:t>
                      </a: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</a:t>
                      </a: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20"/>
                        </a:lnSpc>
                        <a:defRPr/>
                      </a:pPr>
                      <a:r>
                        <a:rPr lang="ar-EG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اليوم العربي لمحو الأمية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20"/>
                        </a:lnSpc>
                        <a:defRPr/>
                      </a:pPr>
                      <a:r>
                        <a:rPr lang="en-US" sz="1100" spc="-43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1" id="11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98005" y="1925525"/>
            <a:ext cx="6763989" cy="6956850"/>
            <a:chOff x="0" y="0"/>
            <a:chExt cx="9018652" cy="927580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774198" y="638387"/>
              <a:ext cx="7659732" cy="744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>
                <a:lnSpc>
                  <a:spcPts val="2335"/>
                </a:lnSpc>
                <a:spcBef>
                  <a:spcPct val="0"/>
                </a:spcBef>
              </a:pPr>
              <a:r>
                <a:rPr lang="ar-EG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📅 الأسبوع الأول – من </a:t>
              </a:r>
              <a:r>
                <a:rPr lang="en-US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</a:rPr>
                <a:t>2025/08/24</a:t>
              </a:r>
              <a:r>
                <a:rPr lang="ar-EG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 إلى </a:t>
              </a:r>
              <a:r>
                <a:rPr lang="en-US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</a:rPr>
                <a:t>2025/08/28</a:t>
              </a:r>
              <a:r>
                <a:rPr lang="ar-EG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 – من </a:t>
              </a:r>
              <a:r>
                <a:rPr lang="en-US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</a:rPr>
                <a:t>1447/03/01</a:t>
              </a:r>
              <a:r>
                <a:rPr lang="ar-EG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 إلى </a:t>
              </a:r>
              <a:r>
                <a:rPr lang="en-US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</a:rPr>
                <a:t>1447/03/05</a:t>
              </a:r>
            </a:p>
            <a:p>
              <a:pPr algn="r" rtl="true">
                <a:lnSpc>
                  <a:spcPts val="2335"/>
                </a:lnSpc>
                <a:spcBef>
                  <a:spcPct val="0"/>
                </a:spcBef>
              </a:pPr>
              <a:r>
                <a:rPr lang="ar-EG" sz="1668">
                  <a:solidFill>
                    <a:srgbClr val="000000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 القيمة: الانضباط – الترابط الأسري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659760" y="-38100"/>
              <a:ext cx="5621933" cy="418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659"/>
                </a:lnSpc>
                <a:spcBef>
                  <a:spcPct val="0"/>
                </a:spcBef>
              </a:pPr>
              <a:r>
                <a:rPr lang="ar-EG" b="true" sz="1899">
                  <a:solidFill>
                    <a:srgbClr val="05847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جدول موضوعات  الإذاعة المدرسية الفصل الدراسي الأول</a:t>
              </a: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0" y="1240682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العودة للدراسة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2025/08/24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هدايا – مطويات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الطابور الصباحي + حصص النشاط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التهيئة الإرشادية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2025/08/25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عروض توعوية – نشرات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حصص النشاط + ورش عمل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تفعيل العلاقة بين الأسرة والمدرسة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2025/08/26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دعوات لأولياء الأمور – استبيانات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أولياء الأمور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لقاء تعريفي + حلقة نقاش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الاجتماعات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التوعية بقواعد السلوك والمواظبة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2025/08/27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كتيبات إرشادية – لوحات إعلانية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أنشطة صفية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الساحة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حفل استقبال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2025/08/28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فقرات إنشادية – أناشيد ترحيبية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عرض إنشادي + مسابقات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grpSp>
        <p:nvGrpSpPr>
          <p:cNvPr name="Group 11" id="11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147" y="9910966"/>
            <a:ext cx="7916397" cy="776408"/>
          </a:xfrm>
          <a:custGeom>
            <a:avLst/>
            <a:gdLst/>
            <a:ahLst/>
            <a:cxnLst/>
            <a:rect r="r" b="b" t="t" l="l"/>
            <a:pathLst>
              <a:path h="776408" w="7916397">
                <a:moveTo>
                  <a:pt x="0" y="0"/>
                </a:moveTo>
                <a:lnTo>
                  <a:pt x="7916397" y="0"/>
                </a:lnTo>
                <a:lnTo>
                  <a:pt x="7916397" y="776408"/>
                </a:lnTo>
                <a:lnTo>
                  <a:pt x="0" y="776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-1438371" r="0" b="-11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46650" y="9806047"/>
            <a:ext cx="7366160" cy="2181462"/>
            <a:chOff x="0" y="0"/>
            <a:chExt cx="2756273" cy="8162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56273" cy="816260"/>
            </a:xfrm>
            <a:custGeom>
              <a:avLst/>
              <a:gdLst/>
              <a:ahLst/>
              <a:cxnLst/>
              <a:rect r="r" b="b" t="t" l="l"/>
              <a:pathLst>
                <a:path h="816260" w="2756273">
                  <a:moveTo>
                    <a:pt x="45194" y="0"/>
                  </a:moveTo>
                  <a:lnTo>
                    <a:pt x="2711079" y="0"/>
                  </a:lnTo>
                  <a:cubicBezTo>
                    <a:pt x="2736039" y="0"/>
                    <a:pt x="2756273" y="20234"/>
                    <a:pt x="2756273" y="45194"/>
                  </a:cubicBezTo>
                  <a:lnTo>
                    <a:pt x="2756273" y="771067"/>
                  </a:lnTo>
                  <a:cubicBezTo>
                    <a:pt x="2756273" y="796026"/>
                    <a:pt x="2736039" y="816260"/>
                    <a:pt x="2711079" y="816260"/>
                  </a:cubicBezTo>
                  <a:lnTo>
                    <a:pt x="45194" y="816260"/>
                  </a:lnTo>
                  <a:cubicBezTo>
                    <a:pt x="20234" y="816260"/>
                    <a:pt x="0" y="796026"/>
                    <a:pt x="0" y="771067"/>
                  </a:cubicBezTo>
                  <a:lnTo>
                    <a:pt x="0" y="45194"/>
                  </a:lnTo>
                  <a:cubicBezTo>
                    <a:pt x="0" y="20234"/>
                    <a:pt x="20234" y="0"/>
                    <a:pt x="45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756273" cy="825785"/>
            </a:xfrm>
            <a:prstGeom prst="rect">
              <a:avLst/>
            </a:prstGeom>
          </p:spPr>
          <p:txBody>
            <a:bodyPr anchor="ctr" rtlCol="false" tIns="45539" lIns="45539" bIns="45539" rIns="45539"/>
            <a:lstStyle/>
            <a:p>
              <a:pPr algn="ctr">
                <a:lnSpc>
                  <a:spcPts val="124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87750" y="10092357"/>
            <a:ext cx="107811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  <a:spcBef>
                <a:spcPct val="0"/>
              </a:spcBef>
            </a:pPr>
            <a:r>
              <a:rPr lang="ar-EG" b="true" sz="12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سجل الإذاعـة المدرسية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42825" y="1887425"/>
            <a:ext cx="4216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9"/>
              </a:lnSpc>
              <a:spcBef>
                <a:spcPct val="0"/>
              </a:spcBef>
            </a:pPr>
            <a:r>
              <a:rPr lang="ar-EG" b="true" sz="1899">
                <a:solidFill>
                  <a:srgbClr val="058479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جدول موضوعات  الإذاعة المدرسية الفصل الدراسي الأول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8654" y="2394790"/>
            <a:ext cx="5744799" cy="567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📅 الأسبوع الثاني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2025/08/31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2025/09/04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– من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1447/03/08</a:t>
            </a: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 إلى </a:t>
            </a:r>
            <a:r>
              <a:rPr lang="en-US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1447/03/12</a:t>
            </a:r>
          </a:p>
          <a:p>
            <a:pPr algn="r" rtl="true">
              <a:lnSpc>
                <a:spcPts val="2335"/>
              </a:lnSpc>
              <a:spcBef>
                <a:spcPct val="0"/>
              </a:spcBef>
            </a:pPr>
            <a:r>
              <a:rPr lang="ar-EG" sz="1668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  <a:rtl val="true"/>
              </a:rPr>
              <a:t>مصفوفة القيم: التركيز على قيمة الإيجابية</a:t>
            </a:r>
          </a:p>
        </p:txBody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398005" y="3166207"/>
          <a:ext cx="6763989" cy="5716168"/>
        </p:xfrm>
        <a:graphic>
          <a:graphicData uri="http://schemas.openxmlformats.org/drawingml/2006/table">
            <a:tbl>
              <a:tblPr rtl="true"/>
              <a:tblGrid>
                <a:gridCol w="706790"/>
                <a:gridCol w="640917"/>
                <a:gridCol w="655275"/>
                <a:gridCol w="537370"/>
                <a:gridCol w="681388"/>
                <a:gridCol w="590375"/>
                <a:gridCol w="590375"/>
                <a:gridCol w="590375"/>
                <a:gridCol w="590375"/>
                <a:gridCol w="590375"/>
                <a:gridCol w="590375"/>
              </a:tblGrid>
              <a:tr h="4579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اسم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ميلادي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تاريخ التنفيذ هجري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مستوى البرنامج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المتطلبات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الفئة المستهدفة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آلية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مكان التنفيذ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لم ينفذ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E7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تعزيز السلوك الإيجابي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2025/08/31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المسؤولية الاجتماعية والقيادة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لوحات تحفيزية – كلمات صباحية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إذاعة صباحية + حصص النشاط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 + الفصول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رعاية الفئات الخاصة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2025/09/01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1447/03/09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المواطنة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دعم – نشرات تعريفية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الطلاب المستفيدون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لقاء توعوي + أنشطة مخصصة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غرفة المصادر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تعزيز المهارات النفسية والاجتماعية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2025/09/02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التميز العلمي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أوراق عمل – عروض تقديمية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 عمل صفية + نشاط جماعي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14372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رسم – لوحات عرض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ورشة فنية + عرض أعمال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قاعة الأنشطة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913509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برنامج الصحة والرياضة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2025/09/04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en-US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1447/03/12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مدرسي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أدوات رياضية – نشرات توعوية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جميع الطلاب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أنشطة ميدانية + تمارين صباحية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r>
                        <a:rPr lang="ar-EG" b="true" sz="1300" spc="-51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  <a:rtl val="true"/>
                        </a:rPr>
                        <a:t>ساحة المدرسة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6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58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grpSp>
        <p:nvGrpSpPr>
          <p:cNvPr name="Group 10" id="10"/>
          <p:cNvGrpSpPr/>
          <p:nvPr/>
        </p:nvGrpSpPr>
        <p:grpSpPr>
          <a:xfrm rot="0">
            <a:off x="-583133" y="-2125118"/>
            <a:ext cx="8143133" cy="3974376"/>
            <a:chOff x="0" y="0"/>
            <a:chExt cx="10857511" cy="52991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976874" y="3488301"/>
              <a:ext cx="4252079" cy="580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802"/>
                </a:lnSpc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802"/>
                </a:lnSpc>
                <a:spcBef>
                  <a:spcPct val="0"/>
                </a:spcBef>
              </a:pPr>
              <a:r>
                <a:rPr lang="ar-EG" sz="1287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0475141" cy="5002609"/>
              <a:chOff x="0" y="0"/>
              <a:chExt cx="3145643" cy="150226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145643" cy="1502264"/>
              </a:xfrm>
              <a:custGeom>
                <a:avLst/>
                <a:gdLst/>
                <a:ahLst/>
                <a:cxnLst/>
                <a:rect r="r" b="b" t="t" l="l"/>
                <a:pathLst>
                  <a:path h="1502264" w="3145643">
                    <a:moveTo>
                      <a:pt x="0" y="0"/>
                    </a:moveTo>
                    <a:lnTo>
                      <a:pt x="3145643" y="0"/>
                    </a:lnTo>
                    <a:lnTo>
                      <a:pt x="3145643" y="1502264"/>
                    </a:lnTo>
                    <a:lnTo>
                      <a:pt x="0" y="150226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3145643" cy="1511789"/>
              </a:xfrm>
              <a:prstGeom prst="rect">
                <a:avLst/>
              </a:prstGeom>
            </p:spPr>
            <p:txBody>
              <a:bodyPr anchor="ctr" rtlCol="false" tIns="32080" lIns="32080" bIns="32080" rIns="32080"/>
              <a:lstStyle/>
              <a:p>
                <a:pPr algn="ctr">
                  <a:lnSpc>
                    <a:spcPts val="1241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777511" y="2838972"/>
              <a:ext cx="10080000" cy="2460197"/>
            </a:xfrm>
            <a:custGeom>
              <a:avLst/>
              <a:gdLst/>
              <a:ahLst/>
              <a:cxnLst/>
              <a:rect r="r" b="b" t="t" l="l"/>
              <a:pathLst>
                <a:path h="2460197" w="10080000">
                  <a:moveTo>
                    <a:pt x="0" y="0"/>
                  </a:moveTo>
                  <a:lnTo>
                    <a:pt x="10080000" y="0"/>
                  </a:lnTo>
                  <a:lnTo>
                    <a:pt x="10080000" y="2460197"/>
                  </a:lnTo>
                  <a:lnTo>
                    <a:pt x="0" y="2460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" t="-195" r="0" b="-51842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2940325" y="3230479"/>
              <a:ext cx="4496110" cy="612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1906"/>
                </a:lnSpc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الإدارة العامة للتعليم </a:t>
              </a:r>
            </a:p>
            <a:p>
              <a:pPr algn="ctr" rtl="true">
                <a:lnSpc>
                  <a:spcPts val="1906"/>
                </a:lnSpc>
                <a:spcBef>
                  <a:spcPct val="0"/>
                </a:spcBef>
              </a:pPr>
              <a:r>
                <a:rPr lang="ar-EG" sz="1361">
                  <a:solidFill>
                    <a:srgbClr val="FEF7F9"/>
                  </a:solidFill>
                  <a:latin typeface="Sakkal Majalla"/>
                  <a:ea typeface="Sakkal Majalla"/>
                  <a:cs typeface="Sakkal Majalla"/>
                  <a:sym typeface="Sakkal Majalla"/>
                  <a:rtl val="true"/>
                </a:rPr>
                <a:t>بمحافـظة الأحســــــــــاء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DAGOFrpHzms</dc:identifier>
  <dcterms:modified xsi:type="dcterms:W3CDTF">2011-08-01T06:04:30Z</dcterms:modified>
  <cp:revision>1</cp:revision>
  <dc:title>سجل الإذاعة المدرسي - مدرسة العمران</dc:title>
</cp:coreProperties>
</file>