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9525">
            <a:solidFill>
              <a:srgbClr val="000000"/>
            </a:solidFill>
            <a:prstDash val="solid"/>
            <a:miter/>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5211"/>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8" name="Shape 8"/>
          <p:cNvSpPr txBox="1"/>
          <p:nvPr>
            <p:ph idx="12" type="sldNum"/>
          </p:nvPr>
        </p:nvSpPr>
        <p:spPr>
          <a:xfrm>
            <a:off x="3884612" y="8685211"/>
            <a:ext cx="2971799" cy="457200"/>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lvl="1">
              <a:spcBef>
                <a:spcPts val="0"/>
              </a:spcBef>
            </a:pPr>
            <a:r>
              <a:t/>
            </a:r>
            <a:endParaRPr/>
          </a:p>
          <a:p>
            <a:pPr lvl="2">
              <a:spcBef>
                <a:spcPts val="0"/>
              </a:spcBef>
            </a:pPr>
            <a:r>
              <a:t/>
            </a:r>
            <a:endParaRPr/>
          </a:p>
          <a:p>
            <a:pPr lvl="3">
              <a:spcBef>
                <a:spcPts val="0"/>
              </a:spcBef>
            </a:pPr>
            <a:r>
              <a:t/>
            </a:r>
            <a:endParaRPr/>
          </a:p>
          <a:p>
            <a:pPr lvl="4">
              <a:spcBef>
                <a:spcPts val="0"/>
              </a:spcBef>
            </a:pPr>
            <a:r>
              <a:t/>
            </a:r>
            <a:endParaRPr/>
          </a:p>
          <a:p>
            <a:pPr lvl="5">
              <a:spcBef>
                <a:spcPts val="0"/>
              </a:spcBef>
            </a:pPr>
            <a:r>
              <a:t/>
            </a:r>
            <a:endParaRPr/>
          </a:p>
          <a:p>
            <a:pPr lvl="6">
              <a:spcBef>
                <a:spcPts val="0"/>
              </a:spcBef>
            </a:pPr>
            <a:r>
              <a:t/>
            </a:r>
            <a:endParaRPr/>
          </a:p>
          <a:p>
            <a:pPr lvl="7">
              <a:spcBef>
                <a:spcPts val="0"/>
              </a:spcBef>
            </a:pPr>
            <a:r>
              <a:t/>
            </a:r>
            <a:endParaRPr/>
          </a:p>
          <a:p>
            <a:pPr lvl="8">
              <a:spcBef>
                <a:spcPts val="0"/>
              </a:spcBef>
            </a:pPr>
            <a:r>
              <a:t/>
            </a:r>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 name="Shape 27"/>
        <p:cNvGrpSpPr/>
        <p:nvPr/>
      </p:nvGrpSpPr>
      <p:grpSpPr>
        <a:xfrm>
          <a:off x="0" y="0"/>
          <a:ext cx="0" cy="0"/>
          <a:chOff x="0" y="0"/>
          <a:chExt cx="0" cy="0"/>
        </a:xfrm>
      </p:grpSpPr>
      <p:sp>
        <p:nvSpPr>
          <p:cNvPr id="28" name="Shape 2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9" name="Shape 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0" name="Shape 3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Chapter 2:  Business Ethics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48" name="Shape 1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9" name="Shape 14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primary values of efficiency include the right to maximize the amount of wealth in society, the right to get the most from a particular output, and the right to minimize costs.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56" name="Shape 15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57" name="Shape 15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“WPH” process of ethical decision-making finally involves the determination of “how” to best conduct the decision-making process, in recognition of appropriate decision-making guidelines.  This includes public disclosure, “universalization,” and adherence to “The Golden Rule.”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86" name="Shape 8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buSzPct val="25000"/>
              <a:buFont typeface="Arial"/>
              <a:buNone/>
            </a:pPr>
            <a:r>
              <a:rPr b="0" i="0" lang="en-US" sz="1100" u="none" cap="none" strike="noStrike"/>
              <a:t>Chapter 2 Case Hypothetical and Ethical Dilemma:  As hiring coordinator for Hennessey Networking Solutions, Inc. (Hennessey), Andrea Templeton knew that her position was of utmost importance to her company in terms of hiring candidates who were well-qualified, and who would best contribute to the company’s overall success.  On her desk was the employment application and resume of Timothy Carraway.  Andrea had just finished her interview of Timothy, who was the last in a long line of interviewees who had applied for an entry-level information technology (IT) position at Hennessey.  Hennessey only had one (1) opening available.  During Timothy’s interview, the candidate revealed that seven (7) years ago, he had been tried and convicted in federal court for selling a significant amount of cocaine.  Timothy had also revealed the conviction on his employment application.  Timothy went to great lengths to explain to Andrea that he sincerely regretted the indiscretions of his youth, and that he had spent the last seven (7) years of his life “paying penance,” and reforming his life.  After serving three (3) years in federal penitentiary, Timothy had earned his bachelor’s degree in Information Technology, graduating with honors.  Timothy’s interview had gone very well.  In fact, Andrea felt that in terms of his personality and education, he was the best “fit” for the position.  Andrea was obviously concerned about Timothy’s criminal background, but she was also concerned about the young man should he not find an employment opportunity after graduating from college.  Without a legitimate employment option, would Timothy revert back to his “criminal ways? Does Andrea Templeton and Hennessey Networking Solutions, Inc. have an ethical obligation to hire Timothy Carraway? Should Andrea’s “hire” decision be based exclusively on Timothy’s qualifications for the job? Why or why not?</a:t>
            </a:r>
          </a:p>
        </p:txBody>
      </p:sp>
      <p:sp>
        <p:nvSpPr>
          <p:cNvPr id="87" name="Shape 8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93" name="Shape 9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Chapter 2 Ethical Dilemma:  What is the best source for ethical business practices:  The individual employee, or the business organization itself? To what extent should individual employees be allowed to lend input in the creation of a code of ethics for a business organization? In the event that an individual employee’s ethical standards differ from his or her employer’s code of ethics, what can or should be done to resolve those differences?</a:t>
            </a:r>
          </a:p>
        </p:txBody>
      </p:sp>
      <p:sp>
        <p:nvSpPr>
          <p:cNvPr id="94" name="Shape 9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0" name="Shape 1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1" name="Shape 10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In addressing the topics of business ethics and social responsibility, several key topics are important to comprehend.  First, “ethics” is the study and practice of decisions about what is good or right.  Second, “business ethics” is the application of ethics to the problems and opportunities experienced by businesspeople.  Third, an “ethical dilemma” is a problem regarding what a firm should do in situations where no clear, just decision is available.  Finally the “social responsibility” of business represents expectations that the community imposes on firms doing business within its borders.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8" name="Shape 10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9" name="Shape 10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“WPH” process of ethical decision-making first involves a determination of “who” is affected by the decision-making process.  These individuals are known as “stakeholders,” and include consumers, owners or investors, management, employees, the community-at-large, and future generations.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16" name="Shape 11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7" name="Shape 11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“WPH” process of ethical decision-making next involves a determination of the “purpose” or “values” involved in the decision-making process.  These purposes or values include freedom, security, justice, and efficiency.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24" name="Shape 12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25" name="Shape 12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primary values of freedom include the right to act without restriction from rules imposed by others, the right to possess the capacity or resources to act as one wishes, and the right to escape the “cares and demands of this world” entirely.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32" name="Shape 13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33" name="Shape 13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primary values of security include the right to possess a large enough supply of goods and services to meet basic needs, the right to be safe from those wishing to interfere with your property rights, and the right to achieve self-confidence to such an extent that risks are welcome.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40" name="Shape 14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1" name="Shape 14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primary values of justice include the right to receive the products of your labor, the right to treat all humans identically (regardless of race, class, gender, age, and sexual preferences,) the right to provide resources in proportion to need, and the right to possess anything that someone else is willing to grant you.</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4" name="Shape 24"/>
        <p:cNvGrpSpPr/>
        <p:nvPr/>
      </p:nvGrpSpPr>
      <p:grpSpPr>
        <a:xfrm>
          <a:off x="0" y="0"/>
          <a:ext cx="0" cy="0"/>
          <a:chOff x="0" y="0"/>
          <a:chExt cx="0" cy="0"/>
        </a:xfrm>
      </p:grpSpPr>
      <p:sp>
        <p:nvSpPr>
          <p:cNvPr id="25" name="Shape 25"/>
          <p:cNvSpPr txBox="1"/>
          <p:nvPr>
            <p:ph type="ctrTitle"/>
          </p:nvPr>
        </p:nvSpPr>
        <p:spPr>
          <a:xfrm>
            <a:off x="685800" y="1736725"/>
            <a:ext cx="7772400" cy="1920875"/>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6" name="Shape 26"/>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chemeClr val="hlink"/>
              </a:buClr>
              <a:buFont typeface="Garamond"/>
              <a:buNone/>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78" name="Shape 78"/>
        <p:cNvGrpSpPr/>
        <p:nvPr/>
      </p:nvGrpSpPr>
      <p:grpSpPr>
        <a:xfrm>
          <a:off x="0" y="0"/>
          <a:ext cx="0" cy="0"/>
          <a:chOff x="0" y="0"/>
          <a:chExt cx="0" cy="0"/>
        </a:xfrm>
      </p:grpSpPr>
      <p:sp>
        <p:nvSpPr>
          <p:cNvPr id="79" name="Shape 79"/>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80" name="Shape 80"/>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81" name="Shape 81"/>
        <p:cNvGrpSpPr/>
        <p:nvPr/>
      </p:nvGrpSpPr>
      <p:grpSpPr>
        <a:xfrm>
          <a:off x="0" y="0"/>
          <a:ext cx="0" cy="0"/>
          <a:chOff x="0" y="0"/>
          <a:chExt cx="0" cy="0"/>
        </a:xfrm>
      </p:grpSpPr>
      <p:sp>
        <p:nvSpPr>
          <p:cNvPr id="82" name="Shape 8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3" name="Shape 83"/>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51" name="Shape 51"/>
        <p:cNvGrpSpPr/>
        <p:nvPr/>
      </p:nvGrpSpPr>
      <p:grpSpPr>
        <a:xfrm>
          <a:off x="0" y="0"/>
          <a:ext cx="0" cy="0"/>
          <a:chOff x="0" y="0"/>
          <a:chExt cx="0" cy="0"/>
        </a:xfrm>
      </p:grpSpPr>
      <p:sp>
        <p:nvSpPr>
          <p:cNvPr id="52" name="Shape 52"/>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3" name="Shape 53"/>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54" name="Shape 54"/>
        <p:cNvGrpSpPr/>
        <p:nvPr/>
      </p:nvGrpSpPr>
      <p:grpSpPr>
        <a:xfrm>
          <a:off x="0" y="0"/>
          <a:ext cx="0" cy="0"/>
          <a:chOff x="0" y="0"/>
          <a:chExt cx="0" cy="0"/>
        </a:xfrm>
      </p:grpSpPr>
      <p:sp>
        <p:nvSpPr>
          <p:cNvPr id="55" name="Shape 55"/>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6" name="Shape 56"/>
          <p:cNvSpPr txBox="1"/>
          <p:nvPr>
            <p:ph idx="1" type="body"/>
          </p:nvPr>
        </p:nvSpPr>
        <p:spPr>
          <a:xfrm rot="5400000">
            <a:off x="2309018" y="-251619"/>
            <a:ext cx="4525961" cy="8229600"/>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57" name="Shape 57"/>
        <p:cNvGrpSpPr/>
        <p:nvPr/>
      </p:nvGrpSpPr>
      <p:grpSpPr>
        <a:xfrm>
          <a:off x="0" y="0"/>
          <a:ext cx="0" cy="0"/>
          <a:chOff x="0" y="0"/>
          <a:chExt cx="0" cy="0"/>
        </a:xfrm>
      </p:grpSpPr>
      <p:sp>
        <p:nvSpPr>
          <p:cNvPr id="58" name="Shape 58"/>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9" name="Shape 59"/>
          <p:cNvSpPr/>
          <p:nvPr>
            <p:ph idx="2" type="pic"/>
          </p:nvPr>
        </p:nvSpPr>
        <p:spPr>
          <a:xfrm>
            <a:off x="1792288" y="612775"/>
            <a:ext cx="5486399" cy="4114800"/>
          </a:xfrm>
          <a:prstGeom prst="rect">
            <a:avLst/>
          </a:prstGeom>
          <a:noFill/>
          <a:ln>
            <a:noFill/>
          </a:ln>
        </p:spPr>
      </p:sp>
      <p:sp>
        <p:nvSpPr>
          <p:cNvPr id="60" name="Shape 60"/>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61" name="Shape 61"/>
        <p:cNvGrpSpPr/>
        <p:nvPr/>
      </p:nvGrpSpPr>
      <p:grpSpPr>
        <a:xfrm>
          <a:off x="0" y="0"/>
          <a:ext cx="0" cy="0"/>
          <a:chOff x="0" y="0"/>
          <a:chExt cx="0" cy="0"/>
        </a:xfrm>
      </p:grpSpPr>
      <p:sp>
        <p:nvSpPr>
          <p:cNvPr id="62" name="Shape 62"/>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4" name="Shape 64"/>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5" name="Shape 65"/>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6" name="Shape 66"/>
        <p:cNvGrpSpPr/>
        <p:nvPr/>
      </p:nvGrpSpPr>
      <p:grpSpPr>
        <a:xfrm>
          <a:off x="0" y="0"/>
          <a:ext cx="0" cy="0"/>
          <a:chOff x="0" y="0"/>
          <a:chExt cx="0" cy="0"/>
        </a:xfrm>
      </p:grpSpPr>
      <p:sp>
        <p:nvSpPr>
          <p:cNvPr id="67" name="Shape 67"/>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68" name="Shape 68"/>
        <p:cNvGrpSpPr/>
        <p:nvPr/>
      </p:nvGrpSpPr>
      <p:grpSpPr>
        <a:xfrm>
          <a:off x="0" y="0"/>
          <a:ext cx="0" cy="0"/>
          <a:chOff x="0" y="0"/>
          <a:chExt cx="0" cy="0"/>
        </a:xfrm>
      </p:grpSpPr>
      <p:sp>
        <p:nvSpPr>
          <p:cNvPr id="69" name="Shape 69"/>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0" name="Shape 70"/>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71" name="Shape 71"/>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2" name="Shape 72"/>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73" name="Shape 73"/>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74" name="Shape 74"/>
        <p:cNvGrpSpPr/>
        <p:nvPr/>
      </p:nvGrpSpPr>
      <p:grpSpPr>
        <a:xfrm>
          <a:off x="0" y="0"/>
          <a:ext cx="0" cy="0"/>
          <a:chOff x="0" y="0"/>
          <a:chExt cx="0" cy="0"/>
        </a:xfrm>
      </p:grpSpPr>
      <p:sp>
        <p:nvSpPr>
          <p:cNvPr id="75" name="Shape 75"/>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76" name="Shape 76"/>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7" name="Shape 77"/>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1.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 name="Shape 9"/>
        <p:cNvGrpSpPr/>
        <p:nvPr/>
      </p:nvGrpSpPr>
      <p:grpSpPr>
        <a:xfrm>
          <a:off x="0" y="0"/>
          <a:ext cx="0" cy="0"/>
          <a:chOff x="0" y="0"/>
          <a:chExt cx="0" cy="0"/>
        </a:xfrm>
      </p:grpSpPr>
      <p:grpSp>
        <p:nvGrpSpPr>
          <p:cNvPr id="10" name="Shape 10"/>
          <p:cNvGrpSpPr/>
          <p:nvPr/>
        </p:nvGrpSpPr>
        <p:grpSpPr>
          <a:xfrm>
            <a:off x="0" y="0"/>
            <a:ext cx="9140824" cy="6850062"/>
            <a:chOff x="0" y="0"/>
            <a:chExt cx="9140824" cy="6850062"/>
          </a:xfrm>
        </p:grpSpPr>
        <p:grpSp>
          <p:nvGrpSpPr>
            <p:cNvPr id="11" name="Shape 11"/>
            <p:cNvGrpSpPr/>
            <p:nvPr/>
          </p:nvGrpSpPr>
          <p:grpSpPr>
            <a:xfrm>
              <a:off x="2743200" y="3540125"/>
              <a:ext cx="6392861" cy="3309937"/>
              <a:chOff x="2743200" y="3540125"/>
              <a:chExt cx="6392861" cy="3309937"/>
            </a:xfrm>
          </p:grpSpPr>
          <p:sp>
            <p:nvSpPr>
              <p:cNvPr id="12" name="Shape 12"/>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3" name="Shape 13"/>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4" name="Shape 14"/>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5" name="Shape 15"/>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6" name="Shape 16"/>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7" name="Shape 17"/>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8" name="Shape 18"/>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9" name="Shape 19"/>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0" name="Shape 2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
        <p:nvSpPr>
          <p:cNvPr id="21" name="Shape 21"/>
          <p:cNvSpPr txBox="1"/>
          <p:nvPr>
            <p:ph idx="10" type="dt"/>
          </p:nvPr>
        </p:nvSpPr>
        <p:spPr>
          <a:xfrm>
            <a:off x="457200" y="6248400"/>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 name="Shape 22"/>
          <p:cNvSpPr txBox="1"/>
          <p:nvPr>
            <p:ph idx="11" type="ftr"/>
          </p:nvPr>
        </p:nvSpPr>
        <p:spPr>
          <a:xfrm>
            <a:off x="3124200" y="6251575"/>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3" name="Shape 23"/>
          <p:cNvSpPr txBox="1"/>
          <p:nvPr>
            <p:ph idx="12" type="sldNum"/>
          </p:nvPr>
        </p:nvSpPr>
        <p:spPr>
          <a:xfrm>
            <a:off x="6553200" y="625475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6" name="Shape 36"/>
        <p:cNvGrpSpPr/>
        <p:nvPr/>
      </p:nvGrpSpPr>
      <p:grpSpPr>
        <a:xfrm>
          <a:off x="0" y="0"/>
          <a:ext cx="0" cy="0"/>
          <a:chOff x="0" y="0"/>
          <a:chExt cx="0" cy="0"/>
        </a:xfrm>
      </p:grpSpPr>
      <p:sp>
        <p:nvSpPr>
          <p:cNvPr id="37" name="Shape 37"/>
          <p:cNvSpPr txBox="1"/>
          <p:nvPr>
            <p:ph idx="10" type="dt"/>
          </p:nvPr>
        </p:nvSpPr>
        <p:spPr>
          <a:xfrm>
            <a:off x="457200" y="6251575"/>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8" name="Shape 38"/>
          <p:cNvSpPr txBox="1"/>
          <p:nvPr>
            <p:ph idx="12" type="sldNum"/>
          </p:nvPr>
        </p:nvSpPr>
        <p:spPr>
          <a:xfrm>
            <a:off x="6553200" y="624840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grpSp>
        <p:nvGrpSpPr>
          <p:cNvPr id="39" name="Shape 39"/>
          <p:cNvGrpSpPr/>
          <p:nvPr/>
        </p:nvGrpSpPr>
        <p:grpSpPr>
          <a:xfrm>
            <a:off x="0" y="0"/>
            <a:ext cx="9140824" cy="6850062"/>
            <a:chOff x="0" y="0"/>
            <a:chExt cx="9140824" cy="6850062"/>
          </a:xfrm>
        </p:grpSpPr>
        <p:grpSp>
          <p:nvGrpSpPr>
            <p:cNvPr id="40" name="Shape 40"/>
            <p:cNvGrpSpPr/>
            <p:nvPr/>
          </p:nvGrpSpPr>
          <p:grpSpPr>
            <a:xfrm>
              <a:off x="2743200" y="3540125"/>
              <a:ext cx="6392861" cy="3309937"/>
              <a:chOff x="2743200" y="3540125"/>
              <a:chExt cx="6392861" cy="3309937"/>
            </a:xfrm>
          </p:grpSpPr>
          <p:sp>
            <p:nvSpPr>
              <p:cNvPr id="41" name="Shape 41"/>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2" name="Shape 42"/>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3" name="Shape 43"/>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4" name="Shape 44"/>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5" name="Shape 45"/>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6" name="Shape 46"/>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7" name="Shape 47"/>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8" name="Shape 4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49" name="Shape 49"/>
          <p:cNvSpPr txBox="1"/>
          <p:nvPr>
            <p:ph idx="11" type="ftr"/>
          </p:nvPr>
        </p:nvSpPr>
        <p:spPr>
          <a:xfrm>
            <a:off x="3124200" y="6248400"/>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0" name="Shape 5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1" name="Shape 31"/>
        <p:cNvGrpSpPr/>
        <p:nvPr/>
      </p:nvGrpSpPr>
      <p:grpSpPr>
        <a:xfrm>
          <a:off x="0" y="0"/>
          <a:ext cx="0" cy="0"/>
          <a:chOff x="0" y="0"/>
          <a:chExt cx="0" cy="0"/>
        </a:xfrm>
      </p:grpSpPr>
      <p:sp>
        <p:nvSpPr>
          <p:cNvPr id="32" name="Shape 32"/>
          <p:cNvSpPr txBox="1"/>
          <p:nvPr>
            <p:ph type="ctrTitle"/>
          </p:nvPr>
        </p:nvSpPr>
        <p:spPr>
          <a:xfrm>
            <a:off x="4495800" y="1600200"/>
            <a:ext cx="4648199"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5400" u="none" cap="none" strike="noStrike">
                <a:solidFill>
                  <a:schemeClr val="lt2"/>
                </a:solidFill>
                <a:latin typeface="Garamond"/>
                <a:ea typeface="Garamond"/>
                <a:cs typeface="Garamond"/>
                <a:sym typeface="Garamond"/>
              </a:rPr>
              <a:t>Chapter 02</a:t>
            </a:r>
          </a:p>
        </p:txBody>
      </p:sp>
      <p:sp>
        <p:nvSpPr>
          <p:cNvPr id="33" name="Shape 33"/>
          <p:cNvSpPr txBox="1"/>
          <p:nvPr>
            <p:ph idx="1" type="subTitle"/>
          </p:nvPr>
        </p:nvSpPr>
        <p:spPr>
          <a:xfrm>
            <a:off x="4495800" y="3124200"/>
            <a:ext cx="4648199" cy="2514599"/>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Garamond"/>
              <a:buNone/>
            </a:pPr>
            <a:r>
              <a:rPr b="0" i="0" lang="en-US" sz="3600" u="none" cap="none" strike="noStrike">
                <a:solidFill>
                  <a:schemeClr val="lt1"/>
                </a:solidFill>
                <a:latin typeface="Garamond"/>
                <a:ea typeface="Garamond"/>
                <a:cs typeface="Garamond"/>
                <a:sym typeface="Garamond"/>
              </a:rPr>
              <a:t>Business Ethics</a:t>
            </a:r>
          </a:p>
        </p:txBody>
      </p:sp>
      <p:sp>
        <p:nvSpPr>
          <p:cNvPr id="34" name="Shape 34"/>
          <p:cNvSpPr txBox="1"/>
          <p:nvPr/>
        </p:nvSpPr>
        <p:spPr>
          <a:xfrm>
            <a:off x="77786" y="6607175"/>
            <a:ext cx="1211261"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McGraw-Hill/Irwin</a:t>
            </a:r>
          </a:p>
        </p:txBody>
      </p:sp>
      <p:sp>
        <p:nvSpPr>
          <p:cNvPr id="35" name="Shape 35"/>
          <p:cNvSpPr txBox="1"/>
          <p:nvPr/>
        </p:nvSpPr>
        <p:spPr>
          <a:xfrm>
            <a:off x="4911725" y="6613525"/>
            <a:ext cx="4152899"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Copyright © 2012 by The McGraw-Hill Companies, Inc. All rights reserved.</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0" name="Shape 150"/>
        <p:cNvGrpSpPr/>
        <p:nvPr/>
      </p:nvGrpSpPr>
      <p:grpSpPr>
        <a:xfrm>
          <a:off x="0" y="0"/>
          <a:ext cx="0" cy="0"/>
          <a:chOff x="0" y="0"/>
          <a:chExt cx="0" cy="0"/>
        </a:xfrm>
      </p:grpSpPr>
      <p:sp>
        <p:nvSpPr>
          <p:cNvPr id="151" name="Shape 151"/>
          <p:cNvSpPr txBox="1"/>
          <p:nvPr>
            <p:ph type="title"/>
          </p:nvPr>
        </p:nvSpPr>
        <p:spPr>
          <a:xfrm>
            <a:off x="457200" y="533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600" u="none" cap="none" strike="noStrike">
                <a:solidFill>
                  <a:schemeClr val="lt2"/>
                </a:solidFill>
                <a:latin typeface="Garamond"/>
                <a:ea typeface="Garamond"/>
                <a:cs typeface="Garamond"/>
                <a:sym typeface="Garamond"/>
              </a:rPr>
              <a:t>Primary Values and Business Ethics:  Efficiency</a:t>
            </a:r>
          </a:p>
        </p:txBody>
      </p:sp>
      <p:sp>
        <p:nvSpPr>
          <p:cNvPr id="152" name="Shape 152"/>
          <p:cNvSpPr txBox="1"/>
          <p:nvPr>
            <p:ph idx="1" type="body"/>
          </p:nvPr>
        </p:nvSpPr>
        <p:spPr>
          <a:xfrm>
            <a:off x="381000" y="2133600"/>
            <a:ext cx="8229600" cy="36576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To maximize the amount of wealth in society</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To get the most from a particular output</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To minimize costs</a:t>
            </a:r>
          </a:p>
        </p:txBody>
      </p:sp>
      <p:sp>
        <p:nvSpPr>
          <p:cNvPr id="153" name="Shape 15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2-*</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8" name="Shape 158"/>
        <p:cNvGrpSpPr/>
        <p:nvPr/>
      </p:nvGrpSpPr>
      <p:grpSpPr>
        <a:xfrm>
          <a:off x="0" y="0"/>
          <a:ext cx="0" cy="0"/>
          <a:chOff x="0" y="0"/>
          <a:chExt cx="0" cy="0"/>
        </a:xfrm>
      </p:grpSpPr>
      <p:sp>
        <p:nvSpPr>
          <p:cNvPr id="159" name="Shape 159"/>
          <p:cNvSpPr txBox="1"/>
          <p:nvPr>
            <p:ph type="title"/>
          </p:nvPr>
        </p:nvSpPr>
        <p:spPr>
          <a:xfrm>
            <a:off x="457200" y="7620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600" u="none" cap="none" strike="noStrike">
                <a:solidFill>
                  <a:schemeClr val="lt2"/>
                </a:solidFill>
                <a:latin typeface="Garamond"/>
                <a:ea typeface="Garamond"/>
                <a:cs typeface="Garamond"/>
                <a:sym typeface="Garamond"/>
              </a:rPr>
              <a:t>The “WPH” Process of Ethical Decision Making:  H—HOW (Guidelines)</a:t>
            </a:r>
          </a:p>
        </p:txBody>
      </p:sp>
      <p:sp>
        <p:nvSpPr>
          <p:cNvPr id="160" name="Shape 160"/>
          <p:cNvSpPr txBox="1"/>
          <p:nvPr>
            <p:ph idx="1" type="body"/>
          </p:nvPr>
        </p:nvSpPr>
        <p:spPr>
          <a:xfrm>
            <a:off x="381000" y="28194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Public Disclosure</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Universalization</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Golden Rule</a:t>
            </a:r>
          </a:p>
        </p:txBody>
      </p:sp>
      <p:sp>
        <p:nvSpPr>
          <p:cNvPr id="161" name="Shape 16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2-*</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88" name="Shape 88"/>
        <p:cNvGrpSpPr/>
        <p:nvPr/>
      </p:nvGrpSpPr>
      <p:grpSpPr>
        <a:xfrm>
          <a:off x="0" y="0"/>
          <a:ext cx="0" cy="0"/>
          <a:chOff x="0" y="0"/>
          <a:chExt cx="0" cy="0"/>
        </a:xfrm>
      </p:grpSpPr>
      <p:sp>
        <p:nvSpPr>
          <p:cNvPr id="89" name="Shape 89"/>
          <p:cNvSpPr txBox="1"/>
          <p:nvPr>
            <p:ph type="title"/>
          </p:nvPr>
        </p:nvSpPr>
        <p:spPr>
          <a:xfrm>
            <a:off x="457200" y="274637"/>
            <a:ext cx="8229600" cy="62023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1800" u="sng" cap="none" strike="noStrike">
                <a:solidFill>
                  <a:schemeClr val="lt2"/>
                </a:solidFill>
                <a:latin typeface="Garamond"/>
                <a:ea typeface="Garamond"/>
                <a:cs typeface="Garamond"/>
                <a:sym typeface="Garamond"/>
              </a:rPr>
              <a:t>Chapter 2 Case Hypothetical and Ethical Dilemma</a:t>
            </a:r>
            <a:br>
              <a:rPr b="1" i="0" lang="en-US" sz="1800" u="sng"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As hiring coordinator for Hennessey Networking Solutions, Inc. (Hennessey), Andrea Templeton knew that her position was of utmost importance to her company in terms of hiring candidates who were well-qualified, and who would best contribute to the company’s overall success.  On her desk was the employment application and resume of Timothy Carraway.  Andrea had just finished her interview of Timothy, who was the last in a long line of interviewees who had applied for an entry-level information technology (IT) position at Hennessey.  Hennessey only had one (1) opening available.  During Timothy’s interview, the candidate revealed that seven (7) years ago, he had been tried and convicted in federal court for selling a significant amount of cocaine.  Timothy had also revealed the conviction on his employment application.  Timothy went to great lengths to explain to Andrea that he sincerely regretted the indiscretions of his youth, and that he had spent the last seven (7) years of his life “paying penance,” and reforming his life.  After serving three (3) years in federal penitentiary, Timothy had earned his bachelor’s degree in Information Technology, graduating with honors.</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Timothy’s interview had gone very well.  In fact, Andrea felt that in terms of his personality and education, he was the best “fit” for the position.  Andrea was obviously concerned about Timothy’s criminal background, but she was also concerned about the young man should he not find an employment opportunity after graduating from college.  Without a legitimate employment option, would Timothy revert back to his “criminal ways?</a:t>
            </a: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Does Andrea Templeton and Hennessey Networking Solutions, Inc. have an ethical obligation to hire Timothy Carraway? Should Andrea’s “hire” decision be based exclusively on Timothy’s qualifications for the job? Why or why not?</a:t>
            </a:r>
          </a:p>
        </p:txBody>
      </p:sp>
      <p:sp>
        <p:nvSpPr>
          <p:cNvPr id="90" name="Shape 90"/>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2-*</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5" name="Shape 95"/>
        <p:cNvGrpSpPr/>
        <p:nvPr/>
      </p:nvGrpSpPr>
      <p:grpSpPr>
        <a:xfrm>
          <a:off x="0" y="0"/>
          <a:ext cx="0" cy="0"/>
          <a:chOff x="0" y="0"/>
          <a:chExt cx="0" cy="0"/>
        </a:xfrm>
      </p:grpSpPr>
      <p:sp>
        <p:nvSpPr>
          <p:cNvPr id="96" name="Shape 96"/>
          <p:cNvSpPr txBox="1"/>
          <p:nvPr>
            <p:ph type="title"/>
          </p:nvPr>
        </p:nvSpPr>
        <p:spPr>
          <a:xfrm>
            <a:off x="457200" y="274637"/>
            <a:ext cx="8229600" cy="58213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sng" cap="none" strike="noStrike">
                <a:solidFill>
                  <a:schemeClr val="lt2"/>
                </a:solidFill>
                <a:latin typeface="Garamond"/>
                <a:ea typeface="Garamond"/>
                <a:cs typeface="Garamond"/>
                <a:sym typeface="Garamond"/>
              </a:rPr>
              <a:t>Chapter 2 Ethical Dilemma</a:t>
            </a:r>
            <a:br>
              <a:rPr b="1" i="0" lang="en-US" sz="2800" u="sng" cap="none" strike="noStrike">
                <a:solidFill>
                  <a:schemeClr val="lt2"/>
                </a:solidFill>
                <a:latin typeface="Garamond"/>
                <a:ea typeface="Garamond"/>
                <a:cs typeface="Garamond"/>
                <a:sym typeface="Garamond"/>
              </a:rPr>
            </a:br>
            <a:br>
              <a:rPr b="1" i="0" lang="en-US" sz="2400" u="none" cap="none" strike="noStrike">
                <a:solidFill>
                  <a:schemeClr val="lt2"/>
                </a:solidFill>
                <a:latin typeface="Garamond"/>
                <a:ea typeface="Garamond"/>
                <a:cs typeface="Garamond"/>
                <a:sym typeface="Garamond"/>
              </a:rPr>
            </a:br>
            <a:r>
              <a:rPr b="1" i="0" lang="en-US" sz="2400" u="none" cap="none" strike="noStrike">
                <a:solidFill>
                  <a:schemeClr val="lt2"/>
                </a:solidFill>
                <a:latin typeface="Garamond"/>
                <a:ea typeface="Garamond"/>
                <a:cs typeface="Garamond"/>
                <a:sym typeface="Garamond"/>
              </a:rPr>
              <a:t>What is the best source for ethical business practices:  The individual employee, or the business organization itself? To what extent should individual employees be allowed to lend input in the creation of a code of ethics for a business organization? In the event that an individual employee’s ethical standards differ from his/her employer’s code of ethics, what can/should be done to resolve those differences?</a:t>
            </a:r>
          </a:p>
        </p:txBody>
      </p:sp>
      <p:sp>
        <p:nvSpPr>
          <p:cNvPr id="97" name="Shape 9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2-*</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02" name="Shape 102"/>
        <p:cNvGrpSpPr/>
        <p:nvPr/>
      </p:nvGrpSpPr>
      <p:grpSpPr>
        <a:xfrm>
          <a:off x="0" y="0"/>
          <a:ext cx="0" cy="0"/>
          <a:chOff x="0" y="0"/>
          <a:chExt cx="0" cy="0"/>
        </a:xfrm>
      </p:grpSpPr>
      <p:sp>
        <p:nvSpPr>
          <p:cNvPr id="103" name="Shape 103"/>
          <p:cNvSpPr txBox="1"/>
          <p:nvPr>
            <p:ph type="title"/>
          </p:nvPr>
        </p:nvSpPr>
        <p:spPr>
          <a:xfrm>
            <a:off x="457200" y="3810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000" u="none" cap="none" strike="noStrike">
                <a:solidFill>
                  <a:schemeClr val="lt2"/>
                </a:solidFill>
                <a:latin typeface="Garamond"/>
                <a:ea typeface="Garamond"/>
                <a:cs typeface="Garamond"/>
                <a:sym typeface="Garamond"/>
              </a:rPr>
              <a:t>Business Ethics and Social Responsibility</a:t>
            </a:r>
          </a:p>
        </p:txBody>
      </p:sp>
      <p:sp>
        <p:nvSpPr>
          <p:cNvPr id="104" name="Shape 104"/>
          <p:cNvSpPr txBox="1"/>
          <p:nvPr>
            <p:ph idx="1" type="body"/>
          </p:nvPr>
        </p:nvSpPr>
        <p:spPr>
          <a:xfrm>
            <a:off x="457200" y="1905000"/>
            <a:ext cx="8229600" cy="4221161"/>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Ethics:  The study and practice of decisions about what is good or right</a:t>
            </a:r>
          </a:p>
          <a:p>
            <a:pPr indent="-342900" lvl="0" marL="342900" marR="0" rtl="0" algn="l">
              <a:lnSpc>
                <a:spcPct val="8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Business Ethics:  The application of ethics to the problems and opportunities experienced by businesspeople</a:t>
            </a:r>
          </a:p>
          <a:p>
            <a:pPr indent="-342900" lvl="0" marL="342900" marR="0" rtl="0" algn="l">
              <a:lnSpc>
                <a:spcPct val="8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Ethical Dilemma:  A problem about what a firm should do for which no clear, right decision is available</a:t>
            </a:r>
          </a:p>
          <a:p>
            <a:pPr indent="-342900" lvl="0" marL="342900" marR="0" rtl="0" algn="l">
              <a:lnSpc>
                <a:spcPct val="8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Social Responsibility of Business:  Expectations that the community imposes on firms doing business inside its borders</a:t>
            </a:r>
          </a:p>
        </p:txBody>
      </p:sp>
      <p:sp>
        <p:nvSpPr>
          <p:cNvPr id="105" name="Shape 10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2-*</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0" name="Shape 110"/>
        <p:cNvGrpSpPr/>
        <p:nvPr/>
      </p:nvGrpSpPr>
      <p:grpSpPr>
        <a:xfrm>
          <a:off x="0" y="0"/>
          <a:ext cx="0" cy="0"/>
          <a:chOff x="0" y="0"/>
          <a:chExt cx="0" cy="0"/>
        </a:xfrm>
      </p:grpSpPr>
      <p:sp>
        <p:nvSpPr>
          <p:cNvPr id="111" name="Shape 111"/>
          <p:cNvSpPr txBox="1"/>
          <p:nvPr>
            <p:ph type="title"/>
          </p:nvPr>
        </p:nvSpPr>
        <p:spPr>
          <a:xfrm>
            <a:off x="457200" y="533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600" u="none" cap="none" strike="noStrike">
                <a:solidFill>
                  <a:schemeClr val="lt2"/>
                </a:solidFill>
                <a:latin typeface="Garamond"/>
                <a:ea typeface="Garamond"/>
                <a:cs typeface="Garamond"/>
                <a:sym typeface="Garamond"/>
              </a:rPr>
              <a:t>The “WPH” Process of Ethical Decision Making:  W—WHO (Stakeholders)</a:t>
            </a:r>
          </a:p>
        </p:txBody>
      </p:sp>
      <p:sp>
        <p:nvSpPr>
          <p:cNvPr id="112" name="Shape 112"/>
          <p:cNvSpPr txBox="1"/>
          <p:nvPr>
            <p:ph idx="1" type="body"/>
          </p:nvPr>
        </p:nvSpPr>
        <p:spPr>
          <a:xfrm>
            <a:off x="457200" y="2057400"/>
            <a:ext cx="8229600" cy="39623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Consumers</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Owners or Investors</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Management</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Employees</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Community</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Future Generations</a:t>
            </a:r>
          </a:p>
        </p:txBody>
      </p:sp>
      <p:sp>
        <p:nvSpPr>
          <p:cNvPr id="113" name="Shape 11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2-*</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8" name="Shape 118"/>
        <p:cNvGrpSpPr/>
        <p:nvPr/>
      </p:nvGrpSpPr>
      <p:grpSpPr>
        <a:xfrm>
          <a:off x="0" y="0"/>
          <a:ext cx="0" cy="0"/>
          <a:chOff x="0" y="0"/>
          <a:chExt cx="0" cy="0"/>
        </a:xfrm>
      </p:grpSpPr>
      <p:sp>
        <p:nvSpPr>
          <p:cNvPr id="119" name="Shape 119"/>
          <p:cNvSpPr txBox="1"/>
          <p:nvPr>
            <p:ph type="title"/>
          </p:nvPr>
        </p:nvSpPr>
        <p:spPr>
          <a:xfrm>
            <a:off x="457200" y="6096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600" u="none" cap="none" strike="noStrike">
                <a:solidFill>
                  <a:schemeClr val="lt2"/>
                </a:solidFill>
                <a:latin typeface="Garamond"/>
                <a:ea typeface="Garamond"/>
                <a:cs typeface="Garamond"/>
                <a:sym typeface="Garamond"/>
              </a:rPr>
              <a:t>The “WPH” Process of Ethical Decision Making:  P—PURPOSE (Values)</a:t>
            </a:r>
          </a:p>
        </p:txBody>
      </p:sp>
      <p:sp>
        <p:nvSpPr>
          <p:cNvPr id="120" name="Shape 120"/>
          <p:cNvSpPr txBox="1"/>
          <p:nvPr>
            <p:ph idx="1" type="body"/>
          </p:nvPr>
        </p:nvSpPr>
        <p:spPr>
          <a:xfrm>
            <a:off x="457200" y="2209800"/>
            <a:ext cx="8229600" cy="36576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Freedom</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Security</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Justice</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Efficiency</a:t>
            </a:r>
          </a:p>
        </p:txBody>
      </p:sp>
      <p:sp>
        <p:nvSpPr>
          <p:cNvPr id="121" name="Shape 12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2-*</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26" name="Shape 126"/>
        <p:cNvGrpSpPr/>
        <p:nvPr/>
      </p:nvGrpSpPr>
      <p:grpSpPr>
        <a:xfrm>
          <a:off x="0" y="0"/>
          <a:ext cx="0" cy="0"/>
          <a:chOff x="0" y="0"/>
          <a:chExt cx="0" cy="0"/>
        </a:xfrm>
      </p:grpSpPr>
      <p:sp>
        <p:nvSpPr>
          <p:cNvPr id="127" name="Shape 127"/>
          <p:cNvSpPr txBox="1"/>
          <p:nvPr>
            <p:ph type="title"/>
          </p:nvPr>
        </p:nvSpPr>
        <p:spPr>
          <a:xfrm>
            <a:off x="457200" y="6096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600" u="none" cap="none" strike="noStrike">
                <a:solidFill>
                  <a:schemeClr val="lt2"/>
                </a:solidFill>
                <a:latin typeface="Garamond"/>
                <a:ea typeface="Garamond"/>
                <a:cs typeface="Garamond"/>
                <a:sym typeface="Garamond"/>
              </a:rPr>
              <a:t>Primary Values and Business Ethics:  Freedom</a:t>
            </a:r>
          </a:p>
        </p:txBody>
      </p:sp>
      <p:sp>
        <p:nvSpPr>
          <p:cNvPr id="128" name="Shape 128"/>
          <p:cNvSpPr txBox="1"/>
          <p:nvPr>
            <p:ph idx="1" type="body"/>
          </p:nvPr>
        </p:nvSpPr>
        <p:spPr>
          <a:xfrm>
            <a:off x="381000" y="2133600"/>
            <a:ext cx="8229600" cy="38862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To act without restriction from rules imposed by others</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To possess the capacity or resources to act as one wishes</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To escape the cares and demands of this world entirely</a:t>
            </a:r>
          </a:p>
          <a:p>
            <a:pPr indent="-342900" lvl="0" marL="342900" marR="0" rtl="0" algn="l">
              <a:spcBef>
                <a:spcPts val="640"/>
              </a:spcBef>
              <a:spcAft>
                <a:spcPts val="0"/>
              </a:spcAft>
              <a:buClr>
                <a:schemeClr val="hlink"/>
              </a:buClr>
              <a:buSzPct val="70000"/>
              <a:buFont typeface="Garamond"/>
              <a:buNone/>
            </a:pPr>
            <a:r>
              <a:t/>
            </a:r>
            <a:endParaRPr b="0" i="0" sz="3200" u="none" cap="none" strike="noStrike">
              <a:solidFill>
                <a:schemeClr val="lt1"/>
              </a:solidFill>
              <a:latin typeface="Garamond"/>
              <a:ea typeface="Garamond"/>
              <a:cs typeface="Garamond"/>
              <a:sym typeface="Garamond"/>
            </a:endParaRPr>
          </a:p>
        </p:txBody>
      </p:sp>
      <p:sp>
        <p:nvSpPr>
          <p:cNvPr id="129" name="Shape 129"/>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2-*</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34" name="Shape 134"/>
        <p:cNvGrpSpPr/>
        <p:nvPr/>
      </p:nvGrpSpPr>
      <p:grpSpPr>
        <a:xfrm>
          <a:off x="0" y="0"/>
          <a:ext cx="0" cy="0"/>
          <a:chOff x="0" y="0"/>
          <a:chExt cx="0" cy="0"/>
        </a:xfrm>
      </p:grpSpPr>
      <p:sp>
        <p:nvSpPr>
          <p:cNvPr id="135" name="Shape 135"/>
          <p:cNvSpPr txBox="1"/>
          <p:nvPr>
            <p:ph type="title"/>
          </p:nvPr>
        </p:nvSpPr>
        <p:spPr>
          <a:xfrm>
            <a:off x="457200" y="533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600" u="none" cap="none" strike="noStrike">
                <a:solidFill>
                  <a:schemeClr val="lt2"/>
                </a:solidFill>
                <a:latin typeface="Garamond"/>
                <a:ea typeface="Garamond"/>
                <a:cs typeface="Garamond"/>
                <a:sym typeface="Garamond"/>
              </a:rPr>
              <a:t>Primary Values and Business Ethics:  Security</a:t>
            </a:r>
          </a:p>
        </p:txBody>
      </p:sp>
      <p:sp>
        <p:nvSpPr>
          <p:cNvPr id="136" name="Shape 136"/>
          <p:cNvSpPr txBox="1"/>
          <p:nvPr>
            <p:ph idx="1" type="body"/>
          </p:nvPr>
        </p:nvSpPr>
        <p:spPr>
          <a:xfrm>
            <a:off x="457200" y="19050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To possess a large enough supply of goods and services to meet basic needs</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To be safe from those wishing to interfere with your property rights</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To achieve the psychological condition of self-confidence to such an extent that risks are welcome</a:t>
            </a:r>
          </a:p>
        </p:txBody>
      </p:sp>
      <p:sp>
        <p:nvSpPr>
          <p:cNvPr id="137" name="Shape 13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2-*</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42" name="Shape 142"/>
        <p:cNvGrpSpPr/>
        <p:nvPr/>
      </p:nvGrpSpPr>
      <p:grpSpPr>
        <a:xfrm>
          <a:off x="0" y="0"/>
          <a:ext cx="0" cy="0"/>
          <a:chOff x="0" y="0"/>
          <a:chExt cx="0" cy="0"/>
        </a:xfrm>
      </p:grpSpPr>
      <p:sp>
        <p:nvSpPr>
          <p:cNvPr id="143" name="Shape 143"/>
          <p:cNvSpPr txBox="1"/>
          <p:nvPr>
            <p:ph type="title"/>
          </p:nvPr>
        </p:nvSpPr>
        <p:spPr>
          <a:xfrm>
            <a:off x="457200" y="533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600" u="none" cap="none" strike="noStrike">
                <a:solidFill>
                  <a:schemeClr val="lt2"/>
                </a:solidFill>
                <a:latin typeface="Garamond"/>
                <a:ea typeface="Garamond"/>
                <a:cs typeface="Garamond"/>
                <a:sym typeface="Garamond"/>
              </a:rPr>
              <a:t>Primary Values and Business Ethics:  Justice</a:t>
            </a:r>
          </a:p>
        </p:txBody>
      </p:sp>
      <p:sp>
        <p:nvSpPr>
          <p:cNvPr id="144" name="Shape 144"/>
          <p:cNvSpPr txBox="1"/>
          <p:nvPr>
            <p:ph idx="1" type="body"/>
          </p:nvPr>
        </p:nvSpPr>
        <p:spPr>
          <a:xfrm>
            <a:off x="457200" y="19050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To receive the products of your labor</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To treat all humans identically, regardless of race, class, gender, age, and sexual preferences</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To provide resources in proportion to need</a:t>
            </a:r>
          </a:p>
          <a:p>
            <a:pPr indent="-342900" lvl="0" marL="342900" marR="0" rtl="0" algn="l">
              <a:lnSpc>
                <a:spcPct val="100000"/>
              </a:lnSpc>
              <a:spcBef>
                <a:spcPts val="640"/>
              </a:spcBef>
              <a:spcAft>
                <a:spcPts val="0"/>
              </a:spcAft>
              <a:buClr>
                <a:schemeClr val="hlink"/>
              </a:buClr>
              <a:buSzPct val="70000"/>
              <a:buFont typeface="Garamond"/>
              <a:buChar char="■"/>
            </a:pPr>
            <a:r>
              <a:rPr b="0" i="0" lang="en-US" sz="3200" u="none" cap="none" strike="noStrike">
                <a:solidFill>
                  <a:schemeClr val="lt1"/>
                </a:solidFill>
                <a:latin typeface="Garamond"/>
                <a:ea typeface="Garamond"/>
                <a:cs typeface="Garamond"/>
                <a:sym typeface="Garamond"/>
              </a:rPr>
              <a:t>To possess anything that someone else is willing to grant you</a:t>
            </a:r>
          </a:p>
        </p:txBody>
      </p:sp>
      <p:sp>
        <p:nvSpPr>
          <p:cNvPr id="145" name="Shape 14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2-*</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