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4" r:id="rId1"/>
  </p:sldMasterIdLst>
  <p:notesMasterIdLst>
    <p:notesMasterId r:id="rId10"/>
  </p:notesMasterIdLst>
  <p:handoutMasterIdLst>
    <p:handoutMasterId r:id="rId11"/>
  </p:handoutMasterIdLst>
  <p:sldIdLst>
    <p:sldId id="348" r:id="rId2"/>
    <p:sldId id="332" r:id="rId3"/>
    <p:sldId id="347" r:id="rId4"/>
    <p:sldId id="336" r:id="rId5"/>
    <p:sldId id="338" r:id="rId6"/>
    <p:sldId id="337" r:id="rId7"/>
    <p:sldId id="341" r:id="rId8"/>
    <p:sldId id="32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FFCC"/>
    <a:srgbClr val="CDF2FF"/>
    <a:srgbClr val="8FE2FF"/>
    <a:srgbClr val="FF962D"/>
    <a:srgbClr val="FFFFFF"/>
    <a:srgbClr val="FF993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46" autoAdjust="0"/>
    <p:restoredTop sz="94660"/>
  </p:normalViewPr>
  <p:slideViewPr>
    <p:cSldViewPr>
      <p:cViewPr varScale="1">
        <p:scale>
          <a:sx n="71" d="100"/>
          <a:sy n="71" d="100"/>
        </p:scale>
        <p:origin x="77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DB4EF3C-8C98-4F0B-BA62-045861958E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BB5DAEF-9513-486C-A33F-452D64726A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4215E2F-8C42-4210-BE3A-CFB9B2B741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E2A05CB3-39C5-4883-B4D0-6CF9CE1C1E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978F2F-704A-426B-A45C-326038A816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2196BC-CA25-42D5-B940-36ECCA1089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061C9A-F6A1-4A0D-A867-9695306C45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FB33047-61D9-4186-8188-6A4AA1BAF3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83F3AC8-7DE1-49A4-9481-6F687564E4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4BA4C9D-2824-41E9-997A-842C41836E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868CB14-E172-4230-A9C0-F8815B488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D506BC-842A-40BE-8A10-B2CFF26350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D866C26-B5F8-4859-9D0B-21146EB1C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D80E133-15E3-4E56-9519-32541F0F7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D541274-5AF1-4C34-9D47-032D0B582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CAFB5-58BE-4773-8B30-B068EE5D2DB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69EDD-DE05-4994-990B-D812C7CB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1D73-D90E-4F16-A2BF-854FB8DA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61F9D-DB2F-4B66-B3D9-82C2690C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4EC70-6635-4703-8BFF-96D8680FF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1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369E1-B197-4D2A-9C1C-F79E2062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DFE0-300E-4C5F-B449-7DF4999B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B553D-405F-417A-88B7-A3A2161E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1E77-93E8-4F88-93FA-9C3D4F0D0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52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714DD-9460-447E-BD41-38063D2C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2F50-F556-462A-876B-8E8578D7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FA86-0DF5-4EC9-BC95-E59CBF63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8112-D3D9-4A01-A92F-BBFB3EE6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4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451EE-1C59-440C-B206-21735B7E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A5B5F-1EBF-43FE-854B-BC92230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52EB-1644-4946-A55C-A6208C6A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FBA80-CB93-4467-9351-D3365C70C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9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F69D-9E54-462E-9993-84D33260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A8F94-82BE-4963-B19B-3808895F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0A954-E3D5-4186-82EB-E37CF35D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A92E3-6932-4D1A-8DB4-377775B78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9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BE79B8-6312-4EDA-8013-DE8F289E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F50208-A2E0-4DC1-8A17-9053FA2C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AEB78E-C6D2-452C-8221-DB40AB85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F626-9362-43BF-B754-DB8DE24EC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6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D4478B-1CEC-4F4F-89D4-71934A86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15A1A5-DB05-406E-8579-5C1F66C7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3A5820-8599-4A0E-ABB9-7A44750C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F34D-E3F0-4EEA-B116-C1B4F8E78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4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F5D21F-651A-4105-B330-7445CA4E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832DF1-787B-4278-BE5D-6619E054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818ACB-68A7-4C27-BE20-63153CA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366E-7DB8-43BE-A8C8-A217F73CC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1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D2E330-7A8C-4CF2-99D0-AB23AF0B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B22D01-2AB9-4616-8D12-0DCB2825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08A8E0-B251-4951-AB09-A0298849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5D1FD-3B25-4AFD-9899-F239F158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4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CFDEC-EEE5-47B3-8C87-10E389F9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8AF99C-B622-41C0-9CD9-49E81A75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769010-E4AE-49DF-8951-D56FF4B2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7C472-4427-44F9-B934-D62F884E8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9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C8225-5805-478F-9F56-E9591488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68768E-05EC-4BD8-A5B4-496DBFA6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71DE93-7EBE-4479-96AC-06D6C180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5163-E13F-4A2E-BCF5-557B3DC23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2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5EB3C-02D7-4B25-8250-2714FBC21E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72084B-66A1-4BDA-8BE4-4A856DF3D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E19C4-0265-4C10-B251-D288E3FB3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F90D-8815-4FA1-9A49-83D768E58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4597-6234-45FF-8E5C-D69BE8847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A918C99-827A-4BCF-8DA6-591CBBC0A2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348F8BB0-413A-4496-A118-B051A4618D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>
            <a:fillRect/>
          </a:stretch>
        </p:blipFill>
        <p:spPr bwMode="auto">
          <a:xfrm>
            <a:off x="542925" y="227013"/>
            <a:ext cx="79914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2BEFBF-388F-4CCE-B6C6-38F63010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2133600"/>
            <a:ext cx="45720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50000"/>
              </a:lnSpc>
              <a:defRPr/>
            </a:pPr>
            <a:r>
              <a:rPr lang="ar-SA" altLang="en-US" sz="7200" b="1" dirty="0">
                <a:solidFill>
                  <a:srgbClr val="FF0000"/>
                </a:solidFill>
              </a:rPr>
              <a:t>عام الحزن</a:t>
            </a:r>
            <a:br>
              <a:rPr lang="ar-BH" altLang="en-US" sz="4800" b="1" dirty="0">
                <a:solidFill>
                  <a:srgbClr val="FF0000"/>
                </a:solidFill>
              </a:rPr>
            </a:br>
            <a:r>
              <a:rPr lang="ar-BH" altLang="en-US" sz="4800" b="1" dirty="0">
                <a:solidFill>
                  <a:srgbClr val="FF0000"/>
                </a:solidFill>
              </a:rPr>
              <a:t> </a:t>
            </a:r>
            <a:br>
              <a:rPr lang="ar-BH" altLang="en-US" sz="3600" dirty="0">
                <a:solidFill>
                  <a:srgbClr val="002060"/>
                </a:solidFill>
              </a:rPr>
            </a:br>
            <a:r>
              <a:rPr lang="ar-BH" altLang="en-US" sz="3200" b="1" dirty="0">
                <a:cs typeface="+mj-cs"/>
              </a:rPr>
              <a:t>التربية الإسلامية</a:t>
            </a:r>
            <a:br>
              <a:rPr lang="ar-SA" altLang="en-US" sz="3200" b="1" dirty="0">
                <a:cs typeface="+mj-cs"/>
              </a:rPr>
            </a:br>
            <a:r>
              <a:rPr lang="ar-BH" altLang="en-US" sz="3200" b="1" dirty="0">
                <a:cs typeface="+mj-cs"/>
              </a:rPr>
              <a:t>الصف </a:t>
            </a:r>
            <a:r>
              <a:rPr lang="ar-SA" altLang="en-US" sz="3200" b="1" dirty="0">
                <a:cs typeface="+mj-cs"/>
              </a:rPr>
              <a:t>الثالث</a:t>
            </a:r>
            <a:r>
              <a:rPr lang="ar-BH" altLang="en-US" sz="3200" b="1">
                <a:cs typeface="+mj-cs"/>
              </a:rPr>
              <a:t> الإبتدائي</a:t>
            </a:r>
            <a:endParaRPr lang="en-US" sz="32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9A2569-9CF9-48B1-BC3E-BD323C40807A}"/>
              </a:ext>
            </a:extLst>
          </p:cNvPr>
          <p:cNvSpPr/>
          <p:nvPr/>
        </p:nvSpPr>
        <p:spPr>
          <a:xfrm>
            <a:off x="1187450" y="617538"/>
            <a:ext cx="6413500" cy="522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كوِّن جملة من خلال الحروف الآتية المرتبطة بالرموز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352D27-1C90-4E44-9D1E-5337A290CC9F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331913"/>
          <a:ext cx="6750050" cy="19208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4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61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/>
                        <a:t>◊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¥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∆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⌂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∏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☼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♥</a:t>
                      </a:r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∑</a:t>
                      </a:r>
                    </a:p>
                  </a:txBody>
                  <a:tcPr marL="91436" marR="91436" marT="45730" marB="457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02"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ز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ن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ح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ا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م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ع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ا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/>
                        <a:t>ل 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B11190-0CF0-46E2-996F-C686020A2E9F}"/>
              </a:ext>
            </a:extLst>
          </p:cNvPr>
          <p:cNvGraphicFramePr>
            <a:graphicFrameLocks noGrp="1"/>
          </p:cNvGraphicFramePr>
          <p:nvPr/>
        </p:nvGraphicFramePr>
        <p:xfrm>
          <a:off x="1368425" y="3563938"/>
          <a:ext cx="6762750" cy="19208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4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6175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¥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◊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∆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∑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/>
                        <a:t>♥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/>
                        <a:t>∏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⌂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/>
                        <a:t>☼</a:t>
                      </a:r>
                    </a:p>
                  </a:txBody>
                  <a:tcPr marL="91420" marR="91420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700"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87B3476-A1FC-45DD-BCE2-E26577F8C3FB}"/>
              </a:ext>
            </a:extLst>
          </p:cNvPr>
          <p:cNvSpPr/>
          <p:nvPr/>
        </p:nvSpPr>
        <p:spPr>
          <a:xfrm>
            <a:off x="3203575" y="5622925"/>
            <a:ext cx="2663825" cy="830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sz="4800" b="1" dirty="0">
                <a:ln w="0"/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عام الحزن</a:t>
            </a:r>
            <a:endParaRPr lang="en-US" sz="4800" b="1" dirty="0">
              <a:ln w="0"/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206" name="Picture 8">
            <a:extLst>
              <a:ext uri="{FF2B5EF4-FFF2-40B4-BE49-F238E27FC236}">
                <a16:creationId xmlns:a16="http://schemas.microsoft.com/office/drawing/2014/main" id="{624B53D5-D446-498B-89BF-F4E2A62C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740650" y="53975"/>
            <a:ext cx="12969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A40660-1627-45D7-A6CA-F7243837A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508500"/>
            <a:ext cx="352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ا</a:t>
            </a:r>
            <a:endParaRPr lang="en-US" altLang="en-US" sz="6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C63B5F-2297-4E3B-BBAC-8C47CACE8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4365625"/>
            <a:ext cx="60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en-US" sz="6000" b="1"/>
              <a:t>ع</a:t>
            </a:r>
            <a:endParaRPr lang="en-US" altLang="en-US" sz="6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555EBF-4860-4741-AD9C-00A59642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4365625"/>
            <a:ext cx="4619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م</a:t>
            </a:r>
            <a:endParaRPr lang="en-US" altLang="en-US" sz="6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9CEA5-6D11-4ED5-9E15-D3C3D89D5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508500"/>
            <a:ext cx="350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ا</a:t>
            </a:r>
            <a:endParaRPr lang="en-US" altLang="en-US" sz="6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355762-89A5-42D7-89D6-EE6A4A900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4508500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ل</a:t>
            </a:r>
            <a:endParaRPr lang="en-US" altLang="en-US" sz="6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3D7EB-294A-4377-8E51-AE2BDAA1C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365625"/>
            <a:ext cx="6286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ح</a:t>
            </a:r>
            <a:endParaRPr lang="en-US" altLang="en-US" sz="6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02293-B080-43A1-857E-C9C95CE8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437063"/>
            <a:ext cx="519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ز</a:t>
            </a:r>
            <a:endParaRPr lang="en-US" altLang="en-US" sz="6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4D7174-1F12-4240-A465-A5CC2919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4437063"/>
            <a:ext cx="601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BH" altLang="en-US" sz="6000" b="1"/>
              <a:t>ن</a:t>
            </a:r>
            <a:endParaRPr lang="en-US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2845C1A7-D8B4-40A9-945D-9414BF2F928D}"/>
              </a:ext>
            </a:extLst>
          </p:cNvPr>
          <p:cNvSpPr/>
          <p:nvPr/>
        </p:nvSpPr>
        <p:spPr>
          <a:xfrm>
            <a:off x="2511425" y="981075"/>
            <a:ext cx="3960813" cy="117792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F36D8-1DCA-487B-9585-ADEE7189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2271713"/>
            <a:ext cx="6726237" cy="5222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925"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SA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الأحداث التي جرت في عام الحزن</a:t>
            </a:r>
            <a:endParaRPr lang="ar-BH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7687B-F678-4A95-91B7-C25B9CB6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121025"/>
            <a:ext cx="6958012" cy="523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925"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الدروس المستفادة من هذه الأحداث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99171D2-5A09-4EAC-A270-E47EA034C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38117" r="19048" b="28589"/>
          <a:stretch/>
        </p:blipFill>
        <p:spPr bwMode="auto">
          <a:xfrm>
            <a:off x="2669109" y="4027944"/>
            <a:ext cx="3343051" cy="213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">
            <a:extLst>
              <a:ext uri="{FF2B5EF4-FFF2-40B4-BE49-F238E27FC236}">
                <a16:creationId xmlns:a16="http://schemas.microsoft.com/office/drawing/2014/main" id="{E7B7422B-5A68-47C3-BE79-317DF111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6" t="23357" r="12508" b="62836"/>
          <a:stretch>
            <a:fillRect/>
          </a:stretch>
        </p:blipFill>
        <p:spPr bwMode="auto">
          <a:xfrm>
            <a:off x="7235825" y="188913"/>
            <a:ext cx="180816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>
            <a:extLst>
              <a:ext uri="{FF2B5EF4-FFF2-40B4-BE49-F238E27FC236}">
                <a16:creationId xmlns:a16="http://schemas.microsoft.com/office/drawing/2014/main" id="{1E801F3F-C7FD-4B9B-A8C6-920E972A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11896" r="40817" b="82983"/>
          <a:stretch>
            <a:fillRect/>
          </a:stretch>
        </p:blipFill>
        <p:spPr bwMode="auto">
          <a:xfrm>
            <a:off x="3260725" y="188913"/>
            <a:ext cx="2463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9">
            <a:extLst>
              <a:ext uri="{FF2B5EF4-FFF2-40B4-BE49-F238E27FC236}">
                <a16:creationId xmlns:a16="http://schemas.microsoft.com/office/drawing/2014/main" id="{6E704FBD-9651-4752-B7B4-E8C883F80B3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308725"/>
            <a:ext cx="7981950" cy="433388"/>
            <a:chOff x="1043608" y="6165304"/>
            <a:chExt cx="7981766" cy="43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69B257-9DFD-4813-9062-3770429C5259}"/>
                </a:ext>
              </a:extLst>
            </p:cNvPr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78" name="TextBox 11">
              <a:extLst>
                <a:ext uri="{FF2B5EF4-FFF2-40B4-BE49-F238E27FC236}">
                  <a16:creationId xmlns:a16="http://schemas.microsoft.com/office/drawing/2014/main" id="{08D24086-544C-403A-ABE7-A0622D47E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b="1"/>
                <a:t>وزارة التربية والتعليم – 2020م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B0EEA473-1890-4F7C-A953-AFCAF44B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8" t="54646" r="23524" b="8243"/>
          <a:stretch>
            <a:fillRect/>
          </a:stretch>
        </p:blipFill>
        <p:spPr bwMode="auto">
          <a:xfrm>
            <a:off x="2476500" y="2670175"/>
            <a:ext cx="453548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B7DB5D59-9601-4A2B-99D8-BB69A2C5C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215900"/>
            <a:ext cx="6586538" cy="769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FontTx/>
              <a:buNone/>
              <a:defRPr sz="44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5pPr>
            <a:lvl6pPr marL="25146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6pPr>
            <a:lvl7pPr marL="29718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7pPr>
            <a:lvl8pPr marL="34290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8pPr>
            <a:lvl9pPr marL="38862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ar-BH" altLang="en-US" dirty="0"/>
              <a:t>وفاة أبي طالب عم الرسول ﷺ</a:t>
            </a:r>
            <a:endParaRPr lang="en-US" altLang="en-US" dirty="0"/>
          </a:p>
        </p:txBody>
      </p:sp>
      <p:sp>
        <p:nvSpPr>
          <p:cNvPr id="7172" name="TextBox 6">
            <a:extLst>
              <a:ext uri="{FF2B5EF4-FFF2-40B4-BE49-F238E27FC236}">
                <a16:creationId xmlns:a16="http://schemas.microsoft.com/office/drawing/2014/main" id="{32D5C95A-187F-4804-8511-4CD748E8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066800"/>
            <a:ext cx="88407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500" b="1" dirty="0">
                <a:cs typeface="+mj-cs"/>
              </a:rPr>
              <a:t>بعد </a:t>
            </a:r>
            <a:r>
              <a:rPr lang="ar-SA" altLang="en-US" sz="2500" b="1" dirty="0">
                <a:cs typeface="+mj-cs"/>
              </a:rPr>
              <a:t>أ</a:t>
            </a:r>
            <a:r>
              <a:rPr lang="ar-BH" altLang="en-US" sz="2500" b="1" dirty="0">
                <a:cs typeface="+mj-cs"/>
              </a:rPr>
              <a:t>ن خرج المسلمون من حصارهم في الش</a:t>
            </a:r>
            <a:r>
              <a:rPr lang="ar-SA" altLang="en-US" sz="2500" b="1" dirty="0">
                <a:cs typeface="+mj-cs"/>
              </a:rPr>
              <a:t>ِّ</a:t>
            </a:r>
            <a:r>
              <a:rPr lang="ar-BH" altLang="en-US" sz="2500" b="1" dirty="0">
                <a:cs typeface="+mj-cs"/>
              </a:rPr>
              <a:t>عب، أل</a:t>
            </a:r>
            <a:r>
              <a:rPr lang="ar-SA" altLang="en-US" sz="2500" b="1" dirty="0">
                <a:cs typeface="+mj-cs"/>
              </a:rPr>
              <a:t>َ</a:t>
            </a:r>
            <a:r>
              <a:rPr lang="ar-BH" altLang="en-US" sz="2500" b="1" dirty="0">
                <a:cs typeface="+mj-cs"/>
              </a:rPr>
              <a:t>م</a:t>
            </a:r>
            <a:r>
              <a:rPr lang="ar-SA" altLang="en-US" sz="2500" b="1" dirty="0">
                <a:cs typeface="+mj-cs"/>
              </a:rPr>
              <a:t>َّ</a:t>
            </a:r>
            <a:r>
              <a:rPr lang="ar-BH" altLang="en-US" sz="2500" b="1" dirty="0">
                <a:cs typeface="+mj-cs"/>
              </a:rPr>
              <a:t> المرض بأبي طالب عم الرسول ﷺ الذي كان ينصر النبي ﷺ، ويدفع عنه ظلم قريش وعدوانها.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ar-BH" altLang="en-US" sz="1800" b="1" dirty="0">
              <a:cs typeface="+mj-c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500" b="1" dirty="0">
                <a:cs typeface="+mj-cs"/>
              </a:rPr>
              <a:t>وتمضي الأيام و يشت</a:t>
            </a:r>
            <a:r>
              <a:rPr lang="ar-SA" altLang="en-US" sz="2500" b="1" dirty="0">
                <a:cs typeface="+mj-cs"/>
              </a:rPr>
              <a:t>َّ</a:t>
            </a:r>
            <a:r>
              <a:rPr lang="ar-BH" altLang="en-US" sz="2500" b="1" dirty="0">
                <a:cs typeface="+mj-cs"/>
              </a:rPr>
              <a:t>د المرض</a:t>
            </a:r>
            <a:r>
              <a:rPr lang="ar-SA" altLang="en-US" sz="2500" b="1" dirty="0">
                <a:cs typeface="+mj-cs"/>
              </a:rPr>
              <a:t>ُ</a:t>
            </a:r>
            <a:r>
              <a:rPr lang="ar-BH" altLang="en-US" sz="2500" b="1" dirty="0">
                <a:cs typeface="+mj-cs"/>
              </a:rPr>
              <a:t> بأبي طالب، حتى توفاه الله وقد قارب الثمانين من عمره.</a:t>
            </a:r>
            <a:endParaRPr lang="en-US" altLang="en-US" sz="2500" b="1" dirty="0">
              <a:cs typeface="+mj-cs"/>
            </a:endParaRPr>
          </a:p>
        </p:txBody>
      </p:sp>
      <p:grpSp>
        <p:nvGrpSpPr>
          <p:cNvPr id="8197" name="Group 4">
            <a:extLst>
              <a:ext uri="{FF2B5EF4-FFF2-40B4-BE49-F238E27FC236}">
                <a16:creationId xmlns:a16="http://schemas.microsoft.com/office/drawing/2014/main" id="{F623371B-5C53-453D-B0A8-63F9720C905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308725"/>
            <a:ext cx="7981950" cy="433388"/>
            <a:chOff x="1043608" y="6165304"/>
            <a:chExt cx="7981766" cy="4320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EBE7D6-E197-46A5-969E-82D9B0C84D80}"/>
                </a:ext>
              </a:extLst>
            </p:cNvPr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99" name="TextBox 6">
              <a:extLst>
                <a:ext uri="{FF2B5EF4-FFF2-40B4-BE49-F238E27FC236}">
                  <a16:creationId xmlns:a16="http://schemas.microsoft.com/office/drawing/2014/main" id="{49195651-3BC3-42EF-A894-C84D9C4AF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b="1"/>
                <a:t>وزارة التربية والتعليم – 2020م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F76B9D9E-91B9-4F7A-9D5B-644CC3C6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8" t="54646" r="23524" b="14449"/>
          <a:stretch>
            <a:fillRect/>
          </a:stretch>
        </p:blipFill>
        <p:spPr bwMode="auto">
          <a:xfrm>
            <a:off x="755576" y="3062288"/>
            <a:ext cx="4465637" cy="306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>
            <a:extLst>
              <a:ext uri="{FF2B5EF4-FFF2-40B4-BE49-F238E27FC236}">
                <a16:creationId xmlns:a16="http://schemas.microsoft.com/office/drawing/2014/main" id="{BDEBE427-D109-4F63-A3B8-2385E8B44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438"/>
            <a:ext cx="2692400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FontTx/>
              <a:buNone/>
              <a:defRPr sz="44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ar-BH" altLang="en-US" dirty="0"/>
              <a:t>تراكم الأحزان</a:t>
            </a:r>
            <a:endParaRPr lang="en-US" altLang="en-US" dirty="0"/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727C421A-1BA5-42E1-99F0-0FF80BEB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095375"/>
            <a:ext cx="8426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500" b="1" dirty="0">
                <a:cs typeface="+mj-cs"/>
              </a:rPr>
              <a:t>بوفاة عم النبي وزوجه خديج</a:t>
            </a:r>
            <a:r>
              <a:rPr lang="ar-SA" altLang="en-US" sz="2500" b="1" dirty="0">
                <a:cs typeface="+mj-cs"/>
              </a:rPr>
              <a:t>ة</a:t>
            </a:r>
            <a:r>
              <a:rPr lang="ar-BH" altLang="en-US" sz="2500" b="1" dirty="0">
                <a:cs typeface="+mj-cs"/>
              </a:rPr>
              <a:t>، تراكمت الأحزان والآلام في قلب رسول الله ﷺ، ثم لم تزل تتوالى عليه المصائب من قومه</a:t>
            </a:r>
            <a:r>
              <a:rPr lang="ar-SA" altLang="en-US" sz="2500" b="1" dirty="0">
                <a:cs typeface="+mj-cs"/>
              </a:rPr>
              <a:t>،</a:t>
            </a:r>
            <a:r>
              <a:rPr lang="ar-BH" altLang="en-US" sz="2500" b="1" dirty="0">
                <a:cs typeface="+mj-cs"/>
              </a:rPr>
              <a:t> فتج</a:t>
            </a:r>
            <a:r>
              <a:rPr lang="ar-SA" altLang="en-US" sz="2500" b="1" dirty="0">
                <a:cs typeface="+mj-cs"/>
              </a:rPr>
              <a:t>رَّ</a:t>
            </a:r>
            <a:r>
              <a:rPr lang="ar-BH" altLang="en-US" sz="2500" b="1" dirty="0">
                <a:cs typeface="+mj-cs"/>
              </a:rPr>
              <a:t>أ عليه سفهاء قريش، واشتد أذاهم. ومن ذلك أنه اعترضه سفيه من سفهاء قريش فنثر على رأسه تراب</a:t>
            </a:r>
            <a:r>
              <a:rPr lang="ar-SA" altLang="en-US" sz="2500" b="1" dirty="0">
                <a:cs typeface="+mj-cs"/>
              </a:rPr>
              <a:t>ً</a:t>
            </a:r>
            <a:r>
              <a:rPr lang="ar-BH" altLang="en-US" sz="2500" b="1" dirty="0">
                <a:cs typeface="+mj-cs"/>
              </a:rPr>
              <a:t>ا،</a:t>
            </a:r>
            <a:r>
              <a:rPr lang="ar-SA" altLang="en-US" sz="2500" b="1" dirty="0">
                <a:cs typeface="+mj-cs"/>
              </a:rPr>
              <a:t> </a:t>
            </a:r>
            <a:r>
              <a:rPr lang="ar-BH" altLang="en-US" sz="2500" b="1" dirty="0">
                <a:cs typeface="+mj-cs"/>
              </a:rPr>
              <a:t>ودخل بيته والتراب على رأسه، فقامت إليه إحدى بناته، فجعلت تغسل عنه التراب و هي تبكي، ورسول الله ﷺ يقول لها: (لا</a:t>
            </a:r>
            <a:r>
              <a:rPr lang="ar-SA" altLang="en-US" sz="2500" b="1" dirty="0">
                <a:cs typeface="+mj-cs"/>
              </a:rPr>
              <a:t> </a:t>
            </a:r>
            <a:r>
              <a:rPr lang="ar-BH" altLang="en-US" sz="2500" b="1" dirty="0">
                <a:cs typeface="+mj-cs"/>
              </a:rPr>
              <a:t>تبك</a:t>
            </a:r>
            <a:r>
              <a:rPr lang="ar-SA" altLang="en-US" sz="2500" b="1" dirty="0">
                <a:cs typeface="+mj-cs"/>
              </a:rPr>
              <a:t>ِ</a:t>
            </a:r>
            <a:r>
              <a:rPr lang="ar-BH" altLang="en-US" sz="2500" b="1" dirty="0">
                <a:cs typeface="+mj-cs"/>
              </a:rPr>
              <a:t> يا</a:t>
            </a:r>
            <a:r>
              <a:rPr lang="ar-SA" altLang="en-US" sz="2500" b="1" dirty="0">
                <a:cs typeface="+mj-cs"/>
              </a:rPr>
              <a:t> </a:t>
            </a:r>
            <a:r>
              <a:rPr lang="ar-BH" altLang="en-US" sz="2500" b="1" dirty="0">
                <a:cs typeface="+mj-cs"/>
              </a:rPr>
              <a:t>بني</a:t>
            </a:r>
            <a:r>
              <a:rPr lang="ar-SA" altLang="en-US" sz="2500" b="1" dirty="0">
                <a:cs typeface="+mj-cs"/>
              </a:rPr>
              <a:t>ه!</a:t>
            </a:r>
            <a:r>
              <a:rPr lang="ar-BH" altLang="en-US" sz="2500" b="1" dirty="0">
                <a:cs typeface="+mj-cs"/>
              </a:rPr>
              <a:t> فإن الله مانعٌ أباك).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4FEB7C-0B1A-42A6-826D-66793FB6BFF2}"/>
              </a:ext>
            </a:extLst>
          </p:cNvPr>
          <p:cNvSpPr/>
          <p:nvPr/>
        </p:nvSpPr>
        <p:spPr>
          <a:xfrm>
            <a:off x="5429250" y="3395663"/>
            <a:ext cx="3197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1" eaLnBrk="1" hangingPunct="1">
              <a:defRPr/>
            </a:pP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وتعلّق به كفار قريش مرةً يتجاذبونه،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 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ويقولون له: أنت الذي تريد أن تجعل الآلهة إله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ً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ا واحد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ً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ا؟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 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وكان ﷺ يقول: (والله ما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 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نالت مني قريش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ٌ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 شيئ</a:t>
            </a:r>
            <a:r>
              <a:rPr lang="ar-SA" altLang="en-US" sz="2500" b="1" dirty="0">
                <a:latin typeface="Calibri" panose="020F0502020204030204" pitchFamily="34" charset="0"/>
                <a:cs typeface="+mj-cs"/>
              </a:rPr>
              <a:t>ً</a:t>
            </a:r>
            <a:r>
              <a:rPr lang="ar-BH" altLang="en-US" sz="2500" b="1" dirty="0">
                <a:latin typeface="Calibri" panose="020F0502020204030204" pitchFamily="34" charset="0"/>
                <a:cs typeface="+mj-cs"/>
              </a:rPr>
              <a:t>ا أكرهه حتى ماتَ أبو طالب). </a:t>
            </a:r>
            <a:endParaRPr lang="en-US" altLang="en-US" sz="2500" b="1" dirty="0">
              <a:latin typeface="Calibri" panose="020F0502020204030204" pitchFamily="34" charset="0"/>
              <a:cs typeface="+mj-cs"/>
            </a:endParaRPr>
          </a:p>
        </p:txBody>
      </p:sp>
      <p:grpSp>
        <p:nvGrpSpPr>
          <p:cNvPr id="9222" name="Group 5">
            <a:extLst>
              <a:ext uri="{FF2B5EF4-FFF2-40B4-BE49-F238E27FC236}">
                <a16:creationId xmlns:a16="http://schemas.microsoft.com/office/drawing/2014/main" id="{0A083722-C4F2-4E67-BB66-A47A16DB8F3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308725"/>
            <a:ext cx="7981950" cy="433388"/>
            <a:chOff x="1043608" y="6165304"/>
            <a:chExt cx="7981766" cy="43204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D08BF3-222B-4631-A6AB-DC030FF796FD}"/>
                </a:ext>
              </a:extLst>
            </p:cNvPr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4" name="TextBox 7">
              <a:extLst>
                <a:ext uri="{FF2B5EF4-FFF2-40B4-BE49-F238E27FC236}">
                  <a16:creationId xmlns:a16="http://schemas.microsoft.com/office/drawing/2014/main" id="{210E3416-A552-4CAD-9C5B-DC5AD7FF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b="1"/>
                <a:t>وزارة التربية والتعليم – 2020م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8C5E6407-5A1A-4387-AD42-2932D8AA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8" t="54646" r="23524" b="8243"/>
          <a:stretch>
            <a:fillRect/>
          </a:stretch>
        </p:blipFill>
        <p:spPr bwMode="auto">
          <a:xfrm>
            <a:off x="2405931" y="2708920"/>
            <a:ext cx="4392463" cy="342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03A3142C-3E33-45E0-85F4-D7F061380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8913"/>
            <a:ext cx="6715125" cy="769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4400" b="1" dirty="0">
                <a:solidFill>
                  <a:srgbClr val="002060"/>
                </a:solidFill>
              </a:rPr>
              <a:t>وفاة السيدة خديجة رضي الله عنها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  <p:sp>
        <p:nvSpPr>
          <p:cNvPr id="10244" name="TextBox 6">
            <a:extLst>
              <a:ext uri="{FF2B5EF4-FFF2-40B4-BE49-F238E27FC236}">
                <a16:creationId xmlns:a16="http://schemas.microsoft.com/office/drawing/2014/main" id="{08089F8D-82AF-43FB-99AD-412444B4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196975"/>
            <a:ext cx="8770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بعد وفاة أبي طالب بنحو ثلاثة أشهر، توفيت أم المؤمنين خديجة بنت خويلد رضي الله عنها، زوج النبي ﷺ، ولها خمسٌ وستون سنة</a:t>
            </a:r>
            <a:r>
              <a:rPr lang="ar-SA" altLang="en-US" sz="2800" b="1" dirty="0">
                <a:cs typeface="+mj-cs"/>
              </a:rPr>
              <a:t>،</a:t>
            </a:r>
            <a:r>
              <a:rPr lang="ar-BH" altLang="en-US" sz="2800" b="1" dirty="0">
                <a:cs typeface="+mj-cs"/>
              </a:rPr>
              <a:t> وكان ذلك في شهر رمضان، ودفنها رسول الله ﷺ</a:t>
            </a:r>
            <a:r>
              <a:rPr lang="ar-SA" altLang="en-US" sz="2800" b="1" dirty="0">
                <a:cs typeface="+mj-cs"/>
              </a:rPr>
              <a:t>،</a:t>
            </a:r>
            <a:r>
              <a:rPr lang="ar-BH" altLang="en-US" sz="2800" b="1" dirty="0">
                <a:cs typeface="+mj-cs"/>
              </a:rPr>
              <a:t> وظل</a:t>
            </a:r>
            <a:r>
              <a:rPr lang="ar-SA" altLang="en-US" sz="2800" b="1" dirty="0">
                <a:cs typeface="+mj-cs"/>
              </a:rPr>
              <a:t>َّ</a:t>
            </a:r>
            <a:r>
              <a:rPr lang="ar-BH" altLang="en-US" sz="2800" b="1" dirty="0">
                <a:cs typeface="+mj-cs"/>
              </a:rPr>
              <a:t> وفي</a:t>
            </a:r>
            <a:r>
              <a:rPr lang="ar-SA" altLang="en-US" sz="2800" b="1" dirty="0">
                <a:cs typeface="+mj-cs"/>
              </a:rPr>
              <a:t>ًّ</a:t>
            </a:r>
            <a:r>
              <a:rPr lang="ar-BH" altLang="en-US" sz="2800" b="1" dirty="0">
                <a:cs typeface="+mj-cs"/>
              </a:rPr>
              <a:t>ا لها،</a:t>
            </a:r>
            <a:r>
              <a:rPr lang="ar-SA" altLang="en-US" sz="2800" b="1" dirty="0">
                <a:cs typeface="+mj-cs"/>
              </a:rPr>
              <a:t> و</a:t>
            </a:r>
            <a:r>
              <a:rPr lang="ar-BH" altLang="en-US" sz="2800" b="1" dirty="0">
                <a:cs typeface="+mj-cs"/>
              </a:rPr>
              <a:t>يتر</a:t>
            </a:r>
            <a:r>
              <a:rPr lang="ar-SA" altLang="en-US" sz="2800" b="1" dirty="0">
                <a:cs typeface="+mj-cs"/>
              </a:rPr>
              <a:t>َّ</a:t>
            </a:r>
            <a:r>
              <a:rPr lang="ar-BH" altLang="en-US" sz="2800" b="1" dirty="0">
                <a:cs typeface="+mj-cs"/>
              </a:rPr>
              <a:t>حم عليها، ويكثر ذكرها، ويبر</a:t>
            </a:r>
            <a:r>
              <a:rPr lang="ar-SA" altLang="en-US" sz="2800" b="1" dirty="0">
                <a:cs typeface="+mj-cs"/>
              </a:rPr>
              <a:t>ُّ </a:t>
            </a:r>
            <a:r>
              <a:rPr lang="ar-BH" altLang="en-US" sz="2800" b="1" dirty="0">
                <a:cs typeface="+mj-cs"/>
              </a:rPr>
              <a:t>صديقاتها.</a:t>
            </a:r>
          </a:p>
        </p:txBody>
      </p:sp>
      <p:grpSp>
        <p:nvGrpSpPr>
          <p:cNvPr id="10245" name="Group 4">
            <a:extLst>
              <a:ext uri="{FF2B5EF4-FFF2-40B4-BE49-F238E27FC236}">
                <a16:creationId xmlns:a16="http://schemas.microsoft.com/office/drawing/2014/main" id="{FFC2177D-F8FC-4E30-94D2-BD83828B8698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308725"/>
            <a:ext cx="7981950" cy="433388"/>
            <a:chOff x="1043608" y="6165304"/>
            <a:chExt cx="7981766" cy="4320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42930D-EA2A-4F43-94C7-75F32842625F}"/>
                </a:ext>
              </a:extLst>
            </p:cNvPr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47" name="TextBox 6">
              <a:extLst>
                <a:ext uri="{FF2B5EF4-FFF2-40B4-BE49-F238E27FC236}">
                  <a16:creationId xmlns:a16="http://schemas.microsoft.com/office/drawing/2014/main" id="{8BD59145-037D-4017-B838-FD0AE198A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b="1"/>
                <a:t>وزارة التربية والتعليم – 2020م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A3A1E91-D632-479D-981B-2484524E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235575"/>
            <a:ext cx="1562100" cy="990600"/>
          </a:xfrm>
          <a:prstGeom prst="ellipse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 b="1">
              <a:latin typeface="Arial" panose="020B0604020202020204" pitchFamily="34" charset="0"/>
              <a:cs typeface="+mj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929EC8-29BA-43BA-882B-7F48CB6D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36913"/>
            <a:ext cx="1336675" cy="992187"/>
          </a:xfrm>
          <a:prstGeom prst="ellipse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>
              <a:latin typeface="Arial" panose="020B0604020202020204" pitchFamily="34" charset="0"/>
              <a:cs typeface="+mj-cs"/>
            </a:endParaRPr>
          </a:p>
        </p:txBody>
      </p:sp>
      <p:sp>
        <p:nvSpPr>
          <p:cNvPr id="12290" name="TextBox 2">
            <a:extLst>
              <a:ext uri="{FF2B5EF4-FFF2-40B4-BE49-F238E27FC236}">
                <a16:creationId xmlns:a16="http://schemas.microsoft.com/office/drawing/2014/main" id="{081FE364-3931-4A18-BE6D-5C1EF425E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46050"/>
            <a:ext cx="474503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3200" b="1" dirty="0"/>
              <a:t> </a:t>
            </a:r>
            <a:r>
              <a:rPr lang="ar-SA" altLang="en-US" sz="3200" b="1" dirty="0"/>
              <a:t>اِختر</a:t>
            </a:r>
            <a:r>
              <a:rPr lang="ar-BH" altLang="en-US" sz="3200" b="1" dirty="0"/>
              <a:t> الإجابة الصحيحة</a:t>
            </a:r>
            <a:r>
              <a:rPr lang="ar-SA" altLang="en-US" sz="3200" b="1" dirty="0"/>
              <a:t> فيما يلي</a:t>
            </a:r>
            <a:r>
              <a:rPr lang="ar-BH" altLang="en-US" sz="3200" b="1" dirty="0"/>
              <a:t>: 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A28E6A26-93B0-4AED-8566-364FCDA71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6775"/>
            <a:ext cx="8351837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solidFill>
                  <a:srgbClr val="FF0000"/>
                </a:solidFill>
                <a:cs typeface="+mj-cs"/>
              </a:rPr>
              <a:t>1- الذي كان ينصر النبي </a:t>
            </a:r>
            <a:r>
              <a:rPr lang="ar-BH" altLang="en-US" sz="2800" dirty="0">
                <a:solidFill>
                  <a:srgbClr val="FF0000"/>
                </a:solidFill>
                <a:cs typeface="+mj-cs"/>
              </a:rPr>
              <a:t>ﷺ </a:t>
            </a:r>
            <a:r>
              <a:rPr lang="ar-BH" altLang="en-US" sz="2800" b="1" dirty="0">
                <a:solidFill>
                  <a:srgbClr val="FF0000"/>
                </a:solidFill>
                <a:cs typeface="+mj-cs"/>
              </a:rPr>
              <a:t>ويدفع عنه أذى قريش هو عمه: </a:t>
            </a:r>
            <a:endParaRPr lang="en-US" altLang="en-US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3691C690-D273-48DE-A760-E58EEBEF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1692275"/>
            <a:ext cx="1360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>
                <a:cs typeface="+mj-cs"/>
              </a:rPr>
              <a:t>أبو لهب</a:t>
            </a:r>
            <a:endParaRPr lang="en-US" altLang="en-US" sz="2800" b="1">
              <a:cs typeface="+mj-cs"/>
            </a:endParaRPr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A1FC3123-FFFF-4917-8C89-52CC2197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1685925"/>
            <a:ext cx="1141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>
                <a:cs typeface="+mj-cs"/>
              </a:rPr>
              <a:t>العباس</a:t>
            </a:r>
            <a:endParaRPr lang="en-US" altLang="en-US" sz="2800" b="1">
              <a:cs typeface="+mj-cs"/>
            </a:endParaRP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4C7EEBF5-EC52-465C-AAD3-D9647F9B7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1685925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>
                <a:cs typeface="+mj-cs"/>
              </a:rPr>
              <a:t>الحارث</a:t>
            </a:r>
            <a:endParaRPr lang="en-US" altLang="en-US" sz="2800" b="1">
              <a:cs typeface="+mj-cs"/>
            </a:endParaRPr>
          </a:p>
        </p:txBody>
      </p:sp>
      <p:sp>
        <p:nvSpPr>
          <p:cNvPr id="12296" name="TextBox 8">
            <a:extLst>
              <a:ext uri="{FF2B5EF4-FFF2-40B4-BE49-F238E27FC236}">
                <a16:creationId xmlns:a16="http://schemas.microsoft.com/office/drawing/2014/main" id="{60DD7FD6-BFEC-4950-8F10-DABA47E6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60650"/>
            <a:ext cx="83058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solidFill>
                  <a:srgbClr val="FF0000"/>
                </a:solidFill>
                <a:cs typeface="+mj-cs"/>
              </a:rPr>
              <a:t>2- أم المؤمنين </a:t>
            </a:r>
            <a:r>
              <a:rPr lang="ar-SA" altLang="en-US" sz="2800" b="1" dirty="0">
                <a:solidFill>
                  <a:srgbClr val="FF0000"/>
                </a:solidFill>
                <a:cs typeface="+mj-cs"/>
              </a:rPr>
              <a:t>ال</a:t>
            </a:r>
            <a:r>
              <a:rPr lang="ar-BH" altLang="en-US" sz="2800" b="1" dirty="0">
                <a:solidFill>
                  <a:srgbClr val="FF0000"/>
                </a:solidFill>
                <a:cs typeface="+mj-cs"/>
              </a:rPr>
              <a:t>تي توفت بعد عم رسول الله </a:t>
            </a:r>
            <a:r>
              <a:rPr lang="ar-BH" altLang="en-US" sz="2800" dirty="0">
                <a:solidFill>
                  <a:srgbClr val="FF0000"/>
                </a:solidFill>
                <a:cs typeface="+mj-cs"/>
              </a:rPr>
              <a:t>ﷺ </a:t>
            </a:r>
            <a:r>
              <a:rPr lang="ar-BH" altLang="en-US" sz="2800" b="1" dirty="0">
                <a:solidFill>
                  <a:srgbClr val="FF0000"/>
                </a:solidFill>
                <a:cs typeface="+mj-cs"/>
              </a:rPr>
              <a:t>هي:</a:t>
            </a:r>
            <a:endParaRPr lang="en-US" altLang="en-US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297" name="TextBox 9">
            <a:extLst>
              <a:ext uri="{FF2B5EF4-FFF2-40B4-BE49-F238E27FC236}">
                <a16:creationId xmlns:a16="http://schemas.microsoft.com/office/drawing/2014/main" id="{786CA5CF-C5D8-426F-B8FC-0F87CC42E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3502025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عائشة</a:t>
            </a:r>
            <a:endParaRPr lang="en-US" altLang="en-US" sz="2800" b="1" dirty="0">
              <a:cs typeface="+mj-cs"/>
            </a:endParaRPr>
          </a:p>
        </p:txBody>
      </p:sp>
      <p:sp>
        <p:nvSpPr>
          <p:cNvPr id="12298" name="TextBox 10">
            <a:extLst>
              <a:ext uri="{FF2B5EF4-FFF2-40B4-BE49-F238E27FC236}">
                <a16:creationId xmlns:a16="http://schemas.microsoft.com/office/drawing/2014/main" id="{C20AE4C0-1564-453F-B46A-89E4C890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3436938"/>
            <a:ext cx="1000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خديجة</a:t>
            </a:r>
            <a:endParaRPr lang="en-US" altLang="en-US" sz="2800" b="1" dirty="0">
              <a:cs typeface="+mj-cs"/>
            </a:endParaRPr>
          </a:p>
        </p:txBody>
      </p:sp>
      <p:sp>
        <p:nvSpPr>
          <p:cNvPr id="12299" name="TextBox 11">
            <a:extLst>
              <a:ext uri="{FF2B5EF4-FFF2-40B4-BE49-F238E27FC236}">
                <a16:creationId xmlns:a16="http://schemas.microsoft.com/office/drawing/2014/main" id="{E97355D5-3FE7-4F3C-887B-ECDDF590E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3481388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>
                <a:cs typeface="+mj-cs"/>
              </a:rPr>
              <a:t>حفصة</a:t>
            </a:r>
            <a:endParaRPr lang="en-US" altLang="en-US" sz="2800" b="1">
              <a:cs typeface="+mj-cs"/>
            </a:endParaRPr>
          </a:p>
        </p:txBody>
      </p:sp>
      <p:sp>
        <p:nvSpPr>
          <p:cNvPr id="12300" name="TextBox 12">
            <a:extLst>
              <a:ext uri="{FF2B5EF4-FFF2-40B4-BE49-F238E27FC236}">
                <a16:creationId xmlns:a16="http://schemas.microsoft.com/office/drawing/2014/main" id="{44EF883A-4F33-47CC-815E-50AA13A5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342900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زينب</a:t>
            </a:r>
            <a:endParaRPr lang="en-US" altLang="en-US" sz="2800" b="1" dirty="0">
              <a:cs typeface="+mj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F4DB72-9B03-4C4A-8C96-8664137F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238" y="1430338"/>
            <a:ext cx="1336675" cy="990600"/>
          </a:xfrm>
          <a:prstGeom prst="ellipse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800">
              <a:latin typeface="Arial" panose="020B0604020202020204" pitchFamily="34" charset="0"/>
              <a:cs typeface="+mj-cs"/>
            </a:endParaRPr>
          </a:p>
        </p:txBody>
      </p:sp>
      <p:sp>
        <p:nvSpPr>
          <p:cNvPr id="12293" name="TextBox 5">
            <a:extLst>
              <a:ext uri="{FF2B5EF4-FFF2-40B4-BE49-F238E27FC236}">
                <a16:creationId xmlns:a16="http://schemas.microsoft.com/office/drawing/2014/main" id="{AB597F68-7AC8-4BDC-AA61-A7C5EB26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754188"/>
            <a:ext cx="1379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أبو طالب</a:t>
            </a:r>
            <a:endParaRPr lang="en-US" altLang="en-US" sz="2800" b="1" dirty="0">
              <a:cs typeface="+mj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1FE3D9D-9647-4978-BE56-941DA6F57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10088"/>
            <a:ext cx="8351837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solidFill>
                  <a:srgbClr val="FF0000"/>
                </a:solidFill>
                <a:cs typeface="+mj-cs"/>
              </a:rPr>
              <a:t>3- توفيت أم المؤمنين خديجة بنت خويلد وهي بعمر ... </a:t>
            </a:r>
            <a:endParaRPr lang="en-US" altLang="en-US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DC78C867-177C-4152-8A10-81E7883C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235575"/>
            <a:ext cx="1301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الخامسة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 </a:t>
            </a:r>
            <a:r>
              <a:rPr lang="ar-BH" altLang="en-US" sz="2800" b="1" dirty="0" err="1">
                <a:cs typeface="+mj-cs"/>
              </a:rPr>
              <a:t>والستون</a:t>
            </a:r>
            <a:endParaRPr lang="en-US" altLang="en-US" sz="2800" b="1" dirty="0">
              <a:cs typeface="+mj-cs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CAC1A0BB-F52C-42D4-945A-9B9C96E6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35575"/>
            <a:ext cx="1404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الخامسة والأربعون</a:t>
            </a:r>
            <a:endParaRPr lang="en-US" altLang="en-US" sz="2800" b="1" dirty="0">
              <a:cs typeface="+mj-cs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94CFA4E-0D5C-47A3-90F0-AEA312A6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278438"/>
            <a:ext cx="228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الخامسة والعشرون</a:t>
            </a:r>
            <a:endParaRPr lang="en-US" altLang="en-US" sz="2800" b="1" dirty="0">
              <a:cs typeface="+mj-cs"/>
            </a:endParaRPr>
          </a:p>
        </p:txBody>
      </p:sp>
      <p:grpSp>
        <p:nvGrpSpPr>
          <p:cNvPr id="11284" name="Group 4">
            <a:extLst>
              <a:ext uri="{FF2B5EF4-FFF2-40B4-BE49-F238E27FC236}">
                <a16:creationId xmlns:a16="http://schemas.microsoft.com/office/drawing/2014/main" id="{F518C89F-777A-4EDE-B159-A0CC096CF6DB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6418263"/>
            <a:ext cx="7981950" cy="433387"/>
            <a:chOff x="1043608" y="6165304"/>
            <a:chExt cx="7981766" cy="43204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77C11E-0EFF-4239-ACCE-4992B72C8850}"/>
                </a:ext>
              </a:extLst>
            </p:cNvPr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TextBox 6">
              <a:extLst>
                <a:ext uri="{FF2B5EF4-FFF2-40B4-BE49-F238E27FC236}">
                  <a16:creationId xmlns:a16="http://schemas.microsoft.com/office/drawing/2014/main" id="{2E53516F-A054-45D3-B5A0-4F6F782C7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b="1"/>
                <a:t>وزارة التربية والتعليم – 2020م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2291" grpId="0" animBg="1"/>
      <p:bldP spid="12292" grpId="0"/>
      <p:bldP spid="12294" grpId="0"/>
      <p:bldP spid="12295" grpId="0"/>
      <p:bldP spid="12296" grpId="0" animBg="1"/>
      <p:bldP spid="12297" grpId="0"/>
      <p:bldP spid="12298" grpId="0"/>
      <p:bldP spid="12299" grpId="0"/>
      <p:bldP spid="12300" grpId="0"/>
      <p:bldP spid="2" grpId="0" animBg="1"/>
      <p:bldP spid="12293" grpId="0"/>
      <p:bldP spid="16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6AE80-D5DB-4B00-969C-38355DAC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0325"/>
            <a:ext cx="7005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توفي عم الرسول </a:t>
            </a:r>
            <a:r>
              <a:rPr lang="ar-BH" altLang="en-US" sz="2800" dirty="0">
                <a:cs typeface="+mj-cs"/>
              </a:rPr>
              <a:t>ﷺ </a:t>
            </a:r>
            <a:r>
              <a:rPr lang="ar-BH" altLang="en-US" sz="2800" b="1" dirty="0">
                <a:cs typeface="+mj-cs"/>
              </a:rPr>
              <a:t>بعد وفاة أم المؤمنين خديجة</a:t>
            </a:r>
            <a:r>
              <a:rPr lang="ar-SA" altLang="en-US" sz="2800" b="1" dirty="0">
                <a:cs typeface="+mj-cs"/>
              </a:rPr>
              <a:t> رضي الله عنها</a:t>
            </a:r>
            <a:r>
              <a:rPr lang="ar-BH" altLang="en-US" sz="2800" b="1" dirty="0">
                <a:cs typeface="+mj-cs"/>
              </a:rPr>
              <a:t> بثلاثة أشهر</a:t>
            </a:r>
            <a:r>
              <a:rPr lang="ar-BH" alt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+mj-cs"/>
                <a:sym typeface="AGA Arabesque" panose="05010101010101010101" pitchFamily="2" charset="2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8D768-E3F5-432F-A9F0-16149149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802063"/>
            <a:ext cx="7115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سُمِّي عام الحزن بهذا الاسم لوفاة عم الرسول </a:t>
            </a:r>
            <a:r>
              <a:rPr lang="ar-BH" altLang="en-US" sz="2800" dirty="0">
                <a:cs typeface="+mj-cs"/>
              </a:rPr>
              <a:t>ﷺ </a:t>
            </a:r>
            <a:r>
              <a:rPr lang="ar-BH" altLang="en-US" sz="2800" b="1" dirty="0">
                <a:cs typeface="+mj-cs"/>
              </a:rPr>
              <a:t>الحارث وزوجه</a:t>
            </a:r>
            <a:r>
              <a:rPr lang="ar-BH" altLang="en-US" sz="2800" b="1" dirty="0">
                <a:solidFill>
                  <a:srgbClr val="000000"/>
                </a:solidFill>
                <a:latin typeface="Calibri Light" panose="020F0302020204030204" pitchFamily="34" charset="0"/>
                <a:cs typeface="+mj-cs"/>
                <a:sym typeface="AGA Arabesque" panose="05010101010101010101" pitchFamily="2" charset="2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59B7E-29A0-430D-A307-D3784698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5057775"/>
            <a:ext cx="723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كان النبي </a:t>
            </a:r>
            <a:r>
              <a:rPr lang="ar-BH" altLang="en-US" sz="2800" dirty="0">
                <a:cs typeface="+mj-cs"/>
              </a:rPr>
              <a:t>ﷺ </a:t>
            </a:r>
            <a:r>
              <a:rPr lang="ar-BH" altLang="en-US" sz="2800" b="1" dirty="0">
                <a:cs typeface="+mj-cs"/>
              </a:rPr>
              <a:t>وفي</a:t>
            </a:r>
            <a:r>
              <a:rPr lang="ar-SA" altLang="en-US" sz="2800" b="1" dirty="0">
                <a:cs typeface="+mj-cs"/>
              </a:rPr>
              <a:t>َّ</a:t>
            </a:r>
            <a:r>
              <a:rPr lang="ar-BH" altLang="en-US" sz="2800" b="1" dirty="0">
                <a:cs typeface="+mj-cs"/>
              </a:rPr>
              <a:t>ا لزوجه خديجة رضي الله عنها بعد وفاتها</a:t>
            </a:r>
            <a:r>
              <a:rPr lang="ar-BH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+mj-cs"/>
                <a:sym typeface="AGA Arabesque" panose="05010101010101010101" pitchFamily="2" charset="2"/>
              </a:rPr>
              <a:t>.</a:t>
            </a:r>
            <a:endParaRPr lang="ar-BH" altLang="en-US" sz="2800" b="1" dirty="0">
              <a:solidFill>
                <a:srgbClr val="000000"/>
              </a:solidFill>
              <a:latin typeface="Calibri Light" panose="020F0302020204030204" pitchFamily="34" charset="0"/>
              <a:cs typeface="+mj-cs"/>
              <a:sym typeface="AGA Arabesque" panose="0501010101010101010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D9675-8B78-4D65-AE44-BF72BBD8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568450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ar-BH" altLang="en-US" sz="2800" b="1" dirty="0">
                <a:cs typeface="+mj-cs"/>
              </a:rPr>
              <a:t>الذي كان ينصر النبي </a:t>
            </a:r>
            <a:r>
              <a:rPr lang="ar-BH" altLang="en-US" sz="2800" dirty="0">
                <a:cs typeface="+mj-cs"/>
              </a:rPr>
              <a:t>ﷺ </a:t>
            </a:r>
            <a:r>
              <a:rPr lang="ar-BH" altLang="en-US" sz="2800" b="1" dirty="0">
                <a:cs typeface="+mj-cs"/>
              </a:rPr>
              <a:t>و يدفع عنه أذى قريش هو أبو لهب</a:t>
            </a:r>
            <a:r>
              <a:rPr lang="ar-SA" altLang="en-US" sz="2800" b="1" dirty="0">
                <a:cs typeface="+mj-cs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058AF-910D-4E0E-AE94-07D13ABCB83B}"/>
              </a:ext>
            </a:extLst>
          </p:cNvPr>
          <p:cNvSpPr/>
          <p:nvPr/>
        </p:nvSpPr>
        <p:spPr>
          <a:xfrm>
            <a:off x="7921625" y="1504950"/>
            <a:ext cx="793750" cy="7556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07377-0765-47BD-8BA6-4118F7468F9C}"/>
              </a:ext>
            </a:extLst>
          </p:cNvPr>
          <p:cNvSpPr/>
          <p:nvPr/>
        </p:nvSpPr>
        <p:spPr>
          <a:xfrm>
            <a:off x="7921625" y="2601913"/>
            <a:ext cx="793750" cy="7556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CE89E-5762-4464-B826-0AC00234F3F3}"/>
              </a:ext>
            </a:extLst>
          </p:cNvPr>
          <p:cNvSpPr/>
          <p:nvPr/>
        </p:nvSpPr>
        <p:spPr>
          <a:xfrm>
            <a:off x="7945438" y="3843338"/>
            <a:ext cx="793750" cy="7556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188C1-10B9-4F0B-804D-8013D586DE2F}"/>
              </a:ext>
            </a:extLst>
          </p:cNvPr>
          <p:cNvSpPr/>
          <p:nvPr/>
        </p:nvSpPr>
        <p:spPr>
          <a:xfrm>
            <a:off x="7937500" y="4995863"/>
            <a:ext cx="793750" cy="7556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315" name="Picture 27" descr="Image result for tick icon no background">
            <a:extLst>
              <a:ext uri="{FF2B5EF4-FFF2-40B4-BE49-F238E27FC236}">
                <a16:creationId xmlns:a16="http://schemas.microsoft.com/office/drawing/2014/main" id="{BD32D798-D3ED-4599-94A4-9D1D3843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2808288"/>
            <a:ext cx="460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Image result for cross icon no background">
            <a:extLst>
              <a:ext uri="{FF2B5EF4-FFF2-40B4-BE49-F238E27FC236}">
                <a16:creationId xmlns:a16="http://schemas.microsoft.com/office/drawing/2014/main" id="{73A60B5E-76BF-4985-A4A3-FE62299F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595438"/>
            <a:ext cx="5032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Image result for cross icon no background">
            <a:extLst>
              <a:ext uri="{FF2B5EF4-FFF2-40B4-BE49-F238E27FC236}">
                <a16:creationId xmlns:a16="http://schemas.microsoft.com/office/drawing/2014/main" id="{A6215A03-97FA-4E8F-B5CF-02C5BE59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924300"/>
            <a:ext cx="501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 descr="Image result for tick icon no background">
            <a:extLst>
              <a:ext uri="{FF2B5EF4-FFF2-40B4-BE49-F238E27FC236}">
                <a16:creationId xmlns:a16="http://schemas.microsoft.com/office/drawing/2014/main" id="{63D7B817-7FB6-4F20-8FD5-870831A1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119688"/>
            <a:ext cx="460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2" name="Group 14">
            <a:extLst>
              <a:ext uri="{FF2B5EF4-FFF2-40B4-BE49-F238E27FC236}">
                <a16:creationId xmlns:a16="http://schemas.microsoft.com/office/drawing/2014/main" id="{2E0C58AA-B51A-4E15-9429-CB59AC0E28C0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140618"/>
            <a:ext cx="8512175" cy="1077218"/>
            <a:chOff x="307975" y="101090"/>
            <a:chExt cx="8512497" cy="10773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1FCD9A-70EB-4334-9CCE-E5D6A5A34B6B}"/>
                </a:ext>
              </a:extLst>
            </p:cNvPr>
            <p:cNvSpPr/>
            <p:nvPr/>
          </p:nvSpPr>
          <p:spPr>
            <a:xfrm>
              <a:off x="307975" y="101090"/>
              <a:ext cx="8512497" cy="107737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rtl="1" eaLnBrk="1" hangingPunct="1">
                <a:defRPr/>
              </a:pPr>
              <a:r>
                <a:rPr lang="ar-BH" sz="3200" b="1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ضع علامة (    ) أمام العبارة الصحيحة وعلامة (    ) أمام العبارة غير الصحيحة فيما يلي: 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2304" name="Picture 27" descr="Image result for tick icon no background">
              <a:extLst>
                <a:ext uri="{FF2B5EF4-FFF2-40B4-BE49-F238E27FC236}">
                  <a16:creationId xmlns:a16="http://schemas.microsoft.com/office/drawing/2014/main" id="{78451CA1-B3A4-4FAC-9374-817E202D8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876" y="221138"/>
              <a:ext cx="410517" cy="38353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31" descr="Image result for cross icon no background">
              <a:extLst>
                <a:ext uri="{FF2B5EF4-FFF2-40B4-BE49-F238E27FC236}">
                  <a16:creationId xmlns:a16="http://schemas.microsoft.com/office/drawing/2014/main" id="{6664F689-DB47-41A9-8458-351D71896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552" y="221138"/>
              <a:ext cx="435669" cy="42986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" name="Group 4">
            <a:extLst>
              <a:ext uri="{FF2B5EF4-FFF2-40B4-BE49-F238E27FC236}">
                <a16:creationId xmlns:a16="http://schemas.microsoft.com/office/drawing/2014/main" id="{A78544B6-E8FC-4748-999B-76C715136234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237288"/>
            <a:ext cx="7981950" cy="433387"/>
            <a:chOff x="1043608" y="6165304"/>
            <a:chExt cx="7981766" cy="43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FB1746-CED9-4F6A-9B4C-4854D31209F9}"/>
                </a:ext>
              </a:extLst>
            </p:cNvPr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98ABAA16-1B9B-48D2-9AE1-C0BB0F94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altLang="en-US" b="1"/>
                <a:t>وزارة التربية والتعليم – 2020م</a:t>
              </a:r>
              <a:endParaRPr lang="en-US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2391</TotalTime>
  <Words>487</Words>
  <Application>Microsoft Office PowerPoint</Application>
  <PresentationFormat>عرض على الشاشة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Calibri</vt:lpstr>
      <vt:lpstr>Times New Roman</vt:lpstr>
      <vt:lpstr>AGA Arabesque</vt:lpstr>
      <vt:lpstr>قالب الدروس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ن</cp:lastModifiedBy>
  <cp:revision>343</cp:revision>
  <dcterms:created xsi:type="dcterms:W3CDTF">2012-06-23T13:34:36Z</dcterms:created>
  <dcterms:modified xsi:type="dcterms:W3CDTF">2020-11-14T12:20:07Z</dcterms:modified>
</cp:coreProperties>
</file>