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63" r:id="rId3"/>
    <p:sldId id="439" r:id="rId4"/>
    <p:sldId id="457" r:id="rId5"/>
    <p:sldId id="466" r:id="rId6"/>
    <p:sldId id="470" r:id="rId7"/>
    <p:sldId id="468" r:id="rId8"/>
    <p:sldId id="469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12"/>
      </p:cViewPr>
      <p:guideLst>
        <p:guide orient="horz" pos="1624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نظام المناطق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8" y="3407754"/>
            <a:ext cx="631369" cy="81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45433" y="111860"/>
            <a:ext cx="1010948" cy="2892593"/>
            <a:chOff x="1130423" y="-146010"/>
            <a:chExt cx="1010948" cy="289259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المناطق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800600" y="217196"/>
            <a:ext cx="34352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نظام المناطق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xmlns="" id="{CB5453F7-CEF5-407A-97C4-CA1E091EE88C}"/>
              </a:ext>
            </a:extLst>
          </p:cNvPr>
          <p:cNvGrpSpPr/>
          <p:nvPr/>
        </p:nvGrpSpPr>
        <p:grpSpPr>
          <a:xfrm>
            <a:off x="5765799" y="1476069"/>
            <a:ext cx="6848979" cy="2678140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xmlns="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xmlns="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xmlns="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xmlns="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xmlns="" id="{792F7205-3ACA-4EE4-9665-57C8A3DD0E18}"/>
                </a:ext>
              </a:extLst>
            </p:cNvPr>
            <p:cNvSpPr txBox="1"/>
            <p:nvPr/>
          </p:nvSpPr>
          <p:spPr>
            <a:xfrm>
              <a:off x="13902" y="1510297"/>
              <a:ext cx="3930125" cy="363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التطور التاريخي لنظام المناطق :</a:t>
              </a:r>
            </a:p>
            <a:p>
              <a:pPr algn="r"/>
              <a:endPara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عام 1359هـ صدر نظام الأمراء , الذي قُسِّمت بموجبه المملكة العربية السعودية إدارياً إلى عدّة إمارات , يُشرِفُ على كل منها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أمير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: </a:t>
              </a:r>
            </a:p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هو الحاكم الإداري لها , و يُمثِّل الحكومة في منطقة إمارته .</a:t>
              </a:r>
            </a:p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61" l="482" r="100000">
                        <a14:foregroundMark x1="25723" y1="92979" x2="10611" y2="97154"/>
                        <a14:foregroundMark x1="27170" y1="96584" x2="6592" y2="94118"/>
                        <a14:foregroundMark x1="28778" y1="91841" x2="23633" y2="95446"/>
                        <a14:foregroundMark x1="21704" y1="95446" x2="20579" y2="97154"/>
                        <a14:foregroundMark x1="9486" y1="96015" x2="7074" y2="96584"/>
                        <a14:foregroundMark x1="23802" y1="97466" x2="11736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225" y="3867015"/>
            <a:ext cx="3550148" cy="300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1" y="3402363"/>
            <a:ext cx="575961" cy="74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45433" y="111860"/>
            <a:ext cx="1010948" cy="2892593"/>
            <a:chOff x="1130423" y="-146010"/>
            <a:chExt cx="1010948" cy="289259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المناطق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800600" y="217196"/>
            <a:ext cx="34352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نظام المناطق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61" l="482" r="100000">
                        <a14:foregroundMark x1="25723" y1="92979" x2="10611" y2="97154"/>
                        <a14:foregroundMark x1="27170" y1="96584" x2="6592" y2="94118"/>
                        <a14:foregroundMark x1="28778" y1="91841" x2="23633" y2="95446"/>
                        <a14:foregroundMark x1="21704" y1="95446" x2="20579" y2="97154"/>
                        <a14:foregroundMark x1="9486" y1="96015" x2="7074" y2="96584"/>
                        <a14:foregroundMark x1="23802" y1="97466" x2="11736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155" y="3786805"/>
            <a:ext cx="3564869" cy="30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xmlns="" id="{7031C221-11E6-4C8C-A509-8C896979C70A}"/>
              </a:ext>
            </a:extLst>
          </p:cNvPr>
          <p:cNvGrpSpPr/>
          <p:nvPr/>
        </p:nvGrpSpPr>
        <p:grpSpPr>
          <a:xfrm>
            <a:off x="5427672" y="1506120"/>
            <a:ext cx="6610958" cy="2510678"/>
            <a:chOff x="-76490" y="821635"/>
            <a:chExt cx="5223014" cy="479460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xmlns="" id="{9C0029FD-0CC3-4F5F-8E18-FB15182D71F7}"/>
                </a:ext>
              </a:extLst>
            </p:cNvPr>
            <p:cNvSpPr/>
            <p:nvPr/>
          </p:nvSpPr>
          <p:spPr>
            <a:xfrm>
              <a:off x="3989404" y="1258958"/>
              <a:ext cx="1157120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73936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74566" y="3019970"/>
                    <a:pt x="1973936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xmlns="" id="{9D00C67C-6098-4400-A78B-4CAB27508D38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8">
              <a:extLst>
                <a:ext uri="{FF2B5EF4-FFF2-40B4-BE49-F238E27FC236}">
                  <a16:creationId xmlns:a16="http://schemas.microsoft.com/office/drawing/2014/main" xmlns="" id="{9F61A71D-A328-4A00-9655-D9A18045F2F1}"/>
                </a:ext>
              </a:extLst>
            </p:cNvPr>
            <p:cNvSpPr/>
            <p:nvPr/>
          </p:nvSpPr>
          <p:spPr>
            <a:xfrm>
              <a:off x="4002156" y="821635"/>
              <a:ext cx="877229" cy="4280452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xmlns="" id="{149A39D3-4917-49AF-AEC5-0D845C032861}"/>
                </a:ext>
              </a:extLst>
            </p:cNvPr>
            <p:cNvSpPr txBox="1"/>
            <p:nvPr/>
          </p:nvSpPr>
          <p:spPr>
            <a:xfrm>
              <a:off x="1466739" y="1439636"/>
              <a:ext cx="2271829" cy="30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xmlns="" id="{67FBCD35-907C-493A-A76B-312722F77F31}"/>
                </a:ext>
              </a:extLst>
            </p:cNvPr>
            <p:cNvSpPr txBox="1"/>
            <p:nvPr/>
          </p:nvSpPr>
          <p:spPr>
            <a:xfrm>
              <a:off x="39829" y="1786174"/>
              <a:ext cx="3962329" cy="312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ثم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تطوّر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الأمر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فأصبحت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وزارة الداخلية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تُشرف على جميع إمارات مناطق المملكة العربية السعودية و في عام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1383هـ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صدر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نظام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المقاطعات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ثم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صدر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نظام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البلديات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عام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1397هـ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الذي يُنظّم المنطقة , و استمر الوضع على ذلك مع التعديلات حتى صدر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نظام المناطق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عام </a:t>
              </a:r>
              <a:r>
                <a:rPr lang="ar-SY" sz="20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1412هـ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8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1" y="3402363"/>
            <a:ext cx="575961" cy="74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30529" y="83121"/>
            <a:ext cx="997113" cy="2936236"/>
            <a:chOff x="1130423" y="-146010"/>
            <a:chExt cx="997113" cy="293623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5093" y="424237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المناطق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009251" y="361367"/>
            <a:ext cx="2645089" cy="456429"/>
            <a:chOff x="5203283" y="157026"/>
            <a:chExt cx="1774635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3" y="157026"/>
              <a:ext cx="1774635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7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مجلس المنطقة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29" name="Right Triangle 8">
            <a:extLst>
              <a:ext uri="{FF2B5EF4-FFF2-40B4-BE49-F238E27FC236}">
                <a16:creationId xmlns:a16="http://schemas.microsoft.com/office/drawing/2014/main" xmlns="" id="{ACE9568F-55CC-487C-957E-AC15FEC73AF5}"/>
              </a:ext>
            </a:extLst>
          </p:cNvPr>
          <p:cNvSpPr/>
          <p:nvPr/>
        </p:nvSpPr>
        <p:spPr>
          <a:xfrm flipV="1">
            <a:off x="10305921" y="3172573"/>
            <a:ext cx="283956" cy="160551"/>
          </a:xfrm>
          <a:prstGeom prst="rtTriangl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xmlns="" id="{6DCE5D3B-00C2-4A70-B636-04285FC6C521}"/>
              </a:ext>
            </a:extLst>
          </p:cNvPr>
          <p:cNvSpPr/>
          <p:nvPr/>
        </p:nvSpPr>
        <p:spPr>
          <a:xfrm>
            <a:off x="5333251" y="2159701"/>
            <a:ext cx="5863773" cy="10128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5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7">
            <a:extLst>
              <a:ext uri="{FF2B5EF4-FFF2-40B4-BE49-F238E27FC236}">
                <a16:creationId xmlns:a16="http://schemas.microsoft.com/office/drawing/2014/main" xmlns="" id="{DF6766F5-CAF0-4E3B-8022-3F3421589828}"/>
              </a:ext>
            </a:extLst>
          </p:cNvPr>
          <p:cNvSpPr/>
          <p:nvPr/>
        </p:nvSpPr>
        <p:spPr>
          <a:xfrm>
            <a:off x="10305921" y="1999150"/>
            <a:ext cx="283956" cy="160551"/>
          </a:xfrm>
          <a:prstGeom prst="rtTriangl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xmlns="" id="{4D9F57E4-2E55-4950-BE31-3B6B5344B7C7}"/>
              </a:ext>
            </a:extLst>
          </p:cNvPr>
          <p:cNvSpPr/>
          <p:nvPr/>
        </p:nvSpPr>
        <p:spPr>
          <a:xfrm flipH="1">
            <a:off x="9454006" y="2159700"/>
            <a:ext cx="1442648" cy="1012873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Chevron 2">
            <a:extLst>
              <a:ext uri="{FF2B5EF4-FFF2-40B4-BE49-F238E27FC236}">
                <a16:creationId xmlns:a16="http://schemas.microsoft.com/office/drawing/2014/main" xmlns="" id="{D35860FD-AB74-42DC-9943-FCD3A02CC462}"/>
              </a:ext>
            </a:extLst>
          </p:cNvPr>
          <p:cNvSpPr/>
          <p:nvPr/>
        </p:nvSpPr>
        <p:spPr>
          <a:xfrm>
            <a:off x="10305921" y="1999150"/>
            <a:ext cx="1634308" cy="1333974"/>
          </a:xfrm>
          <a:prstGeom prst="chevron">
            <a:avLst>
              <a:gd name="adj" fmla="val 36943"/>
            </a:avLst>
          </a:prstGeom>
          <a:gradFill flip="none" rotWithShape="1">
            <a:gsLst>
              <a:gs pos="35000">
                <a:srgbClr val="FF9900"/>
              </a:gs>
              <a:gs pos="53000">
                <a:srgbClr val="CC3300"/>
              </a:gs>
              <a:gs pos="71000">
                <a:srgbClr val="FF99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xmlns="" id="{A2EF3A6B-9ABE-47CE-9F8F-3397E7FF6E3F}"/>
              </a:ext>
            </a:extLst>
          </p:cNvPr>
          <p:cNvSpPr txBox="1"/>
          <p:nvPr/>
        </p:nvSpPr>
        <p:spPr>
          <a:xfrm>
            <a:off x="7418171" y="2480425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0000"/>
                </a:solidFill>
              </a:rPr>
              <a:t>أ- أمير المنطقة رئيساً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Right Triangle 32">
            <a:extLst>
              <a:ext uri="{FF2B5EF4-FFF2-40B4-BE49-F238E27FC236}">
                <a16:creationId xmlns:a16="http://schemas.microsoft.com/office/drawing/2014/main" xmlns="" id="{181AC6A9-B9CB-4AB9-A409-2BB935C91BDF}"/>
              </a:ext>
            </a:extLst>
          </p:cNvPr>
          <p:cNvSpPr/>
          <p:nvPr/>
        </p:nvSpPr>
        <p:spPr>
          <a:xfrm flipV="1">
            <a:off x="10305921" y="6077459"/>
            <a:ext cx="283956" cy="160551"/>
          </a:xfrm>
          <a:prstGeom prst="rtTriangl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3">
            <a:extLst>
              <a:ext uri="{FF2B5EF4-FFF2-40B4-BE49-F238E27FC236}">
                <a16:creationId xmlns:a16="http://schemas.microsoft.com/office/drawing/2014/main" xmlns="" id="{84E1BE4F-FA11-4472-867F-B3465300DDBA}"/>
              </a:ext>
            </a:extLst>
          </p:cNvPr>
          <p:cNvSpPr/>
          <p:nvPr/>
        </p:nvSpPr>
        <p:spPr>
          <a:xfrm>
            <a:off x="5333251" y="5064587"/>
            <a:ext cx="5863773" cy="10128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5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36">
            <a:extLst>
              <a:ext uri="{FF2B5EF4-FFF2-40B4-BE49-F238E27FC236}">
                <a16:creationId xmlns:a16="http://schemas.microsoft.com/office/drawing/2014/main" xmlns="" id="{694AD057-C94E-4182-AE2D-3016EFE1DE69}"/>
              </a:ext>
            </a:extLst>
          </p:cNvPr>
          <p:cNvSpPr/>
          <p:nvPr/>
        </p:nvSpPr>
        <p:spPr>
          <a:xfrm>
            <a:off x="10305921" y="4904036"/>
            <a:ext cx="283956" cy="160551"/>
          </a:xfrm>
          <a:prstGeom prst="rtTriangl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xmlns="" id="{37D4DF3B-1676-464F-A033-ACCA5BDB3DA3}"/>
              </a:ext>
            </a:extLst>
          </p:cNvPr>
          <p:cNvSpPr/>
          <p:nvPr/>
        </p:nvSpPr>
        <p:spPr>
          <a:xfrm flipH="1">
            <a:off x="9454006" y="5064586"/>
            <a:ext cx="1442648" cy="1012873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Chevron 38">
            <a:extLst>
              <a:ext uri="{FF2B5EF4-FFF2-40B4-BE49-F238E27FC236}">
                <a16:creationId xmlns:a16="http://schemas.microsoft.com/office/drawing/2014/main" xmlns="" id="{5359E7A9-F159-4400-A604-2A4976C95BA3}"/>
              </a:ext>
            </a:extLst>
          </p:cNvPr>
          <p:cNvSpPr/>
          <p:nvPr/>
        </p:nvSpPr>
        <p:spPr>
          <a:xfrm>
            <a:off x="10305921" y="4904036"/>
            <a:ext cx="1634308" cy="1333974"/>
          </a:xfrm>
          <a:prstGeom prst="chevron">
            <a:avLst>
              <a:gd name="adj" fmla="val 36943"/>
            </a:avLst>
          </a:prstGeom>
          <a:gradFill flip="none" rotWithShape="1">
            <a:gsLst>
              <a:gs pos="35000">
                <a:srgbClr val="FF00FF"/>
              </a:gs>
              <a:gs pos="53000">
                <a:srgbClr val="660066"/>
              </a:gs>
              <a:gs pos="71000">
                <a:srgbClr val="FF00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xmlns="" id="{19AC47FA-23EA-4B07-97AA-A9458852B7C4}"/>
              </a:ext>
            </a:extLst>
          </p:cNvPr>
          <p:cNvSpPr txBox="1"/>
          <p:nvPr/>
        </p:nvSpPr>
        <p:spPr>
          <a:xfrm>
            <a:off x="5313326" y="5134757"/>
            <a:ext cx="5391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660066"/>
                </a:solidFill>
              </a:rPr>
              <a:t>ج- عضوية وكيل الإمارة , و المحافظين , و رؤساء الأجهزة الحكومية في المنطقة و عدد من الأهالي ممن يتّصفون بالعلم و الخبرة و الاختصاص 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57" name="Graphic 47" descr="Lightbulb">
            <a:extLst>
              <a:ext uri="{FF2B5EF4-FFF2-40B4-BE49-F238E27FC236}">
                <a16:creationId xmlns:a16="http://schemas.microsoft.com/office/drawing/2014/main" xmlns="" id="{38DA8B45-6749-47C4-A561-DE5D95A0E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57680" y="2360440"/>
            <a:ext cx="640080" cy="640080"/>
          </a:xfrm>
          <a:prstGeom prst="rect">
            <a:avLst/>
          </a:prstGeom>
        </p:spPr>
      </p:pic>
      <p:pic>
        <p:nvPicPr>
          <p:cNvPr id="58" name="Graphic 49" descr="Handshake">
            <a:extLst>
              <a:ext uri="{FF2B5EF4-FFF2-40B4-BE49-F238E27FC236}">
                <a16:creationId xmlns:a16="http://schemas.microsoft.com/office/drawing/2014/main" xmlns="" id="{B32F7472-EC9E-4E75-8DC2-7FE9F18A73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57680" y="5294978"/>
            <a:ext cx="640080" cy="640080"/>
          </a:xfrm>
          <a:prstGeom prst="rect">
            <a:avLst/>
          </a:prstGeom>
        </p:spPr>
      </p:pic>
      <p:sp>
        <p:nvSpPr>
          <p:cNvPr id="59" name="Right Triangle 19">
            <a:extLst>
              <a:ext uri="{FF2B5EF4-FFF2-40B4-BE49-F238E27FC236}">
                <a16:creationId xmlns:a16="http://schemas.microsoft.com/office/drawing/2014/main" xmlns="" id="{D68B6828-65C1-45DA-9577-E2AFB3AC86F4}"/>
              </a:ext>
            </a:extLst>
          </p:cNvPr>
          <p:cNvSpPr/>
          <p:nvPr/>
        </p:nvSpPr>
        <p:spPr>
          <a:xfrm flipV="1">
            <a:off x="10305921" y="4630737"/>
            <a:ext cx="283956" cy="160551"/>
          </a:xfrm>
          <a:prstGeom prst="rtTriangl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xmlns="" id="{D78AF0FB-6E31-4B52-A46F-476F54AB9D11}"/>
              </a:ext>
            </a:extLst>
          </p:cNvPr>
          <p:cNvSpPr/>
          <p:nvPr/>
        </p:nvSpPr>
        <p:spPr>
          <a:xfrm>
            <a:off x="5333251" y="3617865"/>
            <a:ext cx="5863773" cy="10128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5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23">
            <a:extLst>
              <a:ext uri="{FF2B5EF4-FFF2-40B4-BE49-F238E27FC236}">
                <a16:creationId xmlns:a16="http://schemas.microsoft.com/office/drawing/2014/main" xmlns="" id="{8EA8B955-2B79-44EF-ADA0-71D78CF908F9}"/>
              </a:ext>
            </a:extLst>
          </p:cNvPr>
          <p:cNvSpPr/>
          <p:nvPr/>
        </p:nvSpPr>
        <p:spPr>
          <a:xfrm>
            <a:off x="10305921" y="3457314"/>
            <a:ext cx="283956" cy="160551"/>
          </a:xfrm>
          <a:prstGeom prst="rtTriangl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xmlns="" id="{9849A5C6-DD0C-4246-B15E-CC71008BEA3C}"/>
              </a:ext>
            </a:extLst>
          </p:cNvPr>
          <p:cNvSpPr/>
          <p:nvPr/>
        </p:nvSpPr>
        <p:spPr>
          <a:xfrm flipH="1">
            <a:off x="9454006" y="3617864"/>
            <a:ext cx="1442648" cy="1012873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Chevron 25">
            <a:extLst>
              <a:ext uri="{FF2B5EF4-FFF2-40B4-BE49-F238E27FC236}">
                <a16:creationId xmlns:a16="http://schemas.microsoft.com/office/drawing/2014/main" xmlns="" id="{08887870-EB02-4141-B9D2-7B3A448B384B}"/>
              </a:ext>
            </a:extLst>
          </p:cNvPr>
          <p:cNvSpPr/>
          <p:nvPr/>
        </p:nvSpPr>
        <p:spPr>
          <a:xfrm>
            <a:off x="10305921" y="3457314"/>
            <a:ext cx="1634308" cy="1333974"/>
          </a:xfrm>
          <a:prstGeom prst="chevron">
            <a:avLst>
              <a:gd name="adj" fmla="val 36943"/>
            </a:avLst>
          </a:prstGeom>
          <a:gradFill flip="none" rotWithShape="1">
            <a:gsLst>
              <a:gs pos="35000">
                <a:srgbClr val="0099FF"/>
              </a:gs>
              <a:gs pos="53000">
                <a:srgbClr val="0033CC"/>
              </a:gs>
              <a:gs pos="71000">
                <a:srgbClr val="0099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xtBox 28">
            <a:extLst>
              <a:ext uri="{FF2B5EF4-FFF2-40B4-BE49-F238E27FC236}">
                <a16:creationId xmlns:a16="http://schemas.microsoft.com/office/drawing/2014/main" xmlns="" id="{B1CC932F-B759-467D-8CEE-3ACE3BD91F18}"/>
              </a:ext>
            </a:extLst>
          </p:cNvPr>
          <p:cNvSpPr txBox="1"/>
          <p:nvPr/>
        </p:nvSpPr>
        <p:spPr>
          <a:xfrm>
            <a:off x="6944337" y="3882103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0033CC"/>
                </a:solidFill>
              </a:rPr>
              <a:t>ب- نائب الأمير , و يكون نائباً 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69" name="Graphic 45" descr="Bullseye">
            <a:extLst>
              <a:ext uri="{FF2B5EF4-FFF2-40B4-BE49-F238E27FC236}">
                <a16:creationId xmlns:a16="http://schemas.microsoft.com/office/drawing/2014/main" xmlns="" id="{8680EF0E-5C51-4518-9D66-898F5C3F9A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57680" y="3874051"/>
            <a:ext cx="640080" cy="640080"/>
          </a:xfrm>
          <a:prstGeom prst="rect">
            <a:avLst/>
          </a:prstGeom>
        </p:spPr>
      </p:pic>
      <p:grpSp>
        <p:nvGrpSpPr>
          <p:cNvPr id="70" name="Group 7">
            <a:extLst>
              <a:ext uri="{FF2B5EF4-FFF2-40B4-BE49-F238E27FC236}">
                <a16:creationId xmlns:a16="http://schemas.microsoft.com/office/drawing/2014/main" xmlns="" id="{5D4FDF5B-3C24-4444-998E-F2DB790043D4}"/>
              </a:ext>
            </a:extLst>
          </p:cNvPr>
          <p:cNvGrpSpPr/>
          <p:nvPr/>
        </p:nvGrpSpPr>
        <p:grpSpPr>
          <a:xfrm>
            <a:off x="7934853" y="1322110"/>
            <a:ext cx="2790242" cy="457200"/>
            <a:chOff x="2318724" y="2646425"/>
            <a:chExt cx="2790242" cy="457200"/>
          </a:xfrm>
        </p:grpSpPr>
        <p:sp>
          <p:nvSpPr>
            <p:cNvPr id="71" name="Rectangle: Top Corners Rounded 8">
              <a:extLst>
                <a:ext uri="{FF2B5EF4-FFF2-40B4-BE49-F238E27FC236}">
                  <a16:creationId xmlns:a16="http://schemas.microsoft.com/office/drawing/2014/main" xmlns="" id="{EA60D154-95A8-4B54-B3E4-EA319EDF09D2}"/>
                </a:ext>
              </a:extLst>
            </p:cNvPr>
            <p:cNvSpPr/>
            <p:nvPr/>
          </p:nvSpPr>
          <p:spPr>
            <a:xfrm rot="5400000">
              <a:off x="3437232" y="1527917"/>
              <a:ext cx="457200" cy="269421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9">
              <a:extLst>
                <a:ext uri="{FF2B5EF4-FFF2-40B4-BE49-F238E27FC236}">
                  <a16:creationId xmlns:a16="http://schemas.microsoft.com/office/drawing/2014/main" xmlns="" id="{36F67113-E843-4DAA-97DB-507BABC263F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10">
              <a:extLst>
                <a:ext uri="{FF2B5EF4-FFF2-40B4-BE49-F238E27FC236}">
                  <a16:creationId xmlns:a16="http://schemas.microsoft.com/office/drawing/2014/main" xmlns="" id="{BD1E84FA-2EA1-4BF2-B0F6-63515275D02B}"/>
                </a:ext>
              </a:extLst>
            </p:cNvPr>
            <p:cNvSpPr txBox="1"/>
            <p:nvPr/>
          </p:nvSpPr>
          <p:spPr>
            <a:xfrm>
              <a:off x="2318724" y="2697002"/>
              <a:ext cx="2648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في كل منطقة مجلس يتألف من :</a:t>
              </a:r>
              <a:endParaRPr lang="en-US" b="1" dirty="0"/>
            </a:p>
          </p:txBody>
        </p:sp>
      </p:grpSp>
      <p:grpSp>
        <p:nvGrpSpPr>
          <p:cNvPr id="74" name="Group 141">
            <a:extLst>
              <a:ext uri="{FF2B5EF4-FFF2-40B4-BE49-F238E27FC236}">
                <a16:creationId xmlns="" xmlns:a16="http://schemas.microsoft.com/office/drawing/2014/main" id="{27C6BF33-6D96-4701-A157-ECD1BDF7E271}"/>
              </a:ext>
            </a:extLst>
          </p:cNvPr>
          <p:cNvGrpSpPr/>
          <p:nvPr/>
        </p:nvGrpSpPr>
        <p:grpSpPr>
          <a:xfrm>
            <a:off x="2997204" y="6295658"/>
            <a:ext cx="7825648" cy="397875"/>
            <a:chOff x="-12362033" y="1425160"/>
            <a:chExt cx="14581669" cy="463639"/>
          </a:xfrm>
        </p:grpSpPr>
        <p:sp>
          <p:nvSpPr>
            <p:cNvPr id="75" name="TextBox 142">
              <a:extLst>
                <a:ext uri="{FF2B5EF4-FFF2-40B4-BE49-F238E27FC236}">
                  <a16:creationId xmlns="" xmlns:a16="http://schemas.microsoft.com/office/drawing/2014/main" id="{75C277E7-4722-4F14-BFF6-34F31B86C566}"/>
                </a:ext>
              </a:extLst>
            </p:cNvPr>
            <p:cNvSpPr txBox="1"/>
            <p:nvPr/>
          </p:nvSpPr>
          <p:spPr>
            <a:xfrm>
              <a:off x="-12362033" y="1447004"/>
              <a:ext cx="14581669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و للمجلس اختصاصات منها: دراسة احتياجات المنطقة و اقتراح إدراجها في خطط الدولة التنموية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143">
              <a:extLst>
                <a:ext uri="{FF2B5EF4-FFF2-40B4-BE49-F238E27FC236}">
                  <a16:creationId xmlns="" xmlns:a16="http://schemas.microsoft.com/office/drawing/2014/main" id="{C6F6DF90-3FC1-4F69-B6E0-EA026850DDE8}"/>
                </a:ext>
              </a:extLst>
            </p:cNvPr>
            <p:cNvSpPr/>
            <p:nvPr/>
          </p:nvSpPr>
          <p:spPr>
            <a:xfrm>
              <a:off x="-12362033" y="1425160"/>
              <a:ext cx="14521061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6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9" grpId="0" animBg="1"/>
      <p:bldP spid="43" grpId="0" animBg="1"/>
      <p:bldP spid="45" grpId="0" animBg="1"/>
      <p:bldP spid="46" grpId="0" animBg="1"/>
      <p:bldP spid="47" grpId="0" animBg="1"/>
      <p:bldP spid="48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1" y="3402363"/>
            <a:ext cx="575961" cy="74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45433" y="111860"/>
            <a:ext cx="1010948" cy="2892593"/>
            <a:chOff x="1130423" y="-146010"/>
            <a:chExt cx="1010948" cy="289259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المناطق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543670" y="520248"/>
            <a:ext cx="5010095" cy="456429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7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المناطق الإدارية في المملكة العربية السعودية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xmlns="" id="{CB5453F7-CEF5-407A-97C4-CA1E091EE88C}"/>
              </a:ext>
            </a:extLst>
          </p:cNvPr>
          <p:cNvGrpSpPr/>
          <p:nvPr/>
        </p:nvGrpSpPr>
        <p:grpSpPr>
          <a:xfrm>
            <a:off x="5184320" y="1438167"/>
            <a:ext cx="7060301" cy="2508686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xmlns="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xmlns="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xmlns="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xmlns="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xmlns="" id="{792F7205-3ACA-4EE4-9665-57C8A3DD0E18}"/>
                </a:ext>
              </a:extLst>
            </p:cNvPr>
            <p:cNvSpPr txBox="1"/>
            <p:nvPr/>
          </p:nvSpPr>
          <p:spPr>
            <a:xfrm>
              <a:off x="-22406" y="1635621"/>
              <a:ext cx="4004147" cy="231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قُسِّمت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المملكة العربية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السعودية إلى ( 13) منطقة إدارية , و كل منطقة إدارية يتبعها عدد من المحافظات و المراكز , و رُوعِيَ في التقسيم الجوانب الجغرافية , و السُّكانيّة , و أوضاع البيئة , و طرق المواصلات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3">
                        <a14:foregroundMark x1="90887" y1="8889" x2="70838" y2="47460"/>
                        <a14:foregroundMark x1="84326" y1="81429" x2="17618" y2="90635"/>
                        <a14:foregroundMark x1="16160" y1="30476" x2="13123" y2="79524"/>
                        <a14:foregroundMark x1="7169" y1="22540" x2="9113" y2="88095"/>
                        <a14:foregroundMark x1="26124" y1="30476" x2="26731" y2="82857"/>
                        <a14:foregroundMark x1="82868" y1="15397" x2="42163" y2="20000"/>
                        <a14:foregroundMark x1="35237" y1="95873" x2="13123" y2="95873"/>
                        <a14:foregroundMark x1="31713" y1="96508" x2="13123" y2="96508"/>
                        <a14:foregroundMark x1="15188" y1="97143" x2="8627" y2="97143"/>
                        <a14:foregroundMark x1="35723" y1="94603" x2="25152" y2="96508"/>
                        <a14:foregroundMark x1="33171" y1="97143" x2="20656" y2="9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713" r="3485" b="107"/>
          <a:stretch/>
        </p:blipFill>
        <p:spPr bwMode="auto">
          <a:xfrm>
            <a:off x="6302532" y="3837605"/>
            <a:ext cx="36703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1" y="3402363"/>
            <a:ext cx="575961" cy="74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45433" y="111860"/>
            <a:ext cx="1010948" cy="2892593"/>
            <a:chOff x="1130423" y="-146010"/>
            <a:chExt cx="1010948" cy="289259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المناطق</a:t>
              </a:r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xmlns="" id="{7031C221-11E6-4C8C-A509-8C896979C70A}"/>
              </a:ext>
            </a:extLst>
          </p:cNvPr>
          <p:cNvGrpSpPr/>
          <p:nvPr/>
        </p:nvGrpSpPr>
        <p:grpSpPr>
          <a:xfrm>
            <a:off x="5007088" y="1488052"/>
            <a:ext cx="6857104" cy="2659672"/>
            <a:chOff x="-76490" y="821635"/>
            <a:chExt cx="5223014" cy="4794607"/>
          </a:xfrm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9C0029FD-0CC3-4F5F-8E18-FB15182D71F7}"/>
                </a:ext>
              </a:extLst>
            </p:cNvPr>
            <p:cNvSpPr/>
            <p:nvPr/>
          </p:nvSpPr>
          <p:spPr>
            <a:xfrm>
              <a:off x="3989404" y="1258958"/>
              <a:ext cx="1157120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73936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74566" y="3019970"/>
                    <a:pt x="1973936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xmlns="" id="{9D00C67C-6098-4400-A78B-4CAB27508D38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xmlns="" id="{9F61A71D-A328-4A00-9655-D9A18045F2F1}"/>
                </a:ext>
              </a:extLst>
            </p:cNvPr>
            <p:cNvSpPr/>
            <p:nvPr/>
          </p:nvSpPr>
          <p:spPr>
            <a:xfrm>
              <a:off x="4002156" y="821635"/>
              <a:ext cx="877229" cy="4280452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xmlns="" id="{149A39D3-4917-49AF-AEC5-0D845C032861}"/>
                </a:ext>
              </a:extLst>
            </p:cNvPr>
            <p:cNvSpPr txBox="1"/>
            <p:nvPr/>
          </p:nvSpPr>
          <p:spPr>
            <a:xfrm>
              <a:off x="1466739" y="1439636"/>
              <a:ext cx="2271829" cy="30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xmlns="" id="{67FBCD35-907C-493A-A76B-312722F77F31}"/>
                </a:ext>
              </a:extLst>
            </p:cNvPr>
            <p:cNvSpPr txBox="1"/>
            <p:nvPr/>
          </p:nvSpPr>
          <p:spPr>
            <a:xfrm>
              <a:off x="16275" y="1786173"/>
              <a:ext cx="3844978" cy="2690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يُعيِّن الملك أميراً و نائب أمير لكل منطقة , و الأمير مسؤول أمام وزير الدّاخلية , 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يتولَّى الأمير المحافظة على الأمن و النظام و الاستقرار , و تنفيذ الأحكام الشَّرعيّة , و العمل لتطوير المنطقة , و إدارة المحافظات و المراكز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2" b="96604" l="2354" r="99591">
                        <a14:foregroundMark x1="87410" y1="30189" x2="87410" y2="71321"/>
                        <a14:foregroundMark x1="87410" y1="71321" x2="85875" y2="74340"/>
                        <a14:foregroundMark x1="85875" y1="75094" x2="50870" y2="76226"/>
                        <a14:foregroundMark x1="82702" y1="31321" x2="82702" y2="53585"/>
                        <a14:foregroundMark x1="82702" y1="53585" x2="80757" y2="58113"/>
                        <a14:foregroundMark x1="81167" y1="58491" x2="71853" y2="58491"/>
                        <a14:foregroundMark x1="33367" y1="75472" x2="28250" y2="75472"/>
                        <a14:foregroundMark x1="72876" y1="19623" x2="46878" y2="19623"/>
                        <a14:foregroundMark x1="98055" y1="23396" x2="98260" y2="84528"/>
                        <a14:foregroundMark x1="98055" y1="25660" x2="95701" y2="18113"/>
                        <a14:foregroundMark x1="96213" y1="18868" x2="91607" y2="17736"/>
                        <a14:foregroundMark x1="98260" y1="85660" x2="96213" y2="91321"/>
                        <a14:foregroundMark x1="96008" y1="92075" x2="6039" y2="92830"/>
                        <a14:foregroundMark x1="5834" y1="92830" x2="4197" y2="85283"/>
                        <a14:foregroundMark x1="4299" y1="85660" x2="3992" y2="25283"/>
                        <a14:foregroundMark x1="6551" y1="19623" x2="4197" y2="22642"/>
                        <a14:foregroundMark x1="6244" y1="18113" x2="14637" y2="18868"/>
                        <a14:backgroundMark x1="93449" y1="36981" x2="93142" y2="80000"/>
                        <a14:backgroundMark x1="84852" y1="89057" x2="56704" y2="86415"/>
                        <a14:backgroundMark x1="63357" y1="30189" x2="14432" y2="47925"/>
                        <a14:backgroundMark x1="62845" y1="32075" x2="79120" y2="43019"/>
                        <a14:backgroundMark x1="85056" y1="41132" x2="84237" y2="71698"/>
                        <a14:backgroundMark x1="84237" y1="71321" x2="73593" y2="71321"/>
                        <a14:backgroundMark x1="74923" y1="66038" x2="72774" y2="66792"/>
                        <a14:backgroundMark x1="71238" y1="71698" x2="53634" y2="72453"/>
                        <a14:backgroundMark x1="49130" y1="87170" x2="7881" y2="87170"/>
                        <a14:backgroundMark x1="7267" y1="60377" x2="7267" y2="60377"/>
                        <a14:backgroundMark x1="98567" y1="70566" x2="98874" y2="94717"/>
                        <a14:backgroundMark x1="13920" y1="13962" x2="102" y2="4528"/>
                        <a14:backgroundMark x1="102" y1="4528" x2="102" y2="4528"/>
                        <a14:backgroundMark x1="27226" y1="99623" x2="8291" y2="9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7" t="11492" r="1081" b="4179"/>
          <a:stretch/>
        </p:blipFill>
        <p:spPr bwMode="auto">
          <a:xfrm>
            <a:off x="4547447" y="4648200"/>
            <a:ext cx="674485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3">
                        <a14:foregroundMark x1="90887" y1="8889" x2="70838" y2="47460"/>
                        <a14:foregroundMark x1="84326" y1="81429" x2="17618" y2="90635"/>
                        <a14:foregroundMark x1="16160" y1="30476" x2="13123" y2="79524"/>
                        <a14:foregroundMark x1="7169" y1="22540" x2="9113" y2="88095"/>
                        <a14:foregroundMark x1="26124" y1="30476" x2="26731" y2="82857"/>
                        <a14:foregroundMark x1="82868" y1="15397" x2="42163" y2="20000"/>
                        <a14:foregroundMark x1="35237" y1="95873" x2="13123" y2="95873"/>
                        <a14:foregroundMark x1="31713" y1="96508" x2="13123" y2="96508"/>
                        <a14:foregroundMark x1="15188" y1="97143" x2="8627" y2="97143"/>
                        <a14:foregroundMark x1="35723" y1="94603" x2="25152" y2="96508"/>
                        <a14:foregroundMark x1="33171" y1="97143" x2="20656" y2="9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713" r="3485" b="107"/>
          <a:stretch/>
        </p:blipFill>
        <p:spPr bwMode="auto">
          <a:xfrm>
            <a:off x="3416300" y="865805"/>
            <a:ext cx="7340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1" y="3402363"/>
            <a:ext cx="575961" cy="74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45433" y="111860"/>
            <a:ext cx="1010948" cy="2892593"/>
            <a:chOff x="1130423" y="-146010"/>
            <a:chExt cx="1010948" cy="289259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المناطق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6759583" y="224439"/>
            <a:ext cx="3832665" cy="417145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03282" y="250835"/>
              <a:ext cx="1720979" cy="79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المناطق الإدارية في المملكة العربية السعودية</a:t>
              </a:r>
              <a:endParaRPr lang="ar-SY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5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307</Words>
  <Application>Microsoft Office PowerPoint</Application>
  <PresentationFormat>مخصص</PresentationFormat>
  <Paragraphs>44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1375</cp:revision>
  <dcterms:created xsi:type="dcterms:W3CDTF">2020-10-10T04:32:51Z</dcterms:created>
  <dcterms:modified xsi:type="dcterms:W3CDTF">2021-08-16T16:49:50Z</dcterms:modified>
</cp:coreProperties>
</file>