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78" r:id="rId3"/>
    <p:sldId id="279" r:id="rId4"/>
    <p:sldId id="280" r:id="rId5"/>
    <p:sldId id="29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2" r:id="rId15"/>
    <p:sldId id="289" r:id="rId16"/>
    <p:sldId id="29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AE2"/>
    <a:srgbClr val="F2EFE3"/>
    <a:srgbClr val="DCD7C2"/>
    <a:srgbClr val="F4E5DB"/>
    <a:srgbClr val="ECE7D2"/>
    <a:srgbClr val="E4DFC5"/>
    <a:srgbClr val="F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8" y="4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5DC0B3DD-24D9-CC4A-6CB2-0DE6F768516A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FE92D8DE-B06E-690B-B0B7-5ACDD312E3FE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ملف خطة التعلم الأسبوعية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76FE20B9-58D0-69E0-03F3-115416AB7B98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/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9AFBFD2B-EA99-872D-0FA9-9EAB68B7218B}"/>
              </a:ext>
            </a:extLst>
          </p:cNvPr>
          <p:cNvGrpSpPr/>
          <p:nvPr/>
        </p:nvGrpSpPr>
        <p:grpSpPr>
          <a:xfrm>
            <a:off x="3919104" y="3247219"/>
            <a:ext cx="4813667" cy="1155981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33103125-1931-BBF1-0A0F-EBE4DDA085FD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الفصل الدراسي الثالث لعام 1446 هـ</a:t>
              </a: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الصف الثاني متوسط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9888D426-2B2A-0BCB-225C-FFFC17490D0C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6B37C2D1-B46A-2232-5CE0-F2C4A616C84D}"/>
              </a:ext>
            </a:extLst>
          </p:cNvPr>
          <p:cNvGrpSpPr/>
          <p:nvPr/>
        </p:nvGrpSpPr>
        <p:grpSpPr>
          <a:xfrm>
            <a:off x="4238346" y="5109455"/>
            <a:ext cx="4175184" cy="911783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FA02B6DB-36A0-B5C3-0526-C1B0D03142A1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تصميم وتنفيذ الأستاذة : فاطمه السبيعي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4DE15943-416A-CFBB-3B9C-DCBA8E7C741A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68962456-4D09-D040-3A7B-759293A92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A42A9597-895A-F5B3-603A-16AA2220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46709C88-2BF8-CDE7-86BC-29C4A9DB394C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EEF8-B160-D95B-06AD-ED9E21D1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D9FB8E-D008-154F-28D5-103EC2132460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8F8418-8E09-430B-DDD8-E28CEF87AA8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58A585-BC81-2798-160A-031631FB50B7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138D11D-B691-23F3-DAED-AB9E868B515C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7ADECE7-04DA-2755-D048-F5917FDAEE7A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E7E98F1-41E3-6CD1-E36E-5592D7888CEB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398893AF-4CF5-A734-5DEB-96AF177B200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0E3894A9-9DB5-9783-E4E9-285632CD5E43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32A30945-45FD-38B2-AA0A-18226DC7FFFB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F052CCA-8C99-22A9-6B5E-D2E14FE44027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19522849-83AA-69E1-69F8-2D3359D30ECD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05A2F8D-2B88-DDFF-806E-A8C190388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89204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415905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322717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851804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893759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المتتابعات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المتتابعات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الدوال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أحدد المتتابعات الحسابية .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عبارة جبرية لأجد حدود المتتابعة الحسابية 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أحدد المتتابعات الحسابية .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عبارة جبرية لأجد حدود المتتابعة الحسابية 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أكمل جداول الدالة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41 - 42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101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27 - 28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106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3AE4F9B3-B272-C13B-B6D1-FD6D1418D109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A2224B9-611B-D72E-8C41-33A1CF4B3CB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94DAABB-29CF-BDCD-7F5F-3CBE2F1657DC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6DD8BC3-75EE-6B5B-4A2D-FC577B3F42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A70A9E53-BC9E-4D53-127F-F2302EE893F0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6109739-C542-2794-5221-A1A5D663F11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4E284787-B815-905B-6CE9-CB8DE3601F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403EFC1-33EE-BF17-5D81-D5C14EC7DA57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15F9A4F9-CD5A-8DA7-B1D6-A92E05ADF76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7FAF110-AAE8-23A8-3201-A2EE23B196D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86767D39-02D6-4AD5-CA49-6D0AB9274449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3BF26695-01D9-7B32-72AA-74855F636E0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3546062B-220D-0410-1528-11D7C63D645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C0C54735-6D18-9FBA-06C2-EC6257663EC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D82A0400-F3E8-693C-4CC1-A6BC0799B5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FAD2AA-2AD5-EE3F-02E6-7B54A519D97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1D44DCE3-C385-FCE6-CD68-9D8B5924E2C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04FC244-882F-76CD-FC16-4981AA1E91A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5F560D50-34A2-4E3A-8EB2-85ED1959006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CC2010BB-181E-BC9F-5EA3-033626CDD75E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3FB6242-FD65-E0EB-2CE7-7DD0B489F43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E1809747-7495-9C02-8BC5-EED45E2847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137E9FBE-50B8-DD87-95CA-325D9D1D4254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19B6366-D564-1CB5-62F2-FCC89E12AC8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4C8E0E9-FC60-ABA6-466A-A8400756035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8E4655AD-92A1-8516-A55E-AC60E74CD4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C7ACF84-5826-11EA-FE0A-44F92A07B38D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6AB7CB8-60D2-27AC-6264-AB9CE548834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A9292C5-4822-5B54-1CA7-2AE69BF5C5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01B273F-E611-E5FF-EB25-875985DF1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1D92782-EED1-694C-1A48-CF308E13D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D0330481-0E4C-4A78-5C56-788AA3012B20}"/>
              </a:ext>
            </a:extLst>
          </p:cNvPr>
          <p:cNvSpPr/>
          <p:nvPr/>
        </p:nvSpPr>
        <p:spPr>
          <a:xfrm>
            <a:off x="8114193" y="3321227"/>
            <a:ext cx="1906179" cy="2045523"/>
          </a:xfrm>
          <a:custGeom>
            <a:avLst/>
            <a:gdLst/>
            <a:ahLst/>
            <a:cxnLst/>
            <a:rect l="l" t="t" r="r" b="b"/>
            <a:pathLst>
              <a:path w="916667" h="172644">
                <a:moveTo>
                  <a:pt x="42375" y="0"/>
                </a:moveTo>
                <a:lnTo>
                  <a:pt x="874292" y="0"/>
                </a:lnTo>
                <a:cubicBezTo>
                  <a:pt x="885531" y="0"/>
                  <a:pt x="896309" y="4464"/>
                  <a:pt x="904256" y="12411"/>
                </a:cubicBezTo>
                <a:cubicBezTo>
                  <a:pt x="912202" y="20358"/>
                  <a:pt x="916667" y="31136"/>
                  <a:pt x="916667" y="42375"/>
                </a:cubicBezTo>
                <a:lnTo>
                  <a:pt x="916667" y="130269"/>
                </a:lnTo>
                <a:cubicBezTo>
                  <a:pt x="916667" y="153672"/>
                  <a:pt x="897695" y="172644"/>
                  <a:pt x="874292" y="172644"/>
                </a:cubicBezTo>
                <a:lnTo>
                  <a:pt x="42375" y="172644"/>
                </a:lnTo>
                <a:cubicBezTo>
                  <a:pt x="18972" y="172644"/>
                  <a:pt x="0" y="153672"/>
                  <a:pt x="0" y="130269"/>
                </a:cubicBezTo>
                <a:lnTo>
                  <a:pt x="0" y="42375"/>
                </a:lnTo>
                <a:cubicBezTo>
                  <a:pt x="0" y="18972"/>
                  <a:pt x="18972" y="0"/>
                  <a:pt x="42375" y="0"/>
                </a:cubicBezTo>
                <a:close/>
              </a:path>
            </a:pathLst>
          </a:custGeom>
          <a:solidFill>
            <a:srgbClr val="F2EFE3"/>
          </a:solidFill>
          <a:ln w="9525" cap="sq">
            <a:solidFill>
              <a:srgbClr val="4F5F3F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مطولة</a:t>
            </a:r>
          </a:p>
        </p:txBody>
      </p:sp>
    </p:spTree>
    <p:extLst>
      <p:ext uri="{BB962C8B-B14F-4D97-AF65-F5344CB8AC3E}">
        <p14:creationId xmlns:p14="http://schemas.microsoft.com/office/powerpoint/2010/main" val="168861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AF81-06DD-FB24-1C61-0F0903A6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02409D-A765-E0DF-BCE8-54AD1F44BFC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229BA1-137F-A382-6A3B-EE557E77C783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8F5A596-AE7B-D9E2-CD46-C9CEC950B99E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59877B1-2663-F880-3021-C8C8E1F733CF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FBEE4D-2214-4489-E5F6-4E54366A46AB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03C307-4CFB-7197-4A30-81809ED2BC4C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6FAB4CEF-B8A5-32EE-B3FD-FEF0B4248BB4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05914AD4-97DE-9DDA-70B6-7FF21359EB27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F9F658E-D168-EBC3-DA83-8292D54D5217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0CEA69A-00D9-FB30-33A5-C322837D6D03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EE0B1F64-5130-8316-4029-22558D689824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BA3F29A-68BE-3D41-C0A2-DBC227A1C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56924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الدوال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تمثيل الدوال الخطية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تمثيل الدوال الخطية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منتصف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الفصل التاسع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ميل المستقيم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أكمل جداول الدالة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تمثيل الدوال الخطية بيانيًا باستعمال الجداول 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تمثيل الدوال الخطية بيانيًا باستعمال الجداول 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ميل المستقيم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27 - 28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113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( 5 )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30 - 31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120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AD2A3BCC-AD40-CC79-8E0A-331C1BE8B12B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A9DD560-20F8-9329-38A2-C5FF44D4A1AE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BD1E42-5BAD-3B9D-300E-B84AF7E18EC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04AC082-08F2-5A9F-45C3-1B3AA8E949C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E0A3295A-C97D-80A0-8098-425D2359D718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2465AD0-7E30-0D99-E5FD-A6B0D169577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BC5C562-3EF4-38A3-6143-FA970E0BE96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E87F9D7-3C09-D95B-2409-B7022CD6A27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9FB8245-AE5A-8A73-7DB1-D0D59725B46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4E20A7A5-8378-8E21-B100-8ACAC86591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0B7CE7F1-6F26-82B5-8617-F4118FCAA0A4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DC22421-4CFF-6766-A493-743CC25EB5B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20D45D8A-0811-20D6-9190-CD7E323CCCE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01E135FB-AC39-D1BD-C8A4-B05D7F0971D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97D62E3A-3C80-4D2B-8174-CF4D07927E3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4EF416-77CF-2FC1-EA11-27C1859C70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05A6DEF-48B3-AB42-881E-68BE386AD50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9D25BEF3-0DC5-6E62-5AEF-4693E1C97BB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CB9CD127-3392-AAE1-6F01-89A1A2BF71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3CD3113F-04E4-6B41-F961-649AD7D3793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F44EBD52-3A6E-F7A6-94EB-9D7ACC6C951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C28F3289-900B-1161-9DFF-FB0C93FB84F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90C41197-F83B-EE66-CCFC-B5C1A2778268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9366FAF-80E1-E68B-43D8-17C466581F67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32A1E460-D74D-0091-53CF-F51DA51996F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2120092F-4D40-A72E-E826-64EDCF631C9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3C67D78-104C-1A3C-FFE3-E6DB67AAD57C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B445EF6-6D9C-E07B-AF1D-F2E9577519F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75926DA-C801-C296-1EA3-D57F57F57AD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70B66CA7-6C09-5185-D5ED-0E902EEB4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1D32528-C0D3-2478-B2A0-E1FEE474C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9A1A-7B62-F1F1-7453-11640DA2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A5BCD9-5DC4-8479-190A-38F32F2AADFB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0C460A-C7E5-11A9-D02E-3B96FCA46D5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C6DF78-C19A-530C-78CF-A04CE533AD3F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CF3DD8F-BBE5-CFCF-FCF8-841E1172D8B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B13B85-0057-DFBE-0F1C-DC0D1678A1DC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663AB3A-DDC0-CBE1-9BC3-5764F9D9F94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11F2BE7C-DA9F-5849-059F-C17F96AEAFF0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D92DC0C1-BD44-C40A-26C2-8220294F3A61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7DFFCEF-5A55-78C2-C769-1CA69F314F68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9872E9-D472-0D59-20C8-820D6DB5EA86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EF0BD47D-E1F4-0C87-E0B3-EE554B8DA1E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47BF177-C713-CCA2-C764-AB8ABCE12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99155"/>
              </p:ext>
            </p:extLst>
          </p:nvPr>
        </p:nvGraphicFramePr>
        <p:xfrm>
          <a:off x="2360714" y="2082886"/>
          <a:ext cx="9358386" cy="3941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444239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710954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ميل المستقيم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التغير الطردي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التغير الطردي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استراتيجية حل المسألة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الفصل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الاختبار التراكمي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ميل المستقيم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أستعمل التغير الطردي لحل المسائل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أستعمل التغير الطردي لحل المسائل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استراتيجية إنشاء نموذج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ما سبق دراسته 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 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23 – 24 - 25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126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( 6 )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6208DFB-092C-3925-2981-A861594D7DBE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FA906634-209D-709A-97F7-1AF5366E494D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EE9933D-0B8C-85B2-820C-5254BE1AA235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3F014F8-2C8A-0BDA-DBDF-D3E4EF83F8D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89549B7C-D6E5-86DC-033E-00E0C61EB49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EC036DED-D409-AF05-8471-4E3D509D46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D702DEE-0D4B-CB2C-682F-B322E76017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2AB30E04-8EE0-255F-BE94-72097C2F804F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5078878A-C5ED-1AAF-0451-E4C33D08DE4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8D8912B2-2FDC-F800-7B73-B9FABBF328C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9037062-8DCE-55E1-2C2B-8E0A2D1CA0AC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FBC9B19A-5CFF-5CBD-FF0B-2BE4451CE06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B5993515-A2C6-0EAA-97EC-1CA2758886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6B4D5B41-A4B2-CD6B-A501-2F39D9849E6F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B8C862B9-FCA0-D0F5-9D7B-D1958B13C40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العاشر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095D72-CC21-9DA1-5A85-A3297E0C910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77C071B7-08C1-34C0-17B3-AF532F4665F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21BBEB41-12E3-F265-B95B-FBBA1B15872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13A20164-E4A4-66E8-EC60-DC1FEFC34D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87C8E703-EFC1-C4EC-DC3C-6CD23058755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380009C0-C598-66F8-4F1C-1C61EC580C7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A3372A38-DD70-61F9-34EB-095A67A267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53BBC627-EF37-5434-96CA-F234B52B48FD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ED4040CD-B5C6-791B-0744-E54B4EEFBF42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6CFAA48-7CAE-7FC4-B2A8-EE43D33560C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B055D581-A7FD-2EE3-1A95-1463F609B2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2B84D19-3441-4A07-3CE9-E6F8230B78F3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8252DF4-2EFB-AC2C-FD72-4E34D1FD5BF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8868F6D-A7B0-AE99-36DF-12E8493A32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AE7CD2C1-3B92-7606-AED6-0B7217C58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72634A7-0F8F-4506-29DB-D7EE0884F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5130D-98C3-A779-9836-03D83277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7F071E-F225-5D1A-1F60-B7BFF6A16954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A7978B-E297-31B6-6022-0A24AAA26DE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CCAAB5-BC44-AC49-6ECD-9A836D048AF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022F881-4CF9-50E8-7314-A3E73FB70C68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4442C17-FFF8-FFF8-5320-98D5327D701B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B43D13-B5A7-D817-976A-7217614F9573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55E291D1-B7A1-1FC1-1DE1-68B47A145E8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7CF3AF39-DE77-C6E9-8EE3-7891536BBFE3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B08F413-21A7-44BB-0AD8-304265A9405A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45AC2E6-8F62-BCAD-8550-FBFF30B7DF85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9AD9E09A-7DB2-653C-3F5C-EEF64F44B9D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6E4521C-6731-45EC-FC48-DB02E59BC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24153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الثامن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التاسع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العاشر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شاملة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شاملة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تشخيص أخطاء </a:t>
                      </a: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الطلبه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 ومعالجتها في مهارات الفصل الثامن</a:t>
                      </a:r>
                      <a:endParaRPr lang="ar-SA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تشخيص أخطاء </a:t>
                      </a: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الطلبه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 ومعالجتها في مهارات الفصل التاسع</a:t>
                      </a:r>
                      <a:endParaRPr lang="ar-SA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تشخيص أخطاء </a:t>
                      </a: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الطلبه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Muna Black"/>
                        </a:rPr>
                        <a:t> ومعالجتها في مهارات الفصل العاشر</a:t>
                      </a:r>
                      <a:endParaRPr lang="ar-SA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التحقق من تمكن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من المهارات الأساسية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التحقق من تمكن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من المهارات الأساسية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أوراق العمل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أوراق العمل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أوراق العمل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E9632D48-64E1-9D73-5464-FF8BFC3152D0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D4F08A8-E511-0C1A-F54A-3850B760E50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E4C0526-0A0E-AEF8-41BC-AA56F4859B1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AC60132-02D4-E988-F1B2-A1BDB3BD85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80D0E07-47D4-FD74-6C8F-336D46AF3C8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BD2CB46E-C543-AF8F-9324-645AADF6471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62606050-BFA1-D474-E40D-89CF2ACE72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25BFD43A-67DF-23EF-2193-3FF57B10D52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2A1B4178-0B06-EE90-CB2C-C40E2B18C4B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3C1B5DA2-CE6E-3BBC-F4E8-9510EA2A59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2570B123-F6DA-9259-FC74-D8F973D36F6D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4F8B802-E20B-06E6-179A-1F03D651168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1A1621C2-6BB8-C8DB-8300-9CE656C8AC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92C47D13-7B1E-E298-4E92-CEE3E6FADE0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B1579CD-4162-D3B8-F326-8F3181E73A4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الحادي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F0F7BC-77CD-F336-0019-C328E2BD032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2104441-FCFC-6AFB-EA45-7A7671DC0334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AAA724B8-BC7F-64DF-7595-7F7A92501B7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420F2E2B-1702-C700-3059-90BE1E441B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2A4B51CF-EE29-7170-036D-01777FFEE8B4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57549E2D-CEF1-015D-BF45-8865D7C3DB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3C62F1F6-CD73-6A54-2A30-7F19A1F5C4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57B6AD2-C097-F1D2-E99C-0C79F57BF483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12D5D7E-A5DC-7EF5-E2A8-031B3B80CC25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2DC35F5-AF0C-D497-D886-7EFDB6AE869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0ADA0119-E5CC-1E77-9754-6687985F14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حل أوراق العمل</a:t>
                </a:r>
              </a:p>
              <a:p>
                <a:pPr algn="ctr" rtl="1"/>
                <a:r>
                  <a:rPr lang="ar-SA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وتصميم خريطة مفاهيم</a:t>
                </a:r>
              </a:p>
              <a:p>
                <a:pPr algn="ctr" rtl="1"/>
                <a:r>
                  <a:rPr lang="ar-SA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لكل من الفصل الثامن </a:t>
                </a:r>
              </a:p>
              <a:p>
                <a:pPr algn="ctr" rtl="1"/>
                <a:r>
                  <a:rPr lang="ar-SA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والفصل التاسع</a:t>
                </a:r>
                <a:endParaRPr lang="ar-SA" sz="16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1"/>
                <a:r>
                  <a:rPr lang="ar-SA" sz="1600" b="1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Calibri" panose="020F0502020204030204" pitchFamily="34" charset="0"/>
                  </a:rPr>
                  <a:t>والفصل العاشر</a:t>
                </a:r>
                <a:endParaRPr lang="ar-SA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A4B0ED0-FEC5-BBE3-C2E0-B5719DE07E79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2E773F55-B041-ED6B-0ACB-C427507D74C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7ACC67AD-432D-7437-B603-1F672108F6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F7029BCA-DEAD-9CD8-73F3-D5D8F47A7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0F5FCE1A-C3C8-FAA5-5EC3-FA385AF2A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7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FADF-2EF3-9F5D-FAC3-ECCB153ED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2A6AFA-D99C-449E-D075-1040B5BE52A6}"/>
              </a:ext>
            </a:extLst>
          </p:cNvPr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AD817D-5D3D-0024-BF76-ADCA62828FE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C74A57-AEA1-14BC-A871-72D2DB45D937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82E2D2BD-2A62-FE6D-787C-984552A3459F}"/>
              </a:ext>
            </a:extLst>
          </p:cNvPr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640839F2-57FB-2935-B26B-77A4EB41E8C9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3BA3A033-D3A1-D9F5-D1A4-C9846B96424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إجازة عيد الأضحى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F18CF133-F1DE-2361-3424-800686D61DE3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>
            <a:extLst>
              <a:ext uri="{FF2B5EF4-FFF2-40B4-BE49-F238E27FC236}">
                <a16:creationId xmlns:a16="http://schemas.microsoft.com/office/drawing/2014/main" id="{EDC1BC93-00ED-1FA6-E538-337C13863FA4}"/>
              </a:ext>
            </a:extLst>
          </p:cNvPr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C2C01EBF-2EE9-EFF4-D4E0-51983210A3A8}"/>
              </a:ext>
            </a:extLst>
          </p:cNvPr>
          <p:cNvGrpSpPr/>
          <p:nvPr/>
        </p:nvGrpSpPr>
        <p:grpSpPr>
          <a:xfrm>
            <a:off x="3919104" y="3247219"/>
            <a:ext cx="4813667" cy="1508457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ACF14CEF-DE8D-3DD5-59AA-59F085DCE329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تبدأ الإجازة بنهاية دوام</a:t>
              </a: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الخميس : 2 / 12 / 1446 هـ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DB8F639E-AE2D-67EB-7BF1-0B5DE5FB21BB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1B30B95A-0367-6E01-9B23-F03DEBD086C3}"/>
              </a:ext>
            </a:extLst>
          </p:cNvPr>
          <p:cNvGrpSpPr/>
          <p:nvPr/>
        </p:nvGrpSpPr>
        <p:grpSpPr>
          <a:xfrm>
            <a:off x="4238345" y="5215037"/>
            <a:ext cx="4175184" cy="1193579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558A0BAB-0CFE-92CF-E2F8-44A9CE82F128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تستأنف الدراسة</a:t>
              </a: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الأحد : 19 / 12 / 1446 هـ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C3A51EB8-46FF-81E2-CE71-6372F22DE17A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86E97ED8-8181-7CCB-7D6B-65824014C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AB7A98A9-A0B4-FC68-7677-3A4C9189F0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D700E409-179F-3C79-9972-C417F2F66AF0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F419-2B4D-D121-8E65-1409C8781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D28F4F-5110-AD37-574C-7488DDFFFD2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57C108-8448-8D23-C9DC-808F066272A7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E6436D-30DD-E6F2-5ACA-269DAE48773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3665C81-D4C1-437C-E75D-A9F08923A260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98B4F3-7269-284D-7478-94DA0A0AC3BC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E149316-642E-CB52-A74B-48765DADF455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6CF7AC3-F22F-7092-C0CF-13D5CA190D2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F2EEB650-7D7B-B8A1-E977-403B2F7BD0DE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802A643-6727-A801-5646-E140B5BC810A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6449493-283E-4168-7F76-48EF814E602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ABCFAA22-EB79-0A5C-1BF3-DDFC976A1E20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41B716A-24AC-891B-1C7F-27EB0A51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3271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932886C-EC0B-02D7-11AD-888667303B1E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32CB4F-5378-980F-3587-0939224A064D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0F86E7C-83B7-B2B0-B2B0-5023B82061D4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CB69A26-2125-7BA3-706F-B12CEBCD711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4567B01-107A-7368-638C-43B4CB31283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7B4FC81-0381-11F2-6372-4292106506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AA98668-E14F-EE1B-2E38-5BB54CD9F74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86B67F55-9CBE-A931-0D63-A6513A53CB80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9B9BFC3-DF8B-4EE9-B91E-DF08E67ADE9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9B60B0BB-29BA-BE70-505A-F4C93C02C1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EE1189F-0031-4EC8-24BB-AA3AC2F50D7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F2B4B0BB-AD14-7C8C-90FB-68A0899A994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ECD68390-FC2E-0D77-FE86-9BA61717907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9FCC2688-94CA-349F-DAD6-5D0909F4650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7A72F57C-39A3-E060-0887-0904DC21995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B927DB-EA92-AADF-C8B3-2E5E6A6E65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DD4E8852-5AD4-CB07-3F5E-EE1DB7B9E64F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CC90CF87-53CB-79AE-FB5B-E31F6EB6DF2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277651D1-11A1-1ED7-20D2-FF74467C2DB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A278EC97-C6E2-2925-435A-B1D00CD727F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917BC18E-75DD-7DC2-7934-F090395397B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E84763E1-20D0-9C2D-C348-488F84BD6B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16EB4E4-8A69-5248-071F-EA1FC3C99C36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0278232-8359-FD1F-AC98-F0BD4E447778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1C77057-CF58-D4B2-37A9-E6F7E6BF2CE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D12F7D4C-D1E4-E106-A9AA-A13EA26A795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755E718-E4AD-B486-2EF0-68552331BAD0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8EAF7DA5-CD0A-92A8-45CA-169E11FDF3D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CDA1502B-BA06-BE0B-AF83-6C0156786AA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07B834B5-DC9C-3152-EF43-0AF08D28F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7D81175-247E-925D-F7B9-DF64C630B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4B26685D-5280-9F2E-E632-1AC9FD7B97BD}"/>
              </a:ext>
            </a:extLst>
          </p:cNvPr>
          <p:cNvSpPr/>
          <p:nvPr/>
        </p:nvSpPr>
        <p:spPr>
          <a:xfrm>
            <a:off x="3237782" y="3321227"/>
            <a:ext cx="6342326" cy="2045523"/>
          </a:xfrm>
          <a:custGeom>
            <a:avLst/>
            <a:gdLst/>
            <a:ahLst/>
            <a:cxnLst/>
            <a:rect l="l" t="t" r="r" b="b"/>
            <a:pathLst>
              <a:path w="916667" h="172644">
                <a:moveTo>
                  <a:pt x="42375" y="0"/>
                </a:moveTo>
                <a:lnTo>
                  <a:pt x="874292" y="0"/>
                </a:lnTo>
                <a:cubicBezTo>
                  <a:pt x="885531" y="0"/>
                  <a:pt x="896309" y="4464"/>
                  <a:pt x="904256" y="12411"/>
                </a:cubicBezTo>
                <a:cubicBezTo>
                  <a:pt x="912202" y="20358"/>
                  <a:pt x="916667" y="31136"/>
                  <a:pt x="916667" y="42375"/>
                </a:cubicBezTo>
                <a:lnTo>
                  <a:pt x="916667" y="130269"/>
                </a:lnTo>
                <a:cubicBezTo>
                  <a:pt x="916667" y="153672"/>
                  <a:pt x="897695" y="172644"/>
                  <a:pt x="874292" y="172644"/>
                </a:cubicBezTo>
                <a:lnTo>
                  <a:pt x="42375" y="172644"/>
                </a:lnTo>
                <a:cubicBezTo>
                  <a:pt x="18972" y="172644"/>
                  <a:pt x="0" y="153672"/>
                  <a:pt x="0" y="130269"/>
                </a:cubicBezTo>
                <a:lnTo>
                  <a:pt x="0" y="42375"/>
                </a:lnTo>
                <a:cubicBezTo>
                  <a:pt x="0" y="18972"/>
                  <a:pt x="18972" y="0"/>
                  <a:pt x="42375" y="0"/>
                </a:cubicBezTo>
                <a:close/>
              </a:path>
            </a:pathLst>
          </a:custGeom>
          <a:solidFill>
            <a:srgbClr val="F2EFE3"/>
          </a:solidFill>
          <a:ln w="9525" cap="sq">
            <a:solidFill>
              <a:srgbClr val="4F5F3F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اختبارات الفصل الدراسي الثالث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لعام 1446 هـ</a:t>
            </a:r>
          </a:p>
        </p:txBody>
      </p:sp>
    </p:spTree>
    <p:extLst>
      <p:ext uri="{BB962C8B-B14F-4D97-AF65-F5344CB8AC3E}">
        <p14:creationId xmlns:p14="http://schemas.microsoft.com/office/powerpoint/2010/main" val="56281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7439-B917-8534-4778-1427FEB2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60468B-5BD5-EA28-510C-657C5FEC211A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45F46F-9D78-DE2D-D36A-E7FABD1123F9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B1DDEE3-A57D-4BAA-1C5B-33D6F24BF959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8241AD8-8367-D03A-276C-AFB6AA6371F5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AE0EA73-1222-BF64-08F9-265CA919DC8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52E471-25F3-066D-3E24-35833D3F2D1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64FCAE6E-386B-DCF1-4DD8-D4536ED7EAB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A658C548-1F6B-C136-F2D9-539417F0D3F9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16899FD-B6C8-AB34-60D1-9603FFD806DF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5CC2335-25B7-6556-8DAA-0D669549B69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C44C044-07A3-2880-59F7-9601F0CE4ED5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142E721-8F75-24C2-1D9C-D1BD31A22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57735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28BFAC61-9350-A6F3-8FCE-99814697C28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543D9EE-E096-3C25-CAE1-6C2B24407855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8E5E21F-DFFB-5086-0F9D-C1E00865179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00116886-4791-AAEB-0A1C-209313EDCB0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5E67E9BE-D840-8026-7BA1-7B219A195F47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258214D-F144-DF1A-70EA-D7AE176913A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8DD4D8F9-AD48-150B-E82A-5693ED982FD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A4787449-2ED8-9C5B-B920-ADBA8A608774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8FF9822-8A9E-F7E2-645A-D6CDB9392AD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8D6D89E3-DDD2-E379-E922-1DD50652E5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06B84FF9-285C-D36F-2B26-C77E722A460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385CA13-436C-7CD8-BC58-8404F18BFA0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7F94E715-8A65-AEF2-F4F0-DBF5D4F32E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F9D00D66-3922-65B9-DE65-92942F0A844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8BC8E92D-23E9-AA1A-C8F9-8E5863B2CC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FA6FEB-DCAA-C4C0-D28D-40659AE2C8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B5578467-ECFD-8D85-E99C-789CAD34142D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20F486D-9B56-14B0-99AA-85A6CA4DE01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E4932288-54C0-6800-B611-8C2CA6041D3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71AE77E0-670E-7E53-BAD1-AB67D2D5912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F6DFC390-EFC9-7A76-CAE4-12889857958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F1E19AAF-F5F8-D412-DF1C-A4C273E8F21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4A39C93-61C5-2593-2049-8A2986FEB34E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FE0E33F-9622-C442-5780-68694124798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0E77264-F51A-3F4F-7267-2892F752337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C30ED088-711C-4ED8-34D2-E9D57A9DCF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D546EF1-0163-8998-F8CE-5F7EACA49429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C45A118-EE1C-047B-00D6-42F9074E767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B3121F07-8B36-8DB5-9358-74BD25C74F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C28A9AEE-AF9B-B229-3CCA-E09FAB590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3670711B-D794-3885-429B-88FE6B9CC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3FCD7759-8440-40DA-5023-444719DB75AD}"/>
              </a:ext>
            </a:extLst>
          </p:cNvPr>
          <p:cNvSpPr/>
          <p:nvPr/>
        </p:nvSpPr>
        <p:spPr>
          <a:xfrm>
            <a:off x="3237782" y="3321227"/>
            <a:ext cx="6342326" cy="2045523"/>
          </a:xfrm>
          <a:custGeom>
            <a:avLst/>
            <a:gdLst/>
            <a:ahLst/>
            <a:cxnLst/>
            <a:rect l="l" t="t" r="r" b="b"/>
            <a:pathLst>
              <a:path w="916667" h="172644">
                <a:moveTo>
                  <a:pt x="42375" y="0"/>
                </a:moveTo>
                <a:lnTo>
                  <a:pt x="874292" y="0"/>
                </a:lnTo>
                <a:cubicBezTo>
                  <a:pt x="885531" y="0"/>
                  <a:pt x="896309" y="4464"/>
                  <a:pt x="904256" y="12411"/>
                </a:cubicBezTo>
                <a:cubicBezTo>
                  <a:pt x="912202" y="20358"/>
                  <a:pt x="916667" y="31136"/>
                  <a:pt x="916667" y="42375"/>
                </a:cubicBezTo>
                <a:lnTo>
                  <a:pt x="916667" y="130269"/>
                </a:lnTo>
                <a:cubicBezTo>
                  <a:pt x="916667" y="153672"/>
                  <a:pt x="897695" y="172644"/>
                  <a:pt x="874292" y="172644"/>
                </a:cubicBezTo>
                <a:lnTo>
                  <a:pt x="42375" y="172644"/>
                </a:lnTo>
                <a:cubicBezTo>
                  <a:pt x="18972" y="172644"/>
                  <a:pt x="0" y="153672"/>
                  <a:pt x="0" y="130269"/>
                </a:cubicBezTo>
                <a:lnTo>
                  <a:pt x="0" y="42375"/>
                </a:lnTo>
                <a:cubicBezTo>
                  <a:pt x="0" y="18972"/>
                  <a:pt x="18972" y="0"/>
                  <a:pt x="42375" y="0"/>
                </a:cubicBezTo>
                <a:close/>
              </a:path>
            </a:pathLst>
          </a:custGeom>
          <a:solidFill>
            <a:srgbClr val="F2EFE3"/>
          </a:solidFill>
          <a:ln w="9525" cap="sq">
            <a:solidFill>
              <a:srgbClr val="4F5F3F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اختبارات الدور الثاني الفصل الدراسي الثالث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لعام 1446 هـ</a:t>
            </a:r>
          </a:p>
        </p:txBody>
      </p:sp>
    </p:spTree>
    <p:extLst>
      <p:ext uri="{BB962C8B-B14F-4D97-AF65-F5344CB8AC3E}">
        <p14:creationId xmlns:p14="http://schemas.microsoft.com/office/powerpoint/2010/main" val="35953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CB10-3A3E-04DA-A1A9-5F3BC8F0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462819-C04F-A8C3-4C62-07BB2BF78D56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69185B-E299-2ABA-DAF3-1A3FF9BFF35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7694BB-D5E3-24B7-D3E9-653796EA5B3D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5B94EF4-0E73-5DD8-19C2-379F927BF4AA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A0E612-9F22-9E89-84E3-A049EF118151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CC36A26-635B-4A72-64E9-4FEFE61628D9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5E08DDF2-7CC3-9845-9711-9BAB05FA417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B61EE20F-2E54-96C4-5E71-B5A06F09D4E5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0189FDD-2AF4-3659-1501-FDFB0D36A7B4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E908F85-989A-BA78-8DA6-9CE6AC9EABF0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2EC9D022-1B24-2682-90B7-D083975BF74B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2F0ED36-C479-A0A1-9E8B-9AFE97CF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08301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تهيئة الفصل الثامن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مساحات الأشكال المركبة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مساحات الأشكال المركبة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استراتيجية حل المسألة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الأشكال ثلاثية الأبعاد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مساحات أشكال مركبة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مساحات أشكال مركبة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استراتيجية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مسألة أبسط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أحدد الأشكال الثلاثية الأبعاد وأرسمها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19 - 20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17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24 - 25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24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FE672C4-65BD-4994-D3E2-678D5E865EFC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08A25AD-4FA6-EEB1-0E42-94F5F91C3C18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BA8AB44-EC26-CB1C-D7E5-836C7F8A703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B5DB843-D64E-01E6-DA32-A451D140B6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AE8AA18-FB90-C2BB-8EB2-49883873EFC5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E143847-1896-D542-78C9-AE2DCD8852D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B9F115B6-CD26-94C6-B014-C101C5FC17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C8668651-5877-2FC7-ED4B-C036BE2A815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94A49913-72EC-CDDF-29B6-11F58BADEC4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F2FDEE5E-09C3-4C2D-D984-51DBE37239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4C70F917-3873-D8CE-F339-B1CE3484FF4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CB983E52-5D33-A1B2-0D66-BDFB7077A85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0F12449C-FC6D-890C-3A61-8686B740A1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1CCE700D-D83E-1010-2AFD-0302556A1B3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1B0C13D6-59B8-A64D-5FBC-EA7E29C783B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الأول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2573A4-CB2F-5FD4-C5D0-C566196646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C0831B5-5D99-8EAF-FB1E-B2D1A1576E34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57427737-AC64-C7B4-D7BC-506AD4BC983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471920C4-6A61-91AD-4010-8C9CD8065E6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043165AE-2AB8-B416-07A0-56F10F60E0E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34BDB181-BC6B-FCB1-7527-40EC352E39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5EECC39D-A4AF-2F24-7B2B-ED30538C794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0331D66-1BBD-F8D7-32E3-833A08C9D41F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427081C-8F06-027E-0DEF-17FFDF19B60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A073728-2699-C5A3-0F77-2952149F620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32394E5A-06D2-64FC-E755-69C109955B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تصميم مطوية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الفصل الثامن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وتسلميها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في الأسبوع الرابع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بتاريخ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 / 10</a:t>
                </a: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7B20E64-9165-3034-1B4E-062E8A7F4D0F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ED4C4D3-E8CC-D764-E976-9C62D1C7F3D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5CA480B-6DDD-2395-4918-D815C6710C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9870F05E-7DBD-736E-679F-F1F4DA5C5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3A488076-E4AA-A8FC-F8A7-695D3CB67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7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E869-B3BF-A758-8786-0778A2A9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516A74-732D-B21D-71A7-C36CBB58A559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F79565-DCEB-8F48-9714-3314A42D8F0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88BAE7E-2165-F58A-5FF5-EC691720BB4A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EF56779-CF75-6C63-9F93-BE30845FFADB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0B316B-2512-B9B4-9D9D-01E38D0080AD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54B69C6-D25B-831E-4358-F8F3075A59D9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D94E42B5-DC7B-9201-6206-9DC7549851F6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5664C1C8-E0BE-2718-BAE5-379020EE4D60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14E6E6F-A704-C772-1CE9-67934FF46FBF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057EE9E-F81C-9AA7-8F9D-F4B231F1E433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4109523F-95A2-04C3-6D6C-678FE44070E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5D72D96-23FD-D44F-BD5B-5B5AE83C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08312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الأشكال ثلاثية الأبعاد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حجم المنشور والأسطوانة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حجم المنشور والأسطوانة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منتصف الفصل الثامن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حجم الهرم والمخروط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أحدد الأشكال الثلاثية الأبعاد وأرسمها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حجم كل من المنشور والأسطوانة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حجم كل من المنشور والأسطوانة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الطلبه وتحديد 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حجم كل من الهرم والمخروط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34 - 35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30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( 1 )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26 - 27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37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B263D2DD-2A5F-BDBB-8FED-F871E185E8E5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2B6EFF5-0187-D3D6-D5C2-FEFF186F250E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C326A64-DF96-B35C-4EA1-3ED8A8877E7E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E76653D7-F5DB-5C25-7EB2-C44F8624B0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76979B4F-48D8-ED1B-6182-57CA47C80D07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CF672E5-8E27-9266-C6AE-6B8F282C49F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1F2706DB-7EA7-8DB3-05D3-C3442E4EB8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11A4A595-A058-5926-DFCD-BEE1642E97A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DF71C5F0-4034-4584-AD56-DA805C5400E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990527F-1B04-4768-5B11-247BF3DE9C7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3C355284-9694-48A4-EDF3-22B343AE0F7C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80E413C0-5ED9-EF04-93C2-2689DB1093E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443C024E-BE9C-4015-5FBE-9B00FF7FD1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0681EC97-BB63-BDF1-C4F3-D69F2C24F0B0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7081862C-AC8A-CAF4-FE0E-DD8749445DF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04DC85-A50B-A60F-2C8C-4FAA7E74F37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35BEC02-751C-55D7-04B2-9DD8D40F8E8C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EF1BE6F-476A-1455-7F43-6C7431F7520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7C017940-DC45-D45C-2BC4-770D9F6B1A8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74C617E3-CDD9-CC57-54BD-AAB39EC014C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DF1B31E1-AD5C-0657-FC81-9DD72270587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C363A1E7-E7DF-E234-3F15-952545AC78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FE3072F-FD1B-58AC-2066-3EEB8FE711DE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A1B704B-C129-1B7D-9436-58B51D253C4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E96E553-6CFB-38A5-C4A6-E6298E0135F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5291832-7A90-5B70-2D01-CEDFB159AF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AF9BC09-FE28-B2A4-880A-C620AD52CBB7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FE0190A-3901-56A1-DBD5-A713E7A56F0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99E8291-D0DC-E322-B23E-A1745C56F7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F2E0A079-4502-CC47-8677-95C45BC6B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2A852AE-94ED-52E6-47D5-B45948D22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4EE79-050F-3270-6C5A-75D33EBC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1F8981-D299-1E1D-B8F3-1FBCB5B9BA2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7E2E6D-A363-0B41-D8AB-B004E08DA6E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BC1378B-6D15-3976-5B76-3F18E9705E3F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F59E6E1-4633-2C4F-9811-548D95BA4365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A009B1-2E70-7A50-643D-CBADC2F33C5D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A1DAF98-66F6-C550-6064-9C3C784808C6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F01DE571-561C-3341-69DD-FCF1C7389B8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3A67FA4C-D2D2-8A70-2AD2-2D7CF2C0FB34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4E793AC-28BD-E4C9-2A0E-6096AF397134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E1DE353-CC19-216B-7CA2-C9E6965942A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9162CAC6-B646-AEE7-E9F7-8E8A7590B631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9027E07-67D2-E9AC-0FC1-3F51EEBC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49523"/>
              </p:ext>
            </p:extLst>
          </p:nvPr>
        </p:nvGraphicFramePr>
        <p:xfrm>
          <a:off x="2360714" y="2082886"/>
          <a:ext cx="9358386" cy="3941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حجم الهرم والمخروط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مساحة سطح المنشور والأسطوانة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مساحة سطح المنشور والأسطوانة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مساحة سطح المنشور والأسطوانة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حجم كل من الهرم والمخروط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المساحة الجانبية والمساحة الكلية لسطح منشور وأسطوانة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المساحة الجانبية والمساحة الكلية لسطح منشور وأسطوانة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المساحة الجانبية والمساحة الكلية لسطح منشور وأسطوانة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20 - 21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44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48904A5F-8196-AC49-7636-94C7DC230C3C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593C5B4-5C33-0F37-31B9-57BA62BC411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E27DDB6-D36C-777B-0508-0767141929D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83E112F-0AEA-0AD1-23D2-35B6064174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921E506-13E8-97CF-43AA-CB3EE0FCB2C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CA4AF743-DEFE-CF9E-F17C-BDFE441C918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F331A693-9B71-891C-9C15-E52B245149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42AD484-3B74-7D32-5BA2-69D5E0D0B52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6C8D90CF-4086-5D80-2FE3-3C02BDAD97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7C8EBAED-CD2C-F621-E43F-B1EA7E3427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8993817-EB56-3FE1-8D7D-43F4F300F51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B0E0FFAF-3CC7-DEEE-274C-0C4974B77E5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5A2B7C13-884A-D7AA-D9A5-F5FA080C768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5ABA7555-99D6-232C-F434-3A03C2EDB94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4B1120A-7FA3-260A-9DB2-EDC3792479B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5E45C8-ADE9-B369-F7AB-6D6745175A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D62F206-922E-F73D-CEB7-3787556FA44B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FEA59F53-7682-2FA1-2FB8-3F1B2160268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AE500598-572C-731A-401C-5F38B56A4D3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517786F6-1418-1A69-B744-202C41FBE21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262E810-7F42-42BA-3C02-D8608F6B96E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8D995C2F-AC01-87BA-EAA1-953AFCE8EA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7874AE7D-5973-24F3-0365-3618159BEAD8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9B72BBA-5521-9A5A-5419-7E061E2E40B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655FC07C-A4B3-B74A-28BF-CFBAC06C96D9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68487DB-E50F-0079-BE29-145CA0BDC5D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CBACFD2-4F4A-507E-C981-9125173186FD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108E75D-0CF0-21C9-D1DA-9E44FE41888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19E9370-9F96-F079-B0F6-B11E11F4A9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64B21FC-F663-6008-DF5B-F6FEAC97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6177397-8DE9-640C-C69D-4C706ED33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B6A10974-8D0D-51F0-E2B7-32B51CBDB325}"/>
              </a:ext>
            </a:extLst>
          </p:cNvPr>
          <p:cNvSpPr/>
          <p:nvPr/>
        </p:nvSpPr>
        <p:spPr>
          <a:xfrm>
            <a:off x="2525945" y="3335547"/>
            <a:ext cx="1225249" cy="2209483"/>
          </a:xfrm>
          <a:custGeom>
            <a:avLst/>
            <a:gdLst/>
            <a:ahLst/>
            <a:cxnLst/>
            <a:rect l="l" t="t" r="r" b="b"/>
            <a:pathLst>
              <a:path w="916667" h="172644">
                <a:moveTo>
                  <a:pt x="42375" y="0"/>
                </a:moveTo>
                <a:lnTo>
                  <a:pt x="874292" y="0"/>
                </a:lnTo>
                <a:cubicBezTo>
                  <a:pt x="885531" y="0"/>
                  <a:pt x="896309" y="4464"/>
                  <a:pt x="904256" y="12411"/>
                </a:cubicBezTo>
                <a:cubicBezTo>
                  <a:pt x="912202" y="20358"/>
                  <a:pt x="916667" y="31136"/>
                  <a:pt x="916667" y="42375"/>
                </a:cubicBezTo>
                <a:lnTo>
                  <a:pt x="916667" y="130269"/>
                </a:lnTo>
                <a:cubicBezTo>
                  <a:pt x="916667" y="153672"/>
                  <a:pt x="897695" y="172644"/>
                  <a:pt x="874292" y="172644"/>
                </a:cubicBezTo>
                <a:lnTo>
                  <a:pt x="42375" y="172644"/>
                </a:lnTo>
                <a:cubicBezTo>
                  <a:pt x="18972" y="172644"/>
                  <a:pt x="0" y="153672"/>
                  <a:pt x="0" y="130269"/>
                </a:cubicBezTo>
                <a:lnTo>
                  <a:pt x="0" y="42375"/>
                </a:lnTo>
                <a:cubicBezTo>
                  <a:pt x="0" y="18972"/>
                  <a:pt x="18972" y="0"/>
                  <a:pt x="42375" y="0"/>
                </a:cubicBezTo>
                <a:close/>
              </a:path>
            </a:pathLst>
          </a:custGeom>
          <a:solidFill>
            <a:srgbClr val="F2EFE3"/>
          </a:solidFill>
          <a:ln w="9525" cap="sq">
            <a:solidFill>
              <a:srgbClr val="4F5F3F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عيد 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الفطر 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المبارك</a:t>
            </a:r>
          </a:p>
        </p:txBody>
      </p:sp>
    </p:spTree>
    <p:extLst>
      <p:ext uri="{BB962C8B-B14F-4D97-AF65-F5344CB8AC3E}">
        <p14:creationId xmlns:p14="http://schemas.microsoft.com/office/powerpoint/2010/main" val="236385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8DAD7-DB34-8F91-7075-4C71AD44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392378-25A3-7A56-B274-D4D03C712002}"/>
              </a:ext>
            </a:extLst>
          </p:cNvPr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D4D093-55D7-54BD-3F62-6C7CBECB74B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67507B4-07BA-0DF8-69EA-D6C1D4B19160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E61DD6D-83AF-7D9F-8EE1-EB9886230B29}"/>
              </a:ext>
            </a:extLst>
          </p:cNvPr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D85859DE-4B05-26C8-E75D-7121AFF7C3CE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58A72BD0-4ADE-5010-8120-B25DC068F82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إجازة عيد الفطر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9470B353-BD62-E2D4-384A-9BC488E944C2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>
            <a:extLst>
              <a:ext uri="{FF2B5EF4-FFF2-40B4-BE49-F238E27FC236}">
                <a16:creationId xmlns:a16="http://schemas.microsoft.com/office/drawing/2014/main" id="{1E100B6F-44E0-ADB0-2116-2D425D28E58F}"/>
              </a:ext>
            </a:extLst>
          </p:cNvPr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2F1E84E-07E5-6B1B-1FCE-A6E86BB3DF7C}"/>
              </a:ext>
            </a:extLst>
          </p:cNvPr>
          <p:cNvGrpSpPr/>
          <p:nvPr/>
        </p:nvGrpSpPr>
        <p:grpSpPr>
          <a:xfrm>
            <a:off x="3919104" y="3247219"/>
            <a:ext cx="4813667" cy="1508457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78D736B1-6051-4E48-21CB-75A45B8752F2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تبدأ الإجازة </a:t>
              </a: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الخميس : 20 / 9 / 1446 هـ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C13E9571-63C1-E64B-EC15-C3A6340EB1B1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59F5B33E-B99E-7031-9798-C568DFA21A77}"/>
              </a:ext>
            </a:extLst>
          </p:cNvPr>
          <p:cNvGrpSpPr/>
          <p:nvPr/>
        </p:nvGrpSpPr>
        <p:grpSpPr>
          <a:xfrm>
            <a:off x="4238345" y="5215037"/>
            <a:ext cx="4175184" cy="1193579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EC82606B-5386-D0BB-AEBE-FAF3D8BBB1F5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تستأنف الدراسة</a:t>
              </a: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الأحد : 8 / 10 / 1446 هـ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3D97274E-B790-6AFE-38A1-B0400457EAF7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4294DA80-6067-4F08-FB9E-3CC855CFA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34043B8D-964F-97E0-71AC-230A1F6B3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DB69EADC-FE8F-FEC7-AD24-CE4C433D102C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76E6-1F48-9C28-E831-6C20741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9D9DD1-495E-BF32-33C1-D54A7D21D434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6C2815E-620B-992E-0535-2A8169AEFED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5B61D4A-D96A-532C-072B-53399B1321E1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A460EF-4DF3-37FE-A1CC-481274D0804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F0AB9D-D787-B28D-C7BE-A047C47FE170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F8EC684-FBA2-7114-9561-8158CD45555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4D7BAC98-3530-951A-8F28-CB106538A5B0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582A7C27-8F32-8193-1679-C5EA1E5CFFFB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C9A86E3-A9B1-27B5-5697-F36980562937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C3BC5B4-6689-7391-2CEF-FC11C6090DD7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C263C5FA-3B2E-C244-F16B-2E14DA118D26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9406243-3EF3-FFB4-09BE-FE98527D6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14878"/>
              </p:ext>
            </p:extLst>
          </p:nvPr>
        </p:nvGraphicFramePr>
        <p:xfrm>
          <a:off x="2360714" y="2082886"/>
          <a:ext cx="9358386" cy="3941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616767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02695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مساحة سطح الهرم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مساحة سطح الهرم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الفصل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الاختبار التراكمي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تهيئة الفصل التاسع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تبسيط العبارات الجبرية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المساحة الجانبية والمساحة الكلية لسطح الهرم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المساحة الجانبية والمساحة الكلية لسطح الهرم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ما سبق دراسته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 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أستعمل خاصية التوزيع في تبسيط العبارات الجبرية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25 - 26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50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( 2 )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63 - 64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61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E00FF5B4-89BC-CB1C-2473-CAA6A7CEF80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277EDC-A2DF-F80D-B47A-1758213EF98F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EF4DA27-4568-CC9E-F912-9D35F8C86FE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49D58C9-1914-5933-EC0A-713A5E7138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8CD0C8B0-1E06-B0E7-A2B4-FE3ED96325A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38B1B917-A09C-8765-E6E0-067A2252C3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2AD1633F-B7FF-741F-ED70-D46AF31D85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01BD1F3-3131-4651-3464-F0887DCE7AA8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4C08C5E-1079-6D6A-428E-6699169CF55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661EFE0E-9D15-974E-4EAE-424B59AEE6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84314B7A-A908-6F17-A6B1-72018C091A62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8471242B-8868-0BE3-872A-F967436B887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69139026-A2EF-1E39-2031-512D5B8602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757D46B3-C05E-E1E7-34B6-91E092EB5F5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3BC1B15-8E50-A42C-9BE3-556FE74E99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8D2019-00F5-753F-1698-B2F99933517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DE6C2CEB-D625-827A-26DC-6C199DC2D54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735F5DF5-83FE-F359-A39A-673EB2CCCE4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5FBCF921-A85E-052B-493D-790236C479C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404C1EBA-6437-4822-B3F5-0CACA8EFCF07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F7B5D92-5052-BA1E-8FDE-BD943175D93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3C9ED31B-C999-60B3-629C-0DC2A24CD8F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983E588-9617-85BD-5277-2C91B4D13246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DC56E216-80EB-236D-682F-B168F0C90EB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FB0C167-E915-DBD2-856F-2FAF25713A15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BD04EEA-455C-63AC-391D-70D13DC3B4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تصميم مطوية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الفصل التاسع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وتسلميها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في الأسبوع السابع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بتاريخ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>
                  <a:lnSpc>
                    <a:spcPts val="1119"/>
                  </a:lnSpc>
                </a:pPr>
                <a:r>
                  <a:rPr lang="ar-SA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/ 11</a:t>
                </a:r>
                <a:endParaRPr lang="ar-SA" sz="16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609630" rtl="0">
                  <a:lnSpc>
                    <a:spcPts val="1119"/>
                  </a:lnSpc>
                </a:pPr>
                <a:endParaRPr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1D0D992-DD66-6880-E4EE-906A4A011C0C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EA79597-0683-E073-FA4C-5408806EBA4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01765AD2-F53F-DED7-8903-3300B3CCF19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C908ACA-EB4A-0A6A-C0E9-F64CCE1D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F7C062C5-3C19-6791-4B60-9C5FA3A7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A728-417E-5194-F4E3-E5B2C1EF5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81D22D-E791-C6F8-D09F-CABE8B716682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6A6E69-4F84-1468-0719-0EB7BCD75A19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95B380-94A6-525C-4950-BC4EC31DD6F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D2EEF2F-8EA5-9EBF-A8EE-9B9CD6336CFE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AE1636-6DA2-D272-9D5F-6F37171EDEA2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A7B1F93-21DC-0C76-F8F6-29D8A8776F77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9E44176E-5851-52A0-B764-63D8CCA8634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ECF2E673-A61D-F9DC-CB6D-AC577B324BD0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C1E81E-4745-D4EF-5E5D-0DCB491E7A2C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8C5889F-D0F1-7748-962F-CB39F918A9F2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FAC41E20-313B-678B-1F61-78980365C150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5B5A9F2-C3BF-F2E9-1315-E4F26E3D0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68182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تبسيط العبارات الجبرية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معادلات ذات خطوتين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معادلات ذات خطوتين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كتابة معادلات ذات خطوتين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كتابة معادلات ذات خطوتين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أستعمل خاصية التوزيع </a:t>
                      </a:r>
                    </a:p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تبسيط العبارات الجبرية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معادلات ذات خطوتين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معادلات ذات خطوتين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معادلات ذات خطوتين لحل مسائل تمثل مواقف حياتية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معادلات ذات خطوتين لحل مسائل تمثل مواقف حياتية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33 - 34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66 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 26 - 27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71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515C5F64-960C-D128-DD05-9D7267831E0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F7CA792-82B7-A2B8-4BA9-11D4DA5AEF3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A71A24E-7854-4920-7CDF-87DADD8266A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F34DB0B-53FF-6A59-E552-B2B6841E555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36EB1A5-B132-C272-EB24-57C2B720ED3C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D6AE91CA-E15E-3CD1-341E-270E92CEFC0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CE3CC1CF-F028-0B8B-F4AE-1BAE6A30F0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268CD06-B78E-AC10-12F2-6F7D5DDF48E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C68F11E2-EDE3-75C9-DDB6-E13A939F94D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5405DEB6-7886-5BA3-C8BC-5BF5E4DC745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2E92578-56F6-BFA6-082D-3280E0ED06C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112D4B6D-B494-473D-39F5-FABD0DD6F63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36FEA710-6BBA-DFB7-FBAC-15791E0C3A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A5F048BF-C0B0-F60D-6B96-C18379EDF843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0E903DF2-DAF7-D235-D756-593B8CB498C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3E60E3-3249-597F-6218-CD314619DA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EC92103E-2EDD-C4F0-5DC3-88202270F8B1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861AD487-E569-1E28-B177-4E6E30937B5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345489F6-B765-20EE-4515-5819C866090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6962A1CF-98D1-06BC-6EA6-6C632EC453A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E83DF37C-6BE0-2EB8-95A8-C8E1B4AEC99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829242B7-89A2-08F0-2676-63E1EDDEA84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5096708-DDF9-B15A-F036-BADF292D04A9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22AAD09-E458-F316-0CE2-628EF945919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2FAD002-C563-1839-382C-61C462FDF471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7F21C2D-A8E2-7534-B097-2037397AAEB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753CC5C-7A47-1BB4-DBBC-5C1F0F4DDDC0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EEDCF27-BC78-FF8F-D9A3-8927C7A33D1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B3345B8-48C3-A6BA-1DD1-91DDC93267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67176E2A-D864-82A6-0341-A7E23D83D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9EEE597-E714-A1E4-1F20-9B92ECB39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41AE-916F-0A58-B1D3-5CC5CF3A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C14469-697E-E5B2-2881-CC11DE60E239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F9A7B6-DDC6-7EAA-12BE-DEB932CDFC60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A7471C-10C3-9E15-0B04-D58D70BA6C7A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1DEC5F6-25DA-D159-C453-31100C95520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525E6E-5CCC-4F8A-9C9E-E7CC914E7C6A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D610323-879A-8296-3AFD-9B85562F80F8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9F6EEB8-65F5-9807-072F-C5FAF9D5841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C6C1DF70-3A10-CBBC-75AC-71C4042B02D7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C8B1B2C-E7CC-66F2-07D9-BF001E443520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7844ADC-2103-23C6-5B3A-2288851A4AA6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76BEB62E-C7BD-5735-84C3-F4E6CDB2B4BB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0E0BEE83-E32D-64EE-1212-8CE2F478A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00065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معادلات تتضمن متغيرات في طرفيها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معادلات تتضمن متغيرات في طرفيها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منتصف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الفصل الثامن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استراتيجية حل المسألة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المتباينات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معادلات تتضمن متغيرات في طرفيها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معادلات تتضمن متغيرات في طرفيها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استراتيجية التخمين والتحقق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المتباينات وأمثلها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24 - 25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77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( 3 )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26 - 27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84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398EB690-622A-B6ED-5166-CC0BBFD9CD8F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8FF4D4D-6487-8393-8787-AEE5ECA49AC7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84B7398-282E-652A-D499-F07445EA1C19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A3A6462-EF5C-4E18-09CE-5154544B76A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EBCF64D-107E-5262-9879-260C33B975EE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C851779-54CB-1F7A-C850-94E7766904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FEBE5D0D-C366-9A3F-5A36-A6AAC168723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199BFAC-D53E-7390-1134-213209C26BDA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2C57EDE5-7DC0-A682-19F0-E6A195A3CA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6BFC7A26-9487-31AC-605D-A6CCD29C0D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F02E1EA5-A5CE-EABC-307E-FC38EF26663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14DA6551-97F6-076F-46FD-CB0B3DC291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B3A136AD-9E2A-9893-598D-2E4DE255F1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656C8F9D-EA20-6DD8-8F60-A32C1BA8A50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B1776A64-F861-CF43-8DB6-CBD0A119B35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952B09-18C2-A1EB-F94D-C97338CF262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7B65FDC2-6BE4-5E03-3D41-C5FE3E15BF5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5E0C185B-F10D-0AFF-F28E-B12B9DDC27C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91691D56-12E6-C62E-BFEA-9A346DD58D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AD51DCCD-A2A5-1CAB-B904-DCF43616C37E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E4293505-39FE-6A67-07E0-160D76D8AC3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5A3398BF-106B-0563-0625-968E665C69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BDFAED8-2F3A-F589-45D1-94DE6C219FAC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BA7DFE1F-A25F-EE89-194F-4E30AE1C7FAC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5D4D301-B1D3-DAB6-03EA-812C8CE415D3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DA35248-D6BA-BFA4-B625-9BF1F4C9E13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2ADF4323-08C3-F8EA-92F7-A31B5DB8076B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81EB54A5-3ED8-4575-B9F3-3752B89D0D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B5EC180E-6C4B-C170-3394-D55FDE9F16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1E191745-34FE-B6F8-014C-8899926EC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7764215C-AB6B-B641-72AE-14005DB77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FE66-3494-9D52-579B-A61CC40C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7F9B5B0-A05A-8470-6BCC-B22C9A365278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609BFD-B63B-93E9-A9DF-F7F11535E812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44AB15-C3CE-EFEE-6CB0-1F3498F9FCC8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79D4F98-2B8B-A46E-6114-423F15F58CF8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CE23A3E-0397-43BB-6483-40A6C745AB27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3B2B1EA-FCE3-8EA8-DA7F-ADDE79DBB9BF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88CA4250-AD2C-9A24-C58F-6FB07EA122F3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67EDA8D0-BB88-6C21-CCBB-FD063ECE3CAB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605DC129-4102-F21D-126F-BD1835CE5BE9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F7D746D-CAD4-DE62-F308-82E3D298C00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AAA3010-2192-9C41-3EF1-2E15A381BCC3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B49DF16-B5D4-01CF-6F9D-7DCF11CE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34198"/>
              </p:ext>
            </p:extLst>
          </p:nvPr>
        </p:nvGraphicFramePr>
        <p:xfrm>
          <a:off x="2360714" y="2082886"/>
          <a:ext cx="9358386" cy="3941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655799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46366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المتباينات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المتباينات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المتباينات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الفصل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الاختبار التراكمي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تهيئة الفصل العاشر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المتباينات وأمثلها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متباينات باستعمال خصائص الجمع أو الطرح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 الضرب أو القسمة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متباينات باستعمال خصائص الجمع أو الطرح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 الضرب أو القسمة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ما سبق دراسته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 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41 - 42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90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الاختبار ( 4 )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B32BC91C-785E-3A1B-A3BC-BCA42E701DC0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B7C99BDE-7653-EA0A-9EE0-D9ACE35C4B0B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5F25FF4-6B13-1831-56F0-859285CC30E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D073917-2873-5763-FAB3-21DE8D29C6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6E67D42-1D68-4ABE-4A1F-F66C7C0E2B32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0D0CDAD9-BFED-1B9E-15A1-06AF42E14D9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75ABB4DC-C2B5-E815-A564-1EF92B3A2A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29D1FA8-6A39-60F6-C601-9C36EEBD39D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138C7CA-9BAC-3126-7635-BF6ABA2C79D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E81722A3-72D6-3512-FFA7-60DC0ECF9E0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EEEB2C84-D3A1-C368-9728-D69F828B1C8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E53CCED-5CFE-FB01-DCDF-6A78CC102E2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065974D9-96A7-7B9F-F281-A26A31514E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A6A8AC2F-2388-F788-CE0A-F6C55467703E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421CA389-E326-795E-52A1-E3A53EDD3F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0CC7A7-3122-DD85-E409-24620AD72D9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8D4D8B72-DA15-610D-AB1A-D647CE0BFD8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72D126E1-1A92-C911-DCB5-5C9A080452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رياضيات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E4F6CA18-2B9F-6423-3758-5636C49667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97958E0C-7AA6-C5A3-F240-D88238D96E6F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48D72D1A-60F3-073D-35A5-EA0E33D3F2D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متوسط</a:t>
                </a:r>
              </a:p>
              <a:p>
                <a:pPr algn="ctr" defTabSz="609630" rtl="0"/>
                <a:endParaRPr lang="ar-SA" sz="1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4D068027-F33D-7944-17AC-B4FF5AD295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24C8476-BE54-3F2A-F5B2-BA19581CA511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C4264DF-7E16-7ED3-061B-48E69BBDCCB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2CD918E-F6B1-E643-D5AC-D2DF1245A10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DBADC3D1-D460-E6A7-6EC2-E561A3D919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تصميم مطوية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الفصل العاشر 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وتسلميها 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في الأسبوع العاشر</a:t>
                </a:r>
              </a:p>
              <a:p>
                <a:pPr algn="ctr" rtl="1"/>
                <a:r>
                  <a:rPr lang="ar-SA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بتاريخ</a:t>
                </a:r>
              </a:p>
              <a:p>
                <a:pPr algn="ctr" rtl="1"/>
                <a:endPara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>
                  <a:lnSpc>
                    <a:spcPts val="1119"/>
                  </a:lnSpc>
                </a:pPr>
                <a:r>
                  <a:rPr lang="ar-SA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22 / 11</a:t>
                </a:r>
                <a:endParaRPr lang="ar-SA" sz="16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609630" rtl="0">
                  <a:lnSpc>
                    <a:spcPts val="1119"/>
                  </a:lnSpc>
                </a:pPr>
                <a:endParaRPr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34C14A94-7FF0-51DE-1EB9-BAFAD1DCFDC8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8BFC21-3830-54C1-AD39-C1C3728A648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6B05069-374C-35B7-B13F-4ED9E4AA36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AB90C502-5CB5-656C-D0FD-E3AD1E7C0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368DBB2-8EDC-6219-2EBC-767DE9BAF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1691</Words>
  <Application>Microsoft Office PowerPoint</Application>
  <PresentationFormat>شاشة عريضة</PresentationFormat>
  <Paragraphs>693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6</cp:revision>
  <dcterms:created xsi:type="dcterms:W3CDTF">2025-02-12T18:48:53Z</dcterms:created>
  <dcterms:modified xsi:type="dcterms:W3CDTF">2025-03-18T21:19:05Z</dcterms:modified>
</cp:coreProperties>
</file>