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tags/tag6.xml" ContentType="application/vnd.openxmlformats-officedocument.presentationml.tags+xml"/>
  <Override PartName="/ppt/tags/tag8.xml" ContentType="application/vnd.openxmlformats-officedocument.presentationml.tags+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ags/tag4.xml" ContentType="application/vnd.openxmlformats-officedocument.presentationml.tags+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wmf" ContentType="image/x-wmf"/>
  <Override PartName="/ppt/slideLayouts/slideLayout15.xml" ContentType="application/vnd.openxmlformats-officedocument.presentationml.slideLayout+xml"/>
  <Override PartName="/ppt/tags/tag2.xml" ContentType="application/vnd.openxmlformats-officedocument.presentationml.tags+xml"/>
  <Default Extension="rels" ContentType="application/vnd.openxmlformats-package.relationships+xml"/>
  <Default Extension="xml" ContentType="application/xml"/>
  <Override PartName="/ppt/slides/slide14.xml" ContentType="application/vnd.openxmlformats-officedocument.presentationml.slide+xml"/>
  <Override PartName="/ppt/slideLayouts/slideLayout13.xml" ContentType="application/vnd.openxmlformats-officedocument.presentationml.slideLayout+xml"/>
  <Override PartName="/ppt/slideLayouts/slideLayout22.xml" ContentType="application/vnd.openxmlformats-officedocument.presentationml.slideLayout+xml"/>
  <Override PartName="/ppt/slides/slide10.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20.xml" ContentType="application/vnd.openxmlformats-officedocument.presentationml.slideLayout+xml"/>
  <Override PartName="/ppt/tags/tag16.xml" ContentType="application/vnd.openxmlformats-officedocument.presentationml.tags+xml"/>
  <Override PartName="/ppt/tags/tag18.xml" ContentType="application/vnd.openxmlformats-officedocument.presentationml.tags+xml"/>
  <Override PartName="/ppt/slideLayouts/slideLayout10.xml" ContentType="application/vnd.openxmlformats-officedocument.presentationml.slideLayout+xml"/>
  <Default Extension="gif" ContentType="image/gif"/>
  <Override PartName="/ppt/tags/tag14.xml" ContentType="application/vnd.openxmlformats-officedocument.presentationml.tags+xml"/>
  <Override PartName="/ppt/tags/tag15.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docProps/core.xml" ContentType="application/vnd.openxmlformats-package.core-properties+xml"/>
  <Override PartName="/ppt/slideMasters/slideMaster2.xml" ContentType="application/vnd.openxmlformats-officedocument.presentationml.slideMaster+xml"/>
  <Override PartName="/ppt/slides/slide5.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Default Extension="png" ContentType="image/png"/>
  <Override PartName="/ppt/tags/tag7.xml" ContentType="application/vnd.openxmlformats-officedocument.presentationml.tags+xml"/>
  <Override PartName="/ppt/slides/slide3.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ags/tag5.xml" ContentType="application/vnd.openxmlformats-officedocument.presentationml.tags+xml"/>
  <Override PartName="/ppt/slides/slide1.xml" ContentType="application/vnd.openxmlformats-officedocument.presentationml.slide+xml"/>
  <Override PartName="/ppt/slides/slide15.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Default Extension="jpeg" ContentType="image/jpeg"/>
  <Override PartName="/ppt/tags/tag3.xml" ContentType="application/vnd.openxmlformats-officedocument.presentationml.tags+xml"/>
  <Override PartName="/ppt/presentation.xml" ContentType="application/vnd.openxmlformats-officedocument.presentationml.presentation.main+xml"/>
  <Override PartName="/ppt/slides/slide13.xml" ContentType="application/vnd.openxmlformats-officedocument.presentationml.slide+xml"/>
  <Override PartName="/ppt/slideLayouts/slideLayout1.xml" ContentType="application/vnd.openxmlformats-officedocument.presentationml.slideLayout+xml"/>
  <Default Extension="wav" ContentType="audio/wav"/>
  <Override PartName="/ppt/slideLayouts/slideLayout14.xml" ContentType="application/vnd.openxmlformats-officedocument.presentationml.slideLayout+xml"/>
  <Override PartName="/ppt/slideLayouts/slideLayout23.xml" ContentType="application/vnd.openxmlformats-officedocument.presentationml.slideLayout+xml"/>
  <Override PartName="/ppt/tags/tag1.xml" ContentType="application/vnd.openxmlformats-officedocument.presentationml.tags+xml"/>
  <Override PartName="/docProps/app.xml" ContentType="application/vnd.openxmlformats-officedocument.extended-properties+xml"/>
  <Override PartName="/ppt/slides/slide11.xml" ContentType="application/vnd.openxmlformats-officedocument.presentationml.slide+xml"/>
  <Override PartName="/ppt/slideLayouts/slideLayout12.xml" ContentType="application/vnd.openxmlformats-officedocument.presentationml.slideLayout+xml"/>
  <Override PartName="/ppt/slideLayouts/slideLayout21.xml" ContentType="application/vnd.openxmlformats-officedocument.presentationml.slideLayout+xml"/>
  <Override PartName="/ppt/tags/tag17.xml" ContentType="application/vnd.openxmlformats-officedocument.presentationml.tags+xml"/>
  <Default Extension="wdp" ContentType="image/vnd.ms-photo"/>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72" r:id="rId1"/>
    <p:sldMasterId id="2147483684" r:id="rId2"/>
  </p:sldMasterIdLst>
  <p:sldIdLst>
    <p:sldId id="300" r:id="rId3"/>
    <p:sldId id="299" r:id="rId4"/>
    <p:sldId id="257" r:id="rId5"/>
    <p:sldId id="283" r:id="rId6"/>
    <p:sldId id="277" r:id="rId7"/>
    <p:sldId id="284" r:id="rId8"/>
    <p:sldId id="285" r:id="rId9"/>
    <p:sldId id="286" r:id="rId10"/>
    <p:sldId id="287" r:id="rId11"/>
    <p:sldId id="288" r:id="rId12"/>
    <p:sldId id="289" r:id="rId13"/>
    <p:sldId id="292" r:id="rId14"/>
    <p:sldId id="290" r:id="rId15"/>
    <p:sldId id="291" r:id="rId16"/>
    <p:sldId id="293" r:id="rId17"/>
    <p:sldId id="294" r:id="rId18"/>
    <p:sldId id="295" r:id="rId19"/>
    <p:sldId id="296" r:id="rId20"/>
    <p:sldId id="297" r:id="rId21"/>
  </p:sldIdLst>
  <p:sldSz cx="9144000" cy="6858000" type="screen4x3"/>
  <p:notesSz cx="6858000" cy="9144000"/>
  <p:defaultText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0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showOutlineIcons="0">
    <p:restoredLeft sz="84380"/>
    <p:restoredTop sz="94660"/>
  </p:normalViewPr>
  <p:slideViewPr>
    <p:cSldViewPr>
      <p:cViewPr varScale="1">
        <p:scale>
          <a:sx n="66" d="100"/>
          <a:sy n="66" d="100"/>
        </p:scale>
        <p:origin x="-1506" y="-96"/>
      </p:cViewPr>
      <p:guideLst>
        <p:guide orient="horz" pos="2160"/>
        <p:guide pos="288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1.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 Target="../slides/slide4.xml"/><Relationship Id="rId1" Type="http://schemas.openxmlformats.org/officeDocument/2006/relationships/slideMaster" Target="../slideMasters/slideMaster2.xml"/><Relationship Id="rId5" Type="http://schemas.openxmlformats.org/officeDocument/2006/relationships/image" Target="../media/image3.jpeg"/><Relationship Id="rId4" Type="http://schemas.openxmlformats.org/officeDocument/2006/relationships/image" Target="../media/image2.png"/></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slide" Target="../slides/slide4.xml"/><Relationship Id="rId1" Type="http://schemas.openxmlformats.org/officeDocument/2006/relationships/slideMaster" Target="../slideMasters/slideMaster2.xml"/><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audio" Target="../media/audio1.wav"/></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smtClean="0"/>
              <a:t>انقر لتحرير نمط العنوان الرئيسي</a:t>
            </a:r>
            <a:endParaRPr lang="ar-SA"/>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smtClean="0"/>
              <a:t>انقر لتحرير نمط العنوان الثانوي الرئيسي</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3839221279"/>
      </p:ext>
    </p:extLst>
  </p:cSld>
  <p:clrMapOvr>
    <a:masterClrMapping/>
  </p:clrMapOvr>
  <p:transition>
    <p:zoom/>
    <p:sndAc>
      <p:stSnd>
        <p:snd r:embed="rId1" name="laser.wav"/>
      </p:stSnd>
    </p:sndAc>
  </p:transition>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876833633"/>
      </p:ext>
    </p:extLst>
  </p:cSld>
  <p:clrMapOvr>
    <a:masterClrMapping/>
  </p:clrMapOvr>
  <p:transition>
    <p:zoom/>
    <p:sndAc>
      <p:stSnd>
        <p:snd r:embed="rId1" name="laser.wav"/>
      </p:stSnd>
    </p:sndAc>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3142535188"/>
      </p:ext>
    </p:extLst>
  </p:cSld>
  <p:clrMapOvr>
    <a:masterClrMapping/>
  </p:clrMapOvr>
  <p:transition>
    <p:zoom/>
    <p:sndAc>
      <p:stSnd>
        <p:snd r:embed="rId1" name="laser.wav"/>
      </p:stSnd>
    </p:sndAc>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شريحة عنوان">
    <p:spTree>
      <p:nvGrpSpPr>
        <p:cNvPr id="1" name=""/>
        <p:cNvGrpSpPr/>
        <p:nvPr/>
      </p:nvGrpSpPr>
      <p:grpSpPr>
        <a:xfrm>
          <a:off x="0" y="0"/>
          <a:ext cx="0" cy="0"/>
          <a:chOff x="0" y="0"/>
          <a:chExt cx="0" cy="0"/>
        </a:xfrm>
      </p:grpSpPr>
    </p:spTree>
    <p:extLst>
      <p:ext uri="{BB962C8B-B14F-4D97-AF65-F5344CB8AC3E}">
        <p14:creationId xmlns:p14="http://schemas.microsoft.com/office/powerpoint/2010/main" xmlns="" val="3626529223"/>
      </p:ext>
    </p:extLst>
  </p:cSld>
  <p:clrMapOvr>
    <a:masterClrMapping/>
  </p:clrMapOvr>
  <p:transition spd="slow">
    <p:cover dir="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عنوان ومحتوى">
    <p:spTree>
      <p:nvGrpSpPr>
        <p:cNvPr id="1" name=""/>
        <p:cNvGrpSpPr/>
        <p:nvPr/>
      </p:nvGrpSpPr>
      <p:grpSpPr>
        <a:xfrm>
          <a:off x="0" y="0"/>
          <a:ext cx="0" cy="0"/>
          <a:chOff x="0" y="0"/>
          <a:chExt cx="0" cy="0"/>
        </a:xfrm>
      </p:grpSpPr>
      <p:sp>
        <p:nvSpPr>
          <p:cNvPr id="10" name="شكل بيضاوي 9">
            <a:hlinkClick r:id="" action="ppaction://hlinkshowjump?jump=nextslide"/>
          </p:cNvPr>
          <p:cNvSpPr/>
          <p:nvPr userDrawn="1"/>
        </p:nvSpPr>
        <p:spPr>
          <a:xfrm>
            <a:off x="6865052" y="5517232"/>
            <a:ext cx="2278948" cy="1224136"/>
          </a:xfrm>
          <a:prstGeom prst="ellipse">
            <a:avLst/>
          </a:prstGeom>
          <a:ln/>
        </p:spPr>
        <p:style>
          <a:lnRef idx="0">
            <a:schemeClr val="accent4"/>
          </a:lnRef>
          <a:fillRef idx="3">
            <a:schemeClr val="accent4"/>
          </a:fillRef>
          <a:effectRef idx="3">
            <a:schemeClr val="accent4"/>
          </a:effectRef>
          <a:fontRef idx="minor">
            <a:schemeClr val="lt1"/>
          </a:fontRef>
        </p:style>
        <p:txBody>
          <a:bodyPr rtlCol="1" anchor="ctr"/>
          <a:lstStyle/>
          <a:p>
            <a:pPr algn="ctr">
              <a:defRPr/>
            </a:pPr>
            <a:r>
              <a:rPr lang="ar-SA" sz="4400" b="1" kern="0" dirty="0">
                <a:solidFill>
                  <a:prstClr val="black"/>
                </a:solidFill>
                <a:effectLst>
                  <a:outerShdw blurRad="38100" dist="38100" dir="2700000" algn="tl">
                    <a:srgbClr val="000000">
                      <a:alpha val="43137"/>
                    </a:srgbClr>
                  </a:outerShdw>
                </a:effectLst>
                <a:latin typeface="Franklin Gothic Book"/>
              </a:rPr>
              <a:t>دخول</a:t>
            </a:r>
          </a:p>
        </p:txBody>
      </p:sp>
    </p:spTree>
    <p:extLst>
      <p:ext uri="{BB962C8B-B14F-4D97-AF65-F5344CB8AC3E}">
        <p14:creationId xmlns:p14="http://schemas.microsoft.com/office/powerpoint/2010/main" xmlns="" val="2509558582"/>
      </p:ext>
    </p:extLst>
  </p:cSld>
  <p:clrMapOvr>
    <a:masterClrMapping/>
  </p:clrMapOvr>
  <p:transition spd="slow">
    <p:cover dir="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a:prstGeom prst="rect">
            <a:avLst/>
          </a:prstGeo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C3CC940B-A705-41F2-9C2E-F2FF1FA54844}" type="datetimeFigureOut">
              <a:rPr lang="ar-SA">
                <a:solidFill>
                  <a:prstClr val="black"/>
                </a:solidFill>
                <a:latin typeface="Arial" pitchFamily="34" charset="0"/>
              </a:rPr>
              <a:pPr fontAlgn="base">
                <a:spcBef>
                  <a:spcPct val="0"/>
                </a:spcBef>
                <a:spcAft>
                  <a:spcPct val="0"/>
                </a:spcAft>
                <a:defRPr/>
              </a:pPr>
              <a:t>01/02/38</a:t>
            </a:fld>
            <a:endParaRPr lang="ar-SA" dirty="0">
              <a:solidFill>
                <a:prstClr val="black"/>
              </a:solidFill>
              <a:latin typeface="Arial" pitchFamily="34" charset="0"/>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ar-SA" dirty="0">
              <a:solidFill>
                <a:prstClr val="black"/>
              </a:solidFill>
              <a:latin typeface="Arial" pitchFamily="34" charset="0"/>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37B3558E-53E2-4700-A1EF-54C7E4C9B99B}" type="slidenum">
              <a:rPr lang="ar-SA">
                <a:solidFill>
                  <a:prstClr val="black"/>
                </a:solidFill>
                <a:latin typeface="Arial" pitchFamily="34" charset="0"/>
              </a:rPr>
              <a:pPr fontAlgn="base">
                <a:spcBef>
                  <a:spcPct val="0"/>
                </a:spcBef>
                <a:spcAft>
                  <a:spcPct val="0"/>
                </a:spcAft>
                <a:defRPr/>
              </a:pPr>
              <a:t>‹#›</a:t>
            </a:fld>
            <a:endParaRPr lang="ar-SA" dirty="0">
              <a:solidFill>
                <a:prstClr val="black"/>
              </a:solidFill>
              <a:latin typeface="Arial" pitchFamily="34" charset="0"/>
            </a:endParaRPr>
          </a:p>
        </p:txBody>
      </p:sp>
    </p:spTree>
    <p:extLst>
      <p:ext uri="{BB962C8B-B14F-4D97-AF65-F5344CB8AC3E}">
        <p14:creationId xmlns:p14="http://schemas.microsoft.com/office/powerpoint/2010/main" xmlns="" val="2637442993"/>
      </p:ext>
    </p:extLst>
  </p:cSld>
  <p:clrMapOvr>
    <a:masterClrMapping/>
  </p:clrMapOvr>
  <p:transition spd="slow">
    <p:cover dir="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محتويين">
    <p:spTree>
      <p:nvGrpSpPr>
        <p:cNvPr id="1" name=""/>
        <p:cNvGrpSpPr/>
        <p:nvPr/>
      </p:nvGrpSpPr>
      <p:grpSpPr>
        <a:xfrm>
          <a:off x="0" y="0"/>
          <a:ext cx="0" cy="0"/>
          <a:chOff x="0" y="0"/>
          <a:chExt cx="0" cy="0"/>
        </a:xfrm>
      </p:grpSpPr>
      <p:sp>
        <p:nvSpPr>
          <p:cNvPr id="8" name="مخطط انسيابي: تحضير 7">
            <a:hlinkClick r:id="rId2" action="ppaction://hlinksldjump"/>
          </p:cNvPr>
          <p:cNvSpPr/>
          <p:nvPr userDrawn="1"/>
        </p:nvSpPr>
        <p:spPr>
          <a:xfrm>
            <a:off x="3332964" y="6287466"/>
            <a:ext cx="3312368" cy="473576"/>
          </a:xfrm>
          <a:prstGeom prst="flowChartPreparation">
            <a:avLst/>
          </a:prstGeom>
        </p:spPr>
        <p:style>
          <a:lnRef idx="2">
            <a:schemeClr val="accent1"/>
          </a:lnRef>
          <a:fillRef idx="1">
            <a:schemeClr val="lt1"/>
          </a:fillRef>
          <a:effectRef idx="0">
            <a:schemeClr val="accent1"/>
          </a:effectRef>
          <a:fontRef idx="minor">
            <a:schemeClr val="dk1"/>
          </a:fontRef>
        </p:style>
        <p:txBody>
          <a:bodyPr rtlCol="1" anchor="ctr"/>
          <a:lstStyle/>
          <a:p>
            <a:pPr algn="ctr" fontAlgn="base">
              <a:spcBef>
                <a:spcPct val="0"/>
              </a:spcBef>
              <a:spcAft>
                <a:spcPct val="0"/>
              </a:spcAft>
            </a:pPr>
            <a:r>
              <a:rPr lang="ar-SA" sz="2400" b="1" dirty="0" smtClean="0">
                <a:solidFill>
                  <a:prstClr val="black"/>
                </a:solidFill>
              </a:rPr>
              <a:t>الفهرس</a:t>
            </a:r>
            <a:endParaRPr lang="ar-SA" sz="2400" b="1" dirty="0">
              <a:solidFill>
                <a:prstClr val="black"/>
              </a:solidFill>
            </a:endParaRPr>
          </a:p>
        </p:txBody>
      </p:sp>
      <p:sp>
        <p:nvSpPr>
          <p:cNvPr id="9" name="شارة رتبة 8">
            <a:hlinkClick r:id="" action="ppaction://hlinkshowjump?jump=previousslide"/>
          </p:cNvPr>
          <p:cNvSpPr/>
          <p:nvPr userDrawn="1"/>
        </p:nvSpPr>
        <p:spPr>
          <a:xfrm>
            <a:off x="5997260" y="6310854"/>
            <a:ext cx="1728192" cy="450188"/>
          </a:xfrm>
          <a:prstGeom prst="chevron">
            <a:avLst>
              <a:gd name="adj" fmla="val 90762"/>
            </a:avLst>
          </a:prstGeom>
        </p:spPr>
        <p:style>
          <a:lnRef idx="0">
            <a:schemeClr val="accent2"/>
          </a:lnRef>
          <a:fillRef idx="3">
            <a:schemeClr val="accent2"/>
          </a:fillRef>
          <a:effectRef idx="3">
            <a:schemeClr val="accent2"/>
          </a:effectRef>
          <a:fontRef idx="minor">
            <a:schemeClr val="lt1"/>
          </a:fontRef>
        </p:style>
        <p:txBody>
          <a:bodyPr rtlCol="1" anchor="ctr"/>
          <a:lstStyle/>
          <a:p>
            <a:pPr algn="ctr" fontAlgn="base">
              <a:spcBef>
                <a:spcPct val="0"/>
              </a:spcBef>
              <a:spcAft>
                <a:spcPct val="0"/>
              </a:spcAft>
            </a:pPr>
            <a:r>
              <a:rPr lang="ar-SA" sz="2400" b="1" dirty="0" smtClean="0">
                <a:solidFill>
                  <a:prstClr val="black"/>
                </a:solidFill>
              </a:rPr>
              <a:t>السابق</a:t>
            </a:r>
            <a:endParaRPr lang="ar-SA" sz="2400" b="1" dirty="0">
              <a:solidFill>
                <a:prstClr val="black"/>
              </a:solidFill>
            </a:endParaRPr>
          </a:p>
        </p:txBody>
      </p:sp>
      <p:sp>
        <p:nvSpPr>
          <p:cNvPr id="10" name="شارة رتبة 9">
            <a:hlinkClick r:id="" action="ppaction://hlinkshowjump?jump=nextslide"/>
          </p:cNvPr>
          <p:cNvSpPr/>
          <p:nvPr userDrawn="1"/>
        </p:nvSpPr>
        <p:spPr>
          <a:xfrm flipH="1">
            <a:off x="2324852" y="6310854"/>
            <a:ext cx="1728192" cy="450188"/>
          </a:xfrm>
          <a:prstGeom prst="chevron">
            <a:avLst>
              <a:gd name="adj" fmla="val 90762"/>
            </a:avLst>
          </a:prstGeom>
        </p:spPr>
        <p:style>
          <a:lnRef idx="0">
            <a:schemeClr val="accent2"/>
          </a:lnRef>
          <a:fillRef idx="3">
            <a:schemeClr val="accent2"/>
          </a:fillRef>
          <a:effectRef idx="3">
            <a:schemeClr val="accent2"/>
          </a:effectRef>
          <a:fontRef idx="minor">
            <a:schemeClr val="lt1"/>
          </a:fontRef>
        </p:style>
        <p:txBody>
          <a:bodyPr rtlCol="1" anchor="ctr"/>
          <a:lstStyle/>
          <a:p>
            <a:pPr algn="ctr" fontAlgn="base">
              <a:spcBef>
                <a:spcPct val="0"/>
              </a:spcBef>
              <a:spcAft>
                <a:spcPct val="0"/>
              </a:spcAft>
            </a:pPr>
            <a:r>
              <a:rPr lang="ar-SA" sz="2400" b="1" dirty="0" smtClean="0">
                <a:solidFill>
                  <a:prstClr val="black"/>
                </a:solidFill>
              </a:rPr>
              <a:t>التالي</a:t>
            </a:r>
            <a:endParaRPr lang="ar-SA" sz="2400" b="1" dirty="0">
              <a:solidFill>
                <a:prstClr val="black"/>
              </a:solidFill>
            </a:endParaRPr>
          </a:p>
        </p:txBody>
      </p:sp>
      <p:pic>
        <p:nvPicPr>
          <p:cNvPr id="11" name="Picture 8" descr="D:\Work2\exxit.png">
            <a:hlinkHover r:id="" action="ppaction://hlinkshowjump?jump=endshow" highlightClick="1">
              <a:snd r:embed="rId3" name="الترجمة من Google_2.wav"/>
            </a:hlinkHover>
          </p:cNvPr>
          <p:cNvPicPr>
            <a:picLocks noChangeAspect="1" noChangeArrowheads="1"/>
          </p:cNvPicPr>
          <p:nvPr userDrawn="1"/>
        </p:nvPicPr>
        <p:blipFill>
          <a:blip r:embed="rId4" cstate="print"/>
          <a:srcRect/>
          <a:stretch>
            <a:fillRect/>
          </a:stretch>
        </p:blipFill>
        <p:spPr bwMode="auto">
          <a:xfrm>
            <a:off x="57108" y="5694689"/>
            <a:ext cx="1125538" cy="1125537"/>
          </a:xfrm>
          <a:prstGeom prst="rect">
            <a:avLst/>
          </a:prstGeom>
          <a:noFill/>
          <a:ln w="9525">
            <a:noFill/>
            <a:miter lim="800000"/>
            <a:headEnd/>
            <a:tailEnd/>
          </a:ln>
        </p:spPr>
      </p:pic>
      <p:pic>
        <p:nvPicPr>
          <p:cNvPr id="2" name="صورة 1"/>
          <p:cNvPicPr>
            <a:picLocks noChangeAspect="1"/>
          </p:cNvPicPr>
          <p:nvPr userDrawn="1"/>
        </p:nvPicPr>
        <p:blipFill rotWithShape="1">
          <a:blip r:embed="rId5">
            <a:extLst>
              <a:ext uri="{28A0092B-C50C-407E-A947-70E740481C1C}">
                <a14:useLocalDpi xmlns:a14="http://schemas.microsoft.com/office/drawing/2010/main" xmlns="" val="0"/>
              </a:ext>
            </a:extLst>
          </a:blip>
          <a:srcRect b="6504"/>
          <a:stretch/>
        </p:blipFill>
        <p:spPr>
          <a:xfrm>
            <a:off x="-108520" y="-55860"/>
            <a:ext cx="9324528" cy="1540644"/>
          </a:xfrm>
          <a:prstGeom prst="rect">
            <a:avLst/>
          </a:prstGeom>
          <a:ln>
            <a:noFill/>
          </a:ln>
          <a:effectLst>
            <a:softEdge rad="112500"/>
          </a:effectLst>
        </p:spPr>
      </p:pic>
    </p:spTree>
    <p:extLst>
      <p:ext uri="{BB962C8B-B14F-4D97-AF65-F5344CB8AC3E}">
        <p14:creationId xmlns:p14="http://schemas.microsoft.com/office/powerpoint/2010/main" xmlns="" val="1111694697"/>
      </p:ext>
    </p:extLst>
  </p:cSld>
  <p:clrMapOvr>
    <a:masterClrMapping/>
  </p:clrMapOvr>
  <p:transition spd="slow">
    <p:cover dir="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407EA747-23B9-4B77-BD76-8D6225EDDABC}" type="datetimeFigureOut">
              <a:rPr lang="ar-SA">
                <a:solidFill>
                  <a:prstClr val="black"/>
                </a:solidFill>
                <a:latin typeface="Arial" pitchFamily="34" charset="0"/>
              </a:rPr>
              <a:pPr fontAlgn="base">
                <a:spcBef>
                  <a:spcPct val="0"/>
                </a:spcBef>
                <a:spcAft>
                  <a:spcPct val="0"/>
                </a:spcAft>
                <a:defRPr/>
              </a:pPr>
              <a:t>01/02/38</a:t>
            </a:fld>
            <a:endParaRPr lang="ar-SA" dirty="0">
              <a:solidFill>
                <a:prstClr val="black"/>
              </a:solidFill>
              <a:latin typeface="Arial" pitchFamily="34" charset="0"/>
            </a:endParaRPr>
          </a:p>
        </p:txBody>
      </p:sp>
      <p:sp>
        <p:nvSpPr>
          <p:cNvPr id="8"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ar-SA" dirty="0">
              <a:solidFill>
                <a:prstClr val="black"/>
              </a:solidFill>
              <a:latin typeface="Arial" pitchFamily="34" charset="0"/>
            </a:endParaRPr>
          </a:p>
        </p:txBody>
      </p:sp>
      <p:sp>
        <p:nvSpPr>
          <p:cNvPr id="9"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A74DF437-2A62-4EFD-9891-F800DE2AA7EE}" type="slidenum">
              <a:rPr lang="ar-SA">
                <a:solidFill>
                  <a:prstClr val="black"/>
                </a:solidFill>
                <a:latin typeface="Arial" pitchFamily="34" charset="0"/>
              </a:rPr>
              <a:pPr fontAlgn="base">
                <a:spcBef>
                  <a:spcPct val="0"/>
                </a:spcBef>
                <a:spcAft>
                  <a:spcPct val="0"/>
                </a:spcAft>
                <a:defRPr/>
              </a:pPr>
              <a:t>‹#›</a:t>
            </a:fld>
            <a:endParaRPr lang="ar-SA" dirty="0">
              <a:solidFill>
                <a:prstClr val="black"/>
              </a:solidFill>
              <a:latin typeface="Arial" pitchFamily="34" charset="0"/>
            </a:endParaRPr>
          </a:p>
        </p:txBody>
      </p:sp>
    </p:spTree>
    <p:extLst>
      <p:ext uri="{BB962C8B-B14F-4D97-AF65-F5344CB8AC3E}">
        <p14:creationId xmlns:p14="http://schemas.microsoft.com/office/powerpoint/2010/main" xmlns="" val="41373124"/>
      </p:ext>
    </p:extLst>
  </p:cSld>
  <p:clrMapOvr>
    <a:masterClrMapping/>
  </p:clrMapOvr>
  <p:transition spd="slow">
    <p:cover dir="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B939A95B-C627-4E5C-860F-91907ACC4BDF}" type="datetimeFigureOut">
              <a:rPr lang="ar-SA">
                <a:solidFill>
                  <a:prstClr val="black"/>
                </a:solidFill>
                <a:latin typeface="Arial" pitchFamily="34" charset="0"/>
              </a:rPr>
              <a:pPr fontAlgn="base">
                <a:spcBef>
                  <a:spcPct val="0"/>
                </a:spcBef>
                <a:spcAft>
                  <a:spcPct val="0"/>
                </a:spcAft>
                <a:defRPr/>
              </a:pPr>
              <a:t>01/02/38</a:t>
            </a:fld>
            <a:endParaRPr lang="ar-SA" dirty="0">
              <a:solidFill>
                <a:prstClr val="black"/>
              </a:solidFill>
              <a:latin typeface="Arial" pitchFamily="34" charset="0"/>
            </a:endParaRPr>
          </a:p>
        </p:txBody>
      </p:sp>
      <p:sp>
        <p:nvSpPr>
          <p:cNvPr id="4"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ar-SA" dirty="0">
              <a:solidFill>
                <a:prstClr val="black"/>
              </a:solidFill>
              <a:latin typeface="Arial" pitchFamily="34" charset="0"/>
            </a:endParaRPr>
          </a:p>
        </p:txBody>
      </p:sp>
      <p:sp>
        <p:nvSpPr>
          <p:cNvPr id="5"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E400BF8B-0BF8-4FAB-876F-EF9EEF4B3894}" type="slidenum">
              <a:rPr lang="ar-SA">
                <a:solidFill>
                  <a:prstClr val="black"/>
                </a:solidFill>
                <a:latin typeface="Arial" pitchFamily="34" charset="0"/>
              </a:rPr>
              <a:pPr fontAlgn="base">
                <a:spcBef>
                  <a:spcPct val="0"/>
                </a:spcBef>
                <a:spcAft>
                  <a:spcPct val="0"/>
                </a:spcAft>
                <a:defRPr/>
              </a:pPr>
              <a:t>‹#›</a:t>
            </a:fld>
            <a:endParaRPr lang="ar-SA" dirty="0">
              <a:solidFill>
                <a:prstClr val="black"/>
              </a:solidFill>
              <a:latin typeface="Arial" pitchFamily="34" charset="0"/>
            </a:endParaRPr>
          </a:p>
        </p:txBody>
      </p:sp>
    </p:spTree>
    <p:extLst>
      <p:ext uri="{BB962C8B-B14F-4D97-AF65-F5344CB8AC3E}">
        <p14:creationId xmlns:p14="http://schemas.microsoft.com/office/powerpoint/2010/main" xmlns="" val="771868293"/>
      </p:ext>
    </p:extLst>
  </p:cSld>
  <p:clrMapOvr>
    <a:masterClrMapping/>
  </p:clrMapOvr>
  <p:transition spd="slow">
    <p:cover dir="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3D126E9F-4CDC-48BB-BDCB-54858415C095}" type="datetimeFigureOut">
              <a:rPr lang="ar-SA">
                <a:solidFill>
                  <a:prstClr val="black"/>
                </a:solidFill>
                <a:latin typeface="Arial" pitchFamily="34" charset="0"/>
              </a:rPr>
              <a:pPr fontAlgn="base">
                <a:spcBef>
                  <a:spcPct val="0"/>
                </a:spcBef>
                <a:spcAft>
                  <a:spcPct val="0"/>
                </a:spcAft>
                <a:defRPr/>
              </a:pPr>
              <a:t>01/02/38</a:t>
            </a:fld>
            <a:endParaRPr lang="ar-SA" dirty="0">
              <a:solidFill>
                <a:prstClr val="black"/>
              </a:solidFill>
              <a:latin typeface="Arial" pitchFamily="34" charset="0"/>
            </a:endParaRPr>
          </a:p>
        </p:txBody>
      </p:sp>
      <p:sp>
        <p:nvSpPr>
          <p:cNvPr id="3"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ar-SA" dirty="0">
              <a:solidFill>
                <a:prstClr val="black"/>
              </a:solidFill>
              <a:latin typeface="Arial" pitchFamily="34" charset="0"/>
            </a:endParaRPr>
          </a:p>
        </p:txBody>
      </p:sp>
      <p:sp>
        <p:nvSpPr>
          <p:cNvPr id="4"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8CA49AC9-85D5-4CD7-B7CB-68EB4A03ACFF}" type="slidenum">
              <a:rPr lang="ar-SA">
                <a:solidFill>
                  <a:prstClr val="black"/>
                </a:solidFill>
                <a:latin typeface="Arial" pitchFamily="34" charset="0"/>
              </a:rPr>
              <a:pPr fontAlgn="base">
                <a:spcBef>
                  <a:spcPct val="0"/>
                </a:spcBef>
                <a:spcAft>
                  <a:spcPct val="0"/>
                </a:spcAft>
                <a:defRPr/>
              </a:pPr>
              <a:t>‹#›</a:t>
            </a:fld>
            <a:endParaRPr lang="ar-SA" dirty="0">
              <a:solidFill>
                <a:prstClr val="black"/>
              </a:solidFill>
              <a:latin typeface="Arial" pitchFamily="34" charset="0"/>
            </a:endParaRPr>
          </a:p>
        </p:txBody>
      </p:sp>
    </p:spTree>
    <p:extLst>
      <p:ext uri="{BB962C8B-B14F-4D97-AF65-F5344CB8AC3E}">
        <p14:creationId xmlns:p14="http://schemas.microsoft.com/office/powerpoint/2010/main" xmlns="" val="2335592646"/>
      </p:ext>
    </p:extLst>
  </p:cSld>
  <p:clrMapOvr>
    <a:masterClrMapping/>
  </p:clrMapOvr>
  <p:transition spd="slow">
    <p:cover dir="r"/>
  </p:transition>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محتوى ذو تسمية توضيحية">
    <p:spTree>
      <p:nvGrpSpPr>
        <p:cNvPr id="1" name=""/>
        <p:cNvGrpSpPr/>
        <p:nvPr/>
      </p:nvGrpSpPr>
      <p:grpSpPr>
        <a:xfrm>
          <a:off x="0" y="0"/>
          <a:ext cx="0" cy="0"/>
          <a:chOff x="0" y="0"/>
          <a:chExt cx="0" cy="0"/>
        </a:xfrm>
      </p:grpSpPr>
      <p:sp>
        <p:nvSpPr>
          <p:cNvPr id="8" name="مخطط انسيابي: تحضير 7">
            <a:hlinkClick r:id="rId2" action="ppaction://hlinksldjump"/>
          </p:cNvPr>
          <p:cNvSpPr/>
          <p:nvPr userDrawn="1"/>
        </p:nvSpPr>
        <p:spPr>
          <a:xfrm>
            <a:off x="3332964" y="6287466"/>
            <a:ext cx="3312368" cy="473576"/>
          </a:xfrm>
          <a:prstGeom prst="flowChartPreparation">
            <a:avLst/>
          </a:prstGeom>
        </p:spPr>
        <p:style>
          <a:lnRef idx="2">
            <a:schemeClr val="accent1"/>
          </a:lnRef>
          <a:fillRef idx="1">
            <a:schemeClr val="lt1"/>
          </a:fillRef>
          <a:effectRef idx="0">
            <a:schemeClr val="accent1"/>
          </a:effectRef>
          <a:fontRef idx="minor">
            <a:schemeClr val="dk1"/>
          </a:fontRef>
        </p:style>
        <p:txBody>
          <a:bodyPr rtlCol="1" anchor="ctr"/>
          <a:lstStyle/>
          <a:p>
            <a:pPr algn="ctr" fontAlgn="base">
              <a:spcBef>
                <a:spcPct val="0"/>
              </a:spcBef>
              <a:spcAft>
                <a:spcPct val="0"/>
              </a:spcAft>
            </a:pPr>
            <a:r>
              <a:rPr lang="ar-SA" sz="2400" b="1" dirty="0" smtClean="0">
                <a:solidFill>
                  <a:srgbClr val="002060"/>
                </a:solidFill>
              </a:rPr>
              <a:t>الفهرس</a:t>
            </a:r>
            <a:endParaRPr lang="ar-SA" sz="2400" b="1" dirty="0">
              <a:solidFill>
                <a:srgbClr val="002060"/>
              </a:solidFill>
            </a:endParaRPr>
          </a:p>
        </p:txBody>
      </p:sp>
      <p:sp>
        <p:nvSpPr>
          <p:cNvPr id="9" name="شارة رتبة 8">
            <a:hlinkClick r:id="" action="ppaction://hlinkshowjump?jump=previousslide"/>
          </p:cNvPr>
          <p:cNvSpPr/>
          <p:nvPr userDrawn="1"/>
        </p:nvSpPr>
        <p:spPr>
          <a:xfrm>
            <a:off x="5997260" y="6310854"/>
            <a:ext cx="1728192" cy="450188"/>
          </a:xfrm>
          <a:prstGeom prst="chevron">
            <a:avLst>
              <a:gd name="adj" fmla="val 90762"/>
            </a:avLst>
          </a:prstGeom>
          <a:ln>
            <a:solidFill>
              <a:srgbClr val="0070C0"/>
            </a:solidFill>
          </a:ln>
        </p:spPr>
        <p:style>
          <a:lnRef idx="0">
            <a:schemeClr val="accent2"/>
          </a:lnRef>
          <a:fillRef idx="1002">
            <a:schemeClr val="dk1"/>
          </a:fillRef>
          <a:effectRef idx="3">
            <a:schemeClr val="accent2"/>
          </a:effectRef>
          <a:fontRef idx="minor">
            <a:schemeClr val="lt1"/>
          </a:fontRef>
        </p:style>
        <p:txBody>
          <a:bodyPr rtlCol="1" anchor="ctr"/>
          <a:lstStyle/>
          <a:p>
            <a:pPr algn="ctr" fontAlgn="base">
              <a:spcBef>
                <a:spcPct val="0"/>
              </a:spcBef>
              <a:spcAft>
                <a:spcPct val="0"/>
              </a:spcAft>
            </a:pPr>
            <a:r>
              <a:rPr lang="ar-SA" sz="2400" b="1" dirty="0" smtClean="0">
                <a:solidFill>
                  <a:srgbClr val="C00000"/>
                </a:solidFill>
              </a:rPr>
              <a:t>السابق</a:t>
            </a:r>
            <a:endParaRPr lang="ar-SA" sz="2400" b="1" dirty="0">
              <a:solidFill>
                <a:srgbClr val="C00000"/>
              </a:solidFill>
            </a:endParaRPr>
          </a:p>
        </p:txBody>
      </p:sp>
      <p:sp>
        <p:nvSpPr>
          <p:cNvPr id="10" name="شارة رتبة 9">
            <a:hlinkClick r:id="" action="ppaction://hlinkshowjump?jump=nextslide"/>
          </p:cNvPr>
          <p:cNvSpPr/>
          <p:nvPr userDrawn="1"/>
        </p:nvSpPr>
        <p:spPr>
          <a:xfrm flipH="1">
            <a:off x="2324852" y="6310854"/>
            <a:ext cx="1728192" cy="450188"/>
          </a:xfrm>
          <a:prstGeom prst="chevron">
            <a:avLst>
              <a:gd name="adj" fmla="val 90762"/>
            </a:avLst>
          </a:prstGeom>
          <a:ln>
            <a:solidFill>
              <a:srgbClr val="0070C0"/>
            </a:solidFill>
          </a:ln>
        </p:spPr>
        <p:style>
          <a:lnRef idx="0">
            <a:schemeClr val="accent2"/>
          </a:lnRef>
          <a:fillRef idx="1002">
            <a:schemeClr val="dk1"/>
          </a:fillRef>
          <a:effectRef idx="3">
            <a:schemeClr val="accent2"/>
          </a:effectRef>
          <a:fontRef idx="minor">
            <a:schemeClr val="lt1"/>
          </a:fontRef>
        </p:style>
        <p:txBody>
          <a:bodyPr rtlCol="1" anchor="ctr"/>
          <a:lstStyle/>
          <a:p>
            <a:pPr algn="ctr" fontAlgn="base">
              <a:spcBef>
                <a:spcPct val="0"/>
              </a:spcBef>
              <a:spcAft>
                <a:spcPct val="0"/>
              </a:spcAft>
            </a:pPr>
            <a:r>
              <a:rPr lang="ar-SA" sz="2400" b="1" dirty="0" smtClean="0">
                <a:solidFill>
                  <a:srgbClr val="C00000"/>
                </a:solidFill>
              </a:rPr>
              <a:t>التالي</a:t>
            </a:r>
            <a:endParaRPr lang="ar-SA" sz="2400" b="1" dirty="0">
              <a:solidFill>
                <a:srgbClr val="C00000"/>
              </a:solidFill>
            </a:endParaRPr>
          </a:p>
        </p:txBody>
      </p:sp>
      <p:pic>
        <p:nvPicPr>
          <p:cNvPr id="11" name="Picture 8" descr="D:\Work2\exxit.png">
            <a:hlinkHover r:id="" action="ppaction://hlinkshowjump?jump=endshow" highlightClick="1">
              <a:snd r:embed="rId3" name="الترجمة من Google_2.wav"/>
            </a:hlinkHover>
          </p:cNvPr>
          <p:cNvPicPr>
            <a:picLocks noChangeAspect="1" noChangeArrowheads="1"/>
          </p:cNvPicPr>
          <p:nvPr userDrawn="1"/>
        </p:nvPicPr>
        <p:blipFill>
          <a:blip r:embed="rId4" cstate="print"/>
          <a:srcRect/>
          <a:stretch>
            <a:fillRect/>
          </a:stretch>
        </p:blipFill>
        <p:spPr bwMode="auto">
          <a:xfrm>
            <a:off x="57108" y="5694689"/>
            <a:ext cx="1125538" cy="1125537"/>
          </a:xfrm>
          <a:prstGeom prst="rect">
            <a:avLst/>
          </a:prstGeom>
          <a:noFill/>
          <a:ln w="9525">
            <a:noFill/>
            <a:miter lim="800000"/>
            <a:headEnd/>
            <a:tailEnd/>
          </a:ln>
        </p:spPr>
      </p:pic>
    </p:spTree>
    <p:extLst>
      <p:ext uri="{BB962C8B-B14F-4D97-AF65-F5344CB8AC3E}">
        <p14:creationId xmlns:p14="http://schemas.microsoft.com/office/powerpoint/2010/main" xmlns="" val="3886523253"/>
      </p:ext>
    </p:extLst>
  </p:cSld>
  <p:clrMapOvr>
    <a:masterClrMapping/>
  </p:clrMapOvr>
  <p:transition spd="slow">
    <p:cover dir="r"/>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idx="1"/>
          </p:nvPr>
        </p:nvSpPr>
        <p:spPr/>
        <p:txBody>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1631983817"/>
      </p:ext>
    </p:extLst>
  </p:cSld>
  <p:clrMapOvr>
    <a:masterClrMapping/>
  </p:clrMapOvr>
  <p:transition>
    <p:zoom/>
    <p:sndAc>
      <p:stSnd>
        <p:snd r:embed="rId1" name="laser.wav"/>
      </p:stSnd>
    </p:sndAc>
  </p:transition>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صورة ذو تسمية توضيحية">
    <p:spTree>
      <p:nvGrpSpPr>
        <p:cNvPr id="1" name=""/>
        <p:cNvGrpSpPr/>
        <p:nvPr/>
      </p:nvGrpSpPr>
      <p:grpSpPr>
        <a:xfrm>
          <a:off x="0" y="0"/>
          <a:ext cx="0" cy="0"/>
          <a:chOff x="0" y="0"/>
          <a:chExt cx="0" cy="0"/>
        </a:xfrm>
      </p:grpSpPr>
      <p:sp>
        <p:nvSpPr>
          <p:cNvPr id="8" name="مستطيل 7"/>
          <p:cNvSpPr/>
          <p:nvPr userDrawn="1"/>
        </p:nvSpPr>
        <p:spPr>
          <a:xfrm>
            <a:off x="1115616" y="-72008"/>
            <a:ext cx="8100392" cy="6237312"/>
          </a:xfrm>
          <a:prstGeom prst="rect">
            <a:avLst/>
          </a:prstGeom>
          <a:ln>
            <a:noFill/>
          </a:ln>
          <a:effectLst>
            <a:softEdge rad="63500"/>
          </a:effectLst>
        </p:spPr>
        <p:style>
          <a:lnRef idx="2">
            <a:schemeClr val="accent6"/>
          </a:lnRef>
          <a:fillRef idx="1">
            <a:schemeClr val="lt1"/>
          </a:fillRef>
          <a:effectRef idx="0">
            <a:schemeClr val="accent6"/>
          </a:effectRef>
          <a:fontRef idx="minor">
            <a:schemeClr val="dk1"/>
          </a:fontRef>
        </p:style>
        <p:txBody>
          <a:bodyPr rtlCol="1" anchor="ctr"/>
          <a:lstStyle/>
          <a:p>
            <a:pPr algn="ctr" fontAlgn="base">
              <a:spcBef>
                <a:spcPct val="0"/>
              </a:spcBef>
              <a:spcAft>
                <a:spcPct val="0"/>
              </a:spcAft>
            </a:pPr>
            <a:endParaRPr lang="ar-SA" dirty="0">
              <a:solidFill>
                <a:prstClr val="black"/>
              </a:solidFill>
            </a:endParaRPr>
          </a:p>
        </p:txBody>
      </p:sp>
    </p:spTree>
    <p:extLst>
      <p:ext uri="{BB962C8B-B14F-4D97-AF65-F5344CB8AC3E}">
        <p14:creationId xmlns:p14="http://schemas.microsoft.com/office/powerpoint/2010/main" xmlns="" val="4263764350"/>
      </p:ext>
    </p:extLst>
  </p:cSld>
  <p:clrMapOvr>
    <a:masterClrMapping/>
  </p:clrMapOvr>
  <p:transition spd="slow">
    <p:cover dir="r"/>
  </p:transition>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4638"/>
            <a:ext cx="8229600" cy="1143000"/>
          </a:xfrm>
          <a:prstGeom prst="rect">
            <a:avLst/>
          </a:prstGeom>
        </p:spPr>
        <p:txBody>
          <a:bodyPr/>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1600200"/>
            <a:ext cx="8229600" cy="4525963"/>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39B2815F-5EAE-4EE4-93F6-350B7680E0AB}" type="datetimeFigureOut">
              <a:rPr lang="ar-SA">
                <a:solidFill>
                  <a:prstClr val="black"/>
                </a:solidFill>
                <a:latin typeface="Arial" pitchFamily="34" charset="0"/>
              </a:rPr>
              <a:pPr fontAlgn="base">
                <a:spcBef>
                  <a:spcPct val="0"/>
                </a:spcBef>
                <a:spcAft>
                  <a:spcPct val="0"/>
                </a:spcAft>
                <a:defRPr/>
              </a:pPr>
              <a:t>01/02/38</a:t>
            </a:fld>
            <a:endParaRPr lang="ar-SA" dirty="0">
              <a:solidFill>
                <a:prstClr val="black"/>
              </a:solidFill>
              <a:latin typeface="Arial" pitchFamily="34" charset="0"/>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ar-SA" dirty="0">
              <a:solidFill>
                <a:prstClr val="black"/>
              </a:solidFill>
              <a:latin typeface="Arial" pitchFamily="34" charset="0"/>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6A981D7A-9E1C-4504-8842-6FAE2A7BA93C}" type="slidenum">
              <a:rPr lang="ar-SA">
                <a:solidFill>
                  <a:prstClr val="black"/>
                </a:solidFill>
                <a:latin typeface="Arial" pitchFamily="34" charset="0"/>
              </a:rPr>
              <a:pPr fontAlgn="base">
                <a:spcBef>
                  <a:spcPct val="0"/>
                </a:spcBef>
                <a:spcAft>
                  <a:spcPct val="0"/>
                </a:spcAft>
                <a:defRPr/>
              </a:pPr>
              <a:t>‹#›</a:t>
            </a:fld>
            <a:endParaRPr lang="ar-SA" dirty="0">
              <a:solidFill>
                <a:prstClr val="black"/>
              </a:solidFill>
              <a:latin typeface="Arial" pitchFamily="34" charset="0"/>
            </a:endParaRPr>
          </a:p>
        </p:txBody>
      </p:sp>
    </p:spTree>
    <p:extLst>
      <p:ext uri="{BB962C8B-B14F-4D97-AF65-F5344CB8AC3E}">
        <p14:creationId xmlns:p14="http://schemas.microsoft.com/office/powerpoint/2010/main" xmlns="" val="3199077400"/>
      </p:ext>
    </p:extLst>
  </p:cSld>
  <p:clrMapOvr>
    <a:masterClrMapping/>
  </p:clrMapOvr>
  <p:transition spd="slow">
    <p:cover dir="r"/>
  </p:transition>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a:prstGeom prst="rect">
            <a:avLst/>
          </a:prstGeom>
        </p:spPr>
        <p:txBody>
          <a:bodyPr vert="eaVert"/>
          <a:lstStyle/>
          <a:p>
            <a:r>
              <a:rPr lang="ar-SA" smtClean="0"/>
              <a:t>انقر لتحرير نمط العنوان الرئيسي</a:t>
            </a:r>
            <a:endParaRPr lang="ar-SA"/>
          </a:p>
        </p:txBody>
      </p:sp>
      <p:sp>
        <p:nvSpPr>
          <p:cNvPr id="3" name="عنصر نائب للعنوان العمودي 2"/>
          <p:cNvSpPr>
            <a:spLocks noGrp="1"/>
          </p:cNvSpPr>
          <p:nvPr>
            <p:ph type="body" orient="vert" idx="1"/>
          </p:nvPr>
        </p:nvSpPr>
        <p:spPr>
          <a:xfrm>
            <a:off x="457200" y="274638"/>
            <a:ext cx="6019800" cy="5851525"/>
          </a:xfrm>
          <a:prstGeom prst="rect">
            <a:avLst/>
          </a:prstGeom>
        </p:spPr>
        <p:txBody>
          <a:bodyPr vert="eaVert"/>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10"/>
          </p:nvPr>
        </p:nvSpPr>
        <p:spPr>
          <a:xfrm>
            <a:off x="6553200" y="6356350"/>
            <a:ext cx="2133600" cy="365125"/>
          </a:xfrm>
          <a:prstGeom prst="rect">
            <a:avLst/>
          </a:prstGeom>
        </p:spPr>
        <p:txBody>
          <a:bodyPr/>
          <a:lstStyle>
            <a:lvl1pPr>
              <a:defRPr/>
            </a:lvl1pPr>
          </a:lstStyle>
          <a:p>
            <a:pPr fontAlgn="base">
              <a:spcBef>
                <a:spcPct val="0"/>
              </a:spcBef>
              <a:spcAft>
                <a:spcPct val="0"/>
              </a:spcAft>
              <a:defRPr/>
            </a:pPr>
            <a:fld id="{514B8C5D-BB34-4724-8E56-A6A06EE04A0A}" type="datetimeFigureOut">
              <a:rPr lang="ar-SA">
                <a:solidFill>
                  <a:prstClr val="black"/>
                </a:solidFill>
                <a:latin typeface="Arial" pitchFamily="34" charset="0"/>
              </a:rPr>
              <a:pPr fontAlgn="base">
                <a:spcBef>
                  <a:spcPct val="0"/>
                </a:spcBef>
                <a:spcAft>
                  <a:spcPct val="0"/>
                </a:spcAft>
                <a:defRPr/>
              </a:pPr>
              <a:t>01/02/38</a:t>
            </a:fld>
            <a:endParaRPr lang="ar-SA" dirty="0">
              <a:solidFill>
                <a:prstClr val="black"/>
              </a:solidFill>
              <a:latin typeface="Arial" pitchFamily="34" charset="0"/>
            </a:endParaRPr>
          </a:p>
        </p:txBody>
      </p:sp>
      <p:sp>
        <p:nvSpPr>
          <p:cNvPr id="5" name="عنصر نائب للتذييل 4"/>
          <p:cNvSpPr>
            <a:spLocks noGrp="1"/>
          </p:cNvSpPr>
          <p:nvPr>
            <p:ph type="ftr" sz="quarter" idx="11"/>
          </p:nvPr>
        </p:nvSpPr>
        <p:spPr>
          <a:xfrm>
            <a:off x="3124200" y="6356350"/>
            <a:ext cx="2895600" cy="365125"/>
          </a:xfrm>
          <a:prstGeom prst="rect">
            <a:avLst/>
          </a:prstGeom>
        </p:spPr>
        <p:txBody>
          <a:bodyPr/>
          <a:lstStyle>
            <a:lvl1pPr>
              <a:defRPr/>
            </a:lvl1pPr>
          </a:lstStyle>
          <a:p>
            <a:pPr fontAlgn="base">
              <a:spcBef>
                <a:spcPct val="0"/>
              </a:spcBef>
              <a:spcAft>
                <a:spcPct val="0"/>
              </a:spcAft>
              <a:defRPr/>
            </a:pPr>
            <a:endParaRPr lang="ar-SA" dirty="0">
              <a:solidFill>
                <a:prstClr val="black"/>
              </a:solidFill>
              <a:latin typeface="Arial" pitchFamily="34" charset="0"/>
            </a:endParaRPr>
          </a:p>
        </p:txBody>
      </p:sp>
      <p:sp>
        <p:nvSpPr>
          <p:cNvPr id="6" name="عنصر نائب لرقم الشريحة 5"/>
          <p:cNvSpPr>
            <a:spLocks noGrp="1"/>
          </p:cNvSpPr>
          <p:nvPr>
            <p:ph type="sldNum" sz="quarter" idx="12"/>
          </p:nvPr>
        </p:nvSpPr>
        <p:spPr>
          <a:xfrm>
            <a:off x="457200" y="6356350"/>
            <a:ext cx="2133600" cy="365125"/>
          </a:xfrm>
          <a:prstGeom prst="rect">
            <a:avLst/>
          </a:prstGeom>
        </p:spPr>
        <p:txBody>
          <a:bodyPr/>
          <a:lstStyle>
            <a:lvl1pPr>
              <a:defRPr/>
            </a:lvl1pPr>
          </a:lstStyle>
          <a:p>
            <a:pPr fontAlgn="base">
              <a:spcBef>
                <a:spcPct val="0"/>
              </a:spcBef>
              <a:spcAft>
                <a:spcPct val="0"/>
              </a:spcAft>
              <a:defRPr/>
            </a:pPr>
            <a:fld id="{9DC17A39-A0B3-4C2A-8703-D36A2C8E5B74}" type="slidenum">
              <a:rPr lang="ar-SA">
                <a:solidFill>
                  <a:prstClr val="black"/>
                </a:solidFill>
                <a:latin typeface="Arial" pitchFamily="34" charset="0"/>
              </a:rPr>
              <a:pPr fontAlgn="base">
                <a:spcBef>
                  <a:spcPct val="0"/>
                </a:spcBef>
                <a:spcAft>
                  <a:spcPct val="0"/>
                </a:spcAft>
                <a:defRPr/>
              </a:pPr>
              <a:t>‹#›</a:t>
            </a:fld>
            <a:endParaRPr lang="ar-SA" dirty="0">
              <a:solidFill>
                <a:prstClr val="black"/>
              </a:solidFill>
              <a:latin typeface="Arial" pitchFamily="34" charset="0"/>
            </a:endParaRPr>
          </a:p>
        </p:txBody>
      </p:sp>
    </p:spTree>
    <p:extLst>
      <p:ext uri="{BB962C8B-B14F-4D97-AF65-F5344CB8AC3E}">
        <p14:creationId xmlns:p14="http://schemas.microsoft.com/office/powerpoint/2010/main" xmlns="" val="1109219320"/>
      </p:ext>
    </p:extLst>
  </p:cSld>
  <p:clrMapOvr>
    <a:masterClrMapping/>
  </p:clrMapOvr>
  <p:transition spd="slow">
    <p:cover dir="r"/>
  </p:transition>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cSld name="1_شريحة عنوان">
    <p:spTree>
      <p:nvGrpSpPr>
        <p:cNvPr id="1" name=""/>
        <p:cNvGrpSpPr/>
        <p:nvPr/>
      </p:nvGrpSpPr>
      <p:grpSpPr>
        <a:xfrm>
          <a:off x="0" y="0"/>
          <a:ext cx="0" cy="0"/>
          <a:chOff x="0" y="0"/>
          <a:chExt cx="0" cy="0"/>
        </a:xfrm>
      </p:grpSpPr>
      <p:grpSp>
        <p:nvGrpSpPr>
          <p:cNvPr id="7" name="Group 42"/>
          <p:cNvGrpSpPr/>
          <p:nvPr/>
        </p:nvGrpSpPr>
        <p:grpSpPr>
          <a:xfrm>
            <a:off x="-382404" y="0"/>
            <a:ext cx="9932332" cy="6858000"/>
            <a:chOff x="-382404" y="0"/>
            <a:chExt cx="9932332" cy="6858000"/>
          </a:xfrm>
        </p:grpSpPr>
        <p:grpSp>
          <p:nvGrpSpPr>
            <p:cNvPr id="8" name="Group 44"/>
            <p:cNvGrpSpPr/>
            <p:nvPr/>
          </p:nvGrpSpPr>
          <p:grpSpPr>
            <a:xfrm>
              <a:off x="0" y="0"/>
              <a:ext cx="9144000" cy="6858000"/>
              <a:chOff x="0" y="0"/>
              <a:chExt cx="9144000" cy="6858000"/>
            </a:xfrm>
          </p:grpSpPr>
          <p:grpSp>
            <p:nvGrpSpPr>
              <p:cNvPr id="9" name="Group 4"/>
              <p:cNvGrpSpPr/>
              <p:nvPr/>
            </p:nvGrpSpPr>
            <p:grpSpPr>
              <a:xfrm>
                <a:off x="0" y="0"/>
                <a:ext cx="2514600" cy="6858000"/>
                <a:chOff x="0" y="0"/>
                <a:chExt cx="2514600" cy="6858000"/>
              </a:xfrm>
            </p:grpSpPr>
            <p:sp>
              <p:nvSpPr>
                <p:cNvPr id="115" name="Rectangle 11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116" name="Rectangle 2"/>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117" name="Rectangle 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grpSp>
          <p:grpSp>
            <p:nvGrpSpPr>
              <p:cNvPr id="10" name="Group 5"/>
              <p:cNvGrpSpPr/>
              <p:nvPr/>
            </p:nvGrpSpPr>
            <p:grpSpPr>
              <a:xfrm>
                <a:off x="422910" y="0"/>
                <a:ext cx="2514600" cy="6858000"/>
                <a:chOff x="0" y="0"/>
                <a:chExt cx="2514600" cy="6858000"/>
              </a:xfrm>
            </p:grpSpPr>
            <p:sp>
              <p:nvSpPr>
                <p:cNvPr id="85" name="Rectangle 84"/>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86" name="Rectangle 85"/>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114" name="Rectangle 113"/>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grpSp>
          <p:grpSp>
            <p:nvGrpSpPr>
              <p:cNvPr id="11" name="Group 9"/>
              <p:cNvGrpSpPr/>
              <p:nvPr/>
            </p:nvGrpSpPr>
            <p:grpSpPr>
              <a:xfrm rot="10800000">
                <a:off x="6629400" y="0"/>
                <a:ext cx="2514600" cy="6858000"/>
                <a:chOff x="0" y="0"/>
                <a:chExt cx="2514600" cy="6858000"/>
              </a:xfrm>
            </p:grpSpPr>
            <p:sp>
              <p:nvSpPr>
                <p:cNvPr id="78" name="Rectangle 77"/>
                <p:cNvSpPr/>
                <p:nvPr/>
              </p:nvSpPr>
              <p:spPr>
                <a:xfrm>
                  <a:off x="914400" y="0"/>
                  <a:ext cx="1600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79" name="Rectangle 78"/>
                <p:cNvSpPr/>
                <p:nvPr/>
              </p:nvSpPr>
              <p:spPr>
                <a:xfrm>
                  <a:off x="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81" name="Rectangle 80"/>
                <p:cNvSpPr/>
                <p:nvPr/>
              </p:nvSpPr>
              <p:spPr>
                <a:xfrm>
                  <a:off x="2286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grpSp>
          <p:sp>
            <p:nvSpPr>
              <p:cNvPr id="75" name="Rectangle 74"/>
              <p:cNvSpPr/>
              <p:nvPr/>
            </p:nvSpPr>
            <p:spPr>
              <a:xfrm>
                <a:off x="3810000" y="0"/>
                <a:ext cx="28194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76" name="Rectangle 75"/>
              <p:cNvSpPr/>
              <p:nvPr/>
            </p:nvSpPr>
            <p:spPr>
              <a:xfrm>
                <a:off x="2895600" y="0"/>
                <a:ext cx="4572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77" name="Rectangle 76"/>
              <p:cNvSpPr/>
              <p:nvPr/>
            </p:nvSpPr>
            <p:spPr>
              <a:xfrm>
                <a:off x="3124200" y="0"/>
                <a:ext cx="762000" cy="6858000"/>
              </a:xfrm>
              <a:prstGeom prst="rect">
                <a:avLst/>
              </a:prstGeom>
              <a:solidFill>
                <a:schemeClr val="bg1">
                  <a:alpha val="1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grpSp>
        <p:sp>
          <p:nvSpPr>
            <p:cNvPr id="45" name="Freeform 44"/>
            <p:cNvSpPr/>
            <p:nvPr/>
          </p:nvSpPr>
          <p:spPr>
            <a:xfrm>
              <a:off x="-11875" y="5035138"/>
              <a:ext cx="9144000" cy="1175655"/>
            </a:xfrm>
            <a:custGeom>
              <a:avLst/>
              <a:gdLst>
                <a:gd name="connsiteX0" fmla="*/ 0 w 9144000"/>
                <a:gd name="connsiteY0" fmla="*/ 1116280 h 1175656"/>
                <a:gd name="connsiteX1" fmla="*/ 1674420 w 9144000"/>
                <a:gd name="connsiteY1" fmla="*/ 1163781 h 1175656"/>
                <a:gd name="connsiteX2" fmla="*/ 4120737 w 9144000"/>
                <a:gd name="connsiteY2" fmla="*/ 1045028 h 1175656"/>
                <a:gd name="connsiteX3" fmla="*/ 7172696 w 9144000"/>
                <a:gd name="connsiteY3" fmla="*/ 605641 h 1175656"/>
                <a:gd name="connsiteX4" fmla="*/ 9144000 w 9144000"/>
                <a:gd name="connsiteY4" fmla="*/ 0 h 1175656"/>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270659 h 1330035"/>
                <a:gd name="connsiteX1" fmla="*/ 1674420 w 9144000"/>
                <a:gd name="connsiteY1" fmla="*/ 1318160 h 1330035"/>
                <a:gd name="connsiteX2" fmla="*/ 4120737 w 9144000"/>
                <a:gd name="connsiteY2" fmla="*/ 1199407 h 1330035"/>
                <a:gd name="connsiteX3" fmla="*/ 7172696 w 9144000"/>
                <a:gd name="connsiteY3" fmla="*/ 760020 h 1330035"/>
                <a:gd name="connsiteX4" fmla="*/ 9144000 w 9144000"/>
                <a:gd name="connsiteY4" fmla="*/ 0 h 1330035"/>
                <a:gd name="connsiteX0" fmla="*/ 0 w 9144000"/>
                <a:gd name="connsiteY0" fmla="*/ 1116279 h 1175655"/>
                <a:gd name="connsiteX1" fmla="*/ 1674420 w 9144000"/>
                <a:gd name="connsiteY1" fmla="*/ 1163780 h 1175655"/>
                <a:gd name="connsiteX2" fmla="*/ 4120737 w 9144000"/>
                <a:gd name="connsiteY2" fmla="*/ 1045027 h 1175655"/>
                <a:gd name="connsiteX3" fmla="*/ 7172696 w 9144000"/>
                <a:gd name="connsiteY3" fmla="*/ 605640 h 1175655"/>
                <a:gd name="connsiteX4" fmla="*/ 9144000 w 9144000"/>
                <a:gd name="connsiteY4" fmla="*/ 0 h 117565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1175655">
                  <a:moveTo>
                    <a:pt x="0" y="1116279"/>
                  </a:moveTo>
                  <a:cubicBezTo>
                    <a:pt x="493815" y="1145967"/>
                    <a:pt x="987631" y="1175655"/>
                    <a:pt x="1674420" y="1163780"/>
                  </a:cubicBezTo>
                  <a:cubicBezTo>
                    <a:pt x="2361209" y="1151905"/>
                    <a:pt x="3204358" y="1138050"/>
                    <a:pt x="4120737" y="1045027"/>
                  </a:cubicBezTo>
                  <a:cubicBezTo>
                    <a:pt x="5037116" y="952004"/>
                    <a:pt x="6335486" y="779811"/>
                    <a:pt x="7172696" y="605640"/>
                  </a:cubicBezTo>
                  <a:cubicBezTo>
                    <a:pt x="8009907" y="431469"/>
                    <a:pt x="8866910" y="154379"/>
                    <a:pt x="9144000" y="0"/>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70983" fontAlgn="auto">
                <a:spcBef>
                  <a:spcPts val="0"/>
                </a:spcBef>
                <a:spcAft>
                  <a:spcPts val="0"/>
                </a:spcAft>
              </a:pPr>
              <a:endParaRPr lang="en-US" sz="1900">
                <a:solidFill>
                  <a:prstClr val="black"/>
                </a:solidFill>
              </a:endParaRPr>
            </a:p>
          </p:txBody>
        </p:sp>
        <p:sp>
          <p:nvSpPr>
            <p:cNvPr id="48" name="Freeform 47"/>
            <p:cNvSpPr/>
            <p:nvPr/>
          </p:nvSpPr>
          <p:spPr>
            <a:xfrm>
              <a:off x="-11875" y="3467595"/>
              <a:ext cx="9144000" cy="890650"/>
            </a:xfrm>
            <a:custGeom>
              <a:avLst/>
              <a:gdLst>
                <a:gd name="connsiteX0" fmla="*/ 0 w 9144000"/>
                <a:gd name="connsiteY0" fmla="*/ 890650 h 890650"/>
                <a:gd name="connsiteX1" fmla="*/ 1045028 w 9144000"/>
                <a:gd name="connsiteY1" fmla="*/ 475013 h 890650"/>
                <a:gd name="connsiteX2" fmla="*/ 3111335 w 9144000"/>
                <a:gd name="connsiteY2" fmla="*/ 71252 h 890650"/>
                <a:gd name="connsiteX3" fmla="*/ 5913911 w 9144000"/>
                <a:gd name="connsiteY3" fmla="*/ 71252 h 890650"/>
                <a:gd name="connsiteX4" fmla="*/ 9144000 w 9144000"/>
                <a:gd name="connsiteY4" fmla="*/ 498764 h 8906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144000" h="890650">
                  <a:moveTo>
                    <a:pt x="0" y="890650"/>
                  </a:moveTo>
                  <a:cubicBezTo>
                    <a:pt x="263236" y="751114"/>
                    <a:pt x="526472" y="611579"/>
                    <a:pt x="1045028" y="475013"/>
                  </a:cubicBezTo>
                  <a:cubicBezTo>
                    <a:pt x="1563584" y="338447"/>
                    <a:pt x="2299855" y="138545"/>
                    <a:pt x="3111335" y="71252"/>
                  </a:cubicBezTo>
                  <a:cubicBezTo>
                    <a:pt x="3922815" y="3959"/>
                    <a:pt x="4908467" y="0"/>
                    <a:pt x="5913911" y="71252"/>
                  </a:cubicBezTo>
                  <a:cubicBezTo>
                    <a:pt x="6919355" y="142504"/>
                    <a:pt x="8595756" y="427512"/>
                    <a:pt x="9144000" y="498764"/>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70983" fontAlgn="auto">
                <a:spcBef>
                  <a:spcPts val="0"/>
                </a:spcBef>
                <a:spcAft>
                  <a:spcPts val="0"/>
                </a:spcAft>
              </a:pPr>
              <a:endParaRPr lang="en-US" sz="1900">
                <a:solidFill>
                  <a:prstClr val="black"/>
                </a:solidFill>
              </a:endParaRPr>
            </a:p>
          </p:txBody>
        </p:sp>
        <p:sp>
          <p:nvSpPr>
            <p:cNvPr id="49" name="Freeform 48"/>
            <p:cNvSpPr/>
            <p:nvPr/>
          </p:nvSpPr>
          <p:spPr>
            <a:xfrm>
              <a:off x="-23751" y="5640779"/>
              <a:ext cx="3004457" cy="1211283"/>
            </a:xfrm>
            <a:custGeom>
              <a:avLst/>
              <a:gdLst>
                <a:gd name="connsiteX0" fmla="*/ 0 w 3004457"/>
                <a:gd name="connsiteY0" fmla="*/ 0 h 1211283"/>
                <a:gd name="connsiteX1" fmla="*/ 3004457 w 3004457"/>
                <a:gd name="connsiteY1" fmla="*/ 1211283 h 1211283"/>
              </a:gdLst>
              <a:ahLst/>
              <a:cxnLst>
                <a:cxn ang="0">
                  <a:pos x="connsiteX0" y="connsiteY0"/>
                </a:cxn>
                <a:cxn ang="0">
                  <a:pos x="connsiteX1" y="connsiteY1"/>
                </a:cxn>
              </a:cxnLst>
              <a:rect l="l" t="t" r="r" b="b"/>
              <a:pathLst>
                <a:path w="3004457" h="1211283">
                  <a:moveTo>
                    <a:pt x="0" y="0"/>
                  </a:moveTo>
                  <a:cubicBezTo>
                    <a:pt x="1103415" y="501732"/>
                    <a:pt x="2206831" y="1003465"/>
                    <a:pt x="3004457" y="1211283"/>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70983" fontAlgn="auto">
                <a:spcBef>
                  <a:spcPts val="0"/>
                </a:spcBef>
                <a:spcAft>
                  <a:spcPts val="0"/>
                </a:spcAft>
              </a:pPr>
              <a:endParaRPr lang="en-US" sz="1900">
                <a:solidFill>
                  <a:prstClr val="black"/>
                </a:solidFill>
              </a:endParaRPr>
            </a:p>
          </p:txBody>
        </p:sp>
        <p:sp>
          <p:nvSpPr>
            <p:cNvPr id="51" name="Freeform 50"/>
            <p:cNvSpPr/>
            <p:nvPr/>
          </p:nvSpPr>
          <p:spPr>
            <a:xfrm>
              <a:off x="-11875" y="5284519"/>
              <a:ext cx="9144000" cy="1478478"/>
            </a:xfrm>
            <a:custGeom>
              <a:avLst/>
              <a:gdLst>
                <a:gd name="connsiteX0" fmla="*/ 0 w 9144000"/>
                <a:gd name="connsiteY0" fmla="*/ 0 h 1478478"/>
                <a:gd name="connsiteX1" fmla="*/ 1104405 w 9144000"/>
                <a:gd name="connsiteY1" fmla="*/ 344385 h 1478478"/>
                <a:gd name="connsiteX2" fmla="*/ 3194462 w 9144000"/>
                <a:gd name="connsiteY2" fmla="*/ 866899 h 1478478"/>
                <a:gd name="connsiteX3" fmla="*/ 5676405 w 9144000"/>
                <a:gd name="connsiteY3" fmla="*/ 1282536 h 1478478"/>
                <a:gd name="connsiteX4" fmla="*/ 7730836 w 9144000"/>
                <a:gd name="connsiteY4" fmla="*/ 1448790 h 1478478"/>
                <a:gd name="connsiteX5" fmla="*/ 8573984 w 9144000"/>
                <a:gd name="connsiteY5" fmla="*/ 1460665 h 1478478"/>
                <a:gd name="connsiteX6" fmla="*/ 9144000 w 9144000"/>
                <a:gd name="connsiteY6" fmla="*/ 1425039 h 147847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144000" h="1478478">
                  <a:moveTo>
                    <a:pt x="0" y="0"/>
                  </a:moveTo>
                  <a:cubicBezTo>
                    <a:pt x="285997" y="99951"/>
                    <a:pt x="571995" y="199902"/>
                    <a:pt x="1104405" y="344385"/>
                  </a:cubicBezTo>
                  <a:cubicBezTo>
                    <a:pt x="1636815" y="488868"/>
                    <a:pt x="2432462" y="710541"/>
                    <a:pt x="3194462" y="866899"/>
                  </a:cubicBezTo>
                  <a:cubicBezTo>
                    <a:pt x="3956462" y="1023258"/>
                    <a:pt x="4920343" y="1185554"/>
                    <a:pt x="5676405" y="1282536"/>
                  </a:cubicBezTo>
                  <a:cubicBezTo>
                    <a:pt x="6432467" y="1379518"/>
                    <a:pt x="7247906" y="1419102"/>
                    <a:pt x="7730836" y="1448790"/>
                  </a:cubicBezTo>
                  <a:cubicBezTo>
                    <a:pt x="8213766" y="1478478"/>
                    <a:pt x="8338457" y="1464623"/>
                    <a:pt x="8573984" y="1460665"/>
                  </a:cubicBezTo>
                  <a:cubicBezTo>
                    <a:pt x="8809511" y="1456707"/>
                    <a:pt x="8976755" y="1440873"/>
                    <a:pt x="9144000" y="1425039"/>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70983" fontAlgn="auto">
                <a:spcBef>
                  <a:spcPts val="0"/>
                </a:spcBef>
                <a:spcAft>
                  <a:spcPts val="0"/>
                </a:spcAft>
              </a:pPr>
              <a:endParaRPr lang="en-US" sz="1900">
                <a:solidFill>
                  <a:prstClr val="black"/>
                </a:solidFill>
              </a:endParaRPr>
            </a:p>
          </p:txBody>
        </p:sp>
        <p:sp>
          <p:nvSpPr>
            <p:cNvPr id="52" name="Freeform 51"/>
            <p:cNvSpPr/>
            <p:nvPr/>
          </p:nvSpPr>
          <p:spPr>
            <a:xfrm>
              <a:off x="2137558" y="5132120"/>
              <a:ext cx="6982691" cy="1719942"/>
            </a:xfrm>
            <a:custGeom>
              <a:avLst/>
              <a:gdLst>
                <a:gd name="connsiteX0" fmla="*/ 0 w 6982691"/>
                <a:gd name="connsiteY0" fmla="*/ 1719942 h 1719942"/>
                <a:gd name="connsiteX1" fmla="*/ 546265 w 6982691"/>
                <a:gd name="connsiteY1" fmla="*/ 1185553 h 1719942"/>
                <a:gd name="connsiteX2" fmla="*/ 1330037 w 6982691"/>
                <a:gd name="connsiteY2" fmla="*/ 710540 h 1719942"/>
                <a:gd name="connsiteX3" fmla="*/ 2078182 w 6982691"/>
                <a:gd name="connsiteY3" fmla="*/ 437407 h 1719942"/>
                <a:gd name="connsiteX4" fmla="*/ 3348842 w 6982691"/>
                <a:gd name="connsiteY4" fmla="*/ 152399 h 1719942"/>
                <a:gd name="connsiteX5" fmla="*/ 4001985 w 6982691"/>
                <a:gd name="connsiteY5" fmla="*/ 69272 h 1719942"/>
                <a:gd name="connsiteX6" fmla="*/ 5047013 w 6982691"/>
                <a:gd name="connsiteY6" fmla="*/ 9896 h 1719942"/>
                <a:gd name="connsiteX7" fmla="*/ 5890161 w 6982691"/>
                <a:gd name="connsiteY7" fmla="*/ 9896 h 1719942"/>
                <a:gd name="connsiteX8" fmla="*/ 6495803 w 6982691"/>
                <a:gd name="connsiteY8" fmla="*/ 9896 h 1719942"/>
                <a:gd name="connsiteX9" fmla="*/ 6899564 w 6982691"/>
                <a:gd name="connsiteY9" fmla="*/ 33646 h 1719942"/>
                <a:gd name="connsiteX10" fmla="*/ 6982691 w 6982691"/>
                <a:gd name="connsiteY10" fmla="*/ 45522 h 1719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982691" h="1719942">
                  <a:moveTo>
                    <a:pt x="0" y="1719942"/>
                  </a:moveTo>
                  <a:cubicBezTo>
                    <a:pt x="162296" y="1536864"/>
                    <a:pt x="324592" y="1353787"/>
                    <a:pt x="546265" y="1185553"/>
                  </a:cubicBezTo>
                  <a:cubicBezTo>
                    <a:pt x="767938" y="1017319"/>
                    <a:pt x="1074718" y="835231"/>
                    <a:pt x="1330037" y="710540"/>
                  </a:cubicBezTo>
                  <a:cubicBezTo>
                    <a:pt x="1585356" y="585849"/>
                    <a:pt x="1741715" y="530430"/>
                    <a:pt x="2078182" y="437407"/>
                  </a:cubicBezTo>
                  <a:cubicBezTo>
                    <a:pt x="2414649" y="344384"/>
                    <a:pt x="3028208" y="213755"/>
                    <a:pt x="3348842" y="152399"/>
                  </a:cubicBezTo>
                  <a:cubicBezTo>
                    <a:pt x="3669476" y="91043"/>
                    <a:pt x="3718957" y="93022"/>
                    <a:pt x="4001985" y="69272"/>
                  </a:cubicBezTo>
                  <a:cubicBezTo>
                    <a:pt x="4285013" y="45522"/>
                    <a:pt x="4732317" y="19792"/>
                    <a:pt x="5047013" y="9896"/>
                  </a:cubicBezTo>
                  <a:cubicBezTo>
                    <a:pt x="5361709" y="0"/>
                    <a:pt x="5890161" y="9896"/>
                    <a:pt x="5890161" y="9896"/>
                  </a:cubicBezTo>
                  <a:lnTo>
                    <a:pt x="6495803" y="9896"/>
                  </a:lnTo>
                  <a:cubicBezTo>
                    <a:pt x="6664037" y="13854"/>
                    <a:pt x="6818416" y="27708"/>
                    <a:pt x="6899564" y="33646"/>
                  </a:cubicBezTo>
                  <a:cubicBezTo>
                    <a:pt x="6980712" y="39584"/>
                    <a:pt x="6953003" y="37605"/>
                    <a:pt x="6982691" y="45522"/>
                  </a:cubicBezTo>
                </a:path>
              </a:pathLst>
            </a:custGeom>
            <a:ln w="6350">
              <a:solidFill>
                <a:schemeClr val="bg1">
                  <a:alpha val="2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defTabSz="970983" fontAlgn="auto">
                <a:spcBef>
                  <a:spcPts val="0"/>
                </a:spcBef>
                <a:spcAft>
                  <a:spcPts val="0"/>
                </a:spcAft>
              </a:pPr>
              <a:endParaRPr lang="en-US" sz="1900">
                <a:solidFill>
                  <a:prstClr val="black"/>
                </a:solidFill>
              </a:endParaRPr>
            </a:p>
          </p:txBody>
        </p:sp>
        <p:sp>
          <p:nvSpPr>
            <p:cNvPr id="53" name="Hexagon 52"/>
            <p:cNvSpPr/>
            <p:nvPr/>
          </p:nvSpPr>
          <p:spPr>
            <a:xfrm rot="1800000">
              <a:off x="2996165" y="2859252"/>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54" name="Hexagon 53"/>
            <p:cNvSpPr/>
            <p:nvPr/>
          </p:nvSpPr>
          <p:spPr>
            <a:xfrm rot="1800000">
              <a:off x="3720065" y="4126078"/>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55" name="Hexagon 54"/>
            <p:cNvSpPr/>
            <p:nvPr/>
          </p:nvSpPr>
          <p:spPr>
            <a:xfrm rot="1800000">
              <a:off x="3729591" y="1592427"/>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56" name="Hexagon 55"/>
            <p:cNvSpPr/>
            <p:nvPr/>
          </p:nvSpPr>
          <p:spPr>
            <a:xfrm rot="1800000">
              <a:off x="2977115" y="325603"/>
              <a:ext cx="1601400" cy="1388236"/>
            </a:xfrm>
            <a:prstGeom prst="hexagon">
              <a:avLst>
                <a:gd name="adj" fmla="val 28544"/>
                <a:gd name="vf" fmla="val 115470"/>
              </a:avLst>
            </a:prstGeom>
            <a:solidFill>
              <a:schemeClr val="bg1">
                <a:alpha val="4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57" name="Hexagon 56"/>
            <p:cNvSpPr/>
            <p:nvPr/>
          </p:nvSpPr>
          <p:spPr>
            <a:xfrm rot="1800000">
              <a:off x="4463014" y="5383378"/>
              <a:ext cx="1601400" cy="1388236"/>
            </a:xfrm>
            <a:prstGeom prst="hexagon">
              <a:avLst>
                <a:gd name="adj" fmla="val 28544"/>
                <a:gd name="vf" fmla="val 115470"/>
              </a:avLst>
            </a:prstGeom>
            <a:solidFill>
              <a:schemeClr val="bg1">
                <a:alpha val="6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58" name="Freeform 57"/>
            <p:cNvSpPr/>
            <p:nvPr/>
          </p:nvSpPr>
          <p:spPr>
            <a:xfrm rot="1800000">
              <a:off x="-382404" y="4201528"/>
              <a:ext cx="1261499"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56357 w 1261499"/>
                <a:gd name="connsiteY5" fmla="*/ 1388236 h 1388236"/>
                <a:gd name="connsiteX6" fmla="*/ 0 w 1261499"/>
                <a:gd name="connsiteY6" fmla="*/ 105098 h 1388236"/>
                <a:gd name="connsiteX0" fmla="*/ 0 w 1261499"/>
                <a:gd name="connsiteY0" fmla="*/ 105098 h 1388236"/>
                <a:gd name="connsiteX1" fmla="*/ 56357 w 1261499"/>
                <a:gd name="connsiteY1" fmla="*/ 0 h 1388236"/>
                <a:gd name="connsiteX2" fmla="*/ 865241 w 1261499"/>
                <a:gd name="connsiteY2" fmla="*/ 0 h 1388236"/>
                <a:gd name="connsiteX3" fmla="*/ 1261499 w 1261499"/>
                <a:gd name="connsiteY3" fmla="*/ 694118 h 1388236"/>
                <a:gd name="connsiteX4" fmla="*/ 865241 w 1261499"/>
                <a:gd name="connsiteY4" fmla="*/ 1388236 h 1388236"/>
                <a:gd name="connsiteX5" fmla="*/ 744578 w 1261499"/>
                <a:gd name="connsiteY5" fmla="*/ 1387893 h 1388236"/>
                <a:gd name="connsiteX6" fmla="*/ 0 w 1261499"/>
                <a:gd name="connsiteY6" fmla="*/ 10509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61499" h="1388236">
                  <a:moveTo>
                    <a:pt x="0" y="105098"/>
                  </a:moveTo>
                  <a:lnTo>
                    <a:pt x="56357" y="0"/>
                  </a:lnTo>
                  <a:lnTo>
                    <a:pt x="865241" y="0"/>
                  </a:lnTo>
                  <a:lnTo>
                    <a:pt x="1261499" y="694118"/>
                  </a:lnTo>
                  <a:lnTo>
                    <a:pt x="865241" y="1388236"/>
                  </a:lnTo>
                  <a:lnTo>
                    <a:pt x="744578" y="1387893"/>
                  </a:lnTo>
                  <a:lnTo>
                    <a:pt x="0" y="105098"/>
                  </a:lnTo>
                  <a:close/>
                </a:path>
              </a:pathLst>
            </a:cu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59" name="Hexagon 58"/>
            <p:cNvSpPr/>
            <p:nvPr/>
          </p:nvSpPr>
          <p:spPr>
            <a:xfrm rot="1800000">
              <a:off x="24365" y="540242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0" name="Hexagon 59"/>
            <p:cNvSpPr/>
            <p:nvPr/>
          </p:nvSpPr>
          <p:spPr>
            <a:xfrm rot="1800000">
              <a:off x="52941" y="284972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1" name="Hexagon 60"/>
            <p:cNvSpPr/>
            <p:nvPr/>
          </p:nvSpPr>
          <p:spPr>
            <a:xfrm rot="1800000">
              <a:off x="776840" y="4126077"/>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2" name="Hexagon 61"/>
            <p:cNvSpPr/>
            <p:nvPr/>
          </p:nvSpPr>
          <p:spPr>
            <a:xfrm rot="1800000">
              <a:off x="1510265" y="54119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3" name="Hexagon 62"/>
            <p:cNvSpPr/>
            <p:nvPr/>
          </p:nvSpPr>
          <p:spPr>
            <a:xfrm rot="1800000">
              <a:off x="1529316" y="2859252"/>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4" name="Hexagon 63"/>
            <p:cNvSpPr/>
            <p:nvPr/>
          </p:nvSpPr>
          <p:spPr>
            <a:xfrm rot="1800000">
              <a:off x="795890" y="1563853"/>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5" name="Hexagon 64"/>
            <p:cNvSpPr/>
            <p:nvPr/>
          </p:nvSpPr>
          <p:spPr>
            <a:xfrm rot="1800000">
              <a:off x="6806166" y="4145128"/>
              <a:ext cx="1601400" cy="1388236"/>
            </a:xfrm>
            <a:prstGeom prst="hexagon">
              <a:avLst>
                <a:gd name="adj" fmla="val 28544"/>
                <a:gd name="vf" fmla="val 115470"/>
              </a:avLst>
            </a:prstGeom>
            <a:solidFill>
              <a:schemeClr val="bg1">
                <a:alpha val="10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6" name="Hexagon 65"/>
            <p:cNvSpPr/>
            <p:nvPr/>
          </p:nvSpPr>
          <p:spPr>
            <a:xfrm rot="1800000">
              <a:off x="7549116" y="5421479"/>
              <a:ext cx="1601400" cy="1388236"/>
            </a:xfrm>
            <a:prstGeom prst="hexagon">
              <a:avLst>
                <a:gd name="adj" fmla="val 28544"/>
                <a:gd name="vf" fmla="val 115470"/>
              </a:avLst>
            </a:pr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7" name="Hexagon 66"/>
            <p:cNvSpPr/>
            <p:nvPr/>
          </p:nvSpPr>
          <p:spPr>
            <a:xfrm rot="1800000">
              <a:off x="7549117" y="2868778"/>
              <a:ext cx="1601400" cy="1388236"/>
            </a:xfrm>
            <a:prstGeom prst="hexagon">
              <a:avLst>
                <a:gd name="adj" fmla="val 28544"/>
                <a:gd name="vf" fmla="val 115470"/>
              </a:avLst>
            </a:prstGeom>
            <a:solidFill>
              <a:schemeClr val="bg1">
                <a:alpha val="7000"/>
              </a:schemeClr>
            </a:solidFill>
            <a:ln w="12700">
              <a:solidFill>
                <a:schemeClr val="bg1">
                  <a:alpha val="8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8" name="Freeform 67"/>
            <p:cNvSpPr/>
            <p:nvPr/>
          </p:nvSpPr>
          <p:spPr>
            <a:xfrm rot="1800000">
              <a:off x="8306521" y="4055629"/>
              <a:ext cx="1243407" cy="1388236"/>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118 h 1388236"/>
                <a:gd name="connsiteX1" fmla="*/ 396258 w 1601400"/>
                <a:gd name="connsiteY1" fmla="*/ 0 h 1388236"/>
                <a:gd name="connsiteX2" fmla="*/ 474029 w 1601400"/>
                <a:gd name="connsiteY2" fmla="*/ 4016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243407"/>
                <a:gd name="connsiteY0" fmla="*/ 694118 h 1388236"/>
                <a:gd name="connsiteX1" fmla="*/ 396258 w 1243407"/>
                <a:gd name="connsiteY1" fmla="*/ 0 h 1388236"/>
                <a:gd name="connsiteX2" fmla="*/ 474029 w 1243407"/>
                <a:gd name="connsiteY2" fmla="*/ 4016 h 1388236"/>
                <a:gd name="connsiteX3" fmla="*/ 1243407 w 1243407"/>
                <a:gd name="connsiteY3" fmla="*/ 1325983 h 1388236"/>
                <a:gd name="connsiteX4" fmla="*/ 1205142 w 1243407"/>
                <a:gd name="connsiteY4" fmla="*/ 1388236 h 1388236"/>
                <a:gd name="connsiteX5" fmla="*/ 396258 w 1243407"/>
                <a:gd name="connsiteY5" fmla="*/ 1388236 h 1388236"/>
                <a:gd name="connsiteX6" fmla="*/ 0 w 1243407"/>
                <a:gd name="connsiteY6" fmla="*/ 694118 h 138823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3407" h="1388236">
                  <a:moveTo>
                    <a:pt x="0" y="694118"/>
                  </a:moveTo>
                  <a:lnTo>
                    <a:pt x="396258" y="0"/>
                  </a:lnTo>
                  <a:lnTo>
                    <a:pt x="474029" y="4016"/>
                  </a:lnTo>
                  <a:lnTo>
                    <a:pt x="1243407" y="1325983"/>
                  </a:lnTo>
                  <a:lnTo>
                    <a:pt x="1205142" y="1388236"/>
                  </a:lnTo>
                  <a:lnTo>
                    <a:pt x="396258" y="1388236"/>
                  </a:lnTo>
                  <a:lnTo>
                    <a:pt x="0" y="694118"/>
                  </a:lnTo>
                  <a:close/>
                </a:path>
              </a:pathLst>
            </a:custGeom>
            <a:solidFill>
              <a:schemeClr val="bg1">
                <a:alpha val="400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sp>
          <p:nvSpPr>
            <p:cNvPr id="69" name="Freeform 68"/>
            <p:cNvSpPr/>
            <p:nvPr/>
          </p:nvSpPr>
          <p:spPr>
            <a:xfrm rot="1800000">
              <a:off x="8306771" y="1511524"/>
              <a:ext cx="1241871" cy="1388822"/>
            </a:xfrm>
            <a:custGeom>
              <a:avLst/>
              <a:gdLst>
                <a:gd name="connsiteX0" fmla="*/ 0 w 1601400"/>
                <a:gd name="connsiteY0" fmla="*/ 694118 h 1388236"/>
                <a:gd name="connsiteX1" fmla="*/ 396258 w 1601400"/>
                <a:gd name="connsiteY1" fmla="*/ 0 h 1388236"/>
                <a:gd name="connsiteX2" fmla="*/ 1205142 w 1601400"/>
                <a:gd name="connsiteY2" fmla="*/ 0 h 1388236"/>
                <a:gd name="connsiteX3" fmla="*/ 1601400 w 1601400"/>
                <a:gd name="connsiteY3" fmla="*/ 694118 h 1388236"/>
                <a:gd name="connsiteX4" fmla="*/ 1205142 w 1601400"/>
                <a:gd name="connsiteY4" fmla="*/ 1388236 h 1388236"/>
                <a:gd name="connsiteX5" fmla="*/ 396258 w 1601400"/>
                <a:gd name="connsiteY5" fmla="*/ 1388236 h 1388236"/>
                <a:gd name="connsiteX6" fmla="*/ 0 w 1601400"/>
                <a:gd name="connsiteY6" fmla="*/ 694118 h 1388236"/>
                <a:gd name="connsiteX0" fmla="*/ 0 w 1601400"/>
                <a:gd name="connsiteY0" fmla="*/ 694704 h 1388822"/>
                <a:gd name="connsiteX1" fmla="*/ 396258 w 1601400"/>
                <a:gd name="connsiteY1" fmla="*/ 586 h 1388822"/>
                <a:gd name="connsiteX2" fmla="*/ 482002 w 1601400"/>
                <a:gd name="connsiteY2" fmla="*/ 0 h 1388822"/>
                <a:gd name="connsiteX3" fmla="*/ 1601400 w 1601400"/>
                <a:gd name="connsiteY3" fmla="*/ 694704 h 1388822"/>
                <a:gd name="connsiteX4" fmla="*/ 1205142 w 1601400"/>
                <a:gd name="connsiteY4" fmla="*/ 1388822 h 1388822"/>
                <a:gd name="connsiteX5" fmla="*/ 396258 w 1601400"/>
                <a:gd name="connsiteY5" fmla="*/ 1388822 h 1388822"/>
                <a:gd name="connsiteX6" fmla="*/ 0 w 1601400"/>
                <a:gd name="connsiteY6" fmla="*/ 694704 h 1388822"/>
                <a:gd name="connsiteX0" fmla="*/ 0 w 1241871"/>
                <a:gd name="connsiteY0" fmla="*/ 694704 h 1388822"/>
                <a:gd name="connsiteX1" fmla="*/ 396258 w 1241871"/>
                <a:gd name="connsiteY1" fmla="*/ 586 h 1388822"/>
                <a:gd name="connsiteX2" fmla="*/ 482002 w 1241871"/>
                <a:gd name="connsiteY2" fmla="*/ 0 h 1388822"/>
                <a:gd name="connsiteX3" fmla="*/ 1241871 w 1241871"/>
                <a:gd name="connsiteY3" fmla="*/ 1323912 h 1388822"/>
                <a:gd name="connsiteX4" fmla="*/ 1205142 w 1241871"/>
                <a:gd name="connsiteY4" fmla="*/ 1388822 h 1388822"/>
                <a:gd name="connsiteX5" fmla="*/ 396258 w 1241871"/>
                <a:gd name="connsiteY5" fmla="*/ 1388822 h 1388822"/>
                <a:gd name="connsiteX6" fmla="*/ 0 w 1241871"/>
                <a:gd name="connsiteY6" fmla="*/ 694704 h 13888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241871" h="1388822">
                  <a:moveTo>
                    <a:pt x="0" y="694704"/>
                  </a:moveTo>
                  <a:lnTo>
                    <a:pt x="396258" y="586"/>
                  </a:lnTo>
                  <a:lnTo>
                    <a:pt x="482002" y="0"/>
                  </a:lnTo>
                  <a:lnTo>
                    <a:pt x="1241871" y="1323912"/>
                  </a:lnTo>
                  <a:lnTo>
                    <a:pt x="1205142" y="1388822"/>
                  </a:lnTo>
                  <a:lnTo>
                    <a:pt x="396258" y="1388822"/>
                  </a:lnTo>
                  <a:lnTo>
                    <a:pt x="0" y="694704"/>
                  </a:lnTo>
                  <a:close/>
                </a:path>
              </a:pathLst>
            </a:custGeom>
            <a:solidFill>
              <a:schemeClr val="bg1">
                <a:alpha val="0"/>
              </a:schemeClr>
            </a:solidFill>
            <a:ln w="12700">
              <a:solidFill>
                <a:schemeClr val="bg1">
                  <a:alpha val="12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70983" fontAlgn="auto">
                <a:spcBef>
                  <a:spcPts val="0"/>
                </a:spcBef>
                <a:spcAft>
                  <a:spcPts val="0"/>
                </a:spcAft>
              </a:pPr>
              <a:endParaRPr lang="en-US" sz="1900">
                <a:solidFill>
                  <a:prstClr val="white"/>
                </a:solidFill>
              </a:endParaRPr>
            </a:p>
          </p:txBody>
        </p:sp>
      </p:grpSp>
      <p:sp>
        <p:nvSpPr>
          <p:cNvPr id="46" name="Rectangle 45"/>
          <p:cNvSpPr/>
          <p:nvPr/>
        </p:nvSpPr>
        <p:spPr>
          <a:xfrm>
            <a:off x="4561242" y="-21511"/>
            <a:ext cx="3679116" cy="6271840"/>
          </a:xfrm>
          <a:prstGeom prst="rect">
            <a:avLst/>
          </a:prstGeom>
          <a:solidFill>
            <a:srgbClr val="F5F5F5"/>
          </a:solidFill>
          <a:ln>
            <a:solidFill>
              <a:schemeClr val="bg2">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70983" fontAlgn="auto">
              <a:spcBef>
                <a:spcPts val="0"/>
              </a:spcBef>
              <a:spcAft>
                <a:spcPts val="0"/>
              </a:spcAft>
            </a:pPr>
            <a:endParaRPr lang="en-US" sz="1900">
              <a:solidFill>
                <a:prstClr val="white"/>
              </a:solidFill>
            </a:endParaRPr>
          </a:p>
        </p:txBody>
      </p:sp>
      <p:sp>
        <p:nvSpPr>
          <p:cNvPr id="47" name="Rectangle 46"/>
          <p:cNvSpPr/>
          <p:nvPr/>
        </p:nvSpPr>
        <p:spPr>
          <a:xfrm>
            <a:off x="4649096" y="-21510"/>
            <a:ext cx="3505200" cy="2312889"/>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70983" fontAlgn="auto">
              <a:spcBef>
                <a:spcPts val="0"/>
              </a:spcBef>
              <a:spcAft>
                <a:spcPts val="0"/>
              </a:spcAft>
            </a:pPr>
            <a:endParaRPr lang="en-US" sz="1900">
              <a:solidFill>
                <a:prstClr val="white"/>
              </a:solidFill>
            </a:endParaRPr>
          </a:p>
        </p:txBody>
      </p:sp>
      <p:sp>
        <p:nvSpPr>
          <p:cNvPr id="2" name="Title 1"/>
          <p:cNvSpPr>
            <a:spLocks noGrp="1"/>
          </p:cNvSpPr>
          <p:nvPr>
            <p:ph type="ctrTitle"/>
          </p:nvPr>
        </p:nvSpPr>
        <p:spPr>
          <a:xfrm>
            <a:off x="4733366" y="2708476"/>
            <a:ext cx="3313355" cy="1702160"/>
          </a:xfrm>
          <a:prstGeom prst="rect">
            <a:avLst/>
          </a:prstGeom>
        </p:spPr>
        <p:txBody>
          <a:bodyPr>
            <a:normAutofit/>
          </a:bodyPr>
          <a:lstStyle>
            <a:lvl1pPr>
              <a:defRPr sz="3600"/>
            </a:lvl1pPr>
          </a:lstStyle>
          <a:p>
            <a:r>
              <a:rPr lang="ar-SA" smtClean="0"/>
              <a:t>انقر لتحرير نمط العنوان الرئيسي</a:t>
            </a:r>
            <a:endParaRPr lang="en-US" dirty="0"/>
          </a:p>
        </p:txBody>
      </p:sp>
      <p:sp>
        <p:nvSpPr>
          <p:cNvPr id="3" name="Subtitle 2"/>
          <p:cNvSpPr>
            <a:spLocks noGrp="1"/>
          </p:cNvSpPr>
          <p:nvPr>
            <p:ph type="subTitle" idx="1"/>
          </p:nvPr>
        </p:nvSpPr>
        <p:spPr>
          <a:xfrm>
            <a:off x="4733366" y="4421080"/>
            <a:ext cx="3309803" cy="1260629"/>
          </a:xfrm>
          <a:prstGeom prst="rect">
            <a:avLst/>
          </a:prstGeom>
        </p:spPr>
        <p:txBody>
          <a:bodyPr>
            <a:normAutofit/>
          </a:bodyPr>
          <a:lstStyle>
            <a:lvl1pPr marL="0" indent="0" algn="l">
              <a:buNone/>
              <a:defRPr sz="1800">
                <a:solidFill>
                  <a:srgbClr val="424242"/>
                </a:solidFill>
              </a:defRPr>
            </a:lvl1pPr>
            <a:lvl2pPr marL="457119" indent="0" algn="ctr">
              <a:buNone/>
              <a:defRPr>
                <a:solidFill>
                  <a:schemeClr val="tx1">
                    <a:tint val="75000"/>
                  </a:schemeClr>
                </a:solidFill>
              </a:defRPr>
            </a:lvl2pPr>
            <a:lvl3pPr marL="914239" indent="0" algn="ctr">
              <a:buNone/>
              <a:defRPr>
                <a:solidFill>
                  <a:schemeClr val="tx1">
                    <a:tint val="75000"/>
                  </a:schemeClr>
                </a:solidFill>
              </a:defRPr>
            </a:lvl3pPr>
            <a:lvl4pPr marL="1371358" indent="0" algn="ctr">
              <a:buNone/>
              <a:defRPr>
                <a:solidFill>
                  <a:schemeClr val="tx1">
                    <a:tint val="75000"/>
                  </a:schemeClr>
                </a:solidFill>
              </a:defRPr>
            </a:lvl4pPr>
            <a:lvl5pPr marL="1828477" indent="0" algn="ctr">
              <a:buNone/>
              <a:defRPr>
                <a:solidFill>
                  <a:schemeClr val="tx1">
                    <a:tint val="75000"/>
                  </a:schemeClr>
                </a:solidFill>
              </a:defRPr>
            </a:lvl5pPr>
            <a:lvl6pPr marL="2285596" indent="0" algn="ctr">
              <a:buNone/>
              <a:defRPr>
                <a:solidFill>
                  <a:schemeClr val="tx1">
                    <a:tint val="75000"/>
                  </a:schemeClr>
                </a:solidFill>
              </a:defRPr>
            </a:lvl6pPr>
            <a:lvl7pPr marL="2742716" indent="0" algn="ctr">
              <a:buNone/>
              <a:defRPr>
                <a:solidFill>
                  <a:schemeClr val="tx1">
                    <a:tint val="75000"/>
                  </a:schemeClr>
                </a:solidFill>
              </a:defRPr>
            </a:lvl7pPr>
            <a:lvl8pPr marL="3199835" indent="0" algn="ctr">
              <a:buNone/>
              <a:defRPr>
                <a:solidFill>
                  <a:schemeClr val="tx1">
                    <a:tint val="75000"/>
                  </a:schemeClr>
                </a:solidFill>
              </a:defRPr>
            </a:lvl8pPr>
            <a:lvl9pPr marL="3656954" indent="0" algn="ctr">
              <a:buNone/>
              <a:defRPr>
                <a:solidFill>
                  <a:schemeClr val="tx1">
                    <a:tint val="75000"/>
                  </a:schemeClr>
                </a:solidFill>
              </a:defRPr>
            </a:lvl9pPr>
          </a:lstStyle>
          <a:p>
            <a:r>
              <a:rPr lang="ar-SA" smtClean="0"/>
              <a:t>انقر لتحرير نمط العنوان الثانوي الرئيسي</a:t>
            </a:r>
            <a:endParaRPr lang="en-US" dirty="0"/>
          </a:p>
        </p:txBody>
      </p:sp>
      <p:sp>
        <p:nvSpPr>
          <p:cNvPr id="4" name="Date Placeholder 3"/>
          <p:cNvSpPr>
            <a:spLocks noGrp="1"/>
          </p:cNvSpPr>
          <p:nvPr>
            <p:ph type="dt" sz="half" idx="10"/>
          </p:nvPr>
        </p:nvSpPr>
        <p:spPr>
          <a:xfrm>
            <a:off x="4738745" y="1516829"/>
            <a:ext cx="2133600" cy="750981"/>
          </a:xfrm>
          <a:prstGeom prst="rect">
            <a:avLst/>
          </a:prstGeom>
        </p:spPr>
        <p:txBody>
          <a:bodyPr anchor="b"/>
          <a:lstStyle>
            <a:lvl1pPr algn="l">
              <a:defRPr sz="2400"/>
            </a:lvl1pPr>
          </a:lstStyle>
          <a:p>
            <a:fld id="{1B8ABB09-4A1D-463E-8065-109CC2B7EFAA}" type="datetimeFigureOut">
              <a:rPr lang="ar-SA" smtClean="0"/>
              <a:pPr/>
              <a:t>01/02/38</a:t>
            </a:fld>
            <a:endParaRPr lang="ar-SA"/>
          </a:p>
        </p:txBody>
      </p:sp>
      <p:sp>
        <p:nvSpPr>
          <p:cNvPr id="50" name="Rectangle 49"/>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70983" fontAlgn="auto">
              <a:spcBef>
                <a:spcPts val="0"/>
              </a:spcBef>
              <a:spcAft>
                <a:spcPts val="0"/>
              </a:spcAft>
            </a:pPr>
            <a:endParaRPr lang="en-US" sz="1900">
              <a:solidFill>
                <a:prstClr val="white"/>
              </a:solidFill>
            </a:endParaRPr>
          </a:p>
        </p:txBody>
      </p:sp>
      <p:sp>
        <p:nvSpPr>
          <p:cNvPr id="5" name="Footer Placeholder 4"/>
          <p:cNvSpPr>
            <a:spLocks noGrp="1"/>
          </p:cNvSpPr>
          <p:nvPr>
            <p:ph type="ftr" sz="quarter" idx="11"/>
          </p:nvPr>
        </p:nvSpPr>
        <p:spPr>
          <a:xfrm>
            <a:off x="5303520" y="5719967"/>
            <a:ext cx="2831592" cy="365125"/>
          </a:xfrm>
          <a:prstGeom prst="rect">
            <a:avLst/>
          </a:prstGeom>
        </p:spPr>
        <p:txBody>
          <a:bodyPr>
            <a:normAutofit/>
          </a:bodyPr>
          <a:lstStyle>
            <a:lvl1pPr>
              <a:defRPr>
                <a:solidFill>
                  <a:schemeClr val="accent1"/>
                </a:solidFill>
              </a:defRPr>
            </a:lvl1pPr>
          </a:lstStyle>
          <a:p>
            <a:endParaRPr lang="ar-SA">
              <a:solidFill>
                <a:srgbClr val="7FD13B"/>
              </a:solidFill>
            </a:endParaRPr>
          </a:p>
        </p:txBody>
      </p:sp>
      <p:sp>
        <p:nvSpPr>
          <p:cNvPr id="6" name="Slide Number Placeholder 5"/>
          <p:cNvSpPr>
            <a:spLocks noGrp="1"/>
          </p:cNvSpPr>
          <p:nvPr>
            <p:ph type="sldNum" sz="quarter" idx="12"/>
          </p:nvPr>
        </p:nvSpPr>
        <p:spPr>
          <a:xfrm>
            <a:off x="4649096" y="5719967"/>
            <a:ext cx="643666" cy="365125"/>
          </a:xfrm>
          <a:prstGeom prst="rect">
            <a:avLst/>
          </a:prstGeom>
        </p:spPr>
        <p:txBody>
          <a:bodyPr/>
          <a:lstStyle>
            <a:lvl1pPr>
              <a:defRPr>
                <a:solidFill>
                  <a:schemeClr val="accent1"/>
                </a:solidFill>
              </a:defRPr>
            </a:lvl1pPr>
          </a:lstStyle>
          <a:p>
            <a:fld id="{0B34F065-1154-456A-91E3-76DE8E75E17B}" type="slidenum">
              <a:rPr lang="ar-SA" smtClean="0">
                <a:solidFill>
                  <a:srgbClr val="7FD13B"/>
                </a:solidFill>
              </a:rPr>
              <a:pPr/>
              <a:t>‹#›</a:t>
            </a:fld>
            <a:endParaRPr lang="ar-SA">
              <a:solidFill>
                <a:srgbClr val="7FD13B"/>
              </a:solidFill>
            </a:endParaRPr>
          </a:p>
        </p:txBody>
      </p:sp>
      <p:sp>
        <p:nvSpPr>
          <p:cNvPr id="89" name="Rectangle 88"/>
          <p:cNvSpPr/>
          <p:nvPr/>
        </p:nvSpPr>
        <p:spPr>
          <a:xfrm>
            <a:off x="4650889" y="6088284"/>
            <a:ext cx="3505200" cy="8174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lIns="91424" tIns="45712" rIns="91424" bIns="45712" rtlCol="0" anchor="ctr"/>
          <a:lstStyle/>
          <a:p>
            <a:pPr algn="ctr" defTabSz="970983" fontAlgn="auto">
              <a:spcBef>
                <a:spcPts val="0"/>
              </a:spcBef>
              <a:spcAft>
                <a:spcPts val="0"/>
              </a:spcAft>
            </a:pPr>
            <a:endParaRPr lang="en-US" sz="1900">
              <a:solidFill>
                <a:prstClr val="white"/>
              </a:solidFill>
            </a:endParaRPr>
          </a:p>
        </p:txBody>
      </p:sp>
    </p:spTree>
    <p:extLst>
      <p:ext uri="{BB962C8B-B14F-4D97-AF65-F5344CB8AC3E}">
        <p14:creationId xmlns:p14="http://schemas.microsoft.com/office/powerpoint/2010/main" xmlns="" val="155260233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smtClean="0"/>
              <a:t>انقر لتحرير أنماط النص الرئيسي</a:t>
            </a:r>
          </a:p>
        </p:txBody>
      </p:sp>
      <p:sp>
        <p:nvSpPr>
          <p:cNvPr id="4" name="عنصر نائب للتاريخ 3"/>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5" name="عنصر نائب للتذييل 4"/>
          <p:cNvSpPr>
            <a:spLocks noGrp="1"/>
          </p:cNvSpPr>
          <p:nvPr>
            <p:ph type="ftr" sz="quarter" idx="11"/>
          </p:nvPr>
        </p:nvSpPr>
        <p:spPr/>
        <p:txBody>
          <a:bodyPr/>
          <a:lstStyle/>
          <a:p>
            <a:endParaRPr lang="ar-SA">
              <a:solidFill>
                <a:prstClr val="black">
                  <a:tint val="75000"/>
                </a:prstClr>
              </a:solidFill>
            </a:endParaRPr>
          </a:p>
        </p:txBody>
      </p:sp>
      <p:sp>
        <p:nvSpPr>
          <p:cNvPr id="6" name="عنصر نائب لرقم الشريحة 5"/>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4241842516"/>
      </p:ext>
    </p:extLst>
  </p:cSld>
  <p:clrMapOvr>
    <a:masterClrMapping/>
  </p:clrMapOvr>
  <p:transition>
    <p:zoom/>
    <p:sndAc>
      <p:stSnd>
        <p:snd r:embed="rId1" name="laser.wav"/>
      </p:stSnd>
    </p:sndAc>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3257570944"/>
      </p:ext>
    </p:extLst>
  </p:cSld>
  <p:clrMapOvr>
    <a:masterClrMapping/>
  </p:clrMapOvr>
  <p:transition>
    <p:zoom/>
    <p:sndAc>
      <p:stSnd>
        <p:snd r:embed="rId1" name="laser.wav"/>
      </p:stSnd>
    </p:sndAc>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smtClean="0"/>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7" name="عنصر نائب للتاريخ 6"/>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8" name="عنصر نائب للتذييل 7"/>
          <p:cNvSpPr>
            <a:spLocks noGrp="1"/>
          </p:cNvSpPr>
          <p:nvPr>
            <p:ph type="ftr" sz="quarter" idx="11"/>
          </p:nvPr>
        </p:nvSpPr>
        <p:spPr/>
        <p:txBody>
          <a:bodyPr/>
          <a:lstStyle/>
          <a:p>
            <a:endParaRPr lang="ar-SA">
              <a:solidFill>
                <a:prstClr val="black">
                  <a:tint val="75000"/>
                </a:prstClr>
              </a:solidFill>
            </a:endParaRPr>
          </a:p>
        </p:txBody>
      </p:sp>
      <p:sp>
        <p:nvSpPr>
          <p:cNvPr id="9" name="عنصر نائب لرقم الشريحة 8"/>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1622713449"/>
      </p:ext>
    </p:extLst>
  </p:cSld>
  <p:clrMapOvr>
    <a:masterClrMapping/>
  </p:clrMapOvr>
  <p:transition>
    <p:zoom/>
    <p:sndAc>
      <p:stSnd>
        <p:snd r:embed="rId1" name="laser.wav"/>
      </p:stSnd>
    </p:sndAc>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smtClean="0"/>
              <a:t>انقر لتحرير نمط العنوان الرئيسي</a:t>
            </a:r>
            <a:endParaRPr lang="ar-SA"/>
          </a:p>
        </p:txBody>
      </p:sp>
      <p:sp>
        <p:nvSpPr>
          <p:cNvPr id="3" name="عنصر نائب للتاريخ 2"/>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4" name="عنصر نائب للتذييل 3"/>
          <p:cNvSpPr>
            <a:spLocks noGrp="1"/>
          </p:cNvSpPr>
          <p:nvPr>
            <p:ph type="ftr" sz="quarter" idx="11"/>
          </p:nvPr>
        </p:nvSpPr>
        <p:spPr/>
        <p:txBody>
          <a:bodyPr/>
          <a:lstStyle/>
          <a:p>
            <a:endParaRPr lang="ar-SA">
              <a:solidFill>
                <a:prstClr val="black">
                  <a:tint val="75000"/>
                </a:prstClr>
              </a:solidFill>
            </a:endParaRPr>
          </a:p>
        </p:txBody>
      </p:sp>
      <p:sp>
        <p:nvSpPr>
          <p:cNvPr id="5" name="عنصر نائب لرقم الشريحة 4"/>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386678963"/>
      </p:ext>
    </p:extLst>
  </p:cSld>
  <p:clrMapOvr>
    <a:masterClrMapping/>
  </p:clrMapOvr>
  <p:transition>
    <p:zoom/>
    <p:sndAc>
      <p:stSnd>
        <p:snd r:embed="rId1" name="laser.wav"/>
      </p:stSnd>
    </p:sndAc>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3" name="عنصر نائب للتذييل 2"/>
          <p:cNvSpPr>
            <a:spLocks noGrp="1"/>
          </p:cNvSpPr>
          <p:nvPr>
            <p:ph type="ftr" sz="quarter" idx="11"/>
          </p:nvPr>
        </p:nvSpPr>
        <p:spPr/>
        <p:txBody>
          <a:bodyPr/>
          <a:lstStyle/>
          <a:p>
            <a:endParaRPr lang="ar-SA">
              <a:solidFill>
                <a:prstClr val="black">
                  <a:tint val="75000"/>
                </a:prstClr>
              </a:solidFill>
            </a:endParaRPr>
          </a:p>
        </p:txBody>
      </p:sp>
      <p:sp>
        <p:nvSpPr>
          <p:cNvPr id="4" name="عنصر نائب لرقم الشريحة 3"/>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2229797491"/>
      </p:ext>
    </p:extLst>
  </p:cSld>
  <p:clrMapOvr>
    <a:masterClrMapping/>
  </p:clrMapOvr>
  <p:transition>
    <p:zoom/>
    <p:sndAc>
      <p:stSnd>
        <p:snd r:embed="rId1" name="laser.wav"/>
      </p:stSnd>
    </p:sndAc>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701490881"/>
      </p:ext>
    </p:extLst>
  </p:cSld>
  <p:clrMapOvr>
    <a:masterClrMapping/>
  </p:clrMapOvr>
  <p:transition>
    <p:zoom/>
    <p:sndAc>
      <p:stSnd>
        <p:snd r:embed="rId1" name="laser.wav"/>
      </p:stSnd>
    </p:sndAc>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smtClean="0"/>
              <a:t>انقر لتحرير نمط العنوان الرئيسي</a:t>
            </a:r>
            <a:endParaRPr lang="ar-SA"/>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ar-SA"/>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smtClean="0"/>
              <a:t>انقر لتحرير أنماط النص الرئيسي</a:t>
            </a:r>
          </a:p>
        </p:txBody>
      </p:sp>
      <p:sp>
        <p:nvSpPr>
          <p:cNvPr id="5" name="عنصر نائب للتاريخ 4"/>
          <p:cNvSpPr>
            <a:spLocks noGrp="1"/>
          </p:cNvSpPr>
          <p:nvPr>
            <p:ph type="dt" sz="half" idx="10"/>
          </p:nvPr>
        </p:nvSpPr>
        <p:spPr/>
        <p:txBody>
          <a:body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6" name="عنصر نائب للتذييل 5"/>
          <p:cNvSpPr>
            <a:spLocks noGrp="1"/>
          </p:cNvSpPr>
          <p:nvPr>
            <p:ph type="ftr" sz="quarter" idx="11"/>
          </p:nvPr>
        </p:nvSpPr>
        <p:spPr/>
        <p:txBody>
          <a:bodyPr/>
          <a:lstStyle/>
          <a:p>
            <a:endParaRPr lang="ar-SA">
              <a:solidFill>
                <a:prstClr val="black">
                  <a:tint val="75000"/>
                </a:prstClr>
              </a:solidFill>
            </a:endParaRPr>
          </a:p>
        </p:txBody>
      </p:sp>
      <p:sp>
        <p:nvSpPr>
          <p:cNvPr id="7" name="عنصر نائب لرقم الشريحة 6"/>
          <p:cNvSpPr>
            <a:spLocks noGrp="1"/>
          </p:cNvSpPr>
          <p:nvPr>
            <p:ph type="sldNum" sz="quarter" idx="12"/>
          </p:nvPr>
        </p:nvSpPr>
        <p:spPr/>
        <p:txBody>
          <a:body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2560004684"/>
      </p:ext>
    </p:extLst>
  </p:cSld>
  <p:clrMapOvr>
    <a:masterClrMapping/>
  </p:clrMapOvr>
  <p:transition>
    <p:zoom/>
    <p:sndAc>
      <p:stSnd>
        <p:snd r:embed="rId1" name="laser.wav"/>
      </p:stSnd>
    </p:sndAc>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audio" Target="../media/audio1.wav"/><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wmf"/></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18" Type="http://schemas.openxmlformats.org/officeDocument/2006/relationships/image" Target="../media/image3.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17" Type="http://schemas.openxmlformats.org/officeDocument/2006/relationships/image" Target="../media/image2.png"/><Relationship Id="rId2" Type="http://schemas.openxmlformats.org/officeDocument/2006/relationships/slideLayout" Target="../slideLayouts/slideLayout13.xml"/><Relationship Id="rId16" Type="http://schemas.openxmlformats.org/officeDocument/2006/relationships/audio" Target="../media/audio2.wav"/><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slide" Target="../slides/slide4.xml"/><Relationship Id="rId10" Type="http://schemas.openxmlformats.org/officeDocument/2006/relationships/slideLayout" Target="../slideLayouts/slideLayout21.xml"/><Relationship Id="rId19" Type="http://schemas.openxmlformats.org/officeDocument/2006/relationships/image" Target="../media/image4.png"/><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image" Target="../media/image1.w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t="-28000" b="-28000"/>
          </a:stretch>
        </a:blipFill>
        <a:effectLst/>
      </p:bgPr>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smtClean="0"/>
              <a:t>انقر لتحرير نمط العنوان الرئيسي</a:t>
            </a:r>
            <a:endParaRPr lang="ar-SA"/>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smtClean="0"/>
              <a:t>انقر لتحرير أنماط النص الرئيسي</a:t>
            </a:r>
          </a:p>
          <a:p>
            <a:pPr lvl="1"/>
            <a:r>
              <a:rPr lang="ar-SA" smtClean="0"/>
              <a:t>المستوى الثاني</a:t>
            </a:r>
          </a:p>
          <a:p>
            <a:pPr lvl="2"/>
            <a:r>
              <a:rPr lang="ar-SA" smtClean="0"/>
              <a:t>المستوى الثالث</a:t>
            </a:r>
          </a:p>
          <a:p>
            <a:pPr lvl="3"/>
            <a:r>
              <a:rPr lang="ar-SA" smtClean="0"/>
              <a:t>المستوى الرابع</a:t>
            </a:r>
          </a:p>
          <a:p>
            <a:pPr lvl="4"/>
            <a:r>
              <a:rPr lang="ar-SA" smtClean="0"/>
              <a:t>المستوى الخامس</a:t>
            </a:r>
            <a:endParaRPr lang="ar-SA"/>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1B8ABB09-4A1D-463E-8065-109CC2B7EFAA}" type="datetimeFigureOut">
              <a:rPr lang="ar-SA" smtClean="0">
                <a:solidFill>
                  <a:prstClr val="black">
                    <a:tint val="75000"/>
                  </a:prstClr>
                </a:solidFill>
              </a:rPr>
              <a:pPr/>
              <a:t>01/02/38</a:t>
            </a:fld>
            <a:endParaRPr lang="ar-SA">
              <a:solidFill>
                <a:prstClr val="black">
                  <a:tint val="75000"/>
                </a:prstClr>
              </a:solidFill>
            </a:endParaRPr>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ar-SA">
              <a:solidFill>
                <a:prstClr val="black">
                  <a:tint val="75000"/>
                </a:prstClr>
              </a:solidFill>
            </a:endParaRPr>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0B34F065-1154-456A-91E3-76DE8E75E17B}" type="slidenum">
              <a:rPr lang="ar-SA" smtClean="0">
                <a:solidFill>
                  <a:prstClr val="black">
                    <a:tint val="75000"/>
                  </a:prstClr>
                </a:solidFill>
              </a:rPr>
              <a:pPr/>
              <a:t>‹#›</a:t>
            </a:fld>
            <a:endParaRPr lang="ar-SA">
              <a:solidFill>
                <a:prstClr val="black">
                  <a:tint val="75000"/>
                </a:prstClr>
              </a:solidFill>
            </a:endParaRPr>
          </a:p>
        </p:txBody>
      </p:sp>
    </p:spTree>
    <p:extLst>
      <p:ext uri="{BB962C8B-B14F-4D97-AF65-F5344CB8AC3E}">
        <p14:creationId xmlns:p14="http://schemas.microsoft.com/office/powerpoint/2010/main" xmlns="" val="4772512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ransition>
    <p:zoom/>
    <p:sndAc>
      <p:stSnd>
        <p:snd r:embed="rId13" name="laser.wav"/>
      </p:stSnd>
    </p:sndAc>
  </p:transition>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0">
          <a:blip r:embed="rId14">
            <a:lum/>
          </a:blip>
          <a:srcRect/>
          <a:stretch>
            <a:fillRect t="-28000" b="-28000"/>
          </a:stretch>
        </a:blipFill>
        <a:effectLst/>
      </p:bgPr>
    </p:bg>
    <p:spTree>
      <p:nvGrpSpPr>
        <p:cNvPr id="1" name=""/>
        <p:cNvGrpSpPr/>
        <p:nvPr/>
      </p:nvGrpSpPr>
      <p:grpSpPr>
        <a:xfrm>
          <a:off x="0" y="0"/>
          <a:ext cx="0" cy="0"/>
          <a:chOff x="0" y="0"/>
          <a:chExt cx="0" cy="0"/>
        </a:xfrm>
      </p:grpSpPr>
      <p:sp>
        <p:nvSpPr>
          <p:cNvPr id="7" name="مخطط انسيابي: تحضير 6">
            <a:hlinkClick r:id="rId15" action="ppaction://hlinksldjump"/>
          </p:cNvPr>
          <p:cNvSpPr/>
          <p:nvPr userDrawn="1"/>
        </p:nvSpPr>
        <p:spPr>
          <a:xfrm>
            <a:off x="3332964" y="6287466"/>
            <a:ext cx="3312368" cy="473576"/>
          </a:xfrm>
          <a:prstGeom prst="flowChartPreparation">
            <a:avLst/>
          </a:prstGeom>
        </p:spPr>
        <p:style>
          <a:lnRef idx="2">
            <a:schemeClr val="accent1"/>
          </a:lnRef>
          <a:fillRef idx="1">
            <a:schemeClr val="lt1"/>
          </a:fillRef>
          <a:effectRef idx="0">
            <a:schemeClr val="accent1"/>
          </a:effectRef>
          <a:fontRef idx="minor">
            <a:schemeClr val="dk1"/>
          </a:fontRef>
        </p:style>
        <p:txBody>
          <a:bodyPr rtlCol="1" anchor="ctr"/>
          <a:lstStyle/>
          <a:p>
            <a:pPr algn="ctr" fontAlgn="base">
              <a:spcBef>
                <a:spcPct val="0"/>
              </a:spcBef>
              <a:spcAft>
                <a:spcPct val="0"/>
              </a:spcAft>
            </a:pPr>
            <a:r>
              <a:rPr lang="ar-SA" sz="2400" b="1" dirty="0" smtClean="0">
                <a:solidFill>
                  <a:srgbClr val="002060"/>
                </a:solidFill>
              </a:rPr>
              <a:t>الفهرس</a:t>
            </a:r>
            <a:endParaRPr lang="ar-SA" sz="2400" b="1" dirty="0">
              <a:solidFill>
                <a:srgbClr val="002060"/>
              </a:solidFill>
            </a:endParaRPr>
          </a:p>
        </p:txBody>
      </p:sp>
      <p:sp>
        <p:nvSpPr>
          <p:cNvPr id="8" name="شارة رتبة 7">
            <a:hlinkClick r:id="" action="ppaction://hlinkshowjump?jump=previousslide"/>
          </p:cNvPr>
          <p:cNvSpPr/>
          <p:nvPr userDrawn="1"/>
        </p:nvSpPr>
        <p:spPr>
          <a:xfrm>
            <a:off x="5997260" y="6310854"/>
            <a:ext cx="1728192" cy="450188"/>
          </a:xfrm>
          <a:prstGeom prst="chevron">
            <a:avLst>
              <a:gd name="adj" fmla="val 90762"/>
            </a:avLst>
          </a:prstGeom>
          <a:ln>
            <a:solidFill>
              <a:srgbClr val="0070C0"/>
            </a:solidFill>
          </a:ln>
          <a:scene3d>
            <a:camera prst="orthographicFront">
              <a:rot lat="0" lon="0" rev="0"/>
            </a:camera>
            <a:lightRig rig="threePt" dir="t">
              <a:rot lat="0" lon="0" rev="1200000"/>
            </a:lightRig>
          </a:scene3d>
          <a:sp3d>
            <a:bevelT w="63500" h="25400" prst="angle"/>
          </a:sp3d>
        </p:spPr>
        <p:style>
          <a:lnRef idx="0">
            <a:schemeClr val="accent2"/>
          </a:lnRef>
          <a:fillRef idx="3">
            <a:schemeClr val="accent2"/>
          </a:fillRef>
          <a:effectRef idx="3">
            <a:schemeClr val="accent2"/>
          </a:effectRef>
          <a:fontRef idx="minor">
            <a:schemeClr val="lt1"/>
          </a:fontRef>
        </p:style>
        <p:txBody>
          <a:bodyPr rtlCol="1" anchor="ctr"/>
          <a:lstStyle/>
          <a:p>
            <a:pPr algn="ctr" fontAlgn="base">
              <a:spcBef>
                <a:spcPct val="0"/>
              </a:spcBef>
              <a:spcAft>
                <a:spcPct val="0"/>
              </a:spcAft>
            </a:pPr>
            <a:r>
              <a:rPr lang="ar-SA" sz="2400" b="1" dirty="0" smtClean="0">
                <a:solidFill>
                  <a:srgbClr val="002060"/>
                </a:solidFill>
              </a:rPr>
              <a:t>السابق</a:t>
            </a:r>
            <a:endParaRPr lang="ar-SA" sz="2400" b="1" dirty="0">
              <a:solidFill>
                <a:srgbClr val="002060"/>
              </a:solidFill>
            </a:endParaRPr>
          </a:p>
        </p:txBody>
      </p:sp>
      <p:sp>
        <p:nvSpPr>
          <p:cNvPr id="9" name="شارة رتبة 8">
            <a:hlinkClick r:id="" action="ppaction://hlinkshowjump?jump=nextslide"/>
          </p:cNvPr>
          <p:cNvSpPr/>
          <p:nvPr userDrawn="1"/>
        </p:nvSpPr>
        <p:spPr>
          <a:xfrm flipH="1">
            <a:off x="2324852" y="6310854"/>
            <a:ext cx="1728192" cy="450188"/>
          </a:xfrm>
          <a:prstGeom prst="chevron">
            <a:avLst>
              <a:gd name="adj" fmla="val 90762"/>
            </a:avLst>
          </a:prstGeom>
          <a:ln>
            <a:solidFill>
              <a:srgbClr val="0070C0"/>
            </a:solidFill>
          </a:ln>
          <a:scene3d>
            <a:camera prst="orthographicFront">
              <a:rot lat="0" lon="0" rev="0"/>
            </a:camera>
            <a:lightRig rig="threePt" dir="t">
              <a:rot lat="0" lon="0" rev="1200000"/>
            </a:lightRig>
          </a:scene3d>
          <a:sp3d>
            <a:bevelT w="63500" h="25400" prst="angle"/>
          </a:sp3d>
        </p:spPr>
        <p:style>
          <a:lnRef idx="0">
            <a:schemeClr val="accent2"/>
          </a:lnRef>
          <a:fillRef idx="3">
            <a:schemeClr val="accent2"/>
          </a:fillRef>
          <a:effectRef idx="3">
            <a:schemeClr val="accent2"/>
          </a:effectRef>
          <a:fontRef idx="minor">
            <a:schemeClr val="lt1"/>
          </a:fontRef>
        </p:style>
        <p:txBody>
          <a:bodyPr rtlCol="1" anchor="ctr"/>
          <a:lstStyle/>
          <a:p>
            <a:pPr algn="ctr" fontAlgn="base">
              <a:spcBef>
                <a:spcPct val="0"/>
              </a:spcBef>
              <a:spcAft>
                <a:spcPct val="0"/>
              </a:spcAft>
            </a:pPr>
            <a:r>
              <a:rPr lang="ar-SA" sz="2400" b="1" dirty="0" smtClean="0">
                <a:solidFill>
                  <a:srgbClr val="002060"/>
                </a:solidFill>
              </a:rPr>
              <a:t>التالي</a:t>
            </a:r>
            <a:endParaRPr lang="ar-SA" sz="2400" b="1" dirty="0">
              <a:solidFill>
                <a:srgbClr val="002060"/>
              </a:solidFill>
            </a:endParaRPr>
          </a:p>
        </p:txBody>
      </p:sp>
      <p:pic>
        <p:nvPicPr>
          <p:cNvPr id="10" name="Picture 8" descr="D:\Work2\exxit.png">
            <a:hlinkHover r:id="" action="ppaction://hlinkshowjump?jump=endshow" highlightClick="1">
              <a:snd r:embed="rId16" name="الترجمة من Google_2.wav"/>
            </a:hlinkHover>
          </p:cNvPr>
          <p:cNvPicPr>
            <a:picLocks noChangeAspect="1" noChangeArrowheads="1"/>
          </p:cNvPicPr>
          <p:nvPr userDrawn="1"/>
        </p:nvPicPr>
        <p:blipFill>
          <a:blip r:embed="rId17" cstate="print"/>
          <a:srcRect/>
          <a:stretch>
            <a:fillRect/>
          </a:stretch>
        </p:blipFill>
        <p:spPr bwMode="auto">
          <a:xfrm>
            <a:off x="57108" y="5694689"/>
            <a:ext cx="1125538" cy="1125537"/>
          </a:xfrm>
          <a:prstGeom prst="rect">
            <a:avLst/>
          </a:prstGeom>
          <a:noFill/>
          <a:ln w="9525">
            <a:noFill/>
            <a:miter lim="800000"/>
            <a:headEnd/>
            <a:tailEnd/>
          </a:ln>
        </p:spPr>
      </p:pic>
      <p:pic>
        <p:nvPicPr>
          <p:cNvPr id="4" name="صورة 3"/>
          <p:cNvPicPr>
            <a:picLocks noChangeAspect="1"/>
          </p:cNvPicPr>
          <p:nvPr userDrawn="1"/>
        </p:nvPicPr>
        <p:blipFill rotWithShape="1">
          <a:blip r:embed="rId18">
            <a:extLst>
              <a:ext uri="{28A0092B-C50C-407E-A947-70E740481C1C}">
                <a14:useLocalDpi xmlns:a14="http://schemas.microsoft.com/office/drawing/2010/main" xmlns="" val="0"/>
              </a:ext>
            </a:extLst>
          </a:blip>
          <a:srcRect t="20617" b="12152"/>
          <a:stretch/>
        </p:blipFill>
        <p:spPr>
          <a:xfrm>
            <a:off x="0" y="0"/>
            <a:ext cx="9121956" cy="1117600"/>
          </a:xfrm>
          <a:prstGeom prst="rect">
            <a:avLst/>
          </a:prstGeom>
          <a:ln>
            <a:noFill/>
          </a:ln>
          <a:effectLst>
            <a:outerShdw blurRad="292100" dist="139700" dir="2700000" algn="tl" rotWithShape="0">
              <a:srgbClr val="333333">
                <a:alpha val="65000"/>
              </a:srgbClr>
            </a:outerShdw>
          </a:effectLst>
        </p:spPr>
      </p:pic>
      <p:pic>
        <p:nvPicPr>
          <p:cNvPr id="1027" name="Picture 3"/>
          <p:cNvPicPr>
            <a:picLocks noChangeAspect="1" noChangeArrowheads="1"/>
          </p:cNvPicPr>
          <p:nvPr userDrawn="1"/>
        </p:nvPicPr>
        <p:blipFill>
          <a:blip r:embed="rId19">
            <a:extLst>
              <a:ext uri="{28A0092B-C50C-407E-A947-70E740481C1C}">
                <a14:useLocalDpi xmlns:a14="http://schemas.microsoft.com/office/drawing/2010/main" xmlns="" val="0"/>
              </a:ext>
            </a:extLst>
          </a:blip>
          <a:srcRect/>
          <a:stretch>
            <a:fillRect/>
          </a:stretch>
        </p:blipFill>
        <p:spPr bwMode="auto">
          <a:xfrm>
            <a:off x="-36512" y="1240836"/>
            <a:ext cx="1850596" cy="1612100"/>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pic>
        <p:nvPicPr>
          <p:cNvPr id="1028" name="Picture 4"/>
          <p:cNvPicPr>
            <a:picLocks noChangeAspect="1" noChangeArrowheads="1"/>
          </p:cNvPicPr>
          <p:nvPr userDrawn="1"/>
        </p:nvPicPr>
        <p:blipFill>
          <a:blip r:embed="rId19">
            <a:extLst>
              <a:ext uri="{28A0092B-C50C-407E-A947-70E740481C1C}">
                <a14:useLocalDpi xmlns:a14="http://schemas.microsoft.com/office/drawing/2010/main" xmlns="" val="0"/>
              </a:ext>
            </a:extLst>
          </a:blip>
          <a:srcRect/>
          <a:stretch>
            <a:fillRect/>
          </a:stretch>
        </p:blipFill>
        <p:spPr bwMode="auto">
          <a:xfrm>
            <a:off x="-36512" y="2752937"/>
            <a:ext cx="1728192" cy="1468151"/>
          </a:xfrm>
          <a:prstGeom prst="rect">
            <a:avLst/>
          </a:prstGeom>
          <a:ln>
            <a:noFill/>
          </a:ln>
          <a:effectLst>
            <a:softEdge rad="112500"/>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5" name="مستطيل 4"/>
          <p:cNvSpPr/>
          <p:nvPr userDrawn="1"/>
        </p:nvSpPr>
        <p:spPr>
          <a:xfrm>
            <a:off x="1043608" y="836712"/>
            <a:ext cx="8208912" cy="5474142"/>
          </a:xfrm>
          <a:prstGeom prst="rect">
            <a:avLst/>
          </a:prstGeom>
          <a:solidFill>
            <a:schemeClr val="lt1">
              <a:alpha val="85000"/>
            </a:schemeClr>
          </a:solidFill>
          <a:ln>
            <a:noFill/>
          </a:ln>
          <a:effectLst>
            <a:softEdge rad="127000"/>
          </a:effectLst>
        </p:spPr>
        <p:style>
          <a:lnRef idx="2">
            <a:schemeClr val="accent6"/>
          </a:lnRef>
          <a:fillRef idx="1">
            <a:schemeClr val="lt1"/>
          </a:fillRef>
          <a:effectRef idx="0">
            <a:schemeClr val="accent6"/>
          </a:effectRef>
          <a:fontRef idx="minor">
            <a:schemeClr val="dk1"/>
          </a:fontRef>
        </p:style>
        <p:txBody>
          <a:bodyPr rtlCol="1" anchor="ctr"/>
          <a:lstStyle/>
          <a:p>
            <a:pPr algn="ctr" fontAlgn="base">
              <a:spcBef>
                <a:spcPct val="0"/>
              </a:spcBef>
              <a:spcAft>
                <a:spcPct val="0"/>
              </a:spcAft>
            </a:pPr>
            <a:endParaRPr lang="ar-SA" dirty="0">
              <a:solidFill>
                <a:prstClr val="black"/>
              </a:solidFill>
            </a:endParaRPr>
          </a:p>
        </p:txBody>
      </p:sp>
    </p:spTree>
    <p:extLst>
      <p:ext uri="{BB962C8B-B14F-4D97-AF65-F5344CB8AC3E}">
        <p14:creationId xmlns:p14="http://schemas.microsoft.com/office/powerpoint/2010/main" xmlns="" val="2083639567"/>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Lst>
  <p:transition spd="slow">
    <p:cover dir="r"/>
  </p:transition>
  <p:txStyles>
    <p:titleStyle>
      <a:lvl1pPr algn="ctr" rtl="1" eaLnBrk="0" fontAlgn="base" hangingPunct="0">
        <a:spcBef>
          <a:spcPct val="0"/>
        </a:spcBef>
        <a:spcAft>
          <a:spcPct val="0"/>
        </a:spcAft>
        <a:defRPr sz="4400" kern="1200">
          <a:solidFill>
            <a:schemeClr val="tx1"/>
          </a:solidFill>
          <a:latin typeface="+mj-lt"/>
          <a:ea typeface="+mj-ea"/>
          <a:cs typeface="+mj-cs"/>
        </a:defRPr>
      </a:lvl1pPr>
      <a:lvl2pPr algn="ctr" rtl="1" eaLnBrk="0" fontAlgn="base" hangingPunct="0">
        <a:spcBef>
          <a:spcPct val="0"/>
        </a:spcBef>
        <a:spcAft>
          <a:spcPct val="0"/>
        </a:spcAft>
        <a:defRPr sz="4400">
          <a:solidFill>
            <a:schemeClr val="tx1"/>
          </a:solidFill>
          <a:latin typeface="Calibri" pitchFamily="34" charset="0"/>
          <a:cs typeface="Times New Roman" pitchFamily="18" charset="0"/>
        </a:defRPr>
      </a:lvl2pPr>
      <a:lvl3pPr algn="ctr" rtl="1" eaLnBrk="0" fontAlgn="base" hangingPunct="0">
        <a:spcBef>
          <a:spcPct val="0"/>
        </a:spcBef>
        <a:spcAft>
          <a:spcPct val="0"/>
        </a:spcAft>
        <a:defRPr sz="4400">
          <a:solidFill>
            <a:schemeClr val="tx1"/>
          </a:solidFill>
          <a:latin typeface="Calibri" pitchFamily="34" charset="0"/>
          <a:cs typeface="Times New Roman" pitchFamily="18" charset="0"/>
        </a:defRPr>
      </a:lvl3pPr>
      <a:lvl4pPr algn="ctr" rtl="1" eaLnBrk="0" fontAlgn="base" hangingPunct="0">
        <a:spcBef>
          <a:spcPct val="0"/>
        </a:spcBef>
        <a:spcAft>
          <a:spcPct val="0"/>
        </a:spcAft>
        <a:defRPr sz="4400">
          <a:solidFill>
            <a:schemeClr val="tx1"/>
          </a:solidFill>
          <a:latin typeface="Calibri" pitchFamily="34" charset="0"/>
          <a:cs typeface="Times New Roman" pitchFamily="18" charset="0"/>
        </a:defRPr>
      </a:lvl4pPr>
      <a:lvl5pPr algn="ctr" rtl="1" eaLnBrk="0" fontAlgn="base" hangingPunct="0">
        <a:spcBef>
          <a:spcPct val="0"/>
        </a:spcBef>
        <a:spcAft>
          <a:spcPct val="0"/>
        </a:spcAft>
        <a:defRPr sz="4400">
          <a:solidFill>
            <a:schemeClr val="tx1"/>
          </a:solidFill>
          <a:latin typeface="Calibri" pitchFamily="34" charset="0"/>
          <a:cs typeface="Times New Roman" pitchFamily="18" charset="0"/>
        </a:defRPr>
      </a:lvl5pPr>
      <a:lvl6pPr marL="457200" algn="ctr" rtl="1" fontAlgn="base">
        <a:spcBef>
          <a:spcPct val="0"/>
        </a:spcBef>
        <a:spcAft>
          <a:spcPct val="0"/>
        </a:spcAft>
        <a:defRPr sz="4400">
          <a:solidFill>
            <a:schemeClr val="tx1"/>
          </a:solidFill>
          <a:latin typeface="Calibri" pitchFamily="34" charset="0"/>
          <a:cs typeface="Times New Roman" pitchFamily="18" charset="0"/>
        </a:defRPr>
      </a:lvl6pPr>
      <a:lvl7pPr marL="914400" algn="ctr" rtl="1" fontAlgn="base">
        <a:spcBef>
          <a:spcPct val="0"/>
        </a:spcBef>
        <a:spcAft>
          <a:spcPct val="0"/>
        </a:spcAft>
        <a:defRPr sz="4400">
          <a:solidFill>
            <a:schemeClr val="tx1"/>
          </a:solidFill>
          <a:latin typeface="Calibri" pitchFamily="34" charset="0"/>
          <a:cs typeface="Times New Roman" pitchFamily="18" charset="0"/>
        </a:defRPr>
      </a:lvl7pPr>
      <a:lvl8pPr marL="1371600" algn="ctr" rtl="1" fontAlgn="base">
        <a:spcBef>
          <a:spcPct val="0"/>
        </a:spcBef>
        <a:spcAft>
          <a:spcPct val="0"/>
        </a:spcAft>
        <a:defRPr sz="4400">
          <a:solidFill>
            <a:schemeClr val="tx1"/>
          </a:solidFill>
          <a:latin typeface="Calibri" pitchFamily="34" charset="0"/>
          <a:cs typeface="Times New Roman" pitchFamily="18" charset="0"/>
        </a:defRPr>
      </a:lvl8pPr>
      <a:lvl9pPr marL="1828800" algn="ctr" rtl="1" fontAlgn="base">
        <a:spcBef>
          <a:spcPct val="0"/>
        </a:spcBef>
        <a:spcAft>
          <a:spcPct val="0"/>
        </a:spcAft>
        <a:defRPr sz="4400">
          <a:solidFill>
            <a:schemeClr val="tx1"/>
          </a:solidFill>
          <a:latin typeface="Calibri" pitchFamily="34" charset="0"/>
          <a:cs typeface="Times New Roman" pitchFamily="18" charset="0"/>
        </a:defRPr>
      </a:lvl9pPr>
    </p:titleStyle>
    <p:bodyStyle>
      <a:lvl1pPr marL="342900" indent="-342900" algn="r" rtl="1" eaLnBrk="0" fontAlgn="base" hangingPunct="0">
        <a:spcBef>
          <a:spcPct val="20000"/>
        </a:spcBef>
        <a:spcAft>
          <a:spcPct val="0"/>
        </a:spcAft>
        <a:buFont typeface="Arial" pitchFamily="34" charset="0"/>
        <a:buChar char="•"/>
        <a:defRPr sz="3200" kern="1200">
          <a:solidFill>
            <a:schemeClr val="tx1"/>
          </a:solidFill>
          <a:latin typeface="+mn-lt"/>
          <a:ea typeface="+mn-ea"/>
          <a:cs typeface="+mn-cs"/>
        </a:defRPr>
      </a:lvl1pPr>
      <a:lvl2pPr marL="742950" indent="-285750" algn="r" rtl="1" eaLnBrk="0" fontAlgn="base" hangingPunct="0">
        <a:spcBef>
          <a:spcPct val="20000"/>
        </a:spcBef>
        <a:spcAft>
          <a:spcPct val="0"/>
        </a:spcAft>
        <a:buFont typeface="Arial" pitchFamily="34" charset="0"/>
        <a:buChar char="–"/>
        <a:defRPr sz="2800" kern="1200">
          <a:solidFill>
            <a:schemeClr val="tx1"/>
          </a:solidFill>
          <a:latin typeface="+mn-lt"/>
          <a:ea typeface="+mn-ea"/>
          <a:cs typeface="+mn-cs"/>
        </a:defRPr>
      </a:lvl2pPr>
      <a:lvl3pPr marL="1143000" indent="-228600" algn="r" rtl="1" eaLnBrk="0" fontAlgn="base" hangingPunct="0">
        <a:spcBef>
          <a:spcPct val="20000"/>
        </a:spcBef>
        <a:spcAft>
          <a:spcPct val="0"/>
        </a:spcAft>
        <a:buFont typeface="Arial" pitchFamily="34" charset="0"/>
        <a:buChar char="•"/>
        <a:defRPr sz="2400" kern="1200">
          <a:solidFill>
            <a:schemeClr val="tx1"/>
          </a:solidFill>
          <a:latin typeface="+mn-lt"/>
          <a:ea typeface="+mn-ea"/>
          <a:cs typeface="+mn-cs"/>
        </a:defRPr>
      </a:lvl3pPr>
      <a:lvl4pPr marL="16002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4pPr>
      <a:lvl5pPr marL="2057400" indent="-228600" algn="r" rtl="1" eaLnBrk="0" fontAlgn="base" hangingPunct="0">
        <a:spcBef>
          <a:spcPct val="20000"/>
        </a:spcBef>
        <a:spcAft>
          <a:spcPct val="0"/>
        </a:spcAft>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SA"/>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9.gif"/><Relationship Id="rId3" Type="http://schemas.openxmlformats.org/officeDocument/2006/relationships/audio" Target="../media/audio3.wav"/><Relationship Id="rId7" Type="http://schemas.openxmlformats.org/officeDocument/2006/relationships/image" Target="../media/image8.png"/><Relationship Id="rId2" Type="http://schemas.openxmlformats.org/officeDocument/2006/relationships/slideLayout" Target="../slideLayouts/slideLayout23.xml"/><Relationship Id="rId1" Type="http://schemas.openxmlformats.org/officeDocument/2006/relationships/tags" Target="../tags/tag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gif"/><Relationship Id="rId4" Type="http://schemas.openxmlformats.org/officeDocument/2006/relationships/image" Target="../media/image5.png"/><Relationship Id="rId9" Type="http://schemas.openxmlformats.org/officeDocument/2006/relationships/image" Target="../media/image10.gif"/></Relationships>
</file>

<file path=ppt/slides/_rels/slide10.xml.rels><?xml version="1.0" encoding="UTF-8" standalone="yes"?>
<Relationships xmlns="http://schemas.openxmlformats.org/package/2006/relationships"><Relationship Id="rId3" Type="http://schemas.openxmlformats.org/officeDocument/2006/relationships/audio" Target="NULL"/><Relationship Id="rId7" Type="http://schemas.openxmlformats.org/officeDocument/2006/relationships/audio" Target="../media/audio11.wav"/><Relationship Id="rId2" Type="http://schemas.openxmlformats.org/officeDocument/2006/relationships/slideLayout" Target="../slideLayouts/slideLayout2.xml"/><Relationship Id="rId1" Type="http://schemas.openxmlformats.org/officeDocument/2006/relationships/tags" Target="../tags/tag9.xml"/><Relationship Id="rId6" Type="http://schemas.openxmlformats.org/officeDocument/2006/relationships/image" Target="../media/image13.png"/><Relationship Id="rId5" Type="http://schemas.openxmlformats.org/officeDocument/2006/relationships/image" Target="../media/image2.png"/><Relationship Id="rId4" Type="http://schemas.openxmlformats.org/officeDocument/2006/relationships/audio" Target="../media/audio2.wav"/></Relationships>
</file>

<file path=ppt/slides/_rels/slide11.xml.rels><?xml version="1.0" encoding="UTF-8" standalone="yes"?>
<Relationships xmlns="http://schemas.openxmlformats.org/package/2006/relationships"><Relationship Id="rId3" Type="http://schemas.openxmlformats.org/officeDocument/2006/relationships/audio" Target="NULL"/><Relationship Id="rId7" Type="http://schemas.openxmlformats.org/officeDocument/2006/relationships/audio" Target="../media/audio11.wav"/><Relationship Id="rId2" Type="http://schemas.openxmlformats.org/officeDocument/2006/relationships/slideLayout" Target="../slideLayouts/slideLayout2.xml"/><Relationship Id="rId1" Type="http://schemas.openxmlformats.org/officeDocument/2006/relationships/tags" Target="../tags/tag10.xml"/><Relationship Id="rId6" Type="http://schemas.openxmlformats.org/officeDocument/2006/relationships/image" Target="../media/image14.png"/><Relationship Id="rId5" Type="http://schemas.openxmlformats.org/officeDocument/2006/relationships/image" Target="../media/image2.png"/><Relationship Id="rId4" Type="http://schemas.openxmlformats.org/officeDocument/2006/relationships/audio" Target="../media/audio2.wav"/></Relationships>
</file>

<file path=ppt/slides/_rels/slide12.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audio" Target="NULL"/><Relationship Id="rId7" Type="http://schemas.microsoft.com/office/2007/relationships/hdphoto" Target="../media/hdphoto1.wdp"/><Relationship Id="rId2" Type="http://schemas.openxmlformats.org/officeDocument/2006/relationships/slideLayout" Target="../slideLayouts/slideLayout2.xml"/><Relationship Id="rId1" Type="http://schemas.openxmlformats.org/officeDocument/2006/relationships/tags" Target="../tags/tag11.xml"/><Relationship Id="rId6" Type="http://schemas.openxmlformats.org/officeDocument/2006/relationships/image" Target="../media/image15.png"/><Relationship Id="rId5" Type="http://schemas.openxmlformats.org/officeDocument/2006/relationships/image" Target="../media/image2.png"/><Relationship Id="rId4" Type="http://schemas.openxmlformats.org/officeDocument/2006/relationships/audio" Target="../media/audio2.wav"/></Relationships>
</file>

<file path=ppt/slides/_rels/slide13.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12.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_rels/slide14.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13.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_rels/slide15.xml.rels><?xml version="1.0" encoding="UTF-8" standalone="yes"?>
<Relationships xmlns="http://schemas.openxmlformats.org/package/2006/relationships"><Relationship Id="rId3" Type="http://schemas.openxmlformats.org/officeDocument/2006/relationships/audio" Target="NULL"/><Relationship Id="rId7" Type="http://schemas.openxmlformats.org/officeDocument/2006/relationships/audio" Target="../media/audio11.wav"/><Relationship Id="rId2" Type="http://schemas.openxmlformats.org/officeDocument/2006/relationships/slideLayout" Target="../slideLayouts/slideLayout2.xml"/><Relationship Id="rId1" Type="http://schemas.openxmlformats.org/officeDocument/2006/relationships/tags" Target="../tags/tag14.xml"/><Relationship Id="rId6" Type="http://schemas.openxmlformats.org/officeDocument/2006/relationships/image" Target="../media/image16.png"/><Relationship Id="rId5" Type="http://schemas.openxmlformats.org/officeDocument/2006/relationships/image" Target="../media/image2.png"/><Relationship Id="rId4" Type="http://schemas.openxmlformats.org/officeDocument/2006/relationships/audio" Target="../media/audio2.wav"/></Relationships>
</file>

<file path=ppt/slides/_rels/slide16.xml.rels><?xml version="1.0" encoding="UTF-8" standalone="yes"?>
<Relationships xmlns="http://schemas.openxmlformats.org/package/2006/relationships"><Relationship Id="rId3" Type="http://schemas.openxmlformats.org/officeDocument/2006/relationships/audio" Target="NULL"/><Relationship Id="rId7" Type="http://schemas.openxmlformats.org/officeDocument/2006/relationships/audio" Target="../media/audio11.wav"/><Relationship Id="rId2" Type="http://schemas.openxmlformats.org/officeDocument/2006/relationships/slideLayout" Target="../slideLayouts/slideLayout2.xml"/><Relationship Id="rId1" Type="http://schemas.openxmlformats.org/officeDocument/2006/relationships/tags" Target="../tags/tag15.xml"/><Relationship Id="rId6" Type="http://schemas.openxmlformats.org/officeDocument/2006/relationships/image" Target="../media/image17.png"/><Relationship Id="rId5" Type="http://schemas.openxmlformats.org/officeDocument/2006/relationships/image" Target="../media/image2.png"/><Relationship Id="rId4" Type="http://schemas.openxmlformats.org/officeDocument/2006/relationships/audio" Target="../media/audio2.wav"/></Relationships>
</file>

<file path=ppt/slides/_rels/slide17.xml.rels><?xml version="1.0" encoding="UTF-8" standalone="yes"?>
<Relationships xmlns="http://schemas.openxmlformats.org/package/2006/relationships"><Relationship Id="rId3" Type="http://schemas.openxmlformats.org/officeDocument/2006/relationships/audio" Target="NULL"/><Relationship Id="rId7" Type="http://schemas.openxmlformats.org/officeDocument/2006/relationships/audio" Target="../media/audio11.wav"/><Relationship Id="rId2" Type="http://schemas.openxmlformats.org/officeDocument/2006/relationships/slideLayout" Target="../slideLayouts/slideLayout2.xml"/><Relationship Id="rId1" Type="http://schemas.openxmlformats.org/officeDocument/2006/relationships/tags" Target="../tags/tag16.xml"/><Relationship Id="rId6" Type="http://schemas.openxmlformats.org/officeDocument/2006/relationships/image" Target="../media/image18.png"/><Relationship Id="rId5" Type="http://schemas.openxmlformats.org/officeDocument/2006/relationships/image" Target="../media/image2.png"/><Relationship Id="rId4" Type="http://schemas.openxmlformats.org/officeDocument/2006/relationships/audio" Target="../media/audio2.wav"/></Relationships>
</file>

<file path=ppt/slides/_rels/slide18.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audio" Target="NULL"/><Relationship Id="rId7" Type="http://schemas.microsoft.com/office/2007/relationships/hdphoto" Target="../media/hdphoto2.wdp"/><Relationship Id="rId2" Type="http://schemas.openxmlformats.org/officeDocument/2006/relationships/slideLayout" Target="../slideLayouts/slideLayout2.xml"/><Relationship Id="rId1" Type="http://schemas.openxmlformats.org/officeDocument/2006/relationships/tags" Target="../tags/tag17.xml"/><Relationship Id="rId6" Type="http://schemas.openxmlformats.org/officeDocument/2006/relationships/image" Target="../media/image19.png"/><Relationship Id="rId5" Type="http://schemas.openxmlformats.org/officeDocument/2006/relationships/image" Target="../media/image2.png"/><Relationship Id="rId4" Type="http://schemas.openxmlformats.org/officeDocument/2006/relationships/audio" Target="../media/audio2.wav"/></Relationships>
</file>

<file path=ppt/slides/_rels/slide19.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audio" Target="NULL"/><Relationship Id="rId7" Type="http://schemas.microsoft.com/office/2007/relationships/hdphoto" Target="../media/hdphoto3.wdp"/><Relationship Id="rId2" Type="http://schemas.openxmlformats.org/officeDocument/2006/relationships/slideLayout" Target="../slideLayouts/slideLayout2.xml"/><Relationship Id="rId1" Type="http://schemas.openxmlformats.org/officeDocument/2006/relationships/tags" Target="../tags/tag18.xml"/><Relationship Id="rId6" Type="http://schemas.openxmlformats.org/officeDocument/2006/relationships/image" Target="../media/image20.png"/><Relationship Id="rId5" Type="http://schemas.openxmlformats.org/officeDocument/2006/relationships/image" Target="../media/image2.png"/><Relationship Id="rId4" Type="http://schemas.openxmlformats.org/officeDocument/2006/relationships/audio" Target="../media/audio2.wav"/></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8" Type="http://schemas.openxmlformats.org/officeDocument/2006/relationships/audio" Target="../media/audio11.wav"/><Relationship Id="rId3" Type="http://schemas.openxmlformats.org/officeDocument/2006/relationships/audio" Target="NULL"/><Relationship Id="rId7" Type="http://schemas.openxmlformats.org/officeDocument/2006/relationships/image" Target="../media/image12.jpeg"/><Relationship Id="rId2" Type="http://schemas.openxmlformats.org/officeDocument/2006/relationships/slideLayout" Target="../slideLayouts/slideLayout2.xml"/><Relationship Id="rId1" Type="http://schemas.openxmlformats.org/officeDocument/2006/relationships/tags" Target="../tags/tag2.xml"/><Relationship Id="rId6" Type="http://schemas.openxmlformats.org/officeDocument/2006/relationships/hyperlink" Target="http://www.google.com.sa/url?sa=i&amp;rct=j&amp;q=%D8%A7%D9%84%D8%B0%D8%B1%D8%A9&amp;source=images&amp;cd=&amp;cad=rja&amp;docid=79CVwRkSDG5ubM&amp;tbnid=_4_fLV-sX-Ah7M:&amp;ved=0CAUQjRw&amp;url=http://faculty.mu.edu.sa/asherif&amp;ei=7Z45UYzbOcTjtQaStYGgAg&amp;psig=AFQjCNGHXC77Ldx5OokIZqNfeSmtKfVBUg&amp;ust=1362817106554938" TargetMode="External"/><Relationship Id="rId5" Type="http://schemas.openxmlformats.org/officeDocument/2006/relationships/image" Target="../media/image2.png"/><Relationship Id="rId4" Type="http://schemas.openxmlformats.org/officeDocument/2006/relationships/audio" Target="../media/audio2.wav"/></Relationships>
</file>

<file path=ppt/slides/_rels/slide4.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3.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_rels/slide5.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4.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_rels/slide6.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5.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_rels/slide7.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6.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_rels/slide8.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7.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_rels/slide9.xml.rels><?xml version="1.0" encoding="UTF-8" standalone="yes"?>
<Relationships xmlns="http://schemas.openxmlformats.org/package/2006/relationships"><Relationship Id="rId3" Type="http://schemas.openxmlformats.org/officeDocument/2006/relationships/audio" Target="NULL"/><Relationship Id="rId2" Type="http://schemas.openxmlformats.org/officeDocument/2006/relationships/slideLayout" Target="../slideLayouts/slideLayout2.xml"/><Relationship Id="rId1" Type="http://schemas.openxmlformats.org/officeDocument/2006/relationships/tags" Target="../tags/tag8.xml"/><Relationship Id="rId6" Type="http://schemas.openxmlformats.org/officeDocument/2006/relationships/audio" Target="../media/audio11.wav"/><Relationship Id="rId5" Type="http://schemas.openxmlformats.org/officeDocument/2006/relationships/image" Target="../media/image2.png"/><Relationship Id="rId4" Type="http://schemas.openxmlformats.org/officeDocument/2006/relationships/audio" Target="../media/audio2.wav"/></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مجموعة 12"/>
          <p:cNvGrpSpPr/>
          <p:nvPr/>
        </p:nvGrpSpPr>
        <p:grpSpPr>
          <a:xfrm>
            <a:off x="1924297" y="2"/>
            <a:ext cx="4457700" cy="1179698"/>
            <a:chOff x="2274540" y="0"/>
            <a:chExt cx="4457700" cy="845423"/>
          </a:xfrm>
        </p:grpSpPr>
        <p:pic>
          <p:nvPicPr>
            <p:cNvPr id="8" name="صورة 7"/>
            <p:cNvPicPr>
              <a:picLocks noChangeAspect="1"/>
            </p:cNvPicPr>
            <p:nvPr/>
          </p:nvPicPr>
          <p:blipFill>
            <a:blip r:embed="rId4">
              <a:extLst>
                <a:ext uri="{BEBA8EAE-BF5A-486C-A8C5-ECC9F3942E4B}">
                  <a14:imgProps xmlns:a14="http://schemas.microsoft.com/office/drawing/2010/main" xmlns="">
                    <a14:imgLayer r:embed="">
                      <a14:imgEffect>
                        <a14:sharpenSoften amount="50000"/>
                      </a14:imgEffect>
                    </a14:imgLayer>
                  </a14:imgProps>
                </a:ext>
                <a:ext uri="{28A0092B-C50C-407E-A947-70E740481C1C}">
                  <a14:useLocalDpi xmlns:a14="http://schemas.microsoft.com/office/drawing/2010/main" xmlns="" val="0"/>
                </a:ext>
              </a:extLst>
            </a:blip>
            <a:stretch>
              <a:fillRect/>
            </a:stretch>
          </p:blipFill>
          <p:spPr>
            <a:xfrm>
              <a:off x="2274540" y="0"/>
              <a:ext cx="4457700" cy="845423"/>
            </a:xfrm>
            <a:prstGeom prst="downArrowCallout">
              <a:avLst/>
            </a:prstGeom>
            <a:scene3d>
              <a:camera prst="orthographicFront"/>
              <a:lightRig rig="threePt" dir="t"/>
            </a:scene3d>
            <a:sp3d>
              <a:bevelT prst="slope"/>
            </a:sp3d>
          </p:spPr>
          <p:style>
            <a:lnRef idx="2">
              <a:schemeClr val="dk1"/>
            </a:lnRef>
            <a:fillRef idx="1">
              <a:schemeClr val="lt1"/>
            </a:fillRef>
            <a:effectRef idx="0">
              <a:schemeClr val="dk1"/>
            </a:effectRef>
            <a:fontRef idx="minor">
              <a:schemeClr val="dk1"/>
            </a:fontRef>
          </p:style>
        </p:pic>
        <p:sp>
          <p:nvSpPr>
            <p:cNvPr id="9" name="مستطيل 8"/>
            <p:cNvSpPr/>
            <p:nvPr/>
          </p:nvSpPr>
          <p:spPr>
            <a:xfrm>
              <a:off x="2477066" y="116632"/>
              <a:ext cx="4145687" cy="523727"/>
            </a:xfrm>
            <a:prstGeom prst="downArrowCallout">
              <a:avLst/>
            </a:prstGeom>
            <a:scene3d>
              <a:camera prst="orthographicFront"/>
              <a:lightRig rig="threePt" dir="t"/>
            </a:scene3d>
            <a:sp3d>
              <a:bevelT prst="slope"/>
            </a:sp3d>
          </p:spPr>
          <p:txBody>
            <a:bodyPr wrap="none">
              <a:spAutoFit/>
            </a:bodyPr>
            <a:lstStyle/>
            <a:p>
              <a:pPr algn="ctr"/>
              <a:r>
                <a:rPr lang="ar-SA" sz="2500" b="1" dirty="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استراتيجية </a:t>
              </a:r>
              <a:r>
                <a:rPr lang="ar-SA" sz="2500" b="1" dirty="0" smtClean="0">
                  <a:ln w="10541" cmpd="sng">
                    <a:solidFill>
                      <a:schemeClr val="accent1">
                        <a:shade val="88000"/>
                        <a:satMod val="110000"/>
                      </a:schemeClr>
                    </a:solidFill>
                    <a:prstDash val="solid"/>
                  </a:ln>
                  <a:solidFill>
                    <a:srgbClr val="002060"/>
                  </a:solidFill>
                  <a:latin typeface="Traditional Arabic" panose="02020603050405020304" pitchFamily="18" charset="-78"/>
                  <a:cs typeface="Traditional Arabic" panose="02020603050405020304" pitchFamily="18" charset="-78"/>
                </a:rPr>
                <a:t>العصف الذهن</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ي (</a:t>
              </a:r>
              <a:r>
                <a:rPr lang="ar-SA" sz="2500" b="1" dirty="0" smtClean="0">
                  <a:ln w="10541" cmpd="sng">
                    <a:solidFill>
                      <a:schemeClr val="accent1">
                        <a:shade val="88000"/>
                        <a:satMod val="110000"/>
                      </a:schemeClr>
                    </a:solidFill>
                    <a:prstDash val="solid"/>
                  </a:ln>
                  <a:solidFill>
                    <a:srgbClr val="C00000"/>
                  </a:solidFill>
                  <a:latin typeface="Traditional Arabic" panose="02020603050405020304" pitchFamily="18" charset="-78"/>
                  <a:cs typeface="Traditional Arabic" panose="02020603050405020304" pitchFamily="18" charset="-78"/>
                </a:rPr>
                <a:t>التفكير الإبداعي</a:t>
              </a:r>
              <a:r>
                <a:rPr lang="ar-SA" sz="2500" b="1" dirty="0" smtClean="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rPr>
                <a:t>)</a:t>
              </a:r>
              <a:endParaRPr lang="ar-EG" sz="2500" b="1" dirty="0">
                <a:ln w="10541" cmpd="sng">
                  <a:solidFill>
                    <a:schemeClr val="accent1">
                      <a:shade val="88000"/>
                      <a:satMod val="110000"/>
                    </a:schemeClr>
                  </a:solidFill>
                  <a:prstDash val="solid"/>
                </a:ln>
                <a:solidFill>
                  <a:srgbClr val="FF0000"/>
                </a:solidFill>
                <a:effectLst>
                  <a:outerShdw blurRad="38100" dist="38100" dir="2700000" algn="tl">
                    <a:srgbClr val="000000">
                      <a:alpha val="43137"/>
                    </a:srgbClr>
                  </a:outerShdw>
                </a:effectLst>
                <a:latin typeface="Traditional Arabic" panose="02020603050405020304" pitchFamily="18" charset="-78"/>
                <a:cs typeface="Traditional Arabic" panose="02020603050405020304" pitchFamily="18" charset="-78"/>
              </a:endParaRPr>
            </a:p>
          </p:txBody>
        </p:sp>
      </p:grpSp>
      <p:pic>
        <p:nvPicPr>
          <p:cNvPr id="17" name="صورة 16">
            <a:hlinkClick r:id="" action="ppaction://hlinkshowjump?jump=nextslide"/>
          </p:cNvPr>
          <p:cNvPicPr>
            <a:picLocks noChangeAspect="1"/>
          </p:cNvPicPr>
          <p:nvPr/>
        </p:nvPicPr>
        <p:blipFill>
          <a:blip r:embed="rId5" cstate="print">
            <a:extLst>
              <a:ext uri="{BEBA8EAE-BF5A-486C-A8C5-ECC9F3942E4B}">
                <a14:imgProps xmlns:a14="http://schemas.microsoft.com/office/drawing/2010/main" xmlns="">
                  <a14:imgLayer r:embed="">
                    <a14:imgEffect>
                      <a14:sharpenSoften amount="50000"/>
                    </a14:imgEffect>
                    <a14:imgEffect>
                      <a14:brightnessContrast bright="20000" contrast="-40000"/>
                    </a14:imgEffect>
                  </a14:imgLayer>
                </a14:imgProps>
              </a:ext>
              <a:ext uri="{28A0092B-C50C-407E-A947-70E740481C1C}">
                <a14:useLocalDpi xmlns:a14="http://schemas.microsoft.com/office/drawing/2010/main" xmlns="" val="0"/>
              </a:ext>
            </a:extLst>
          </a:blip>
          <a:stretch>
            <a:fillRect/>
          </a:stretch>
        </p:blipFill>
        <p:spPr>
          <a:xfrm rot="16200000" flipH="1" flipV="1">
            <a:off x="2203246" y="5809106"/>
            <a:ext cx="1011187" cy="953342"/>
          </a:xfrm>
          <a:prstGeom prst="rect">
            <a:avLst/>
          </a:prstGeom>
        </p:spPr>
      </p:pic>
      <p:pic>
        <p:nvPicPr>
          <p:cNvPr id="18" name="صورة 17">
            <a:hlinkClick r:id="" action="ppaction://hlinkshowjump?jump=endshow"/>
          </p:cNvPr>
          <p:cNvPicPr>
            <a:picLocks noChangeAspect="1"/>
          </p:cNvPicPr>
          <p:nvPr/>
        </p:nvPicPr>
        <p:blipFill>
          <a:blip r:embed="rId6" cstate="print">
            <a:extLst>
              <a:ext uri="{28A0092B-C50C-407E-A947-70E740481C1C}">
                <a14:useLocalDpi xmlns:a14="http://schemas.microsoft.com/office/drawing/2010/main" xmlns="" val="0"/>
              </a:ext>
            </a:extLst>
          </a:blip>
          <a:stretch>
            <a:fillRect/>
          </a:stretch>
        </p:blipFill>
        <p:spPr>
          <a:xfrm>
            <a:off x="569655" y="5860616"/>
            <a:ext cx="909360" cy="964536"/>
          </a:xfrm>
          <a:prstGeom prst="rect">
            <a:avLst/>
          </a:prstGeom>
        </p:spPr>
      </p:pic>
      <p:pic>
        <p:nvPicPr>
          <p:cNvPr id="1026" name="Picture 2"/>
          <p:cNvPicPr>
            <a:picLocks noChangeAspect="1" noChangeArrowheads="1"/>
          </p:cNvPicPr>
          <p:nvPr/>
        </p:nvPicPr>
        <p:blipFill>
          <a:blip r:embed="rId7">
            <a:extLst>
              <a:ext uri="{BEBA8EAE-BF5A-486C-A8C5-ECC9F3942E4B}">
                <a14:imgProps xmlns:a14="http://schemas.microsoft.com/office/drawing/2010/main" xmlns="">
                  <a14:imgLayer r:embed="">
                    <a14:imgEffect>
                      <a14:sharpenSoften amount="50000"/>
                    </a14:imgEffect>
                    <a14:imgEffect>
                      <a14:brightnessContrast contrast="40000"/>
                    </a14:imgEffect>
                  </a14:imgLayer>
                </a14:imgProps>
              </a:ext>
              <a:ext uri="{28A0092B-C50C-407E-A947-70E740481C1C}">
                <a14:useLocalDpi xmlns:a14="http://schemas.microsoft.com/office/drawing/2010/main" xmlns="" val="0"/>
              </a:ext>
            </a:extLst>
          </a:blip>
          <a:srcRect/>
          <a:stretch>
            <a:fillRect/>
          </a:stretch>
        </p:blipFill>
        <p:spPr bwMode="auto">
          <a:xfrm>
            <a:off x="855675" y="953292"/>
            <a:ext cx="3039005" cy="1406830"/>
          </a:xfrm>
          <a:prstGeom prst="rect">
            <a:avLst/>
          </a:prstGeom>
          <a:noFill/>
          <a:ln>
            <a:noFill/>
          </a:ln>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Lst>
        </p:spPr>
      </p:pic>
      <p:sp>
        <p:nvSpPr>
          <p:cNvPr id="15" name="شكل بيضاوي 14"/>
          <p:cNvSpPr/>
          <p:nvPr/>
        </p:nvSpPr>
        <p:spPr>
          <a:xfrm>
            <a:off x="1739908" y="2292242"/>
            <a:ext cx="1019562" cy="1133093"/>
          </a:xfrm>
          <a:prstGeom prst="ellipse">
            <a:avLst/>
          </a:prstGeom>
          <a:scene3d>
            <a:camera prst="orthographicFront"/>
            <a:lightRig rig="threePt" dir="t"/>
          </a:scene3d>
          <a:sp3d>
            <a:bevelT prst="relaxedInset"/>
          </a:sp3d>
        </p:spPr>
        <p:style>
          <a:lnRef idx="1">
            <a:schemeClr val="accent6"/>
          </a:lnRef>
          <a:fillRef idx="2">
            <a:schemeClr val="accent6"/>
          </a:fillRef>
          <a:effectRef idx="1">
            <a:schemeClr val="accent6"/>
          </a:effectRef>
          <a:fontRef idx="minor">
            <a:schemeClr val="dk1"/>
          </a:fontRef>
        </p:style>
        <p:txBody>
          <a:bodyPr lIns="80147" tIns="40074" rIns="80147" bIns="40074" rtlCol="1" anchor="ctr"/>
          <a:lstStyle/>
          <a:p>
            <a:pPr algn="ctr"/>
            <a:r>
              <a:rPr lang="ar-SA" b="1" dirty="0" smtClean="0">
                <a:solidFill>
                  <a:schemeClr val="accent2">
                    <a:lumMod val="50000"/>
                  </a:schemeClr>
                </a:solidFill>
              </a:rPr>
              <a:t>الطالب الأول</a:t>
            </a:r>
            <a:endParaRPr lang="ar-EG" b="1" dirty="0">
              <a:solidFill>
                <a:schemeClr val="accent2">
                  <a:lumMod val="50000"/>
                </a:schemeClr>
              </a:solidFill>
            </a:endParaRPr>
          </a:p>
        </p:txBody>
      </p:sp>
      <p:grpSp>
        <p:nvGrpSpPr>
          <p:cNvPr id="3" name="مجموعة 10"/>
          <p:cNvGrpSpPr/>
          <p:nvPr/>
        </p:nvGrpSpPr>
        <p:grpSpPr>
          <a:xfrm>
            <a:off x="3894680" y="1196752"/>
            <a:ext cx="4802814" cy="4909983"/>
            <a:chOff x="4554612" y="1319475"/>
            <a:chExt cx="5616624" cy="5413484"/>
          </a:xfrm>
        </p:grpSpPr>
        <p:pic>
          <p:nvPicPr>
            <p:cNvPr id="23" name="صورة 22"/>
            <p:cNvPicPr>
              <a:picLocks noChangeAspect="1"/>
            </p:cNvPicPr>
            <p:nvPr/>
          </p:nvPicPr>
          <p:blipFill>
            <a:blip r:embed="rId8">
              <a:extLst>
                <a:ext uri="{28A0092B-C50C-407E-A947-70E740481C1C}">
                  <a14:useLocalDpi xmlns:a14="http://schemas.microsoft.com/office/drawing/2010/main" xmlns="" val="0"/>
                </a:ext>
              </a:extLst>
            </a:blip>
            <a:stretch>
              <a:fillRect/>
            </a:stretch>
          </p:blipFill>
          <p:spPr>
            <a:xfrm>
              <a:off x="4554612" y="1319475"/>
              <a:ext cx="5616624" cy="5413484"/>
            </a:xfrm>
            <a:prstGeom prst="rect">
              <a:avLst/>
            </a:prstGeom>
            <a:scene3d>
              <a:camera prst="orthographicFront"/>
              <a:lightRig rig="threePt" dir="t"/>
            </a:scene3d>
            <a:sp3d>
              <a:bevelT prst="relaxedInset"/>
            </a:sp3d>
          </p:spPr>
        </p:pic>
        <p:sp>
          <p:nvSpPr>
            <p:cNvPr id="4" name="مربع نص 3"/>
            <p:cNvSpPr txBox="1"/>
            <p:nvPr/>
          </p:nvSpPr>
          <p:spPr>
            <a:xfrm>
              <a:off x="4986660" y="1764406"/>
              <a:ext cx="4752529" cy="4818598"/>
            </a:xfrm>
            <a:prstGeom prst="rect">
              <a:avLst/>
            </a:prstGeom>
            <a:ln>
              <a:noFill/>
            </a:ln>
          </p:spPr>
          <p:style>
            <a:lnRef idx="2">
              <a:schemeClr val="dk1"/>
            </a:lnRef>
            <a:fillRef idx="1">
              <a:schemeClr val="lt1"/>
            </a:fillRef>
            <a:effectRef idx="0">
              <a:schemeClr val="dk1"/>
            </a:effectRef>
            <a:fontRef idx="minor">
              <a:schemeClr val="dk1"/>
            </a:fontRef>
          </p:style>
          <p:txBody>
            <a:bodyPr wrap="square" rtlCol="1">
              <a:spAutoFit/>
            </a:bodyPr>
            <a:lstStyle/>
            <a:p>
              <a:pPr marL="300552" indent="-300552">
                <a:buBlip>
                  <a:blip r:embed="rId9"/>
                </a:buBlip>
              </a:pPr>
              <a:r>
                <a:rPr lang="ar-SA" sz="2800" b="1" dirty="0" smtClean="0">
                  <a:solidFill>
                    <a:srgbClr val="C00000"/>
                  </a:solidFill>
                  <a:effectLst>
                    <a:outerShdw blurRad="38100" dist="38100" dir="2700000" algn="tl">
                      <a:srgbClr val="000000">
                        <a:alpha val="43137"/>
                      </a:srgbClr>
                    </a:outerShdw>
                  </a:effectLst>
                </a:rPr>
                <a:t>خطوات التنفيذ</a:t>
              </a:r>
            </a:p>
            <a:p>
              <a:pPr marL="300552" indent="-300552">
                <a:buBlip>
                  <a:blip r:embed="rId10"/>
                </a:buBlip>
              </a:pPr>
              <a:r>
                <a:rPr lang="ar-SA" sz="2500" b="1" dirty="0" smtClean="0">
                  <a:solidFill>
                    <a:schemeClr val="accent3">
                      <a:lumMod val="50000"/>
                    </a:schemeClr>
                  </a:solidFill>
                </a:rPr>
                <a:t>تقسيم الطلاب لمجموعات كل مجموعة مكونة من خمسة طلاب لكل منهم مهام </a:t>
              </a:r>
            </a:p>
            <a:p>
              <a:pPr marL="300552" indent="-300552">
                <a:buBlip>
                  <a:blip r:embed="rId10"/>
                </a:buBlip>
              </a:pPr>
              <a:r>
                <a:rPr lang="ar-SA" sz="2500" b="1" dirty="0" smtClean="0">
                  <a:solidFill>
                    <a:schemeClr val="accent5">
                      <a:lumMod val="50000"/>
                    </a:schemeClr>
                  </a:solidFill>
                </a:rPr>
                <a:t>مرحلة توليد الأفكار ( التفكير الإبداعي ) كل طالب عل يحده </a:t>
              </a:r>
            </a:p>
            <a:p>
              <a:pPr marL="300552" indent="-300552">
                <a:buBlip>
                  <a:blip r:embed="rId10"/>
                </a:buBlip>
              </a:pPr>
              <a:r>
                <a:rPr lang="ar-SA" sz="2500" b="1" dirty="0" smtClean="0">
                  <a:solidFill>
                    <a:schemeClr val="accent6">
                      <a:lumMod val="50000"/>
                    </a:schemeClr>
                  </a:solidFill>
                </a:rPr>
                <a:t>التوضيح : مناقشة الطلاب في الأفكار غير الواضحة </a:t>
              </a:r>
            </a:p>
            <a:p>
              <a:pPr marL="300552" indent="-300552">
                <a:buBlip>
                  <a:blip r:embed="rId10"/>
                </a:buBlip>
              </a:pPr>
              <a:r>
                <a:rPr lang="ar-SA" sz="2500" b="1" dirty="0" smtClean="0">
                  <a:solidFill>
                    <a:srgbClr val="0070C0"/>
                  </a:solidFill>
                </a:rPr>
                <a:t>التصنيف للأفكار المتشابهة</a:t>
              </a:r>
            </a:p>
            <a:p>
              <a:pPr marL="300552" indent="-300552">
                <a:buBlip>
                  <a:blip r:embed="rId10"/>
                </a:buBlip>
              </a:pPr>
              <a:r>
                <a:rPr lang="ar-SA" sz="2500" b="1" dirty="0" smtClean="0">
                  <a:solidFill>
                    <a:srgbClr val="7030A0"/>
                  </a:solidFill>
                </a:rPr>
                <a:t>التقييم : وهي مرحة اختيار الأفكار بناء علي المعايير التي تبت سابقا </a:t>
              </a:r>
            </a:p>
          </p:txBody>
        </p:sp>
      </p:grpSp>
      <p:sp>
        <p:nvSpPr>
          <p:cNvPr id="27" name="شكل بيضاوي 26"/>
          <p:cNvSpPr/>
          <p:nvPr/>
        </p:nvSpPr>
        <p:spPr>
          <a:xfrm>
            <a:off x="2650640" y="3041821"/>
            <a:ext cx="1019562" cy="1133093"/>
          </a:xfrm>
          <a:prstGeom prst="ellipse">
            <a:avLst/>
          </a:prstGeom>
          <a:scene3d>
            <a:camera prst="orthographicFront"/>
            <a:lightRig rig="threePt" dir="t"/>
          </a:scene3d>
          <a:sp3d>
            <a:bevelT prst="relaxedInset"/>
          </a:sp3d>
        </p:spPr>
        <p:style>
          <a:lnRef idx="1">
            <a:schemeClr val="accent3"/>
          </a:lnRef>
          <a:fillRef idx="2">
            <a:schemeClr val="accent3"/>
          </a:fillRef>
          <a:effectRef idx="1">
            <a:schemeClr val="accent3"/>
          </a:effectRef>
          <a:fontRef idx="minor">
            <a:schemeClr val="dk1"/>
          </a:fontRef>
        </p:style>
        <p:txBody>
          <a:bodyPr lIns="80147" tIns="40074" rIns="80147" bIns="40074" rtlCol="1" anchor="ctr"/>
          <a:lstStyle/>
          <a:p>
            <a:pPr algn="ctr"/>
            <a:r>
              <a:rPr lang="ar-SA" b="1" dirty="0" smtClean="0">
                <a:solidFill>
                  <a:srgbClr val="002060"/>
                </a:solidFill>
              </a:rPr>
              <a:t>الطالب الثاني</a:t>
            </a:r>
            <a:endParaRPr lang="ar-EG" b="1" dirty="0">
              <a:solidFill>
                <a:srgbClr val="002060"/>
              </a:solidFill>
            </a:endParaRPr>
          </a:p>
        </p:txBody>
      </p:sp>
      <p:sp>
        <p:nvSpPr>
          <p:cNvPr id="28" name="شكل بيضاوي 27"/>
          <p:cNvSpPr/>
          <p:nvPr/>
        </p:nvSpPr>
        <p:spPr>
          <a:xfrm>
            <a:off x="2384901" y="4174915"/>
            <a:ext cx="1019562" cy="1133093"/>
          </a:xfrm>
          <a:prstGeom prst="ellipse">
            <a:avLst/>
          </a:prstGeom>
          <a:scene3d>
            <a:camera prst="orthographicFront"/>
            <a:lightRig rig="threePt" dir="t"/>
          </a:scene3d>
          <a:sp3d>
            <a:bevelT prst="relaxedInset"/>
          </a:sp3d>
        </p:spPr>
        <p:style>
          <a:lnRef idx="1">
            <a:schemeClr val="accent2"/>
          </a:lnRef>
          <a:fillRef idx="2">
            <a:schemeClr val="accent2"/>
          </a:fillRef>
          <a:effectRef idx="1">
            <a:schemeClr val="accent2"/>
          </a:effectRef>
          <a:fontRef idx="minor">
            <a:schemeClr val="dk1"/>
          </a:fontRef>
        </p:style>
        <p:txBody>
          <a:bodyPr lIns="80147" tIns="40074" rIns="80147" bIns="40074" rtlCol="1" anchor="ctr"/>
          <a:lstStyle/>
          <a:p>
            <a:pPr algn="ctr"/>
            <a:r>
              <a:rPr lang="ar-SA" b="1" dirty="0" smtClean="0"/>
              <a:t>الطالب الثالث</a:t>
            </a:r>
            <a:endParaRPr lang="ar-EG" b="1" dirty="0"/>
          </a:p>
        </p:txBody>
      </p:sp>
      <p:sp>
        <p:nvSpPr>
          <p:cNvPr id="29" name="شكل بيضاوي 28"/>
          <p:cNvSpPr/>
          <p:nvPr/>
        </p:nvSpPr>
        <p:spPr>
          <a:xfrm>
            <a:off x="973570" y="3164260"/>
            <a:ext cx="1019562" cy="1133093"/>
          </a:xfrm>
          <a:prstGeom prst="ellipse">
            <a:avLst/>
          </a:prstGeom>
          <a:scene3d>
            <a:camera prst="orthographicFront"/>
            <a:lightRig rig="threePt" dir="t"/>
          </a:scene3d>
          <a:sp3d>
            <a:bevelT prst="relaxedInset"/>
          </a:sp3d>
        </p:spPr>
        <p:style>
          <a:lnRef idx="1">
            <a:schemeClr val="dk1"/>
          </a:lnRef>
          <a:fillRef idx="2">
            <a:schemeClr val="dk1"/>
          </a:fillRef>
          <a:effectRef idx="1">
            <a:schemeClr val="dk1"/>
          </a:effectRef>
          <a:fontRef idx="minor">
            <a:schemeClr val="dk1"/>
          </a:fontRef>
        </p:style>
        <p:txBody>
          <a:bodyPr lIns="80147" tIns="40074" rIns="80147" bIns="40074" rtlCol="1" anchor="ctr"/>
          <a:lstStyle/>
          <a:p>
            <a:pPr algn="ctr"/>
            <a:r>
              <a:rPr lang="ar-SA" sz="1600" b="1" dirty="0" smtClean="0">
                <a:solidFill>
                  <a:srgbClr val="C00000"/>
                </a:solidFill>
              </a:rPr>
              <a:t>الطالب الخامس</a:t>
            </a:r>
            <a:endParaRPr lang="ar-EG" sz="1600" b="1" dirty="0">
              <a:solidFill>
                <a:srgbClr val="C00000"/>
              </a:solidFill>
            </a:endParaRPr>
          </a:p>
        </p:txBody>
      </p:sp>
      <p:sp>
        <p:nvSpPr>
          <p:cNvPr id="30" name="شكل بيضاوي 29"/>
          <p:cNvSpPr/>
          <p:nvPr/>
        </p:nvSpPr>
        <p:spPr>
          <a:xfrm>
            <a:off x="1193500" y="4297353"/>
            <a:ext cx="1019562" cy="1133093"/>
          </a:xfrm>
          <a:prstGeom prst="ellipse">
            <a:avLst/>
          </a:prstGeom>
          <a:scene3d>
            <a:camera prst="orthographicFront"/>
            <a:lightRig rig="threePt" dir="t"/>
          </a:scene3d>
          <a:sp3d>
            <a:bevelT prst="relaxedInset"/>
          </a:sp3d>
        </p:spPr>
        <p:style>
          <a:lnRef idx="1">
            <a:schemeClr val="accent1"/>
          </a:lnRef>
          <a:fillRef idx="2">
            <a:schemeClr val="accent1"/>
          </a:fillRef>
          <a:effectRef idx="1">
            <a:schemeClr val="accent1"/>
          </a:effectRef>
          <a:fontRef idx="minor">
            <a:schemeClr val="dk1"/>
          </a:fontRef>
        </p:style>
        <p:txBody>
          <a:bodyPr lIns="80147" tIns="40074" rIns="80147" bIns="40074" rtlCol="1" anchor="ctr"/>
          <a:lstStyle/>
          <a:p>
            <a:pPr algn="ctr"/>
            <a:r>
              <a:rPr lang="ar-SA" b="1" dirty="0" smtClean="0"/>
              <a:t>الطالب الرابع</a:t>
            </a:r>
            <a:endParaRPr lang="ar-EG" b="1" dirty="0"/>
          </a:p>
        </p:txBody>
      </p:sp>
      <p:cxnSp>
        <p:nvCxnSpPr>
          <p:cNvPr id="10" name="رابط كسهم مستقيم 9"/>
          <p:cNvCxnSpPr/>
          <p:nvPr/>
        </p:nvCxnSpPr>
        <p:spPr>
          <a:xfrm flipH="1">
            <a:off x="2894682" y="2360121"/>
            <a:ext cx="1369446" cy="498667"/>
          </a:xfrm>
          <a:prstGeom prst="straightConnector1">
            <a:avLst/>
          </a:prstGeom>
          <a:ln>
            <a:tailEnd type="arrow"/>
          </a:ln>
        </p:spPr>
        <p:style>
          <a:lnRef idx="3">
            <a:schemeClr val="accent2"/>
          </a:lnRef>
          <a:fillRef idx="0">
            <a:schemeClr val="accent2"/>
          </a:fillRef>
          <a:effectRef idx="2">
            <a:schemeClr val="accent2"/>
          </a:effectRef>
          <a:fontRef idx="minor">
            <a:schemeClr val="tx1"/>
          </a:fontRef>
        </p:style>
      </p:cxnSp>
    </p:spTree>
    <p:custDataLst>
      <p:tags r:id="rId1"/>
    </p:custDataLst>
    <p:extLst>
      <p:ext uri="{BB962C8B-B14F-4D97-AF65-F5344CB8AC3E}">
        <p14:creationId xmlns:p14="http://schemas.microsoft.com/office/powerpoint/2010/main" xmlns="" val="2882885374"/>
      </p:ext>
    </p:extLst>
  </p:cSld>
  <p:clrMapOvr>
    <a:masterClrMapping/>
  </p:clrMapOvr>
  <p:transition spd="slow">
    <p:cover dir="r"/>
    <p:sndAc>
      <p:stSnd>
        <p:snd r:embed="rId3" name="arrow.wav"/>
      </p:stSnd>
    </p:sndAc>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7"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1000"/>
                                        <p:tgtEl>
                                          <p:spTgt spid="2"/>
                                        </p:tgtEl>
                                      </p:cBhvr>
                                    </p:animEffect>
                                    <p:anim calcmode="lin" valueType="num">
                                      <p:cBhvr>
                                        <p:cTn id="8" dur="1000" fill="hold"/>
                                        <p:tgtEl>
                                          <p:spTgt spid="2"/>
                                        </p:tgtEl>
                                        <p:attrNameLst>
                                          <p:attrName>ppt_x</p:attrName>
                                        </p:attrNameLst>
                                      </p:cBhvr>
                                      <p:tavLst>
                                        <p:tav tm="0">
                                          <p:val>
                                            <p:strVal val="#ppt_x"/>
                                          </p:val>
                                        </p:tav>
                                        <p:tav tm="100000">
                                          <p:val>
                                            <p:strVal val="#ppt_x"/>
                                          </p:val>
                                        </p:tav>
                                      </p:tavLst>
                                    </p:anim>
                                    <p:anim calcmode="lin" valueType="num">
                                      <p:cBhvr>
                                        <p:cTn id="9"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16" presetClass="entr" presetSubtype="21" fill="hold" nodeType="clickEffect">
                                  <p:stCondLst>
                                    <p:cond delay="0"/>
                                  </p:stCondLst>
                                  <p:childTnLst>
                                    <p:set>
                                      <p:cBhvr>
                                        <p:cTn id="13" dur="1" fill="hold">
                                          <p:stCondLst>
                                            <p:cond delay="0"/>
                                          </p:stCondLst>
                                        </p:cTn>
                                        <p:tgtEl>
                                          <p:spTgt spid="1026"/>
                                        </p:tgtEl>
                                        <p:attrNameLst>
                                          <p:attrName>style.visibility</p:attrName>
                                        </p:attrNameLst>
                                      </p:cBhvr>
                                      <p:to>
                                        <p:strVal val="visible"/>
                                      </p:to>
                                    </p:set>
                                    <p:animEffect transition="in" filter="barn(inVertical)">
                                      <p:cBhvr>
                                        <p:cTn id="14" dur="500"/>
                                        <p:tgtEl>
                                          <p:spTgt spid="1026"/>
                                        </p:tgtEl>
                                      </p:cBhvr>
                                    </p:animEffect>
                                  </p:childTnLst>
                                </p:cTn>
                              </p:par>
                            </p:childTnLst>
                          </p:cTn>
                        </p:par>
                      </p:childTnLst>
                    </p:cTn>
                  </p:par>
                  <p:par>
                    <p:cTn id="15" fill="hold">
                      <p:stCondLst>
                        <p:cond delay="indefinite"/>
                      </p:stCondLst>
                      <p:childTnLst>
                        <p:par>
                          <p:cTn id="16" fill="hold">
                            <p:stCondLst>
                              <p:cond delay="0"/>
                            </p:stCondLst>
                            <p:childTnLst>
                              <p:par>
                                <p:cTn id="17" presetID="42" presetClass="entr" presetSubtype="0" fill="hold" nodeType="clickEffect">
                                  <p:stCondLst>
                                    <p:cond delay="0"/>
                                  </p:stCondLst>
                                  <p:childTnLst>
                                    <p:set>
                                      <p:cBhvr>
                                        <p:cTn id="18" dur="1" fill="hold">
                                          <p:stCondLst>
                                            <p:cond delay="0"/>
                                          </p:stCondLst>
                                        </p:cTn>
                                        <p:tgtEl>
                                          <p:spTgt spid="3"/>
                                        </p:tgtEl>
                                        <p:attrNameLst>
                                          <p:attrName>style.visibility</p:attrName>
                                        </p:attrNameLst>
                                      </p:cBhvr>
                                      <p:to>
                                        <p:strVal val="visible"/>
                                      </p:to>
                                    </p:set>
                                    <p:animEffect transition="in" filter="fade">
                                      <p:cBhvr>
                                        <p:cTn id="19" dur="1000"/>
                                        <p:tgtEl>
                                          <p:spTgt spid="3"/>
                                        </p:tgtEl>
                                      </p:cBhvr>
                                    </p:animEffect>
                                    <p:anim calcmode="lin" valueType="num">
                                      <p:cBhvr>
                                        <p:cTn id="20" dur="1000" fill="hold"/>
                                        <p:tgtEl>
                                          <p:spTgt spid="3"/>
                                        </p:tgtEl>
                                        <p:attrNameLst>
                                          <p:attrName>ppt_x</p:attrName>
                                        </p:attrNameLst>
                                      </p:cBhvr>
                                      <p:tavLst>
                                        <p:tav tm="0">
                                          <p:val>
                                            <p:strVal val="#ppt_x"/>
                                          </p:val>
                                        </p:tav>
                                        <p:tav tm="100000">
                                          <p:val>
                                            <p:strVal val="#ppt_x"/>
                                          </p:val>
                                        </p:tav>
                                      </p:tavLst>
                                    </p:anim>
                                    <p:anim calcmode="lin" valueType="num">
                                      <p:cBhvr>
                                        <p:cTn id="21" dur="1000" fill="hold"/>
                                        <p:tgtEl>
                                          <p:spTgt spid="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16" presetClass="entr" presetSubtype="21" fill="hold" nodeType="clickEffect">
                                  <p:stCondLst>
                                    <p:cond delay="0"/>
                                  </p:stCondLst>
                                  <p:childTnLst>
                                    <p:set>
                                      <p:cBhvr>
                                        <p:cTn id="25" dur="1" fill="hold">
                                          <p:stCondLst>
                                            <p:cond delay="0"/>
                                          </p:stCondLst>
                                        </p:cTn>
                                        <p:tgtEl>
                                          <p:spTgt spid="10"/>
                                        </p:tgtEl>
                                        <p:attrNameLst>
                                          <p:attrName>style.visibility</p:attrName>
                                        </p:attrNameLst>
                                      </p:cBhvr>
                                      <p:to>
                                        <p:strVal val="visible"/>
                                      </p:to>
                                    </p:set>
                                    <p:animEffect transition="in" filter="barn(inVertical)">
                                      <p:cBhvr>
                                        <p:cTn id="26" dur="500"/>
                                        <p:tgtEl>
                                          <p:spTgt spid="10"/>
                                        </p:tgtEl>
                                      </p:cBhvr>
                                    </p:animEffect>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grpId="0" nodeType="clickEffect">
                                  <p:stCondLst>
                                    <p:cond delay="0"/>
                                  </p:stCondLst>
                                  <p:childTnLst>
                                    <p:set>
                                      <p:cBhvr>
                                        <p:cTn id="30" dur="1" fill="hold">
                                          <p:stCondLst>
                                            <p:cond delay="0"/>
                                          </p:stCondLst>
                                        </p:cTn>
                                        <p:tgtEl>
                                          <p:spTgt spid="15"/>
                                        </p:tgtEl>
                                        <p:attrNameLst>
                                          <p:attrName>style.visibility</p:attrName>
                                        </p:attrNameLst>
                                      </p:cBhvr>
                                      <p:to>
                                        <p:strVal val="visible"/>
                                      </p:to>
                                    </p:set>
                                    <p:anim calcmode="lin" valueType="num">
                                      <p:cBhvr>
                                        <p:cTn id="31" dur="1000" fill="hold"/>
                                        <p:tgtEl>
                                          <p:spTgt spid="15"/>
                                        </p:tgtEl>
                                        <p:attrNameLst>
                                          <p:attrName>ppt_w</p:attrName>
                                        </p:attrNameLst>
                                      </p:cBhvr>
                                      <p:tavLst>
                                        <p:tav tm="0">
                                          <p:val>
                                            <p:fltVal val="0"/>
                                          </p:val>
                                        </p:tav>
                                        <p:tav tm="100000">
                                          <p:val>
                                            <p:strVal val="#ppt_w"/>
                                          </p:val>
                                        </p:tav>
                                      </p:tavLst>
                                    </p:anim>
                                    <p:anim calcmode="lin" valueType="num">
                                      <p:cBhvr>
                                        <p:cTn id="32" dur="1000" fill="hold"/>
                                        <p:tgtEl>
                                          <p:spTgt spid="15"/>
                                        </p:tgtEl>
                                        <p:attrNameLst>
                                          <p:attrName>ppt_h</p:attrName>
                                        </p:attrNameLst>
                                      </p:cBhvr>
                                      <p:tavLst>
                                        <p:tav tm="0">
                                          <p:val>
                                            <p:fltVal val="0"/>
                                          </p:val>
                                        </p:tav>
                                        <p:tav tm="100000">
                                          <p:val>
                                            <p:strVal val="#ppt_h"/>
                                          </p:val>
                                        </p:tav>
                                      </p:tavLst>
                                    </p:anim>
                                    <p:anim calcmode="lin" valueType="num">
                                      <p:cBhvr>
                                        <p:cTn id="33" dur="1000" fill="hold"/>
                                        <p:tgtEl>
                                          <p:spTgt spid="15"/>
                                        </p:tgtEl>
                                        <p:attrNameLst>
                                          <p:attrName>style.rotation</p:attrName>
                                        </p:attrNameLst>
                                      </p:cBhvr>
                                      <p:tavLst>
                                        <p:tav tm="0">
                                          <p:val>
                                            <p:fltVal val="90"/>
                                          </p:val>
                                        </p:tav>
                                        <p:tav tm="100000">
                                          <p:val>
                                            <p:fltVal val="0"/>
                                          </p:val>
                                        </p:tav>
                                      </p:tavLst>
                                    </p:anim>
                                    <p:animEffect transition="in" filter="fade">
                                      <p:cBhvr>
                                        <p:cTn id="34" dur="1000"/>
                                        <p:tgtEl>
                                          <p:spTgt spid="15"/>
                                        </p:tgtEl>
                                      </p:cBhvr>
                                    </p:animEffect>
                                  </p:childTnLst>
                                </p:cTn>
                              </p:par>
                              <p:par>
                                <p:cTn id="35" presetID="31" presetClass="entr" presetSubtype="0" fill="hold" grpId="0" nodeType="withEffect">
                                  <p:stCondLst>
                                    <p:cond delay="0"/>
                                  </p:stCondLst>
                                  <p:childTnLst>
                                    <p:set>
                                      <p:cBhvr>
                                        <p:cTn id="36" dur="1" fill="hold">
                                          <p:stCondLst>
                                            <p:cond delay="0"/>
                                          </p:stCondLst>
                                        </p:cTn>
                                        <p:tgtEl>
                                          <p:spTgt spid="27"/>
                                        </p:tgtEl>
                                        <p:attrNameLst>
                                          <p:attrName>style.visibility</p:attrName>
                                        </p:attrNameLst>
                                      </p:cBhvr>
                                      <p:to>
                                        <p:strVal val="visible"/>
                                      </p:to>
                                    </p:set>
                                    <p:anim calcmode="lin" valueType="num">
                                      <p:cBhvr>
                                        <p:cTn id="37" dur="1000" fill="hold"/>
                                        <p:tgtEl>
                                          <p:spTgt spid="27"/>
                                        </p:tgtEl>
                                        <p:attrNameLst>
                                          <p:attrName>ppt_w</p:attrName>
                                        </p:attrNameLst>
                                      </p:cBhvr>
                                      <p:tavLst>
                                        <p:tav tm="0">
                                          <p:val>
                                            <p:fltVal val="0"/>
                                          </p:val>
                                        </p:tav>
                                        <p:tav tm="100000">
                                          <p:val>
                                            <p:strVal val="#ppt_w"/>
                                          </p:val>
                                        </p:tav>
                                      </p:tavLst>
                                    </p:anim>
                                    <p:anim calcmode="lin" valueType="num">
                                      <p:cBhvr>
                                        <p:cTn id="38" dur="1000" fill="hold"/>
                                        <p:tgtEl>
                                          <p:spTgt spid="27"/>
                                        </p:tgtEl>
                                        <p:attrNameLst>
                                          <p:attrName>ppt_h</p:attrName>
                                        </p:attrNameLst>
                                      </p:cBhvr>
                                      <p:tavLst>
                                        <p:tav tm="0">
                                          <p:val>
                                            <p:fltVal val="0"/>
                                          </p:val>
                                        </p:tav>
                                        <p:tav tm="100000">
                                          <p:val>
                                            <p:strVal val="#ppt_h"/>
                                          </p:val>
                                        </p:tav>
                                      </p:tavLst>
                                    </p:anim>
                                    <p:anim calcmode="lin" valueType="num">
                                      <p:cBhvr>
                                        <p:cTn id="39" dur="1000" fill="hold"/>
                                        <p:tgtEl>
                                          <p:spTgt spid="27"/>
                                        </p:tgtEl>
                                        <p:attrNameLst>
                                          <p:attrName>style.rotation</p:attrName>
                                        </p:attrNameLst>
                                      </p:cBhvr>
                                      <p:tavLst>
                                        <p:tav tm="0">
                                          <p:val>
                                            <p:fltVal val="90"/>
                                          </p:val>
                                        </p:tav>
                                        <p:tav tm="100000">
                                          <p:val>
                                            <p:fltVal val="0"/>
                                          </p:val>
                                        </p:tav>
                                      </p:tavLst>
                                    </p:anim>
                                    <p:animEffect transition="in" filter="fade">
                                      <p:cBhvr>
                                        <p:cTn id="40" dur="1000"/>
                                        <p:tgtEl>
                                          <p:spTgt spid="27"/>
                                        </p:tgtEl>
                                      </p:cBhvr>
                                    </p:animEffect>
                                  </p:childTnLst>
                                </p:cTn>
                              </p:par>
                              <p:par>
                                <p:cTn id="41" presetID="31" presetClass="entr" presetSubtype="0" fill="hold" grpId="0" nodeType="withEffect">
                                  <p:stCondLst>
                                    <p:cond delay="0"/>
                                  </p:stCondLst>
                                  <p:childTnLst>
                                    <p:set>
                                      <p:cBhvr>
                                        <p:cTn id="42" dur="1" fill="hold">
                                          <p:stCondLst>
                                            <p:cond delay="0"/>
                                          </p:stCondLst>
                                        </p:cTn>
                                        <p:tgtEl>
                                          <p:spTgt spid="28"/>
                                        </p:tgtEl>
                                        <p:attrNameLst>
                                          <p:attrName>style.visibility</p:attrName>
                                        </p:attrNameLst>
                                      </p:cBhvr>
                                      <p:to>
                                        <p:strVal val="visible"/>
                                      </p:to>
                                    </p:set>
                                    <p:anim calcmode="lin" valueType="num">
                                      <p:cBhvr>
                                        <p:cTn id="43" dur="1000" fill="hold"/>
                                        <p:tgtEl>
                                          <p:spTgt spid="28"/>
                                        </p:tgtEl>
                                        <p:attrNameLst>
                                          <p:attrName>ppt_w</p:attrName>
                                        </p:attrNameLst>
                                      </p:cBhvr>
                                      <p:tavLst>
                                        <p:tav tm="0">
                                          <p:val>
                                            <p:fltVal val="0"/>
                                          </p:val>
                                        </p:tav>
                                        <p:tav tm="100000">
                                          <p:val>
                                            <p:strVal val="#ppt_w"/>
                                          </p:val>
                                        </p:tav>
                                      </p:tavLst>
                                    </p:anim>
                                    <p:anim calcmode="lin" valueType="num">
                                      <p:cBhvr>
                                        <p:cTn id="44" dur="1000" fill="hold"/>
                                        <p:tgtEl>
                                          <p:spTgt spid="28"/>
                                        </p:tgtEl>
                                        <p:attrNameLst>
                                          <p:attrName>ppt_h</p:attrName>
                                        </p:attrNameLst>
                                      </p:cBhvr>
                                      <p:tavLst>
                                        <p:tav tm="0">
                                          <p:val>
                                            <p:fltVal val="0"/>
                                          </p:val>
                                        </p:tav>
                                        <p:tav tm="100000">
                                          <p:val>
                                            <p:strVal val="#ppt_h"/>
                                          </p:val>
                                        </p:tav>
                                      </p:tavLst>
                                    </p:anim>
                                    <p:anim calcmode="lin" valueType="num">
                                      <p:cBhvr>
                                        <p:cTn id="45" dur="1000" fill="hold"/>
                                        <p:tgtEl>
                                          <p:spTgt spid="28"/>
                                        </p:tgtEl>
                                        <p:attrNameLst>
                                          <p:attrName>style.rotation</p:attrName>
                                        </p:attrNameLst>
                                      </p:cBhvr>
                                      <p:tavLst>
                                        <p:tav tm="0">
                                          <p:val>
                                            <p:fltVal val="90"/>
                                          </p:val>
                                        </p:tav>
                                        <p:tav tm="100000">
                                          <p:val>
                                            <p:fltVal val="0"/>
                                          </p:val>
                                        </p:tav>
                                      </p:tavLst>
                                    </p:anim>
                                    <p:animEffect transition="in" filter="fade">
                                      <p:cBhvr>
                                        <p:cTn id="46" dur="1000"/>
                                        <p:tgtEl>
                                          <p:spTgt spid="28"/>
                                        </p:tgtEl>
                                      </p:cBhvr>
                                    </p:animEffect>
                                  </p:childTnLst>
                                </p:cTn>
                              </p:par>
                              <p:par>
                                <p:cTn id="47" presetID="31" presetClass="entr" presetSubtype="0" fill="hold" grpId="0" nodeType="withEffect">
                                  <p:stCondLst>
                                    <p:cond delay="0"/>
                                  </p:stCondLst>
                                  <p:childTnLst>
                                    <p:set>
                                      <p:cBhvr>
                                        <p:cTn id="48" dur="1" fill="hold">
                                          <p:stCondLst>
                                            <p:cond delay="0"/>
                                          </p:stCondLst>
                                        </p:cTn>
                                        <p:tgtEl>
                                          <p:spTgt spid="29"/>
                                        </p:tgtEl>
                                        <p:attrNameLst>
                                          <p:attrName>style.visibility</p:attrName>
                                        </p:attrNameLst>
                                      </p:cBhvr>
                                      <p:to>
                                        <p:strVal val="visible"/>
                                      </p:to>
                                    </p:set>
                                    <p:anim calcmode="lin" valueType="num">
                                      <p:cBhvr>
                                        <p:cTn id="49" dur="1000" fill="hold"/>
                                        <p:tgtEl>
                                          <p:spTgt spid="29"/>
                                        </p:tgtEl>
                                        <p:attrNameLst>
                                          <p:attrName>ppt_w</p:attrName>
                                        </p:attrNameLst>
                                      </p:cBhvr>
                                      <p:tavLst>
                                        <p:tav tm="0">
                                          <p:val>
                                            <p:fltVal val="0"/>
                                          </p:val>
                                        </p:tav>
                                        <p:tav tm="100000">
                                          <p:val>
                                            <p:strVal val="#ppt_w"/>
                                          </p:val>
                                        </p:tav>
                                      </p:tavLst>
                                    </p:anim>
                                    <p:anim calcmode="lin" valueType="num">
                                      <p:cBhvr>
                                        <p:cTn id="50" dur="1000" fill="hold"/>
                                        <p:tgtEl>
                                          <p:spTgt spid="29"/>
                                        </p:tgtEl>
                                        <p:attrNameLst>
                                          <p:attrName>ppt_h</p:attrName>
                                        </p:attrNameLst>
                                      </p:cBhvr>
                                      <p:tavLst>
                                        <p:tav tm="0">
                                          <p:val>
                                            <p:fltVal val="0"/>
                                          </p:val>
                                        </p:tav>
                                        <p:tav tm="100000">
                                          <p:val>
                                            <p:strVal val="#ppt_h"/>
                                          </p:val>
                                        </p:tav>
                                      </p:tavLst>
                                    </p:anim>
                                    <p:anim calcmode="lin" valueType="num">
                                      <p:cBhvr>
                                        <p:cTn id="51" dur="1000" fill="hold"/>
                                        <p:tgtEl>
                                          <p:spTgt spid="29"/>
                                        </p:tgtEl>
                                        <p:attrNameLst>
                                          <p:attrName>style.rotation</p:attrName>
                                        </p:attrNameLst>
                                      </p:cBhvr>
                                      <p:tavLst>
                                        <p:tav tm="0">
                                          <p:val>
                                            <p:fltVal val="90"/>
                                          </p:val>
                                        </p:tav>
                                        <p:tav tm="100000">
                                          <p:val>
                                            <p:fltVal val="0"/>
                                          </p:val>
                                        </p:tav>
                                      </p:tavLst>
                                    </p:anim>
                                    <p:animEffect transition="in" filter="fade">
                                      <p:cBhvr>
                                        <p:cTn id="52" dur="1000"/>
                                        <p:tgtEl>
                                          <p:spTgt spid="29"/>
                                        </p:tgtEl>
                                      </p:cBhvr>
                                    </p:animEffect>
                                  </p:childTnLst>
                                </p:cTn>
                              </p:par>
                              <p:par>
                                <p:cTn id="53" presetID="31" presetClass="entr" presetSubtype="0" fill="hold" grpId="0" nodeType="withEffect">
                                  <p:stCondLst>
                                    <p:cond delay="0"/>
                                  </p:stCondLst>
                                  <p:childTnLst>
                                    <p:set>
                                      <p:cBhvr>
                                        <p:cTn id="54" dur="1" fill="hold">
                                          <p:stCondLst>
                                            <p:cond delay="0"/>
                                          </p:stCondLst>
                                        </p:cTn>
                                        <p:tgtEl>
                                          <p:spTgt spid="30"/>
                                        </p:tgtEl>
                                        <p:attrNameLst>
                                          <p:attrName>style.visibility</p:attrName>
                                        </p:attrNameLst>
                                      </p:cBhvr>
                                      <p:to>
                                        <p:strVal val="visible"/>
                                      </p:to>
                                    </p:set>
                                    <p:anim calcmode="lin" valueType="num">
                                      <p:cBhvr>
                                        <p:cTn id="55" dur="1000" fill="hold"/>
                                        <p:tgtEl>
                                          <p:spTgt spid="30"/>
                                        </p:tgtEl>
                                        <p:attrNameLst>
                                          <p:attrName>ppt_w</p:attrName>
                                        </p:attrNameLst>
                                      </p:cBhvr>
                                      <p:tavLst>
                                        <p:tav tm="0">
                                          <p:val>
                                            <p:fltVal val="0"/>
                                          </p:val>
                                        </p:tav>
                                        <p:tav tm="100000">
                                          <p:val>
                                            <p:strVal val="#ppt_w"/>
                                          </p:val>
                                        </p:tav>
                                      </p:tavLst>
                                    </p:anim>
                                    <p:anim calcmode="lin" valueType="num">
                                      <p:cBhvr>
                                        <p:cTn id="56" dur="1000" fill="hold"/>
                                        <p:tgtEl>
                                          <p:spTgt spid="30"/>
                                        </p:tgtEl>
                                        <p:attrNameLst>
                                          <p:attrName>ppt_h</p:attrName>
                                        </p:attrNameLst>
                                      </p:cBhvr>
                                      <p:tavLst>
                                        <p:tav tm="0">
                                          <p:val>
                                            <p:fltVal val="0"/>
                                          </p:val>
                                        </p:tav>
                                        <p:tav tm="100000">
                                          <p:val>
                                            <p:strVal val="#ppt_h"/>
                                          </p:val>
                                        </p:tav>
                                      </p:tavLst>
                                    </p:anim>
                                    <p:anim calcmode="lin" valueType="num">
                                      <p:cBhvr>
                                        <p:cTn id="57" dur="1000" fill="hold"/>
                                        <p:tgtEl>
                                          <p:spTgt spid="30"/>
                                        </p:tgtEl>
                                        <p:attrNameLst>
                                          <p:attrName>style.rotation</p:attrName>
                                        </p:attrNameLst>
                                      </p:cBhvr>
                                      <p:tavLst>
                                        <p:tav tm="0">
                                          <p:val>
                                            <p:fltVal val="90"/>
                                          </p:val>
                                        </p:tav>
                                        <p:tav tm="100000">
                                          <p:val>
                                            <p:fltVal val="0"/>
                                          </p:val>
                                        </p:tav>
                                      </p:tavLst>
                                    </p:anim>
                                    <p:animEffect transition="in" filter="fade">
                                      <p:cBhvr>
                                        <p:cTn id="58" dur="1000"/>
                                        <p:tgtEl>
                                          <p:spTgt spid="30"/>
                                        </p:tgtEl>
                                      </p:cBhvr>
                                    </p:animEffect>
                                  </p:childTnLst>
                                </p:cTn>
                              </p:par>
                            </p:childTnLst>
                          </p:cTn>
                        </p:par>
                      </p:childTnLst>
                    </p:cTn>
                  </p:par>
                  <p:par>
                    <p:cTn id="59" fill="hold">
                      <p:stCondLst>
                        <p:cond delay="indefinite"/>
                      </p:stCondLst>
                      <p:childTnLst>
                        <p:par>
                          <p:cTn id="60" fill="hold">
                            <p:stCondLst>
                              <p:cond delay="0"/>
                            </p:stCondLst>
                            <p:childTnLst>
                              <p:par>
                                <p:cTn id="61" presetID="31" presetClass="entr" presetSubtype="0" fill="hold" nodeType="clickEffect">
                                  <p:stCondLst>
                                    <p:cond delay="0"/>
                                  </p:stCondLst>
                                  <p:childTnLst>
                                    <p:set>
                                      <p:cBhvr>
                                        <p:cTn id="62" dur="1" fill="hold">
                                          <p:stCondLst>
                                            <p:cond delay="0"/>
                                          </p:stCondLst>
                                        </p:cTn>
                                        <p:tgtEl>
                                          <p:spTgt spid="17"/>
                                        </p:tgtEl>
                                        <p:attrNameLst>
                                          <p:attrName>style.visibility</p:attrName>
                                        </p:attrNameLst>
                                      </p:cBhvr>
                                      <p:to>
                                        <p:strVal val="visible"/>
                                      </p:to>
                                    </p:set>
                                    <p:anim calcmode="lin" valueType="num">
                                      <p:cBhvr>
                                        <p:cTn id="63" dur="1000" fill="hold"/>
                                        <p:tgtEl>
                                          <p:spTgt spid="17"/>
                                        </p:tgtEl>
                                        <p:attrNameLst>
                                          <p:attrName>ppt_w</p:attrName>
                                        </p:attrNameLst>
                                      </p:cBhvr>
                                      <p:tavLst>
                                        <p:tav tm="0">
                                          <p:val>
                                            <p:fltVal val="0"/>
                                          </p:val>
                                        </p:tav>
                                        <p:tav tm="100000">
                                          <p:val>
                                            <p:strVal val="#ppt_w"/>
                                          </p:val>
                                        </p:tav>
                                      </p:tavLst>
                                    </p:anim>
                                    <p:anim calcmode="lin" valueType="num">
                                      <p:cBhvr>
                                        <p:cTn id="64" dur="1000" fill="hold"/>
                                        <p:tgtEl>
                                          <p:spTgt spid="17"/>
                                        </p:tgtEl>
                                        <p:attrNameLst>
                                          <p:attrName>ppt_h</p:attrName>
                                        </p:attrNameLst>
                                      </p:cBhvr>
                                      <p:tavLst>
                                        <p:tav tm="0">
                                          <p:val>
                                            <p:fltVal val="0"/>
                                          </p:val>
                                        </p:tav>
                                        <p:tav tm="100000">
                                          <p:val>
                                            <p:strVal val="#ppt_h"/>
                                          </p:val>
                                        </p:tav>
                                      </p:tavLst>
                                    </p:anim>
                                    <p:anim calcmode="lin" valueType="num">
                                      <p:cBhvr>
                                        <p:cTn id="65" dur="1000" fill="hold"/>
                                        <p:tgtEl>
                                          <p:spTgt spid="17"/>
                                        </p:tgtEl>
                                        <p:attrNameLst>
                                          <p:attrName>style.rotation</p:attrName>
                                        </p:attrNameLst>
                                      </p:cBhvr>
                                      <p:tavLst>
                                        <p:tav tm="0">
                                          <p:val>
                                            <p:fltVal val="90"/>
                                          </p:val>
                                        </p:tav>
                                        <p:tav tm="100000">
                                          <p:val>
                                            <p:fltVal val="0"/>
                                          </p:val>
                                        </p:tav>
                                      </p:tavLst>
                                    </p:anim>
                                    <p:animEffect transition="in" filter="fade">
                                      <p:cBhvr>
                                        <p:cTn id="66" dur="1000"/>
                                        <p:tgtEl>
                                          <p:spTgt spid="17"/>
                                        </p:tgtEl>
                                      </p:cBhvr>
                                    </p:animEffect>
                                  </p:childTnLst>
                                </p:cTn>
                              </p:par>
                              <p:par>
                                <p:cTn id="67" presetID="31" presetClass="entr" presetSubtype="0" fill="hold" nodeType="withEffect">
                                  <p:stCondLst>
                                    <p:cond delay="0"/>
                                  </p:stCondLst>
                                  <p:childTnLst>
                                    <p:set>
                                      <p:cBhvr>
                                        <p:cTn id="68" dur="1" fill="hold">
                                          <p:stCondLst>
                                            <p:cond delay="0"/>
                                          </p:stCondLst>
                                        </p:cTn>
                                        <p:tgtEl>
                                          <p:spTgt spid="18"/>
                                        </p:tgtEl>
                                        <p:attrNameLst>
                                          <p:attrName>style.visibility</p:attrName>
                                        </p:attrNameLst>
                                      </p:cBhvr>
                                      <p:to>
                                        <p:strVal val="visible"/>
                                      </p:to>
                                    </p:set>
                                    <p:anim calcmode="lin" valueType="num">
                                      <p:cBhvr>
                                        <p:cTn id="69" dur="1000" fill="hold"/>
                                        <p:tgtEl>
                                          <p:spTgt spid="18"/>
                                        </p:tgtEl>
                                        <p:attrNameLst>
                                          <p:attrName>ppt_w</p:attrName>
                                        </p:attrNameLst>
                                      </p:cBhvr>
                                      <p:tavLst>
                                        <p:tav tm="0">
                                          <p:val>
                                            <p:fltVal val="0"/>
                                          </p:val>
                                        </p:tav>
                                        <p:tav tm="100000">
                                          <p:val>
                                            <p:strVal val="#ppt_w"/>
                                          </p:val>
                                        </p:tav>
                                      </p:tavLst>
                                    </p:anim>
                                    <p:anim calcmode="lin" valueType="num">
                                      <p:cBhvr>
                                        <p:cTn id="70" dur="1000" fill="hold"/>
                                        <p:tgtEl>
                                          <p:spTgt spid="18"/>
                                        </p:tgtEl>
                                        <p:attrNameLst>
                                          <p:attrName>ppt_h</p:attrName>
                                        </p:attrNameLst>
                                      </p:cBhvr>
                                      <p:tavLst>
                                        <p:tav tm="0">
                                          <p:val>
                                            <p:fltVal val="0"/>
                                          </p:val>
                                        </p:tav>
                                        <p:tav tm="100000">
                                          <p:val>
                                            <p:strVal val="#ppt_h"/>
                                          </p:val>
                                        </p:tav>
                                      </p:tavLst>
                                    </p:anim>
                                    <p:anim calcmode="lin" valueType="num">
                                      <p:cBhvr>
                                        <p:cTn id="71" dur="1000" fill="hold"/>
                                        <p:tgtEl>
                                          <p:spTgt spid="18"/>
                                        </p:tgtEl>
                                        <p:attrNameLst>
                                          <p:attrName>style.rotation</p:attrName>
                                        </p:attrNameLst>
                                      </p:cBhvr>
                                      <p:tavLst>
                                        <p:tav tm="0">
                                          <p:val>
                                            <p:fltVal val="90"/>
                                          </p:val>
                                        </p:tav>
                                        <p:tav tm="100000">
                                          <p:val>
                                            <p:fltVal val="0"/>
                                          </p:val>
                                        </p:tav>
                                      </p:tavLst>
                                    </p:anim>
                                    <p:animEffect transition="in" filter="fade">
                                      <p:cBhvr>
                                        <p:cTn id="72" dur="10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animBg="1"/>
      <p:bldP spid="27" grpId="0" animBg="1"/>
      <p:bldP spid="28" grpId="0" animBg="1"/>
      <p:bldP spid="29" grpId="0" animBg="1"/>
      <p:bldP spid="30" grpId="0" animBg="1"/>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4705834" y="116632"/>
            <a:ext cx="4258653"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5004996" y="217319"/>
            <a:ext cx="3835339"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في النموذج الكمي للذرة</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43" name="مجموعة 42"/>
          <p:cNvGrpSpPr/>
          <p:nvPr/>
        </p:nvGrpSpPr>
        <p:grpSpPr>
          <a:xfrm>
            <a:off x="1984382" y="1127461"/>
            <a:ext cx="6980108" cy="789371"/>
            <a:chOff x="6156177" y="863000"/>
            <a:chExt cx="2987824" cy="724192"/>
          </a:xfrm>
        </p:grpSpPr>
        <p:sp>
          <p:nvSpPr>
            <p:cNvPr id="44" name="مستطيل 43"/>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45" name="مخطط انسيابي: معالجة متعاقبة 44"/>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46" name="مربع نص 45"/>
          <p:cNvSpPr txBox="1"/>
          <p:nvPr/>
        </p:nvSpPr>
        <p:spPr>
          <a:xfrm>
            <a:off x="1984382" y="1259374"/>
            <a:ext cx="6836090" cy="553998"/>
          </a:xfrm>
          <a:prstGeom prst="rect">
            <a:avLst/>
          </a:prstGeom>
          <a:noFill/>
        </p:spPr>
        <p:txBody>
          <a:bodyPr wrap="square" rtlCol="1">
            <a:spAutoFit/>
          </a:bodyPr>
          <a:lstStyle/>
          <a:p>
            <a:r>
              <a:rPr lang="ar-SA" sz="3000" b="1" dirty="0" smtClean="0">
                <a:latin typeface="Sakkal Majalla" pitchFamily="2" charset="-78"/>
                <a:cs typeface="Sakkal Majalla" pitchFamily="2" charset="-78"/>
              </a:rPr>
              <a:t>الميكانيكي للذرة: لطاقة الذرة قيم محددة فقط، قيم </a:t>
            </a:r>
            <a:r>
              <a:rPr lang="ar-SA" sz="3000" b="1" dirty="0" err="1" smtClean="0">
                <a:latin typeface="Sakkal Majalla" pitchFamily="2" charset="-78"/>
                <a:cs typeface="Sakkal Majalla" pitchFamily="2" charset="-78"/>
              </a:rPr>
              <a:t>مكماة</a:t>
            </a:r>
            <a:r>
              <a:rPr lang="ar-SA" sz="3000" b="1" dirty="0" smtClean="0">
                <a:latin typeface="Sakkal Majalla" pitchFamily="2" charset="-78"/>
                <a:cs typeface="Sakkal Majalla" pitchFamily="2" charset="-78"/>
              </a:rPr>
              <a:t>.</a:t>
            </a:r>
            <a:endParaRPr lang="ar-SA" sz="3000" b="1" dirty="0">
              <a:latin typeface="Sakkal Majalla" pitchFamily="2" charset="-78"/>
              <a:cs typeface="Sakkal Majalla" pitchFamily="2" charset="-78"/>
            </a:endParaRPr>
          </a:p>
        </p:txBody>
      </p:sp>
      <p:pic>
        <p:nvPicPr>
          <p:cNvPr id="19" name="Picture 3"/>
          <p:cNvPicPr>
            <a:picLocks noChangeAspect="1" noChangeArrowheads="1"/>
          </p:cNvPicPr>
          <p:nvPr/>
        </p:nvPicPr>
        <p:blipFill>
          <a:blip r:embed="rId6"/>
          <a:srcRect/>
          <a:stretch>
            <a:fillRect/>
          </a:stretch>
        </p:blipFill>
        <p:spPr bwMode="auto">
          <a:xfrm>
            <a:off x="107504" y="2375100"/>
            <a:ext cx="5569884" cy="3502172"/>
          </a:xfrm>
          <a:prstGeom prst="rect">
            <a:avLst/>
          </a:prstGeom>
          <a:ln w="6350" cap="sq" cmpd="thickThin">
            <a:solidFill>
              <a:schemeClr val="tx1"/>
            </a:solidFill>
            <a:prstDash val="dash"/>
            <a:miter lim="800000"/>
          </a:ln>
          <a:effectLst>
            <a:innerShdw blurRad="76200">
              <a:srgbClr val="000000"/>
            </a:innerShdw>
          </a:effectLst>
        </p:spPr>
      </p:pic>
      <p:sp>
        <p:nvSpPr>
          <p:cNvPr id="2" name="مستطيل 1"/>
          <p:cNvSpPr/>
          <p:nvPr/>
        </p:nvSpPr>
        <p:spPr>
          <a:xfrm>
            <a:off x="5835695" y="2375100"/>
            <a:ext cx="3128795" cy="3502172"/>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500" b="1" dirty="0" smtClean="0">
                <a:latin typeface="Sakkal Majalla" pitchFamily="2" charset="-78"/>
                <a:cs typeface="Sakkal Majalla" pitchFamily="2" charset="-78"/>
              </a:rPr>
              <a:t>للإلكترون الذي له مستوى مستقر حول النواة فإن محيط المستوى يجب أن يساوي حاصل ضرب العدد الصحيح </a:t>
            </a:r>
            <a:r>
              <a:rPr lang="en-US" sz="2500" b="1" dirty="0" smtClean="0">
                <a:latin typeface="Sakkal Majalla" pitchFamily="2" charset="-78"/>
                <a:cs typeface="Sakkal Majalla" pitchFamily="2" charset="-78"/>
              </a:rPr>
              <a:t>n</a:t>
            </a:r>
            <a:r>
              <a:rPr lang="ar-SA" sz="2500" b="1" dirty="0" smtClean="0">
                <a:latin typeface="Sakkal Majalla" pitchFamily="2" charset="-78"/>
                <a:cs typeface="Sakkal Majalla" pitchFamily="2" charset="-78"/>
              </a:rPr>
              <a:t> في طول موجة دي برولي.</a:t>
            </a:r>
          </a:p>
          <a:p>
            <a:pPr algn="ctr"/>
            <a:r>
              <a:rPr lang="ar-SA" sz="2500" b="1" dirty="0" smtClean="0">
                <a:latin typeface="Sakkal Majalla" pitchFamily="2" charset="-78"/>
                <a:cs typeface="Sakkal Majalla" pitchFamily="2" charset="-78"/>
              </a:rPr>
              <a:t>لاحظ أن العدد الصحيح </a:t>
            </a:r>
            <a:r>
              <a:rPr lang="en-US" sz="2500" b="1" dirty="0" smtClean="0">
                <a:latin typeface="Sakkal Majalla" pitchFamily="2" charset="-78"/>
                <a:cs typeface="Sakkal Majalla" pitchFamily="2" charset="-78"/>
              </a:rPr>
              <a:t>n=3</a:t>
            </a:r>
            <a:r>
              <a:rPr lang="ar-SA" sz="2500" b="1" dirty="0" smtClean="0">
                <a:latin typeface="Sakkal Majalla" pitchFamily="2" charset="-78"/>
                <a:cs typeface="Sakkal Majalla" pitchFamily="2" charset="-78"/>
              </a:rPr>
              <a:t> و </a:t>
            </a:r>
            <a:r>
              <a:rPr lang="en-US" sz="2500" b="1" dirty="0" smtClean="0">
                <a:latin typeface="Sakkal Majalla" pitchFamily="2" charset="-78"/>
                <a:cs typeface="Sakkal Majalla" pitchFamily="2" charset="-78"/>
              </a:rPr>
              <a:t>n=5</a:t>
            </a:r>
            <a:r>
              <a:rPr lang="ar-SA" sz="2500" b="1" dirty="0" smtClean="0">
                <a:latin typeface="Sakkal Majalla" pitchFamily="2" charset="-78"/>
                <a:cs typeface="Sakkal Majalla" pitchFamily="2" charset="-78"/>
              </a:rPr>
              <a:t> مستقران بينما </a:t>
            </a:r>
            <a:r>
              <a:rPr lang="en-US" sz="2500" b="1" dirty="0" smtClean="0">
                <a:latin typeface="Sakkal Majalla" pitchFamily="2" charset="-78"/>
                <a:cs typeface="Sakkal Majalla" pitchFamily="2" charset="-78"/>
              </a:rPr>
              <a:t>n=2.9</a:t>
            </a:r>
            <a:r>
              <a:rPr lang="ar-SA" sz="2500" b="1" dirty="0" smtClean="0">
                <a:latin typeface="Sakkal Majalla" pitchFamily="2" charset="-78"/>
                <a:cs typeface="Sakkal Majalla" pitchFamily="2" charset="-78"/>
              </a:rPr>
              <a:t> غير مستقر.</a:t>
            </a:r>
            <a:endParaRPr lang="ar-SA" sz="2500" b="1" dirty="0">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2408523295"/>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7"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8" presetClass="entr" presetSubtype="16"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Effect transition="in" filter="diamond(in)">
                                      <p:cBhvr>
                                        <p:cTn id="43" dur="2000"/>
                                        <p:tgtEl>
                                          <p:spTgt spid="19"/>
                                        </p:tgtEl>
                                      </p:cBhvr>
                                    </p:animEffect>
                                  </p:childTnLst>
                                </p:cTn>
                              </p:par>
                            </p:childTnLst>
                          </p:cTn>
                        </p:par>
                      </p:childTnLst>
                    </p:cTn>
                  </p:par>
                  <p:par>
                    <p:cTn id="44" fill="hold">
                      <p:stCondLst>
                        <p:cond delay="indefinite"/>
                      </p:stCondLst>
                      <p:childTnLst>
                        <p:par>
                          <p:cTn id="45" fill="hold">
                            <p:stCondLst>
                              <p:cond delay="0"/>
                            </p:stCondLst>
                            <p:childTnLst>
                              <p:par>
                                <p:cTn id="46" presetID="21" presetClass="entr" presetSubtype="1" fill="hold" grpId="0" nodeType="clickEffect">
                                  <p:stCondLst>
                                    <p:cond delay="0"/>
                                  </p:stCondLst>
                                  <p:childTnLst>
                                    <p:set>
                                      <p:cBhvr>
                                        <p:cTn id="47" dur="1" fill="hold">
                                          <p:stCondLst>
                                            <p:cond delay="0"/>
                                          </p:stCondLst>
                                        </p:cTn>
                                        <p:tgtEl>
                                          <p:spTgt spid="2"/>
                                        </p:tgtEl>
                                        <p:attrNameLst>
                                          <p:attrName>style.visibility</p:attrName>
                                        </p:attrNameLst>
                                      </p:cBhvr>
                                      <p:to>
                                        <p:strVal val="visible"/>
                                      </p:to>
                                    </p:set>
                                    <p:animEffect transition="in" filter="wheel(1)">
                                      <p:cBhvr>
                                        <p:cTn id="48" dur="2000"/>
                                        <p:tgtEl>
                                          <p:spTgt spid="2"/>
                                        </p:tgtEl>
                                      </p:cBhvr>
                                    </p:animEffect>
                                  </p:childTnLst>
                                </p:cTn>
                              </p:par>
                            </p:childTnLst>
                          </p:cTn>
                        </p:par>
                      </p:childTnLst>
                    </p:cTn>
                  </p:par>
                  <p:par>
                    <p:cTn id="49" fill="hold">
                      <p:stCondLst>
                        <p:cond delay="indefinite"/>
                      </p:stCondLst>
                      <p:childTnLst>
                        <p:par>
                          <p:cTn id="50" fill="hold">
                            <p:stCondLst>
                              <p:cond delay="0"/>
                            </p:stCondLst>
                            <p:childTnLst>
                              <p:par>
                                <p:cTn id="51" presetID="45"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000"/>
                                        <p:tgtEl>
                                          <p:spTgt spid="11"/>
                                        </p:tgtEl>
                                      </p:cBhvr>
                                    </p:animEffect>
                                    <p:anim calcmode="lin" valueType="num">
                                      <p:cBhvr>
                                        <p:cTn id="54" dur="2000" fill="hold"/>
                                        <p:tgtEl>
                                          <p:spTgt spid="11"/>
                                        </p:tgtEl>
                                        <p:attrNameLst>
                                          <p:attrName>ppt_w</p:attrName>
                                        </p:attrNameLst>
                                      </p:cBhvr>
                                      <p:tavLst>
                                        <p:tav tm="0" fmla="#ppt_w*sin(2.5*pi*$)">
                                          <p:val>
                                            <p:fltVal val="0"/>
                                          </p:val>
                                        </p:tav>
                                        <p:tav tm="100000">
                                          <p:val>
                                            <p:fltVal val="1"/>
                                          </p:val>
                                        </p:tav>
                                      </p:tavLst>
                                    </p:anim>
                                    <p:anim calcmode="lin" valueType="num">
                                      <p:cBhvr>
                                        <p:cTn id="55" dur="2000" fill="hold"/>
                                        <p:tgtEl>
                                          <p:spTgt spid="11"/>
                                        </p:tgtEl>
                                        <p:attrNameLst>
                                          <p:attrName>ppt_h</p:attrName>
                                        </p:attrNameLst>
                                      </p:cBhvr>
                                      <p:tavLst>
                                        <p:tav tm="0">
                                          <p:val>
                                            <p:strVal val="#ppt_h"/>
                                          </p:val>
                                        </p:tav>
                                        <p:tav tm="100000">
                                          <p:val>
                                            <p:strVal val="#ppt_h"/>
                                          </p:val>
                                        </p:tav>
                                      </p:tavLst>
                                    </p:anim>
                                  </p:childTnLst>
                                </p:cTn>
                              </p:par>
                              <p:par>
                                <p:cTn id="56" presetID="45" presetClass="entr" presetSubtype="0"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2000"/>
                                        <p:tgtEl>
                                          <p:spTgt spid="10"/>
                                        </p:tgtEl>
                                      </p:cBhvr>
                                    </p:animEffect>
                                    <p:anim calcmode="lin" valueType="num">
                                      <p:cBhvr>
                                        <p:cTn id="59" dur="2000" fill="hold"/>
                                        <p:tgtEl>
                                          <p:spTgt spid="10"/>
                                        </p:tgtEl>
                                        <p:attrNameLst>
                                          <p:attrName>ppt_w</p:attrName>
                                        </p:attrNameLst>
                                      </p:cBhvr>
                                      <p:tavLst>
                                        <p:tav tm="0" fmla="#ppt_w*sin(2.5*pi*$)">
                                          <p:val>
                                            <p:fltVal val="0"/>
                                          </p:val>
                                        </p:tav>
                                        <p:tav tm="100000">
                                          <p:val>
                                            <p:fltVal val="1"/>
                                          </p:val>
                                        </p:tav>
                                      </p:tavLst>
                                    </p:anim>
                                    <p:anim calcmode="lin" valueType="num">
                                      <p:cBhvr>
                                        <p:cTn id="60"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P spid="2"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4705834" y="116632"/>
            <a:ext cx="4258653"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5004996" y="217319"/>
            <a:ext cx="3835339"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في النموذج الكمي للذرة</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43" name="مجموعة 42"/>
          <p:cNvGrpSpPr/>
          <p:nvPr/>
        </p:nvGrpSpPr>
        <p:grpSpPr>
          <a:xfrm>
            <a:off x="1984382" y="980728"/>
            <a:ext cx="6980108" cy="789371"/>
            <a:chOff x="6156177" y="863000"/>
            <a:chExt cx="2987824" cy="724192"/>
          </a:xfrm>
        </p:grpSpPr>
        <p:sp>
          <p:nvSpPr>
            <p:cNvPr id="44" name="مستطيل 43"/>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45" name="مخطط انسيابي: معالجة متعاقبة 44"/>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46" name="مربع نص 45"/>
          <p:cNvSpPr txBox="1"/>
          <p:nvPr/>
        </p:nvSpPr>
        <p:spPr>
          <a:xfrm>
            <a:off x="1984382" y="1112641"/>
            <a:ext cx="6836090" cy="553998"/>
          </a:xfrm>
          <a:prstGeom prst="rect">
            <a:avLst/>
          </a:prstGeom>
          <a:noFill/>
        </p:spPr>
        <p:txBody>
          <a:bodyPr wrap="square" rtlCol="1">
            <a:spAutoFit/>
          </a:bodyPr>
          <a:lstStyle/>
          <a:p>
            <a:r>
              <a:rPr lang="ar-SA" sz="3000" b="1" dirty="0" smtClean="0">
                <a:latin typeface="Sakkal Majalla" pitchFamily="2" charset="-78"/>
                <a:cs typeface="Sakkal Majalla" pitchFamily="2" charset="-78"/>
              </a:rPr>
              <a:t>الميكانيكي للذرة: لطاقة الذرة قيم محددة فقط، قيم </a:t>
            </a:r>
            <a:r>
              <a:rPr lang="ar-SA" sz="3000" b="1" dirty="0" err="1" smtClean="0">
                <a:latin typeface="Sakkal Majalla" pitchFamily="2" charset="-78"/>
                <a:cs typeface="Sakkal Majalla" pitchFamily="2" charset="-78"/>
              </a:rPr>
              <a:t>مكماة</a:t>
            </a:r>
            <a:r>
              <a:rPr lang="ar-SA" sz="3000" b="1" dirty="0" smtClean="0">
                <a:latin typeface="Sakkal Majalla" pitchFamily="2" charset="-78"/>
                <a:cs typeface="Sakkal Majalla" pitchFamily="2" charset="-78"/>
              </a:rPr>
              <a:t>.</a:t>
            </a:r>
            <a:endParaRPr lang="ar-SA" sz="3000" b="1" dirty="0">
              <a:latin typeface="Sakkal Majalla" pitchFamily="2" charset="-78"/>
              <a:cs typeface="Sakkal Majalla" pitchFamily="2" charset="-78"/>
            </a:endParaRPr>
          </a:p>
        </p:txBody>
      </p:sp>
      <p:sp>
        <p:nvSpPr>
          <p:cNvPr id="2" name="مستطيل 1"/>
          <p:cNvSpPr/>
          <p:nvPr/>
        </p:nvSpPr>
        <p:spPr>
          <a:xfrm>
            <a:off x="584157" y="1844824"/>
            <a:ext cx="8380329" cy="1368152"/>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500" b="1" dirty="0" smtClean="0">
                <a:latin typeface="Sakkal Majalla" pitchFamily="2" charset="-78"/>
                <a:cs typeface="Sakkal Majalla" pitchFamily="2" charset="-78"/>
              </a:rPr>
              <a:t>هذه الرسومات تظهر احتمالية وجود الإلكترون في ذرة الهيدروجين عند مسافة تساوي عشرة أضعاف نصف قطر بور من النواة لكل من مستويي الطاقة الأول والثاني. كثافة توزيع النقاط ترتبط مع احتمالية وجود الإلكترون. لاحظ أن نصف قطر بور </a:t>
            </a:r>
            <a:r>
              <a:rPr lang="en-US" sz="2500" b="1" dirty="0" smtClean="0">
                <a:latin typeface="Sakkal Majalla" pitchFamily="2" charset="-78"/>
                <a:cs typeface="Sakkal Majalla" pitchFamily="2" charset="-78"/>
              </a:rPr>
              <a:t>0.053 nm</a:t>
            </a:r>
            <a:endParaRPr lang="ar-SA" sz="2500" b="1" dirty="0">
              <a:latin typeface="Sakkal Majalla" pitchFamily="2" charset="-78"/>
              <a:cs typeface="Sakkal Majalla" pitchFamily="2" charset="-78"/>
            </a:endParaRPr>
          </a:p>
        </p:txBody>
      </p:sp>
      <p:pic>
        <p:nvPicPr>
          <p:cNvPr id="1026"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251520" y="3429000"/>
            <a:ext cx="8640958" cy="2543175"/>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4189916856"/>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7"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1" presetClass="entr" presetSubtype="1" fill="hold" grpId="0" nodeType="clickEffect">
                                  <p:stCondLst>
                                    <p:cond delay="0"/>
                                  </p:stCondLst>
                                  <p:childTnLst>
                                    <p:set>
                                      <p:cBhvr>
                                        <p:cTn id="42" dur="1" fill="hold">
                                          <p:stCondLst>
                                            <p:cond delay="0"/>
                                          </p:stCondLst>
                                        </p:cTn>
                                        <p:tgtEl>
                                          <p:spTgt spid="2"/>
                                        </p:tgtEl>
                                        <p:attrNameLst>
                                          <p:attrName>style.visibility</p:attrName>
                                        </p:attrNameLst>
                                      </p:cBhvr>
                                      <p:to>
                                        <p:strVal val="visible"/>
                                      </p:to>
                                    </p:set>
                                    <p:animEffect transition="in" filter="wheel(1)">
                                      <p:cBhvr>
                                        <p:cTn id="43" dur="2000"/>
                                        <p:tgtEl>
                                          <p:spTgt spid="2"/>
                                        </p:tgtEl>
                                      </p:cBhvr>
                                    </p:animEffect>
                                  </p:childTnLst>
                                </p:cTn>
                              </p:par>
                            </p:childTnLst>
                          </p:cTn>
                        </p:par>
                      </p:childTnLst>
                    </p:cTn>
                  </p:par>
                  <p:par>
                    <p:cTn id="44" fill="hold">
                      <p:stCondLst>
                        <p:cond delay="indefinite"/>
                      </p:stCondLst>
                      <p:childTnLst>
                        <p:par>
                          <p:cTn id="45" fill="hold">
                            <p:stCondLst>
                              <p:cond delay="0"/>
                            </p:stCondLst>
                            <p:childTnLst>
                              <p:par>
                                <p:cTn id="46" presetID="16" presetClass="entr" presetSubtype="21" fill="hold" nodeType="clickEffect">
                                  <p:stCondLst>
                                    <p:cond delay="0"/>
                                  </p:stCondLst>
                                  <p:childTnLst>
                                    <p:set>
                                      <p:cBhvr>
                                        <p:cTn id="47" dur="1" fill="hold">
                                          <p:stCondLst>
                                            <p:cond delay="0"/>
                                          </p:stCondLst>
                                        </p:cTn>
                                        <p:tgtEl>
                                          <p:spTgt spid="1026"/>
                                        </p:tgtEl>
                                        <p:attrNameLst>
                                          <p:attrName>style.visibility</p:attrName>
                                        </p:attrNameLst>
                                      </p:cBhvr>
                                      <p:to>
                                        <p:strVal val="visible"/>
                                      </p:to>
                                    </p:set>
                                    <p:animEffect transition="in" filter="barn(inVertical)">
                                      <p:cBhvr>
                                        <p:cTn id="48" dur="500"/>
                                        <p:tgtEl>
                                          <p:spTgt spid="1026"/>
                                        </p:tgtEl>
                                      </p:cBhvr>
                                    </p:animEffect>
                                  </p:childTnLst>
                                </p:cTn>
                              </p:par>
                            </p:childTnLst>
                          </p:cTn>
                        </p:par>
                      </p:childTnLst>
                    </p:cTn>
                  </p:par>
                  <p:par>
                    <p:cTn id="49" fill="hold">
                      <p:stCondLst>
                        <p:cond delay="indefinite"/>
                      </p:stCondLst>
                      <p:childTnLst>
                        <p:par>
                          <p:cTn id="50" fill="hold">
                            <p:stCondLst>
                              <p:cond delay="0"/>
                            </p:stCondLst>
                            <p:childTnLst>
                              <p:par>
                                <p:cTn id="51" presetID="45" presetClass="entr" presetSubtype="0" fill="hold" nodeType="clickEffect">
                                  <p:stCondLst>
                                    <p:cond delay="0"/>
                                  </p:stCondLst>
                                  <p:childTnLst>
                                    <p:set>
                                      <p:cBhvr>
                                        <p:cTn id="52" dur="1" fill="hold">
                                          <p:stCondLst>
                                            <p:cond delay="0"/>
                                          </p:stCondLst>
                                        </p:cTn>
                                        <p:tgtEl>
                                          <p:spTgt spid="11"/>
                                        </p:tgtEl>
                                        <p:attrNameLst>
                                          <p:attrName>style.visibility</p:attrName>
                                        </p:attrNameLst>
                                      </p:cBhvr>
                                      <p:to>
                                        <p:strVal val="visible"/>
                                      </p:to>
                                    </p:set>
                                    <p:animEffect transition="in" filter="fade">
                                      <p:cBhvr>
                                        <p:cTn id="53" dur="2000"/>
                                        <p:tgtEl>
                                          <p:spTgt spid="11"/>
                                        </p:tgtEl>
                                      </p:cBhvr>
                                    </p:animEffect>
                                    <p:anim calcmode="lin" valueType="num">
                                      <p:cBhvr>
                                        <p:cTn id="54" dur="2000" fill="hold"/>
                                        <p:tgtEl>
                                          <p:spTgt spid="11"/>
                                        </p:tgtEl>
                                        <p:attrNameLst>
                                          <p:attrName>ppt_w</p:attrName>
                                        </p:attrNameLst>
                                      </p:cBhvr>
                                      <p:tavLst>
                                        <p:tav tm="0" fmla="#ppt_w*sin(2.5*pi*$)">
                                          <p:val>
                                            <p:fltVal val="0"/>
                                          </p:val>
                                        </p:tav>
                                        <p:tav tm="100000">
                                          <p:val>
                                            <p:fltVal val="1"/>
                                          </p:val>
                                        </p:tav>
                                      </p:tavLst>
                                    </p:anim>
                                    <p:anim calcmode="lin" valueType="num">
                                      <p:cBhvr>
                                        <p:cTn id="55" dur="2000" fill="hold"/>
                                        <p:tgtEl>
                                          <p:spTgt spid="11"/>
                                        </p:tgtEl>
                                        <p:attrNameLst>
                                          <p:attrName>ppt_h</p:attrName>
                                        </p:attrNameLst>
                                      </p:cBhvr>
                                      <p:tavLst>
                                        <p:tav tm="0">
                                          <p:val>
                                            <p:strVal val="#ppt_h"/>
                                          </p:val>
                                        </p:tav>
                                        <p:tav tm="100000">
                                          <p:val>
                                            <p:strVal val="#ppt_h"/>
                                          </p:val>
                                        </p:tav>
                                      </p:tavLst>
                                    </p:anim>
                                  </p:childTnLst>
                                </p:cTn>
                              </p:par>
                              <p:par>
                                <p:cTn id="56" presetID="45" presetClass="entr" presetSubtype="0" fill="hold" nodeType="withEffect">
                                  <p:stCondLst>
                                    <p:cond delay="0"/>
                                  </p:stCondLst>
                                  <p:childTnLst>
                                    <p:set>
                                      <p:cBhvr>
                                        <p:cTn id="57" dur="1" fill="hold">
                                          <p:stCondLst>
                                            <p:cond delay="0"/>
                                          </p:stCondLst>
                                        </p:cTn>
                                        <p:tgtEl>
                                          <p:spTgt spid="10"/>
                                        </p:tgtEl>
                                        <p:attrNameLst>
                                          <p:attrName>style.visibility</p:attrName>
                                        </p:attrNameLst>
                                      </p:cBhvr>
                                      <p:to>
                                        <p:strVal val="visible"/>
                                      </p:to>
                                    </p:set>
                                    <p:animEffect transition="in" filter="fade">
                                      <p:cBhvr>
                                        <p:cTn id="58" dur="2000"/>
                                        <p:tgtEl>
                                          <p:spTgt spid="10"/>
                                        </p:tgtEl>
                                      </p:cBhvr>
                                    </p:animEffect>
                                    <p:anim calcmode="lin" valueType="num">
                                      <p:cBhvr>
                                        <p:cTn id="59" dur="2000" fill="hold"/>
                                        <p:tgtEl>
                                          <p:spTgt spid="10"/>
                                        </p:tgtEl>
                                        <p:attrNameLst>
                                          <p:attrName>ppt_w</p:attrName>
                                        </p:attrNameLst>
                                      </p:cBhvr>
                                      <p:tavLst>
                                        <p:tav tm="0" fmla="#ppt_w*sin(2.5*pi*$)">
                                          <p:val>
                                            <p:fltVal val="0"/>
                                          </p:val>
                                        </p:tav>
                                        <p:tav tm="100000">
                                          <p:val>
                                            <p:fltVal val="1"/>
                                          </p:val>
                                        </p:tav>
                                      </p:tavLst>
                                    </p:anim>
                                    <p:anim calcmode="lin" valueType="num">
                                      <p:cBhvr>
                                        <p:cTn id="60"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P spid="2" grpId="0" animBg="1"/>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6657961" y="116632"/>
            <a:ext cx="2306526"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6763079" y="217319"/>
            <a:ext cx="2077255" cy="630942"/>
          </a:xfrm>
          <a:prstGeom prst="rect">
            <a:avLst/>
          </a:prstGeom>
          <a:noFill/>
        </p:spPr>
        <p:txBody>
          <a:bodyPr wrap="square" rtlCol="1">
            <a:spAutoFit/>
          </a:bodyPr>
          <a:lstStyle/>
          <a:p>
            <a:pPr algn="ctr"/>
            <a:r>
              <a:rPr lang="ar-SA" sz="3500" b="1" spc="50" dirty="0" err="1"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الليذرات</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43" name="مجموعة 42"/>
          <p:cNvGrpSpPr/>
          <p:nvPr/>
        </p:nvGrpSpPr>
        <p:grpSpPr>
          <a:xfrm>
            <a:off x="584157" y="980728"/>
            <a:ext cx="8380333" cy="1147576"/>
            <a:chOff x="6156177" y="863000"/>
            <a:chExt cx="2987824" cy="724192"/>
          </a:xfrm>
        </p:grpSpPr>
        <p:sp>
          <p:nvSpPr>
            <p:cNvPr id="44" name="مستطيل 43"/>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45" name="مخطط انسيابي: معالجة متعاقبة 44"/>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46" name="مربع نص 45"/>
          <p:cNvSpPr txBox="1"/>
          <p:nvPr/>
        </p:nvSpPr>
        <p:spPr>
          <a:xfrm>
            <a:off x="755576" y="1112641"/>
            <a:ext cx="8064896" cy="1015663"/>
          </a:xfrm>
          <a:prstGeom prst="rect">
            <a:avLst/>
          </a:prstGeom>
          <a:noFill/>
        </p:spPr>
        <p:txBody>
          <a:bodyPr wrap="square" rtlCol="1">
            <a:spAutoFit/>
          </a:bodyPr>
          <a:lstStyle/>
          <a:p>
            <a:pPr algn="ctr">
              <a:defRPr/>
            </a:pPr>
            <a:r>
              <a:rPr lang="ar-EG" sz="3000" b="1" dirty="0">
                <a:latin typeface="Sakkal Majalla" pitchFamily="2" charset="-78"/>
                <a:cs typeface="Sakkal Majalla" pitchFamily="2" charset="-78"/>
              </a:rPr>
              <a:t>تنتج أجهزة الليزر </a:t>
            </a:r>
            <a:r>
              <a:rPr lang="ar-EG" sz="3000" b="1" dirty="0" err="1">
                <a:latin typeface="Sakkal Majalla" pitchFamily="2" charset="-78"/>
                <a:cs typeface="Sakkal Majalla" pitchFamily="2" charset="-78"/>
              </a:rPr>
              <a:t>ضوءًا</a:t>
            </a:r>
            <a:r>
              <a:rPr lang="ar-EG" sz="3000" b="1" dirty="0">
                <a:latin typeface="Sakkal Majalla" pitchFamily="2" charset="-78"/>
                <a:cs typeface="Sakkal Majalla" pitchFamily="2" charset="-78"/>
              </a:rPr>
              <a:t> أحادي اللون ومترابط وموجهًا وذا طاقة </a:t>
            </a:r>
            <a:r>
              <a:rPr lang="ar-EG" sz="3000" b="1" dirty="0" smtClean="0">
                <a:latin typeface="Sakkal Majalla" pitchFamily="2" charset="-78"/>
                <a:cs typeface="Sakkal Majalla" pitchFamily="2" charset="-78"/>
              </a:rPr>
              <a:t>عالية. </a:t>
            </a:r>
            <a:r>
              <a:rPr lang="ar-EG" sz="3000" b="1" dirty="0">
                <a:latin typeface="Sakkal Majalla" pitchFamily="2" charset="-78"/>
                <a:cs typeface="Sakkal Majalla" pitchFamily="2" charset="-78"/>
              </a:rPr>
              <a:t>وكل خاصية تمنح الليزر تطبيقات مفيدة</a:t>
            </a:r>
          </a:p>
        </p:txBody>
      </p:sp>
      <p:pic>
        <p:nvPicPr>
          <p:cNvPr id="17" name="Picture 2"/>
          <p:cNvPicPr>
            <a:picLocks noChangeAspect="1" noChangeArrowheads="1"/>
          </p:cNvPicPr>
          <p:nvPr/>
        </p:nvPicPr>
        <p:blipFill>
          <a:blip r:embed="rId6">
            <a:extLst>
              <a:ext uri="{BEBA8EAE-BF5A-486C-A8C5-ECC9F3942E4B}">
                <a14:imgProps xmlns:a14="http://schemas.microsoft.com/office/drawing/2010/main" xmlns="">
                  <a14:imgLayer r:embed="rId7">
                    <a14:imgEffect>
                      <a14:sharpenSoften amount="50000"/>
                    </a14:imgEffect>
                  </a14:imgLayer>
                </a14:imgProps>
              </a:ext>
            </a:extLst>
          </a:blip>
          <a:srcRect/>
          <a:stretch>
            <a:fillRect/>
          </a:stretch>
        </p:blipFill>
        <p:spPr bwMode="auto">
          <a:xfrm>
            <a:off x="539552" y="2320622"/>
            <a:ext cx="8380333" cy="3556650"/>
          </a:xfrm>
          <a:prstGeom prst="rect">
            <a:avLst/>
          </a:prstGeom>
          <a:ln w="9525" cap="sq" cmpd="thickThin">
            <a:solidFill>
              <a:srgbClr val="FF0000"/>
            </a:solidFill>
            <a:prstDash val="dash"/>
            <a:miter lim="800000"/>
          </a:ln>
          <a:effectLst>
            <a:innerShdw blurRad="76200">
              <a:srgbClr val="000000"/>
            </a:innerShdw>
          </a:effectLst>
        </p:spPr>
      </p:pic>
    </p:spTree>
    <p:custDataLst>
      <p:tags r:id="rId1"/>
    </p:custDataLst>
    <p:extLst>
      <p:ext uri="{BB962C8B-B14F-4D97-AF65-F5344CB8AC3E}">
        <p14:creationId xmlns:p14="http://schemas.microsoft.com/office/powerpoint/2010/main" xmlns="" val="4074341183"/>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8"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5" presetClass="entr" presetSubtype="10" fill="hold" nodeType="clickEffect">
                                  <p:stCondLst>
                                    <p:cond delay="0"/>
                                  </p:stCondLst>
                                  <p:childTnLst>
                                    <p:set>
                                      <p:cBhvr>
                                        <p:cTn id="42" dur="1" fill="hold">
                                          <p:stCondLst>
                                            <p:cond delay="0"/>
                                          </p:stCondLst>
                                        </p:cTn>
                                        <p:tgtEl>
                                          <p:spTgt spid="17"/>
                                        </p:tgtEl>
                                        <p:attrNameLst>
                                          <p:attrName>style.visibility</p:attrName>
                                        </p:attrNameLst>
                                      </p:cBhvr>
                                      <p:to>
                                        <p:strVal val="visible"/>
                                      </p:to>
                                    </p:set>
                                    <p:animEffect transition="in" filter="checkerboard(across)">
                                      <p:cBhvr>
                                        <p:cTn id="43" dur="500"/>
                                        <p:tgtEl>
                                          <p:spTgt spid="17"/>
                                        </p:tgtEl>
                                      </p:cBhvr>
                                    </p:animEffect>
                                  </p:childTnLst>
                                </p:cTn>
                              </p:par>
                            </p:childTnLst>
                          </p:cTn>
                        </p:par>
                      </p:childTnLst>
                    </p:cTn>
                  </p:par>
                  <p:par>
                    <p:cTn id="44" fill="hold">
                      <p:stCondLst>
                        <p:cond delay="indefinite"/>
                      </p:stCondLst>
                      <p:childTnLst>
                        <p:par>
                          <p:cTn id="45" fill="hold">
                            <p:stCondLst>
                              <p:cond delay="0"/>
                            </p:stCondLst>
                            <p:childTnLst>
                              <p:par>
                                <p:cTn id="46" presetID="45" presetClass="entr" presetSubtype="0" fill="hold" nodeType="clickEffect">
                                  <p:stCondLst>
                                    <p:cond delay="0"/>
                                  </p:stCondLst>
                                  <p:childTnLst>
                                    <p:set>
                                      <p:cBhvr>
                                        <p:cTn id="47" dur="1" fill="hold">
                                          <p:stCondLst>
                                            <p:cond delay="0"/>
                                          </p:stCondLst>
                                        </p:cTn>
                                        <p:tgtEl>
                                          <p:spTgt spid="11"/>
                                        </p:tgtEl>
                                        <p:attrNameLst>
                                          <p:attrName>style.visibility</p:attrName>
                                        </p:attrNameLst>
                                      </p:cBhvr>
                                      <p:to>
                                        <p:strVal val="visible"/>
                                      </p:to>
                                    </p:set>
                                    <p:animEffect transition="in" filter="fade">
                                      <p:cBhvr>
                                        <p:cTn id="48" dur="2000"/>
                                        <p:tgtEl>
                                          <p:spTgt spid="11"/>
                                        </p:tgtEl>
                                      </p:cBhvr>
                                    </p:animEffect>
                                    <p:anim calcmode="lin" valueType="num">
                                      <p:cBhvr>
                                        <p:cTn id="49" dur="2000" fill="hold"/>
                                        <p:tgtEl>
                                          <p:spTgt spid="11"/>
                                        </p:tgtEl>
                                        <p:attrNameLst>
                                          <p:attrName>ppt_w</p:attrName>
                                        </p:attrNameLst>
                                      </p:cBhvr>
                                      <p:tavLst>
                                        <p:tav tm="0" fmla="#ppt_w*sin(2.5*pi*$)">
                                          <p:val>
                                            <p:fltVal val="0"/>
                                          </p:val>
                                        </p:tav>
                                        <p:tav tm="100000">
                                          <p:val>
                                            <p:fltVal val="1"/>
                                          </p:val>
                                        </p:tav>
                                      </p:tavLst>
                                    </p:anim>
                                    <p:anim calcmode="lin" valueType="num">
                                      <p:cBhvr>
                                        <p:cTn id="50" dur="2000" fill="hold"/>
                                        <p:tgtEl>
                                          <p:spTgt spid="11"/>
                                        </p:tgtEl>
                                        <p:attrNameLst>
                                          <p:attrName>ppt_h</p:attrName>
                                        </p:attrNameLst>
                                      </p:cBhvr>
                                      <p:tavLst>
                                        <p:tav tm="0">
                                          <p:val>
                                            <p:strVal val="#ppt_h"/>
                                          </p:val>
                                        </p:tav>
                                        <p:tav tm="100000">
                                          <p:val>
                                            <p:strVal val="#ppt_h"/>
                                          </p:val>
                                        </p:tav>
                                      </p:tavLst>
                                    </p:anim>
                                  </p:childTnLst>
                                </p:cTn>
                              </p:par>
                              <p:par>
                                <p:cTn id="51" presetID="45" presetClass="entr" presetSubtype="0" fill="hold" nodeType="withEffect">
                                  <p:stCondLst>
                                    <p:cond delay="0"/>
                                  </p:stCondLst>
                                  <p:childTnLst>
                                    <p:set>
                                      <p:cBhvr>
                                        <p:cTn id="52" dur="1" fill="hold">
                                          <p:stCondLst>
                                            <p:cond delay="0"/>
                                          </p:stCondLst>
                                        </p:cTn>
                                        <p:tgtEl>
                                          <p:spTgt spid="10"/>
                                        </p:tgtEl>
                                        <p:attrNameLst>
                                          <p:attrName>style.visibility</p:attrName>
                                        </p:attrNameLst>
                                      </p:cBhvr>
                                      <p:to>
                                        <p:strVal val="visible"/>
                                      </p:to>
                                    </p:set>
                                    <p:animEffect transition="in" filter="fade">
                                      <p:cBhvr>
                                        <p:cTn id="53" dur="2000"/>
                                        <p:tgtEl>
                                          <p:spTgt spid="10"/>
                                        </p:tgtEl>
                                      </p:cBhvr>
                                    </p:animEffect>
                                    <p:anim calcmode="lin" valueType="num">
                                      <p:cBhvr>
                                        <p:cTn id="54" dur="2000" fill="hold"/>
                                        <p:tgtEl>
                                          <p:spTgt spid="10"/>
                                        </p:tgtEl>
                                        <p:attrNameLst>
                                          <p:attrName>ppt_w</p:attrName>
                                        </p:attrNameLst>
                                      </p:cBhvr>
                                      <p:tavLst>
                                        <p:tav tm="0" fmla="#ppt_w*sin(2.5*pi*$)">
                                          <p:val>
                                            <p:fltVal val="0"/>
                                          </p:val>
                                        </p:tav>
                                        <p:tav tm="100000">
                                          <p:val>
                                            <p:fltVal val="1"/>
                                          </p:val>
                                        </p:tav>
                                      </p:tavLst>
                                    </p:anim>
                                    <p:anim calcmode="lin" valueType="num">
                                      <p:cBhvr>
                                        <p:cTn id="55"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6948264" y="116632"/>
            <a:ext cx="2016223"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7024526" y="217319"/>
            <a:ext cx="1815809"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الليزر</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43" name="مجموعة 42"/>
          <p:cNvGrpSpPr/>
          <p:nvPr/>
        </p:nvGrpSpPr>
        <p:grpSpPr>
          <a:xfrm>
            <a:off x="584157" y="1052736"/>
            <a:ext cx="8380333" cy="1147576"/>
            <a:chOff x="6156177" y="863000"/>
            <a:chExt cx="2987824" cy="724192"/>
          </a:xfrm>
        </p:grpSpPr>
        <p:sp>
          <p:nvSpPr>
            <p:cNvPr id="44" name="مستطيل 43"/>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45" name="مخطط انسيابي: معالجة متعاقبة 44"/>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46" name="مربع نص 45"/>
          <p:cNvSpPr txBox="1"/>
          <p:nvPr/>
        </p:nvSpPr>
        <p:spPr>
          <a:xfrm>
            <a:off x="683568" y="1124744"/>
            <a:ext cx="8136904" cy="1015663"/>
          </a:xfrm>
          <a:prstGeom prst="rect">
            <a:avLst/>
          </a:prstGeom>
          <a:noFill/>
        </p:spPr>
        <p:txBody>
          <a:bodyPr wrap="square" rtlCol="1">
            <a:spAutoFit/>
          </a:bodyPr>
          <a:lstStyle/>
          <a:p>
            <a:pPr>
              <a:buFont typeface="Arial" pitchFamily="34" charset="0"/>
              <a:buNone/>
            </a:pPr>
            <a:r>
              <a:rPr lang="ar-SA" sz="3000" b="1" dirty="0">
                <a:solidFill>
                  <a:prstClr val="black"/>
                </a:solidFill>
                <a:latin typeface="Sakkal Majalla" pitchFamily="2" charset="-78"/>
                <a:cs typeface="Sakkal Majalla" pitchFamily="2" charset="-78"/>
              </a:rPr>
              <a:t>تضخيم الضوء بواسطة الانبعاث المحرض </a:t>
            </a:r>
            <a:r>
              <a:rPr lang="ar-SA" sz="3000" b="1" dirty="0" smtClean="0">
                <a:solidFill>
                  <a:prstClr val="black"/>
                </a:solidFill>
                <a:latin typeface="Sakkal Majalla" pitchFamily="2" charset="-78"/>
                <a:cs typeface="Sakkal Majalla" pitchFamily="2" charset="-78"/>
              </a:rPr>
              <a:t>للإشعاع </a:t>
            </a:r>
            <a:r>
              <a:rPr lang="ar-SA" sz="3000" b="1" dirty="0">
                <a:latin typeface="Sakkal Majalla" pitchFamily="2" charset="-78"/>
                <a:cs typeface="Sakkal Majalla" pitchFamily="2" charset="-78"/>
              </a:rPr>
              <a:t>والذرة التي تبعث الضوء عندما تكون مثارة في </a:t>
            </a:r>
            <a:r>
              <a:rPr lang="ar-SA" sz="3000" b="1" dirty="0" smtClean="0">
                <a:latin typeface="Sakkal Majalla" pitchFamily="2" charset="-78"/>
                <a:cs typeface="Sakkal Majalla" pitchFamily="2" charset="-78"/>
              </a:rPr>
              <a:t>الليزر. تسمى </a:t>
            </a:r>
            <a:r>
              <a:rPr lang="ar-SA" sz="3000" b="1" dirty="0">
                <a:solidFill>
                  <a:srgbClr val="FF0000"/>
                </a:solidFill>
                <a:latin typeface="Sakkal Majalla" pitchFamily="2" charset="-78"/>
                <a:cs typeface="Sakkal Majalla" pitchFamily="2" charset="-78"/>
              </a:rPr>
              <a:t>ذرة </a:t>
            </a:r>
            <a:r>
              <a:rPr lang="ar-SA" sz="3000" b="1" dirty="0" smtClean="0">
                <a:solidFill>
                  <a:srgbClr val="FF0000"/>
                </a:solidFill>
                <a:latin typeface="Sakkal Majalla" pitchFamily="2" charset="-78"/>
                <a:cs typeface="Sakkal Majalla" pitchFamily="2" charset="-78"/>
              </a:rPr>
              <a:t>ليزرية.</a:t>
            </a:r>
            <a:endParaRPr lang="ar-SA" sz="3000" b="1" dirty="0">
              <a:solidFill>
                <a:prstClr val="black"/>
              </a:solidFill>
              <a:latin typeface="Sakkal Majalla" pitchFamily="2" charset="-78"/>
              <a:cs typeface="Sakkal Majalla" pitchFamily="2" charset="-78"/>
            </a:endParaRPr>
          </a:p>
        </p:txBody>
      </p:sp>
      <p:grpSp>
        <p:nvGrpSpPr>
          <p:cNvPr id="18" name="مجموعة 17"/>
          <p:cNvGrpSpPr/>
          <p:nvPr/>
        </p:nvGrpSpPr>
        <p:grpSpPr>
          <a:xfrm>
            <a:off x="5535536" y="2448272"/>
            <a:ext cx="3428949" cy="764704"/>
            <a:chOff x="2339752" y="0"/>
            <a:chExt cx="4536504" cy="764704"/>
          </a:xfrm>
        </p:grpSpPr>
        <p:sp>
          <p:nvSpPr>
            <p:cNvPr id="19" name="مستطيل مستدير الزوايا 18"/>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20" name="مستطيل مستدير الزوايا 19"/>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21" name="مربع نص 20"/>
          <p:cNvSpPr txBox="1"/>
          <p:nvPr/>
        </p:nvSpPr>
        <p:spPr>
          <a:xfrm>
            <a:off x="5752224" y="2548959"/>
            <a:ext cx="3088109"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خصائص الليزر</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22" name="مجموعة 21"/>
          <p:cNvGrpSpPr/>
          <p:nvPr/>
        </p:nvGrpSpPr>
        <p:grpSpPr>
          <a:xfrm>
            <a:off x="2051720" y="3511692"/>
            <a:ext cx="5114837" cy="2221564"/>
            <a:chOff x="6156177" y="863000"/>
            <a:chExt cx="2987824" cy="724192"/>
          </a:xfrm>
        </p:grpSpPr>
        <p:sp>
          <p:nvSpPr>
            <p:cNvPr id="23" name="مستطيل 22"/>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24" name="مخطط انسيابي: معالجة متعاقبة 23"/>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25" name="مربع نص 24"/>
          <p:cNvSpPr txBox="1"/>
          <p:nvPr/>
        </p:nvSpPr>
        <p:spPr>
          <a:xfrm>
            <a:off x="2056275" y="3660932"/>
            <a:ext cx="4966263" cy="1938992"/>
          </a:xfrm>
          <a:prstGeom prst="rect">
            <a:avLst/>
          </a:prstGeom>
          <a:noFill/>
        </p:spPr>
        <p:txBody>
          <a:bodyPr wrap="square" rtlCol="1">
            <a:spAutoFit/>
          </a:bodyPr>
          <a:lstStyle/>
          <a:p>
            <a:pPr marL="457200" indent="-457200">
              <a:buFont typeface="Wingdings" pitchFamily="2" charset="2"/>
              <a:buChar char="q"/>
            </a:pPr>
            <a:r>
              <a:rPr lang="ar-SA" sz="3000" b="1" dirty="0">
                <a:latin typeface="Sakkal Majalla" pitchFamily="2" charset="-78"/>
                <a:cs typeface="Sakkal Majalla" pitchFamily="2" charset="-78"/>
              </a:rPr>
              <a:t>أحادي الطول الموجي ( أحادي اللون)</a:t>
            </a:r>
          </a:p>
          <a:p>
            <a:pPr marL="457200" indent="-457200">
              <a:buFont typeface="Wingdings" pitchFamily="2" charset="2"/>
              <a:buChar char="q"/>
            </a:pPr>
            <a:r>
              <a:rPr lang="ar-SA" sz="3000" b="1" dirty="0">
                <a:latin typeface="Sakkal Majalla" pitchFamily="2" charset="-78"/>
                <a:cs typeface="Sakkal Majalla" pitchFamily="2" charset="-78"/>
              </a:rPr>
              <a:t>موجة بدقة عالية </a:t>
            </a:r>
          </a:p>
          <a:p>
            <a:pPr marL="457200" indent="-457200">
              <a:buFont typeface="Wingdings" pitchFamily="2" charset="2"/>
              <a:buChar char="q"/>
            </a:pPr>
            <a:r>
              <a:rPr lang="ar-SA" sz="3000" b="1" dirty="0">
                <a:latin typeface="Sakkal Majalla" pitchFamily="2" charset="-78"/>
                <a:cs typeface="Sakkal Majalla" pitchFamily="2" charset="-78"/>
              </a:rPr>
              <a:t>مركز </a:t>
            </a:r>
          </a:p>
          <a:p>
            <a:pPr marL="457200" indent="-457200">
              <a:buFont typeface="Wingdings" pitchFamily="2" charset="2"/>
              <a:buChar char="q"/>
            </a:pPr>
            <a:r>
              <a:rPr lang="ar-SA" sz="3000" b="1" dirty="0">
                <a:latin typeface="Sakkal Majalla" pitchFamily="2" charset="-78"/>
                <a:cs typeface="Sakkal Majalla" pitchFamily="2" charset="-78"/>
              </a:rPr>
              <a:t>عالي الكثافة </a:t>
            </a:r>
          </a:p>
        </p:txBody>
      </p:sp>
    </p:spTree>
    <p:custDataLst>
      <p:tags r:id="rId1"/>
    </p:custDataLst>
    <p:extLst>
      <p:ext uri="{BB962C8B-B14F-4D97-AF65-F5344CB8AC3E}">
        <p14:creationId xmlns:p14="http://schemas.microsoft.com/office/powerpoint/2010/main" xmlns="" val="1822288810"/>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18"/>
                                        </p:tgtEl>
                                        <p:attrNameLst>
                                          <p:attrName>style.visibility</p:attrName>
                                        </p:attrNameLst>
                                      </p:cBhvr>
                                      <p:to>
                                        <p:strVal val="visible"/>
                                      </p:to>
                                    </p:set>
                                    <p:animEffect transition="in" filter="wipe(down)">
                                      <p:cBhvr>
                                        <p:cTn id="43" dur="580">
                                          <p:stCondLst>
                                            <p:cond delay="0"/>
                                          </p:stCondLst>
                                        </p:cTn>
                                        <p:tgtEl>
                                          <p:spTgt spid="18"/>
                                        </p:tgtEl>
                                      </p:cBhvr>
                                    </p:animEffect>
                                    <p:anim calcmode="lin" valueType="num">
                                      <p:cBhvr>
                                        <p:cTn id="44" dur="1822" tmFilter="0,0; 0.14,0.36; 0.43,0.73; 0.71,0.91; 1.0,1.0">
                                          <p:stCondLst>
                                            <p:cond delay="0"/>
                                          </p:stCondLst>
                                        </p:cTn>
                                        <p:tgtEl>
                                          <p:spTgt spid="18"/>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18"/>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18"/>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18"/>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18"/>
                                        </p:tgtEl>
                                        <p:attrNameLst>
                                          <p:attrName>ppt_y</p:attrName>
                                        </p:attrNameLst>
                                      </p:cBhvr>
                                      <p:tavLst>
                                        <p:tav tm="0" fmla="#ppt_y-sin(pi*$)/81">
                                          <p:val>
                                            <p:fltVal val="0"/>
                                          </p:val>
                                        </p:tav>
                                        <p:tav tm="100000">
                                          <p:val>
                                            <p:fltVal val="1"/>
                                          </p:val>
                                        </p:tav>
                                      </p:tavLst>
                                    </p:anim>
                                    <p:animScale>
                                      <p:cBhvr>
                                        <p:cTn id="49" dur="26">
                                          <p:stCondLst>
                                            <p:cond delay="650"/>
                                          </p:stCondLst>
                                        </p:cTn>
                                        <p:tgtEl>
                                          <p:spTgt spid="18"/>
                                        </p:tgtEl>
                                      </p:cBhvr>
                                      <p:to x="100000" y="60000"/>
                                    </p:animScale>
                                    <p:animScale>
                                      <p:cBhvr>
                                        <p:cTn id="50" dur="166" decel="50000">
                                          <p:stCondLst>
                                            <p:cond delay="676"/>
                                          </p:stCondLst>
                                        </p:cTn>
                                        <p:tgtEl>
                                          <p:spTgt spid="18"/>
                                        </p:tgtEl>
                                      </p:cBhvr>
                                      <p:to x="100000" y="100000"/>
                                    </p:animScale>
                                    <p:animScale>
                                      <p:cBhvr>
                                        <p:cTn id="51" dur="26">
                                          <p:stCondLst>
                                            <p:cond delay="1312"/>
                                          </p:stCondLst>
                                        </p:cTn>
                                        <p:tgtEl>
                                          <p:spTgt spid="18"/>
                                        </p:tgtEl>
                                      </p:cBhvr>
                                      <p:to x="100000" y="80000"/>
                                    </p:animScale>
                                    <p:animScale>
                                      <p:cBhvr>
                                        <p:cTn id="52" dur="166" decel="50000">
                                          <p:stCondLst>
                                            <p:cond delay="1338"/>
                                          </p:stCondLst>
                                        </p:cTn>
                                        <p:tgtEl>
                                          <p:spTgt spid="18"/>
                                        </p:tgtEl>
                                      </p:cBhvr>
                                      <p:to x="100000" y="100000"/>
                                    </p:animScale>
                                    <p:animScale>
                                      <p:cBhvr>
                                        <p:cTn id="53" dur="26">
                                          <p:stCondLst>
                                            <p:cond delay="1642"/>
                                          </p:stCondLst>
                                        </p:cTn>
                                        <p:tgtEl>
                                          <p:spTgt spid="18"/>
                                        </p:tgtEl>
                                      </p:cBhvr>
                                      <p:to x="100000" y="90000"/>
                                    </p:animScale>
                                    <p:animScale>
                                      <p:cBhvr>
                                        <p:cTn id="54" dur="166" decel="50000">
                                          <p:stCondLst>
                                            <p:cond delay="1668"/>
                                          </p:stCondLst>
                                        </p:cTn>
                                        <p:tgtEl>
                                          <p:spTgt spid="18"/>
                                        </p:tgtEl>
                                      </p:cBhvr>
                                      <p:to x="100000" y="100000"/>
                                    </p:animScale>
                                    <p:animScale>
                                      <p:cBhvr>
                                        <p:cTn id="55" dur="26">
                                          <p:stCondLst>
                                            <p:cond delay="1808"/>
                                          </p:stCondLst>
                                        </p:cTn>
                                        <p:tgtEl>
                                          <p:spTgt spid="18"/>
                                        </p:tgtEl>
                                      </p:cBhvr>
                                      <p:to x="100000" y="95000"/>
                                    </p:animScale>
                                    <p:animScale>
                                      <p:cBhvr>
                                        <p:cTn id="56" dur="166" decel="50000">
                                          <p:stCondLst>
                                            <p:cond delay="1834"/>
                                          </p:stCondLst>
                                        </p:cTn>
                                        <p:tgtEl>
                                          <p:spTgt spid="18"/>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21"/>
                                        </p:tgtEl>
                                        <p:attrNameLst>
                                          <p:attrName>style.visibility</p:attrName>
                                        </p:attrNameLst>
                                      </p:cBhvr>
                                      <p:to>
                                        <p:strVal val="visible"/>
                                      </p:to>
                                    </p:set>
                                    <p:anim calcmode="lin" valueType="num">
                                      <p:cBhvr additive="base">
                                        <p:cTn id="61" dur="500" fill="hold"/>
                                        <p:tgtEl>
                                          <p:spTgt spid="21"/>
                                        </p:tgtEl>
                                        <p:attrNameLst>
                                          <p:attrName>ppt_x</p:attrName>
                                        </p:attrNameLst>
                                      </p:cBhvr>
                                      <p:tavLst>
                                        <p:tav tm="0">
                                          <p:val>
                                            <p:strVal val="#ppt_x"/>
                                          </p:val>
                                        </p:tav>
                                        <p:tav tm="100000">
                                          <p:val>
                                            <p:strVal val="#ppt_x"/>
                                          </p:val>
                                        </p:tav>
                                      </p:tavLst>
                                    </p:anim>
                                    <p:anim calcmode="lin" valueType="num">
                                      <p:cBhvr additive="base">
                                        <p:cTn id="62" dur="500" fill="hold"/>
                                        <p:tgtEl>
                                          <p:spTgt spid="21"/>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22"/>
                                        </p:tgtEl>
                                        <p:attrNameLst>
                                          <p:attrName>style.visibility</p:attrName>
                                        </p:attrNameLst>
                                      </p:cBhvr>
                                      <p:to>
                                        <p:strVal val="visible"/>
                                      </p:to>
                                    </p:set>
                                    <p:anim calcmode="lin" valueType="num">
                                      <p:cBhvr additive="base">
                                        <p:cTn id="67" dur="500" fill="hold"/>
                                        <p:tgtEl>
                                          <p:spTgt spid="22"/>
                                        </p:tgtEl>
                                        <p:attrNameLst>
                                          <p:attrName>ppt_x</p:attrName>
                                        </p:attrNameLst>
                                      </p:cBhvr>
                                      <p:tavLst>
                                        <p:tav tm="0">
                                          <p:val>
                                            <p:strVal val="#ppt_x"/>
                                          </p:val>
                                        </p:tav>
                                        <p:tav tm="100000">
                                          <p:val>
                                            <p:strVal val="#ppt_x"/>
                                          </p:val>
                                        </p:tav>
                                      </p:tavLst>
                                    </p:anim>
                                    <p:anim calcmode="lin" valueType="num">
                                      <p:cBhvr additive="base">
                                        <p:cTn id="68"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iterate type="lt">
                                    <p:tmPct val="10000"/>
                                  </p:iterate>
                                  <p:childTnLst>
                                    <p:set>
                                      <p:cBhvr>
                                        <p:cTn id="72" dur="1" fill="hold">
                                          <p:stCondLst>
                                            <p:cond delay="0"/>
                                          </p:stCondLst>
                                        </p:cTn>
                                        <p:tgtEl>
                                          <p:spTgt spid="25"/>
                                        </p:tgtEl>
                                        <p:attrNameLst>
                                          <p:attrName>style.visibility</p:attrName>
                                        </p:attrNameLst>
                                      </p:cBhvr>
                                      <p:to>
                                        <p:strVal val="visible"/>
                                      </p:to>
                                    </p:set>
                                    <p:anim calcmode="lin" valueType="num">
                                      <p:cBhvr additive="base">
                                        <p:cTn id="73" dur="500" fill="hold"/>
                                        <p:tgtEl>
                                          <p:spTgt spid="25"/>
                                        </p:tgtEl>
                                        <p:attrNameLst>
                                          <p:attrName>ppt_x</p:attrName>
                                        </p:attrNameLst>
                                      </p:cBhvr>
                                      <p:tavLst>
                                        <p:tav tm="0">
                                          <p:val>
                                            <p:strVal val="#ppt_x"/>
                                          </p:val>
                                        </p:tav>
                                        <p:tav tm="100000">
                                          <p:val>
                                            <p:strVal val="#ppt_x"/>
                                          </p:val>
                                        </p:tav>
                                      </p:tavLst>
                                    </p:anim>
                                    <p:anim calcmode="lin" valueType="num">
                                      <p:cBhvr additive="base">
                                        <p:cTn id="74" dur="500" fill="hold"/>
                                        <p:tgtEl>
                                          <p:spTgt spid="25"/>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5" presetClass="entr" presetSubtype="0" fill="hold"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2000"/>
                                        <p:tgtEl>
                                          <p:spTgt spid="11"/>
                                        </p:tgtEl>
                                      </p:cBhvr>
                                    </p:animEffect>
                                    <p:anim calcmode="lin" valueType="num">
                                      <p:cBhvr>
                                        <p:cTn id="80" dur="2000" fill="hold"/>
                                        <p:tgtEl>
                                          <p:spTgt spid="11"/>
                                        </p:tgtEl>
                                        <p:attrNameLst>
                                          <p:attrName>ppt_w</p:attrName>
                                        </p:attrNameLst>
                                      </p:cBhvr>
                                      <p:tavLst>
                                        <p:tav tm="0" fmla="#ppt_w*sin(2.5*pi*$)">
                                          <p:val>
                                            <p:fltVal val="0"/>
                                          </p:val>
                                        </p:tav>
                                        <p:tav tm="100000">
                                          <p:val>
                                            <p:fltVal val="1"/>
                                          </p:val>
                                        </p:tav>
                                      </p:tavLst>
                                    </p:anim>
                                    <p:anim calcmode="lin" valueType="num">
                                      <p:cBhvr>
                                        <p:cTn id="81" dur="2000" fill="hold"/>
                                        <p:tgtEl>
                                          <p:spTgt spid="11"/>
                                        </p:tgtEl>
                                        <p:attrNameLst>
                                          <p:attrName>ppt_h</p:attrName>
                                        </p:attrNameLst>
                                      </p:cBhvr>
                                      <p:tavLst>
                                        <p:tav tm="0">
                                          <p:val>
                                            <p:strVal val="#ppt_h"/>
                                          </p:val>
                                        </p:tav>
                                        <p:tav tm="100000">
                                          <p:val>
                                            <p:strVal val="#ppt_h"/>
                                          </p:val>
                                        </p:tav>
                                      </p:tavLst>
                                    </p:anim>
                                  </p:childTnLst>
                                </p:cTn>
                              </p:par>
                              <p:par>
                                <p:cTn id="82" presetID="45" presetClass="entr" presetSubtype="0" fill="hold" nodeType="withEffect">
                                  <p:stCondLst>
                                    <p:cond delay="0"/>
                                  </p:stCondLst>
                                  <p:childTnLst>
                                    <p:set>
                                      <p:cBhvr>
                                        <p:cTn id="83" dur="1" fill="hold">
                                          <p:stCondLst>
                                            <p:cond delay="0"/>
                                          </p:stCondLst>
                                        </p:cTn>
                                        <p:tgtEl>
                                          <p:spTgt spid="10"/>
                                        </p:tgtEl>
                                        <p:attrNameLst>
                                          <p:attrName>style.visibility</p:attrName>
                                        </p:attrNameLst>
                                      </p:cBhvr>
                                      <p:to>
                                        <p:strVal val="visible"/>
                                      </p:to>
                                    </p:set>
                                    <p:animEffect transition="in" filter="fade">
                                      <p:cBhvr>
                                        <p:cTn id="84" dur="2000"/>
                                        <p:tgtEl>
                                          <p:spTgt spid="10"/>
                                        </p:tgtEl>
                                      </p:cBhvr>
                                    </p:animEffect>
                                    <p:anim calcmode="lin" valueType="num">
                                      <p:cBhvr>
                                        <p:cTn id="85" dur="2000" fill="hold"/>
                                        <p:tgtEl>
                                          <p:spTgt spid="10"/>
                                        </p:tgtEl>
                                        <p:attrNameLst>
                                          <p:attrName>ppt_w</p:attrName>
                                        </p:attrNameLst>
                                      </p:cBhvr>
                                      <p:tavLst>
                                        <p:tav tm="0" fmla="#ppt_w*sin(2.5*pi*$)">
                                          <p:val>
                                            <p:fltVal val="0"/>
                                          </p:val>
                                        </p:tav>
                                        <p:tav tm="100000">
                                          <p:val>
                                            <p:fltVal val="1"/>
                                          </p:val>
                                        </p:tav>
                                      </p:tavLst>
                                    </p:anim>
                                    <p:anim calcmode="lin" valueType="num">
                                      <p:cBhvr>
                                        <p:cTn id="8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P spid="21" grpId="0"/>
      <p:bldP spid="2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683568" y="116632"/>
            <a:ext cx="8280920"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1293018" y="217319"/>
            <a:ext cx="7547317"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تطبيقات الليزر في مجال اتصالات الألياف البصرية</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43" name="مجموعة 42"/>
          <p:cNvGrpSpPr/>
          <p:nvPr/>
        </p:nvGrpSpPr>
        <p:grpSpPr>
          <a:xfrm>
            <a:off x="467544" y="1268760"/>
            <a:ext cx="8380333" cy="4446498"/>
            <a:chOff x="6156177" y="863000"/>
            <a:chExt cx="2987824" cy="724192"/>
          </a:xfrm>
        </p:grpSpPr>
        <p:sp>
          <p:nvSpPr>
            <p:cNvPr id="44" name="مستطيل 43"/>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45" name="مخطط انسيابي: معالجة متعاقبة 44"/>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46" name="مربع نص 45"/>
          <p:cNvSpPr txBox="1"/>
          <p:nvPr/>
        </p:nvSpPr>
        <p:spPr>
          <a:xfrm>
            <a:off x="566955" y="1340768"/>
            <a:ext cx="8136904" cy="4247317"/>
          </a:xfrm>
          <a:prstGeom prst="rect">
            <a:avLst/>
          </a:prstGeom>
          <a:noFill/>
        </p:spPr>
        <p:txBody>
          <a:bodyPr wrap="square" rtlCol="1">
            <a:spAutoFit/>
          </a:bodyPr>
          <a:lstStyle/>
          <a:p>
            <a:pPr>
              <a:lnSpc>
                <a:spcPct val="150000"/>
              </a:lnSpc>
            </a:pPr>
            <a:r>
              <a:rPr lang="ar-SA" sz="3000" b="1" dirty="0" smtClean="0">
                <a:solidFill>
                  <a:srgbClr val="FF0000"/>
                </a:solidFill>
                <a:latin typeface="Sakkal Majalla" pitchFamily="2" charset="-78"/>
                <a:cs typeface="Sakkal Majalla" pitchFamily="2" charset="-78"/>
              </a:rPr>
              <a:t>يستخدم </a:t>
            </a:r>
            <a:r>
              <a:rPr lang="ar-SA" sz="3000" b="1" dirty="0">
                <a:solidFill>
                  <a:srgbClr val="FF0000"/>
                </a:solidFill>
                <a:latin typeface="Sakkal Majalla" pitchFamily="2" charset="-78"/>
                <a:cs typeface="Sakkal Majalla" pitchFamily="2" charset="-78"/>
              </a:rPr>
              <a:t>ضوء الليزر كثيرا في اتصالات الألياف البصرية </a:t>
            </a:r>
          </a:p>
          <a:p>
            <a:pPr>
              <a:lnSpc>
                <a:spcPct val="150000"/>
              </a:lnSpc>
            </a:pPr>
            <a:r>
              <a:rPr lang="ar-SA" sz="3000" b="1" dirty="0">
                <a:solidFill>
                  <a:srgbClr val="FF0000"/>
                </a:solidFill>
                <a:latin typeface="Sakkal Majalla" pitchFamily="2" charset="-78"/>
                <a:cs typeface="Sakkal Majalla" pitchFamily="2" charset="-78"/>
              </a:rPr>
              <a:t>مبدأ عملها : </a:t>
            </a:r>
            <a:r>
              <a:rPr lang="ar-SA" sz="3000" b="1" dirty="0">
                <a:latin typeface="Sakkal Majalla" pitchFamily="2" charset="-78"/>
                <a:cs typeface="Sakkal Majalla" pitchFamily="2" charset="-78"/>
              </a:rPr>
              <a:t>تعتمد على ظاهرة الانعكاس الكلي الداخلي لنقل الضوء داخل الليف البصري </a:t>
            </a:r>
          </a:p>
          <a:p>
            <a:pPr>
              <a:lnSpc>
                <a:spcPct val="150000"/>
              </a:lnSpc>
            </a:pPr>
            <a:r>
              <a:rPr lang="ar-SA" sz="3000" b="1" dirty="0">
                <a:solidFill>
                  <a:srgbClr val="FF0000"/>
                </a:solidFill>
                <a:latin typeface="Sakkal Majalla" pitchFamily="2" charset="-78"/>
                <a:cs typeface="Sakkal Majalla" pitchFamily="2" charset="-78"/>
              </a:rPr>
              <a:t>أهميتها: </a:t>
            </a:r>
            <a:r>
              <a:rPr lang="ar-SA" sz="3000" b="1" dirty="0">
                <a:latin typeface="Sakkal Majalla" pitchFamily="2" charset="-78"/>
                <a:cs typeface="Sakkal Majalla" pitchFamily="2" charset="-78"/>
              </a:rPr>
              <a:t>تنقل الضوء عدة كيلومترات بخسارة بسيطة لطاقة الإشارة. </a:t>
            </a:r>
          </a:p>
          <a:p>
            <a:pPr>
              <a:lnSpc>
                <a:spcPct val="150000"/>
              </a:lnSpc>
            </a:pPr>
            <a:r>
              <a:rPr lang="ar-SA" sz="3000" b="1" dirty="0">
                <a:latin typeface="Sakkal Majalla" pitchFamily="2" charset="-78"/>
                <a:cs typeface="Sakkal Majalla" pitchFamily="2" charset="-78"/>
              </a:rPr>
              <a:t>وقد حلت الألياف البصرية </a:t>
            </a:r>
            <a:r>
              <a:rPr lang="ar-SA" sz="3000" b="1" dirty="0" smtClean="0">
                <a:latin typeface="Sakkal Majalla" pitchFamily="2" charset="-78"/>
                <a:cs typeface="Sakkal Majalla" pitchFamily="2" charset="-78"/>
              </a:rPr>
              <a:t>على </a:t>
            </a:r>
            <a:r>
              <a:rPr lang="ar-SA" sz="3000" b="1" dirty="0">
                <a:latin typeface="Sakkal Majalla" pitchFamily="2" charset="-78"/>
                <a:cs typeface="Sakkal Majalla" pitchFamily="2" charset="-78"/>
              </a:rPr>
              <a:t>مستوى العالم محل الأسلاك النحاسية لنقل المكالمات التليفونية وبيانات الحاسوب و الصور التليفزيونية </a:t>
            </a:r>
            <a:r>
              <a:rPr lang="ar-SA" sz="3000" b="1" dirty="0" smtClean="0">
                <a:latin typeface="Sakkal Majalla" pitchFamily="2" charset="-78"/>
                <a:cs typeface="Sakkal Majalla" pitchFamily="2" charset="-78"/>
              </a:rPr>
              <a:t>.</a:t>
            </a:r>
            <a:endParaRPr lang="ar-EG" sz="3000" b="1" dirty="0">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1075891844"/>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3"/>
                                        </p:tgtEl>
                                        <p:attrNameLst>
                                          <p:attrName>style.visibility</p:attrName>
                                        </p:attrNameLst>
                                      </p:cBhvr>
                                      <p:to>
                                        <p:strVal val="visible"/>
                                      </p:to>
                                    </p:set>
                                    <p:anim calcmode="lin" valueType="num">
                                      <p:cBhvr additive="base">
                                        <p:cTn id="31" dur="500" fill="hold"/>
                                        <p:tgtEl>
                                          <p:spTgt spid="43"/>
                                        </p:tgtEl>
                                        <p:attrNameLst>
                                          <p:attrName>ppt_x</p:attrName>
                                        </p:attrNameLst>
                                      </p:cBhvr>
                                      <p:tavLst>
                                        <p:tav tm="0">
                                          <p:val>
                                            <p:strVal val="#ppt_x"/>
                                          </p:val>
                                        </p:tav>
                                        <p:tav tm="100000">
                                          <p:val>
                                            <p:strVal val="#ppt_x"/>
                                          </p:val>
                                        </p:tav>
                                      </p:tavLst>
                                    </p:anim>
                                    <p:anim calcmode="lin" valueType="num">
                                      <p:cBhvr additive="base">
                                        <p:cTn id="32"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46"/>
                                        </p:tgtEl>
                                        <p:attrNameLst>
                                          <p:attrName>style.visibility</p:attrName>
                                        </p:attrNameLst>
                                      </p:cBhvr>
                                      <p:to>
                                        <p:strVal val="visible"/>
                                      </p:to>
                                    </p:set>
                                    <p:anim calcmode="lin" valueType="num">
                                      <p:cBhvr additive="base">
                                        <p:cTn id="37" dur="500" fill="hold"/>
                                        <p:tgtEl>
                                          <p:spTgt spid="46"/>
                                        </p:tgtEl>
                                        <p:attrNameLst>
                                          <p:attrName>ppt_x</p:attrName>
                                        </p:attrNameLst>
                                      </p:cBhvr>
                                      <p:tavLst>
                                        <p:tav tm="0">
                                          <p:val>
                                            <p:strVal val="#ppt_x"/>
                                          </p:val>
                                        </p:tav>
                                        <p:tav tm="100000">
                                          <p:val>
                                            <p:strVal val="#ppt_x"/>
                                          </p:val>
                                        </p:tav>
                                      </p:tavLst>
                                    </p:anim>
                                    <p:anim calcmode="lin" valueType="num">
                                      <p:cBhvr additive="base">
                                        <p:cTn id="38"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45" presetClass="entr" presetSubtype="0" fill="hold" nodeType="clickEffect">
                                  <p:stCondLst>
                                    <p:cond delay="0"/>
                                  </p:stCondLst>
                                  <p:childTnLst>
                                    <p:set>
                                      <p:cBhvr>
                                        <p:cTn id="42" dur="1" fill="hold">
                                          <p:stCondLst>
                                            <p:cond delay="0"/>
                                          </p:stCondLst>
                                        </p:cTn>
                                        <p:tgtEl>
                                          <p:spTgt spid="11"/>
                                        </p:tgtEl>
                                        <p:attrNameLst>
                                          <p:attrName>style.visibility</p:attrName>
                                        </p:attrNameLst>
                                      </p:cBhvr>
                                      <p:to>
                                        <p:strVal val="visible"/>
                                      </p:to>
                                    </p:set>
                                    <p:animEffect transition="in" filter="fade">
                                      <p:cBhvr>
                                        <p:cTn id="43" dur="2000"/>
                                        <p:tgtEl>
                                          <p:spTgt spid="11"/>
                                        </p:tgtEl>
                                      </p:cBhvr>
                                    </p:animEffect>
                                    <p:anim calcmode="lin" valueType="num">
                                      <p:cBhvr>
                                        <p:cTn id="44" dur="2000" fill="hold"/>
                                        <p:tgtEl>
                                          <p:spTgt spid="11"/>
                                        </p:tgtEl>
                                        <p:attrNameLst>
                                          <p:attrName>ppt_w</p:attrName>
                                        </p:attrNameLst>
                                      </p:cBhvr>
                                      <p:tavLst>
                                        <p:tav tm="0" fmla="#ppt_w*sin(2.5*pi*$)">
                                          <p:val>
                                            <p:fltVal val="0"/>
                                          </p:val>
                                        </p:tav>
                                        <p:tav tm="100000">
                                          <p:val>
                                            <p:fltVal val="1"/>
                                          </p:val>
                                        </p:tav>
                                      </p:tavLst>
                                    </p:anim>
                                    <p:anim calcmode="lin" valueType="num">
                                      <p:cBhvr>
                                        <p:cTn id="45" dur="2000" fill="hold"/>
                                        <p:tgtEl>
                                          <p:spTgt spid="11"/>
                                        </p:tgtEl>
                                        <p:attrNameLst>
                                          <p:attrName>ppt_h</p:attrName>
                                        </p:attrNameLst>
                                      </p:cBhvr>
                                      <p:tavLst>
                                        <p:tav tm="0">
                                          <p:val>
                                            <p:strVal val="#ppt_h"/>
                                          </p:val>
                                        </p:tav>
                                        <p:tav tm="100000">
                                          <p:val>
                                            <p:strVal val="#ppt_h"/>
                                          </p:val>
                                        </p:tav>
                                      </p:tavLst>
                                    </p:anim>
                                  </p:childTnLst>
                                </p:cTn>
                              </p:par>
                              <p:par>
                                <p:cTn id="46" presetID="45" presetClass="entr" presetSubtype="0" fill="hold" nodeType="withEffect">
                                  <p:stCondLst>
                                    <p:cond delay="0"/>
                                  </p:stCondLst>
                                  <p:childTnLst>
                                    <p:set>
                                      <p:cBhvr>
                                        <p:cTn id="47" dur="1" fill="hold">
                                          <p:stCondLst>
                                            <p:cond delay="0"/>
                                          </p:stCondLst>
                                        </p:cTn>
                                        <p:tgtEl>
                                          <p:spTgt spid="10"/>
                                        </p:tgtEl>
                                        <p:attrNameLst>
                                          <p:attrName>style.visibility</p:attrName>
                                        </p:attrNameLst>
                                      </p:cBhvr>
                                      <p:to>
                                        <p:strVal val="visible"/>
                                      </p:to>
                                    </p:set>
                                    <p:animEffect transition="in" filter="fade">
                                      <p:cBhvr>
                                        <p:cTn id="48" dur="2000"/>
                                        <p:tgtEl>
                                          <p:spTgt spid="10"/>
                                        </p:tgtEl>
                                      </p:cBhvr>
                                    </p:animEffect>
                                    <p:anim calcmode="lin" valueType="num">
                                      <p:cBhvr>
                                        <p:cTn id="49" dur="2000" fill="hold"/>
                                        <p:tgtEl>
                                          <p:spTgt spid="10"/>
                                        </p:tgtEl>
                                        <p:attrNameLst>
                                          <p:attrName>ppt_w</p:attrName>
                                        </p:attrNameLst>
                                      </p:cBhvr>
                                      <p:tavLst>
                                        <p:tav tm="0" fmla="#ppt_w*sin(2.5*pi*$)">
                                          <p:val>
                                            <p:fltVal val="0"/>
                                          </p:val>
                                        </p:tav>
                                        <p:tav tm="100000">
                                          <p:val>
                                            <p:fltVal val="1"/>
                                          </p:val>
                                        </p:tav>
                                      </p:tavLst>
                                    </p:anim>
                                    <p:anim calcmode="lin" valueType="num">
                                      <p:cBhvr>
                                        <p:cTn id="50"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46"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4635406" y="116632"/>
            <a:ext cx="4329081"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4894765" y="217319"/>
            <a:ext cx="3945570"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الانبعاث التلقائي والمحفز</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pic>
        <p:nvPicPr>
          <p:cNvPr id="3074"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35496" y="1052736"/>
            <a:ext cx="5544616" cy="4989555"/>
          </a:xfrm>
          <a:prstGeom prst="rect">
            <a:avLst/>
          </a:prstGeom>
          <a:noFill/>
          <a:ln w="9525">
            <a:solidFill>
              <a:srgbClr val="FF0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2" name="مستطيل 1"/>
          <p:cNvSpPr/>
          <p:nvPr/>
        </p:nvSpPr>
        <p:spPr>
          <a:xfrm>
            <a:off x="5835696" y="1052736"/>
            <a:ext cx="3308304" cy="4824536"/>
          </a:xfrm>
          <a:prstGeom prst="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2600" b="1" dirty="0" smtClean="0">
                <a:latin typeface="Sakkal Majalla" pitchFamily="2" charset="-78"/>
                <a:cs typeface="Sakkal Majalla" pitchFamily="2" charset="-78"/>
              </a:rPr>
              <a:t>خلال الانبعاث التلقائي، ينتقل الكترون من حالة الإثارة </a:t>
            </a:r>
            <a:r>
              <a:rPr lang="en-US" sz="2600" b="1" dirty="0" smtClean="0">
                <a:latin typeface="Sakkal Majalla" pitchFamily="2" charset="-78"/>
                <a:cs typeface="Sakkal Majalla" pitchFamily="2" charset="-78"/>
              </a:rPr>
              <a:t>E</a:t>
            </a:r>
            <a:r>
              <a:rPr lang="en-US" sz="2600" b="1" baseline="-25000" dirty="0" smtClean="0">
                <a:latin typeface="Sakkal Majalla" pitchFamily="2" charset="-78"/>
                <a:cs typeface="Sakkal Majalla" pitchFamily="2" charset="-78"/>
              </a:rPr>
              <a:t>2</a:t>
            </a:r>
            <a:r>
              <a:rPr lang="ar-SA" sz="2600" b="1" dirty="0" smtClean="0">
                <a:latin typeface="Sakkal Majalla" pitchFamily="2" charset="-78"/>
                <a:cs typeface="Sakkal Majalla" pitchFamily="2" charset="-78"/>
              </a:rPr>
              <a:t> إلى حالة الاستقرار </a:t>
            </a:r>
            <a:r>
              <a:rPr lang="en-US" sz="2600" b="1" dirty="0" smtClean="0">
                <a:latin typeface="Sakkal Majalla" pitchFamily="2" charset="-78"/>
                <a:cs typeface="Sakkal Majalla" pitchFamily="2" charset="-78"/>
              </a:rPr>
              <a:t>E</a:t>
            </a:r>
            <a:r>
              <a:rPr lang="en-US" sz="2600" b="1" baseline="-25000" dirty="0" smtClean="0">
                <a:latin typeface="Sakkal Majalla" pitchFamily="2" charset="-78"/>
                <a:cs typeface="Sakkal Majalla" pitchFamily="2" charset="-78"/>
              </a:rPr>
              <a:t>1</a:t>
            </a:r>
            <a:r>
              <a:rPr lang="ar-SA" sz="2600" b="1" dirty="0" smtClean="0">
                <a:latin typeface="Sakkal Majalla" pitchFamily="2" charset="-78"/>
                <a:cs typeface="Sakkal Majalla" pitchFamily="2" charset="-78"/>
              </a:rPr>
              <a:t>. فينبعث تلقائيًا فوتون طاقته </a:t>
            </a:r>
            <a:r>
              <a:rPr lang="en-US" sz="2600" b="1" dirty="0" err="1" smtClean="0">
                <a:latin typeface="Sakkal Majalla" pitchFamily="2" charset="-78"/>
                <a:cs typeface="Sakkal Majalla" pitchFamily="2" charset="-78"/>
              </a:rPr>
              <a:t>Hf</a:t>
            </a:r>
            <a:r>
              <a:rPr lang="ar-SA" sz="2600" b="1" dirty="0" smtClean="0">
                <a:latin typeface="Sakkal Majalla" pitchFamily="2" charset="-78"/>
                <a:cs typeface="Sakkal Majalla" pitchFamily="2" charset="-78"/>
              </a:rPr>
              <a:t> (</a:t>
            </a:r>
            <a:r>
              <a:rPr lang="en-US" sz="2600" b="1" dirty="0" smtClean="0">
                <a:latin typeface="Sakkal Majalla" pitchFamily="2" charset="-78"/>
                <a:cs typeface="Sakkal Majalla" pitchFamily="2" charset="-78"/>
              </a:rPr>
              <a:t>a</a:t>
            </a:r>
            <a:r>
              <a:rPr lang="ar-SA" sz="2600" b="1" dirty="0" smtClean="0">
                <a:latin typeface="Sakkal Majalla" pitchFamily="2" charset="-78"/>
                <a:cs typeface="Sakkal Majalla" pitchFamily="2" charset="-78"/>
              </a:rPr>
              <a:t>). </a:t>
            </a:r>
          </a:p>
          <a:p>
            <a:pPr algn="ctr"/>
            <a:r>
              <a:rPr lang="ar-SA" sz="2600" b="1" dirty="0" smtClean="0">
                <a:latin typeface="Sakkal Majalla" pitchFamily="2" charset="-78"/>
                <a:cs typeface="Sakkal Majalla" pitchFamily="2" charset="-78"/>
              </a:rPr>
              <a:t>وخلال الانبعاث المحفز تصطدم ذرة بفوتون ساقطته ، فتنتقل الذرة إلى حالة الاستقرار وتبعث فوتونًا. كل من الفوتون الساقط والفوتون المنبعث لها الطاقة نفسها.</a:t>
            </a:r>
          </a:p>
          <a:p>
            <a:pPr algn="ctr"/>
            <a:r>
              <a:rPr lang="en-US" sz="2600" b="1" dirty="0" smtClean="0">
                <a:latin typeface="Sakkal Majalla" pitchFamily="2" charset="-78"/>
                <a:cs typeface="Sakkal Majalla" pitchFamily="2" charset="-78"/>
              </a:rPr>
              <a:t>(b) E    = E</a:t>
            </a:r>
            <a:r>
              <a:rPr lang="en-US" sz="2600" b="1" baseline="-25000" dirty="0" smtClean="0">
                <a:latin typeface="Sakkal Majalla" pitchFamily="2" charset="-78"/>
                <a:cs typeface="Sakkal Majalla" pitchFamily="2" charset="-78"/>
              </a:rPr>
              <a:t>2</a:t>
            </a:r>
            <a:r>
              <a:rPr lang="en-US" sz="2600" b="1" dirty="0" smtClean="0">
                <a:latin typeface="Sakkal Majalla" pitchFamily="2" charset="-78"/>
                <a:cs typeface="Sakkal Majalla" pitchFamily="2" charset="-78"/>
              </a:rPr>
              <a:t> – E</a:t>
            </a:r>
            <a:r>
              <a:rPr lang="en-US" sz="2600" b="1" baseline="-25000" dirty="0" smtClean="0">
                <a:latin typeface="Sakkal Majalla" pitchFamily="2" charset="-78"/>
                <a:cs typeface="Sakkal Majalla" pitchFamily="2" charset="-78"/>
              </a:rPr>
              <a:t>1</a:t>
            </a:r>
            <a:endParaRPr lang="ar-SA" sz="2600" b="1" baseline="-25000" dirty="0">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293157929"/>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7"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1" fill="hold" nodeType="clickEffect">
                                  <p:stCondLst>
                                    <p:cond delay="0"/>
                                  </p:stCondLst>
                                  <p:childTnLst>
                                    <p:set>
                                      <p:cBhvr>
                                        <p:cTn id="30" dur="1" fill="hold">
                                          <p:stCondLst>
                                            <p:cond delay="0"/>
                                          </p:stCondLst>
                                        </p:cTn>
                                        <p:tgtEl>
                                          <p:spTgt spid="3074"/>
                                        </p:tgtEl>
                                        <p:attrNameLst>
                                          <p:attrName>style.visibility</p:attrName>
                                        </p:attrNameLst>
                                      </p:cBhvr>
                                      <p:to>
                                        <p:strVal val="visible"/>
                                      </p:to>
                                    </p:set>
                                    <p:animEffect transition="in" filter="wheel(1)">
                                      <p:cBhvr>
                                        <p:cTn id="31" dur="2000"/>
                                        <p:tgtEl>
                                          <p:spTgt spid="3074"/>
                                        </p:tgtEl>
                                      </p:cBhvr>
                                    </p:animEffect>
                                  </p:childTnLst>
                                </p:cTn>
                              </p:par>
                            </p:childTnLst>
                          </p:cTn>
                        </p:par>
                      </p:childTnLst>
                    </p:cTn>
                  </p:par>
                  <p:par>
                    <p:cTn id="32" fill="hold">
                      <p:stCondLst>
                        <p:cond delay="indefinite"/>
                      </p:stCondLst>
                      <p:childTnLst>
                        <p:par>
                          <p:cTn id="33" fill="hold">
                            <p:stCondLst>
                              <p:cond delay="0"/>
                            </p:stCondLst>
                            <p:childTnLst>
                              <p:par>
                                <p:cTn id="34" presetID="2" presetClass="entr" presetSubtype="4" fill="hold" grpId="0" nodeType="clickEffect">
                                  <p:stCondLst>
                                    <p:cond delay="0"/>
                                  </p:stCondLst>
                                  <p:iterate type="lt">
                                    <p:tmPct val="10000"/>
                                  </p:iterate>
                                  <p:childTnLst>
                                    <p:set>
                                      <p:cBhvr>
                                        <p:cTn id="35" dur="1" fill="hold">
                                          <p:stCondLst>
                                            <p:cond delay="0"/>
                                          </p:stCondLst>
                                        </p:cTn>
                                        <p:tgtEl>
                                          <p:spTgt spid="2"/>
                                        </p:tgtEl>
                                        <p:attrNameLst>
                                          <p:attrName>style.visibility</p:attrName>
                                        </p:attrNameLst>
                                      </p:cBhvr>
                                      <p:to>
                                        <p:strVal val="visible"/>
                                      </p:to>
                                    </p:set>
                                    <p:anim calcmode="lin" valueType="num">
                                      <p:cBhvr additive="base">
                                        <p:cTn id="36" dur="500" fill="hold"/>
                                        <p:tgtEl>
                                          <p:spTgt spid="2"/>
                                        </p:tgtEl>
                                        <p:attrNameLst>
                                          <p:attrName>ppt_x</p:attrName>
                                        </p:attrNameLst>
                                      </p:cBhvr>
                                      <p:tavLst>
                                        <p:tav tm="0">
                                          <p:val>
                                            <p:strVal val="#ppt_x"/>
                                          </p:val>
                                        </p:tav>
                                        <p:tav tm="100000">
                                          <p:val>
                                            <p:strVal val="#ppt_x"/>
                                          </p:val>
                                        </p:tav>
                                      </p:tavLst>
                                    </p:anim>
                                    <p:anim calcmode="lin" valueType="num">
                                      <p:cBhvr additive="base">
                                        <p:cTn id="37"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38" fill="hold">
                      <p:stCondLst>
                        <p:cond delay="indefinite"/>
                      </p:stCondLst>
                      <p:childTnLst>
                        <p:par>
                          <p:cTn id="39" fill="hold">
                            <p:stCondLst>
                              <p:cond delay="0"/>
                            </p:stCondLst>
                            <p:childTnLst>
                              <p:par>
                                <p:cTn id="40" presetID="45" presetClass="entr" presetSubtype="0" fill="hold"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2000"/>
                                        <p:tgtEl>
                                          <p:spTgt spid="11"/>
                                        </p:tgtEl>
                                      </p:cBhvr>
                                    </p:animEffect>
                                    <p:anim calcmode="lin" valueType="num">
                                      <p:cBhvr>
                                        <p:cTn id="43" dur="2000" fill="hold"/>
                                        <p:tgtEl>
                                          <p:spTgt spid="11"/>
                                        </p:tgtEl>
                                        <p:attrNameLst>
                                          <p:attrName>ppt_w</p:attrName>
                                        </p:attrNameLst>
                                      </p:cBhvr>
                                      <p:tavLst>
                                        <p:tav tm="0" fmla="#ppt_w*sin(2.5*pi*$)">
                                          <p:val>
                                            <p:fltVal val="0"/>
                                          </p:val>
                                        </p:tav>
                                        <p:tav tm="100000">
                                          <p:val>
                                            <p:fltVal val="1"/>
                                          </p:val>
                                        </p:tav>
                                      </p:tavLst>
                                    </p:anim>
                                    <p:anim calcmode="lin" valueType="num">
                                      <p:cBhvr>
                                        <p:cTn id="44" dur="2000" fill="hold"/>
                                        <p:tgtEl>
                                          <p:spTgt spid="11"/>
                                        </p:tgtEl>
                                        <p:attrNameLst>
                                          <p:attrName>ppt_h</p:attrName>
                                        </p:attrNameLst>
                                      </p:cBhvr>
                                      <p:tavLst>
                                        <p:tav tm="0">
                                          <p:val>
                                            <p:strVal val="#ppt_h"/>
                                          </p:val>
                                        </p:tav>
                                        <p:tav tm="100000">
                                          <p:val>
                                            <p:strVal val="#ppt_h"/>
                                          </p:val>
                                        </p:tav>
                                      </p:tavLst>
                                    </p:anim>
                                  </p:childTnLst>
                                </p:cTn>
                              </p:par>
                              <p:par>
                                <p:cTn id="45" presetID="45" presetClass="entr" presetSubtype="0" fill="hold" nodeType="withEffect">
                                  <p:stCondLst>
                                    <p:cond delay="0"/>
                                  </p:stCondLst>
                                  <p:childTnLst>
                                    <p:set>
                                      <p:cBhvr>
                                        <p:cTn id="46" dur="1" fill="hold">
                                          <p:stCondLst>
                                            <p:cond delay="0"/>
                                          </p:stCondLst>
                                        </p:cTn>
                                        <p:tgtEl>
                                          <p:spTgt spid="10"/>
                                        </p:tgtEl>
                                        <p:attrNameLst>
                                          <p:attrName>style.visibility</p:attrName>
                                        </p:attrNameLst>
                                      </p:cBhvr>
                                      <p:to>
                                        <p:strVal val="visible"/>
                                      </p:to>
                                    </p:set>
                                    <p:animEffect transition="in" filter="fade">
                                      <p:cBhvr>
                                        <p:cTn id="47" dur="2000"/>
                                        <p:tgtEl>
                                          <p:spTgt spid="10"/>
                                        </p:tgtEl>
                                      </p:cBhvr>
                                    </p:animEffect>
                                    <p:anim calcmode="lin" valueType="num">
                                      <p:cBhvr>
                                        <p:cTn id="48" dur="2000" fill="hold"/>
                                        <p:tgtEl>
                                          <p:spTgt spid="10"/>
                                        </p:tgtEl>
                                        <p:attrNameLst>
                                          <p:attrName>ppt_w</p:attrName>
                                        </p:attrNameLst>
                                      </p:cBhvr>
                                      <p:tavLst>
                                        <p:tav tm="0" fmla="#ppt_w*sin(2.5*pi*$)">
                                          <p:val>
                                            <p:fltVal val="0"/>
                                          </p:val>
                                        </p:tav>
                                        <p:tav tm="100000">
                                          <p:val>
                                            <p:fltVal val="1"/>
                                          </p:val>
                                        </p:tav>
                                      </p:tavLst>
                                    </p:anim>
                                    <p:anim calcmode="lin" valueType="num">
                                      <p:cBhvr>
                                        <p:cTn id="4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2"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sp>
        <p:nvSpPr>
          <p:cNvPr id="2" name="مستطيل 1"/>
          <p:cNvSpPr/>
          <p:nvPr/>
        </p:nvSpPr>
        <p:spPr>
          <a:xfrm>
            <a:off x="2195736" y="4365104"/>
            <a:ext cx="5112568" cy="1584176"/>
          </a:xfrm>
          <a:prstGeom prst="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3000" b="1" dirty="0" smtClean="0">
                <a:latin typeface="Sakkal Majalla" pitchFamily="2" charset="-78"/>
                <a:cs typeface="Sakkal Majalla" pitchFamily="2" charset="-78"/>
              </a:rPr>
              <a:t>عندما يصطدم فوتون مع ذرة منارة فإنه يحفز الذرة لتبعث فوتونًا مترابطًا ثانيًا لتعود الذرة إلى حالتها الأولى.</a:t>
            </a:r>
            <a:endParaRPr lang="ar-SA" sz="3000" b="1" baseline="-25000" dirty="0">
              <a:latin typeface="Sakkal Majalla" pitchFamily="2" charset="-78"/>
              <a:cs typeface="Sakkal Majalla" pitchFamily="2" charset="-78"/>
            </a:endParaRPr>
          </a:p>
        </p:txBody>
      </p:sp>
      <p:pic>
        <p:nvPicPr>
          <p:cNvPr id="4098" name="Picture 2"/>
          <p:cNvPicPr>
            <a:picLocks noChangeAspect="1" noChangeArrowheads="1"/>
          </p:cNvPicPr>
          <p:nvPr/>
        </p:nvPicPr>
        <p:blipFill>
          <a:blip r:embed="rId6">
            <a:extLst>
              <a:ext uri="{28A0092B-C50C-407E-A947-70E740481C1C}">
                <a14:useLocalDpi xmlns:a14="http://schemas.microsoft.com/office/drawing/2010/main" xmlns="" val="0"/>
              </a:ext>
            </a:extLst>
          </a:blip>
          <a:srcRect/>
          <a:stretch>
            <a:fillRect/>
          </a:stretch>
        </p:blipFill>
        <p:spPr bwMode="auto">
          <a:xfrm>
            <a:off x="584157" y="260648"/>
            <a:ext cx="8308323" cy="3868291"/>
          </a:xfrm>
          <a:prstGeom prst="rect">
            <a:avLst/>
          </a:prstGeom>
          <a:noFill/>
          <a:ln w="12700">
            <a:solidFill>
              <a:srgbClr val="FF0000"/>
            </a:solidFill>
            <a:prstDash val="dash"/>
            <a:miter lim="800000"/>
            <a:headEnd/>
            <a:tailEnd/>
          </a:ln>
          <a:effectLst/>
          <a:extLst>
            <a:ext uri="{909E8E84-426E-40DD-AFC4-6F175D3DCCD1}">
              <a14:hiddenFill xmlns:a14="http://schemas.microsoft.com/office/drawing/2010/main" xmlns="">
                <a:solidFill>
                  <a:schemeClr val="accent1"/>
                </a:solidFill>
              </a14:hiddenFill>
            </a:ext>
            <a:ext uri="{AF507438-7753-43E0-B8FC-AC1667EBCBE1}">
              <a14:hiddenEffects xmlns:a14="http://schemas.microsoft.com/office/drawing/2010/main" xmlns="">
                <a:effectLst>
                  <a:outerShdw dist="35921" dir="2700000" algn="ctr" rotWithShape="0">
                    <a:schemeClr val="bg2"/>
                  </a:outerShdw>
                </a:effectLst>
              </a14:hiddenEffects>
            </a:ext>
          </a:extLst>
        </p:spPr>
      </p:pic>
    </p:spTree>
    <p:custDataLst>
      <p:tags r:id="rId1"/>
    </p:custDataLst>
    <p:extLst>
      <p:ext uri="{BB962C8B-B14F-4D97-AF65-F5344CB8AC3E}">
        <p14:creationId xmlns:p14="http://schemas.microsoft.com/office/powerpoint/2010/main" xmlns="" val="2434288035"/>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7"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1" presetClass="entr" presetSubtype="1"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wheel(1)">
                                      <p:cBhvr>
                                        <p:cTn id="7" dur="2000"/>
                                        <p:tgtEl>
                                          <p:spTgt spid="4098"/>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wipe(up)">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up)">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anim calcmode="lin" valueType="num">
                                      <p:cBhvr>
                                        <p:cTn id="23" dur="2000" fill="hold"/>
                                        <p:tgtEl>
                                          <p:spTgt spid="11"/>
                                        </p:tgtEl>
                                        <p:attrNameLst>
                                          <p:attrName>ppt_w</p:attrName>
                                        </p:attrNameLst>
                                      </p:cBhvr>
                                      <p:tavLst>
                                        <p:tav tm="0" fmla="#ppt_w*sin(2.5*pi*$)">
                                          <p:val>
                                            <p:fltVal val="0"/>
                                          </p:val>
                                        </p:tav>
                                        <p:tav tm="100000">
                                          <p:val>
                                            <p:fltVal val="1"/>
                                          </p:val>
                                        </p:tav>
                                      </p:tavLst>
                                    </p:anim>
                                    <p:anim calcmode="lin" valueType="num">
                                      <p:cBhvr>
                                        <p:cTn id="24" dur="2000" fill="hold"/>
                                        <p:tgtEl>
                                          <p:spTgt spid="11"/>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000"/>
                                        <p:tgtEl>
                                          <p:spTgt spid="10"/>
                                        </p:tgtEl>
                                      </p:cBhvr>
                                    </p:animEffect>
                                    <p:anim calcmode="lin" valueType="num">
                                      <p:cBhvr>
                                        <p:cTn id="28" dur="2000" fill="hold"/>
                                        <p:tgtEl>
                                          <p:spTgt spid="10"/>
                                        </p:tgtEl>
                                        <p:attrNameLst>
                                          <p:attrName>ppt_w</p:attrName>
                                        </p:attrNameLst>
                                      </p:cBhvr>
                                      <p:tavLst>
                                        <p:tav tm="0" fmla="#ppt_w*sin(2.5*pi*$)">
                                          <p:val>
                                            <p:fltVal val="0"/>
                                          </p:val>
                                        </p:tav>
                                        <p:tav tm="100000">
                                          <p:val>
                                            <p:fltVal val="1"/>
                                          </p:val>
                                        </p:tav>
                                      </p:tavLst>
                                    </p:anim>
                                    <p:anim calcmode="lin" valueType="num">
                                      <p:cBhvr>
                                        <p:cTn id="2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6372200" y="116632"/>
            <a:ext cx="2592287"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6477697" y="217319"/>
            <a:ext cx="2362638"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ليزر الأرجون</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sp>
        <p:nvSpPr>
          <p:cNvPr id="2" name="مستطيل 1"/>
          <p:cNvSpPr/>
          <p:nvPr/>
        </p:nvSpPr>
        <p:spPr>
          <a:xfrm>
            <a:off x="2051720" y="5182832"/>
            <a:ext cx="4936102" cy="766448"/>
          </a:xfrm>
          <a:prstGeom prst="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2600" b="1" dirty="0" smtClean="0">
                <a:latin typeface="Sakkal Majalla" pitchFamily="2" charset="-78"/>
                <a:cs typeface="Sakkal Majalla" pitchFamily="2" charset="-78"/>
              </a:rPr>
              <a:t>ينتج مصدر الأرجون هذا شعاعًا من ضوء مترابط.</a:t>
            </a:r>
            <a:endParaRPr lang="ar-SA" sz="2600" b="1" baseline="-25000" dirty="0">
              <a:latin typeface="Sakkal Majalla" pitchFamily="2" charset="-78"/>
              <a:cs typeface="Sakkal Majalla" pitchFamily="2" charset="-78"/>
            </a:endParaRPr>
          </a:p>
        </p:txBody>
      </p:sp>
      <p:pic>
        <p:nvPicPr>
          <p:cNvPr id="15" name="Picture 2"/>
          <p:cNvPicPr>
            <a:picLocks noChangeAspect="1" noChangeArrowheads="1"/>
          </p:cNvPicPr>
          <p:nvPr/>
        </p:nvPicPr>
        <p:blipFill>
          <a:blip r:embed="rId6"/>
          <a:srcRect/>
          <a:stretch>
            <a:fillRect/>
          </a:stretch>
        </p:blipFill>
        <p:spPr bwMode="auto">
          <a:xfrm>
            <a:off x="539552" y="1124744"/>
            <a:ext cx="8256178" cy="3960440"/>
          </a:xfrm>
          <a:prstGeom prst="rect">
            <a:avLst/>
          </a:prstGeom>
          <a:ln w="6350" cap="sq" cmpd="thickThin">
            <a:solidFill>
              <a:srgbClr val="FF0000"/>
            </a:solidFill>
            <a:prstDash val="dash"/>
            <a:miter lim="800000"/>
          </a:ln>
          <a:effectLst>
            <a:innerShdw blurRad="76200">
              <a:srgbClr val="000000"/>
            </a:innerShdw>
          </a:effectLst>
        </p:spPr>
      </p:pic>
    </p:spTree>
    <p:custDataLst>
      <p:tags r:id="rId1"/>
    </p:custDataLst>
    <p:extLst>
      <p:ext uri="{BB962C8B-B14F-4D97-AF65-F5344CB8AC3E}">
        <p14:creationId xmlns:p14="http://schemas.microsoft.com/office/powerpoint/2010/main" xmlns="" val="2010721922"/>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7"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5"/>
                                        </p:tgtEl>
                                        <p:attrNameLst>
                                          <p:attrName>style.visibility</p:attrName>
                                        </p:attrNameLst>
                                      </p:cBhvr>
                                      <p:to>
                                        <p:strVal val="visible"/>
                                      </p:to>
                                    </p:set>
                                    <p:animEffect transition="in" filter="randombar(horizontal)">
                                      <p:cBhvr>
                                        <p:cTn id="31" dur="500"/>
                                        <p:tgtEl>
                                          <p:spTgt spid="15"/>
                                        </p:tgtEl>
                                      </p:cBhvr>
                                    </p:animEffect>
                                  </p:childTnLst>
                                </p:cTn>
                              </p:par>
                            </p:childTnLst>
                          </p:cTn>
                        </p:par>
                      </p:childTnLst>
                    </p:cTn>
                  </p:par>
                  <p:par>
                    <p:cTn id="32" fill="hold">
                      <p:stCondLst>
                        <p:cond delay="indefinite"/>
                      </p:stCondLst>
                      <p:childTnLst>
                        <p:par>
                          <p:cTn id="33" fill="hold">
                            <p:stCondLst>
                              <p:cond delay="0"/>
                            </p:stCondLst>
                            <p:childTnLst>
                              <p:par>
                                <p:cTn id="34" presetID="6" presetClass="entr" presetSubtype="16" fill="hold" grpId="0" nodeType="clickEffect">
                                  <p:stCondLst>
                                    <p:cond delay="0"/>
                                  </p:stCondLst>
                                  <p:childTnLst>
                                    <p:set>
                                      <p:cBhvr>
                                        <p:cTn id="35" dur="1" fill="hold">
                                          <p:stCondLst>
                                            <p:cond delay="0"/>
                                          </p:stCondLst>
                                        </p:cTn>
                                        <p:tgtEl>
                                          <p:spTgt spid="2"/>
                                        </p:tgtEl>
                                        <p:attrNameLst>
                                          <p:attrName>style.visibility</p:attrName>
                                        </p:attrNameLst>
                                      </p:cBhvr>
                                      <p:to>
                                        <p:strVal val="visible"/>
                                      </p:to>
                                    </p:set>
                                    <p:animEffect transition="in" filter="circle(in)">
                                      <p:cBhvr>
                                        <p:cTn id="36" dur="2000"/>
                                        <p:tgtEl>
                                          <p:spTgt spid="2"/>
                                        </p:tgtEl>
                                      </p:cBhvr>
                                    </p:animEffect>
                                  </p:childTnLst>
                                </p:cTn>
                              </p:par>
                            </p:childTnLst>
                          </p:cTn>
                        </p:par>
                      </p:childTnLst>
                    </p:cTn>
                  </p:par>
                  <p:par>
                    <p:cTn id="37" fill="hold">
                      <p:stCondLst>
                        <p:cond delay="indefinite"/>
                      </p:stCondLst>
                      <p:childTnLst>
                        <p:par>
                          <p:cTn id="38" fill="hold">
                            <p:stCondLst>
                              <p:cond delay="0"/>
                            </p:stCondLst>
                            <p:childTnLst>
                              <p:par>
                                <p:cTn id="39" presetID="45" presetClass="entr" presetSubtype="0" fill="hold" nodeType="clickEffect">
                                  <p:stCondLst>
                                    <p:cond delay="0"/>
                                  </p:stCondLst>
                                  <p:childTnLst>
                                    <p:set>
                                      <p:cBhvr>
                                        <p:cTn id="40" dur="1" fill="hold">
                                          <p:stCondLst>
                                            <p:cond delay="0"/>
                                          </p:stCondLst>
                                        </p:cTn>
                                        <p:tgtEl>
                                          <p:spTgt spid="11"/>
                                        </p:tgtEl>
                                        <p:attrNameLst>
                                          <p:attrName>style.visibility</p:attrName>
                                        </p:attrNameLst>
                                      </p:cBhvr>
                                      <p:to>
                                        <p:strVal val="visible"/>
                                      </p:to>
                                    </p:set>
                                    <p:animEffect transition="in" filter="fade">
                                      <p:cBhvr>
                                        <p:cTn id="41" dur="2000"/>
                                        <p:tgtEl>
                                          <p:spTgt spid="11"/>
                                        </p:tgtEl>
                                      </p:cBhvr>
                                    </p:animEffect>
                                    <p:anim calcmode="lin" valueType="num">
                                      <p:cBhvr>
                                        <p:cTn id="42" dur="2000" fill="hold"/>
                                        <p:tgtEl>
                                          <p:spTgt spid="11"/>
                                        </p:tgtEl>
                                        <p:attrNameLst>
                                          <p:attrName>ppt_w</p:attrName>
                                        </p:attrNameLst>
                                      </p:cBhvr>
                                      <p:tavLst>
                                        <p:tav tm="0" fmla="#ppt_w*sin(2.5*pi*$)">
                                          <p:val>
                                            <p:fltVal val="0"/>
                                          </p:val>
                                        </p:tav>
                                        <p:tav tm="100000">
                                          <p:val>
                                            <p:fltVal val="1"/>
                                          </p:val>
                                        </p:tav>
                                      </p:tavLst>
                                    </p:anim>
                                    <p:anim calcmode="lin" valueType="num">
                                      <p:cBhvr>
                                        <p:cTn id="43" dur="2000" fill="hold"/>
                                        <p:tgtEl>
                                          <p:spTgt spid="11"/>
                                        </p:tgtEl>
                                        <p:attrNameLst>
                                          <p:attrName>ppt_h</p:attrName>
                                        </p:attrNameLst>
                                      </p:cBhvr>
                                      <p:tavLst>
                                        <p:tav tm="0">
                                          <p:val>
                                            <p:strVal val="#ppt_h"/>
                                          </p:val>
                                        </p:tav>
                                        <p:tav tm="100000">
                                          <p:val>
                                            <p:strVal val="#ppt_h"/>
                                          </p:val>
                                        </p:tav>
                                      </p:tavLst>
                                    </p:anim>
                                  </p:childTnLst>
                                </p:cTn>
                              </p:par>
                              <p:par>
                                <p:cTn id="44" presetID="45" presetClass="entr" presetSubtype="0" fill="hold" nodeType="withEffect">
                                  <p:stCondLst>
                                    <p:cond delay="0"/>
                                  </p:stCondLst>
                                  <p:childTnLst>
                                    <p:set>
                                      <p:cBhvr>
                                        <p:cTn id="45" dur="1" fill="hold">
                                          <p:stCondLst>
                                            <p:cond delay="0"/>
                                          </p:stCondLst>
                                        </p:cTn>
                                        <p:tgtEl>
                                          <p:spTgt spid="10"/>
                                        </p:tgtEl>
                                        <p:attrNameLst>
                                          <p:attrName>style.visibility</p:attrName>
                                        </p:attrNameLst>
                                      </p:cBhvr>
                                      <p:to>
                                        <p:strVal val="visible"/>
                                      </p:to>
                                    </p:set>
                                    <p:animEffect transition="in" filter="fade">
                                      <p:cBhvr>
                                        <p:cTn id="46" dur="2000"/>
                                        <p:tgtEl>
                                          <p:spTgt spid="10"/>
                                        </p:tgtEl>
                                      </p:cBhvr>
                                    </p:animEffect>
                                    <p:anim calcmode="lin" valueType="num">
                                      <p:cBhvr>
                                        <p:cTn id="47" dur="2000" fill="hold"/>
                                        <p:tgtEl>
                                          <p:spTgt spid="10"/>
                                        </p:tgtEl>
                                        <p:attrNameLst>
                                          <p:attrName>ppt_w</p:attrName>
                                        </p:attrNameLst>
                                      </p:cBhvr>
                                      <p:tavLst>
                                        <p:tav tm="0" fmla="#ppt_w*sin(2.5*pi*$)">
                                          <p:val>
                                            <p:fltVal val="0"/>
                                          </p:val>
                                        </p:tav>
                                        <p:tav tm="100000">
                                          <p:val>
                                            <p:fltVal val="1"/>
                                          </p:val>
                                        </p:tav>
                                      </p:tavLst>
                                    </p:anim>
                                    <p:anim calcmode="lin" valueType="num">
                                      <p:cBhvr>
                                        <p:cTn id="48"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2" grpId="0" animBg="1"/>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9" name="مجموعة 38"/>
          <p:cNvGrpSpPr/>
          <p:nvPr/>
        </p:nvGrpSpPr>
        <p:grpSpPr>
          <a:xfrm>
            <a:off x="6012160" y="116632"/>
            <a:ext cx="2952327"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6149553" y="217319"/>
            <a:ext cx="2690782"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تطبيقات الليزر</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16" name="مجموعة 15"/>
          <p:cNvGrpSpPr/>
          <p:nvPr/>
        </p:nvGrpSpPr>
        <p:grpSpPr>
          <a:xfrm>
            <a:off x="323528" y="118536"/>
            <a:ext cx="5258857" cy="862192"/>
            <a:chOff x="6156177" y="863000"/>
            <a:chExt cx="2987824" cy="724192"/>
          </a:xfrm>
        </p:grpSpPr>
        <p:sp>
          <p:nvSpPr>
            <p:cNvPr id="17" name="مستطيل 16"/>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sz="3000">
                <a:solidFill>
                  <a:prstClr val="white"/>
                </a:solidFill>
                <a:latin typeface="Sakkal Majalla" pitchFamily="2" charset="-78"/>
                <a:cs typeface="Sakkal Majalla" pitchFamily="2" charset="-78"/>
              </a:endParaRPr>
            </a:p>
          </p:txBody>
        </p:sp>
        <p:sp>
          <p:nvSpPr>
            <p:cNvPr id="18" name="مخطط انسيابي: معالجة متعاقبة 17"/>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sz="3000">
                <a:solidFill>
                  <a:prstClr val="black"/>
                </a:solidFill>
                <a:latin typeface="Sakkal Majalla" pitchFamily="2" charset="-78"/>
                <a:cs typeface="Sakkal Majalla" pitchFamily="2" charset="-78"/>
              </a:endParaRPr>
            </a:p>
          </p:txBody>
        </p:sp>
      </p:grpSp>
      <p:sp>
        <p:nvSpPr>
          <p:cNvPr id="19" name="مربع نص 18"/>
          <p:cNvSpPr txBox="1"/>
          <p:nvPr/>
        </p:nvSpPr>
        <p:spPr>
          <a:xfrm>
            <a:off x="503588" y="116632"/>
            <a:ext cx="4934779" cy="861774"/>
          </a:xfrm>
          <a:prstGeom prst="rect">
            <a:avLst/>
          </a:prstGeom>
          <a:noFill/>
        </p:spPr>
        <p:txBody>
          <a:bodyPr wrap="square" rtlCol="1">
            <a:spAutoFit/>
          </a:bodyPr>
          <a:lstStyle/>
          <a:p>
            <a:pPr>
              <a:buFont typeface="Arial" pitchFamily="34" charset="0"/>
              <a:buNone/>
            </a:pPr>
            <a:r>
              <a:rPr lang="ar-SA" sz="2500" b="1" dirty="0" smtClean="0">
                <a:solidFill>
                  <a:prstClr val="black"/>
                </a:solidFill>
                <a:latin typeface="Sakkal Majalla" pitchFamily="2" charset="-78"/>
                <a:cs typeface="Sakkal Majalla" pitchFamily="2" charset="-78"/>
              </a:rPr>
              <a:t>- جراحة العين بالليزر.</a:t>
            </a:r>
          </a:p>
          <a:p>
            <a:pPr>
              <a:buFont typeface="Arial" pitchFamily="34" charset="0"/>
              <a:buNone/>
            </a:pPr>
            <a:r>
              <a:rPr lang="ar-SA" sz="2500" b="1" dirty="0" smtClean="0">
                <a:solidFill>
                  <a:prstClr val="black"/>
                </a:solidFill>
                <a:latin typeface="Sakkal Majalla" pitchFamily="2" charset="-78"/>
                <a:cs typeface="Sakkal Majalla" pitchFamily="2" charset="-78"/>
              </a:rPr>
              <a:t>- تكوين الصورة ثلاثية الأبعاد في جهاز </a:t>
            </a:r>
            <a:r>
              <a:rPr lang="ar-SA" sz="2500" b="1" dirty="0" err="1" smtClean="0">
                <a:solidFill>
                  <a:prstClr val="black"/>
                </a:solidFill>
                <a:latin typeface="Sakkal Majalla" pitchFamily="2" charset="-78"/>
                <a:cs typeface="Sakkal Majalla" pitchFamily="2" charset="-78"/>
              </a:rPr>
              <a:t>الهولوجرام</a:t>
            </a:r>
            <a:r>
              <a:rPr lang="ar-SA" sz="2500" b="1" dirty="0" smtClean="0">
                <a:solidFill>
                  <a:prstClr val="black"/>
                </a:solidFill>
                <a:latin typeface="Sakkal Majalla" pitchFamily="2" charset="-78"/>
                <a:cs typeface="Sakkal Majalla" pitchFamily="2" charset="-78"/>
              </a:rPr>
              <a:t>.</a:t>
            </a:r>
            <a:endParaRPr lang="ar-SA" sz="2500" b="1" dirty="0">
              <a:solidFill>
                <a:prstClr val="black"/>
              </a:solidFill>
              <a:latin typeface="Sakkal Majalla" pitchFamily="2" charset="-78"/>
              <a:cs typeface="Sakkal Majalla" pitchFamily="2" charset="-78"/>
            </a:endParaRPr>
          </a:p>
        </p:txBody>
      </p:sp>
      <p:pic>
        <p:nvPicPr>
          <p:cNvPr id="20" name="Picture 2"/>
          <p:cNvPicPr>
            <a:picLocks noChangeAspect="1" noChangeArrowheads="1"/>
          </p:cNvPicPr>
          <p:nvPr/>
        </p:nvPicPr>
        <p:blipFill>
          <a:blip r:embed="rId6">
            <a:extLst>
              <a:ext uri="{BEBA8EAE-BF5A-486C-A8C5-ECC9F3942E4B}">
                <a14:imgProps xmlns:a14="http://schemas.microsoft.com/office/drawing/2010/main" xmlns="">
                  <a14:imgLayer r:embed="rId7">
                    <a14:imgEffect>
                      <a14:sharpenSoften amount="50000"/>
                    </a14:imgEffect>
                  </a14:imgLayer>
                </a14:imgProps>
              </a:ext>
            </a:extLst>
          </a:blip>
          <a:srcRect/>
          <a:stretch>
            <a:fillRect/>
          </a:stretch>
        </p:blipFill>
        <p:spPr bwMode="auto">
          <a:xfrm>
            <a:off x="1030208" y="1124744"/>
            <a:ext cx="7397775" cy="2815221"/>
          </a:xfrm>
          <a:prstGeom prst="rect">
            <a:avLst/>
          </a:prstGeom>
          <a:ln w="3175" cap="sq" cmpd="thickThin">
            <a:solidFill>
              <a:srgbClr val="FF0000"/>
            </a:solidFill>
            <a:prstDash val="dash"/>
            <a:miter lim="800000"/>
          </a:ln>
          <a:effectLst>
            <a:innerShdw blurRad="76200">
              <a:srgbClr val="000000"/>
            </a:innerShdw>
          </a:effectLst>
        </p:spPr>
      </p:pic>
      <p:sp>
        <p:nvSpPr>
          <p:cNvPr id="23" name="مستطيل 22"/>
          <p:cNvSpPr/>
          <p:nvPr/>
        </p:nvSpPr>
        <p:spPr>
          <a:xfrm>
            <a:off x="2771800" y="4034788"/>
            <a:ext cx="6290824" cy="2035052"/>
          </a:xfrm>
          <a:prstGeom prst="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2600" b="1" dirty="0" smtClean="0">
                <a:latin typeface="Sakkal Majalla" pitchFamily="2" charset="-78"/>
                <a:cs typeface="Sakkal Majalla" pitchFamily="2" charset="-78"/>
              </a:rPr>
              <a:t>يستخدم الليزر المثار في جراحة العين لأن طاقة الفوتونات التي تبعثها قادرة على تدمير النسيج عبر الطبيعي دون إحداث أدى بالأنسجة السلمية المحيطة.  لذلك فإن الجراح الماهر يستطيع باستخدام الليزر إزالة طبقات رقيقة جدًا من الأسنجة لإعادة شكل الشبكية.</a:t>
            </a:r>
            <a:endParaRPr lang="ar-SA" sz="2600" b="1" baseline="-25000" dirty="0">
              <a:latin typeface="Sakkal Majalla" pitchFamily="2" charset="-78"/>
              <a:cs typeface="Sakkal Majalla" pitchFamily="2" charset="-78"/>
            </a:endParaRPr>
          </a:p>
        </p:txBody>
      </p:sp>
      <p:sp>
        <p:nvSpPr>
          <p:cNvPr id="3" name="مستطيل 2"/>
          <p:cNvSpPr/>
          <p:nvPr/>
        </p:nvSpPr>
        <p:spPr>
          <a:xfrm>
            <a:off x="35496" y="4034788"/>
            <a:ext cx="2627784" cy="2024542"/>
          </a:xfrm>
          <a:prstGeom prst="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r>
              <a:rPr lang="ar-SA" sz="2000" b="1" dirty="0" smtClean="0">
                <a:latin typeface="Sakkal Majalla" pitchFamily="2" charset="-78"/>
                <a:cs typeface="Sakkal Majalla" pitchFamily="2" charset="-78"/>
              </a:rPr>
              <a:t>فوتونات الأشعة فوق البنفسجية المنبعثة من جهاز الليزر هذا قادر على نزع إلكترونات من ذرات أنسجة الهدف. فتحطم الفوتونات الروابط الكيميائية وتبخر الأنسجة.</a:t>
            </a:r>
            <a:endParaRPr lang="ar-SA" sz="2000" b="1" dirty="0">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3800785229"/>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8"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39"/>
                                        </p:tgtEl>
                                        <p:attrNameLst>
                                          <p:attrName>style.visibility</p:attrName>
                                        </p:attrNameLst>
                                      </p:cBhvr>
                                      <p:to>
                                        <p:strVal val="visible"/>
                                      </p:to>
                                    </p:set>
                                    <p:animEffect transition="in" filter="wipe(down)">
                                      <p:cBhvr>
                                        <p:cTn id="7" dur="580">
                                          <p:stCondLst>
                                            <p:cond delay="0"/>
                                          </p:stCondLst>
                                        </p:cTn>
                                        <p:tgtEl>
                                          <p:spTgt spid="39"/>
                                        </p:tgtEl>
                                      </p:cBhvr>
                                    </p:animEffect>
                                    <p:anim calcmode="lin" valueType="num">
                                      <p:cBhvr>
                                        <p:cTn id="8"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13" dur="26">
                                          <p:stCondLst>
                                            <p:cond delay="650"/>
                                          </p:stCondLst>
                                        </p:cTn>
                                        <p:tgtEl>
                                          <p:spTgt spid="39"/>
                                        </p:tgtEl>
                                      </p:cBhvr>
                                      <p:to x="100000" y="60000"/>
                                    </p:animScale>
                                    <p:animScale>
                                      <p:cBhvr>
                                        <p:cTn id="14" dur="166" decel="50000">
                                          <p:stCondLst>
                                            <p:cond delay="676"/>
                                          </p:stCondLst>
                                        </p:cTn>
                                        <p:tgtEl>
                                          <p:spTgt spid="39"/>
                                        </p:tgtEl>
                                      </p:cBhvr>
                                      <p:to x="100000" y="100000"/>
                                    </p:animScale>
                                    <p:animScale>
                                      <p:cBhvr>
                                        <p:cTn id="15" dur="26">
                                          <p:stCondLst>
                                            <p:cond delay="1312"/>
                                          </p:stCondLst>
                                        </p:cTn>
                                        <p:tgtEl>
                                          <p:spTgt spid="39"/>
                                        </p:tgtEl>
                                      </p:cBhvr>
                                      <p:to x="100000" y="80000"/>
                                    </p:animScale>
                                    <p:animScale>
                                      <p:cBhvr>
                                        <p:cTn id="16" dur="166" decel="50000">
                                          <p:stCondLst>
                                            <p:cond delay="1338"/>
                                          </p:stCondLst>
                                        </p:cTn>
                                        <p:tgtEl>
                                          <p:spTgt spid="39"/>
                                        </p:tgtEl>
                                      </p:cBhvr>
                                      <p:to x="100000" y="100000"/>
                                    </p:animScale>
                                    <p:animScale>
                                      <p:cBhvr>
                                        <p:cTn id="17" dur="26">
                                          <p:stCondLst>
                                            <p:cond delay="1642"/>
                                          </p:stCondLst>
                                        </p:cTn>
                                        <p:tgtEl>
                                          <p:spTgt spid="39"/>
                                        </p:tgtEl>
                                      </p:cBhvr>
                                      <p:to x="100000" y="90000"/>
                                    </p:animScale>
                                    <p:animScale>
                                      <p:cBhvr>
                                        <p:cTn id="18" dur="166" decel="50000">
                                          <p:stCondLst>
                                            <p:cond delay="1668"/>
                                          </p:stCondLst>
                                        </p:cTn>
                                        <p:tgtEl>
                                          <p:spTgt spid="39"/>
                                        </p:tgtEl>
                                      </p:cBhvr>
                                      <p:to x="100000" y="100000"/>
                                    </p:animScale>
                                    <p:animScale>
                                      <p:cBhvr>
                                        <p:cTn id="19" dur="26">
                                          <p:stCondLst>
                                            <p:cond delay="1808"/>
                                          </p:stCondLst>
                                        </p:cTn>
                                        <p:tgtEl>
                                          <p:spTgt spid="39"/>
                                        </p:tgtEl>
                                      </p:cBhvr>
                                      <p:to x="100000" y="95000"/>
                                    </p:animScale>
                                    <p:animScale>
                                      <p:cBhvr>
                                        <p:cTn id="20" dur="166" decel="50000">
                                          <p:stCondLst>
                                            <p:cond delay="1834"/>
                                          </p:stCondLst>
                                        </p:cTn>
                                        <p:tgtEl>
                                          <p:spTgt spid="39"/>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2"/>
                                        </p:tgtEl>
                                        <p:attrNameLst>
                                          <p:attrName>style.visibility</p:attrName>
                                        </p:attrNameLst>
                                      </p:cBhvr>
                                      <p:to>
                                        <p:strVal val="visible"/>
                                      </p:to>
                                    </p:set>
                                    <p:anim calcmode="lin" valueType="num">
                                      <p:cBhvr additive="base">
                                        <p:cTn id="25" dur="500" fill="hold"/>
                                        <p:tgtEl>
                                          <p:spTgt spid="42"/>
                                        </p:tgtEl>
                                        <p:attrNameLst>
                                          <p:attrName>ppt_x</p:attrName>
                                        </p:attrNameLst>
                                      </p:cBhvr>
                                      <p:tavLst>
                                        <p:tav tm="0">
                                          <p:val>
                                            <p:strVal val="#ppt_x"/>
                                          </p:val>
                                        </p:tav>
                                        <p:tav tm="100000">
                                          <p:val>
                                            <p:strVal val="#ppt_x"/>
                                          </p:val>
                                        </p:tav>
                                      </p:tavLst>
                                    </p:anim>
                                    <p:anim calcmode="lin" valueType="num">
                                      <p:cBhvr additive="base">
                                        <p:cTn id="26"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16"/>
                                        </p:tgtEl>
                                        <p:attrNameLst>
                                          <p:attrName>style.visibility</p:attrName>
                                        </p:attrNameLst>
                                      </p:cBhvr>
                                      <p:to>
                                        <p:strVal val="visible"/>
                                      </p:to>
                                    </p:set>
                                    <p:anim calcmode="lin" valueType="num">
                                      <p:cBhvr additive="base">
                                        <p:cTn id="31" dur="500" fill="hold"/>
                                        <p:tgtEl>
                                          <p:spTgt spid="16"/>
                                        </p:tgtEl>
                                        <p:attrNameLst>
                                          <p:attrName>ppt_x</p:attrName>
                                        </p:attrNameLst>
                                      </p:cBhvr>
                                      <p:tavLst>
                                        <p:tav tm="0">
                                          <p:val>
                                            <p:strVal val="#ppt_x"/>
                                          </p:val>
                                        </p:tav>
                                        <p:tav tm="100000">
                                          <p:val>
                                            <p:strVal val="#ppt_x"/>
                                          </p:val>
                                        </p:tav>
                                      </p:tavLst>
                                    </p:anim>
                                    <p:anim calcmode="lin" valueType="num">
                                      <p:cBhvr additive="base">
                                        <p:cTn id="32" dur="500" fill="hold"/>
                                        <p:tgtEl>
                                          <p:spTgt spid="16"/>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19"/>
                                        </p:tgtEl>
                                        <p:attrNameLst>
                                          <p:attrName>style.visibility</p:attrName>
                                        </p:attrNameLst>
                                      </p:cBhvr>
                                      <p:to>
                                        <p:strVal val="visible"/>
                                      </p:to>
                                    </p:set>
                                    <p:anim calcmode="lin" valueType="num">
                                      <p:cBhvr additive="base">
                                        <p:cTn id="37" dur="500" fill="hold"/>
                                        <p:tgtEl>
                                          <p:spTgt spid="19"/>
                                        </p:tgtEl>
                                        <p:attrNameLst>
                                          <p:attrName>ppt_x</p:attrName>
                                        </p:attrNameLst>
                                      </p:cBhvr>
                                      <p:tavLst>
                                        <p:tav tm="0">
                                          <p:val>
                                            <p:strVal val="#ppt_x"/>
                                          </p:val>
                                        </p:tav>
                                        <p:tav tm="100000">
                                          <p:val>
                                            <p:strVal val="#ppt_x"/>
                                          </p:val>
                                        </p:tav>
                                      </p:tavLst>
                                    </p:anim>
                                    <p:anim calcmode="lin" valueType="num">
                                      <p:cBhvr additive="base">
                                        <p:cTn id="38"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14" presetClass="entr" presetSubtype="10" fill="hold" nodeType="clickEffect">
                                  <p:stCondLst>
                                    <p:cond delay="0"/>
                                  </p:stCondLst>
                                  <p:childTnLst>
                                    <p:set>
                                      <p:cBhvr>
                                        <p:cTn id="42" dur="1" fill="hold">
                                          <p:stCondLst>
                                            <p:cond delay="0"/>
                                          </p:stCondLst>
                                        </p:cTn>
                                        <p:tgtEl>
                                          <p:spTgt spid="20"/>
                                        </p:tgtEl>
                                        <p:attrNameLst>
                                          <p:attrName>style.visibility</p:attrName>
                                        </p:attrNameLst>
                                      </p:cBhvr>
                                      <p:to>
                                        <p:strVal val="visible"/>
                                      </p:to>
                                    </p:set>
                                    <p:animEffect transition="in" filter="randombar(horizontal)">
                                      <p:cBhvr>
                                        <p:cTn id="43" dur="500"/>
                                        <p:tgtEl>
                                          <p:spTgt spid="20"/>
                                        </p:tgtEl>
                                      </p:cBhvr>
                                    </p:animEffect>
                                  </p:childTnLst>
                                </p:cTn>
                              </p:par>
                            </p:childTnLst>
                          </p:cTn>
                        </p:par>
                      </p:childTnLst>
                    </p:cTn>
                  </p:par>
                  <p:par>
                    <p:cTn id="44" fill="hold">
                      <p:stCondLst>
                        <p:cond delay="indefinite"/>
                      </p:stCondLst>
                      <p:childTnLst>
                        <p:par>
                          <p:cTn id="45" fill="hold">
                            <p:stCondLst>
                              <p:cond delay="0"/>
                            </p:stCondLst>
                            <p:childTnLst>
                              <p:par>
                                <p:cTn id="46" presetID="2" presetClass="entr" presetSubtype="4" fill="hold" grpId="0" nodeType="clickEffect">
                                  <p:stCondLst>
                                    <p:cond delay="0"/>
                                  </p:stCondLst>
                                  <p:iterate type="lt">
                                    <p:tmPct val="10000"/>
                                  </p:iterate>
                                  <p:childTnLst>
                                    <p:set>
                                      <p:cBhvr>
                                        <p:cTn id="47" dur="1" fill="hold">
                                          <p:stCondLst>
                                            <p:cond delay="0"/>
                                          </p:stCondLst>
                                        </p:cTn>
                                        <p:tgtEl>
                                          <p:spTgt spid="3"/>
                                        </p:tgtEl>
                                        <p:attrNameLst>
                                          <p:attrName>style.visibility</p:attrName>
                                        </p:attrNameLst>
                                      </p:cBhvr>
                                      <p:to>
                                        <p:strVal val="visible"/>
                                      </p:to>
                                    </p:set>
                                    <p:anim calcmode="lin" valueType="num">
                                      <p:cBhvr additive="base">
                                        <p:cTn id="48" dur="500" fill="hold"/>
                                        <p:tgtEl>
                                          <p:spTgt spid="3"/>
                                        </p:tgtEl>
                                        <p:attrNameLst>
                                          <p:attrName>ppt_x</p:attrName>
                                        </p:attrNameLst>
                                      </p:cBhvr>
                                      <p:tavLst>
                                        <p:tav tm="0">
                                          <p:val>
                                            <p:strVal val="#ppt_x"/>
                                          </p:val>
                                        </p:tav>
                                        <p:tav tm="100000">
                                          <p:val>
                                            <p:strVal val="#ppt_x"/>
                                          </p:val>
                                        </p:tav>
                                      </p:tavLst>
                                    </p:anim>
                                    <p:anim calcmode="lin" valueType="num">
                                      <p:cBhvr additive="base">
                                        <p:cTn id="49" dur="500" fill="hold"/>
                                        <p:tgtEl>
                                          <p:spTgt spid="3"/>
                                        </p:tgtEl>
                                        <p:attrNameLst>
                                          <p:attrName>ppt_y</p:attrName>
                                        </p:attrNameLst>
                                      </p:cBhvr>
                                      <p:tavLst>
                                        <p:tav tm="0">
                                          <p:val>
                                            <p:strVal val="1+#ppt_h/2"/>
                                          </p:val>
                                        </p:tav>
                                        <p:tav tm="100000">
                                          <p:val>
                                            <p:strVal val="#ppt_y"/>
                                          </p:val>
                                        </p:tav>
                                      </p:tavLst>
                                    </p:anim>
                                  </p:childTnLst>
                                </p:cTn>
                              </p:par>
                            </p:childTnLst>
                          </p:cTn>
                        </p:par>
                      </p:childTnLst>
                    </p:cTn>
                  </p:par>
                  <p:par>
                    <p:cTn id="50" fill="hold">
                      <p:stCondLst>
                        <p:cond delay="indefinite"/>
                      </p:stCondLst>
                      <p:childTnLst>
                        <p:par>
                          <p:cTn id="51" fill="hold">
                            <p:stCondLst>
                              <p:cond delay="0"/>
                            </p:stCondLst>
                            <p:childTnLst>
                              <p:par>
                                <p:cTn id="52" presetID="2" presetClass="entr" presetSubtype="4" fill="hold" grpId="0" nodeType="clickEffect">
                                  <p:stCondLst>
                                    <p:cond delay="0"/>
                                  </p:stCondLst>
                                  <p:iterate type="wd">
                                    <p:tmPct val="10000"/>
                                  </p:iterate>
                                  <p:childTnLst>
                                    <p:set>
                                      <p:cBhvr>
                                        <p:cTn id="53" dur="1" fill="hold">
                                          <p:stCondLst>
                                            <p:cond delay="0"/>
                                          </p:stCondLst>
                                        </p:cTn>
                                        <p:tgtEl>
                                          <p:spTgt spid="23"/>
                                        </p:tgtEl>
                                        <p:attrNameLst>
                                          <p:attrName>style.visibility</p:attrName>
                                        </p:attrNameLst>
                                      </p:cBhvr>
                                      <p:to>
                                        <p:strVal val="visible"/>
                                      </p:to>
                                    </p:set>
                                    <p:anim calcmode="lin" valueType="num">
                                      <p:cBhvr additive="base">
                                        <p:cTn id="54" dur="500" fill="hold"/>
                                        <p:tgtEl>
                                          <p:spTgt spid="23"/>
                                        </p:tgtEl>
                                        <p:attrNameLst>
                                          <p:attrName>ppt_x</p:attrName>
                                        </p:attrNameLst>
                                      </p:cBhvr>
                                      <p:tavLst>
                                        <p:tav tm="0">
                                          <p:val>
                                            <p:strVal val="#ppt_x"/>
                                          </p:val>
                                        </p:tav>
                                        <p:tav tm="100000">
                                          <p:val>
                                            <p:strVal val="#ppt_x"/>
                                          </p:val>
                                        </p:tav>
                                      </p:tavLst>
                                    </p:anim>
                                    <p:anim calcmode="lin" valueType="num">
                                      <p:cBhvr additive="base">
                                        <p:cTn id="55"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56" fill="hold">
                      <p:stCondLst>
                        <p:cond delay="indefinite"/>
                      </p:stCondLst>
                      <p:childTnLst>
                        <p:par>
                          <p:cTn id="57" fill="hold">
                            <p:stCondLst>
                              <p:cond delay="0"/>
                            </p:stCondLst>
                            <p:childTnLst>
                              <p:par>
                                <p:cTn id="58" presetID="45" presetClass="entr" presetSubtype="0" fill="hold" nodeType="clickEffect">
                                  <p:stCondLst>
                                    <p:cond delay="0"/>
                                  </p:stCondLst>
                                  <p:childTnLst>
                                    <p:set>
                                      <p:cBhvr>
                                        <p:cTn id="59" dur="1" fill="hold">
                                          <p:stCondLst>
                                            <p:cond delay="0"/>
                                          </p:stCondLst>
                                        </p:cTn>
                                        <p:tgtEl>
                                          <p:spTgt spid="11"/>
                                        </p:tgtEl>
                                        <p:attrNameLst>
                                          <p:attrName>style.visibility</p:attrName>
                                        </p:attrNameLst>
                                      </p:cBhvr>
                                      <p:to>
                                        <p:strVal val="visible"/>
                                      </p:to>
                                    </p:set>
                                    <p:animEffect transition="in" filter="fade">
                                      <p:cBhvr>
                                        <p:cTn id="60" dur="2000"/>
                                        <p:tgtEl>
                                          <p:spTgt spid="11"/>
                                        </p:tgtEl>
                                      </p:cBhvr>
                                    </p:animEffect>
                                    <p:anim calcmode="lin" valueType="num">
                                      <p:cBhvr>
                                        <p:cTn id="61" dur="2000" fill="hold"/>
                                        <p:tgtEl>
                                          <p:spTgt spid="11"/>
                                        </p:tgtEl>
                                        <p:attrNameLst>
                                          <p:attrName>ppt_w</p:attrName>
                                        </p:attrNameLst>
                                      </p:cBhvr>
                                      <p:tavLst>
                                        <p:tav tm="0" fmla="#ppt_w*sin(2.5*pi*$)">
                                          <p:val>
                                            <p:fltVal val="0"/>
                                          </p:val>
                                        </p:tav>
                                        <p:tav tm="100000">
                                          <p:val>
                                            <p:fltVal val="1"/>
                                          </p:val>
                                        </p:tav>
                                      </p:tavLst>
                                    </p:anim>
                                    <p:anim calcmode="lin" valueType="num">
                                      <p:cBhvr>
                                        <p:cTn id="62" dur="2000" fill="hold"/>
                                        <p:tgtEl>
                                          <p:spTgt spid="11"/>
                                        </p:tgtEl>
                                        <p:attrNameLst>
                                          <p:attrName>ppt_h</p:attrName>
                                        </p:attrNameLst>
                                      </p:cBhvr>
                                      <p:tavLst>
                                        <p:tav tm="0">
                                          <p:val>
                                            <p:strVal val="#ppt_h"/>
                                          </p:val>
                                        </p:tav>
                                        <p:tav tm="100000">
                                          <p:val>
                                            <p:strVal val="#ppt_h"/>
                                          </p:val>
                                        </p:tav>
                                      </p:tavLst>
                                    </p:anim>
                                  </p:childTnLst>
                                </p:cTn>
                              </p:par>
                              <p:par>
                                <p:cTn id="63" presetID="45" presetClass="entr" presetSubtype="0" fill="hold" nodeType="withEffect">
                                  <p:stCondLst>
                                    <p:cond delay="0"/>
                                  </p:stCondLst>
                                  <p:childTnLst>
                                    <p:set>
                                      <p:cBhvr>
                                        <p:cTn id="64" dur="1" fill="hold">
                                          <p:stCondLst>
                                            <p:cond delay="0"/>
                                          </p:stCondLst>
                                        </p:cTn>
                                        <p:tgtEl>
                                          <p:spTgt spid="10"/>
                                        </p:tgtEl>
                                        <p:attrNameLst>
                                          <p:attrName>style.visibility</p:attrName>
                                        </p:attrNameLst>
                                      </p:cBhvr>
                                      <p:to>
                                        <p:strVal val="visible"/>
                                      </p:to>
                                    </p:set>
                                    <p:animEffect transition="in" filter="fade">
                                      <p:cBhvr>
                                        <p:cTn id="65" dur="2000"/>
                                        <p:tgtEl>
                                          <p:spTgt spid="10"/>
                                        </p:tgtEl>
                                      </p:cBhvr>
                                    </p:animEffect>
                                    <p:anim calcmode="lin" valueType="num">
                                      <p:cBhvr>
                                        <p:cTn id="66" dur="2000" fill="hold"/>
                                        <p:tgtEl>
                                          <p:spTgt spid="10"/>
                                        </p:tgtEl>
                                        <p:attrNameLst>
                                          <p:attrName>ppt_w</p:attrName>
                                        </p:attrNameLst>
                                      </p:cBhvr>
                                      <p:tavLst>
                                        <p:tav tm="0" fmla="#ppt_w*sin(2.5*pi*$)">
                                          <p:val>
                                            <p:fltVal val="0"/>
                                          </p:val>
                                        </p:tav>
                                        <p:tav tm="100000">
                                          <p:val>
                                            <p:fltVal val="1"/>
                                          </p:val>
                                        </p:tav>
                                      </p:tavLst>
                                    </p:anim>
                                    <p:anim calcmode="lin" valueType="num">
                                      <p:cBhvr>
                                        <p:cTn id="67"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2" grpId="0"/>
      <p:bldP spid="19" grpId="0"/>
      <p:bldP spid="23" grpId="0" animBg="1"/>
      <p:bldP spid="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sp>
        <p:nvSpPr>
          <p:cNvPr id="2" name="مستطيل 1"/>
          <p:cNvSpPr/>
          <p:nvPr/>
        </p:nvSpPr>
        <p:spPr>
          <a:xfrm>
            <a:off x="1030208" y="4581128"/>
            <a:ext cx="6854160" cy="1224136"/>
          </a:xfrm>
          <a:prstGeom prst="rect">
            <a:avLst/>
          </a:prstGeom>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3000" b="1" dirty="0" smtClean="0">
                <a:latin typeface="Sakkal Majalla" pitchFamily="2" charset="-78"/>
                <a:cs typeface="Sakkal Majalla" pitchFamily="2" charset="-78"/>
              </a:rPr>
              <a:t>يتشكل </a:t>
            </a:r>
            <a:r>
              <a:rPr lang="ar-SA" sz="3000" b="1" dirty="0" err="1" smtClean="0">
                <a:latin typeface="Sakkal Majalla" pitchFamily="2" charset="-78"/>
                <a:cs typeface="Sakkal Majalla" pitchFamily="2" charset="-78"/>
              </a:rPr>
              <a:t>الهولوجرام</a:t>
            </a:r>
            <a:r>
              <a:rPr lang="ar-SA" sz="3000" b="1" dirty="0" smtClean="0">
                <a:latin typeface="Sakkal Majalla" pitchFamily="2" charset="-78"/>
                <a:cs typeface="Sakkal Majalla" pitchFamily="2" charset="-78"/>
              </a:rPr>
              <a:t> عندما يسجّل تداخل شعاعي الليزر كلا من كثافة. وطور الضوء المنبعث من الجسم على الفيلم.</a:t>
            </a:r>
          </a:p>
        </p:txBody>
      </p:sp>
      <p:pic>
        <p:nvPicPr>
          <p:cNvPr id="9" name="Picture 5"/>
          <p:cNvPicPr>
            <a:picLocks noChangeAspect="1" noChangeArrowheads="1"/>
          </p:cNvPicPr>
          <p:nvPr/>
        </p:nvPicPr>
        <p:blipFill>
          <a:blip r:embed="rId6">
            <a:extLst>
              <a:ext uri="{BEBA8EAE-BF5A-486C-A8C5-ECC9F3942E4B}">
                <a14:imgProps xmlns:a14="http://schemas.microsoft.com/office/drawing/2010/main" xmlns="">
                  <a14:imgLayer r:embed="rId7">
                    <a14:imgEffect>
                      <a14:sharpenSoften amount="50000"/>
                    </a14:imgEffect>
                  </a14:imgLayer>
                </a14:imgProps>
              </a:ext>
            </a:extLst>
          </a:blip>
          <a:srcRect/>
          <a:stretch>
            <a:fillRect/>
          </a:stretch>
        </p:blipFill>
        <p:spPr bwMode="auto">
          <a:xfrm>
            <a:off x="258865" y="620688"/>
            <a:ext cx="8677628" cy="3714263"/>
          </a:xfrm>
          <a:prstGeom prst="rect">
            <a:avLst/>
          </a:prstGeom>
          <a:ln w="6350" cap="sq" cmpd="thickThin">
            <a:solidFill>
              <a:srgbClr val="FF0000"/>
            </a:solidFill>
            <a:prstDash val="dash"/>
            <a:miter lim="800000"/>
          </a:ln>
          <a:effectLst>
            <a:innerShdw blurRad="76200">
              <a:srgbClr val="000000"/>
            </a:innerShdw>
          </a:effectLst>
        </p:spPr>
      </p:pic>
    </p:spTree>
    <p:custDataLst>
      <p:tags r:id="rId1"/>
    </p:custDataLst>
    <p:extLst>
      <p:ext uri="{BB962C8B-B14F-4D97-AF65-F5344CB8AC3E}">
        <p14:creationId xmlns:p14="http://schemas.microsoft.com/office/powerpoint/2010/main" xmlns="" val="1515793634"/>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8"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randombar(horizontal)">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grpId="0" nodeType="clickEffect">
                                  <p:stCondLst>
                                    <p:cond delay="0"/>
                                  </p:stCondLst>
                                  <p:childTnLst>
                                    <p:set>
                                      <p:cBhvr>
                                        <p:cTn id="11" dur="1" fill="hold">
                                          <p:stCondLst>
                                            <p:cond delay="0"/>
                                          </p:stCondLst>
                                        </p:cTn>
                                        <p:tgtEl>
                                          <p:spTgt spid="2">
                                            <p:bg/>
                                          </p:spTgt>
                                        </p:tgtEl>
                                        <p:attrNameLst>
                                          <p:attrName>style.visibility</p:attrName>
                                        </p:attrNameLst>
                                      </p:cBhvr>
                                      <p:to>
                                        <p:strVal val="visible"/>
                                      </p:to>
                                    </p:set>
                                    <p:animEffect transition="in" filter="wipe(up)">
                                      <p:cBhvr>
                                        <p:cTn id="12" dur="500"/>
                                        <p:tgtEl>
                                          <p:spTgt spid="2">
                                            <p:bg/>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grpId="0" nodeType="clickEffect">
                                  <p:stCondLst>
                                    <p:cond delay="0"/>
                                  </p:stCondLst>
                                  <p:childTnLst>
                                    <p:set>
                                      <p:cBhvr>
                                        <p:cTn id="16" dur="1" fill="hold">
                                          <p:stCondLst>
                                            <p:cond delay="0"/>
                                          </p:stCondLst>
                                        </p:cTn>
                                        <p:tgtEl>
                                          <p:spTgt spid="2">
                                            <p:txEl>
                                              <p:pRg st="0" end="0"/>
                                            </p:txEl>
                                          </p:spTgt>
                                        </p:tgtEl>
                                        <p:attrNameLst>
                                          <p:attrName>style.visibility</p:attrName>
                                        </p:attrNameLst>
                                      </p:cBhvr>
                                      <p:to>
                                        <p:strVal val="visible"/>
                                      </p:to>
                                    </p:set>
                                    <p:animEffect transition="in" filter="wipe(up)">
                                      <p:cBhvr>
                                        <p:cTn id="17" dur="500"/>
                                        <p:tgtEl>
                                          <p:spTgt spid="2">
                                            <p:txEl>
                                              <p:pRg st="0" end="0"/>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45" presetClass="entr" presetSubtype="0" fill="hold"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2000"/>
                                        <p:tgtEl>
                                          <p:spTgt spid="11"/>
                                        </p:tgtEl>
                                      </p:cBhvr>
                                    </p:animEffect>
                                    <p:anim calcmode="lin" valueType="num">
                                      <p:cBhvr>
                                        <p:cTn id="23" dur="2000" fill="hold"/>
                                        <p:tgtEl>
                                          <p:spTgt spid="11"/>
                                        </p:tgtEl>
                                        <p:attrNameLst>
                                          <p:attrName>ppt_w</p:attrName>
                                        </p:attrNameLst>
                                      </p:cBhvr>
                                      <p:tavLst>
                                        <p:tav tm="0" fmla="#ppt_w*sin(2.5*pi*$)">
                                          <p:val>
                                            <p:fltVal val="0"/>
                                          </p:val>
                                        </p:tav>
                                        <p:tav tm="100000">
                                          <p:val>
                                            <p:fltVal val="1"/>
                                          </p:val>
                                        </p:tav>
                                      </p:tavLst>
                                    </p:anim>
                                    <p:anim calcmode="lin" valueType="num">
                                      <p:cBhvr>
                                        <p:cTn id="24" dur="2000" fill="hold"/>
                                        <p:tgtEl>
                                          <p:spTgt spid="11"/>
                                        </p:tgtEl>
                                        <p:attrNameLst>
                                          <p:attrName>ppt_h</p:attrName>
                                        </p:attrNameLst>
                                      </p:cBhvr>
                                      <p:tavLst>
                                        <p:tav tm="0">
                                          <p:val>
                                            <p:strVal val="#ppt_h"/>
                                          </p:val>
                                        </p:tav>
                                        <p:tav tm="100000">
                                          <p:val>
                                            <p:strVal val="#ppt_h"/>
                                          </p:val>
                                        </p:tav>
                                      </p:tavLst>
                                    </p:anim>
                                  </p:childTnLst>
                                </p:cTn>
                              </p:par>
                              <p:par>
                                <p:cTn id="25" presetID="45" presetClass="entr" presetSubtype="0" fill="hold" nodeType="with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2000"/>
                                        <p:tgtEl>
                                          <p:spTgt spid="10"/>
                                        </p:tgtEl>
                                      </p:cBhvr>
                                    </p:animEffect>
                                    <p:anim calcmode="lin" valueType="num">
                                      <p:cBhvr>
                                        <p:cTn id="28" dur="2000" fill="hold"/>
                                        <p:tgtEl>
                                          <p:spTgt spid="10"/>
                                        </p:tgtEl>
                                        <p:attrNameLst>
                                          <p:attrName>ppt_w</p:attrName>
                                        </p:attrNameLst>
                                      </p:cBhvr>
                                      <p:tavLst>
                                        <p:tav tm="0" fmla="#ppt_w*sin(2.5*pi*$)">
                                          <p:val>
                                            <p:fltVal val="0"/>
                                          </p:val>
                                        </p:tav>
                                        <p:tav tm="100000">
                                          <p:val>
                                            <p:fltVal val="1"/>
                                          </p:val>
                                        </p:tav>
                                      </p:tavLst>
                                    </p:anim>
                                    <p:anim calcmode="lin" valueType="num">
                                      <p:cBhvr>
                                        <p:cTn id="29"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build="p" animBg="1"/>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مستطيل 19"/>
          <p:cNvSpPr/>
          <p:nvPr/>
        </p:nvSpPr>
        <p:spPr>
          <a:xfrm>
            <a:off x="0" y="4005064"/>
            <a:ext cx="3994595" cy="1754326"/>
          </a:xfrm>
          <a:prstGeom prst="rect">
            <a:avLst/>
          </a:prstGeom>
          <a:noFill/>
          <a:ln w="9525" cap="flat" cmpd="sng" algn="ctr">
            <a:noFill/>
            <a:prstDash val="solid"/>
          </a:ln>
          <a:effectLst>
            <a:outerShdw blurRad="76200" dir="18900000" sy="23000" kx="-1200000" algn="bl" rotWithShape="0">
              <a:prstClr val="black">
                <a:alpha val="20000"/>
              </a:prstClr>
            </a:outerShdw>
            <a:reflection blurRad="6350" stA="52000" endA="300" endPos="35000" dir="5400000" sy="-100000" algn="bl" rotWithShape="0"/>
          </a:effectLst>
        </p:spPr>
        <p:txBody>
          <a:bodyPr wrap="square">
            <a:spAutoFit/>
          </a:bodyPr>
          <a:lstStyle/>
          <a:p>
            <a:pPr algn="ctr" fontAlgn="base">
              <a:spcBef>
                <a:spcPct val="0"/>
              </a:spcBef>
              <a:spcAft>
                <a:spcPct val="0"/>
              </a:spcAft>
              <a:defRPr/>
            </a:pPr>
            <a:r>
              <a:rPr lang="ar-SA" sz="5400" b="1" kern="0" dirty="0">
                <a:ln w="11430"/>
                <a:solidFill>
                  <a:srgbClr val="00B0F0"/>
                </a:solidFill>
                <a:latin typeface="GEFlow-Bold"/>
              </a:rPr>
              <a:t>النموذج الكمي للذرة</a:t>
            </a:r>
            <a:endParaRPr lang="ar-EG" sz="4000" b="1" kern="0" dirty="0">
              <a:ln w="11430"/>
              <a:solidFill>
                <a:srgbClr val="00B0F0"/>
              </a:solidFill>
              <a:latin typeface="GEFlow-Bold"/>
            </a:endParaRPr>
          </a:p>
        </p:txBody>
      </p:sp>
      <p:sp>
        <p:nvSpPr>
          <p:cNvPr id="21" name="مستطيل 11">
            <a:hlinkClick r:id="" action="ppaction://noaction"/>
          </p:cNvPr>
          <p:cNvSpPr>
            <a:spLocks noChangeArrowheads="1"/>
          </p:cNvSpPr>
          <p:nvPr/>
        </p:nvSpPr>
        <p:spPr bwMode="auto">
          <a:xfrm>
            <a:off x="-232334" y="830322"/>
            <a:ext cx="4846907" cy="1446550"/>
          </a:xfrm>
          <a:prstGeom prst="rect">
            <a:avLst/>
          </a:prstGeom>
          <a:noFill/>
          <a:ln>
            <a:noFill/>
          </a:ln>
          <a:effectLst>
            <a:outerShdw blurRad="50800" dist="38100" dir="18900000" algn="bl" rotWithShape="0">
              <a:prstClr val="black">
                <a:alpha val="40000"/>
              </a:prstClr>
            </a:outerShdw>
          </a:effectLst>
          <a:scene3d>
            <a:camera prst="orthographicFront">
              <a:rot lat="0" lon="0" rev="0"/>
            </a:camera>
            <a:lightRig rig="balanced" dir="t">
              <a:rot lat="0" lon="0" rev="8700000"/>
            </a:lightRig>
          </a:scene3d>
          <a:sp3d>
            <a:bevelT w="190500" h="38100"/>
          </a:sp3d>
          <a:extLst/>
        </p:spPr>
        <p:txBody>
          <a:bodyPr wrap="square">
            <a:spAutoFit/>
            <a:scene3d>
              <a:camera prst="orthographicFront"/>
              <a:lightRig rig="glow" dir="tl">
                <a:rot lat="0" lon="0" rev="5400000"/>
              </a:lightRig>
            </a:scene3d>
            <a:sp3d contourW="12700">
              <a:bevelT w="25400" h="25400"/>
              <a:contourClr>
                <a:schemeClr val="accent6">
                  <a:shade val="73000"/>
                </a:schemeClr>
              </a:contourClr>
            </a:sp3d>
          </a:bodyPr>
          <a:lstStyle/>
          <a:p>
            <a:pPr algn="ctr" fontAlgn="base">
              <a:spcBef>
                <a:spcPct val="0"/>
              </a:spcBef>
              <a:spcAft>
                <a:spcPct val="0"/>
              </a:spcAft>
              <a:defRPr/>
            </a:pPr>
            <a:r>
              <a:rPr lang="ar-EG" sz="4400" b="1" kern="0" dirty="0">
                <a:ln w="11430"/>
                <a:solidFill>
                  <a:srgbClr val="FF0000"/>
                </a:solidFill>
                <a:effectLst>
                  <a:outerShdw blurRad="80000" dist="40000" dir="5040000" algn="tl">
                    <a:srgbClr val="000000">
                      <a:alpha val="30000"/>
                    </a:srgbClr>
                  </a:outerShdw>
                </a:effectLst>
                <a:latin typeface="GEFlow-Bold"/>
              </a:rPr>
              <a:t>الفصل </a:t>
            </a:r>
            <a:r>
              <a:rPr lang="ar-SA" sz="4400" b="1" kern="0" dirty="0">
                <a:ln w="11430"/>
                <a:solidFill>
                  <a:srgbClr val="FF0000"/>
                </a:solidFill>
                <a:effectLst>
                  <a:outerShdw blurRad="80000" dist="40000" dir="5040000" algn="tl">
                    <a:srgbClr val="000000">
                      <a:alpha val="30000"/>
                    </a:srgbClr>
                  </a:outerShdw>
                </a:effectLst>
                <a:latin typeface="GEFlow-Bold"/>
              </a:rPr>
              <a:t>التاسع </a:t>
            </a:r>
            <a:endParaRPr lang="en-US" sz="4400" b="1" kern="0" dirty="0">
              <a:ln w="11430"/>
              <a:solidFill>
                <a:srgbClr val="FF0000"/>
              </a:solidFill>
              <a:effectLst>
                <a:outerShdw blurRad="80000" dist="40000" dir="5040000" algn="tl">
                  <a:srgbClr val="000000">
                    <a:alpha val="30000"/>
                  </a:srgbClr>
                </a:outerShdw>
              </a:effectLst>
              <a:latin typeface="GEFlow-Bold"/>
              <a:cs typeface="Arial"/>
            </a:endParaRPr>
          </a:p>
          <a:p>
            <a:pPr algn="ctr" fontAlgn="base">
              <a:spcBef>
                <a:spcPct val="0"/>
              </a:spcBef>
              <a:spcAft>
                <a:spcPct val="0"/>
              </a:spcAft>
              <a:defRPr/>
            </a:pPr>
            <a:r>
              <a:rPr lang="ar-SA" sz="4400" b="1" kern="0" dirty="0">
                <a:ln w="11430"/>
                <a:solidFill>
                  <a:srgbClr val="FFC000"/>
                </a:solidFill>
                <a:effectLst>
                  <a:outerShdw blurRad="80000" dist="40000" dir="5040000" algn="tl">
                    <a:srgbClr val="000000">
                      <a:alpha val="30000"/>
                    </a:srgbClr>
                  </a:outerShdw>
                </a:effectLst>
                <a:latin typeface="GEFlow-Bold"/>
              </a:rPr>
              <a:t>الذرة</a:t>
            </a:r>
            <a:endParaRPr lang="ar-EG" sz="4400" b="1" kern="0" dirty="0">
              <a:ln w="11430"/>
              <a:solidFill>
                <a:srgbClr val="FFC000"/>
              </a:solidFill>
              <a:effectLst>
                <a:outerShdw blurRad="80000" dist="40000" dir="5040000" algn="tl">
                  <a:srgbClr val="000000">
                    <a:alpha val="30000"/>
                  </a:srgbClr>
                </a:outerShdw>
              </a:effectLst>
              <a:latin typeface="GEFlow-Bold"/>
            </a:endParaRPr>
          </a:p>
        </p:txBody>
      </p:sp>
      <p:sp>
        <p:nvSpPr>
          <p:cNvPr id="22" name="مستطيل 11">
            <a:hlinkClick r:id="" action="ppaction://noaction"/>
          </p:cNvPr>
          <p:cNvSpPr>
            <a:spLocks noChangeArrowheads="1"/>
          </p:cNvSpPr>
          <p:nvPr/>
        </p:nvSpPr>
        <p:spPr bwMode="auto">
          <a:xfrm>
            <a:off x="611560" y="2577098"/>
            <a:ext cx="3058491" cy="707886"/>
          </a:xfrm>
          <a:prstGeom prst="rect">
            <a:avLst/>
          </a:prstGeom>
          <a:noFill/>
          <a:ln>
            <a:noFill/>
          </a:ln>
          <a:effectLst>
            <a:outerShdw blurRad="50800" dist="38100" dir="18900000" algn="bl" rotWithShape="0">
              <a:prstClr val="black">
                <a:alpha val="40000"/>
              </a:prstClr>
            </a:outerShdw>
          </a:effectLst>
          <a:scene3d>
            <a:camera prst="orthographicFront">
              <a:rot lat="0" lon="0" rev="0"/>
            </a:camera>
            <a:lightRig rig="balanced" dir="t">
              <a:rot lat="0" lon="0" rev="8700000"/>
            </a:lightRig>
          </a:scene3d>
          <a:sp3d>
            <a:bevelT w="190500" h="38100"/>
          </a:sp3d>
          <a:extLst/>
        </p:spPr>
        <p:txBody>
          <a:bodyPr wrap="square">
            <a:spAutoFit/>
            <a:scene3d>
              <a:camera prst="orthographicFront"/>
              <a:lightRig rig="glow" dir="tl">
                <a:rot lat="0" lon="0" rev="5400000"/>
              </a:lightRig>
            </a:scene3d>
            <a:sp3d contourW="12700">
              <a:contourClr>
                <a:schemeClr val="accent6">
                  <a:shade val="73000"/>
                </a:schemeClr>
              </a:contourClr>
            </a:sp3d>
          </a:bodyPr>
          <a:lstStyle/>
          <a:p>
            <a:pPr algn="ctr">
              <a:defRPr/>
            </a:pPr>
            <a:r>
              <a:rPr lang="ar-EG" sz="4000" b="1" kern="0" dirty="0">
                <a:ln w="11430"/>
                <a:solidFill>
                  <a:srgbClr val="002060"/>
                </a:solidFill>
                <a:latin typeface="GEFlow-Bold"/>
              </a:rPr>
              <a:t>الدرس </a:t>
            </a:r>
            <a:r>
              <a:rPr lang="ar-SA" sz="4000" b="1" kern="0" dirty="0">
                <a:ln w="11430"/>
                <a:solidFill>
                  <a:srgbClr val="002060"/>
                </a:solidFill>
                <a:latin typeface="GEFlow-Bold"/>
              </a:rPr>
              <a:t>الثاني</a:t>
            </a:r>
            <a:endParaRPr lang="ar-SA" sz="4000" b="1" kern="0" dirty="0">
              <a:ln w="11430"/>
              <a:solidFill>
                <a:srgbClr val="002060"/>
              </a:solidFill>
              <a:latin typeface="Franklin Gothic Book"/>
            </a:endParaRPr>
          </a:p>
        </p:txBody>
      </p:sp>
    </p:spTree>
    <p:extLst>
      <p:ext uri="{BB962C8B-B14F-4D97-AF65-F5344CB8AC3E}">
        <p14:creationId xmlns:p14="http://schemas.microsoft.com/office/powerpoint/2010/main" xmlns="" val="2846252643"/>
      </p:ext>
    </p:extLst>
  </p:cSld>
  <p:clrMapOvr>
    <a:masterClrMapping/>
  </p:clrMapOvr>
  <mc:AlternateContent xmlns:mc="http://schemas.openxmlformats.org/markup-compatibility/2006">
    <mc:Choice xmlns:p14="http://schemas.microsoft.com/office/powerpoint/2010/main" xmlns="" Requires="p14">
      <p:transition spd="slow" p14:dur="1200">
        <p14:flip dir="l"/>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randombar(horizontal)">
                                      <p:cBhvr>
                                        <p:cTn id="7" dur="500"/>
                                        <p:tgtEl>
                                          <p:spTgt spid="21"/>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22"/>
                                        </p:tgtEl>
                                        <p:attrNameLst>
                                          <p:attrName>style.visibility</p:attrName>
                                        </p:attrNameLst>
                                      </p:cBhvr>
                                      <p:to>
                                        <p:strVal val="visible"/>
                                      </p:to>
                                    </p:set>
                                    <p:animEffect transition="in" filter="randombar(horizontal)">
                                      <p:cBhvr>
                                        <p:cTn id="12" dur="500"/>
                                        <p:tgtEl>
                                          <p:spTgt spid="22"/>
                                        </p:tgtEl>
                                      </p:cBhvr>
                                    </p:animEffect>
                                  </p:childTnLst>
                                </p:cTn>
                              </p:par>
                            </p:childTnLst>
                          </p:cTn>
                        </p:par>
                      </p:childTnLst>
                    </p:cTn>
                  </p:par>
                  <p:par>
                    <p:cTn id="13" fill="hold">
                      <p:stCondLst>
                        <p:cond delay="indefinite"/>
                      </p:stCondLst>
                      <p:childTnLst>
                        <p:par>
                          <p:cTn id="14" fill="hold">
                            <p:stCondLst>
                              <p:cond delay="0"/>
                            </p:stCondLst>
                            <p:childTnLst>
                              <p:par>
                                <p:cTn id="15" presetID="6" presetClass="entr" presetSubtype="16" fill="hold" grpId="0" nodeType="clickEffect">
                                  <p:stCondLst>
                                    <p:cond delay="0"/>
                                  </p:stCondLst>
                                  <p:childTnLst>
                                    <p:set>
                                      <p:cBhvr>
                                        <p:cTn id="16" dur="1" fill="hold">
                                          <p:stCondLst>
                                            <p:cond delay="0"/>
                                          </p:stCondLst>
                                        </p:cTn>
                                        <p:tgtEl>
                                          <p:spTgt spid="20"/>
                                        </p:tgtEl>
                                        <p:attrNameLst>
                                          <p:attrName>style.visibility</p:attrName>
                                        </p:attrNameLst>
                                      </p:cBhvr>
                                      <p:to>
                                        <p:strVal val="visible"/>
                                      </p:to>
                                    </p:set>
                                    <p:animEffect transition="in" filter="circle(in)">
                                      <p:cBhvr>
                                        <p:cTn id="17" dur="20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p:bldP spid="21" grpId="0"/>
      <p:bldP spid="2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4" name="مجموعة 3"/>
          <p:cNvGrpSpPr/>
          <p:nvPr/>
        </p:nvGrpSpPr>
        <p:grpSpPr>
          <a:xfrm>
            <a:off x="4128331" y="116632"/>
            <a:ext cx="4836158" cy="764704"/>
            <a:chOff x="2339752" y="0"/>
            <a:chExt cx="4536504" cy="764704"/>
          </a:xfrm>
        </p:grpSpPr>
        <p:sp>
          <p:nvSpPr>
            <p:cNvPr id="2" name="مستطيل مستدير الزوايا 1"/>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3" name="مستطيل مستدير الزوايا 2"/>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5" name="مربع نص 4"/>
          <p:cNvSpPr txBox="1"/>
          <p:nvPr/>
        </p:nvSpPr>
        <p:spPr>
          <a:xfrm>
            <a:off x="4484898" y="217319"/>
            <a:ext cx="4355439"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أوجه القصور في نموذج بور</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pic>
        <p:nvPicPr>
          <p:cNvPr id="27" name="Picture 2" descr="http://faculty.mu.edu.sa/public/uploads/image/20120404/20120404164724_35289.jpg">
            <a:hlinkClick r:id="rId6"/>
          </p:cNvPr>
          <p:cNvPicPr>
            <a:picLocks noChangeAspect="1" noChangeArrowheads="1"/>
          </p:cNvPicPr>
          <p:nvPr/>
        </p:nvPicPr>
        <p:blipFill>
          <a:blip r:embed="rId7">
            <a:extLst>
              <a:ext uri="{28A0092B-C50C-407E-A947-70E740481C1C}">
                <a14:useLocalDpi xmlns:a14="http://schemas.microsoft.com/office/drawing/2010/main" xmlns="" val="0"/>
              </a:ext>
            </a:extLst>
          </a:blip>
          <a:srcRect/>
          <a:stretch>
            <a:fillRect/>
          </a:stretch>
        </p:blipFill>
        <p:spPr bwMode="auto">
          <a:xfrm>
            <a:off x="1573788" y="1556792"/>
            <a:ext cx="6264092" cy="3960440"/>
          </a:xfrm>
          <a:prstGeom prst="rect">
            <a:avLst/>
          </a:prstGeom>
          <a:noFill/>
          <a:ln w="9525">
            <a:solidFill>
              <a:srgbClr val="000000"/>
            </a:solidFill>
            <a:miter lim="800000"/>
            <a:headEnd/>
            <a:tailEnd/>
          </a:ln>
          <a:extLst>
            <a:ext uri="{909E8E84-426E-40DD-AFC4-6F175D3DCCD1}">
              <a14:hiddenFill xmlns:a14="http://schemas.microsoft.com/office/drawing/2010/main" xmlns="">
                <a:solidFill>
                  <a:srgbClr val="FFFFFF"/>
                </a:solidFill>
              </a14:hiddenFill>
            </a:ext>
          </a:extLst>
        </p:spPr>
      </p:pic>
    </p:spTree>
    <p:custDataLst>
      <p:tags r:id="rId1"/>
    </p:custDataLst>
    <p:extLst>
      <p:ext uri="{BB962C8B-B14F-4D97-AF65-F5344CB8AC3E}">
        <p14:creationId xmlns:p14="http://schemas.microsoft.com/office/powerpoint/2010/main" xmlns="" val="1661084740"/>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8"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wipe(down)">
                                      <p:cBhvr>
                                        <p:cTn id="7" dur="580">
                                          <p:stCondLst>
                                            <p:cond delay="0"/>
                                          </p:stCondLst>
                                        </p:cTn>
                                        <p:tgtEl>
                                          <p:spTgt spid="4"/>
                                        </p:tgtEl>
                                      </p:cBhvr>
                                    </p:animEffect>
                                    <p:anim calcmode="lin" valueType="num">
                                      <p:cBhvr>
                                        <p:cTn id="8" dur="1822" tmFilter="0,0; 0.14,0.36; 0.43,0.73; 0.71,0.91; 1.0,1.0">
                                          <p:stCondLst>
                                            <p:cond delay="0"/>
                                          </p:stCondLst>
                                        </p:cTn>
                                        <p:tgtEl>
                                          <p:spTgt spid="4"/>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4"/>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4"/>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4"/>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4"/>
                                        </p:tgtEl>
                                        <p:attrNameLst>
                                          <p:attrName>ppt_y</p:attrName>
                                        </p:attrNameLst>
                                      </p:cBhvr>
                                      <p:tavLst>
                                        <p:tav tm="0" fmla="#ppt_y-sin(pi*$)/81">
                                          <p:val>
                                            <p:fltVal val="0"/>
                                          </p:val>
                                        </p:tav>
                                        <p:tav tm="100000">
                                          <p:val>
                                            <p:fltVal val="1"/>
                                          </p:val>
                                        </p:tav>
                                      </p:tavLst>
                                    </p:anim>
                                    <p:animScale>
                                      <p:cBhvr>
                                        <p:cTn id="13" dur="26">
                                          <p:stCondLst>
                                            <p:cond delay="650"/>
                                          </p:stCondLst>
                                        </p:cTn>
                                        <p:tgtEl>
                                          <p:spTgt spid="4"/>
                                        </p:tgtEl>
                                      </p:cBhvr>
                                      <p:to x="100000" y="60000"/>
                                    </p:animScale>
                                    <p:animScale>
                                      <p:cBhvr>
                                        <p:cTn id="14" dur="166" decel="50000">
                                          <p:stCondLst>
                                            <p:cond delay="676"/>
                                          </p:stCondLst>
                                        </p:cTn>
                                        <p:tgtEl>
                                          <p:spTgt spid="4"/>
                                        </p:tgtEl>
                                      </p:cBhvr>
                                      <p:to x="100000" y="100000"/>
                                    </p:animScale>
                                    <p:animScale>
                                      <p:cBhvr>
                                        <p:cTn id="15" dur="26">
                                          <p:stCondLst>
                                            <p:cond delay="1312"/>
                                          </p:stCondLst>
                                        </p:cTn>
                                        <p:tgtEl>
                                          <p:spTgt spid="4"/>
                                        </p:tgtEl>
                                      </p:cBhvr>
                                      <p:to x="100000" y="80000"/>
                                    </p:animScale>
                                    <p:animScale>
                                      <p:cBhvr>
                                        <p:cTn id="16" dur="166" decel="50000">
                                          <p:stCondLst>
                                            <p:cond delay="1338"/>
                                          </p:stCondLst>
                                        </p:cTn>
                                        <p:tgtEl>
                                          <p:spTgt spid="4"/>
                                        </p:tgtEl>
                                      </p:cBhvr>
                                      <p:to x="100000" y="100000"/>
                                    </p:animScale>
                                    <p:animScale>
                                      <p:cBhvr>
                                        <p:cTn id="17" dur="26">
                                          <p:stCondLst>
                                            <p:cond delay="1642"/>
                                          </p:stCondLst>
                                        </p:cTn>
                                        <p:tgtEl>
                                          <p:spTgt spid="4"/>
                                        </p:tgtEl>
                                      </p:cBhvr>
                                      <p:to x="100000" y="90000"/>
                                    </p:animScale>
                                    <p:animScale>
                                      <p:cBhvr>
                                        <p:cTn id="18" dur="166" decel="50000">
                                          <p:stCondLst>
                                            <p:cond delay="1668"/>
                                          </p:stCondLst>
                                        </p:cTn>
                                        <p:tgtEl>
                                          <p:spTgt spid="4"/>
                                        </p:tgtEl>
                                      </p:cBhvr>
                                      <p:to x="100000" y="100000"/>
                                    </p:animScale>
                                    <p:animScale>
                                      <p:cBhvr>
                                        <p:cTn id="19" dur="26">
                                          <p:stCondLst>
                                            <p:cond delay="1808"/>
                                          </p:stCondLst>
                                        </p:cTn>
                                        <p:tgtEl>
                                          <p:spTgt spid="4"/>
                                        </p:tgtEl>
                                      </p:cBhvr>
                                      <p:to x="100000" y="95000"/>
                                    </p:animScale>
                                    <p:animScale>
                                      <p:cBhvr>
                                        <p:cTn id="20" dur="166" decel="50000">
                                          <p:stCondLst>
                                            <p:cond delay="1834"/>
                                          </p:stCondLst>
                                        </p:cTn>
                                        <p:tgtEl>
                                          <p:spTgt spid="4"/>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5"/>
                                        </p:tgtEl>
                                        <p:attrNameLst>
                                          <p:attrName>style.visibility</p:attrName>
                                        </p:attrNameLst>
                                      </p:cBhvr>
                                      <p:to>
                                        <p:strVal val="visible"/>
                                      </p:to>
                                    </p:set>
                                    <p:anim calcmode="lin" valueType="num">
                                      <p:cBhvr additive="base">
                                        <p:cTn id="25" dur="500" fill="hold"/>
                                        <p:tgtEl>
                                          <p:spTgt spid="5"/>
                                        </p:tgtEl>
                                        <p:attrNameLst>
                                          <p:attrName>ppt_x</p:attrName>
                                        </p:attrNameLst>
                                      </p:cBhvr>
                                      <p:tavLst>
                                        <p:tav tm="0">
                                          <p:val>
                                            <p:strVal val="#ppt_x"/>
                                          </p:val>
                                        </p:tav>
                                        <p:tav tm="100000">
                                          <p:val>
                                            <p:strVal val="#ppt_x"/>
                                          </p:val>
                                        </p:tav>
                                      </p:tavLst>
                                    </p:anim>
                                    <p:anim calcmode="lin" valueType="num">
                                      <p:cBhvr additive="base">
                                        <p:cTn id="26" dur="500" fill="hold"/>
                                        <p:tgtEl>
                                          <p:spTgt spid="5"/>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1" presetClass="entr" presetSubtype="4"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Effect transition="in" filter="wheel(4)">
                                      <p:cBhvr>
                                        <p:cTn id="31" dur="2000"/>
                                        <p:tgtEl>
                                          <p:spTgt spid="27"/>
                                        </p:tgtEl>
                                      </p:cBhvr>
                                    </p:animEffect>
                                  </p:childTnLst>
                                </p:cTn>
                              </p:par>
                            </p:childTnLst>
                          </p:cTn>
                        </p:par>
                      </p:childTnLst>
                    </p:cTn>
                  </p:par>
                  <p:par>
                    <p:cTn id="32" fill="hold">
                      <p:stCondLst>
                        <p:cond delay="indefinite"/>
                      </p:stCondLst>
                      <p:childTnLst>
                        <p:par>
                          <p:cTn id="33" fill="hold">
                            <p:stCondLst>
                              <p:cond delay="0"/>
                            </p:stCondLst>
                            <p:childTnLst>
                              <p:par>
                                <p:cTn id="34" presetID="45" presetClass="entr" presetSubtype="0" fill="hold" nodeType="clickEffect">
                                  <p:stCondLst>
                                    <p:cond delay="0"/>
                                  </p:stCondLst>
                                  <p:childTnLst>
                                    <p:set>
                                      <p:cBhvr>
                                        <p:cTn id="35" dur="1" fill="hold">
                                          <p:stCondLst>
                                            <p:cond delay="0"/>
                                          </p:stCondLst>
                                        </p:cTn>
                                        <p:tgtEl>
                                          <p:spTgt spid="11"/>
                                        </p:tgtEl>
                                        <p:attrNameLst>
                                          <p:attrName>style.visibility</p:attrName>
                                        </p:attrNameLst>
                                      </p:cBhvr>
                                      <p:to>
                                        <p:strVal val="visible"/>
                                      </p:to>
                                    </p:set>
                                    <p:animEffect transition="in" filter="fade">
                                      <p:cBhvr>
                                        <p:cTn id="36" dur="2000"/>
                                        <p:tgtEl>
                                          <p:spTgt spid="11"/>
                                        </p:tgtEl>
                                      </p:cBhvr>
                                    </p:animEffect>
                                    <p:anim calcmode="lin" valueType="num">
                                      <p:cBhvr>
                                        <p:cTn id="37" dur="2000" fill="hold"/>
                                        <p:tgtEl>
                                          <p:spTgt spid="11"/>
                                        </p:tgtEl>
                                        <p:attrNameLst>
                                          <p:attrName>ppt_w</p:attrName>
                                        </p:attrNameLst>
                                      </p:cBhvr>
                                      <p:tavLst>
                                        <p:tav tm="0" fmla="#ppt_w*sin(2.5*pi*$)">
                                          <p:val>
                                            <p:fltVal val="0"/>
                                          </p:val>
                                        </p:tav>
                                        <p:tav tm="100000">
                                          <p:val>
                                            <p:fltVal val="1"/>
                                          </p:val>
                                        </p:tav>
                                      </p:tavLst>
                                    </p:anim>
                                    <p:anim calcmode="lin" valueType="num">
                                      <p:cBhvr>
                                        <p:cTn id="38" dur="2000" fill="hold"/>
                                        <p:tgtEl>
                                          <p:spTgt spid="11"/>
                                        </p:tgtEl>
                                        <p:attrNameLst>
                                          <p:attrName>ppt_h</p:attrName>
                                        </p:attrNameLst>
                                      </p:cBhvr>
                                      <p:tavLst>
                                        <p:tav tm="0">
                                          <p:val>
                                            <p:strVal val="#ppt_h"/>
                                          </p:val>
                                        </p:tav>
                                        <p:tav tm="100000">
                                          <p:val>
                                            <p:strVal val="#ppt_h"/>
                                          </p:val>
                                        </p:tav>
                                      </p:tavLst>
                                    </p:anim>
                                  </p:childTnLst>
                                </p:cTn>
                              </p:par>
                              <p:par>
                                <p:cTn id="39" presetID="45" presetClass="entr" presetSubtype="0" fill="hold" nodeType="withEffect">
                                  <p:stCondLst>
                                    <p:cond delay="0"/>
                                  </p:stCondLst>
                                  <p:childTnLst>
                                    <p:set>
                                      <p:cBhvr>
                                        <p:cTn id="40" dur="1" fill="hold">
                                          <p:stCondLst>
                                            <p:cond delay="0"/>
                                          </p:stCondLst>
                                        </p:cTn>
                                        <p:tgtEl>
                                          <p:spTgt spid="10"/>
                                        </p:tgtEl>
                                        <p:attrNameLst>
                                          <p:attrName>style.visibility</p:attrName>
                                        </p:attrNameLst>
                                      </p:cBhvr>
                                      <p:to>
                                        <p:strVal val="visible"/>
                                      </p:to>
                                    </p:set>
                                    <p:animEffect transition="in" filter="fade">
                                      <p:cBhvr>
                                        <p:cTn id="41" dur="2000"/>
                                        <p:tgtEl>
                                          <p:spTgt spid="10"/>
                                        </p:tgtEl>
                                      </p:cBhvr>
                                    </p:animEffect>
                                    <p:anim calcmode="lin" valueType="num">
                                      <p:cBhvr>
                                        <p:cTn id="42" dur="2000" fill="hold"/>
                                        <p:tgtEl>
                                          <p:spTgt spid="10"/>
                                        </p:tgtEl>
                                        <p:attrNameLst>
                                          <p:attrName>ppt_w</p:attrName>
                                        </p:attrNameLst>
                                      </p:cBhvr>
                                      <p:tavLst>
                                        <p:tav tm="0" fmla="#ppt_w*sin(2.5*pi*$)">
                                          <p:val>
                                            <p:fltVal val="0"/>
                                          </p:val>
                                        </p:tav>
                                        <p:tav tm="100000">
                                          <p:val>
                                            <p:fltVal val="1"/>
                                          </p:val>
                                        </p:tav>
                                      </p:tavLst>
                                    </p:anim>
                                    <p:anim calcmode="lin" valueType="num">
                                      <p:cBhvr>
                                        <p:cTn id="43"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9" name="مجموعة 8"/>
          <p:cNvGrpSpPr/>
          <p:nvPr/>
        </p:nvGrpSpPr>
        <p:grpSpPr>
          <a:xfrm>
            <a:off x="179512" y="332656"/>
            <a:ext cx="8760316" cy="3960440"/>
            <a:chOff x="179512" y="511693"/>
            <a:chExt cx="8760316" cy="3493371"/>
          </a:xfrm>
        </p:grpSpPr>
        <p:sp>
          <p:nvSpPr>
            <p:cNvPr id="7" name="مستطيل 6"/>
            <p:cNvSpPr/>
            <p:nvPr/>
          </p:nvSpPr>
          <p:spPr>
            <a:xfrm>
              <a:off x="1030207" y="535588"/>
              <a:ext cx="7909621" cy="3469476"/>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6" name="مخطط انسيابي: معالجة متعاقبة 5"/>
            <p:cNvSpPr/>
            <p:nvPr/>
          </p:nvSpPr>
          <p:spPr>
            <a:xfrm>
              <a:off x="179512" y="511693"/>
              <a:ext cx="8671335" cy="3487936"/>
            </a:xfrm>
            <a:prstGeom prst="flowChartAlternateProcess">
              <a:avLst/>
            </a:prstGeom>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15" name="مربع نص 14"/>
          <p:cNvSpPr txBox="1"/>
          <p:nvPr/>
        </p:nvSpPr>
        <p:spPr>
          <a:xfrm>
            <a:off x="339677" y="609649"/>
            <a:ext cx="8264771" cy="3539430"/>
          </a:xfrm>
          <a:prstGeom prst="rect">
            <a:avLst/>
          </a:prstGeom>
          <a:noFill/>
        </p:spPr>
        <p:txBody>
          <a:bodyPr wrap="square" rtlCol="1">
            <a:spAutoFit/>
          </a:bodyPr>
          <a:lstStyle/>
          <a:p>
            <a:pPr marL="365125" indent="-365125">
              <a:buFont typeface="Wingdings" pitchFamily="2" charset="2"/>
              <a:buChar char="ü"/>
              <a:tabLst>
                <a:tab pos="365125" algn="l"/>
              </a:tabLst>
            </a:pPr>
            <a:r>
              <a:rPr lang="ar-SA" sz="3200" b="1" dirty="0">
                <a:solidFill>
                  <a:srgbClr val="7030A0"/>
                </a:solidFill>
                <a:latin typeface="Sakkal Majalla" pitchFamily="2" charset="-78"/>
                <a:cs typeface="Sakkal Majalla" pitchFamily="2" charset="-78"/>
              </a:rPr>
              <a:t>ينطبق فقط على ذرة الهيدروجين و</a:t>
            </a:r>
            <a:r>
              <a:rPr lang="en-US" sz="3200" b="1" dirty="0">
                <a:solidFill>
                  <a:srgbClr val="7030A0"/>
                </a:solidFill>
                <a:latin typeface="Sakkal Majalla" pitchFamily="2" charset="-78"/>
                <a:cs typeface="Sakkal Majalla" pitchFamily="2" charset="-78"/>
              </a:rPr>
              <a:t> </a:t>
            </a:r>
            <a:r>
              <a:rPr lang="ar-SA" sz="3200" b="1" dirty="0">
                <a:solidFill>
                  <a:srgbClr val="7030A0"/>
                </a:solidFill>
                <a:latin typeface="Sakkal Majalla" pitchFamily="2" charset="-78"/>
                <a:cs typeface="Sakkal Majalla" pitchFamily="2" charset="-78"/>
              </a:rPr>
              <a:t>لم يستطع تفسير أطياف بقية </a:t>
            </a:r>
            <a:r>
              <a:rPr lang="ar-SA" sz="3200" b="1" dirty="0" smtClean="0">
                <a:solidFill>
                  <a:srgbClr val="7030A0"/>
                </a:solidFill>
                <a:latin typeface="Sakkal Majalla" pitchFamily="2" charset="-78"/>
                <a:cs typeface="Sakkal Majalla" pitchFamily="2" charset="-78"/>
              </a:rPr>
              <a:t>العناصر. </a:t>
            </a:r>
          </a:p>
          <a:p>
            <a:pPr marL="365125" indent="-365125">
              <a:buFont typeface="Wingdings" pitchFamily="2" charset="2"/>
              <a:buChar char="ü"/>
            </a:pPr>
            <a:r>
              <a:rPr lang="ar-SA" sz="3200" b="1" dirty="0" smtClean="0">
                <a:solidFill>
                  <a:srgbClr val="7030A0"/>
                </a:solidFill>
                <a:latin typeface="Sakkal Majalla" pitchFamily="2" charset="-78"/>
                <a:cs typeface="Sakkal Majalla" pitchFamily="2" charset="-78"/>
              </a:rPr>
              <a:t>اعتبار الالكترون جسيم مادي مشحون متحرك فقط.</a:t>
            </a:r>
            <a:endParaRPr lang="ar-SA" sz="3200" b="1" dirty="0">
              <a:solidFill>
                <a:srgbClr val="7030A0"/>
              </a:solidFill>
              <a:latin typeface="Sakkal Majalla" pitchFamily="2" charset="-78"/>
              <a:cs typeface="Sakkal Majalla" pitchFamily="2" charset="-78"/>
            </a:endParaRPr>
          </a:p>
          <a:p>
            <a:pPr marL="365125" indent="-365125">
              <a:buFont typeface="Wingdings" pitchFamily="2" charset="2"/>
              <a:buChar char="ü"/>
            </a:pPr>
            <a:r>
              <a:rPr lang="ar-SA" sz="3200" b="1" dirty="0" smtClean="0">
                <a:solidFill>
                  <a:prstClr val="black"/>
                </a:solidFill>
                <a:latin typeface="Sakkal Majalla" pitchFamily="2" charset="-78"/>
                <a:cs typeface="Sakkal Majalla" pitchFamily="2" charset="-78"/>
              </a:rPr>
              <a:t>لا </a:t>
            </a:r>
            <a:r>
              <a:rPr lang="ar-SA" sz="3200" b="1" dirty="0">
                <a:solidFill>
                  <a:prstClr val="black"/>
                </a:solidFill>
                <a:latin typeface="Sakkal Majalla" pitchFamily="2" charset="-78"/>
                <a:cs typeface="Sakkal Majalla" pitchFamily="2" charset="-78"/>
              </a:rPr>
              <a:t>يتحرك الإلكترون إلا في مدارات محددة ذات انصاف أقطار محددة ومعينة ( </a:t>
            </a:r>
            <a:r>
              <a:rPr lang="ar-SA" sz="3200" b="1" dirty="0">
                <a:solidFill>
                  <a:srgbClr val="FF0000"/>
                </a:solidFill>
                <a:latin typeface="Sakkal Majalla" pitchFamily="2" charset="-78"/>
                <a:cs typeface="Sakkal Majalla" pitchFamily="2" charset="-78"/>
              </a:rPr>
              <a:t>هذا يتعارض مع مبدأ  عدم التحديد </a:t>
            </a:r>
            <a:r>
              <a:rPr lang="ar-SA" sz="3200" b="1" dirty="0" err="1">
                <a:solidFill>
                  <a:srgbClr val="FF0000"/>
                </a:solidFill>
                <a:latin typeface="Sakkal Majalla" pitchFamily="2" charset="-78"/>
                <a:cs typeface="Sakkal Majalla" pitchFamily="2" charset="-78"/>
              </a:rPr>
              <a:t>لهيزنبرج</a:t>
            </a:r>
            <a:r>
              <a:rPr lang="ar-SA" sz="3200" b="1" dirty="0">
                <a:solidFill>
                  <a:prstClr val="black"/>
                </a:solidFill>
                <a:latin typeface="Sakkal Majalla" pitchFamily="2" charset="-78"/>
                <a:cs typeface="Sakkal Majalla" pitchFamily="2" charset="-78"/>
              </a:rPr>
              <a:t>)</a:t>
            </a:r>
          </a:p>
          <a:p>
            <a:pPr marL="365125" indent="-365125">
              <a:buFont typeface="Wingdings" pitchFamily="2" charset="2"/>
              <a:buChar char="ü"/>
            </a:pPr>
            <a:r>
              <a:rPr lang="ar-SA" sz="3200" b="1" dirty="0" smtClean="0">
                <a:solidFill>
                  <a:prstClr val="black"/>
                </a:solidFill>
                <a:latin typeface="Sakkal Majalla" pitchFamily="2" charset="-78"/>
                <a:cs typeface="Sakkal Majalla" pitchFamily="2" charset="-78"/>
              </a:rPr>
              <a:t>الإلكترونات </a:t>
            </a:r>
            <a:r>
              <a:rPr lang="ar-SA" sz="3200" b="1" dirty="0">
                <a:solidFill>
                  <a:prstClr val="black"/>
                </a:solidFill>
                <a:latin typeface="Sakkal Majalla" pitchFamily="2" charset="-78"/>
                <a:cs typeface="Sakkal Majalla" pitchFamily="2" charset="-78"/>
              </a:rPr>
              <a:t>لا تشع طاقة رغم أنها تتسارع ( </a:t>
            </a:r>
            <a:r>
              <a:rPr lang="ar-SA" sz="3200" b="1" dirty="0">
                <a:solidFill>
                  <a:srgbClr val="FF0000"/>
                </a:solidFill>
                <a:latin typeface="Sakkal Majalla" pitchFamily="2" charset="-78"/>
                <a:cs typeface="Sakkal Majalla" pitchFamily="2" charset="-78"/>
              </a:rPr>
              <a:t>النظرية </a:t>
            </a:r>
            <a:r>
              <a:rPr lang="ar-SA" sz="3200" b="1" dirty="0" smtClean="0">
                <a:solidFill>
                  <a:srgbClr val="FF0000"/>
                </a:solidFill>
                <a:latin typeface="Sakkal Majalla" pitchFamily="2" charset="-78"/>
                <a:cs typeface="Sakkal Majalla" pitchFamily="2" charset="-78"/>
              </a:rPr>
              <a:t>الكهرومغناطيسية </a:t>
            </a:r>
            <a:r>
              <a:rPr lang="ar-SA" sz="3200" b="1" dirty="0">
                <a:solidFill>
                  <a:srgbClr val="FF0000"/>
                </a:solidFill>
                <a:latin typeface="Sakkal Majalla" pitchFamily="2" charset="-78"/>
                <a:cs typeface="Sakkal Majalla" pitchFamily="2" charset="-78"/>
              </a:rPr>
              <a:t>تتطلب أن تبعث الجسيمات المتسارعة طاقة</a:t>
            </a:r>
            <a:r>
              <a:rPr lang="ar-SA" sz="3200" b="1" dirty="0" smtClean="0">
                <a:solidFill>
                  <a:prstClr val="black"/>
                </a:solidFill>
                <a:latin typeface="Sakkal Majalla" pitchFamily="2" charset="-78"/>
                <a:cs typeface="Sakkal Majalla" pitchFamily="2" charset="-78"/>
              </a:rPr>
              <a:t>)</a:t>
            </a:r>
          </a:p>
        </p:txBody>
      </p:sp>
      <p:grpSp>
        <p:nvGrpSpPr>
          <p:cNvPr id="28" name="مجموعة 27"/>
          <p:cNvGrpSpPr/>
          <p:nvPr/>
        </p:nvGrpSpPr>
        <p:grpSpPr>
          <a:xfrm>
            <a:off x="611560" y="4581128"/>
            <a:ext cx="8242427" cy="1224136"/>
            <a:chOff x="6156176" y="826988"/>
            <a:chExt cx="2987824" cy="787896"/>
          </a:xfrm>
        </p:grpSpPr>
        <p:sp>
          <p:nvSpPr>
            <p:cNvPr id="29" name="مستطيل 28"/>
            <p:cNvSpPr/>
            <p:nvPr/>
          </p:nvSpPr>
          <p:spPr>
            <a:xfrm>
              <a:off x="7131839" y="826988"/>
              <a:ext cx="2012161"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39" name="مخطط انسيابي: معالجة متعاقبة 38"/>
            <p:cNvSpPr/>
            <p:nvPr/>
          </p:nvSpPr>
          <p:spPr>
            <a:xfrm>
              <a:off x="6156176" y="863000"/>
              <a:ext cx="2987824" cy="720080"/>
            </a:xfrm>
            <a:prstGeom prst="flowChartAlternate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0" name="مربع نص 39"/>
          <p:cNvSpPr txBox="1"/>
          <p:nvPr/>
        </p:nvSpPr>
        <p:spPr>
          <a:xfrm>
            <a:off x="611561" y="4725144"/>
            <a:ext cx="8178929" cy="1015663"/>
          </a:xfrm>
          <a:prstGeom prst="rect">
            <a:avLst/>
          </a:prstGeom>
          <a:noFill/>
        </p:spPr>
        <p:txBody>
          <a:bodyPr wrap="square" rtlCol="1">
            <a:spAutoFit/>
          </a:bodyPr>
          <a:lstStyle/>
          <a:p>
            <a:pPr fontAlgn="auto">
              <a:spcAft>
                <a:spcPts val="0"/>
              </a:spcAft>
              <a:defRPr/>
            </a:pPr>
            <a:r>
              <a:rPr lang="ar-SA" sz="3000" b="1" dirty="0" smtClean="0">
                <a:solidFill>
                  <a:prstClr val="black"/>
                </a:solidFill>
                <a:latin typeface="Sakkal Majalla" pitchFamily="2" charset="-78"/>
                <a:cs typeface="Sakkal Majalla" pitchFamily="2" charset="-78"/>
              </a:rPr>
              <a:t>اقتنع العلماء أن نموذج بور للذرة فيه قصور فوضعوا تصورات جديدة ومبتكرة.</a:t>
            </a:r>
            <a:endParaRPr lang="ar-SA" sz="3000" b="1" dirty="0">
              <a:solidFill>
                <a:prstClr val="black"/>
              </a:solidFill>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1434106177"/>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iterate type="wd">
                                    <p:tmPct val="10000"/>
                                  </p:iterate>
                                  <p:childTnLst>
                                    <p:set>
                                      <p:cBhvr>
                                        <p:cTn id="6" dur="1" fill="hold">
                                          <p:stCondLst>
                                            <p:cond delay="0"/>
                                          </p:stCondLst>
                                        </p:cTn>
                                        <p:tgtEl>
                                          <p:spTgt spid="15"/>
                                        </p:tgtEl>
                                        <p:attrNameLst>
                                          <p:attrName>style.visibility</p:attrName>
                                        </p:attrNameLst>
                                      </p:cBhvr>
                                      <p:to>
                                        <p:strVal val="visible"/>
                                      </p:to>
                                    </p:set>
                                    <p:anim calcmode="lin" valueType="num">
                                      <p:cBhvr>
                                        <p:cTn id="7" dur="500" fill="hold"/>
                                        <p:tgtEl>
                                          <p:spTgt spid="15"/>
                                        </p:tgtEl>
                                        <p:attrNameLst>
                                          <p:attrName>ppt_w</p:attrName>
                                        </p:attrNameLst>
                                      </p:cBhvr>
                                      <p:tavLst>
                                        <p:tav tm="0">
                                          <p:val>
                                            <p:fltVal val="0"/>
                                          </p:val>
                                        </p:tav>
                                        <p:tav tm="100000">
                                          <p:val>
                                            <p:strVal val="#ppt_w"/>
                                          </p:val>
                                        </p:tav>
                                      </p:tavLst>
                                    </p:anim>
                                    <p:anim calcmode="lin" valueType="num">
                                      <p:cBhvr>
                                        <p:cTn id="8" dur="500" fill="hold"/>
                                        <p:tgtEl>
                                          <p:spTgt spid="15"/>
                                        </p:tgtEl>
                                        <p:attrNameLst>
                                          <p:attrName>ppt_h</p:attrName>
                                        </p:attrNameLst>
                                      </p:cBhvr>
                                      <p:tavLst>
                                        <p:tav tm="0">
                                          <p:val>
                                            <p:fltVal val="0"/>
                                          </p:val>
                                        </p:tav>
                                        <p:tav tm="100000">
                                          <p:val>
                                            <p:strVal val="#ppt_h"/>
                                          </p:val>
                                        </p:tav>
                                      </p:tavLst>
                                    </p:anim>
                                    <p:animEffect transition="in" filter="fade">
                                      <p:cBhvr>
                                        <p:cTn id="9" dur="500"/>
                                        <p:tgtEl>
                                          <p:spTgt spid="15"/>
                                        </p:tgtEl>
                                      </p:cBhvr>
                                    </p:animEffect>
                                  </p:childTnLst>
                                </p:cTn>
                              </p:par>
                            </p:childTnLst>
                          </p:cTn>
                        </p:par>
                      </p:childTnLst>
                    </p:cTn>
                  </p:par>
                  <p:par>
                    <p:cTn id="10" fill="hold">
                      <p:stCondLst>
                        <p:cond delay="indefinite"/>
                      </p:stCondLst>
                      <p:childTnLst>
                        <p:par>
                          <p:cTn id="11" fill="hold">
                            <p:stCondLst>
                              <p:cond delay="0"/>
                            </p:stCondLst>
                            <p:childTnLst>
                              <p:par>
                                <p:cTn id="12" presetID="2" presetClass="entr" presetSubtype="4" fill="hold" nodeType="clickEffect">
                                  <p:stCondLst>
                                    <p:cond delay="0"/>
                                  </p:stCondLst>
                                  <p:childTnLst>
                                    <p:set>
                                      <p:cBhvr>
                                        <p:cTn id="13" dur="1" fill="hold">
                                          <p:stCondLst>
                                            <p:cond delay="0"/>
                                          </p:stCondLst>
                                        </p:cTn>
                                        <p:tgtEl>
                                          <p:spTgt spid="28"/>
                                        </p:tgtEl>
                                        <p:attrNameLst>
                                          <p:attrName>style.visibility</p:attrName>
                                        </p:attrNameLst>
                                      </p:cBhvr>
                                      <p:to>
                                        <p:strVal val="visible"/>
                                      </p:to>
                                    </p:set>
                                    <p:anim calcmode="lin" valueType="num">
                                      <p:cBhvr additive="base">
                                        <p:cTn id="14" dur="500" fill="hold"/>
                                        <p:tgtEl>
                                          <p:spTgt spid="28"/>
                                        </p:tgtEl>
                                        <p:attrNameLst>
                                          <p:attrName>ppt_x</p:attrName>
                                        </p:attrNameLst>
                                      </p:cBhvr>
                                      <p:tavLst>
                                        <p:tav tm="0">
                                          <p:val>
                                            <p:strVal val="#ppt_x"/>
                                          </p:val>
                                        </p:tav>
                                        <p:tav tm="100000">
                                          <p:val>
                                            <p:strVal val="#ppt_x"/>
                                          </p:val>
                                        </p:tav>
                                      </p:tavLst>
                                    </p:anim>
                                    <p:anim calcmode="lin" valueType="num">
                                      <p:cBhvr additive="base">
                                        <p:cTn id="15" dur="500" fill="hold"/>
                                        <p:tgtEl>
                                          <p:spTgt spid="28"/>
                                        </p:tgtEl>
                                        <p:attrNameLst>
                                          <p:attrName>ppt_y</p:attrName>
                                        </p:attrNameLst>
                                      </p:cBhvr>
                                      <p:tavLst>
                                        <p:tav tm="0">
                                          <p:val>
                                            <p:strVal val="1+#ppt_h/2"/>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4" fill="hold" grpId="0" nodeType="clickEffect">
                                  <p:stCondLst>
                                    <p:cond delay="0"/>
                                  </p:stCondLst>
                                  <p:iterate type="lt">
                                    <p:tmPct val="10000"/>
                                  </p:iterate>
                                  <p:childTnLst>
                                    <p:set>
                                      <p:cBhvr>
                                        <p:cTn id="19" dur="1" fill="hold">
                                          <p:stCondLst>
                                            <p:cond delay="0"/>
                                          </p:stCondLst>
                                        </p:cTn>
                                        <p:tgtEl>
                                          <p:spTgt spid="40"/>
                                        </p:tgtEl>
                                        <p:attrNameLst>
                                          <p:attrName>style.visibility</p:attrName>
                                        </p:attrNameLst>
                                      </p:cBhvr>
                                      <p:to>
                                        <p:strVal val="visible"/>
                                      </p:to>
                                    </p:set>
                                    <p:anim calcmode="lin" valueType="num">
                                      <p:cBhvr additive="base">
                                        <p:cTn id="20" dur="500" fill="hold"/>
                                        <p:tgtEl>
                                          <p:spTgt spid="40"/>
                                        </p:tgtEl>
                                        <p:attrNameLst>
                                          <p:attrName>ppt_x</p:attrName>
                                        </p:attrNameLst>
                                      </p:cBhvr>
                                      <p:tavLst>
                                        <p:tav tm="0">
                                          <p:val>
                                            <p:strVal val="#ppt_x"/>
                                          </p:val>
                                        </p:tav>
                                        <p:tav tm="100000">
                                          <p:val>
                                            <p:strVal val="#ppt_x"/>
                                          </p:val>
                                        </p:tav>
                                      </p:tavLst>
                                    </p:anim>
                                    <p:anim calcmode="lin" valueType="num">
                                      <p:cBhvr additive="base">
                                        <p:cTn id="21" dur="500" fill="hold"/>
                                        <p:tgtEl>
                                          <p:spTgt spid="40"/>
                                        </p:tgtEl>
                                        <p:attrNameLst>
                                          <p:attrName>ppt_y</p:attrName>
                                        </p:attrNameLst>
                                      </p:cBhvr>
                                      <p:tavLst>
                                        <p:tav tm="0">
                                          <p:val>
                                            <p:strVal val="1+#ppt_h/2"/>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45" presetClass="entr" presetSubtype="0" fill="hold" nodeType="clickEffect">
                                  <p:stCondLst>
                                    <p:cond delay="0"/>
                                  </p:stCondLst>
                                  <p:childTnLst>
                                    <p:set>
                                      <p:cBhvr>
                                        <p:cTn id="25" dur="1" fill="hold">
                                          <p:stCondLst>
                                            <p:cond delay="0"/>
                                          </p:stCondLst>
                                        </p:cTn>
                                        <p:tgtEl>
                                          <p:spTgt spid="11"/>
                                        </p:tgtEl>
                                        <p:attrNameLst>
                                          <p:attrName>style.visibility</p:attrName>
                                        </p:attrNameLst>
                                      </p:cBhvr>
                                      <p:to>
                                        <p:strVal val="visible"/>
                                      </p:to>
                                    </p:set>
                                    <p:animEffect transition="in" filter="fade">
                                      <p:cBhvr>
                                        <p:cTn id="26" dur="2000"/>
                                        <p:tgtEl>
                                          <p:spTgt spid="11"/>
                                        </p:tgtEl>
                                      </p:cBhvr>
                                    </p:animEffect>
                                    <p:anim calcmode="lin" valueType="num">
                                      <p:cBhvr>
                                        <p:cTn id="27" dur="2000" fill="hold"/>
                                        <p:tgtEl>
                                          <p:spTgt spid="11"/>
                                        </p:tgtEl>
                                        <p:attrNameLst>
                                          <p:attrName>ppt_w</p:attrName>
                                        </p:attrNameLst>
                                      </p:cBhvr>
                                      <p:tavLst>
                                        <p:tav tm="0" fmla="#ppt_w*sin(2.5*pi*$)">
                                          <p:val>
                                            <p:fltVal val="0"/>
                                          </p:val>
                                        </p:tav>
                                        <p:tav tm="100000">
                                          <p:val>
                                            <p:fltVal val="1"/>
                                          </p:val>
                                        </p:tav>
                                      </p:tavLst>
                                    </p:anim>
                                    <p:anim calcmode="lin" valueType="num">
                                      <p:cBhvr>
                                        <p:cTn id="28" dur="2000" fill="hold"/>
                                        <p:tgtEl>
                                          <p:spTgt spid="11"/>
                                        </p:tgtEl>
                                        <p:attrNameLst>
                                          <p:attrName>ppt_h</p:attrName>
                                        </p:attrNameLst>
                                      </p:cBhvr>
                                      <p:tavLst>
                                        <p:tav tm="0">
                                          <p:val>
                                            <p:strVal val="#ppt_h"/>
                                          </p:val>
                                        </p:tav>
                                        <p:tav tm="100000">
                                          <p:val>
                                            <p:strVal val="#ppt_h"/>
                                          </p:val>
                                        </p:tav>
                                      </p:tavLst>
                                    </p:anim>
                                  </p:childTnLst>
                                </p:cTn>
                              </p:par>
                              <p:par>
                                <p:cTn id="29" presetID="45" presetClass="entr" presetSubtype="0" fill="hold" nodeType="withEffect">
                                  <p:stCondLst>
                                    <p:cond delay="0"/>
                                  </p:stCondLst>
                                  <p:childTnLst>
                                    <p:set>
                                      <p:cBhvr>
                                        <p:cTn id="30" dur="1" fill="hold">
                                          <p:stCondLst>
                                            <p:cond delay="0"/>
                                          </p:stCondLst>
                                        </p:cTn>
                                        <p:tgtEl>
                                          <p:spTgt spid="10"/>
                                        </p:tgtEl>
                                        <p:attrNameLst>
                                          <p:attrName>style.visibility</p:attrName>
                                        </p:attrNameLst>
                                      </p:cBhvr>
                                      <p:to>
                                        <p:strVal val="visible"/>
                                      </p:to>
                                    </p:set>
                                    <p:animEffect transition="in" filter="fade">
                                      <p:cBhvr>
                                        <p:cTn id="31" dur="2000"/>
                                        <p:tgtEl>
                                          <p:spTgt spid="10"/>
                                        </p:tgtEl>
                                      </p:cBhvr>
                                    </p:animEffect>
                                    <p:anim calcmode="lin" valueType="num">
                                      <p:cBhvr>
                                        <p:cTn id="32" dur="2000" fill="hold"/>
                                        <p:tgtEl>
                                          <p:spTgt spid="10"/>
                                        </p:tgtEl>
                                        <p:attrNameLst>
                                          <p:attrName>ppt_w</p:attrName>
                                        </p:attrNameLst>
                                      </p:cBhvr>
                                      <p:tavLst>
                                        <p:tav tm="0" fmla="#ppt_w*sin(2.5*pi*$)">
                                          <p:val>
                                            <p:fltVal val="0"/>
                                          </p:val>
                                        </p:tav>
                                        <p:tav tm="100000">
                                          <p:val>
                                            <p:fltVal val="1"/>
                                          </p:val>
                                        </p:tav>
                                      </p:tavLst>
                                    </p:anim>
                                    <p:anim calcmode="lin" valueType="num">
                                      <p:cBhvr>
                                        <p:cTn id="33"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40"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23" name="مجموعة 22"/>
          <p:cNvGrpSpPr/>
          <p:nvPr/>
        </p:nvGrpSpPr>
        <p:grpSpPr>
          <a:xfrm>
            <a:off x="722061" y="1700808"/>
            <a:ext cx="8242427" cy="843332"/>
            <a:chOff x="6156176" y="826988"/>
            <a:chExt cx="2987824" cy="787896"/>
          </a:xfrm>
        </p:grpSpPr>
        <p:sp>
          <p:nvSpPr>
            <p:cNvPr id="24" name="مستطيل 23"/>
            <p:cNvSpPr/>
            <p:nvPr/>
          </p:nvSpPr>
          <p:spPr>
            <a:xfrm>
              <a:off x="7131839" y="826988"/>
              <a:ext cx="2012161"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25" name="مخطط انسيابي: معالجة متعاقبة 24"/>
            <p:cNvSpPr/>
            <p:nvPr/>
          </p:nvSpPr>
          <p:spPr>
            <a:xfrm>
              <a:off x="6156176" y="863000"/>
              <a:ext cx="2987824" cy="720080"/>
            </a:xfrm>
            <a:prstGeom prst="flowChartAlternate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30" name="مربع نص 29"/>
          <p:cNvSpPr txBox="1"/>
          <p:nvPr/>
        </p:nvSpPr>
        <p:spPr>
          <a:xfrm>
            <a:off x="722062" y="1850673"/>
            <a:ext cx="8178929" cy="553998"/>
          </a:xfrm>
          <a:prstGeom prst="rect">
            <a:avLst/>
          </a:prstGeom>
          <a:noFill/>
        </p:spPr>
        <p:txBody>
          <a:bodyPr wrap="square" rtlCol="1">
            <a:spAutoFit/>
          </a:bodyPr>
          <a:lstStyle/>
          <a:p>
            <a:pPr fontAlgn="auto">
              <a:spcAft>
                <a:spcPts val="0"/>
              </a:spcAft>
              <a:defRPr/>
            </a:pPr>
            <a:r>
              <a:rPr lang="ar-SA" sz="3000" b="1" dirty="0" smtClean="0">
                <a:solidFill>
                  <a:prstClr val="black"/>
                </a:solidFill>
                <a:latin typeface="Sakkal Majalla" pitchFamily="2" charset="-78"/>
                <a:cs typeface="Sakkal Majalla" pitchFamily="2" charset="-78"/>
              </a:rPr>
              <a:t>أن للجسيمات خصائص موجبة تمامًا كما للضوء خصائص جسيمة.</a:t>
            </a:r>
            <a:endParaRPr lang="ar-SA" sz="3000" b="1" dirty="0">
              <a:solidFill>
                <a:prstClr val="black"/>
              </a:solidFill>
              <a:latin typeface="Sakkal Majalla" pitchFamily="2" charset="-78"/>
              <a:cs typeface="Sakkal Majalla" pitchFamily="2" charset="-78"/>
            </a:endParaRPr>
          </a:p>
        </p:txBody>
      </p:sp>
      <p:grpSp>
        <p:nvGrpSpPr>
          <p:cNvPr id="4" name="مجموعة 3"/>
          <p:cNvGrpSpPr/>
          <p:nvPr/>
        </p:nvGrpSpPr>
        <p:grpSpPr>
          <a:xfrm>
            <a:off x="3995936" y="44624"/>
            <a:ext cx="4968552" cy="1609487"/>
            <a:chOff x="3995936" y="44624"/>
            <a:chExt cx="4968552" cy="1609487"/>
          </a:xfrm>
        </p:grpSpPr>
        <p:grpSp>
          <p:nvGrpSpPr>
            <p:cNvPr id="39" name="مجموعة 38"/>
            <p:cNvGrpSpPr/>
            <p:nvPr/>
          </p:nvGrpSpPr>
          <p:grpSpPr>
            <a:xfrm>
              <a:off x="3995936" y="44624"/>
              <a:ext cx="4966912" cy="781637"/>
              <a:chOff x="2456145" y="-16933"/>
              <a:chExt cx="4536504" cy="781637"/>
            </a:xfrm>
          </p:grpSpPr>
          <p:sp>
            <p:nvSpPr>
              <p:cNvPr id="40" name="مستطيل مستدير الزوايا 39"/>
              <p:cNvSpPr/>
              <p:nvPr/>
            </p:nvSpPr>
            <p:spPr>
              <a:xfrm>
                <a:off x="2456145" y="0"/>
                <a:ext cx="4536504" cy="764704"/>
              </a:xfrm>
              <a:prstGeom prst="roundRect">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456146" y="-16933"/>
                <a:ext cx="4384502" cy="764704"/>
              </a:xfrm>
              <a:prstGeom prst="roundRect">
                <a:avLst/>
              </a:prstGeom>
            </p:spPr>
            <p:style>
              <a:lnRef idx="1">
                <a:schemeClr val="accent5"/>
              </a:lnRef>
              <a:fillRef idx="3">
                <a:schemeClr val="accent5"/>
              </a:fillRef>
              <a:effectRef idx="2">
                <a:schemeClr val="accent5"/>
              </a:effectRef>
              <a:fontRef idx="minor">
                <a:schemeClr val="lt1"/>
              </a:fontRef>
            </p:style>
            <p:txBody>
              <a:bodyPr rtlCol="1" anchor="ctr"/>
              <a:lstStyle/>
              <a:p>
                <a:pPr algn="ctr"/>
                <a:endParaRPr lang="ar-SA">
                  <a:solidFill>
                    <a:prstClr val="black"/>
                  </a:solidFill>
                </a:endParaRPr>
              </a:p>
            </p:txBody>
          </p:sp>
        </p:grpSp>
        <p:sp>
          <p:nvSpPr>
            <p:cNvPr id="42" name="مربع نص 41"/>
            <p:cNvSpPr txBox="1"/>
            <p:nvPr/>
          </p:nvSpPr>
          <p:spPr>
            <a:xfrm>
              <a:off x="4283968" y="155631"/>
              <a:ext cx="4547448" cy="553998"/>
            </a:xfrm>
            <a:prstGeom prst="rect">
              <a:avLst/>
            </a:prstGeom>
            <a:noFill/>
          </p:spPr>
          <p:txBody>
            <a:bodyPr wrap="square" rtlCol="1">
              <a:spAutoFit/>
            </a:bodyPr>
            <a:lstStyle/>
            <a:p>
              <a:pPr algn="ctr"/>
              <a:r>
                <a:rPr lang="ar-SA" sz="3000" b="1" dirty="0" smtClean="0">
                  <a:solidFill>
                    <a:srgbClr val="FFFF00"/>
                  </a:solidFill>
                  <a:latin typeface="Sakkal Majalla" pitchFamily="2" charset="-78"/>
                  <a:cs typeface="Sakkal Majalla" pitchFamily="2" charset="-78"/>
                </a:rPr>
                <a:t>طرح العالم الفرنسي دي برولي نظرية</a:t>
              </a:r>
              <a:endParaRPr lang="ar-SA" sz="3000" b="1" dirty="0">
                <a:solidFill>
                  <a:srgbClr val="FFFF00"/>
                </a:solidFill>
                <a:latin typeface="Sakkal Majalla" pitchFamily="2" charset="-78"/>
                <a:cs typeface="Sakkal Majalla" pitchFamily="2" charset="-78"/>
              </a:endParaRPr>
            </a:p>
          </p:txBody>
        </p:sp>
        <p:sp>
          <p:nvSpPr>
            <p:cNvPr id="2" name="سهم للأسفل 1"/>
            <p:cNvSpPr/>
            <p:nvPr/>
          </p:nvSpPr>
          <p:spPr>
            <a:xfrm>
              <a:off x="7956376" y="836712"/>
              <a:ext cx="1008112" cy="817399"/>
            </a:xfrm>
            <a:prstGeom prst="downArrow">
              <a:avLst/>
            </a:prstGeom>
          </p:spPr>
          <p:style>
            <a:lnRef idx="1">
              <a:schemeClr val="accent5"/>
            </a:lnRef>
            <a:fillRef idx="3">
              <a:schemeClr val="accent5"/>
            </a:fillRef>
            <a:effectRef idx="2">
              <a:schemeClr val="accent5"/>
            </a:effectRef>
            <a:fontRef idx="minor">
              <a:schemeClr val="lt1"/>
            </a:fontRef>
          </p:style>
          <p:txBody>
            <a:bodyPr rtlCol="1" anchor="ctr"/>
            <a:lstStyle/>
            <a:p>
              <a:pPr algn="ctr"/>
              <a:endParaRPr lang="ar-SA"/>
            </a:p>
          </p:txBody>
        </p:sp>
      </p:grpSp>
      <p:sp>
        <p:nvSpPr>
          <p:cNvPr id="26" name="مستطيل 25"/>
          <p:cNvSpPr>
            <a:spLocks noChangeArrowheads="1"/>
          </p:cNvSpPr>
          <p:nvPr/>
        </p:nvSpPr>
        <p:spPr bwMode="auto">
          <a:xfrm>
            <a:off x="2197376" y="2730986"/>
            <a:ext cx="4966912" cy="553998"/>
          </a:xfrm>
          <a:prstGeom prst="rect">
            <a:avLst/>
          </a:prstGeom>
          <a:ln/>
          <a:extLst/>
        </p:spPr>
        <p:style>
          <a:lnRef idx="1">
            <a:schemeClr val="accent6"/>
          </a:lnRef>
          <a:fillRef idx="3">
            <a:schemeClr val="accent6"/>
          </a:fillRef>
          <a:effectRef idx="2">
            <a:schemeClr val="accent6"/>
          </a:effectRef>
          <a:fontRef idx="minor">
            <a:schemeClr val="lt1"/>
          </a:fontRef>
        </p:style>
        <p:txBody>
          <a:bodyPr wrap="square">
            <a:spAutoFit/>
          </a:bodyPr>
          <a:lstStyle/>
          <a:p>
            <a:r>
              <a:rPr lang="ar-SA" sz="3000" b="1" dirty="0" smtClean="0">
                <a:solidFill>
                  <a:schemeClr val="bg1"/>
                </a:solidFill>
                <a:latin typeface="Sakkal Majalla" pitchFamily="2" charset="-78"/>
                <a:cs typeface="Sakkal Majalla" pitchFamily="2" charset="-78"/>
              </a:rPr>
              <a:t>فلماذا لا يكون </a:t>
            </a:r>
            <a:r>
              <a:rPr lang="ar-SA" sz="3000" b="1" dirty="0" err="1" smtClean="0">
                <a:solidFill>
                  <a:schemeClr val="bg1"/>
                </a:solidFill>
                <a:latin typeface="Sakkal Majalla" pitchFamily="2" charset="-78"/>
                <a:cs typeface="Sakkal Majalla" pitchFamily="2" charset="-78"/>
              </a:rPr>
              <a:t>للالكترون</a:t>
            </a:r>
            <a:r>
              <a:rPr lang="ar-SA" sz="3000" b="1" dirty="0" smtClean="0">
                <a:solidFill>
                  <a:schemeClr val="bg1"/>
                </a:solidFill>
                <a:latin typeface="Sakkal Majalla" pitchFamily="2" charset="-78"/>
                <a:cs typeface="Sakkal Majalla" pitchFamily="2" charset="-78"/>
              </a:rPr>
              <a:t> نفس الطبيعة؟</a:t>
            </a:r>
          </a:p>
        </p:txBody>
      </p:sp>
      <p:grpSp>
        <p:nvGrpSpPr>
          <p:cNvPr id="31" name="مجموعة 30"/>
          <p:cNvGrpSpPr/>
          <p:nvPr/>
        </p:nvGrpSpPr>
        <p:grpSpPr>
          <a:xfrm>
            <a:off x="683568" y="5013176"/>
            <a:ext cx="8242427" cy="843332"/>
            <a:chOff x="6156176" y="826988"/>
            <a:chExt cx="2987824" cy="787896"/>
          </a:xfrm>
        </p:grpSpPr>
        <p:sp>
          <p:nvSpPr>
            <p:cNvPr id="32" name="مستطيل 31"/>
            <p:cNvSpPr/>
            <p:nvPr/>
          </p:nvSpPr>
          <p:spPr>
            <a:xfrm>
              <a:off x="7131839" y="826988"/>
              <a:ext cx="2012161"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33" name="مخطط انسيابي: معالجة متعاقبة 32"/>
            <p:cNvSpPr/>
            <p:nvPr/>
          </p:nvSpPr>
          <p:spPr>
            <a:xfrm>
              <a:off x="6156176" y="863000"/>
              <a:ext cx="2987824" cy="720080"/>
            </a:xfrm>
            <a:prstGeom prst="flowChartAlternateProcess">
              <a:avLst/>
            </a:prstGeom>
            <a:ln/>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34" name="مربع نص 33"/>
          <p:cNvSpPr txBox="1"/>
          <p:nvPr/>
        </p:nvSpPr>
        <p:spPr>
          <a:xfrm>
            <a:off x="683569" y="5163041"/>
            <a:ext cx="8178929" cy="553998"/>
          </a:xfrm>
          <a:prstGeom prst="rect">
            <a:avLst/>
          </a:prstGeom>
          <a:noFill/>
        </p:spPr>
        <p:txBody>
          <a:bodyPr wrap="square" rtlCol="1">
            <a:spAutoFit/>
          </a:bodyPr>
          <a:lstStyle/>
          <a:p>
            <a:pPr fontAlgn="auto">
              <a:spcAft>
                <a:spcPts val="0"/>
              </a:spcAft>
              <a:defRPr/>
            </a:pPr>
            <a:r>
              <a:rPr lang="ar-SA" sz="3000" b="1" dirty="0" smtClean="0">
                <a:solidFill>
                  <a:prstClr val="black"/>
                </a:solidFill>
                <a:latin typeface="Sakkal Majalla" pitchFamily="2" charset="-78"/>
                <a:cs typeface="Sakkal Majalla" pitchFamily="2" charset="-78"/>
              </a:rPr>
              <a:t>اقترح دي برولي الحركة الموجية للإلكترون حول النواة.</a:t>
            </a:r>
            <a:endParaRPr lang="ar-SA" sz="3000" b="1" dirty="0">
              <a:solidFill>
                <a:prstClr val="black"/>
              </a:solidFill>
              <a:latin typeface="Sakkal Majalla" pitchFamily="2" charset="-78"/>
              <a:cs typeface="Sakkal Majalla" pitchFamily="2" charset="-78"/>
            </a:endParaRPr>
          </a:p>
        </p:txBody>
      </p:sp>
      <p:grpSp>
        <p:nvGrpSpPr>
          <p:cNvPr id="35" name="مجموعة 34"/>
          <p:cNvGrpSpPr/>
          <p:nvPr/>
        </p:nvGrpSpPr>
        <p:grpSpPr>
          <a:xfrm>
            <a:off x="6150548" y="3521773"/>
            <a:ext cx="2775446" cy="1491404"/>
            <a:chOff x="3995936" y="44624"/>
            <a:chExt cx="4968552" cy="1609487"/>
          </a:xfrm>
        </p:grpSpPr>
        <p:grpSp>
          <p:nvGrpSpPr>
            <p:cNvPr id="36" name="مجموعة 35"/>
            <p:cNvGrpSpPr/>
            <p:nvPr/>
          </p:nvGrpSpPr>
          <p:grpSpPr>
            <a:xfrm>
              <a:off x="3995936" y="44624"/>
              <a:ext cx="4966912" cy="781637"/>
              <a:chOff x="2456145" y="-16933"/>
              <a:chExt cx="4536504" cy="781637"/>
            </a:xfrm>
          </p:grpSpPr>
          <p:sp>
            <p:nvSpPr>
              <p:cNvPr id="43" name="مستطيل مستدير الزوايا 42"/>
              <p:cNvSpPr/>
              <p:nvPr/>
            </p:nvSpPr>
            <p:spPr>
              <a:xfrm>
                <a:off x="2456145" y="0"/>
                <a:ext cx="4536504" cy="764704"/>
              </a:xfrm>
              <a:prstGeom prst="roundRect">
                <a:avLst/>
              </a:prstGeom>
            </p:spPr>
            <p:style>
              <a:lnRef idx="0">
                <a:schemeClr val="dk1"/>
              </a:lnRef>
              <a:fillRef idx="3">
                <a:schemeClr val="dk1"/>
              </a:fillRef>
              <a:effectRef idx="3">
                <a:schemeClr val="dk1"/>
              </a:effectRef>
              <a:fontRef idx="minor">
                <a:schemeClr val="lt1"/>
              </a:fontRef>
            </p:style>
            <p:txBody>
              <a:bodyPr rtlCol="1" anchor="ctr"/>
              <a:lstStyle/>
              <a:p>
                <a:pPr algn="ctr"/>
                <a:endParaRPr lang="ar-SA">
                  <a:solidFill>
                    <a:prstClr val="white"/>
                  </a:solidFill>
                </a:endParaRPr>
              </a:p>
            </p:txBody>
          </p:sp>
          <p:sp>
            <p:nvSpPr>
              <p:cNvPr id="44" name="مستطيل مستدير الزوايا 43"/>
              <p:cNvSpPr/>
              <p:nvPr/>
            </p:nvSpPr>
            <p:spPr>
              <a:xfrm>
                <a:off x="2456146" y="-16933"/>
                <a:ext cx="4384502" cy="764704"/>
              </a:xfrm>
              <a:prstGeom prst="roundRect">
                <a:avLst/>
              </a:prstGeom>
            </p:spPr>
            <p:style>
              <a:lnRef idx="1">
                <a:schemeClr val="accent5"/>
              </a:lnRef>
              <a:fillRef idx="3">
                <a:schemeClr val="accent5"/>
              </a:fillRef>
              <a:effectRef idx="2">
                <a:schemeClr val="accent5"/>
              </a:effectRef>
              <a:fontRef idx="minor">
                <a:schemeClr val="lt1"/>
              </a:fontRef>
            </p:style>
            <p:txBody>
              <a:bodyPr rtlCol="1" anchor="ctr"/>
              <a:lstStyle/>
              <a:p>
                <a:pPr algn="ctr"/>
                <a:endParaRPr lang="ar-SA">
                  <a:solidFill>
                    <a:prstClr val="black"/>
                  </a:solidFill>
                </a:endParaRPr>
              </a:p>
            </p:txBody>
          </p:sp>
        </p:grpSp>
        <p:sp>
          <p:nvSpPr>
            <p:cNvPr id="37" name="مربع نص 36"/>
            <p:cNvSpPr txBox="1"/>
            <p:nvPr/>
          </p:nvSpPr>
          <p:spPr>
            <a:xfrm>
              <a:off x="4283968" y="155631"/>
              <a:ext cx="4547448" cy="553998"/>
            </a:xfrm>
            <a:prstGeom prst="rect">
              <a:avLst/>
            </a:prstGeom>
            <a:noFill/>
          </p:spPr>
          <p:txBody>
            <a:bodyPr wrap="square" rtlCol="1">
              <a:spAutoFit/>
            </a:bodyPr>
            <a:lstStyle/>
            <a:p>
              <a:pPr algn="ctr"/>
              <a:r>
                <a:rPr lang="ar-SA" sz="3000" b="1" dirty="0" smtClean="0">
                  <a:solidFill>
                    <a:srgbClr val="FFFF00"/>
                  </a:solidFill>
                  <a:latin typeface="Sakkal Majalla" pitchFamily="2" charset="-78"/>
                  <a:cs typeface="Sakkal Majalla" pitchFamily="2" charset="-78"/>
                </a:rPr>
                <a:t>على هذا الأساس</a:t>
              </a:r>
              <a:endParaRPr lang="ar-SA" sz="3000" b="1" dirty="0">
                <a:solidFill>
                  <a:srgbClr val="FFFF00"/>
                </a:solidFill>
                <a:latin typeface="Sakkal Majalla" pitchFamily="2" charset="-78"/>
                <a:cs typeface="Sakkal Majalla" pitchFamily="2" charset="-78"/>
              </a:endParaRPr>
            </a:p>
          </p:txBody>
        </p:sp>
        <p:sp>
          <p:nvSpPr>
            <p:cNvPr id="38" name="سهم للأسفل 37"/>
            <p:cNvSpPr/>
            <p:nvPr/>
          </p:nvSpPr>
          <p:spPr>
            <a:xfrm>
              <a:off x="7956376" y="836712"/>
              <a:ext cx="1008112" cy="817399"/>
            </a:xfrm>
            <a:prstGeom prst="downArrow">
              <a:avLst/>
            </a:prstGeom>
          </p:spPr>
          <p:style>
            <a:lnRef idx="1">
              <a:schemeClr val="accent5"/>
            </a:lnRef>
            <a:fillRef idx="3">
              <a:schemeClr val="accent5"/>
            </a:fillRef>
            <a:effectRef idx="2">
              <a:schemeClr val="accent5"/>
            </a:effectRef>
            <a:fontRef idx="minor">
              <a:schemeClr val="lt1"/>
            </a:fontRef>
          </p:style>
          <p:txBody>
            <a:bodyPr rtlCol="1" anchor="ctr"/>
            <a:lstStyle/>
            <a:p>
              <a:pPr algn="ctr"/>
              <a:endParaRPr lang="ar-SA"/>
            </a:p>
          </p:txBody>
        </p:sp>
      </p:grpSp>
    </p:spTree>
    <p:custDataLst>
      <p:tags r:id="rId1"/>
    </p:custDataLst>
    <p:extLst>
      <p:ext uri="{BB962C8B-B14F-4D97-AF65-F5344CB8AC3E}">
        <p14:creationId xmlns:p14="http://schemas.microsoft.com/office/powerpoint/2010/main" xmlns="" val="2246858258"/>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circle(in)">
                                      <p:cBhvr>
                                        <p:cTn id="7" dur="20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3"/>
                                        </p:tgtEl>
                                        <p:attrNameLst>
                                          <p:attrName>style.visibility</p:attrName>
                                        </p:attrNameLst>
                                      </p:cBhvr>
                                      <p:to>
                                        <p:strVal val="visible"/>
                                      </p:to>
                                    </p:set>
                                    <p:anim calcmode="lin" valueType="num">
                                      <p:cBhvr additive="base">
                                        <p:cTn id="12" dur="500" fill="hold"/>
                                        <p:tgtEl>
                                          <p:spTgt spid="23"/>
                                        </p:tgtEl>
                                        <p:attrNameLst>
                                          <p:attrName>ppt_x</p:attrName>
                                        </p:attrNameLst>
                                      </p:cBhvr>
                                      <p:tavLst>
                                        <p:tav tm="0">
                                          <p:val>
                                            <p:strVal val="#ppt_x"/>
                                          </p:val>
                                        </p:tav>
                                        <p:tav tm="100000">
                                          <p:val>
                                            <p:strVal val="#ppt_x"/>
                                          </p:val>
                                        </p:tav>
                                      </p:tavLst>
                                    </p:anim>
                                    <p:anim calcmode="lin" valueType="num">
                                      <p:cBhvr additive="base">
                                        <p:cTn id="13" dur="500" fill="hold"/>
                                        <p:tgtEl>
                                          <p:spTgt spid="23"/>
                                        </p:tgtEl>
                                        <p:attrNameLst>
                                          <p:attrName>ppt_y</p:attrName>
                                        </p:attrNameLst>
                                      </p:cBhvr>
                                      <p:tavLst>
                                        <p:tav tm="0">
                                          <p:val>
                                            <p:strVal val="1+#ppt_h/2"/>
                                          </p:val>
                                        </p:tav>
                                        <p:tav tm="100000">
                                          <p:val>
                                            <p:strVal val="#ppt_y"/>
                                          </p:val>
                                        </p:tav>
                                      </p:tavLst>
                                    </p:anim>
                                  </p:childTnLst>
                                </p:cTn>
                              </p:par>
                            </p:childTnLst>
                          </p:cTn>
                        </p:par>
                      </p:childTnLst>
                    </p:cTn>
                  </p:par>
                  <p:par>
                    <p:cTn id="14" fill="hold">
                      <p:stCondLst>
                        <p:cond delay="indefinite"/>
                      </p:stCondLst>
                      <p:childTnLst>
                        <p:par>
                          <p:cTn id="15" fill="hold">
                            <p:stCondLst>
                              <p:cond delay="0"/>
                            </p:stCondLst>
                            <p:childTnLst>
                              <p:par>
                                <p:cTn id="16" presetID="2" presetClass="entr" presetSubtype="4" fill="hold" grpId="0" nodeType="clickEffect">
                                  <p:stCondLst>
                                    <p:cond delay="0"/>
                                  </p:stCondLst>
                                  <p:iterate type="lt">
                                    <p:tmPct val="10000"/>
                                  </p:iterate>
                                  <p:childTnLst>
                                    <p:set>
                                      <p:cBhvr>
                                        <p:cTn id="17" dur="1" fill="hold">
                                          <p:stCondLst>
                                            <p:cond delay="0"/>
                                          </p:stCondLst>
                                        </p:cTn>
                                        <p:tgtEl>
                                          <p:spTgt spid="30"/>
                                        </p:tgtEl>
                                        <p:attrNameLst>
                                          <p:attrName>style.visibility</p:attrName>
                                        </p:attrNameLst>
                                      </p:cBhvr>
                                      <p:to>
                                        <p:strVal val="visible"/>
                                      </p:to>
                                    </p:set>
                                    <p:anim calcmode="lin" valueType="num">
                                      <p:cBhvr additive="base">
                                        <p:cTn id="18" dur="500" fill="hold"/>
                                        <p:tgtEl>
                                          <p:spTgt spid="30"/>
                                        </p:tgtEl>
                                        <p:attrNameLst>
                                          <p:attrName>ppt_x</p:attrName>
                                        </p:attrNameLst>
                                      </p:cBhvr>
                                      <p:tavLst>
                                        <p:tav tm="0">
                                          <p:val>
                                            <p:strVal val="#ppt_x"/>
                                          </p:val>
                                        </p:tav>
                                        <p:tav tm="100000">
                                          <p:val>
                                            <p:strVal val="#ppt_x"/>
                                          </p:val>
                                        </p:tav>
                                      </p:tavLst>
                                    </p:anim>
                                    <p:anim calcmode="lin" valueType="num">
                                      <p:cBhvr additive="base">
                                        <p:cTn id="19" dur="500" fill="hold"/>
                                        <p:tgtEl>
                                          <p:spTgt spid="30"/>
                                        </p:tgtEl>
                                        <p:attrNameLst>
                                          <p:attrName>ppt_y</p:attrName>
                                        </p:attrNameLst>
                                      </p:cBhvr>
                                      <p:tavLst>
                                        <p:tav tm="0">
                                          <p:val>
                                            <p:strVal val="1+#ppt_h/2"/>
                                          </p:val>
                                        </p:tav>
                                        <p:tav tm="100000">
                                          <p:val>
                                            <p:strVal val="#ppt_y"/>
                                          </p:val>
                                        </p:tav>
                                      </p:tavLst>
                                    </p:anim>
                                  </p:childTnLst>
                                </p:cTn>
                              </p:par>
                            </p:childTnLst>
                          </p:cTn>
                        </p:par>
                      </p:childTnLst>
                    </p:cTn>
                  </p:par>
                  <p:par>
                    <p:cTn id="20" fill="hold">
                      <p:stCondLst>
                        <p:cond delay="indefinite"/>
                      </p:stCondLst>
                      <p:childTnLst>
                        <p:par>
                          <p:cTn id="21" fill="hold">
                            <p:stCondLst>
                              <p:cond delay="0"/>
                            </p:stCondLst>
                            <p:childTnLst>
                              <p:par>
                                <p:cTn id="22" presetID="2" presetClass="entr" presetSubtype="4" fill="hold" grpId="0" nodeType="clickEffect">
                                  <p:stCondLst>
                                    <p:cond delay="0"/>
                                  </p:stCondLst>
                                  <p:childTnLst>
                                    <p:set>
                                      <p:cBhvr>
                                        <p:cTn id="23" dur="1" fill="hold">
                                          <p:stCondLst>
                                            <p:cond delay="0"/>
                                          </p:stCondLst>
                                        </p:cTn>
                                        <p:tgtEl>
                                          <p:spTgt spid="26"/>
                                        </p:tgtEl>
                                        <p:attrNameLst>
                                          <p:attrName>style.visibility</p:attrName>
                                        </p:attrNameLst>
                                      </p:cBhvr>
                                      <p:to>
                                        <p:strVal val="visible"/>
                                      </p:to>
                                    </p:set>
                                    <p:anim calcmode="lin" valueType="num">
                                      <p:cBhvr additive="base">
                                        <p:cTn id="24" dur="500" fill="hold"/>
                                        <p:tgtEl>
                                          <p:spTgt spid="26"/>
                                        </p:tgtEl>
                                        <p:attrNameLst>
                                          <p:attrName>ppt_x</p:attrName>
                                        </p:attrNameLst>
                                      </p:cBhvr>
                                      <p:tavLst>
                                        <p:tav tm="0">
                                          <p:val>
                                            <p:strVal val="#ppt_x"/>
                                          </p:val>
                                        </p:tav>
                                        <p:tav tm="100000">
                                          <p:val>
                                            <p:strVal val="#ppt_x"/>
                                          </p:val>
                                        </p:tav>
                                      </p:tavLst>
                                    </p:anim>
                                    <p:anim calcmode="lin" valueType="num">
                                      <p:cBhvr additive="base">
                                        <p:cTn id="25"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6" fill="hold">
                      <p:stCondLst>
                        <p:cond delay="indefinite"/>
                      </p:stCondLst>
                      <p:childTnLst>
                        <p:par>
                          <p:cTn id="27" fill="hold">
                            <p:stCondLst>
                              <p:cond delay="0"/>
                            </p:stCondLst>
                            <p:childTnLst>
                              <p:par>
                                <p:cTn id="28" presetID="6" presetClass="entr" presetSubtype="16" fill="hold" nodeType="clickEffect">
                                  <p:stCondLst>
                                    <p:cond delay="0"/>
                                  </p:stCondLst>
                                  <p:childTnLst>
                                    <p:set>
                                      <p:cBhvr>
                                        <p:cTn id="29" dur="1" fill="hold">
                                          <p:stCondLst>
                                            <p:cond delay="0"/>
                                          </p:stCondLst>
                                        </p:cTn>
                                        <p:tgtEl>
                                          <p:spTgt spid="35"/>
                                        </p:tgtEl>
                                        <p:attrNameLst>
                                          <p:attrName>style.visibility</p:attrName>
                                        </p:attrNameLst>
                                      </p:cBhvr>
                                      <p:to>
                                        <p:strVal val="visible"/>
                                      </p:to>
                                    </p:set>
                                    <p:animEffect transition="in" filter="circle(in)">
                                      <p:cBhvr>
                                        <p:cTn id="30" dur="2000"/>
                                        <p:tgtEl>
                                          <p:spTgt spid="35"/>
                                        </p:tgtEl>
                                      </p:cBhvr>
                                    </p:animEffect>
                                  </p:childTnLst>
                                </p:cTn>
                              </p:par>
                            </p:childTnLst>
                          </p:cTn>
                        </p:par>
                      </p:childTnLst>
                    </p:cTn>
                  </p:par>
                  <p:par>
                    <p:cTn id="31" fill="hold">
                      <p:stCondLst>
                        <p:cond delay="indefinite"/>
                      </p:stCondLst>
                      <p:childTnLst>
                        <p:par>
                          <p:cTn id="32" fill="hold">
                            <p:stCondLst>
                              <p:cond delay="0"/>
                            </p:stCondLst>
                            <p:childTnLst>
                              <p:par>
                                <p:cTn id="33" presetID="2" presetClass="entr" presetSubtype="4" fill="hold" nodeType="clickEffect">
                                  <p:stCondLst>
                                    <p:cond delay="0"/>
                                  </p:stCondLst>
                                  <p:childTnLst>
                                    <p:set>
                                      <p:cBhvr>
                                        <p:cTn id="34" dur="1" fill="hold">
                                          <p:stCondLst>
                                            <p:cond delay="0"/>
                                          </p:stCondLst>
                                        </p:cTn>
                                        <p:tgtEl>
                                          <p:spTgt spid="31"/>
                                        </p:tgtEl>
                                        <p:attrNameLst>
                                          <p:attrName>style.visibility</p:attrName>
                                        </p:attrNameLst>
                                      </p:cBhvr>
                                      <p:to>
                                        <p:strVal val="visible"/>
                                      </p:to>
                                    </p:set>
                                    <p:anim calcmode="lin" valueType="num">
                                      <p:cBhvr additive="base">
                                        <p:cTn id="35" dur="500" fill="hold"/>
                                        <p:tgtEl>
                                          <p:spTgt spid="31"/>
                                        </p:tgtEl>
                                        <p:attrNameLst>
                                          <p:attrName>ppt_x</p:attrName>
                                        </p:attrNameLst>
                                      </p:cBhvr>
                                      <p:tavLst>
                                        <p:tav tm="0">
                                          <p:val>
                                            <p:strVal val="#ppt_x"/>
                                          </p:val>
                                        </p:tav>
                                        <p:tav tm="100000">
                                          <p:val>
                                            <p:strVal val="#ppt_x"/>
                                          </p:val>
                                        </p:tav>
                                      </p:tavLst>
                                    </p:anim>
                                    <p:anim calcmode="lin" valueType="num">
                                      <p:cBhvr additive="base">
                                        <p:cTn id="36" dur="500" fill="hold"/>
                                        <p:tgtEl>
                                          <p:spTgt spid="31"/>
                                        </p:tgtEl>
                                        <p:attrNameLst>
                                          <p:attrName>ppt_y</p:attrName>
                                        </p:attrNameLst>
                                      </p:cBhvr>
                                      <p:tavLst>
                                        <p:tav tm="0">
                                          <p:val>
                                            <p:strVal val="1+#ppt_h/2"/>
                                          </p:val>
                                        </p:tav>
                                        <p:tav tm="100000">
                                          <p:val>
                                            <p:strVal val="#ppt_y"/>
                                          </p:val>
                                        </p:tav>
                                      </p:tavLst>
                                    </p:anim>
                                  </p:childTnLst>
                                </p:cTn>
                              </p:par>
                            </p:childTnLst>
                          </p:cTn>
                        </p:par>
                      </p:childTnLst>
                    </p:cTn>
                  </p:par>
                  <p:par>
                    <p:cTn id="37" fill="hold">
                      <p:stCondLst>
                        <p:cond delay="indefinite"/>
                      </p:stCondLst>
                      <p:childTnLst>
                        <p:par>
                          <p:cTn id="38" fill="hold">
                            <p:stCondLst>
                              <p:cond delay="0"/>
                            </p:stCondLst>
                            <p:childTnLst>
                              <p:par>
                                <p:cTn id="39" presetID="2" presetClass="entr" presetSubtype="4" fill="hold" grpId="0" nodeType="clickEffect">
                                  <p:stCondLst>
                                    <p:cond delay="0"/>
                                  </p:stCondLst>
                                  <p:iterate type="lt">
                                    <p:tmPct val="10000"/>
                                  </p:iterate>
                                  <p:childTnLst>
                                    <p:set>
                                      <p:cBhvr>
                                        <p:cTn id="40" dur="1" fill="hold">
                                          <p:stCondLst>
                                            <p:cond delay="0"/>
                                          </p:stCondLst>
                                        </p:cTn>
                                        <p:tgtEl>
                                          <p:spTgt spid="34"/>
                                        </p:tgtEl>
                                        <p:attrNameLst>
                                          <p:attrName>style.visibility</p:attrName>
                                        </p:attrNameLst>
                                      </p:cBhvr>
                                      <p:to>
                                        <p:strVal val="visible"/>
                                      </p:to>
                                    </p:set>
                                    <p:anim calcmode="lin" valueType="num">
                                      <p:cBhvr additive="base">
                                        <p:cTn id="41" dur="500" fill="hold"/>
                                        <p:tgtEl>
                                          <p:spTgt spid="34"/>
                                        </p:tgtEl>
                                        <p:attrNameLst>
                                          <p:attrName>ppt_x</p:attrName>
                                        </p:attrNameLst>
                                      </p:cBhvr>
                                      <p:tavLst>
                                        <p:tav tm="0">
                                          <p:val>
                                            <p:strVal val="#ppt_x"/>
                                          </p:val>
                                        </p:tav>
                                        <p:tav tm="100000">
                                          <p:val>
                                            <p:strVal val="#ppt_x"/>
                                          </p:val>
                                        </p:tav>
                                      </p:tavLst>
                                    </p:anim>
                                    <p:anim calcmode="lin" valueType="num">
                                      <p:cBhvr additive="base">
                                        <p:cTn id="42"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45" presetClass="entr" presetSubtype="0"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Effect transition="in" filter="fade">
                                      <p:cBhvr>
                                        <p:cTn id="47" dur="2000"/>
                                        <p:tgtEl>
                                          <p:spTgt spid="11"/>
                                        </p:tgtEl>
                                      </p:cBhvr>
                                    </p:animEffect>
                                    <p:anim calcmode="lin" valueType="num">
                                      <p:cBhvr>
                                        <p:cTn id="48" dur="2000" fill="hold"/>
                                        <p:tgtEl>
                                          <p:spTgt spid="11"/>
                                        </p:tgtEl>
                                        <p:attrNameLst>
                                          <p:attrName>ppt_w</p:attrName>
                                        </p:attrNameLst>
                                      </p:cBhvr>
                                      <p:tavLst>
                                        <p:tav tm="0" fmla="#ppt_w*sin(2.5*pi*$)">
                                          <p:val>
                                            <p:fltVal val="0"/>
                                          </p:val>
                                        </p:tav>
                                        <p:tav tm="100000">
                                          <p:val>
                                            <p:fltVal val="1"/>
                                          </p:val>
                                        </p:tav>
                                      </p:tavLst>
                                    </p:anim>
                                    <p:anim calcmode="lin" valueType="num">
                                      <p:cBhvr>
                                        <p:cTn id="49" dur="2000" fill="hold"/>
                                        <p:tgtEl>
                                          <p:spTgt spid="11"/>
                                        </p:tgtEl>
                                        <p:attrNameLst>
                                          <p:attrName>ppt_h</p:attrName>
                                        </p:attrNameLst>
                                      </p:cBhvr>
                                      <p:tavLst>
                                        <p:tav tm="0">
                                          <p:val>
                                            <p:strVal val="#ppt_h"/>
                                          </p:val>
                                        </p:tav>
                                        <p:tav tm="100000">
                                          <p:val>
                                            <p:strVal val="#ppt_h"/>
                                          </p:val>
                                        </p:tav>
                                      </p:tavLst>
                                    </p:anim>
                                  </p:childTnLst>
                                </p:cTn>
                              </p:par>
                              <p:par>
                                <p:cTn id="50" presetID="45" presetClass="entr" presetSubtype="0" fill="hold" nodeType="withEffect">
                                  <p:stCondLst>
                                    <p:cond delay="0"/>
                                  </p:stCondLst>
                                  <p:childTnLst>
                                    <p:set>
                                      <p:cBhvr>
                                        <p:cTn id="51" dur="1" fill="hold">
                                          <p:stCondLst>
                                            <p:cond delay="0"/>
                                          </p:stCondLst>
                                        </p:cTn>
                                        <p:tgtEl>
                                          <p:spTgt spid="10"/>
                                        </p:tgtEl>
                                        <p:attrNameLst>
                                          <p:attrName>style.visibility</p:attrName>
                                        </p:attrNameLst>
                                      </p:cBhvr>
                                      <p:to>
                                        <p:strVal val="visible"/>
                                      </p:to>
                                    </p:set>
                                    <p:animEffect transition="in" filter="fade">
                                      <p:cBhvr>
                                        <p:cTn id="52" dur="2000"/>
                                        <p:tgtEl>
                                          <p:spTgt spid="10"/>
                                        </p:tgtEl>
                                      </p:cBhvr>
                                    </p:animEffect>
                                    <p:anim calcmode="lin" valueType="num">
                                      <p:cBhvr>
                                        <p:cTn id="53" dur="2000" fill="hold"/>
                                        <p:tgtEl>
                                          <p:spTgt spid="10"/>
                                        </p:tgtEl>
                                        <p:attrNameLst>
                                          <p:attrName>ppt_w</p:attrName>
                                        </p:attrNameLst>
                                      </p:cBhvr>
                                      <p:tavLst>
                                        <p:tav tm="0" fmla="#ppt_w*sin(2.5*pi*$)">
                                          <p:val>
                                            <p:fltVal val="0"/>
                                          </p:val>
                                        </p:tav>
                                        <p:tav tm="100000">
                                          <p:val>
                                            <p:fltVal val="1"/>
                                          </p:val>
                                        </p:tav>
                                      </p:tavLst>
                                    </p:anim>
                                    <p:anim calcmode="lin" valueType="num">
                                      <p:cBhvr>
                                        <p:cTn id="54"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26" grpId="0" animBg="1"/>
      <p:bldP spid="34"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28" name="مجموعة 27"/>
          <p:cNvGrpSpPr/>
          <p:nvPr/>
        </p:nvGrpSpPr>
        <p:grpSpPr>
          <a:xfrm>
            <a:off x="4128331" y="260648"/>
            <a:ext cx="4836158" cy="764704"/>
            <a:chOff x="2339752" y="0"/>
            <a:chExt cx="4536504" cy="764704"/>
          </a:xfrm>
        </p:grpSpPr>
        <p:sp>
          <p:nvSpPr>
            <p:cNvPr id="29" name="مستطيل مستدير الزوايا 28"/>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5" name="مستطيل مستدير الزوايا 44"/>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6" name="مربع نص 45"/>
          <p:cNvSpPr txBox="1"/>
          <p:nvPr/>
        </p:nvSpPr>
        <p:spPr>
          <a:xfrm>
            <a:off x="4484898" y="361335"/>
            <a:ext cx="4355439"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الطبيعة المزدوجة للإلكترون</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47" name="مجموعة 46"/>
          <p:cNvGrpSpPr/>
          <p:nvPr/>
        </p:nvGrpSpPr>
        <p:grpSpPr>
          <a:xfrm>
            <a:off x="722062" y="1196752"/>
            <a:ext cx="8242427" cy="936104"/>
            <a:chOff x="6156176" y="826988"/>
            <a:chExt cx="2987824" cy="787896"/>
          </a:xfrm>
        </p:grpSpPr>
        <p:sp>
          <p:nvSpPr>
            <p:cNvPr id="48" name="مستطيل 47"/>
            <p:cNvSpPr/>
            <p:nvPr/>
          </p:nvSpPr>
          <p:spPr>
            <a:xfrm>
              <a:off x="7131839" y="826988"/>
              <a:ext cx="2012161"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49" name="مخطط انسيابي: معالجة متعاقبة 48"/>
            <p:cNvSpPr/>
            <p:nvPr/>
          </p:nvSpPr>
          <p:spPr>
            <a:xfrm>
              <a:off x="6156176"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50" name="مربع نص 49"/>
          <p:cNvSpPr txBox="1"/>
          <p:nvPr/>
        </p:nvSpPr>
        <p:spPr>
          <a:xfrm>
            <a:off x="722063" y="1362834"/>
            <a:ext cx="8178929" cy="553998"/>
          </a:xfrm>
          <a:prstGeom prst="rect">
            <a:avLst/>
          </a:prstGeom>
          <a:noFill/>
        </p:spPr>
        <p:txBody>
          <a:bodyPr wrap="square" rtlCol="1">
            <a:spAutoFit/>
          </a:bodyPr>
          <a:lstStyle/>
          <a:p>
            <a:pPr fontAlgn="auto">
              <a:spcAft>
                <a:spcPts val="0"/>
              </a:spcAft>
              <a:defRPr/>
            </a:pPr>
            <a:r>
              <a:rPr lang="ar-SA" sz="3000" b="1" dirty="0" smtClean="0">
                <a:solidFill>
                  <a:prstClr val="black"/>
                </a:solidFill>
                <a:latin typeface="Sakkal Majalla" pitchFamily="2" charset="-78"/>
                <a:cs typeface="Sakkal Majalla" pitchFamily="2" charset="-78"/>
              </a:rPr>
              <a:t>الإلكترون جسيم مادي مشحون متحرك تصاحبه موجة مادية.</a:t>
            </a:r>
            <a:endParaRPr lang="ar-SA" sz="3000" b="1" dirty="0">
              <a:solidFill>
                <a:prstClr val="black"/>
              </a:solidFill>
              <a:latin typeface="Sakkal Majalla" pitchFamily="2" charset="-78"/>
              <a:cs typeface="Sakkal Majalla" pitchFamily="2" charset="-78"/>
            </a:endParaRPr>
          </a:p>
        </p:txBody>
      </p:sp>
      <p:grpSp>
        <p:nvGrpSpPr>
          <p:cNvPr id="51" name="مجموعة 50"/>
          <p:cNvGrpSpPr/>
          <p:nvPr/>
        </p:nvGrpSpPr>
        <p:grpSpPr>
          <a:xfrm>
            <a:off x="4128330" y="2564904"/>
            <a:ext cx="4836158" cy="764704"/>
            <a:chOff x="2339752" y="0"/>
            <a:chExt cx="4536504" cy="764704"/>
          </a:xfrm>
        </p:grpSpPr>
        <p:sp>
          <p:nvSpPr>
            <p:cNvPr id="52" name="مستطيل مستدير الزوايا 51"/>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53" name="مستطيل مستدير الزوايا 52"/>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54" name="مربع نص 53"/>
          <p:cNvSpPr txBox="1"/>
          <p:nvPr/>
        </p:nvSpPr>
        <p:spPr>
          <a:xfrm>
            <a:off x="4484897" y="2665591"/>
            <a:ext cx="4355439"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مبدأ عام التحديد </a:t>
            </a:r>
            <a:r>
              <a:rPr lang="ar-SA" sz="3500" b="1" spc="50" dirty="0" err="1"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لهايزنبرج</a:t>
            </a: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 </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55" name="مجموعة 54"/>
          <p:cNvGrpSpPr/>
          <p:nvPr/>
        </p:nvGrpSpPr>
        <p:grpSpPr>
          <a:xfrm>
            <a:off x="722061" y="3573016"/>
            <a:ext cx="8242427" cy="2304256"/>
            <a:chOff x="6156176" y="826988"/>
            <a:chExt cx="2987824" cy="787896"/>
          </a:xfrm>
        </p:grpSpPr>
        <p:sp>
          <p:nvSpPr>
            <p:cNvPr id="56" name="مستطيل 55"/>
            <p:cNvSpPr/>
            <p:nvPr/>
          </p:nvSpPr>
          <p:spPr>
            <a:xfrm>
              <a:off x="7131839" y="826988"/>
              <a:ext cx="2012161"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57" name="مخطط انسيابي: معالجة متعاقبة 56"/>
            <p:cNvSpPr/>
            <p:nvPr/>
          </p:nvSpPr>
          <p:spPr>
            <a:xfrm>
              <a:off x="6156176"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58" name="مربع نص 57"/>
          <p:cNvSpPr txBox="1"/>
          <p:nvPr/>
        </p:nvSpPr>
        <p:spPr>
          <a:xfrm>
            <a:off x="722062" y="3794264"/>
            <a:ext cx="8178929" cy="1938992"/>
          </a:xfrm>
          <a:prstGeom prst="rect">
            <a:avLst/>
          </a:prstGeom>
          <a:noFill/>
        </p:spPr>
        <p:txBody>
          <a:bodyPr wrap="square" rtlCol="1">
            <a:spAutoFit/>
          </a:bodyPr>
          <a:lstStyle/>
          <a:p>
            <a:pPr fontAlgn="auto">
              <a:spcAft>
                <a:spcPts val="0"/>
              </a:spcAft>
              <a:defRPr/>
            </a:pPr>
            <a:r>
              <a:rPr lang="ar-SA" sz="3000" b="1" dirty="0" smtClean="0">
                <a:solidFill>
                  <a:prstClr val="black"/>
                </a:solidFill>
                <a:latin typeface="Sakkal Majalla" pitchFamily="2" charset="-78"/>
                <a:cs typeface="Sakkal Majalla" pitchFamily="2" charset="-78"/>
              </a:rPr>
              <a:t>اكتشف أنك تستطيع قياس سرعة الجسيم أو قد تستطيع أن تقيس موضعه غير أنك لا تستطيع أن تقوم بالمهمتين معًا.</a:t>
            </a:r>
          </a:p>
          <a:p>
            <a:pPr fontAlgn="auto">
              <a:spcAft>
                <a:spcPts val="0"/>
              </a:spcAft>
              <a:defRPr/>
            </a:pPr>
            <a:r>
              <a:rPr lang="ar-SA" sz="3000" b="1" dirty="0" smtClean="0">
                <a:solidFill>
                  <a:prstClr val="black"/>
                </a:solidFill>
                <a:latin typeface="Sakkal Majalla" pitchFamily="2" charset="-78"/>
                <a:cs typeface="Sakkal Majalla" pitchFamily="2" charset="-78"/>
              </a:rPr>
              <a:t>بناءً على ذلك:</a:t>
            </a:r>
          </a:p>
          <a:p>
            <a:pPr fontAlgn="auto">
              <a:spcAft>
                <a:spcPts val="0"/>
              </a:spcAft>
              <a:defRPr/>
            </a:pPr>
            <a:r>
              <a:rPr lang="ar-SA" sz="3000" b="1" dirty="0" smtClean="0">
                <a:solidFill>
                  <a:prstClr val="black"/>
                </a:solidFill>
                <a:latin typeface="Sakkal Majalla" pitchFamily="2" charset="-78"/>
                <a:cs typeface="Sakkal Majalla" pitchFamily="2" charset="-78"/>
              </a:rPr>
              <a:t>من المستحيل معرفة سرعة جسيم ومكانه في الوقت نفسه بدقة.</a:t>
            </a:r>
            <a:endParaRPr lang="ar-SA" sz="3000" b="1" dirty="0">
              <a:solidFill>
                <a:prstClr val="black"/>
              </a:solidFill>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808739634"/>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wipe(down)">
                                      <p:cBhvr>
                                        <p:cTn id="7" dur="580">
                                          <p:stCondLst>
                                            <p:cond delay="0"/>
                                          </p:stCondLst>
                                        </p:cTn>
                                        <p:tgtEl>
                                          <p:spTgt spid="28"/>
                                        </p:tgtEl>
                                      </p:cBhvr>
                                    </p:animEffect>
                                    <p:anim calcmode="lin" valueType="num">
                                      <p:cBhvr>
                                        <p:cTn id="8"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13" dur="26">
                                          <p:stCondLst>
                                            <p:cond delay="650"/>
                                          </p:stCondLst>
                                        </p:cTn>
                                        <p:tgtEl>
                                          <p:spTgt spid="28"/>
                                        </p:tgtEl>
                                      </p:cBhvr>
                                      <p:to x="100000" y="60000"/>
                                    </p:animScale>
                                    <p:animScale>
                                      <p:cBhvr>
                                        <p:cTn id="14" dur="166" decel="50000">
                                          <p:stCondLst>
                                            <p:cond delay="676"/>
                                          </p:stCondLst>
                                        </p:cTn>
                                        <p:tgtEl>
                                          <p:spTgt spid="28"/>
                                        </p:tgtEl>
                                      </p:cBhvr>
                                      <p:to x="100000" y="100000"/>
                                    </p:animScale>
                                    <p:animScale>
                                      <p:cBhvr>
                                        <p:cTn id="15" dur="26">
                                          <p:stCondLst>
                                            <p:cond delay="1312"/>
                                          </p:stCondLst>
                                        </p:cTn>
                                        <p:tgtEl>
                                          <p:spTgt spid="28"/>
                                        </p:tgtEl>
                                      </p:cBhvr>
                                      <p:to x="100000" y="80000"/>
                                    </p:animScale>
                                    <p:animScale>
                                      <p:cBhvr>
                                        <p:cTn id="16" dur="166" decel="50000">
                                          <p:stCondLst>
                                            <p:cond delay="1338"/>
                                          </p:stCondLst>
                                        </p:cTn>
                                        <p:tgtEl>
                                          <p:spTgt spid="28"/>
                                        </p:tgtEl>
                                      </p:cBhvr>
                                      <p:to x="100000" y="100000"/>
                                    </p:animScale>
                                    <p:animScale>
                                      <p:cBhvr>
                                        <p:cTn id="17" dur="26">
                                          <p:stCondLst>
                                            <p:cond delay="1642"/>
                                          </p:stCondLst>
                                        </p:cTn>
                                        <p:tgtEl>
                                          <p:spTgt spid="28"/>
                                        </p:tgtEl>
                                      </p:cBhvr>
                                      <p:to x="100000" y="90000"/>
                                    </p:animScale>
                                    <p:animScale>
                                      <p:cBhvr>
                                        <p:cTn id="18" dur="166" decel="50000">
                                          <p:stCondLst>
                                            <p:cond delay="1668"/>
                                          </p:stCondLst>
                                        </p:cTn>
                                        <p:tgtEl>
                                          <p:spTgt spid="28"/>
                                        </p:tgtEl>
                                      </p:cBhvr>
                                      <p:to x="100000" y="100000"/>
                                    </p:animScale>
                                    <p:animScale>
                                      <p:cBhvr>
                                        <p:cTn id="19" dur="26">
                                          <p:stCondLst>
                                            <p:cond delay="1808"/>
                                          </p:stCondLst>
                                        </p:cTn>
                                        <p:tgtEl>
                                          <p:spTgt spid="28"/>
                                        </p:tgtEl>
                                      </p:cBhvr>
                                      <p:to x="100000" y="95000"/>
                                    </p:animScale>
                                    <p:animScale>
                                      <p:cBhvr>
                                        <p:cTn id="20" dur="166" decel="50000">
                                          <p:stCondLst>
                                            <p:cond delay="1834"/>
                                          </p:stCondLst>
                                        </p:cTn>
                                        <p:tgtEl>
                                          <p:spTgt spid="28"/>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46"/>
                                        </p:tgtEl>
                                        <p:attrNameLst>
                                          <p:attrName>style.visibility</p:attrName>
                                        </p:attrNameLst>
                                      </p:cBhvr>
                                      <p:to>
                                        <p:strVal val="visible"/>
                                      </p:to>
                                    </p:set>
                                    <p:anim calcmode="lin" valueType="num">
                                      <p:cBhvr additive="base">
                                        <p:cTn id="25" dur="500" fill="hold"/>
                                        <p:tgtEl>
                                          <p:spTgt spid="46"/>
                                        </p:tgtEl>
                                        <p:attrNameLst>
                                          <p:attrName>ppt_x</p:attrName>
                                        </p:attrNameLst>
                                      </p:cBhvr>
                                      <p:tavLst>
                                        <p:tav tm="0">
                                          <p:val>
                                            <p:strVal val="#ppt_x"/>
                                          </p:val>
                                        </p:tav>
                                        <p:tav tm="100000">
                                          <p:val>
                                            <p:strVal val="#ppt_x"/>
                                          </p:val>
                                        </p:tav>
                                      </p:tavLst>
                                    </p:anim>
                                    <p:anim calcmode="lin" valueType="num">
                                      <p:cBhvr additive="base">
                                        <p:cTn id="26"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47"/>
                                        </p:tgtEl>
                                        <p:attrNameLst>
                                          <p:attrName>style.visibility</p:attrName>
                                        </p:attrNameLst>
                                      </p:cBhvr>
                                      <p:to>
                                        <p:strVal val="visible"/>
                                      </p:to>
                                    </p:set>
                                    <p:anim calcmode="lin" valueType="num">
                                      <p:cBhvr additive="base">
                                        <p:cTn id="31" dur="500" fill="hold"/>
                                        <p:tgtEl>
                                          <p:spTgt spid="47"/>
                                        </p:tgtEl>
                                        <p:attrNameLst>
                                          <p:attrName>ppt_x</p:attrName>
                                        </p:attrNameLst>
                                      </p:cBhvr>
                                      <p:tavLst>
                                        <p:tav tm="0">
                                          <p:val>
                                            <p:strVal val="#ppt_x"/>
                                          </p:val>
                                        </p:tav>
                                        <p:tav tm="100000">
                                          <p:val>
                                            <p:strVal val="#ppt_x"/>
                                          </p:val>
                                        </p:tav>
                                      </p:tavLst>
                                    </p:anim>
                                    <p:anim calcmode="lin" valueType="num">
                                      <p:cBhvr additive="base">
                                        <p:cTn id="32" dur="500" fill="hold"/>
                                        <p:tgtEl>
                                          <p:spTgt spid="4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50"/>
                                        </p:tgtEl>
                                        <p:attrNameLst>
                                          <p:attrName>style.visibility</p:attrName>
                                        </p:attrNameLst>
                                      </p:cBhvr>
                                      <p:to>
                                        <p:strVal val="visible"/>
                                      </p:to>
                                    </p:set>
                                    <p:anim calcmode="lin" valueType="num">
                                      <p:cBhvr additive="base">
                                        <p:cTn id="37" dur="500" fill="hold"/>
                                        <p:tgtEl>
                                          <p:spTgt spid="50"/>
                                        </p:tgtEl>
                                        <p:attrNameLst>
                                          <p:attrName>ppt_x</p:attrName>
                                        </p:attrNameLst>
                                      </p:cBhvr>
                                      <p:tavLst>
                                        <p:tav tm="0">
                                          <p:val>
                                            <p:strVal val="#ppt_x"/>
                                          </p:val>
                                        </p:tav>
                                        <p:tav tm="100000">
                                          <p:val>
                                            <p:strVal val="#ppt_x"/>
                                          </p:val>
                                        </p:tav>
                                      </p:tavLst>
                                    </p:anim>
                                    <p:anim calcmode="lin" valueType="num">
                                      <p:cBhvr additive="base">
                                        <p:cTn id="38" dur="500" fill="hold"/>
                                        <p:tgtEl>
                                          <p:spTgt spid="50"/>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6" presetClass="entr" presetSubtype="0" fill="hold" nodeType="clickEffect">
                                  <p:stCondLst>
                                    <p:cond delay="0"/>
                                  </p:stCondLst>
                                  <p:childTnLst>
                                    <p:set>
                                      <p:cBhvr>
                                        <p:cTn id="42" dur="1" fill="hold">
                                          <p:stCondLst>
                                            <p:cond delay="0"/>
                                          </p:stCondLst>
                                        </p:cTn>
                                        <p:tgtEl>
                                          <p:spTgt spid="51"/>
                                        </p:tgtEl>
                                        <p:attrNameLst>
                                          <p:attrName>style.visibility</p:attrName>
                                        </p:attrNameLst>
                                      </p:cBhvr>
                                      <p:to>
                                        <p:strVal val="visible"/>
                                      </p:to>
                                    </p:set>
                                    <p:animEffect transition="in" filter="wipe(down)">
                                      <p:cBhvr>
                                        <p:cTn id="43" dur="580">
                                          <p:stCondLst>
                                            <p:cond delay="0"/>
                                          </p:stCondLst>
                                        </p:cTn>
                                        <p:tgtEl>
                                          <p:spTgt spid="51"/>
                                        </p:tgtEl>
                                      </p:cBhvr>
                                    </p:animEffect>
                                    <p:anim calcmode="lin" valueType="num">
                                      <p:cBhvr>
                                        <p:cTn id="44" dur="1822" tmFilter="0,0; 0.14,0.36; 0.43,0.73; 0.71,0.91; 1.0,1.0">
                                          <p:stCondLst>
                                            <p:cond delay="0"/>
                                          </p:stCondLst>
                                        </p:cTn>
                                        <p:tgtEl>
                                          <p:spTgt spid="51"/>
                                        </p:tgtEl>
                                        <p:attrNameLst>
                                          <p:attrName>ppt_x</p:attrName>
                                        </p:attrNameLst>
                                      </p:cBhvr>
                                      <p:tavLst>
                                        <p:tav tm="0">
                                          <p:val>
                                            <p:strVal val="#ppt_x-0.25"/>
                                          </p:val>
                                        </p:tav>
                                        <p:tav tm="100000">
                                          <p:val>
                                            <p:strVal val="#ppt_x"/>
                                          </p:val>
                                        </p:tav>
                                      </p:tavLst>
                                    </p:anim>
                                    <p:anim calcmode="lin" valueType="num">
                                      <p:cBhvr>
                                        <p:cTn id="45" dur="664" tmFilter="0.0,0.0; 0.25,0.07; 0.50,0.2; 0.75,0.467; 1.0,1.0">
                                          <p:stCondLst>
                                            <p:cond delay="0"/>
                                          </p:stCondLst>
                                        </p:cTn>
                                        <p:tgtEl>
                                          <p:spTgt spid="51"/>
                                        </p:tgtEl>
                                        <p:attrNameLst>
                                          <p:attrName>ppt_y</p:attrName>
                                        </p:attrNameLst>
                                      </p:cBhvr>
                                      <p:tavLst>
                                        <p:tav tm="0" fmla="#ppt_y-sin(pi*$)/3">
                                          <p:val>
                                            <p:fltVal val="0.5"/>
                                          </p:val>
                                        </p:tav>
                                        <p:tav tm="100000">
                                          <p:val>
                                            <p:fltVal val="1"/>
                                          </p:val>
                                        </p:tav>
                                      </p:tavLst>
                                    </p:anim>
                                    <p:anim calcmode="lin" valueType="num">
                                      <p:cBhvr>
                                        <p:cTn id="46" dur="664" tmFilter="0, 0; 0.125,0.2665; 0.25,0.4; 0.375,0.465; 0.5,0.5;  0.625,0.535; 0.75,0.6; 0.875,0.7335; 1,1">
                                          <p:stCondLst>
                                            <p:cond delay="664"/>
                                          </p:stCondLst>
                                        </p:cTn>
                                        <p:tgtEl>
                                          <p:spTgt spid="51"/>
                                        </p:tgtEl>
                                        <p:attrNameLst>
                                          <p:attrName>ppt_y</p:attrName>
                                        </p:attrNameLst>
                                      </p:cBhvr>
                                      <p:tavLst>
                                        <p:tav tm="0" fmla="#ppt_y-sin(pi*$)/9">
                                          <p:val>
                                            <p:fltVal val="0"/>
                                          </p:val>
                                        </p:tav>
                                        <p:tav tm="100000">
                                          <p:val>
                                            <p:fltVal val="1"/>
                                          </p:val>
                                        </p:tav>
                                      </p:tavLst>
                                    </p:anim>
                                    <p:anim calcmode="lin" valueType="num">
                                      <p:cBhvr>
                                        <p:cTn id="47" dur="332" tmFilter="0, 0; 0.125,0.2665; 0.25,0.4; 0.375,0.465; 0.5,0.5;  0.625,0.535; 0.75,0.6; 0.875,0.7335; 1,1">
                                          <p:stCondLst>
                                            <p:cond delay="1324"/>
                                          </p:stCondLst>
                                        </p:cTn>
                                        <p:tgtEl>
                                          <p:spTgt spid="51"/>
                                        </p:tgtEl>
                                        <p:attrNameLst>
                                          <p:attrName>ppt_y</p:attrName>
                                        </p:attrNameLst>
                                      </p:cBhvr>
                                      <p:tavLst>
                                        <p:tav tm="0" fmla="#ppt_y-sin(pi*$)/27">
                                          <p:val>
                                            <p:fltVal val="0"/>
                                          </p:val>
                                        </p:tav>
                                        <p:tav tm="100000">
                                          <p:val>
                                            <p:fltVal val="1"/>
                                          </p:val>
                                        </p:tav>
                                      </p:tavLst>
                                    </p:anim>
                                    <p:anim calcmode="lin" valueType="num">
                                      <p:cBhvr>
                                        <p:cTn id="48" dur="164" tmFilter="0, 0; 0.125,0.2665; 0.25,0.4; 0.375,0.465; 0.5,0.5;  0.625,0.535; 0.75,0.6; 0.875,0.7335; 1,1">
                                          <p:stCondLst>
                                            <p:cond delay="1656"/>
                                          </p:stCondLst>
                                        </p:cTn>
                                        <p:tgtEl>
                                          <p:spTgt spid="51"/>
                                        </p:tgtEl>
                                        <p:attrNameLst>
                                          <p:attrName>ppt_y</p:attrName>
                                        </p:attrNameLst>
                                      </p:cBhvr>
                                      <p:tavLst>
                                        <p:tav tm="0" fmla="#ppt_y-sin(pi*$)/81">
                                          <p:val>
                                            <p:fltVal val="0"/>
                                          </p:val>
                                        </p:tav>
                                        <p:tav tm="100000">
                                          <p:val>
                                            <p:fltVal val="1"/>
                                          </p:val>
                                        </p:tav>
                                      </p:tavLst>
                                    </p:anim>
                                    <p:animScale>
                                      <p:cBhvr>
                                        <p:cTn id="49" dur="26">
                                          <p:stCondLst>
                                            <p:cond delay="650"/>
                                          </p:stCondLst>
                                        </p:cTn>
                                        <p:tgtEl>
                                          <p:spTgt spid="51"/>
                                        </p:tgtEl>
                                      </p:cBhvr>
                                      <p:to x="100000" y="60000"/>
                                    </p:animScale>
                                    <p:animScale>
                                      <p:cBhvr>
                                        <p:cTn id="50" dur="166" decel="50000">
                                          <p:stCondLst>
                                            <p:cond delay="676"/>
                                          </p:stCondLst>
                                        </p:cTn>
                                        <p:tgtEl>
                                          <p:spTgt spid="51"/>
                                        </p:tgtEl>
                                      </p:cBhvr>
                                      <p:to x="100000" y="100000"/>
                                    </p:animScale>
                                    <p:animScale>
                                      <p:cBhvr>
                                        <p:cTn id="51" dur="26">
                                          <p:stCondLst>
                                            <p:cond delay="1312"/>
                                          </p:stCondLst>
                                        </p:cTn>
                                        <p:tgtEl>
                                          <p:spTgt spid="51"/>
                                        </p:tgtEl>
                                      </p:cBhvr>
                                      <p:to x="100000" y="80000"/>
                                    </p:animScale>
                                    <p:animScale>
                                      <p:cBhvr>
                                        <p:cTn id="52" dur="166" decel="50000">
                                          <p:stCondLst>
                                            <p:cond delay="1338"/>
                                          </p:stCondLst>
                                        </p:cTn>
                                        <p:tgtEl>
                                          <p:spTgt spid="51"/>
                                        </p:tgtEl>
                                      </p:cBhvr>
                                      <p:to x="100000" y="100000"/>
                                    </p:animScale>
                                    <p:animScale>
                                      <p:cBhvr>
                                        <p:cTn id="53" dur="26">
                                          <p:stCondLst>
                                            <p:cond delay="1642"/>
                                          </p:stCondLst>
                                        </p:cTn>
                                        <p:tgtEl>
                                          <p:spTgt spid="51"/>
                                        </p:tgtEl>
                                      </p:cBhvr>
                                      <p:to x="100000" y="90000"/>
                                    </p:animScale>
                                    <p:animScale>
                                      <p:cBhvr>
                                        <p:cTn id="54" dur="166" decel="50000">
                                          <p:stCondLst>
                                            <p:cond delay="1668"/>
                                          </p:stCondLst>
                                        </p:cTn>
                                        <p:tgtEl>
                                          <p:spTgt spid="51"/>
                                        </p:tgtEl>
                                      </p:cBhvr>
                                      <p:to x="100000" y="100000"/>
                                    </p:animScale>
                                    <p:animScale>
                                      <p:cBhvr>
                                        <p:cTn id="55" dur="26">
                                          <p:stCondLst>
                                            <p:cond delay="1808"/>
                                          </p:stCondLst>
                                        </p:cTn>
                                        <p:tgtEl>
                                          <p:spTgt spid="51"/>
                                        </p:tgtEl>
                                      </p:cBhvr>
                                      <p:to x="100000" y="95000"/>
                                    </p:animScale>
                                    <p:animScale>
                                      <p:cBhvr>
                                        <p:cTn id="56" dur="166" decel="50000">
                                          <p:stCondLst>
                                            <p:cond delay="1834"/>
                                          </p:stCondLst>
                                        </p:cTn>
                                        <p:tgtEl>
                                          <p:spTgt spid="51"/>
                                        </p:tgtEl>
                                      </p:cBhvr>
                                      <p:to x="100000" y="100000"/>
                                    </p:animScale>
                                  </p:childTnLst>
                                </p:cTn>
                              </p:par>
                            </p:childTnLst>
                          </p:cTn>
                        </p:par>
                      </p:childTnLst>
                    </p:cTn>
                  </p:par>
                  <p:par>
                    <p:cTn id="57" fill="hold">
                      <p:stCondLst>
                        <p:cond delay="indefinite"/>
                      </p:stCondLst>
                      <p:childTnLst>
                        <p:par>
                          <p:cTn id="58" fill="hold">
                            <p:stCondLst>
                              <p:cond delay="0"/>
                            </p:stCondLst>
                            <p:childTnLst>
                              <p:par>
                                <p:cTn id="59" presetID="2" presetClass="entr" presetSubtype="4" fill="hold" grpId="0" nodeType="clickEffect">
                                  <p:stCondLst>
                                    <p:cond delay="0"/>
                                  </p:stCondLst>
                                  <p:childTnLst>
                                    <p:set>
                                      <p:cBhvr>
                                        <p:cTn id="60" dur="1" fill="hold">
                                          <p:stCondLst>
                                            <p:cond delay="0"/>
                                          </p:stCondLst>
                                        </p:cTn>
                                        <p:tgtEl>
                                          <p:spTgt spid="54"/>
                                        </p:tgtEl>
                                        <p:attrNameLst>
                                          <p:attrName>style.visibility</p:attrName>
                                        </p:attrNameLst>
                                      </p:cBhvr>
                                      <p:to>
                                        <p:strVal val="visible"/>
                                      </p:to>
                                    </p:set>
                                    <p:anim calcmode="lin" valueType="num">
                                      <p:cBhvr additive="base">
                                        <p:cTn id="61" dur="500" fill="hold"/>
                                        <p:tgtEl>
                                          <p:spTgt spid="54"/>
                                        </p:tgtEl>
                                        <p:attrNameLst>
                                          <p:attrName>ppt_x</p:attrName>
                                        </p:attrNameLst>
                                      </p:cBhvr>
                                      <p:tavLst>
                                        <p:tav tm="0">
                                          <p:val>
                                            <p:strVal val="#ppt_x"/>
                                          </p:val>
                                        </p:tav>
                                        <p:tav tm="100000">
                                          <p:val>
                                            <p:strVal val="#ppt_x"/>
                                          </p:val>
                                        </p:tav>
                                      </p:tavLst>
                                    </p:anim>
                                    <p:anim calcmode="lin" valueType="num">
                                      <p:cBhvr additive="base">
                                        <p:cTn id="62" dur="500" fill="hold"/>
                                        <p:tgtEl>
                                          <p:spTgt spid="54"/>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nodeType="clickEffect">
                                  <p:stCondLst>
                                    <p:cond delay="0"/>
                                  </p:stCondLst>
                                  <p:childTnLst>
                                    <p:set>
                                      <p:cBhvr>
                                        <p:cTn id="66" dur="1" fill="hold">
                                          <p:stCondLst>
                                            <p:cond delay="0"/>
                                          </p:stCondLst>
                                        </p:cTn>
                                        <p:tgtEl>
                                          <p:spTgt spid="55"/>
                                        </p:tgtEl>
                                        <p:attrNameLst>
                                          <p:attrName>style.visibility</p:attrName>
                                        </p:attrNameLst>
                                      </p:cBhvr>
                                      <p:to>
                                        <p:strVal val="visible"/>
                                      </p:to>
                                    </p:set>
                                    <p:anim calcmode="lin" valueType="num">
                                      <p:cBhvr additive="base">
                                        <p:cTn id="67" dur="500" fill="hold"/>
                                        <p:tgtEl>
                                          <p:spTgt spid="55"/>
                                        </p:tgtEl>
                                        <p:attrNameLst>
                                          <p:attrName>ppt_x</p:attrName>
                                        </p:attrNameLst>
                                      </p:cBhvr>
                                      <p:tavLst>
                                        <p:tav tm="0">
                                          <p:val>
                                            <p:strVal val="#ppt_x"/>
                                          </p:val>
                                        </p:tav>
                                        <p:tav tm="100000">
                                          <p:val>
                                            <p:strVal val="#ppt_x"/>
                                          </p:val>
                                        </p:tav>
                                      </p:tavLst>
                                    </p:anim>
                                    <p:anim calcmode="lin" valueType="num">
                                      <p:cBhvr additive="base">
                                        <p:cTn id="6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iterate type="lt">
                                    <p:tmPct val="10000"/>
                                  </p:iterate>
                                  <p:childTnLst>
                                    <p:set>
                                      <p:cBhvr>
                                        <p:cTn id="72" dur="1" fill="hold">
                                          <p:stCondLst>
                                            <p:cond delay="0"/>
                                          </p:stCondLst>
                                        </p:cTn>
                                        <p:tgtEl>
                                          <p:spTgt spid="58"/>
                                        </p:tgtEl>
                                        <p:attrNameLst>
                                          <p:attrName>style.visibility</p:attrName>
                                        </p:attrNameLst>
                                      </p:cBhvr>
                                      <p:to>
                                        <p:strVal val="visible"/>
                                      </p:to>
                                    </p:set>
                                    <p:anim calcmode="lin" valueType="num">
                                      <p:cBhvr additive="base">
                                        <p:cTn id="73" dur="500" fill="hold"/>
                                        <p:tgtEl>
                                          <p:spTgt spid="58"/>
                                        </p:tgtEl>
                                        <p:attrNameLst>
                                          <p:attrName>ppt_x</p:attrName>
                                        </p:attrNameLst>
                                      </p:cBhvr>
                                      <p:tavLst>
                                        <p:tav tm="0">
                                          <p:val>
                                            <p:strVal val="#ppt_x"/>
                                          </p:val>
                                        </p:tav>
                                        <p:tav tm="100000">
                                          <p:val>
                                            <p:strVal val="#ppt_x"/>
                                          </p:val>
                                        </p:tav>
                                      </p:tavLst>
                                    </p:anim>
                                    <p:anim calcmode="lin" valueType="num">
                                      <p:cBhvr additive="base">
                                        <p:cTn id="74"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45" presetClass="entr" presetSubtype="0" fill="hold" nodeType="clickEffect">
                                  <p:stCondLst>
                                    <p:cond delay="0"/>
                                  </p:stCondLst>
                                  <p:childTnLst>
                                    <p:set>
                                      <p:cBhvr>
                                        <p:cTn id="78" dur="1" fill="hold">
                                          <p:stCondLst>
                                            <p:cond delay="0"/>
                                          </p:stCondLst>
                                        </p:cTn>
                                        <p:tgtEl>
                                          <p:spTgt spid="11"/>
                                        </p:tgtEl>
                                        <p:attrNameLst>
                                          <p:attrName>style.visibility</p:attrName>
                                        </p:attrNameLst>
                                      </p:cBhvr>
                                      <p:to>
                                        <p:strVal val="visible"/>
                                      </p:to>
                                    </p:set>
                                    <p:animEffect transition="in" filter="fade">
                                      <p:cBhvr>
                                        <p:cTn id="79" dur="2000"/>
                                        <p:tgtEl>
                                          <p:spTgt spid="11"/>
                                        </p:tgtEl>
                                      </p:cBhvr>
                                    </p:animEffect>
                                    <p:anim calcmode="lin" valueType="num">
                                      <p:cBhvr>
                                        <p:cTn id="80" dur="2000" fill="hold"/>
                                        <p:tgtEl>
                                          <p:spTgt spid="11"/>
                                        </p:tgtEl>
                                        <p:attrNameLst>
                                          <p:attrName>ppt_w</p:attrName>
                                        </p:attrNameLst>
                                      </p:cBhvr>
                                      <p:tavLst>
                                        <p:tav tm="0" fmla="#ppt_w*sin(2.5*pi*$)">
                                          <p:val>
                                            <p:fltVal val="0"/>
                                          </p:val>
                                        </p:tav>
                                        <p:tav tm="100000">
                                          <p:val>
                                            <p:fltVal val="1"/>
                                          </p:val>
                                        </p:tav>
                                      </p:tavLst>
                                    </p:anim>
                                    <p:anim calcmode="lin" valueType="num">
                                      <p:cBhvr>
                                        <p:cTn id="81" dur="2000" fill="hold"/>
                                        <p:tgtEl>
                                          <p:spTgt spid="11"/>
                                        </p:tgtEl>
                                        <p:attrNameLst>
                                          <p:attrName>ppt_h</p:attrName>
                                        </p:attrNameLst>
                                      </p:cBhvr>
                                      <p:tavLst>
                                        <p:tav tm="0">
                                          <p:val>
                                            <p:strVal val="#ppt_h"/>
                                          </p:val>
                                        </p:tav>
                                        <p:tav tm="100000">
                                          <p:val>
                                            <p:strVal val="#ppt_h"/>
                                          </p:val>
                                        </p:tav>
                                      </p:tavLst>
                                    </p:anim>
                                  </p:childTnLst>
                                </p:cTn>
                              </p:par>
                              <p:par>
                                <p:cTn id="82" presetID="45" presetClass="entr" presetSubtype="0" fill="hold" nodeType="withEffect">
                                  <p:stCondLst>
                                    <p:cond delay="0"/>
                                  </p:stCondLst>
                                  <p:childTnLst>
                                    <p:set>
                                      <p:cBhvr>
                                        <p:cTn id="83" dur="1" fill="hold">
                                          <p:stCondLst>
                                            <p:cond delay="0"/>
                                          </p:stCondLst>
                                        </p:cTn>
                                        <p:tgtEl>
                                          <p:spTgt spid="10"/>
                                        </p:tgtEl>
                                        <p:attrNameLst>
                                          <p:attrName>style.visibility</p:attrName>
                                        </p:attrNameLst>
                                      </p:cBhvr>
                                      <p:to>
                                        <p:strVal val="visible"/>
                                      </p:to>
                                    </p:set>
                                    <p:animEffect transition="in" filter="fade">
                                      <p:cBhvr>
                                        <p:cTn id="84" dur="2000"/>
                                        <p:tgtEl>
                                          <p:spTgt spid="10"/>
                                        </p:tgtEl>
                                      </p:cBhvr>
                                    </p:animEffect>
                                    <p:anim calcmode="lin" valueType="num">
                                      <p:cBhvr>
                                        <p:cTn id="85" dur="2000" fill="hold"/>
                                        <p:tgtEl>
                                          <p:spTgt spid="10"/>
                                        </p:tgtEl>
                                        <p:attrNameLst>
                                          <p:attrName>ppt_w</p:attrName>
                                        </p:attrNameLst>
                                      </p:cBhvr>
                                      <p:tavLst>
                                        <p:tav tm="0" fmla="#ppt_w*sin(2.5*pi*$)">
                                          <p:val>
                                            <p:fltVal val="0"/>
                                          </p:val>
                                        </p:tav>
                                        <p:tav tm="100000">
                                          <p:val>
                                            <p:fltVal val="1"/>
                                          </p:val>
                                        </p:tav>
                                      </p:tavLst>
                                    </p:anim>
                                    <p:anim calcmode="lin" valueType="num">
                                      <p:cBhvr>
                                        <p:cTn id="86"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6" grpId="0"/>
      <p:bldP spid="50" grpId="0"/>
      <p:bldP spid="54" grpId="0"/>
      <p:bldP spid="58"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55" name="مجموعة 54"/>
          <p:cNvGrpSpPr/>
          <p:nvPr/>
        </p:nvGrpSpPr>
        <p:grpSpPr>
          <a:xfrm>
            <a:off x="722061" y="404664"/>
            <a:ext cx="8242427" cy="2512776"/>
            <a:chOff x="6156176" y="826988"/>
            <a:chExt cx="2987824" cy="787896"/>
          </a:xfrm>
        </p:grpSpPr>
        <p:sp>
          <p:nvSpPr>
            <p:cNvPr id="56" name="مستطيل 55"/>
            <p:cNvSpPr/>
            <p:nvPr/>
          </p:nvSpPr>
          <p:spPr>
            <a:xfrm>
              <a:off x="7131839" y="826988"/>
              <a:ext cx="2012161"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57" name="مخطط انسيابي: معالجة متعاقبة 56"/>
            <p:cNvSpPr/>
            <p:nvPr/>
          </p:nvSpPr>
          <p:spPr>
            <a:xfrm>
              <a:off x="6156176"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58" name="مربع نص 57"/>
          <p:cNvSpPr txBox="1"/>
          <p:nvPr/>
        </p:nvSpPr>
        <p:spPr>
          <a:xfrm>
            <a:off x="722062" y="697919"/>
            <a:ext cx="8178929" cy="1938992"/>
          </a:xfrm>
          <a:prstGeom prst="rect">
            <a:avLst/>
          </a:prstGeom>
          <a:noFill/>
        </p:spPr>
        <p:txBody>
          <a:bodyPr wrap="square" rtlCol="1">
            <a:spAutoFit/>
          </a:bodyPr>
          <a:lstStyle/>
          <a:p>
            <a:r>
              <a:rPr lang="ar-SA" sz="3000" b="1" dirty="0" smtClean="0">
                <a:solidFill>
                  <a:prstClr val="black"/>
                </a:solidFill>
                <a:latin typeface="Sakkal Majalla" pitchFamily="2" charset="-78"/>
                <a:cs typeface="Sakkal Majalla" pitchFamily="2" charset="-78"/>
              </a:rPr>
              <a:t>استخدم العالم النمساوي </a:t>
            </a:r>
            <a:r>
              <a:rPr lang="ar-SA" sz="3000" b="1" dirty="0" err="1" smtClean="0">
                <a:solidFill>
                  <a:prstClr val="black"/>
                </a:solidFill>
                <a:latin typeface="Sakkal Majalla" pitchFamily="2" charset="-78"/>
                <a:cs typeface="Sakkal Majalla" pitchFamily="2" charset="-78"/>
              </a:rPr>
              <a:t>شرودنجر</a:t>
            </a:r>
            <a:r>
              <a:rPr lang="ar-SA" sz="3000" b="1" dirty="0" smtClean="0">
                <a:solidFill>
                  <a:prstClr val="black"/>
                </a:solidFill>
                <a:latin typeface="Sakkal Majalla" pitchFamily="2" charset="-78"/>
                <a:cs typeface="Sakkal Majalla" pitchFamily="2" charset="-78"/>
              </a:rPr>
              <a:t> </a:t>
            </a:r>
            <a:r>
              <a:rPr lang="ar-SA" sz="3000" b="1" dirty="0">
                <a:solidFill>
                  <a:prstClr val="black"/>
                </a:solidFill>
                <a:latin typeface="Sakkal Majalla" pitchFamily="2" charset="-78"/>
                <a:cs typeface="Sakkal Majalla" pitchFamily="2" charset="-78"/>
              </a:rPr>
              <a:t>نموذج موجة دي برولي للوصول الى </a:t>
            </a:r>
            <a:r>
              <a:rPr lang="ar-SA" sz="3000" b="1" dirty="0">
                <a:solidFill>
                  <a:srgbClr val="FF0000"/>
                </a:solidFill>
                <a:latin typeface="Sakkal Majalla" pitchFamily="2" charset="-78"/>
                <a:cs typeface="Sakkal Majalla" pitchFamily="2" charset="-78"/>
              </a:rPr>
              <a:t>نظرية  الكم للذرة </a:t>
            </a:r>
            <a:r>
              <a:rPr lang="ar-SA" sz="3000" b="1" dirty="0">
                <a:solidFill>
                  <a:prstClr val="black"/>
                </a:solidFill>
                <a:latin typeface="Sakkal Majalla" pitchFamily="2" charset="-78"/>
                <a:cs typeface="Sakkal Majalla" pitchFamily="2" charset="-78"/>
              </a:rPr>
              <a:t>اعتمادا على </a:t>
            </a:r>
            <a:r>
              <a:rPr lang="ar-SA" sz="3000" b="1" dirty="0" smtClean="0">
                <a:solidFill>
                  <a:prstClr val="black"/>
                </a:solidFill>
                <a:latin typeface="Sakkal Majalla" pitchFamily="2" charset="-78"/>
                <a:cs typeface="Sakkal Majalla" pitchFamily="2" charset="-78"/>
              </a:rPr>
              <a:t>الموجات، وخرج </a:t>
            </a:r>
            <a:r>
              <a:rPr lang="ar-SA" sz="3000" b="1" dirty="0">
                <a:solidFill>
                  <a:prstClr val="black"/>
                </a:solidFill>
                <a:latin typeface="Sakkal Majalla" pitchFamily="2" charset="-78"/>
                <a:cs typeface="Sakkal Majalla" pitchFamily="2" charset="-78"/>
              </a:rPr>
              <a:t>بتصور جديد عن حركة الالكترون الموجية حول </a:t>
            </a:r>
            <a:r>
              <a:rPr lang="ar-SA" sz="3000" b="1" dirty="0" smtClean="0">
                <a:solidFill>
                  <a:prstClr val="black"/>
                </a:solidFill>
                <a:latin typeface="Sakkal Majalla" pitchFamily="2" charset="-78"/>
                <a:cs typeface="Sakkal Majalla" pitchFamily="2" charset="-78"/>
              </a:rPr>
              <a:t>النواة، وهو </a:t>
            </a:r>
            <a:r>
              <a:rPr lang="ar-SA" sz="3000" b="1" dirty="0">
                <a:solidFill>
                  <a:prstClr val="black"/>
                </a:solidFill>
                <a:latin typeface="Sakkal Majalla" pitchFamily="2" charset="-78"/>
                <a:cs typeface="Sakkal Majalla" pitchFamily="2" charset="-78"/>
              </a:rPr>
              <a:t>أن الالكترون يتحرك في منطقة محددة حول </a:t>
            </a:r>
            <a:r>
              <a:rPr lang="ar-SA" sz="3000" b="1" dirty="0" smtClean="0">
                <a:solidFill>
                  <a:prstClr val="black"/>
                </a:solidFill>
                <a:latin typeface="Sakkal Majalla" pitchFamily="2" charset="-78"/>
                <a:cs typeface="Sakkal Majalla" pitchFamily="2" charset="-78"/>
              </a:rPr>
              <a:t>النواة تشبه </a:t>
            </a:r>
            <a:r>
              <a:rPr lang="ar-SA" sz="3000" b="1" dirty="0">
                <a:solidFill>
                  <a:prstClr val="black"/>
                </a:solidFill>
                <a:latin typeface="Sakkal Majalla" pitchFamily="2" charset="-78"/>
                <a:cs typeface="Sakkal Majalla" pitchFamily="2" charset="-78"/>
              </a:rPr>
              <a:t>الى حد بعيد </a:t>
            </a:r>
            <a:r>
              <a:rPr lang="ar-SA" sz="3000" b="1" u="sng" dirty="0">
                <a:solidFill>
                  <a:srgbClr val="0070C0"/>
                </a:solidFill>
                <a:latin typeface="Sakkal Majalla" pitchFamily="2" charset="-78"/>
                <a:cs typeface="Sakkal Majalla" pitchFamily="2" charset="-78"/>
              </a:rPr>
              <a:t>السحابة </a:t>
            </a:r>
            <a:r>
              <a:rPr lang="ar-SA" sz="3000" b="1" u="sng" dirty="0" smtClean="0">
                <a:solidFill>
                  <a:srgbClr val="0070C0"/>
                </a:solidFill>
                <a:latin typeface="Sakkal Majalla" pitchFamily="2" charset="-78"/>
                <a:cs typeface="Sakkal Majalla" pitchFamily="2" charset="-78"/>
              </a:rPr>
              <a:t>الالكترونية.</a:t>
            </a:r>
            <a:endParaRPr lang="ar-SA" sz="3000" b="1" dirty="0">
              <a:solidFill>
                <a:prstClr val="black"/>
              </a:solidFill>
              <a:latin typeface="Sakkal Majalla" pitchFamily="2" charset="-78"/>
              <a:cs typeface="Sakkal Majalla" pitchFamily="2" charset="-78"/>
            </a:endParaRPr>
          </a:p>
        </p:txBody>
      </p:sp>
      <p:grpSp>
        <p:nvGrpSpPr>
          <p:cNvPr id="23" name="مجموعة 22"/>
          <p:cNvGrpSpPr/>
          <p:nvPr/>
        </p:nvGrpSpPr>
        <p:grpSpPr>
          <a:xfrm>
            <a:off x="5181796" y="3429000"/>
            <a:ext cx="3782691" cy="764704"/>
            <a:chOff x="2339752" y="0"/>
            <a:chExt cx="4536504" cy="764704"/>
          </a:xfrm>
        </p:grpSpPr>
        <p:sp>
          <p:nvSpPr>
            <p:cNvPr id="24" name="مستطيل مستدير الزوايا 23"/>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25" name="مستطيل مستدير الزوايا 24"/>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26" name="مربع نص 25"/>
          <p:cNvSpPr txBox="1"/>
          <p:nvPr/>
        </p:nvSpPr>
        <p:spPr>
          <a:xfrm>
            <a:off x="5433648" y="3529687"/>
            <a:ext cx="3406688"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السحابة الالكترونية</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27" name="مجموعة 26"/>
          <p:cNvGrpSpPr/>
          <p:nvPr/>
        </p:nvGrpSpPr>
        <p:grpSpPr>
          <a:xfrm>
            <a:off x="2555778" y="4688568"/>
            <a:ext cx="6408712" cy="913737"/>
            <a:chOff x="6156177" y="826988"/>
            <a:chExt cx="2987824" cy="787896"/>
          </a:xfrm>
        </p:grpSpPr>
        <p:sp>
          <p:nvSpPr>
            <p:cNvPr id="30" name="مستطيل 29"/>
            <p:cNvSpPr/>
            <p:nvPr/>
          </p:nvSpPr>
          <p:spPr>
            <a:xfrm>
              <a:off x="7935442" y="826988"/>
              <a:ext cx="1208558"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31" name="مخطط انسيابي: معالجة متعاقبة 30"/>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32" name="مربع نص 31"/>
          <p:cNvSpPr txBox="1"/>
          <p:nvPr/>
        </p:nvSpPr>
        <p:spPr>
          <a:xfrm>
            <a:off x="722062" y="4874384"/>
            <a:ext cx="8178929" cy="553998"/>
          </a:xfrm>
          <a:prstGeom prst="rect">
            <a:avLst/>
          </a:prstGeom>
          <a:noFill/>
        </p:spPr>
        <p:txBody>
          <a:bodyPr wrap="square" rtlCol="1">
            <a:spAutoFit/>
          </a:bodyPr>
          <a:lstStyle/>
          <a:p>
            <a:r>
              <a:rPr lang="ar-SA" sz="3000" b="1" dirty="0">
                <a:latin typeface="Sakkal Majalla" pitchFamily="2" charset="-78"/>
                <a:cs typeface="Sakkal Majalla" pitchFamily="2" charset="-78"/>
              </a:rPr>
              <a:t>المنطقة ذات </a:t>
            </a:r>
            <a:r>
              <a:rPr lang="ar-SA" sz="3000" b="1" dirty="0" err="1">
                <a:latin typeface="Sakkal Majalla" pitchFamily="2" charset="-78"/>
                <a:cs typeface="Sakkal Majalla" pitchFamily="2" charset="-78"/>
              </a:rPr>
              <a:t>الإحتمالية</a:t>
            </a:r>
            <a:r>
              <a:rPr lang="ar-SA" sz="3000" b="1" dirty="0">
                <a:latin typeface="Sakkal Majalla" pitchFamily="2" charset="-78"/>
                <a:cs typeface="Sakkal Majalla" pitchFamily="2" charset="-78"/>
              </a:rPr>
              <a:t> العالية لوجود الالكترون فيها</a:t>
            </a:r>
          </a:p>
        </p:txBody>
      </p:sp>
    </p:spTree>
    <p:custDataLst>
      <p:tags r:id="rId1"/>
    </p:custDataLst>
    <p:extLst>
      <p:ext uri="{BB962C8B-B14F-4D97-AF65-F5344CB8AC3E}">
        <p14:creationId xmlns:p14="http://schemas.microsoft.com/office/powerpoint/2010/main" xmlns="" val="2804964370"/>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55"/>
                                        </p:tgtEl>
                                        <p:attrNameLst>
                                          <p:attrName>style.visibility</p:attrName>
                                        </p:attrNameLst>
                                      </p:cBhvr>
                                      <p:to>
                                        <p:strVal val="visible"/>
                                      </p:to>
                                    </p:set>
                                    <p:anim calcmode="lin" valueType="num">
                                      <p:cBhvr additive="base">
                                        <p:cTn id="7" dur="500" fill="hold"/>
                                        <p:tgtEl>
                                          <p:spTgt spid="55"/>
                                        </p:tgtEl>
                                        <p:attrNameLst>
                                          <p:attrName>ppt_x</p:attrName>
                                        </p:attrNameLst>
                                      </p:cBhvr>
                                      <p:tavLst>
                                        <p:tav tm="0">
                                          <p:val>
                                            <p:strVal val="#ppt_x"/>
                                          </p:val>
                                        </p:tav>
                                        <p:tav tm="100000">
                                          <p:val>
                                            <p:strVal val="#ppt_x"/>
                                          </p:val>
                                        </p:tav>
                                      </p:tavLst>
                                    </p:anim>
                                    <p:anim calcmode="lin" valueType="num">
                                      <p:cBhvr additive="base">
                                        <p:cTn id="8" dur="500" fill="hold"/>
                                        <p:tgtEl>
                                          <p:spTgt spid="5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iterate type="lt">
                                    <p:tmPct val="10000"/>
                                  </p:iterate>
                                  <p:childTnLst>
                                    <p:set>
                                      <p:cBhvr>
                                        <p:cTn id="12" dur="1" fill="hold">
                                          <p:stCondLst>
                                            <p:cond delay="0"/>
                                          </p:stCondLst>
                                        </p:cTn>
                                        <p:tgtEl>
                                          <p:spTgt spid="58"/>
                                        </p:tgtEl>
                                        <p:attrNameLst>
                                          <p:attrName>style.visibility</p:attrName>
                                        </p:attrNameLst>
                                      </p:cBhvr>
                                      <p:to>
                                        <p:strVal val="visible"/>
                                      </p:to>
                                    </p:set>
                                    <p:anim calcmode="lin" valueType="num">
                                      <p:cBhvr additive="base">
                                        <p:cTn id="13" dur="500" fill="hold"/>
                                        <p:tgtEl>
                                          <p:spTgt spid="58"/>
                                        </p:tgtEl>
                                        <p:attrNameLst>
                                          <p:attrName>ppt_x</p:attrName>
                                        </p:attrNameLst>
                                      </p:cBhvr>
                                      <p:tavLst>
                                        <p:tav tm="0">
                                          <p:val>
                                            <p:strVal val="#ppt_x"/>
                                          </p:val>
                                        </p:tav>
                                        <p:tav tm="100000">
                                          <p:val>
                                            <p:strVal val="#ppt_x"/>
                                          </p:val>
                                        </p:tav>
                                      </p:tavLst>
                                    </p:anim>
                                    <p:anim calcmode="lin" valueType="num">
                                      <p:cBhvr additive="base">
                                        <p:cTn id="14" dur="500" fill="hold"/>
                                        <p:tgtEl>
                                          <p:spTgt spid="5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23"/>
                                        </p:tgtEl>
                                        <p:attrNameLst>
                                          <p:attrName>style.visibility</p:attrName>
                                        </p:attrNameLst>
                                      </p:cBhvr>
                                      <p:to>
                                        <p:strVal val="visible"/>
                                      </p:to>
                                    </p:set>
                                    <p:animEffect transition="in" filter="wipe(down)">
                                      <p:cBhvr>
                                        <p:cTn id="19" dur="580">
                                          <p:stCondLst>
                                            <p:cond delay="0"/>
                                          </p:stCondLst>
                                        </p:cTn>
                                        <p:tgtEl>
                                          <p:spTgt spid="23"/>
                                        </p:tgtEl>
                                      </p:cBhvr>
                                    </p:animEffect>
                                    <p:anim calcmode="lin" valueType="num">
                                      <p:cBhvr>
                                        <p:cTn id="20"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25" dur="26">
                                          <p:stCondLst>
                                            <p:cond delay="650"/>
                                          </p:stCondLst>
                                        </p:cTn>
                                        <p:tgtEl>
                                          <p:spTgt spid="23"/>
                                        </p:tgtEl>
                                      </p:cBhvr>
                                      <p:to x="100000" y="60000"/>
                                    </p:animScale>
                                    <p:animScale>
                                      <p:cBhvr>
                                        <p:cTn id="26" dur="166" decel="50000">
                                          <p:stCondLst>
                                            <p:cond delay="676"/>
                                          </p:stCondLst>
                                        </p:cTn>
                                        <p:tgtEl>
                                          <p:spTgt spid="23"/>
                                        </p:tgtEl>
                                      </p:cBhvr>
                                      <p:to x="100000" y="100000"/>
                                    </p:animScale>
                                    <p:animScale>
                                      <p:cBhvr>
                                        <p:cTn id="27" dur="26">
                                          <p:stCondLst>
                                            <p:cond delay="1312"/>
                                          </p:stCondLst>
                                        </p:cTn>
                                        <p:tgtEl>
                                          <p:spTgt spid="23"/>
                                        </p:tgtEl>
                                      </p:cBhvr>
                                      <p:to x="100000" y="80000"/>
                                    </p:animScale>
                                    <p:animScale>
                                      <p:cBhvr>
                                        <p:cTn id="28" dur="166" decel="50000">
                                          <p:stCondLst>
                                            <p:cond delay="1338"/>
                                          </p:stCondLst>
                                        </p:cTn>
                                        <p:tgtEl>
                                          <p:spTgt spid="23"/>
                                        </p:tgtEl>
                                      </p:cBhvr>
                                      <p:to x="100000" y="100000"/>
                                    </p:animScale>
                                    <p:animScale>
                                      <p:cBhvr>
                                        <p:cTn id="29" dur="26">
                                          <p:stCondLst>
                                            <p:cond delay="1642"/>
                                          </p:stCondLst>
                                        </p:cTn>
                                        <p:tgtEl>
                                          <p:spTgt spid="23"/>
                                        </p:tgtEl>
                                      </p:cBhvr>
                                      <p:to x="100000" y="90000"/>
                                    </p:animScale>
                                    <p:animScale>
                                      <p:cBhvr>
                                        <p:cTn id="30" dur="166" decel="50000">
                                          <p:stCondLst>
                                            <p:cond delay="1668"/>
                                          </p:stCondLst>
                                        </p:cTn>
                                        <p:tgtEl>
                                          <p:spTgt spid="23"/>
                                        </p:tgtEl>
                                      </p:cBhvr>
                                      <p:to x="100000" y="100000"/>
                                    </p:animScale>
                                    <p:animScale>
                                      <p:cBhvr>
                                        <p:cTn id="31" dur="26">
                                          <p:stCondLst>
                                            <p:cond delay="1808"/>
                                          </p:stCondLst>
                                        </p:cTn>
                                        <p:tgtEl>
                                          <p:spTgt spid="23"/>
                                        </p:tgtEl>
                                      </p:cBhvr>
                                      <p:to x="100000" y="95000"/>
                                    </p:animScale>
                                    <p:animScale>
                                      <p:cBhvr>
                                        <p:cTn id="32" dur="166" decel="50000">
                                          <p:stCondLst>
                                            <p:cond delay="1834"/>
                                          </p:stCondLst>
                                        </p:cTn>
                                        <p:tgtEl>
                                          <p:spTgt spid="23"/>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26"/>
                                        </p:tgtEl>
                                        <p:attrNameLst>
                                          <p:attrName>style.visibility</p:attrName>
                                        </p:attrNameLst>
                                      </p:cBhvr>
                                      <p:to>
                                        <p:strVal val="visible"/>
                                      </p:to>
                                    </p:set>
                                    <p:anim calcmode="lin" valueType="num">
                                      <p:cBhvr additive="base">
                                        <p:cTn id="37" dur="500" fill="hold"/>
                                        <p:tgtEl>
                                          <p:spTgt spid="26"/>
                                        </p:tgtEl>
                                        <p:attrNameLst>
                                          <p:attrName>ppt_x</p:attrName>
                                        </p:attrNameLst>
                                      </p:cBhvr>
                                      <p:tavLst>
                                        <p:tav tm="0">
                                          <p:val>
                                            <p:strVal val="#ppt_x"/>
                                          </p:val>
                                        </p:tav>
                                        <p:tav tm="100000">
                                          <p:val>
                                            <p:strVal val="#ppt_x"/>
                                          </p:val>
                                        </p:tav>
                                      </p:tavLst>
                                    </p:anim>
                                    <p:anim calcmode="lin" valueType="num">
                                      <p:cBhvr additive="base">
                                        <p:cTn id="38"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27"/>
                                        </p:tgtEl>
                                        <p:attrNameLst>
                                          <p:attrName>style.visibility</p:attrName>
                                        </p:attrNameLst>
                                      </p:cBhvr>
                                      <p:to>
                                        <p:strVal val="visible"/>
                                      </p:to>
                                    </p:set>
                                    <p:anim calcmode="lin" valueType="num">
                                      <p:cBhvr additive="base">
                                        <p:cTn id="43" dur="500" fill="hold"/>
                                        <p:tgtEl>
                                          <p:spTgt spid="27"/>
                                        </p:tgtEl>
                                        <p:attrNameLst>
                                          <p:attrName>ppt_x</p:attrName>
                                        </p:attrNameLst>
                                      </p:cBhvr>
                                      <p:tavLst>
                                        <p:tav tm="0">
                                          <p:val>
                                            <p:strVal val="#ppt_x"/>
                                          </p:val>
                                        </p:tav>
                                        <p:tav tm="100000">
                                          <p:val>
                                            <p:strVal val="#ppt_x"/>
                                          </p:val>
                                        </p:tav>
                                      </p:tavLst>
                                    </p:anim>
                                    <p:anim calcmode="lin" valueType="num">
                                      <p:cBhvr additive="base">
                                        <p:cTn id="44"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10000"/>
                                  </p:iterate>
                                  <p:childTnLst>
                                    <p:set>
                                      <p:cBhvr>
                                        <p:cTn id="48" dur="1" fill="hold">
                                          <p:stCondLst>
                                            <p:cond delay="0"/>
                                          </p:stCondLst>
                                        </p:cTn>
                                        <p:tgtEl>
                                          <p:spTgt spid="32"/>
                                        </p:tgtEl>
                                        <p:attrNameLst>
                                          <p:attrName>style.visibility</p:attrName>
                                        </p:attrNameLst>
                                      </p:cBhvr>
                                      <p:to>
                                        <p:strVal val="visible"/>
                                      </p:to>
                                    </p:set>
                                    <p:anim calcmode="lin" valueType="num">
                                      <p:cBhvr additive="base">
                                        <p:cTn id="49" dur="500" fill="hold"/>
                                        <p:tgtEl>
                                          <p:spTgt spid="32"/>
                                        </p:tgtEl>
                                        <p:attrNameLst>
                                          <p:attrName>ppt_x</p:attrName>
                                        </p:attrNameLst>
                                      </p:cBhvr>
                                      <p:tavLst>
                                        <p:tav tm="0">
                                          <p:val>
                                            <p:strVal val="#ppt_x"/>
                                          </p:val>
                                        </p:tav>
                                        <p:tav tm="100000">
                                          <p:val>
                                            <p:strVal val="#ppt_x"/>
                                          </p:val>
                                        </p:tav>
                                      </p:tavLst>
                                    </p:anim>
                                    <p:anim calcmode="lin" valueType="num">
                                      <p:cBhvr additive="base">
                                        <p:cTn id="50"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2000"/>
                                        <p:tgtEl>
                                          <p:spTgt spid="11"/>
                                        </p:tgtEl>
                                      </p:cBhvr>
                                    </p:animEffect>
                                    <p:anim calcmode="lin" valueType="num">
                                      <p:cBhvr>
                                        <p:cTn id="56" dur="2000" fill="hold"/>
                                        <p:tgtEl>
                                          <p:spTgt spid="11"/>
                                        </p:tgtEl>
                                        <p:attrNameLst>
                                          <p:attrName>ppt_w</p:attrName>
                                        </p:attrNameLst>
                                      </p:cBhvr>
                                      <p:tavLst>
                                        <p:tav tm="0" fmla="#ppt_w*sin(2.5*pi*$)">
                                          <p:val>
                                            <p:fltVal val="0"/>
                                          </p:val>
                                        </p:tav>
                                        <p:tav tm="100000">
                                          <p:val>
                                            <p:fltVal val="1"/>
                                          </p:val>
                                        </p:tav>
                                      </p:tavLst>
                                    </p:anim>
                                    <p:anim calcmode="lin" valueType="num">
                                      <p:cBhvr>
                                        <p:cTn id="57" dur="2000" fill="hold"/>
                                        <p:tgtEl>
                                          <p:spTgt spid="11"/>
                                        </p:tgtEl>
                                        <p:attrNameLst>
                                          <p:attrName>ppt_h</p:attrName>
                                        </p:attrNameLst>
                                      </p:cBhvr>
                                      <p:tavLst>
                                        <p:tav tm="0">
                                          <p:val>
                                            <p:strVal val="#ppt_h"/>
                                          </p:val>
                                        </p:tav>
                                        <p:tav tm="100000">
                                          <p:val>
                                            <p:strVal val="#ppt_h"/>
                                          </p:val>
                                        </p:tav>
                                      </p:tavLst>
                                    </p:anim>
                                  </p:childTnLst>
                                </p:cTn>
                              </p:par>
                              <p:par>
                                <p:cTn id="58" presetID="45" presetClass="entr" presetSubtype="0" fill="hold"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2000"/>
                                        <p:tgtEl>
                                          <p:spTgt spid="10"/>
                                        </p:tgtEl>
                                      </p:cBhvr>
                                    </p:animEffect>
                                    <p:anim calcmode="lin" valueType="num">
                                      <p:cBhvr>
                                        <p:cTn id="61" dur="2000" fill="hold"/>
                                        <p:tgtEl>
                                          <p:spTgt spid="10"/>
                                        </p:tgtEl>
                                        <p:attrNameLst>
                                          <p:attrName>ppt_w</p:attrName>
                                        </p:attrNameLst>
                                      </p:cBhvr>
                                      <p:tavLst>
                                        <p:tav tm="0" fmla="#ppt_w*sin(2.5*pi*$)">
                                          <p:val>
                                            <p:fltVal val="0"/>
                                          </p:val>
                                        </p:tav>
                                        <p:tav tm="100000">
                                          <p:val>
                                            <p:fltVal val="1"/>
                                          </p:val>
                                        </p:tav>
                                      </p:tavLst>
                                    </p:anim>
                                    <p:anim calcmode="lin" valueType="num">
                                      <p:cBhvr>
                                        <p:cTn id="62"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26" grpId="0"/>
      <p:bldP spid="32"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23" name="مجموعة 22"/>
          <p:cNvGrpSpPr/>
          <p:nvPr/>
        </p:nvGrpSpPr>
        <p:grpSpPr>
          <a:xfrm>
            <a:off x="5361925" y="44624"/>
            <a:ext cx="3602562" cy="764704"/>
            <a:chOff x="2339752" y="0"/>
            <a:chExt cx="4536504" cy="764704"/>
          </a:xfrm>
        </p:grpSpPr>
        <p:sp>
          <p:nvSpPr>
            <p:cNvPr id="24" name="مستطيل مستدير الزوايا 23"/>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25" name="مستطيل مستدير الزوايا 24"/>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26" name="مربع نص 25"/>
          <p:cNvSpPr txBox="1"/>
          <p:nvPr/>
        </p:nvSpPr>
        <p:spPr>
          <a:xfrm>
            <a:off x="5595872" y="145311"/>
            <a:ext cx="3244464"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النموذج الكمي</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27" name="مجموعة 26"/>
          <p:cNvGrpSpPr/>
          <p:nvPr/>
        </p:nvGrpSpPr>
        <p:grpSpPr>
          <a:xfrm>
            <a:off x="323528" y="873288"/>
            <a:ext cx="8640962" cy="1368152"/>
            <a:chOff x="6156177" y="826988"/>
            <a:chExt cx="2987824" cy="787896"/>
          </a:xfrm>
        </p:grpSpPr>
        <p:sp>
          <p:nvSpPr>
            <p:cNvPr id="30" name="مستطيل 29"/>
            <p:cNvSpPr/>
            <p:nvPr/>
          </p:nvSpPr>
          <p:spPr>
            <a:xfrm>
              <a:off x="7935442" y="826988"/>
              <a:ext cx="1208558"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31" name="مخطط انسيابي: معالجة متعاقبة 30"/>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32" name="مربع نص 31"/>
          <p:cNvSpPr txBox="1"/>
          <p:nvPr/>
        </p:nvSpPr>
        <p:spPr>
          <a:xfrm>
            <a:off x="584158" y="1059104"/>
            <a:ext cx="8316834" cy="1077218"/>
          </a:xfrm>
          <a:prstGeom prst="rect">
            <a:avLst/>
          </a:prstGeom>
          <a:noFill/>
        </p:spPr>
        <p:txBody>
          <a:bodyPr wrap="square" rtlCol="1">
            <a:spAutoFit/>
          </a:bodyPr>
          <a:lstStyle/>
          <a:p>
            <a:r>
              <a:rPr lang="ar-SA" sz="3200" b="1" dirty="0">
                <a:latin typeface="Sakkal Majalla" pitchFamily="2" charset="-78"/>
                <a:cs typeface="Sakkal Majalla" pitchFamily="2" charset="-78"/>
              </a:rPr>
              <a:t>تنبأ بأن المسافة الأكثر احتمالية  بين الالكترون ونواة ذرة </a:t>
            </a:r>
            <a:r>
              <a:rPr lang="ar-SA" sz="3200" b="1" dirty="0" smtClean="0">
                <a:latin typeface="Sakkal Majalla" pitchFamily="2" charset="-78"/>
                <a:cs typeface="Sakkal Majalla" pitchFamily="2" charset="-78"/>
              </a:rPr>
              <a:t>لهيدروجين </a:t>
            </a:r>
            <a:r>
              <a:rPr lang="ar-SA" sz="3200" b="1" dirty="0">
                <a:latin typeface="Sakkal Majalla" pitchFamily="2" charset="-78"/>
                <a:cs typeface="Sakkal Majalla" pitchFamily="2" charset="-78"/>
              </a:rPr>
              <a:t>هي نصف القطر الذي توقعه بور</a:t>
            </a:r>
          </a:p>
        </p:txBody>
      </p:sp>
      <p:grpSp>
        <p:nvGrpSpPr>
          <p:cNvPr id="19" name="مجموعة 18"/>
          <p:cNvGrpSpPr/>
          <p:nvPr/>
        </p:nvGrpSpPr>
        <p:grpSpPr>
          <a:xfrm>
            <a:off x="1030208" y="2313448"/>
            <a:ext cx="7934282" cy="936104"/>
            <a:chOff x="6156177" y="826988"/>
            <a:chExt cx="2987824" cy="787896"/>
          </a:xfrm>
        </p:grpSpPr>
        <p:sp>
          <p:nvSpPr>
            <p:cNvPr id="20" name="مستطيل 19"/>
            <p:cNvSpPr/>
            <p:nvPr/>
          </p:nvSpPr>
          <p:spPr>
            <a:xfrm>
              <a:off x="7935442" y="826988"/>
              <a:ext cx="1208558"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21" name="مخطط انسيابي: معالجة متعاقبة 20"/>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22" name="مربع نص 21"/>
          <p:cNvSpPr txBox="1"/>
          <p:nvPr/>
        </p:nvSpPr>
        <p:spPr>
          <a:xfrm>
            <a:off x="584158" y="2499264"/>
            <a:ext cx="8316834" cy="584775"/>
          </a:xfrm>
          <a:prstGeom prst="rect">
            <a:avLst/>
          </a:prstGeom>
          <a:noFill/>
        </p:spPr>
        <p:txBody>
          <a:bodyPr wrap="square" rtlCol="1">
            <a:spAutoFit/>
          </a:bodyPr>
          <a:lstStyle/>
          <a:p>
            <a:r>
              <a:rPr lang="ar-SA" sz="3200" b="1" dirty="0" smtClean="0">
                <a:latin typeface="Sakkal Majalla" pitchFamily="2" charset="-78"/>
                <a:cs typeface="Sakkal Majalla" pitchFamily="2" charset="-78"/>
              </a:rPr>
              <a:t>نموذج </a:t>
            </a:r>
            <a:r>
              <a:rPr lang="ar-SA" sz="3200" b="1" dirty="0">
                <a:latin typeface="Sakkal Majalla" pitchFamily="2" charset="-78"/>
                <a:cs typeface="Sakkal Majalla" pitchFamily="2" charset="-78"/>
              </a:rPr>
              <a:t>يتوقع  احتمالية وجود الالكترون في منطقة محددة فقط</a:t>
            </a:r>
          </a:p>
        </p:txBody>
      </p:sp>
      <p:grpSp>
        <p:nvGrpSpPr>
          <p:cNvPr id="28" name="مجموعة 27"/>
          <p:cNvGrpSpPr/>
          <p:nvPr/>
        </p:nvGrpSpPr>
        <p:grpSpPr>
          <a:xfrm>
            <a:off x="5361925" y="3302128"/>
            <a:ext cx="3602562" cy="764704"/>
            <a:chOff x="2339752" y="0"/>
            <a:chExt cx="4536504" cy="764704"/>
          </a:xfrm>
        </p:grpSpPr>
        <p:sp>
          <p:nvSpPr>
            <p:cNvPr id="29" name="مستطيل مستدير الزوايا 28"/>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33" name="مستطيل مستدير الزوايا 32"/>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34" name="مربع نص 33"/>
          <p:cNvSpPr txBox="1"/>
          <p:nvPr/>
        </p:nvSpPr>
        <p:spPr>
          <a:xfrm>
            <a:off x="5595872" y="3402815"/>
            <a:ext cx="3244464"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ميكانيكا الكم</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35" name="مجموعة 34"/>
          <p:cNvGrpSpPr/>
          <p:nvPr/>
        </p:nvGrpSpPr>
        <p:grpSpPr>
          <a:xfrm>
            <a:off x="323528" y="4201591"/>
            <a:ext cx="8640962" cy="1747689"/>
            <a:chOff x="6156177" y="826988"/>
            <a:chExt cx="2987824" cy="787896"/>
          </a:xfrm>
        </p:grpSpPr>
        <p:sp>
          <p:nvSpPr>
            <p:cNvPr id="36" name="مستطيل 35"/>
            <p:cNvSpPr/>
            <p:nvPr/>
          </p:nvSpPr>
          <p:spPr>
            <a:xfrm>
              <a:off x="7935442" y="826988"/>
              <a:ext cx="1208558"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37" name="مخطط انسيابي: معالجة متعاقبة 36"/>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38" name="مربع نص 37"/>
          <p:cNvSpPr txBox="1"/>
          <p:nvPr/>
        </p:nvSpPr>
        <p:spPr>
          <a:xfrm>
            <a:off x="584158" y="4345607"/>
            <a:ext cx="8316834" cy="1569660"/>
          </a:xfrm>
          <a:prstGeom prst="rect">
            <a:avLst/>
          </a:prstGeom>
          <a:noFill/>
        </p:spPr>
        <p:txBody>
          <a:bodyPr wrap="square" rtlCol="1">
            <a:spAutoFit/>
          </a:bodyPr>
          <a:lstStyle/>
          <a:p>
            <a:r>
              <a:rPr lang="ar-SA" sz="3200" b="1" dirty="0" smtClean="0">
                <a:latin typeface="Sakkal Majalla" pitchFamily="2" charset="-78"/>
                <a:cs typeface="Sakkal Majalla" pitchFamily="2" charset="-78"/>
              </a:rPr>
              <a:t>هي دراسة المادة باستخدام خصائصها الموجية.</a:t>
            </a:r>
          </a:p>
          <a:p>
            <a:r>
              <a:rPr lang="ar-SA" sz="3200" b="1" dirty="0" smtClean="0">
                <a:latin typeface="Sakkal Majalla" pitchFamily="2" charset="-78"/>
                <a:cs typeface="Sakkal Majalla" pitchFamily="2" charset="-78"/>
              </a:rPr>
              <a:t>√ حققت نجاحًا هائلاً في توقع الكثير من المعلومات التفصيلية لتركيب الذرة.</a:t>
            </a:r>
            <a:endParaRPr lang="ar-SA" sz="3200" b="1" dirty="0">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874008985"/>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nodeType="clickEffect">
                                  <p:stCondLst>
                                    <p:cond delay="0"/>
                                  </p:stCondLst>
                                  <p:childTnLst>
                                    <p:set>
                                      <p:cBhvr>
                                        <p:cTn id="6" dur="1" fill="hold">
                                          <p:stCondLst>
                                            <p:cond delay="0"/>
                                          </p:stCondLst>
                                        </p:cTn>
                                        <p:tgtEl>
                                          <p:spTgt spid="23"/>
                                        </p:tgtEl>
                                        <p:attrNameLst>
                                          <p:attrName>style.visibility</p:attrName>
                                        </p:attrNameLst>
                                      </p:cBhvr>
                                      <p:to>
                                        <p:strVal val="visible"/>
                                      </p:to>
                                    </p:set>
                                    <p:animEffect transition="in" filter="wipe(down)">
                                      <p:cBhvr>
                                        <p:cTn id="7" dur="580">
                                          <p:stCondLst>
                                            <p:cond delay="0"/>
                                          </p:stCondLst>
                                        </p:cTn>
                                        <p:tgtEl>
                                          <p:spTgt spid="23"/>
                                        </p:tgtEl>
                                      </p:cBhvr>
                                    </p:animEffect>
                                    <p:anim calcmode="lin" valueType="num">
                                      <p:cBhvr>
                                        <p:cTn id="8" dur="1822" tmFilter="0,0; 0.14,0.36; 0.43,0.73; 0.71,0.91; 1.0,1.0">
                                          <p:stCondLst>
                                            <p:cond delay="0"/>
                                          </p:stCondLst>
                                        </p:cTn>
                                        <p:tgtEl>
                                          <p:spTgt spid="23"/>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23"/>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23"/>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23"/>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23"/>
                                        </p:tgtEl>
                                        <p:attrNameLst>
                                          <p:attrName>ppt_y</p:attrName>
                                        </p:attrNameLst>
                                      </p:cBhvr>
                                      <p:tavLst>
                                        <p:tav tm="0" fmla="#ppt_y-sin(pi*$)/81">
                                          <p:val>
                                            <p:fltVal val="0"/>
                                          </p:val>
                                        </p:tav>
                                        <p:tav tm="100000">
                                          <p:val>
                                            <p:fltVal val="1"/>
                                          </p:val>
                                        </p:tav>
                                      </p:tavLst>
                                    </p:anim>
                                    <p:animScale>
                                      <p:cBhvr>
                                        <p:cTn id="13" dur="26">
                                          <p:stCondLst>
                                            <p:cond delay="650"/>
                                          </p:stCondLst>
                                        </p:cTn>
                                        <p:tgtEl>
                                          <p:spTgt spid="23"/>
                                        </p:tgtEl>
                                      </p:cBhvr>
                                      <p:to x="100000" y="60000"/>
                                    </p:animScale>
                                    <p:animScale>
                                      <p:cBhvr>
                                        <p:cTn id="14" dur="166" decel="50000">
                                          <p:stCondLst>
                                            <p:cond delay="676"/>
                                          </p:stCondLst>
                                        </p:cTn>
                                        <p:tgtEl>
                                          <p:spTgt spid="23"/>
                                        </p:tgtEl>
                                      </p:cBhvr>
                                      <p:to x="100000" y="100000"/>
                                    </p:animScale>
                                    <p:animScale>
                                      <p:cBhvr>
                                        <p:cTn id="15" dur="26">
                                          <p:stCondLst>
                                            <p:cond delay="1312"/>
                                          </p:stCondLst>
                                        </p:cTn>
                                        <p:tgtEl>
                                          <p:spTgt spid="23"/>
                                        </p:tgtEl>
                                      </p:cBhvr>
                                      <p:to x="100000" y="80000"/>
                                    </p:animScale>
                                    <p:animScale>
                                      <p:cBhvr>
                                        <p:cTn id="16" dur="166" decel="50000">
                                          <p:stCondLst>
                                            <p:cond delay="1338"/>
                                          </p:stCondLst>
                                        </p:cTn>
                                        <p:tgtEl>
                                          <p:spTgt spid="23"/>
                                        </p:tgtEl>
                                      </p:cBhvr>
                                      <p:to x="100000" y="100000"/>
                                    </p:animScale>
                                    <p:animScale>
                                      <p:cBhvr>
                                        <p:cTn id="17" dur="26">
                                          <p:stCondLst>
                                            <p:cond delay="1642"/>
                                          </p:stCondLst>
                                        </p:cTn>
                                        <p:tgtEl>
                                          <p:spTgt spid="23"/>
                                        </p:tgtEl>
                                      </p:cBhvr>
                                      <p:to x="100000" y="90000"/>
                                    </p:animScale>
                                    <p:animScale>
                                      <p:cBhvr>
                                        <p:cTn id="18" dur="166" decel="50000">
                                          <p:stCondLst>
                                            <p:cond delay="1668"/>
                                          </p:stCondLst>
                                        </p:cTn>
                                        <p:tgtEl>
                                          <p:spTgt spid="23"/>
                                        </p:tgtEl>
                                      </p:cBhvr>
                                      <p:to x="100000" y="100000"/>
                                    </p:animScale>
                                    <p:animScale>
                                      <p:cBhvr>
                                        <p:cTn id="19" dur="26">
                                          <p:stCondLst>
                                            <p:cond delay="1808"/>
                                          </p:stCondLst>
                                        </p:cTn>
                                        <p:tgtEl>
                                          <p:spTgt spid="23"/>
                                        </p:tgtEl>
                                      </p:cBhvr>
                                      <p:to x="100000" y="95000"/>
                                    </p:animScale>
                                    <p:animScale>
                                      <p:cBhvr>
                                        <p:cTn id="20" dur="166" decel="50000">
                                          <p:stCondLst>
                                            <p:cond delay="1834"/>
                                          </p:stCondLst>
                                        </p:cTn>
                                        <p:tgtEl>
                                          <p:spTgt spid="23"/>
                                        </p:tgtEl>
                                      </p:cBhvr>
                                      <p:to x="100000" y="100000"/>
                                    </p:animScale>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26"/>
                                        </p:tgtEl>
                                        <p:attrNameLst>
                                          <p:attrName>style.visibility</p:attrName>
                                        </p:attrNameLst>
                                      </p:cBhvr>
                                      <p:to>
                                        <p:strVal val="visible"/>
                                      </p:to>
                                    </p:set>
                                    <p:anim calcmode="lin" valueType="num">
                                      <p:cBhvr additive="base">
                                        <p:cTn id="25" dur="500" fill="hold"/>
                                        <p:tgtEl>
                                          <p:spTgt spid="26"/>
                                        </p:tgtEl>
                                        <p:attrNameLst>
                                          <p:attrName>ppt_x</p:attrName>
                                        </p:attrNameLst>
                                      </p:cBhvr>
                                      <p:tavLst>
                                        <p:tav tm="0">
                                          <p:val>
                                            <p:strVal val="#ppt_x"/>
                                          </p:val>
                                        </p:tav>
                                        <p:tav tm="100000">
                                          <p:val>
                                            <p:strVal val="#ppt_x"/>
                                          </p:val>
                                        </p:tav>
                                      </p:tavLst>
                                    </p:anim>
                                    <p:anim calcmode="lin" valueType="num">
                                      <p:cBhvr additive="base">
                                        <p:cTn id="26" dur="500" fill="hold"/>
                                        <p:tgtEl>
                                          <p:spTgt spid="26"/>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27"/>
                                        </p:tgtEl>
                                        <p:attrNameLst>
                                          <p:attrName>style.visibility</p:attrName>
                                        </p:attrNameLst>
                                      </p:cBhvr>
                                      <p:to>
                                        <p:strVal val="visible"/>
                                      </p:to>
                                    </p:set>
                                    <p:anim calcmode="lin" valueType="num">
                                      <p:cBhvr additive="base">
                                        <p:cTn id="31" dur="500" fill="hold"/>
                                        <p:tgtEl>
                                          <p:spTgt spid="27"/>
                                        </p:tgtEl>
                                        <p:attrNameLst>
                                          <p:attrName>ppt_x</p:attrName>
                                        </p:attrNameLst>
                                      </p:cBhvr>
                                      <p:tavLst>
                                        <p:tav tm="0">
                                          <p:val>
                                            <p:strVal val="#ppt_x"/>
                                          </p:val>
                                        </p:tav>
                                        <p:tav tm="100000">
                                          <p:val>
                                            <p:strVal val="#ppt_x"/>
                                          </p:val>
                                        </p:tav>
                                      </p:tavLst>
                                    </p:anim>
                                    <p:anim calcmode="lin" valueType="num">
                                      <p:cBhvr additive="base">
                                        <p:cTn id="32" dur="500" fill="hold"/>
                                        <p:tgtEl>
                                          <p:spTgt spid="27"/>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iterate type="lt">
                                    <p:tmPct val="10000"/>
                                  </p:iterate>
                                  <p:childTnLst>
                                    <p:set>
                                      <p:cBhvr>
                                        <p:cTn id="36" dur="1" fill="hold">
                                          <p:stCondLst>
                                            <p:cond delay="0"/>
                                          </p:stCondLst>
                                        </p:cTn>
                                        <p:tgtEl>
                                          <p:spTgt spid="32"/>
                                        </p:tgtEl>
                                        <p:attrNameLst>
                                          <p:attrName>style.visibility</p:attrName>
                                        </p:attrNameLst>
                                      </p:cBhvr>
                                      <p:to>
                                        <p:strVal val="visible"/>
                                      </p:to>
                                    </p:set>
                                    <p:anim calcmode="lin" valueType="num">
                                      <p:cBhvr additive="base">
                                        <p:cTn id="37" dur="500" fill="hold"/>
                                        <p:tgtEl>
                                          <p:spTgt spid="32"/>
                                        </p:tgtEl>
                                        <p:attrNameLst>
                                          <p:attrName>ppt_x</p:attrName>
                                        </p:attrNameLst>
                                      </p:cBhvr>
                                      <p:tavLst>
                                        <p:tav tm="0">
                                          <p:val>
                                            <p:strVal val="#ppt_x"/>
                                          </p:val>
                                        </p:tav>
                                        <p:tav tm="100000">
                                          <p:val>
                                            <p:strVal val="#ppt_x"/>
                                          </p:val>
                                        </p:tav>
                                      </p:tavLst>
                                    </p:anim>
                                    <p:anim calcmode="lin" valueType="num">
                                      <p:cBhvr additive="base">
                                        <p:cTn id="38" dur="500" fill="hold"/>
                                        <p:tgtEl>
                                          <p:spTgt spid="3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19"/>
                                        </p:tgtEl>
                                        <p:attrNameLst>
                                          <p:attrName>style.visibility</p:attrName>
                                        </p:attrNameLst>
                                      </p:cBhvr>
                                      <p:to>
                                        <p:strVal val="visible"/>
                                      </p:to>
                                    </p:set>
                                    <p:anim calcmode="lin" valueType="num">
                                      <p:cBhvr additive="base">
                                        <p:cTn id="43" dur="500" fill="hold"/>
                                        <p:tgtEl>
                                          <p:spTgt spid="19"/>
                                        </p:tgtEl>
                                        <p:attrNameLst>
                                          <p:attrName>ppt_x</p:attrName>
                                        </p:attrNameLst>
                                      </p:cBhvr>
                                      <p:tavLst>
                                        <p:tav tm="0">
                                          <p:val>
                                            <p:strVal val="#ppt_x"/>
                                          </p:val>
                                        </p:tav>
                                        <p:tav tm="100000">
                                          <p:val>
                                            <p:strVal val="#ppt_x"/>
                                          </p:val>
                                        </p:tav>
                                      </p:tavLst>
                                    </p:anim>
                                    <p:anim calcmode="lin" valueType="num">
                                      <p:cBhvr additive="base">
                                        <p:cTn id="44"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10000"/>
                                  </p:iterate>
                                  <p:childTnLst>
                                    <p:set>
                                      <p:cBhvr>
                                        <p:cTn id="48" dur="1" fill="hold">
                                          <p:stCondLst>
                                            <p:cond delay="0"/>
                                          </p:stCondLst>
                                        </p:cTn>
                                        <p:tgtEl>
                                          <p:spTgt spid="22"/>
                                        </p:tgtEl>
                                        <p:attrNameLst>
                                          <p:attrName>style.visibility</p:attrName>
                                        </p:attrNameLst>
                                      </p:cBhvr>
                                      <p:to>
                                        <p:strVal val="visible"/>
                                      </p:to>
                                    </p:set>
                                    <p:anim calcmode="lin" valueType="num">
                                      <p:cBhvr additive="base">
                                        <p:cTn id="49" dur="500" fill="hold"/>
                                        <p:tgtEl>
                                          <p:spTgt spid="22"/>
                                        </p:tgtEl>
                                        <p:attrNameLst>
                                          <p:attrName>ppt_x</p:attrName>
                                        </p:attrNameLst>
                                      </p:cBhvr>
                                      <p:tavLst>
                                        <p:tav tm="0">
                                          <p:val>
                                            <p:strVal val="#ppt_x"/>
                                          </p:val>
                                        </p:tav>
                                        <p:tav tm="100000">
                                          <p:val>
                                            <p:strVal val="#ppt_x"/>
                                          </p:val>
                                        </p:tav>
                                      </p:tavLst>
                                    </p:anim>
                                    <p:anim calcmode="lin" valueType="num">
                                      <p:cBhvr additive="base">
                                        <p:cTn id="50" dur="500" fill="hold"/>
                                        <p:tgtEl>
                                          <p:spTgt spid="22"/>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26" presetClass="entr" presetSubtype="0" fill="hold" nodeType="clickEffect">
                                  <p:stCondLst>
                                    <p:cond delay="0"/>
                                  </p:stCondLst>
                                  <p:childTnLst>
                                    <p:set>
                                      <p:cBhvr>
                                        <p:cTn id="54" dur="1" fill="hold">
                                          <p:stCondLst>
                                            <p:cond delay="0"/>
                                          </p:stCondLst>
                                        </p:cTn>
                                        <p:tgtEl>
                                          <p:spTgt spid="28"/>
                                        </p:tgtEl>
                                        <p:attrNameLst>
                                          <p:attrName>style.visibility</p:attrName>
                                        </p:attrNameLst>
                                      </p:cBhvr>
                                      <p:to>
                                        <p:strVal val="visible"/>
                                      </p:to>
                                    </p:set>
                                    <p:animEffect transition="in" filter="wipe(down)">
                                      <p:cBhvr>
                                        <p:cTn id="55" dur="580">
                                          <p:stCondLst>
                                            <p:cond delay="0"/>
                                          </p:stCondLst>
                                        </p:cTn>
                                        <p:tgtEl>
                                          <p:spTgt spid="28"/>
                                        </p:tgtEl>
                                      </p:cBhvr>
                                    </p:animEffect>
                                    <p:anim calcmode="lin" valueType="num">
                                      <p:cBhvr>
                                        <p:cTn id="56" dur="1822" tmFilter="0,0; 0.14,0.36; 0.43,0.73; 0.71,0.91; 1.0,1.0">
                                          <p:stCondLst>
                                            <p:cond delay="0"/>
                                          </p:stCondLst>
                                        </p:cTn>
                                        <p:tgtEl>
                                          <p:spTgt spid="28"/>
                                        </p:tgtEl>
                                        <p:attrNameLst>
                                          <p:attrName>ppt_x</p:attrName>
                                        </p:attrNameLst>
                                      </p:cBhvr>
                                      <p:tavLst>
                                        <p:tav tm="0">
                                          <p:val>
                                            <p:strVal val="#ppt_x-0.25"/>
                                          </p:val>
                                        </p:tav>
                                        <p:tav tm="100000">
                                          <p:val>
                                            <p:strVal val="#ppt_x"/>
                                          </p:val>
                                        </p:tav>
                                      </p:tavLst>
                                    </p:anim>
                                    <p:anim calcmode="lin" valueType="num">
                                      <p:cBhvr>
                                        <p:cTn id="57" dur="664" tmFilter="0.0,0.0; 0.25,0.07; 0.50,0.2; 0.75,0.467; 1.0,1.0">
                                          <p:stCondLst>
                                            <p:cond delay="0"/>
                                          </p:stCondLst>
                                        </p:cTn>
                                        <p:tgtEl>
                                          <p:spTgt spid="28"/>
                                        </p:tgtEl>
                                        <p:attrNameLst>
                                          <p:attrName>ppt_y</p:attrName>
                                        </p:attrNameLst>
                                      </p:cBhvr>
                                      <p:tavLst>
                                        <p:tav tm="0" fmla="#ppt_y-sin(pi*$)/3">
                                          <p:val>
                                            <p:fltVal val="0.5"/>
                                          </p:val>
                                        </p:tav>
                                        <p:tav tm="100000">
                                          <p:val>
                                            <p:fltVal val="1"/>
                                          </p:val>
                                        </p:tav>
                                      </p:tavLst>
                                    </p:anim>
                                    <p:anim calcmode="lin" valueType="num">
                                      <p:cBhvr>
                                        <p:cTn id="58" dur="664" tmFilter="0, 0; 0.125,0.2665; 0.25,0.4; 0.375,0.465; 0.5,0.5;  0.625,0.535; 0.75,0.6; 0.875,0.7335; 1,1">
                                          <p:stCondLst>
                                            <p:cond delay="664"/>
                                          </p:stCondLst>
                                        </p:cTn>
                                        <p:tgtEl>
                                          <p:spTgt spid="28"/>
                                        </p:tgtEl>
                                        <p:attrNameLst>
                                          <p:attrName>ppt_y</p:attrName>
                                        </p:attrNameLst>
                                      </p:cBhvr>
                                      <p:tavLst>
                                        <p:tav tm="0" fmla="#ppt_y-sin(pi*$)/9">
                                          <p:val>
                                            <p:fltVal val="0"/>
                                          </p:val>
                                        </p:tav>
                                        <p:tav tm="100000">
                                          <p:val>
                                            <p:fltVal val="1"/>
                                          </p:val>
                                        </p:tav>
                                      </p:tavLst>
                                    </p:anim>
                                    <p:anim calcmode="lin" valueType="num">
                                      <p:cBhvr>
                                        <p:cTn id="59" dur="332" tmFilter="0, 0; 0.125,0.2665; 0.25,0.4; 0.375,0.465; 0.5,0.5;  0.625,0.535; 0.75,0.6; 0.875,0.7335; 1,1">
                                          <p:stCondLst>
                                            <p:cond delay="1324"/>
                                          </p:stCondLst>
                                        </p:cTn>
                                        <p:tgtEl>
                                          <p:spTgt spid="28"/>
                                        </p:tgtEl>
                                        <p:attrNameLst>
                                          <p:attrName>ppt_y</p:attrName>
                                        </p:attrNameLst>
                                      </p:cBhvr>
                                      <p:tavLst>
                                        <p:tav tm="0" fmla="#ppt_y-sin(pi*$)/27">
                                          <p:val>
                                            <p:fltVal val="0"/>
                                          </p:val>
                                        </p:tav>
                                        <p:tav tm="100000">
                                          <p:val>
                                            <p:fltVal val="1"/>
                                          </p:val>
                                        </p:tav>
                                      </p:tavLst>
                                    </p:anim>
                                    <p:anim calcmode="lin" valueType="num">
                                      <p:cBhvr>
                                        <p:cTn id="60" dur="164" tmFilter="0, 0; 0.125,0.2665; 0.25,0.4; 0.375,0.465; 0.5,0.5;  0.625,0.535; 0.75,0.6; 0.875,0.7335; 1,1">
                                          <p:stCondLst>
                                            <p:cond delay="1656"/>
                                          </p:stCondLst>
                                        </p:cTn>
                                        <p:tgtEl>
                                          <p:spTgt spid="28"/>
                                        </p:tgtEl>
                                        <p:attrNameLst>
                                          <p:attrName>ppt_y</p:attrName>
                                        </p:attrNameLst>
                                      </p:cBhvr>
                                      <p:tavLst>
                                        <p:tav tm="0" fmla="#ppt_y-sin(pi*$)/81">
                                          <p:val>
                                            <p:fltVal val="0"/>
                                          </p:val>
                                        </p:tav>
                                        <p:tav tm="100000">
                                          <p:val>
                                            <p:fltVal val="1"/>
                                          </p:val>
                                        </p:tav>
                                      </p:tavLst>
                                    </p:anim>
                                    <p:animScale>
                                      <p:cBhvr>
                                        <p:cTn id="61" dur="26">
                                          <p:stCondLst>
                                            <p:cond delay="650"/>
                                          </p:stCondLst>
                                        </p:cTn>
                                        <p:tgtEl>
                                          <p:spTgt spid="28"/>
                                        </p:tgtEl>
                                      </p:cBhvr>
                                      <p:to x="100000" y="60000"/>
                                    </p:animScale>
                                    <p:animScale>
                                      <p:cBhvr>
                                        <p:cTn id="62" dur="166" decel="50000">
                                          <p:stCondLst>
                                            <p:cond delay="676"/>
                                          </p:stCondLst>
                                        </p:cTn>
                                        <p:tgtEl>
                                          <p:spTgt spid="28"/>
                                        </p:tgtEl>
                                      </p:cBhvr>
                                      <p:to x="100000" y="100000"/>
                                    </p:animScale>
                                    <p:animScale>
                                      <p:cBhvr>
                                        <p:cTn id="63" dur="26">
                                          <p:stCondLst>
                                            <p:cond delay="1312"/>
                                          </p:stCondLst>
                                        </p:cTn>
                                        <p:tgtEl>
                                          <p:spTgt spid="28"/>
                                        </p:tgtEl>
                                      </p:cBhvr>
                                      <p:to x="100000" y="80000"/>
                                    </p:animScale>
                                    <p:animScale>
                                      <p:cBhvr>
                                        <p:cTn id="64" dur="166" decel="50000">
                                          <p:stCondLst>
                                            <p:cond delay="1338"/>
                                          </p:stCondLst>
                                        </p:cTn>
                                        <p:tgtEl>
                                          <p:spTgt spid="28"/>
                                        </p:tgtEl>
                                      </p:cBhvr>
                                      <p:to x="100000" y="100000"/>
                                    </p:animScale>
                                    <p:animScale>
                                      <p:cBhvr>
                                        <p:cTn id="65" dur="26">
                                          <p:stCondLst>
                                            <p:cond delay="1642"/>
                                          </p:stCondLst>
                                        </p:cTn>
                                        <p:tgtEl>
                                          <p:spTgt spid="28"/>
                                        </p:tgtEl>
                                      </p:cBhvr>
                                      <p:to x="100000" y="90000"/>
                                    </p:animScale>
                                    <p:animScale>
                                      <p:cBhvr>
                                        <p:cTn id="66" dur="166" decel="50000">
                                          <p:stCondLst>
                                            <p:cond delay="1668"/>
                                          </p:stCondLst>
                                        </p:cTn>
                                        <p:tgtEl>
                                          <p:spTgt spid="28"/>
                                        </p:tgtEl>
                                      </p:cBhvr>
                                      <p:to x="100000" y="100000"/>
                                    </p:animScale>
                                    <p:animScale>
                                      <p:cBhvr>
                                        <p:cTn id="67" dur="26">
                                          <p:stCondLst>
                                            <p:cond delay="1808"/>
                                          </p:stCondLst>
                                        </p:cTn>
                                        <p:tgtEl>
                                          <p:spTgt spid="28"/>
                                        </p:tgtEl>
                                      </p:cBhvr>
                                      <p:to x="100000" y="95000"/>
                                    </p:animScale>
                                    <p:animScale>
                                      <p:cBhvr>
                                        <p:cTn id="68" dur="166" decel="50000">
                                          <p:stCondLst>
                                            <p:cond delay="1834"/>
                                          </p:stCondLst>
                                        </p:cTn>
                                        <p:tgtEl>
                                          <p:spTgt spid="28"/>
                                        </p:tgtEl>
                                      </p:cBhvr>
                                      <p:to x="100000" y="100000"/>
                                    </p:animScale>
                                  </p:childTnLst>
                                </p:cTn>
                              </p:par>
                            </p:childTnLst>
                          </p:cTn>
                        </p:par>
                      </p:childTnLst>
                    </p:cTn>
                  </p:par>
                  <p:par>
                    <p:cTn id="69" fill="hold">
                      <p:stCondLst>
                        <p:cond delay="indefinite"/>
                      </p:stCondLst>
                      <p:childTnLst>
                        <p:par>
                          <p:cTn id="70" fill="hold">
                            <p:stCondLst>
                              <p:cond delay="0"/>
                            </p:stCondLst>
                            <p:childTnLst>
                              <p:par>
                                <p:cTn id="71" presetID="2" presetClass="entr" presetSubtype="4" fill="hold" grpId="0" nodeType="clickEffect">
                                  <p:stCondLst>
                                    <p:cond delay="0"/>
                                  </p:stCondLst>
                                  <p:childTnLst>
                                    <p:set>
                                      <p:cBhvr>
                                        <p:cTn id="72" dur="1" fill="hold">
                                          <p:stCondLst>
                                            <p:cond delay="0"/>
                                          </p:stCondLst>
                                        </p:cTn>
                                        <p:tgtEl>
                                          <p:spTgt spid="34"/>
                                        </p:tgtEl>
                                        <p:attrNameLst>
                                          <p:attrName>style.visibility</p:attrName>
                                        </p:attrNameLst>
                                      </p:cBhvr>
                                      <p:to>
                                        <p:strVal val="visible"/>
                                      </p:to>
                                    </p:set>
                                    <p:anim calcmode="lin" valueType="num">
                                      <p:cBhvr additive="base">
                                        <p:cTn id="73" dur="500" fill="hold"/>
                                        <p:tgtEl>
                                          <p:spTgt spid="34"/>
                                        </p:tgtEl>
                                        <p:attrNameLst>
                                          <p:attrName>ppt_x</p:attrName>
                                        </p:attrNameLst>
                                      </p:cBhvr>
                                      <p:tavLst>
                                        <p:tav tm="0">
                                          <p:val>
                                            <p:strVal val="#ppt_x"/>
                                          </p:val>
                                        </p:tav>
                                        <p:tav tm="100000">
                                          <p:val>
                                            <p:strVal val="#ppt_x"/>
                                          </p:val>
                                        </p:tav>
                                      </p:tavLst>
                                    </p:anim>
                                    <p:anim calcmode="lin" valueType="num">
                                      <p:cBhvr additive="base">
                                        <p:cTn id="74" dur="500" fill="hold"/>
                                        <p:tgtEl>
                                          <p:spTgt spid="34"/>
                                        </p:tgtEl>
                                        <p:attrNameLst>
                                          <p:attrName>ppt_y</p:attrName>
                                        </p:attrNameLst>
                                      </p:cBhvr>
                                      <p:tavLst>
                                        <p:tav tm="0">
                                          <p:val>
                                            <p:strVal val="1+#ppt_h/2"/>
                                          </p:val>
                                        </p:tav>
                                        <p:tav tm="100000">
                                          <p:val>
                                            <p:strVal val="#ppt_y"/>
                                          </p:val>
                                        </p:tav>
                                      </p:tavLst>
                                    </p:anim>
                                  </p:childTnLst>
                                </p:cTn>
                              </p:par>
                            </p:childTnLst>
                          </p:cTn>
                        </p:par>
                      </p:childTnLst>
                    </p:cTn>
                  </p:par>
                  <p:par>
                    <p:cTn id="75" fill="hold">
                      <p:stCondLst>
                        <p:cond delay="indefinite"/>
                      </p:stCondLst>
                      <p:childTnLst>
                        <p:par>
                          <p:cTn id="76" fill="hold">
                            <p:stCondLst>
                              <p:cond delay="0"/>
                            </p:stCondLst>
                            <p:childTnLst>
                              <p:par>
                                <p:cTn id="77" presetID="2" presetClass="entr" presetSubtype="4" fill="hold" nodeType="clickEffect">
                                  <p:stCondLst>
                                    <p:cond delay="0"/>
                                  </p:stCondLst>
                                  <p:childTnLst>
                                    <p:set>
                                      <p:cBhvr>
                                        <p:cTn id="78" dur="1" fill="hold">
                                          <p:stCondLst>
                                            <p:cond delay="0"/>
                                          </p:stCondLst>
                                        </p:cTn>
                                        <p:tgtEl>
                                          <p:spTgt spid="35"/>
                                        </p:tgtEl>
                                        <p:attrNameLst>
                                          <p:attrName>style.visibility</p:attrName>
                                        </p:attrNameLst>
                                      </p:cBhvr>
                                      <p:to>
                                        <p:strVal val="visible"/>
                                      </p:to>
                                    </p:set>
                                    <p:anim calcmode="lin" valueType="num">
                                      <p:cBhvr additive="base">
                                        <p:cTn id="79" dur="500" fill="hold"/>
                                        <p:tgtEl>
                                          <p:spTgt spid="35"/>
                                        </p:tgtEl>
                                        <p:attrNameLst>
                                          <p:attrName>ppt_x</p:attrName>
                                        </p:attrNameLst>
                                      </p:cBhvr>
                                      <p:tavLst>
                                        <p:tav tm="0">
                                          <p:val>
                                            <p:strVal val="#ppt_x"/>
                                          </p:val>
                                        </p:tav>
                                        <p:tav tm="100000">
                                          <p:val>
                                            <p:strVal val="#ppt_x"/>
                                          </p:val>
                                        </p:tav>
                                      </p:tavLst>
                                    </p:anim>
                                    <p:anim calcmode="lin" valueType="num">
                                      <p:cBhvr additive="base">
                                        <p:cTn id="80"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iterate type="lt">
                                    <p:tmPct val="10000"/>
                                  </p:iterate>
                                  <p:childTnLst>
                                    <p:set>
                                      <p:cBhvr>
                                        <p:cTn id="84" dur="1" fill="hold">
                                          <p:stCondLst>
                                            <p:cond delay="0"/>
                                          </p:stCondLst>
                                        </p:cTn>
                                        <p:tgtEl>
                                          <p:spTgt spid="38"/>
                                        </p:tgtEl>
                                        <p:attrNameLst>
                                          <p:attrName>style.visibility</p:attrName>
                                        </p:attrNameLst>
                                      </p:cBhvr>
                                      <p:to>
                                        <p:strVal val="visible"/>
                                      </p:to>
                                    </p:set>
                                    <p:anim calcmode="lin" valueType="num">
                                      <p:cBhvr additive="base">
                                        <p:cTn id="85" dur="500" fill="hold"/>
                                        <p:tgtEl>
                                          <p:spTgt spid="38"/>
                                        </p:tgtEl>
                                        <p:attrNameLst>
                                          <p:attrName>ppt_x</p:attrName>
                                        </p:attrNameLst>
                                      </p:cBhvr>
                                      <p:tavLst>
                                        <p:tav tm="0">
                                          <p:val>
                                            <p:strVal val="#ppt_x"/>
                                          </p:val>
                                        </p:tav>
                                        <p:tav tm="100000">
                                          <p:val>
                                            <p:strVal val="#ppt_x"/>
                                          </p:val>
                                        </p:tav>
                                      </p:tavLst>
                                    </p:anim>
                                    <p:anim calcmode="lin" valueType="num">
                                      <p:cBhvr additive="base">
                                        <p:cTn id="86"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87" fill="hold">
                      <p:stCondLst>
                        <p:cond delay="indefinite"/>
                      </p:stCondLst>
                      <p:childTnLst>
                        <p:par>
                          <p:cTn id="88" fill="hold">
                            <p:stCondLst>
                              <p:cond delay="0"/>
                            </p:stCondLst>
                            <p:childTnLst>
                              <p:par>
                                <p:cTn id="89" presetID="45" presetClass="entr" presetSubtype="0" fill="hold" nodeType="clickEffect">
                                  <p:stCondLst>
                                    <p:cond delay="0"/>
                                  </p:stCondLst>
                                  <p:childTnLst>
                                    <p:set>
                                      <p:cBhvr>
                                        <p:cTn id="90" dur="1" fill="hold">
                                          <p:stCondLst>
                                            <p:cond delay="0"/>
                                          </p:stCondLst>
                                        </p:cTn>
                                        <p:tgtEl>
                                          <p:spTgt spid="11"/>
                                        </p:tgtEl>
                                        <p:attrNameLst>
                                          <p:attrName>style.visibility</p:attrName>
                                        </p:attrNameLst>
                                      </p:cBhvr>
                                      <p:to>
                                        <p:strVal val="visible"/>
                                      </p:to>
                                    </p:set>
                                    <p:animEffect transition="in" filter="fade">
                                      <p:cBhvr>
                                        <p:cTn id="91" dur="2000"/>
                                        <p:tgtEl>
                                          <p:spTgt spid="11"/>
                                        </p:tgtEl>
                                      </p:cBhvr>
                                    </p:animEffect>
                                    <p:anim calcmode="lin" valueType="num">
                                      <p:cBhvr>
                                        <p:cTn id="92" dur="2000" fill="hold"/>
                                        <p:tgtEl>
                                          <p:spTgt spid="11"/>
                                        </p:tgtEl>
                                        <p:attrNameLst>
                                          <p:attrName>ppt_w</p:attrName>
                                        </p:attrNameLst>
                                      </p:cBhvr>
                                      <p:tavLst>
                                        <p:tav tm="0" fmla="#ppt_w*sin(2.5*pi*$)">
                                          <p:val>
                                            <p:fltVal val="0"/>
                                          </p:val>
                                        </p:tav>
                                        <p:tav tm="100000">
                                          <p:val>
                                            <p:fltVal val="1"/>
                                          </p:val>
                                        </p:tav>
                                      </p:tavLst>
                                    </p:anim>
                                    <p:anim calcmode="lin" valueType="num">
                                      <p:cBhvr>
                                        <p:cTn id="93" dur="2000" fill="hold"/>
                                        <p:tgtEl>
                                          <p:spTgt spid="11"/>
                                        </p:tgtEl>
                                        <p:attrNameLst>
                                          <p:attrName>ppt_h</p:attrName>
                                        </p:attrNameLst>
                                      </p:cBhvr>
                                      <p:tavLst>
                                        <p:tav tm="0">
                                          <p:val>
                                            <p:strVal val="#ppt_h"/>
                                          </p:val>
                                        </p:tav>
                                        <p:tav tm="100000">
                                          <p:val>
                                            <p:strVal val="#ppt_h"/>
                                          </p:val>
                                        </p:tav>
                                      </p:tavLst>
                                    </p:anim>
                                  </p:childTnLst>
                                </p:cTn>
                              </p:par>
                              <p:par>
                                <p:cTn id="94" presetID="45" presetClass="entr" presetSubtype="0" fill="hold" nodeType="withEffect">
                                  <p:stCondLst>
                                    <p:cond delay="0"/>
                                  </p:stCondLst>
                                  <p:childTnLst>
                                    <p:set>
                                      <p:cBhvr>
                                        <p:cTn id="95" dur="1" fill="hold">
                                          <p:stCondLst>
                                            <p:cond delay="0"/>
                                          </p:stCondLst>
                                        </p:cTn>
                                        <p:tgtEl>
                                          <p:spTgt spid="10"/>
                                        </p:tgtEl>
                                        <p:attrNameLst>
                                          <p:attrName>style.visibility</p:attrName>
                                        </p:attrNameLst>
                                      </p:cBhvr>
                                      <p:to>
                                        <p:strVal val="visible"/>
                                      </p:to>
                                    </p:set>
                                    <p:animEffect transition="in" filter="fade">
                                      <p:cBhvr>
                                        <p:cTn id="96" dur="2000"/>
                                        <p:tgtEl>
                                          <p:spTgt spid="10"/>
                                        </p:tgtEl>
                                      </p:cBhvr>
                                    </p:animEffect>
                                    <p:anim calcmode="lin" valueType="num">
                                      <p:cBhvr>
                                        <p:cTn id="97" dur="2000" fill="hold"/>
                                        <p:tgtEl>
                                          <p:spTgt spid="10"/>
                                        </p:tgtEl>
                                        <p:attrNameLst>
                                          <p:attrName>ppt_w</p:attrName>
                                        </p:attrNameLst>
                                      </p:cBhvr>
                                      <p:tavLst>
                                        <p:tav tm="0" fmla="#ppt_w*sin(2.5*pi*$)">
                                          <p:val>
                                            <p:fltVal val="0"/>
                                          </p:val>
                                        </p:tav>
                                        <p:tav tm="100000">
                                          <p:val>
                                            <p:fltVal val="1"/>
                                          </p:val>
                                        </p:tav>
                                      </p:tavLst>
                                    </p:anim>
                                    <p:anim calcmode="lin" valueType="num">
                                      <p:cBhvr>
                                        <p:cTn id="98"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32" grpId="0"/>
      <p:bldP spid="22" grpId="0"/>
      <p:bldP spid="34" grpId="0"/>
      <p:bldP spid="38"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8" descr="D:\Work2\exxit.png">
            <a:hlinkClick r:id="" action="ppaction://hlinkshowjump?jump=endshow"/>
            <a:hlinkHover r:id="" action="ppaction://noaction" highlightClick="1">
              <a:snd r:embed="rId4" name="الترجمة من Google_2.wav"/>
            </a:hlinkHover>
          </p:cNvPr>
          <p:cNvPicPr>
            <a:picLocks noChangeAspect="1" noChangeArrowheads="1"/>
          </p:cNvPicPr>
          <p:nvPr/>
        </p:nvPicPr>
        <p:blipFill>
          <a:blip r:embed="rId5">
            <a:extLst>
              <a:ext uri="{28A0092B-C50C-407E-A947-70E740481C1C}">
                <a14:useLocalDpi xmlns:a14="http://schemas.microsoft.com/office/drawing/2010/main" xmlns="" val="0"/>
              </a:ext>
            </a:extLst>
          </a:blip>
          <a:srcRect/>
          <a:stretch>
            <a:fillRect/>
          </a:stretch>
        </p:blipFill>
        <p:spPr bwMode="auto">
          <a:xfrm>
            <a:off x="584157" y="6042291"/>
            <a:ext cx="892103" cy="700211"/>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grpSp>
        <p:nvGrpSpPr>
          <p:cNvPr id="11" name="مجموعة 10"/>
          <p:cNvGrpSpPr/>
          <p:nvPr/>
        </p:nvGrpSpPr>
        <p:grpSpPr>
          <a:xfrm>
            <a:off x="1984382" y="6059330"/>
            <a:ext cx="6443601" cy="760831"/>
            <a:chOff x="1691680" y="5715517"/>
            <a:chExt cx="6443601" cy="1065706"/>
          </a:xfrm>
        </p:grpSpPr>
        <p:sp>
          <p:nvSpPr>
            <p:cNvPr id="12" name="سهم مسنن إلى اليمين 11">
              <a:hlinkClick r:id="" action="ppaction://hlinkshowjump?jump=previousslide"/>
            </p:cNvPr>
            <p:cNvSpPr/>
            <p:nvPr/>
          </p:nvSpPr>
          <p:spPr>
            <a:xfrm>
              <a:off x="5542993" y="5730239"/>
              <a:ext cx="2592288" cy="1050984"/>
            </a:xfrm>
            <a:prstGeom prst="notchedRightArrow">
              <a:avLst>
                <a:gd name="adj1" fmla="val 50000"/>
                <a:gd name="adj2" fmla="val 37571"/>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السابق</a:t>
              </a:r>
            </a:p>
          </p:txBody>
        </p:sp>
        <p:sp>
          <p:nvSpPr>
            <p:cNvPr id="13" name="سهم مسنن إلى اليمين 12">
              <a:hlinkClick r:id="" action="ppaction://hlinkshowjump?jump=nextslide"/>
            </p:cNvPr>
            <p:cNvSpPr/>
            <p:nvPr/>
          </p:nvSpPr>
          <p:spPr>
            <a:xfrm flipH="1">
              <a:off x="1691680" y="5715517"/>
              <a:ext cx="2721452" cy="1050984"/>
            </a:xfrm>
            <a:prstGeom prst="notchedRightArrow">
              <a:avLst>
                <a:gd name="adj1" fmla="val 50000"/>
                <a:gd name="adj2" fmla="val 41714"/>
              </a:avLst>
            </a:prstGeom>
            <a:scene3d>
              <a:camera prst="orthographicFront">
                <a:rot lat="0" lon="0" rev="0"/>
              </a:camera>
              <a:lightRig rig="threePt" dir="t">
                <a:rot lat="0" lon="0" rev="1200000"/>
              </a:lightRig>
            </a:scene3d>
            <a:sp3d>
              <a:bevelT w="63500" h="25400" prst="softRound"/>
            </a:sp3d>
          </p:spPr>
          <p:style>
            <a:lnRef idx="0">
              <a:schemeClr val="accent2"/>
            </a:lnRef>
            <a:fillRef idx="3">
              <a:schemeClr val="accent2"/>
            </a:fillRef>
            <a:effectRef idx="3">
              <a:schemeClr val="accent2"/>
            </a:effectRef>
            <a:fontRef idx="minor">
              <a:schemeClr val="lt1"/>
            </a:fontRef>
          </p:style>
          <p:txBody>
            <a:bodyPr rtlCol="1" anchor="ctr"/>
            <a:lstStyle/>
            <a:p>
              <a:pPr algn="ctr"/>
              <a:r>
                <a:rPr lang="ar-SA" sz="40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التالي</a:t>
              </a:r>
            </a:p>
          </p:txBody>
        </p:sp>
        <p:sp>
          <p:nvSpPr>
            <p:cNvPr id="14" name="مخطط انسيابي: تحضير 13">
              <a:hlinkClick r:id="" action="ppaction://hlinkshowjump?jump=firstslide"/>
            </p:cNvPr>
            <p:cNvSpPr/>
            <p:nvPr/>
          </p:nvSpPr>
          <p:spPr>
            <a:xfrm>
              <a:off x="3412931" y="5792496"/>
              <a:ext cx="2952328" cy="926470"/>
            </a:xfrm>
            <a:prstGeom prst="flowChartPreparation">
              <a:avLst/>
            </a:prstGeom>
            <a:scene3d>
              <a:camera prst="orthographicFront">
                <a:rot lat="0" lon="0" rev="0"/>
              </a:camera>
              <a:lightRig rig="threePt" dir="t">
                <a:rot lat="0" lon="0" rev="1200000"/>
              </a:lightRig>
            </a:scene3d>
            <a:sp3d>
              <a:bevelT w="63500" h="25400" prst="softRound"/>
            </a:sp3d>
          </p:spPr>
          <p:style>
            <a:lnRef idx="0">
              <a:schemeClr val="accent3"/>
            </a:lnRef>
            <a:fillRef idx="3">
              <a:schemeClr val="accent3"/>
            </a:fillRef>
            <a:effectRef idx="3">
              <a:schemeClr val="accent3"/>
            </a:effectRef>
            <a:fontRef idx="minor">
              <a:schemeClr val="lt1"/>
            </a:fontRef>
          </p:style>
          <p:txBody>
            <a:bodyPr rtlCol="1" anchor="ctr"/>
            <a:lstStyle/>
            <a:p>
              <a:pPr algn="ctr"/>
              <a:r>
                <a:rPr lang="ar-SA" sz="4400" dirty="0">
                  <a:ln w="18415" cmpd="sng">
                    <a:solidFill>
                      <a:srgbClr val="FFFFFF"/>
                    </a:solidFill>
                    <a:prstDash val="solid"/>
                  </a:ln>
                  <a:solidFill>
                    <a:srgbClr val="FFFFFF"/>
                  </a:solidFill>
                  <a:effectLst>
                    <a:outerShdw blurRad="63500" dir="3600000" algn="tl" rotWithShape="0">
                      <a:srgbClr val="000000">
                        <a:alpha val="70000"/>
                      </a:srgbClr>
                    </a:outerShdw>
                  </a:effectLst>
                  <a:latin typeface="Gabriola" pitchFamily="82" charset="0"/>
                  <a:cs typeface="Arabic Typesetting" pitchFamily="66" charset="-78"/>
                </a:rPr>
                <a:t>الرئــــيسية</a:t>
              </a:r>
            </a:p>
          </p:txBody>
        </p:sp>
      </p:grpSp>
      <p:grpSp>
        <p:nvGrpSpPr>
          <p:cNvPr id="35" name="مجموعة 34"/>
          <p:cNvGrpSpPr/>
          <p:nvPr/>
        </p:nvGrpSpPr>
        <p:grpSpPr>
          <a:xfrm>
            <a:off x="323528" y="222561"/>
            <a:ext cx="8640962" cy="1190215"/>
            <a:chOff x="6156177" y="826988"/>
            <a:chExt cx="2987824" cy="787896"/>
          </a:xfrm>
        </p:grpSpPr>
        <p:sp>
          <p:nvSpPr>
            <p:cNvPr id="36" name="مستطيل 35"/>
            <p:cNvSpPr/>
            <p:nvPr/>
          </p:nvSpPr>
          <p:spPr>
            <a:xfrm>
              <a:off x="7935442" y="826988"/>
              <a:ext cx="1208558" cy="787896"/>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37" name="مخطط انسيابي: معالجة متعاقبة 36"/>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38" name="مربع نص 37"/>
          <p:cNvSpPr txBox="1"/>
          <p:nvPr/>
        </p:nvSpPr>
        <p:spPr>
          <a:xfrm>
            <a:off x="584158" y="332656"/>
            <a:ext cx="8316834" cy="1015663"/>
          </a:xfrm>
          <a:prstGeom prst="rect">
            <a:avLst/>
          </a:prstGeom>
          <a:noFill/>
        </p:spPr>
        <p:txBody>
          <a:bodyPr wrap="square" rtlCol="1">
            <a:spAutoFit/>
          </a:bodyPr>
          <a:lstStyle/>
          <a:p>
            <a:pPr>
              <a:buFont typeface="Wingdings" pitchFamily="2" charset="2"/>
              <a:buChar char="ü"/>
            </a:pPr>
            <a:r>
              <a:rPr lang="ar-SA" sz="3000" b="1" dirty="0">
                <a:solidFill>
                  <a:prstClr val="black"/>
                </a:solidFill>
                <a:latin typeface="Sakkal Majalla" pitchFamily="2" charset="-78"/>
                <a:cs typeface="Sakkal Majalla" pitchFamily="2" charset="-78"/>
              </a:rPr>
              <a:t>جعلت تراكيب بعض الجزيئات قابلة للحساب مما </a:t>
            </a:r>
            <a:r>
              <a:rPr lang="ar-SA" sz="3000" b="1" dirty="0" smtClean="0">
                <a:solidFill>
                  <a:prstClr val="black"/>
                </a:solidFill>
                <a:latin typeface="Sakkal Majalla" pitchFamily="2" charset="-78"/>
                <a:cs typeface="Sakkal Majalla" pitchFamily="2" charset="-78"/>
              </a:rPr>
              <a:t>أتاح للكيميائيين </a:t>
            </a:r>
            <a:r>
              <a:rPr lang="ar-SA" sz="3000" b="1" dirty="0">
                <a:solidFill>
                  <a:prstClr val="black"/>
                </a:solidFill>
                <a:latin typeface="Sakkal Majalla" pitchFamily="2" charset="-78"/>
                <a:cs typeface="Sakkal Majalla" pitchFamily="2" charset="-78"/>
              </a:rPr>
              <a:t>القدرة على تحديد  ترتيب الذرات في </a:t>
            </a:r>
            <a:r>
              <a:rPr lang="ar-SA" sz="3000" b="1" dirty="0" smtClean="0">
                <a:solidFill>
                  <a:prstClr val="black"/>
                </a:solidFill>
                <a:latin typeface="Sakkal Majalla" pitchFamily="2" charset="-78"/>
                <a:cs typeface="Sakkal Majalla" pitchFamily="2" charset="-78"/>
              </a:rPr>
              <a:t>الجزيئات.</a:t>
            </a:r>
            <a:endParaRPr lang="ar-SA" sz="3000" b="1" dirty="0">
              <a:solidFill>
                <a:prstClr val="black"/>
              </a:solidFill>
              <a:latin typeface="Sakkal Majalla" pitchFamily="2" charset="-78"/>
              <a:cs typeface="Sakkal Majalla" pitchFamily="2" charset="-78"/>
            </a:endParaRPr>
          </a:p>
        </p:txBody>
      </p:sp>
      <p:grpSp>
        <p:nvGrpSpPr>
          <p:cNvPr id="39" name="مجموعة 38"/>
          <p:cNvGrpSpPr/>
          <p:nvPr/>
        </p:nvGrpSpPr>
        <p:grpSpPr>
          <a:xfrm>
            <a:off x="5835695" y="1584176"/>
            <a:ext cx="3128792" cy="764704"/>
            <a:chOff x="2339752" y="0"/>
            <a:chExt cx="4536504" cy="764704"/>
          </a:xfrm>
        </p:grpSpPr>
        <p:sp>
          <p:nvSpPr>
            <p:cNvPr id="40" name="مستطيل مستدير الزوايا 39"/>
            <p:cNvSpPr/>
            <p:nvPr/>
          </p:nvSpPr>
          <p:spPr>
            <a:xfrm>
              <a:off x="2339752" y="0"/>
              <a:ext cx="4536504" cy="764704"/>
            </a:xfrm>
            <a:prstGeom prst="roundRect">
              <a:avLst/>
            </a:prstGeom>
          </p:spPr>
          <p:style>
            <a:lnRef idx="1">
              <a:schemeClr val="accent6"/>
            </a:lnRef>
            <a:fillRef idx="3">
              <a:schemeClr val="accent6"/>
            </a:fillRef>
            <a:effectRef idx="2">
              <a:schemeClr val="accent6"/>
            </a:effectRef>
            <a:fontRef idx="minor">
              <a:schemeClr val="lt1"/>
            </a:fontRef>
          </p:style>
          <p:txBody>
            <a:bodyPr rtlCol="1" anchor="ctr"/>
            <a:lstStyle/>
            <a:p>
              <a:pPr algn="ctr"/>
              <a:endParaRPr lang="ar-SA">
                <a:solidFill>
                  <a:prstClr val="white"/>
                </a:solidFill>
              </a:endParaRPr>
            </a:p>
          </p:txBody>
        </p:sp>
        <p:sp>
          <p:nvSpPr>
            <p:cNvPr id="41" name="مستطيل مستدير الزوايا 40"/>
            <p:cNvSpPr/>
            <p:nvPr/>
          </p:nvSpPr>
          <p:spPr>
            <a:xfrm>
              <a:off x="2555777" y="95086"/>
              <a:ext cx="4320479" cy="574533"/>
            </a:xfrm>
            <a:prstGeom prst="roundRect">
              <a:avLst/>
            </a:prstGeom>
          </p:spPr>
          <p:style>
            <a:lnRef idx="1">
              <a:schemeClr val="accent3"/>
            </a:lnRef>
            <a:fillRef idx="2">
              <a:schemeClr val="accent3"/>
            </a:fillRef>
            <a:effectRef idx="1">
              <a:schemeClr val="accent3"/>
            </a:effectRef>
            <a:fontRef idx="minor">
              <a:schemeClr val="dk1"/>
            </a:fontRef>
          </p:style>
          <p:txBody>
            <a:bodyPr rtlCol="1" anchor="ctr"/>
            <a:lstStyle/>
            <a:p>
              <a:pPr algn="ctr"/>
              <a:endParaRPr lang="ar-SA">
                <a:solidFill>
                  <a:prstClr val="black"/>
                </a:solidFill>
              </a:endParaRPr>
            </a:p>
          </p:txBody>
        </p:sp>
      </p:grpSp>
      <p:sp>
        <p:nvSpPr>
          <p:cNvPr id="42" name="مربع نص 41"/>
          <p:cNvSpPr txBox="1"/>
          <p:nvPr/>
        </p:nvSpPr>
        <p:spPr>
          <a:xfrm>
            <a:off x="6022548" y="1684863"/>
            <a:ext cx="2817787" cy="630942"/>
          </a:xfrm>
          <a:prstGeom prst="rect">
            <a:avLst/>
          </a:prstGeom>
          <a:noFill/>
        </p:spPr>
        <p:txBody>
          <a:bodyPr wrap="square" rtlCol="1">
            <a:spAutoFit/>
          </a:bodyPr>
          <a:lstStyle/>
          <a:p>
            <a:pPr algn="ctr"/>
            <a:r>
              <a:rPr lang="ar-SA" sz="3500" b="1" spc="50" dirty="0" smtClean="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rPr>
              <a:t>استخداماتها</a:t>
            </a:r>
            <a:endParaRPr lang="ar-SA" sz="3500" b="1" spc="50" dirty="0">
              <a:ln w="12700" cmpd="sng">
                <a:solidFill>
                  <a:srgbClr val="F79646">
                    <a:satMod val="120000"/>
                    <a:shade val="80000"/>
                  </a:srgbClr>
                </a:solidFill>
                <a:prstDash val="solid"/>
              </a:ln>
              <a:solidFill>
                <a:prstClr val="black"/>
              </a:solidFill>
              <a:effectLst>
                <a:glow rad="53100">
                  <a:srgbClr val="F79646">
                    <a:satMod val="180000"/>
                    <a:alpha val="30000"/>
                  </a:srgbClr>
                </a:glow>
              </a:effectLst>
              <a:latin typeface="Sakkal Majalla" pitchFamily="2" charset="-78"/>
              <a:cs typeface="Sakkal Majalla" pitchFamily="2" charset="-78"/>
            </a:endParaRPr>
          </a:p>
        </p:txBody>
      </p:sp>
      <p:grpSp>
        <p:nvGrpSpPr>
          <p:cNvPr id="43" name="مجموعة 42"/>
          <p:cNvGrpSpPr/>
          <p:nvPr/>
        </p:nvGrpSpPr>
        <p:grpSpPr>
          <a:xfrm>
            <a:off x="323528" y="2491545"/>
            <a:ext cx="8640962" cy="3261030"/>
            <a:chOff x="6156177" y="863000"/>
            <a:chExt cx="2987824" cy="724192"/>
          </a:xfrm>
        </p:grpSpPr>
        <p:sp>
          <p:nvSpPr>
            <p:cNvPr id="44" name="مستطيل 43"/>
            <p:cNvSpPr/>
            <p:nvPr/>
          </p:nvSpPr>
          <p:spPr>
            <a:xfrm>
              <a:off x="7935442" y="870923"/>
              <a:ext cx="1208558" cy="716269"/>
            </a:xfrm>
            <a:prstGeom prst="rect">
              <a:avLst/>
            </a:prstGeom>
            <a:solidFill>
              <a:srgbClr val="C00000"/>
            </a:solidFill>
            <a:ln>
              <a:solidFill>
                <a:srgbClr val="7030A0"/>
              </a:solidFill>
            </a:ln>
          </p:spPr>
          <p:style>
            <a:lnRef idx="2">
              <a:schemeClr val="accent1">
                <a:shade val="50000"/>
              </a:schemeClr>
            </a:lnRef>
            <a:fillRef idx="1">
              <a:schemeClr val="accent1"/>
            </a:fillRef>
            <a:effectRef idx="0">
              <a:schemeClr val="accent1"/>
            </a:effectRef>
            <a:fontRef idx="minor">
              <a:schemeClr val="lt1"/>
            </a:fontRef>
          </p:style>
          <p:txBody>
            <a:bodyPr rtlCol="1" anchor="ctr"/>
            <a:lstStyle/>
            <a:p>
              <a:pPr algn="ctr"/>
              <a:endParaRPr lang="ar-SA">
                <a:solidFill>
                  <a:prstClr val="white"/>
                </a:solidFill>
              </a:endParaRPr>
            </a:p>
          </p:txBody>
        </p:sp>
        <p:sp>
          <p:nvSpPr>
            <p:cNvPr id="45" name="مخطط انسيابي: معالجة متعاقبة 44"/>
            <p:cNvSpPr/>
            <p:nvPr/>
          </p:nvSpPr>
          <p:spPr>
            <a:xfrm>
              <a:off x="6156177" y="863000"/>
              <a:ext cx="2987824" cy="720080"/>
            </a:xfrm>
            <a:prstGeom prst="flowChartAlternateProcess">
              <a:avLst/>
            </a:prstGeom>
            <a:ln/>
          </p:spPr>
          <p:style>
            <a:lnRef idx="1">
              <a:schemeClr val="accent5"/>
            </a:lnRef>
            <a:fillRef idx="2">
              <a:schemeClr val="accent5"/>
            </a:fillRef>
            <a:effectRef idx="1">
              <a:schemeClr val="accent5"/>
            </a:effectRef>
            <a:fontRef idx="minor">
              <a:schemeClr val="dk1"/>
            </a:fontRef>
          </p:style>
          <p:txBody>
            <a:bodyPr rtlCol="1" anchor="ctr"/>
            <a:lstStyle/>
            <a:p>
              <a:pPr algn="ctr"/>
              <a:endParaRPr lang="ar-SA">
                <a:solidFill>
                  <a:prstClr val="black"/>
                </a:solidFill>
              </a:endParaRPr>
            </a:p>
          </p:txBody>
        </p:sp>
      </p:grpSp>
      <p:sp>
        <p:nvSpPr>
          <p:cNvPr id="46" name="مربع نص 45"/>
          <p:cNvSpPr txBox="1"/>
          <p:nvPr/>
        </p:nvSpPr>
        <p:spPr>
          <a:xfrm>
            <a:off x="503638" y="2726918"/>
            <a:ext cx="8316834" cy="2862322"/>
          </a:xfrm>
          <a:prstGeom prst="rect">
            <a:avLst/>
          </a:prstGeom>
          <a:noFill/>
        </p:spPr>
        <p:txBody>
          <a:bodyPr wrap="square" rtlCol="1">
            <a:spAutoFit/>
          </a:bodyPr>
          <a:lstStyle/>
          <a:p>
            <a:pPr marL="457200" indent="-457200">
              <a:buFont typeface="Wingdings" pitchFamily="2" charset="2"/>
              <a:buChar char="q"/>
            </a:pPr>
            <a:r>
              <a:rPr lang="ar-SA" sz="3000" b="1" dirty="0">
                <a:latin typeface="Sakkal Majalla" pitchFamily="2" charset="-78"/>
                <a:cs typeface="Sakkal Majalla" pitchFamily="2" charset="-78"/>
              </a:rPr>
              <a:t>تستخدم ميكانيكا الكم ايضا لتحليل تفاصيل امتصاص وانبعاث الضوء من </a:t>
            </a:r>
            <a:r>
              <a:rPr lang="ar-SA" sz="3000" b="1" dirty="0" smtClean="0">
                <a:latin typeface="Sakkal Majalla" pitchFamily="2" charset="-78"/>
                <a:cs typeface="Sakkal Majalla" pitchFamily="2" charset="-78"/>
              </a:rPr>
              <a:t>الذرات. </a:t>
            </a:r>
            <a:endParaRPr lang="ar-SA" sz="3000" b="1" dirty="0">
              <a:latin typeface="Sakkal Majalla" pitchFamily="2" charset="-78"/>
              <a:cs typeface="Sakkal Majalla" pitchFamily="2" charset="-78"/>
            </a:endParaRPr>
          </a:p>
          <a:p>
            <a:pPr marL="457200" indent="-457200">
              <a:buFont typeface="Wingdings" pitchFamily="2" charset="2"/>
              <a:buChar char="q"/>
            </a:pPr>
            <a:r>
              <a:rPr lang="ar-SA" sz="3000" b="1" dirty="0">
                <a:latin typeface="Sakkal Majalla" pitchFamily="2" charset="-78"/>
                <a:cs typeface="Sakkal Majalla" pitchFamily="2" charset="-78"/>
              </a:rPr>
              <a:t>ونتيجة لنظرية ميكانيكا الكم تم تطوير مصدر جديد للضوء وهو </a:t>
            </a:r>
            <a:r>
              <a:rPr lang="ar-SA" sz="3000" b="1" dirty="0" smtClean="0">
                <a:latin typeface="Sakkal Majalla" pitchFamily="2" charset="-78"/>
                <a:cs typeface="Sakkal Majalla" pitchFamily="2" charset="-78"/>
              </a:rPr>
              <a:t>الليزر.</a:t>
            </a:r>
            <a:endParaRPr lang="en-US" sz="3000" b="1" dirty="0">
              <a:latin typeface="Sakkal Majalla" pitchFamily="2" charset="-78"/>
              <a:cs typeface="Sakkal Majalla" pitchFamily="2" charset="-78"/>
            </a:endParaRPr>
          </a:p>
          <a:p>
            <a:pPr marL="457200" indent="-457200">
              <a:buFont typeface="Wingdings" pitchFamily="2" charset="2"/>
              <a:buChar char="q"/>
            </a:pPr>
            <a:r>
              <a:rPr lang="ar-SA" sz="3000" b="1" dirty="0">
                <a:latin typeface="Sakkal Majalla" pitchFamily="2" charset="-78"/>
                <a:cs typeface="Sakkal Majalla" pitchFamily="2" charset="-78"/>
              </a:rPr>
              <a:t>استطاع الكيميائيون تحضير جزيئات جديدة ومفيدة لم تكن موجودة  في </a:t>
            </a:r>
            <a:r>
              <a:rPr lang="ar-SA" sz="3000" b="1" dirty="0" smtClean="0">
                <a:latin typeface="Sakkal Majalla" pitchFamily="2" charset="-78"/>
                <a:cs typeface="Sakkal Majalla" pitchFamily="2" charset="-78"/>
              </a:rPr>
              <a:t>الطبيعة.</a:t>
            </a:r>
            <a:endParaRPr lang="ar-SA" sz="3000" b="1" dirty="0">
              <a:latin typeface="Sakkal Majalla" pitchFamily="2" charset="-78"/>
              <a:cs typeface="Sakkal Majalla" pitchFamily="2" charset="-78"/>
            </a:endParaRPr>
          </a:p>
        </p:txBody>
      </p:sp>
    </p:spTree>
    <p:custDataLst>
      <p:tags r:id="rId1"/>
    </p:custDataLst>
    <p:extLst>
      <p:ext uri="{BB962C8B-B14F-4D97-AF65-F5344CB8AC3E}">
        <p14:creationId xmlns:p14="http://schemas.microsoft.com/office/powerpoint/2010/main" xmlns="" val="2869628347"/>
      </p:ext>
    </p:extLst>
  </p:cSld>
  <p:clrMapOvr>
    <a:masterClrMapping/>
  </p:clrMapOvr>
  <mc:AlternateContent xmlns:mc="http://schemas.openxmlformats.org/markup-compatibility/2006">
    <mc:Choice xmlns:p14="http://schemas.microsoft.com/office/powerpoint/2010/main" xmlns="" Requires="p14">
      <p:transition spd="slow" p14:dur="4000">
        <p14:vortex dir="d"/>
        <p:sndAc>
          <p:stSnd>
            <p:snd r:embed="rId6" name="laser.wav"/>
          </p:stSnd>
        </p:sndAc>
      </p:transition>
    </mc:Choice>
    <mc:Fallback>
      <p:transition spd="slow">
        <p:fade/>
        <p:sndAc>
          <p:stSnd>
            <p:snd r:embed="rId3" name="laser.wav"/>
          </p:stSnd>
        </p:sndAc>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35"/>
                                        </p:tgtEl>
                                        <p:attrNameLst>
                                          <p:attrName>style.visibility</p:attrName>
                                        </p:attrNameLst>
                                      </p:cBhvr>
                                      <p:to>
                                        <p:strVal val="visible"/>
                                      </p:to>
                                    </p:set>
                                    <p:anim calcmode="lin" valueType="num">
                                      <p:cBhvr additive="base">
                                        <p:cTn id="7" dur="500" fill="hold"/>
                                        <p:tgtEl>
                                          <p:spTgt spid="35"/>
                                        </p:tgtEl>
                                        <p:attrNameLst>
                                          <p:attrName>ppt_x</p:attrName>
                                        </p:attrNameLst>
                                      </p:cBhvr>
                                      <p:tavLst>
                                        <p:tav tm="0">
                                          <p:val>
                                            <p:strVal val="#ppt_x"/>
                                          </p:val>
                                        </p:tav>
                                        <p:tav tm="100000">
                                          <p:val>
                                            <p:strVal val="#ppt_x"/>
                                          </p:val>
                                        </p:tav>
                                      </p:tavLst>
                                    </p:anim>
                                    <p:anim calcmode="lin" valueType="num">
                                      <p:cBhvr additive="base">
                                        <p:cTn id="8" dur="500" fill="hold"/>
                                        <p:tgtEl>
                                          <p:spTgt spid="35"/>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iterate type="lt">
                                    <p:tmPct val="10000"/>
                                  </p:iterate>
                                  <p:childTnLst>
                                    <p:set>
                                      <p:cBhvr>
                                        <p:cTn id="12" dur="1" fill="hold">
                                          <p:stCondLst>
                                            <p:cond delay="0"/>
                                          </p:stCondLst>
                                        </p:cTn>
                                        <p:tgtEl>
                                          <p:spTgt spid="38"/>
                                        </p:tgtEl>
                                        <p:attrNameLst>
                                          <p:attrName>style.visibility</p:attrName>
                                        </p:attrNameLst>
                                      </p:cBhvr>
                                      <p:to>
                                        <p:strVal val="visible"/>
                                      </p:to>
                                    </p:set>
                                    <p:anim calcmode="lin" valueType="num">
                                      <p:cBhvr additive="base">
                                        <p:cTn id="13" dur="500" fill="hold"/>
                                        <p:tgtEl>
                                          <p:spTgt spid="38"/>
                                        </p:tgtEl>
                                        <p:attrNameLst>
                                          <p:attrName>ppt_x</p:attrName>
                                        </p:attrNameLst>
                                      </p:cBhvr>
                                      <p:tavLst>
                                        <p:tav tm="0">
                                          <p:val>
                                            <p:strVal val="#ppt_x"/>
                                          </p:val>
                                        </p:tav>
                                        <p:tav tm="100000">
                                          <p:val>
                                            <p:strVal val="#ppt_x"/>
                                          </p:val>
                                        </p:tav>
                                      </p:tavLst>
                                    </p:anim>
                                    <p:anim calcmode="lin" valueType="num">
                                      <p:cBhvr additive="base">
                                        <p:cTn id="14" dur="500" fill="hold"/>
                                        <p:tgtEl>
                                          <p:spTgt spid="38"/>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6" presetClass="entr" presetSubtype="0" fill="hold" nodeType="clickEffect">
                                  <p:stCondLst>
                                    <p:cond delay="0"/>
                                  </p:stCondLst>
                                  <p:childTnLst>
                                    <p:set>
                                      <p:cBhvr>
                                        <p:cTn id="18" dur="1" fill="hold">
                                          <p:stCondLst>
                                            <p:cond delay="0"/>
                                          </p:stCondLst>
                                        </p:cTn>
                                        <p:tgtEl>
                                          <p:spTgt spid="39"/>
                                        </p:tgtEl>
                                        <p:attrNameLst>
                                          <p:attrName>style.visibility</p:attrName>
                                        </p:attrNameLst>
                                      </p:cBhvr>
                                      <p:to>
                                        <p:strVal val="visible"/>
                                      </p:to>
                                    </p:set>
                                    <p:animEffect transition="in" filter="wipe(down)">
                                      <p:cBhvr>
                                        <p:cTn id="19" dur="580">
                                          <p:stCondLst>
                                            <p:cond delay="0"/>
                                          </p:stCondLst>
                                        </p:cTn>
                                        <p:tgtEl>
                                          <p:spTgt spid="39"/>
                                        </p:tgtEl>
                                      </p:cBhvr>
                                    </p:animEffect>
                                    <p:anim calcmode="lin" valueType="num">
                                      <p:cBhvr>
                                        <p:cTn id="20"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1"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2"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3"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4"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5" dur="26">
                                          <p:stCondLst>
                                            <p:cond delay="650"/>
                                          </p:stCondLst>
                                        </p:cTn>
                                        <p:tgtEl>
                                          <p:spTgt spid="39"/>
                                        </p:tgtEl>
                                      </p:cBhvr>
                                      <p:to x="100000" y="60000"/>
                                    </p:animScale>
                                    <p:animScale>
                                      <p:cBhvr>
                                        <p:cTn id="26" dur="166" decel="50000">
                                          <p:stCondLst>
                                            <p:cond delay="676"/>
                                          </p:stCondLst>
                                        </p:cTn>
                                        <p:tgtEl>
                                          <p:spTgt spid="39"/>
                                        </p:tgtEl>
                                      </p:cBhvr>
                                      <p:to x="100000" y="100000"/>
                                    </p:animScale>
                                    <p:animScale>
                                      <p:cBhvr>
                                        <p:cTn id="27" dur="26">
                                          <p:stCondLst>
                                            <p:cond delay="1312"/>
                                          </p:stCondLst>
                                        </p:cTn>
                                        <p:tgtEl>
                                          <p:spTgt spid="39"/>
                                        </p:tgtEl>
                                      </p:cBhvr>
                                      <p:to x="100000" y="80000"/>
                                    </p:animScale>
                                    <p:animScale>
                                      <p:cBhvr>
                                        <p:cTn id="28" dur="166" decel="50000">
                                          <p:stCondLst>
                                            <p:cond delay="1338"/>
                                          </p:stCondLst>
                                        </p:cTn>
                                        <p:tgtEl>
                                          <p:spTgt spid="39"/>
                                        </p:tgtEl>
                                      </p:cBhvr>
                                      <p:to x="100000" y="100000"/>
                                    </p:animScale>
                                    <p:animScale>
                                      <p:cBhvr>
                                        <p:cTn id="29" dur="26">
                                          <p:stCondLst>
                                            <p:cond delay="1642"/>
                                          </p:stCondLst>
                                        </p:cTn>
                                        <p:tgtEl>
                                          <p:spTgt spid="39"/>
                                        </p:tgtEl>
                                      </p:cBhvr>
                                      <p:to x="100000" y="90000"/>
                                    </p:animScale>
                                    <p:animScale>
                                      <p:cBhvr>
                                        <p:cTn id="30" dur="166" decel="50000">
                                          <p:stCondLst>
                                            <p:cond delay="1668"/>
                                          </p:stCondLst>
                                        </p:cTn>
                                        <p:tgtEl>
                                          <p:spTgt spid="39"/>
                                        </p:tgtEl>
                                      </p:cBhvr>
                                      <p:to x="100000" y="100000"/>
                                    </p:animScale>
                                    <p:animScale>
                                      <p:cBhvr>
                                        <p:cTn id="31" dur="26">
                                          <p:stCondLst>
                                            <p:cond delay="1808"/>
                                          </p:stCondLst>
                                        </p:cTn>
                                        <p:tgtEl>
                                          <p:spTgt spid="39"/>
                                        </p:tgtEl>
                                      </p:cBhvr>
                                      <p:to x="100000" y="95000"/>
                                    </p:animScale>
                                    <p:animScale>
                                      <p:cBhvr>
                                        <p:cTn id="32" dur="166" decel="50000">
                                          <p:stCondLst>
                                            <p:cond delay="1834"/>
                                          </p:stCondLst>
                                        </p:cTn>
                                        <p:tgtEl>
                                          <p:spTgt spid="39"/>
                                        </p:tgtEl>
                                      </p:cBhvr>
                                      <p:to x="100000" y="100000"/>
                                    </p:animScale>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42"/>
                                        </p:tgtEl>
                                        <p:attrNameLst>
                                          <p:attrName>style.visibility</p:attrName>
                                        </p:attrNameLst>
                                      </p:cBhvr>
                                      <p:to>
                                        <p:strVal val="visible"/>
                                      </p:to>
                                    </p:set>
                                    <p:anim calcmode="lin" valueType="num">
                                      <p:cBhvr additive="base">
                                        <p:cTn id="37" dur="500" fill="hold"/>
                                        <p:tgtEl>
                                          <p:spTgt spid="42"/>
                                        </p:tgtEl>
                                        <p:attrNameLst>
                                          <p:attrName>ppt_x</p:attrName>
                                        </p:attrNameLst>
                                      </p:cBhvr>
                                      <p:tavLst>
                                        <p:tav tm="0">
                                          <p:val>
                                            <p:strVal val="#ppt_x"/>
                                          </p:val>
                                        </p:tav>
                                        <p:tav tm="100000">
                                          <p:val>
                                            <p:strVal val="#ppt_x"/>
                                          </p:val>
                                        </p:tav>
                                      </p:tavLst>
                                    </p:anim>
                                    <p:anim calcmode="lin" valueType="num">
                                      <p:cBhvr additive="base">
                                        <p:cTn id="38" dur="500" fill="hold"/>
                                        <p:tgtEl>
                                          <p:spTgt spid="42"/>
                                        </p:tgtEl>
                                        <p:attrNameLst>
                                          <p:attrName>ppt_y</p:attrName>
                                        </p:attrNameLst>
                                      </p:cBhvr>
                                      <p:tavLst>
                                        <p:tav tm="0">
                                          <p:val>
                                            <p:strVal val="1+#ppt_h/2"/>
                                          </p:val>
                                        </p:tav>
                                        <p:tav tm="100000">
                                          <p:val>
                                            <p:strVal val="#ppt_y"/>
                                          </p:val>
                                        </p:tav>
                                      </p:tavLst>
                                    </p:anim>
                                  </p:childTnLst>
                                </p:cTn>
                              </p:par>
                            </p:childTnLst>
                          </p:cTn>
                        </p:par>
                      </p:childTnLst>
                    </p:cTn>
                  </p:par>
                  <p:par>
                    <p:cTn id="39" fill="hold">
                      <p:stCondLst>
                        <p:cond delay="indefinite"/>
                      </p:stCondLst>
                      <p:childTnLst>
                        <p:par>
                          <p:cTn id="40" fill="hold">
                            <p:stCondLst>
                              <p:cond delay="0"/>
                            </p:stCondLst>
                            <p:childTnLst>
                              <p:par>
                                <p:cTn id="41" presetID="2" presetClass="entr" presetSubtype="4" fill="hold" nodeType="clickEffect">
                                  <p:stCondLst>
                                    <p:cond delay="0"/>
                                  </p:stCondLst>
                                  <p:childTnLst>
                                    <p:set>
                                      <p:cBhvr>
                                        <p:cTn id="42" dur="1" fill="hold">
                                          <p:stCondLst>
                                            <p:cond delay="0"/>
                                          </p:stCondLst>
                                        </p:cTn>
                                        <p:tgtEl>
                                          <p:spTgt spid="43"/>
                                        </p:tgtEl>
                                        <p:attrNameLst>
                                          <p:attrName>style.visibility</p:attrName>
                                        </p:attrNameLst>
                                      </p:cBhvr>
                                      <p:to>
                                        <p:strVal val="visible"/>
                                      </p:to>
                                    </p:set>
                                    <p:anim calcmode="lin" valueType="num">
                                      <p:cBhvr additive="base">
                                        <p:cTn id="43" dur="500" fill="hold"/>
                                        <p:tgtEl>
                                          <p:spTgt spid="43"/>
                                        </p:tgtEl>
                                        <p:attrNameLst>
                                          <p:attrName>ppt_x</p:attrName>
                                        </p:attrNameLst>
                                      </p:cBhvr>
                                      <p:tavLst>
                                        <p:tav tm="0">
                                          <p:val>
                                            <p:strVal val="#ppt_x"/>
                                          </p:val>
                                        </p:tav>
                                        <p:tav tm="100000">
                                          <p:val>
                                            <p:strVal val="#ppt_x"/>
                                          </p:val>
                                        </p:tav>
                                      </p:tavLst>
                                    </p:anim>
                                    <p:anim calcmode="lin" valueType="num">
                                      <p:cBhvr additive="base">
                                        <p:cTn id="44" dur="500" fill="hold"/>
                                        <p:tgtEl>
                                          <p:spTgt spid="43"/>
                                        </p:tgtEl>
                                        <p:attrNameLst>
                                          <p:attrName>ppt_y</p:attrName>
                                        </p:attrNameLst>
                                      </p:cBhvr>
                                      <p:tavLst>
                                        <p:tav tm="0">
                                          <p:val>
                                            <p:strVal val="1+#ppt_h/2"/>
                                          </p:val>
                                        </p:tav>
                                        <p:tav tm="100000">
                                          <p:val>
                                            <p:strVal val="#ppt_y"/>
                                          </p:val>
                                        </p:tav>
                                      </p:tavLst>
                                    </p:anim>
                                  </p:childTnLst>
                                </p:cTn>
                              </p:par>
                            </p:childTnLst>
                          </p:cTn>
                        </p:par>
                      </p:childTnLst>
                    </p:cTn>
                  </p:par>
                  <p:par>
                    <p:cTn id="45" fill="hold">
                      <p:stCondLst>
                        <p:cond delay="indefinite"/>
                      </p:stCondLst>
                      <p:childTnLst>
                        <p:par>
                          <p:cTn id="46" fill="hold">
                            <p:stCondLst>
                              <p:cond delay="0"/>
                            </p:stCondLst>
                            <p:childTnLst>
                              <p:par>
                                <p:cTn id="47" presetID="2" presetClass="entr" presetSubtype="4" fill="hold" grpId="0" nodeType="clickEffect">
                                  <p:stCondLst>
                                    <p:cond delay="0"/>
                                  </p:stCondLst>
                                  <p:iterate type="lt">
                                    <p:tmPct val="10000"/>
                                  </p:iterate>
                                  <p:childTnLst>
                                    <p:set>
                                      <p:cBhvr>
                                        <p:cTn id="48" dur="1" fill="hold">
                                          <p:stCondLst>
                                            <p:cond delay="0"/>
                                          </p:stCondLst>
                                        </p:cTn>
                                        <p:tgtEl>
                                          <p:spTgt spid="46"/>
                                        </p:tgtEl>
                                        <p:attrNameLst>
                                          <p:attrName>style.visibility</p:attrName>
                                        </p:attrNameLst>
                                      </p:cBhvr>
                                      <p:to>
                                        <p:strVal val="visible"/>
                                      </p:to>
                                    </p:set>
                                    <p:anim calcmode="lin" valueType="num">
                                      <p:cBhvr additive="base">
                                        <p:cTn id="49" dur="500" fill="hold"/>
                                        <p:tgtEl>
                                          <p:spTgt spid="46"/>
                                        </p:tgtEl>
                                        <p:attrNameLst>
                                          <p:attrName>ppt_x</p:attrName>
                                        </p:attrNameLst>
                                      </p:cBhvr>
                                      <p:tavLst>
                                        <p:tav tm="0">
                                          <p:val>
                                            <p:strVal val="#ppt_x"/>
                                          </p:val>
                                        </p:tav>
                                        <p:tav tm="100000">
                                          <p:val>
                                            <p:strVal val="#ppt_x"/>
                                          </p:val>
                                        </p:tav>
                                      </p:tavLst>
                                    </p:anim>
                                    <p:anim calcmode="lin" valueType="num">
                                      <p:cBhvr additive="base">
                                        <p:cTn id="50" dur="500" fill="hold"/>
                                        <p:tgtEl>
                                          <p:spTgt spid="46"/>
                                        </p:tgtEl>
                                        <p:attrNameLst>
                                          <p:attrName>ppt_y</p:attrName>
                                        </p:attrNameLst>
                                      </p:cBhvr>
                                      <p:tavLst>
                                        <p:tav tm="0">
                                          <p:val>
                                            <p:strVal val="1+#ppt_h/2"/>
                                          </p:val>
                                        </p:tav>
                                        <p:tav tm="100000">
                                          <p:val>
                                            <p:strVal val="#ppt_y"/>
                                          </p:val>
                                        </p:tav>
                                      </p:tavLst>
                                    </p:anim>
                                  </p:childTnLst>
                                </p:cTn>
                              </p:par>
                            </p:childTnLst>
                          </p:cTn>
                        </p:par>
                      </p:childTnLst>
                    </p:cTn>
                  </p:par>
                  <p:par>
                    <p:cTn id="51" fill="hold">
                      <p:stCondLst>
                        <p:cond delay="indefinite"/>
                      </p:stCondLst>
                      <p:childTnLst>
                        <p:par>
                          <p:cTn id="52" fill="hold">
                            <p:stCondLst>
                              <p:cond delay="0"/>
                            </p:stCondLst>
                            <p:childTnLst>
                              <p:par>
                                <p:cTn id="53" presetID="45" presetClass="entr" presetSubtype="0" fill="hold" nodeType="clickEffect">
                                  <p:stCondLst>
                                    <p:cond delay="0"/>
                                  </p:stCondLst>
                                  <p:childTnLst>
                                    <p:set>
                                      <p:cBhvr>
                                        <p:cTn id="54" dur="1" fill="hold">
                                          <p:stCondLst>
                                            <p:cond delay="0"/>
                                          </p:stCondLst>
                                        </p:cTn>
                                        <p:tgtEl>
                                          <p:spTgt spid="11"/>
                                        </p:tgtEl>
                                        <p:attrNameLst>
                                          <p:attrName>style.visibility</p:attrName>
                                        </p:attrNameLst>
                                      </p:cBhvr>
                                      <p:to>
                                        <p:strVal val="visible"/>
                                      </p:to>
                                    </p:set>
                                    <p:animEffect transition="in" filter="fade">
                                      <p:cBhvr>
                                        <p:cTn id="55" dur="2000"/>
                                        <p:tgtEl>
                                          <p:spTgt spid="11"/>
                                        </p:tgtEl>
                                      </p:cBhvr>
                                    </p:animEffect>
                                    <p:anim calcmode="lin" valueType="num">
                                      <p:cBhvr>
                                        <p:cTn id="56" dur="2000" fill="hold"/>
                                        <p:tgtEl>
                                          <p:spTgt spid="11"/>
                                        </p:tgtEl>
                                        <p:attrNameLst>
                                          <p:attrName>ppt_w</p:attrName>
                                        </p:attrNameLst>
                                      </p:cBhvr>
                                      <p:tavLst>
                                        <p:tav tm="0" fmla="#ppt_w*sin(2.5*pi*$)">
                                          <p:val>
                                            <p:fltVal val="0"/>
                                          </p:val>
                                        </p:tav>
                                        <p:tav tm="100000">
                                          <p:val>
                                            <p:fltVal val="1"/>
                                          </p:val>
                                        </p:tav>
                                      </p:tavLst>
                                    </p:anim>
                                    <p:anim calcmode="lin" valueType="num">
                                      <p:cBhvr>
                                        <p:cTn id="57" dur="2000" fill="hold"/>
                                        <p:tgtEl>
                                          <p:spTgt spid="11"/>
                                        </p:tgtEl>
                                        <p:attrNameLst>
                                          <p:attrName>ppt_h</p:attrName>
                                        </p:attrNameLst>
                                      </p:cBhvr>
                                      <p:tavLst>
                                        <p:tav tm="0">
                                          <p:val>
                                            <p:strVal val="#ppt_h"/>
                                          </p:val>
                                        </p:tav>
                                        <p:tav tm="100000">
                                          <p:val>
                                            <p:strVal val="#ppt_h"/>
                                          </p:val>
                                        </p:tav>
                                      </p:tavLst>
                                    </p:anim>
                                  </p:childTnLst>
                                </p:cTn>
                              </p:par>
                              <p:par>
                                <p:cTn id="58" presetID="45" presetClass="entr" presetSubtype="0" fill="hold" nodeType="withEffect">
                                  <p:stCondLst>
                                    <p:cond delay="0"/>
                                  </p:stCondLst>
                                  <p:childTnLst>
                                    <p:set>
                                      <p:cBhvr>
                                        <p:cTn id="59" dur="1" fill="hold">
                                          <p:stCondLst>
                                            <p:cond delay="0"/>
                                          </p:stCondLst>
                                        </p:cTn>
                                        <p:tgtEl>
                                          <p:spTgt spid="10"/>
                                        </p:tgtEl>
                                        <p:attrNameLst>
                                          <p:attrName>style.visibility</p:attrName>
                                        </p:attrNameLst>
                                      </p:cBhvr>
                                      <p:to>
                                        <p:strVal val="visible"/>
                                      </p:to>
                                    </p:set>
                                    <p:animEffect transition="in" filter="fade">
                                      <p:cBhvr>
                                        <p:cTn id="60" dur="2000"/>
                                        <p:tgtEl>
                                          <p:spTgt spid="10"/>
                                        </p:tgtEl>
                                      </p:cBhvr>
                                    </p:animEffect>
                                    <p:anim calcmode="lin" valueType="num">
                                      <p:cBhvr>
                                        <p:cTn id="61" dur="2000" fill="hold"/>
                                        <p:tgtEl>
                                          <p:spTgt spid="10"/>
                                        </p:tgtEl>
                                        <p:attrNameLst>
                                          <p:attrName>ppt_w</p:attrName>
                                        </p:attrNameLst>
                                      </p:cBhvr>
                                      <p:tavLst>
                                        <p:tav tm="0" fmla="#ppt_w*sin(2.5*pi*$)">
                                          <p:val>
                                            <p:fltVal val="0"/>
                                          </p:val>
                                        </p:tav>
                                        <p:tav tm="100000">
                                          <p:val>
                                            <p:fltVal val="1"/>
                                          </p:val>
                                        </p:tav>
                                      </p:tavLst>
                                    </p:anim>
                                    <p:anim calcmode="lin" valueType="num">
                                      <p:cBhvr>
                                        <p:cTn id="62" dur="2000" fill="hold"/>
                                        <p:tgtEl>
                                          <p:spTgt spid="10"/>
                                        </p:tgtEl>
                                        <p:attrNameLst>
                                          <p:attrName>ppt_h</p:attrName>
                                        </p:attrNameLst>
                                      </p:cBhvr>
                                      <p:tavLst>
                                        <p:tav tm="0">
                                          <p:val>
                                            <p:strVal val="#ppt_h"/>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p:bldP spid="42" grpId="0"/>
      <p:bldP spid="46" grpId="0"/>
    </p:bldLst>
  </p:timing>
</p:sld>
</file>

<file path=ppt/tags/tag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2_سمة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Slipstream</Template>
  <TotalTime>243</TotalTime>
  <Words>859</Words>
  <Application>Microsoft Office PowerPoint</Application>
  <PresentationFormat>عرض على الشاشة (3:4)‏</PresentationFormat>
  <Paragraphs>132</Paragraphs>
  <Slides>19</Slides>
  <Notes>0</Notes>
  <HiddenSlides>0</HiddenSlides>
  <MMClips>0</MMClips>
  <ScaleCrop>false</ScaleCrop>
  <HeadingPairs>
    <vt:vector size="4" baseType="variant">
      <vt:variant>
        <vt:lpstr>سمة</vt:lpstr>
      </vt:variant>
      <vt:variant>
        <vt:i4>2</vt:i4>
      </vt:variant>
      <vt:variant>
        <vt:lpstr>عناوين الشرائح</vt:lpstr>
      </vt:variant>
      <vt:variant>
        <vt:i4>19</vt:i4>
      </vt:variant>
    </vt:vector>
  </HeadingPairs>
  <TitlesOfParts>
    <vt:vector size="21" baseType="lpstr">
      <vt:lpstr>سمة Office</vt:lpstr>
      <vt:lpstr>2_سمة Office</vt:lpstr>
      <vt:lpstr>الشريحة 1</vt:lpstr>
      <vt:lpstr>الشريحة 2</vt:lpstr>
      <vt:lpstr>الشريحة 3</vt:lpstr>
      <vt:lpstr>الشريحة 4</vt:lpstr>
      <vt:lpstr>الشريحة 5</vt:lpstr>
      <vt:lpstr>الشريحة 6</vt:lpstr>
      <vt:lpstr>الشريحة 7</vt:lpstr>
      <vt:lpstr>الشريحة 8</vt:lpstr>
      <vt:lpstr>الشريحة 9</vt:lpstr>
      <vt:lpstr>الشريحة 10</vt:lpstr>
      <vt:lpstr>الشريحة 11</vt:lpstr>
      <vt:lpstr>الشريحة 12</vt:lpstr>
      <vt:lpstr>الشريحة 13</vt:lpstr>
      <vt:lpstr>الشريحة 14</vt:lpstr>
      <vt:lpstr>الشريحة 15</vt:lpstr>
      <vt:lpstr>الشريحة 16</vt:lpstr>
      <vt:lpstr>الشريحة 17</vt:lpstr>
      <vt:lpstr>الشريحة 18</vt:lpstr>
      <vt:lpstr>الشريحة 19</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عرض تقديمي في PowerPoint</dc:title>
  <dc:creator>0</dc:creator>
  <cp:lastModifiedBy>TSC</cp:lastModifiedBy>
  <cp:revision>44</cp:revision>
  <dcterms:created xsi:type="dcterms:W3CDTF">2015-12-03T05:45:26Z</dcterms:created>
  <dcterms:modified xsi:type="dcterms:W3CDTF">2016-11-01T13:31:19Z</dcterms:modified>
</cp:coreProperties>
</file>