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slideLayouts/slideLayout10.xml" ContentType="application/vnd.openxmlformats-officedocument.presentationml.slideLayout+xml"/>
  <Default Extension="gif" ContentType="image/gif"/>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Lst>
  <p:sldIdLst>
    <p:sldId id="300" r:id="rId3"/>
    <p:sldId id="299" r:id="rId4"/>
    <p:sldId id="257" r:id="rId5"/>
    <p:sldId id="283" r:id="rId6"/>
    <p:sldId id="277" r:id="rId7"/>
    <p:sldId id="284" r:id="rId8"/>
    <p:sldId id="285" r:id="rId9"/>
    <p:sldId id="286" r:id="rId10"/>
    <p:sldId id="287" r:id="rId11"/>
    <p:sldId id="288" r:id="rId12"/>
    <p:sldId id="289" r:id="rId13"/>
    <p:sldId id="292" r:id="rId14"/>
    <p:sldId id="290" r:id="rId15"/>
    <p:sldId id="291" r:id="rId16"/>
    <p:sldId id="293" r:id="rId17"/>
    <p:sldId id="294" r:id="rId18"/>
    <p:sldId id="295" r:id="rId19"/>
    <p:sldId id="296" r:id="rId20"/>
    <p:sldId id="297"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 Target="../slides/slide4.xml"/><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 Target="../slides/slide4.xm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01/02/38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839221279"/>
      </p:ext>
    </p:extLst>
  </p:cSld>
  <p:clrMapOvr>
    <a:masterClrMapping/>
  </p:clrMapOvr>
  <p:transition>
    <p:zoom/>
    <p:sndAc>
      <p:stSnd>
        <p:snd r:embed="rId1" name="las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01/02/38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876833633"/>
      </p:ext>
    </p:extLst>
  </p:cSld>
  <p:clrMapOvr>
    <a:masterClrMapping/>
  </p:clrMapOvr>
  <p:transition>
    <p:zoom/>
    <p:sndAc>
      <p:stSnd>
        <p:snd r:embed="rId1" name="las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01/02/38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142535188"/>
      </p:ext>
    </p:extLst>
  </p:cSld>
  <p:clrMapOvr>
    <a:masterClrMapping/>
  </p:clrMapOvr>
  <p:transition>
    <p:zoom/>
    <p:sndAc>
      <p:stSnd>
        <p:snd r:embed="rId1" name="laser.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26529223"/>
      </p:ext>
    </p:extLst>
  </p:cSld>
  <p:clrMapOvr>
    <a:masterClrMapping/>
  </p:clrMapOvr>
  <p:transition spd="slow">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10" name="شكل بيضاوي 9">
            <a:hlinkClick r:id="" action="ppaction://hlinkshowjump?jump=nextslide"/>
          </p:cNvPr>
          <p:cNvSpPr/>
          <p:nvPr userDrawn="1"/>
        </p:nvSpPr>
        <p:spPr>
          <a:xfrm>
            <a:off x="6865052" y="5517232"/>
            <a:ext cx="2278948" cy="1224136"/>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SA" sz="4400" b="1" kern="0" dirty="0">
                <a:solidFill>
                  <a:prstClr val="black"/>
                </a:solidFill>
                <a:effectLst>
                  <a:outerShdw blurRad="38100" dist="38100" dir="2700000" algn="tl">
                    <a:srgbClr val="000000">
                      <a:alpha val="43137"/>
                    </a:srgbClr>
                  </a:outerShdw>
                </a:effectLst>
                <a:latin typeface="Franklin Gothic Book"/>
              </a:rPr>
              <a:t>دخول</a:t>
            </a:r>
          </a:p>
        </p:txBody>
      </p:sp>
    </p:spTree>
    <p:extLst>
      <p:ext uri="{BB962C8B-B14F-4D97-AF65-F5344CB8AC3E}">
        <p14:creationId xmlns:p14="http://schemas.microsoft.com/office/powerpoint/2010/main" xmlns="" val="2509558582"/>
      </p:ext>
    </p:extLst>
  </p:cSld>
  <p:clrMapOvr>
    <a:masterClrMapping/>
  </p:clrMapOvr>
  <p:transition spd="slow">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C3CC940B-A705-41F2-9C2E-F2FF1FA54844}" type="datetimeFigureOut">
              <a:rPr lang="ar-SA">
                <a:solidFill>
                  <a:prstClr val="black"/>
                </a:solidFill>
                <a:latin typeface="Arial" pitchFamily="34" charset="0"/>
              </a:rPr>
              <a:pPr fontAlgn="base">
                <a:spcBef>
                  <a:spcPct val="0"/>
                </a:spcBef>
                <a:spcAft>
                  <a:spcPct val="0"/>
                </a:spcAft>
                <a:defRPr/>
              </a:pPr>
              <a:t>01/02/38</a:t>
            </a:fld>
            <a:endParaRPr lang="ar-SA" dirty="0">
              <a:solidFill>
                <a:prstClr val="black"/>
              </a:solidFill>
              <a:latin typeface="Arial" pitchFamily="34" charset="0"/>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ar-SA" dirty="0">
              <a:solidFill>
                <a:prstClr val="black"/>
              </a:solidFill>
              <a:latin typeface="Arial" pitchFamily="34" charset="0"/>
            </a:endParaRPr>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7B3558E-53E2-4700-A1EF-54C7E4C9B99B}" type="slidenum">
              <a:rPr lang="ar-SA">
                <a:solidFill>
                  <a:prstClr val="black"/>
                </a:solidFill>
                <a:latin typeface="Arial" pitchFamily="34" charset="0"/>
              </a:rPr>
              <a:pPr fontAlgn="base">
                <a:spcBef>
                  <a:spcPct val="0"/>
                </a:spcBef>
                <a:spcAft>
                  <a:spcPct val="0"/>
                </a:spcAft>
                <a:defRPr/>
              </a:pPr>
              <a:t>‹#›</a:t>
            </a:fld>
            <a:endParaRPr lang="ar-SA" dirty="0">
              <a:solidFill>
                <a:prstClr val="black"/>
              </a:solidFill>
              <a:latin typeface="Arial" pitchFamily="34" charset="0"/>
            </a:endParaRPr>
          </a:p>
        </p:txBody>
      </p:sp>
    </p:spTree>
    <p:extLst>
      <p:ext uri="{BB962C8B-B14F-4D97-AF65-F5344CB8AC3E}">
        <p14:creationId xmlns:p14="http://schemas.microsoft.com/office/powerpoint/2010/main" xmlns="" val="2637442993"/>
      </p:ext>
    </p:extLst>
  </p:cSld>
  <p:clrMapOvr>
    <a:masterClrMapping/>
  </p:clrMapOvr>
  <p:transition spd="slow">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8" name="مخطط انسيابي: تحضير 7">
            <a:hlinkClick r:id="rId2" action="ppaction://hlinksldjump"/>
          </p:cNvPr>
          <p:cNvSpPr/>
          <p:nvPr userDrawn="1"/>
        </p:nvSpPr>
        <p:spPr>
          <a:xfrm>
            <a:off x="3332964" y="6287466"/>
            <a:ext cx="3312368" cy="473576"/>
          </a:xfrm>
          <a:prstGeom prst="flowChartPreparation">
            <a:avLst/>
          </a:prstGeom>
        </p:spPr>
        <p:style>
          <a:lnRef idx="2">
            <a:schemeClr val="accent1"/>
          </a:lnRef>
          <a:fillRef idx="1">
            <a:schemeClr val="lt1"/>
          </a:fillRef>
          <a:effectRef idx="0">
            <a:schemeClr val="accent1"/>
          </a:effectRef>
          <a:fontRef idx="minor">
            <a:schemeClr val="dk1"/>
          </a:fontRef>
        </p:style>
        <p:txBody>
          <a:bodyPr rtlCol="1" anchor="ctr"/>
          <a:lstStyle/>
          <a:p>
            <a:pPr algn="ctr" fontAlgn="base">
              <a:spcBef>
                <a:spcPct val="0"/>
              </a:spcBef>
              <a:spcAft>
                <a:spcPct val="0"/>
              </a:spcAft>
            </a:pPr>
            <a:r>
              <a:rPr lang="ar-SA" sz="2400" b="1" dirty="0" smtClean="0">
                <a:solidFill>
                  <a:prstClr val="black"/>
                </a:solidFill>
              </a:rPr>
              <a:t>الفهرس</a:t>
            </a:r>
            <a:endParaRPr lang="ar-SA" sz="2400" b="1" dirty="0">
              <a:solidFill>
                <a:prstClr val="black"/>
              </a:solidFill>
            </a:endParaRPr>
          </a:p>
        </p:txBody>
      </p:sp>
      <p:sp>
        <p:nvSpPr>
          <p:cNvPr id="9" name="شارة رتبة 8">
            <a:hlinkClick r:id="" action="ppaction://hlinkshowjump?jump=previousslide"/>
          </p:cNvPr>
          <p:cNvSpPr/>
          <p:nvPr userDrawn="1"/>
        </p:nvSpPr>
        <p:spPr>
          <a:xfrm>
            <a:off x="5997260" y="6310854"/>
            <a:ext cx="1728192" cy="450188"/>
          </a:xfrm>
          <a:prstGeom prst="chevron">
            <a:avLst>
              <a:gd name="adj" fmla="val 90762"/>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base">
              <a:spcBef>
                <a:spcPct val="0"/>
              </a:spcBef>
              <a:spcAft>
                <a:spcPct val="0"/>
              </a:spcAft>
            </a:pPr>
            <a:r>
              <a:rPr lang="ar-SA" sz="2400" b="1" dirty="0" smtClean="0">
                <a:solidFill>
                  <a:prstClr val="black"/>
                </a:solidFill>
              </a:rPr>
              <a:t>السابق</a:t>
            </a:r>
            <a:endParaRPr lang="ar-SA" sz="2400" b="1" dirty="0">
              <a:solidFill>
                <a:prstClr val="black"/>
              </a:solidFill>
            </a:endParaRPr>
          </a:p>
        </p:txBody>
      </p:sp>
      <p:sp>
        <p:nvSpPr>
          <p:cNvPr id="10" name="شارة رتبة 9">
            <a:hlinkClick r:id="" action="ppaction://hlinkshowjump?jump=nextslide"/>
          </p:cNvPr>
          <p:cNvSpPr/>
          <p:nvPr userDrawn="1"/>
        </p:nvSpPr>
        <p:spPr>
          <a:xfrm flipH="1">
            <a:off x="2324852" y="6310854"/>
            <a:ext cx="1728192" cy="450188"/>
          </a:xfrm>
          <a:prstGeom prst="chevron">
            <a:avLst>
              <a:gd name="adj" fmla="val 90762"/>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base">
              <a:spcBef>
                <a:spcPct val="0"/>
              </a:spcBef>
              <a:spcAft>
                <a:spcPct val="0"/>
              </a:spcAft>
            </a:pPr>
            <a:r>
              <a:rPr lang="ar-SA" sz="2400" b="1" dirty="0" smtClean="0">
                <a:solidFill>
                  <a:prstClr val="black"/>
                </a:solidFill>
              </a:rPr>
              <a:t>التالي</a:t>
            </a:r>
            <a:endParaRPr lang="ar-SA" sz="2400" b="1" dirty="0">
              <a:solidFill>
                <a:prstClr val="black"/>
              </a:solidFill>
            </a:endParaRPr>
          </a:p>
        </p:txBody>
      </p:sp>
      <p:pic>
        <p:nvPicPr>
          <p:cNvPr id="11" name="Picture 8" descr="D:\Work2\exxit.png">
            <a:hlinkHover r:id="" action="ppaction://hlinkshowjump?jump=endshow" highlightClick="1">
              <a:snd r:embed="rId3" name="الترجمة من Google_2.wav"/>
            </a:hlinkHover>
          </p:cNvPr>
          <p:cNvPicPr>
            <a:picLocks noChangeAspect="1" noChangeArrowheads="1"/>
          </p:cNvPicPr>
          <p:nvPr userDrawn="1"/>
        </p:nvPicPr>
        <p:blipFill>
          <a:blip r:embed="rId4" cstate="print"/>
          <a:srcRect/>
          <a:stretch>
            <a:fillRect/>
          </a:stretch>
        </p:blipFill>
        <p:spPr bwMode="auto">
          <a:xfrm>
            <a:off x="57108" y="5694689"/>
            <a:ext cx="1125538" cy="1125537"/>
          </a:xfrm>
          <a:prstGeom prst="rect">
            <a:avLst/>
          </a:prstGeom>
          <a:noFill/>
          <a:ln w="9525">
            <a:noFill/>
            <a:miter lim="800000"/>
            <a:headEnd/>
            <a:tailEnd/>
          </a:ln>
        </p:spPr>
      </p:pic>
      <p:pic>
        <p:nvPicPr>
          <p:cNvPr id="2" name="صورة 1"/>
          <p:cNvPicPr>
            <a:picLocks noChangeAspect="1"/>
          </p:cNvPicPr>
          <p:nvPr userDrawn="1"/>
        </p:nvPicPr>
        <p:blipFill rotWithShape="1">
          <a:blip r:embed="rId5">
            <a:extLst>
              <a:ext uri="{28A0092B-C50C-407E-A947-70E740481C1C}">
                <a14:useLocalDpi xmlns:a14="http://schemas.microsoft.com/office/drawing/2010/main" xmlns="" val="0"/>
              </a:ext>
            </a:extLst>
          </a:blip>
          <a:srcRect b="6504"/>
          <a:stretch/>
        </p:blipFill>
        <p:spPr>
          <a:xfrm>
            <a:off x="-108520" y="-55860"/>
            <a:ext cx="9324528" cy="1540644"/>
          </a:xfrm>
          <a:prstGeom prst="rect">
            <a:avLst/>
          </a:prstGeom>
          <a:ln>
            <a:noFill/>
          </a:ln>
          <a:effectLst>
            <a:softEdge rad="112500"/>
          </a:effectLst>
        </p:spPr>
      </p:pic>
    </p:spTree>
    <p:extLst>
      <p:ext uri="{BB962C8B-B14F-4D97-AF65-F5344CB8AC3E}">
        <p14:creationId xmlns:p14="http://schemas.microsoft.com/office/powerpoint/2010/main" xmlns="" val="1111694697"/>
      </p:ext>
    </p:extLst>
  </p:cSld>
  <p:clrMapOvr>
    <a:masterClrMapping/>
  </p:clrMapOvr>
  <p:transition spd="slow">
    <p:cover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407EA747-23B9-4B77-BD76-8D6225EDDABC}" type="datetimeFigureOut">
              <a:rPr lang="ar-SA">
                <a:solidFill>
                  <a:prstClr val="black"/>
                </a:solidFill>
                <a:latin typeface="Arial" pitchFamily="34" charset="0"/>
              </a:rPr>
              <a:pPr fontAlgn="base">
                <a:spcBef>
                  <a:spcPct val="0"/>
                </a:spcBef>
                <a:spcAft>
                  <a:spcPct val="0"/>
                </a:spcAft>
                <a:defRPr/>
              </a:pPr>
              <a:t>01/02/38</a:t>
            </a:fld>
            <a:endParaRPr lang="ar-SA" dirty="0">
              <a:solidFill>
                <a:prstClr val="black"/>
              </a:solidFill>
              <a:latin typeface="Arial" pitchFamily="34" charset="0"/>
            </a:endParaRPr>
          </a:p>
        </p:txBody>
      </p:sp>
      <p:sp>
        <p:nvSpPr>
          <p:cNvPr id="8"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ar-SA" dirty="0">
              <a:solidFill>
                <a:prstClr val="black"/>
              </a:solidFill>
              <a:latin typeface="Arial" pitchFamily="34" charset="0"/>
            </a:endParaRPr>
          </a:p>
        </p:txBody>
      </p:sp>
      <p:sp>
        <p:nvSpPr>
          <p:cNvPr id="9"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A74DF437-2A62-4EFD-9891-F800DE2AA7EE}" type="slidenum">
              <a:rPr lang="ar-SA">
                <a:solidFill>
                  <a:prstClr val="black"/>
                </a:solidFill>
                <a:latin typeface="Arial" pitchFamily="34" charset="0"/>
              </a:rPr>
              <a:pPr fontAlgn="base">
                <a:spcBef>
                  <a:spcPct val="0"/>
                </a:spcBef>
                <a:spcAft>
                  <a:spcPct val="0"/>
                </a:spcAft>
                <a:defRPr/>
              </a:pPr>
              <a:t>‹#›</a:t>
            </a:fld>
            <a:endParaRPr lang="ar-SA" dirty="0">
              <a:solidFill>
                <a:prstClr val="black"/>
              </a:solidFill>
              <a:latin typeface="Arial" pitchFamily="34" charset="0"/>
            </a:endParaRPr>
          </a:p>
        </p:txBody>
      </p:sp>
    </p:spTree>
    <p:extLst>
      <p:ext uri="{BB962C8B-B14F-4D97-AF65-F5344CB8AC3E}">
        <p14:creationId xmlns:p14="http://schemas.microsoft.com/office/powerpoint/2010/main" xmlns="" val="41373124"/>
      </p:ext>
    </p:extLst>
  </p:cSld>
  <p:clrMapOvr>
    <a:masterClrMapping/>
  </p:clrMapOvr>
  <p:transition spd="slow">
    <p:cover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B939A95B-C627-4E5C-860F-91907ACC4BDF}" type="datetimeFigureOut">
              <a:rPr lang="ar-SA">
                <a:solidFill>
                  <a:prstClr val="black"/>
                </a:solidFill>
                <a:latin typeface="Arial" pitchFamily="34" charset="0"/>
              </a:rPr>
              <a:pPr fontAlgn="base">
                <a:spcBef>
                  <a:spcPct val="0"/>
                </a:spcBef>
                <a:spcAft>
                  <a:spcPct val="0"/>
                </a:spcAft>
                <a:defRPr/>
              </a:pPr>
              <a:t>01/02/38</a:t>
            </a:fld>
            <a:endParaRPr lang="ar-SA" dirty="0">
              <a:solidFill>
                <a:prstClr val="black"/>
              </a:solidFill>
              <a:latin typeface="Arial" pitchFamily="34" charset="0"/>
            </a:endParaRPr>
          </a:p>
        </p:txBody>
      </p:sp>
      <p:sp>
        <p:nvSpPr>
          <p:cNvPr id="4"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ar-SA" dirty="0">
              <a:solidFill>
                <a:prstClr val="black"/>
              </a:solidFill>
              <a:latin typeface="Arial" pitchFamily="34" charset="0"/>
            </a:endParaRPr>
          </a:p>
        </p:txBody>
      </p:sp>
      <p:sp>
        <p:nvSpPr>
          <p:cNvPr id="5"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E400BF8B-0BF8-4FAB-876F-EF9EEF4B3894}" type="slidenum">
              <a:rPr lang="ar-SA">
                <a:solidFill>
                  <a:prstClr val="black"/>
                </a:solidFill>
                <a:latin typeface="Arial" pitchFamily="34" charset="0"/>
              </a:rPr>
              <a:pPr fontAlgn="base">
                <a:spcBef>
                  <a:spcPct val="0"/>
                </a:spcBef>
                <a:spcAft>
                  <a:spcPct val="0"/>
                </a:spcAft>
                <a:defRPr/>
              </a:pPr>
              <a:t>‹#›</a:t>
            </a:fld>
            <a:endParaRPr lang="ar-SA" dirty="0">
              <a:solidFill>
                <a:prstClr val="black"/>
              </a:solidFill>
              <a:latin typeface="Arial" pitchFamily="34" charset="0"/>
            </a:endParaRPr>
          </a:p>
        </p:txBody>
      </p:sp>
    </p:spTree>
    <p:extLst>
      <p:ext uri="{BB962C8B-B14F-4D97-AF65-F5344CB8AC3E}">
        <p14:creationId xmlns:p14="http://schemas.microsoft.com/office/powerpoint/2010/main" xmlns="" val="771868293"/>
      </p:ext>
    </p:extLst>
  </p:cSld>
  <p:clrMapOvr>
    <a:masterClrMapping/>
  </p:clrMapOvr>
  <p:transition spd="slow">
    <p:cover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3D126E9F-4CDC-48BB-BDCB-54858415C095}" type="datetimeFigureOut">
              <a:rPr lang="ar-SA">
                <a:solidFill>
                  <a:prstClr val="black"/>
                </a:solidFill>
                <a:latin typeface="Arial" pitchFamily="34" charset="0"/>
              </a:rPr>
              <a:pPr fontAlgn="base">
                <a:spcBef>
                  <a:spcPct val="0"/>
                </a:spcBef>
                <a:spcAft>
                  <a:spcPct val="0"/>
                </a:spcAft>
                <a:defRPr/>
              </a:pPr>
              <a:t>01/02/38</a:t>
            </a:fld>
            <a:endParaRPr lang="ar-SA" dirty="0">
              <a:solidFill>
                <a:prstClr val="black"/>
              </a:solidFill>
              <a:latin typeface="Arial" pitchFamily="34" charset="0"/>
            </a:endParaRPr>
          </a:p>
        </p:txBody>
      </p:sp>
      <p:sp>
        <p:nvSpPr>
          <p:cNvPr id="3"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ar-SA" dirty="0">
              <a:solidFill>
                <a:prstClr val="black"/>
              </a:solidFill>
              <a:latin typeface="Arial" pitchFamily="34" charset="0"/>
            </a:endParaRPr>
          </a:p>
        </p:txBody>
      </p:sp>
      <p:sp>
        <p:nvSpPr>
          <p:cNvPr id="4"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8CA49AC9-85D5-4CD7-B7CB-68EB4A03ACFF}" type="slidenum">
              <a:rPr lang="ar-SA">
                <a:solidFill>
                  <a:prstClr val="black"/>
                </a:solidFill>
                <a:latin typeface="Arial" pitchFamily="34" charset="0"/>
              </a:rPr>
              <a:pPr fontAlgn="base">
                <a:spcBef>
                  <a:spcPct val="0"/>
                </a:spcBef>
                <a:spcAft>
                  <a:spcPct val="0"/>
                </a:spcAft>
                <a:defRPr/>
              </a:pPr>
              <a:t>‹#›</a:t>
            </a:fld>
            <a:endParaRPr lang="ar-SA" dirty="0">
              <a:solidFill>
                <a:prstClr val="black"/>
              </a:solidFill>
              <a:latin typeface="Arial" pitchFamily="34" charset="0"/>
            </a:endParaRPr>
          </a:p>
        </p:txBody>
      </p:sp>
    </p:spTree>
    <p:extLst>
      <p:ext uri="{BB962C8B-B14F-4D97-AF65-F5344CB8AC3E}">
        <p14:creationId xmlns:p14="http://schemas.microsoft.com/office/powerpoint/2010/main" xmlns="" val="2335592646"/>
      </p:ext>
    </p:extLst>
  </p:cSld>
  <p:clrMapOvr>
    <a:masterClrMapping/>
  </p:clrMapOvr>
  <p:transition spd="slow">
    <p:cover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محتوى ذو تسمية توضيحية">
    <p:spTree>
      <p:nvGrpSpPr>
        <p:cNvPr id="1" name=""/>
        <p:cNvGrpSpPr/>
        <p:nvPr/>
      </p:nvGrpSpPr>
      <p:grpSpPr>
        <a:xfrm>
          <a:off x="0" y="0"/>
          <a:ext cx="0" cy="0"/>
          <a:chOff x="0" y="0"/>
          <a:chExt cx="0" cy="0"/>
        </a:xfrm>
      </p:grpSpPr>
      <p:sp>
        <p:nvSpPr>
          <p:cNvPr id="8" name="مخطط انسيابي: تحضير 7">
            <a:hlinkClick r:id="rId2" action="ppaction://hlinksldjump"/>
          </p:cNvPr>
          <p:cNvSpPr/>
          <p:nvPr userDrawn="1"/>
        </p:nvSpPr>
        <p:spPr>
          <a:xfrm>
            <a:off x="3332964" y="6287466"/>
            <a:ext cx="3312368" cy="473576"/>
          </a:xfrm>
          <a:prstGeom prst="flowChartPreparation">
            <a:avLst/>
          </a:prstGeom>
        </p:spPr>
        <p:style>
          <a:lnRef idx="2">
            <a:schemeClr val="accent1"/>
          </a:lnRef>
          <a:fillRef idx="1">
            <a:schemeClr val="lt1"/>
          </a:fillRef>
          <a:effectRef idx="0">
            <a:schemeClr val="accent1"/>
          </a:effectRef>
          <a:fontRef idx="minor">
            <a:schemeClr val="dk1"/>
          </a:fontRef>
        </p:style>
        <p:txBody>
          <a:bodyPr rtlCol="1" anchor="ctr"/>
          <a:lstStyle/>
          <a:p>
            <a:pPr algn="ctr" fontAlgn="base">
              <a:spcBef>
                <a:spcPct val="0"/>
              </a:spcBef>
              <a:spcAft>
                <a:spcPct val="0"/>
              </a:spcAft>
            </a:pPr>
            <a:r>
              <a:rPr lang="ar-SA" sz="2400" b="1" dirty="0" smtClean="0">
                <a:solidFill>
                  <a:srgbClr val="002060"/>
                </a:solidFill>
              </a:rPr>
              <a:t>الفهرس</a:t>
            </a:r>
            <a:endParaRPr lang="ar-SA" sz="2400" b="1" dirty="0">
              <a:solidFill>
                <a:srgbClr val="002060"/>
              </a:solidFill>
            </a:endParaRPr>
          </a:p>
        </p:txBody>
      </p:sp>
      <p:sp>
        <p:nvSpPr>
          <p:cNvPr id="9" name="شارة رتبة 8">
            <a:hlinkClick r:id="" action="ppaction://hlinkshowjump?jump=previousslide"/>
          </p:cNvPr>
          <p:cNvSpPr/>
          <p:nvPr userDrawn="1"/>
        </p:nvSpPr>
        <p:spPr>
          <a:xfrm>
            <a:off x="5997260" y="6310854"/>
            <a:ext cx="1728192" cy="450188"/>
          </a:xfrm>
          <a:prstGeom prst="chevron">
            <a:avLst>
              <a:gd name="adj" fmla="val 90762"/>
            </a:avLst>
          </a:prstGeom>
          <a:ln>
            <a:solidFill>
              <a:srgbClr val="0070C0"/>
            </a:solidFill>
          </a:ln>
        </p:spPr>
        <p:style>
          <a:lnRef idx="0">
            <a:schemeClr val="accent2"/>
          </a:lnRef>
          <a:fillRef idx="1002">
            <a:schemeClr val="dk1"/>
          </a:fillRef>
          <a:effectRef idx="3">
            <a:schemeClr val="accent2"/>
          </a:effectRef>
          <a:fontRef idx="minor">
            <a:schemeClr val="lt1"/>
          </a:fontRef>
        </p:style>
        <p:txBody>
          <a:bodyPr rtlCol="1" anchor="ctr"/>
          <a:lstStyle/>
          <a:p>
            <a:pPr algn="ctr" fontAlgn="base">
              <a:spcBef>
                <a:spcPct val="0"/>
              </a:spcBef>
              <a:spcAft>
                <a:spcPct val="0"/>
              </a:spcAft>
            </a:pPr>
            <a:r>
              <a:rPr lang="ar-SA" sz="2400" b="1" dirty="0" smtClean="0">
                <a:solidFill>
                  <a:srgbClr val="C00000"/>
                </a:solidFill>
              </a:rPr>
              <a:t>السابق</a:t>
            </a:r>
            <a:endParaRPr lang="ar-SA" sz="2400" b="1" dirty="0">
              <a:solidFill>
                <a:srgbClr val="C00000"/>
              </a:solidFill>
            </a:endParaRPr>
          </a:p>
        </p:txBody>
      </p:sp>
      <p:sp>
        <p:nvSpPr>
          <p:cNvPr id="10" name="شارة رتبة 9">
            <a:hlinkClick r:id="" action="ppaction://hlinkshowjump?jump=nextslide"/>
          </p:cNvPr>
          <p:cNvSpPr/>
          <p:nvPr userDrawn="1"/>
        </p:nvSpPr>
        <p:spPr>
          <a:xfrm flipH="1">
            <a:off x="2324852" y="6310854"/>
            <a:ext cx="1728192" cy="450188"/>
          </a:xfrm>
          <a:prstGeom prst="chevron">
            <a:avLst>
              <a:gd name="adj" fmla="val 90762"/>
            </a:avLst>
          </a:prstGeom>
          <a:ln>
            <a:solidFill>
              <a:srgbClr val="0070C0"/>
            </a:solidFill>
          </a:ln>
        </p:spPr>
        <p:style>
          <a:lnRef idx="0">
            <a:schemeClr val="accent2"/>
          </a:lnRef>
          <a:fillRef idx="1002">
            <a:schemeClr val="dk1"/>
          </a:fillRef>
          <a:effectRef idx="3">
            <a:schemeClr val="accent2"/>
          </a:effectRef>
          <a:fontRef idx="minor">
            <a:schemeClr val="lt1"/>
          </a:fontRef>
        </p:style>
        <p:txBody>
          <a:bodyPr rtlCol="1" anchor="ctr"/>
          <a:lstStyle/>
          <a:p>
            <a:pPr algn="ctr" fontAlgn="base">
              <a:spcBef>
                <a:spcPct val="0"/>
              </a:spcBef>
              <a:spcAft>
                <a:spcPct val="0"/>
              </a:spcAft>
            </a:pPr>
            <a:r>
              <a:rPr lang="ar-SA" sz="2400" b="1" dirty="0" smtClean="0">
                <a:solidFill>
                  <a:srgbClr val="C00000"/>
                </a:solidFill>
              </a:rPr>
              <a:t>التالي</a:t>
            </a:r>
            <a:endParaRPr lang="ar-SA" sz="2400" b="1" dirty="0">
              <a:solidFill>
                <a:srgbClr val="C00000"/>
              </a:solidFill>
            </a:endParaRPr>
          </a:p>
        </p:txBody>
      </p:sp>
      <p:pic>
        <p:nvPicPr>
          <p:cNvPr id="11" name="Picture 8" descr="D:\Work2\exxit.png">
            <a:hlinkHover r:id="" action="ppaction://hlinkshowjump?jump=endshow" highlightClick="1">
              <a:snd r:embed="rId3" name="الترجمة من Google_2.wav"/>
            </a:hlinkHover>
          </p:cNvPr>
          <p:cNvPicPr>
            <a:picLocks noChangeAspect="1" noChangeArrowheads="1"/>
          </p:cNvPicPr>
          <p:nvPr userDrawn="1"/>
        </p:nvPicPr>
        <p:blipFill>
          <a:blip r:embed="rId4" cstate="print"/>
          <a:srcRect/>
          <a:stretch>
            <a:fillRect/>
          </a:stretch>
        </p:blipFill>
        <p:spPr bwMode="auto">
          <a:xfrm>
            <a:off x="57108" y="5694689"/>
            <a:ext cx="1125538" cy="1125537"/>
          </a:xfrm>
          <a:prstGeom prst="rect">
            <a:avLst/>
          </a:prstGeom>
          <a:noFill/>
          <a:ln w="9525">
            <a:noFill/>
            <a:miter lim="800000"/>
            <a:headEnd/>
            <a:tailEnd/>
          </a:ln>
        </p:spPr>
      </p:pic>
    </p:spTree>
    <p:extLst>
      <p:ext uri="{BB962C8B-B14F-4D97-AF65-F5344CB8AC3E}">
        <p14:creationId xmlns:p14="http://schemas.microsoft.com/office/powerpoint/2010/main" xmlns="" val="3886523253"/>
      </p:ext>
    </p:extLst>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01/02/38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631983817"/>
      </p:ext>
    </p:extLst>
  </p:cSld>
  <p:clrMapOvr>
    <a:masterClrMapping/>
  </p:clrMapOvr>
  <p:transition>
    <p:zoom/>
    <p:sndAc>
      <p:stSnd>
        <p:snd r:embed="rId1" name="laser.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sp>
        <p:nvSpPr>
          <p:cNvPr id="8" name="مستطيل 7"/>
          <p:cNvSpPr/>
          <p:nvPr userDrawn="1"/>
        </p:nvSpPr>
        <p:spPr>
          <a:xfrm>
            <a:off x="1115616" y="-72008"/>
            <a:ext cx="8100392" cy="6237312"/>
          </a:xfrm>
          <a:prstGeom prst="rect">
            <a:avLst/>
          </a:pr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1" anchor="ctr"/>
          <a:lstStyle/>
          <a:p>
            <a:pPr algn="ctr" fontAlgn="base">
              <a:spcBef>
                <a:spcPct val="0"/>
              </a:spcBef>
              <a:spcAft>
                <a:spcPct val="0"/>
              </a:spcAft>
            </a:pPr>
            <a:endParaRPr lang="ar-SA" dirty="0">
              <a:solidFill>
                <a:prstClr val="black"/>
              </a:solidFill>
            </a:endParaRPr>
          </a:p>
        </p:txBody>
      </p:sp>
    </p:spTree>
    <p:extLst>
      <p:ext uri="{BB962C8B-B14F-4D97-AF65-F5344CB8AC3E}">
        <p14:creationId xmlns:p14="http://schemas.microsoft.com/office/powerpoint/2010/main" xmlns="" val="4263764350"/>
      </p:ext>
    </p:extLst>
  </p:cSld>
  <p:clrMapOvr>
    <a:masterClrMapping/>
  </p:clrMapOvr>
  <p:transition spd="slow">
    <p:cover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1600200"/>
            <a:ext cx="8229600" cy="4525963"/>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39B2815F-5EAE-4EE4-93F6-350B7680E0AB}" type="datetimeFigureOut">
              <a:rPr lang="ar-SA">
                <a:solidFill>
                  <a:prstClr val="black"/>
                </a:solidFill>
                <a:latin typeface="Arial" pitchFamily="34" charset="0"/>
              </a:rPr>
              <a:pPr fontAlgn="base">
                <a:spcBef>
                  <a:spcPct val="0"/>
                </a:spcBef>
                <a:spcAft>
                  <a:spcPct val="0"/>
                </a:spcAft>
                <a:defRPr/>
              </a:pPr>
              <a:t>01/02/38</a:t>
            </a:fld>
            <a:endParaRPr lang="ar-SA" dirty="0">
              <a:solidFill>
                <a:prstClr val="black"/>
              </a:solidFill>
              <a:latin typeface="Arial" pitchFamily="34" charset="0"/>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ar-SA" dirty="0">
              <a:solidFill>
                <a:prstClr val="black"/>
              </a:solidFill>
              <a:latin typeface="Arial" pitchFamily="34" charset="0"/>
            </a:endParaRPr>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6A981D7A-9E1C-4504-8842-6FAE2A7BA93C}" type="slidenum">
              <a:rPr lang="ar-SA">
                <a:solidFill>
                  <a:prstClr val="black"/>
                </a:solidFill>
                <a:latin typeface="Arial" pitchFamily="34" charset="0"/>
              </a:rPr>
              <a:pPr fontAlgn="base">
                <a:spcBef>
                  <a:spcPct val="0"/>
                </a:spcBef>
                <a:spcAft>
                  <a:spcPct val="0"/>
                </a:spcAft>
                <a:defRPr/>
              </a:pPr>
              <a:t>‹#›</a:t>
            </a:fld>
            <a:endParaRPr lang="ar-SA" dirty="0">
              <a:solidFill>
                <a:prstClr val="black"/>
              </a:solidFill>
              <a:latin typeface="Arial" pitchFamily="34" charset="0"/>
            </a:endParaRPr>
          </a:p>
        </p:txBody>
      </p:sp>
    </p:spTree>
    <p:extLst>
      <p:ext uri="{BB962C8B-B14F-4D97-AF65-F5344CB8AC3E}">
        <p14:creationId xmlns:p14="http://schemas.microsoft.com/office/powerpoint/2010/main" xmlns="" val="3199077400"/>
      </p:ext>
    </p:extLst>
  </p:cSld>
  <p:clrMapOvr>
    <a:masterClrMapping/>
  </p:clrMapOvr>
  <p:transition spd="slow">
    <p:cover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a:prstGeom prst="rect">
            <a:avLst/>
          </a:prstGeo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514B8C5D-BB34-4724-8E56-A6A06EE04A0A}" type="datetimeFigureOut">
              <a:rPr lang="ar-SA">
                <a:solidFill>
                  <a:prstClr val="black"/>
                </a:solidFill>
                <a:latin typeface="Arial" pitchFamily="34" charset="0"/>
              </a:rPr>
              <a:pPr fontAlgn="base">
                <a:spcBef>
                  <a:spcPct val="0"/>
                </a:spcBef>
                <a:spcAft>
                  <a:spcPct val="0"/>
                </a:spcAft>
                <a:defRPr/>
              </a:pPr>
              <a:t>01/02/38</a:t>
            </a:fld>
            <a:endParaRPr lang="ar-SA" dirty="0">
              <a:solidFill>
                <a:prstClr val="black"/>
              </a:solidFill>
              <a:latin typeface="Arial" pitchFamily="34" charset="0"/>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ar-SA" dirty="0">
              <a:solidFill>
                <a:prstClr val="black"/>
              </a:solidFill>
              <a:latin typeface="Arial" pitchFamily="34" charset="0"/>
            </a:endParaRPr>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9DC17A39-A0B3-4C2A-8703-D36A2C8E5B74}" type="slidenum">
              <a:rPr lang="ar-SA">
                <a:solidFill>
                  <a:prstClr val="black"/>
                </a:solidFill>
                <a:latin typeface="Arial" pitchFamily="34" charset="0"/>
              </a:rPr>
              <a:pPr fontAlgn="base">
                <a:spcBef>
                  <a:spcPct val="0"/>
                </a:spcBef>
                <a:spcAft>
                  <a:spcPct val="0"/>
                </a:spcAft>
                <a:defRPr/>
              </a:pPr>
              <a:t>‹#›</a:t>
            </a:fld>
            <a:endParaRPr lang="ar-SA" dirty="0">
              <a:solidFill>
                <a:prstClr val="black"/>
              </a:solidFill>
              <a:latin typeface="Arial" pitchFamily="34" charset="0"/>
            </a:endParaRPr>
          </a:p>
        </p:txBody>
      </p:sp>
    </p:spTree>
    <p:extLst>
      <p:ext uri="{BB962C8B-B14F-4D97-AF65-F5344CB8AC3E}">
        <p14:creationId xmlns:p14="http://schemas.microsoft.com/office/powerpoint/2010/main" xmlns="" val="1109219320"/>
      </p:ext>
    </p:extLst>
  </p:cSld>
  <p:clrMapOvr>
    <a:masterClrMapping/>
  </p:clrMapOvr>
  <p:transition spd="slow">
    <p:cover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شريحة عنوان">
    <p:spTree>
      <p:nvGrpSpPr>
        <p:cNvPr id="1" name=""/>
        <p:cNvGrpSpPr/>
        <p:nvPr/>
      </p:nvGrpSpPr>
      <p:grpSpPr>
        <a:xfrm>
          <a:off x="0" y="0"/>
          <a:ext cx="0" cy="0"/>
          <a:chOff x="0" y="0"/>
          <a:chExt cx="0" cy="0"/>
        </a:xfrm>
      </p:grpSpPr>
      <p:grpSp>
        <p:nvGrpSpPr>
          <p:cNvPr id="7" name="Group 42"/>
          <p:cNvGrpSpPr/>
          <p:nvPr/>
        </p:nvGrpSpPr>
        <p:grpSpPr>
          <a:xfrm>
            <a:off x="-382404" y="0"/>
            <a:ext cx="9932332" cy="6858000"/>
            <a:chOff x="-382404" y="0"/>
            <a:chExt cx="9932332" cy="6858000"/>
          </a:xfrm>
        </p:grpSpPr>
        <p:grpSp>
          <p:nvGrpSpPr>
            <p:cNvPr id="8" name="Group 44"/>
            <p:cNvGrpSpPr/>
            <p:nvPr/>
          </p:nvGrpSpPr>
          <p:grpSpPr>
            <a:xfrm>
              <a:off x="0" y="0"/>
              <a:ext cx="9144000" cy="6858000"/>
              <a:chOff x="0" y="0"/>
              <a:chExt cx="9144000" cy="6858000"/>
            </a:xfrm>
          </p:grpSpPr>
          <p:grpSp>
            <p:nvGrpSpPr>
              <p:cNvPr id="9"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grpSp>
          <p:grpSp>
            <p:nvGrpSpPr>
              <p:cNvPr id="10"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grpSp>
          <p:grpSp>
            <p:nvGrpSpPr>
              <p:cNvPr id="11"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70983" fontAlgn="auto">
                <a:spcBef>
                  <a:spcPts val="0"/>
                </a:spcBef>
                <a:spcAft>
                  <a:spcPts val="0"/>
                </a:spcAft>
              </a:pPr>
              <a:endParaRPr lang="en-US" sz="19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70983" fontAlgn="auto">
                <a:spcBef>
                  <a:spcPts val="0"/>
                </a:spcBef>
                <a:spcAft>
                  <a:spcPts val="0"/>
                </a:spcAft>
              </a:pPr>
              <a:endParaRPr lang="en-US" sz="19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70983" fontAlgn="auto">
                <a:spcBef>
                  <a:spcPts val="0"/>
                </a:spcBef>
                <a:spcAft>
                  <a:spcPts val="0"/>
                </a:spcAft>
              </a:pPr>
              <a:endParaRPr lang="en-US" sz="190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70983" fontAlgn="auto">
                <a:spcBef>
                  <a:spcPts val="0"/>
                </a:spcBef>
                <a:spcAft>
                  <a:spcPts val="0"/>
                </a:spcAft>
              </a:pPr>
              <a:endParaRPr lang="en-US" sz="190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70983" fontAlgn="auto">
                <a:spcBef>
                  <a:spcPts val="0"/>
                </a:spcBef>
                <a:spcAft>
                  <a:spcPts val="0"/>
                </a:spcAft>
              </a:pPr>
              <a:endParaRPr lang="en-US" sz="190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0983" fontAlgn="auto">
                <a:spcBef>
                  <a:spcPts val="0"/>
                </a:spcBef>
                <a:spcAft>
                  <a:spcPts val="0"/>
                </a:spcAft>
              </a:pPr>
              <a:endParaRPr lang="en-US" sz="1900">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70983" fontAlgn="auto">
              <a:spcBef>
                <a:spcPts val="0"/>
              </a:spcBef>
              <a:spcAft>
                <a:spcPts val="0"/>
              </a:spcAft>
            </a:pPr>
            <a:endParaRPr lang="en-US" sz="1900">
              <a:solidFill>
                <a:prstClr val="white"/>
              </a:solidFill>
            </a:endParaRPr>
          </a:p>
        </p:txBody>
      </p:sp>
      <p:sp>
        <p:nvSpPr>
          <p:cNvPr id="47" name="Rectangle 46"/>
          <p:cNvSpPr/>
          <p:nvPr/>
        </p:nvSpPr>
        <p:spPr>
          <a:xfrm>
            <a:off x="4649096" y="-21510"/>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70983" fontAlgn="auto">
              <a:spcBef>
                <a:spcPts val="0"/>
              </a:spcBef>
              <a:spcAft>
                <a:spcPts val="0"/>
              </a:spcAft>
            </a:pPr>
            <a:endParaRPr lang="en-US" sz="1900">
              <a:solidFill>
                <a:prstClr val="white"/>
              </a:solidFill>
            </a:endParaRPr>
          </a:p>
        </p:txBody>
      </p:sp>
      <p:sp>
        <p:nvSpPr>
          <p:cNvPr id="2" name="Title 1"/>
          <p:cNvSpPr>
            <a:spLocks noGrp="1"/>
          </p:cNvSpPr>
          <p:nvPr>
            <p:ph type="ctrTitle"/>
          </p:nvPr>
        </p:nvSpPr>
        <p:spPr>
          <a:xfrm>
            <a:off x="4733366" y="2708476"/>
            <a:ext cx="3313355" cy="1702160"/>
          </a:xfrm>
          <a:prstGeom prst="rect">
            <a:avLst/>
          </a:prstGeo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6" y="4421080"/>
            <a:ext cx="3309803" cy="1260629"/>
          </a:xfrm>
          <a:prstGeom prst="rect">
            <a:avLst/>
          </a:prstGeom>
        </p:spPr>
        <p:txBody>
          <a:bodyPr>
            <a:normAutofit/>
          </a:bodyPr>
          <a:lstStyle>
            <a:lvl1pPr marL="0" indent="0" algn="l">
              <a:buNone/>
              <a:defRPr sz="1800">
                <a:solidFill>
                  <a:srgbClr val="424242"/>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5" y="1516829"/>
            <a:ext cx="2133600" cy="750981"/>
          </a:xfrm>
          <a:prstGeom prst="rect">
            <a:avLst/>
          </a:prstGeom>
        </p:spPr>
        <p:txBody>
          <a:bodyPr anchor="b"/>
          <a:lstStyle>
            <a:lvl1pPr algn="l">
              <a:defRPr sz="2400"/>
            </a:lvl1pPr>
          </a:lstStyle>
          <a:p>
            <a:fld id="{1B8ABB09-4A1D-463E-8065-109CC2B7EFAA}" type="datetimeFigureOut">
              <a:rPr lang="ar-SA" smtClean="0"/>
              <a:pPr/>
              <a:t>01/02/38</a:t>
            </a:fld>
            <a:endParaRPr lang="ar-S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70983" fontAlgn="auto">
              <a:spcBef>
                <a:spcPts val="0"/>
              </a:spcBef>
              <a:spcAft>
                <a:spcPts val="0"/>
              </a:spcAft>
            </a:pPr>
            <a:endParaRPr lang="en-US" sz="1900">
              <a:solidFill>
                <a:prstClr val="white"/>
              </a:solidFill>
            </a:endParaRPr>
          </a:p>
        </p:txBody>
      </p:sp>
      <p:sp>
        <p:nvSpPr>
          <p:cNvPr id="5" name="Footer Placeholder 4"/>
          <p:cNvSpPr>
            <a:spLocks noGrp="1"/>
          </p:cNvSpPr>
          <p:nvPr>
            <p:ph type="ftr" sz="quarter" idx="11"/>
          </p:nvPr>
        </p:nvSpPr>
        <p:spPr>
          <a:xfrm>
            <a:off x="5303520" y="5719967"/>
            <a:ext cx="2831592" cy="365125"/>
          </a:xfrm>
          <a:prstGeom prst="rect">
            <a:avLst/>
          </a:prstGeom>
        </p:spPr>
        <p:txBody>
          <a:bodyPr>
            <a:normAutofit/>
          </a:bodyPr>
          <a:lstStyle>
            <a:lvl1pPr>
              <a:defRPr>
                <a:solidFill>
                  <a:schemeClr val="accent1"/>
                </a:solidFill>
              </a:defRPr>
            </a:lvl1pPr>
          </a:lstStyle>
          <a:p>
            <a:endParaRPr lang="ar-SA">
              <a:solidFill>
                <a:srgbClr val="7FD13B"/>
              </a:solidFill>
            </a:endParaRPr>
          </a:p>
        </p:txBody>
      </p:sp>
      <p:sp>
        <p:nvSpPr>
          <p:cNvPr id="6" name="Slide Number Placeholder 5"/>
          <p:cNvSpPr>
            <a:spLocks noGrp="1"/>
          </p:cNvSpPr>
          <p:nvPr>
            <p:ph type="sldNum" sz="quarter" idx="12"/>
          </p:nvPr>
        </p:nvSpPr>
        <p:spPr>
          <a:xfrm>
            <a:off x="4649096" y="5719967"/>
            <a:ext cx="643666" cy="365125"/>
          </a:xfrm>
          <a:prstGeom prst="rect">
            <a:avLst/>
          </a:prstGeom>
        </p:spPr>
        <p:txBody>
          <a:bodyPr/>
          <a:lstStyle>
            <a:lvl1pPr>
              <a:defRPr>
                <a:solidFill>
                  <a:schemeClr val="accent1"/>
                </a:solidFill>
              </a:defRPr>
            </a:lvl1pPr>
          </a:lstStyle>
          <a:p>
            <a:fld id="{0B34F065-1154-456A-91E3-76DE8E75E17B}" type="slidenum">
              <a:rPr lang="ar-SA" smtClean="0">
                <a:solidFill>
                  <a:srgbClr val="7FD13B"/>
                </a:solidFill>
              </a:rPr>
              <a:pPr/>
              <a:t>‹#›</a:t>
            </a:fld>
            <a:endParaRPr lang="ar-SA">
              <a:solidFill>
                <a:srgbClr val="7FD13B"/>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70983"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xmlns="" val="155260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01/02/38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4241842516"/>
      </p:ext>
    </p:extLst>
  </p:cSld>
  <p:clrMapOvr>
    <a:masterClrMapping/>
  </p:clrMapOvr>
  <p:transition>
    <p:zoom/>
    <p:sndAc>
      <p:stSnd>
        <p:snd r:embed="rId1" name="las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01/02/38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257570944"/>
      </p:ext>
    </p:extLst>
  </p:cSld>
  <p:clrMapOvr>
    <a:masterClrMapping/>
  </p:clrMapOvr>
  <p:transition>
    <p:zoom/>
    <p:sndAc>
      <p:stSnd>
        <p:snd r:embed="rId1" name="las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01/02/38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622713449"/>
      </p:ext>
    </p:extLst>
  </p:cSld>
  <p:clrMapOvr>
    <a:masterClrMapping/>
  </p:clrMapOvr>
  <p:transition>
    <p:zoom/>
    <p:sndAc>
      <p:stSnd>
        <p:snd r:embed="rId1" name="las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01/02/38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86678963"/>
      </p:ext>
    </p:extLst>
  </p:cSld>
  <p:clrMapOvr>
    <a:masterClrMapping/>
  </p:clrMapOvr>
  <p:transition>
    <p:zoom/>
    <p:sndAc>
      <p:stSnd>
        <p:snd r:embed="rId1" name="las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01/02/38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229797491"/>
      </p:ext>
    </p:extLst>
  </p:cSld>
  <p:clrMapOvr>
    <a:masterClrMapping/>
  </p:clrMapOvr>
  <p:transition>
    <p:zoom/>
    <p:sndAc>
      <p:stSnd>
        <p:snd r:embed="rId1" name="las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01/02/38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701490881"/>
      </p:ext>
    </p:extLst>
  </p:cSld>
  <p:clrMapOvr>
    <a:masterClrMapping/>
  </p:clrMapOvr>
  <p:transition>
    <p:zoom/>
    <p:sndAc>
      <p:stSnd>
        <p:snd r:embed="rId1" name="las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01/02/38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560004684"/>
      </p:ext>
    </p:extLst>
  </p:cSld>
  <p:clrMapOvr>
    <a:masterClrMapping/>
  </p:clrMapOvr>
  <p:transition>
    <p:zoom/>
    <p:sndAc>
      <p:stSnd>
        <p:snd r:embed="rId1" name="las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 Target="../slides/slide4.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t="-28000" b="-28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01/02/38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4772512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zoom/>
    <p:sndAc>
      <p:stSnd>
        <p:snd r:embed="rId13" name="laser.wav"/>
      </p:stSnd>
    </p:sndAc>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t="-28000" b="-28000"/>
          </a:stretch>
        </a:blipFill>
        <a:effectLst/>
      </p:bgPr>
    </p:bg>
    <p:spTree>
      <p:nvGrpSpPr>
        <p:cNvPr id="1" name=""/>
        <p:cNvGrpSpPr/>
        <p:nvPr/>
      </p:nvGrpSpPr>
      <p:grpSpPr>
        <a:xfrm>
          <a:off x="0" y="0"/>
          <a:ext cx="0" cy="0"/>
          <a:chOff x="0" y="0"/>
          <a:chExt cx="0" cy="0"/>
        </a:xfrm>
      </p:grpSpPr>
      <p:sp>
        <p:nvSpPr>
          <p:cNvPr id="7" name="مخطط انسيابي: تحضير 6">
            <a:hlinkClick r:id="rId15" action="ppaction://hlinksldjump"/>
          </p:cNvPr>
          <p:cNvSpPr/>
          <p:nvPr userDrawn="1"/>
        </p:nvSpPr>
        <p:spPr>
          <a:xfrm>
            <a:off x="3332964" y="6287466"/>
            <a:ext cx="3312368" cy="473576"/>
          </a:xfrm>
          <a:prstGeom prst="flowChartPreparation">
            <a:avLst/>
          </a:prstGeom>
        </p:spPr>
        <p:style>
          <a:lnRef idx="2">
            <a:schemeClr val="accent1"/>
          </a:lnRef>
          <a:fillRef idx="1">
            <a:schemeClr val="lt1"/>
          </a:fillRef>
          <a:effectRef idx="0">
            <a:schemeClr val="accent1"/>
          </a:effectRef>
          <a:fontRef idx="minor">
            <a:schemeClr val="dk1"/>
          </a:fontRef>
        </p:style>
        <p:txBody>
          <a:bodyPr rtlCol="1" anchor="ctr"/>
          <a:lstStyle/>
          <a:p>
            <a:pPr algn="ctr" fontAlgn="base">
              <a:spcBef>
                <a:spcPct val="0"/>
              </a:spcBef>
              <a:spcAft>
                <a:spcPct val="0"/>
              </a:spcAft>
            </a:pPr>
            <a:r>
              <a:rPr lang="ar-SA" sz="2400" b="1" dirty="0" smtClean="0">
                <a:solidFill>
                  <a:srgbClr val="002060"/>
                </a:solidFill>
              </a:rPr>
              <a:t>الفهرس</a:t>
            </a:r>
            <a:endParaRPr lang="ar-SA" sz="2400" b="1" dirty="0">
              <a:solidFill>
                <a:srgbClr val="002060"/>
              </a:solidFill>
            </a:endParaRPr>
          </a:p>
        </p:txBody>
      </p:sp>
      <p:sp>
        <p:nvSpPr>
          <p:cNvPr id="8" name="شارة رتبة 7">
            <a:hlinkClick r:id="" action="ppaction://hlinkshowjump?jump=previousslide"/>
          </p:cNvPr>
          <p:cNvSpPr/>
          <p:nvPr userDrawn="1"/>
        </p:nvSpPr>
        <p:spPr>
          <a:xfrm>
            <a:off x="5997260" y="6310854"/>
            <a:ext cx="1728192" cy="450188"/>
          </a:xfrm>
          <a:prstGeom prst="chevron">
            <a:avLst>
              <a:gd name="adj" fmla="val 90762"/>
            </a:avLst>
          </a:prstGeom>
          <a:ln>
            <a:solidFill>
              <a:srgbClr val="0070C0"/>
            </a:solidFill>
          </a:ln>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rtlCol="1" anchor="ctr"/>
          <a:lstStyle/>
          <a:p>
            <a:pPr algn="ctr" fontAlgn="base">
              <a:spcBef>
                <a:spcPct val="0"/>
              </a:spcBef>
              <a:spcAft>
                <a:spcPct val="0"/>
              </a:spcAft>
            </a:pPr>
            <a:r>
              <a:rPr lang="ar-SA" sz="2400" b="1" dirty="0" smtClean="0">
                <a:solidFill>
                  <a:srgbClr val="002060"/>
                </a:solidFill>
              </a:rPr>
              <a:t>السابق</a:t>
            </a:r>
            <a:endParaRPr lang="ar-SA" sz="2400" b="1" dirty="0">
              <a:solidFill>
                <a:srgbClr val="002060"/>
              </a:solidFill>
            </a:endParaRPr>
          </a:p>
        </p:txBody>
      </p:sp>
      <p:sp>
        <p:nvSpPr>
          <p:cNvPr id="9" name="شارة رتبة 8">
            <a:hlinkClick r:id="" action="ppaction://hlinkshowjump?jump=nextslide"/>
          </p:cNvPr>
          <p:cNvSpPr/>
          <p:nvPr userDrawn="1"/>
        </p:nvSpPr>
        <p:spPr>
          <a:xfrm flipH="1">
            <a:off x="2324852" y="6310854"/>
            <a:ext cx="1728192" cy="450188"/>
          </a:xfrm>
          <a:prstGeom prst="chevron">
            <a:avLst>
              <a:gd name="adj" fmla="val 90762"/>
            </a:avLst>
          </a:prstGeom>
          <a:ln>
            <a:solidFill>
              <a:srgbClr val="0070C0"/>
            </a:solidFill>
          </a:ln>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rtlCol="1" anchor="ctr"/>
          <a:lstStyle/>
          <a:p>
            <a:pPr algn="ctr" fontAlgn="base">
              <a:spcBef>
                <a:spcPct val="0"/>
              </a:spcBef>
              <a:spcAft>
                <a:spcPct val="0"/>
              </a:spcAft>
            </a:pPr>
            <a:r>
              <a:rPr lang="ar-SA" sz="2400" b="1" dirty="0" smtClean="0">
                <a:solidFill>
                  <a:srgbClr val="002060"/>
                </a:solidFill>
              </a:rPr>
              <a:t>التالي</a:t>
            </a:r>
            <a:endParaRPr lang="ar-SA" sz="2400" b="1" dirty="0">
              <a:solidFill>
                <a:srgbClr val="002060"/>
              </a:solidFill>
            </a:endParaRPr>
          </a:p>
        </p:txBody>
      </p:sp>
      <p:pic>
        <p:nvPicPr>
          <p:cNvPr id="10" name="Picture 8" descr="D:\Work2\exxit.png">
            <a:hlinkHover r:id="" action="ppaction://hlinkshowjump?jump=endshow" highlightClick="1">
              <a:snd r:embed="rId16" name="الترجمة من Google_2.wav"/>
            </a:hlinkHover>
          </p:cNvPr>
          <p:cNvPicPr>
            <a:picLocks noChangeAspect="1" noChangeArrowheads="1"/>
          </p:cNvPicPr>
          <p:nvPr userDrawn="1"/>
        </p:nvPicPr>
        <p:blipFill>
          <a:blip r:embed="rId17" cstate="print"/>
          <a:srcRect/>
          <a:stretch>
            <a:fillRect/>
          </a:stretch>
        </p:blipFill>
        <p:spPr bwMode="auto">
          <a:xfrm>
            <a:off x="57108" y="5694689"/>
            <a:ext cx="1125538" cy="1125537"/>
          </a:xfrm>
          <a:prstGeom prst="rect">
            <a:avLst/>
          </a:prstGeom>
          <a:noFill/>
          <a:ln w="9525">
            <a:noFill/>
            <a:miter lim="800000"/>
            <a:headEnd/>
            <a:tailEnd/>
          </a:ln>
        </p:spPr>
      </p:pic>
      <p:pic>
        <p:nvPicPr>
          <p:cNvPr id="4" name="صورة 3"/>
          <p:cNvPicPr>
            <a:picLocks noChangeAspect="1"/>
          </p:cNvPicPr>
          <p:nvPr userDrawn="1"/>
        </p:nvPicPr>
        <p:blipFill rotWithShape="1">
          <a:blip r:embed="rId18">
            <a:extLst>
              <a:ext uri="{28A0092B-C50C-407E-A947-70E740481C1C}">
                <a14:useLocalDpi xmlns:a14="http://schemas.microsoft.com/office/drawing/2010/main" xmlns="" val="0"/>
              </a:ext>
            </a:extLst>
          </a:blip>
          <a:srcRect t="20617" b="12152"/>
          <a:stretch/>
        </p:blipFill>
        <p:spPr>
          <a:xfrm>
            <a:off x="0" y="0"/>
            <a:ext cx="9121956" cy="11176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userDrawn="1"/>
        </p:nvPicPr>
        <p:blipFill>
          <a:blip r:embed="rId19">
            <a:extLst>
              <a:ext uri="{28A0092B-C50C-407E-A947-70E740481C1C}">
                <a14:useLocalDpi xmlns:a14="http://schemas.microsoft.com/office/drawing/2010/main" xmlns="" val="0"/>
              </a:ext>
            </a:extLst>
          </a:blip>
          <a:srcRect/>
          <a:stretch>
            <a:fillRect/>
          </a:stretch>
        </p:blipFill>
        <p:spPr bwMode="auto">
          <a:xfrm>
            <a:off x="-36512" y="1240836"/>
            <a:ext cx="1850596" cy="16121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userDrawn="1"/>
        </p:nvPicPr>
        <p:blipFill>
          <a:blip r:embed="rId19">
            <a:extLst>
              <a:ext uri="{28A0092B-C50C-407E-A947-70E740481C1C}">
                <a14:useLocalDpi xmlns:a14="http://schemas.microsoft.com/office/drawing/2010/main" xmlns="" val="0"/>
              </a:ext>
            </a:extLst>
          </a:blip>
          <a:srcRect/>
          <a:stretch>
            <a:fillRect/>
          </a:stretch>
        </p:blipFill>
        <p:spPr bwMode="auto">
          <a:xfrm>
            <a:off x="-36512" y="2752937"/>
            <a:ext cx="1728192" cy="146815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مستطيل 4"/>
          <p:cNvSpPr/>
          <p:nvPr userDrawn="1"/>
        </p:nvSpPr>
        <p:spPr>
          <a:xfrm>
            <a:off x="1043608" y="836712"/>
            <a:ext cx="8208912" cy="5474142"/>
          </a:xfrm>
          <a:prstGeom prst="rect">
            <a:avLst/>
          </a:prstGeom>
          <a:solidFill>
            <a:schemeClr val="lt1">
              <a:alpha val="85000"/>
            </a:schemeClr>
          </a:solidFill>
          <a:ln>
            <a:noFill/>
          </a:ln>
          <a:effectLst>
            <a:softEdge rad="127000"/>
          </a:effectLst>
        </p:spPr>
        <p:style>
          <a:lnRef idx="2">
            <a:schemeClr val="accent6"/>
          </a:lnRef>
          <a:fillRef idx="1">
            <a:schemeClr val="lt1"/>
          </a:fillRef>
          <a:effectRef idx="0">
            <a:schemeClr val="accent6"/>
          </a:effectRef>
          <a:fontRef idx="minor">
            <a:schemeClr val="dk1"/>
          </a:fontRef>
        </p:style>
        <p:txBody>
          <a:bodyPr rtlCol="1" anchor="ctr"/>
          <a:lstStyle/>
          <a:p>
            <a:pPr algn="ctr" fontAlgn="base">
              <a:spcBef>
                <a:spcPct val="0"/>
              </a:spcBef>
              <a:spcAft>
                <a:spcPct val="0"/>
              </a:spcAft>
            </a:pPr>
            <a:endParaRPr lang="ar-SA" dirty="0">
              <a:solidFill>
                <a:prstClr val="black"/>
              </a:solidFill>
            </a:endParaRPr>
          </a:p>
        </p:txBody>
      </p:sp>
    </p:spTree>
    <p:extLst>
      <p:ext uri="{BB962C8B-B14F-4D97-AF65-F5344CB8AC3E}">
        <p14:creationId xmlns:p14="http://schemas.microsoft.com/office/powerpoint/2010/main" xmlns="" val="20836395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p:cover dir="r"/>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3.wav"/><Relationship Id="rId7" Type="http://schemas.openxmlformats.org/officeDocument/2006/relationships/image" Target="../media/image8.png"/><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gif"/></Relationships>
</file>

<file path=ppt/slides/_rels/slide10.xml.rels><?xml version="1.0" encoding="UTF-8" standalone="yes"?>
<Relationships xmlns="http://schemas.openxmlformats.org/package/2006/relationships"><Relationship Id="rId3" Type="http://schemas.openxmlformats.org/officeDocument/2006/relationships/audio" Target="NULL"/><Relationship Id="rId7" Type="http://schemas.openxmlformats.org/officeDocument/2006/relationships/audio" Target="../media/audio11.wav"/><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NULL"/><Relationship Id="rId7" Type="http://schemas.openxmlformats.org/officeDocument/2006/relationships/audio" Target="../media/audio11.wav"/><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NUL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audio" Target="../media/audio11.wav"/><Relationship Id="rId5" Type="http://schemas.openxmlformats.org/officeDocument/2006/relationships/image" Target="../media/image2.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audio" Target="../media/audio11.wav"/><Relationship Id="rId5" Type="http://schemas.openxmlformats.org/officeDocument/2006/relationships/image" Target="../media/image2.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NULL"/><Relationship Id="rId7" Type="http://schemas.openxmlformats.org/officeDocument/2006/relationships/audio" Target="../media/audio11.wav"/><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NULL"/><Relationship Id="rId7" Type="http://schemas.openxmlformats.org/officeDocument/2006/relationships/audio" Target="../media/audio11.wav"/><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NULL"/><Relationship Id="rId7" Type="http://schemas.openxmlformats.org/officeDocument/2006/relationships/audio" Target="../media/audio11.wav"/><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NUL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NUL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NUL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www.google.com.sa/url?sa=i&amp;rct=j&amp;q=%D8%A7%D9%84%D8%B0%D8%B1%D8%A9&amp;source=images&amp;cd=&amp;cad=rja&amp;docid=79CVwRkSDG5ubM&amp;tbnid=_4_fLV-sX-Ah7M:&amp;ved=0CAUQjRw&amp;url=http://faculty.mu.edu.sa/asherif&amp;ei=7Z45UYzbOcTjtQaStYGgAg&amp;psig=AFQjCNGHXC77Ldx5OokIZqNfeSmtKfVBUg&amp;ust=1362817106554938" TargetMode="External"/><Relationship Id="rId5" Type="http://schemas.openxmlformats.org/officeDocument/2006/relationships/image" Target="../media/image2.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audio" Target="../media/audio11.wav"/><Relationship Id="rId5" Type="http://schemas.openxmlformats.org/officeDocument/2006/relationships/image" Target="../media/image2.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audio" Target="../media/audio11.wav"/><Relationship Id="rId5" Type="http://schemas.openxmlformats.org/officeDocument/2006/relationships/image" Target="../media/image2.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audio" Target="../media/audio11.wav"/><Relationship Id="rId5" Type="http://schemas.openxmlformats.org/officeDocument/2006/relationships/image" Target="../media/image2.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audio" Target="../media/audio11.wav"/><Relationship Id="rId5" Type="http://schemas.openxmlformats.org/officeDocument/2006/relationships/image" Target="../media/image2.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audio" Target="../media/audio11.wav"/><Relationship Id="rId5" Type="http://schemas.openxmlformats.org/officeDocument/2006/relationships/image" Target="../media/image2.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audio" Target="../media/audio11.wav"/><Relationship Id="rId5" Type="http://schemas.openxmlformats.org/officeDocument/2006/relationships/image" Target="../media/image2.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2"/>
          <p:cNvGrpSpPr/>
          <p:nvPr/>
        </p:nvGrpSpPr>
        <p:grpSpPr>
          <a:xfrm>
            <a:off x="1924297" y="2"/>
            <a:ext cx="4457700" cy="1179698"/>
            <a:chOff x="2274540" y="0"/>
            <a:chExt cx="4457700" cy="845423"/>
          </a:xfrm>
        </p:grpSpPr>
        <p:pic>
          <p:nvPicPr>
            <p:cNvPr id="8" name="صورة 7"/>
            <p:cNvPicPr>
              <a:picLocks noChangeAspect="1"/>
            </p:cNvPicPr>
            <p:nvPr/>
          </p:nvPicPr>
          <p:blipFill>
            <a:blip r:embed="rId4">
              <a:extLst>
                <a:ext uri="{BEBA8EAE-BF5A-486C-A8C5-ECC9F3942E4B}">
                  <a14:imgProps xmlns:a14="http://schemas.microsoft.com/office/drawing/2010/main" xmlns="">
                    <a14:imgLayer r:embed="">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2274540" y="0"/>
              <a:ext cx="4457700" cy="845423"/>
            </a:xfrm>
            <a:prstGeom prst="downArrowCallout">
              <a:avLst/>
            </a:prstGeom>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pic>
        <p:sp>
          <p:nvSpPr>
            <p:cNvPr id="9" name="مستطيل 8"/>
            <p:cNvSpPr/>
            <p:nvPr/>
          </p:nvSpPr>
          <p:spPr>
            <a:xfrm>
              <a:off x="2477066" y="116632"/>
              <a:ext cx="4145687" cy="523727"/>
            </a:xfrm>
            <a:prstGeom prst="downArrowCallout">
              <a:avLst/>
            </a:prstGeom>
            <a:scene3d>
              <a:camera prst="orthographicFront"/>
              <a:lightRig rig="threePt" dir="t"/>
            </a:scene3d>
            <a:sp3d>
              <a:bevelT prst="slope"/>
            </a:sp3d>
          </p:spPr>
          <p:txBody>
            <a:bodyPr wrap="none">
              <a:spAutoFit/>
            </a:bodyPr>
            <a:lstStyle/>
            <a:p>
              <a:pPr algn="ctr"/>
              <a:r>
                <a:rPr lang="ar-SA" sz="2500" b="1" dirty="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استراتيجية </a:t>
              </a:r>
              <a:r>
                <a:rPr lang="ar-SA" sz="2500" b="1" dirty="0" smtClean="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العصف الذهن</a:t>
              </a:r>
              <a:r>
                <a:rPr lang="ar-SA" sz="25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 (</a:t>
              </a:r>
              <a:r>
                <a:rPr lang="ar-SA" sz="2500" b="1" dirty="0" smtClean="0">
                  <a:ln w="10541" cmpd="sng">
                    <a:solidFill>
                      <a:schemeClr val="accent1">
                        <a:shade val="88000"/>
                        <a:satMod val="110000"/>
                      </a:schemeClr>
                    </a:solidFill>
                    <a:prstDash val="solid"/>
                  </a:ln>
                  <a:solidFill>
                    <a:srgbClr val="C00000"/>
                  </a:solidFill>
                  <a:latin typeface="Traditional Arabic" panose="02020603050405020304" pitchFamily="18" charset="-78"/>
                  <a:cs typeface="Traditional Arabic" panose="02020603050405020304" pitchFamily="18" charset="-78"/>
                </a:rPr>
                <a:t>التفكير الإبداعي</a:t>
              </a:r>
              <a:r>
                <a:rPr lang="ar-SA" sz="25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a:t>
              </a:r>
              <a:endParaRPr lang="ar-EG" sz="2500" b="1"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pic>
        <p:nvPicPr>
          <p:cNvPr id="17" name="صورة 16">
            <a:hlinkClick r:id="" action="ppaction://hlinkshowjump?jump=nextslide"/>
          </p:cNvPr>
          <p:cNvPicPr>
            <a:picLocks noChangeAspect="1"/>
          </p:cNvPicPr>
          <p:nvPr/>
        </p:nvPicPr>
        <p:blipFill>
          <a:blip r:embed="rId5" cstate="print">
            <a:extLst>
              <a:ext uri="{BEBA8EAE-BF5A-486C-A8C5-ECC9F3942E4B}">
                <a14:imgProps xmlns:a14="http://schemas.microsoft.com/office/drawing/2010/main" xmlns="">
                  <a14:imgLayer r:embed="">
                    <a14:imgEffect>
                      <a14:sharpenSoften amount="50000"/>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rot="16200000" flipH="1" flipV="1">
            <a:off x="2203246" y="5809106"/>
            <a:ext cx="1011187" cy="953342"/>
          </a:xfrm>
          <a:prstGeom prst="rect">
            <a:avLst/>
          </a:prstGeom>
        </p:spPr>
      </p:pic>
      <p:pic>
        <p:nvPicPr>
          <p:cNvPr id="18" name="صورة 17">
            <a:hlinkClick r:id="" action="ppaction://hlinkshowjump?jump=endshow"/>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9655" y="5860616"/>
            <a:ext cx="909360" cy="964536"/>
          </a:xfrm>
          <a:prstGeom prst="rect">
            <a:avLst/>
          </a:prstGeom>
        </p:spPr>
      </p:pic>
      <p:pic>
        <p:nvPicPr>
          <p:cNvPr id="1026" name="Picture 2"/>
          <p:cNvPicPr>
            <a:picLocks noChangeAspect="1" noChangeArrowheads="1"/>
          </p:cNvPicPr>
          <p:nvPr/>
        </p:nvPicPr>
        <p:blipFill>
          <a:blip r:embed="rId7">
            <a:extLst>
              <a:ext uri="{BEBA8EAE-BF5A-486C-A8C5-ECC9F3942E4B}">
                <a14:imgProps xmlns:a14="http://schemas.microsoft.com/office/drawing/2010/main" xmlns="">
                  <a14:imgLayer r:embed="">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855675" y="953292"/>
            <a:ext cx="3039005" cy="14068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شكل بيضاوي 14"/>
          <p:cNvSpPr/>
          <p:nvPr/>
        </p:nvSpPr>
        <p:spPr>
          <a:xfrm>
            <a:off x="1739908" y="2292242"/>
            <a:ext cx="1019562" cy="1133093"/>
          </a:xfrm>
          <a:prstGeom prst="ellipse">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lIns="80147" tIns="40074" rIns="80147" bIns="40074" rtlCol="1" anchor="ctr"/>
          <a:lstStyle/>
          <a:p>
            <a:pPr algn="ctr"/>
            <a:r>
              <a:rPr lang="ar-SA" b="1" dirty="0" smtClean="0">
                <a:solidFill>
                  <a:schemeClr val="accent2">
                    <a:lumMod val="50000"/>
                  </a:schemeClr>
                </a:solidFill>
              </a:rPr>
              <a:t>الطالب الأول</a:t>
            </a:r>
            <a:endParaRPr lang="ar-EG" b="1" dirty="0">
              <a:solidFill>
                <a:schemeClr val="accent2">
                  <a:lumMod val="50000"/>
                </a:schemeClr>
              </a:solidFill>
            </a:endParaRPr>
          </a:p>
        </p:txBody>
      </p:sp>
      <p:grpSp>
        <p:nvGrpSpPr>
          <p:cNvPr id="3" name="مجموعة 10"/>
          <p:cNvGrpSpPr/>
          <p:nvPr/>
        </p:nvGrpSpPr>
        <p:grpSpPr>
          <a:xfrm>
            <a:off x="3894680" y="1196752"/>
            <a:ext cx="4802814" cy="4909983"/>
            <a:chOff x="4554612" y="1319475"/>
            <a:chExt cx="5616624" cy="5413484"/>
          </a:xfrm>
        </p:grpSpPr>
        <p:pic>
          <p:nvPicPr>
            <p:cNvPr id="23" name="صورة 2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554612" y="1319475"/>
              <a:ext cx="5616624" cy="5413484"/>
            </a:xfrm>
            <a:prstGeom prst="rect">
              <a:avLst/>
            </a:prstGeom>
            <a:scene3d>
              <a:camera prst="orthographicFront"/>
              <a:lightRig rig="threePt" dir="t"/>
            </a:scene3d>
            <a:sp3d>
              <a:bevelT prst="relaxedInset"/>
            </a:sp3d>
          </p:spPr>
        </p:pic>
        <p:sp>
          <p:nvSpPr>
            <p:cNvPr id="4" name="مربع نص 3"/>
            <p:cNvSpPr txBox="1"/>
            <p:nvPr/>
          </p:nvSpPr>
          <p:spPr>
            <a:xfrm>
              <a:off x="4986660" y="1764406"/>
              <a:ext cx="4752529" cy="48185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1">
              <a:spAutoFit/>
            </a:bodyPr>
            <a:lstStyle/>
            <a:p>
              <a:pPr marL="300552" indent="-300552">
                <a:buBlip>
                  <a:blip r:embed="rId9"/>
                </a:buBlip>
              </a:pPr>
              <a:r>
                <a:rPr lang="ar-SA" sz="2800" b="1" dirty="0" smtClean="0">
                  <a:solidFill>
                    <a:srgbClr val="C00000"/>
                  </a:solidFill>
                  <a:effectLst>
                    <a:outerShdw blurRad="38100" dist="38100" dir="2700000" algn="tl">
                      <a:srgbClr val="000000">
                        <a:alpha val="43137"/>
                      </a:srgbClr>
                    </a:outerShdw>
                  </a:effectLst>
                </a:rPr>
                <a:t>خطوات التنفيذ</a:t>
              </a:r>
            </a:p>
            <a:p>
              <a:pPr marL="300552" indent="-300552">
                <a:buBlip>
                  <a:blip r:embed="rId10"/>
                </a:buBlip>
              </a:pPr>
              <a:r>
                <a:rPr lang="ar-SA" sz="2500" b="1" dirty="0" smtClean="0">
                  <a:solidFill>
                    <a:schemeClr val="accent3">
                      <a:lumMod val="50000"/>
                    </a:schemeClr>
                  </a:solidFill>
                </a:rPr>
                <a:t>تقسيم الطلاب لمجموعات كل مجموعة مكونة من خمسة طلاب لكل منهم مهام </a:t>
              </a:r>
            </a:p>
            <a:p>
              <a:pPr marL="300552" indent="-300552">
                <a:buBlip>
                  <a:blip r:embed="rId10"/>
                </a:buBlip>
              </a:pPr>
              <a:r>
                <a:rPr lang="ar-SA" sz="2500" b="1" dirty="0" smtClean="0">
                  <a:solidFill>
                    <a:schemeClr val="accent5">
                      <a:lumMod val="50000"/>
                    </a:schemeClr>
                  </a:solidFill>
                </a:rPr>
                <a:t>مرحلة توليد الأفكار ( التفكير الإبداعي ) كل طالب عل يحده </a:t>
              </a:r>
            </a:p>
            <a:p>
              <a:pPr marL="300552" indent="-300552">
                <a:buBlip>
                  <a:blip r:embed="rId10"/>
                </a:buBlip>
              </a:pPr>
              <a:r>
                <a:rPr lang="ar-SA" sz="2500" b="1" dirty="0" smtClean="0">
                  <a:solidFill>
                    <a:schemeClr val="accent6">
                      <a:lumMod val="50000"/>
                    </a:schemeClr>
                  </a:solidFill>
                </a:rPr>
                <a:t>التوضيح : مناقشة الطلاب في الأفكار غير الواضحة </a:t>
              </a:r>
            </a:p>
            <a:p>
              <a:pPr marL="300552" indent="-300552">
                <a:buBlip>
                  <a:blip r:embed="rId10"/>
                </a:buBlip>
              </a:pPr>
              <a:r>
                <a:rPr lang="ar-SA" sz="2500" b="1" dirty="0" smtClean="0">
                  <a:solidFill>
                    <a:srgbClr val="0070C0"/>
                  </a:solidFill>
                </a:rPr>
                <a:t>التصنيف للأفكار المتشابهة</a:t>
              </a:r>
            </a:p>
            <a:p>
              <a:pPr marL="300552" indent="-300552">
                <a:buBlip>
                  <a:blip r:embed="rId10"/>
                </a:buBlip>
              </a:pPr>
              <a:r>
                <a:rPr lang="ar-SA" sz="2500" b="1" dirty="0" smtClean="0">
                  <a:solidFill>
                    <a:srgbClr val="7030A0"/>
                  </a:solidFill>
                </a:rPr>
                <a:t>التقييم : وهي مرحة اختيار الأفكار بناء علي المعايير التي تبت سابقا </a:t>
              </a:r>
            </a:p>
          </p:txBody>
        </p:sp>
      </p:grpSp>
      <p:sp>
        <p:nvSpPr>
          <p:cNvPr id="27" name="شكل بيضاوي 26"/>
          <p:cNvSpPr/>
          <p:nvPr/>
        </p:nvSpPr>
        <p:spPr>
          <a:xfrm>
            <a:off x="2650640" y="3041821"/>
            <a:ext cx="1019562" cy="1133093"/>
          </a:xfrm>
          <a:prstGeom prst="ellipse">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lIns="80147" tIns="40074" rIns="80147" bIns="40074" rtlCol="1" anchor="ctr"/>
          <a:lstStyle/>
          <a:p>
            <a:pPr algn="ctr"/>
            <a:r>
              <a:rPr lang="ar-SA" b="1" dirty="0" smtClean="0">
                <a:solidFill>
                  <a:srgbClr val="002060"/>
                </a:solidFill>
              </a:rPr>
              <a:t>الطالب الثاني</a:t>
            </a:r>
            <a:endParaRPr lang="ar-EG" b="1" dirty="0">
              <a:solidFill>
                <a:srgbClr val="002060"/>
              </a:solidFill>
            </a:endParaRPr>
          </a:p>
        </p:txBody>
      </p:sp>
      <p:sp>
        <p:nvSpPr>
          <p:cNvPr id="28" name="شكل بيضاوي 27"/>
          <p:cNvSpPr/>
          <p:nvPr/>
        </p:nvSpPr>
        <p:spPr>
          <a:xfrm>
            <a:off x="2384901" y="4174915"/>
            <a:ext cx="1019562" cy="1133093"/>
          </a:xfrm>
          <a:prstGeom prst="ellipse">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lIns="80147" tIns="40074" rIns="80147" bIns="40074" rtlCol="1" anchor="ctr"/>
          <a:lstStyle/>
          <a:p>
            <a:pPr algn="ctr"/>
            <a:r>
              <a:rPr lang="ar-SA" b="1" dirty="0" smtClean="0"/>
              <a:t>الطالب الثالث</a:t>
            </a:r>
            <a:endParaRPr lang="ar-EG" b="1" dirty="0"/>
          </a:p>
        </p:txBody>
      </p:sp>
      <p:sp>
        <p:nvSpPr>
          <p:cNvPr id="29" name="شكل بيضاوي 28"/>
          <p:cNvSpPr/>
          <p:nvPr/>
        </p:nvSpPr>
        <p:spPr>
          <a:xfrm>
            <a:off x="973570" y="3164260"/>
            <a:ext cx="1019562" cy="1133093"/>
          </a:xfrm>
          <a:prstGeom prst="ellipse">
            <a:avLst/>
          </a:prstGeom>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lIns="80147" tIns="40074" rIns="80147" bIns="40074" rtlCol="1" anchor="ctr"/>
          <a:lstStyle/>
          <a:p>
            <a:pPr algn="ctr"/>
            <a:r>
              <a:rPr lang="ar-SA" sz="1600" b="1" dirty="0" smtClean="0">
                <a:solidFill>
                  <a:srgbClr val="C00000"/>
                </a:solidFill>
              </a:rPr>
              <a:t>الطالب الخامس</a:t>
            </a:r>
            <a:endParaRPr lang="ar-EG" sz="1600" b="1" dirty="0">
              <a:solidFill>
                <a:srgbClr val="C00000"/>
              </a:solidFill>
            </a:endParaRPr>
          </a:p>
        </p:txBody>
      </p:sp>
      <p:sp>
        <p:nvSpPr>
          <p:cNvPr id="30" name="شكل بيضاوي 29"/>
          <p:cNvSpPr/>
          <p:nvPr/>
        </p:nvSpPr>
        <p:spPr>
          <a:xfrm>
            <a:off x="1193500" y="4297353"/>
            <a:ext cx="1019562" cy="1133093"/>
          </a:xfrm>
          <a:prstGeom prst="ellipse">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lIns="80147" tIns="40074" rIns="80147" bIns="40074" rtlCol="1" anchor="ctr"/>
          <a:lstStyle/>
          <a:p>
            <a:pPr algn="ctr"/>
            <a:r>
              <a:rPr lang="ar-SA" b="1" dirty="0" smtClean="0"/>
              <a:t>الطالب الرابع</a:t>
            </a:r>
            <a:endParaRPr lang="ar-EG" b="1" dirty="0"/>
          </a:p>
        </p:txBody>
      </p:sp>
      <p:cxnSp>
        <p:nvCxnSpPr>
          <p:cNvPr id="10" name="رابط كسهم مستقيم 9"/>
          <p:cNvCxnSpPr/>
          <p:nvPr/>
        </p:nvCxnSpPr>
        <p:spPr>
          <a:xfrm flipH="1">
            <a:off x="2894682" y="2360121"/>
            <a:ext cx="1369446" cy="4986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xmlns="" val="2882885374"/>
      </p:ext>
    </p:extLst>
  </p:cSld>
  <p:clrMapOvr>
    <a:masterClrMapping/>
  </p:clrMapOvr>
  <p:transition spd="slow">
    <p:cover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fltVal val="0"/>
                                          </p:val>
                                        </p:tav>
                                        <p:tav tm="100000">
                                          <p:val>
                                            <p:strVal val="#ppt_w"/>
                                          </p:val>
                                        </p:tav>
                                      </p:tavLst>
                                    </p:anim>
                                    <p:anim calcmode="lin" valueType="num">
                                      <p:cBhvr>
                                        <p:cTn id="38" dur="1000" fill="hold"/>
                                        <p:tgtEl>
                                          <p:spTgt spid="27"/>
                                        </p:tgtEl>
                                        <p:attrNameLst>
                                          <p:attrName>ppt_h</p:attrName>
                                        </p:attrNameLst>
                                      </p:cBhvr>
                                      <p:tavLst>
                                        <p:tav tm="0">
                                          <p:val>
                                            <p:fltVal val="0"/>
                                          </p:val>
                                        </p:tav>
                                        <p:tav tm="100000">
                                          <p:val>
                                            <p:strVal val="#ppt_h"/>
                                          </p:val>
                                        </p:tav>
                                      </p:tavLst>
                                    </p:anim>
                                    <p:anim calcmode="lin" valueType="num">
                                      <p:cBhvr>
                                        <p:cTn id="39" dur="1000" fill="hold"/>
                                        <p:tgtEl>
                                          <p:spTgt spid="27"/>
                                        </p:tgtEl>
                                        <p:attrNameLst>
                                          <p:attrName>style.rotation</p:attrName>
                                        </p:attrNameLst>
                                      </p:cBhvr>
                                      <p:tavLst>
                                        <p:tav tm="0">
                                          <p:val>
                                            <p:fltVal val="90"/>
                                          </p:val>
                                        </p:tav>
                                        <p:tav tm="100000">
                                          <p:val>
                                            <p:fltVal val="0"/>
                                          </p:val>
                                        </p:tav>
                                      </p:tavLst>
                                    </p:anim>
                                    <p:animEffect transition="in" filter="fade">
                                      <p:cBhvr>
                                        <p:cTn id="40" dur="1000"/>
                                        <p:tgtEl>
                                          <p:spTgt spid="2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1000" fill="hold"/>
                                        <p:tgtEl>
                                          <p:spTgt spid="28"/>
                                        </p:tgtEl>
                                        <p:attrNameLst>
                                          <p:attrName>ppt_w</p:attrName>
                                        </p:attrNameLst>
                                      </p:cBhvr>
                                      <p:tavLst>
                                        <p:tav tm="0">
                                          <p:val>
                                            <p:fltVal val="0"/>
                                          </p:val>
                                        </p:tav>
                                        <p:tav tm="100000">
                                          <p:val>
                                            <p:strVal val="#ppt_w"/>
                                          </p:val>
                                        </p:tav>
                                      </p:tavLst>
                                    </p:anim>
                                    <p:anim calcmode="lin" valueType="num">
                                      <p:cBhvr>
                                        <p:cTn id="44" dur="1000" fill="hold"/>
                                        <p:tgtEl>
                                          <p:spTgt spid="28"/>
                                        </p:tgtEl>
                                        <p:attrNameLst>
                                          <p:attrName>ppt_h</p:attrName>
                                        </p:attrNameLst>
                                      </p:cBhvr>
                                      <p:tavLst>
                                        <p:tav tm="0">
                                          <p:val>
                                            <p:fltVal val="0"/>
                                          </p:val>
                                        </p:tav>
                                        <p:tav tm="100000">
                                          <p:val>
                                            <p:strVal val="#ppt_h"/>
                                          </p:val>
                                        </p:tav>
                                      </p:tavLst>
                                    </p:anim>
                                    <p:anim calcmode="lin" valueType="num">
                                      <p:cBhvr>
                                        <p:cTn id="45" dur="1000" fill="hold"/>
                                        <p:tgtEl>
                                          <p:spTgt spid="28"/>
                                        </p:tgtEl>
                                        <p:attrNameLst>
                                          <p:attrName>style.rotation</p:attrName>
                                        </p:attrNameLst>
                                      </p:cBhvr>
                                      <p:tavLst>
                                        <p:tav tm="0">
                                          <p:val>
                                            <p:fltVal val="90"/>
                                          </p:val>
                                        </p:tav>
                                        <p:tav tm="100000">
                                          <p:val>
                                            <p:fltVal val="0"/>
                                          </p:val>
                                        </p:tav>
                                      </p:tavLst>
                                    </p:anim>
                                    <p:animEffect transition="in" filter="fade">
                                      <p:cBhvr>
                                        <p:cTn id="46" dur="1000"/>
                                        <p:tgtEl>
                                          <p:spTgt spid="2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fltVal val="0"/>
                                          </p:val>
                                        </p:tav>
                                        <p:tav tm="100000">
                                          <p:val>
                                            <p:strVal val="#ppt_w"/>
                                          </p:val>
                                        </p:tav>
                                      </p:tavLst>
                                    </p:anim>
                                    <p:anim calcmode="lin" valueType="num">
                                      <p:cBhvr>
                                        <p:cTn id="50" dur="1000" fill="hold"/>
                                        <p:tgtEl>
                                          <p:spTgt spid="29"/>
                                        </p:tgtEl>
                                        <p:attrNameLst>
                                          <p:attrName>ppt_h</p:attrName>
                                        </p:attrNameLst>
                                      </p:cBhvr>
                                      <p:tavLst>
                                        <p:tav tm="0">
                                          <p:val>
                                            <p:fltVal val="0"/>
                                          </p:val>
                                        </p:tav>
                                        <p:tav tm="100000">
                                          <p:val>
                                            <p:strVal val="#ppt_h"/>
                                          </p:val>
                                        </p:tav>
                                      </p:tavLst>
                                    </p:anim>
                                    <p:anim calcmode="lin" valueType="num">
                                      <p:cBhvr>
                                        <p:cTn id="51" dur="1000" fill="hold"/>
                                        <p:tgtEl>
                                          <p:spTgt spid="29"/>
                                        </p:tgtEl>
                                        <p:attrNameLst>
                                          <p:attrName>style.rotation</p:attrName>
                                        </p:attrNameLst>
                                      </p:cBhvr>
                                      <p:tavLst>
                                        <p:tav tm="0">
                                          <p:val>
                                            <p:fltVal val="90"/>
                                          </p:val>
                                        </p:tav>
                                        <p:tav tm="100000">
                                          <p:val>
                                            <p:fltVal val="0"/>
                                          </p:val>
                                        </p:tav>
                                      </p:tavLst>
                                    </p:anim>
                                    <p:animEffect transition="in" filter="fade">
                                      <p:cBhvr>
                                        <p:cTn id="52" dur="1000"/>
                                        <p:tgtEl>
                                          <p:spTgt spid="2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1000" fill="hold"/>
                                        <p:tgtEl>
                                          <p:spTgt spid="30"/>
                                        </p:tgtEl>
                                        <p:attrNameLst>
                                          <p:attrName>ppt_w</p:attrName>
                                        </p:attrNameLst>
                                      </p:cBhvr>
                                      <p:tavLst>
                                        <p:tav tm="0">
                                          <p:val>
                                            <p:fltVal val="0"/>
                                          </p:val>
                                        </p:tav>
                                        <p:tav tm="100000">
                                          <p:val>
                                            <p:strVal val="#ppt_w"/>
                                          </p:val>
                                        </p:tav>
                                      </p:tavLst>
                                    </p:anim>
                                    <p:anim calcmode="lin" valueType="num">
                                      <p:cBhvr>
                                        <p:cTn id="56" dur="1000" fill="hold"/>
                                        <p:tgtEl>
                                          <p:spTgt spid="30"/>
                                        </p:tgtEl>
                                        <p:attrNameLst>
                                          <p:attrName>ppt_h</p:attrName>
                                        </p:attrNameLst>
                                      </p:cBhvr>
                                      <p:tavLst>
                                        <p:tav tm="0">
                                          <p:val>
                                            <p:fltVal val="0"/>
                                          </p:val>
                                        </p:tav>
                                        <p:tav tm="100000">
                                          <p:val>
                                            <p:strVal val="#ppt_h"/>
                                          </p:val>
                                        </p:tav>
                                      </p:tavLst>
                                    </p:anim>
                                    <p:anim calcmode="lin" valueType="num">
                                      <p:cBhvr>
                                        <p:cTn id="57" dur="1000" fill="hold"/>
                                        <p:tgtEl>
                                          <p:spTgt spid="30"/>
                                        </p:tgtEl>
                                        <p:attrNameLst>
                                          <p:attrName>style.rotation</p:attrName>
                                        </p:attrNameLst>
                                      </p:cBhvr>
                                      <p:tavLst>
                                        <p:tav tm="0">
                                          <p:val>
                                            <p:fltVal val="90"/>
                                          </p:val>
                                        </p:tav>
                                        <p:tav tm="100000">
                                          <p:val>
                                            <p:fltVal val="0"/>
                                          </p:val>
                                        </p:tav>
                                      </p:tavLst>
                                    </p:anim>
                                    <p:animEffect transition="in" filter="fade">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90"/>
                                          </p:val>
                                        </p:tav>
                                        <p:tav tm="100000">
                                          <p:val>
                                            <p:fltVal val="0"/>
                                          </p:val>
                                        </p:tav>
                                      </p:tavLst>
                                    </p:anim>
                                    <p:animEffect transition="in" filter="fade">
                                      <p:cBhvr>
                                        <p:cTn id="66" dur="1000"/>
                                        <p:tgtEl>
                                          <p:spTgt spid="17"/>
                                        </p:tgtEl>
                                      </p:cBhvr>
                                    </p:animEffect>
                                  </p:childTnLst>
                                </p:cTn>
                              </p:par>
                              <p:par>
                                <p:cTn id="67" presetID="3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ppt_w</p:attrName>
                                        </p:attrNameLst>
                                      </p:cBhvr>
                                      <p:tavLst>
                                        <p:tav tm="0">
                                          <p:val>
                                            <p:fltVal val="0"/>
                                          </p:val>
                                        </p:tav>
                                        <p:tav tm="100000">
                                          <p:val>
                                            <p:strVal val="#ppt_w"/>
                                          </p:val>
                                        </p:tav>
                                      </p:tavLst>
                                    </p:anim>
                                    <p:anim calcmode="lin" valueType="num">
                                      <p:cBhvr>
                                        <p:cTn id="70" dur="1000" fill="hold"/>
                                        <p:tgtEl>
                                          <p:spTgt spid="18"/>
                                        </p:tgtEl>
                                        <p:attrNameLst>
                                          <p:attrName>ppt_h</p:attrName>
                                        </p:attrNameLst>
                                      </p:cBhvr>
                                      <p:tavLst>
                                        <p:tav tm="0">
                                          <p:val>
                                            <p:fltVal val="0"/>
                                          </p:val>
                                        </p:tav>
                                        <p:tav tm="100000">
                                          <p:val>
                                            <p:strVal val="#ppt_h"/>
                                          </p:val>
                                        </p:tav>
                                      </p:tavLst>
                                    </p:anim>
                                    <p:anim calcmode="lin" valueType="num">
                                      <p:cBhvr>
                                        <p:cTn id="71" dur="1000" fill="hold"/>
                                        <p:tgtEl>
                                          <p:spTgt spid="18"/>
                                        </p:tgtEl>
                                        <p:attrNameLst>
                                          <p:attrName>style.rotation</p:attrName>
                                        </p:attrNameLst>
                                      </p:cBhvr>
                                      <p:tavLst>
                                        <p:tav tm="0">
                                          <p:val>
                                            <p:fltVal val="90"/>
                                          </p:val>
                                        </p:tav>
                                        <p:tav tm="100000">
                                          <p:val>
                                            <p:fltVal val="0"/>
                                          </p:val>
                                        </p:tav>
                                      </p:tavLst>
                                    </p:anim>
                                    <p:animEffect transition="in" filter="fade">
                                      <p:cBhvr>
                                        <p:cTn id="7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28" grpId="0" animBg="1"/>
      <p:bldP spid="29" grpId="0" animBg="1"/>
      <p:bldP spid="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39" name="مجموعة 38"/>
          <p:cNvGrpSpPr/>
          <p:nvPr/>
        </p:nvGrpSpPr>
        <p:grpSpPr>
          <a:xfrm>
            <a:off x="4705834" y="116632"/>
            <a:ext cx="4258653" cy="764704"/>
            <a:chOff x="2339752" y="0"/>
            <a:chExt cx="4536504" cy="764704"/>
          </a:xfrm>
        </p:grpSpPr>
        <p:sp>
          <p:nvSpPr>
            <p:cNvPr id="40" name="مستطيل مستدير الزوايا 39"/>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41" name="مستطيل مستدير الزوايا 40"/>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42" name="مربع نص 41"/>
          <p:cNvSpPr txBox="1"/>
          <p:nvPr/>
        </p:nvSpPr>
        <p:spPr>
          <a:xfrm>
            <a:off x="5004996" y="217319"/>
            <a:ext cx="3835339"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في النموذج الكمي للذرة</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43" name="مجموعة 42"/>
          <p:cNvGrpSpPr/>
          <p:nvPr/>
        </p:nvGrpSpPr>
        <p:grpSpPr>
          <a:xfrm>
            <a:off x="1984382" y="1127461"/>
            <a:ext cx="6980108" cy="789371"/>
            <a:chOff x="6156177" y="863000"/>
            <a:chExt cx="2987824" cy="724192"/>
          </a:xfrm>
        </p:grpSpPr>
        <p:sp>
          <p:nvSpPr>
            <p:cNvPr id="44" name="مستطيل 43"/>
            <p:cNvSpPr/>
            <p:nvPr/>
          </p:nvSpPr>
          <p:spPr>
            <a:xfrm>
              <a:off x="7935442" y="870923"/>
              <a:ext cx="1208558" cy="716269"/>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5" name="مخطط انسيابي: معالجة متعاقبة 44"/>
            <p:cNvSpPr/>
            <p:nvPr/>
          </p:nvSpPr>
          <p:spPr>
            <a:xfrm>
              <a:off x="6156177"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6" name="مربع نص 45"/>
          <p:cNvSpPr txBox="1"/>
          <p:nvPr/>
        </p:nvSpPr>
        <p:spPr>
          <a:xfrm>
            <a:off x="1984382" y="1259374"/>
            <a:ext cx="6836090" cy="553998"/>
          </a:xfrm>
          <a:prstGeom prst="rect">
            <a:avLst/>
          </a:prstGeom>
          <a:noFill/>
        </p:spPr>
        <p:txBody>
          <a:bodyPr wrap="square" rtlCol="1">
            <a:spAutoFit/>
          </a:bodyPr>
          <a:lstStyle/>
          <a:p>
            <a:r>
              <a:rPr lang="ar-SA" sz="3000" b="1" dirty="0" smtClean="0">
                <a:latin typeface="Sakkal Majalla" pitchFamily="2" charset="-78"/>
                <a:cs typeface="Sakkal Majalla" pitchFamily="2" charset="-78"/>
              </a:rPr>
              <a:t>الميكانيكي للذرة: لطاقة الذرة قيم محددة فقط، قيم </a:t>
            </a:r>
            <a:r>
              <a:rPr lang="ar-SA" sz="3000" b="1" dirty="0" err="1" smtClean="0">
                <a:latin typeface="Sakkal Majalla" pitchFamily="2" charset="-78"/>
                <a:cs typeface="Sakkal Majalla" pitchFamily="2" charset="-78"/>
              </a:rPr>
              <a:t>مكماة</a:t>
            </a:r>
            <a:r>
              <a:rPr lang="ar-SA" sz="3000" b="1" dirty="0" smtClean="0">
                <a:latin typeface="Sakkal Majalla" pitchFamily="2" charset="-78"/>
                <a:cs typeface="Sakkal Majalla" pitchFamily="2" charset="-78"/>
              </a:rPr>
              <a:t>.</a:t>
            </a:r>
            <a:endParaRPr lang="ar-SA" sz="3000" b="1" dirty="0">
              <a:latin typeface="Sakkal Majalla" pitchFamily="2" charset="-78"/>
              <a:cs typeface="Sakkal Majalla" pitchFamily="2" charset="-78"/>
            </a:endParaRPr>
          </a:p>
        </p:txBody>
      </p:sp>
      <p:pic>
        <p:nvPicPr>
          <p:cNvPr id="19" name="Picture 3"/>
          <p:cNvPicPr>
            <a:picLocks noChangeAspect="1" noChangeArrowheads="1"/>
          </p:cNvPicPr>
          <p:nvPr/>
        </p:nvPicPr>
        <p:blipFill>
          <a:blip r:embed="rId6"/>
          <a:srcRect/>
          <a:stretch>
            <a:fillRect/>
          </a:stretch>
        </p:blipFill>
        <p:spPr bwMode="auto">
          <a:xfrm>
            <a:off x="107504" y="2375100"/>
            <a:ext cx="5569884" cy="3502172"/>
          </a:xfrm>
          <a:prstGeom prst="rect">
            <a:avLst/>
          </a:prstGeom>
          <a:ln w="6350" cap="sq" cmpd="thickThin">
            <a:solidFill>
              <a:schemeClr val="tx1"/>
            </a:solidFill>
            <a:prstDash val="dash"/>
            <a:miter lim="800000"/>
          </a:ln>
          <a:effectLst>
            <a:innerShdw blurRad="76200">
              <a:srgbClr val="000000"/>
            </a:innerShdw>
          </a:effectLst>
        </p:spPr>
      </p:pic>
      <p:sp>
        <p:nvSpPr>
          <p:cNvPr id="2" name="مستطيل 1"/>
          <p:cNvSpPr/>
          <p:nvPr/>
        </p:nvSpPr>
        <p:spPr>
          <a:xfrm>
            <a:off x="5835695" y="2375100"/>
            <a:ext cx="3128795" cy="350217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500" b="1" dirty="0" smtClean="0">
                <a:latin typeface="Sakkal Majalla" pitchFamily="2" charset="-78"/>
                <a:cs typeface="Sakkal Majalla" pitchFamily="2" charset="-78"/>
              </a:rPr>
              <a:t>للإلكترون الذي له مستوى مستقر حول النواة فإن محيط المستوى يجب أن يساوي حاصل ضرب العدد الصحيح </a:t>
            </a:r>
            <a:r>
              <a:rPr lang="en-US" sz="2500" b="1" dirty="0" smtClean="0">
                <a:latin typeface="Sakkal Majalla" pitchFamily="2" charset="-78"/>
                <a:cs typeface="Sakkal Majalla" pitchFamily="2" charset="-78"/>
              </a:rPr>
              <a:t>n</a:t>
            </a:r>
            <a:r>
              <a:rPr lang="ar-SA" sz="2500" b="1" dirty="0" smtClean="0">
                <a:latin typeface="Sakkal Majalla" pitchFamily="2" charset="-78"/>
                <a:cs typeface="Sakkal Majalla" pitchFamily="2" charset="-78"/>
              </a:rPr>
              <a:t> في طول موجة دي برولي.</a:t>
            </a:r>
          </a:p>
          <a:p>
            <a:pPr algn="ctr"/>
            <a:r>
              <a:rPr lang="ar-SA" sz="2500" b="1" dirty="0" smtClean="0">
                <a:latin typeface="Sakkal Majalla" pitchFamily="2" charset="-78"/>
                <a:cs typeface="Sakkal Majalla" pitchFamily="2" charset="-78"/>
              </a:rPr>
              <a:t>لاحظ أن العدد الصحيح </a:t>
            </a:r>
            <a:r>
              <a:rPr lang="en-US" sz="2500" b="1" dirty="0" smtClean="0">
                <a:latin typeface="Sakkal Majalla" pitchFamily="2" charset="-78"/>
                <a:cs typeface="Sakkal Majalla" pitchFamily="2" charset="-78"/>
              </a:rPr>
              <a:t>n=3</a:t>
            </a:r>
            <a:r>
              <a:rPr lang="ar-SA" sz="2500" b="1" dirty="0" smtClean="0">
                <a:latin typeface="Sakkal Majalla" pitchFamily="2" charset="-78"/>
                <a:cs typeface="Sakkal Majalla" pitchFamily="2" charset="-78"/>
              </a:rPr>
              <a:t> و </a:t>
            </a:r>
            <a:r>
              <a:rPr lang="en-US" sz="2500" b="1" dirty="0" smtClean="0">
                <a:latin typeface="Sakkal Majalla" pitchFamily="2" charset="-78"/>
                <a:cs typeface="Sakkal Majalla" pitchFamily="2" charset="-78"/>
              </a:rPr>
              <a:t>n=5</a:t>
            </a:r>
            <a:r>
              <a:rPr lang="ar-SA" sz="2500" b="1" dirty="0" smtClean="0">
                <a:latin typeface="Sakkal Majalla" pitchFamily="2" charset="-78"/>
                <a:cs typeface="Sakkal Majalla" pitchFamily="2" charset="-78"/>
              </a:rPr>
              <a:t> مستقران بينما </a:t>
            </a:r>
            <a:r>
              <a:rPr lang="en-US" sz="2500" b="1" dirty="0" smtClean="0">
                <a:latin typeface="Sakkal Majalla" pitchFamily="2" charset="-78"/>
                <a:cs typeface="Sakkal Majalla" pitchFamily="2" charset="-78"/>
              </a:rPr>
              <a:t>n=2.9</a:t>
            </a:r>
            <a:r>
              <a:rPr lang="ar-SA" sz="2500" b="1" dirty="0" smtClean="0">
                <a:latin typeface="Sakkal Majalla" pitchFamily="2" charset="-78"/>
                <a:cs typeface="Sakkal Majalla" pitchFamily="2" charset="-78"/>
              </a:rPr>
              <a:t> غير مستقر.</a:t>
            </a:r>
            <a:endParaRPr lang="ar-SA" sz="2500" b="1" dirty="0">
              <a:latin typeface="Sakkal Majalla" pitchFamily="2" charset="-78"/>
              <a:cs typeface="Sakkal Majalla" pitchFamily="2" charset="-78"/>
            </a:endParaRPr>
          </a:p>
        </p:txBody>
      </p:sp>
    </p:spTree>
    <p:custDataLst>
      <p:tags r:id="rId1"/>
    </p:custDataLst>
    <p:extLst>
      <p:ext uri="{BB962C8B-B14F-4D97-AF65-F5344CB8AC3E}">
        <p14:creationId xmlns:p14="http://schemas.microsoft.com/office/powerpoint/2010/main" xmlns="" val="2408523295"/>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7"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amond(in)">
                                      <p:cBhvr>
                                        <p:cTn id="43" dur="2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heel(1)">
                                      <p:cBhvr>
                                        <p:cTn id="48" dur="20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000"/>
                                        <p:tgtEl>
                                          <p:spTgt spid="11"/>
                                        </p:tgtEl>
                                      </p:cBhvr>
                                    </p:animEffect>
                                    <p:anim calcmode="lin" valueType="num">
                                      <p:cBhvr>
                                        <p:cTn id="54" dur="2000" fill="hold"/>
                                        <p:tgtEl>
                                          <p:spTgt spid="11"/>
                                        </p:tgtEl>
                                        <p:attrNameLst>
                                          <p:attrName>ppt_w</p:attrName>
                                        </p:attrNameLst>
                                      </p:cBhvr>
                                      <p:tavLst>
                                        <p:tav tm="0" fmla="#ppt_w*sin(2.5*pi*$)">
                                          <p:val>
                                            <p:fltVal val="0"/>
                                          </p:val>
                                        </p:tav>
                                        <p:tav tm="100000">
                                          <p:val>
                                            <p:fltVal val="1"/>
                                          </p:val>
                                        </p:tav>
                                      </p:tavLst>
                                    </p:anim>
                                    <p:anim calcmode="lin" valueType="num">
                                      <p:cBhvr>
                                        <p:cTn id="55" dur="2000" fill="hold"/>
                                        <p:tgtEl>
                                          <p:spTgt spid="11"/>
                                        </p:tgtEl>
                                        <p:attrNameLst>
                                          <p:attrName>ppt_h</p:attrName>
                                        </p:attrNameLst>
                                      </p:cBhvr>
                                      <p:tavLst>
                                        <p:tav tm="0">
                                          <p:val>
                                            <p:strVal val="#ppt_h"/>
                                          </p:val>
                                        </p:tav>
                                        <p:tav tm="100000">
                                          <p:val>
                                            <p:strVal val="#ppt_h"/>
                                          </p:val>
                                        </p:tav>
                                      </p:tavLst>
                                    </p:anim>
                                  </p:childTnLst>
                                </p:cTn>
                              </p:par>
                              <p:par>
                                <p:cTn id="56" presetID="45"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000"/>
                                        <p:tgtEl>
                                          <p:spTgt spid="10"/>
                                        </p:tgtEl>
                                      </p:cBhvr>
                                    </p:animEffect>
                                    <p:anim calcmode="lin" valueType="num">
                                      <p:cBhvr>
                                        <p:cTn id="59" dur="2000" fill="hold"/>
                                        <p:tgtEl>
                                          <p:spTgt spid="10"/>
                                        </p:tgtEl>
                                        <p:attrNameLst>
                                          <p:attrName>ppt_w</p:attrName>
                                        </p:attrNameLst>
                                      </p:cBhvr>
                                      <p:tavLst>
                                        <p:tav tm="0" fmla="#ppt_w*sin(2.5*pi*$)">
                                          <p:val>
                                            <p:fltVal val="0"/>
                                          </p:val>
                                        </p:tav>
                                        <p:tav tm="100000">
                                          <p:val>
                                            <p:fltVal val="1"/>
                                          </p:val>
                                        </p:tav>
                                      </p:tavLst>
                                    </p:anim>
                                    <p:anim calcmode="lin" valueType="num">
                                      <p:cBhvr>
                                        <p:cTn id="6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39" name="مجموعة 38"/>
          <p:cNvGrpSpPr/>
          <p:nvPr/>
        </p:nvGrpSpPr>
        <p:grpSpPr>
          <a:xfrm>
            <a:off x="4705834" y="116632"/>
            <a:ext cx="4258653" cy="764704"/>
            <a:chOff x="2339752" y="0"/>
            <a:chExt cx="4536504" cy="764704"/>
          </a:xfrm>
        </p:grpSpPr>
        <p:sp>
          <p:nvSpPr>
            <p:cNvPr id="40" name="مستطيل مستدير الزوايا 39"/>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41" name="مستطيل مستدير الزوايا 40"/>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42" name="مربع نص 41"/>
          <p:cNvSpPr txBox="1"/>
          <p:nvPr/>
        </p:nvSpPr>
        <p:spPr>
          <a:xfrm>
            <a:off x="5004996" y="217319"/>
            <a:ext cx="3835339"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في النموذج الكمي للذرة</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43" name="مجموعة 42"/>
          <p:cNvGrpSpPr/>
          <p:nvPr/>
        </p:nvGrpSpPr>
        <p:grpSpPr>
          <a:xfrm>
            <a:off x="1984382" y="980728"/>
            <a:ext cx="6980108" cy="789371"/>
            <a:chOff x="6156177" y="863000"/>
            <a:chExt cx="2987824" cy="724192"/>
          </a:xfrm>
        </p:grpSpPr>
        <p:sp>
          <p:nvSpPr>
            <p:cNvPr id="44" name="مستطيل 43"/>
            <p:cNvSpPr/>
            <p:nvPr/>
          </p:nvSpPr>
          <p:spPr>
            <a:xfrm>
              <a:off x="7935442" y="870923"/>
              <a:ext cx="1208558" cy="716269"/>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5" name="مخطط انسيابي: معالجة متعاقبة 44"/>
            <p:cNvSpPr/>
            <p:nvPr/>
          </p:nvSpPr>
          <p:spPr>
            <a:xfrm>
              <a:off x="6156177"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6" name="مربع نص 45"/>
          <p:cNvSpPr txBox="1"/>
          <p:nvPr/>
        </p:nvSpPr>
        <p:spPr>
          <a:xfrm>
            <a:off x="1984382" y="1112641"/>
            <a:ext cx="6836090" cy="553998"/>
          </a:xfrm>
          <a:prstGeom prst="rect">
            <a:avLst/>
          </a:prstGeom>
          <a:noFill/>
        </p:spPr>
        <p:txBody>
          <a:bodyPr wrap="square" rtlCol="1">
            <a:spAutoFit/>
          </a:bodyPr>
          <a:lstStyle/>
          <a:p>
            <a:r>
              <a:rPr lang="ar-SA" sz="3000" b="1" dirty="0" smtClean="0">
                <a:latin typeface="Sakkal Majalla" pitchFamily="2" charset="-78"/>
                <a:cs typeface="Sakkal Majalla" pitchFamily="2" charset="-78"/>
              </a:rPr>
              <a:t>الميكانيكي للذرة: لطاقة الذرة قيم محددة فقط، قيم </a:t>
            </a:r>
            <a:r>
              <a:rPr lang="ar-SA" sz="3000" b="1" dirty="0" err="1" smtClean="0">
                <a:latin typeface="Sakkal Majalla" pitchFamily="2" charset="-78"/>
                <a:cs typeface="Sakkal Majalla" pitchFamily="2" charset="-78"/>
              </a:rPr>
              <a:t>مكماة</a:t>
            </a:r>
            <a:r>
              <a:rPr lang="ar-SA" sz="3000" b="1" dirty="0" smtClean="0">
                <a:latin typeface="Sakkal Majalla" pitchFamily="2" charset="-78"/>
                <a:cs typeface="Sakkal Majalla" pitchFamily="2" charset="-78"/>
              </a:rPr>
              <a:t>.</a:t>
            </a:r>
            <a:endParaRPr lang="ar-SA" sz="3000" b="1" dirty="0">
              <a:latin typeface="Sakkal Majalla" pitchFamily="2" charset="-78"/>
              <a:cs typeface="Sakkal Majalla" pitchFamily="2" charset="-78"/>
            </a:endParaRPr>
          </a:p>
        </p:txBody>
      </p:sp>
      <p:sp>
        <p:nvSpPr>
          <p:cNvPr id="2" name="مستطيل 1"/>
          <p:cNvSpPr/>
          <p:nvPr/>
        </p:nvSpPr>
        <p:spPr>
          <a:xfrm>
            <a:off x="584157" y="1844824"/>
            <a:ext cx="8380329" cy="136815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500" b="1" dirty="0" smtClean="0">
                <a:latin typeface="Sakkal Majalla" pitchFamily="2" charset="-78"/>
                <a:cs typeface="Sakkal Majalla" pitchFamily="2" charset="-78"/>
              </a:rPr>
              <a:t>هذه الرسومات تظهر احتمالية وجود الإلكترون في ذرة الهيدروجين عند مسافة تساوي عشرة أضعاف نصف قطر بور من النواة لكل من مستويي الطاقة الأول والثاني. كثافة توزيع النقاط ترتبط مع احتمالية وجود الإلكترون. لاحظ أن نصف قطر بور </a:t>
            </a:r>
            <a:r>
              <a:rPr lang="en-US" sz="2500" b="1" dirty="0" smtClean="0">
                <a:latin typeface="Sakkal Majalla" pitchFamily="2" charset="-78"/>
                <a:cs typeface="Sakkal Majalla" pitchFamily="2" charset="-78"/>
              </a:rPr>
              <a:t>0.053 nm</a:t>
            </a:r>
            <a:endParaRPr lang="ar-SA" sz="2500" b="1" dirty="0">
              <a:latin typeface="Sakkal Majalla" pitchFamily="2" charset="-78"/>
              <a:cs typeface="Sakkal Majalla" pitchFamily="2" charset="-78"/>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51520" y="3429000"/>
            <a:ext cx="8640958" cy="2543175"/>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4189916856"/>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7"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2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barn(inVertical)">
                                      <p:cBhvr>
                                        <p:cTn id="48" dur="500"/>
                                        <p:tgtEl>
                                          <p:spTgt spid="1026"/>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000"/>
                                        <p:tgtEl>
                                          <p:spTgt spid="11"/>
                                        </p:tgtEl>
                                      </p:cBhvr>
                                    </p:animEffect>
                                    <p:anim calcmode="lin" valueType="num">
                                      <p:cBhvr>
                                        <p:cTn id="54" dur="2000" fill="hold"/>
                                        <p:tgtEl>
                                          <p:spTgt spid="11"/>
                                        </p:tgtEl>
                                        <p:attrNameLst>
                                          <p:attrName>ppt_w</p:attrName>
                                        </p:attrNameLst>
                                      </p:cBhvr>
                                      <p:tavLst>
                                        <p:tav tm="0" fmla="#ppt_w*sin(2.5*pi*$)">
                                          <p:val>
                                            <p:fltVal val="0"/>
                                          </p:val>
                                        </p:tav>
                                        <p:tav tm="100000">
                                          <p:val>
                                            <p:fltVal val="1"/>
                                          </p:val>
                                        </p:tav>
                                      </p:tavLst>
                                    </p:anim>
                                    <p:anim calcmode="lin" valueType="num">
                                      <p:cBhvr>
                                        <p:cTn id="55" dur="2000" fill="hold"/>
                                        <p:tgtEl>
                                          <p:spTgt spid="11"/>
                                        </p:tgtEl>
                                        <p:attrNameLst>
                                          <p:attrName>ppt_h</p:attrName>
                                        </p:attrNameLst>
                                      </p:cBhvr>
                                      <p:tavLst>
                                        <p:tav tm="0">
                                          <p:val>
                                            <p:strVal val="#ppt_h"/>
                                          </p:val>
                                        </p:tav>
                                        <p:tav tm="100000">
                                          <p:val>
                                            <p:strVal val="#ppt_h"/>
                                          </p:val>
                                        </p:tav>
                                      </p:tavLst>
                                    </p:anim>
                                  </p:childTnLst>
                                </p:cTn>
                              </p:par>
                              <p:par>
                                <p:cTn id="56" presetID="45"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000"/>
                                        <p:tgtEl>
                                          <p:spTgt spid="10"/>
                                        </p:tgtEl>
                                      </p:cBhvr>
                                    </p:animEffect>
                                    <p:anim calcmode="lin" valueType="num">
                                      <p:cBhvr>
                                        <p:cTn id="59" dur="2000" fill="hold"/>
                                        <p:tgtEl>
                                          <p:spTgt spid="10"/>
                                        </p:tgtEl>
                                        <p:attrNameLst>
                                          <p:attrName>ppt_w</p:attrName>
                                        </p:attrNameLst>
                                      </p:cBhvr>
                                      <p:tavLst>
                                        <p:tav tm="0" fmla="#ppt_w*sin(2.5*pi*$)">
                                          <p:val>
                                            <p:fltVal val="0"/>
                                          </p:val>
                                        </p:tav>
                                        <p:tav tm="100000">
                                          <p:val>
                                            <p:fltVal val="1"/>
                                          </p:val>
                                        </p:tav>
                                      </p:tavLst>
                                    </p:anim>
                                    <p:anim calcmode="lin" valueType="num">
                                      <p:cBhvr>
                                        <p:cTn id="6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39" name="مجموعة 38"/>
          <p:cNvGrpSpPr/>
          <p:nvPr/>
        </p:nvGrpSpPr>
        <p:grpSpPr>
          <a:xfrm>
            <a:off x="6657961" y="116632"/>
            <a:ext cx="2306526" cy="764704"/>
            <a:chOff x="2339752" y="0"/>
            <a:chExt cx="4536504" cy="764704"/>
          </a:xfrm>
        </p:grpSpPr>
        <p:sp>
          <p:nvSpPr>
            <p:cNvPr id="40" name="مستطيل مستدير الزوايا 39"/>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41" name="مستطيل مستدير الزوايا 40"/>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42" name="مربع نص 41"/>
          <p:cNvSpPr txBox="1"/>
          <p:nvPr/>
        </p:nvSpPr>
        <p:spPr>
          <a:xfrm>
            <a:off x="6763079" y="217319"/>
            <a:ext cx="2077255" cy="630942"/>
          </a:xfrm>
          <a:prstGeom prst="rect">
            <a:avLst/>
          </a:prstGeom>
          <a:noFill/>
        </p:spPr>
        <p:txBody>
          <a:bodyPr wrap="square" rtlCol="1">
            <a:spAutoFit/>
          </a:bodyPr>
          <a:lstStyle/>
          <a:p>
            <a:pPr algn="ctr"/>
            <a:r>
              <a:rPr lang="ar-SA" sz="3500" b="1" spc="50" dirty="0" err="1"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الليذرات</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43" name="مجموعة 42"/>
          <p:cNvGrpSpPr/>
          <p:nvPr/>
        </p:nvGrpSpPr>
        <p:grpSpPr>
          <a:xfrm>
            <a:off x="584157" y="980728"/>
            <a:ext cx="8380333" cy="1147576"/>
            <a:chOff x="6156177" y="863000"/>
            <a:chExt cx="2987824" cy="724192"/>
          </a:xfrm>
        </p:grpSpPr>
        <p:sp>
          <p:nvSpPr>
            <p:cNvPr id="44" name="مستطيل 43"/>
            <p:cNvSpPr/>
            <p:nvPr/>
          </p:nvSpPr>
          <p:spPr>
            <a:xfrm>
              <a:off x="7935442" y="870923"/>
              <a:ext cx="1208558" cy="716269"/>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5" name="مخطط انسيابي: معالجة متعاقبة 44"/>
            <p:cNvSpPr/>
            <p:nvPr/>
          </p:nvSpPr>
          <p:spPr>
            <a:xfrm>
              <a:off x="6156177"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6" name="مربع نص 45"/>
          <p:cNvSpPr txBox="1"/>
          <p:nvPr/>
        </p:nvSpPr>
        <p:spPr>
          <a:xfrm>
            <a:off x="755576" y="1112641"/>
            <a:ext cx="8064896" cy="1015663"/>
          </a:xfrm>
          <a:prstGeom prst="rect">
            <a:avLst/>
          </a:prstGeom>
          <a:noFill/>
        </p:spPr>
        <p:txBody>
          <a:bodyPr wrap="square" rtlCol="1">
            <a:spAutoFit/>
          </a:bodyPr>
          <a:lstStyle/>
          <a:p>
            <a:pPr algn="ctr">
              <a:defRPr/>
            </a:pPr>
            <a:r>
              <a:rPr lang="ar-EG" sz="3000" b="1" dirty="0">
                <a:latin typeface="Sakkal Majalla" pitchFamily="2" charset="-78"/>
                <a:cs typeface="Sakkal Majalla" pitchFamily="2" charset="-78"/>
              </a:rPr>
              <a:t>تنتج أجهزة الليزر </a:t>
            </a:r>
            <a:r>
              <a:rPr lang="ar-EG" sz="3000" b="1" dirty="0" err="1">
                <a:latin typeface="Sakkal Majalla" pitchFamily="2" charset="-78"/>
                <a:cs typeface="Sakkal Majalla" pitchFamily="2" charset="-78"/>
              </a:rPr>
              <a:t>ضوءًا</a:t>
            </a:r>
            <a:r>
              <a:rPr lang="ar-EG" sz="3000" b="1" dirty="0">
                <a:latin typeface="Sakkal Majalla" pitchFamily="2" charset="-78"/>
                <a:cs typeface="Sakkal Majalla" pitchFamily="2" charset="-78"/>
              </a:rPr>
              <a:t> أحادي اللون ومترابط وموجهًا وذا طاقة </a:t>
            </a:r>
            <a:r>
              <a:rPr lang="ar-EG" sz="3000" b="1" dirty="0" smtClean="0">
                <a:latin typeface="Sakkal Majalla" pitchFamily="2" charset="-78"/>
                <a:cs typeface="Sakkal Majalla" pitchFamily="2" charset="-78"/>
              </a:rPr>
              <a:t>عالية. </a:t>
            </a:r>
            <a:r>
              <a:rPr lang="ar-EG" sz="3000" b="1" dirty="0">
                <a:latin typeface="Sakkal Majalla" pitchFamily="2" charset="-78"/>
                <a:cs typeface="Sakkal Majalla" pitchFamily="2" charset="-78"/>
              </a:rPr>
              <a:t>وكل خاصية تمنح الليزر تطبيقات مفيدة</a:t>
            </a:r>
          </a:p>
        </p:txBody>
      </p:sp>
      <p:pic>
        <p:nvPicPr>
          <p:cNvPr id="1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sharpenSoften amount="50000"/>
                    </a14:imgEffect>
                  </a14:imgLayer>
                </a14:imgProps>
              </a:ext>
            </a:extLst>
          </a:blip>
          <a:srcRect/>
          <a:stretch>
            <a:fillRect/>
          </a:stretch>
        </p:blipFill>
        <p:spPr bwMode="auto">
          <a:xfrm>
            <a:off x="539552" y="2320622"/>
            <a:ext cx="8380333" cy="3556650"/>
          </a:xfrm>
          <a:prstGeom prst="rect">
            <a:avLst/>
          </a:prstGeom>
          <a:ln w="9525" cap="sq" cmpd="thickThin">
            <a:solidFill>
              <a:srgbClr val="FF0000"/>
            </a:solidFill>
            <a:prstDash val="dash"/>
            <a:miter lim="800000"/>
          </a:ln>
          <a:effectLst>
            <a:innerShdw blurRad="76200">
              <a:srgbClr val="000000"/>
            </a:innerShdw>
          </a:effectLst>
        </p:spPr>
      </p:pic>
    </p:spTree>
    <p:custDataLst>
      <p:tags r:id="rId1"/>
    </p:custDataLst>
    <p:extLst>
      <p:ext uri="{BB962C8B-B14F-4D97-AF65-F5344CB8AC3E}">
        <p14:creationId xmlns:p14="http://schemas.microsoft.com/office/powerpoint/2010/main" xmlns="" val="4074341183"/>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8"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heckerboard(across)">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000"/>
                                        <p:tgtEl>
                                          <p:spTgt spid="11"/>
                                        </p:tgtEl>
                                      </p:cBhvr>
                                    </p:animEffect>
                                    <p:anim calcmode="lin" valueType="num">
                                      <p:cBhvr>
                                        <p:cTn id="49" dur="2000" fill="hold"/>
                                        <p:tgtEl>
                                          <p:spTgt spid="11"/>
                                        </p:tgtEl>
                                        <p:attrNameLst>
                                          <p:attrName>ppt_w</p:attrName>
                                        </p:attrNameLst>
                                      </p:cBhvr>
                                      <p:tavLst>
                                        <p:tav tm="0" fmla="#ppt_w*sin(2.5*pi*$)">
                                          <p:val>
                                            <p:fltVal val="0"/>
                                          </p:val>
                                        </p:tav>
                                        <p:tav tm="100000">
                                          <p:val>
                                            <p:fltVal val="1"/>
                                          </p:val>
                                        </p:tav>
                                      </p:tavLst>
                                    </p:anim>
                                    <p:anim calcmode="lin" valueType="num">
                                      <p:cBhvr>
                                        <p:cTn id="50" dur="2000" fill="hold"/>
                                        <p:tgtEl>
                                          <p:spTgt spid="11"/>
                                        </p:tgtEl>
                                        <p:attrNameLst>
                                          <p:attrName>ppt_h</p:attrName>
                                        </p:attrNameLst>
                                      </p:cBhvr>
                                      <p:tavLst>
                                        <p:tav tm="0">
                                          <p:val>
                                            <p:strVal val="#ppt_h"/>
                                          </p:val>
                                        </p:tav>
                                        <p:tav tm="100000">
                                          <p:val>
                                            <p:strVal val="#ppt_h"/>
                                          </p:val>
                                        </p:tav>
                                      </p:tavLst>
                                    </p:anim>
                                  </p:childTnLst>
                                </p:cTn>
                              </p:par>
                              <p:par>
                                <p:cTn id="51" presetID="45"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anim calcmode="lin" valueType="num">
                                      <p:cBhvr>
                                        <p:cTn id="54" dur="2000" fill="hold"/>
                                        <p:tgtEl>
                                          <p:spTgt spid="10"/>
                                        </p:tgtEl>
                                        <p:attrNameLst>
                                          <p:attrName>ppt_w</p:attrName>
                                        </p:attrNameLst>
                                      </p:cBhvr>
                                      <p:tavLst>
                                        <p:tav tm="0" fmla="#ppt_w*sin(2.5*pi*$)">
                                          <p:val>
                                            <p:fltVal val="0"/>
                                          </p:val>
                                        </p:tav>
                                        <p:tav tm="100000">
                                          <p:val>
                                            <p:fltVal val="1"/>
                                          </p:val>
                                        </p:tav>
                                      </p:tavLst>
                                    </p:anim>
                                    <p:anim calcmode="lin" valueType="num">
                                      <p:cBhvr>
                                        <p:cTn id="5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39" name="مجموعة 38"/>
          <p:cNvGrpSpPr/>
          <p:nvPr/>
        </p:nvGrpSpPr>
        <p:grpSpPr>
          <a:xfrm>
            <a:off x="6948264" y="116632"/>
            <a:ext cx="2016223" cy="764704"/>
            <a:chOff x="2339752" y="0"/>
            <a:chExt cx="4536504" cy="764704"/>
          </a:xfrm>
        </p:grpSpPr>
        <p:sp>
          <p:nvSpPr>
            <p:cNvPr id="40" name="مستطيل مستدير الزوايا 39"/>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41" name="مستطيل مستدير الزوايا 40"/>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42" name="مربع نص 41"/>
          <p:cNvSpPr txBox="1"/>
          <p:nvPr/>
        </p:nvSpPr>
        <p:spPr>
          <a:xfrm>
            <a:off x="7024526" y="217319"/>
            <a:ext cx="1815809"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الليزر</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43" name="مجموعة 42"/>
          <p:cNvGrpSpPr/>
          <p:nvPr/>
        </p:nvGrpSpPr>
        <p:grpSpPr>
          <a:xfrm>
            <a:off x="584157" y="1052736"/>
            <a:ext cx="8380333" cy="1147576"/>
            <a:chOff x="6156177" y="863000"/>
            <a:chExt cx="2987824" cy="724192"/>
          </a:xfrm>
        </p:grpSpPr>
        <p:sp>
          <p:nvSpPr>
            <p:cNvPr id="44" name="مستطيل 43"/>
            <p:cNvSpPr/>
            <p:nvPr/>
          </p:nvSpPr>
          <p:spPr>
            <a:xfrm>
              <a:off x="7935442" y="870923"/>
              <a:ext cx="1208558" cy="716269"/>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5" name="مخطط انسيابي: معالجة متعاقبة 44"/>
            <p:cNvSpPr/>
            <p:nvPr/>
          </p:nvSpPr>
          <p:spPr>
            <a:xfrm>
              <a:off x="6156177"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6" name="مربع نص 45"/>
          <p:cNvSpPr txBox="1"/>
          <p:nvPr/>
        </p:nvSpPr>
        <p:spPr>
          <a:xfrm>
            <a:off x="683568" y="1124744"/>
            <a:ext cx="8136904" cy="1015663"/>
          </a:xfrm>
          <a:prstGeom prst="rect">
            <a:avLst/>
          </a:prstGeom>
          <a:noFill/>
        </p:spPr>
        <p:txBody>
          <a:bodyPr wrap="square" rtlCol="1">
            <a:spAutoFit/>
          </a:bodyPr>
          <a:lstStyle/>
          <a:p>
            <a:pPr>
              <a:buFont typeface="Arial" pitchFamily="34" charset="0"/>
              <a:buNone/>
            </a:pPr>
            <a:r>
              <a:rPr lang="ar-SA" sz="3000" b="1" dirty="0">
                <a:solidFill>
                  <a:prstClr val="black"/>
                </a:solidFill>
                <a:latin typeface="Sakkal Majalla" pitchFamily="2" charset="-78"/>
                <a:cs typeface="Sakkal Majalla" pitchFamily="2" charset="-78"/>
              </a:rPr>
              <a:t>تضخيم الضوء بواسطة الانبعاث المحرض </a:t>
            </a:r>
            <a:r>
              <a:rPr lang="ar-SA" sz="3000" b="1" dirty="0" smtClean="0">
                <a:solidFill>
                  <a:prstClr val="black"/>
                </a:solidFill>
                <a:latin typeface="Sakkal Majalla" pitchFamily="2" charset="-78"/>
                <a:cs typeface="Sakkal Majalla" pitchFamily="2" charset="-78"/>
              </a:rPr>
              <a:t>للإشعاع </a:t>
            </a:r>
            <a:r>
              <a:rPr lang="ar-SA" sz="3000" b="1" dirty="0">
                <a:latin typeface="Sakkal Majalla" pitchFamily="2" charset="-78"/>
                <a:cs typeface="Sakkal Majalla" pitchFamily="2" charset="-78"/>
              </a:rPr>
              <a:t>والذرة التي تبعث الضوء عندما تكون مثارة في </a:t>
            </a:r>
            <a:r>
              <a:rPr lang="ar-SA" sz="3000" b="1" dirty="0" smtClean="0">
                <a:latin typeface="Sakkal Majalla" pitchFamily="2" charset="-78"/>
                <a:cs typeface="Sakkal Majalla" pitchFamily="2" charset="-78"/>
              </a:rPr>
              <a:t>الليزر. تسمى </a:t>
            </a:r>
            <a:r>
              <a:rPr lang="ar-SA" sz="3000" b="1" dirty="0">
                <a:solidFill>
                  <a:srgbClr val="FF0000"/>
                </a:solidFill>
                <a:latin typeface="Sakkal Majalla" pitchFamily="2" charset="-78"/>
                <a:cs typeface="Sakkal Majalla" pitchFamily="2" charset="-78"/>
              </a:rPr>
              <a:t>ذرة </a:t>
            </a:r>
            <a:r>
              <a:rPr lang="ar-SA" sz="3000" b="1" dirty="0" smtClean="0">
                <a:solidFill>
                  <a:srgbClr val="FF0000"/>
                </a:solidFill>
                <a:latin typeface="Sakkal Majalla" pitchFamily="2" charset="-78"/>
                <a:cs typeface="Sakkal Majalla" pitchFamily="2" charset="-78"/>
              </a:rPr>
              <a:t>ليزرية.</a:t>
            </a:r>
            <a:endParaRPr lang="ar-SA" sz="3000" b="1" dirty="0">
              <a:solidFill>
                <a:prstClr val="black"/>
              </a:solidFill>
              <a:latin typeface="Sakkal Majalla" pitchFamily="2" charset="-78"/>
              <a:cs typeface="Sakkal Majalla" pitchFamily="2" charset="-78"/>
            </a:endParaRPr>
          </a:p>
        </p:txBody>
      </p:sp>
      <p:grpSp>
        <p:nvGrpSpPr>
          <p:cNvPr id="18" name="مجموعة 17"/>
          <p:cNvGrpSpPr/>
          <p:nvPr/>
        </p:nvGrpSpPr>
        <p:grpSpPr>
          <a:xfrm>
            <a:off x="5535536" y="2448272"/>
            <a:ext cx="3428949" cy="764704"/>
            <a:chOff x="2339752" y="0"/>
            <a:chExt cx="4536504" cy="764704"/>
          </a:xfrm>
        </p:grpSpPr>
        <p:sp>
          <p:nvSpPr>
            <p:cNvPr id="19" name="مستطيل مستدير الزوايا 18"/>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20" name="مستطيل مستدير الزوايا 19"/>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21" name="مربع نص 20"/>
          <p:cNvSpPr txBox="1"/>
          <p:nvPr/>
        </p:nvSpPr>
        <p:spPr>
          <a:xfrm>
            <a:off x="5752224" y="2548959"/>
            <a:ext cx="3088109"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خصائص الليزر</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22" name="مجموعة 21"/>
          <p:cNvGrpSpPr/>
          <p:nvPr/>
        </p:nvGrpSpPr>
        <p:grpSpPr>
          <a:xfrm>
            <a:off x="2051720" y="3511692"/>
            <a:ext cx="5114837" cy="2221564"/>
            <a:chOff x="6156177" y="863000"/>
            <a:chExt cx="2987824" cy="724192"/>
          </a:xfrm>
        </p:grpSpPr>
        <p:sp>
          <p:nvSpPr>
            <p:cNvPr id="23" name="مستطيل 22"/>
            <p:cNvSpPr/>
            <p:nvPr/>
          </p:nvSpPr>
          <p:spPr>
            <a:xfrm>
              <a:off x="7935442" y="870923"/>
              <a:ext cx="1208558" cy="716269"/>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24" name="مخطط انسيابي: معالجة متعاقبة 23"/>
            <p:cNvSpPr/>
            <p:nvPr/>
          </p:nvSpPr>
          <p:spPr>
            <a:xfrm>
              <a:off x="6156177"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25" name="مربع نص 24"/>
          <p:cNvSpPr txBox="1"/>
          <p:nvPr/>
        </p:nvSpPr>
        <p:spPr>
          <a:xfrm>
            <a:off x="2056275" y="3660932"/>
            <a:ext cx="4966263" cy="1938992"/>
          </a:xfrm>
          <a:prstGeom prst="rect">
            <a:avLst/>
          </a:prstGeom>
          <a:noFill/>
        </p:spPr>
        <p:txBody>
          <a:bodyPr wrap="square" rtlCol="1">
            <a:spAutoFit/>
          </a:bodyPr>
          <a:lstStyle/>
          <a:p>
            <a:pPr marL="457200" indent="-457200">
              <a:buFont typeface="Wingdings" pitchFamily="2" charset="2"/>
              <a:buChar char="q"/>
            </a:pPr>
            <a:r>
              <a:rPr lang="ar-SA" sz="3000" b="1" dirty="0">
                <a:latin typeface="Sakkal Majalla" pitchFamily="2" charset="-78"/>
                <a:cs typeface="Sakkal Majalla" pitchFamily="2" charset="-78"/>
              </a:rPr>
              <a:t>أحادي الطول الموجي ( أحادي اللون)</a:t>
            </a:r>
          </a:p>
          <a:p>
            <a:pPr marL="457200" indent="-457200">
              <a:buFont typeface="Wingdings" pitchFamily="2" charset="2"/>
              <a:buChar char="q"/>
            </a:pPr>
            <a:r>
              <a:rPr lang="ar-SA" sz="3000" b="1" dirty="0">
                <a:latin typeface="Sakkal Majalla" pitchFamily="2" charset="-78"/>
                <a:cs typeface="Sakkal Majalla" pitchFamily="2" charset="-78"/>
              </a:rPr>
              <a:t>موجة بدقة عالية </a:t>
            </a:r>
          </a:p>
          <a:p>
            <a:pPr marL="457200" indent="-457200">
              <a:buFont typeface="Wingdings" pitchFamily="2" charset="2"/>
              <a:buChar char="q"/>
            </a:pPr>
            <a:r>
              <a:rPr lang="ar-SA" sz="3000" b="1" dirty="0">
                <a:latin typeface="Sakkal Majalla" pitchFamily="2" charset="-78"/>
                <a:cs typeface="Sakkal Majalla" pitchFamily="2" charset="-78"/>
              </a:rPr>
              <a:t>مركز </a:t>
            </a:r>
          </a:p>
          <a:p>
            <a:pPr marL="457200" indent="-457200">
              <a:buFont typeface="Wingdings" pitchFamily="2" charset="2"/>
              <a:buChar char="q"/>
            </a:pPr>
            <a:r>
              <a:rPr lang="ar-SA" sz="3000" b="1" dirty="0">
                <a:latin typeface="Sakkal Majalla" pitchFamily="2" charset="-78"/>
                <a:cs typeface="Sakkal Majalla" pitchFamily="2" charset="-78"/>
              </a:rPr>
              <a:t>عالي الكثافة </a:t>
            </a:r>
          </a:p>
        </p:txBody>
      </p:sp>
    </p:spTree>
    <p:custDataLst>
      <p:tags r:id="rId1"/>
    </p:custDataLst>
    <p:extLst>
      <p:ext uri="{BB962C8B-B14F-4D97-AF65-F5344CB8AC3E}">
        <p14:creationId xmlns:p14="http://schemas.microsoft.com/office/powerpoint/2010/main" xmlns="" val="1822288810"/>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6"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iterate type="lt">
                                    <p:tmPct val="10000"/>
                                  </p:iterate>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2000"/>
                                        <p:tgtEl>
                                          <p:spTgt spid="11"/>
                                        </p:tgtEl>
                                      </p:cBhvr>
                                    </p:animEffect>
                                    <p:anim calcmode="lin" valueType="num">
                                      <p:cBhvr>
                                        <p:cTn id="80" dur="2000" fill="hold"/>
                                        <p:tgtEl>
                                          <p:spTgt spid="11"/>
                                        </p:tgtEl>
                                        <p:attrNameLst>
                                          <p:attrName>ppt_w</p:attrName>
                                        </p:attrNameLst>
                                      </p:cBhvr>
                                      <p:tavLst>
                                        <p:tav tm="0" fmla="#ppt_w*sin(2.5*pi*$)">
                                          <p:val>
                                            <p:fltVal val="0"/>
                                          </p:val>
                                        </p:tav>
                                        <p:tav tm="100000">
                                          <p:val>
                                            <p:fltVal val="1"/>
                                          </p:val>
                                        </p:tav>
                                      </p:tavLst>
                                    </p:anim>
                                    <p:anim calcmode="lin" valueType="num">
                                      <p:cBhvr>
                                        <p:cTn id="81" dur="2000" fill="hold"/>
                                        <p:tgtEl>
                                          <p:spTgt spid="11"/>
                                        </p:tgtEl>
                                        <p:attrNameLst>
                                          <p:attrName>ppt_h</p:attrName>
                                        </p:attrNameLst>
                                      </p:cBhvr>
                                      <p:tavLst>
                                        <p:tav tm="0">
                                          <p:val>
                                            <p:strVal val="#ppt_h"/>
                                          </p:val>
                                        </p:tav>
                                        <p:tav tm="100000">
                                          <p:val>
                                            <p:strVal val="#ppt_h"/>
                                          </p:val>
                                        </p:tav>
                                      </p:tavLst>
                                    </p:anim>
                                  </p:childTnLst>
                                </p:cTn>
                              </p:par>
                              <p:par>
                                <p:cTn id="82" presetID="45" presetClass="entr" presetSubtype="0" fill="hold"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2000"/>
                                        <p:tgtEl>
                                          <p:spTgt spid="10"/>
                                        </p:tgtEl>
                                      </p:cBhvr>
                                    </p:animEffect>
                                    <p:anim calcmode="lin" valueType="num">
                                      <p:cBhvr>
                                        <p:cTn id="85" dur="2000" fill="hold"/>
                                        <p:tgtEl>
                                          <p:spTgt spid="10"/>
                                        </p:tgtEl>
                                        <p:attrNameLst>
                                          <p:attrName>ppt_w</p:attrName>
                                        </p:attrNameLst>
                                      </p:cBhvr>
                                      <p:tavLst>
                                        <p:tav tm="0" fmla="#ppt_w*sin(2.5*pi*$)">
                                          <p:val>
                                            <p:fltVal val="0"/>
                                          </p:val>
                                        </p:tav>
                                        <p:tav tm="100000">
                                          <p:val>
                                            <p:fltVal val="1"/>
                                          </p:val>
                                        </p:tav>
                                      </p:tavLst>
                                    </p:anim>
                                    <p:anim calcmode="lin" valueType="num">
                                      <p:cBhvr>
                                        <p:cTn id="8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P spid="21"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39" name="مجموعة 38"/>
          <p:cNvGrpSpPr/>
          <p:nvPr/>
        </p:nvGrpSpPr>
        <p:grpSpPr>
          <a:xfrm>
            <a:off x="683568" y="116632"/>
            <a:ext cx="8280920" cy="764704"/>
            <a:chOff x="2339752" y="0"/>
            <a:chExt cx="4536504" cy="764704"/>
          </a:xfrm>
        </p:grpSpPr>
        <p:sp>
          <p:nvSpPr>
            <p:cNvPr id="40" name="مستطيل مستدير الزوايا 39"/>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41" name="مستطيل مستدير الزوايا 40"/>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42" name="مربع نص 41"/>
          <p:cNvSpPr txBox="1"/>
          <p:nvPr/>
        </p:nvSpPr>
        <p:spPr>
          <a:xfrm>
            <a:off x="1293018" y="217319"/>
            <a:ext cx="7547317"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تطبيقات الليزر في مجال اتصالات الألياف البصرية</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43" name="مجموعة 42"/>
          <p:cNvGrpSpPr/>
          <p:nvPr/>
        </p:nvGrpSpPr>
        <p:grpSpPr>
          <a:xfrm>
            <a:off x="467544" y="1268760"/>
            <a:ext cx="8380333" cy="4446498"/>
            <a:chOff x="6156177" y="863000"/>
            <a:chExt cx="2987824" cy="724192"/>
          </a:xfrm>
        </p:grpSpPr>
        <p:sp>
          <p:nvSpPr>
            <p:cNvPr id="44" name="مستطيل 43"/>
            <p:cNvSpPr/>
            <p:nvPr/>
          </p:nvSpPr>
          <p:spPr>
            <a:xfrm>
              <a:off x="7935442" y="870923"/>
              <a:ext cx="1208558" cy="716269"/>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5" name="مخطط انسيابي: معالجة متعاقبة 44"/>
            <p:cNvSpPr/>
            <p:nvPr/>
          </p:nvSpPr>
          <p:spPr>
            <a:xfrm>
              <a:off x="6156177"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6" name="مربع نص 45"/>
          <p:cNvSpPr txBox="1"/>
          <p:nvPr/>
        </p:nvSpPr>
        <p:spPr>
          <a:xfrm>
            <a:off x="566955" y="1340768"/>
            <a:ext cx="8136904" cy="4247317"/>
          </a:xfrm>
          <a:prstGeom prst="rect">
            <a:avLst/>
          </a:prstGeom>
          <a:noFill/>
        </p:spPr>
        <p:txBody>
          <a:bodyPr wrap="square" rtlCol="1">
            <a:spAutoFit/>
          </a:bodyPr>
          <a:lstStyle/>
          <a:p>
            <a:pPr>
              <a:lnSpc>
                <a:spcPct val="150000"/>
              </a:lnSpc>
            </a:pPr>
            <a:r>
              <a:rPr lang="ar-SA" sz="3000" b="1" dirty="0" smtClean="0">
                <a:solidFill>
                  <a:srgbClr val="FF0000"/>
                </a:solidFill>
                <a:latin typeface="Sakkal Majalla" pitchFamily="2" charset="-78"/>
                <a:cs typeface="Sakkal Majalla" pitchFamily="2" charset="-78"/>
              </a:rPr>
              <a:t>يستخدم </a:t>
            </a:r>
            <a:r>
              <a:rPr lang="ar-SA" sz="3000" b="1" dirty="0">
                <a:solidFill>
                  <a:srgbClr val="FF0000"/>
                </a:solidFill>
                <a:latin typeface="Sakkal Majalla" pitchFamily="2" charset="-78"/>
                <a:cs typeface="Sakkal Majalla" pitchFamily="2" charset="-78"/>
              </a:rPr>
              <a:t>ضوء الليزر كثيرا في اتصالات الألياف البصرية </a:t>
            </a:r>
          </a:p>
          <a:p>
            <a:pPr>
              <a:lnSpc>
                <a:spcPct val="150000"/>
              </a:lnSpc>
            </a:pPr>
            <a:r>
              <a:rPr lang="ar-SA" sz="3000" b="1" dirty="0">
                <a:solidFill>
                  <a:srgbClr val="FF0000"/>
                </a:solidFill>
                <a:latin typeface="Sakkal Majalla" pitchFamily="2" charset="-78"/>
                <a:cs typeface="Sakkal Majalla" pitchFamily="2" charset="-78"/>
              </a:rPr>
              <a:t>مبدأ عملها : </a:t>
            </a:r>
            <a:r>
              <a:rPr lang="ar-SA" sz="3000" b="1" dirty="0">
                <a:latin typeface="Sakkal Majalla" pitchFamily="2" charset="-78"/>
                <a:cs typeface="Sakkal Majalla" pitchFamily="2" charset="-78"/>
              </a:rPr>
              <a:t>تعتمد على ظاهرة الانعكاس الكلي الداخلي لنقل الضوء داخل الليف البصري </a:t>
            </a:r>
          </a:p>
          <a:p>
            <a:pPr>
              <a:lnSpc>
                <a:spcPct val="150000"/>
              </a:lnSpc>
            </a:pPr>
            <a:r>
              <a:rPr lang="ar-SA" sz="3000" b="1" dirty="0">
                <a:solidFill>
                  <a:srgbClr val="FF0000"/>
                </a:solidFill>
                <a:latin typeface="Sakkal Majalla" pitchFamily="2" charset="-78"/>
                <a:cs typeface="Sakkal Majalla" pitchFamily="2" charset="-78"/>
              </a:rPr>
              <a:t>أهميتها: </a:t>
            </a:r>
            <a:r>
              <a:rPr lang="ar-SA" sz="3000" b="1" dirty="0">
                <a:latin typeface="Sakkal Majalla" pitchFamily="2" charset="-78"/>
                <a:cs typeface="Sakkal Majalla" pitchFamily="2" charset="-78"/>
              </a:rPr>
              <a:t>تنقل الضوء عدة كيلومترات بخسارة بسيطة لطاقة الإشارة. </a:t>
            </a:r>
          </a:p>
          <a:p>
            <a:pPr>
              <a:lnSpc>
                <a:spcPct val="150000"/>
              </a:lnSpc>
            </a:pPr>
            <a:r>
              <a:rPr lang="ar-SA" sz="3000" b="1" dirty="0">
                <a:latin typeface="Sakkal Majalla" pitchFamily="2" charset="-78"/>
                <a:cs typeface="Sakkal Majalla" pitchFamily="2" charset="-78"/>
              </a:rPr>
              <a:t>وقد حلت الألياف البصرية </a:t>
            </a:r>
            <a:r>
              <a:rPr lang="ar-SA" sz="3000" b="1" dirty="0" smtClean="0">
                <a:latin typeface="Sakkal Majalla" pitchFamily="2" charset="-78"/>
                <a:cs typeface="Sakkal Majalla" pitchFamily="2" charset="-78"/>
              </a:rPr>
              <a:t>على </a:t>
            </a:r>
            <a:r>
              <a:rPr lang="ar-SA" sz="3000" b="1" dirty="0">
                <a:latin typeface="Sakkal Majalla" pitchFamily="2" charset="-78"/>
                <a:cs typeface="Sakkal Majalla" pitchFamily="2" charset="-78"/>
              </a:rPr>
              <a:t>مستوى العالم محل الأسلاك النحاسية لنقل المكالمات التليفونية وبيانات الحاسوب و الصور التليفزيونية </a:t>
            </a:r>
            <a:r>
              <a:rPr lang="ar-SA" sz="3000" b="1" dirty="0" smtClean="0">
                <a:latin typeface="Sakkal Majalla" pitchFamily="2" charset="-78"/>
                <a:cs typeface="Sakkal Majalla" pitchFamily="2" charset="-78"/>
              </a:rPr>
              <a:t>.</a:t>
            </a:r>
            <a:endParaRPr lang="ar-EG" sz="3000" b="1" dirty="0">
              <a:latin typeface="Sakkal Majalla" pitchFamily="2" charset="-78"/>
              <a:cs typeface="Sakkal Majalla" pitchFamily="2" charset="-78"/>
            </a:endParaRPr>
          </a:p>
        </p:txBody>
      </p:sp>
    </p:spTree>
    <p:custDataLst>
      <p:tags r:id="rId1"/>
    </p:custDataLst>
    <p:extLst>
      <p:ext uri="{BB962C8B-B14F-4D97-AF65-F5344CB8AC3E}">
        <p14:creationId xmlns:p14="http://schemas.microsoft.com/office/powerpoint/2010/main" xmlns="" val="1075891844"/>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6"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anim calcmode="lin" valueType="num">
                                      <p:cBhvr>
                                        <p:cTn id="44" dur="2000" fill="hold"/>
                                        <p:tgtEl>
                                          <p:spTgt spid="11"/>
                                        </p:tgtEl>
                                        <p:attrNameLst>
                                          <p:attrName>ppt_w</p:attrName>
                                        </p:attrNameLst>
                                      </p:cBhvr>
                                      <p:tavLst>
                                        <p:tav tm="0" fmla="#ppt_w*sin(2.5*pi*$)">
                                          <p:val>
                                            <p:fltVal val="0"/>
                                          </p:val>
                                        </p:tav>
                                        <p:tav tm="100000">
                                          <p:val>
                                            <p:fltVal val="1"/>
                                          </p:val>
                                        </p:tav>
                                      </p:tavLst>
                                    </p:anim>
                                    <p:anim calcmode="lin" valueType="num">
                                      <p:cBhvr>
                                        <p:cTn id="45" dur="2000" fill="hold"/>
                                        <p:tgtEl>
                                          <p:spTgt spid="11"/>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2000"/>
                                        <p:tgtEl>
                                          <p:spTgt spid="10"/>
                                        </p:tgtEl>
                                      </p:cBhvr>
                                    </p:animEffect>
                                    <p:anim calcmode="lin" valueType="num">
                                      <p:cBhvr>
                                        <p:cTn id="49" dur="2000" fill="hold"/>
                                        <p:tgtEl>
                                          <p:spTgt spid="10"/>
                                        </p:tgtEl>
                                        <p:attrNameLst>
                                          <p:attrName>ppt_w</p:attrName>
                                        </p:attrNameLst>
                                      </p:cBhvr>
                                      <p:tavLst>
                                        <p:tav tm="0" fmla="#ppt_w*sin(2.5*pi*$)">
                                          <p:val>
                                            <p:fltVal val="0"/>
                                          </p:val>
                                        </p:tav>
                                        <p:tav tm="100000">
                                          <p:val>
                                            <p:fltVal val="1"/>
                                          </p:val>
                                        </p:tav>
                                      </p:tavLst>
                                    </p:anim>
                                    <p:anim calcmode="lin" valueType="num">
                                      <p:cBhvr>
                                        <p:cTn id="5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39" name="مجموعة 38"/>
          <p:cNvGrpSpPr/>
          <p:nvPr/>
        </p:nvGrpSpPr>
        <p:grpSpPr>
          <a:xfrm>
            <a:off x="4635406" y="116632"/>
            <a:ext cx="4329081" cy="764704"/>
            <a:chOff x="2339752" y="0"/>
            <a:chExt cx="4536504" cy="764704"/>
          </a:xfrm>
        </p:grpSpPr>
        <p:sp>
          <p:nvSpPr>
            <p:cNvPr id="40" name="مستطيل مستدير الزوايا 39"/>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41" name="مستطيل مستدير الزوايا 40"/>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42" name="مربع نص 41"/>
          <p:cNvSpPr txBox="1"/>
          <p:nvPr/>
        </p:nvSpPr>
        <p:spPr>
          <a:xfrm>
            <a:off x="4894765" y="217319"/>
            <a:ext cx="3945570"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الانبعاث التلقائي والمحفز</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5496" y="1052736"/>
            <a:ext cx="5544616" cy="4989555"/>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مستطيل 1"/>
          <p:cNvSpPr/>
          <p:nvPr/>
        </p:nvSpPr>
        <p:spPr>
          <a:xfrm>
            <a:off x="5835696" y="1052736"/>
            <a:ext cx="3308304" cy="4824536"/>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600" b="1" dirty="0" smtClean="0">
                <a:latin typeface="Sakkal Majalla" pitchFamily="2" charset="-78"/>
                <a:cs typeface="Sakkal Majalla" pitchFamily="2" charset="-78"/>
              </a:rPr>
              <a:t>خلال الانبعاث التلقائي، ينتقل الكترون من حالة الإثارة </a:t>
            </a:r>
            <a:r>
              <a:rPr lang="en-US" sz="2600" b="1" dirty="0" smtClean="0">
                <a:latin typeface="Sakkal Majalla" pitchFamily="2" charset="-78"/>
                <a:cs typeface="Sakkal Majalla" pitchFamily="2" charset="-78"/>
              </a:rPr>
              <a:t>E</a:t>
            </a:r>
            <a:r>
              <a:rPr lang="en-US" sz="2600" b="1" baseline="-25000" dirty="0" smtClean="0">
                <a:latin typeface="Sakkal Majalla" pitchFamily="2" charset="-78"/>
                <a:cs typeface="Sakkal Majalla" pitchFamily="2" charset="-78"/>
              </a:rPr>
              <a:t>2</a:t>
            </a:r>
            <a:r>
              <a:rPr lang="ar-SA" sz="2600" b="1" dirty="0" smtClean="0">
                <a:latin typeface="Sakkal Majalla" pitchFamily="2" charset="-78"/>
                <a:cs typeface="Sakkal Majalla" pitchFamily="2" charset="-78"/>
              </a:rPr>
              <a:t> إلى حالة الاستقرار </a:t>
            </a:r>
            <a:r>
              <a:rPr lang="en-US" sz="2600" b="1" dirty="0" smtClean="0">
                <a:latin typeface="Sakkal Majalla" pitchFamily="2" charset="-78"/>
                <a:cs typeface="Sakkal Majalla" pitchFamily="2" charset="-78"/>
              </a:rPr>
              <a:t>E</a:t>
            </a:r>
            <a:r>
              <a:rPr lang="en-US" sz="2600" b="1" baseline="-25000" dirty="0" smtClean="0">
                <a:latin typeface="Sakkal Majalla" pitchFamily="2" charset="-78"/>
                <a:cs typeface="Sakkal Majalla" pitchFamily="2" charset="-78"/>
              </a:rPr>
              <a:t>1</a:t>
            </a:r>
            <a:r>
              <a:rPr lang="ar-SA" sz="2600" b="1" dirty="0" smtClean="0">
                <a:latin typeface="Sakkal Majalla" pitchFamily="2" charset="-78"/>
                <a:cs typeface="Sakkal Majalla" pitchFamily="2" charset="-78"/>
              </a:rPr>
              <a:t>. فينبعث تلقائيًا فوتون طاقته </a:t>
            </a:r>
            <a:r>
              <a:rPr lang="en-US" sz="2600" b="1" dirty="0" err="1" smtClean="0">
                <a:latin typeface="Sakkal Majalla" pitchFamily="2" charset="-78"/>
                <a:cs typeface="Sakkal Majalla" pitchFamily="2" charset="-78"/>
              </a:rPr>
              <a:t>Hf</a:t>
            </a:r>
            <a:r>
              <a:rPr lang="ar-SA" sz="2600" b="1" dirty="0" smtClean="0">
                <a:latin typeface="Sakkal Majalla" pitchFamily="2" charset="-78"/>
                <a:cs typeface="Sakkal Majalla" pitchFamily="2" charset="-78"/>
              </a:rPr>
              <a:t> (</a:t>
            </a:r>
            <a:r>
              <a:rPr lang="en-US" sz="2600" b="1" dirty="0" smtClean="0">
                <a:latin typeface="Sakkal Majalla" pitchFamily="2" charset="-78"/>
                <a:cs typeface="Sakkal Majalla" pitchFamily="2" charset="-78"/>
              </a:rPr>
              <a:t>a</a:t>
            </a:r>
            <a:r>
              <a:rPr lang="ar-SA" sz="2600" b="1" dirty="0" smtClean="0">
                <a:latin typeface="Sakkal Majalla" pitchFamily="2" charset="-78"/>
                <a:cs typeface="Sakkal Majalla" pitchFamily="2" charset="-78"/>
              </a:rPr>
              <a:t>). </a:t>
            </a:r>
          </a:p>
          <a:p>
            <a:pPr algn="ctr"/>
            <a:r>
              <a:rPr lang="ar-SA" sz="2600" b="1" dirty="0" smtClean="0">
                <a:latin typeface="Sakkal Majalla" pitchFamily="2" charset="-78"/>
                <a:cs typeface="Sakkal Majalla" pitchFamily="2" charset="-78"/>
              </a:rPr>
              <a:t>وخلال الانبعاث المحفز تصطدم ذرة بفوتون ساقطته ، فتنتقل الذرة إلى حالة الاستقرار وتبعث فوتونًا. كل من الفوتون الساقط والفوتون المنبعث لها الطاقة نفسها.</a:t>
            </a:r>
          </a:p>
          <a:p>
            <a:pPr algn="ctr"/>
            <a:r>
              <a:rPr lang="en-US" sz="2600" b="1" dirty="0" smtClean="0">
                <a:latin typeface="Sakkal Majalla" pitchFamily="2" charset="-78"/>
                <a:cs typeface="Sakkal Majalla" pitchFamily="2" charset="-78"/>
              </a:rPr>
              <a:t>(b) E    = E</a:t>
            </a:r>
            <a:r>
              <a:rPr lang="en-US" sz="2600" b="1" baseline="-25000" dirty="0" smtClean="0">
                <a:latin typeface="Sakkal Majalla" pitchFamily="2" charset="-78"/>
                <a:cs typeface="Sakkal Majalla" pitchFamily="2" charset="-78"/>
              </a:rPr>
              <a:t>2</a:t>
            </a:r>
            <a:r>
              <a:rPr lang="en-US" sz="2600" b="1" dirty="0" smtClean="0">
                <a:latin typeface="Sakkal Majalla" pitchFamily="2" charset="-78"/>
                <a:cs typeface="Sakkal Majalla" pitchFamily="2" charset="-78"/>
              </a:rPr>
              <a:t> – E</a:t>
            </a:r>
            <a:r>
              <a:rPr lang="en-US" sz="2600" b="1" baseline="-25000" dirty="0" smtClean="0">
                <a:latin typeface="Sakkal Majalla" pitchFamily="2" charset="-78"/>
                <a:cs typeface="Sakkal Majalla" pitchFamily="2" charset="-78"/>
              </a:rPr>
              <a:t>1</a:t>
            </a:r>
            <a:endParaRPr lang="ar-SA" sz="2600" b="1" baseline="-25000" dirty="0">
              <a:latin typeface="Sakkal Majalla" pitchFamily="2" charset="-78"/>
              <a:cs typeface="Sakkal Majalla" pitchFamily="2" charset="-78"/>
            </a:endParaRPr>
          </a:p>
        </p:txBody>
      </p:sp>
    </p:spTree>
    <p:custDataLst>
      <p:tags r:id="rId1"/>
    </p:custDataLst>
    <p:extLst>
      <p:ext uri="{BB962C8B-B14F-4D97-AF65-F5344CB8AC3E}">
        <p14:creationId xmlns:p14="http://schemas.microsoft.com/office/powerpoint/2010/main" xmlns="" val="293157929"/>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7"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wheel(1)">
                                      <p:cBhvr>
                                        <p:cTn id="31" dur="2000"/>
                                        <p:tgtEl>
                                          <p:spTgt spid="307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iterate type="lt">
                                    <p:tmPct val="10000"/>
                                  </p:iterate>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ppt_w</p:attrName>
                                        </p:attrNameLst>
                                      </p:cBhvr>
                                      <p:tavLst>
                                        <p:tav tm="0" fmla="#ppt_w*sin(2.5*pi*$)">
                                          <p:val>
                                            <p:fltVal val="0"/>
                                          </p:val>
                                        </p:tav>
                                        <p:tav tm="100000">
                                          <p:val>
                                            <p:fltVal val="1"/>
                                          </p:val>
                                        </p:tav>
                                      </p:tavLst>
                                    </p:anim>
                                    <p:anim calcmode="lin" valueType="num">
                                      <p:cBhvr>
                                        <p:cTn id="44" dur="2000" fill="hold"/>
                                        <p:tgtEl>
                                          <p:spTgt spid="11"/>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0"/>
                                        <p:tgtEl>
                                          <p:spTgt spid="10"/>
                                        </p:tgtEl>
                                      </p:cBhvr>
                                    </p:animEffect>
                                    <p:anim calcmode="lin" valueType="num">
                                      <p:cBhvr>
                                        <p:cTn id="48" dur="2000" fill="hold"/>
                                        <p:tgtEl>
                                          <p:spTgt spid="10"/>
                                        </p:tgtEl>
                                        <p:attrNameLst>
                                          <p:attrName>ppt_w</p:attrName>
                                        </p:attrNameLst>
                                      </p:cBhvr>
                                      <p:tavLst>
                                        <p:tav tm="0" fmla="#ppt_w*sin(2.5*pi*$)">
                                          <p:val>
                                            <p:fltVal val="0"/>
                                          </p:val>
                                        </p:tav>
                                        <p:tav tm="100000">
                                          <p:val>
                                            <p:fltVal val="1"/>
                                          </p:val>
                                        </p:tav>
                                      </p:tavLst>
                                    </p:anim>
                                    <p:anim calcmode="lin" valueType="num">
                                      <p:cBhvr>
                                        <p:cTn id="4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2" name="مستطيل 1"/>
          <p:cNvSpPr/>
          <p:nvPr/>
        </p:nvSpPr>
        <p:spPr>
          <a:xfrm>
            <a:off x="2195736" y="4365104"/>
            <a:ext cx="5112568" cy="1584176"/>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3000" b="1" dirty="0" smtClean="0">
                <a:latin typeface="Sakkal Majalla" pitchFamily="2" charset="-78"/>
                <a:cs typeface="Sakkal Majalla" pitchFamily="2" charset="-78"/>
              </a:rPr>
              <a:t>عندما يصطدم فوتون مع ذرة منارة فإنه يحفز الذرة لتبعث فوتونًا مترابطًا ثانيًا لتعود الذرة إلى حالتها الأولى.</a:t>
            </a:r>
            <a:endParaRPr lang="ar-SA" sz="3000" b="1" baseline="-25000" dirty="0">
              <a:latin typeface="Sakkal Majalla" pitchFamily="2" charset="-78"/>
              <a:cs typeface="Sakkal Majalla" pitchFamily="2" charset="-78"/>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84157" y="260648"/>
            <a:ext cx="8308323" cy="3868291"/>
          </a:xfrm>
          <a:prstGeom prst="rect">
            <a:avLst/>
          </a:prstGeom>
          <a:noFill/>
          <a:ln w="12700">
            <a:solidFill>
              <a:srgbClr val="FF0000"/>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2434288035"/>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7"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up)">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up)">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39" name="مجموعة 38"/>
          <p:cNvGrpSpPr/>
          <p:nvPr/>
        </p:nvGrpSpPr>
        <p:grpSpPr>
          <a:xfrm>
            <a:off x="6372200" y="116632"/>
            <a:ext cx="2592287" cy="764704"/>
            <a:chOff x="2339752" y="0"/>
            <a:chExt cx="4536504" cy="764704"/>
          </a:xfrm>
        </p:grpSpPr>
        <p:sp>
          <p:nvSpPr>
            <p:cNvPr id="40" name="مستطيل مستدير الزوايا 39"/>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41" name="مستطيل مستدير الزوايا 40"/>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42" name="مربع نص 41"/>
          <p:cNvSpPr txBox="1"/>
          <p:nvPr/>
        </p:nvSpPr>
        <p:spPr>
          <a:xfrm>
            <a:off x="6477697" y="217319"/>
            <a:ext cx="2362638"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ليزر الأرجون</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sp>
        <p:nvSpPr>
          <p:cNvPr id="2" name="مستطيل 1"/>
          <p:cNvSpPr/>
          <p:nvPr/>
        </p:nvSpPr>
        <p:spPr>
          <a:xfrm>
            <a:off x="2051720" y="5182832"/>
            <a:ext cx="4936102" cy="766448"/>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600" b="1" dirty="0" smtClean="0">
                <a:latin typeface="Sakkal Majalla" pitchFamily="2" charset="-78"/>
                <a:cs typeface="Sakkal Majalla" pitchFamily="2" charset="-78"/>
              </a:rPr>
              <a:t>ينتج مصدر الأرجون هذا شعاعًا من ضوء مترابط.</a:t>
            </a:r>
            <a:endParaRPr lang="ar-SA" sz="2600" b="1" baseline="-25000" dirty="0">
              <a:latin typeface="Sakkal Majalla" pitchFamily="2" charset="-78"/>
              <a:cs typeface="Sakkal Majalla" pitchFamily="2" charset="-78"/>
            </a:endParaRPr>
          </a:p>
        </p:txBody>
      </p:sp>
      <p:pic>
        <p:nvPicPr>
          <p:cNvPr id="15" name="Picture 2"/>
          <p:cNvPicPr>
            <a:picLocks noChangeAspect="1" noChangeArrowheads="1"/>
          </p:cNvPicPr>
          <p:nvPr/>
        </p:nvPicPr>
        <p:blipFill>
          <a:blip r:embed="rId6"/>
          <a:srcRect/>
          <a:stretch>
            <a:fillRect/>
          </a:stretch>
        </p:blipFill>
        <p:spPr bwMode="auto">
          <a:xfrm>
            <a:off x="539552" y="1124744"/>
            <a:ext cx="8256178" cy="3960440"/>
          </a:xfrm>
          <a:prstGeom prst="rect">
            <a:avLst/>
          </a:prstGeom>
          <a:ln w="6350" cap="sq" cmpd="thickThin">
            <a:solidFill>
              <a:srgbClr val="FF0000"/>
            </a:solidFill>
            <a:prstDash val="dash"/>
            <a:miter lim="800000"/>
          </a:ln>
          <a:effectLst>
            <a:innerShdw blurRad="76200">
              <a:srgbClr val="000000"/>
            </a:innerShdw>
          </a:effectLst>
        </p:spPr>
      </p:pic>
    </p:spTree>
    <p:custDataLst>
      <p:tags r:id="rId1"/>
    </p:custDataLst>
    <p:extLst>
      <p:ext uri="{BB962C8B-B14F-4D97-AF65-F5344CB8AC3E}">
        <p14:creationId xmlns:p14="http://schemas.microsoft.com/office/powerpoint/2010/main" xmlns="" val="2010721922"/>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7"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20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anim calcmode="lin" valueType="num">
                                      <p:cBhvr>
                                        <p:cTn id="42" dur="2000" fill="hold"/>
                                        <p:tgtEl>
                                          <p:spTgt spid="11"/>
                                        </p:tgtEl>
                                        <p:attrNameLst>
                                          <p:attrName>ppt_w</p:attrName>
                                        </p:attrNameLst>
                                      </p:cBhvr>
                                      <p:tavLst>
                                        <p:tav tm="0" fmla="#ppt_w*sin(2.5*pi*$)">
                                          <p:val>
                                            <p:fltVal val="0"/>
                                          </p:val>
                                        </p:tav>
                                        <p:tav tm="100000">
                                          <p:val>
                                            <p:fltVal val="1"/>
                                          </p:val>
                                        </p:tav>
                                      </p:tavLst>
                                    </p:anim>
                                    <p:anim calcmode="lin" valueType="num">
                                      <p:cBhvr>
                                        <p:cTn id="43" dur="2000" fill="hold"/>
                                        <p:tgtEl>
                                          <p:spTgt spid="11"/>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000"/>
                                        <p:tgtEl>
                                          <p:spTgt spid="10"/>
                                        </p:tgtEl>
                                      </p:cBhvr>
                                    </p:animEffect>
                                    <p:anim calcmode="lin" valueType="num">
                                      <p:cBhvr>
                                        <p:cTn id="47" dur="2000" fill="hold"/>
                                        <p:tgtEl>
                                          <p:spTgt spid="10"/>
                                        </p:tgtEl>
                                        <p:attrNameLst>
                                          <p:attrName>ppt_w</p:attrName>
                                        </p:attrNameLst>
                                      </p:cBhvr>
                                      <p:tavLst>
                                        <p:tav tm="0" fmla="#ppt_w*sin(2.5*pi*$)">
                                          <p:val>
                                            <p:fltVal val="0"/>
                                          </p:val>
                                        </p:tav>
                                        <p:tav tm="100000">
                                          <p:val>
                                            <p:fltVal val="1"/>
                                          </p:val>
                                        </p:tav>
                                      </p:tavLst>
                                    </p:anim>
                                    <p:anim calcmode="lin" valueType="num">
                                      <p:cBhvr>
                                        <p:cTn id="4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39" name="مجموعة 38"/>
          <p:cNvGrpSpPr/>
          <p:nvPr/>
        </p:nvGrpSpPr>
        <p:grpSpPr>
          <a:xfrm>
            <a:off x="6012160" y="116632"/>
            <a:ext cx="2952327" cy="764704"/>
            <a:chOff x="2339752" y="0"/>
            <a:chExt cx="4536504" cy="764704"/>
          </a:xfrm>
        </p:grpSpPr>
        <p:sp>
          <p:nvSpPr>
            <p:cNvPr id="40" name="مستطيل مستدير الزوايا 39"/>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41" name="مستطيل مستدير الزوايا 40"/>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42" name="مربع نص 41"/>
          <p:cNvSpPr txBox="1"/>
          <p:nvPr/>
        </p:nvSpPr>
        <p:spPr>
          <a:xfrm>
            <a:off x="6149553" y="217319"/>
            <a:ext cx="2690782"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تطبيقات الليزر</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16" name="مجموعة 15"/>
          <p:cNvGrpSpPr/>
          <p:nvPr/>
        </p:nvGrpSpPr>
        <p:grpSpPr>
          <a:xfrm>
            <a:off x="323528" y="118536"/>
            <a:ext cx="5258857" cy="862192"/>
            <a:chOff x="6156177" y="863000"/>
            <a:chExt cx="2987824" cy="724192"/>
          </a:xfrm>
        </p:grpSpPr>
        <p:sp>
          <p:nvSpPr>
            <p:cNvPr id="17" name="مستطيل 16"/>
            <p:cNvSpPr/>
            <p:nvPr/>
          </p:nvSpPr>
          <p:spPr>
            <a:xfrm>
              <a:off x="7935442" y="870923"/>
              <a:ext cx="1208558" cy="716269"/>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a:solidFill>
                  <a:prstClr val="white"/>
                </a:solidFill>
                <a:latin typeface="Sakkal Majalla" pitchFamily="2" charset="-78"/>
                <a:cs typeface="Sakkal Majalla" pitchFamily="2" charset="-78"/>
              </a:endParaRPr>
            </a:p>
          </p:txBody>
        </p:sp>
        <p:sp>
          <p:nvSpPr>
            <p:cNvPr id="18" name="مخطط انسيابي: معالجة متعاقبة 17"/>
            <p:cNvSpPr/>
            <p:nvPr/>
          </p:nvSpPr>
          <p:spPr>
            <a:xfrm>
              <a:off x="6156177"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3000">
                <a:solidFill>
                  <a:prstClr val="black"/>
                </a:solidFill>
                <a:latin typeface="Sakkal Majalla" pitchFamily="2" charset="-78"/>
                <a:cs typeface="Sakkal Majalla" pitchFamily="2" charset="-78"/>
              </a:endParaRPr>
            </a:p>
          </p:txBody>
        </p:sp>
      </p:grpSp>
      <p:sp>
        <p:nvSpPr>
          <p:cNvPr id="19" name="مربع نص 18"/>
          <p:cNvSpPr txBox="1"/>
          <p:nvPr/>
        </p:nvSpPr>
        <p:spPr>
          <a:xfrm>
            <a:off x="503588" y="116632"/>
            <a:ext cx="4934779" cy="861774"/>
          </a:xfrm>
          <a:prstGeom prst="rect">
            <a:avLst/>
          </a:prstGeom>
          <a:noFill/>
        </p:spPr>
        <p:txBody>
          <a:bodyPr wrap="square" rtlCol="1">
            <a:spAutoFit/>
          </a:bodyPr>
          <a:lstStyle/>
          <a:p>
            <a:pPr>
              <a:buFont typeface="Arial" pitchFamily="34" charset="0"/>
              <a:buNone/>
            </a:pPr>
            <a:r>
              <a:rPr lang="ar-SA" sz="2500" b="1" dirty="0" smtClean="0">
                <a:solidFill>
                  <a:prstClr val="black"/>
                </a:solidFill>
                <a:latin typeface="Sakkal Majalla" pitchFamily="2" charset="-78"/>
                <a:cs typeface="Sakkal Majalla" pitchFamily="2" charset="-78"/>
              </a:rPr>
              <a:t>- جراحة العين بالليزر.</a:t>
            </a:r>
          </a:p>
          <a:p>
            <a:pPr>
              <a:buFont typeface="Arial" pitchFamily="34" charset="0"/>
              <a:buNone/>
            </a:pPr>
            <a:r>
              <a:rPr lang="ar-SA" sz="2500" b="1" dirty="0" smtClean="0">
                <a:solidFill>
                  <a:prstClr val="black"/>
                </a:solidFill>
                <a:latin typeface="Sakkal Majalla" pitchFamily="2" charset="-78"/>
                <a:cs typeface="Sakkal Majalla" pitchFamily="2" charset="-78"/>
              </a:rPr>
              <a:t>- تكوين الصورة ثلاثية الأبعاد في جهاز </a:t>
            </a:r>
            <a:r>
              <a:rPr lang="ar-SA" sz="2500" b="1" dirty="0" err="1" smtClean="0">
                <a:solidFill>
                  <a:prstClr val="black"/>
                </a:solidFill>
                <a:latin typeface="Sakkal Majalla" pitchFamily="2" charset="-78"/>
                <a:cs typeface="Sakkal Majalla" pitchFamily="2" charset="-78"/>
              </a:rPr>
              <a:t>الهولوجرام</a:t>
            </a:r>
            <a:r>
              <a:rPr lang="ar-SA" sz="2500" b="1" dirty="0" smtClean="0">
                <a:solidFill>
                  <a:prstClr val="black"/>
                </a:solidFill>
                <a:latin typeface="Sakkal Majalla" pitchFamily="2" charset="-78"/>
                <a:cs typeface="Sakkal Majalla" pitchFamily="2" charset="-78"/>
              </a:rPr>
              <a:t>.</a:t>
            </a:r>
            <a:endParaRPr lang="ar-SA" sz="2500" b="1" dirty="0">
              <a:solidFill>
                <a:prstClr val="black"/>
              </a:solidFill>
              <a:latin typeface="Sakkal Majalla" pitchFamily="2" charset="-78"/>
              <a:cs typeface="Sakkal Majalla" pitchFamily="2" charset="-78"/>
            </a:endParaRPr>
          </a:p>
        </p:txBody>
      </p:sp>
      <p:pic>
        <p:nvPicPr>
          <p:cNvPr id="2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sharpenSoften amount="50000"/>
                    </a14:imgEffect>
                  </a14:imgLayer>
                </a14:imgProps>
              </a:ext>
            </a:extLst>
          </a:blip>
          <a:srcRect/>
          <a:stretch>
            <a:fillRect/>
          </a:stretch>
        </p:blipFill>
        <p:spPr bwMode="auto">
          <a:xfrm>
            <a:off x="1030208" y="1124744"/>
            <a:ext cx="7397775" cy="2815221"/>
          </a:xfrm>
          <a:prstGeom prst="rect">
            <a:avLst/>
          </a:prstGeom>
          <a:ln w="3175" cap="sq" cmpd="thickThin">
            <a:solidFill>
              <a:srgbClr val="FF0000"/>
            </a:solidFill>
            <a:prstDash val="dash"/>
            <a:miter lim="800000"/>
          </a:ln>
          <a:effectLst>
            <a:innerShdw blurRad="76200">
              <a:srgbClr val="000000"/>
            </a:innerShdw>
          </a:effectLst>
        </p:spPr>
      </p:pic>
      <p:sp>
        <p:nvSpPr>
          <p:cNvPr id="23" name="مستطيل 22"/>
          <p:cNvSpPr/>
          <p:nvPr/>
        </p:nvSpPr>
        <p:spPr>
          <a:xfrm>
            <a:off x="2771800" y="4034788"/>
            <a:ext cx="6290824" cy="2035052"/>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600" b="1" dirty="0" smtClean="0">
                <a:latin typeface="Sakkal Majalla" pitchFamily="2" charset="-78"/>
                <a:cs typeface="Sakkal Majalla" pitchFamily="2" charset="-78"/>
              </a:rPr>
              <a:t>يستخدم الليزر المثار في جراحة العين لأن طاقة الفوتونات التي تبعثها قادرة على تدمير النسيج عبر الطبيعي دون إحداث أدى بالأنسجة السلمية المحيطة.  لذلك فإن الجراح الماهر يستطيع باستخدام الليزر إزالة طبقات رقيقة جدًا من الأسنجة لإعادة شكل الشبكية.</a:t>
            </a:r>
            <a:endParaRPr lang="ar-SA" sz="2600" b="1" baseline="-25000" dirty="0">
              <a:latin typeface="Sakkal Majalla" pitchFamily="2" charset="-78"/>
              <a:cs typeface="Sakkal Majalla" pitchFamily="2" charset="-78"/>
            </a:endParaRPr>
          </a:p>
        </p:txBody>
      </p:sp>
      <p:sp>
        <p:nvSpPr>
          <p:cNvPr id="3" name="مستطيل 2"/>
          <p:cNvSpPr/>
          <p:nvPr/>
        </p:nvSpPr>
        <p:spPr>
          <a:xfrm>
            <a:off x="35496" y="4034788"/>
            <a:ext cx="2627784" cy="202454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latin typeface="Sakkal Majalla" pitchFamily="2" charset="-78"/>
                <a:cs typeface="Sakkal Majalla" pitchFamily="2" charset="-78"/>
              </a:rPr>
              <a:t>فوتونات الأشعة فوق البنفسجية المنبعثة من جهاز الليزر هذا قادر على نزع إلكترونات من ذرات أنسجة الهدف. فتحطم الفوتونات الروابط الكيميائية وتبخر الأنسجة.</a:t>
            </a:r>
            <a:endParaRPr lang="ar-SA" sz="2000" b="1" dirty="0">
              <a:latin typeface="Sakkal Majalla" pitchFamily="2" charset="-78"/>
              <a:cs typeface="Sakkal Majalla" pitchFamily="2" charset="-78"/>
            </a:endParaRPr>
          </a:p>
        </p:txBody>
      </p:sp>
    </p:spTree>
    <p:custDataLst>
      <p:tags r:id="rId1"/>
    </p:custDataLst>
    <p:extLst>
      <p:ext uri="{BB962C8B-B14F-4D97-AF65-F5344CB8AC3E}">
        <p14:creationId xmlns:p14="http://schemas.microsoft.com/office/powerpoint/2010/main" xmlns="" val="3800785229"/>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8"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iterate type="lt">
                                    <p:tmPct val="10000"/>
                                  </p:iterate>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iterate type="wd">
                                    <p:tmPct val="10000"/>
                                  </p:iterate>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anim calcmode="lin" valueType="num">
                                      <p:cBhvr>
                                        <p:cTn id="61" dur="2000" fill="hold"/>
                                        <p:tgtEl>
                                          <p:spTgt spid="11"/>
                                        </p:tgtEl>
                                        <p:attrNameLst>
                                          <p:attrName>ppt_w</p:attrName>
                                        </p:attrNameLst>
                                      </p:cBhvr>
                                      <p:tavLst>
                                        <p:tav tm="0" fmla="#ppt_w*sin(2.5*pi*$)">
                                          <p:val>
                                            <p:fltVal val="0"/>
                                          </p:val>
                                        </p:tav>
                                        <p:tav tm="100000">
                                          <p:val>
                                            <p:fltVal val="1"/>
                                          </p:val>
                                        </p:tav>
                                      </p:tavLst>
                                    </p:anim>
                                    <p:anim calcmode="lin" valueType="num">
                                      <p:cBhvr>
                                        <p:cTn id="62" dur="2000" fill="hold"/>
                                        <p:tgtEl>
                                          <p:spTgt spid="11"/>
                                        </p:tgtEl>
                                        <p:attrNameLst>
                                          <p:attrName>ppt_h</p:attrName>
                                        </p:attrNameLst>
                                      </p:cBhvr>
                                      <p:tavLst>
                                        <p:tav tm="0">
                                          <p:val>
                                            <p:strVal val="#ppt_h"/>
                                          </p:val>
                                        </p:tav>
                                        <p:tav tm="100000">
                                          <p:val>
                                            <p:strVal val="#ppt_h"/>
                                          </p:val>
                                        </p:tav>
                                      </p:tavLst>
                                    </p:anim>
                                  </p:childTnLst>
                                </p:cTn>
                              </p:par>
                              <p:par>
                                <p:cTn id="63" presetID="45"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2000"/>
                                        <p:tgtEl>
                                          <p:spTgt spid="10"/>
                                        </p:tgtEl>
                                      </p:cBhvr>
                                    </p:animEffect>
                                    <p:anim calcmode="lin" valueType="num">
                                      <p:cBhvr>
                                        <p:cTn id="66" dur="2000" fill="hold"/>
                                        <p:tgtEl>
                                          <p:spTgt spid="10"/>
                                        </p:tgtEl>
                                        <p:attrNameLst>
                                          <p:attrName>ppt_w</p:attrName>
                                        </p:attrNameLst>
                                      </p:cBhvr>
                                      <p:tavLst>
                                        <p:tav tm="0" fmla="#ppt_w*sin(2.5*pi*$)">
                                          <p:val>
                                            <p:fltVal val="0"/>
                                          </p:val>
                                        </p:tav>
                                        <p:tav tm="100000">
                                          <p:val>
                                            <p:fltVal val="1"/>
                                          </p:val>
                                        </p:tav>
                                      </p:tavLst>
                                    </p:anim>
                                    <p:anim calcmode="lin" valueType="num">
                                      <p:cBhvr>
                                        <p:cTn id="6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9" grpId="0"/>
      <p:bldP spid="23"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2" name="مستطيل 1"/>
          <p:cNvSpPr/>
          <p:nvPr/>
        </p:nvSpPr>
        <p:spPr>
          <a:xfrm>
            <a:off x="1030208" y="4581128"/>
            <a:ext cx="6854160" cy="1224136"/>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3000" b="1" dirty="0" smtClean="0">
                <a:latin typeface="Sakkal Majalla" pitchFamily="2" charset="-78"/>
                <a:cs typeface="Sakkal Majalla" pitchFamily="2" charset="-78"/>
              </a:rPr>
              <a:t>يتشكل </a:t>
            </a:r>
            <a:r>
              <a:rPr lang="ar-SA" sz="3000" b="1" dirty="0" err="1" smtClean="0">
                <a:latin typeface="Sakkal Majalla" pitchFamily="2" charset="-78"/>
                <a:cs typeface="Sakkal Majalla" pitchFamily="2" charset="-78"/>
              </a:rPr>
              <a:t>الهولوجرام</a:t>
            </a:r>
            <a:r>
              <a:rPr lang="ar-SA" sz="3000" b="1" dirty="0" smtClean="0">
                <a:latin typeface="Sakkal Majalla" pitchFamily="2" charset="-78"/>
                <a:cs typeface="Sakkal Majalla" pitchFamily="2" charset="-78"/>
              </a:rPr>
              <a:t> عندما يسجّل تداخل شعاعي الليزر كلا من كثافة. وطور الضوء المنبعث من الجسم على الفيلم.</a:t>
            </a:r>
          </a:p>
        </p:txBody>
      </p:sp>
      <p:pic>
        <p:nvPicPr>
          <p:cNvPr id="9" name="Picture 5"/>
          <p:cNvPicPr>
            <a:picLocks noChangeAspect="1" noChangeArrowheads="1"/>
          </p:cNvPicPr>
          <p:nvPr/>
        </p:nvPicPr>
        <p:blipFill>
          <a:blip r:embed="rId6">
            <a:extLst>
              <a:ext uri="{BEBA8EAE-BF5A-486C-A8C5-ECC9F3942E4B}">
                <a14:imgProps xmlns:a14="http://schemas.microsoft.com/office/drawing/2010/main" xmlns="">
                  <a14:imgLayer r:embed="rId7">
                    <a14:imgEffect>
                      <a14:sharpenSoften amount="50000"/>
                    </a14:imgEffect>
                  </a14:imgLayer>
                </a14:imgProps>
              </a:ext>
            </a:extLst>
          </a:blip>
          <a:srcRect/>
          <a:stretch>
            <a:fillRect/>
          </a:stretch>
        </p:blipFill>
        <p:spPr bwMode="auto">
          <a:xfrm>
            <a:off x="258865" y="620688"/>
            <a:ext cx="8677628" cy="3714263"/>
          </a:xfrm>
          <a:prstGeom prst="rect">
            <a:avLst/>
          </a:prstGeom>
          <a:ln w="6350" cap="sq" cmpd="thickThin">
            <a:solidFill>
              <a:srgbClr val="FF0000"/>
            </a:solidFill>
            <a:prstDash val="dash"/>
            <a:miter lim="800000"/>
          </a:ln>
          <a:effectLst>
            <a:innerShdw blurRad="76200">
              <a:srgbClr val="000000"/>
            </a:innerShdw>
          </a:effectLst>
        </p:spPr>
      </p:pic>
    </p:spTree>
    <p:custDataLst>
      <p:tags r:id="rId1"/>
    </p:custDataLst>
    <p:extLst>
      <p:ext uri="{BB962C8B-B14F-4D97-AF65-F5344CB8AC3E}">
        <p14:creationId xmlns:p14="http://schemas.microsoft.com/office/powerpoint/2010/main" xmlns="" val="1515793634"/>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8"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up)">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up)">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19"/>
          <p:cNvSpPr/>
          <p:nvPr/>
        </p:nvSpPr>
        <p:spPr>
          <a:xfrm>
            <a:off x="0" y="4005064"/>
            <a:ext cx="3994595" cy="1754326"/>
          </a:xfrm>
          <a:prstGeom prst="rect">
            <a:avLst/>
          </a:prstGeom>
          <a:noFill/>
          <a:ln w="9525" cap="flat" cmpd="sng" algn="ctr">
            <a:noFill/>
            <a:prstDash val="solid"/>
          </a:ln>
          <a:effectLst>
            <a:outerShdw blurRad="76200" dir="18900000" sy="23000" kx="-1200000" algn="bl" rotWithShape="0">
              <a:prstClr val="black">
                <a:alpha val="20000"/>
              </a:prstClr>
            </a:outerShdw>
            <a:reflection blurRad="6350" stA="52000" endA="300" endPos="35000" dir="5400000" sy="-100000" algn="bl" rotWithShape="0"/>
          </a:effectLst>
        </p:spPr>
        <p:txBody>
          <a:bodyPr wrap="square">
            <a:spAutoFit/>
          </a:bodyPr>
          <a:lstStyle/>
          <a:p>
            <a:pPr algn="ctr" fontAlgn="base">
              <a:spcBef>
                <a:spcPct val="0"/>
              </a:spcBef>
              <a:spcAft>
                <a:spcPct val="0"/>
              </a:spcAft>
              <a:defRPr/>
            </a:pPr>
            <a:r>
              <a:rPr lang="ar-SA" sz="5400" b="1" kern="0" dirty="0">
                <a:ln w="11430"/>
                <a:solidFill>
                  <a:srgbClr val="00B0F0"/>
                </a:solidFill>
                <a:latin typeface="GEFlow-Bold"/>
              </a:rPr>
              <a:t>النموذج الكمي للذرة</a:t>
            </a:r>
            <a:endParaRPr lang="ar-EG" sz="4000" b="1" kern="0" dirty="0">
              <a:ln w="11430"/>
              <a:solidFill>
                <a:srgbClr val="00B0F0"/>
              </a:solidFill>
              <a:latin typeface="GEFlow-Bold"/>
            </a:endParaRPr>
          </a:p>
        </p:txBody>
      </p:sp>
      <p:sp>
        <p:nvSpPr>
          <p:cNvPr id="21" name="مستطيل 11">
            <a:hlinkClick r:id="" action="ppaction://noaction"/>
          </p:cNvPr>
          <p:cNvSpPr>
            <a:spLocks noChangeArrowheads="1"/>
          </p:cNvSpPr>
          <p:nvPr/>
        </p:nvSpPr>
        <p:spPr bwMode="auto">
          <a:xfrm>
            <a:off x="-232334" y="830322"/>
            <a:ext cx="4846907" cy="1446550"/>
          </a:xfrm>
          <a:prstGeom prst="rect">
            <a:avLst/>
          </a:prstGeom>
          <a:no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ar-EG" sz="4400" b="1" kern="0" dirty="0">
                <a:ln w="11430"/>
                <a:solidFill>
                  <a:srgbClr val="FF0000"/>
                </a:solidFill>
                <a:effectLst>
                  <a:outerShdw blurRad="80000" dist="40000" dir="5040000" algn="tl">
                    <a:srgbClr val="000000">
                      <a:alpha val="30000"/>
                    </a:srgbClr>
                  </a:outerShdw>
                </a:effectLst>
                <a:latin typeface="GEFlow-Bold"/>
              </a:rPr>
              <a:t>الفصل </a:t>
            </a:r>
            <a:r>
              <a:rPr lang="ar-SA" sz="4400" b="1" kern="0" dirty="0">
                <a:ln w="11430"/>
                <a:solidFill>
                  <a:srgbClr val="FF0000"/>
                </a:solidFill>
                <a:effectLst>
                  <a:outerShdw blurRad="80000" dist="40000" dir="5040000" algn="tl">
                    <a:srgbClr val="000000">
                      <a:alpha val="30000"/>
                    </a:srgbClr>
                  </a:outerShdw>
                </a:effectLst>
                <a:latin typeface="GEFlow-Bold"/>
              </a:rPr>
              <a:t>التاسع </a:t>
            </a:r>
            <a:endParaRPr lang="en-US" sz="4400" b="1" kern="0" dirty="0">
              <a:ln w="11430"/>
              <a:solidFill>
                <a:srgbClr val="FF0000"/>
              </a:solidFill>
              <a:effectLst>
                <a:outerShdw blurRad="80000" dist="40000" dir="5040000" algn="tl">
                  <a:srgbClr val="000000">
                    <a:alpha val="30000"/>
                  </a:srgbClr>
                </a:outerShdw>
              </a:effectLst>
              <a:latin typeface="GEFlow-Bold"/>
              <a:cs typeface="Arial"/>
            </a:endParaRPr>
          </a:p>
          <a:p>
            <a:pPr algn="ctr" fontAlgn="base">
              <a:spcBef>
                <a:spcPct val="0"/>
              </a:spcBef>
              <a:spcAft>
                <a:spcPct val="0"/>
              </a:spcAft>
              <a:defRPr/>
            </a:pPr>
            <a:r>
              <a:rPr lang="ar-SA" sz="4400" b="1" kern="0" dirty="0">
                <a:ln w="11430"/>
                <a:solidFill>
                  <a:srgbClr val="FFC000"/>
                </a:solidFill>
                <a:effectLst>
                  <a:outerShdw blurRad="80000" dist="40000" dir="5040000" algn="tl">
                    <a:srgbClr val="000000">
                      <a:alpha val="30000"/>
                    </a:srgbClr>
                  </a:outerShdw>
                </a:effectLst>
                <a:latin typeface="GEFlow-Bold"/>
              </a:rPr>
              <a:t>الذرة</a:t>
            </a:r>
            <a:endParaRPr lang="ar-EG" sz="4400" b="1" kern="0" dirty="0">
              <a:ln w="11430"/>
              <a:solidFill>
                <a:srgbClr val="FFC000"/>
              </a:solidFill>
              <a:effectLst>
                <a:outerShdw blurRad="80000" dist="40000" dir="5040000" algn="tl">
                  <a:srgbClr val="000000">
                    <a:alpha val="30000"/>
                  </a:srgbClr>
                </a:outerShdw>
              </a:effectLst>
              <a:latin typeface="GEFlow-Bold"/>
            </a:endParaRPr>
          </a:p>
        </p:txBody>
      </p:sp>
      <p:sp>
        <p:nvSpPr>
          <p:cNvPr id="22" name="مستطيل 11">
            <a:hlinkClick r:id="" action="ppaction://noaction"/>
          </p:cNvPr>
          <p:cNvSpPr>
            <a:spLocks noChangeArrowheads="1"/>
          </p:cNvSpPr>
          <p:nvPr/>
        </p:nvSpPr>
        <p:spPr bwMode="auto">
          <a:xfrm>
            <a:off x="611560" y="2577098"/>
            <a:ext cx="3058491" cy="707886"/>
          </a:xfrm>
          <a:prstGeom prst="rect">
            <a:avLst/>
          </a:prstGeom>
          <a:no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a:extLst/>
        </p:spPr>
        <p:txBody>
          <a:bodyPr wrap="square">
            <a:spAutoFit/>
            <a:scene3d>
              <a:camera prst="orthographicFront"/>
              <a:lightRig rig="glow" dir="tl">
                <a:rot lat="0" lon="0" rev="5400000"/>
              </a:lightRig>
            </a:scene3d>
            <a:sp3d contourW="12700">
              <a:contourClr>
                <a:schemeClr val="accent6">
                  <a:shade val="73000"/>
                </a:schemeClr>
              </a:contourClr>
            </a:sp3d>
          </a:bodyPr>
          <a:lstStyle/>
          <a:p>
            <a:pPr algn="ctr">
              <a:defRPr/>
            </a:pPr>
            <a:r>
              <a:rPr lang="ar-EG" sz="4000" b="1" kern="0" dirty="0">
                <a:ln w="11430"/>
                <a:solidFill>
                  <a:srgbClr val="002060"/>
                </a:solidFill>
                <a:latin typeface="GEFlow-Bold"/>
              </a:rPr>
              <a:t>الدرس </a:t>
            </a:r>
            <a:r>
              <a:rPr lang="ar-SA" sz="4000" b="1" kern="0" dirty="0">
                <a:ln w="11430"/>
                <a:solidFill>
                  <a:srgbClr val="002060"/>
                </a:solidFill>
                <a:latin typeface="GEFlow-Bold"/>
              </a:rPr>
              <a:t>الثاني</a:t>
            </a:r>
            <a:endParaRPr lang="ar-SA" sz="4000" b="1" kern="0" dirty="0">
              <a:ln w="11430"/>
              <a:solidFill>
                <a:srgbClr val="002060"/>
              </a:solidFill>
              <a:latin typeface="Franklin Gothic Book"/>
            </a:endParaRPr>
          </a:p>
        </p:txBody>
      </p:sp>
    </p:spTree>
    <p:extLst>
      <p:ext uri="{BB962C8B-B14F-4D97-AF65-F5344CB8AC3E}">
        <p14:creationId xmlns:p14="http://schemas.microsoft.com/office/powerpoint/2010/main" xmlns="" val="2846252643"/>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4" name="مجموعة 3"/>
          <p:cNvGrpSpPr/>
          <p:nvPr/>
        </p:nvGrpSpPr>
        <p:grpSpPr>
          <a:xfrm>
            <a:off x="4128331" y="116632"/>
            <a:ext cx="4836158" cy="764704"/>
            <a:chOff x="2339752" y="0"/>
            <a:chExt cx="4536504" cy="764704"/>
          </a:xfrm>
        </p:grpSpPr>
        <p:sp>
          <p:nvSpPr>
            <p:cNvPr id="2" name="مستطيل مستدير الزوايا 1"/>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 name="مستطيل مستدير الزوايا 2"/>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 name="مربع نص 4"/>
          <p:cNvSpPr txBox="1"/>
          <p:nvPr/>
        </p:nvSpPr>
        <p:spPr>
          <a:xfrm>
            <a:off x="4484898" y="217319"/>
            <a:ext cx="4355439"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أوجه القصور في نموذج بور</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pic>
        <p:nvPicPr>
          <p:cNvPr id="27" name="Picture 2" descr="http://faculty.mu.edu.sa/public/uploads/image/20120404/20120404164724_35289.jpg">
            <a:hlinkClick r:id="rId6"/>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573788" y="1556792"/>
            <a:ext cx="6264092" cy="396044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661084740"/>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8"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heel(4)">
                                      <p:cBhvr>
                                        <p:cTn id="31" dur="20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anim calcmode="lin" valueType="num">
                                      <p:cBhvr>
                                        <p:cTn id="37" dur="2000" fill="hold"/>
                                        <p:tgtEl>
                                          <p:spTgt spid="11"/>
                                        </p:tgtEl>
                                        <p:attrNameLst>
                                          <p:attrName>ppt_w</p:attrName>
                                        </p:attrNameLst>
                                      </p:cBhvr>
                                      <p:tavLst>
                                        <p:tav tm="0" fmla="#ppt_w*sin(2.5*pi*$)">
                                          <p:val>
                                            <p:fltVal val="0"/>
                                          </p:val>
                                        </p:tav>
                                        <p:tav tm="100000">
                                          <p:val>
                                            <p:fltVal val="1"/>
                                          </p:val>
                                        </p:tav>
                                      </p:tavLst>
                                    </p:anim>
                                    <p:anim calcmode="lin" valueType="num">
                                      <p:cBhvr>
                                        <p:cTn id="38" dur="2000" fill="hold"/>
                                        <p:tgtEl>
                                          <p:spTgt spid="11"/>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anim calcmode="lin" valueType="num">
                                      <p:cBhvr>
                                        <p:cTn id="42" dur="2000" fill="hold"/>
                                        <p:tgtEl>
                                          <p:spTgt spid="10"/>
                                        </p:tgtEl>
                                        <p:attrNameLst>
                                          <p:attrName>ppt_w</p:attrName>
                                        </p:attrNameLst>
                                      </p:cBhvr>
                                      <p:tavLst>
                                        <p:tav tm="0" fmla="#ppt_w*sin(2.5*pi*$)">
                                          <p:val>
                                            <p:fltVal val="0"/>
                                          </p:val>
                                        </p:tav>
                                        <p:tav tm="100000">
                                          <p:val>
                                            <p:fltVal val="1"/>
                                          </p:val>
                                        </p:tav>
                                      </p:tavLst>
                                    </p:anim>
                                    <p:anim calcmode="lin" valueType="num">
                                      <p:cBhvr>
                                        <p:cTn id="4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9" name="مجموعة 8"/>
          <p:cNvGrpSpPr/>
          <p:nvPr/>
        </p:nvGrpSpPr>
        <p:grpSpPr>
          <a:xfrm>
            <a:off x="179512" y="332656"/>
            <a:ext cx="8760316" cy="3960440"/>
            <a:chOff x="179512" y="511693"/>
            <a:chExt cx="8760316" cy="3493371"/>
          </a:xfrm>
        </p:grpSpPr>
        <p:sp>
          <p:nvSpPr>
            <p:cNvPr id="7" name="مستطيل 6"/>
            <p:cNvSpPr/>
            <p:nvPr/>
          </p:nvSpPr>
          <p:spPr>
            <a:xfrm>
              <a:off x="1030207" y="535588"/>
              <a:ext cx="7909621" cy="3469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179512" y="511693"/>
              <a:ext cx="8671335" cy="3487936"/>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339677" y="609649"/>
            <a:ext cx="8264771" cy="3539430"/>
          </a:xfrm>
          <a:prstGeom prst="rect">
            <a:avLst/>
          </a:prstGeom>
          <a:noFill/>
        </p:spPr>
        <p:txBody>
          <a:bodyPr wrap="square" rtlCol="1">
            <a:spAutoFit/>
          </a:bodyPr>
          <a:lstStyle/>
          <a:p>
            <a:pPr marL="365125" indent="-365125">
              <a:buFont typeface="Wingdings" pitchFamily="2" charset="2"/>
              <a:buChar char="ü"/>
              <a:tabLst>
                <a:tab pos="365125" algn="l"/>
              </a:tabLst>
            </a:pPr>
            <a:r>
              <a:rPr lang="ar-SA" sz="3200" b="1" dirty="0">
                <a:solidFill>
                  <a:srgbClr val="7030A0"/>
                </a:solidFill>
                <a:latin typeface="Sakkal Majalla" pitchFamily="2" charset="-78"/>
                <a:cs typeface="Sakkal Majalla" pitchFamily="2" charset="-78"/>
              </a:rPr>
              <a:t>ينطبق فقط على ذرة الهيدروجين و</a:t>
            </a:r>
            <a:r>
              <a:rPr lang="en-US" sz="3200" b="1" dirty="0">
                <a:solidFill>
                  <a:srgbClr val="7030A0"/>
                </a:solidFill>
                <a:latin typeface="Sakkal Majalla" pitchFamily="2" charset="-78"/>
                <a:cs typeface="Sakkal Majalla" pitchFamily="2" charset="-78"/>
              </a:rPr>
              <a:t> </a:t>
            </a:r>
            <a:r>
              <a:rPr lang="ar-SA" sz="3200" b="1" dirty="0">
                <a:solidFill>
                  <a:srgbClr val="7030A0"/>
                </a:solidFill>
                <a:latin typeface="Sakkal Majalla" pitchFamily="2" charset="-78"/>
                <a:cs typeface="Sakkal Majalla" pitchFamily="2" charset="-78"/>
              </a:rPr>
              <a:t>لم يستطع تفسير أطياف بقية </a:t>
            </a:r>
            <a:r>
              <a:rPr lang="ar-SA" sz="3200" b="1" dirty="0" smtClean="0">
                <a:solidFill>
                  <a:srgbClr val="7030A0"/>
                </a:solidFill>
                <a:latin typeface="Sakkal Majalla" pitchFamily="2" charset="-78"/>
                <a:cs typeface="Sakkal Majalla" pitchFamily="2" charset="-78"/>
              </a:rPr>
              <a:t>العناصر. </a:t>
            </a:r>
          </a:p>
          <a:p>
            <a:pPr marL="365125" indent="-365125">
              <a:buFont typeface="Wingdings" pitchFamily="2" charset="2"/>
              <a:buChar char="ü"/>
            </a:pPr>
            <a:r>
              <a:rPr lang="ar-SA" sz="3200" b="1" dirty="0" smtClean="0">
                <a:solidFill>
                  <a:srgbClr val="7030A0"/>
                </a:solidFill>
                <a:latin typeface="Sakkal Majalla" pitchFamily="2" charset="-78"/>
                <a:cs typeface="Sakkal Majalla" pitchFamily="2" charset="-78"/>
              </a:rPr>
              <a:t>اعتبار الالكترون جسيم مادي مشحون متحرك فقط.</a:t>
            </a:r>
            <a:endParaRPr lang="ar-SA" sz="3200" b="1" dirty="0">
              <a:solidFill>
                <a:srgbClr val="7030A0"/>
              </a:solidFill>
              <a:latin typeface="Sakkal Majalla" pitchFamily="2" charset="-78"/>
              <a:cs typeface="Sakkal Majalla" pitchFamily="2" charset="-78"/>
            </a:endParaRPr>
          </a:p>
          <a:p>
            <a:pPr marL="365125" indent="-365125">
              <a:buFont typeface="Wingdings" pitchFamily="2" charset="2"/>
              <a:buChar char="ü"/>
            </a:pPr>
            <a:r>
              <a:rPr lang="ar-SA" sz="3200" b="1" dirty="0" smtClean="0">
                <a:solidFill>
                  <a:prstClr val="black"/>
                </a:solidFill>
                <a:latin typeface="Sakkal Majalla" pitchFamily="2" charset="-78"/>
                <a:cs typeface="Sakkal Majalla" pitchFamily="2" charset="-78"/>
              </a:rPr>
              <a:t>لا </a:t>
            </a:r>
            <a:r>
              <a:rPr lang="ar-SA" sz="3200" b="1" dirty="0">
                <a:solidFill>
                  <a:prstClr val="black"/>
                </a:solidFill>
                <a:latin typeface="Sakkal Majalla" pitchFamily="2" charset="-78"/>
                <a:cs typeface="Sakkal Majalla" pitchFamily="2" charset="-78"/>
              </a:rPr>
              <a:t>يتحرك الإلكترون إلا في مدارات محددة ذات انصاف أقطار محددة ومعينة ( </a:t>
            </a:r>
            <a:r>
              <a:rPr lang="ar-SA" sz="3200" b="1" dirty="0">
                <a:solidFill>
                  <a:srgbClr val="FF0000"/>
                </a:solidFill>
                <a:latin typeface="Sakkal Majalla" pitchFamily="2" charset="-78"/>
                <a:cs typeface="Sakkal Majalla" pitchFamily="2" charset="-78"/>
              </a:rPr>
              <a:t>هذا يتعارض مع مبدأ  عدم التحديد </a:t>
            </a:r>
            <a:r>
              <a:rPr lang="ar-SA" sz="3200" b="1" dirty="0" err="1">
                <a:solidFill>
                  <a:srgbClr val="FF0000"/>
                </a:solidFill>
                <a:latin typeface="Sakkal Majalla" pitchFamily="2" charset="-78"/>
                <a:cs typeface="Sakkal Majalla" pitchFamily="2" charset="-78"/>
              </a:rPr>
              <a:t>لهيزنبرج</a:t>
            </a:r>
            <a:r>
              <a:rPr lang="ar-SA" sz="3200" b="1" dirty="0">
                <a:solidFill>
                  <a:prstClr val="black"/>
                </a:solidFill>
                <a:latin typeface="Sakkal Majalla" pitchFamily="2" charset="-78"/>
                <a:cs typeface="Sakkal Majalla" pitchFamily="2" charset="-78"/>
              </a:rPr>
              <a:t>)</a:t>
            </a:r>
          </a:p>
          <a:p>
            <a:pPr marL="365125" indent="-365125">
              <a:buFont typeface="Wingdings" pitchFamily="2" charset="2"/>
              <a:buChar char="ü"/>
            </a:pPr>
            <a:r>
              <a:rPr lang="ar-SA" sz="3200" b="1" dirty="0" smtClean="0">
                <a:solidFill>
                  <a:prstClr val="black"/>
                </a:solidFill>
                <a:latin typeface="Sakkal Majalla" pitchFamily="2" charset="-78"/>
                <a:cs typeface="Sakkal Majalla" pitchFamily="2" charset="-78"/>
              </a:rPr>
              <a:t>الإلكترونات </a:t>
            </a:r>
            <a:r>
              <a:rPr lang="ar-SA" sz="3200" b="1" dirty="0">
                <a:solidFill>
                  <a:prstClr val="black"/>
                </a:solidFill>
                <a:latin typeface="Sakkal Majalla" pitchFamily="2" charset="-78"/>
                <a:cs typeface="Sakkal Majalla" pitchFamily="2" charset="-78"/>
              </a:rPr>
              <a:t>لا تشع طاقة رغم أنها تتسارع ( </a:t>
            </a:r>
            <a:r>
              <a:rPr lang="ar-SA" sz="3200" b="1" dirty="0">
                <a:solidFill>
                  <a:srgbClr val="FF0000"/>
                </a:solidFill>
                <a:latin typeface="Sakkal Majalla" pitchFamily="2" charset="-78"/>
                <a:cs typeface="Sakkal Majalla" pitchFamily="2" charset="-78"/>
              </a:rPr>
              <a:t>النظرية </a:t>
            </a:r>
            <a:r>
              <a:rPr lang="ar-SA" sz="3200" b="1" dirty="0" smtClean="0">
                <a:solidFill>
                  <a:srgbClr val="FF0000"/>
                </a:solidFill>
                <a:latin typeface="Sakkal Majalla" pitchFamily="2" charset="-78"/>
                <a:cs typeface="Sakkal Majalla" pitchFamily="2" charset="-78"/>
              </a:rPr>
              <a:t>الكهرومغناطيسية </a:t>
            </a:r>
            <a:r>
              <a:rPr lang="ar-SA" sz="3200" b="1" dirty="0">
                <a:solidFill>
                  <a:srgbClr val="FF0000"/>
                </a:solidFill>
                <a:latin typeface="Sakkal Majalla" pitchFamily="2" charset="-78"/>
                <a:cs typeface="Sakkal Majalla" pitchFamily="2" charset="-78"/>
              </a:rPr>
              <a:t>تتطلب أن تبعث الجسيمات المتسارعة طاقة</a:t>
            </a:r>
            <a:r>
              <a:rPr lang="ar-SA" sz="3200" b="1" dirty="0" smtClean="0">
                <a:solidFill>
                  <a:prstClr val="black"/>
                </a:solidFill>
                <a:latin typeface="Sakkal Majalla" pitchFamily="2" charset="-78"/>
                <a:cs typeface="Sakkal Majalla" pitchFamily="2" charset="-78"/>
              </a:rPr>
              <a:t>)</a:t>
            </a:r>
          </a:p>
        </p:txBody>
      </p:sp>
      <p:grpSp>
        <p:nvGrpSpPr>
          <p:cNvPr id="28" name="مجموعة 27"/>
          <p:cNvGrpSpPr/>
          <p:nvPr/>
        </p:nvGrpSpPr>
        <p:grpSpPr>
          <a:xfrm>
            <a:off x="611560" y="4581128"/>
            <a:ext cx="8242427" cy="1224136"/>
            <a:chOff x="6156176" y="826988"/>
            <a:chExt cx="2987824" cy="787896"/>
          </a:xfrm>
        </p:grpSpPr>
        <p:sp>
          <p:nvSpPr>
            <p:cNvPr id="29" name="مستطيل 28"/>
            <p:cNvSpPr/>
            <p:nvPr/>
          </p:nvSpPr>
          <p:spPr>
            <a:xfrm>
              <a:off x="7131839" y="826988"/>
              <a:ext cx="2012161" cy="787896"/>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9" name="مخطط انسيابي: معالجة متعاقبة 38"/>
            <p:cNvSpPr/>
            <p:nvPr/>
          </p:nvSpPr>
          <p:spPr>
            <a:xfrm>
              <a:off x="6156176" y="863000"/>
              <a:ext cx="2987824" cy="720080"/>
            </a:xfrm>
            <a:prstGeom prst="flowChartAlternate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40" name="مربع نص 39"/>
          <p:cNvSpPr txBox="1"/>
          <p:nvPr/>
        </p:nvSpPr>
        <p:spPr>
          <a:xfrm>
            <a:off x="611561" y="4725144"/>
            <a:ext cx="8178929" cy="1015663"/>
          </a:xfrm>
          <a:prstGeom prst="rect">
            <a:avLst/>
          </a:prstGeom>
          <a:noFill/>
        </p:spPr>
        <p:txBody>
          <a:bodyPr wrap="square" rtlCol="1">
            <a:spAutoFit/>
          </a:bodyPr>
          <a:lstStyle/>
          <a:p>
            <a:pPr fontAlgn="auto">
              <a:spcAft>
                <a:spcPts val="0"/>
              </a:spcAft>
              <a:defRPr/>
            </a:pPr>
            <a:r>
              <a:rPr lang="ar-SA" sz="3000" b="1" dirty="0" smtClean="0">
                <a:solidFill>
                  <a:prstClr val="black"/>
                </a:solidFill>
                <a:latin typeface="Sakkal Majalla" pitchFamily="2" charset="-78"/>
                <a:cs typeface="Sakkal Majalla" pitchFamily="2" charset="-78"/>
              </a:rPr>
              <a:t>اقتنع العلماء أن نموذج بور للذرة فيه قصور فوضعوا تصورات جديدة ومبتكرة.</a:t>
            </a:r>
            <a:endParaRPr lang="ar-SA" sz="3000" b="1" dirty="0">
              <a:solidFill>
                <a:prstClr val="black"/>
              </a:solidFill>
              <a:latin typeface="Sakkal Majalla" pitchFamily="2" charset="-78"/>
              <a:cs typeface="Sakkal Majalla" pitchFamily="2" charset="-78"/>
            </a:endParaRPr>
          </a:p>
        </p:txBody>
      </p:sp>
    </p:spTree>
    <p:custDataLst>
      <p:tags r:id="rId1"/>
    </p:custDataLst>
    <p:extLst>
      <p:ext uri="{BB962C8B-B14F-4D97-AF65-F5344CB8AC3E}">
        <p14:creationId xmlns:p14="http://schemas.microsoft.com/office/powerpoint/2010/main" xmlns="" val="1434106177"/>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6"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iterate type="lt">
                                    <p:tmPct val="10000"/>
                                  </p:iterate>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ppt_x"/>
                                          </p:val>
                                        </p:tav>
                                        <p:tav tm="100000">
                                          <p:val>
                                            <p:strVal val="#ppt_x"/>
                                          </p:val>
                                        </p:tav>
                                      </p:tavLst>
                                    </p:anim>
                                    <p:anim calcmode="lin" valueType="num">
                                      <p:cBhvr additive="base">
                                        <p:cTn id="2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anim calcmode="lin" valueType="num">
                                      <p:cBhvr>
                                        <p:cTn id="27" dur="2000" fill="hold"/>
                                        <p:tgtEl>
                                          <p:spTgt spid="11"/>
                                        </p:tgtEl>
                                        <p:attrNameLst>
                                          <p:attrName>ppt_w</p:attrName>
                                        </p:attrNameLst>
                                      </p:cBhvr>
                                      <p:tavLst>
                                        <p:tav tm="0" fmla="#ppt_w*sin(2.5*pi*$)">
                                          <p:val>
                                            <p:fltVal val="0"/>
                                          </p:val>
                                        </p:tav>
                                        <p:tav tm="100000">
                                          <p:val>
                                            <p:fltVal val="1"/>
                                          </p:val>
                                        </p:tav>
                                      </p:tavLst>
                                    </p:anim>
                                    <p:anim calcmode="lin" valueType="num">
                                      <p:cBhvr>
                                        <p:cTn id="28" dur="2000" fill="hold"/>
                                        <p:tgtEl>
                                          <p:spTgt spid="11"/>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ppt_w</p:attrName>
                                        </p:attrNameLst>
                                      </p:cBhvr>
                                      <p:tavLst>
                                        <p:tav tm="0" fmla="#ppt_w*sin(2.5*pi*$)">
                                          <p:val>
                                            <p:fltVal val="0"/>
                                          </p:val>
                                        </p:tav>
                                        <p:tav tm="100000">
                                          <p:val>
                                            <p:fltVal val="1"/>
                                          </p:val>
                                        </p:tav>
                                      </p:tavLst>
                                    </p:anim>
                                    <p:anim calcmode="lin" valueType="num">
                                      <p:cBhvr>
                                        <p:cTn id="3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23" name="مجموعة 22"/>
          <p:cNvGrpSpPr/>
          <p:nvPr/>
        </p:nvGrpSpPr>
        <p:grpSpPr>
          <a:xfrm>
            <a:off x="722061" y="1700808"/>
            <a:ext cx="8242427" cy="843332"/>
            <a:chOff x="6156176" y="826988"/>
            <a:chExt cx="2987824" cy="787896"/>
          </a:xfrm>
        </p:grpSpPr>
        <p:sp>
          <p:nvSpPr>
            <p:cNvPr id="24" name="مستطيل 23"/>
            <p:cNvSpPr/>
            <p:nvPr/>
          </p:nvSpPr>
          <p:spPr>
            <a:xfrm>
              <a:off x="7131839" y="826988"/>
              <a:ext cx="2012161" cy="787896"/>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25" name="مخطط انسيابي: معالجة متعاقبة 24"/>
            <p:cNvSpPr/>
            <p:nvPr/>
          </p:nvSpPr>
          <p:spPr>
            <a:xfrm>
              <a:off x="6156176" y="863000"/>
              <a:ext cx="2987824" cy="720080"/>
            </a:xfrm>
            <a:prstGeom prst="flowChartAlternate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30" name="مربع نص 29"/>
          <p:cNvSpPr txBox="1"/>
          <p:nvPr/>
        </p:nvSpPr>
        <p:spPr>
          <a:xfrm>
            <a:off x="722062" y="1850673"/>
            <a:ext cx="8178929" cy="553998"/>
          </a:xfrm>
          <a:prstGeom prst="rect">
            <a:avLst/>
          </a:prstGeom>
          <a:noFill/>
        </p:spPr>
        <p:txBody>
          <a:bodyPr wrap="square" rtlCol="1">
            <a:spAutoFit/>
          </a:bodyPr>
          <a:lstStyle/>
          <a:p>
            <a:pPr fontAlgn="auto">
              <a:spcAft>
                <a:spcPts val="0"/>
              </a:spcAft>
              <a:defRPr/>
            </a:pPr>
            <a:r>
              <a:rPr lang="ar-SA" sz="3000" b="1" dirty="0" smtClean="0">
                <a:solidFill>
                  <a:prstClr val="black"/>
                </a:solidFill>
                <a:latin typeface="Sakkal Majalla" pitchFamily="2" charset="-78"/>
                <a:cs typeface="Sakkal Majalla" pitchFamily="2" charset="-78"/>
              </a:rPr>
              <a:t>أن للجسيمات خصائص موجبة تمامًا كما للضوء خصائص جسيمة.</a:t>
            </a:r>
            <a:endParaRPr lang="ar-SA" sz="3000" b="1" dirty="0">
              <a:solidFill>
                <a:prstClr val="black"/>
              </a:solidFill>
              <a:latin typeface="Sakkal Majalla" pitchFamily="2" charset="-78"/>
              <a:cs typeface="Sakkal Majalla" pitchFamily="2" charset="-78"/>
            </a:endParaRPr>
          </a:p>
        </p:txBody>
      </p:sp>
      <p:grpSp>
        <p:nvGrpSpPr>
          <p:cNvPr id="4" name="مجموعة 3"/>
          <p:cNvGrpSpPr/>
          <p:nvPr/>
        </p:nvGrpSpPr>
        <p:grpSpPr>
          <a:xfrm>
            <a:off x="3995936" y="44624"/>
            <a:ext cx="4968552" cy="1609487"/>
            <a:chOff x="3995936" y="44624"/>
            <a:chExt cx="4968552" cy="1609487"/>
          </a:xfrm>
        </p:grpSpPr>
        <p:grpSp>
          <p:nvGrpSpPr>
            <p:cNvPr id="39" name="مجموعة 38"/>
            <p:cNvGrpSpPr/>
            <p:nvPr/>
          </p:nvGrpSpPr>
          <p:grpSpPr>
            <a:xfrm>
              <a:off x="3995936" y="44624"/>
              <a:ext cx="4966912" cy="781637"/>
              <a:chOff x="2456145" y="-16933"/>
              <a:chExt cx="4536504" cy="781637"/>
            </a:xfrm>
          </p:grpSpPr>
          <p:sp>
            <p:nvSpPr>
              <p:cNvPr id="40" name="مستطيل مستدير الزوايا 39"/>
              <p:cNvSpPr/>
              <p:nvPr/>
            </p:nvSpPr>
            <p:spPr>
              <a:xfrm>
                <a:off x="2456145" y="0"/>
                <a:ext cx="4536504" cy="764704"/>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solidFill>
                    <a:prstClr val="white"/>
                  </a:solidFill>
                </a:endParaRPr>
              </a:p>
            </p:txBody>
          </p:sp>
          <p:sp>
            <p:nvSpPr>
              <p:cNvPr id="41" name="مستطيل مستدير الزوايا 40"/>
              <p:cNvSpPr/>
              <p:nvPr/>
            </p:nvSpPr>
            <p:spPr>
              <a:xfrm>
                <a:off x="2456146" y="-16933"/>
                <a:ext cx="4384502" cy="764704"/>
              </a:xfrm>
              <a:prstGeom prst="round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solidFill>
                    <a:prstClr val="black"/>
                  </a:solidFill>
                </a:endParaRPr>
              </a:p>
            </p:txBody>
          </p:sp>
        </p:grpSp>
        <p:sp>
          <p:nvSpPr>
            <p:cNvPr id="42" name="مربع نص 41"/>
            <p:cNvSpPr txBox="1"/>
            <p:nvPr/>
          </p:nvSpPr>
          <p:spPr>
            <a:xfrm>
              <a:off x="4283968" y="155631"/>
              <a:ext cx="4547448" cy="553998"/>
            </a:xfrm>
            <a:prstGeom prst="rect">
              <a:avLst/>
            </a:prstGeom>
            <a:noFill/>
          </p:spPr>
          <p:txBody>
            <a:bodyPr wrap="square" rtlCol="1">
              <a:spAutoFit/>
            </a:bodyPr>
            <a:lstStyle/>
            <a:p>
              <a:pPr algn="ctr"/>
              <a:r>
                <a:rPr lang="ar-SA" sz="3000" b="1" dirty="0" smtClean="0">
                  <a:solidFill>
                    <a:srgbClr val="FFFF00"/>
                  </a:solidFill>
                  <a:latin typeface="Sakkal Majalla" pitchFamily="2" charset="-78"/>
                  <a:cs typeface="Sakkal Majalla" pitchFamily="2" charset="-78"/>
                </a:rPr>
                <a:t>طرح العالم الفرنسي دي برولي نظرية</a:t>
              </a:r>
              <a:endParaRPr lang="ar-SA" sz="3000" b="1" dirty="0">
                <a:solidFill>
                  <a:srgbClr val="FFFF00"/>
                </a:solidFill>
                <a:latin typeface="Sakkal Majalla" pitchFamily="2" charset="-78"/>
                <a:cs typeface="Sakkal Majalla" pitchFamily="2" charset="-78"/>
              </a:endParaRPr>
            </a:p>
          </p:txBody>
        </p:sp>
        <p:sp>
          <p:nvSpPr>
            <p:cNvPr id="2" name="سهم للأسفل 1"/>
            <p:cNvSpPr/>
            <p:nvPr/>
          </p:nvSpPr>
          <p:spPr>
            <a:xfrm>
              <a:off x="7956376" y="836712"/>
              <a:ext cx="1008112" cy="817399"/>
            </a:xfrm>
            <a:prstGeom prst="down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grpSp>
      <p:sp>
        <p:nvSpPr>
          <p:cNvPr id="26" name="مستطيل 25"/>
          <p:cNvSpPr>
            <a:spLocks noChangeArrowheads="1"/>
          </p:cNvSpPr>
          <p:nvPr/>
        </p:nvSpPr>
        <p:spPr bwMode="auto">
          <a:xfrm>
            <a:off x="2197376" y="2730986"/>
            <a:ext cx="4966912" cy="553998"/>
          </a:xfrm>
          <a:prstGeom prst="rect">
            <a:avLst/>
          </a:prstGeom>
          <a:ln/>
          <a:extLst/>
        </p:spPr>
        <p:style>
          <a:lnRef idx="1">
            <a:schemeClr val="accent6"/>
          </a:lnRef>
          <a:fillRef idx="3">
            <a:schemeClr val="accent6"/>
          </a:fillRef>
          <a:effectRef idx="2">
            <a:schemeClr val="accent6"/>
          </a:effectRef>
          <a:fontRef idx="minor">
            <a:schemeClr val="lt1"/>
          </a:fontRef>
        </p:style>
        <p:txBody>
          <a:bodyPr wrap="square">
            <a:spAutoFit/>
          </a:bodyPr>
          <a:lstStyle/>
          <a:p>
            <a:r>
              <a:rPr lang="ar-SA" sz="3000" b="1" dirty="0" smtClean="0">
                <a:solidFill>
                  <a:schemeClr val="bg1"/>
                </a:solidFill>
                <a:latin typeface="Sakkal Majalla" pitchFamily="2" charset="-78"/>
                <a:cs typeface="Sakkal Majalla" pitchFamily="2" charset="-78"/>
              </a:rPr>
              <a:t>فلماذا لا يكون </a:t>
            </a:r>
            <a:r>
              <a:rPr lang="ar-SA" sz="3000" b="1" dirty="0" err="1" smtClean="0">
                <a:solidFill>
                  <a:schemeClr val="bg1"/>
                </a:solidFill>
                <a:latin typeface="Sakkal Majalla" pitchFamily="2" charset="-78"/>
                <a:cs typeface="Sakkal Majalla" pitchFamily="2" charset="-78"/>
              </a:rPr>
              <a:t>للالكترون</a:t>
            </a:r>
            <a:r>
              <a:rPr lang="ar-SA" sz="3000" b="1" dirty="0" smtClean="0">
                <a:solidFill>
                  <a:schemeClr val="bg1"/>
                </a:solidFill>
                <a:latin typeface="Sakkal Majalla" pitchFamily="2" charset="-78"/>
                <a:cs typeface="Sakkal Majalla" pitchFamily="2" charset="-78"/>
              </a:rPr>
              <a:t> نفس الطبيعة؟</a:t>
            </a:r>
          </a:p>
        </p:txBody>
      </p:sp>
      <p:grpSp>
        <p:nvGrpSpPr>
          <p:cNvPr id="31" name="مجموعة 30"/>
          <p:cNvGrpSpPr/>
          <p:nvPr/>
        </p:nvGrpSpPr>
        <p:grpSpPr>
          <a:xfrm>
            <a:off x="683568" y="5013176"/>
            <a:ext cx="8242427" cy="843332"/>
            <a:chOff x="6156176" y="826988"/>
            <a:chExt cx="2987824" cy="787896"/>
          </a:xfrm>
        </p:grpSpPr>
        <p:sp>
          <p:nvSpPr>
            <p:cNvPr id="32" name="مستطيل 31"/>
            <p:cNvSpPr/>
            <p:nvPr/>
          </p:nvSpPr>
          <p:spPr>
            <a:xfrm>
              <a:off x="7131839" y="826988"/>
              <a:ext cx="2012161" cy="787896"/>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3" name="مخطط انسيابي: معالجة متعاقبة 32"/>
            <p:cNvSpPr/>
            <p:nvPr/>
          </p:nvSpPr>
          <p:spPr>
            <a:xfrm>
              <a:off x="6156176" y="863000"/>
              <a:ext cx="2987824" cy="720080"/>
            </a:xfrm>
            <a:prstGeom prst="flowChartAlternate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34" name="مربع نص 33"/>
          <p:cNvSpPr txBox="1"/>
          <p:nvPr/>
        </p:nvSpPr>
        <p:spPr>
          <a:xfrm>
            <a:off x="683569" y="5163041"/>
            <a:ext cx="8178929" cy="553998"/>
          </a:xfrm>
          <a:prstGeom prst="rect">
            <a:avLst/>
          </a:prstGeom>
          <a:noFill/>
        </p:spPr>
        <p:txBody>
          <a:bodyPr wrap="square" rtlCol="1">
            <a:spAutoFit/>
          </a:bodyPr>
          <a:lstStyle/>
          <a:p>
            <a:pPr fontAlgn="auto">
              <a:spcAft>
                <a:spcPts val="0"/>
              </a:spcAft>
              <a:defRPr/>
            </a:pPr>
            <a:r>
              <a:rPr lang="ar-SA" sz="3000" b="1" dirty="0" smtClean="0">
                <a:solidFill>
                  <a:prstClr val="black"/>
                </a:solidFill>
                <a:latin typeface="Sakkal Majalla" pitchFamily="2" charset="-78"/>
                <a:cs typeface="Sakkal Majalla" pitchFamily="2" charset="-78"/>
              </a:rPr>
              <a:t>اقترح دي برولي الحركة الموجية للإلكترون حول النواة.</a:t>
            </a:r>
            <a:endParaRPr lang="ar-SA" sz="3000" b="1" dirty="0">
              <a:solidFill>
                <a:prstClr val="black"/>
              </a:solidFill>
              <a:latin typeface="Sakkal Majalla" pitchFamily="2" charset="-78"/>
              <a:cs typeface="Sakkal Majalla" pitchFamily="2" charset="-78"/>
            </a:endParaRPr>
          </a:p>
        </p:txBody>
      </p:sp>
      <p:grpSp>
        <p:nvGrpSpPr>
          <p:cNvPr id="35" name="مجموعة 34"/>
          <p:cNvGrpSpPr/>
          <p:nvPr/>
        </p:nvGrpSpPr>
        <p:grpSpPr>
          <a:xfrm>
            <a:off x="6150548" y="3521773"/>
            <a:ext cx="2775446" cy="1491404"/>
            <a:chOff x="3995936" y="44624"/>
            <a:chExt cx="4968552" cy="1609487"/>
          </a:xfrm>
        </p:grpSpPr>
        <p:grpSp>
          <p:nvGrpSpPr>
            <p:cNvPr id="36" name="مجموعة 35"/>
            <p:cNvGrpSpPr/>
            <p:nvPr/>
          </p:nvGrpSpPr>
          <p:grpSpPr>
            <a:xfrm>
              <a:off x="3995936" y="44624"/>
              <a:ext cx="4966912" cy="781637"/>
              <a:chOff x="2456145" y="-16933"/>
              <a:chExt cx="4536504" cy="781637"/>
            </a:xfrm>
          </p:grpSpPr>
          <p:sp>
            <p:nvSpPr>
              <p:cNvPr id="43" name="مستطيل مستدير الزوايا 42"/>
              <p:cNvSpPr/>
              <p:nvPr/>
            </p:nvSpPr>
            <p:spPr>
              <a:xfrm>
                <a:off x="2456145" y="0"/>
                <a:ext cx="4536504" cy="764704"/>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solidFill>
                    <a:prstClr val="white"/>
                  </a:solidFill>
                </a:endParaRPr>
              </a:p>
            </p:txBody>
          </p:sp>
          <p:sp>
            <p:nvSpPr>
              <p:cNvPr id="44" name="مستطيل مستدير الزوايا 43"/>
              <p:cNvSpPr/>
              <p:nvPr/>
            </p:nvSpPr>
            <p:spPr>
              <a:xfrm>
                <a:off x="2456146" y="-16933"/>
                <a:ext cx="4384502" cy="764704"/>
              </a:xfrm>
              <a:prstGeom prst="round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solidFill>
                    <a:prstClr val="black"/>
                  </a:solidFill>
                </a:endParaRPr>
              </a:p>
            </p:txBody>
          </p:sp>
        </p:grpSp>
        <p:sp>
          <p:nvSpPr>
            <p:cNvPr id="37" name="مربع نص 36"/>
            <p:cNvSpPr txBox="1"/>
            <p:nvPr/>
          </p:nvSpPr>
          <p:spPr>
            <a:xfrm>
              <a:off x="4283968" y="155631"/>
              <a:ext cx="4547448" cy="553998"/>
            </a:xfrm>
            <a:prstGeom prst="rect">
              <a:avLst/>
            </a:prstGeom>
            <a:noFill/>
          </p:spPr>
          <p:txBody>
            <a:bodyPr wrap="square" rtlCol="1">
              <a:spAutoFit/>
            </a:bodyPr>
            <a:lstStyle/>
            <a:p>
              <a:pPr algn="ctr"/>
              <a:r>
                <a:rPr lang="ar-SA" sz="3000" b="1" dirty="0" smtClean="0">
                  <a:solidFill>
                    <a:srgbClr val="FFFF00"/>
                  </a:solidFill>
                  <a:latin typeface="Sakkal Majalla" pitchFamily="2" charset="-78"/>
                  <a:cs typeface="Sakkal Majalla" pitchFamily="2" charset="-78"/>
                </a:rPr>
                <a:t>على هذا الأساس</a:t>
              </a:r>
              <a:endParaRPr lang="ar-SA" sz="3000" b="1" dirty="0">
                <a:solidFill>
                  <a:srgbClr val="FFFF00"/>
                </a:solidFill>
                <a:latin typeface="Sakkal Majalla" pitchFamily="2" charset="-78"/>
                <a:cs typeface="Sakkal Majalla" pitchFamily="2" charset="-78"/>
              </a:endParaRPr>
            </a:p>
          </p:txBody>
        </p:sp>
        <p:sp>
          <p:nvSpPr>
            <p:cNvPr id="38" name="سهم للأسفل 37"/>
            <p:cNvSpPr/>
            <p:nvPr/>
          </p:nvSpPr>
          <p:spPr>
            <a:xfrm>
              <a:off x="7956376" y="836712"/>
              <a:ext cx="1008112" cy="817399"/>
            </a:xfrm>
            <a:prstGeom prst="down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grpSp>
    </p:spTree>
    <p:custDataLst>
      <p:tags r:id="rId1"/>
    </p:custDataLst>
    <p:extLst>
      <p:ext uri="{BB962C8B-B14F-4D97-AF65-F5344CB8AC3E}">
        <p14:creationId xmlns:p14="http://schemas.microsoft.com/office/powerpoint/2010/main" xmlns="" val="2246858258"/>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6"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type="lt">
                                    <p:tmPct val="10000"/>
                                  </p:iterate>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circle(in)">
                                      <p:cBhvr>
                                        <p:cTn id="30" dur="20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iterate type="lt">
                                    <p:tmPct val="10000"/>
                                  </p:iterate>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anim calcmode="lin" valueType="num">
                                      <p:cBhvr>
                                        <p:cTn id="48" dur="2000" fill="hold"/>
                                        <p:tgtEl>
                                          <p:spTgt spid="11"/>
                                        </p:tgtEl>
                                        <p:attrNameLst>
                                          <p:attrName>ppt_w</p:attrName>
                                        </p:attrNameLst>
                                      </p:cBhvr>
                                      <p:tavLst>
                                        <p:tav tm="0" fmla="#ppt_w*sin(2.5*pi*$)">
                                          <p:val>
                                            <p:fltVal val="0"/>
                                          </p:val>
                                        </p:tav>
                                        <p:tav tm="100000">
                                          <p:val>
                                            <p:fltVal val="1"/>
                                          </p:val>
                                        </p:tav>
                                      </p:tavLst>
                                    </p:anim>
                                    <p:anim calcmode="lin" valueType="num">
                                      <p:cBhvr>
                                        <p:cTn id="49" dur="2000" fill="hold"/>
                                        <p:tgtEl>
                                          <p:spTgt spid="11"/>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000"/>
                                        <p:tgtEl>
                                          <p:spTgt spid="10"/>
                                        </p:tgtEl>
                                      </p:cBhvr>
                                    </p:animEffect>
                                    <p:anim calcmode="lin" valueType="num">
                                      <p:cBhvr>
                                        <p:cTn id="53" dur="2000" fill="hold"/>
                                        <p:tgtEl>
                                          <p:spTgt spid="10"/>
                                        </p:tgtEl>
                                        <p:attrNameLst>
                                          <p:attrName>ppt_w</p:attrName>
                                        </p:attrNameLst>
                                      </p:cBhvr>
                                      <p:tavLst>
                                        <p:tav tm="0" fmla="#ppt_w*sin(2.5*pi*$)">
                                          <p:val>
                                            <p:fltVal val="0"/>
                                          </p:val>
                                        </p:tav>
                                        <p:tav tm="100000">
                                          <p:val>
                                            <p:fltVal val="1"/>
                                          </p:val>
                                        </p:tav>
                                      </p:tavLst>
                                    </p:anim>
                                    <p:anim calcmode="lin" valueType="num">
                                      <p:cBhvr>
                                        <p:cTn id="5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6" grpId="0"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28" name="مجموعة 27"/>
          <p:cNvGrpSpPr/>
          <p:nvPr/>
        </p:nvGrpSpPr>
        <p:grpSpPr>
          <a:xfrm>
            <a:off x="4128331" y="260648"/>
            <a:ext cx="4836158" cy="764704"/>
            <a:chOff x="2339752" y="0"/>
            <a:chExt cx="4536504" cy="764704"/>
          </a:xfrm>
        </p:grpSpPr>
        <p:sp>
          <p:nvSpPr>
            <p:cNvPr id="29" name="مستطيل مستدير الزوايا 28"/>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45" name="مستطيل مستدير الزوايا 44"/>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46" name="مربع نص 45"/>
          <p:cNvSpPr txBox="1"/>
          <p:nvPr/>
        </p:nvSpPr>
        <p:spPr>
          <a:xfrm>
            <a:off x="4484898" y="361335"/>
            <a:ext cx="4355439"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الطبيعة المزدوجة للإلكترون</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47" name="مجموعة 46"/>
          <p:cNvGrpSpPr/>
          <p:nvPr/>
        </p:nvGrpSpPr>
        <p:grpSpPr>
          <a:xfrm>
            <a:off x="722062" y="1196752"/>
            <a:ext cx="8242427" cy="936104"/>
            <a:chOff x="6156176" y="826988"/>
            <a:chExt cx="2987824" cy="787896"/>
          </a:xfrm>
        </p:grpSpPr>
        <p:sp>
          <p:nvSpPr>
            <p:cNvPr id="48" name="مستطيل 47"/>
            <p:cNvSpPr/>
            <p:nvPr/>
          </p:nvSpPr>
          <p:spPr>
            <a:xfrm>
              <a:off x="7131839" y="826988"/>
              <a:ext cx="2012161" cy="787896"/>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9" name="مخطط انسيابي: معالجة متعاقبة 48"/>
            <p:cNvSpPr/>
            <p:nvPr/>
          </p:nvSpPr>
          <p:spPr>
            <a:xfrm>
              <a:off x="6156176"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50" name="مربع نص 49"/>
          <p:cNvSpPr txBox="1"/>
          <p:nvPr/>
        </p:nvSpPr>
        <p:spPr>
          <a:xfrm>
            <a:off x="722063" y="1362834"/>
            <a:ext cx="8178929" cy="553998"/>
          </a:xfrm>
          <a:prstGeom prst="rect">
            <a:avLst/>
          </a:prstGeom>
          <a:noFill/>
        </p:spPr>
        <p:txBody>
          <a:bodyPr wrap="square" rtlCol="1">
            <a:spAutoFit/>
          </a:bodyPr>
          <a:lstStyle/>
          <a:p>
            <a:pPr fontAlgn="auto">
              <a:spcAft>
                <a:spcPts val="0"/>
              </a:spcAft>
              <a:defRPr/>
            </a:pPr>
            <a:r>
              <a:rPr lang="ar-SA" sz="3000" b="1" dirty="0" smtClean="0">
                <a:solidFill>
                  <a:prstClr val="black"/>
                </a:solidFill>
                <a:latin typeface="Sakkal Majalla" pitchFamily="2" charset="-78"/>
                <a:cs typeface="Sakkal Majalla" pitchFamily="2" charset="-78"/>
              </a:rPr>
              <a:t>الإلكترون جسيم مادي مشحون متحرك تصاحبه موجة مادية.</a:t>
            </a:r>
            <a:endParaRPr lang="ar-SA" sz="3000" b="1" dirty="0">
              <a:solidFill>
                <a:prstClr val="black"/>
              </a:solidFill>
              <a:latin typeface="Sakkal Majalla" pitchFamily="2" charset="-78"/>
              <a:cs typeface="Sakkal Majalla" pitchFamily="2" charset="-78"/>
            </a:endParaRPr>
          </a:p>
        </p:txBody>
      </p:sp>
      <p:grpSp>
        <p:nvGrpSpPr>
          <p:cNvPr id="51" name="مجموعة 50"/>
          <p:cNvGrpSpPr/>
          <p:nvPr/>
        </p:nvGrpSpPr>
        <p:grpSpPr>
          <a:xfrm>
            <a:off x="4128330" y="2564904"/>
            <a:ext cx="4836158" cy="764704"/>
            <a:chOff x="2339752" y="0"/>
            <a:chExt cx="4536504" cy="764704"/>
          </a:xfrm>
        </p:grpSpPr>
        <p:sp>
          <p:nvSpPr>
            <p:cNvPr id="52" name="مستطيل مستدير الزوايا 51"/>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53" name="مستطيل مستدير الزوايا 52"/>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4" name="مربع نص 53"/>
          <p:cNvSpPr txBox="1"/>
          <p:nvPr/>
        </p:nvSpPr>
        <p:spPr>
          <a:xfrm>
            <a:off x="4484897" y="2665591"/>
            <a:ext cx="4355439"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مبدأ عام التحديد </a:t>
            </a:r>
            <a:r>
              <a:rPr lang="ar-SA" sz="3500" b="1" spc="50" dirty="0" err="1"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لهايزنبرج</a:t>
            </a: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 </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55" name="مجموعة 54"/>
          <p:cNvGrpSpPr/>
          <p:nvPr/>
        </p:nvGrpSpPr>
        <p:grpSpPr>
          <a:xfrm>
            <a:off x="722061" y="3573016"/>
            <a:ext cx="8242427" cy="2304256"/>
            <a:chOff x="6156176" y="826988"/>
            <a:chExt cx="2987824" cy="787896"/>
          </a:xfrm>
        </p:grpSpPr>
        <p:sp>
          <p:nvSpPr>
            <p:cNvPr id="56" name="مستطيل 55"/>
            <p:cNvSpPr/>
            <p:nvPr/>
          </p:nvSpPr>
          <p:spPr>
            <a:xfrm>
              <a:off x="7131839" y="826988"/>
              <a:ext cx="2012161" cy="787896"/>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57" name="مخطط انسيابي: معالجة متعاقبة 56"/>
            <p:cNvSpPr/>
            <p:nvPr/>
          </p:nvSpPr>
          <p:spPr>
            <a:xfrm>
              <a:off x="6156176"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58" name="مربع نص 57"/>
          <p:cNvSpPr txBox="1"/>
          <p:nvPr/>
        </p:nvSpPr>
        <p:spPr>
          <a:xfrm>
            <a:off x="722062" y="3794264"/>
            <a:ext cx="8178929" cy="1938992"/>
          </a:xfrm>
          <a:prstGeom prst="rect">
            <a:avLst/>
          </a:prstGeom>
          <a:noFill/>
        </p:spPr>
        <p:txBody>
          <a:bodyPr wrap="square" rtlCol="1">
            <a:spAutoFit/>
          </a:bodyPr>
          <a:lstStyle/>
          <a:p>
            <a:pPr fontAlgn="auto">
              <a:spcAft>
                <a:spcPts val="0"/>
              </a:spcAft>
              <a:defRPr/>
            </a:pPr>
            <a:r>
              <a:rPr lang="ar-SA" sz="3000" b="1" dirty="0" smtClean="0">
                <a:solidFill>
                  <a:prstClr val="black"/>
                </a:solidFill>
                <a:latin typeface="Sakkal Majalla" pitchFamily="2" charset="-78"/>
                <a:cs typeface="Sakkal Majalla" pitchFamily="2" charset="-78"/>
              </a:rPr>
              <a:t>اكتشف أنك تستطيع قياس سرعة الجسيم أو قد تستطيع أن تقيس موضعه غير أنك لا تستطيع أن تقوم بالمهمتين معًا.</a:t>
            </a:r>
          </a:p>
          <a:p>
            <a:pPr fontAlgn="auto">
              <a:spcAft>
                <a:spcPts val="0"/>
              </a:spcAft>
              <a:defRPr/>
            </a:pPr>
            <a:r>
              <a:rPr lang="ar-SA" sz="3000" b="1" dirty="0" smtClean="0">
                <a:solidFill>
                  <a:prstClr val="black"/>
                </a:solidFill>
                <a:latin typeface="Sakkal Majalla" pitchFamily="2" charset="-78"/>
                <a:cs typeface="Sakkal Majalla" pitchFamily="2" charset="-78"/>
              </a:rPr>
              <a:t>بناءً على ذلك:</a:t>
            </a:r>
          </a:p>
          <a:p>
            <a:pPr fontAlgn="auto">
              <a:spcAft>
                <a:spcPts val="0"/>
              </a:spcAft>
              <a:defRPr/>
            </a:pPr>
            <a:r>
              <a:rPr lang="ar-SA" sz="3000" b="1" dirty="0" smtClean="0">
                <a:solidFill>
                  <a:prstClr val="black"/>
                </a:solidFill>
                <a:latin typeface="Sakkal Majalla" pitchFamily="2" charset="-78"/>
                <a:cs typeface="Sakkal Majalla" pitchFamily="2" charset="-78"/>
              </a:rPr>
              <a:t>من المستحيل معرفة سرعة جسيم ومكانه في الوقت نفسه بدقة.</a:t>
            </a:r>
            <a:endParaRPr lang="ar-SA" sz="3000" b="1" dirty="0">
              <a:solidFill>
                <a:prstClr val="black"/>
              </a:solidFill>
              <a:latin typeface="Sakkal Majalla" pitchFamily="2" charset="-78"/>
              <a:cs typeface="Sakkal Majalla" pitchFamily="2" charset="-78"/>
            </a:endParaRPr>
          </a:p>
        </p:txBody>
      </p:sp>
    </p:spTree>
    <p:custDataLst>
      <p:tags r:id="rId1"/>
    </p:custDataLst>
    <p:extLst>
      <p:ext uri="{BB962C8B-B14F-4D97-AF65-F5344CB8AC3E}">
        <p14:creationId xmlns:p14="http://schemas.microsoft.com/office/powerpoint/2010/main" xmlns="" val="808739634"/>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6"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down)">
                                      <p:cBhvr>
                                        <p:cTn id="43" dur="580">
                                          <p:stCondLst>
                                            <p:cond delay="0"/>
                                          </p:stCondLst>
                                        </p:cTn>
                                        <p:tgtEl>
                                          <p:spTgt spid="51"/>
                                        </p:tgtEl>
                                      </p:cBhvr>
                                    </p:animEffect>
                                    <p:anim calcmode="lin" valueType="num">
                                      <p:cBhvr>
                                        <p:cTn id="44"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49" dur="26">
                                          <p:stCondLst>
                                            <p:cond delay="650"/>
                                          </p:stCondLst>
                                        </p:cTn>
                                        <p:tgtEl>
                                          <p:spTgt spid="51"/>
                                        </p:tgtEl>
                                      </p:cBhvr>
                                      <p:to x="100000" y="60000"/>
                                    </p:animScale>
                                    <p:animScale>
                                      <p:cBhvr>
                                        <p:cTn id="50" dur="166" decel="50000">
                                          <p:stCondLst>
                                            <p:cond delay="676"/>
                                          </p:stCondLst>
                                        </p:cTn>
                                        <p:tgtEl>
                                          <p:spTgt spid="51"/>
                                        </p:tgtEl>
                                      </p:cBhvr>
                                      <p:to x="100000" y="100000"/>
                                    </p:animScale>
                                    <p:animScale>
                                      <p:cBhvr>
                                        <p:cTn id="51" dur="26">
                                          <p:stCondLst>
                                            <p:cond delay="1312"/>
                                          </p:stCondLst>
                                        </p:cTn>
                                        <p:tgtEl>
                                          <p:spTgt spid="51"/>
                                        </p:tgtEl>
                                      </p:cBhvr>
                                      <p:to x="100000" y="80000"/>
                                    </p:animScale>
                                    <p:animScale>
                                      <p:cBhvr>
                                        <p:cTn id="52" dur="166" decel="50000">
                                          <p:stCondLst>
                                            <p:cond delay="1338"/>
                                          </p:stCondLst>
                                        </p:cTn>
                                        <p:tgtEl>
                                          <p:spTgt spid="51"/>
                                        </p:tgtEl>
                                      </p:cBhvr>
                                      <p:to x="100000" y="100000"/>
                                    </p:animScale>
                                    <p:animScale>
                                      <p:cBhvr>
                                        <p:cTn id="53" dur="26">
                                          <p:stCondLst>
                                            <p:cond delay="1642"/>
                                          </p:stCondLst>
                                        </p:cTn>
                                        <p:tgtEl>
                                          <p:spTgt spid="51"/>
                                        </p:tgtEl>
                                      </p:cBhvr>
                                      <p:to x="100000" y="90000"/>
                                    </p:animScale>
                                    <p:animScale>
                                      <p:cBhvr>
                                        <p:cTn id="54" dur="166" decel="50000">
                                          <p:stCondLst>
                                            <p:cond delay="1668"/>
                                          </p:stCondLst>
                                        </p:cTn>
                                        <p:tgtEl>
                                          <p:spTgt spid="51"/>
                                        </p:tgtEl>
                                      </p:cBhvr>
                                      <p:to x="100000" y="100000"/>
                                    </p:animScale>
                                    <p:animScale>
                                      <p:cBhvr>
                                        <p:cTn id="55" dur="26">
                                          <p:stCondLst>
                                            <p:cond delay="1808"/>
                                          </p:stCondLst>
                                        </p:cTn>
                                        <p:tgtEl>
                                          <p:spTgt spid="51"/>
                                        </p:tgtEl>
                                      </p:cBhvr>
                                      <p:to x="100000" y="95000"/>
                                    </p:animScale>
                                    <p:animScale>
                                      <p:cBhvr>
                                        <p:cTn id="56" dur="166" decel="50000">
                                          <p:stCondLst>
                                            <p:cond delay="1834"/>
                                          </p:stCondLst>
                                        </p:cTn>
                                        <p:tgtEl>
                                          <p:spTgt spid="5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fill="hold"/>
                                        <p:tgtEl>
                                          <p:spTgt spid="54"/>
                                        </p:tgtEl>
                                        <p:attrNameLst>
                                          <p:attrName>ppt_x</p:attrName>
                                        </p:attrNameLst>
                                      </p:cBhvr>
                                      <p:tavLst>
                                        <p:tav tm="0">
                                          <p:val>
                                            <p:strVal val="#ppt_x"/>
                                          </p:val>
                                        </p:tav>
                                        <p:tav tm="100000">
                                          <p:val>
                                            <p:strVal val="#ppt_x"/>
                                          </p:val>
                                        </p:tav>
                                      </p:tavLst>
                                    </p:anim>
                                    <p:anim calcmode="lin" valueType="num">
                                      <p:cBhvr additive="base">
                                        <p:cTn id="6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ppt_x"/>
                                          </p:val>
                                        </p:tav>
                                        <p:tav tm="100000">
                                          <p:val>
                                            <p:strVal val="#ppt_x"/>
                                          </p:val>
                                        </p:tav>
                                      </p:tavLst>
                                    </p:anim>
                                    <p:anim calcmode="lin" valueType="num">
                                      <p:cBhvr additive="base">
                                        <p:cTn id="6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iterate type="lt">
                                    <p:tmPct val="10000"/>
                                  </p:iterate>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2000"/>
                                        <p:tgtEl>
                                          <p:spTgt spid="11"/>
                                        </p:tgtEl>
                                      </p:cBhvr>
                                    </p:animEffect>
                                    <p:anim calcmode="lin" valueType="num">
                                      <p:cBhvr>
                                        <p:cTn id="80" dur="2000" fill="hold"/>
                                        <p:tgtEl>
                                          <p:spTgt spid="11"/>
                                        </p:tgtEl>
                                        <p:attrNameLst>
                                          <p:attrName>ppt_w</p:attrName>
                                        </p:attrNameLst>
                                      </p:cBhvr>
                                      <p:tavLst>
                                        <p:tav tm="0" fmla="#ppt_w*sin(2.5*pi*$)">
                                          <p:val>
                                            <p:fltVal val="0"/>
                                          </p:val>
                                        </p:tav>
                                        <p:tav tm="100000">
                                          <p:val>
                                            <p:fltVal val="1"/>
                                          </p:val>
                                        </p:tav>
                                      </p:tavLst>
                                    </p:anim>
                                    <p:anim calcmode="lin" valueType="num">
                                      <p:cBhvr>
                                        <p:cTn id="81" dur="2000" fill="hold"/>
                                        <p:tgtEl>
                                          <p:spTgt spid="11"/>
                                        </p:tgtEl>
                                        <p:attrNameLst>
                                          <p:attrName>ppt_h</p:attrName>
                                        </p:attrNameLst>
                                      </p:cBhvr>
                                      <p:tavLst>
                                        <p:tav tm="0">
                                          <p:val>
                                            <p:strVal val="#ppt_h"/>
                                          </p:val>
                                        </p:tav>
                                        <p:tav tm="100000">
                                          <p:val>
                                            <p:strVal val="#ppt_h"/>
                                          </p:val>
                                        </p:tav>
                                      </p:tavLst>
                                    </p:anim>
                                  </p:childTnLst>
                                </p:cTn>
                              </p:par>
                              <p:par>
                                <p:cTn id="82" presetID="45" presetClass="entr" presetSubtype="0" fill="hold"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2000"/>
                                        <p:tgtEl>
                                          <p:spTgt spid="10"/>
                                        </p:tgtEl>
                                      </p:cBhvr>
                                    </p:animEffect>
                                    <p:anim calcmode="lin" valueType="num">
                                      <p:cBhvr>
                                        <p:cTn id="85" dur="2000" fill="hold"/>
                                        <p:tgtEl>
                                          <p:spTgt spid="10"/>
                                        </p:tgtEl>
                                        <p:attrNameLst>
                                          <p:attrName>ppt_w</p:attrName>
                                        </p:attrNameLst>
                                      </p:cBhvr>
                                      <p:tavLst>
                                        <p:tav tm="0" fmla="#ppt_w*sin(2.5*pi*$)">
                                          <p:val>
                                            <p:fltVal val="0"/>
                                          </p:val>
                                        </p:tav>
                                        <p:tav tm="100000">
                                          <p:val>
                                            <p:fltVal val="1"/>
                                          </p:val>
                                        </p:tav>
                                      </p:tavLst>
                                    </p:anim>
                                    <p:anim calcmode="lin" valueType="num">
                                      <p:cBhvr>
                                        <p:cTn id="8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4"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55" name="مجموعة 54"/>
          <p:cNvGrpSpPr/>
          <p:nvPr/>
        </p:nvGrpSpPr>
        <p:grpSpPr>
          <a:xfrm>
            <a:off x="722061" y="404664"/>
            <a:ext cx="8242427" cy="2512776"/>
            <a:chOff x="6156176" y="826988"/>
            <a:chExt cx="2987824" cy="787896"/>
          </a:xfrm>
        </p:grpSpPr>
        <p:sp>
          <p:nvSpPr>
            <p:cNvPr id="56" name="مستطيل 55"/>
            <p:cNvSpPr/>
            <p:nvPr/>
          </p:nvSpPr>
          <p:spPr>
            <a:xfrm>
              <a:off x="7131839" y="826988"/>
              <a:ext cx="2012161" cy="787896"/>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57" name="مخطط انسيابي: معالجة متعاقبة 56"/>
            <p:cNvSpPr/>
            <p:nvPr/>
          </p:nvSpPr>
          <p:spPr>
            <a:xfrm>
              <a:off x="6156176"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58" name="مربع نص 57"/>
          <p:cNvSpPr txBox="1"/>
          <p:nvPr/>
        </p:nvSpPr>
        <p:spPr>
          <a:xfrm>
            <a:off x="722062" y="697919"/>
            <a:ext cx="8178929" cy="1938992"/>
          </a:xfrm>
          <a:prstGeom prst="rect">
            <a:avLst/>
          </a:prstGeom>
          <a:noFill/>
        </p:spPr>
        <p:txBody>
          <a:bodyPr wrap="square" rtlCol="1">
            <a:spAutoFit/>
          </a:bodyPr>
          <a:lstStyle/>
          <a:p>
            <a:r>
              <a:rPr lang="ar-SA" sz="3000" b="1" dirty="0" smtClean="0">
                <a:solidFill>
                  <a:prstClr val="black"/>
                </a:solidFill>
                <a:latin typeface="Sakkal Majalla" pitchFamily="2" charset="-78"/>
                <a:cs typeface="Sakkal Majalla" pitchFamily="2" charset="-78"/>
              </a:rPr>
              <a:t>استخدم العالم النمساوي </a:t>
            </a:r>
            <a:r>
              <a:rPr lang="ar-SA" sz="3000" b="1" dirty="0" err="1" smtClean="0">
                <a:solidFill>
                  <a:prstClr val="black"/>
                </a:solidFill>
                <a:latin typeface="Sakkal Majalla" pitchFamily="2" charset="-78"/>
                <a:cs typeface="Sakkal Majalla" pitchFamily="2" charset="-78"/>
              </a:rPr>
              <a:t>شرودنجر</a:t>
            </a:r>
            <a:r>
              <a:rPr lang="ar-SA" sz="3000" b="1" dirty="0" smtClean="0">
                <a:solidFill>
                  <a:prstClr val="black"/>
                </a:solidFill>
                <a:latin typeface="Sakkal Majalla" pitchFamily="2" charset="-78"/>
                <a:cs typeface="Sakkal Majalla" pitchFamily="2" charset="-78"/>
              </a:rPr>
              <a:t> </a:t>
            </a:r>
            <a:r>
              <a:rPr lang="ar-SA" sz="3000" b="1" dirty="0">
                <a:solidFill>
                  <a:prstClr val="black"/>
                </a:solidFill>
                <a:latin typeface="Sakkal Majalla" pitchFamily="2" charset="-78"/>
                <a:cs typeface="Sakkal Majalla" pitchFamily="2" charset="-78"/>
              </a:rPr>
              <a:t>نموذج موجة دي برولي للوصول الى </a:t>
            </a:r>
            <a:r>
              <a:rPr lang="ar-SA" sz="3000" b="1" dirty="0">
                <a:solidFill>
                  <a:srgbClr val="FF0000"/>
                </a:solidFill>
                <a:latin typeface="Sakkal Majalla" pitchFamily="2" charset="-78"/>
                <a:cs typeface="Sakkal Majalla" pitchFamily="2" charset="-78"/>
              </a:rPr>
              <a:t>نظرية  الكم للذرة </a:t>
            </a:r>
            <a:r>
              <a:rPr lang="ar-SA" sz="3000" b="1" dirty="0">
                <a:solidFill>
                  <a:prstClr val="black"/>
                </a:solidFill>
                <a:latin typeface="Sakkal Majalla" pitchFamily="2" charset="-78"/>
                <a:cs typeface="Sakkal Majalla" pitchFamily="2" charset="-78"/>
              </a:rPr>
              <a:t>اعتمادا على </a:t>
            </a:r>
            <a:r>
              <a:rPr lang="ar-SA" sz="3000" b="1" dirty="0" smtClean="0">
                <a:solidFill>
                  <a:prstClr val="black"/>
                </a:solidFill>
                <a:latin typeface="Sakkal Majalla" pitchFamily="2" charset="-78"/>
                <a:cs typeface="Sakkal Majalla" pitchFamily="2" charset="-78"/>
              </a:rPr>
              <a:t>الموجات، وخرج </a:t>
            </a:r>
            <a:r>
              <a:rPr lang="ar-SA" sz="3000" b="1" dirty="0">
                <a:solidFill>
                  <a:prstClr val="black"/>
                </a:solidFill>
                <a:latin typeface="Sakkal Majalla" pitchFamily="2" charset="-78"/>
                <a:cs typeface="Sakkal Majalla" pitchFamily="2" charset="-78"/>
              </a:rPr>
              <a:t>بتصور جديد عن حركة الالكترون الموجية حول </a:t>
            </a:r>
            <a:r>
              <a:rPr lang="ar-SA" sz="3000" b="1" dirty="0" smtClean="0">
                <a:solidFill>
                  <a:prstClr val="black"/>
                </a:solidFill>
                <a:latin typeface="Sakkal Majalla" pitchFamily="2" charset="-78"/>
                <a:cs typeface="Sakkal Majalla" pitchFamily="2" charset="-78"/>
              </a:rPr>
              <a:t>النواة، وهو </a:t>
            </a:r>
            <a:r>
              <a:rPr lang="ar-SA" sz="3000" b="1" dirty="0">
                <a:solidFill>
                  <a:prstClr val="black"/>
                </a:solidFill>
                <a:latin typeface="Sakkal Majalla" pitchFamily="2" charset="-78"/>
                <a:cs typeface="Sakkal Majalla" pitchFamily="2" charset="-78"/>
              </a:rPr>
              <a:t>أن الالكترون يتحرك في منطقة محددة حول </a:t>
            </a:r>
            <a:r>
              <a:rPr lang="ar-SA" sz="3000" b="1" dirty="0" smtClean="0">
                <a:solidFill>
                  <a:prstClr val="black"/>
                </a:solidFill>
                <a:latin typeface="Sakkal Majalla" pitchFamily="2" charset="-78"/>
                <a:cs typeface="Sakkal Majalla" pitchFamily="2" charset="-78"/>
              </a:rPr>
              <a:t>النواة تشبه </a:t>
            </a:r>
            <a:r>
              <a:rPr lang="ar-SA" sz="3000" b="1" dirty="0">
                <a:solidFill>
                  <a:prstClr val="black"/>
                </a:solidFill>
                <a:latin typeface="Sakkal Majalla" pitchFamily="2" charset="-78"/>
                <a:cs typeface="Sakkal Majalla" pitchFamily="2" charset="-78"/>
              </a:rPr>
              <a:t>الى حد بعيد </a:t>
            </a:r>
            <a:r>
              <a:rPr lang="ar-SA" sz="3000" b="1" u="sng" dirty="0">
                <a:solidFill>
                  <a:srgbClr val="0070C0"/>
                </a:solidFill>
                <a:latin typeface="Sakkal Majalla" pitchFamily="2" charset="-78"/>
                <a:cs typeface="Sakkal Majalla" pitchFamily="2" charset="-78"/>
              </a:rPr>
              <a:t>السحابة </a:t>
            </a:r>
            <a:r>
              <a:rPr lang="ar-SA" sz="3000" b="1" u="sng" dirty="0" smtClean="0">
                <a:solidFill>
                  <a:srgbClr val="0070C0"/>
                </a:solidFill>
                <a:latin typeface="Sakkal Majalla" pitchFamily="2" charset="-78"/>
                <a:cs typeface="Sakkal Majalla" pitchFamily="2" charset="-78"/>
              </a:rPr>
              <a:t>الالكترونية.</a:t>
            </a:r>
            <a:endParaRPr lang="ar-SA" sz="3000" b="1" dirty="0">
              <a:solidFill>
                <a:prstClr val="black"/>
              </a:solidFill>
              <a:latin typeface="Sakkal Majalla" pitchFamily="2" charset="-78"/>
              <a:cs typeface="Sakkal Majalla" pitchFamily="2" charset="-78"/>
            </a:endParaRPr>
          </a:p>
        </p:txBody>
      </p:sp>
      <p:grpSp>
        <p:nvGrpSpPr>
          <p:cNvPr id="23" name="مجموعة 22"/>
          <p:cNvGrpSpPr/>
          <p:nvPr/>
        </p:nvGrpSpPr>
        <p:grpSpPr>
          <a:xfrm>
            <a:off x="5181796" y="3429000"/>
            <a:ext cx="3782691" cy="764704"/>
            <a:chOff x="2339752" y="0"/>
            <a:chExt cx="4536504" cy="764704"/>
          </a:xfrm>
        </p:grpSpPr>
        <p:sp>
          <p:nvSpPr>
            <p:cNvPr id="24" name="مستطيل مستدير الزوايا 23"/>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25" name="مستطيل مستدير الزوايا 24"/>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26" name="مربع نص 25"/>
          <p:cNvSpPr txBox="1"/>
          <p:nvPr/>
        </p:nvSpPr>
        <p:spPr>
          <a:xfrm>
            <a:off x="5433648" y="3529687"/>
            <a:ext cx="3406688"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السحابة الالكترونية</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27" name="مجموعة 26"/>
          <p:cNvGrpSpPr/>
          <p:nvPr/>
        </p:nvGrpSpPr>
        <p:grpSpPr>
          <a:xfrm>
            <a:off x="2555778" y="4688568"/>
            <a:ext cx="6408712" cy="913737"/>
            <a:chOff x="6156177" y="826988"/>
            <a:chExt cx="2987824" cy="787896"/>
          </a:xfrm>
        </p:grpSpPr>
        <p:sp>
          <p:nvSpPr>
            <p:cNvPr id="30" name="مستطيل 29"/>
            <p:cNvSpPr/>
            <p:nvPr/>
          </p:nvSpPr>
          <p:spPr>
            <a:xfrm>
              <a:off x="7935442" y="826988"/>
              <a:ext cx="1208558" cy="787896"/>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1" name="مخطط انسيابي: معالجة متعاقبة 30"/>
            <p:cNvSpPr/>
            <p:nvPr/>
          </p:nvSpPr>
          <p:spPr>
            <a:xfrm>
              <a:off x="6156177"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32" name="مربع نص 31"/>
          <p:cNvSpPr txBox="1"/>
          <p:nvPr/>
        </p:nvSpPr>
        <p:spPr>
          <a:xfrm>
            <a:off x="722062" y="4874384"/>
            <a:ext cx="8178929" cy="553998"/>
          </a:xfrm>
          <a:prstGeom prst="rect">
            <a:avLst/>
          </a:prstGeom>
          <a:noFill/>
        </p:spPr>
        <p:txBody>
          <a:bodyPr wrap="square" rtlCol="1">
            <a:spAutoFit/>
          </a:bodyPr>
          <a:lstStyle/>
          <a:p>
            <a:r>
              <a:rPr lang="ar-SA" sz="3000" b="1" dirty="0">
                <a:latin typeface="Sakkal Majalla" pitchFamily="2" charset="-78"/>
                <a:cs typeface="Sakkal Majalla" pitchFamily="2" charset="-78"/>
              </a:rPr>
              <a:t>المنطقة ذات </a:t>
            </a:r>
            <a:r>
              <a:rPr lang="ar-SA" sz="3000" b="1" dirty="0" err="1">
                <a:latin typeface="Sakkal Majalla" pitchFamily="2" charset="-78"/>
                <a:cs typeface="Sakkal Majalla" pitchFamily="2" charset="-78"/>
              </a:rPr>
              <a:t>الإحتمالية</a:t>
            </a:r>
            <a:r>
              <a:rPr lang="ar-SA" sz="3000" b="1" dirty="0">
                <a:latin typeface="Sakkal Majalla" pitchFamily="2" charset="-78"/>
                <a:cs typeface="Sakkal Majalla" pitchFamily="2" charset="-78"/>
              </a:rPr>
              <a:t> العالية لوجود الالكترون فيها</a:t>
            </a:r>
          </a:p>
        </p:txBody>
      </p:sp>
    </p:spTree>
    <p:custDataLst>
      <p:tags r:id="rId1"/>
    </p:custDataLst>
    <p:extLst>
      <p:ext uri="{BB962C8B-B14F-4D97-AF65-F5344CB8AC3E}">
        <p14:creationId xmlns:p14="http://schemas.microsoft.com/office/powerpoint/2010/main" xmlns="" val="2804964370"/>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6"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80">
                                          <p:stCondLst>
                                            <p:cond delay="0"/>
                                          </p:stCondLst>
                                        </p:cTn>
                                        <p:tgtEl>
                                          <p:spTgt spid="23"/>
                                        </p:tgtEl>
                                      </p:cBhvr>
                                    </p:animEffect>
                                    <p:anim calcmode="lin" valueType="num">
                                      <p:cBhvr>
                                        <p:cTn id="2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5" dur="26">
                                          <p:stCondLst>
                                            <p:cond delay="650"/>
                                          </p:stCondLst>
                                        </p:cTn>
                                        <p:tgtEl>
                                          <p:spTgt spid="23"/>
                                        </p:tgtEl>
                                      </p:cBhvr>
                                      <p:to x="100000" y="60000"/>
                                    </p:animScale>
                                    <p:animScale>
                                      <p:cBhvr>
                                        <p:cTn id="26" dur="166" decel="50000">
                                          <p:stCondLst>
                                            <p:cond delay="676"/>
                                          </p:stCondLst>
                                        </p:cTn>
                                        <p:tgtEl>
                                          <p:spTgt spid="23"/>
                                        </p:tgtEl>
                                      </p:cBhvr>
                                      <p:to x="100000" y="100000"/>
                                    </p:animScale>
                                    <p:animScale>
                                      <p:cBhvr>
                                        <p:cTn id="27" dur="26">
                                          <p:stCondLst>
                                            <p:cond delay="1312"/>
                                          </p:stCondLst>
                                        </p:cTn>
                                        <p:tgtEl>
                                          <p:spTgt spid="23"/>
                                        </p:tgtEl>
                                      </p:cBhvr>
                                      <p:to x="100000" y="80000"/>
                                    </p:animScale>
                                    <p:animScale>
                                      <p:cBhvr>
                                        <p:cTn id="28" dur="166" decel="50000">
                                          <p:stCondLst>
                                            <p:cond delay="1338"/>
                                          </p:stCondLst>
                                        </p:cTn>
                                        <p:tgtEl>
                                          <p:spTgt spid="23"/>
                                        </p:tgtEl>
                                      </p:cBhvr>
                                      <p:to x="100000" y="100000"/>
                                    </p:animScale>
                                    <p:animScale>
                                      <p:cBhvr>
                                        <p:cTn id="29" dur="26">
                                          <p:stCondLst>
                                            <p:cond delay="1642"/>
                                          </p:stCondLst>
                                        </p:cTn>
                                        <p:tgtEl>
                                          <p:spTgt spid="23"/>
                                        </p:tgtEl>
                                      </p:cBhvr>
                                      <p:to x="100000" y="90000"/>
                                    </p:animScale>
                                    <p:animScale>
                                      <p:cBhvr>
                                        <p:cTn id="30" dur="166" decel="50000">
                                          <p:stCondLst>
                                            <p:cond delay="1668"/>
                                          </p:stCondLst>
                                        </p:cTn>
                                        <p:tgtEl>
                                          <p:spTgt spid="23"/>
                                        </p:tgtEl>
                                      </p:cBhvr>
                                      <p:to x="100000" y="100000"/>
                                    </p:animScale>
                                    <p:animScale>
                                      <p:cBhvr>
                                        <p:cTn id="31" dur="26">
                                          <p:stCondLst>
                                            <p:cond delay="1808"/>
                                          </p:stCondLst>
                                        </p:cTn>
                                        <p:tgtEl>
                                          <p:spTgt spid="23"/>
                                        </p:tgtEl>
                                      </p:cBhvr>
                                      <p:to x="100000" y="95000"/>
                                    </p:animScale>
                                    <p:animScale>
                                      <p:cBhvr>
                                        <p:cTn id="32" dur="166" decel="50000">
                                          <p:stCondLst>
                                            <p:cond delay="1834"/>
                                          </p:stCondLst>
                                        </p:cTn>
                                        <p:tgtEl>
                                          <p:spTgt spid="2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lt">
                                    <p:tmPct val="10000"/>
                                  </p:iterate>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000"/>
                                        <p:tgtEl>
                                          <p:spTgt spid="11"/>
                                        </p:tgtEl>
                                      </p:cBhvr>
                                    </p:animEffect>
                                    <p:anim calcmode="lin" valueType="num">
                                      <p:cBhvr>
                                        <p:cTn id="56" dur="2000" fill="hold"/>
                                        <p:tgtEl>
                                          <p:spTgt spid="11"/>
                                        </p:tgtEl>
                                        <p:attrNameLst>
                                          <p:attrName>ppt_w</p:attrName>
                                        </p:attrNameLst>
                                      </p:cBhvr>
                                      <p:tavLst>
                                        <p:tav tm="0" fmla="#ppt_w*sin(2.5*pi*$)">
                                          <p:val>
                                            <p:fltVal val="0"/>
                                          </p:val>
                                        </p:tav>
                                        <p:tav tm="100000">
                                          <p:val>
                                            <p:fltVal val="1"/>
                                          </p:val>
                                        </p:tav>
                                      </p:tavLst>
                                    </p:anim>
                                    <p:anim calcmode="lin" valueType="num">
                                      <p:cBhvr>
                                        <p:cTn id="57" dur="2000" fill="hold"/>
                                        <p:tgtEl>
                                          <p:spTgt spid="11"/>
                                        </p:tgtEl>
                                        <p:attrNameLst>
                                          <p:attrName>ppt_h</p:attrName>
                                        </p:attrNameLst>
                                      </p:cBhvr>
                                      <p:tavLst>
                                        <p:tav tm="0">
                                          <p:val>
                                            <p:strVal val="#ppt_h"/>
                                          </p:val>
                                        </p:tav>
                                        <p:tav tm="100000">
                                          <p:val>
                                            <p:strVal val="#ppt_h"/>
                                          </p:val>
                                        </p:tav>
                                      </p:tavLst>
                                    </p:anim>
                                  </p:childTnLst>
                                </p:cTn>
                              </p:par>
                              <p:par>
                                <p:cTn id="58" presetID="45"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2000"/>
                                        <p:tgtEl>
                                          <p:spTgt spid="10"/>
                                        </p:tgtEl>
                                      </p:cBhvr>
                                    </p:animEffect>
                                    <p:anim calcmode="lin" valueType="num">
                                      <p:cBhvr>
                                        <p:cTn id="61" dur="2000" fill="hold"/>
                                        <p:tgtEl>
                                          <p:spTgt spid="10"/>
                                        </p:tgtEl>
                                        <p:attrNameLst>
                                          <p:attrName>ppt_w</p:attrName>
                                        </p:attrNameLst>
                                      </p:cBhvr>
                                      <p:tavLst>
                                        <p:tav tm="0" fmla="#ppt_w*sin(2.5*pi*$)">
                                          <p:val>
                                            <p:fltVal val="0"/>
                                          </p:val>
                                        </p:tav>
                                        <p:tav tm="100000">
                                          <p:val>
                                            <p:fltVal val="1"/>
                                          </p:val>
                                        </p:tav>
                                      </p:tavLst>
                                    </p:anim>
                                    <p:anim calcmode="lin" valueType="num">
                                      <p:cBhvr>
                                        <p:cTn id="6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6"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23" name="مجموعة 22"/>
          <p:cNvGrpSpPr/>
          <p:nvPr/>
        </p:nvGrpSpPr>
        <p:grpSpPr>
          <a:xfrm>
            <a:off x="5361925" y="44624"/>
            <a:ext cx="3602562" cy="764704"/>
            <a:chOff x="2339752" y="0"/>
            <a:chExt cx="4536504" cy="764704"/>
          </a:xfrm>
        </p:grpSpPr>
        <p:sp>
          <p:nvSpPr>
            <p:cNvPr id="24" name="مستطيل مستدير الزوايا 23"/>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25" name="مستطيل مستدير الزوايا 24"/>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26" name="مربع نص 25"/>
          <p:cNvSpPr txBox="1"/>
          <p:nvPr/>
        </p:nvSpPr>
        <p:spPr>
          <a:xfrm>
            <a:off x="5595872" y="145311"/>
            <a:ext cx="3244464"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النموذج الكمي</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27" name="مجموعة 26"/>
          <p:cNvGrpSpPr/>
          <p:nvPr/>
        </p:nvGrpSpPr>
        <p:grpSpPr>
          <a:xfrm>
            <a:off x="323528" y="873288"/>
            <a:ext cx="8640962" cy="1368152"/>
            <a:chOff x="6156177" y="826988"/>
            <a:chExt cx="2987824" cy="787896"/>
          </a:xfrm>
        </p:grpSpPr>
        <p:sp>
          <p:nvSpPr>
            <p:cNvPr id="30" name="مستطيل 29"/>
            <p:cNvSpPr/>
            <p:nvPr/>
          </p:nvSpPr>
          <p:spPr>
            <a:xfrm>
              <a:off x="7935442" y="826988"/>
              <a:ext cx="1208558" cy="787896"/>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1" name="مخطط انسيابي: معالجة متعاقبة 30"/>
            <p:cNvSpPr/>
            <p:nvPr/>
          </p:nvSpPr>
          <p:spPr>
            <a:xfrm>
              <a:off x="6156177"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32" name="مربع نص 31"/>
          <p:cNvSpPr txBox="1"/>
          <p:nvPr/>
        </p:nvSpPr>
        <p:spPr>
          <a:xfrm>
            <a:off x="584158" y="1059104"/>
            <a:ext cx="8316834" cy="1077218"/>
          </a:xfrm>
          <a:prstGeom prst="rect">
            <a:avLst/>
          </a:prstGeom>
          <a:noFill/>
        </p:spPr>
        <p:txBody>
          <a:bodyPr wrap="square" rtlCol="1">
            <a:spAutoFit/>
          </a:bodyPr>
          <a:lstStyle/>
          <a:p>
            <a:r>
              <a:rPr lang="ar-SA" sz="3200" b="1" dirty="0">
                <a:latin typeface="Sakkal Majalla" pitchFamily="2" charset="-78"/>
                <a:cs typeface="Sakkal Majalla" pitchFamily="2" charset="-78"/>
              </a:rPr>
              <a:t>تنبأ بأن المسافة الأكثر احتمالية  بين الالكترون ونواة ذرة </a:t>
            </a:r>
            <a:r>
              <a:rPr lang="ar-SA" sz="3200" b="1" dirty="0" smtClean="0">
                <a:latin typeface="Sakkal Majalla" pitchFamily="2" charset="-78"/>
                <a:cs typeface="Sakkal Majalla" pitchFamily="2" charset="-78"/>
              </a:rPr>
              <a:t>لهيدروجين </a:t>
            </a:r>
            <a:r>
              <a:rPr lang="ar-SA" sz="3200" b="1" dirty="0">
                <a:latin typeface="Sakkal Majalla" pitchFamily="2" charset="-78"/>
                <a:cs typeface="Sakkal Majalla" pitchFamily="2" charset="-78"/>
              </a:rPr>
              <a:t>هي نصف القطر الذي توقعه بور</a:t>
            </a:r>
          </a:p>
        </p:txBody>
      </p:sp>
      <p:grpSp>
        <p:nvGrpSpPr>
          <p:cNvPr id="19" name="مجموعة 18"/>
          <p:cNvGrpSpPr/>
          <p:nvPr/>
        </p:nvGrpSpPr>
        <p:grpSpPr>
          <a:xfrm>
            <a:off x="1030208" y="2313448"/>
            <a:ext cx="7934282" cy="936104"/>
            <a:chOff x="6156177" y="826988"/>
            <a:chExt cx="2987824" cy="787896"/>
          </a:xfrm>
        </p:grpSpPr>
        <p:sp>
          <p:nvSpPr>
            <p:cNvPr id="20" name="مستطيل 19"/>
            <p:cNvSpPr/>
            <p:nvPr/>
          </p:nvSpPr>
          <p:spPr>
            <a:xfrm>
              <a:off x="7935442" y="826988"/>
              <a:ext cx="1208558" cy="787896"/>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21" name="مخطط انسيابي: معالجة متعاقبة 20"/>
            <p:cNvSpPr/>
            <p:nvPr/>
          </p:nvSpPr>
          <p:spPr>
            <a:xfrm>
              <a:off x="6156177"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22" name="مربع نص 21"/>
          <p:cNvSpPr txBox="1"/>
          <p:nvPr/>
        </p:nvSpPr>
        <p:spPr>
          <a:xfrm>
            <a:off x="584158" y="2499264"/>
            <a:ext cx="8316834" cy="584775"/>
          </a:xfrm>
          <a:prstGeom prst="rect">
            <a:avLst/>
          </a:prstGeom>
          <a:noFill/>
        </p:spPr>
        <p:txBody>
          <a:bodyPr wrap="square" rtlCol="1">
            <a:spAutoFit/>
          </a:bodyPr>
          <a:lstStyle/>
          <a:p>
            <a:r>
              <a:rPr lang="ar-SA" sz="3200" b="1" dirty="0" smtClean="0">
                <a:latin typeface="Sakkal Majalla" pitchFamily="2" charset="-78"/>
                <a:cs typeface="Sakkal Majalla" pitchFamily="2" charset="-78"/>
              </a:rPr>
              <a:t>نموذج </a:t>
            </a:r>
            <a:r>
              <a:rPr lang="ar-SA" sz="3200" b="1" dirty="0">
                <a:latin typeface="Sakkal Majalla" pitchFamily="2" charset="-78"/>
                <a:cs typeface="Sakkal Majalla" pitchFamily="2" charset="-78"/>
              </a:rPr>
              <a:t>يتوقع  احتمالية وجود الالكترون في منطقة محددة فقط</a:t>
            </a:r>
          </a:p>
        </p:txBody>
      </p:sp>
      <p:grpSp>
        <p:nvGrpSpPr>
          <p:cNvPr id="28" name="مجموعة 27"/>
          <p:cNvGrpSpPr/>
          <p:nvPr/>
        </p:nvGrpSpPr>
        <p:grpSpPr>
          <a:xfrm>
            <a:off x="5361925" y="3302128"/>
            <a:ext cx="3602562" cy="764704"/>
            <a:chOff x="2339752" y="0"/>
            <a:chExt cx="4536504" cy="764704"/>
          </a:xfrm>
        </p:grpSpPr>
        <p:sp>
          <p:nvSpPr>
            <p:cNvPr id="29" name="مستطيل مستدير الزوايا 28"/>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3" name="مستطيل مستدير الزوايا 32"/>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34" name="مربع نص 33"/>
          <p:cNvSpPr txBox="1"/>
          <p:nvPr/>
        </p:nvSpPr>
        <p:spPr>
          <a:xfrm>
            <a:off x="5595872" y="3402815"/>
            <a:ext cx="3244464"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ميكانيكا الكم</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35" name="مجموعة 34"/>
          <p:cNvGrpSpPr/>
          <p:nvPr/>
        </p:nvGrpSpPr>
        <p:grpSpPr>
          <a:xfrm>
            <a:off x="323528" y="4201591"/>
            <a:ext cx="8640962" cy="1747689"/>
            <a:chOff x="6156177" y="826988"/>
            <a:chExt cx="2987824" cy="787896"/>
          </a:xfrm>
        </p:grpSpPr>
        <p:sp>
          <p:nvSpPr>
            <p:cNvPr id="36" name="مستطيل 35"/>
            <p:cNvSpPr/>
            <p:nvPr/>
          </p:nvSpPr>
          <p:spPr>
            <a:xfrm>
              <a:off x="7935442" y="826988"/>
              <a:ext cx="1208558" cy="787896"/>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7" name="مخطط انسيابي: معالجة متعاقبة 36"/>
            <p:cNvSpPr/>
            <p:nvPr/>
          </p:nvSpPr>
          <p:spPr>
            <a:xfrm>
              <a:off x="6156177"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38" name="مربع نص 37"/>
          <p:cNvSpPr txBox="1"/>
          <p:nvPr/>
        </p:nvSpPr>
        <p:spPr>
          <a:xfrm>
            <a:off x="584158" y="4345607"/>
            <a:ext cx="8316834" cy="1569660"/>
          </a:xfrm>
          <a:prstGeom prst="rect">
            <a:avLst/>
          </a:prstGeom>
          <a:noFill/>
        </p:spPr>
        <p:txBody>
          <a:bodyPr wrap="square" rtlCol="1">
            <a:spAutoFit/>
          </a:bodyPr>
          <a:lstStyle/>
          <a:p>
            <a:r>
              <a:rPr lang="ar-SA" sz="3200" b="1" dirty="0" smtClean="0">
                <a:latin typeface="Sakkal Majalla" pitchFamily="2" charset="-78"/>
                <a:cs typeface="Sakkal Majalla" pitchFamily="2" charset="-78"/>
              </a:rPr>
              <a:t>هي دراسة المادة باستخدام خصائصها الموجية.</a:t>
            </a:r>
          </a:p>
          <a:p>
            <a:r>
              <a:rPr lang="ar-SA" sz="3200" b="1" dirty="0" smtClean="0">
                <a:latin typeface="Sakkal Majalla" pitchFamily="2" charset="-78"/>
                <a:cs typeface="Sakkal Majalla" pitchFamily="2" charset="-78"/>
              </a:rPr>
              <a:t>√ حققت نجاحًا هائلاً في توقع الكثير من المعلومات التفصيلية لتركيب الذرة.</a:t>
            </a:r>
            <a:endParaRPr lang="ar-SA" sz="3200" b="1" dirty="0">
              <a:latin typeface="Sakkal Majalla" pitchFamily="2" charset="-78"/>
              <a:cs typeface="Sakkal Majalla" pitchFamily="2" charset="-78"/>
            </a:endParaRPr>
          </a:p>
        </p:txBody>
      </p:sp>
    </p:spTree>
    <p:custDataLst>
      <p:tags r:id="rId1"/>
    </p:custDataLst>
    <p:extLst>
      <p:ext uri="{BB962C8B-B14F-4D97-AF65-F5344CB8AC3E}">
        <p14:creationId xmlns:p14="http://schemas.microsoft.com/office/powerpoint/2010/main" xmlns="" val="874008985"/>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6"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80">
                                          <p:stCondLst>
                                            <p:cond delay="0"/>
                                          </p:stCondLst>
                                        </p:cTn>
                                        <p:tgtEl>
                                          <p:spTgt spid="28"/>
                                        </p:tgtEl>
                                      </p:cBhvr>
                                    </p:animEffect>
                                    <p:anim calcmode="lin" valueType="num">
                                      <p:cBhvr>
                                        <p:cTn id="5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1" dur="26">
                                          <p:stCondLst>
                                            <p:cond delay="650"/>
                                          </p:stCondLst>
                                        </p:cTn>
                                        <p:tgtEl>
                                          <p:spTgt spid="28"/>
                                        </p:tgtEl>
                                      </p:cBhvr>
                                      <p:to x="100000" y="60000"/>
                                    </p:animScale>
                                    <p:animScale>
                                      <p:cBhvr>
                                        <p:cTn id="62" dur="166" decel="50000">
                                          <p:stCondLst>
                                            <p:cond delay="676"/>
                                          </p:stCondLst>
                                        </p:cTn>
                                        <p:tgtEl>
                                          <p:spTgt spid="28"/>
                                        </p:tgtEl>
                                      </p:cBhvr>
                                      <p:to x="100000" y="100000"/>
                                    </p:animScale>
                                    <p:animScale>
                                      <p:cBhvr>
                                        <p:cTn id="63" dur="26">
                                          <p:stCondLst>
                                            <p:cond delay="1312"/>
                                          </p:stCondLst>
                                        </p:cTn>
                                        <p:tgtEl>
                                          <p:spTgt spid="28"/>
                                        </p:tgtEl>
                                      </p:cBhvr>
                                      <p:to x="100000" y="80000"/>
                                    </p:animScale>
                                    <p:animScale>
                                      <p:cBhvr>
                                        <p:cTn id="64" dur="166" decel="50000">
                                          <p:stCondLst>
                                            <p:cond delay="1338"/>
                                          </p:stCondLst>
                                        </p:cTn>
                                        <p:tgtEl>
                                          <p:spTgt spid="28"/>
                                        </p:tgtEl>
                                      </p:cBhvr>
                                      <p:to x="100000" y="100000"/>
                                    </p:animScale>
                                    <p:animScale>
                                      <p:cBhvr>
                                        <p:cTn id="65" dur="26">
                                          <p:stCondLst>
                                            <p:cond delay="1642"/>
                                          </p:stCondLst>
                                        </p:cTn>
                                        <p:tgtEl>
                                          <p:spTgt spid="28"/>
                                        </p:tgtEl>
                                      </p:cBhvr>
                                      <p:to x="100000" y="90000"/>
                                    </p:animScale>
                                    <p:animScale>
                                      <p:cBhvr>
                                        <p:cTn id="66" dur="166" decel="50000">
                                          <p:stCondLst>
                                            <p:cond delay="1668"/>
                                          </p:stCondLst>
                                        </p:cTn>
                                        <p:tgtEl>
                                          <p:spTgt spid="28"/>
                                        </p:tgtEl>
                                      </p:cBhvr>
                                      <p:to x="100000" y="100000"/>
                                    </p:animScale>
                                    <p:animScale>
                                      <p:cBhvr>
                                        <p:cTn id="67" dur="26">
                                          <p:stCondLst>
                                            <p:cond delay="1808"/>
                                          </p:stCondLst>
                                        </p:cTn>
                                        <p:tgtEl>
                                          <p:spTgt spid="28"/>
                                        </p:tgtEl>
                                      </p:cBhvr>
                                      <p:to x="100000" y="95000"/>
                                    </p:animScale>
                                    <p:animScale>
                                      <p:cBhvr>
                                        <p:cTn id="68" dur="166" decel="50000">
                                          <p:stCondLst>
                                            <p:cond delay="1834"/>
                                          </p:stCondLst>
                                        </p:cTn>
                                        <p:tgtEl>
                                          <p:spTgt spid="28"/>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iterate type="lt">
                                    <p:tmPct val="10000"/>
                                  </p:iterate>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2000"/>
                                        <p:tgtEl>
                                          <p:spTgt spid="11"/>
                                        </p:tgtEl>
                                      </p:cBhvr>
                                    </p:animEffect>
                                    <p:anim calcmode="lin" valueType="num">
                                      <p:cBhvr>
                                        <p:cTn id="92" dur="2000" fill="hold"/>
                                        <p:tgtEl>
                                          <p:spTgt spid="11"/>
                                        </p:tgtEl>
                                        <p:attrNameLst>
                                          <p:attrName>ppt_w</p:attrName>
                                        </p:attrNameLst>
                                      </p:cBhvr>
                                      <p:tavLst>
                                        <p:tav tm="0" fmla="#ppt_w*sin(2.5*pi*$)">
                                          <p:val>
                                            <p:fltVal val="0"/>
                                          </p:val>
                                        </p:tav>
                                        <p:tav tm="100000">
                                          <p:val>
                                            <p:fltVal val="1"/>
                                          </p:val>
                                        </p:tav>
                                      </p:tavLst>
                                    </p:anim>
                                    <p:anim calcmode="lin" valueType="num">
                                      <p:cBhvr>
                                        <p:cTn id="93" dur="2000" fill="hold"/>
                                        <p:tgtEl>
                                          <p:spTgt spid="11"/>
                                        </p:tgtEl>
                                        <p:attrNameLst>
                                          <p:attrName>ppt_h</p:attrName>
                                        </p:attrNameLst>
                                      </p:cBhvr>
                                      <p:tavLst>
                                        <p:tav tm="0">
                                          <p:val>
                                            <p:strVal val="#ppt_h"/>
                                          </p:val>
                                        </p:tav>
                                        <p:tav tm="100000">
                                          <p:val>
                                            <p:strVal val="#ppt_h"/>
                                          </p:val>
                                        </p:tav>
                                      </p:tavLst>
                                    </p:anim>
                                  </p:childTnLst>
                                </p:cTn>
                              </p:par>
                              <p:par>
                                <p:cTn id="94" presetID="45" presetClass="entr" presetSubtype="0" fill="hold" nodeType="with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2000"/>
                                        <p:tgtEl>
                                          <p:spTgt spid="10"/>
                                        </p:tgtEl>
                                      </p:cBhvr>
                                    </p:animEffect>
                                    <p:anim calcmode="lin" valueType="num">
                                      <p:cBhvr>
                                        <p:cTn id="97" dur="2000" fill="hold"/>
                                        <p:tgtEl>
                                          <p:spTgt spid="10"/>
                                        </p:tgtEl>
                                        <p:attrNameLst>
                                          <p:attrName>ppt_w</p:attrName>
                                        </p:attrNameLst>
                                      </p:cBhvr>
                                      <p:tavLst>
                                        <p:tav tm="0" fmla="#ppt_w*sin(2.5*pi*$)">
                                          <p:val>
                                            <p:fltVal val="0"/>
                                          </p:val>
                                        </p:tav>
                                        <p:tav tm="100000">
                                          <p:val>
                                            <p:fltVal val="1"/>
                                          </p:val>
                                        </p:tav>
                                      </p:tavLst>
                                    </p:anim>
                                    <p:anim calcmode="lin" valueType="num">
                                      <p:cBhvr>
                                        <p:cTn id="9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22" grpId="0"/>
      <p:bldP spid="34"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35" name="مجموعة 34"/>
          <p:cNvGrpSpPr/>
          <p:nvPr/>
        </p:nvGrpSpPr>
        <p:grpSpPr>
          <a:xfrm>
            <a:off x="323528" y="222561"/>
            <a:ext cx="8640962" cy="1190215"/>
            <a:chOff x="6156177" y="826988"/>
            <a:chExt cx="2987824" cy="787896"/>
          </a:xfrm>
        </p:grpSpPr>
        <p:sp>
          <p:nvSpPr>
            <p:cNvPr id="36" name="مستطيل 35"/>
            <p:cNvSpPr/>
            <p:nvPr/>
          </p:nvSpPr>
          <p:spPr>
            <a:xfrm>
              <a:off x="7935442" y="826988"/>
              <a:ext cx="1208558" cy="787896"/>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7" name="مخطط انسيابي: معالجة متعاقبة 36"/>
            <p:cNvSpPr/>
            <p:nvPr/>
          </p:nvSpPr>
          <p:spPr>
            <a:xfrm>
              <a:off x="6156177"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38" name="مربع نص 37"/>
          <p:cNvSpPr txBox="1"/>
          <p:nvPr/>
        </p:nvSpPr>
        <p:spPr>
          <a:xfrm>
            <a:off x="584158" y="332656"/>
            <a:ext cx="8316834" cy="1015663"/>
          </a:xfrm>
          <a:prstGeom prst="rect">
            <a:avLst/>
          </a:prstGeom>
          <a:noFill/>
        </p:spPr>
        <p:txBody>
          <a:bodyPr wrap="square" rtlCol="1">
            <a:spAutoFit/>
          </a:bodyPr>
          <a:lstStyle/>
          <a:p>
            <a:pPr>
              <a:buFont typeface="Wingdings" pitchFamily="2" charset="2"/>
              <a:buChar char="ü"/>
            </a:pPr>
            <a:r>
              <a:rPr lang="ar-SA" sz="3000" b="1" dirty="0">
                <a:solidFill>
                  <a:prstClr val="black"/>
                </a:solidFill>
                <a:latin typeface="Sakkal Majalla" pitchFamily="2" charset="-78"/>
                <a:cs typeface="Sakkal Majalla" pitchFamily="2" charset="-78"/>
              </a:rPr>
              <a:t>جعلت تراكيب بعض الجزيئات قابلة للحساب مما </a:t>
            </a:r>
            <a:r>
              <a:rPr lang="ar-SA" sz="3000" b="1" dirty="0" smtClean="0">
                <a:solidFill>
                  <a:prstClr val="black"/>
                </a:solidFill>
                <a:latin typeface="Sakkal Majalla" pitchFamily="2" charset="-78"/>
                <a:cs typeface="Sakkal Majalla" pitchFamily="2" charset="-78"/>
              </a:rPr>
              <a:t>أتاح للكيميائيين </a:t>
            </a:r>
            <a:r>
              <a:rPr lang="ar-SA" sz="3000" b="1" dirty="0">
                <a:solidFill>
                  <a:prstClr val="black"/>
                </a:solidFill>
                <a:latin typeface="Sakkal Majalla" pitchFamily="2" charset="-78"/>
                <a:cs typeface="Sakkal Majalla" pitchFamily="2" charset="-78"/>
              </a:rPr>
              <a:t>القدرة على تحديد  ترتيب الذرات في </a:t>
            </a:r>
            <a:r>
              <a:rPr lang="ar-SA" sz="3000" b="1" dirty="0" smtClean="0">
                <a:solidFill>
                  <a:prstClr val="black"/>
                </a:solidFill>
                <a:latin typeface="Sakkal Majalla" pitchFamily="2" charset="-78"/>
                <a:cs typeface="Sakkal Majalla" pitchFamily="2" charset="-78"/>
              </a:rPr>
              <a:t>الجزيئات.</a:t>
            </a:r>
            <a:endParaRPr lang="ar-SA" sz="3000" b="1" dirty="0">
              <a:solidFill>
                <a:prstClr val="black"/>
              </a:solidFill>
              <a:latin typeface="Sakkal Majalla" pitchFamily="2" charset="-78"/>
              <a:cs typeface="Sakkal Majalla" pitchFamily="2" charset="-78"/>
            </a:endParaRPr>
          </a:p>
        </p:txBody>
      </p:sp>
      <p:grpSp>
        <p:nvGrpSpPr>
          <p:cNvPr id="39" name="مجموعة 38"/>
          <p:cNvGrpSpPr/>
          <p:nvPr/>
        </p:nvGrpSpPr>
        <p:grpSpPr>
          <a:xfrm>
            <a:off x="5835695" y="1584176"/>
            <a:ext cx="3128792" cy="764704"/>
            <a:chOff x="2339752" y="0"/>
            <a:chExt cx="4536504" cy="764704"/>
          </a:xfrm>
        </p:grpSpPr>
        <p:sp>
          <p:nvSpPr>
            <p:cNvPr id="40" name="مستطيل مستدير الزوايا 39"/>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41" name="مستطيل مستدير الزوايا 40"/>
            <p:cNvSpPr/>
            <p:nvPr/>
          </p:nvSpPr>
          <p:spPr>
            <a:xfrm>
              <a:off x="2555777" y="95086"/>
              <a:ext cx="4320479" cy="57453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42" name="مربع نص 41"/>
          <p:cNvSpPr txBox="1"/>
          <p:nvPr/>
        </p:nvSpPr>
        <p:spPr>
          <a:xfrm>
            <a:off x="6022548" y="1684863"/>
            <a:ext cx="2817787"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استخداماتها</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43" name="مجموعة 42"/>
          <p:cNvGrpSpPr/>
          <p:nvPr/>
        </p:nvGrpSpPr>
        <p:grpSpPr>
          <a:xfrm>
            <a:off x="323528" y="2491545"/>
            <a:ext cx="8640962" cy="3261030"/>
            <a:chOff x="6156177" y="863000"/>
            <a:chExt cx="2987824" cy="724192"/>
          </a:xfrm>
        </p:grpSpPr>
        <p:sp>
          <p:nvSpPr>
            <p:cNvPr id="44" name="مستطيل 43"/>
            <p:cNvSpPr/>
            <p:nvPr/>
          </p:nvSpPr>
          <p:spPr>
            <a:xfrm>
              <a:off x="7935442" y="870923"/>
              <a:ext cx="1208558" cy="716269"/>
            </a:xfrm>
            <a:prstGeom prst="rect">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5" name="مخطط انسيابي: معالجة متعاقبة 44"/>
            <p:cNvSpPr/>
            <p:nvPr/>
          </p:nvSpPr>
          <p:spPr>
            <a:xfrm>
              <a:off x="6156177" y="863000"/>
              <a:ext cx="2987824" cy="72008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6" name="مربع نص 45"/>
          <p:cNvSpPr txBox="1"/>
          <p:nvPr/>
        </p:nvSpPr>
        <p:spPr>
          <a:xfrm>
            <a:off x="503638" y="2726918"/>
            <a:ext cx="8316834" cy="2862322"/>
          </a:xfrm>
          <a:prstGeom prst="rect">
            <a:avLst/>
          </a:prstGeom>
          <a:noFill/>
        </p:spPr>
        <p:txBody>
          <a:bodyPr wrap="square" rtlCol="1">
            <a:spAutoFit/>
          </a:bodyPr>
          <a:lstStyle/>
          <a:p>
            <a:pPr marL="457200" indent="-457200">
              <a:buFont typeface="Wingdings" pitchFamily="2" charset="2"/>
              <a:buChar char="q"/>
            </a:pPr>
            <a:r>
              <a:rPr lang="ar-SA" sz="3000" b="1" dirty="0">
                <a:latin typeface="Sakkal Majalla" pitchFamily="2" charset="-78"/>
                <a:cs typeface="Sakkal Majalla" pitchFamily="2" charset="-78"/>
              </a:rPr>
              <a:t>تستخدم ميكانيكا الكم ايضا لتحليل تفاصيل امتصاص وانبعاث الضوء من </a:t>
            </a:r>
            <a:r>
              <a:rPr lang="ar-SA" sz="3000" b="1" dirty="0" smtClean="0">
                <a:latin typeface="Sakkal Majalla" pitchFamily="2" charset="-78"/>
                <a:cs typeface="Sakkal Majalla" pitchFamily="2" charset="-78"/>
              </a:rPr>
              <a:t>الذرات. </a:t>
            </a:r>
            <a:endParaRPr lang="ar-SA" sz="3000" b="1" dirty="0">
              <a:latin typeface="Sakkal Majalla" pitchFamily="2" charset="-78"/>
              <a:cs typeface="Sakkal Majalla" pitchFamily="2" charset="-78"/>
            </a:endParaRPr>
          </a:p>
          <a:p>
            <a:pPr marL="457200" indent="-457200">
              <a:buFont typeface="Wingdings" pitchFamily="2" charset="2"/>
              <a:buChar char="q"/>
            </a:pPr>
            <a:r>
              <a:rPr lang="ar-SA" sz="3000" b="1" dirty="0">
                <a:latin typeface="Sakkal Majalla" pitchFamily="2" charset="-78"/>
                <a:cs typeface="Sakkal Majalla" pitchFamily="2" charset="-78"/>
              </a:rPr>
              <a:t>ونتيجة لنظرية ميكانيكا الكم تم تطوير مصدر جديد للضوء وهو </a:t>
            </a:r>
            <a:r>
              <a:rPr lang="ar-SA" sz="3000" b="1" dirty="0" smtClean="0">
                <a:latin typeface="Sakkal Majalla" pitchFamily="2" charset="-78"/>
                <a:cs typeface="Sakkal Majalla" pitchFamily="2" charset="-78"/>
              </a:rPr>
              <a:t>الليزر.</a:t>
            </a:r>
            <a:endParaRPr lang="en-US" sz="3000" b="1" dirty="0">
              <a:latin typeface="Sakkal Majalla" pitchFamily="2" charset="-78"/>
              <a:cs typeface="Sakkal Majalla" pitchFamily="2" charset="-78"/>
            </a:endParaRPr>
          </a:p>
          <a:p>
            <a:pPr marL="457200" indent="-457200">
              <a:buFont typeface="Wingdings" pitchFamily="2" charset="2"/>
              <a:buChar char="q"/>
            </a:pPr>
            <a:r>
              <a:rPr lang="ar-SA" sz="3000" b="1" dirty="0">
                <a:latin typeface="Sakkal Majalla" pitchFamily="2" charset="-78"/>
                <a:cs typeface="Sakkal Majalla" pitchFamily="2" charset="-78"/>
              </a:rPr>
              <a:t>استطاع الكيميائيون تحضير جزيئات جديدة ومفيدة لم تكن موجودة  في </a:t>
            </a:r>
            <a:r>
              <a:rPr lang="ar-SA" sz="3000" b="1" dirty="0" smtClean="0">
                <a:latin typeface="Sakkal Majalla" pitchFamily="2" charset="-78"/>
                <a:cs typeface="Sakkal Majalla" pitchFamily="2" charset="-78"/>
              </a:rPr>
              <a:t>الطبيعة.</a:t>
            </a:r>
            <a:endParaRPr lang="ar-SA" sz="3000" b="1" dirty="0">
              <a:latin typeface="Sakkal Majalla" pitchFamily="2" charset="-78"/>
              <a:cs typeface="Sakkal Majalla" pitchFamily="2" charset="-78"/>
            </a:endParaRPr>
          </a:p>
        </p:txBody>
      </p:sp>
    </p:spTree>
    <p:custDataLst>
      <p:tags r:id="rId1"/>
    </p:custDataLst>
    <p:extLst>
      <p:ext uri="{BB962C8B-B14F-4D97-AF65-F5344CB8AC3E}">
        <p14:creationId xmlns:p14="http://schemas.microsoft.com/office/powerpoint/2010/main" xmlns="" val="2869628347"/>
      </p:ext>
    </p:extLst>
  </p:cSld>
  <p:clrMapOvr>
    <a:masterClrMapping/>
  </p:clrMapOvr>
  <mc:AlternateContent xmlns:mc="http://schemas.openxmlformats.org/markup-compatibility/2006">
    <mc:Choice xmlns:p14="http://schemas.microsoft.com/office/powerpoint/2010/main" xmlns="" Requires="p14">
      <p:transition spd="slow" p14:dur="4000">
        <p14:vortex dir="d"/>
        <p:sndAc>
          <p:stSnd>
            <p:snd r:embed="rId6" name="laser.wav"/>
          </p:stSnd>
        </p:sndAc>
      </p:transition>
    </mc:Choice>
    <mc:Fallback>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80">
                                          <p:stCondLst>
                                            <p:cond delay="0"/>
                                          </p:stCondLst>
                                        </p:cTn>
                                        <p:tgtEl>
                                          <p:spTgt spid="39"/>
                                        </p:tgtEl>
                                      </p:cBhvr>
                                    </p:animEffect>
                                    <p:anim calcmode="lin" valueType="num">
                                      <p:cBhvr>
                                        <p:cTn id="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5" dur="26">
                                          <p:stCondLst>
                                            <p:cond delay="650"/>
                                          </p:stCondLst>
                                        </p:cTn>
                                        <p:tgtEl>
                                          <p:spTgt spid="39"/>
                                        </p:tgtEl>
                                      </p:cBhvr>
                                      <p:to x="100000" y="60000"/>
                                    </p:animScale>
                                    <p:animScale>
                                      <p:cBhvr>
                                        <p:cTn id="26" dur="166" decel="50000">
                                          <p:stCondLst>
                                            <p:cond delay="676"/>
                                          </p:stCondLst>
                                        </p:cTn>
                                        <p:tgtEl>
                                          <p:spTgt spid="39"/>
                                        </p:tgtEl>
                                      </p:cBhvr>
                                      <p:to x="100000" y="100000"/>
                                    </p:animScale>
                                    <p:animScale>
                                      <p:cBhvr>
                                        <p:cTn id="27" dur="26">
                                          <p:stCondLst>
                                            <p:cond delay="1312"/>
                                          </p:stCondLst>
                                        </p:cTn>
                                        <p:tgtEl>
                                          <p:spTgt spid="39"/>
                                        </p:tgtEl>
                                      </p:cBhvr>
                                      <p:to x="100000" y="80000"/>
                                    </p:animScale>
                                    <p:animScale>
                                      <p:cBhvr>
                                        <p:cTn id="28" dur="166" decel="50000">
                                          <p:stCondLst>
                                            <p:cond delay="1338"/>
                                          </p:stCondLst>
                                        </p:cTn>
                                        <p:tgtEl>
                                          <p:spTgt spid="39"/>
                                        </p:tgtEl>
                                      </p:cBhvr>
                                      <p:to x="100000" y="100000"/>
                                    </p:animScale>
                                    <p:animScale>
                                      <p:cBhvr>
                                        <p:cTn id="29" dur="26">
                                          <p:stCondLst>
                                            <p:cond delay="1642"/>
                                          </p:stCondLst>
                                        </p:cTn>
                                        <p:tgtEl>
                                          <p:spTgt spid="39"/>
                                        </p:tgtEl>
                                      </p:cBhvr>
                                      <p:to x="100000" y="90000"/>
                                    </p:animScale>
                                    <p:animScale>
                                      <p:cBhvr>
                                        <p:cTn id="30" dur="166" decel="50000">
                                          <p:stCondLst>
                                            <p:cond delay="1668"/>
                                          </p:stCondLst>
                                        </p:cTn>
                                        <p:tgtEl>
                                          <p:spTgt spid="39"/>
                                        </p:tgtEl>
                                      </p:cBhvr>
                                      <p:to x="100000" y="100000"/>
                                    </p:animScale>
                                    <p:animScale>
                                      <p:cBhvr>
                                        <p:cTn id="31" dur="26">
                                          <p:stCondLst>
                                            <p:cond delay="1808"/>
                                          </p:stCondLst>
                                        </p:cTn>
                                        <p:tgtEl>
                                          <p:spTgt spid="39"/>
                                        </p:tgtEl>
                                      </p:cBhvr>
                                      <p:to x="100000" y="95000"/>
                                    </p:animScale>
                                    <p:animScale>
                                      <p:cBhvr>
                                        <p:cTn id="32" dur="166" decel="50000">
                                          <p:stCondLst>
                                            <p:cond delay="1834"/>
                                          </p:stCondLst>
                                        </p:cTn>
                                        <p:tgtEl>
                                          <p:spTgt spid="3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lt">
                                    <p:tmPct val="10000"/>
                                  </p:iterate>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000"/>
                                        <p:tgtEl>
                                          <p:spTgt spid="11"/>
                                        </p:tgtEl>
                                      </p:cBhvr>
                                    </p:animEffect>
                                    <p:anim calcmode="lin" valueType="num">
                                      <p:cBhvr>
                                        <p:cTn id="56" dur="2000" fill="hold"/>
                                        <p:tgtEl>
                                          <p:spTgt spid="11"/>
                                        </p:tgtEl>
                                        <p:attrNameLst>
                                          <p:attrName>ppt_w</p:attrName>
                                        </p:attrNameLst>
                                      </p:cBhvr>
                                      <p:tavLst>
                                        <p:tav tm="0" fmla="#ppt_w*sin(2.5*pi*$)">
                                          <p:val>
                                            <p:fltVal val="0"/>
                                          </p:val>
                                        </p:tav>
                                        <p:tav tm="100000">
                                          <p:val>
                                            <p:fltVal val="1"/>
                                          </p:val>
                                        </p:tav>
                                      </p:tavLst>
                                    </p:anim>
                                    <p:anim calcmode="lin" valueType="num">
                                      <p:cBhvr>
                                        <p:cTn id="57" dur="2000" fill="hold"/>
                                        <p:tgtEl>
                                          <p:spTgt spid="11"/>
                                        </p:tgtEl>
                                        <p:attrNameLst>
                                          <p:attrName>ppt_h</p:attrName>
                                        </p:attrNameLst>
                                      </p:cBhvr>
                                      <p:tavLst>
                                        <p:tav tm="0">
                                          <p:val>
                                            <p:strVal val="#ppt_h"/>
                                          </p:val>
                                        </p:tav>
                                        <p:tav tm="100000">
                                          <p:val>
                                            <p:strVal val="#ppt_h"/>
                                          </p:val>
                                        </p:tav>
                                      </p:tavLst>
                                    </p:anim>
                                  </p:childTnLst>
                                </p:cTn>
                              </p:par>
                              <p:par>
                                <p:cTn id="58" presetID="45"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2000"/>
                                        <p:tgtEl>
                                          <p:spTgt spid="10"/>
                                        </p:tgtEl>
                                      </p:cBhvr>
                                    </p:animEffect>
                                    <p:anim calcmode="lin" valueType="num">
                                      <p:cBhvr>
                                        <p:cTn id="61" dur="2000" fill="hold"/>
                                        <p:tgtEl>
                                          <p:spTgt spid="10"/>
                                        </p:tgtEl>
                                        <p:attrNameLst>
                                          <p:attrName>ppt_w</p:attrName>
                                        </p:attrNameLst>
                                      </p:cBhvr>
                                      <p:tavLst>
                                        <p:tav tm="0" fmla="#ppt_w*sin(2.5*pi*$)">
                                          <p:val>
                                            <p:fltVal val="0"/>
                                          </p:val>
                                        </p:tav>
                                        <p:tav tm="100000">
                                          <p:val>
                                            <p:fltVal val="1"/>
                                          </p:val>
                                        </p:tav>
                                      </p:tavLst>
                                    </p:anim>
                                    <p:anim calcmode="lin" valueType="num">
                                      <p:cBhvr>
                                        <p:cTn id="6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243</TotalTime>
  <Words>859</Words>
  <Application>Microsoft Office PowerPoint</Application>
  <PresentationFormat>عرض على الشاشة (3:4)‏</PresentationFormat>
  <Paragraphs>132</Paragraphs>
  <Slides>19</Slides>
  <Notes>0</Notes>
  <HiddenSlides>0</HiddenSlides>
  <MMClips>0</MMClips>
  <ScaleCrop>false</ScaleCrop>
  <HeadingPairs>
    <vt:vector size="4" baseType="variant">
      <vt:variant>
        <vt:lpstr>سمة</vt:lpstr>
      </vt:variant>
      <vt:variant>
        <vt:i4>2</vt:i4>
      </vt:variant>
      <vt:variant>
        <vt:lpstr>عناوين الشرائح</vt:lpstr>
      </vt:variant>
      <vt:variant>
        <vt:i4>19</vt:i4>
      </vt:variant>
    </vt:vector>
  </HeadingPairs>
  <TitlesOfParts>
    <vt:vector size="21" baseType="lpstr">
      <vt:lpstr>سمة Office</vt:lpstr>
      <vt:lpstr>2_سمة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0</dc:creator>
  <cp:lastModifiedBy>TSC</cp:lastModifiedBy>
  <cp:revision>44</cp:revision>
  <dcterms:created xsi:type="dcterms:W3CDTF">2015-12-03T05:45:26Z</dcterms:created>
  <dcterms:modified xsi:type="dcterms:W3CDTF">2016-11-01T13:31:19Z</dcterms:modified>
</cp:coreProperties>
</file>