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72"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163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886F476-6082-2346-AAA1-96C3AB9B8713}" type="datetimeFigureOut">
              <a:rPr lang="en-US" smtClean="0"/>
              <a:t>3/1/2015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A8D62B8-629F-3842-A669-5A8E78B382DD}" type="slidenum">
              <a:rPr lang="en-US" smtClean="0"/>
              <a:t>‹#›</a:t>
            </a:fld>
            <a:endParaRPr lang="en-US"/>
          </a:p>
        </p:txBody>
      </p:sp>
    </p:spTree>
    <p:extLst>
      <p:ext uri="{BB962C8B-B14F-4D97-AF65-F5344CB8AC3E}">
        <p14:creationId xmlns:p14="http://schemas.microsoft.com/office/powerpoint/2010/main" val="3680778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E4600-DABD-D143-90F1-CC77919DC810}" type="datetimeFigureOut">
              <a:rPr lang="en-US" smtClean="0"/>
              <a:t>3/1/2015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22E645-875E-5E43-B710-4652B70983FF}" type="slidenum">
              <a:rPr lang="en-US" smtClean="0"/>
              <a:t>‹#›</a:t>
            </a:fld>
            <a:endParaRPr lang="en-US"/>
          </a:p>
        </p:txBody>
      </p:sp>
    </p:spTree>
    <p:extLst>
      <p:ext uri="{BB962C8B-B14F-4D97-AF65-F5344CB8AC3E}">
        <p14:creationId xmlns:p14="http://schemas.microsoft.com/office/powerpoint/2010/main" val="3082286197"/>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922E645-875E-5E43-B710-4652B70983FF}" type="slidenum">
              <a:rPr lang="en-US" smtClean="0"/>
              <a:t>2</a:t>
            </a:fld>
            <a:endParaRPr lang="en-US"/>
          </a:p>
        </p:txBody>
      </p:sp>
    </p:spTree>
    <p:extLst>
      <p:ext uri="{BB962C8B-B14F-4D97-AF65-F5344CB8AC3E}">
        <p14:creationId xmlns:p14="http://schemas.microsoft.com/office/powerpoint/2010/main" val="32363392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ar-S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Click to edit Master subtitle style</a:t>
            </a:r>
            <a:endParaRPr dirty="0"/>
          </a:p>
        </p:txBody>
      </p:sp>
      <p:sp>
        <p:nvSpPr>
          <p:cNvPr id="4" name="Date Placeholder 3"/>
          <p:cNvSpPr>
            <a:spLocks noGrp="1"/>
          </p:cNvSpPr>
          <p:nvPr>
            <p:ph type="dt" sz="half" idx="10"/>
          </p:nvPr>
        </p:nvSpPr>
        <p:spPr/>
        <p:txBody>
          <a:bodyPr/>
          <a:lstStyle/>
          <a:p>
            <a:fld id="{0B6C285E-D08D-0043-9E0D-FC5921830C16}" type="datetime1">
              <a:rPr lang="en-AU"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ar-S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Click to edit Master text styles</a:t>
            </a:r>
          </a:p>
        </p:txBody>
      </p:sp>
      <p:sp>
        <p:nvSpPr>
          <p:cNvPr id="5" name="Date Placeholder 4"/>
          <p:cNvSpPr>
            <a:spLocks noGrp="1"/>
          </p:cNvSpPr>
          <p:nvPr>
            <p:ph type="dt" sz="half" idx="10"/>
          </p:nvPr>
        </p:nvSpPr>
        <p:spPr/>
        <p:txBody>
          <a:bodyPr/>
          <a:lstStyle/>
          <a:p>
            <a:fld id="{6F8C1532-78EE-054C-84CA-62CA61BC54FE}" type="datetime1">
              <a:rPr lang="en-AU"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dirty="0"/>
          </a:p>
        </p:txBody>
      </p:sp>
      <p:sp>
        <p:nvSpPr>
          <p:cNvPr id="4" name="Date Placeholder 3"/>
          <p:cNvSpPr>
            <a:spLocks noGrp="1"/>
          </p:cNvSpPr>
          <p:nvPr>
            <p:ph type="dt" sz="half" idx="10"/>
          </p:nvPr>
        </p:nvSpPr>
        <p:spPr/>
        <p:txBody>
          <a:bodyPr/>
          <a:lstStyle/>
          <a:p>
            <a:fld id="{21A016D6-51A4-B846-B439-6BAAE83AD0A8}" type="datetime1">
              <a:rPr lang="en-AU"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ar-S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dirty="0"/>
          </a:p>
        </p:txBody>
      </p:sp>
      <p:sp>
        <p:nvSpPr>
          <p:cNvPr id="4" name="Date Placeholder 3"/>
          <p:cNvSpPr>
            <a:spLocks noGrp="1"/>
          </p:cNvSpPr>
          <p:nvPr>
            <p:ph type="dt" sz="half" idx="10"/>
          </p:nvPr>
        </p:nvSpPr>
        <p:spPr/>
        <p:txBody>
          <a:bodyPr/>
          <a:lstStyle/>
          <a:p>
            <a:fld id="{EE47FD74-E009-B143-8A60-E6D44F06C3A5}" type="datetime1">
              <a:rPr lang="en-AU"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dirty="0"/>
          </a:p>
        </p:txBody>
      </p:sp>
      <p:sp>
        <p:nvSpPr>
          <p:cNvPr id="4" name="Date Placeholder 3"/>
          <p:cNvSpPr>
            <a:spLocks noGrp="1"/>
          </p:cNvSpPr>
          <p:nvPr>
            <p:ph type="dt" sz="half" idx="10"/>
          </p:nvPr>
        </p:nvSpPr>
        <p:spPr/>
        <p:txBody>
          <a:bodyPr/>
          <a:lstStyle/>
          <a:p>
            <a:fld id="{3378A40F-3993-E742-9975-96816038F6EE}" type="datetime1">
              <a:rPr lang="en-AU"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ar-S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Click to edit Master subtitle style</a:t>
            </a:r>
            <a:endParaRPr dirty="0"/>
          </a:p>
        </p:txBody>
      </p:sp>
      <p:sp>
        <p:nvSpPr>
          <p:cNvPr id="4" name="Date Placeholder 3"/>
          <p:cNvSpPr>
            <a:spLocks noGrp="1"/>
          </p:cNvSpPr>
          <p:nvPr>
            <p:ph type="dt" sz="half" idx="10"/>
          </p:nvPr>
        </p:nvSpPr>
        <p:spPr/>
        <p:txBody>
          <a:bodyPr/>
          <a:lstStyle/>
          <a:p>
            <a:fld id="{B7EAD4AC-4586-D44D-AA13-0100C8A9878E}" type="datetime1">
              <a:rPr lang="en-AU" smtClean="0"/>
              <a:t>1/03/2015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dirty="0"/>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ar-S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Click to edit Master text styles</a:t>
            </a:r>
          </a:p>
        </p:txBody>
      </p:sp>
      <p:sp>
        <p:nvSpPr>
          <p:cNvPr id="4" name="Date Placeholder 3"/>
          <p:cNvSpPr>
            <a:spLocks noGrp="1"/>
          </p:cNvSpPr>
          <p:nvPr>
            <p:ph type="dt" sz="half" idx="10"/>
          </p:nvPr>
        </p:nvSpPr>
        <p:spPr/>
        <p:txBody>
          <a:bodyPr/>
          <a:lstStyle/>
          <a:p>
            <a:fld id="{A6671569-573E-B346-AD36-00D641DDB6BB}" type="datetime1">
              <a:rPr lang="en-AU"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ar-S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dirty="0"/>
          </a:p>
        </p:txBody>
      </p:sp>
      <p:sp>
        <p:nvSpPr>
          <p:cNvPr id="5" name="Date Placeholder 4"/>
          <p:cNvSpPr>
            <a:spLocks noGrp="1"/>
          </p:cNvSpPr>
          <p:nvPr>
            <p:ph type="dt" sz="half" idx="10"/>
          </p:nvPr>
        </p:nvSpPr>
        <p:spPr/>
        <p:txBody>
          <a:bodyPr/>
          <a:lstStyle/>
          <a:p>
            <a:fld id="{24CCBE82-2FCE-A34C-AAC0-4BF64E549321}" type="datetime1">
              <a:rPr lang="en-AU"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ar-S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dirty="0"/>
          </a:p>
        </p:txBody>
      </p:sp>
      <p:sp>
        <p:nvSpPr>
          <p:cNvPr id="7" name="Date Placeholder 6"/>
          <p:cNvSpPr>
            <a:spLocks noGrp="1"/>
          </p:cNvSpPr>
          <p:nvPr>
            <p:ph type="dt" sz="half" idx="10"/>
          </p:nvPr>
        </p:nvSpPr>
        <p:spPr/>
        <p:txBody>
          <a:bodyPr/>
          <a:lstStyle/>
          <a:p>
            <a:fld id="{13657F66-32B0-744D-B4FE-BF7DADBAD7E3}" type="datetime1">
              <a:rPr lang="en-AU" smtClean="0"/>
              <a:t>1/03/2015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Click to edit Master title style</a:t>
            </a:r>
            <a:endParaRPr/>
          </a:p>
        </p:txBody>
      </p:sp>
      <p:sp>
        <p:nvSpPr>
          <p:cNvPr id="3" name="Date Placeholder 2"/>
          <p:cNvSpPr>
            <a:spLocks noGrp="1"/>
          </p:cNvSpPr>
          <p:nvPr>
            <p:ph type="dt" sz="half" idx="10"/>
          </p:nvPr>
        </p:nvSpPr>
        <p:spPr/>
        <p:txBody>
          <a:bodyPr/>
          <a:lstStyle/>
          <a:p>
            <a:fld id="{6355230B-50BB-3D4E-A363-CA2E83BE2BE5}" type="datetime1">
              <a:rPr lang="en-AU" smtClean="0"/>
              <a:t>1/03/2015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745193-7E74-D24B-96EB-DF14870215C3}" type="datetime1">
              <a:rPr lang="en-AU" smtClean="0"/>
              <a:t>1/03/2015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ar-S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Click to edit Master text styles</a:t>
            </a:r>
          </a:p>
        </p:txBody>
      </p:sp>
      <p:sp>
        <p:nvSpPr>
          <p:cNvPr id="5" name="Date Placeholder 4"/>
          <p:cNvSpPr>
            <a:spLocks noGrp="1"/>
          </p:cNvSpPr>
          <p:nvPr>
            <p:ph type="dt" sz="half" idx="10"/>
          </p:nvPr>
        </p:nvSpPr>
        <p:spPr/>
        <p:txBody>
          <a:bodyPr/>
          <a:lstStyle/>
          <a:p>
            <a:fld id="{A38AF409-72A4-2949-9F48-2CDEBB7466F9}" type="datetime1">
              <a:rPr lang="en-AU"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E63A33-8271-4DD0-9C48-789913D7C11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ar-S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ar-SA" smtClean="0"/>
              <a:t>Click to edit Master text styles</a:t>
            </a:r>
          </a:p>
          <a:p>
            <a:pPr lvl="1"/>
            <a:r>
              <a:rPr lang="ar-SA" smtClean="0"/>
              <a:t>Second level</a:t>
            </a:r>
          </a:p>
          <a:p>
            <a:pPr lvl="2"/>
            <a:r>
              <a:rPr lang="ar-SA" smtClean="0"/>
              <a:t>Third level</a:t>
            </a:r>
          </a:p>
          <a:p>
            <a:pPr lvl="3"/>
            <a:r>
              <a:rPr lang="ar-SA" smtClean="0"/>
              <a:t>Fourth level</a:t>
            </a:r>
          </a:p>
          <a:p>
            <a:pPr lvl="4"/>
            <a:r>
              <a:rPr lang="ar-S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400200CF-F8F1-D74B-838F-0253940FBA25}" type="datetime1">
              <a:rPr lang="en-AU" smtClean="0"/>
              <a:t>1/03/2015</a:t>
            </a:fld>
            <a:endParaRPr lang="en-US" dirty="0"/>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dirty="0"/>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D7E63A33-8271-4DD0-9C48-789913D7C11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Lst>
  <p:hf hdr="0" ftr="0" dt="0"/>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817581" y="2832255"/>
            <a:ext cx="7583316" cy="1528221"/>
          </a:xfrm>
        </p:spPr>
        <p:txBody>
          <a:bodyPr/>
          <a:lstStyle/>
          <a:p>
            <a:pPr marL="182880" indent="0" algn="ctr">
              <a:buNone/>
            </a:pPr>
            <a:r>
              <a:rPr lang="ar-SA" sz="3200" dirty="0"/>
              <a:t>مادة أحكام الإلتزام      ٢٢٢ نظم</a:t>
            </a:r>
            <a:br>
              <a:rPr lang="ar-SA" sz="3200" dirty="0"/>
            </a:br>
            <a:r>
              <a:rPr lang="ar-SA" sz="3200" dirty="0"/>
              <a:t> </a:t>
            </a:r>
            <a:br>
              <a:rPr lang="ar-SA" sz="3200" dirty="0"/>
            </a:br>
            <a:r>
              <a:rPr lang="ar-SA" sz="3200" dirty="0" smtClean="0"/>
              <a:t>الفصل </a:t>
            </a:r>
            <a:r>
              <a:rPr lang="ar-SA" sz="3200" dirty="0"/>
              <a:t>الدراسي الثاني لعام ١٤٣٦ هـ</a:t>
            </a:r>
            <a:endParaRPr lang="en-US" sz="3200" dirty="0"/>
          </a:p>
        </p:txBody>
      </p:sp>
      <p:sp>
        <p:nvSpPr>
          <p:cNvPr id="2" name="Subtitle 1"/>
          <p:cNvSpPr>
            <a:spLocks noGrp="1"/>
          </p:cNvSpPr>
          <p:nvPr>
            <p:ph type="subTitle" idx="1"/>
          </p:nvPr>
        </p:nvSpPr>
        <p:spPr>
          <a:xfrm>
            <a:off x="1708030" y="5494998"/>
            <a:ext cx="5766387" cy="586184"/>
          </a:xfrm>
        </p:spPr>
        <p:txBody>
          <a:bodyPr>
            <a:normAutofit fontScale="85000" lnSpcReduction="10000"/>
          </a:bodyPr>
          <a:lstStyle/>
          <a:p>
            <a:pPr algn="ctr"/>
            <a:r>
              <a:rPr lang="ar-SA" sz="2400" dirty="0"/>
              <a:t>أ/ أسماء الأحمري                </a:t>
            </a:r>
            <a:r>
              <a:rPr lang="ar-SA" sz="2400" dirty="0" smtClean="0"/>
              <a:t>     </a:t>
            </a:r>
            <a:r>
              <a:rPr lang="ar-SA" sz="2400" dirty="0"/>
              <a:t>محاضرة بقسم القانون الخاص  </a:t>
            </a:r>
            <a:endParaRPr lang="en-US" sz="2400" dirty="0"/>
          </a:p>
          <a:p>
            <a:pPr algn="r"/>
            <a:endParaRPr lang="en-US" dirty="0"/>
          </a:p>
        </p:txBody>
      </p:sp>
      <p:sp>
        <p:nvSpPr>
          <p:cNvPr id="4" name="TextBox 3"/>
          <p:cNvSpPr txBox="1"/>
          <p:nvPr/>
        </p:nvSpPr>
        <p:spPr>
          <a:xfrm>
            <a:off x="6586750" y="404746"/>
            <a:ext cx="2051382" cy="788034"/>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2"/>
          <a:stretch>
            <a:fillRect/>
          </a:stretch>
        </p:blipFill>
        <p:spPr>
          <a:xfrm>
            <a:off x="5625814" y="0"/>
            <a:ext cx="3518186" cy="2832255"/>
          </a:xfrm>
          <a:prstGeom prst="rect">
            <a:avLst/>
          </a:prstGeom>
        </p:spPr>
      </p:pic>
    </p:spTree>
    <p:extLst>
      <p:ext uri="{BB962C8B-B14F-4D97-AF65-F5344CB8AC3E}">
        <p14:creationId xmlns:p14="http://schemas.microsoft.com/office/powerpoint/2010/main" val="34980573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39181"/>
          </a:xfrm>
        </p:spPr>
        <p:txBody>
          <a:bodyPr/>
          <a:lstStyle/>
          <a:p>
            <a:pPr algn="r"/>
            <a:r>
              <a:rPr lang="ar-SA" sz="3600" dirty="0"/>
              <a:t>الحق في الحبس</a:t>
            </a:r>
            <a:endParaRPr lang="en-US" sz="3600" dirty="0"/>
          </a:p>
        </p:txBody>
      </p:sp>
      <p:sp>
        <p:nvSpPr>
          <p:cNvPr id="3" name="Content Placeholder 2"/>
          <p:cNvSpPr>
            <a:spLocks noGrp="1"/>
          </p:cNvSpPr>
          <p:nvPr>
            <p:ph idx="1"/>
          </p:nvPr>
        </p:nvSpPr>
        <p:spPr>
          <a:xfrm>
            <a:off x="423350" y="1167940"/>
            <a:ext cx="8168201" cy="5107728"/>
          </a:xfrm>
        </p:spPr>
        <p:txBody>
          <a:bodyPr>
            <a:normAutofit/>
          </a:bodyPr>
          <a:lstStyle/>
          <a:p>
            <a:pPr algn="r" rtl="1">
              <a:buFont typeface="Wingdings" charset="2"/>
              <a:buChar char="§"/>
            </a:pPr>
            <a:r>
              <a:rPr lang="ar-SA" b="1" dirty="0" smtClean="0"/>
              <a:t>آثار الحق في الحبس في العلاقة بين طرفيه: </a:t>
            </a:r>
          </a:p>
          <a:p>
            <a:pPr algn="r" rtl="1">
              <a:buFontTx/>
              <a:buChar char="•"/>
            </a:pPr>
            <a:r>
              <a:rPr lang="ar-SA" b="1" dirty="0" smtClean="0"/>
              <a:t>حقوق الحابس:</a:t>
            </a:r>
          </a:p>
          <a:p>
            <a:pPr marL="0" indent="0" algn="r" rtl="1">
              <a:buNone/>
            </a:pPr>
            <a:r>
              <a:rPr lang="ar-SA" dirty="0" smtClean="0"/>
              <a:t>- حق الحابس في الإمتناع عن تنفيذ إلتزامه وهو امتناع مؤقت .</a:t>
            </a:r>
          </a:p>
          <a:p>
            <a:pPr marL="0" indent="0" algn="r" rtl="1">
              <a:buNone/>
            </a:pPr>
            <a:r>
              <a:rPr lang="ar-SA" dirty="0" smtClean="0"/>
              <a:t>-  إعمال مبدأ عدم التجزئة .  </a:t>
            </a:r>
          </a:p>
          <a:p>
            <a:pPr marL="0" indent="0" algn="r" rtl="1">
              <a:buNone/>
            </a:pPr>
            <a:r>
              <a:rPr lang="ar-SA" dirty="0" smtClean="0"/>
              <a:t>-  مجرد الحق في الحبس لا يعطي الحابس حق امتياز عليه .</a:t>
            </a:r>
          </a:p>
          <a:p>
            <a:pPr algn="r" rtl="1">
              <a:buFontTx/>
              <a:buChar char="•"/>
            </a:pPr>
            <a:r>
              <a:rPr lang="ar-SA" b="1" dirty="0" smtClean="0"/>
              <a:t>إلتزامات الحابس:</a:t>
            </a:r>
          </a:p>
          <a:p>
            <a:pPr marL="0" indent="0" algn="r" rtl="1">
              <a:buNone/>
            </a:pPr>
            <a:r>
              <a:rPr lang="ar-SA" dirty="0" smtClean="0"/>
              <a:t>-  الإلتزام بالمحافظة على الشئ المحبوس وبذل عناية الشخص المعتاد .</a:t>
            </a:r>
          </a:p>
          <a:p>
            <a:pPr marL="0" indent="0" algn="r" rtl="1">
              <a:buNone/>
            </a:pPr>
            <a:r>
              <a:rPr lang="ar-SA" dirty="0" smtClean="0"/>
              <a:t>-  الإلتزام بتقديم حساب عن غلّة الشئ  .</a:t>
            </a:r>
          </a:p>
        </p:txBody>
      </p:sp>
      <p:sp>
        <p:nvSpPr>
          <p:cNvPr id="4" name="Slide Number Placeholder 3"/>
          <p:cNvSpPr>
            <a:spLocks noGrp="1"/>
          </p:cNvSpPr>
          <p:nvPr>
            <p:ph type="sldNum" sz="quarter" idx="12"/>
          </p:nvPr>
        </p:nvSpPr>
        <p:spPr/>
        <p:txBody>
          <a:bodyPr/>
          <a:lstStyle/>
          <a:p>
            <a:fld id="{D7E63A33-8271-4DD0-9C48-789913D7C115}" type="slidenum">
              <a:rPr lang="en-US" sz="1600" smtClean="0"/>
              <a:pPr/>
              <a:t>10</a:t>
            </a:fld>
            <a:endParaRPr lang="en-US" sz="1600" dirty="0"/>
          </a:p>
        </p:txBody>
      </p:sp>
    </p:spTree>
    <p:extLst>
      <p:ext uri="{BB962C8B-B14F-4D97-AF65-F5344CB8AC3E}">
        <p14:creationId xmlns:p14="http://schemas.microsoft.com/office/powerpoint/2010/main" val="32141184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53780"/>
          </a:xfrm>
        </p:spPr>
        <p:txBody>
          <a:bodyPr/>
          <a:lstStyle/>
          <a:p>
            <a:pPr algn="r"/>
            <a:r>
              <a:rPr lang="ar-SA" sz="3600" dirty="0"/>
              <a:t>الحق في الحبس</a:t>
            </a:r>
            <a:endParaRPr lang="en-US" sz="3600" dirty="0"/>
          </a:p>
        </p:txBody>
      </p:sp>
      <p:sp>
        <p:nvSpPr>
          <p:cNvPr id="3" name="Content Placeholder 2"/>
          <p:cNvSpPr>
            <a:spLocks noGrp="1"/>
          </p:cNvSpPr>
          <p:nvPr>
            <p:ph idx="1"/>
          </p:nvPr>
        </p:nvSpPr>
        <p:spPr>
          <a:xfrm>
            <a:off x="423350" y="1240937"/>
            <a:ext cx="8306423" cy="4861552"/>
          </a:xfrm>
        </p:spPr>
        <p:txBody>
          <a:bodyPr>
            <a:normAutofit/>
          </a:bodyPr>
          <a:lstStyle/>
          <a:p>
            <a:pPr algn="r" rtl="1">
              <a:buFont typeface="Wingdings" charset="2"/>
              <a:buChar char="§"/>
            </a:pPr>
            <a:r>
              <a:rPr lang="ar-SA" b="1" dirty="0" smtClean="0"/>
              <a:t>آثار </a:t>
            </a:r>
            <a:r>
              <a:rPr lang="ar-SA" b="1" dirty="0"/>
              <a:t>الحق في </a:t>
            </a:r>
            <a:r>
              <a:rPr lang="ar-SA" b="1" dirty="0" smtClean="0"/>
              <a:t>الحبس بالنسبة للغير:</a:t>
            </a:r>
          </a:p>
          <a:p>
            <a:pPr marL="0" indent="0" algn="r" rtl="1">
              <a:lnSpc>
                <a:spcPct val="110000"/>
              </a:lnSpc>
              <a:buNone/>
            </a:pPr>
            <a:r>
              <a:rPr lang="ar-SA" dirty="0"/>
              <a:t>الحق في </a:t>
            </a:r>
            <a:r>
              <a:rPr lang="ar-SA" dirty="0" smtClean="0"/>
              <a:t>الحبس حق مطلق يستطيع الحابس التمسك به في مواجهة من له حق استرداد الشئ المحبوس و دائنيه وكذلك في مواجهة الغير.</a:t>
            </a:r>
          </a:p>
          <a:p>
            <a:pPr algn="r" rtl="1">
              <a:lnSpc>
                <a:spcPct val="110000"/>
              </a:lnSpc>
              <a:buFont typeface="Wingdings" charset="2"/>
              <a:buChar char="§"/>
            </a:pPr>
            <a:r>
              <a:rPr lang="ar-SA" b="1" dirty="0" smtClean="0"/>
              <a:t>انقضاء </a:t>
            </a:r>
            <a:r>
              <a:rPr lang="ar-SA" b="1" dirty="0"/>
              <a:t>الحق في </a:t>
            </a:r>
            <a:r>
              <a:rPr lang="ar-SA" b="1" dirty="0" smtClean="0"/>
              <a:t>الحبس:</a:t>
            </a:r>
          </a:p>
          <a:p>
            <a:pPr marL="0" indent="0" algn="r" rtl="1">
              <a:lnSpc>
                <a:spcPct val="110000"/>
              </a:lnSpc>
              <a:buNone/>
            </a:pPr>
            <a:r>
              <a:rPr lang="ar-SA" dirty="0" smtClean="0"/>
              <a:t>ينقضي</a:t>
            </a:r>
            <a:r>
              <a:rPr lang="ar-SA" b="1" dirty="0" smtClean="0"/>
              <a:t> </a:t>
            </a:r>
            <a:r>
              <a:rPr lang="ar-SA" dirty="0"/>
              <a:t>الحق في </a:t>
            </a:r>
            <a:r>
              <a:rPr lang="ar-SA" dirty="0" smtClean="0"/>
              <a:t>الحبس إما </a:t>
            </a:r>
            <a:r>
              <a:rPr lang="ar-SA" b="1" dirty="0" smtClean="0"/>
              <a:t>بصورة تبعية </a:t>
            </a:r>
            <a:r>
              <a:rPr lang="ar-SA" dirty="0" smtClean="0"/>
              <a:t>لزوال سببه بحصول الحابس على حقه ، وإما </a:t>
            </a:r>
            <a:r>
              <a:rPr lang="ar-SA" b="1" dirty="0" smtClean="0"/>
              <a:t>بصورة أصلية </a:t>
            </a:r>
            <a:r>
              <a:rPr lang="ar-SA" dirty="0" smtClean="0"/>
              <a:t>أي لسبب آخر غير حصول </a:t>
            </a:r>
            <a:r>
              <a:rPr lang="ar-SA" dirty="0"/>
              <a:t>الحابس على </a:t>
            </a:r>
            <a:r>
              <a:rPr lang="ar-SA" dirty="0" smtClean="0"/>
              <a:t>حقه مثل خروج الشئ المحبوس من يد الحابس  أو حصول الحابس على تأمين كافٍ للوفاء بحقه.</a:t>
            </a:r>
          </a:p>
          <a:p>
            <a:pPr algn="r" rtl="1">
              <a:lnSpc>
                <a:spcPct val="110000"/>
              </a:lnSpc>
              <a:buFontTx/>
              <a:buChar char="•"/>
            </a:pPr>
            <a:r>
              <a:rPr lang="ar-SA" b="1" dirty="0" smtClean="0"/>
              <a:t>ملاحظة: </a:t>
            </a:r>
            <a:r>
              <a:rPr lang="ar-SA" dirty="0" smtClean="0"/>
              <a:t>انقضاء الحق في الحبس بصورة أصلية  يعني أن الحق الأصلي للحابس لايزال قائماً وإنما الذي إنقضى هو حق الحبس ذاته . </a:t>
            </a:r>
          </a:p>
        </p:txBody>
      </p:sp>
      <p:sp>
        <p:nvSpPr>
          <p:cNvPr id="4" name="Slide Number Placeholder 3"/>
          <p:cNvSpPr>
            <a:spLocks noGrp="1"/>
          </p:cNvSpPr>
          <p:nvPr>
            <p:ph type="sldNum" sz="quarter" idx="12"/>
          </p:nvPr>
        </p:nvSpPr>
        <p:spPr/>
        <p:txBody>
          <a:bodyPr/>
          <a:lstStyle/>
          <a:p>
            <a:fld id="{D7E63A33-8271-4DD0-9C48-789913D7C115}" type="slidenum">
              <a:rPr lang="en-US" sz="1600" smtClean="0"/>
              <a:pPr/>
              <a:t>11</a:t>
            </a:fld>
            <a:endParaRPr lang="en-US" dirty="0"/>
          </a:p>
        </p:txBody>
      </p:sp>
    </p:spTree>
    <p:extLst>
      <p:ext uri="{BB962C8B-B14F-4D97-AF65-F5344CB8AC3E}">
        <p14:creationId xmlns:p14="http://schemas.microsoft.com/office/powerpoint/2010/main" val="446220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74740"/>
          </a:xfrm>
        </p:spPr>
        <p:txBody>
          <a:bodyPr/>
          <a:lstStyle/>
          <a:p>
            <a:pPr algn="r"/>
            <a:r>
              <a:rPr lang="ar-SA" sz="3600" dirty="0" smtClean="0"/>
              <a:t>دعوى الصورية</a:t>
            </a:r>
            <a:endParaRPr lang="en-US" sz="3600" dirty="0"/>
          </a:p>
        </p:txBody>
      </p:sp>
      <p:sp>
        <p:nvSpPr>
          <p:cNvPr id="3" name="Content Placeholder 2"/>
          <p:cNvSpPr>
            <a:spLocks noGrp="1"/>
          </p:cNvSpPr>
          <p:nvPr>
            <p:ph idx="1"/>
          </p:nvPr>
        </p:nvSpPr>
        <p:spPr>
          <a:xfrm>
            <a:off x="549275" y="1323474"/>
            <a:ext cx="8042276" cy="4620127"/>
          </a:xfrm>
        </p:spPr>
        <p:txBody>
          <a:bodyPr/>
          <a:lstStyle/>
          <a:p>
            <a:pPr algn="r" rtl="1"/>
            <a:r>
              <a:rPr lang="ar-SA" b="1" dirty="0" smtClean="0"/>
              <a:t>تعريف الصورية : </a:t>
            </a:r>
            <a:r>
              <a:rPr lang="ar-SA" dirty="0" smtClean="0"/>
              <a:t>هي إظهار علاقة قانونية على غير الحقيقة أو هي إصطناع مظهر كاذب في تكوين تصرف قانوني </a:t>
            </a:r>
            <a:r>
              <a:rPr lang="ar-SA" b="1" dirty="0"/>
              <a:t>.</a:t>
            </a:r>
            <a:endParaRPr lang="ar-SA" b="1" dirty="0" smtClean="0"/>
          </a:p>
          <a:p>
            <a:pPr algn="r" rtl="1"/>
            <a:r>
              <a:rPr lang="ar-SA" b="1" dirty="0" smtClean="0"/>
              <a:t>لها نوعين: * </a:t>
            </a:r>
            <a:r>
              <a:rPr lang="ar-SA" dirty="0" smtClean="0"/>
              <a:t>الصورية المطلقة  وتنصب على التصرف ذاته بحيث لا يكون له وجود في الحقيقة ( البيع لتخفيف الضمان العام ). * الصورية النسبية وترد على نوع التصرف أو على ركن أو شرط فيه بحيث تستر تصرفاً حقيقياً يختلف عن التصرف الظاهر في أمر واحد أو أكثر</a:t>
            </a:r>
            <a:r>
              <a:rPr lang="en-CA" dirty="0" smtClean="0"/>
              <a:t> </a:t>
            </a:r>
            <a:r>
              <a:rPr lang="ar-SA" dirty="0" smtClean="0"/>
              <a:t>( عقد البيع = الهبة ).</a:t>
            </a:r>
          </a:p>
          <a:p>
            <a:pPr algn="r" rtl="1"/>
            <a:r>
              <a:rPr lang="ar-SA" b="1" dirty="0" smtClean="0"/>
              <a:t>شروطها</a:t>
            </a:r>
            <a:r>
              <a:rPr lang="ar-SA" dirty="0" smtClean="0"/>
              <a:t>:</a:t>
            </a:r>
          </a:p>
          <a:p>
            <a:pPr marL="0" indent="0" algn="r" rtl="1">
              <a:buNone/>
            </a:pPr>
            <a:r>
              <a:rPr lang="ar-SA" dirty="0" smtClean="0"/>
              <a:t>أن يكون حق الدائن خالياً من النزاع بصرف النظر عما إذا كان حقه سابقاً أم لاحقاً للتصرف المطعون فيه. </a:t>
            </a:r>
          </a:p>
          <a:p>
            <a:pPr marL="0" indent="0" algn="r">
              <a:buNone/>
            </a:pPr>
            <a:endParaRPr lang="en-US" dirty="0"/>
          </a:p>
        </p:txBody>
      </p:sp>
      <p:sp>
        <p:nvSpPr>
          <p:cNvPr id="4" name="Slide Number Placeholder 3"/>
          <p:cNvSpPr>
            <a:spLocks noGrp="1"/>
          </p:cNvSpPr>
          <p:nvPr>
            <p:ph type="sldNum" sz="quarter" idx="12"/>
          </p:nvPr>
        </p:nvSpPr>
        <p:spPr/>
        <p:txBody>
          <a:bodyPr/>
          <a:lstStyle/>
          <a:p>
            <a:fld id="{D7E63A33-8271-4DD0-9C48-789913D7C115}" type="slidenum">
              <a:rPr lang="en-US" sz="1600" smtClean="0"/>
              <a:pPr/>
              <a:t>12</a:t>
            </a:fld>
            <a:endParaRPr lang="en-US" dirty="0"/>
          </a:p>
        </p:txBody>
      </p:sp>
    </p:spTree>
    <p:extLst>
      <p:ext uri="{BB962C8B-B14F-4D97-AF65-F5344CB8AC3E}">
        <p14:creationId xmlns:p14="http://schemas.microsoft.com/office/powerpoint/2010/main" val="4208325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7"/>
            <a:ext cx="8042276" cy="667792"/>
          </a:xfrm>
        </p:spPr>
        <p:txBody>
          <a:bodyPr/>
          <a:lstStyle/>
          <a:p>
            <a:pPr algn="r"/>
            <a:r>
              <a:rPr lang="ar-SA" sz="3600" dirty="0" smtClean="0"/>
              <a:t>شهر الإعسار</a:t>
            </a:r>
            <a:endParaRPr lang="en-US" sz="3600" dirty="0"/>
          </a:p>
        </p:txBody>
      </p:sp>
      <p:sp>
        <p:nvSpPr>
          <p:cNvPr id="3" name="Content Placeholder 2"/>
          <p:cNvSpPr>
            <a:spLocks noGrp="1"/>
          </p:cNvSpPr>
          <p:nvPr>
            <p:ph idx="1"/>
          </p:nvPr>
        </p:nvSpPr>
        <p:spPr>
          <a:xfrm>
            <a:off x="414421" y="1042736"/>
            <a:ext cx="8368632" cy="5232931"/>
          </a:xfrm>
        </p:spPr>
        <p:txBody>
          <a:bodyPr>
            <a:normAutofit fontScale="92500"/>
          </a:bodyPr>
          <a:lstStyle/>
          <a:p>
            <a:pPr algn="r" rtl="1">
              <a:lnSpc>
                <a:spcPct val="110000"/>
              </a:lnSpc>
              <a:buFont typeface="Wingdings" charset="2"/>
              <a:buChar char="§"/>
            </a:pPr>
            <a:r>
              <a:rPr lang="ar-SA" b="1" dirty="0" smtClean="0"/>
              <a:t>تعريف الإعسار:</a:t>
            </a:r>
            <a:r>
              <a:rPr lang="ar-SA" dirty="0" smtClean="0"/>
              <a:t> يكون الشخص معسراً إذا كان ما لديه من حقوق لا يكفي لسداد ما عليه من ديون ( ذمته  المالية لا تغطي إلتزاماته ).</a:t>
            </a:r>
          </a:p>
          <a:p>
            <a:pPr algn="r" rtl="1">
              <a:lnSpc>
                <a:spcPct val="110000"/>
              </a:lnSpc>
              <a:buFont typeface="Wingdings" charset="2"/>
              <a:buChar char="§"/>
            </a:pPr>
            <a:r>
              <a:rPr lang="ar-SA" b="1" dirty="0" smtClean="0"/>
              <a:t>أنواعه: </a:t>
            </a:r>
          </a:p>
          <a:p>
            <a:pPr algn="r" rtl="1">
              <a:lnSpc>
                <a:spcPct val="110000"/>
              </a:lnSpc>
              <a:buFont typeface="Arial"/>
              <a:buChar char="•"/>
            </a:pPr>
            <a:r>
              <a:rPr lang="ar-SA" b="1" dirty="0" smtClean="0"/>
              <a:t> إعسار فعلي</a:t>
            </a:r>
            <a:r>
              <a:rPr lang="ar-SA" dirty="0" smtClean="0"/>
              <a:t> ومفاده أن جميع ديون وإلتزامات المدين الحالّة والمؤجلة تزيد على أمواله وحقوقه. </a:t>
            </a:r>
          </a:p>
          <a:p>
            <a:pPr algn="r" rtl="1">
              <a:lnSpc>
                <a:spcPct val="110000"/>
              </a:lnSpc>
              <a:buFont typeface="Arial"/>
              <a:buChar char="•"/>
            </a:pPr>
            <a:r>
              <a:rPr lang="ar-SA" b="1" dirty="0" smtClean="0"/>
              <a:t> إعسار قانوني </a:t>
            </a:r>
            <a:r>
              <a:rPr lang="ar-SA" dirty="0" smtClean="0"/>
              <a:t>متى ما كانت ديون وإلتزامات المدين الحالّة أو المستحقة الآداء تزيد على أمواله وحقوقه وهذا النوع هو المعتبر قانوناً.</a:t>
            </a:r>
          </a:p>
          <a:p>
            <a:pPr algn="r" rtl="1">
              <a:lnSpc>
                <a:spcPct val="110000"/>
              </a:lnSpc>
              <a:buFont typeface="Wingdings" charset="2"/>
              <a:buChar char="§"/>
            </a:pPr>
            <a:r>
              <a:rPr lang="ar-SA" b="1" dirty="0" smtClean="0"/>
              <a:t> آثار الحكم بشهر الإعسار:</a:t>
            </a:r>
          </a:p>
          <a:p>
            <a:pPr marL="0" indent="0" algn="r" rtl="1">
              <a:lnSpc>
                <a:spcPct val="110000"/>
              </a:lnSpc>
              <a:buNone/>
            </a:pPr>
            <a:r>
              <a:rPr lang="ar-SA" dirty="0" smtClean="0"/>
              <a:t>- سقوط الأجل - اتخاذ اجراءات التنفيذ ضد المدين - عدم نفاذ تصرفات المدين في مواجهة الدائنين -  تعرض المدين لعقوبة التبديد إذا تعمّد الغش بقصد الإضرار بالدائنين. </a:t>
            </a:r>
          </a:p>
          <a:p>
            <a:pPr marL="0" indent="0" algn="r">
              <a:buNone/>
            </a:pPr>
            <a:endParaRPr lang="ar-SA" b="1" dirty="0" smtClean="0"/>
          </a:p>
        </p:txBody>
      </p:sp>
      <p:sp>
        <p:nvSpPr>
          <p:cNvPr id="4" name="Slide Number Placeholder 3"/>
          <p:cNvSpPr>
            <a:spLocks noGrp="1"/>
          </p:cNvSpPr>
          <p:nvPr>
            <p:ph type="sldNum" sz="quarter" idx="12"/>
          </p:nvPr>
        </p:nvSpPr>
        <p:spPr/>
        <p:txBody>
          <a:bodyPr/>
          <a:lstStyle/>
          <a:p>
            <a:fld id="{D7E63A33-8271-4DD0-9C48-789913D7C115}" type="slidenum">
              <a:rPr lang="en-US" sz="1600" smtClean="0"/>
              <a:pPr/>
              <a:t>13</a:t>
            </a:fld>
            <a:endParaRPr lang="en-US" dirty="0"/>
          </a:p>
        </p:txBody>
      </p:sp>
    </p:spTree>
    <p:extLst>
      <p:ext uri="{BB962C8B-B14F-4D97-AF65-F5344CB8AC3E}">
        <p14:creationId xmlns:p14="http://schemas.microsoft.com/office/powerpoint/2010/main" val="37643153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5539" y="269208"/>
            <a:ext cx="8159818" cy="986328"/>
          </a:xfrm>
        </p:spPr>
        <p:txBody>
          <a:bodyPr/>
          <a:lstStyle/>
          <a:p>
            <a:pPr marL="0" indent="0" algn="r">
              <a:buNone/>
            </a:pPr>
            <a:r>
              <a:rPr lang="ar-SA" sz="3600" dirty="0" smtClean="0"/>
              <a:t>الفصل الأول: آثار الإلتزام </a:t>
            </a:r>
            <a:endParaRPr lang="en-US" sz="3600" dirty="0"/>
          </a:p>
        </p:txBody>
      </p:sp>
      <p:sp>
        <p:nvSpPr>
          <p:cNvPr id="3" name="Content Placeholder 2"/>
          <p:cNvSpPr>
            <a:spLocks noGrp="1"/>
          </p:cNvSpPr>
          <p:nvPr>
            <p:ph idx="1"/>
          </p:nvPr>
        </p:nvSpPr>
        <p:spPr>
          <a:xfrm>
            <a:off x="525539" y="2219087"/>
            <a:ext cx="8159818" cy="4321378"/>
          </a:xfrm>
        </p:spPr>
        <p:txBody>
          <a:bodyPr>
            <a:normAutofit/>
          </a:bodyPr>
          <a:lstStyle/>
          <a:p>
            <a:pPr algn="r" rtl="1">
              <a:lnSpc>
                <a:spcPct val="110000"/>
              </a:lnSpc>
              <a:buFont typeface="Wingdings 2" charset="2"/>
              <a:buChar char=""/>
            </a:pPr>
            <a:r>
              <a:rPr lang="ar-SA" sz="2800" dirty="0" smtClean="0"/>
              <a:t>أولاً: التنفيذ العيني</a:t>
            </a:r>
          </a:p>
          <a:p>
            <a:pPr algn="r" rtl="1">
              <a:lnSpc>
                <a:spcPct val="110000"/>
              </a:lnSpc>
              <a:buFont typeface="Wingdings 2" charset="2"/>
              <a:buChar char=""/>
            </a:pPr>
            <a:r>
              <a:rPr lang="ar-SA" sz="2800" dirty="0" smtClean="0"/>
              <a:t>ثانياً: التنفيذ بمقابل</a:t>
            </a:r>
          </a:p>
          <a:p>
            <a:pPr algn="r" rtl="1">
              <a:lnSpc>
                <a:spcPct val="110000"/>
              </a:lnSpc>
              <a:buFont typeface="Wingdings 2" charset="2"/>
              <a:buChar char=""/>
            </a:pPr>
            <a:r>
              <a:rPr lang="ar-SA" sz="2800" dirty="0" smtClean="0"/>
              <a:t>ثالثاً: وسائل ضمان التنفيذ</a:t>
            </a:r>
            <a:endParaRPr lang="en-US" sz="2800" dirty="0"/>
          </a:p>
        </p:txBody>
      </p:sp>
      <p:sp>
        <p:nvSpPr>
          <p:cNvPr id="5" name="Slide Number Placeholder 4"/>
          <p:cNvSpPr>
            <a:spLocks noGrp="1"/>
          </p:cNvSpPr>
          <p:nvPr>
            <p:ph type="sldNum" sz="quarter" idx="12"/>
          </p:nvPr>
        </p:nvSpPr>
        <p:spPr/>
        <p:txBody>
          <a:bodyPr/>
          <a:lstStyle/>
          <a:p>
            <a:fld id="{D7E63A33-8271-4DD0-9C48-789913D7C115}" type="slidenum">
              <a:rPr lang="en-US" sz="1600" smtClean="0"/>
              <a:pPr/>
              <a:t>2</a:t>
            </a:fld>
            <a:endParaRPr lang="en-US" sz="1600" dirty="0"/>
          </a:p>
        </p:txBody>
      </p:sp>
    </p:spTree>
    <p:extLst>
      <p:ext uri="{BB962C8B-B14F-4D97-AF65-F5344CB8AC3E}">
        <p14:creationId xmlns:p14="http://schemas.microsoft.com/office/powerpoint/2010/main" val="28850114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
            <a:ext cx="8042276" cy="1600200"/>
          </a:xfrm>
        </p:spPr>
        <p:txBody>
          <a:bodyPr/>
          <a:lstStyle/>
          <a:p>
            <a:r>
              <a:rPr lang="ar-SA" sz="3600" dirty="0"/>
              <a:t>ثالثاً: وسائل ضمان التنفيذ</a:t>
            </a:r>
            <a:r>
              <a:rPr lang="en-US" sz="3600" dirty="0"/>
              <a:t/>
            </a:r>
            <a:br>
              <a:rPr lang="en-US" sz="3600" dirty="0"/>
            </a:br>
            <a:endParaRPr lang="en-US" sz="3600" dirty="0"/>
          </a:p>
        </p:txBody>
      </p:sp>
      <p:sp>
        <p:nvSpPr>
          <p:cNvPr id="3" name="Content Placeholder 2"/>
          <p:cNvSpPr>
            <a:spLocks noGrp="1"/>
          </p:cNvSpPr>
          <p:nvPr>
            <p:ph idx="1"/>
          </p:nvPr>
        </p:nvSpPr>
        <p:spPr>
          <a:xfrm>
            <a:off x="277367" y="1153340"/>
            <a:ext cx="8598390" cy="5474721"/>
          </a:xfrm>
        </p:spPr>
        <p:txBody>
          <a:bodyPr>
            <a:normAutofit lnSpcReduction="10000"/>
          </a:bodyPr>
          <a:lstStyle/>
          <a:p>
            <a:pPr algn="r" rtl="1"/>
            <a:r>
              <a:rPr lang="ar-SA" sz="2800" b="1" dirty="0" smtClean="0"/>
              <a:t>حق الضمان العام و وسائل حمايته</a:t>
            </a:r>
          </a:p>
          <a:p>
            <a:pPr marL="0" indent="0" algn="r" rtl="1">
              <a:lnSpc>
                <a:spcPct val="110000"/>
              </a:lnSpc>
              <a:buNone/>
            </a:pPr>
            <a:r>
              <a:rPr lang="ar-SA" sz="2800" dirty="0" smtClean="0"/>
              <a:t>  </a:t>
            </a:r>
            <a:r>
              <a:rPr lang="ar-SA" dirty="0" smtClean="0"/>
              <a:t>يقصد به أن لكل دائن أن يستوفي حقه جبراً عن المدين بالتنفيذ على أمواله ، نص القانون “ أموال المدين جميعاً ضامنة للوفاء بديونه وجميع الدائنين متساوون في هذا الضمان إلا من له منهم ـ أي من الدائنين ـ حق التقدم طبقاً للقانون”. </a:t>
            </a:r>
          </a:p>
          <a:p>
            <a:pPr marL="0" indent="0" algn="r" rtl="1">
              <a:lnSpc>
                <a:spcPct val="110000"/>
              </a:lnSpc>
              <a:buNone/>
            </a:pPr>
            <a:r>
              <a:rPr lang="ar-SA" dirty="0"/>
              <a:t> </a:t>
            </a:r>
            <a:r>
              <a:rPr lang="ar-SA" dirty="0" smtClean="0"/>
              <a:t> وتظهر العمومية من ناحيتين: </a:t>
            </a:r>
          </a:p>
          <a:p>
            <a:pPr marL="0" indent="0" algn="r" rtl="1">
              <a:lnSpc>
                <a:spcPct val="110000"/>
              </a:lnSpc>
              <a:buNone/>
            </a:pPr>
            <a:r>
              <a:rPr lang="ar-SA" dirty="0" smtClean="0"/>
              <a:t>*الأولى:  أن جميع أموال المدين تضمن الوفاء بحق الدائن إذ يجوز للدائن أن ينفذ على أي مال يوجد في ذمة المدين وقت التنفيذ سواءً كان موجوداً وقت نشوء الحق أو وُجِد بعد نشوء حقه.</a:t>
            </a:r>
          </a:p>
          <a:p>
            <a:pPr marL="0" indent="0" algn="r" rtl="1">
              <a:lnSpc>
                <a:spcPct val="110000"/>
              </a:lnSpc>
              <a:buNone/>
            </a:pPr>
            <a:r>
              <a:rPr lang="ar-SA" dirty="0" smtClean="0"/>
              <a:t>*الثانية</a:t>
            </a:r>
            <a:r>
              <a:rPr lang="ar-SA" dirty="0"/>
              <a:t>: تظهر فيها عمومية الضمان على أنه لا يخص دائن واحد وإنما هو ضمان مقرر لكل الدائنين </a:t>
            </a:r>
            <a:r>
              <a:rPr lang="ar-SA" b="1" dirty="0"/>
              <a:t>ومؤدى ذلك </a:t>
            </a:r>
            <a:r>
              <a:rPr lang="ar-SA" dirty="0"/>
              <a:t>المساواة بينهم فيه مما يؤدي إلى قسمة الغرماء في حالة تعددهم والمدين واحد.</a:t>
            </a:r>
            <a:r>
              <a:rPr lang="ar-SA" b="1" dirty="0"/>
              <a:t> </a:t>
            </a:r>
            <a:endParaRPr lang="en-US" dirty="0"/>
          </a:p>
        </p:txBody>
      </p:sp>
      <p:sp>
        <p:nvSpPr>
          <p:cNvPr id="4" name="Slide Number Placeholder 3"/>
          <p:cNvSpPr>
            <a:spLocks noGrp="1"/>
          </p:cNvSpPr>
          <p:nvPr>
            <p:ph type="sldNum" sz="quarter" idx="12"/>
          </p:nvPr>
        </p:nvSpPr>
        <p:spPr/>
        <p:txBody>
          <a:bodyPr/>
          <a:lstStyle/>
          <a:p>
            <a:fld id="{D7E63A33-8271-4DD0-9C48-789913D7C115}" type="slidenum">
              <a:rPr lang="en-US" sz="1600" smtClean="0"/>
              <a:pPr/>
              <a:t>3</a:t>
            </a:fld>
            <a:endParaRPr lang="en-US" dirty="0"/>
          </a:p>
        </p:txBody>
      </p:sp>
    </p:spTree>
    <p:extLst>
      <p:ext uri="{BB962C8B-B14F-4D97-AF65-F5344CB8AC3E}">
        <p14:creationId xmlns:p14="http://schemas.microsoft.com/office/powerpoint/2010/main" val="18724623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0"/>
            <a:ext cx="8042276" cy="1600201"/>
          </a:xfrm>
        </p:spPr>
        <p:txBody>
          <a:bodyPr/>
          <a:lstStyle/>
          <a:p>
            <a:r>
              <a:rPr lang="ar-SA" sz="3600" dirty="0"/>
              <a:t>ثالثاً: وسائل ضمان التنفيذ</a:t>
            </a:r>
            <a:r>
              <a:rPr lang="en-US" sz="3600" dirty="0"/>
              <a:t/>
            </a:r>
            <a:br>
              <a:rPr lang="en-US" sz="3600" dirty="0"/>
            </a:br>
            <a:endParaRPr lang="en-US" sz="3600" dirty="0"/>
          </a:p>
        </p:txBody>
      </p:sp>
      <p:sp>
        <p:nvSpPr>
          <p:cNvPr id="3" name="Content Placeholder 2"/>
          <p:cNvSpPr>
            <a:spLocks noGrp="1"/>
          </p:cNvSpPr>
          <p:nvPr>
            <p:ph idx="1"/>
          </p:nvPr>
        </p:nvSpPr>
        <p:spPr>
          <a:xfrm>
            <a:off x="394154" y="1445326"/>
            <a:ext cx="8197397" cy="4905350"/>
          </a:xfrm>
        </p:spPr>
        <p:txBody>
          <a:bodyPr>
            <a:normAutofit/>
          </a:bodyPr>
          <a:lstStyle/>
          <a:p>
            <a:pPr marL="0" indent="0" algn="r" rtl="1">
              <a:buNone/>
            </a:pPr>
            <a:r>
              <a:rPr lang="ar-SA" b="1" dirty="0" smtClean="0"/>
              <a:t>  تقتضي مصلحة الدائن المحافظة على هذا الضمان العام وتقويته ويكون ذلك بالوسائل التالية:</a:t>
            </a:r>
          </a:p>
          <a:p>
            <a:pPr marL="457200" indent="-457200" algn="r" rtl="1">
              <a:buFont typeface="+mj-lt"/>
              <a:buAutoNum type="arabicPeriod"/>
            </a:pPr>
            <a:r>
              <a:rPr lang="ar-SA" dirty="0" smtClean="0"/>
              <a:t>الدعوى غير المباشرة</a:t>
            </a:r>
          </a:p>
          <a:p>
            <a:pPr marL="457200" indent="-457200" algn="r" rtl="1">
              <a:buFont typeface="+mj-lt"/>
              <a:buAutoNum type="arabicPeriod"/>
            </a:pPr>
            <a:r>
              <a:rPr lang="ar-SA" dirty="0"/>
              <a:t> </a:t>
            </a:r>
            <a:r>
              <a:rPr lang="ar-SA" dirty="0" smtClean="0"/>
              <a:t>دعوى عدم نفاذ التصرف</a:t>
            </a:r>
          </a:p>
          <a:p>
            <a:pPr marL="457200" indent="-457200" algn="r" rtl="1">
              <a:buFont typeface="+mj-lt"/>
              <a:buAutoNum type="arabicPeriod"/>
            </a:pPr>
            <a:r>
              <a:rPr lang="ar-SA" dirty="0"/>
              <a:t> </a:t>
            </a:r>
            <a:r>
              <a:rPr lang="ar-SA" dirty="0" smtClean="0"/>
              <a:t>الحق في الحبس</a:t>
            </a:r>
          </a:p>
          <a:p>
            <a:pPr marL="457200" indent="-457200" algn="r" rtl="1">
              <a:buFont typeface="+mj-lt"/>
              <a:buAutoNum type="arabicPeriod"/>
            </a:pPr>
            <a:r>
              <a:rPr lang="ar-SA" dirty="0"/>
              <a:t> </a:t>
            </a:r>
            <a:r>
              <a:rPr lang="ar-SA" dirty="0" smtClean="0"/>
              <a:t>دعوى الصورية</a:t>
            </a:r>
          </a:p>
          <a:p>
            <a:pPr marL="457200" indent="-457200" algn="r" rtl="1">
              <a:buFont typeface="+mj-lt"/>
              <a:buAutoNum type="arabicPeriod"/>
            </a:pPr>
            <a:r>
              <a:rPr lang="ar-SA" dirty="0"/>
              <a:t> </a:t>
            </a:r>
            <a:r>
              <a:rPr lang="ar-SA" dirty="0" smtClean="0"/>
              <a:t>شهر الإعسار</a:t>
            </a:r>
            <a:endParaRPr lang="en-US" dirty="0"/>
          </a:p>
        </p:txBody>
      </p:sp>
      <p:sp>
        <p:nvSpPr>
          <p:cNvPr id="5" name="Slide Number Placeholder 4"/>
          <p:cNvSpPr>
            <a:spLocks noGrp="1"/>
          </p:cNvSpPr>
          <p:nvPr>
            <p:ph type="sldNum" sz="quarter" idx="12"/>
          </p:nvPr>
        </p:nvSpPr>
        <p:spPr/>
        <p:txBody>
          <a:bodyPr/>
          <a:lstStyle/>
          <a:p>
            <a:fld id="{D7E63A33-8271-4DD0-9C48-789913D7C115}" type="slidenum">
              <a:rPr lang="en-US" sz="1600" smtClean="0"/>
              <a:pPr/>
              <a:t>4</a:t>
            </a:fld>
            <a:endParaRPr lang="en-US" dirty="0"/>
          </a:p>
        </p:txBody>
      </p:sp>
    </p:spTree>
    <p:extLst>
      <p:ext uri="{BB962C8B-B14F-4D97-AF65-F5344CB8AC3E}">
        <p14:creationId xmlns:p14="http://schemas.microsoft.com/office/powerpoint/2010/main" val="979339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sz="3600" dirty="0"/>
              <a:t>الدعوى غير المباشرة</a:t>
            </a:r>
            <a:br>
              <a:rPr lang="ar-SA" sz="3600" dirty="0"/>
            </a:br>
            <a:endParaRPr lang="en-US" sz="3600" dirty="0"/>
          </a:p>
        </p:txBody>
      </p:sp>
      <p:sp>
        <p:nvSpPr>
          <p:cNvPr id="3" name="Content Placeholder 2"/>
          <p:cNvSpPr>
            <a:spLocks noGrp="1"/>
          </p:cNvSpPr>
          <p:nvPr>
            <p:ph idx="1"/>
          </p:nvPr>
        </p:nvSpPr>
        <p:spPr>
          <a:xfrm>
            <a:off x="549275" y="1299334"/>
            <a:ext cx="8042276" cy="4803155"/>
          </a:xfrm>
        </p:spPr>
        <p:txBody>
          <a:bodyPr/>
          <a:lstStyle/>
          <a:p>
            <a:pPr algn="r" rtl="1">
              <a:lnSpc>
                <a:spcPct val="110000"/>
              </a:lnSpc>
            </a:pPr>
            <a:r>
              <a:rPr lang="ar-SA" b="1" dirty="0" smtClean="0"/>
              <a:t>تعريفها</a:t>
            </a:r>
            <a:r>
              <a:rPr lang="ar-SA" dirty="0" smtClean="0"/>
              <a:t>: هي دعوى يرفعها الدائن بإسم مدينه للمطالبة بحق له في ذمة الغير.  وتختلف عن الدعوى المباشرة والتي يقيمها الدائن بإسمه و لحسابه للمطالبة بحق مدينه لدى الغير.</a:t>
            </a:r>
          </a:p>
          <a:p>
            <a:pPr marL="0" indent="0" algn="r" rtl="1">
              <a:lnSpc>
                <a:spcPct val="110000"/>
              </a:lnSpc>
              <a:buNone/>
            </a:pPr>
            <a:endParaRPr lang="ar-SA" dirty="0" smtClean="0"/>
          </a:p>
          <a:p>
            <a:pPr algn="r" rtl="1">
              <a:lnSpc>
                <a:spcPct val="110000"/>
              </a:lnSpc>
            </a:pPr>
            <a:r>
              <a:rPr lang="ar-SA" b="1" dirty="0" smtClean="0"/>
              <a:t>شروط استعمال الدعوى غير المباشرة: </a:t>
            </a:r>
          </a:p>
          <a:p>
            <a:pPr marL="457200" indent="-457200" algn="r" rtl="1">
              <a:lnSpc>
                <a:spcPct val="110000"/>
              </a:lnSpc>
              <a:buFont typeface="+mj-lt"/>
              <a:buAutoNum type="arabicPeriod"/>
            </a:pPr>
            <a:r>
              <a:rPr lang="ar-SA" dirty="0" smtClean="0"/>
              <a:t>عدم استعمال المدين لحقوقه</a:t>
            </a:r>
          </a:p>
          <a:p>
            <a:pPr marL="457200" indent="-457200" algn="r" rtl="1">
              <a:lnSpc>
                <a:spcPct val="110000"/>
              </a:lnSpc>
              <a:buFont typeface="+mj-lt"/>
              <a:buAutoNum type="arabicPeriod"/>
            </a:pPr>
            <a:r>
              <a:rPr lang="ar-SA" dirty="0" smtClean="0"/>
              <a:t>ألا يكون الحق متصلاً بشخص المدين أو غير قابل للحجز </a:t>
            </a:r>
          </a:p>
          <a:p>
            <a:pPr marL="457200" indent="-457200" algn="r" rtl="1">
              <a:lnSpc>
                <a:spcPct val="110000"/>
              </a:lnSpc>
              <a:buFont typeface="+mj-lt"/>
              <a:buAutoNum type="arabicPeriod"/>
            </a:pPr>
            <a:r>
              <a:rPr lang="ar-SA" dirty="0" smtClean="0"/>
              <a:t>وجوب إدخال المدين خصماً في الدعوى</a:t>
            </a:r>
            <a:endParaRPr lang="en-US" dirty="0"/>
          </a:p>
        </p:txBody>
      </p:sp>
      <p:sp>
        <p:nvSpPr>
          <p:cNvPr id="4" name="Slide Number Placeholder 3"/>
          <p:cNvSpPr>
            <a:spLocks noGrp="1"/>
          </p:cNvSpPr>
          <p:nvPr>
            <p:ph type="sldNum" sz="quarter" idx="12"/>
          </p:nvPr>
        </p:nvSpPr>
        <p:spPr/>
        <p:txBody>
          <a:bodyPr/>
          <a:lstStyle/>
          <a:p>
            <a:fld id="{D7E63A33-8271-4DD0-9C48-789913D7C115}" type="slidenum">
              <a:rPr lang="en-US" sz="1600" smtClean="0"/>
              <a:pPr/>
              <a:t>5</a:t>
            </a:fld>
            <a:endParaRPr lang="en-US" dirty="0"/>
          </a:p>
        </p:txBody>
      </p:sp>
    </p:spTree>
    <p:extLst>
      <p:ext uri="{BB962C8B-B14F-4D97-AF65-F5344CB8AC3E}">
        <p14:creationId xmlns:p14="http://schemas.microsoft.com/office/powerpoint/2010/main" val="6926387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sz="3600" dirty="0"/>
              <a:t>الدعوى غير المباشرة</a:t>
            </a:r>
            <a:br>
              <a:rPr lang="ar-SA" sz="3600" dirty="0"/>
            </a:br>
            <a:endParaRPr lang="en-US" sz="3600" dirty="0"/>
          </a:p>
        </p:txBody>
      </p:sp>
      <p:sp>
        <p:nvSpPr>
          <p:cNvPr id="3" name="Content Placeholder 2"/>
          <p:cNvSpPr>
            <a:spLocks noGrp="1"/>
          </p:cNvSpPr>
          <p:nvPr>
            <p:ph idx="1"/>
          </p:nvPr>
        </p:nvSpPr>
        <p:spPr>
          <a:xfrm>
            <a:off x="437949" y="1021948"/>
            <a:ext cx="8262628" cy="5489320"/>
          </a:xfrm>
        </p:spPr>
        <p:txBody>
          <a:bodyPr>
            <a:normAutofit lnSpcReduction="10000"/>
          </a:bodyPr>
          <a:lstStyle/>
          <a:p>
            <a:pPr algn="r" rtl="1">
              <a:lnSpc>
                <a:spcPct val="110000"/>
              </a:lnSpc>
            </a:pPr>
            <a:r>
              <a:rPr lang="ar-SA" b="1" dirty="0" smtClean="0"/>
              <a:t>طبيعة </a:t>
            </a:r>
            <a:r>
              <a:rPr lang="ar-SA" b="1" dirty="0"/>
              <a:t>الدعوى غير </a:t>
            </a:r>
            <a:r>
              <a:rPr lang="ar-SA" b="1" dirty="0" smtClean="0"/>
              <a:t>المباشرة: </a:t>
            </a:r>
            <a:r>
              <a:rPr lang="ar-SA" dirty="0" smtClean="0"/>
              <a:t>لما كان جوهر هذه الدعوى يتمثل في قيام الدائن و بإسم مدينه باستعمال حقوق هذا المدين لدى الغير فإنه يمكننا القول بأن الدائن يعد بذلك نائباً عن المدين و النيابة هنا </a:t>
            </a:r>
            <a:r>
              <a:rPr lang="ar-SA" b="1" dirty="0" smtClean="0"/>
              <a:t>نيابة قانونية لكنها لمصلحة النائب وليس لمصلحة الأصيل بحسب الأصل.</a:t>
            </a:r>
            <a:endParaRPr lang="ar-SA" b="1" dirty="0"/>
          </a:p>
          <a:p>
            <a:pPr algn="r" rtl="1">
              <a:lnSpc>
                <a:spcPct val="110000"/>
              </a:lnSpc>
            </a:pPr>
            <a:r>
              <a:rPr lang="ar-SA" b="1" dirty="0" smtClean="0"/>
              <a:t>آثار </a:t>
            </a:r>
            <a:r>
              <a:rPr lang="ar-SA" b="1" dirty="0"/>
              <a:t>الدعوى غير </a:t>
            </a:r>
            <a:r>
              <a:rPr lang="ar-SA" b="1" dirty="0" smtClean="0"/>
              <a:t>المباشرة: </a:t>
            </a:r>
          </a:p>
          <a:p>
            <a:pPr marL="457200" indent="-457200" algn="r" rtl="1">
              <a:lnSpc>
                <a:spcPct val="110000"/>
              </a:lnSpc>
              <a:buFont typeface="+mj-ea"/>
              <a:buAutoNum type="circleNumDbPlain"/>
            </a:pPr>
            <a:r>
              <a:rPr lang="ar-SA" dirty="0" smtClean="0"/>
              <a:t>يظل للمدين الحق في التصرف في حقوقه ولا يجوز للدائن أن يعترض على هذه التصرفات إلا بطريق الدعوى البوليصية (دعوى عدم نفاذ التصرف).</a:t>
            </a:r>
          </a:p>
          <a:p>
            <a:pPr marL="457200" indent="-457200" algn="r" rtl="1">
              <a:lnSpc>
                <a:spcPct val="110000"/>
              </a:lnSpc>
              <a:buFont typeface="+mj-ea"/>
              <a:buAutoNum type="circleNumDbPlain"/>
            </a:pPr>
            <a:r>
              <a:rPr lang="ar-SA" dirty="0" smtClean="0"/>
              <a:t>يجوز لمدين المدين التمسك في مواجهة الدائن باعتباره نائباً بجميع الدفوع التي كان باستطاعته التمسك بها في مواجهة المدين مثل الدفع بالبطلان.</a:t>
            </a:r>
          </a:p>
          <a:p>
            <a:pPr marL="457200" indent="-457200" algn="r" rtl="1">
              <a:lnSpc>
                <a:spcPct val="110000"/>
              </a:lnSpc>
              <a:buFont typeface="+mj-ea"/>
              <a:buAutoNum type="circleNumDbPlain"/>
            </a:pPr>
            <a:r>
              <a:rPr lang="ar-SA" dirty="0" smtClean="0"/>
              <a:t>أن الفائدة الناتجة عن الدعوى ماثلة في تقوية الضمان العام لا ينفرد بها الدائن رافع الدعوى وحده بل يشترك معه فيها سائر الدائنين.</a:t>
            </a:r>
          </a:p>
          <a:p>
            <a:pPr marL="457200" indent="-457200" algn="r">
              <a:lnSpc>
                <a:spcPct val="110000"/>
              </a:lnSpc>
              <a:buFont typeface="+mj-ea"/>
              <a:buAutoNum type="circleNumDbPlain"/>
            </a:pPr>
            <a:endParaRPr lang="ar-SA" dirty="0" smtClean="0"/>
          </a:p>
          <a:p>
            <a:pPr marL="0" indent="0" algn="r">
              <a:lnSpc>
                <a:spcPct val="110000"/>
              </a:lnSpc>
              <a:buNone/>
            </a:pPr>
            <a:endParaRPr lang="ar-SA" dirty="0" smtClean="0"/>
          </a:p>
          <a:p>
            <a:pPr marL="0" indent="0" algn="r">
              <a:lnSpc>
                <a:spcPct val="110000"/>
              </a:lnSpc>
              <a:buNone/>
            </a:pPr>
            <a:endParaRPr lang="ar-SA" dirty="0" smtClean="0"/>
          </a:p>
          <a:p>
            <a:pPr marL="0" indent="0" algn="r">
              <a:lnSpc>
                <a:spcPct val="110000"/>
              </a:lnSpc>
              <a:buNone/>
            </a:pPr>
            <a:endParaRPr lang="ar-SA" dirty="0" smtClean="0"/>
          </a:p>
          <a:p>
            <a:pPr marL="0" indent="0" algn="r">
              <a:lnSpc>
                <a:spcPct val="110000"/>
              </a:lnSpc>
              <a:buNone/>
            </a:pPr>
            <a:endParaRPr lang="ar-SA" dirty="0" smtClean="0"/>
          </a:p>
        </p:txBody>
      </p:sp>
      <p:sp>
        <p:nvSpPr>
          <p:cNvPr id="4" name="Slide Number Placeholder 3"/>
          <p:cNvSpPr>
            <a:spLocks noGrp="1"/>
          </p:cNvSpPr>
          <p:nvPr>
            <p:ph type="sldNum" sz="quarter" idx="12"/>
          </p:nvPr>
        </p:nvSpPr>
        <p:spPr/>
        <p:txBody>
          <a:bodyPr/>
          <a:lstStyle/>
          <a:p>
            <a:fld id="{D7E63A33-8271-4DD0-9C48-789913D7C115}" type="slidenum">
              <a:rPr lang="en-US" sz="1600" smtClean="0"/>
              <a:pPr/>
              <a:t>6</a:t>
            </a:fld>
            <a:endParaRPr lang="en-US" dirty="0"/>
          </a:p>
        </p:txBody>
      </p:sp>
    </p:spTree>
    <p:extLst>
      <p:ext uri="{BB962C8B-B14F-4D97-AF65-F5344CB8AC3E}">
        <p14:creationId xmlns:p14="http://schemas.microsoft.com/office/powerpoint/2010/main" val="30520202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7"/>
            <a:ext cx="8042276" cy="753780"/>
          </a:xfrm>
        </p:spPr>
        <p:txBody>
          <a:bodyPr/>
          <a:lstStyle/>
          <a:p>
            <a:pPr algn="r"/>
            <a:r>
              <a:rPr lang="ar-SA" sz="3600" dirty="0"/>
              <a:t>الدعوى </a:t>
            </a:r>
            <a:r>
              <a:rPr lang="ar-SA" sz="3600" dirty="0" smtClean="0"/>
              <a:t>البوليصية أو دعوى عدم نفاذ التصرف</a:t>
            </a:r>
            <a:endParaRPr lang="en-US" sz="3600" dirty="0"/>
          </a:p>
        </p:txBody>
      </p:sp>
      <p:sp>
        <p:nvSpPr>
          <p:cNvPr id="3" name="Content Placeholder 2"/>
          <p:cNvSpPr>
            <a:spLocks noGrp="1"/>
          </p:cNvSpPr>
          <p:nvPr>
            <p:ph idx="1"/>
          </p:nvPr>
        </p:nvSpPr>
        <p:spPr>
          <a:xfrm>
            <a:off x="423350" y="1109543"/>
            <a:ext cx="8291825" cy="5401725"/>
          </a:xfrm>
        </p:spPr>
        <p:txBody>
          <a:bodyPr>
            <a:normAutofit fontScale="92500"/>
          </a:bodyPr>
          <a:lstStyle/>
          <a:p>
            <a:pPr algn="r" rtl="1">
              <a:lnSpc>
                <a:spcPct val="110000"/>
              </a:lnSpc>
            </a:pPr>
            <a:r>
              <a:rPr lang="ar-SA" b="1" dirty="0" smtClean="0"/>
              <a:t>تعريفها</a:t>
            </a:r>
            <a:r>
              <a:rPr lang="ar-SA" dirty="0" smtClean="0"/>
              <a:t>: هي دعوى يرفعها الدائن للطعن في تصرفات مدينه المشوبة بالغش بحيث تؤدي إلى عدم نفاذ التصرف في حق الدائن مع بقاء التصرف قائماً بين طرفيه. </a:t>
            </a:r>
          </a:p>
          <a:p>
            <a:pPr algn="r" rtl="1">
              <a:lnSpc>
                <a:spcPct val="110000"/>
              </a:lnSpc>
            </a:pPr>
            <a:r>
              <a:rPr lang="ar-SA" b="1" dirty="0" smtClean="0"/>
              <a:t>شروطها</a:t>
            </a:r>
            <a:r>
              <a:rPr lang="ar-SA" dirty="0" smtClean="0"/>
              <a:t>: </a:t>
            </a:r>
          </a:p>
          <a:p>
            <a:pPr algn="r" rtl="1">
              <a:lnSpc>
                <a:spcPct val="110000"/>
              </a:lnSpc>
              <a:buFontTx/>
              <a:buChar char="•"/>
            </a:pPr>
            <a:r>
              <a:rPr lang="ar-SA" b="1" i="1" dirty="0" smtClean="0"/>
              <a:t>الشروط التي تتعلق بالدائن:</a:t>
            </a:r>
          </a:p>
          <a:p>
            <a:pPr marL="0" indent="0" algn="r" rtl="1">
              <a:buNone/>
            </a:pPr>
            <a:r>
              <a:rPr lang="ar-SA" dirty="0" smtClean="0"/>
              <a:t>يجب أن يكون حق الدائن مستحق الآدء خالياً من النزاع</a:t>
            </a:r>
          </a:p>
          <a:p>
            <a:pPr marL="0" indent="0" algn="r" rtl="1">
              <a:buNone/>
            </a:pPr>
            <a:r>
              <a:rPr lang="ar-SA" dirty="0"/>
              <a:t>أن يكون حق الدائن </a:t>
            </a:r>
            <a:r>
              <a:rPr lang="ar-SA" dirty="0" smtClean="0"/>
              <a:t>سابقاً على التصرف المطعون فيه</a:t>
            </a:r>
          </a:p>
          <a:p>
            <a:pPr algn="r" rtl="1">
              <a:lnSpc>
                <a:spcPct val="110000"/>
              </a:lnSpc>
              <a:buFontTx/>
              <a:buChar char="•"/>
            </a:pPr>
            <a:r>
              <a:rPr lang="ar-SA" b="1" i="1" dirty="0" smtClean="0"/>
              <a:t>الشروط </a:t>
            </a:r>
            <a:r>
              <a:rPr lang="ar-SA" b="1" i="1" dirty="0"/>
              <a:t>التي تتعلق </a:t>
            </a:r>
            <a:r>
              <a:rPr lang="ar-SA" b="1" i="1" dirty="0" smtClean="0"/>
              <a:t>بالمدين:</a:t>
            </a:r>
          </a:p>
          <a:p>
            <a:pPr marL="0" indent="0" algn="r" rtl="1">
              <a:lnSpc>
                <a:spcPct val="110000"/>
              </a:lnSpc>
              <a:buNone/>
            </a:pPr>
            <a:r>
              <a:rPr lang="ar-SA" dirty="0" smtClean="0"/>
              <a:t>أن يكون المدين قد ارتكب غشاً في تصرفه هذا</a:t>
            </a:r>
          </a:p>
          <a:p>
            <a:pPr marL="0" indent="0" algn="r" rtl="1">
              <a:lnSpc>
                <a:spcPct val="110000"/>
              </a:lnSpc>
              <a:buNone/>
            </a:pPr>
            <a:r>
              <a:rPr lang="ar-SA" dirty="0" smtClean="0"/>
              <a:t>أن يكون المتصرف إليه عالم بهذا الغش</a:t>
            </a:r>
          </a:p>
          <a:p>
            <a:pPr algn="r">
              <a:lnSpc>
                <a:spcPct val="110000"/>
              </a:lnSpc>
              <a:buFontTx/>
              <a:buChar char="•"/>
            </a:pPr>
            <a:endParaRPr lang="ar-SA" dirty="0"/>
          </a:p>
          <a:p>
            <a:pPr marL="0" indent="0" algn="r">
              <a:lnSpc>
                <a:spcPct val="110000"/>
              </a:lnSpc>
              <a:buNone/>
            </a:pPr>
            <a:endParaRPr lang="ar-SA" dirty="0" smtClean="0"/>
          </a:p>
        </p:txBody>
      </p:sp>
      <p:sp>
        <p:nvSpPr>
          <p:cNvPr id="4" name="Slide Number Placeholder 3"/>
          <p:cNvSpPr>
            <a:spLocks noGrp="1"/>
          </p:cNvSpPr>
          <p:nvPr>
            <p:ph type="sldNum" sz="quarter" idx="12"/>
          </p:nvPr>
        </p:nvSpPr>
        <p:spPr>
          <a:xfrm>
            <a:off x="7891068" y="6458230"/>
            <a:ext cx="990600" cy="365125"/>
          </a:xfrm>
        </p:spPr>
        <p:txBody>
          <a:bodyPr/>
          <a:lstStyle/>
          <a:p>
            <a:fld id="{D7E63A33-8271-4DD0-9C48-789913D7C115}" type="slidenum">
              <a:rPr lang="en-US" sz="1600" smtClean="0"/>
              <a:pPr/>
              <a:t>7</a:t>
            </a:fld>
            <a:endParaRPr lang="en-US" sz="1600" dirty="0"/>
          </a:p>
        </p:txBody>
      </p:sp>
    </p:spTree>
    <p:extLst>
      <p:ext uri="{BB962C8B-B14F-4D97-AF65-F5344CB8AC3E}">
        <p14:creationId xmlns:p14="http://schemas.microsoft.com/office/powerpoint/2010/main" val="7785405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26776"/>
          </a:xfrm>
        </p:spPr>
        <p:txBody>
          <a:bodyPr/>
          <a:lstStyle/>
          <a:p>
            <a:pPr algn="r"/>
            <a:r>
              <a:rPr lang="ar-SA" sz="3600" dirty="0"/>
              <a:t>الدعوى البوليصية أو دعوى عدم نفاذ التصرف</a:t>
            </a:r>
            <a:endParaRPr lang="en-US" sz="3600" dirty="0"/>
          </a:p>
        </p:txBody>
      </p:sp>
      <p:sp>
        <p:nvSpPr>
          <p:cNvPr id="3" name="Content Placeholder 2"/>
          <p:cNvSpPr>
            <a:spLocks noGrp="1"/>
          </p:cNvSpPr>
          <p:nvPr>
            <p:ph idx="1"/>
          </p:nvPr>
        </p:nvSpPr>
        <p:spPr>
          <a:xfrm>
            <a:off x="394154" y="1445326"/>
            <a:ext cx="8321021" cy="4963747"/>
          </a:xfrm>
        </p:spPr>
        <p:txBody>
          <a:bodyPr>
            <a:normAutofit/>
          </a:bodyPr>
          <a:lstStyle/>
          <a:p>
            <a:pPr algn="r" rtl="1">
              <a:buFont typeface="Wingdings" charset="2"/>
              <a:buChar char="§"/>
            </a:pPr>
            <a:r>
              <a:rPr lang="ar-SA" b="1" dirty="0" smtClean="0"/>
              <a:t>نطاق </a:t>
            </a:r>
            <a:r>
              <a:rPr lang="ar-SA" b="1" dirty="0"/>
              <a:t>الدعوى البوليصية أو دعوى عدم نفاذ </a:t>
            </a:r>
            <a:r>
              <a:rPr lang="ar-SA" b="1" dirty="0" smtClean="0"/>
              <a:t>التصرف: </a:t>
            </a:r>
          </a:p>
          <a:p>
            <a:pPr marL="0" indent="0" algn="r" rtl="1">
              <a:lnSpc>
                <a:spcPct val="110000"/>
              </a:lnSpc>
              <a:buNone/>
            </a:pPr>
            <a:r>
              <a:rPr lang="ar-SA" dirty="0" smtClean="0"/>
              <a:t>يتحدد نطاق هذه الدعوى بأمرين هما أن يكون التصرف الصادر من المدين قانونياً و أن يكون مفقراً أي يؤدي إلى إعسار المدين أو زيادة إعساره.</a:t>
            </a:r>
          </a:p>
          <a:p>
            <a:pPr algn="r" rtl="1">
              <a:lnSpc>
                <a:spcPct val="110000"/>
              </a:lnSpc>
              <a:buFont typeface="Wingdings" charset="2"/>
              <a:buChar char="§"/>
            </a:pPr>
            <a:r>
              <a:rPr lang="ar-SA" dirty="0"/>
              <a:t> </a:t>
            </a:r>
            <a:r>
              <a:rPr lang="ar-SA" b="1" dirty="0" smtClean="0"/>
              <a:t>آثار الدعوى </a:t>
            </a:r>
            <a:r>
              <a:rPr lang="ar-SA" b="1" dirty="0"/>
              <a:t>البوليصية أو دعوى عدم نفاذ التصرف: </a:t>
            </a:r>
            <a:endParaRPr lang="ar-SA" b="1" dirty="0" smtClean="0"/>
          </a:p>
          <a:p>
            <a:pPr marL="0" indent="0" algn="r" rtl="1">
              <a:lnSpc>
                <a:spcPct val="120000"/>
              </a:lnSpc>
              <a:buNone/>
            </a:pPr>
            <a:r>
              <a:rPr lang="ar-SA" b="1" dirty="0" smtClean="0"/>
              <a:t>بالنسبة للدائنين: </a:t>
            </a:r>
            <a:r>
              <a:rPr lang="ar-SA" dirty="0" smtClean="0"/>
              <a:t>إذا توافرت شروط الدعوى البوليصية حكم القاضي بعدم نفاذ تصرف المدين في مواجهة الدائنين.</a:t>
            </a:r>
          </a:p>
          <a:p>
            <a:pPr marL="0" indent="0" algn="r" rtl="1">
              <a:lnSpc>
                <a:spcPct val="120000"/>
              </a:lnSpc>
              <a:buNone/>
            </a:pPr>
            <a:r>
              <a:rPr lang="ar-SA" b="1" dirty="0" smtClean="0"/>
              <a:t>بالنسبة للعلاقة بين المدين والمتصرف إليه: </a:t>
            </a:r>
            <a:r>
              <a:rPr lang="ar-SA" dirty="0" smtClean="0"/>
              <a:t>إذا صدر حكم </a:t>
            </a:r>
            <a:r>
              <a:rPr lang="ar-SA" dirty="0"/>
              <a:t>القاضي بعدم نفاذ تصرف المدين في مواجهة </a:t>
            </a:r>
            <a:r>
              <a:rPr lang="ar-SA" dirty="0" smtClean="0"/>
              <a:t>الدائنين فلا أثر له على علاقة المدين والمتصرف إليه إذ يبقى التصرف قائماً و نافذاً بين طرفيه.</a:t>
            </a:r>
            <a:endParaRPr lang="ar-SA" dirty="0"/>
          </a:p>
          <a:p>
            <a:pPr marL="0" indent="0" algn="r">
              <a:lnSpc>
                <a:spcPct val="110000"/>
              </a:lnSpc>
              <a:buNone/>
            </a:pPr>
            <a:endParaRPr lang="ar-SA" b="1" dirty="0"/>
          </a:p>
          <a:p>
            <a:pPr marL="0" indent="0" algn="r">
              <a:lnSpc>
                <a:spcPct val="110000"/>
              </a:lnSpc>
              <a:buNone/>
            </a:pPr>
            <a:endParaRPr lang="ar-SA" dirty="0"/>
          </a:p>
        </p:txBody>
      </p:sp>
      <p:sp>
        <p:nvSpPr>
          <p:cNvPr id="4" name="Slide Number Placeholder 3"/>
          <p:cNvSpPr>
            <a:spLocks noGrp="1"/>
          </p:cNvSpPr>
          <p:nvPr>
            <p:ph type="sldNum" sz="quarter" idx="12"/>
          </p:nvPr>
        </p:nvSpPr>
        <p:spPr>
          <a:xfrm>
            <a:off x="7897906" y="6419649"/>
            <a:ext cx="990600" cy="365125"/>
          </a:xfrm>
        </p:spPr>
        <p:txBody>
          <a:bodyPr/>
          <a:lstStyle/>
          <a:p>
            <a:fld id="{D7E63A33-8271-4DD0-9C48-789913D7C115}" type="slidenum">
              <a:rPr lang="en-US" sz="1600" smtClean="0"/>
              <a:pPr/>
              <a:t>8</a:t>
            </a:fld>
            <a:endParaRPr lang="en-US" dirty="0"/>
          </a:p>
        </p:txBody>
      </p:sp>
    </p:spTree>
    <p:extLst>
      <p:ext uri="{BB962C8B-B14F-4D97-AF65-F5344CB8AC3E}">
        <p14:creationId xmlns:p14="http://schemas.microsoft.com/office/powerpoint/2010/main" val="16980221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12177"/>
          </a:xfrm>
        </p:spPr>
        <p:txBody>
          <a:bodyPr/>
          <a:lstStyle/>
          <a:p>
            <a:pPr algn="r"/>
            <a:r>
              <a:rPr lang="ar-SA" sz="3600" dirty="0" smtClean="0"/>
              <a:t>الحق في الحبس</a:t>
            </a:r>
            <a:endParaRPr lang="en-US" sz="3600" dirty="0"/>
          </a:p>
        </p:txBody>
      </p:sp>
      <p:sp>
        <p:nvSpPr>
          <p:cNvPr id="3" name="Content Placeholder 2"/>
          <p:cNvSpPr>
            <a:spLocks noGrp="1"/>
          </p:cNvSpPr>
          <p:nvPr>
            <p:ph idx="1"/>
          </p:nvPr>
        </p:nvSpPr>
        <p:spPr>
          <a:xfrm>
            <a:off x="549274" y="1167940"/>
            <a:ext cx="8180499" cy="5107728"/>
          </a:xfrm>
        </p:spPr>
        <p:txBody>
          <a:bodyPr>
            <a:normAutofit lnSpcReduction="10000"/>
          </a:bodyPr>
          <a:lstStyle/>
          <a:p>
            <a:pPr algn="r" rtl="1">
              <a:lnSpc>
                <a:spcPct val="110000"/>
              </a:lnSpc>
              <a:buFont typeface="Wingdings" charset="2"/>
              <a:buChar char="§"/>
            </a:pPr>
            <a:r>
              <a:rPr lang="ar-SA" b="1" dirty="0" smtClean="0"/>
              <a:t> تعريفه</a:t>
            </a:r>
            <a:r>
              <a:rPr lang="ar-SA" dirty="0" smtClean="0"/>
              <a:t>: يقتضي أن ثمة شخصين كل منهما دائن ومدين للآخر  و إلتزام كل منهما مترتب على الآخر و مرتبط به بحيث يجوز لأيهما أن يمتنع عن تنفيذ إلتزامه ما دام لم يقدِم دائنه على الوفاء بالإلتزام الآخر الذي يقع على عاتقه أو لم يقدّم على الأقل تأميناً كافياً للوفاء.</a:t>
            </a:r>
          </a:p>
          <a:p>
            <a:pPr marL="0" indent="0" algn="r" rtl="1">
              <a:lnSpc>
                <a:spcPct val="110000"/>
              </a:lnSpc>
              <a:buNone/>
            </a:pPr>
            <a:r>
              <a:rPr lang="ar-SA" dirty="0" smtClean="0"/>
              <a:t> مثال ذلك عقد البيع.  * ملاحظة: التأمين الكافي للوفاء لا يكون أقل من قيمة الشئ المحبوس.</a:t>
            </a:r>
          </a:p>
          <a:p>
            <a:pPr algn="r" rtl="1">
              <a:lnSpc>
                <a:spcPct val="110000"/>
              </a:lnSpc>
              <a:buFont typeface="Wingdings" charset="2"/>
              <a:buChar char="§"/>
            </a:pPr>
            <a:r>
              <a:rPr lang="ar-SA" b="1" dirty="0"/>
              <a:t> </a:t>
            </a:r>
            <a:r>
              <a:rPr lang="ar-SA" b="1" dirty="0" smtClean="0"/>
              <a:t>شروط الحق في الحبس:</a:t>
            </a:r>
          </a:p>
          <a:p>
            <a:pPr marL="457200" indent="-457200" algn="r" rtl="1">
              <a:lnSpc>
                <a:spcPct val="110000"/>
              </a:lnSpc>
              <a:buFont typeface="+mj-lt"/>
              <a:buAutoNum type="arabicPeriod"/>
            </a:pPr>
            <a:r>
              <a:rPr lang="ar-SA" dirty="0" smtClean="0"/>
              <a:t>أن يكون الحابس دائناً بحق</a:t>
            </a:r>
          </a:p>
          <a:p>
            <a:pPr marL="457200" indent="-457200" algn="r" rtl="1">
              <a:lnSpc>
                <a:spcPct val="110000"/>
              </a:lnSpc>
              <a:buFont typeface="+mj-lt"/>
              <a:buAutoNum type="arabicPeriod"/>
            </a:pPr>
            <a:r>
              <a:rPr lang="ar-SA" dirty="0" smtClean="0"/>
              <a:t>أن يوجد على عاتق الحابس إلتزام تجاه مدينه</a:t>
            </a:r>
          </a:p>
          <a:p>
            <a:pPr marL="457200" indent="-457200" algn="r" rtl="1">
              <a:lnSpc>
                <a:spcPct val="110000"/>
              </a:lnSpc>
              <a:buFont typeface="+mj-lt"/>
              <a:buAutoNum type="arabicPeriod"/>
            </a:pPr>
            <a:r>
              <a:rPr lang="ar-SA" dirty="0" smtClean="0"/>
              <a:t>أن يوجد إرتباط بين حق الحابس و إلتزامه</a:t>
            </a:r>
          </a:p>
        </p:txBody>
      </p:sp>
      <p:sp>
        <p:nvSpPr>
          <p:cNvPr id="4" name="Slide Number Placeholder 3"/>
          <p:cNvSpPr>
            <a:spLocks noGrp="1"/>
          </p:cNvSpPr>
          <p:nvPr>
            <p:ph type="sldNum" sz="quarter" idx="12"/>
          </p:nvPr>
        </p:nvSpPr>
        <p:spPr/>
        <p:txBody>
          <a:bodyPr/>
          <a:lstStyle/>
          <a:p>
            <a:fld id="{D7E63A33-8271-4DD0-9C48-789913D7C115}" type="slidenum">
              <a:rPr lang="en-US" sz="1600" smtClean="0"/>
              <a:pPr/>
              <a:t>9</a:t>
            </a:fld>
            <a:endParaRPr lang="en-US" dirty="0"/>
          </a:p>
        </p:txBody>
      </p:sp>
    </p:spTree>
    <p:extLst>
      <p:ext uri="{BB962C8B-B14F-4D97-AF65-F5344CB8AC3E}">
        <p14:creationId xmlns:p14="http://schemas.microsoft.com/office/powerpoint/2010/main" val="33150858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261</TotalTime>
  <Words>1065</Words>
  <Application>Microsoft Office PowerPoint</Application>
  <PresentationFormat>عرض على الشاشة (3:4)‏</PresentationFormat>
  <Paragraphs>97</Paragraphs>
  <Slides>13</Slides>
  <Notes>1</Notes>
  <HiddenSlides>0</HiddenSlides>
  <MMClips>0</MMClips>
  <ScaleCrop>false</ScaleCrop>
  <HeadingPairs>
    <vt:vector size="4" baseType="variant">
      <vt:variant>
        <vt:lpstr>نسق</vt:lpstr>
      </vt:variant>
      <vt:variant>
        <vt:i4>1</vt:i4>
      </vt:variant>
      <vt:variant>
        <vt:lpstr>عناوين الشرائح</vt:lpstr>
      </vt:variant>
      <vt:variant>
        <vt:i4>13</vt:i4>
      </vt:variant>
    </vt:vector>
  </HeadingPairs>
  <TitlesOfParts>
    <vt:vector size="14" baseType="lpstr">
      <vt:lpstr>Breeze</vt:lpstr>
      <vt:lpstr>مادة أحكام الإلتزام      ٢٢٢ نظم   الفصل الدراسي الثاني لعام ١٤٣٦ هـ</vt:lpstr>
      <vt:lpstr>الفصل الأول: آثار الإلتزام </vt:lpstr>
      <vt:lpstr>ثالثاً: وسائل ضمان التنفيذ </vt:lpstr>
      <vt:lpstr>ثالثاً: وسائل ضمان التنفيذ </vt:lpstr>
      <vt:lpstr>الدعوى غير المباشرة </vt:lpstr>
      <vt:lpstr>الدعوى غير المباشرة </vt:lpstr>
      <vt:lpstr>الدعوى البوليصية أو دعوى عدم نفاذ التصرف</vt:lpstr>
      <vt:lpstr>الدعوى البوليصية أو دعوى عدم نفاذ التصرف</vt:lpstr>
      <vt:lpstr>الحق في الحبس</vt:lpstr>
      <vt:lpstr>الحق في الحبس</vt:lpstr>
      <vt:lpstr>الحق في الحبس</vt:lpstr>
      <vt:lpstr>دعوى الصورية</vt:lpstr>
      <vt:lpstr>شهر الإعسار</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مادة أحكام الإلتزام      ٢٢٢ نظم   االفصل الدراسي الثاني لعام ١٤٣٦ هـ</dc:title>
  <dc:creator>Bandar Alahmari</dc:creator>
  <cp:lastModifiedBy>Walaa Alketheri</cp:lastModifiedBy>
  <cp:revision>30</cp:revision>
  <dcterms:created xsi:type="dcterms:W3CDTF">2015-02-23T18:13:12Z</dcterms:created>
  <dcterms:modified xsi:type="dcterms:W3CDTF">2015-03-01T07:44:55Z</dcterms:modified>
</cp:coreProperties>
</file>