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48:  The Nature of Property, Personal Property, and Bailments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8" name="Shape 14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duties of the bailor in a bailment relationship, the bailor must provide the bailee with any agreed-upon compensation for the bailment.  The bailor must also reimburse the bailee for any necessary costs incurred by the bailee during the bailment.</a:t>
            </a:r>
          </a:p>
          <a:p>
            <a:pPr lvl="0">
              <a:spcBef>
                <a:spcPts val="0"/>
              </a:spcBef>
              <a:buNone/>
            </a:pPr>
            <a:r>
              <a:t/>
            </a:r>
            <a:endParaRPr b="0" i="0" sz="1800" u="none" cap="none" strike="noStrike"/>
          </a:p>
        </p:txBody>
      </p:sp>
      <p:sp>
        <p:nvSpPr>
          <p:cNvPr id="149" name="Shape 14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bill of lading is a document of title issued by a party engaged in the business of transporting goods that verifies receipt of the goods for shipment.  A warehouse receipt, also a document of title, is a receipt issued by a party who is engaged in the business of storing goods for compensation.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Special bailments include “common carriers,” who are licensed to provide transportation services to the public, and innkeepers, who are regularly in the business of making lodging available to the public.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1000" u="none" cap="none" strike="noStrike"/>
              <a:t>Chapter 48 Case Hypothetical:  The American Pistol Association (APA), a gun-rights activist organization, is headquartered in Laramie, Wyoming.  The APA held a ceremonial luncheon at its headquarters, and invited a host of Second Amendment advocates, including the former governor of Wyoming, Sara M. Caine.  Dubbed “The Renegade” by her avid supporters, most believed that Sara would make a presidential run in the next election. Known more for her public proclamations than her actual governing acumen, Sara is most-remembered for leading a gun-rights demonstration in Wyoming’s state capital, Cheyenne, at which time she held her Chesterfield rifle above her head and announced that before government officials took her gun away, they would first have to deal with her “sharp, red fingernails!” As a key part of the ceremony, the APA honored Sara M. Caine’s efforts to uphold the Second Amendment.  The APA’s president, Charles T. Hess, presented Sara with a “Bronco 55” pistol, proudly manufactured in the United States of America.  Sara enthusiastically accepted the Bronco 55.  After the ceremony, Charles approached Sara and informed her that although his organization had planned to get the gun engraved with her initials on each side of its ivory handle before the presentation, the person they had chosen to do the work, Edward “Wild Eddie”  Cody, had been away on vacation.  He further told Sara that if she would hand the gun to him, he would get Wild Eddie to engrave the gun when he returned from vacation, and return it to her as soon as possible.  Sara happily agreed, and transferred the gun to Charles.  Charles put the gun in his office desk at APA headquarters.  That night, an unknown perpetrator burglarized APA headquarters, taking only the Bronco 55.  Charles suspected the thief was Jean Gigot, a vocal, well-known opponent of gun rights who had moved from Dijon, France to Laramie several months ago.  During his presentation of the Bronco 55 to Sara, Charles had observed Jean lurking in the back of the dining room, furtively and feverishly pacing back and forth.  From a legal standpoint, must The American Pistol Association or Charles T. Hess answer to Sara M. Caine for the theft of the gun?</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48 Case Hypothetical:  Jason Binghamton is a huge fan of the Montana State Teacher’s College (M.S.T.C.) men’s basketball team, nicknamed the “Flying Elk.”  The M.S.T.C. team has enjoyed the best season in its 52-year history, and they are a favorite to win the Lewis and Clark League (L.C.L.) men’s basketball title.  In fact, the team has advanced to the L.C.L. men’s basketball tournament championship, a contest against the Billings Technical College “Fighting Prairie Dogs.”  Jason drives to the championship game at Lewis and Clark Stadium in Helena, Montana.  He approaches the stadium parking lot, and pays the attendant $25 for parking; in return, the attendant hands Jason a parking stub.  On the back of the stub is the following language:  “Lewis and Clark Stadium and the city of Helena shall not be held liable in any way for loss of or damage to visitor’s property, including loss of or damage to automobiles parked in the stadium parking lot.  In accepting this parking privilege, the patron agrees that he will hold harmless Lewis and Clark Stadium, and the city of Helena, for such damage.”  Jason does not read the language on the parking stub; instead, he places the ticket on his dashboard, parks his car in area B1 of the lot, locks the car doors and puts his keys in his pocket, and heads to the stadium.  By all accounts, the game is the proudest moment in the history of the Flying Elk.  They defeat the Fighting Prairie Dogs 82 to 58, and Binghamton leaves the stadium ecstatic, knowing he attends a college of “winners.”  Upon returning to his car, Jason’ happiness deflates to consternation and anger.  His windshield has been shattered by a stuffed and mounted prairie dog that now lays upside-down in his driver’s seat, along with countless shards of broken glass.  It is obvious to Jason that the “deed was done” by some disgruntled Fighting Prairie Dog fan, but that individual is probably well on his way back to Billings by now, and he will never be able to locate the criminal.  Jason files suit against Lewis and Clark Stadium and the city of Helena, Montana, seeking to hold the defendants “jointly and severally” liable for the damage to his automobile.  Will he win the lawsuit?</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legal concept of property includes real property and personal property.  Real property includes land and anything permanently attached to it.  Personal property includes property not attached to land, or movable property.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Personal property can be transferred either voluntarily or involuntarily.  Voluntary transfer of personal property includes sale and purchase, when the acquiring party gives something of value to the seller in exchange for title to the property, and a gift transaction, when the donee gives no consideration to the donor for the property.  Involuntary transfer of personal property includes the following:  abandoned property, property that the original owner has discarded; lost property, when the true owner has unknowingly or accidentally left property somewhere; and mislaid property, when the property owner has intentionally placed property somewhere, but has forgotten its location.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valid gift requires delivery of the property from the donor to the donee.  “Actual” delivery represents physical presentation of the gift.  “Constructive” delivery is delivery of an item that gives access to the gift or represents it; delivery of the keys to a car, when the car is the intended gift, is an example of a constructive delivery.  In addition to delivery, a valid gift also requires donative intent, the intent of the donor to make an immediate gift, and acceptance of the property by the donee.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“inter vivos” is a gift made by a living donor to a living donee.  A gift “causa mortis” is a gift made in contemplation of the donor’s “imminent and impending” death.  For a gift “causa mortis” to be effective, the elements of delivery, donative intent and acceptance must occur before the donor’s death.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bailment is a special relationship in which one party, the bailor, transfers possession of personalty to another party, the bailee, for the bailee to possess and/or use only in an agreed-upon manner, and for an agree-upon time.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bailor has the right to expect a bailee to take reasonable care of the bailed property, use the bailed property only as stipulated in the bailment agreement, not alter the bailed property in any unauthorized manner, and return the bailed property in good condition at the end of the bailment relationship.</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78" name="Shape 78"/>
        <p:cNvGrpSpPr/>
        <p:nvPr/>
      </p:nvGrpSpPr>
      <p:grpSpPr>
        <a:xfrm>
          <a:off x="0" y="0"/>
          <a:ext cx="0" cy="0"/>
          <a:chOff x="0" y="0"/>
          <a:chExt cx="0" cy="0"/>
        </a:xfrm>
      </p:grpSpPr>
      <p:sp>
        <p:nvSpPr>
          <p:cNvPr id="79" name="Shape 79"/>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0" name="Shape 80"/>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81" name="Shape 81"/>
        <p:cNvGrpSpPr/>
        <p:nvPr/>
      </p:nvGrpSpPr>
      <p:grpSpPr>
        <a:xfrm>
          <a:off x="0" y="0"/>
          <a:ext cx="0" cy="0"/>
          <a:chOff x="0" y="0"/>
          <a:chExt cx="0" cy="0"/>
        </a:xfrm>
      </p:grpSpPr>
      <p:sp>
        <p:nvSpPr>
          <p:cNvPr id="82" name="Shape 8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51" name="Shape 51"/>
        <p:cNvGrpSpPr/>
        <p:nvPr/>
      </p:nvGrpSpPr>
      <p:grpSpPr>
        <a:xfrm>
          <a:off x="0" y="0"/>
          <a:ext cx="0" cy="0"/>
          <a:chOff x="0" y="0"/>
          <a:chExt cx="0" cy="0"/>
        </a:xfrm>
      </p:grpSpPr>
      <p:sp>
        <p:nvSpPr>
          <p:cNvPr id="52" name="Shape 5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4" name="Shape 54"/>
        <p:cNvGrpSpPr/>
        <p:nvPr/>
      </p:nvGrpSpPr>
      <p:grpSpPr>
        <a:xfrm>
          <a:off x="0" y="0"/>
          <a:ext cx="0" cy="0"/>
          <a:chOff x="0" y="0"/>
          <a:chExt cx="0" cy="0"/>
        </a:xfrm>
      </p:grpSpPr>
      <p:sp>
        <p:nvSpPr>
          <p:cNvPr id="55" name="Shape 5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6" name="Shape 56"/>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7" name="Shape 57"/>
        <p:cNvGrpSpPr/>
        <p:nvPr/>
      </p:nvGrpSpPr>
      <p:grpSpPr>
        <a:xfrm>
          <a:off x="0" y="0"/>
          <a:ext cx="0" cy="0"/>
          <a:chOff x="0" y="0"/>
          <a:chExt cx="0" cy="0"/>
        </a:xfrm>
      </p:grpSpPr>
      <p:sp>
        <p:nvSpPr>
          <p:cNvPr id="58" name="Shape 5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p:nvPr>
            <p:ph idx="2" type="pic"/>
          </p:nvPr>
        </p:nvSpPr>
        <p:spPr>
          <a:xfrm>
            <a:off x="1792288" y="612775"/>
            <a:ext cx="5486399" cy="4114800"/>
          </a:xfrm>
          <a:prstGeom prst="rect">
            <a:avLst/>
          </a:prstGeom>
          <a:noFill/>
          <a:ln>
            <a:noFill/>
          </a:ln>
        </p:spPr>
      </p:sp>
      <p:sp>
        <p:nvSpPr>
          <p:cNvPr id="60" name="Shape 6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5" name="Shape 65"/>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6" name="Shape 66"/>
        <p:cNvGrpSpPr/>
        <p:nvPr/>
      </p:nvGrpSpPr>
      <p:grpSpPr>
        <a:xfrm>
          <a:off x="0" y="0"/>
          <a:ext cx="0" cy="0"/>
          <a:chOff x="0" y="0"/>
          <a:chExt cx="0" cy="0"/>
        </a:xfrm>
      </p:grpSpPr>
      <p:sp>
        <p:nvSpPr>
          <p:cNvPr id="67" name="Shape 67"/>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1" name="Shape 71"/>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3" name="Shape 73"/>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4" name="Shape 74"/>
        <p:cNvGrpSpPr/>
        <p:nvPr/>
      </p:nvGrpSpPr>
      <p:grpSpPr>
        <a:xfrm>
          <a:off x="0" y="0"/>
          <a:ext cx="0" cy="0"/>
          <a:chOff x="0" y="0"/>
          <a:chExt cx="0" cy="0"/>
        </a:xfrm>
      </p:grpSpPr>
      <p:sp>
        <p:nvSpPr>
          <p:cNvPr id="75" name="Shape 7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76" name="Shape 76"/>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648200" y="1752600"/>
            <a:ext cx="44958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48</a:t>
            </a:r>
          </a:p>
        </p:txBody>
      </p:sp>
      <p:sp>
        <p:nvSpPr>
          <p:cNvPr id="33" name="Shape 33"/>
          <p:cNvSpPr txBox="1"/>
          <p:nvPr>
            <p:ph idx="1" type="subTitle"/>
          </p:nvPr>
        </p:nvSpPr>
        <p:spPr>
          <a:xfrm>
            <a:off x="4648200" y="3352800"/>
            <a:ext cx="4495800" cy="19049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The Nature of Property, Personal Property, and Bailments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381000"/>
            <a:ext cx="8229600" cy="12191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Duties of Bailor</a:t>
            </a:r>
          </a:p>
        </p:txBody>
      </p:sp>
      <p:sp>
        <p:nvSpPr>
          <p:cNvPr id="152" name="Shape 15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Bailor must provide bailee with any agreed-upon compensation for bailment</a:t>
            </a:r>
          </a:p>
          <a:p>
            <a:pPr indent="-342900" lvl="0" marL="342900" marR="0" rtl="0" algn="l">
              <a:lnSpc>
                <a:spcPct val="100000"/>
              </a:lnSpc>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Bailor must reimburse bailee for any necessary costs incurred by bailee during bailment</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Documents of Title</a:t>
            </a:r>
          </a:p>
        </p:txBody>
      </p:sp>
      <p:sp>
        <p:nvSpPr>
          <p:cNvPr id="160" name="Shape 160"/>
          <p:cNvSpPr txBox="1"/>
          <p:nvPr>
            <p:ph idx="1" type="body"/>
          </p:nvPr>
        </p:nvSpPr>
        <p:spPr>
          <a:xfrm>
            <a:off x="457200" y="18288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Bill of Lading:  Document issued by party engaged in business of transporting goods that verifies receipt of goods for shipment</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Warehouse Receipt:  Receipt issued by party who is engaged in business of storing goods for compensation</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Special Bailments</a:t>
            </a:r>
          </a:p>
        </p:txBody>
      </p:sp>
      <p:sp>
        <p:nvSpPr>
          <p:cNvPr id="168" name="Shape 168"/>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Common Carriers (licensed to provide transportation services to public)</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Innkeepers (regularly in business of making lodging available to public)</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48 Case Hypothetical</a:t>
            </a:r>
            <a:br>
              <a:rPr b="1" i="0" lang="en-US" sz="16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The American Pistol Association (APA), a gun-rights activist organization, is headquartered in Laramie, Wyoming.  The APA held a ceremonial luncheon at its headquarters, and invited a host of Second Amendment advocates, including the former governor of Wyoming, Sara M. Caine.  Dubbed “The Renegade” by her avid supporters, most believed that Sara would make a presidential run in the next election. Known more for her public proclamations than her actual governing acumen, Sara is most-remembered for leading a gun-rights demonstration in Wyoming’s state capital, Cheyenne, at which time she held her Chesterfield rifle above her head and announced that before government officials took her gun away, they would first have to deal with her “sharp, red fingernails!”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As a key part of the ceremony, the APA honored Sara M. Caine’s efforts to uphold the Second Amendment.  The APA’s president, Charles T. Hess, presented Sara with a “Bronco 55” pistol, proudly manufactured in the United States of America.  Sara enthusiastically accepted the Bronco 55.  After the ceremony, Charles approached Sara and informed her that although his organization had planned to get the gun engraved with her initials on each side of its ivory handle before the presentation, the person they had chosen to do the work, Edward “Wild Eddie”  Cody, had been away on vacation.  He further told Sara that if she would hand the gun to him, he would get Wild Eddie to engrave the gun when he returned from vacation, and return it to her as soon as possible.  Sara happily agreed, and transferred the gun to Charles.</a:t>
            </a: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Charles put the gun in his office desk at APA headquarters.  That night, an unknown perpetrator burglarized APA headquarters, taking only the Bronco 55.  Charles suspected the thief was Jean Gigot, a vocal, well-known opponent of gun rights who had moved from Dijon, France to Laramie several months ago.  During his presentation of the Bronco 55 to Sara, Charles had observed Jean lurking in the back of the dining room, furtively and feverishly pacing back and forth.</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From a legal standpoint, must The American Pistol Association or Charles T. Hess answer to Sara M. Caine for the theft of the gun?</a:t>
            </a:r>
            <a:br>
              <a:rPr b="1" i="0" lang="en-US" sz="14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48 Case Hypothetical</a:t>
            </a:r>
            <a:br>
              <a:rPr b="1" i="0" lang="en-US" sz="1600" u="sng" cap="none" strike="noStrike">
                <a:solidFill>
                  <a:schemeClr val="lt2"/>
                </a:solidFill>
                <a:latin typeface="Garamond"/>
                <a:ea typeface="Garamond"/>
                <a:cs typeface="Garamond"/>
                <a:sym typeface="Garamond"/>
              </a:rPr>
            </a:br>
            <a:br>
              <a:rPr b="1" i="0" lang="en-US" sz="1600" u="sng"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Jason Binghamton is a huge fan of the Montana State Teacher’s College (M.S.T.C.) men’s basketball team, nicknamed the “Flying Elk.”  The M.S.T.C. team has enjoyed the best season in its 52-year history, and they are a favorite to win the Lewis and Clark League (L.C.L.) men’s basketball title.  In fact, the team has advanced to the L.C.L. men’s basketball tournament championship, a contest against the Billings Technical College “Fighting Prairie Dogs.”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Jason drives to the championship game at Lewis and Clark Stadium in Helena, Montana.  He approaches the stadium parking lot, and pays the attendant $25 for parking; in return, the attendant hands Jason a parking stub.  On the back of the stub is the following language:  “Lewis and Clark Stadium and the city of Helena shall not be held liable in any way for loss of or damage to visitor’s property, including loss of or damage to automobiles parked in the stadium parking lot.  In accepting this parking privilege, the patron agrees that he will hold harmless Lewis and Clark Stadium, and the city of Helena, for such damage.”  Jason does not read the language on the parking stub; instead, he places the ticket on his dashboard, parks his car in area B1 of the lot, locks the car doors and puts his keys in his pocket, and heads to the stadium.</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By all accounts, the game is the proudest moment in the history of the Flying Elk.  They defeat the Fighting Prairie Dogs 82 to 58, and Binghamton leaves the stadium ecstatic, knowing he attends a college of “winners.”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Upon returning to his car, Jason’ happiness deflates to consternation and anger.  His windshield has been shattered by a stuffed and mounted prairie dog that now lays upside-down in his driver’s seat, along with countless shards of broken glass.  It is obvious to Jason that the “deed was done” by some disgruntled Fighting Prairie Dog fan, but that individual is probably well on his way back to Billings by now, and he will never be able to locate the criminal.</a:t>
            </a: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  </a:t>
            </a: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Jason files suit against Lewis and Clark Stadium and the city of Helena, Montana, seeking to hold the defendants “jointly and severally” liable for the damage to his automobile.  Will he win the lawsuit?</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762000"/>
            <a:ext cx="8229600" cy="9905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Categories of Property</a:t>
            </a:r>
          </a:p>
        </p:txBody>
      </p:sp>
      <p:sp>
        <p:nvSpPr>
          <p:cNvPr id="104" name="Shape 104"/>
          <p:cNvSpPr txBox="1"/>
          <p:nvPr>
            <p:ph idx="1" type="body"/>
          </p:nvPr>
        </p:nvSpPr>
        <p:spPr>
          <a:xfrm>
            <a:off x="457200" y="2209800"/>
            <a:ext cx="8229600" cy="4144962"/>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Real Property:  Land and anything permanently attached to it (fixtures)</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Personal Property:  Property not attached to land, or movable property</a:t>
            </a:r>
          </a:p>
          <a:p>
            <a:pPr indent="-342900" lvl="0" marL="342900" marR="0" rtl="0" algn="l">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Transfer of Personal Property</a:t>
            </a:r>
          </a:p>
        </p:txBody>
      </p:sp>
      <p:sp>
        <p:nvSpPr>
          <p:cNvPr id="112" name="Shape 112"/>
          <p:cNvSpPr txBox="1"/>
          <p:nvPr>
            <p:ph idx="1" type="body"/>
          </p:nvPr>
        </p:nvSpPr>
        <p:spPr>
          <a:xfrm>
            <a:off x="381000" y="1371600"/>
            <a:ext cx="8305799" cy="51816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Voluntary Transfer:</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Sale and Purchase:  Acquiring party gives consideration (value) to seller in exchange for title to property</a:t>
            </a: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Gift:  No consideration given to transferor (donor) by transferee (donee)</a:t>
            </a: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Involuntary Transfer:</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Abandoned Property:  Property that original owner has discarded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Lost Property:  Property that true owner has unknowingly/accidentally dropped/left somewhere</a:t>
            </a: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Mislaid Property:  Property owner has intentionally placed property somewhere, but has forgotten its location</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Elements Necessary For A Valid Gift</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Delivery of property (from donor to donee)</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“Actual” delivery:  Physical presentation of gift</a:t>
            </a:r>
          </a:p>
          <a:p>
            <a:pPr indent="-285750" lvl="1" marL="742950" marR="0" rtl="0" algn="l">
              <a:lnSpc>
                <a:spcPct val="10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“Constructive” delivery:  Delivery of item that gives access to gift/represents it (Example:  Car keys)</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Donative intent (of donor to make an immediate gift)</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Acceptance of property (by donee)</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“Inter Vivos” Gift Versus Gift “Causa Mortis”</a:t>
            </a:r>
          </a:p>
        </p:txBody>
      </p:sp>
      <p:sp>
        <p:nvSpPr>
          <p:cNvPr id="128" name="Shape 128"/>
          <p:cNvSpPr txBox="1"/>
          <p:nvPr>
            <p:ph idx="1" type="body"/>
          </p:nvPr>
        </p:nvSpPr>
        <p:spPr>
          <a:xfrm>
            <a:off x="457200" y="18288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“Inter Vivos” Gift:  “Between the living”; gift made by donor during his/her lifetime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Gift “Causa Mortis”:  Gift made in contemplation of donor’s “imminent and impending” (immediate) death</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For gift “causa mortis” to be effective, elements of delivery, donative intent and acceptance must occur before donor’s death</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ctrTitle"/>
          </p:nvPr>
        </p:nvSpPr>
        <p:spPr>
          <a:xfrm>
            <a:off x="685800" y="15240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Bailment (Definition):</a:t>
            </a:r>
          </a:p>
        </p:txBody>
      </p:sp>
      <p:sp>
        <p:nvSpPr>
          <p:cNvPr id="136" name="Shape 136"/>
          <p:cNvSpPr txBox="1"/>
          <p:nvPr>
            <p:ph idx="1" type="subTitle"/>
          </p:nvPr>
        </p:nvSpPr>
        <p:spPr>
          <a:xfrm>
            <a:off x="1371600" y="31242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Special relationship in which one party (bailor) transfers possession of personalty to another party (bailee), to be used by bailee in an agreed-upon manner and for an agree-upon time period</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Bailor Has Right To Expect Bailee To:</a:t>
            </a:r>
          </a:p>
        </p:txBody>
      </p:sp>
      <p:sp>
        <p:nvSpPr>
          <p:cNvPr id="144" name="Shape 144"/>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Take reasonable care of bailed property</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Use bailed property only as stipulated in the bailment agreement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Not alter the bailed property in any unauthorized manner; and</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Return bailed property in good condition at end of bailment</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48-*</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