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sldIdLst>
    <p:sldId id="303" r:id="rId3"/>
    <p:sldId id="302" r:id="rId4"/>
    <p:sldId id="257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22127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3363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3518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8927766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xmlns="" val="450038681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C940B-A705-41F2-9C2E-F2FF1FA54844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3558E-53E2-4700-A1EF-54C7E4C9B99B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48902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الفهرس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السابق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التالي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4"/>
          <a:stretch/>
        </p:blipFill>
        <p:spPr>
          <a:xfrm>
            <a:off x="-108520" y="-55860"/>
            <a:ext cx="9324528" cy="154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1223974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EA747-23B9-4B77-BD76-8D6225EDDABC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DF437-2A62-4EFD-9891-F800DE2AA7EE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667511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9A95B-C627-4E5C-860F-91907ACC4BDF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0BF8B-0BF8-4FAB-876F-EF9EEF4B389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65845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26E9F-4CDC-48BB-BDCB-54858415C095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49AC9-85D5-4CD7-B7CB-68EB4A03ACFF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906361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السابق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التالي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7230194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983817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 userDrawn="1"/>
        </p:nvSpPr>
        <p:spPr>
          <a:xfrm>
            <a:off x="1115616" y="-72008"/>
            <a:ext cx="8100392" cy="623731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34462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2815F-5EAE-4EE4-93F6-350B7680E0AB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81D7A-9E1C-4504-8842-6FAE2A7BA93C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512162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B8C5D-BB34-4724-8E56-A6A06EE04A0A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17A39-A0B3-4C2A-8703-D36A2C8E5B7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615367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811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811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811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811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811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97081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09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97081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0"/>
            <a:ext cx="3309803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6" y="1516830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01/02/38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97081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8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F6FC6"/>
                </a:solidFill>
              </a:rPr>
              <a:pPr/>
              <a:t>‹#›</a:t>
            </a:fld>
            <a:endParaRPr lang="ar-SA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970811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34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4251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7094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71344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896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79749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49088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0468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تحضير 6">
            <a:hlinkClick r:id="rId15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" name="شارة رتبة 7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السابق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التالي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8" descr="D:\Work2\exxit.png">
            <a:hlinkHover r:id="" action="ppaction://hlinkshowjump?jump=endshow" highlightClick="1">
              <a:snd r:embed="rId1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17" b="12152"/>
          <a:stretch/>
        </p:blipFill>
        <p:spPr>
          <a:xfrm>
            <a:off x="0" y="0"/>
            <a:ext cx="9121956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0836"/>
            <a:ext cx="1850596" cy="161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52937"/>
            <a:ext cx="1728192" cy="146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 userDrawn="1"/>
        </p:nvSpPr>
        <p:spPr>
          <a:xfrm>
            <a:off x="1043608" y="836712"/>
            <a:ext cx="8208912" cy="5474142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02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cover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NUL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3"/>
          <p:cNvGrpSpPr/>
          <p:nvPr/>
        </p:nvGrpSpPr>
        <p:grpSpPr>
          <a:xfrm>
            <a:off x="2296597" y="288791"/>
            <a:ext cx="4114798" cy="1016950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15" name="صورة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مستطيل 8"/>
            <p:cNvSpPr/>
            <p:nvPr/>
          </p:nvSpPr>
          <p:spPr>
            <a:xfrm>
              <a:off x="3019153" y="116632"/>
              <a:ext cx="2804937" cy="568346"/>
            </a:xfrm>
            <a:prstGeom prst="downArrowCallou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ar-SA" sz="23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: </a:t>
              </a:r>
              <a:r>
                <a:rPr lang="ar-SA" sz="23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البطاقات المروحية</a:t>
              </a:r>
              <a:endParaRPr lang="ar-EG" sz="2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2" name="صورة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916295" y="6035310"/>
            <a:ext cx="799498" cy="753763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651" y="6083109"/>
            <a:ext cx="718988" cy="762614"/>
          </a:xfrm>
          <a:prstGeom prst="rect">
            <a:avLst/>
          </a:prstGeom>
        </p:spPr>
      </p:pic>
      <p:grpSp>
        <p:nvGrpSpPr>
          <p:cNvPr id="3" name="مجموعة 24"/>
          <p:cNvGrpSpPr/>
          <p:nvPr/>
        </p:nvGrpSpPr>
        <p:grpSpPr>
          <a:xfrm>
            <a:off x="815953" y="1521815"/>
            <a:ext cx="7265795" cy="4473883"/>
            <a:chOff x="948321" y="998154"/>
            <a:chExt cx="7296087" cy="4932664"/>
          </a:xfrm>
        </p:grpSpPr>
        <p:pic>
          <p:nvPicPr>
            <p:cNvPr id="26" name="صورة 2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8321" y="998154"/>
              <a:ext cx="7296087" cy="4932664"/>
            </a:xfrm>
            <a:prstGeom prst="rect">
              <a:avLst/>
            </a:prstGeom>
          </p:spPr>
        </p:pic>
        <p:pic>
          <p:nvPicPr>
            <p:cNvPr id="27" name="صورة 2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25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9498" y="1053682"/>
              <a:ext cx="3336866" cy="4641845"/>
            </a:xfrm>
            <a:prstGeom prst="rect">
              <a:avLst/>
            </a:prstGeom>
          </p:spPr>
        </p:pic>
        <p:pic>
          <p:nvPicPr>
            <p:cNvPr id="28" name="صورة 2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6364" y="1199652"/>
              <a:ext cx="3302951" cy="452966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506112938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وان 1"/>
          <p:cNvSpPr txBox="1">
            <a:spLocks/>
          </p:cNvSpPr>
          <p:nvPr/>
        </p:nvSpPr>
        <p:spPr>
          <a:xfrm>
            <a:off x="994761" y="188640"/>
            <a:ext cx="7956376" cy="17281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يتذبذب المجال الكهربائي إلى أعلى وإلى أسفل ، بينما يتذبذب المجال المغناطيسي بزاوية قائمة مع المجال الكهربائي وكلا المجالين متعامدين على اتجاه انتشار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2316" y="2607176"/>
            <a:ext cx="8461573" cy="286047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228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3888"/>
            <a:ext cx="8341674" cy="180637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4724"/>
            <a:ext cx="5832647" cy="27723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789" y="1124744"/>
            <a:ext cx="2609850" cy="216024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5445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10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07463" y="153414"/>
            <a:ext cx="7557025" cy="6832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بعض أنواع من الإشعاعات الكهرومغناطيسية وأطوالها الموجية</a:t>
            </a:r>
            <a:endParaRPr lang="ar-EG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06" y="1124744"/>
            <a:ext cx="8101055" cy="4728018"/>
          </a:xfrm>
          <a:prstGeom prst="rect">
            <a:avLst/>
          </a:prstGeom>
          <a:ln w="1905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290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36096" y="153414"/>
            <a:ext cx="3456384" cy="6832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من مصدر متناوب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827584" y="1172370"/>
            <a:ext cx="8100392" cy="744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يمكن لمصدر متناوب متصل بهوائي أن يرسل موجات كهرومغناطيسية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827584" y="2296688"/>
            <a:ext cx="8100392" cy="9882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ويكون تردد الموجة مساوياً لتردد دوران مولد التيار المتناوب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AC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ويحدد بـِ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 kHz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تقريباً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36096" y="3721438"/>
            <a:ext cx="3456384" cy="683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الطيف الكهرومغناطيسي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827584" y="4600944"/>
            <a:ext cx="8100392" cy="9882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ومدى الترددات والأطوال الموجية التي تشكل جميع أشكال الإشعاع الكهرومغناطيسي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535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7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05633" y="188640"/>
            <a:ext cx="5186847" cy="6832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الناتجة من ملف ومكثف كهربائي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792088" y="1302965"/>
            <a:ext cx="8148305" cy="10209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لتوليد موجات كهرومغناطيسية ذات ترددات كبيرة باستخدام ملف (محث) ومكثف كهربائي يتصلان معاً على التوالي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767961" y="2646164"/>
            <a:ext cx="8196527" cy="100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فإذا شحن المكثف بوساطة بطارية فسوف ينتج فرق جهد الكهربائي بين لوحي مجالاً كهربائياً (1)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792088" y="4034774"/>
            <a:ext cx="8172400" cy="11230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وعند فصل البطارية يفقد المكثف شحنة عن طريق تدفق الإلكترونات المختزنة فيه خلال الملف مولداً مجالاً مغناطيسياً (2)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4359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7" name="عنوان 1"/>
          <p:cNvSpPr txBox="1">
            <a:spLocks/>
          </p:cNvSpPr>
          <p:nvPr/>
        </p:nvSpPr>
        <p:spPr>
          <a:xfrm>
            <a:off x="1008112" y="260648"/>
            <a:ext cx="7740352" cy="10432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وعندما يفقد المكثف شحنته ينهار المجال المغناطيسي للملف فتتولد قوة دافعة كهربائية </a:t>
            </a:r>
            <a:r>
              <a:rPr lang="ar-SA" sz="30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حثية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عكسية (3)</a:t>
            </a: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1008112" y="1556792"/>
            <a:ext cx="7739336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ويعاد شحن المكثف في اتجاه معاكس وتتكرر 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العملية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(4)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1008112" y="2618687"/>
            <a:ext cx="7739336" cy="10398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وعند توصيل هوائي بالمكثف تُثبت مجالات المكثف في الفضاء ، والشكل ص21 يوضح دورة اهتزازية كاملة</a:t>
            </a: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1008112" y="3933056"/>
            <a:ext cx="7739336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يمكن مقارنة العملية التي تحدث في دائرة الملف والمكثف بالدورات الاهتزازية لبندول متأرجح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970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1542" y="692696"/>
            <a:ext cx="7968584" cy="4680520"/>
          </a:xfrm>
          <a:prstGeom prst="rect">
            <a:avLst/>
          </a:prstGeom>
          <a:ln w="3810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452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95525" y="188640"/>
            <a:ext cx="3896955" cy="6832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الطاقة في دائرة المكثف والملف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47664" y="1335810"/>
            <a:ext cx="8240205" cy="17331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يحتوي كل من المجال المغناطيسي المتولد في الملف والمجال الكهربائي المتولد في المكثف على طاقة عندما يكون التيار قيمة عظمى تكون الطاقة المختزنة في المجال المغناطيسي في قيمتها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العظمى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747664" y="3428653"/>
            <a:ext cx="8215808" cy="93645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والطاقة التي تحمل أو تشع على شكل موجات كهرومغناطيسية تسمى الإشعاع الكهرومغناطيسي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747664" y="4653136"/>
            <a:ext cx="8178234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إن الذبذبات الناتجة عن دائرة الملف والمكثف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تتخامد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بعد فترة بسبب مقاومة الدائرة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7829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769" y="44624"/>
            <a:ext cx="2419703" cy="6211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الناتجة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95536" y="764704"/>
            <a:ext cx="8456229" cy="17258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يمكن زيادة تردد الاهتزاز الناتج بوساطة دائرة الملف والمكثف عن طريق تقليل حجم كل من الملف والمكثف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المستخدمين. </a:t>
            </a:r>
          </a:p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لا تستخدم الملفات أو المكثفات المنفردة للترددات التي تزيد على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1G Hz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395536" y="2636912"/>
            <a:ext cx="8456229" cy="10777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حيث يستخدم التجويف الرنان لتوليد الموجات الميكروية ذات الترددات الكبيرة التي تتراوح بين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 GHz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و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100 GHz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395536" y="3861048"/>
            <a:ext cx="8456229" cy="20882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التجويف الرنان هو صندوق على شكل متوازي مستطيلات يعتمد عمله على الملف والمكثف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معاً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وحجم الصندوق يحدد تردد الاهتزاز مثل (أفران الميكروويف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ولتوليد أعلى تردد للموجات تحت الحمراء يجب تصغير حجم التجويف الرنان ليصبح بحجم الجزيء (الإلكترونات المهتزة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010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0" name="عنوان 1"/>
          <p:cNvSpPr txBox="1">
            <a:spLocks/>
          </p:cNvSpPr>
          <p:nvPr/>
        </p:nvSpPr>
        <p:spPr>
          <a:xfrm>
            <a:off x="477719" y="188640"/>
            <a:ext cx="8456229" cy="15841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أما موجات الضوء المرئي والموجات فوق البنفسجية فتتولد بوساطة الإلكترونات الموجودة داخل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الذرات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لكن الأشعة السينية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وأشعة جاما تنشآن عن مسارعة شحنات في نوي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الذرات.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05633" y="2169638"/>
            <a:ext cx="5228316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الناتجة بوساطة الكهرباء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الإجهادية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477719" y="3212976"/>
            <a:ext cx="8486769" cy="25258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لا تعد الملفات والمكثفات الطريقة الوحيدة لتوليد الجهود المتذبذبة فبلورات الكوارتز تتشوه عند تطبيق جهد كهربائي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متناوب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عبرها ، وتعرف هذه الخاصية باسم الكهرباء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الإجهادية</a:t>
            </a:r>
            <a:endParaRPr lang="ar-SA" sz="3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وتستخدم بلورات الكوارتز عادة في الساعات ، لأن ترددات اهتزازاتها ثابتة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تقريباً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997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40" y="3285137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</a:t>
            </a:r>
            <a:r>
              <a:rPr lang="ar-SA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الثاني</a:t>
            </a:r>
            <a:endParaRPr lang="ar-SA" sz="40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6" name="مربع نص 1"/>
          <p:cNvSpPr txBox="1"/>
          <p:nvPr/>
        </p:nvSpPr>
        <p:spPr>
          <a:xfrm>
            <a:off x="935571" y="336302"/>
            <a:ext cx="3672408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</p:txBody>
      </p:sp>
      <p:sp>
        <p:nvSpPr>
          <p:cNvPr id="7" name="موجة مزدوجة 8"/>
          <p:cNvSpPr/>
          <p:nvPr/>
        </p:nvSpPr>
        <p:spPr>
          <a:xfrm>
            <a:off x="0" y="1378297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 smtClean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الكهرومغناطيسية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مستدير الزوايا 10"/>
          <p:cNvSpPr/>
          <p:nvPr/>
        </p:nvSpPr>
        <p:spPr>
          <a:xfrm>
            <a:off x="-611858" y="4756150"/>
            <a:ext cx="6264275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4800" b="1" kern="0" dirty="0" smtClean="0">
                <a:solidFill>
                  <a:srgbClr val="FF0000"/>
                </a:solidFill>
                <a:latin typeface="Franklin Gothic Book"/>
              </a:rPr>
              <a:t>المجالات الكهربائية والمغناطيسية في الفضاء</a:t>
            </a:r>
            <a:endParaRPr lang="ar-EG" sz="4800" b="1" kern="0" dirty="0">
              <a:solidFill>
                <a:srgbClr val="FF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64164" y="476672"/>
            <a:ext cx="5300324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استقبال الموجات الكهرومغناطيسية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51796" y="1159970"/>
            <a:ext cx="8612692" cy="44746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إن التقاط هذه الموجات يتطلب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هوائي.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تسارع المجالات الكهربائية للموجة الإلكترونات في المادة المكونة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للهوائي.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ويكون التسارع أكبر ما يمكن عندما يوجه الهوائي في اتجاه استقطاب الموجة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نفسها.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وهذا يحدث عندما يكون الهوائي موازياً لاتجاه المجالات الكهربائية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للموجة.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4365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عنوان 1"/>
          <p:cNvSpPr txBox="1">
            <a:spLocks/>
          </p:cNvSpPr>
          <p:nvPr/>
        </p:nvSpPr>
        <p:spPr>
          <a:xfrm>
            <a:off x="351796" y="188640"/>
            <a:ext cx="8612692" cy="44746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حيث يتذبذب فرق الجهد بين طرفي الهوائي بنفس تردد الموجة الكهرومغناطيسية نفسها</a:t>
            </a:r>
          </a:p>
          <a:p>
            <a:pPr marL="438150" indent="-43815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الموو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يصبح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الجهد القيمة العظمى له عندما يكون طول الهوائي مساوياً لنصف الطول جي للموجة التي نريد التقاطها</a:t>
            </a:r>
          </a:p>
          <a:p>
            <a:pPr indent="43815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لذلك يصمم طول الهوائي بحيث يساوي نصف الطول </a:t>
            </a:r>
          </a:p>
          <a:p>
            <a:pPr indent="43815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الموجي للموجة التي يفترض التقاطها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CAF0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425959"/>
            <a:ext cx="2555776" cy="361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26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9" name="عنوان 1"/>
          <p:cNvSpPr txBox="1">
            <a:spLocks/>
          </p:cNvSpPr>
          <p:nvPr/>
        </p:nvSpPr>
        <p:spPr>
          <a:xfrm>
            <a:off x="512025" y="404664"/>
            <a:ext cx="8380455" cy="28083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استخدام عدة أسلاك يكون أكثر فعالية ، فغالباً يتكون هوائي التلفاز من سلكين أو أكثر تفصل بينهما مسافة تعادل ربع الطول الموجي للموجة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جميع الموجات الكهرومغناطيسية لها خصائص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الانعكاس  والانكسار  والحيود.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إن الأطباق اللاقطة تعمل على عكس الموجات الكهرومغناطيسية القصيرة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جداً.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467544" y="3384565"/>
            <a:ext cx="8424936" cy="2385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ويعمل الطبق اللاقط على عكس الموجات التي يستقبلها وتركيزها على قطعة أو جهاز يسمى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اللاقط ويحتوي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اللاقط على هوائي قصير ثنائي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القطب، كما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يعمل على ارسال اشارات إلى المستقبل وهو جهاز يتكون من جهاز هوائي ودائرة ملف ومكثف وكاشف لفك شفرة الإشارة وتحليلها بالإضافة إلى مضخم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4549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44625" y="406370"/>
            <a:ext cx="2247855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اختيار الموجات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491842" y="1414632"/>
            <a:ext cx="8427983" cy="14752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إذا أردنا أن نستقبل المعلومات التي تبث من محطة ما فإنه يجب اختيار الموجات الخاصة بهذه المحطة ولاختيار موجات ذات تردد معين (ورفض باقي الموجات) يستخدم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الموالف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536505" y="3969988"/>
            <a:ext cx="8427983" cy="14752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هو عبارة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عن دائرة مكثف وملف متصل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بالهوائي،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وتعدل السعة الكهربائية للمكثف حتى يصبح تردد اهتزازات الدائرة مساوياً لتردد الموجة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المطلوبة.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7884368" y="3177900"/>
            <a:ext cx="1035457" cy="792088"/>
            <a:chOff x="7884368" y="2636912"/>
            <a:chExt cx="1035457" cy="792088"/>
          </a:xfrm>
        </p:grpSpPr>
        <p:sp>
          <p:nvSpPr>
            <p:cNvPr id="2" name="مستطيل 1"/>
            <p:cNvSpPr/>
            <p:nvPr/>
          </p:nvSpPr>
          <p:spPr>
            <a:xfrm>
              <a:off x="7884368" y="2636912"/>
              <a:ext cx="1035457" cy="55399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3000" b="1" dirty="0" err="1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الموالف</a:t>
              </a:r>
              <a:endParaRPr lang="ar-SA" sz="30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" name="سهم للأسفل 2"/>
            <p:cNvSpPr/>
            <p:nvPr/>
          </p:nvSpPr>
          <p:spPr>
            <a:xfrm>
              <a:off x="8276857" y="3190910"/>
              <a:ext cx="183575" cy="238090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6984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12161" y="297430"/>
            <a:ext cx="2880320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الطاقة من الموجات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491842" y="1196752"/>
            <a:ext cx="8427983" cy="21953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1) تحمل الموجات الطاقة والمعلومات؛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فالموجات التي تردداتها ضمن منطقة الأشعة تحت الحمراء وأشعة </a:t>
            </a:r>
            <a:r>
              <a:rPr lang="ar-SA" sz="30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الميكرويف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تعمل على مسارعة الإلكترونات في 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الجزيئات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حيث تتحول طاقة الموجات إلى طاقة حرارية في الجزيئات (فرن </a:t>
            </a:r>
            <a:r>
              <a:rPr lang="ar-SA" sz="30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الميكرويف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491842" y="3681956"/>
            <a:ext cx="8427983" cy="21953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2) يمكن لموجات الضوء أيضًا نقل الطاقة إلى الإلكترون</a:t>
            </a:r>
          </a:p>
          <a:p>
            <a:pPr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تعمل الطاقة في موجات الضوء على احداث تفاعلات كيميائية داخل الفيلم فتكون النتيجة تسجيلاً دائماً للضوء القادم من الجسم والساقط على 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الفيلم.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791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33865" y="188640"/>
            <a:ext cx="2880320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أشعة (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8" y="908720"/>
            <a:ext cx="8620434" cy="488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أسقط الفيزيائي الألماني وليام رونتجن إلكترونات خلال أنبوب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مفرغ واستخدم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فرق جهد كبير جداً خلال الأنبوب لإكساب الإلكترونات طاقات حركية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كبيرة وعند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اصطدام الإلكترونات بهدف فلزي (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الأنود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داخل الانبوب لاحظ رونتجن توهج شاشة فوسفورية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قريبة ، استمر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التوهج حتى عند وضع قطعة خشب بين الانبوب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والشاشة؛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فاستنتج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روتنجن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أن هناك نوعاً من الأشعة ذات النفاذية الكبيرة قد خرجت من الانبوب سماها الأشعة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السينية.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889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23528" y="620688"/>
            <a:ext cx="86204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انسجة الجسم اللينة كانت شفافة بالنسبة للأشعة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السينية،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حين لا تنفذ من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العظام.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الأشعة السينية هي موجات كهرومغناطيسية ذات تردد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كبير في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انبوب الأشعة السينية تسّرع الإلكترونات أولاً بوساطة فرق جهد كبير يصل إلى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20000 V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أو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أكثل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لإكسابها سرعات كبيرة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جداً وعندما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تصطدم الإلكترونات بالمادة تتحول طاقتها الحركية إلى موجات كهرومغناطيسية ذات تردد كبير تسمى الأشعة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السينية.</a:t>
            </a:r>
          </a:p>
          <a:p>
            <a:pPr>
              <a:defRPr/>
            </a:pP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التلفاز تصطدم الإلكترونات بالسطح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الداخلي للشاشة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وتتوقف فجأة مسببة توهج الفوسفور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الملون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5047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23528" y="620688"/>
            <a:ext cx="8620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ويمكن لهذا التوقف المفاجئ توليد أشعة سينية ضارة لذلك احتوي على مادة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الرصاص.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208" y="1340768"/>
            <a:ext cx="4772343" cy="4405940"/>
          </a:xfrm>
          <a:prstGeom prst="rect">
            <a:avLst/>
          </a:prstGeom>
          <a:ln w="9525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2084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6804248" y="116632"/>
            <a:ext cx="2160240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7020272" y="188640"/>
            <a:ext cx="18200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مقدمة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3345108" y="1124744"/>
            <a:ext cx="5591908" cy="57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الموجات الكهرومغناطيسية نعتمد عليها يومياً :</a:t>
            </a:r>
          </a:p>
        </p:txBody>
      </p:sp>
      <p:sp>
        <p:nvSpPr>
          <p:cNvPr id="24" name="Rectangle 3"/>
          <p:cNvSpPr/>
          <p:nvPr/>
        </p:nvSpPr>
        <p:spPr>
          <a:xfrm>
            <a:off x="885401" y="1916832"/>
            <a:ext cx="754258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الإذاعة ــ التلفاز ــ الأقمار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الاصطناعيةــ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المجرات البعيدة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أفران ــ الميكروويف ــ اجهزة التحكم عن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بُعد  ــ  الهواتف الخلوية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وغيرها</a:t>
            </a:r>
          </a:p>
        </p:txBody>
      </p:sp>
      <p:sp>
        <p:nvSpPr>
          <p:cNvPr id="25" name="مستطيل 5"/>
          <p:cNvSpPr/>
          <p:nvPr/>
        </p:nvSpPr>
        <p:spPr>
          <a:xfrm>
            <a:off x="5181797" y="3645024"/>
            <a:ext cx="3782691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الكهرومغناطيسية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899592" y="4437856"/>
            <a:ext cx="7632848" cy="1367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حدث تقدم كبير في فهم الموجات الكهرومغناطيسية خلال القرن التاسع عشر أدى إلى تطور أجهزة وتقنيات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جديدة.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610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عنوان 1"/>
          <p:cNvSpPr txBox="1">
            <a:spLocks/>
          </p:cNvSpPr>
          <p:nvPr/>
        </p:nvSpPr>
        <p:spPr>
          <a:xfrm>
            <a:off x="746681" y="1580824"/>
            <a:ext cx="8028384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توصل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أورستد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إلى أن التيار المار في موصل يولد مجالاً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مغناطيسياُ، وأن التيار المتغير يولد مجالاً مغناطيسيًا متغيرًا.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755576" y="3248980"/>
            <a:ext cx="8028384" cy="16561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اكتشف كل من العالمين مايكل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فارادي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وجوزيف هنري كل على حدة الحث الكهرومغناطيسي وهو إنتاج مجال كهربائي بسبب مجال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مغناطيسي متغير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5"/>
          <p:cNvSpPr/>
          <p:nvPr/>
        </p:nvSpPr>
        <p:spPr>
          <a:xfrm>
            <a:off x="2969034" y="371282"/>
            <a:ext cx="347360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سلسة من الانجازات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6081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9" name="مستطيل 5"/>
          <p:cNvSpPr/>
          <p:nvPr/>
        </p:nvSpPr>
        <p:spPr>
          <a:xfrm>
            <a:off x="3725456" y="94283"/>
            <a:ext cx="196075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إنجازات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695728" y="1052736"/>
            <a:ext cx="8053952" cy="79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المجال الكهربائي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الحثي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يتولد حتى لو لم يكن هناك أسلاك ، فمثلاً :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688834" y="2141513"/>
            <a:ext cx="7884368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(1) المجال المغناطيسي المتغير يولد مجالاً كهربائياً متغيراً مماثلاً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688834" y="3005609"/>
            <a:ext cx="7894405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(2) التغير في المجال الكهربائي يولد مجالاً متغيراً كما افترض الفيزيائي الاسكتلندي جيمس ماكسويل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683568" y="4301753"/>
            <a:ext cx="7926146" cy="13594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(3) يسمى المجالان المغناطيسي والكهربائي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المنتشران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معاً في الفضاء الموجات الكهرومغناطيسية أو موجة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EM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842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9960" y="620688"/>
            <a:ext cx="7780472" cy="4896544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2004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8" name="عنوان 1"/>
          <p:cNvSpPr txBox="1">
            <a:spLocks/>
          </p:cNvSpPr>
          <p:nvPr/>
        </p:nvSpPr>
        <p:spPr>
          <a:xfrm>
            <a:off x="1619672" y="908720"/>
            <a:ext cx="6245475" cy="10796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سرعة الموجة الكهرومغناطيسية تساوي تقريباً : </a:t>
            </a:r>
            <a:endParaRPr lang="ar-SA" sz="3000" b="1" dirty="0" smtClean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3000" b="1" dirty="0" smtClean="0">
                <a:latin typeface="Sakkal Majalla" pitchFamily="2" charset="-78"/>
                <a:ea typeface="Calibri"/>
                <a:cs typeface="Sakkal Majalla" pitchFamily="2" charset="-78"/>
              </a:rPr>
              <a:t>3×10</a:t>
            </a:r>
            <a:r>
              <a:rPr lang="en-US" sz="3000" b="1" baseline="30000" dirty="0" smtClean="0">
                <a:latin typeface="Sakkal Majalla" pitchFamily="2" charset="-78"/>
                <a:ea typeface="Calibri"/>
                <a:cs typeface="Sakkal Majalla" pitchFamily="2" charset="-78"/>
              </a:rPr>
              <a:t>8</a:t>
            </a:r>
            <a:r>
              <a:rPr lang="en-US" sz="3000" b="1" dirty="0" smtClean="0">
                <a:latin typeface="Sakkal Majalla" pitchFamily="2" charset="-78"/>
                <a:ea typeface="Calibri"/>
                <a:cs typeface="Sakkal Majalla" pitchFamily="2" charset="-78"/>
              </a:rPr>
              <a:t>m/s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619673" y="2208957"/>
            <a:ext cx="624640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ويرمز لها بالرمز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C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وهي سرعة الضوء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1619672" y="3068563"/>
            <a:ext cx="6245475" cy="720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وعندما يزداد الطول الموجي يقل التردد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111125" y="3952239"/>
            <a:ext cx="45720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600" b="1" dirty="0">
                <a:solidFill>
                  <a:srgbClr val="00B0F0"/>
                </a:solidFill>
                <a:latin typeface="Arial"/>
                <a:cs typeface="Arial"/>
              </a:rPr>
              <a:t>λ</a:t>
            </a:r>
            <a:r>
              <a:rPr lang="en-US" sz="36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Franklin Gothic Book"/>
              </a:rPr>
              <a:t>= ___</a:t>
            </a:r>
            <a:endParaRPr lang="ar-SA" sz="36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4367111" y="3832721"/>
            <a:ext cx="4572000" cy="914326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b="1" dirty="0">
                <a:solidFill>
                  <a:srgbClr val="00B0F0"/>
                </a:solidFill>
                <a:latin typeface="Arial"/>
                <a:cs typeface="Arial"/>
              </a:rPr>
              <a:t>λ</a:t>
            </a:r>
            <a:r>
              <a:rPr lang="en-US" sz="4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Franklin Gothic Book"/>
              </a:rPr>
              <a:t>= ___</a:t>
            </a:r>
            <a:endParaRPr lang="ar-SA" sz="44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6727692" y="3717032"/>
            <a:ext cx="864096" cy="1628924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B0F0"/>
                </a:solidFill>
                <a:latin typeface="Franklin Gothic Book"/>
              </a:rPr>
              <a:t>c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B0F0"/>
                </a:solidFill>
                <a:latin typeface="Franklin Gothic Book"/>
              </a:rPr>
              <a:t>f</a:t>
            </a:r>
            <a:endParaRPr lang="ar-SA" sz="96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849312" y="4811076"/>
            <a:ext cx="1547813" cy="568325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000" b="1" dirty="0">
                <a:solidFill>
                  <a:srgbClr val="3B3B3B"/>
                </a:solidFill>
                <a:latin typeface="Franklin Gothic Book"/>
                <a:cs typeface="Tahoma"/>
              </a:rPr>
              <a:t>(</a:t>
            </a:r>
            <a:r>
              <a:rPr lang="ar-SA" b="1" dirty="0">
                <a:solidFill>
                  <a:srgbClr val="3B3B3B"/>
                </a:solidFill>
                <a:latin typeface="Franklin Gothic Book"/>
                <a:cs typeface="Tahoma"/>
              </a:rPr>
              <a:t>للمادة)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4349648" y="4747047"/>
            <a:ext cx="2303463" cy="566738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b="1" dirty="0">
                <a:solidFill>
                  <a:srgbClr val="3B3B3B"/>
                </a:solidFill>
                <a:latin typeface="Franklin Gothic Book"/>
                <a:cs typeface="Tahoma"/>
              </a:rPr>
              <a:t>(للهواء أو الفراغ)</a:t>
            </a:r>
          </a:p>
        </p:txBody>
      </p:sp>
      <p:sp>
        <p:nvSpPr>
          <p:cNvPr id="22" name="مستطيل 5"/>
          <p:cNvSpPr/>
          <p:nvPr/>
        </p:nvSpPr>
        <p:spPr>
          <a:xfrm>
            <a:off x="2123728" y="116632"/>
            <a:ext cx="5618144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خصائص الموجات الكهرومغناطيسية</a:t>
            </a: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2339975" y="3795424"/>
            <a:ext cx="809625" cy="1872009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latin typeface="Franklin Gothic Book"/>
              </a:rPr>
              <a:t>v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latin typeface="Franklin Gothic Book"/>
              </a:rPr>
              <a:t>f</a:t>
            </a:r>
            <a:endParaRPr lang="ar-SA" sz="48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468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4" name="عنوان 1"/>
          <p:cNvSpPr txBox="1">
            <a:spLocks/>
          </p:cNvSpPr>
          <p:nvPr/>
        </p:nvSpPr>
        <p:spPr>
          <a:xfrm>
            <a:off x="899592" y="836712"/>
            <a:ext cx="7884368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سقوط أشعة الشمس على كأس زجاجي به ماء مثال على انتقال موجات الضوء خلال ثلاث مواد مختلفة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(الهواء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– الزجاج – الماء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899592" y="2187208"/>
            <a:ext cx="7879176" cy="7377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وهي مواد غير موصلة للكهرباء وتسمى العوازل الكهربائية</a:t>
            </a:r>
          </a:p>
        </p:txBody>
      </p:sp>
      <p:sp>
        <p:nvSpPr>
          <p:cNvPr id="27" name="مستطيل 5"/>
          <p:cNvSpPr/>
          <p:nvPr/>
        </p:nvSpPr>
        <p:spPr>
          <a:xfrm>
            <a:off x="3131840" y="188640"/>
            <a:ext cx="583264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انتشار الموجات الكهرومغناطيسية خلال المادة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4086450" y="3068960"/>
            <a:ext cx="4692318" cy="5762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k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: ثابت العزل الكهربائي النسبي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755576" y="3789040"/>
            <a:ext cx="8033576" cy="7033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وليس له وحدة قياس وقيمته في الفراغ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وفي الهواء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1.00054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grpSp>
        <p:nvGrpSpPr>
          <p:cNvPr id="30" name="مجموعة 10"/>
          <p:cNvGrpSpPr>
            <a:grpSpLocks/>
          </p:cNvGrpSpPr>
          <p:nvPr/>
        </p:nvGrpSpPr>
        <p:grpSpPr bwMode="auto">
          <a:xfrm>
            <a:off x="899592" y="4114194"/>
            <a:ext cx="6264696" cy="1979102"/>
            <a:chOff x="179512" y="3256965"/>
            <a:chExt cx="9144000" cy="2376396"/>
          </a:xfrm>
        </p:grpSpPr>
        <p:sp>
          <p:nvSpPr>
            <p:cNvPr id="31" name="عنوان 1"/>
            <p:cNvSpPr txBox="1">
              <a:spLocks/>
            </p:cNvSpPr>
            <p:nvPr/>
          </p:nvSpPr>
          <p:spPr>
            <a:xfrm>
              <a:off x="179512" y="3300475"/>
              <a:ext cx="9144000" cy="1512828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B0F0"/>
                  </a:solidFill>
                  <a:latin typeface="Franklin Gothic Book"/>
                </a:rPr>
                <a:t>v = ___</a:t>
              </a:r>
              <a:endParaRPr lang="ar-SA" sz="4800" b="1" dirty="0">
                <a:solidFill>
                  <a:srgbClr val="00B0F0"/>
                </a:solidFill>
                <a:latin typeface="Franklin Gothic Book"/>
                <a:cs typeface="Tahoma"/>
              </a:endParaRPr>
            </a:p>
          </p:txBody>
        </p:sp>
        <p:sp>
          <p:nvSpPr>
            <p:cNvPr id="32" name="عنوان 1"/>
            <p:cNvSpPr txBox="1">
              <a:spLocks/>
            </p:cNvSpPr>
            <p:nvPr/>
          </p:nvSpPr>
          <p:spPr>
            <a:xfrm>
              <a:off x="4640807" y="3256965"/>
              <a:ext cx="1207697" cy="2376396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B0F0"/>
                  </a:solidFill>
                  <a:latin typeface="Franklin Gothic Book"/>
                </a:rPr>
                <a:t>c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B0F0"/>
                  </a:solidFill>
                  <a:latin typeface="Franklin Gothic Book"/>
                </a:rPr>
                <a:t>k</a:t>
              </a:r>
              <a:endParaRPr lang="ar-SA" sz="4800" b="1" dirty="0">
                <a:solidFill>
                  <a:srgbClr val="00B0F0"/>
                </a:solidFill>
                <a:latin typeface="Franklin Gothic Book"/>
                <a:cs typeface="Tahoma"/>
              </a:endParaRPr>
            </a:p>
          </p:txBody>
        </p:sp>
        <p:sp>
          <p:nvSpPr>
            <p:cNvPr id="33" name="شكل حر 32"/>
            <p:cNvSpPr/>
            <p:nvPr/>
          </p:nvSpPr>
          <p:spPr>
            <a:xfrm>
              <a:off x="4338405" y="4498350"/>
              <a:ext cx="1683781" cy="982341"/>
            </a:xfrm>
            <a:custGeom>
              <a:avLst/>
              <a:gdLst>
                <a:gd name="connsiteX0" fmla="*/ 0 w 382138"/>
                <a:gd name="connsiteY0" fmla="*/ 358627 h 481456"/>
                <a:gd name="connsiteX1" fmla="*/ 27296 w 382138"/>
                <a:gd name="connsiteY1" fmla="*/ 399570 h 481456"/>
                <a:gd name="connsiteX2" fmla="*/ 54591 w 382138"/>
                <a:gd name="connsiteY2" fmla="*/ 481456 h 481456"/>
                <a:gd name="connsiteX3" fmla="*/ 81887 w 382138"/>
                <a:gd name="connsiteY3" fmla="*/ 385922 h 481456"/>
                <a:gd name="connsiteX4" fmla="*/ 95535 w 382138"/>
                <a:gd name="connsiteY4" fmla="*/ 290388 h 481456"/>
                <a:gd name="connsiteX5" fmla="*/ 122830 w 382138"/>
                <a:gd name="connsiteY5" fmla="*/ 126615 h 481456"/>
                <a:gd name="connsiteX6" fmla="*/ 136478 w 382138"/>
                <a:gd name="connsiteY6" fmla="*/ 17433 h 481456"/>
                <a:gd name="connsiteX7" fmla="*/ 177421 w 382138"/>
                <a:gd name="connsiteY7" fmla="*/ 3785 h 481456"/>
                <a:gd name="connsiteX8" fmla="*/ 382138 w 382138"/>
                <a:gd name="connsiteY8" fmla="*/ 3785 h 481456"/>
                <a:gd name="connsiteX0" fmla="*/ 0 w 589712"/>
                <a:gd name="connsiteY0" fmla="*/ 301856 h 481456"/>
                <a:gd name="connsiteX1" fmla="*/ 234870 w 589712"/>
                <a:gd name="connsiteY1" fmla="*/ 399570 h 481456"/>
                <a:gd name="connsiteX2" fmla="*/ 262165 w 589712"/>
                <a:gd name="connsiteY2" fmla="*/ 481456 h 481456"/>
                <a:gd name="connsiteX3" fmla="*/ 289461 w 589712"/>
                <a:gd name="connsiteY3" fmla="*/ 385922 h 481456"/>
                <a:gd name="connsiteX4" fmla="*/ 303109 w 589712"/>
                <a:gd name="connsiteY4" fmla="*/ 290388 h 481456"/>
                <a:gd name="connsiteX5" fmla="*/ 330404 w 589712"/>
                <a:gd name="connsiteY5" fmla="*/ 126615 h 481456"/>
                <a:gd name="connsiteX6" fmla="*/ 344052 w 589712"/>
                <a:gd name="connsiteY6" fmla="*/ 17433 h 481456"/>
                <a:gd name="connsiteX7" fmla="*/ 384995 w 589712"/>
                <a:gd name="connsiteY7" fmla="*/ 3785 h 481456"/>
                <a:gd name="connsiteX8" fmla="*/ 589712 w 589712"/>
                <a:gd name="connsiteY8" fmla="*/ 3785 h 481456"/>
                <a:gd name="connsiteX0" fmla="*/ 0 w 517704"/>
                <a:gd name="connsiteY0" fmla="*/ 229848 h 481456"/>
                <a:gd name="connsiteX1" fmla="*/ 162862 w 517704"/>
                <a:gd name="connsiteY1" fmla="*/ 399570 h 481456"/>
                <a:gd name="connsiteX2" fmla="*/ 190157 w 517704"/>
                <a:gd name="connsiteY2" fmla="*/ 481456 h 481456"/>
                <a:gd name="connsiteX3" fmla="*/ 217453 w 517704"/>
                <a:gd name="connsiteY3" fmla="*/ 385922 h 481456"/>
                <a:gd name="connsiteX4" fmla="*/ 231101 w 517704"/>
                <a:gd name="connsiteY4" fmla="*/ 290388 h 481456"/>
                <a:gd name="connsiteX5" fmla="*/ 258396 w 517704"/>
                <a:gd name="connsiteY5" fmla="*/ 126615 h 481456"/>
                <a:gd name="connsiteX6" fmla="*/ 272044 w 517704"/>
                <a:gd name="connsiteY6" fmla="*/ 17433 h 481456"/>
                <a:gd name="connsiteX7" fmla="*/ 312987 w 517704"/>
                <a:gd name="connsiteY7" fmla="*/ 3785 h 481456"/>
                <a:gd name="connsiteX8" fmla="*/ 517704 w 517704"/>
                <a:gd name="connsiteY8" fmla="*/ 3785 h 481456"/>
                <a:gd name="connsiteX0" fmla="*/ 27144 w 544848"/>
                <a:gd name="connsiteY0" fmla="*/ 229848 h 481456"/>
                <a:gd name="connsiteX1" fmla="*/ 27144 w 544848"/>
                <a:gd name="connsiteY1" fmla="*/ 445872 h 481456"/>
                <a:gd name="connsiteX2" fmla="*/ 190006 w 544848"/>
                <a:gd name="connsiteY2" fmla="*/ 399570 h 481456"/>
                <a:gd name="connsiteX3" fmla="*/ 217301 w 544848"/>
                <a:gd name="connsiteY3" fmla="*/ 481456 h 481456"/>
                <a:gd name="connsiteX4" fmla="*/ 244597 w 544848"/>
                <a:gd name="connsiteY4" fmla="*/ 385922 h 481456"/>
                <a:gd name="connsiteX5" fmla="*/ 258245 w 544848"/>
                <a:gd name="connsiteY5" fmla="*/ 290388 h 481456"/>
                <a:gd name="connsiteX6" fmla="*/ 285540 w 544848"/>
                <a:gd name="connsiteY6" fmla="*/ 126615 h 481456"/>
                <a:gd name="connsiteX7" fmla="*/ 299188 w 544848"/>
                <a:gd name="connsiteY7" fmla="*/ 17433 h 481456"/>
                <a:gd name="connsiteX8" fmla="*/ 340131 w 544848"/>
                <a:gd name="connsiteY8" fmla="*/ 3785 h 481456"/>
                <a:gd name="connsiteX9" fmla="*/ 544848 w 544848"/>
                <a:gd name="connsiteY9" fmla="*/ 3785 h 481456"/>
                <a:gd name="connsiteX0" fmla="*/ 0 w 589712"/>
                <a:gd name="connsiteY0" fmla="*/ 661896 h 661946"/>
                <a:gd name="connsiteX1" fmla="*/ 72008 w 589712"/>
                <a:gd name="connsiteY1" fmla="*/ 445872 h 661946"/>
                <a:gd name="connsiteX2" fmla="*/ 234870 w 589712"/>
                <a:gd name="connsiteY2" fmla="*/ 399570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34870 w 589712"/>
                <a:gd name="connsiteY2" fmla="*/ 399570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16024 w 589712"/>
                <a:gd name="connsiteY2" fmla="*/ 445872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289461 w 589712"/>
                <a:gd name="connsiteY3" fmla="*/ 385922 h 661946"/>
                <a:gd name="connsiteX4" fmla="*/ 303109 w 589712"/>
                <a:gd name="connsiteY4" fmla="*/ 290388 h 661946"/>
                <a:gd name="connsiteX5" fmla="*/ 330404 w 589712"/>
                <a:gd name="connsiteY5" fmla="*/ 126615 h 661946"/>
                <a:gd name="connsiteX6" fmla="*/ 344052 w 589712"/>
                <a:gd name="connsiteY6" fmla="*/ 17433 h 661946"/>
                <a:gd name="connsiteX7" fmla="*/ 384995 w 589712"/>
                <a:gd name="connsiteY7" fmla="*/ 3785 h 661946"/>
                <a:gd name="connsiteX8" fmla="*/ 589712 w 589712"/>
                <a:gd name="connsiteY8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03109 w 589712"/>
                <a:gd name="connsiteY3" fmla="*/ 290388 h 661946"/>
                <a:gd name="connsiteX4" fmla="*/ 330404 w 589712"/>
                <a:gd name="connsiteY4" fmla="*/ 126615 h 661946"/>
                <a:gd name="connsiteX5" fmla="*/ 344052 w 589712"/>
                <a:gd name="connsiteY5" fmla="*/ 17433 h 661946"/>
                <a:gd name="connsiteX6" fmla="*/ 384995 w 589712"/>
                <a:gd name="connsiteY6" fmla="*/ 3785 h 661946"/>
                <a:gd name="connsiteX7" fmla="*/ 589712 w 589712"/>
                <a:gd name="connsiteY7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30404 w 589712"/>
                <a:gd name="connsiteY3" fmla="*/ 126615 h 661946"/>
                <a:gd name="connsiteX4" fmla="*/ 344052 w 589712"/>
                <a:gd name="connsiteY4" fmla="*/ 17433 h 661946"/>
                <a:gd name="connsiteX5" fmla="*/ 384995 w 589712"/>
                <a:gd name="connsiteY5" fmla="*/ 3785 h 661946"/>
                <a:gd name="connsiteX6" fmla="*/ 589712 w 589712"/>
                <a:gd name="connsiteY6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44052 w 589712"/>
                <a:gd name="connsiteY3" fmla="*/ 17433 h 661946"/>
                <a:gd name="connsiteX4" fmla="*/ 384995 w 589712"/>
                <a:gd name="connsiteY4" fmla="*/ 3785 h 661946"/>
                <a:gd name="connsiteX5" fmla="*/ 589712 w 589712"/>
                <a:gd name="connsiteY5" fmla="*/ 3785 h 661946"/>
                <a:gd name="connsiteX0" fmla="*/ 0 w 589712"/>
                <a:gd name="connsiteY0" fmla="*/ 724075 h 724125"/>
                <a:gd name="connsiteX1" fmla="*/ 72008 w 589712"/>
                <a:gd name="connsiteY1" fmla="*/ 292027 h 724125"/>
                <a:gd name="connsiteX2" fmla="*/ 262165 w 589712"/>
                <a:gd name="connsiteY2" fmla="*/ 543635 h 724125"/>
                <a:gd name="connsiteX3" fmla="*/ 344052 w 589712"/>
                <a:gd name="connsiteY3" fmla="*/ 79612 h 724125"/>
                <a:gd name="connsiteX4" fmla="*/ 589712 w 589712"/>
                <a:gd name="connsiteY4" fmla="*/ 65964 h 724125"/>
                <a:gd name="connsiteX0" fmla="*/ 0 w 589712"/>
                <a:gd name="connsiteY0" fmla="*/ 724075 h 1300140"/>
                <a:gd name="connsiteX1" fmla="*/ 72008 w 589712"/>
                <a:gd name="connsiteY1" fmla="*/ 292027 h 1300140"/>
                <a:gd name="connsiteX2" fmla="*/ 360040 w 589712"/>
                <a:gd name="connsiteY2" fmla="*/ 1300140 h 1300140"/>
                <a:gd name="connsiteX3" fmla="*/ 344052 w 589712"/>
                <a:gd name="connsiteY3" fmla="*/ 79612 h 1300140"/>
                <a:gd name="connsiteX4" fmla="*/ 589712 w 589712"/>
                <a:gd name="connsiteY4" fmla="*/ 65964 h 1300140"/>
                <a:gd name="connsiteX0" fmla="*/ 0 w 1062703"/>
                <a:gd name="connsiteY0" fmla="*/ 1375756 h 1951821"/>
                <a:gd name="connsiteX1" fmla="*/ 72008 w 1062703"/>
                <a:gd name="connsiteY1" fmla="*/ 943708 h 1951821"/>
                <a:gd name="connsiteX2" fmla="*/ 360040 w 1062703"/>
                <a:gd name="connsiteY2" fmla="*/ 1951821 h 1951821"/>
                <a:gd name="connsiteX3" fmla="*/ 1008112 w 1062703"/>
                <a:gd name="connsiteY3" fmla="*/ 79612 h 1951821"/>
                <a:gd name="connsiteX4" fmla="*/ 589712 w 1062703"/>
                <a:gd name="connsiteY4" fmla="*/ 717645 h 1951821"/>
                <a:gd name="connsiteX0" fmla="*/ 0 w 1224136"/>
                <a:gd name="connsiteY0" fmla="*/ 1375756 h 1951821"/>
                <a:gd name="connsiteX1" fmla="*/ 72008 w 1224136"/>
                <a:gd name="connsiteY1" fmla="*/ 943708 h 1951821"/>
                <a:gd name="connsiteX2" fmla="*/ 360040 w 1224136"/>
                <a:gd name="connsiteY2" fmla="*/ 1951821 h 1951821"/>
                <a:gd name="connsiteX3" fmla="*/ 1008112 w 1224136"/>
                <a:gd name="connsiteY3" fmla="*/ 79612 h 1951821"/>
                <a:gd name="connsiteX4" fmla="*/ 1224136 w 1224136"/>
                <a:gd name="connsiteY4" fmla="*/ 295637 h 1951821"/>
                <a:gd name="connsiteX0" fmla="*/ 0 w 2808311"/>
                <a:gd name="connsiteY0" fmla="*/ 1375756 h 1951821"/>
                <a:gd name="connsiteX1" fmla="*/ 72008 w 2808311"/>
                <a:gd name="connsiteY1" fmla="*/ 943708 h 1951821"/>
                <a:gd name="connsiteX2" fmla="*/ 360040 w 2808311"/>
                <a:gd name="connsiteY2" fmla="*/ 1951821 h 1951821"/>
                <a:gd name="connsiteX3" fmla="*/ 1008112 w 2808311"/>
                <a:gd name="connsiteY3" fmla="*/ 79612 h 1951821"/>
                <a:gd name="connsiteX4" fmla="*/ 2808311 w 2808311"/>
                <a:gd name="connsiteY4" fmla="*/ 79613 h 1951821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2 w 2808311"/>
                <a:gd name="connsiteY3" fmla="*/ 300819 h 2173028"/>
                <a:gd name="connsiteX4" fmla="*/ 2808311 w 2808311"/>
                <a:gd name="connsiteY4" fmla="*/ 300820 h 2173028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662001 h 2238066"/>
                <a:gd name="connsiteX1" fmla="*/ 72008 w 2808311"/>
                <a:gd name="connsiteY1" fmla="*/ 1229953 h 2238066"/>
                <a:gd name="connsiteX2" fmla="*/ 360040 w 2808311"/>
                <a:gd name="connsiteY2" fmla="*/ 2238066 h 2238066"/>
                <a:gd name="connsiteX3" fmla="*/ 1008111 w 2808311"/>
                <a:gd name="connsiteY3" fmla="*/ 293850 h 2238066"/>
                <a:gd name="connsiteX4" fmla="*/ 2808311 w 2808311"/>
                <a:gd name="connsiteY4" fmla="*/ 365858 h 2238066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596963 h 1656184"/>
                <a:gd name="connsiteX1" fmla="*/ 72008 w 2808311"/>
                <a:gd name="connsiteY1" fmla="*/ 1164915 h 1656184"/>
                <a:gd name="connsiteX2" fmla="*/ 216024 w 2808311"/>
                <a:gd name="connsiteY2" fmla="*/ 1656184 h 1656184"/>
                <a:gd name="connsiteX3" fmla="*/ 1008111 w 2808311"/>
                <a:gd name="connsiteY3" fmla="*/ 228812 h 1656184"/>
                <a:gd name="connsiteX4" fmla="*/ 2808311 w 2808311"/>
                <a:gd name="connsiteY4" fmla="*/ 300820 h 1656184"/>
                <a:gd name="connsiteX0" fmla="*/ 0 w 2808311"/>
                <a:gd name="connsiteY0" fmla="*/ 1596963 h 1656184"/>
                <a:gd name="connsiteX1" fmla="*/ 72008 w 2808311"/>
                <a:gd name="connsiteY1" fmla="*/ 1164915 h 1656184"/>
                <a:gd name="connsiteX2" fmla="*/ 216024 w 2808311"/>
                <a:gd name="connsiteY2" fmla="*/ 1656184 h 1656184"/>
                <a:gd name="connsiteX3" fmla="*/ 576064 w 2808311"/>
                <a:gd name="connsiteY3" fmla="*/ 792088 h 1656184"/>
                <a:gd name="connsiteX4" fmla="*/ 2808311 w 2808311"/>
                <a:gd name="connsiteY4" fmla="*/ 300820 h 1656184"/>
                <a:gd name="connsiteX0" fmla="*/ 0 w 1800200"/>
                <a:gd name="connsiteY0" fmla="*/ 1105695 h 1164916"/>
                <a:gd name="connsiteX1" fmla="*/ 72008 w 1800200"/>
                <a:gd name="connsiteY1" fmla="*/ 673647 h 1164916"/>
                <a:gd name="connsiteX2" fmla="*/ 216024 w 1800200"/>
                <a:gd name="connsiteY2" fmla="*/ 1164916 h 1164916"/>
                <a:gd name="connsiteX3" fmla="*/ 576064 w 1800200"/>
                <a:gd name="connsiteY3" fmla="*/ 300820 h 1164916"/>
                <a:gd name="connsiteX4" fmla="*/ 1800200 w 1800200"/>
                <a:gd name="connsiteY4" fmla="*/ 300820 h 1164916"/>
                <a:gd name="connsiteX0" fmla="*/ 0 w 1800200"/>
                <a:gd name="connsiteY0" fmla="*/ 987757 h 1046978"/>
                <a:gd name="connsiteX1" fmla="*/ 72008 w 1800200"/>
                <a:gd name="connsiteY1" fmla="*/ 555709 h 1046978"/>
                <a:gd name="connsiteX2" fmla="*/ 216024 w 1800200"/>
                <a:gd name="connsiteY2" fmla="*/ 1046978 h 1046978"/>
                <a:gd name="connsiteX3" fmla="*/ 576064 w 1800200"/>
                <a:gd name="connsiteY3" fmla="*/ 182882 h 1046978"/>
                <a:gd name="connsiteX4" fmla="*/ 1800200 w 1800200"/>
                <a:gd name="connsiteY4" fmla="*/ 182882 h 1046978"/>
                <a:gd name="connsiteX0" fmla="*/ 0 w 1800200"/>
                <a:gd name="connsiteY0" fmla="*/ 987757 h 1046978"/>
                <a:gd name="connsiteX1" fmla="*/ 72008 w 1800200"/>
                <a:gd name="connsiteY1" fmla="*/ 758946 h 1046978"/>
                <a:gd name="connsiteX2" fmla="*/ 72008 w 1800200"/>
                <a:gd name="connsiteY2" fmla="*/ 555709 h 1046978"/>
                <a:gd name="connsiteX3" fmla="*/ 216024 w 1800200"/>
                <a:gd name="connsiteY3" fmla="*/ 1046978 h 1046978"/>
                <a:gd name="connsiteX4" fmla="*/ 576064 w 1800200"/>
                <a:gd name="connsiteY4" fmla="*/ 182882 h 1046978"/>
                <a:gd name="connsiteX5" fmla="*/ 1800200 w 1800200"/>
                <a:gd name="connsiteY5" fmla="*/ 182882 h 1046978"/>
                <a:gd name="connsiteX0" fmla="*/ 0 w 1800200"/>
                <a:gd name="connsiteY0" fmla="*/ 987757 h 1046978"/>
                <a:gd name="connsiteX1" fmla="*/ 72008 w 1800200"/>
                <a:gd name="connsiteY1" fmla="*/ 555709 h 1046978"/>
                <a:gd name="connsiteX2" fmla="*/ 216024 w 1800200"/>
                <a:gd name="connsiteY2" fmla="*/ 1046978 h 1046978"/>
                <a:gd name="connsiteX3" fmla="*/ 576064 w 1800200"/>
                <a:gd name="connsiteY3" fmla="*/ 182882 h 1046978"/>
                <a:gd name="connsiteX4" fmla="*/ 1800200 w 1800200"/>
                <a:gd name="connsiteY4" fmla="*/ 182882 h 1046978"/>
                <a:gd name="connsiteX0" fmla="*/ 12001 w 1812201"/>
                <a:gd name="connsiteY0" fmla="*/ 987757 h 1046978"/>
                <a:gd name="connsiteX1" fmla="*/ 12001 w 1812201"/>
                <a:gd name="connsiteY1" fmla="*/ 758946 h 1046978"/>
                <a:gd name="connsiteX2" fmla="*/ 84009 w 1812201"/>
                <a:gd name="connsiteY2" fmla="*/ 555709 h 1046978"/>
                <a:gd name="connsiteX3" fmla="*/ 228025 w 1812201"/>
                <a:gd name="connsiteY3" fmla="*/ 1046978 h 1046978"/>
                <a:gd name="connsiteX4" fmla="*/ 588065 w 1812201"/>
                <a:gd name="connsiteY4" fmla="*/ 182882 h 1046978"/>
                <a:gd name="connsiteX5" fmla="*/ 1812201 w 1812201"/>
                <a:gd name="connsiteY5" fmla="*/ 182882 h 1046978"/>
                <a:gd name="connsiteX0" fmla="*/ 12001 w 1812201"/>
                <a:gd name="connsiteY0" fmla="*/ 923112 h 982333"/>
                <a:gd name="connsiteX1" fmla="*/ 12001 w 1812201"/>
                <a:gd name="connsiteY1" fmla="*/ 694301 h 982333"/>
                <a:gd name="connsiteX2" fmla="*/ 84009 w 1812201"/>
                <a:gd name="connsiteY2" fmla="*/ 491064 h 982333"/>
                <a:gd name="connsiteX3" fmla="*/ 228025 w 1812201"/>
                <a:gd name="connsiteY3" fmla="*/ 982333 h 982333"/>
                <a:gd name="connsiteX4" fmla="*/ 588065 w 1812201"/>
                <a:gd name="connsiteY4" fmla="*/ 118237 h 982333"/>
                <a:gd name="connsiteX5" fmla="*/ 1812201 w 1812201"/>
                <a:gd name="connsiteY5" fmla="*/ 118237 h 982333"/>
                <a:gd name="connsiteX0" fmla="*/ 12001 w 1812201"/>
                <a:gd name="connsiteY0" fmla="*/ 923112 h 982333"/>
                <a:gd name="connsiteX1" fmla="*/ 12001 w 1812201"/>
                <a:gd name="connsiteY1" fmla="*/ 694301 h 982333"/>
                <a:gd name="connsiteX2" fmla="*/ 84009 w 1812201"/>
                <a:gd name="connsiteY2" fmla="*/ 491064 h 982333"/>
                <a:gd name="connsiteX3" fmla="*/ 228025 w 1812201"/>
                <a:gd name="connsiteY3" fmla="*/ 982333 h 982333"/>
                <a:gd name="connsiteX4" fmla="*/ 588065 w 1812201"/>
                <a:gd name="connsiteY4" fmla="*/ 118237 h 982333"/>
                <a:gd name="connsiteX5" fmla="*/ 1812201 w 1812201"/>
                <a:gd name="connsiteY5" fmla="*/ 118237 h 9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201" h="982333">
                  <a:moveTo>
                    <a:pt x="12001" y="923112"/>
                  </a:moveTo>
                  <a:cubicBezTo>
                    <a:pt x="12617" y="922932"/>
                    <a:pt x="0" y="766309"/>
                    <a:pt x="12001" y="694301"/>
                  </a:cubicBezTo>
                  <a:cubicBezTo>
                    <a:pt x="24002" y="622293"/>
                    <a:pt x="48621" y="481014"/>
                    <a:pt x="84009" y="491064"/>
                  </a:cubicBezTo>
                  <a:cubicBezTo>
                    <a:pt x="108012" y="539069"/>
                    <a:pt x="191783" y="956321"/>
                    <a:pt x="228025" y="982333"/>
                  </a:cubicBezTo>
                  <a:cubicBezTo>
                    <a:pt x="273366" y="946931"/>
                    <a:pt x="178336" y="267816"/>
                    <a:pt x="588065" y="118237"/>
                  </a:cubicBezTo>
                  <a:cubicBezTo>
                    <a:pt x="803874" y="11629"/>
                    <a:pt x="1484691" y="0"/>
                    <a:pt x="1812201" y="118237"/>
                  </a:cubicBezTo>
                </a:path>
              </a:pathLst>
            </a:custGeom>
            <a:noFill/>
            <a:ln w="1016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1100" b="1">
                <a:ln w="12700">
                  <a:solidFill>
                    <a:srgbClr val="D4D2D0">
                      <a:satMod val="155000"/>
                    </a:srgbClr>
                  </a:solidFill>
                  <a:prstDash val="solid"/>
                </a:ln>
                <a:solidFill>
                  <a:srgbClr val="3B3B3B">
                    <a:tint val="85000"/>
                    <a:satMod val="155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5029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4" name="عنوان 1"/>
          <p:cNvSpPr txBox="1">
            <a:spLocks/>
          </p:cNvSpPr>
          <p:nvPr/>
        </p:nvSpPr>
        <p:spPr>
          <a:xfrm>
            <a:off x="755576" y="908720"/>
            <a:ext cx="7884368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الهوائي : هو سلك يتصل بمصدر تيار متناوب مصمم لبث واستقبال الموجات الكهرومغناطيسية</a:t>
            </a:r>
          </a:p>
        </p:txBody>
      </p:sp>
      <p:sp>
        <p:nvSpPr>
          <p:cNvPr id="27" name="مستطيل 5"/>
          <p:cNvSpPr/>
          <p:nvPr/>
        </p:nvSpPr>
        <p:spPr>
          <a:xfrm>
            <a:off x="3396961" y="188640"/>
            <a:ext cx="5302407" cy="553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انتشار الموجات الكهرومغناطيسية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في الفضاء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755576" y="2321714"/>
            <a:ext cx="7884368" cy="1112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يولد المصدر المتناوب فرق جهد متغير في الهوائي الذي يهتز بتردد مساوي لتردد مصدر التيار المتناوب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755576" y="3616416"/>
            <a:ext cx="7884368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والمجال الكهربائي المتغير يولد أيضاً مجالاً مغناطيسياً متغيراً متعامداً مع الصفحة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755576" y="4941168"/>
            <a:ext cx="7884368" cy="7776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ويولد مجالاً كهربائياً متغيراً مماثلاً منتشراً ومبتعداً عن الهوائي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1390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1297</Words>
  <Application>Microsoft Office PowerPoint</Application>
  <PresentationFormat>عرض على الشاشة (3:4)‏</PresentationFormat>
  <Paragraphs>179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27</vt:i4>
      </vt:variant>
    </vt:vector>
  </HeadingPairs>
  <TitlesOfParts>
    <vt:vector size="29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بعض أنواع من الإشعاعات الكهرومغناطيسية وأطوالها الموجية</vt:lpstr>
      <vt:lpstr>الموجات من مصدر متناوب</vt:lpstr>
      <vt:lpstr>الموجات الناتجة من ملف ومكثف كهربائي</vt:lpstr>
      <vt:lpstr>الشريحة 15</vt:lpstr>
      <vt:lpstr>الشريحة 16</vt:lpstr>
      <vt:lpstr>الطاقة في دائرة المكثف والملف</vt:lpstr>
      <vt:lpstr>الموجات الناتجة</vt:lpstr>
      <vt:lpstr>الموجات الناتجة بوساطة الكهرباء الإجهادية</vt:lpstr>
      <vt:lpstr>استقبال الموجات الكهرومغناطيسية</vt:lpstr>
      <vt:lpstr>الشريحة 21</vt:lpstr>
      <vt:lpstr>الشريحة 22</vt:lpstr>
      <vt:lpstr>اختيار الموجات</vt:lpstr>
      <vt:lpstr>الطاقة من الموجات</vt:lpstr>
      <vt:lpstr>أشعة (X)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34</cp:revision>
  <dcterms:created xsi:type="dcterms:W3CDTF">2015-12-03T05:45:26Z</dcterms:created>
  <dcterms:modified xsi:type="dcterms:W3CDTF">2016-11-01T07:27:46Z</dcterms:modified>
</cp:coreProperties>
</file>