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303" r:id="rId3"/>
    <p:sldId id="302" r:id="rId4"/>
    <p:sldId id="257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28927766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450038681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2948902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21223974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667511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4165845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3906361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97230194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634462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512162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2615367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811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811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811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811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 defTabSz="970811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09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 defTabSz="970811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7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7" y="4421080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6" y="1516830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 defTabSz="970811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8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8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8" tIns="45704" rIns="91408" bIns="45704" rtlCol="0" anchor="ctr"/>
          <a:lstStyle/>
          <a:p>
            <a:pPr algn="ctr" defTabSz="970811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34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02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NUL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10" Type="http://schemas.openxmlformats.org/officeDocument/2006/relationships/audio" Target="../media/audio11.wav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3"/>
          <p:cNvGrpSpPr/>
          <p:nvPr/>
        </p:nvGrpSpPr>
        <p:grpSpPr>
          <a:xfrm>
            <a:off x="2296597" y="288791"/>
            <a:ext cx="4114798" cy="1016950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15" name="صورة 1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0" name="مستطيل 8"/>
            <p:cNvSpPr/>
            <p:nvPr/>
          </p:nvSpPr>
          <p:spPr>
            <a:xfrm>
              <a:off x="3019153" y="116632"/>
              <a:ext cx="2804937" cy="568346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23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: </a:t>
              </a:r>
              <a:r>
                <a:rPr lang="ar-SA" sz="23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البطاقات المروحية</a:t>
              </a:r>
              <a:endParaRPr lang="ar-EG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2" name="صورة 2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1916295" y="6035310"/>
            <a:ext cx="799498" cy="753763"/>
          </a:xfrm>
          <a:prstGeom prst="rect">
            <a:avLst/>
          </a:prstGeom>
        </p:spPr>
      </p:pic>
      <p:pic>
        <p:nvPicPr>
          <p:cNvPr id="24" name="صورة 2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651" y="6083109"/>
            <a:ext cx="718988" cy="762614"/>
          </a:xfrm>
          <a:prstGeom prst="rect">
            <a:avLst/>
          </a:prstGeom>
        </p:spPr>
      </p:pic>
      <p:grpSp>
        <p:nvGrpSpPr>
          <p:cNvPr id="3" name="مجموعة 24"/>
          <p:cNvGrpSpPr/>
          <p:nvPr/>
        </p:nvGrpSpPr>
        <p:grpSpPr>
          <a:xfrm>
            <a:off x="815953" y="1521815"/>
            <a:ext cx="7265795" cy="4473883"/>
            <a:chOff x="948321" y="998154"/>
            <a:chExt cx="7296087" cy="4932664"/>
          </a:xfrm>
        </p:grpSpPr>
        <p:pic>
          <p:nvPicPr>
            <p:cNvPr id="26" name="صورة 25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48321" y="998154"/>
              <a:ext cx="7296087" cy="4932664"/>
            </a:xfrm>
            <a:prstGeom prst="rect">
              <a:avLst/>
            </a:prstGeom>
          </p:spPr>
        </p:pic>
        <p:pic>
          <p:nvPicPr>
            <p:cNvPr id="27" name="صورة 26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25000"/>
                      </a14:imgEffect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59498" y="1053682"/>
              <a:ext cx="3336866" cy="4641845"/>
            </a:xfrm>
            <a:prstGeom prst="rect">
              <a:avLst/>
            </a:prstGeom>
          </p:spPr>
        </p:pic>
        <p:pic>
          <p:nvPicPr>
            <p:cNvPr id="28" name="صورة 27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25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96364" y="1199652"/>
              <a:ext cx="3302951" cy="452966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506112938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عنوان 1"/>
          <p:cNvSpPr txBox="1">
            <a:spLocks/>
          </p:cNvSpPr>
          <p:nvPr/>
        </p:nvSpPr>
        <p:spPr>
          <a:xfrm>
            <a:off x="994761" y="188640"/>
            <a:ext cx="7956376" cy="172819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يتذبذب المجال الكهربائي إلى أعلى وإلى أسفل ، بينما يتذبذب المجال المغناطيسي بزاوية قائمة مع المجال الكهربائي وكلا المجالين متعامدين على اتجاه انتشار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الموجة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2316" y="2607176"/>
            <a:ext cx="8461573" cy="2860474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22288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43888"/>
            <a:ext cx="8341674" cy="1806371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44724"/>
            <a:ext cx="5832647" cy="277230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9789" y="1124744"/>
            <a:ext cx="2609850" cy="216024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54454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10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407463" y="153414"/>
            <a:ext cx="7557025" cy="68329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ar-EG" sz="3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بعض أنواع من الإشعاعات الكهرومغناطيسية وأطوالها الموجية</a:t>
            </a:r>
            <a:endParaRPr lang="ar-EG" sz="3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306" y="1124744"/>
            <a:ext cx="8101055" cy="4728018"/>
          </a:xfrm>
          <a:prstGeom prst="rect">
            <a:avLst/>
          </a:prstGeom>
          <a:ln w="19050" cap="sq">
            <a:solidFill>
              <a:srgbClr val="FF0000"/>
            </a:solidFill>
            <a:prstDash val="dash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422901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436096" y="153414"/>
            <a:ext cx="3456384" cy="68329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الموجات من مصدر متناوب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827584" y="1172370"/>
            <a:ext cx="8100392" cy="74446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يمكن لمصدر متناوب متصل بهوائي أن يرسل موجات كهرومغناطيسية</a:t>
            </a: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827584" y="2296688"/>
            <a:ext cx="8100392" cy="9882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ويكون تردد الموجة مساوياً لتردد دوران مولد التيار المتناوب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AC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ويحدد بـِ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1 kHz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تقريباً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436096" y="3721438"/>
            <a:ext cx="3456384" cy="6832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الطيف الكهرومغناطيسي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827584" y="4600944"/>
            <a:ext cx="8100392" cy="9882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ومدى الترددات والأطوال الموجية التي تشكل جميع أشكال الإشعاع الكهرومغناطيسي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35354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7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705633" y="188640"/>
            <a:ext cx="5186847" cy="68329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الموجات الناتجة من ملف ومكثف كهربائي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792088" y="1302965"/>
            <a:ext cx="8148305" cy="102096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لتوليد موجات كهرومغناطيسية ذات ترددات كبيرة باستخدام ملف (محث) ومكثف كهربائي يتصلان معاً على التوالي</a:t>
            </a:r>
          </a:p>
        </p:txBody>
      </p:sp>
      <p:sp>
        <p:nvSpPr>
          <p:cNvPr id="18" name="عنوان 1"/>
          <p:cNvSpPr txBox="1">
            <a:spLocks/>
          </p:cNvSpPr>
          <p:nvPr/>
        </p:nvSpPr>
        <p:spPr>
          <a:xfrm>
            <a:off x="767961" y="2646164"/>
            <a:ext cx="8196527" cy="100424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فإذا شحن المكثف بوساطة بطارية فسوف ينتج فرق جهد الكهربائي بين لوحي مجالاً كهربائياً (1)</a:t>
            </a: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792088" y="4034774"/>
            <a:ext cx="8172400" cy="11230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وعند فصل البطارية يفقد المكثف شحنة عن طريق تدفق الإلكترونات المختزنة فيه خلال الملف مولداً مجالاً مغناطيسياً (2)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43590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7" name="عنوان 1"/>
          <p:cNvSpPr txBox="1">
            <a:spLocks/>
          </p:cNvSpPr>
          <p:nvPr/>
        </p:nvSpPr>
        <p:spPr>
          <a:xfrm>
            <a:off x="1008112" y="260648"/>
            <a:ext cx="7740352" cy="104321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وعندما يفقد المكثف شحنته ينهار المجال المغناطيسي للملف فتتولد قوة دافعة كهربائية </a:t>
            </a:r>
            <a:r>
              <a:rPr lang="ar-SA" sz="30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حثية</a:t>
            </a: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عكسية (3)</a:t>
            </a: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1008112" y="1556792"/>
            <a:ext cx="7739336" cy="8640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ويعاد شحن المكثف في اتجاه معاكس وتتكرر 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العملية </a:t>
            </a: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(4)</a:t>
            </a: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1008112" y="2618687"/>
            <a:ext cx="7739336" cy="103982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وعند توصيل هوائي بالمكثف تُثبت مجالات المكثف في الفضاء ، والشكل ص21 يوضح دورة اهتزازية كاملة</a:t>
            </a:r>
          </a:p>
        </p:txBody>
      </p:sp>
      <p:sp>
        <p:nvSpPr>
          <p:cNvPr id="22" name="عنوان 1"/>
          <p:cNvSpPr txBox="1">
            <a:spLocks/>
          </p:cNvSpPr>
          <p:nvPr/>
        </p:nvSpPr>
        <p:spPr>
          <a:xfrm>
            <a:off x="1008112" y="3933056"/>
            <a:ext cx="7739336" cy="100811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يمكن مقارنة العملية التي تحدث في دائرة الملف والمكثف بالدورات الاهتزازية لبندول متأرجح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79700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1542" y="692696"/>
            <a:ext cx="7968584" cy="4680520"/>
          </a:xfrm>
          <a:prstGeom prst="rect">
            <a:avLst/>
          </a:prstGeom>
          <a:ln w="38100" cap="sq">
            <a:solidFill>
              <a:srgbClr val="FF0000"/>
            </a:solidFill>
            <a:prstDash val="dash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94523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995525" y="188640"/>
            <a:ext cx="3896955" cy="68329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الطاقة في دائرة المكثف والملف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747664" y="1335810"/>
            <a:ext cx="8240205" cy="173315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يحتوي كل من المجال المغناطيسي المتولد في الملف والمجال الكهربائي المتولد في المكثف على طاقة عندما يكون التيار قيمة عظمى تكون الطاقة المختزنة في المجال المغناطيسي في قيمتها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العظمى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747664" y="3428653"/>
            <a:ext cx="8215808" cy="93645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والطاقة التي تحمل أو تشع على شكل موجات كهرومغناطيسية تسمى الإشعاع الكهرومغناطيسي</a:t>
            </a:r>
          </a:p>
        </p:txBody>
      </p:sp>
      <p:sp>
        <p:nvSpPr>
          <p:cNvPr id="18" name="عنوان 1"/>
          <p:cNvSpPr txBox="1">
            <a:spLocks/>
          </p:cNvSpPr>
          <p:nvPr/>
        </p:nvSpPr>
        <p:spPr>
          <a:xfrm>
            <a:off x="747664" y="4653136"/>
            <a:ext cx="8178234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إن الذبذبات الناتجة عن دائرة الملف والمكثف </a:t>
            </a:r>
            <a:r>
              <a:rPr lang="ar-SA" sz="30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تتخامد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بعد فترة بسبب مقاومة الدائرة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78293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400769" y="44624"/>
            <a:ext cx="2419703" cy="62118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الموجات الناتجة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395536" y="764704"/>
            <a:ext cx="8456229" cy="172581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يمكن زيادة تردد الاهتزاز الناتج بوساطة دائرة الملف والمكثف عن طريق تقليل حجم كل من الملف والمكثف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المستخدمين. </a:t>
            </a:r>
          </a:p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لا تستخدم الملفات أو المكثفات المنفردة للترددات التي تزيد على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1G Hz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395536" y="2636912"/>
            <a:ext cx="8456229" cy="107774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حيث يستخدم التجويف الرنان لتوليد الموجات الميكروية ذات الترددات الكبيرة التي تتراوح بين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1 GHz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و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100 GHz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395536" y="3861048"/>
            <a:ext cx="8456229" cy="20882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التجويف الرنان هو صندوق على شكل متوازي مستطيلات يعتمد عمله على الملف والمكثف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معاً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وحجم الصندوق يحدد تردد الاهتزاز مثل (أفران الميكروويف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ولتوليد أعلى تردد للموجات تحت الحمراء يجب تصغير حجم التجويف الرنان ليصبح بحجم الجزيء (الإلكترونات المهتزة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010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0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0" name="عنوان 1"/>
          <p:cNvSpPr txBox="1">
            <a:spLocks/>
          </p:cNvSpPr>
          <p:nvPr/>
        </p:nvSpPr>
        <p:spPr>
          <a:xfrm>
            <a:off x="477719" y="188640"/>
            <a:ext cx="8456229" cy="15841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أما موجات الضوء المرئي والموجات فوق البنفسجية فتتولد بوساطة الإلكترونات الموجودة داخل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الذرات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لكن الأشعة السينية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X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وأشعة جاما تنشآن عن مسارعة شحنات في نوي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الذرات.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705633" y="2169638"/>
            <a:ext cx="5228316" cy="6832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الموجات الناتجة بوساطة الكهرباء </a:t>
            </a:r>
            <a:r>
              <a:rPr lang="ar-SA" sz="30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الإجهادية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477719" y="3212976"/>
            <a:ext cx="8486769" cy="252581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لا تعد الملفات والمكثفات الطريقة الوحيدة لتوليد الجهود المتذبذبة فبلورات الكوارتز تتشوه عند تطبيق جهد كهربائي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متناوب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عبرها ، وتعرف هذه الخاصية باسم الكهرباء </a:t>
            </a:r>
            <a:r>
              <a:rPr lang="ar-SA" sz="30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الإجهادية</a:t>
            </a:r>
            <a:endParaRPr lang="ar-SA" sz="30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وتستخدم بلورات الكوارتز عادة في الساعات ، لأن ترددات اهتزازاتها ثابتة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تقريباً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29976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1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مستطيل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93440" y="3285137"/>
            <a:ext cx="3058491" cy="707886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4000" b="1" kern="0" dirty="0" smtClean="0">
                <a:ln w="11430"/>
                <a:solidFill>
                  <a:srgbClr val="002060"/>
                </a:solidFill>
                <a:latin typeface="GEFlow-Bold"/>
              </a:rPr>
              <a:t>الدرس </a:t>
            </a:r>
            <a:r>
              <a:rPr lang="ar-SA" sz="4000" b="1" kern="0" dirty="0" smtClean="0">
                <a:ln w="11430"/>
                <a:solidFill>
                  <a:srgbClr val="002060"/>
                </a:solidFill>
                <a:latin typeface="GEFlow-Bold"/>
              </a:rPr>
              <a:t>الثاني</a:t>
            </a:r>
            <a:endParaRPr lang="ar-SA" sz="4000" b="1" kern="0" dirty="0" smtClean="0">
              <a:ln w="11430"/>
              <a:solidFill>
                <a:srgbClr val="002060"/>
              </a:solidFill>
              <a:latin typeface="Franklin Gothic Book"/>
            </a:endParaRPr>
          </a:p>
        </p:txBody>
      </p:sp>
      <p:sp>
        <p:nvSpPr>
          <p:cNvPr id="6" name="مربع نص 1"/>
          <p:cNvSpPr txBox="1"/>
          <p:nvPr/>
        </p:nvSpPr>
        <p:spPr>
          <a:xfrm>
            <a:off x="935571" y="336302"/>
            <a:ext cx="3672408" cy="76944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rgbClr val="C2AD8D">
                <a:shade val="25000"/>
                <a:satMod val="150000"/>
              </a:srgbClr>
            </a:contourClr>
          </a:sp3d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rgbClr val="FFFF00"/>
                </a:solidFill>
                <a:latin typeface="Franklin Gothic Book"/>
              </a:rPr>
              <a:t>الفصل  السابع </a:t>
            </a:r>
          </a:p>
        </p:txBody>
      </p:sp>
      <p:sp>
        <p:nvSpPr>
          <p:cNvPr id="7" name="موجة مزدوجة 8"/>
          <p:cNvSpPr/>
          <p:nvPr/>
        </p:nvSpPr>
        <p:spPr>
          <a:xfrm>
            <a:off x="0" y="1378297"/>
            <a:ext cx="5040560" cy="776965"/>
          </a:xfrm>
          <a:prstGeom prst="doubleWave">
            <a:avLst/>
          </a:prstGeom>
          <a:noFill/>
          <a:ln w="9525" cap="flat" cmpd="sng" algn="ctr">
            <a:noFill/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tlCol="1" anchor="ctr"/>
          <a:lstStyle/>
          <a:p>
            <a:pPr algn="ctr">
              <a:defRPr/>
            </a:pPr>
            <a:r>
              <a:rPr lang="ar-SA" altLang="ar-SA" sz="5400" b="1" kern="0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الكهرومغناطيسية</a:t>
            </a:r>
            <a:endParaRPr lang="ar-SA" altLang="ar-SA" sz="5400" b="1" kern="0" dirty="0">
              <a:solidFill>
                <a:srgbClr val="00B0F0"/>
              </a:solidFill>
              <a:latin typeface="Franklin Gothic Book"/>
            </a:endParaRPr>
          </a:p>
        </p:txBody>
      </p:sp>
      <p:sp>
        <p:nvSpPr>
          <p:cNvPr id="8" name="مستطيل مستدير الزوايا 10"/>
          <p:cNvSpPr/>
          <p:nvPr/>
        </p:nvSpPr>
        <p:spPr>
          <a:xfrm>
            <a:off x="-611858" y="4756150"/>
            <a:ext cx="6264275" cy="8255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SA" sz="4800" b="1" kern="0" dirty="0" smtClean="0">
                <a:solidFill>
                  <a:srgbClr val="FF0000"/>
                </a:solidFill>
                <a:latin typeface="Franklin Gothic Book"/>
              </a:rPr>
              <a:t>المجالات الكهربائية والمغناطيسية في الفضاء</a:t>
            </a:r>
            <a:endParaRPr lang="ar-EG" sz="4800" b="1" kern="0" dirty="0">
              <a:solidFill>
                <a:srgbClr val="FF000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98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664164" y="476672"/>
            <a:ext cx="5300324" cy="6832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استقبال الموجات الكهرومغناطيسية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351796" y="1159970"/>
            <a:ext cx="8612692" cy="44746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إن التقاط هذه الموجات يتطلب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هوائي.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تسارع المجالات الكهربائية للموجة الإلكترونات في المادة المكونة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للهوائي.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ويكون التسارع أكبر ما يمكن عندما يوجه الهوائي في اتجاه استقطاب الموجة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نفسها.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marL="457200" indent="-457200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وهذا يحدث عندما يكون الهوائي موازياً لاتجاه المجالات الكهربائية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للموجة.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43658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6" name="عنوان 1"/>
          <p:cNvSpPr txBox="1">
            <a:spLocks/>
          </p:cNvSpPr>
          <p:nvPr/>
        </p:nvSpPr>
        <p:spPr>
          <a:xfrm>
            <a:off x="351796" y="188640"/>
            <a:ext cx="8612692" cy="44746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457200" indent="-457200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حيث يتذبذب فرق الجهد بين طرفي الهوائي بنفس تردد الموجة الكهرومغناطيسية نفسها</a:t>
            </a:r>
          </a:p>
          <a:p>
            <a:pPr marL="438150" indent="-438150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الموو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يصبح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الجهد القيمة العظمى له عندما يكون طول الهوائي مساوياً لنصف الطول جي للموجة التي نريد التقاطها</a:t>
            </a:r>
          </a:p>
          <a:p>
            <a:pPr indent="438150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لذلك يصمم طول الهوائي بحيث يساوي نصف الطول </a:t>
            </a:r>
          </a:p>
          <a:p>
            <a:pPr indent="438150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الموجي للموجة التي يفترض التقاطها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CCAF0A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2425959"/>
            <a:ext cx="2555776" cy="3616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7269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9" name="عنوان 1"/>
          <p:cNvSpPr txBox="1">
            <a:spLocks/>
          </p:cNvSpPr>
          <p:nvPr/>
        </p:nvSpPr>
        <p:spPr>
          <a:xfrm>
            <a:off x="512025" y="404664"/>
            <a:ext cx="8380455" cy="280831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ن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استخدام عدة أسلاك يكون أكثر فعالية ، فغالباً يتكون هوائي التلفاز من سلكين أو أكثر تفصل بينهما مسافة تعادل ربع الطول الموجي للموجة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ن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جميع الموجات الكهرومغناطيسية لها خصائص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الانعكاس  والانكسار  والحيود.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إن الأطباق اللاقطة تعمل على عكس الموجات الكهرومغناطيسية القصيرة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جداً.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467544" y="3384565"/>
            <a:ext cx="8424936" cy="238509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ويعمل الطبق اللاقط على عكس الموجات التي يستقبلها وتركيزها على قطعة أو جهاز يسمى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اللاقط ويحتوي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اللاقط على هوائي قصير ثنائي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القطب، كما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يعمل على ارسال اشارات إلى المستقبل وهو جهاز يتكون من جهاز هوائي ودائرة ملف ومكثف وكاشف لفك شفرة الإشارة وتحليلها بالإضافة إلى مضخم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45493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644625" y="406370"/>
            <a:ext cx="2247855" cy="6832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اختيار الموجات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491842" y="1414632"/>
            <a:ext cx="8427983" cy="14752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إذا أردنا أن نستقبل المعلومات التي تبث من محطة ما فإنه يجب اختيار الموجات الخاصة بهذه المحطة ولاختيار موجات ذات تردد معين (ورفض باقي الموجات) يستخدم </a:t>
            </a:r>
            <a:r>
              <a:rPr lang="ar-SA" sz="30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الموالف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عنوان 1"/>
          <p:cNvSpPr txBox="1">
            <a:spLocks/>
          </p:cNvSpPr>
          <p:nvPr/>
        </p:nvSpPr>
        <p:spPr>
          <a:xfrm>
            <a:off x="536505" y="3969988"/>
            <a:ext cx="8427983" cy="14752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هو عبارة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عن دائرة مكثف وملف متصل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بالهوائي،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وتعدل السعة الكهربائية للمكثف حتى يصبح تردد اهتزازات الدائرة مساوياً لتردد الموجة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المطلوبة.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7884368" y="3177900"/>
            <a:ext cx="1035457" cy="792088"/>
            <a:chOff x="7884368" y="2636912"/>
            <a:chExt cx="1035457" cy="792088"/>
          </a:xfrm>
        </p:grpSpPr>
        <p:sp>
          <p:nvSpPr>
            <p:cNvPr id="2" name="مستطيل 1"/>
            <p:cNvSpPr/>
            <p:nvPr/>
          </p:nvSpPr>
          <p:spPr>
            <a:xfrm>
              <a:off x="7884368" y="2636912"/>
              <a:ext cx="1035457" cy="553998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ar-SA" sz="3000" b="1" dirty="0" err="1" smtClean="0">
                  <a:solidFill>
                    <a:prstClr val="black"/>
                  </a:solidFill>
                  <a:latin typeface="Sakkal Majalla" pitchFamily="2" charset="-78"/>
                  <a:cs typeface="Sakkal Majalla" pitchFamily="2" charset="-78"/>
                </a:rPr>
                <a:t>الموالف</a:t>
              </a:r>
              <a:endParaRPr lang="ar-SA" sz="3000" b="1" dirty="0"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3" name="سهم للأسفل 2"/>
            <p:cNvSpPr/>
            <p:nvPr/>
          </p:nvSpPr>
          <p:spPr>
            <a:xfrm>
              <a:off x="8276857" y="3190910"/>
              <a:ext cx="183575" cy="238090"/>
            </a:xfrm>
            <a:prstGeom prst="down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669843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012161" y="297430"/>
            <a:ext cx="2880320" cy="6832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الطاقة من الموجات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491842" y="1196752"/>
            <a:ext cx="8427983" cy="219531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1) تحمل الموجات الطاقة والمعلومات؛ </a:t>
            </a: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فالموجات التي تردداتها ضمن منطقة الأشعة تحت الحمراء وأشعة </a:t>
            </a:r>
            <a:r>
              <a:rPr lang="ar-SA" sz="30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الميكرويف</a:t>
            </a: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تعمل على مسارعة الإلكترونات في 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الجزيئات </a:t>
            </a: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حيث تتحول طاقة الموجات إلى طاقة حرارية في الجزيئات (فرن </a:t>
            </a:r>
            <a:r>
              <a:rPr lang="ar-SA" sz="30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الميكرويف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491842" y="3681956"/>
            <a:ext cx="8427983" cy="219531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2) يمكن لموجات الضوء أيضًا نقل الطاقة إلى الإلكترون</a:t>
            </a:r>
          </a:p>
          <a:p>
            <a:pPr>
              <a:defRPr/>
            </a:pPr>
            <a:r>
              <a: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تعمل الطاقة في موجات الضوء على احداث تفاعلات كيميائية داخل الفيلم فتكون النتيجة تسجيلاً دائماً للضوء القادم من الجسم والساقط على 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الفيلم.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47912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  <p:bldP spid="1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6033865" y="188640"/>
            <a:ext cx="2880320" cy="68329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أشعة (</a:t>
            </a:r>
            <a:r>
              <a:rPr lang="en-US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X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EG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23528" y="908720"/>
            <a:ext cx="8620434" cy="4882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أسقط الفيزيائي الألماني وليام رونتجن إلكترونات خلال أنبوب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مفرغ واستخدم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فرق جهد كبير جداً خلال الأنبوب لإكساب الإلكترونات طاقات حركية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كبيرة وعند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اصطدام الإلكترونات بهدف فلزي (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الأنود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داخل الانبوب لاحظ رونتجن توهج شاشة فوسفورية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قريبة ، استمر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التوهج حتى عند وضع قطعة خشب بين الانبوب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والشاشة؛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فاستنتج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روتنجن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أن هناك نوعاً من الأشعة ذات النفاذية الكبيرة قد خرجت من الانبوب سماها الأشعة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السينية.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88998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" name="مستطيل 1"/>
          <p:cNvSpPr/>
          <p:nvPr/>
        </p:nvSpPr>
        <p:spPr>
          <a:xfrm>
            <a:off x="323528" y="620688"/>
            <a:ext cx="862043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انسجة الجسم اللينة كانت شفافة بالنسبة للأشعة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السينية،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حين لا تنفذ من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العظام.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الأشعة السينية هي موجات كهرومغناطيسية ذات تردد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كبير في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انبوب الأشعة السينية تسّرع الإلكترونات أولاً بوساطة فرق جهد كبير يصل إلى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20000 V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أو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أكثل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لإكسابها سرعات كبيرة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جداً وعندما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تصطدم الإلكترونات بالمادة تتحول طاقتها الحركية إلى موجات كهرومغناطيسية ذات تردد كبير تسمى الأشعة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السينية.</a:t>
            </a:r>
          </a:p>
          <a:p>
            <a:pPr>
              <a:defRPr/>
            </a:pP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التلفاز تصطدم الإلكترونات بالسطح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الداخلي للشاشة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وتتوقف فجأة مسببة توهج الفوسفور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الملون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50477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" name="مستطيل 1"/>
          <p:cNvSpPr/>
          <p:nvPr/>
        </p:nvSpPr>
        <p:spPr>
          <a:xfrm>
            <a:off x="323528" y="620688"/>
            <a:ext cx="86204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ويمكن لهذا التوقف المفاجئ توليد أشعة سينية ضارة لذلك احتوي على مادة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الرصاص.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0208" y="1340768"/>
            <a:ext cx="4772343" cy="4405940"/>
          </a:xfrm>
          <a:prstGeom prst="rect">
            <a:avLst/>
          </a:prstGeom>
          <a:ln w="9525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220840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804248" y="116632"/>
            <a:ext cx="2160240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6" y="0"/>
              <a:ext cx="4320480" cy="7647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7020272" y="188640"/>
            <a:ext cx="182006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3345108" y="1124744"/>
            <a:ext cx="5591908" cy="5762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الموجات الكهرومغناطيسية نعتمد عليها يومياً :</a:t>
            </a:r>
          </a:p>
        </p:txBody>
      </p:sp>
      <p:sp>
        <p:nvSpPr>
          <p:cNvPr id="24" name="Rectangle 3"/>
          <p:cNvSpPr/>
          <p:nvPr/>
        </p:nvSpPr>
        <p:spPr>
          <a:xfrm>
            <a:off x="885401" y="1916832"/>
            <a:ext cx="7542582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just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الإذاعة ــ التلفاز ــ الأقمار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الاصطناعيةــ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المجرات البعيدة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أفران ــ الميكروويف ــ اجهزة التحكم عن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بُعد  ــ  الهواتف الخلوية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وغيرها</a:t>
            </a:r>
          </a:p>
        </p:txBody>
      </p:sp>
      <p:sp>
        <p:nvSpPr>
          <p:cNvPr id="25" name="مستطيل 5"/>
          <p:cNvSpPr/>
          <p:nvPr/>
        </p:nvSpPr>
        <p:spPr>
          <a:xfrm>
            <a:off x="5181797" y="3645024"/>
            <a:ext cx="3782691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الموجات الكهرومغناطيسية</a:t>
            </a:r>
          </a:p>
        </p:txBody>
      </p:sp>
      <p:sp>
        <p:nvSpPr>
          <p:cNvPr id="30" name="عنوان 1"/>
          <p:cNvSpPr txBox="1">
            <a:spLocks/>
          </p:cNvSpPr>
          <p:nvPr/>
        </p:nvSpPr>
        <p:spPr>
          <a:xfrm>
            <a:off x="899592" y="4437856"/>
            <a:ext cx="7632848" cy="13674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حدث تقدم كبير في فهم الموجات الكهرومغناطيسية خلال القرن التاسع عشر أدى إلى تطور أجهزة وتقنيات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جديدة.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  <p:bldP spid="24" grpId="0" animBg="1"/>
      <p:bldP spid="25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6" name="عنوان 1"/>
          <p:cNvSpPr txBox="1">
            <a:spLocks/>
          </p:cNvSpPr>
          <p:nvPr/>
        </p:nvSpPr>
        <p:spPr>
          <a:xfrm>
            <a:off x="746681" y="1580824"/>
            <a:ext cx="8028384" cy="100811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توصل </a:t>
            </a:r>
            <a:r>
              <a:rPr lang="ar-SA" sz="30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أورستد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إلى أن التيار المار في موصل يولد مجالاً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مغناطيسياُ، وأن التيار المتغير يولد مجالاً مغناطيسيًا متغيرًا.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755576" y="3248980"/>
            <a:ext cx="8028384" cy="165618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اكتشف كل من العالمين مايكل </a:t>
            </a:r>
            <a:r>
              <a:rPr lang="ar-SA" sz="30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فارادي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وجوزيف هنري كل على حدة الحث الكهرومغناطيسي وهو إنتاج مجال كهربائي بسبب مجال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مغناطيسي متغير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مستطيل 5"/>
          <p:cNvSpPr/>
          <p:nvPr/>
        </p:nvSpPr>
        <p:spPr>
          <a:xfrm>
            <a:off x="2969034" y="371282"/>
            <a:ext cx="3473600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latin typeface="Sakkal Majalla" pitchFamily="2" charset="-78"/>
                <a:cs typeface="Sakkal Majalla" pitchFamily="2" charset="-78"/>
              </a:rPr>
              <a:t>سلسة من الانجازات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6081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9" name="مستطيل 5"/>
          <p:cNvSpPr/>
          <p:nvPr/>
        </p:nvSpPr>
        <p:spPr>
          <a:xfrm>
            <a:off x="3725456" y="94283"/>
            <a:ext cx="1960756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إنجازات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695728" y="1052736"/>
            <a:ext cx="8053952" cy="79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المجال الكهربائي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الحثي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يتولد حتى لو لم يكن هناك أسلاك ، فمثلاً :</a:t>
            </a:r>
          </a:p>
        </p:txBody>
      </p:sp>
      <p:sp>
        <p:nvSpPr>
          <p:cNvPr id="18" name="عنوان 1"/>
          <p:cNvSpPr txBox="1">
            <a:spLocks/>
          </p:cNvSpPr>
          <p:nvPr/>
        </p:nvSpPr>
        <p:spPr>
          <a:xfrm>
            <a:off x="688834" y="2141513"/>
            <a:ext cx="7884368" cy="72008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(1) المجال المغناطيسي المتغير يولد مجالاً كهربائياً متغيراً مماثلاً</a:t>
            </a: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688834" y="3005609"/>
            <a:ext cx="7894405" cy="1143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(2) التغير في المجال الكهربائي يولد مجالاً متغيراً كما افترض الفيزيائي الاسكتلندي جيمس ماكسويل</a:t>
            </a: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683568" y="4301753"/>
            <a:ext cx="7926146" cy="135949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(3) يسمى المجالان المغناطيسي والكهربائي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المنتشران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معاً في الفضاء الموجات الكهرومغناطيسية أو موجة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EM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58425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0" grpId="0" animBg="1"/>
      <p:bldP spid="21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79960" y="620688"/>
            <a:ext cx="7780472" cy="4896544"/>
          </a:xfrm>
          <a:prstGeom prst="rect">
            <a:avLst/>
          </a:prstGeom>
          <a:ln w="1270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72004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8" name="عنوان 1"/>
          <p:cNvSpPr txBox="1">
            <a:spLocks/>
          </p:cNvSpPr>
          <p:nvPr/>
        </p:nvSpPr>
        <p:spPr>
          <a:xfrm>
            <a:off x="1619672" y="908720"/>
            <a:ext cx="6245475" cy="107964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سرعة الموجة الكهرومغناطيسية تساوي تقريباً : </a:t>
            </a:r>
            <a:endParaRPr lang="ar-SA" sz="3000" b="1" dirty="0" smtClean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sz="3000" b="1" dirty="0" smtClean="0">
                <a:latin typeface="Sakkal Majalla" pitchFamily="2" charset="-78"/>
                <a:ea typeface="Calibri"/>
                <a:cs typeface="Sakkal Majalla" pitchFamily="2" charset="-78"/>
              </a:rPr>
              <a:t>3×10</a:t>
            </a:r>
            <a:r>
              <a:rPr lang="en-US" sz="3000" b="1" baseline="30000" dirty="0" smtClean="0">
                <a:latin typeface="Sakkal Majalla" pitchFamily="2" charset="-78"/>
                <a:ea typeface="Calibri"/>
                <a:cs typeface="Sakkal Majalla" pitchFamily="2" charset="-78"/>
              </a:rPr>
              <a:t>8</a:t>
            </a:r>
            <a:r>
              <a:rPr lang="en-US" sz="3000" b="1" dirty="0" smtClean="0">
                <a:latin typeface="Sakkal Majalla" pitchFamily="2" charset="-78"/>
                <a:ea typeface="Calibri"/>
                <a:cs typeface="Sakkal Majalla" pitchFamily="2" charset="-78"/>
              </a:rPr>
              <a:t>m/s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عنوان 1"/>
          <p:cNvSpPr txBox="1">
            <a:spLocks/>
          </p:cNvSpPr>
          <p:nvPr/>
        </p:nvSpPr>
        <p:spPr>
          <a:xfrm>
            <a:off x="1619673" y="2208957"/>
            <a:ext cx="6246408" cy="5715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ويرمز لها بالرمز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C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وهي سرعة الضوء</a:t>
            </a: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1619672" y="3068563"/>
            <a:ext cx="6245475" cy="7204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وعندما يزداد الطول الموجي يقل التردد</a:t>
            </a: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111125" y="3952239"/>
            <a:ext cx="4572000" cy="1143000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600" b="1" dirty="0">
                <a:solidFill>
                  <a:srgbClr val="00B0F0"/>
                </a:solidFill>
                <a:latin typeface="Arial"/>
                <a:cs typeface="Arial"/>
              </a:rPr>
              <a:t>λ</a:t>
            </a:r>
            <a:r>
              <a:rPr lang="en-US" sz="3600" b="1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lang="en-US" sz="3600" b="1" dirty="0">
                <a:solidFill>
                  <a:srgbClr val="00B0F0"/>
                </a:solidFill>
                <a:latin typeface="Franklin Gothic Book"/>
              </a:rPr>
              <a:t>= ___</a:t>
            </a:r>
            <a:endParaRPr lang="ar-SA" sz="3600" b="1" dirty="0">
              <a:solidFill>
                <a:srgbClr val="00B0F0"/>
              </a:solidFill>
              <a:latin typeface="Franklin Gothic Book"/>
              <a:cs typeface="Tahoma"/>
            </a:endParaRPr>
          </a:p>
        </p:txBody>
      </p:sp>
      <p:sp>
        <p:nvSpPr>
          <p:cNvPr id="18" name="عنوان 1"/>
          <p:cNvSpPr txBox="1">
            <a:spLocks/>
          </p:cNvSpPr>
          <p:nvPr/>
        </p:nvSpPr>
        <p:spPr>
          <a:xfrm>
            <a:off x="4367111" y="3832721"/>
            <a:ext cx="4572000" cy="914326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l-GR" sz="4400" b="1" dirty="0">
                <a:solidFill>
                  <a:srgbClr val="00B0F0"/>
                </a:solidFill>
                <a:latin typeface="Arial"/>
                <a:cs typeface="Arial"/>
              </a:rPr>
              <a:t>λ</a:t>
            </a:r>
            <a:r>
              <a:rPr lang="en-US" sz="4400" b="1" dirty="0">
                <a:solidFill>
                  <a:srgbClr val="00B0F0"/>
                </a:solidFill>
                <a:latin typeface="Arial"/>
                <a:cs typeface="Arial"/>
              </a:rPr>
              <a:t> </a:t>
            </a:r>
            <a:r>
              <a:rPr lang="en-US" sz="4400" b="1" dirty="0">
                <a:solidFill>
                  <a:srgbClr val="00B0F0"/>
                </a:solidFill>
                <a:latin typeface="Franklin Gothic Book"/>
              </a:rPr>
              <a:t>= ___</a:t>
            </a:r>
            <a:endParaRPr lang="ar-SA" sz="4400" b="1" dirty="0">
              <a:solidFill>
                <a:srgbClr val="00B0F0"/>
              </a:solidFill>
              <a:latin typeface="Franklin Gothic Book"/>
              <a:cs typeface="Tahoma"/>
            </a:endParaRP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6727692" y="3717032"/>
            <a:ext cx="864096" cy="1628924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B0F0"/>
                </a:solidFill>
                <a:latin typeface="Franklin Gothic Book"/>
              </a:rPr>
              <a:t>c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4400" b="1" dirty="0">
                <a:solidFill>
                  <a:srgbClr val="00B0F0"/>
                </a:solidFill>
                <a:latin typeface="Franklin Gothic Book"/>
              </a:rPr>
              <a:t>f</a:t>
            </a:r>
            <a:endParaRPr lang="ar-SA" sz="9600" b="1" dirty="0">
              <a:solidFill>
                <a:srgbClr val="00B0F0"/>
              </a:solidFill>
              <a:latin typeface="Franklin Gothic Book"/>
              <a:cs typeface="Tahoma"/>
            </a:endParaRP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849312" y="4811076"/>
            <a:ext cx="1547813" cy="568325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000" b="1" dirty="0">
                <a:solidFill>
                  <a:srgbClr val="3B3B3B"/>
                </a:solidFill>
                <a:latin typeface="Franklin Gothic Book"/>
                <a:cs typeface="Tahoma"/>
              </a:rPr>
              <a:t>(</a:t>
            </a:r>
            <a:r>
              <a:rPr lang="ar-SA" b="1" dirty="0">
                <a:solidFill>
                  <a:srgbClr val="3B3B3B"/>
                </a:solidFill>
                <a:latin typeface="Franklin Gothic Book"/>
                <a:cs typeface="Tahoma"/>
              </a:rPr>
              <a:t>للمادة)</a:t>
            </a: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4349648" y="4747047"/>
            <a:ext cx="2303463" cy="566738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b="1" dirty="0">
                <a:solidFill>
                  <a:srgbClr val="3B3B3B"/>
                </a:solidFill>
                <a:latin typeface="Franklin Gothic Book"/>
                <a:cs typeface="Tahoma"/>
              </a:rPr>
              <a:t>(للهواء أو الفراغ)</a:t>
            </a:r>
          </a:p>
        </p:txBody>
      </p:sp>
      <p:sp>
        <p:nvSpPr>
          <p:cNvPr id="22" name="مستطيل 5"/>
          <p:cNvSpPr/>
          <p:nvPr/>
        </p:nvSpPr>
        <p:spPr>
          <a:xfrm>
            <a:off x="2123728" y="116632"/>
            <a:ext cx="5618144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خصائص الموجات الكهرومغناطيسية</a:t>
            </a: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2339975" y="3795424"/>
            <a:ext cx="809625" cy="1872009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b="1" dirty="0">
                <a:solidFill>
                  <a:srgbClr val="00B0F0"/>
                </a:solidFill>
                <a:latin typeface="Franklin Gothic Book"/>
              </a:rPr>
              <a:t>v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4800" b="1" dirty="0">
                <a:solidFill>
                  <a:srgbClr val="00B0F0"/>
                </a:solidFill>
                <a:latin typeface="Franklin Gothic Book"/>
              </a:rPr>
              <a:t>f</a:t>
            </a:r>
            <a:endParaRPr lang="ar-SA" sz="4800" b="1" dirty="0">
              <a:solidFill>
                <a:srgbClr val="00B0F0"/>
              </a:solidFill>
              <a:latin typeface="Franklin Gothic Book"/>
              <a:cs typeface="Tahom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64688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4" name="عنوان 1"/>
          <p:cNvSpPr txBox="1">
            <a:spLocks/>
          </p:cNvSpPr>
          <p:nvPr/>
        </p:nvSpPr>
        <p:spPr>
          <a:xfrm>
            <a:off x="899592" y="836712"/>
            <a:ext cx="7884368" cy="122413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سقوط أشعة الشمس على كأس زجاجي به ماء مثال على انتقال موجات الضوء خلال ثلاث مواد مختلفة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(الهواء 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– الزجاج – الماء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عنوان 1"/>
          <p:cNvSpPr txBox="1">
            <a:spLocks/>
          </p:cNvSpPr>
          <p:nvPr/>
        </p:nvSpPr>
        <p:spPr>
          <a:xfrm>
            <a:off x="899592" y="2187208"/>
            <a:ext cx="7879176" cy="73773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وهي مواد غير موصلة للكهرباء وتسمى العوازل الكهربائية</a:t>
            </a:r>
          </a:p>
        </p:txBody>
      </p:sp>
      <p:sp>
        <p:nvSpPr>
          <p:cNvPr id="27" name="مستطيل 5"/>
          <p:cNvSpPr/>
          <p:nvPr/>
        </p:nvSpPr>
        <p:spPr>
          <a:xfrm>
            <a:off x="3131840" y="188640"/>
            <a:ext cx="5832648" cy="5539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انتشار الموجات الكهرومغناطيسية خلال المادة</a:t>
            </a: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4086450" y="3068960"/>
            <a:ext cx="4692318" cy="57626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k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: ثابت العزل الكهربائي النسبي</a:t>
            </a:r>
          </a:p>
        </p:txBody>
      </p:sp>
      <p:sp>
        <p:nvSpPr>
          <p:cNvPr id="29" name="عنوان 1"/>
          <p:cNvSpPr txBox="1">
            <a:spLocks/>
          </p:cNvSpPr>
          <p:nvPr/>
        </p:nvSpPr>
        <p:spPr>
          <a:xfrm>
            <a:off x="755576" y="3789040"/>
            <a:ext cx="8033576" cy="70330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وليس له وحدة قياس وقيمته في الفراغ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وفي الهواء (</a:t>
            </a:r>
            <a:r>
              <a:rPr lang="en-US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1.00054</a:t>
            </a: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  <p:grpSp>
        <p:nvGrpSpPr>
          <p:cNvPr id="30" name="مجموعة 10"/>
          <p:cNvGrpSpPr>
            <a:grpSpLocks/>
          </p:cNvGrpSpPr>
          <p:nvPr/>
        </p:nvGrpSpPr>
        <p:grpSpPr bwMode="auto">
          <a:xfrm>
            <a:off x="899592" y="4114194"/>
            <a:ext cx="6264696" cy="1979102"/>
            <a:chOff x="179512" y="3256965"/>
            <a:chExt cx="9144000" cy="2376396"/>
          </a:xfrm>
        </p:grpSpPr>
        <p:sp>
          <p:nvSpPr>
            <p:cNvPr id="31" name="عنوان 1"/>
            <p:cNvSpPr txBox="1">
              <a:spLocks/>
            </p:cNvSpPr>
            <p:nvPr/>
          </p:nvSpPr>
          <p:spPr>
            <a:xfrm>
              <a:off x="179512" y="3300475"/>
              <a:ext cx="9144000" cy="1512828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en-US" sz="4800" b="1" dirty="0">
                  <a:solidFill>
                    <a:srgbClr val="00B0F0"/>
                  </a:solidFill>
                  <a:latin typeface="Franklin Gothic Book"/>
                </a:rPr>
                <a:t>v = ___</a:t>
              </a:r>
              <a:endParaRPr lang="ar-SA" sz="4800" b="1" dirty="0">
                <a:solidFill>
                  <a:srgbClr val="00B0F0"/>
                </a:solidFill>
                <a:latin typeface="Franklin Gothic Book"/>
                <a:cs typeface="Tahoma"/>
              </a:endParaRPr>
            </a:p>
          </p:txBody>
        </p:sp>
        <p:sp>
          <p:nvSpPr>
            <p:cNvPr id="32" name="عنوان 1"/>
            <p:cNvSpPr txBox="1">
              <a:spLocks/>
            </p:cNvSpPr>
            <p:nvPr/>
          </p:nvSpPr>
          <p:spPr>
            <a:xfrm>
              <a:off x="4640807" y="3256965"/>
              <a:ext cx="1207697" cy="2376396"/>
            </a:xfrm>
            <a:prstGeom prst="rect">
              <a:avLst/>
            </a:prstGeom>
          </p:spPr>
          <p:txBody>
            <a:bodyPr lIns="45720" rIns="45720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en-US" sz="4800" b="1" dirty="0">
                  <a:solidFill>
                    <a:srgbClr val="00B0F0"/>
                  </a:solidFill>
                  <a:latin typeface="Franklin Gothic Book"/>
                </a:rPr>
                <a:t>c</a:t>
              </a:r>
            </a:p>
            <a:p>
              <a:pPr algn="ctr" fontAlgn="auto">
                <a:spcAft>
                  <a:spcPts val="0"/>
                </a:spcAft>
                <a:defRPr/>
              </a:pPr>
              <a:r>
                <a:rPr lang="en-US" sz="4800" b="1" dirty="0">
                  <a:solidFill>
                    <a:srgbClr val="00B0F0"/>
                  </a:solidFill>
                  <a:latin typeface="Franklin Gothic Book"/>
                </a:rPr>
                <a:t>k</a:t>
              </a:r>
              <a:endParaRPr lang="ar-SA" sz="4800" b="1" dirty="0">
                <a:solidFill>
                  <a:srgbClr val="00B0F0"/>
                </a:solidFill>
                <a:latin typeface="Franklin Gothic Book"/>
                <a:cs typeface="Tahoma"/>
              </a:endParaRPr>
            </a:p>
          </p:txBody>
        </p:sp>
        <p:sp>
          <p:nvSpPr>
            <p:cNvPr id="33" name="شكل حر 32"/>
            <p:cNvSpPr/>
            <p:nvPr/>
          </p:nvSpPr>
          <p:spPr>
            <a:xfrm>
              <a:off x="4338405" y="4498350"/>
              <a:ext cx="1683781" cy="982341"/>
            </a:xfrm>
            <a:custGeom>
              <a:avLst/>
              <a:gdLst>
                <a:gd name="connsiteX0" fmla="*/ 0 w 382138"/>
                <a:gd name="connsiteY0" fmla="*/ 358627 h 481456"/>
                <a:gd name="connsiteX1" fmla="*/ 27296 w 382138"/>
                <a:gd name="connsiteY1" fmla="*/ 399570 h 481456"/>
                <a:gd name="connsiteX2" fmla="*/ 54591 w 382138"/>
                <a:gd name="connsiteY2" fmla="*/ 481456 h 481456"/>
                <a:gd name="connsiteX3" fmla="*/ 81887 w 382138"/>
                <a:gd name="connsiteY3" fmla="*/ 385922 h 481456"/>
                <a:gd name="connsiteX4" fmla="*/ 95535 w 382138"/>
                <a:gd name="connsiteY4" fmla="*/ 290388 h 481456"/>
                <a:gd name="connsiteX5" fmla="*/ 122830 w 382138"/>
                <a:gd name="connsiteY5" fmla="*/ 126615 h 481456"/>
                <a:gd name="connsiteX6" fmla="*/ 136478 w 382138"/>
                <a:gd name="connsiteY6" fmla="*/ 17433 h 481456"/>
                <a:gd name="connsiteX7" fmla="*/ 177421 w 382138"/>
                <a:gd name="connsiteY7" fmla="*/ 3785 h 481456"/>
                <a:gd name="connsiteX8" fmla="*/ 382138 w 382138"/>
                <a:gd name="connsiteY8" fmla="*/ 3785 h 481456"/>
                <a:gd name="connsiteX0" fmla="*/ 0 w 589712"/>
                <a:gd name="connsiteY0" fmla="*/ 301856 h 481456"/>
                <a:gd name="connsiteX1" fmla="*/ 234870 w 589712"/>
                <a:gd name="connsiteY1" fmla="*/ 399570 h 481456"/>
                <a:gd name="connsiteX2" fmla="*/ 262165 w 589712"/>
                <a:gd name="connsiteY2" fmla="*/ 481456 h 481456"/>
                <a:gd name="connsiteX3" fmla="*/ 289461 w 589712"/>
                <a:gd name="connsiteY3" fmla="*/ 385922 h 481456"/>
                <a:gd name="connsiteX4" fmla="*/ 303109 w 589712"/>
                <a:gd name="connsiteY4" fmla="*/ 290388 h 481456"/>
                <a:gd name="connsiteX5" fmla="*/ 330404 w 589712"/>
                <a:gd name="connsiteY5" fmla="*/ 126615 h 481456"/>
                <a:gd name="connsiteX6" fmla="*/ 344052 w 589712"/>
                <a:gd name="connsiteY6" fmla="*/ 17433 h 481456"/>
                <a:gd name="connsiteX7" fmla="*/ 384995 w 589712"/>
                <a:gd name="connsiteY7" fmla="*/ 3785 h 481456"/>
                <a:gd name="connsiteX8" fmla="*/ 589712 w 589712"/>
                <a:gd name="connsiteY8" fmla="*/ 3785 h 481456"/>
                <a:gd name="connsiteX0" fmla="*/ 0 w 517704"/>
                <a:gd name="connsiteY0" fmla="*/ 229848 h 481456"/>
                <a:gd name="connsiteX1" fmla="*/ 162862 w 517704"/>
                <a:gd name="connsiteY1" fmla="*/ 399570 h 481456"/>
                <a:gd name="connsiteX2" fmla="*/ 190157 w 517704"/>
                <a:gd name="connsiteY2" fmla="*/ 481456 h 481456"/>
                <a:gd name="connsiteX3" fmla="*/ 217453 w 517704"/>
                <a:gd name="connsiteY3" fmla="*/ 385922 h 481456"/>
                <a:gd name="connsiteX4" fmla="*/ 231101 w 517704"/>
                <a:gd name="connsiteY4" fmla="*/ 290388 h 481456"/>
                <a:gd name="connsiteX5" fmla="*/ 258396 w 517704"/>
                <a:gd name="connsiteY5" fmla="*/ 126615 h 481456"/>
                <a:gd name="connsiteX6" fmla="*/ 272044 w 517704"/>
                <a:gd name="connsiteY6" fmla="*/ 17433 h 481456"/>
                <a:gd name="connsiteX7" fmla="*/ 312987 w 517704"/>
                <a:gd name="connsiteY7" fmla="*/ 3785 h 481456"/>
                <a:gd name="connsiteX8" fmla="*/ 517704 w 517704"/>
                <a:gd name="connsiteY8" fmla="*/ 3785 h 481456"/>
                <a:gd name="connsiteX0" fmla="*/ 27144 w 544848"/>
                <a:gd name="connsiteY0" fmla="*/ 229848 h 481456"/>
                <a:gd name="connsiteX1" fmla="*/ 27144 w 544848"/>
                <a:gd name="connsiteY1" fmla="*/ 445872 h 481456"/>
                <a:gd name="connsiteX2" fmla="*/ 190006 w 544848"/>
                <a:gd name="connsiteY2" fmla="*/ 399570 h 481456"/>
                <a:gd name="connsiteX3" fmla="*/ 217301 w 544848"/>
                <a:gd name="connsiteY3" fmla="*/ 481456 h 481456"/>
                <a:gd name="connsiteX4" fmla="*/ 244597 w 544848"/>
                <a:gd name="connsiteY4" fmla="*/ 385922 h 481456"/>
                <a:gd name="connsiteX5" fmla="*/ 258245 w 544848"/>
                <a:gd name="connsiteY5" fmla="*/ 290388 h 481456"/>
                <a:gd name="connsiteX6" fmla="*/ 285540 w 544848"/>
                <a:gd name="connsiteY6" fmla="*/ 126615 h 481456"/>
                <a:gd name="connsiteX7" fmla="*/ 299188 w 544848"/>
                <a:gd name="connsiteY7" fmla="*/ 17433 h 481456"/>
                <a:gd name="connsiteX8" fmla="*/ 340131 w 544848"/>
                <a:gd name="connsiteY8" fmla="*/ 3785 h 481456"/>
                <a:gd name="connsiteX9" fmla="*/ 544848 w 544848"/>
                <a:gd name="connsiteY9" fmla="*/ 3785 h 481456"/>
                <a:gd name="connsiteX0" fmla="*/ 0 w 589712"/>
                <a:gd name="connsiteY0" fmla="*/ 661896 h 661946"/>
                <a:gd name="connsiteX1" fmla="*/ 72008 w 589712"/>
                <a:gd name="connsiteY1" fmla="*/ 445872 h 661946"/>
                <a:gd name="connsiteX2" fmla="*/ 234870 w 589712"/>
                <a:gd name="connsiteY2" fmla="*/ 399570 h 661946"/>
                <a:gd name="connsiteX3" fmla="*/ 262165 w 589712"/>
                <a:gd name="connsiteY3" fmla="*/ 481456 h 661946"/>
                <a:gd name="connsiteX4" fmla="*/ 289461 w 589712"/>
                <a:gd name="connsiteY4" fmla="*/ 385922 h 661946"/>
                <a:gd name="connsiteX5" fmla="*/ 303109 w 589712"/>
                <a:gd name="connsiteY5" fmla="*/ 290388 h 661946"/>
                <a:gd name="connsiteX6" fmla="*/ 330404 w 589712"/>
                <a:gd name="connsiteY6" fmla="*/ 126615 h 661946"/>
                <a:gd name="connsiteX7" fmla="*/ 344052 w 589712"/>
                <a:gd name="connsiteY7" fmla="*/ 17433 h 661946"/>
                <a:gd name="connsiteX8" fmla="*/ 384995 w 589712"/>
                <a:gd name="connsiteY8" fmla="*/ 3785 h 661946"/>
                <a:gd name="connsiteX9" fmla="*/ 589712 w 589712"/>
                <a:gd name="connsiteY9" fmla="*/ 3785 h 661946"/>
                <a:gd name="connsiteX0" fmla="*/ 0 w 589712"/>
                <a:gd name="connsiteY0" fmla="*/ 661896 h 661946"/>
                <a:gd name="connsiteX1" fmla="*/ 72008 w 589712"/>
                <a:gd name="connsiteY1" fmla="*/ 229848 h 661946"/>
                <a:gd name="connsiteX2" fmla="*/ 234870 w 589712"/>
                <a:gd name="connsiteY2" fmla="*/ 399570 h 661946"/>
                <a:gd name="connsiteX3" fmla="*/ 262165 w 589712"/>
                <a:gd name="connsiteY3" fmla="*/ 481456 h 661946"/>
                <a:gd name="connsiteX4" fmla="*/ 289461 w 589712"/>
                <a:gd name="connsiteY4" fmla="*/ 385922 h 661946"/>
                <a:gd name="connsiteX5" fmla="*/ 303109 w 589712"/>
                <a:gd name="connsiteY5" fmla="*/ 290388 h 661946"/>
                <a:gd name="connsiteX6" fmla="*/ 330404 w 589712"/>
                <a:gd name="connsiteY6" fmla="*/ 126615 h 661946"/>
                <a:gd name="connsiteX7" fmla="*/ 344052 w 589712"/>
                <a:gd name="connsiteY7" fmla="*/ 17433 h 661946"/>
                <a:gd name="connsiteX8" fmla="*/ 384995 w 589712"/>
                <a:gd name="connsiteY8" fmla="*/ 3785 h 661946"/>
                <a:gd name="connsiteX9" fmla="*/ 589712 w 589712"/>
                <a:gd name="connsiteY9" fmla="*/ 3785 h 661946"/>
                <a:gd name="connsiteX0" fmla="*/ 0 w 589712"/>
                <a:gd name="connsiteY0" fmla="*/ 661896 h 661946"/>
                <a:gd name="connsiteX1" fmla="*/ 72008 w 589712"/>
                <a:gd name="connsiteY1" fmla="*/ 229848 h 661946"/>
                <a:gd name="connsiteX2" fmla="*/ 216024 w 589712"/>
                <a:gd name="connsiteY2" fmla="*/ 445872 h 661946"/>
                <a:gd name="connsiteX3" fmla="*/ 262165 w 589712"/>
                <a:gd name="connsiteY3" fmla="*/ 481456 h 661946"/>
                <a:gd name="connsiteX4" fmla="*/ 289461 w 589712"/>
                <a:gd name="connsiteY4" fmla="*/ 385922 h 661946"/>
                <a:gd name="connsiteX5" fmla="*/ 303109 w 589712"/>
                <a:gd name="connsiteY5" fmla="*/ 290388 h 661946"/>
                <a:gd name="connsiteX6" fmla="*/ 330404 w 589712"/>
                <a:gd name="connsiteY6" fmla="*/ 126615 h 661946"/>
                <a:gd name="connsiteX7" fmla="*/ 344052 w 589712"/>
                <a:gd name="connsiteY7" fmla="*/ 17433 h 661946"/>
                <a:gd name="connsiteX8" fmla="*/ 384995 w 589712"/>
                <a:gd name="connsiteY8" fmla="*/ 3785 h 661946"/>
                <a:gd name="connsiteX9" fmla="*/ 589712 w 589712"/>
                <a:gd name="connsiteY9" fmla="*/ 3785 h 661946"/>
                <a:gd name="connsiteX0" fmla="*/ 0 w 589712"/>
                <a:gd name="connsiteY0" fmla="*/ 661896 h 661946"/>
                <a:gd name="connsiteX1" fmla="*/ 72008 w 589712"/>
                <a:gd name="connsiteY1" fmla="*/ 229848 h 661946"/>
                <a:gd name="connsiteX2" fmla="*/ 262165 w 589712"/>
                <a:gd name="connsiteY2" fmla="*/ 481456 h 661946"/>
                <a:gd name="connsiteX3" fmla="*/ 289461 w 589712"/>
                <a:gd name="connsiteY3" fmla="*/ 385922 h 661946"/>
                <a:gd name="connsiteX4" fmla="*/ 303109 w 589712"/>
                <a:gd name="connsiteY4" fmla="*/ 290388 h 661946"/>
                <a:gd name="connsiteX5" fmla="*/ 330404 w 589712"/>
                <a:gd name="connsiteY5" fmla="*/ 126615 h 661946"/>
                <a:gd name="connsiteX6" fmla="*/ 344052 w 589712"/>
                <a:gd name="connsiteY6" fmla="*/ 17433 h 661946"/>
                <a:gd name="connsiteX7" fmla="*/ 384995 w 589712"/>
                <a:gd name="connsiteY7" fmla="*/ 3785 h 661946"/>
                <a:gd name="connsiteX8" fmla="*/ 589712 w 589712"/>
                <a:gd name="connsiteY8" fmla="*/ 3785 h 661946"/>
                <a:gd name="connsiteX0" fmla="*/ 0 w 589712"/>
                <a:gd name="connsiteY0" fmla="*/ 661896 h 661946"/>
                <a:gd name="connsiteX1" fmla="*/ 72008 w 589712"/>
                <a:gd name="connsiteY1" fmla="*/ 229848 h 661946"/>
                <a:gd name="connsiteX2" fmla="*/ 262165 w 589712"/>
                <a:gd name="connsiteY2" fmla="*/ 481456 h 661946"/>
                <a:gd name="connsiteX3" fmla="*/ 303109 w 589712"/>
                <a:gd name="connsiteY3" fmla="*/ 290388 h 661946"/>
                <a:gd name="connsiteX4" fmla="*/ 330404 w 589712"/>
                <a:gd name="connsiteY4" fmla="*/ 126615 h 661946"/>
                <a:gd name="connsiteX5" fmla="*/ 344052 w 589712"/>
                <a:gd name="connsiteY5" fmla="*/ 17433 h 661946"/>
                <a:gd name="connsiteX6" fmla="*/ 384995 w 589712"/>
                <a:gd name="connsiteY6" fmla="*/ 3785 h 661946"/>
                <a:gd name="connsiteX7" fmla="*/ 589712 w 589712"/>
                <a:gd name="connsiteY7" fmla="*/ 3785 h 661946"/>
                <a:gd name="connsiteX0" fmla="*/ 0 w 589712"/>
                <a:gd name="connsiteY0" fmla="*/ 661896 h 661946"/>
                <a:gd name="connsiteX1" fmla="*/ 72008 w 589712"/>
                <a:gd name="connsiteY1" fmla="*/ 229848 h 661946"/>
                <a:gd name="connsiteX2" fmla="*/ 262165 w 589712"/>
                <a:gd name="connsiteY2" fmla="*/ 481456 h 661946"/>
                <a:gd name="connsiteX3" fmla="*/ 330404 w 589712"/>
                <a:gd name="connsiteY3" fmla="*/ 126615 h 661946"/>
                <a:gd name="connsiteX4" fmla="*/ 344052 w 589712"/>
                <a:gd name="connsiteY4" fmla="*/ 17433 h 661946"/>
                <a:gd name="connsiteX5" fmla="*/ 384995 w 589712"/>
                <a:gd name="connsiteY5" fmla="*/ 3785 h 661946"/>
                <a:gd name="connsiteX6" fmla="*/ 589712 w 589712"/>
                <a:gd name="connsiteY6" fmla="*/ 3785 h 661946"/>
                <a:gd name="connsiteX0" fmla="*/ 0 w 589712"/>
                <a:gd name="connsiteY0" fmla="*/ 661896 h 661946"/>
                <a:gd name="connsiteX1" fmla="*/ 72008 w 589712"/>
                <a:gd name="connsiteY1" fmla="*/ 229848 h 661946"/>
                <a:gd name="connsiteX2" fmla="*/ 262165 w 589712"/>
                <a:gd name="connsiteY2" fmla="*/ 481456 h 661946"/>
                <a:gd name="connsiteX3" fmla="*/ 344052 w 589712"/>
                <a:gd name="connsiteY3" fmla="*/ 17433 h 661946"/>
                <a:gd name="connsiteX4" fmla="*/ 384995 w 589712"/>
                <a:gd name="connsiteY4" fmla="*/ 3785 h 661946"/>
                <a:gd name="connsiteX5" fmla="*/ 589712 w 589712"/>
                <a:gd name="connsiteY5" fmla="*/ 3785 h 661946"/>
                <a:gd name="connsiteX0" fmla="*/ 0 w 589712"/>
                <a:gd name="connsiteY0" fmla="*/ 724075 h 724125"/>
                <a:gd name="connsiteX1" fmla="*/ 72008 w 589712"/>
                <a:gd name="connsiteY1" fmla="*/ 292027 h 724125"/>
                <a:gd name="connsiteX2" fmla="*/ 262165 w 589712"/>
                <a:gd name="connsiteY2" fmla="*/ 543635 h 724125"/>
                <a:gd name="connsiteX3" fmla="*/ 344052 w 589712"/>
                <a:gd name="connsiteY3" fmla="*/ 79612 h 724125"/>
                <a:gd name="connsiteX4" fmla="*/ 589712 w 589712"/>
                <a:gd name="connsiteY4" fmla="*/ 65964 h 724125"/>
                <a:gd name="connsiteX0" fmla="*/ 0 w 589712"/>
                <a:gd name="connsiteY0" fmla="*/ 724075 h 1300140"/>
                <a:gd name="connsiteX1" fmla="*/ 72008 w 589712"/>
                <a:gd name="connsiteY1" fmla="*/ 292027 h 1300140"/>
                <a:gd name="connsiteX2" fmla="*/ 360040 w 589712"/>
                <a:gd name="connsiteY2" fmla="*/ 1300140 h 1300140"/>
                <a:gd name="connsiteX3" fmla="*/ 344052 w 589712"/>
                <a:gd name="connsiteY3" fmla="*/ 79612 h 1300140"/>
                <a:gd name="connsiteX4" fmla="*/ 589712 w 589712"/>
                <a:gd name="connsiteY4" fmla="*/ 65964 h 1300140"/>
                <a:gd name="connsiteX0" fmla="*/ 0 w 1062703"/>
                <a:gd name="connsiteY0" fmla="*/ 1375756 h 1951821"/>
                <a:gd name="connsiteX1" fmla="*/ 72008 w 1062703"/>
                <a:gd name="connsiteY1" fmla="*/ 943708 h 1951821"/>
                <a:gd name="connsiteX2" fmla="*/ 360040 w 1062703"/>
                <a:gd name="connsiteY2" fmla="*/ 1951821 h 1951821"/>
                <a:gd name="connsiteX3" fmla="*/ 1008112 w 1062703"/>
                <a:gd name="connsiteY3" fmla="*/ 79612 h 1951821"/>
                <a:gd name="connsiteX4" fmla="*/ 589712 w 1062703"/>
                <a:gd name="connsiteY4" fmla="*/ 717645 h 1951821"/>
                <a:gd name="connsiteX0" fmla="*/ 0 w 1224136"/>
                <a:gd name="connsiteY0" fmla="*/ 1375756 h 1951821"/>
                <a:gd name="connsiteX1" fmla="*/ 72008 w 1224136"/>
                <a:gd name="connsiteY1" fmla="*/ 943708 h 1951821"/>
                <a:gd name="connsiteX2" fmla="*/ 360040 w 1224136"/>
                <a:gd name="connsiteY2" fmla="*/ 1951821 h 1951821"/>
                <a:gd name="connsiteX3" fmla="*/ 1008112 w 1224136"/>
                <a:gd name="connsiteY3" fmla="*/ 79612 h 1951821"/>
                <a:gd name="connsiteX4" fmla="*/ 1224136 w 1224136"/>
                <a:gd name="connsiteY4" fmla="*/ 295637 h 1951821"/>
                <a:gd name="connsiteX0" fmla="*/ 0 w 2808311"/>
                <a:gd name="connsiteY0" fmla="*/ 1375756 h 1951821"/>
                <a:gd name="connsiteX1" fmla="*/ 72008 w 2808311"/>
                <a:gd name="connsiteY1" fmla="*/ 943708 h 1951821"/>
                <a:gd name="connsiteX2" fmla="*/ 360040 w 2808311"/>
                <a:gd name="connsiteY2" fmla="*/ 1951821 h 1951821"/>
                <a:gd name="connsiteX3" fmla="*/ 1008112 w 2808311"/>
                <a:gd name="connsiteY3" fmla="*/ 79612 h 1951821"/>
                <a:gd name="connsiteX4" fmla="*/ 2808311 w 2808311"/>
                <a:gd name="connsiteY4" fmla="*/ 79613 h 1951821"/>
                <a:gd name="connsiteX0" fmla="*/ 0 w 2808311"/>
                <a:gd name="connsiteY0" fmla="*/ 1596963 h 2173028"/>
                <a:gd name="connsiteX1" fmla="*/ 72008 w 2808311"/>
                <a:gd name="connsiteY1" fmla="*/ 1164915 h 2173028"/>
                <a:gd name="connsiteX2" fmla="*/ 360040 w 2808311"/>
                <a:gd name="connsiteY2" fmla="*/ 2173028 h 2173028"/>
                <a:gd name="connsiteX3" fmla="*/ 1008112 w 2808311"/>
                <a:gd name="connsiteY3" fmla="*/ 300819 h 2173028"/>
                <a:gd name="connsiteX4" fmla="*/ 2808311 w 2808311"/>
                <a:gd name="connsiteY4" fmla="*/ 300820 h 2173028"/>
                <a:gd name="connsiteX0" fmla="*/ 0 w 2808311"/>
                <a:gd name="connsiteY0" fmla="*/ 1596963 h 2173028"/>
                <a:gd name="connsiteX1" fmla="*/ 72008 w 2808311"/>
                <a:gd name="connsiteY1" fmla="*/ 1164915 h 2173028"/>
                <a:gd name="connsiteX2" fmla="*/ 360040 w 2808311"/>
                <a:gd name="connsiteY2" fmla="*/ 2173028 h 2173028"/>
                <a:gd name="connsiteX3" fmla="*/ 1008111 w 2808311"/>
                <a:gd name="connsiteY3" fmla="*/ 228812 h 2173028"/>
                <a:gd name="connsiteX4" fmla="*/ 2808311 w 2808311"/>
                <a:gd name="connsiteY4" fmla="*/ 300820 h 2173028"/>
                <a:gd name="connsiteX0" fmla="*/ 0 w 2808311"/>
                <a:gd name="connsiteY0" fmla="*/ 1596963 h 2173028"/>
                <a:gd name="connsiteX1" fmla="*/ 72008 w 2808311"/>
                <a:gd name="connsiteY1" fmla="*/ 1164915 h 2173028"/>
                <a:gd name="connsiteX2" fmla="*/ 360040 w 2808311"/>
                <a:gd name="connsiteY2" fmla="*/ 2173028 h 2173028"/>
                <a:gd name="connsiteX3" fmla="*/ 1008111 w 2808311"/>
                <a:gd name="connsiteY3" fmla="*/ 228812 h 2173028"/>
                <a:gd name="connsiteX4" fmla="*/ 2808311 w 2808311"/>
                <a:gd name="connsiteY4" fmla="*/ 300820 h 2173028"/>
                <a:gd name="connsiteX0" fmla="*/ 0 w 2808311"/>
                <a:gd name="connsiteY0" fmla="*/ 1662001 h 2238066"/>
                <a:gd name="connsiteX1" fmla="*/ 72008 w 2808311"/>
                <a:gd name="connsiteY1" fmla="*/ 1229953 h 2238066"/>
                <a:gd name="connsiteX2" fmla="*/ 360040 w 2808311"/>
                <a:gd name="connsiteY2" fmla="*/ 2238066 h 2238066"/>
                <a:gd name="connsiteX3" fmla="*/ 1008111 w 2808311"/>
                <a:gd name="connsiteY3" fmla="*/ 293850 h 2238066"/>
                <a:gd name="connsiteX4" fmla="*/ 2808311 w 2808311"/>
                <a:gd name="connsiteY4" fmla="*/ 365858 h 2238066"/>
                <a:gd name="connsiteX0" fmla="*/ 0 w 2808311"/>
                <a:gd name="connsiteY0" fmla="*/ 1596963 h 2173028"/>
                <a:gd name="connsiteX1" fmla="*/ 72008 w 2808311"/>
                <a:gd name="connsiteY1" fmla="*/ 1164915 h 2173028"/>
                <a:gd name="connsiteX2" fmla="*/ 360040 w 2808311"/>
                <a:gd name="connsiteY2" fmla="*/ 2173028 h 2173028"/>
                <a:gd name="connsiteX3" fmla="*/ 1008111 w 2808311"/>
                <a:gd name="connsiteY3" fmla="*/ 228812 h 2173028"/>
                <a:gd name="connsiteX4" fmla="*/ 2808311 w 2808311"/>
                <a:gd name="connsiteY4" fmla="*/ 300820 h 2173028"/>
                <a:gd name="connsiteX0" fmla="*/ 0 w 2808311"/>
                <a:gd name="connsiteY0" fmla="*/ 1596963 h 1656184"/>
                <a:gd name="connsiteX1" fmla="*/ 72008 w 2808311"/>
                <a:gd name="connsiteY1" fmla="*/ 1164915 h 1656184"/>
                <a:gd name="connsiteX2" fmla="*/ 216024 w 2808311"/>
                <a:gd name="connsiteY2" fmla="*/ 1656184 h 1656184"/>
                <a:gd name="connsiteX3" fmla="*/ 1008111 w 2808311"/>
                <a:gd name="connsiteY3" fmla="*/ 228812 h 1656184"/>
                <a:gd name="connsiteX4" fmla="*/ 2808311 w 2808311"/>
                <a:gd name="connsiteY4" fmla="*/ 300820 h 1656184"/>
                <a:gd name="connsiteX0" fmla="*/ 0 w 2808311"/>
                <a:gd name="connsiteY0" fmla="*/ 1596963 h 1656184"/>
                <a:gd name="connsiteX1" fmla="*/ 72008 w 2808311"/>
                <a:gd name="connsiteY1" fmla="*/ 1164915 h 1656184"/>
                <a:gd name="connsiteX2" fmla="*/ 216024 w 2808311"/>
                <a:gd name="connsiteY2" fmla="*/ 1656184 h 1656184"/>
                <a:gd name="connsiteX3" fmla="*/ 576064 w 2808311"/>
                <a:gd name="connsiteY3" fmla="*/ 792088 h 1656184"/>
                <a:gd name="connsiteX4" fmla="*/ 2808311 w 2808311"/>
                <a:gd name="connsiteY4" fmla="*/ 300820 h 1656184"/>
                <a:gd name="connsiteX0" fmla="*/ 0 w 1800200"/>
                <a:gd name="connsiteY0" fmla="*/ 1105695 h 1164916"/>
                <a:gd name="connsiteX1" fmla="*/ 72008 w 1800200"/>
                <a:gd name="connsiteY1" fmla="*/ 673647 h 1164916"/>
                <a:gd name="connsiteX2" fmla="*/ 216024 w 1800200"/>
                <a:gd name="connsiteY2" fmla="*/ 1164916 h 1164916"/>
                <a:gd name="connsiteX3" fmla="*/ 576064 w 1800200"/>
                <a:gd name="connsiteY3" fmla="*/ 300820 h 1164916"/>
                <a:gd name="connsiteX4" fmla="*/ 1800200 w 1800200"/>
                <a:gd name="connsiteY4" fmla="*/ 300820 h 1164916"/>
                <a:gd name="connsiteX0" fmla="*/ 0 w 1800200"/>
                <a:gd name="connsiteY0" fmla="*/ 987757 h 1046978"/>
                <a:gd name="connsiteX1" fmla="*/ 72008 w 1800200"/>
                <a:gd name="connsiteY1" fmla="*/ 555709 h 1046978"/>
                <a:gd name="connsiteX2" fmla="*/ 216024 w 1800200"/>
                <a:gd name="connsiteY2" fmla="*/ 1046978 h 1046978"/>
                <a:gd name="connsiteX3" fmla="*/ 576064 w 1800200"/>
                <a:gd name="connsiteY3" fmla="*/ 182882 h 1046978"/>
                <a:gd name="connsiteX4" fmla="*/ 1800200 w 1800200"/>
                <a:gd name="connsiteY4" fmla="*/ 182882 h 1046978"/>
                <a:gd name="connsiteX0" fmla="*/ 0 w 1800200"/>
                <a:gd name="connsiteY0" fmla="*/ 987757 h 1046978"/>
                <a:gd name="connsiteX1" fmla="*/ 72008 w 1800200"/>
                <a:gd name="connsiteY1" fmla="*/ 758946 h 1046978"/>
                <a:gd name="connsiteX2" fmla="*/ 72008 w 1800200"/>
                <a:gd name="connsiteY2" fmla="*/ 555709 h 1046978"/>
                <a:gd name="connsiteX3" fmla="*/ 216024 w 1800200"/>
                <a:gd name="connsiteY3" fmla="*/ 1046978 h 1046978"/>
                <a:gd name="connsiteX4" fmla="*/ 576064 w 1800200"/>
                <a:gd name="connsiteY4" fmla="*/ 182882 h 1046978"/>
                <a:gd name="connsiteX5" fmla="*/ 1800200 w 1800200"/>
                <a:gd name="connsiteY5" fmla="*/ 182882 h 1046978"/>
                <a:gd name="connsiteX0" fmla="*/ 0 w 1800200"/>
                <a:gd name="connsiteY0" fmla="*/ 987757 h 1046978"/>
                <a:gd name="connsiteX1" fmla="*/ 72008 w 1800200"/>
                <a:gd name="connsiteY1" fmla="*/ 555709 h 1046978"/>
                <a:gd name="connsiteX2" fmla="*/ 216024 w 1800200"/>
                <a:gd name="connsiteY2" fmla="*/ 1046978 h 1046978"/>
                <a:gd name="connsiteX3" fmla="*/ 576064 w 1800200"/>
                <a:gd name="connsiteY3" fmla="*/ 182882 h 1046978"/>
                <a:gd name="connsiteX4" fmla="*/ 1800200 w 1800200"/>
                <a:gd name="connsiteY4" fmla="*/ 182882 h 1046978"/>
                <a:gd name="connsiteX0" fmla="*/ 12001 w 1812201"/>
                <a:gd name="connsiteY0" fmla="*/ 987757 h 1046978"/>
                <a:gd name="connsiteX1" fmla="*/ 12001 w 1812201"/>
                <a:gd name="connsiteY1" fmla="*/ 758946 h 1046978"/>
                <a:gd name="connsiteX2" fmla="*/ 84009 w 1812201"/>
                <a:gd name="connsiteY2" fmla="*/ 555709 h 1046978"/>
                <a:gd name="connsiteX3" fmla="*/ 228025 w 1812201"/>
                <a:gd name="connsiteY3" fmla="*/ 1046978 h 1046978"/>
                <a:gd name="connsiteX4" fmla="*/ 588065 w 1812201"/>
                <a:gd name="connsiteY4" fmla="*/ 182882 h 1046978"/>
                <a:gd name="connsiteX5" fmla="*/ 1812201 w 1812201"/>
                <a:gd name="connsiteY5" fmla="*/ 182882 h 1046978"/>
                <a:gd name="connsiteX0" fmla="*/ 12001 w 1812201"/>
                <a:gd name="connsiteY0" fmla="*/ 923112 h 982333"/>
                <a:gd name="connsiteX1" fmla="*/ 12001 w 1812201"/>
                <a:gd name="connsiteY1" fmla="*/ 694301 h 982333"/>
                <a:gd name="connsiteX2" fmla="*/ 84009 w 1812201"/>
                <a:gd name="connsiteY2" fmla="*/ 491064 h 982333"/>
                <a:gd name="connsiteX3" fmla="*/ 228025 w 1812201"/>
                <a:gd name="connsiteY3" fmla="*/ 982333 h 982333"/>
                <a:gd name="connsiteX4" fmla="*/ 588065 w 1812201"/>
                <a:gd name="connsiteY4" fmla="*/ 118237 h 982333"/>
                <a:gd name="connsiteX5" fmla="*/ 1812201 w 1812201"/>
                <a:gd name="connsiteY5" fmla="*/ 118237 h 982333"/>
                <a:gd name="connsiteX0" fmla="*/ 12001 w 1812201"/>
                <a:gd name="connsiteY0" fmla="*/ 923112 h 982333"/>
                <a:gd name="connsiteX1" fmla="*/ 12001 w 1812201"/>
                <a:gd name="connsiteY1" fmla="*/ 694301 h 982333"/>
                <a:gd name="connsiteX2" fmla="*/ 84009 w 1812201"/>
                <a:gd name="connsiteY2" fmla="*/ 491064 h 982333"/>
                <a:gd name="connsiteX3" fmla="*/ 228025 w 1812201"/>
                <a:gd name="connsiteY3" fmla="*/ 982333 h 982333"/>
                <a:gd name="connsiteX4" fmla="*/ 588065 w 1812201"/>
                <a:gd name="connsiteY4" fmla="*/ 118237 h 982333"/>
                <a:gd name="connsiteX5" fmla="*/ 1812201 w 1812201"/>
                <a:gd name="connsiteY5" fmla="*/ 118237 h 98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2201" h="982333">
                  <a:moveTo>
                    <a:pt x="12001" y="923112"/>
                  </a:moveTo>
                  <a:cubicBezTo>
                    <a:pt x="12617" y="922932"/>
                    <a:pt x="0" y="766309"/>
                    <a:pt x="12001" y="694301"/>
                  </a:cubicBezTo>
                  <a:cubicBezTo>
                    <a:pt x="24002" y="622293"/>
                    <a:pt x="48621" y="481014"/>
                    <a:pt x="84009" y="491064"/>
                  </a:cubicBezTo>
                  <a:cubicBezTo>
                    <a:pt x="108012" y="539069"/>
                    <a:pt x="191783" y="956321"/>
                    <a:pt x="228025" y="982333"/>
                  </a:cubicBezTo>
                  <a:cubicBezTo>
                    <a:pt x="273366" y="946931"/>
                    <a:pt x="178336" y="267816"/>
                    <a:pt x="588065" y="118237"/>
                  </a:cubicBezTo>
                  <a:cubicBezTo>
                    <a:pt x="803874" y="11629"/>
                    <a:pt x="1484691" y="0"/>
                    <a:pt x="1812201" y="118237"/>
                  </a:cubicBezTo>
                </a:path>
              </a:pathLst>
            </a:custGeom>
            <a:noFill/>
            <a:ln w="1016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 sz="1100" b="1">
                <a:ln w="12700">
                  <a:solidFill>
                    <a:srgbClr val="D4D2D0">
                      <a:satMod val="155000"/>
                    </a:srgbClr>
                  </a:solidFill>
                  <a:prstDash val="solid"/>
                </a:ln>
                <a:solidFill>
                  <a:srgbClr val="3B3B3B">
                    <a:tint val="85000"/>
                    <a:satMod val="155000"/>
                  </a:srgb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95029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4" name="عنوان 1"/>
          <p:cNvSpPr txBox="1">
            <a:spLocks/>
          </p:cNvSpPr>
          <p:nvPr/>
        </p:nvSpPr>
        <p:spPr>
          <a:xfrm>
            <a:off x="755576" y="908720"/>
            <a:ext cx="7884368" cy="122413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الهوائي : هو سلك يتصل بمصدر تيار متناوب مصمم لبث واستقبال الموجات الكهرومغناطيسية</a:t>
            </a:r>
          </a:p>
        </p:txBody>
      </p:sp>
      <p:sp>
        <p:nvSpPr>
          <p:cNvPr id="27" name="مستطيل 5"/>
          <p:cNvSpPr/>
          <p:nvPr/>
        </p:nvSpPr>
        <p:spPr>
          <a:xfrm>
            <a:off x="3396961" y="188640"/>
            <a:ext cx="5302407" cy="55399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انتشار الموجات الكهرومغناطيسية </a:t>
            </a:r>
            <a:r>
              <a:rPr lang="ar-SA" sz="30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في الفضاء</a:t>
            </a:r>
            <a:endParaRPr lang="ar-SA" sz="30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عنوان 1"/>
          <p:cNvSpPr txBox="1">
            <a:spLocks/>
          </p:cNvSpPr>
          <p:nvPr/>
        </p:nvSpPr>
        <p:spPr>
          <a:xfrm>
            <a:off x="755576" y="2321714"/>
            <a:ext cx="7884368" cy="11128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يولد المصدر المتناوب فرق جهد متغير في الهوائي الذي يهتز بتردد مساوي لتردد مصدر التيار المتناوب</a:t>
            </a: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755576" y="3616416"/>
            <a:ext cx="7884368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والمجال الكهربائي المتغير يولد أيضاً مجالاً مغناطيسياً متغيراً متعامداً مع الصفحة</a:t>
            </a:r>
          </a:p>
        </p:txBody>
      </p:sp>
      <p:sp>
        <p:nvSpPr>
          <p:cNvPr id="18" name="عنوان 1"/>
          <p:cNvSpPr txBox="1">
            <a:spLocks/>
          </p:cNvSpPr>
          <p:nvPr/>
        </p:nvSpPr>
        <p:spPr>
          <a:xfrm>
            <a:off x="755576" y="4941168"/>
            <a:ext cx="7884368" cy="77765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ويولد مجالاً كهربائياً متغيراً مماثلاً منتشراً ومبتعداً عن الهوائي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13904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6" grpId="0" animBg="1"/>
      <p:bldP spid="17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221</TotalTime>
  <Words>1297</Words>
  <Application>Microsoft Office PowerPoint</Application>
  <PresentationFormat>عرض على الشاشة (3:4)‏</PresentationFormat>
  <Paragraphs>179</Paragraphs>
  <Slides>27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27</vt:i4>
      </vt:variant>
    </vt:vector>
  </HeadingPairs>
  <TitlesOfParts>
    <vt:vector size="29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بعض أنواع من الإشعاعات الكهرومغناطيسية وأطوالها الموجية</vt:lpstr>
      <vt:lpstr>الموجات من مصدر متناوب</vt:lpstr>
      <vt:lpstr>الموجات الناتجة من ملف ومكثف كهربائي</vt:lpstr>
      <vt:lpstr>الشريحة 15</vt:lpstr>
      <vt:lpstr>الشريحة 16</vt:lpstr>
      <vt:lpstr>الطاقة في دائرة المكثف والملف</vt:lpstr>
      <vt:lpstr>الموجات الناتجة</vt:lpstr>
      <vt:lpstr>الموجات الناتجة بوساطة الكهرباء الإجهادية</vt:lpstr>
      <vt:lpstr>استقبال الموجات الكهرومغناطيسية</vt:lpstr>
      <vt:lpstr>الشريحة 21</vt:lpstr>
      <vt:lpstr>الشريحة 22</vt:lpstr>
      <vt:lpstr>اختيار الموجات</vt:lpstr>
      <vt:lpstr>الطاقة من الموجات</vt:lpstr>
      <vt:lpstr>أشعة (X)</vt:lpstr>
      <vt:lpstr>الشريحة 26</vt:lpstr>
      <vt:lpstr>الشريحة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34</cp:revision>
  <dcterms:created xsi:type="dcterms:W3CDTF">2015-12-03T05:45:26Z</dcterms:created>
  <dcterms:modified xsi:type="dcterms:W3CDTF">2016-11-01T07:27:46Z</dcterms:modified>
</cp:coreProperties>
</file>