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0" r:id="rId2"/>
    <p:sldId id="261" r:id="rId3"/>
    <p:sldId id="273" r:id="rId4"/>
    <p:sldId id="262" r:id="rId5"/>
    <p:sldId id="274" r:id="rId6"/>
    <p:sldId id="265" r:id="rId7"/>
    <p:sldId id="264" r:id="rId8"/>
    <p:sldId id="275" r:id="rId9"/>
    <p:sldId id="257" r:id="rId10"/>
    <p:sldId id="258" r:id="rId11"/>
    <p:sldId id="276" r:id="rId12"/>
    <p:sldId id="277" r:id="rId13"/>
    <p:sldId id="278" r:id="rId14"/>
    <p:sldId id="279" r:id="rId15"/>
    <p:sldId id="280" r:id="rId16"/>
    <p:sldId id="281" r:id="rId17"/>
    <p:sldId id="282" r:id="rId18"/>
    <p:sldId id="283" r:id="rId19"/>
    <p:sldId id="269" r:id="rId20"/>
    <p:sldId id="266" r:id="rId2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1"/>
        <a:lstStyle/>
        <a:p>
          <a:pPr rtl="1"/>
          <a:endParaRPr lang="en-US"/>
        </a:p>
      </dgm:t>
    </dgm:pt>
    <dgm:pt modelId="{40FC4FFE-8987-4A26-B7F4-8A516F18ADAE}">
      <dgm:prSet/>
      <dgm:spPr/>
      <dgm:t>
        <a:bodyPr rtlCol="1"/>
        <a:lstStyle/>
        <a:p>
          <a:pPr rtl="1">
            <a:lnSpc>
              <a:spcPct val="100000"/>
            </a:lnSpc>
            <a:defRPr cap="all"/>
          </a:pPr>
          <a:endParaRPr lang="ar" dirty="0">
            <a:latin typeface="Tahoma" panose="020B0604030504040204" pitchFamily="34" charset="0"/>
            <a:ea typeface="Tahoma" panose="020B0604030504040204" pitchFamily="34" charset="0"/>
            <a:cs typeface="Tahoma" panose="020B0604030504040204" pitchFamily="34" charset="0"/>
          </a:endParaRPr>
        </a:p>
      </dgm:t>
    </dgm:pt>
    <dgm:pt modelId="{CAD7EF86-FB23-41F6-BF42-040B36DEFDB1}" type="parTrans" cxnId="{C7AD8469-3C68-4AF9-AB82-79B0043AA120}">
      <dgm:prSet/>
      <dgm:spPr/>
      <dgm:t>
        <a:bodyPr rtlCol="1"/>
        <a:lstStyle/>
        <a:p>
          <a:pPr rtl="1"/>
          <a:endParaRPr lang="en-US"/>
        </a:p>
      </dgm:t>
    </dgm:pt>
    <dgm:pt modelId="{5B62599A-5C9B-48E7-896E-EA782AC60C8B}" type="sibTrans" cxnId="{C7AD8469-3C68-4AF9-AB82-79B0043AA120}">
      <dgm:prSet/>
      <dgm:spPr/>
      <dgm:t>
        <a:bodyPr rtlCol="1"/>
        <a:lstStyle/>
        <a:p>
          <a:pPr rtl="1"/>
          <a:endParaRPr lang="en-US"/>
        </a:p>
      </dgm:t>
    </dgm:pt>
    <dgm:pt modelId="{49225C73-1633-42F1-AB3B-7CB183E5F8B8}">
      <dgm:prSet/>
      <dgm:spPr/>
      <dgm:t>
        <a:bodyPr rtlCol="1"/>
        <a:lstStyle/>
        <a:p>
          <a:pPr rtl="1">
            <a:lnSpc>
              <a:spcPct val="100000"/>
            </a:lnSpc>
            <a:defRPr cap="all"/>
          </a:pPr>
          <a:endParaRPr lang="ar" dirty="0">
            <a:latin typeface="Tahoma" panose="020B0604030504040204" pitchFamily="34" charset="0"/>
            <a:ea typeface="Tahoma" panose="020B0604030504040204" pitchFamily="34" charset="0"/>
            <a:cs typeface="Tahoma" panose="020B0604030504040204" pitchFamily="34" charset="0"/>
          </a:endParaRPr>
        </a:p>
      </dgm:t>
    </dgm:pt>
    <dgm:pt modelId="{1A0E2090-1D4F-438A-8766-B6030CE01ADD}" type="parTrans" cxnId="{A9154303-8225-4248-91DC-1B0156A35F07}">
      <dgm:prSet/>
      <dgm:spPr/>
      <dgm:t>
        <a:bodyPr rtlCol="1"/>
        <a:lstStyle/>
        <a:p>
          <a:pPr rtl="1"/>
          <a:endParaRPr lang="en-US"/>
        </a:p>
      </dgm:t>
    </dgm:pt>
    <dgm:pt modelId="{9646853A-8964-4519-A5B1-0B7D18B2983D}" type="sibTrans" cxnId="{A9154303-8225-4248-91DC-1B0156A35F07}">
      <dgm:prSet/>
      <dgm:spPr/>
      <dgm:t>
        <a:bodyPr rtlCol="1"/>
        <a:lstStyle/>
        <a:p>
          <a:pPr rtl="1"/>
          <a:endParaRPr lang="en-US"/>
        </a:p>
      </dgm:t>
    </dgm:pt>
    <dgm:pt modelId="{1C383F32-22E8-4F62-A3E0-BDC3D5F48992}">
      <dgm:prSet/>
      <dgm:spPr/>
      <dgm:t>
        <a:bodyPr rtlCol="1"/>
        <a:lstStyle/>
        <a:p>
          <a:pPr rtl="1">
            <a:lnSpc>
              <a:spcPct val="100000"/>
            </a:lnSpc>
            <a:defRPr cap="all"/>
          </a:pPr>
          <a:endParaRPr lang="ar" dirty="0">
            <a:latin typeface="Tahoma" panose="020B0604030504040204" pitchFamily="34" charset="0"/>
            <a:ea typeface="Tahoma" panose="020B0604030504040204" pitchFamily="34" charset="0"/>
            <a:cs typeface="Tahoma" panose="020B0604030504040204" pitchFamily="34" charset="0"/>
          </a:endParaRPr>
        </a:p>
      </dgm:t>
    </dgm:pt>
    <dgm:pt modelId="{A7920A2F-3244-4159-AF04-6A1D38B7B317}" type="parTrans" cxnId="{C4CCE57E-E871-46D6-BAD5-880252C95D22}">
      <dgm:prSet/>
      <dgm:spPr/>
      <dgm:t>
        <a:bodyPr rtlCol="1"/>
        <a:lstStyle/>
        <a:p>
          <a:pPr rtl="1"/>
          <a:endParaRPr lang="en-US"/>
        </a:p>
      </dgm:t>
    </dgm:pt>
    <dgm:pt modelId="{8500F72A-2C6D-4FDF-9C1D-CA691380EB0B}" type="sibTrans" cxnId="{C4CCE57E-E871-46D6-BAD5-880252C95D22}">
      <dgm:prSet/>
      <dgm:spPr/>
      <dgm:t>
        <a:bodyPr rtlCol="1"/>
        <a:lstStyle/>
        <a:p>
          <a:pPr rtl="1"/>
          <a:endParaRPr lang="en-US"/>
        </a:p>
      </dgm:t>
    </dgm:pt>
    <dgm:pt modelId="{50B3CE7C-E10B-4E23-BD93-03664997C932}" type="pres">
      <dgm:prSet presAssocID="{01A66772-F185-4D58-B8BB-E9370D7A7A2B}" presName="root" presStyleCnt="0">
        <dgm:presLayoutVars>
          <dgm:dir val="rev"/>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a:solidFill>
          <a:schemeClr val="accent1"/>
        </a:solidFill>
      </dgm:spPr>
    </dgm:pt>
    <dgm:pt modelId="{7C175B98-93F4-4D7C-BB95-1514AB879CD5}" type="pres">
      <dgm:prSet presAssocID="{40FC4FFE-8987-4A26-B7F4-8A516F18ADAE}"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a:ln>
          <a:noFill/>
        </a:ln>
      </dgm:spPr>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custLinFactNeighborX="0"/>
      <dgm:spPr>
        <a:solidFill>
          <a:schemeClr val="accent2"/>
        </a:solidFill>
      </dgm:spPr>
    </dgm:pt>
    <dgm:pt modelId="{DB4CA7C4-FCA1-4127-B20A-2A5C031A3CF4}" type="pres">
      <dgm:prSet presAssocID="{49225C73-1633-42F1-AB3B-7CB183E5F8B8}" presName="iconRect" presStyleLbl="nod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7622887" y="310305"/>
          <a:ext cx="1818562" cy="1818562"/>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8010450" y="697868"/>
          <a:ext cx="1043437" cy="104343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t" anchorCtr="0">
          <a:noAutofit/>
        </a:bodyPr>
        <a:lstStyle/>
        <a:p>
          <a:pPr marL="0" lvl="0" indent="0" algn="ctr" defTabSz="1778000" rtl="1">
            <a:lnSpc>
              <a:spcPct val="100000"/>
            </a:lnSpc>
            <a:spcBef>
              <a:spcPct val="0"/>
            </a:spcBef>
            <a:spcAft>
              <a:spcPct val="35000"/>
            </a:spcAft>
            <a:buNone/>
            <a:defRPr cap="all"/>
          </a:pPr>
          <a:endParaRPr lang="ar" sz="4000" kern="1200" dirty="0">
            <a:latin typeface="Tahoma" panose="020B0604030504040204" pitchFamily="34" charset="0"/>
            <a:ea typeface="Tahoma" panose="020B0604030504040204" pitchFamily="34" charset="0"/>
            <a:cs typeface="Tahoma" panose="020B0604030504040204" pitchFamily="34" charset="0"/>
          </a:endParaRPr>
        </a:p>
      </dsp:txBody>
      <dsp:txXfrm>
        <a:off x="7041543"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t" anchorCtr="0">
          <a:noAutofit/>
        </a:bodyPr>
        <a:lstStyle/>
        <a:p>
          <a:pPr marL="0" lvl="0" indent="0" algn="ctr" defTabSz="1778000" rtl="1">
            <a:lnSpc>
              <a:spcPct val="100000"/>
            </a:lnSpc>
            <a:spcBef>
              <a:spcPct val="0"/>
            </a:spcBef>
            <a:spcAft>
              <a:spcPct val="35000"/>
            </a:spcAft>
            <a:buNone/>
            <a:defRPr cap="all"/>
          </a:pPr>
          <a:endParaRPr lang="ar" sz="4000" kern="1200" dirty="0">
            <a:latin typeface="Tahoma" panose="020B0604030504040204" pitchFamily="34" charset="0"/>
            <a:ea typeface="Tahoma" panose="020B0604030504040204" pitchFamily="34" charset="0"/>
            <a:cs typeface="Tahoma" panose="020B0604030504040204" pitchFamily="34" charset="0"/>
          </a:endParaRPr>
        </a:p>
      </dsp:txBody>
      <dsp:txXfrm>
        <a:off x="3538574" y="2695306"/>
        <a:ext cx="2981250" cy="720000"/>
      </dsp:txXfrm>
    </dsp:sp>
    <dsp:sp modelId="{FF93E135-77D6-48A0-8871-9BC93D705D06}">
      <dsp:nvSpPr>
        <dsp:cNvPr id="0" name=""/>
        <dsp:cNvSpPr/>
      </dsp:nvSpPr>
      <dsp:spPr>
        <a:xfrm>
          <a:off x="616949"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1004512" y="697868"/>
          <a:ext cx="1043437" cy="104343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t" anchorCtr="0">
          <a:noAutofit/>
        </a:bodyPr>
        <a:lstStyle/>
        <a:p>
          <a:pPr marL="0" lvl="0" indent="0" algn="ctr" defTabSz="1778000" rtl="1">
            <a:lnSpc>
              <a:spcPct val="100000"/>
            </a:lnSpc>
            <a:spcBef>
              <a:spcPct val="0"/>
            </a:spcBef>
            <a:spcAft>
              <a:spcPct val="35000"/>
            </a:spcAft>
            <a:buNone/>
            <a:defRPr cap="all"/>
          </a:pPr>
          <a:endParaRPr lang="ar" sz="4000" kern="1200" dirty="0">
            <a:latin typeface="Tahoma" panose="020B0604030504040204" pitchFamily="34" charset="0"/>
            <a:ea typeface="Tahoma" panose="020B0604030504040204" pitchFamily="34" charset="0"/>
            <a:cs typeface="Tahoma" panose="020B0604030504040204" pitchFamily="34" charset="0"/>
          </a:endParaRPr>
        </a:p>
      </dsp:txBody>
      <dsp:txXfrm>
        <a:off x="35606" y="2695306"/>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r" rtl="1">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283F973-90D6-D4F3-A233-B8808E8E1EE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FE9DEC46-96C1-154C-F8EC-31BB632BE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B9141FA7-C8E5-37E5-FEA4-FEB9A149EBD6}"/>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5" name="عنصر نائب للتذييل 4">
            <a:extLst>
              <a:ext uri="{FF2B5EF4-FFF2-40B4-BE49-F238E27FC236}">
                <a16:creationId xmlns:a16="http://schemas.microsoft.com/office/drawing/2014/main" id="{6D119F0A-46FE-6D66-3CB3-47BF93DCF4F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FE6E085-F8A4-41C5-5593-18B4ED4C5535}"/>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77990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C0707D5-9AF4-9330-2959-285380D7D403}"/>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C83F217-1499-5A6C-B379-216B049BA426}"/>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38BD781-EFE0-4B91-5764-CECF7442D357}"/>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5" name="عنصر نائب للتذييل 4">
            <a:extLst>
              <a:ext uri="{FF2B5EF4-FFF2-40B4-BE49-F238E27FC236}">
                <a16:creationId xmlns:a16="http://schemas.microsoft.com/office/drawing/2014/main" id="{C0584488-1F7B-7B5B-8E68-0FA4C871EC9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0094E27-D4AC-1412-32CD-5F64793DEFF2}"/>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2054044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DF3AA82-2739-9FA4-35DF-A568AC919CCC}"/>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E5FE88C1-2BCD-8D65-3905-0E30BB17DC8F}"/>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543CECD-0EEE-C774-01C8-A06183A10674}"/>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5" name="عنصر نائب للتذييل 4">
            <a:extLst>
              <a:ext uri="{FF2B5EF4-FFF2-40B4-BE49-F238E27FC236}">
                <a16:creationId xmlns:a16="http://schemas.microsoft.com/office/drawing/2014/main" id="{3750F08A-0A28-948D-D1C6-EE3D77904D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EF55E5E-9FA3-AC96-AE71-06562AD42B8D}"/>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324867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AD234EA-A88A-B17D-BF23-364987927A4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758DF473-902F-E1CB-0F6B-ACE8307B98B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471FB7B-E6A7-9F49-7DAE-72236486AECA}"/>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5" name="عنصر نائب للتذييل 4">
            <a:extLst>
              <a:ext uri="{FF2B5EF4-FFF2-40B4-BE49-F238E27FC236}">
                <a16:creationId xmlns:a16="http://schemas.microsoft.com/office/drawing/2014/main" id="{EDAD5565-2ED9-C23A-D533-40890E05526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15D3568-AA50-A015-DB3F-E2455139D927}"/>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46233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F7AF3D1-85B6-3E7E-FF6B-72B10B62EBF7}"/>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8EE69DD-325B-0938-DD7E-F2259CA53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464A0914-B6D2-397F-0FCF-BCD0DAD1A4E9}"/>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5" name="عنصر نائب للتذييل 4">
            <a:extLst>
              <a:ext uri="{FF2B5EF4-FFF2-40B4-BE49-F238E27FC236}">
                <a16:creationId xmlns:a16="http://schemas.microsoft.com/office/drawing/2014/main" id="{29AFD638-9024-6500-4ED9-820399C3527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026FF1A-CB3F-B523-52CA-DA53E82BE15B}"/>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839780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816FE69-15FC-0518-F05E-2E5DCC12B43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E8AA483-E112-8456-DDD4-7B4C3C5C250D}"/>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C88CF972-D600-5E8A-D735-57CA71CCFC07}"/>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A4A47DD-CEDC-8AD5-A88B-D528D4E431CB}"/>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6" name="عنصر نائب للتذييل 5">
            <a:extLst>
              <a:ext uri="{FF2B5EF4-FFF2-40B4-BE49-F238E27FC236}">
                <a16:creationId xmlns:a16="http://schemas.microsoft.com/office/drawing/2014/main" id="{B7FFEDA7-A070-9B4C-98DD-9B9B6F7D3D4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2EF4584-457F-1625-F300-C095FAAC04EB}"/>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340463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010F044-B8E2-4F28-D440-B282D1B7BAEE}"/>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14819DF-9F38-FA48-82D2-A039FBE0AC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D1943F69-3AA2-8D8B-0E49-75D8717B1E36}"/>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F89B7361-6FCF-99FA-5120-79427428C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A7D74A5F-355C-F5CC-53C8-2EA7ADB34EA5}"/>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990CB1B0-465F-7E63-AC01-83D46E5CB800}"/>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8" name="عنصر نائب للتذييل 7">
            <a:extLst>
              <a:ext uri="{FF2B5EF4-FFF2-40B4-BE49-F238E27FC236}">
                <a16:creationId xmlns:a16="http://schemas.microsoft.com/office/drawing/2014/main" id="{8E0EC19F-9DF3-7F83-4CAF-20A3A15192B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E4600EE0-5EF2-971E-8CFA-5EAED9432B35}"/>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250082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693462-299F-4E3C-A12F-839A5B417221}"/>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A1D740BE-FE8C-A1C1-99B5-C8EB23E5B087}"/>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4" name="عنصر نائب للتذييل 3">
            <a:extLst>
              <a:ext uri="{FF2B5EF4-FFF2-40B4-BE49-F238E27FC236}">
                <a16:creationId xmlns:a16="http://schemas.microsoft.com/office/drawing/2014/main" id="{845639F5-2CE5-F447-7EBF-651EA6D078CE}"/>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40F66D4B-B6AB-4C08-CDC2-6FEF6EB14D91}"/>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187036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8D8A3F2-C34F-2D1B-D684-77D4BB0D5D33}"/>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3" name="عنصر نائب للتذييل 2">
            <a:extLst>
              <a:ext uri="{FF2B5EF4-FFF2-40B4-BE49-F238E27FC236}">
                <a16:creationId xmlns:a16="http://schemas.microsoft.com/office/drawing/2014/main" id="{4BE6C036-2084-20F9-0AA7-8CDE75A824D8}"/>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209C1070-5F01-85D2-9161-936C62D584FC}"/>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4094598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5D6AA6B-A2AA-982B-D233-3781DFC087B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8E68A17-F650-079F-3112-74A32BF06C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86A6359A-427F-B981-FCCA-70AB90739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FDD48E7-CA4C-B3C7-AE66-96B79F0E512D}"/>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6" name="عنصر نائب للتذييل 5">
            <a:extLst>
              <a:ext uri="{FF2B5EF4-FFF2-40B4-BE49-F238E27FC236}">
                <a16:creationId xmlns:a16="http://schemas.microsoft.com/office/drawing/2014/main" id="{C9BE3F05-ED5D-8FCE-CD19-EB88B888783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C286704-D7E8-C2EC-6CD9-5389D3BECE03}"/>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1775580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3C27B2A-1E35-E55B-4CED-34503C2E6D66}"/>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EA7C4727-0C54-B7FC-93C8-4B0AA31F7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00B1ECDA-CFD5-FAB6-A8D0-75098D86D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83DA4A6-0C93-5B39-F3EB-6C06041C93EB}"/>
              </a:ext>
            </a:extLst>
          </p:cNvPr>
          <p:cNvSpPr>
            <a:spLocks noGrp="1"/>
          </p:cNvSpPr>
          <p:nvPr>
            <p:ph type="dt" sz="half" idx="10"/>
          </p:nvPr>
        </p:nvSpPr>
        <p:spPr/>
        <p:txBody>
          <a:bodyPr/>
          <a:lstStyle/>
          <a:p>
            <a:fld id="{89B41134-8FDB-4931-B2A2-B27A892702EB}" type="datetimeFigureOut">
              <a:rPr lang="ar-SA" smtClean="0"/>
              <a:t>06/11/46</a:t>
            </a:fld>
            <a:endParaRPr lang="ar-SA"/>
          </a:p>
        </p:txBody>
      </p:sp>
      <p:sp>
        <p:nvSpPr>
          <p:cNvPr id="6" name="عنصر نائب للتذييل 5">
            <a:extLst>
              <a:ext uri="{FF2B5EF4-FFF2-40B4-BE49-F238E27FC236}">
                <a16:creationId xmlns:a16="http://schemas.microsoft.com/office/drawing/2014/main" id="{17E450F2-E9D7-2744-7E29-0F2256EEE04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60A335C-0439-0F87-43E9-6B31BD672D1F}"/>
              </a:ext>
            </a:extLst>
          </p:cNvPr>
          <p:cNvSpPr>
            <a:spLocks noGrp="1"/>
          </p:cNvSpPr>
          <p:nvPr>
            <p:ph type="sldNum" sz="quarter" idx="12"/>
          </p:nvPr>
        </p:nvSpPr>
        <p:spPr/>
        <p:txBody>
          <a:bodyPr/>
          <a:lstStyle/>
          <a:p>
            <a:fld id="{538BA061-720B-466B-AADF-59E2250AD228}" type="slidenum">
              <a:rPr lang="ar-SA" smtClean="0"/>
              <a:t>‹#›</a:t>
            </a:fld>
            <a:endParaRPr lang="ar-SA"/>
          </a:p>
        </p:txBody>
      </p:sp>
    </p:spTree>
    <p:extLst>
      <p:ext uri="{BB962C8B-B14F-4D97-AF65-F5344CB8AC3E}">
        <p14:creationId xmlns:p14="http://schemas.microsoft.com/office/powerpoint/2010/main" val="3494291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0EE2CD50-869E-12F7-3546-6187C85835EB}"/>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7945AB39-2480-BD4B-40ED-2D5BC96FF71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11234F2-3C71-6F3A-2523-1C4FC357FBFD}"/>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9B41134-8FDB-4931-B2A2-B27A892702EB}" type="datetimeFigureOut">
              <a:rPr lang="ar-SA" smtClean="0"/>
              <a:t>06/11/46</a:t>
            </a:fld>
            <a:endParaRPr lang="ar-SA"/>
          </a:p>
        </p:txBody>
      </p:sp>
      <p:sp>
        <p:nvSpPr>
          <p:cNvPr id="5" name="عنصر نائب للتذييل 4">
            <a:extLst>
              <a:ext uri="{FF2B5EF4-FFF2-40B4-BE49-F238E27FC236}">
                <a16:creationId xmlns:a16="http://schemas.microsoft.com/office/drawing/2014/main" id="{A94DB76D-9C1F-F89C-2C92-EC748E31C1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72B3BDC7-48D7-4A9D-3548-D8023F5B55A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38BA061-720B-466B-AADF-59E2250AD228}" type="slidenum">
              <a:rPr lang="ar-SA" smtClean="0"/>
              <a:t>‹#›</a:t>
            </a:fld>
            <a:endParaRPr lang="ar-SA"/>
          </a:p>
        </p:txBody>
      </p:sp>
    </p:spTree>
    <p:extLst>
      <p:ext uri="{BB962C8B-B14F-4D97-AF65-F5344CB8AC3E}">
        <p14:creationId xmlns:p14="http://schemas.microsoft.com/office/powerpoint/2010/main" val="2586771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BC09162-126B-187E-4E3E-C44C257E1C07}"/>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B1E73764-398D-536A-FDDE-C8A25CC835B7}"/>
              </a:ext>
            </a:extLst>
          </p:cNvPr>
          <p:cNvSpPr>
            <a:spLocks noGrp="1"/>
          </p:cNvSpPr>
          <p:nvPr>
            <p:ph type="subTitle" idx="1"/>
          </p:nvPr>
        </p:nvSpPr>
        <p:spPr/>
        <p:txBody>
          <a:bodyPr/>
          <a:lstStyle/>
          <a:p>
            <a:endParaRPr lang="ar-SA"/>
          </a:p>
        </p:txBody>
      </p:sp>
      <p:pic>
        <p:nvPicPr>
          <p:cNvPr id="4" name="الصورة 5" descr="صورة مقربة لشعار&#10;&#10;الوصف الذي تم إنشاؤه تلقائياً">
            <a:extLst>
              <a:ext uri="{FF2B5EF4-FFF2-40B4-BE49-F238E27FC236}">
                <a16:creationId xmlns:a16="http://schemas.microsoft.com/office/drawing/2014/main" id="{442D4027-57DD-7F7C-B1A0-193F7EFAB8C4}"/>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flipH="1">
            <a:off x="-45720" y="0"/>
            <a:ext cx="12283440" cy="6857990"/>
          </a:xfrm>
          <a:prstGeom prst="rect">
            <a:avLst/>
          </a:prstGeom>
        </p:spPr>
      </p:pic>
      <p:sp>
        <p:nvSpPr>
          <p:cNvPr id="5" name="مربع نص 4">
            <a:extLst>
              <a:ext uri="{FF2B5EF4-FFF2-40B4-BE49-F238E27FC236}">
                <a16:creationId xmlns:a16="http://schemas.microsoft.com/office/drawing/2014/main" id="{D4D27498-15E0-04CC-9225-E3771432A25F}"/>
              </a:ext>
            </a:extLst>
          </p:cNvPr>
          <p:cNvSpPr txBox="1"/>
          <p:nvPr/>
        </p:nvSpPr>
        <p:spPr>
          <a:xfrm>
            <a:off x="4924697" y="2601001"/>
            <a:ext cx="6744718" cy="240065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defRPr/>
            </a:pPr>
            <a:r>
              <a:rPr lang="ar-SA" sz="6600" cap="all" spc="-100" dirty="0">
                <a:solidFill>
                  <a:schemeClr val="tx1"/>
                </a:solidFill>
                <a:effectLst>
                  <a:outerShdw blurRad="38100" dist="38100" dir="2700000" algn="tl">
                    <a:srgbClr val="000000">
                      <a:alpha val="43137"/>
                    </a:srgbClr>
                  </a:outerShdw>
                </a:effectLst>
                <a:latin typeface="Arabic Typesetting" panose="03020402040406030203" pitchFamily="66" charset="-78"/>
                <a:ea typeface="+mn-ea"/>
                <a:cs typeface="Arabic Typesetting" panose="03020402040406030203" pitchFamily="66" charset="-78"/>
              </a:rPr>
              <a:t>السلام عليكم ورحمة الله وبركاته ..</a:t>
            </a:r>
            <a:br>
              <a:rPr lang="ar-SA" sz="9600" cap="all" spc="-100" dirty="0">
                <a:solidFill>
                  <a:schemeClr val="tx1"/>
                </a:solidFill>
                <a:effectLst>
                  <a:outerShdw blurRad="38100" dist="38100" dir="2700000" algn="tl">
                    <a:srgbClr val="000000">
                      <a:alpha val="43137"/>
                    </a:srgbClr>
                  </a:outerShdw>
                </a:effectLst>
                <a:latin typeface="Arabic Typesetting" panose="03020402040406030203" pitchFamily="66" charset="-78"/>
                <a:ea typeface="+mn-ea"/>
                <a:cs typeface="Arabic Typesetting" panose="03020402040406030203" pitchFamily="66" charset="-78"/>
              </a:rPr>
            </a:br>
            <a:r>
              <a:rPr lang="ar-SA" sz="6600" cap="all" spc="-100" dirty="0">
                <a:solidFill>
                  <a:schemeClr val="tx1"/>
                </a:solidFill>
                <a:effectLst>
                  <a:outerShdw blurRad="38100" dist="38100" dir="2700000" algn="tl">
                    <a:srgbClr val="000000">
                      <a:alpha val="43137"/>
                    </a:srgbClr>
                  </a:outerShdw>
                </a:effectLst>
                <a:latin typeface="Arabic Typesetting" panose="03020402040406030203" pitchFamily="66" charset="-78"/>
                <a:ea typeface="+mn-ea"/>
                <a:cs typeface="Arabic Typesetting" panose="03020402040406030203" pitchFamily="66" charset="-78"/>
              </a:rPr>
              <a:t>أهلاً وسهلاً بكم طالباتي العزيزات ..</a:t>
            </a:r>
            <a:br>
              <a:rPr lang="ar" sz="1400" spc="-100" dirty="0">
                <a:solidFill>
                  <a:srgbClr val="FBEEC9">
                    <a:lumMod val="75000"/>
                  </a:srgbClr>
                </a:solidFill>
                <a:latin typeface="Tahoma" panose="020B0604030504040204" pitchFamily="34" charset="0"/>
                <a:ea typeface="Tahoma" panose="020B0604030504040204" pitchFamily="34" charset="0"/>
                <a:cs typeface="Tahoma" panose="020B0604030504040204" pitchFamily="34" charset="0"/>
              </a:rPr>
            </a:br>
            <a:endParaRPr lang="ar-SA" dirty="0"/>
          </a:p>
        </p:txBody>
      </p:sp>
      <p:sp>
        <p:nvSpPr>
          <p:cNvPr id="7" name="مربع نص 6">
            <a:extLst>
              <a:ext uri="{FF2B5EF4-FFF2-40B4-BE49-F238E27FC236}">
                <a16:creationId xmlns:a16="http://schemas.microsoft.com/office/drawing/2014/main" id="{6B989D77-4A15-1D6A-FCEE-B8646FF69958}"/>
              </a:ext>
            </a:extLst>
          </p:cNvPr>
          <p:cNvSpPr txBox="1"/>
          <p:nvPr/>
        </p:nvSpPr>
        <p:spPr>
          <a:xfrm>
            <a:off x="6705565" y="5703952"/>
            <a:ext cx="411480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4000" dirty="0">
                <a:ln w="0"/>
                <a:solidFill>
                  <a:schemeClr val="tx1"/>
                </a:solidFill>
                <a:effectLst>
                  <a:outerShdw blurRad="38100" dist="25400" dir="5400000" algn="ctr" rotWithShape="0">
                    <a:srgbClr val="6E747A">
                      <a:alpha val="43000"/>
                    </a:srgbClr>
                  </a:outerShdw>
                </a:effectLst>
              </a:rPr>
              <a:t>أ/ خلود العتيبي .</a:t>
            </a:r>
            <a:endParaRPr lang="ar-SA" sz="4000" dirty="0">
              <a:solidFill>
                <a:schemeClr val="tx1"/>
              </a:solidFill>
            </a:endParaRPr>
          </a:p>
        </p:txBody>
      </p:sp>
    </p:spTree>
    <p:extLst>
      <p:ext uri="{BB962C8B-B14F-4D97-AF65-F5344CB8AC3E}">
        <p14:creationId xmlns:p14="http://schemas.microsoft.com/office/powerpoint/2010/main" val="4185338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7B7319-796C-60EA-76D9-8B6701F3C91F}"/>
              </a:ext>
            </a:extLst>
          </p:cNvPr>
          <p:cNvSpPr>
            <a:spLocks noGrp="1"/>
          </p:cNvSpPr>
          <p:nvPr>
            <p:ph type="title"/>
          </p:nvPr>
        </p:nvSpPr>
        <p:spPr>
          <a:xfrm>
            <a:off x="344557" y="97766"/>
            <a:ext cx="11502886" cy="1325563"/>
          </a:xfrm>
        </p:spPr>
        <p:txBody>
          <a:bodyPr>
            <a:normAutofit/>
          </a:bodyPr>
          <a:lstStyle/>
          <a:p>
            <a:pPr algn="ctr"/>
            <a:r>
              <a:rPr lang="ar-SA" sz="6600" dirty="0"/>
              <a:t>طالبتي المجتهدة ما حكم أذية الناس </a:t>
            </a:r>
            <a:r>
              <a:rPr lang="ar-SA" sz="8800" dirty="0"/>
              <a:t>؟</a:t>
            </a:r>
            <a:r>
              <a:rPr lang="ar-SA" sz="6600" dirty="0"/>
              <a:t> </a:t>
            </a:r>
          </a:p>
        </p:txBody>
      </p:sp>
      <p:sp>
        <p:nvSpPr>
          <p:cNvPr id="3" name="عنصر نائب للمحتوى 2">
            <a:extLst>
              <a:ext uri="{FF2B5EF4-FFF2-40B4-BE49-F238E27FC236}">
                <a16:creationId xmlns:a16="http://schemas.microsoft.com/office/drawing/2014/main" id="{8221ABBE-3956-681C-4ACB-D0F646D3ADF2}"/>
              </a:ext>
            </a:extLst>
          </p:cNvPr>
          <p:cNvSpPr>
            <a:spLocks noGrp="1"/>
          </p:cNvSpPr>
          <p:nvPr>
            <p:ph idx="1"/>
          </p:nvPr>
        </p:nvSpPr>
        <p:spPr>
          <a:xfrm>
            <a:off x="838200" y="1397686"/>
            <a:ext cx="10515600" cy="4351338"/>
          </a:xfrm>
        </p:spPr>
        <p:txBody>
          <a:bodyPr>
            <a:normAutofit/>
          </a:bodyPr>
          <a:lstStyle/>
          <a:p>
            <a:pPr marL="0" indent="0" algn="ctr">
              <a:buNone/>
            </a:pPr>
            <a:r>
              <a:rPr lang="ar-SA" sz="8000" dirty="0">
                <a:solidFill>
                  <a:srgbClr val="C00000"/>
                </a:solidFill>
              </a:rPr>
              <a:t>مُحرم </a:t>
            </a:r>
          </a:p>
        </p:txBody>
      </p:sp>
      <p:pic>
        <p:nvPicPr>
          <p:cNvPr id="4" name="صورة 3">
            <a:extLst>
              <a:ext uri="{FF2B5EF4-FFF2-40B4-BE49-F238E27FC236}">
                <a16:creationId xmlns:a16="http://schemas.microsoft.com/office/drawing/2014/main" id="{1C413930-D751-FE2B-25C7-B40BF4FFAF71}"/>
              </a:ext>
            </a:extLst>
          </p:cNvPr>
          <p:cNvPicPr>
            <a:picLocks noChangeAspect="1"/>
          </p:cNvPicPr>
          <p:nvPr/>
        </p:nvPicPr>
        <p:blipFill rotWithShape="1">
          <a:blip r:embed="rId2"/>
          <a:srcRect l="3836" t="4506" r="4658"/>
          <a:stretch/>
        </p:blipFill>
        <p:spPr>
          <a:xfrm>
            <a:off x="1617785" y="2714160"/>
            <a:ext cx="8876714" cy="4351337"/>
          </a:xfrm>
          <a:prstGeom prst="rect">
            <a:avLst/>
          </a:prstGeom>
        </p:spPr>
      </p:pic>
    </p:spTree>
    <p:extLst>
      <p:ext uri="{BB962C8B-B14F-4D97-AF65-F5344CB8AC3E}">
        <p14:creationId xmlns:p14="http://schemas.microsoft.com/office/powerpoint/2010/main" val="16903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CC9613B-F62C-D5EC-99E4-D092C5D902CB}"/>
              </a:ext>
            </a:extLst>
          </p:cNvPr>
          <p:cNvSpPr>
            <a:spLocks noGrp="1"/>
          </p:cNvSpPr>
          <p:nvPr>
            <p:ph type="title"/>
          </p:nvPr>
        </p:nvSpPr>
        <p:spPr>
          <a:xfrm>
            <a:off x="5472332" y="2582520"/>
            <a:ext cx="6593058" cy="2143125"/>
          </a:xfrm>
        </p:spPr>
        <p:txBody>
          <a:bodyPr>
            <a:noAutofit/>
          </a:bodyPr>
          <a:lstStyle/>
          <a:p>
            <a:pPr algn="ctr"/>
            <a:r>
              <a:rPr lang="ar-SA" sz="8000" dirty="0"/>
              <a:t>سب الناس و شتمهم من الأخلاق الذميمة التي يجب على المُسلم أن يترفع عنها . </a:t>
            </a:r>
          </a:p>
        </p:txBody>
      </p:sp>
      <p:pic>
        <p:nvPicPr>
          <p:cNvPr id="1028" name="Picture 4" descr="الحديث الصحيح on Twitter: &quot;قال رسول الله ﷺ : من الكبائر شتم الرجل والديه  قالوا : يا رسول الله وهل يشتم الرجل والديه؟ قال : نعم يسب أبا الرجل فيسب  أباه ويسب">
            <a:extLst>
              <a:ext uri="{FF2B5EF4-FFF2-40B4-BE49-F238E27FC236}">
                <a16:creationId xmlns:a16="http://schemas.microsoft.com/office/drawing/2014/main" id="{43BB11A7-4D5E-0864-DE28-C6B47C7C5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989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52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143468F-1068-A70C-F36A-C06DAA5F2EF8}"/>
              </a:ext>
            </a:extLst>
          </p:cNvPr>
          <p:cNvSpPr>
            <a:spLocks noGrp="1"/>
          </p:cNvSpPr>
          <p:nvPr>
            <p:ph type="title"/>
          </p:nvPr>
        </p:nvSpPr>
        <p:spPr>
          <a:xfrm>
            <a:off x="135989" y="112543"/>
            <a:ext cx="11723076" cy="1578146"/>
          </a:xfrm>
        </p:spPr>
        <p:txBody>
          <a:bodyPr>
            <a:normAutofit fontScale="90000"/>
          </a:bodyPr>
          <a:lstStyle/>
          <a:p>
            <a:r>
              <a:rPr lang="ar-SA" sz="6600" dirty="0"/>
              <a:t>طالبتي المجتهدة ما معنى القذف و ما حكمـــه </a:t>
            </a:r>
            <a:r>
              <a:rPr lang="ar-SA" sz="9800" dirty="0"/>
              <a:t>؟ </a:t>
            </a:r>
            <a:endParaRPr lang="ar-SA" sz="6600" dirty="0"/>
          </a:p>
        </p:txBody>
      </p:sp>
      <p:sp>
        <p:nvSpPr>
          <p:cNvPr id="3" name="عنصر نائب للمحتوى 2">
            <a:extLst>
              <a:ext uri="{FF2B5EF4-FFF2-40B4-BE49-F238E27FC236}">
                <a16:creationId xmlns:a16="http://schemas.microsoft.com/office/drawing/2014/main" id="{FBF39F8D-4188-9850-4C45-DFEB3CE9EE71}"/>
              </a:ext>
            </a:extLst>
          </p:cNvPr>
          <p:cNvSpPr>
            <a:spLocks noGrp="1"/>
          </p:cNvSpPr>
          <p:nvPr>
            <p:ph idx="1"/>
          </p:nvPr>
        </p:nvSpPr>
        <p:spPr>
          <a:xfrm>
            <a:off x="7054948" y="2313525"/>
            <a:ext cx="4979963" cy="4850788"/>
          </a:xfrm>
        </p:spPr>
        <p:txBody>
          <a:bodyPr>
            <a:normAutofit/>
          </a:bodyPr>
          <a:lstStyle/>
          <a:p>
            <a:pPr marL="0" indent="0">
              <a:buNone/>
            </a:pPr>
            <a:r>
              <a:rPr lang="ar-SA" sz="6000" dirty="0">
                <a:solidFill>
                  <a:srgbClr val="C00000"/>
                </a:solidFill>
              </a:rPr>
              <a:t>القذف هو الرمي بالزنـا أو اللواط أو الاتهام بالفاحشة . </a:t>
            </a:r>
          </a:p>
          <a:p>
            <a:pPr marL="0" indent="0">
              <a:buNone/>
            </a:pPr>
            <a:r>
              <a:rPr lang="ar-SA" sz="6000" dirty="0"/>
              <a:t>حكمه : </a:t>
            </a:r>
            <a:r>
              <a:rPr lang="ar-SA" sz="6000" dirty="0">
                <a:solidFill>
                  <a:srgbClr val="C00000"/>
                </a:solidFill>
              </a:rPr>
              <a:t>مُحرم </a:t>
            </a:r>
          </a:p>
        </p:txBody>
      </p:sp>
      <p:pic>
        <p:nvPicPr>
          <p:cNvPr id="2050" name="Picture 2" descr="والذين يؤذون المؤمنين والمؤمنات بغير ما اكتسبوا فقد احتملوا بهتانا وإثما  مبينا . [ الأحزاب: 58]">
            <a:extLst>
              <a:ext uri="{FF2B5EF4-FFF2-40B4-BE49-F238E27FC236}">
                <a16:creationId xmlns:a16="http://schemas.microsoft.com/office/drawing/2014/main" id="{EEC4AD40-FA96-4833-06DB-B9F19288B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89" y="1690689"/>
            <a:ext cx="7094805" cy="485078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90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1D2E6DD-857C-E46D-561E-301DEC2F63A8}"/>
              </a:ext>
            </a:extLst>
          </p:cNvPr>
          <p:cNvSpPr>
            <a:spLocks noGrp="1"/>
          </p:cNvSpPr>
          <p:nvPr>
            <p:ph type="title"/>
          </p:nvPr>
        </p:nvSpPr>
        <p:spPr>
          <a:xfrm>
            <a:off x="0" y="681039"/>
            <a:ext cx="11985674" cy="1316574"/>
          </a:xfrm>
        </p:spPr>
        <p:txBody>
          <a:bodyPr>
            <a:noAutofit/>
          </a:bodyPr>
          <a:lstStyle/>
          <a:p>
            <a:pPr algn="ctr"/>
            <a:r>
              <a:rPr lang="ar-SA" sz="5400" dirty="0"/>
              <a:t>طالبتي المجتهدة من الضروريات الخمس حفظ المال فأمر الإسلام بحفظ أموال الناس و حرم أكلها بأي وجه من الوجوه , مثلي على ذلك .  </a:t>
            </a:r>
          </a:p>
        </p:txBody>
      </p:sp>
      <p:pic>
        <p:nvPicPr>
          <p:cNvPr id="4" name="الصورة 5" descr="صورة مقربة لشعار&#10;&#10;الوصف الذي تم إنشاؤه تلقائياً">
            <a:extLst>
              <a:ext uri="{FF2B5EF4-FFF2-40B4-BE49-F238E27FC236}">
                <a16:creationId xmlns:a16="http://schemas.microsoft.com/office/drawing/2014/main" id="{095E8F4E-7440-83AF-87A5-13E38E4D3125}"/>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flipH="1">
            <a:off x="1873348" y="3094891"/>
            <a:ext cx="2867463" cy="3095105"/>
          </a:xfrm>
          <a:prstGeom prst="rect">
            <a:avLst/>
          </a:prstGeom>
        </p:spPr>
      </p:pic>
      <p:pic>
        <p:nvPicPr>
          <p:cNvPr id="5" name="الصورة 5" descr="صورة مقربة لشعار&#10;&#10;الوصف الذي تم إنشاؤه تلقائياً">
            <a:extLst>
              <a:ext uri="{FF2B5EF4-FFF2-40B4-BE49-F238E27FC236}">
                <a16:creationId xmlns:a16="http://schemas.microsoft.com/office/drawing/2014/main" id="{2A6A11FB-367A-04C0-79E7-AF1E387630AA}"/>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flipH="1">
            <a:off x="6682154" y="3081856"/>
            <a:ext cx="2867464" cy="3095105"/>
          </a:xfrm>
          <a:prstGeom prst="rect">
            <a:avLst/>
          </a:prstGeom>
        </p:spPr>
      </p:pic>
      <p:sp>
        <p:nvSpPr>
          <p:cNvPr id="6" name="مربع نص 5">
            <a:extLst>
              <a:ext uri="{FF2B5EF4-FFF2-40B4-BE49-F238E27FC236}">
                <a16:creationId xmlns:a16="http://schemas.microsoft.com/office/drawing/2014/main" id="{8F1B3863-C7B8-E8E4-E645-E2717E2283DF}"/>
              </a:ext>
            </a:extLst>
          </p:cNvPr>
          <p:cNvSpPr txBox="1"/>
          <p:nvPr/>
        </p:nvSpPr>
        <p:spPr>
          <a:xfrm>
            <a:off x="6821657" y="3921370"/>
            <a:ext cx="2588457" cy="1200329"/>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ar-SA" sz="7200" dirty="0">
                <a:solidFill>
                  <a:srgbClr val="C00000"/>
                </a:solidFill>
              </a:rPr>
              <a:t>السرقــة</a:t>
            </a:r>
            <a:r>
              <a:rPr lang="ar-SA" dirty="0">
                <a:solidFill>
                  <a:srgbClr val="C00000"/>
                </a:solidFill>
              </a:rPr>
              <a:t> </a:t>
            </a:r>
          </a:p>
        </p:txBody>
      </p:sp>
      <p:sp>
        <p:nvSpPr>
          <p:cNvPr id="7" name="مربع نص 6">
            <a:extLst>
              <a:ext uri="{FF2B5EF4-FFF2-40B4-BE49-F238E27FC236}">
                <a16:creationId xmlns:a16="http://schemas.microsoft.com/office/drawing/2014/main" id="{B46828A8-D207-C836-3646-F33137B2BC27}"/>
              </a:ext>
            </a:extLst>
          </p:cNvPr>
          <p:cNvSpPr txBox="1"/>
          <p:nvPr/>
        </p:nvSpPr>
        <p:spPr>
          <a:xfrm>
            <a:off x="2026953" y="3921369"/>
            <a:ext cx="2410633" cy="1200329"/>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ar-SA" sz="7200" dirty="0">
                <a:solidFill>
                  <a:srgbClr val="C00000"/>
                </a:solidFill>
              </a:rPr>
              <a:t>الغصب</a:t>
            </a:r>
          </a:p>
        </p:txBody>
      </p:sp>
      <p:cxnSp>
        <p:nvCxnSpPr>
          <p:cNvPr id="9" name="رابط كسهم مستقيم 8">
            <a:extLst>
              <a:ext uri="{FF2B5EF4-FFF2-40B4-BE49-F238E27FC236}">
                <a16:creationId xmlns:a16="http://schemas.microsoft.com/office/drawing/2014/main" id="{D516378D-44A0-01F5-9620-20AF7102A025}"/>
              </a:ext>
            </a:extLst>
          </p:cNvPr>
          <p:cNvCxnSpPr>
            <a:cxnSpLocks/>
          </p:cNvCxnSpPr>
          <p:nvPr/>
        </p:nvCxnSpPr>
        <p:spPr>
          <a:xfrm flipH="1">
            <a:off x="4965895" y="2419643"/>
            <a:ext cx="745588" cy="7174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رابط كسهم مستقيم 10">
            <a:extLst>
              <a:ext uri="{FF2B5EF4-FFF2-40B4-BE49-F238E27FC236}">
                <a16:creationId xmlns:a16="http://schemas.microsoft.com/office/drawing/2014/main" id="{3BDAEFA4-EE8A-DB36-590A-D4E7FD08A9BF}"/>
              </a:ext>
            </a:extLst>
          </p:cNvPr>
          <p:cNvCxnSpPr>
            <a:cxnSpLocks/>
          </p:cNvCxnSpPr>
          <p:nvPr/>
        </p:nvCxnSpPr>
        <p:spPr>
          <a:xfrm>
            <a:off x="5711483" y="2419643"/>
            <a:ext cx="769036" cy="6903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301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C80ACE6-AEE2-E342-BCA9-828D2740994A}"/>
              </a:ext>
            </a:extLst>
          </p:cNvPr>
          <p:cNvSpPr>
            <a:spLocks noGrp="1"/>
          </p:cNvSpPr>
          <p:nvPr>
            <p:ph type="title"/>
          </p:nvPr>
        </p:nvSpPr>
        <p:spPr>
          <a:xfrm>
            <a:off x="295422" y="365125"/>
            <a:ext cx="11676184" cy="1325563"/>
          </a:xfrm>
        </p:spPr>
        <p:txBody>
          <a:bodyPr>
            <a:normAutofit/>
          </a:bodyPr>
          <a:lstStyle/>
          <a:p>
            <a:pPr algn="ctr"/>
            <a:r>
              <a:rPr lang="ar-SA" sz="7200" dirty="0"/>
              <a:t>متى يشتــد تحريم أكل المال ؟ </a:t>
            </a:r>
          </a:p>
        </p:txBody>
      </p:sp>
      <p:sp>
        <p:nvSpPr>
          <p:cNvPr id="3" name="عنصر نائب للمحتوى 2">
            <a:extLst>
              <a:ext uri="{FF2B5EF4-FFF2-40B4-BE49-F238E27FC236}">
                <a16:creationId xmlns:a16="http://schemas.microsoft.com/office/drawing/2014/main" id="{D2870E5C-6832-4D1B-C42B-CA785077AE08}"/>
              </a:ext>
            </a:extLst>
          </p:cNvPr>
          <p:cNvSpPr>
            <a:spLocks noGrp="1"/>
          </p:cNvSpPr>
          <p:nvPr>
            <p:ph idx="1"/>
          </p:nvPr>
        </p:nvSpPr>
        <p:spPr/>
        <p:txBody>
          <a:bodyPr>
            <a:normAutofit/>
          </a:bodyPr>
          <a:lstStyle/>
          <a:p>
            <a:pPr algn="ctr"/>
            <a:endParaRPr lang="ar-SA" sz="7200" dirty="0">
              <a:solidFill>
                <a:srgbClr val="C00000"/>
              </a:solidFill>
            </a:endParaRPr>
          </a:p>
          <a:p>
            <a:pPr algn="ctr"/>
            <a:r>
              <a:rPr lang="ar-SA" sz="7200" dirty="0">
                <a:solidFill>
                  <a:srgbClr val="C00000"/>
                </a:solidFill>
              </a:rPr>
              <a:t>إذا كان المرء ضعيفاً . </a:t>
            </a:r>
          </a:p>
        </p:txBody>
      </p:sp>
      <p:pic>
        <p:nvPicPr>
          <p:cNvPr id="3074" name="Picture 2" descr="توفير المال PNG صورة - PNG All">
            <a:extLst>
              <a:ext uri="{FF2B5EF4-FFF2-40B4-BE49-F238E27FC236}">
                <a16:creationId xmlns:a16="http://schemas.microsoft.com/office/drawing/2014/main" id="{BEC2F05D-692E-7DD6-DAEA-4366A1F88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422" y="4205447"/>
            <a:ext cx="2548304" cy="265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7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barn(inVertical)">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625246-3838-71B0-DFEC-71303DB9E569}"/>
              </a:ext>
            </a:extLst>
          </p:cNvPr>
          <p:cNvSpPr>
            <a:spLocks noGrp="1"/>
          </p:cNvSpPr>
          <p:nvPr>
            <p:ph type="title"/>
          </p:nvPr>
        </p:nvSpPr>
        <p:spPr>
          <a:xfrm>
            <a:off x="233289" y="304641"/>
            <a:ext cx="11353800" cy="1325563"/>
          </a:xfrm>
        </p:spPr>
        <p:txBody>
          <a:bodyPr>
            <a:normAutofit fontScale="90000"/>
          </a:bodyPr>
          <a:lstStyle/>
          <a:p>
            <a:r>
              <a:rPr lang="ar-SA" sz="8000" dirty="0"/>
              <a:t>ما لمراد بسفك الدماء , و ما حُكمــه ؟ </a:t>
            </a:r>
          </a:p>
        </p:txBody>
      </p:sp>
      <p:sp>
        <p:nvSpPr>
          <p:cNvPr id="3" name="عنصر نائب للمحتوى 2">
            <a:extLst>
              <a:ext uri="{FF2B5EF4-FFF2-40B4-BE49-F238E27FC236}">
                <a16:creationId xmlns:a16="http://schemas.microsoft.com/office/drawing/2014/main" id="{F32EA1E2-011E-25F1-8282-45118E295D8D}"/>
              </a:ext>
            </a:extLst>
          </p:cNvPr>
          <p:cNvSpPr>
            <a:spLocks noGrp="1"/>
          </p:cNvSpPr>
          <p:nvPr>
            <p:ph idx="1"/>
          </p:nvPr>
        </p:nvSpPr>
        <p:spPr>
          <a:xfrm>
            <a:off x="7821637" y="1825625"/>
            <a:ext cx="3996397" cy="4351338"/>
          </a:xfrm>
        </p:spPr>
        <p:txBody>
          <a:bodyPr>
            <a:noAutofit/>
          </a:bodyPr>
          <a:lstStyle/>
          <a:p>
            <a:pPr marL="0" indent="0" algn="ctr">
              <a:buNone/>
            </a:pPr>
            <a:r>
              <a:rPr lang="ar-SA" sz="6000" dirty="0">
                <a:solidFill>
                  <a:srgbClr val="C00000"/>
                </a:solidFill>
              </a:rPr>
              <a:t>كبيره من كبائر الذنوب و مرتكب هذه الكبيرة يعرض نفسه لسخط الله و عقوبتـه . </a:t>
            </a:r>
          </a:p>
        </p:txBody>
      </p:sp>
      <p:pic>
        <p:nvPicPr>
          <p:cNvPr id="4098" name="Picture 2" descr="ومن يقتل مؤمنا متعمدا فجزاؤه جهنم خالدا فيها وغضب الله عليه ولعنه . [  النساء: 93]">
            <a:extLst>
              <a:ext uri="{FF2B5EF4-FFF2-40B4-BE49-F238E27FC236}">
                <a16:creationId xmlns:a16="http://schemas.microsoft.com/office/drawing/2014/main" id="{5F527F89-5461-EBD6-9E52-4254E7ACC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1280"/>
            <a:ext cx="7821637" cy="461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3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ipe(down)">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C3F7144-2802-E227-778C-246226DA1760}"/>
              </a:ext>
            </a:extLst>
          </p:cNvPr>
          <p:cNvSpPr>
            <a:spLocks noGrp="1"/>
          </p:cNvSpPr>
          <p:nvPr>
            <p:ph type="title"/>
          </p:nvPr>
        </p:nvSpPr>
        <p:spPr>
          <a:xfrm>
            <a:off x="271976" y="443132"/>
            <a:ext cx="11648048" cy="1507808"/>
          </a:xfrm>
        </p:spPr>
        <p:txBody>
          <a:bodyPr>
            <a:noAutofit/>
          </a:bodyPr>
          <a:lstStyle/>
          <a:p>
            <a:pPr algn="ctr"/>
            <a:r>
              <a:rPr lang="ar-SA" sz="6600" dirty="0"/>
              <a:t>ما العقوبـة المترتبـة على تسلط القوي على الضعيف بالضرب بغير وجه حق ؟ </a:t>
            </a:r>
          </a:p>
        </p:txBody>
      </p:sp>
      <p:pic>
        <p:nvPicPr>
          <p:cNvPr id="4" name="الصورة 5" descr="صورة مقربة لشعار&#10;&#10;الوصف الذي تم إنشاؤه تلقائياً">
            <a:extLst>
              <a:ext uri="{FF2B5EF4-FFF2-40B4-BE49-F238E27FC236}">
                <a16:creationId xmlns:a16="http://schemas.microsoft.com/office/drawing/2014/main" id="{008A76D7-1330-570C-75B2-F709F030B9A1}"/>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flipH="1">
            <a:off x="7512145" y="2603554"/>
            <a:ext cx="3305907" cy="3811314"/>
          </a:xfrm>
          <a:prstGeom prst="rect">
            <a:avLst/>
          </a:prstGeom>
        </p:spPr>
      </p:pic>
      <p:pic>
        <p:nvPicPr>
          <p:cNvPr id="5" name="الصورة 5" descr="صورة مقربة لشعار&#10;&#10;الوصف الذي تم إنشاؤه تلقائياً">
            <a:extLst>
              <a:ext uri="{FF2B5EF4-FFF2-40B4-BE49-F238E27FC236}">
                <a16:creationId xmlns:a16="http://schemas.microsoft.com/office/drawing/2014/main" id="{F1359DB7-1F4C-D615-658A-473D59B26A8F}"/>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flipH="1">
            <a:off x="1924928" y="2603554"/>
            <a:ext cx="3305907" cy="3811314"/>
          </a:xfrm>
          <a:prstGeom prst="rect">
            <a:avLst/>
          </a:prstGeom>
        </p:spPr>
      </p:pic>
      <p:sp>
        <p:nvSpPr>
          <p:cNvPr id="6" name="مربع نص 5">
            <a:extLst>
              <a:ext uri="{FF2B5EF4-FFF2-40B4-BE49-F238E27FC236}">
                <a16:creationId xmlns:a16="http://schemas.microsoft.com/office/drawing/2014/main" id="{C48CDB75-FB76-CC1E-28E7-13234660FCA1}"/>
              </a:ext>
            </a:extLst>
          </p:cNvPr>
          <p:cNvSpPr txBox="1"/>
          <p:nvPr/>
        </p:nvSpPr>
        <p:spPr>
          <a:xfrm>
            <a:off x="7700302" y="2957190"/>
            <a:ext cx="2929592" cy="2862322"/>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ar-SA" sz="5400" dirty="0">
                <a:solidFill>
                  <a:srgbClr val="C00000"/>
                </a:solidFill>
              </a:rPr>
              <a:t>في الدنيـا بالقصاص أو التعزير . </a:t>
            </a:r>
          </a:p>
          <a:p>
            <a:endParaRPr lang="ar-SA" dirty="0">
              <a:solidFill>
                <a:srgbClr val="C00000"/>
              </a:solidFill>
            </a:endParaRPr>
          </a:p>
        </p:txBody>
      </p:sp>
      <p:sp>
        <p:nvSpPr>
          <p:cNvPr id="7" name="مربع نص 6">
            <a:extLst>
              <a:ext uri="{FF2B5EF4-FFF2-40B4-BE49-F238E27FC236}">
                <a16:creationId xmlns:a16="http://schemas.microsoft.com/office/drawing/2014/main" id="{B34E7862-7F88-F3D1-01FC-46DD5FD3A56B}"/>
              </a:ext>
            </a:extLst>
          </p:cNvPr>
          <p:cNvSpPr txBox="1"/>
          <p:nvPr/>
        </p:nvSpPr>
        <p:spPr>
          <a:xfrm>
            <a:off x="2073806" y="2770273"/>
            <a:ext cx="2865123" cy="34778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ar-SA" sz="4400" dirty="0">
                <a:solidFill>
                  <a:srgbClr val="C00000"/>
                </a:solidFill>
              </a:rPr>
              <a:t>في الآخرة إذا لم يأخذ حقه في الدنيا بالأخذ من حسنات ظالمه . </a:t>
            </a:r>
          </a:p>
        </p:txBody>
      </p:sp>
      <p:sp>
        <p:nvSpPr>
          <p:cNvPr id="8" name="وسيلة الشرح: سهم لليسار واليمين 7">
            <a:extLst>
              <a:ext uri="{FF2B5EF4-FFF2-40B4-BE49-F238E27FC236}">
                <a16:creationId xmlns:a16="http://schemas.microsoft.com/office/drawing/2014/main" id="{002FC197-1596-BED0-DC30-9049D15E7273}"/>
              </a:ext>
            </a:extLst>
          </p:cNvPr>
          <p:cNvSpPr/>
          <p:nvPr/>
        </p:nvSpPr>
        <p:spPr>
          <a:xfrm>
            <a:off x="5781813" y="3428999"/>
            <a:ext cx="1179345" cy="1902655"/>
          </a:xfrm>
          <a:prstGeom prst="leftRightArrowCallout">
            <a:avLst>
              <a:gd name="adj1" fmla="val 0"/>
              <a:gd name="adj2" fmla="val 25000"/>
              <a:gd name="adj3" fmla="val 23807"/>
              <a:gd name="adj4" fmla="val 19495"/>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100866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988EDC-DEA7-62A2-384A-CF7FB82A6577}"/>
              </a:ext>
            </a:extLst>
          </p:cNvPr>
          <p:cNvSpPr>
            <a:spLocks noGrp="1"/>
          </p:cNvSpPr>
          <p:nvPr>
            <p:ph type="title"/>
          </p:nvPr>
        </p:nvSpPr>
        <p:spPr>
          <a:xfrm>
            <a:off x="154745" y="365125"/>
            <a:ext cx="11816861" cy="1325563"/>
          </a:xfrm>
        </p:spPr>
        <p:txBody>
          <a:bodyPr>
            <a:normAutofit/>
          </a:bodyPr>
          <a:lstStyle/>
          <a:p>
            <a:r>
              <a:rPr lang="ar-SA" sz="6000" dirty="0"/>
              <a:t>ما السبيل الشرعي لتجنب الإفلاس يوم القيامـة ؟ </a:t>
            </a:r>
          </a:p>
        </p:txBody>
      </p:sp>
      <p:sp>
        <p:nvSpPr>
          <p:cNvPr id="3" name="عنصر نائب للمحتوى 2">
            <a:extLst>
              <a:ext uri="{FF2B5EF4-FFF2-40B4-BE49-F238E27FC236}">
                <a16:creationId xmlns:a16="http://schemas.microsoft.com/office/drawing/2014/main" id="{13ED27AD-19C6-11B0-E2D0-671F38B63FD7}"/>
              </a:ext>
            </a:extLst>
          </p:cNvPr>
          <p:cNvSpPr>
            <a:spLocks noGrp="1"/>
          </p:cNvSpPr>
          <p:nvPr>
            <p:ph idx="1"/>
          </p:nvPr>
        </p:nvSpPr>
        <p:spPr>
          <a:xfrm>
            <a:off x="6219678" y="2261724"/>
            <a:ext cx="5257800" cy="3477895"/>
          </a:xfrm>
        </p:spPr>
        <p:style>
          <a:lnRef idx="2">
            <a:schemeClr val="dk1"/>
          </a:lnRef>
          <a:fillRef idx="1">
            <a:schemeClr val="lt1"/>
          </a:fillRef>
          <a:effectRef idx="0">
            <a:schemeClr val="dk1"/>
          </a:effectRef>
          <a:fontRef idx="minor">
            <a:schemeClr val="dk1"/>
          </a:fontRef>
        </p:style>
        <p:txBody>
          <a:bodyPr/>
          <a:lstStyle/>
          <a:p>
            <a:pPr marL="0" indent="0">
              <a:buNone/>
            </a:pPr>
            <a:r>
              <a:rPr lang="ar-SA" sz="6000" dirty="0">
                <a:solidFill>
                  <a:srgbClr val="C00000"/>
                </a:solidFill>
              </a:rPr>
              <a:t>1- ترك الظلم و رد الحقوق لأهلها . </a:t>
            </a:r>
          </a:p>
          <a:p>
            <a:pPr marL="0" indent="0">
              <a:buNone/>
            </a:pPr>
            <a:r>
              <a:rPr lang="ar-SA" sz="6000" dirty="0">
                <a:solidFill>
                  <a:srgbClr val="C00000"/>
                </a:solidFill>
              </a:rPr>
              <a:t>2- التحلل منهم . </a:t>
            </a:r>
          </a:p>
          <a:p>
            <a:pPr marL="0" indent="0">
              <a:buNone/>
            </a:pPr>
            <a:endParaRPr lang="ar-SA" dirty="0">
              <a:solidFill>
                <a:srgbClr val="C00000"/>
              </a:solidFill>
            </a:endParaRPr>
          </a:p>
        </p:txBody>
      </p:sp>
      <p:pic>
        <p:nvPicPr>
          <p:cNvPr id="5122" name="Picture 2" descr="أحاديث البخاري ومسلم - عن أبي هريرة رضي الله عنه عن النبي ﷺ قال: من كانت  عنده مظلمة لأخيه، من عرضه أو من شيء، فليتحلله منه اليوم قبل أن لا يكون دينار">
            <a:extLst>
              <a:ext uri="{FF2B5EF4-FFF2-40B4-BE49-F238E27FC236}">
                <a16:creationId xmlns:a16="http://schemas.microsoft.com/office/drawing/2014/main" id="{DFF225C5-7A95-FADF-E383-06E4FE3E3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44"/>
          <a:stretch/>
        </p:blipFill>
        <p:spPr bwMode="auto">
          <a:xfrm>
            <a:off x="281356" y="1690688"/>
            <a:ext cx="5444195" cy="497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1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F9B65AD-22E2-06B4-909B-B15CABC4E280}"/>
              </a:ext>
            </a:extLst>
          </p:cNvPr>
          <p:cNvSpPr>
            <a:spLocks noGrp="1"/>
          </p:cNvSpPr>
          <p:nvPr>
            <p:ph type="title"/>
          </p:nvPr>
        </p:nvSpPr>
        <p:spPr>
          <a:xfrm>
            <a:off x="215704" y="224448"/>
            <a:ext cx="11760591" cy="2518752"/>
          </a:xfrm>
        </p:spPr>
        <p:txBody>
          <a:bodyPr>
            <a:normAutofit/>
          </a:bodyPr>
          <a:lstStyle/>
          <a:p>
            <a:pPr algn="ctr"/>
            <a:r>
              <a:rPr lang="ar-SA" sz="6000" dirty="0">
                <a:cs typeface="Akhbar MT" pitchFamily="2" charset="-78"/>
              </a:rPr>
              <a:t>طالبتي المجتهدة خلال دقيقة واحدة ما حكم من مات و عليه ديون للناس , أو حقوق ؟ </a:t>
            </a:r>
          </a:p>
        </p:txBody>
      </p:sp>
      <p:sp>
        <p:nvSpPr>
          <p:cNvPr id="3" name="عنصر نائب للمحتوى 2">
            <a:extLst>
              <a:ext uri="{FF2B5EF4-FFF2-40B4-BE49-F238E27FC236}">
                <a16:creationId xmlns:a16="http://schemas.microsoft.com/office/drawing/2014/main" id="{5A4133F5-735F-5FB3-3708-16042CBB19D7}"/>
              </a:ext>
            </a:extLst>
          </p:cNvPr>
          <p:cNvSpPr>
            <a:spLocks noGrp="1"/>
          </p:cNvSpPr>
          <p:nvPr>
            <p:ph idx="1"/>
          </p:nvPr>
        </p:nvSpPr>
        <p:spPr>
          <a:xfrm>
            <a:off x="838200" y="3039258"/>
            <a:ext cx="10515600" cy="1702190"/>
          </a:xfrm>
        </p:spPr>
        <p:txBody>
          <a:bodyPr>
            <a:normAutofit/>
          </a:bodyPr>
          <a:lstStyle/>
          <a:p>
            <a:pPr marL="0" indent="0" algn="ctr">
              <a:buNone/>
            </a:pPr>
            <a:r>
              <a:rPr lang="ar-SA" sz="8000" dirty="0">
                <a:solidFill>
                  <a:srgbClr val="C00000"/>
                </a:solidFill>
                <a:cs typeface="Akhbar MT" pitchFamily="2" charset="-78"/>
              </a:rPr>
              <a:t>على ورثته قضاؤها من تركته . </a:t>
            </a:r>
          </a:p>
        </p:txBody>
      </p:sp>
      <p:pic>
        <p:nvPicPr>
          <p:cNvPr id="4" name="Picture 2" descr="1 Minute Timer With Alarm | مؤقت دقيقة واحدة مع منبه - YouTube">
            <a:extLst>
              <a:ext uri="{FF2B5EF4-FFF2-40B4-BE49-F238E27FC236}">
                <a16:creationId xmlns:a16="http://schemas.microsoft.com/office/drawing/2014/main" id="{F0EF01F2-3B01-A3C0-8A94-B1DEF0D94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94" r="22207"/>
          <a:stretch/>
        </p:blipFill>
        <p:spPr bwMode="auto">
          <a:xfrm>
            <a:off x="4744897" y="4155797"/>
            <a:ext cx="2702203" cy="2702203"/>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39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28499CCF-A4ED-04F8-BDC6-B166CA36FA7C}"/>
              </a:ext>
            </a:extLst>
          </p:cNvPr>
          <p:cNvSpPr txBox="1">
            <a:spLocks/>
          </p:cNvSpPr>
          <p:nvPr/>
        </p:nvSpPr>
        <p:spPr>
          <a:xfrm>
            <a:off x="1099457" y="303668"/>
            <a:ext cx="10515600" cy="989867"/>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6000" b="1" dirty="0">
                <a:ln w="9525">
                  <a:solidFill>
                    <a:schemeClr val="bg1"/>
                  </a:solidFill>
                  <a:prstDash val="solid"/>
                </a:ln>
                <a:effectLst>
                  <a:outerShdw blurRad="12700" dist="38100" dir="2700000" algn="tl" rotWithShape="0">
                    <a:schemeClr val="bg1">
                      <a:lumMod val="50000"/>
                    </a:schemeClr>
                  </a:outerShdw>
                </a:effectLst>
              </a:rPr>
              <a:t>ســؤال و جواب </a:t>
            </a:r>
          </a:p>
        </p:txBody>
      </p:sp>
      <p:pic>
        <p:nvPicPr>
          <p:cNvPr id="5" name="الصورة 5" descr="صورة مقربة لشعار&#10;&#10;الوصف الذي تم إنشاؤه تلقائياً">
            <a:extLst>
              <a:ext uri="{FF2B5EF4-FFF2-40B4-BE49-F238E27FC236}">
                <a16:creationId xmlns:a16="http://schemas.microsoft.com/office/drawing/2014/main" id="{0858AAD5-4852-376D-3641-0BBA53DD20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a:stretch/>
        </p:blipFill>
        <p:spPr>
          <a:xfrm flipH="1">
            <a:off x="1585697" y="2103516"/>
            <a:ext cx="5503080" cy="3095105"/>
          </a:xfrm>
          <a:prstGeom prst="rect">
            <a:avLst/>
          </a:prstGeom>
        </p:spPr>
      </p:pic>
      <p:pic>
        <p:nvPicPr>
          <p:cNvPr id="6" name="Picture 2" descr="Closed Envelope Clipart | i2Clipart - Royalty Free Public Domain Clipart">
            <a:extLst>
              <a:ext uri="{FF2B5EF4-FFF2-40B4-BE49-F238E27FC236}">
                <a16:creationId xmlns:a16="http://schemas.microsoft.com/office/drawing/2014/main" id="{4DEF32B5-D46A-D9F0-8B6C-5B502A680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968" y="2781121"/>
            <a:ext cx="6074228" cy="3894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ay3 - صور لـ #أيقونة #رمز #ظرف #مغلق #رسالة #البريد_الإلكتروني #بريد">
            <a:extLst>
              <a:ext uri="{FF2B5EF4-FFF2-40B4-BE49-F238E27FC236}">
                <a16:creationId xmlns:a16="http://schemas.microsoft.com/office/drawing/2014/main" id="{4C942585-D837-2D08-7ADD-5BBCDEFE8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234" y="1659379"/>
            <a:ext cx="1539793" cy="98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العنوان 1">
            <a:extLst>
              <a:ext uri="{FF2B5EF4-FFF2-40B4-BE49-F238E27FC236}">
                <a16:creationId xmlns:a16="http://schemas.microsoft.com/office/drawing/2014/main" id="{19156E25-794F-9252-7AA6-7C1C78CFE099}"/>
              </a:ext>
            </a:extLst>
          </p:cNvPr>
          <p:cNvSpPr txBox="1">
            <a:spLocks/>
          </p:cNvSpPr>
          <p:nvPr/>
        </p:nvSpPr>
        <p:spPr>
          <a:xfrm flipH="1">
            <a:off x="1295400" y="276834"/>
            <a:ext cx="10058400" cy="13716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6000" dirty="0">
                <a:cs typeface="Simple Indust Outline" panose="02010400000000000000" pitchFamily="2" charset="-78"/>
              </a:rPr>
              <a:t>القوانيـــــــــــــــــن الصفيـــة</a:t>
            </a:r>
            <a:endParaRPr lang="ar" sz="6000" dirty="0">
              <a:cs typeface="Simple Indust Outline" panose="02010400000000000000" pitchFamily="2" charset="-78"/>
            </a:endParaRPr>
          </a:p>
        </p:txBody>
      </p:sp>
      <p:graphicFrame>
        <p:nvGraphicFramePr>
          <p:cNvPr id="5" name="عنصر نائب للمحتوى 2">
            <a:extLst>
              <a:ext uri="{FF2B5EF4-FFF2-40B4-BE49-F238E27FC236}">
                <a16:creationId xmlns:a16="http://schemas.microsoft.com/office/drawing/2014/main" id="{D17A9D90-8E62-753A-D3B8-B49A637F02CC}"/>
              </a:ext>
            </a:extLst>
          </p:cNvPr>
          <p:cNvGraphicFramePr>
            <a:graphicFrameLocks/>
          </p:cNvGraphicFramePr>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مربع نص 5">
            <a:extLst>
              <a:ext uri="{FF2B5EF4-FFF2-40B4-BE49-F238E27FC236}">
                <a16:creationId xmlns:a16="http://schemas.microsoft.com/office/drawing/2014/main" id="{FF5DC474-A1D1-144D-619A-525F84B3970B}"/>
              </a:ext>
            </a:extLst>
          </p:cNvPr>
          <p:cNvSpPr txBox="1"/>
          <p:nvPr/>
        </p:nvSpPr>
        <p:spPr>
          <a:xfrm>
            <a:off x="8046720" y="4845548"/>
            <a:ext cx="3287878"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1" anchor="t" anchorCtr="0">
            <a:noAutofit/>
          </a:bodyPr>
          <a:lstStyle/>
          <a:p>
            <a:pPr marL="0" lvl="0" indent="0" algn="ctr" defTabSz="1111250" rtl="1">
              <a:lnSpc>
                <a:spcPct val="100000"/>
              </a:lnSpc>
              <a:spcBef>
                <a:spcPct val="0"/>
              </a:spcBef>
              <a:spcAft>
                <a:spcPct val="35000"/>
              </a:spcAft>
              <a:buNone/>
              <a:defRPr cap="all"/>
            </a:pPr>
            <a:r>
              <a:rPr lang="ar-SA" sz="2500" kern="1200" dirty="0">
                <a:latin typeface="Simplified Arabic Fixed" panose="02070309020205020404" pitchFamily="49" charset="-78"/>
                <a:ea typeface="Tahoma" panose="020B0604030504040204" pitchFamily="34" charset="0"/>
                <a:cs typeface="Simplified Arabic Fixed" panose="02070309020205020404" pitchFamily="49" charset="-78"/>
              </a:rPr>
              <a:t>أرفع</a:t>
            </a:r>
            <a:r>
              <a:rPr lang="ar-SA" sz="2500" kern="1200" baseline="0" dirty="0">
                <a:latin typeface="Simplified Arabic Fixed" panose="02070309020205020404" pitchFamily="49" charset="-78"/>
                <a:ea typeface="Tahoma" panose="020B0604030504040204" pitchFamily="34" charset="0"/>
                <a:cs typeface="Simplified Arabic Fixed" panose="02070309020205020404" pitchFamily="49" charset="-78"/>
              </a:rPr>
              <a:t> يدي قبل أن أتحدث</a:t>
            </a:r>
            <a:endParaRPr lang="ar" sz="2500" kern="1200" dirty="0">
              <a:latin typeface="Simplified Arabic Fixed" panose="02070309020205020404" pitchFamily="49" charset="-78"/>
              <a:ea typeface="Tahoma" panose="020B0604030504040204" pitchFamily="34" charset="0"/>
              <a:cs typeface="Simplified Arabic Fixed" panose="02070309020205020404" pitchFamily="49" charset="-78"/>
            </a:endParaRPr>
          </a:p>
        </p:txBody>
      </p:sp>
      <p:sp>
        <p:nvSpPr>
          <p:cNvPr id="7" name="مربع نص 6">
            <a:extLst>
              <a:ext uri="{FF2B5EF4-FFF2-40B4-BE49-F238E27FC236}">
                <a16:creationId xmlns:a16="http://schemas.microsoft.com/office/drawing/2014/main" id="{E3399950-BFE5-4B4A-D373-98806617830F}"/>
              </a:ext>
            </a:extLst>
          </p:cNvPr>
          <p:cNvSpPr txBox="1"/>
          <p:nvPr/>
        </p:nvSpPr>
        <p:spPr>
          <a:xfrm>
            <a:off x="4436625" y="4845548"/>
            <a:ext cx="33187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1" anchor="t" anchorCtr="0">
            <a:noAutofit/>
          </a:bodyPr>
          <a:lstStyle/>
          <a:p>
            <a:pPr marL="0" lvl="0" indent="0" algn="ctr" defTabSz="1111250" rtl="1">
              <a:lnSpc>
                <a:spcPct val="100000"/>
              </a:lnSpc>
              <a:spcBef>
                <a:spcPct val="0"/>
              </a:spcBef>
              <a:spcAft>
                <a:spcPct val="35000"/>
              </a:spcAft>
              <a:buNone/>
              <a:defRPr cap="all"/>
            </a:pPr>
            <a:r>
              <a:rPr lang="ar-SA" sz="2500" kern="1200" dirty="0">
                <a:latin typeface="Simplified Arabic Fixed" panose="02070309020205020404" pitchFamily="49" charset="-78"/>
                <a:ea typeface="Tahoma" panose="020B0604030504040204" pitchFamily="34" charset="0"/>
                <a:cs typeface="Simplified Arabic Fixed" panose="02070309020205020404" pitchFamily="49" charset="-78"/>
              </a:rPr>
              <a:t>أستمع</a:t>
            </a:r>
            <a:r>
              <a:rPr lang="ar-SA" sz="2500" kern="1200" baseline="0" dirty="0">
                <a:latin typeface="Simplified Arabic Fixed" panose="02070309020205020404" pitchFamily="49" charset="-78"/>
                <a:ea typeface="Tahoma" panose="020B0604030504040204" pitchFamily="34" charset="0"/>
                <a:cs typeface="Simplified Arabic Fixed" panose="02070309020205020404" pitchFamily="49" charset="-78"/>
              </a:rPr>
              <a:t> إلى شرح معلمتي</a:t>
            </a:r>
            <a:endParaRPr lang="ar" sz="2500" kern="1200" dirty="0">
              <a:latin typeface="Simplified Arabic Fixed" panose="02070309020205020404" pitchFamily="49" charset="-78"/>
              <a:ea typeface="Tahoma" panose="020B0604030504040204" pitchFamily="34" charset="0"/>
              <a:cs typeface="Simplified Arabic Fixed" panose="02070309020205020404" pitchFamily="49" charset="-78"/>
            </a:endParaRPr>
          </a:p>
        </p:txBody>
      </p:sp>
      <p:sp>
        <p:nvSpPr>
          <p:cNvPr id="8" name="مربع نص 7">
            <a:extLst>
              <a:ext uri="{FF2B5EF4-FFF2-40B4-BE49-F238E27FC236}">
                <a16:creationId xmlns:a16="http://schemas.microsoft.com/office/drawing/2014/main" id="{C7DE1A7C-0678-122F-6434-4ACBF57D60FB}"/>
              </a:ext>
            </a:extLst>
          </p:cNvPr>
          <p:cNvSpPr txBox="1"/>
          <p:nvPr/>
        </p:nvSpPr>
        <p:spPr>
          <a:xfrm>
            <a:off x="857402" y="4845548"/>
            <a:ext cx="33187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1" anchor="t" anchorCtr="0">
            <a:noAutofit/>
          </a:bodyPr>
          <a:lstStyle/>
          <a:p>
            <a:pPr marL="0" lvl="0" indent="0" algn="ctr" defTabSz="1111250" rtl="1">
              <a:lnSpc>
                <a:spcPct val="100000"/>
              </a:lnSpc>
              <a:spcBef>
                <a:spcPct val="0"/>
              </a:spcBef>
              <a:spcAft>
                <a:spcPct val="35000"/>
              </a:spcAft>
              <a:buNone/>
              <a:defRPr cap="all"/>
            </a:pPr>
            <a:r>
              <a:rPr lang="ar-SA" sz="2500" kern="1200" dirty="0">
                <a:latin typeface="Simplified Arabic Fixed" panose="02070309020205020404" pitchFamily="49" charset="-78"/>
                <a:ea typeface="Tahoma" panose="020B0604030504040204" pitchFamily="34" charset="0"/>
                <a:cs typeface="Simplified Arabic Fixed" panose="02070309020205020404" pitchFamily="49" charset="-78"/>
              </a:rPr>
              <a:t>أجلس</a:t>
            </a:r>
            <a:r>
              <a:rPr lang="ar-SA" sz="2500" kern="1200" baseline="0" dirty="0">
                <a:latin typeface="Simplified Arabic Fixed" panose="02070309020205020404" pitchFamily="49" charset="-78"/>
                <a:ea typeface="Tahoma" panose="020B0604030504040204" pitchFamily="34" charset="0"/>
                <a:cs typeface="Simplified Arabic Fixed" panose="02070309020205020404" pitchFamily="49" charset="-78"/>
              </a:rPr>
              <a:t> جلســة صحيحة</a:t>
            </a:r>
            <a:endParaRPr lang="ar" sz="2500" kern="1200" dirty="0">
              <a:latin typeface="Simplified Arabic Fixed" panose="02070309020205020404" pitchFamily="49" charset="-78"/>
              <a:ea typeface="Tahoma" panose="020B0604030504040204" pitchFamily="34" charset="0"/>
              <a:cs typeface="Simplified Arabic Fixed" panose="02070309020205020404" pitchFamily="49" charset="-78"/>
            </a:endParaRPr>
          </a:p>
        </p:txBody>
      </p:sp>
    </p:spTree>
    <p:extLst>
      <p:ext uri="{BB962C8B-B14F-4D97-AF65-F5344CB8AC3E}">
        <p14:creationId xmlns:p14="http://schemas.microsoft.com/office/powerpoint/2010/main" val="21339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E58DA534-801E-88D1-BF75-530334D0CF15}"/>
              </a:ext>
            </a:extLst>
          </p:cNvPr>
          <p:cNvSpPr txBox="1">
            <a:spLocks/>
          </p:cNvSpPr>
          <p:nvPr/>
        </p:nvSpPr>
        <p:spPr>
          <a:xfrm>
            <a:off x="1203960" y="442947"/>
            <a:ext cx="10515600" cy="989867"/>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6000" b="1" dirty="0">
                <a:ln w="9525">
                  <a:solidFill>
                    <a:schemeClr val="bg1"/>
                  </a:solidFill>
                  <a:prstDash val="solid"/>
                </a:ln>
                <a:effectLst>
                  <a:outerShdw blurRad="12700" dist="38100" dir="2700000" algn="tl" rotWithShape="0">
                    <a:schemeClr val="bg1">
                      <a:lumMod val="50000"/>
                    </a:schemeClr>
                  </a:outerShdw>
                </a:effectLst>
              </a:rPr>
              <a:t>الواجب</a:t>
            </a:r>
          </a:p>
        </p:txBody>
      </p:sp>
      <p:pic>
        <p:nvPicPr>
          <p:cNvPr id="5" name="الصورة 5" descr="صورة مقربة لشعار&#10;&#10;الوصف الذي تم إنشاؤه تلقائياً">
            <a:extLst>
              <a:ext uri="{FF2B5EF4-FFF2-40B4-BE49-F238E27FC236}">
                <a16:creationId xmlns:a16="http://schemas.microsoft.com/office/drawing/2014/main" id="{72EBBB65-ADF6-0CD3-3DB0-FC0E3D9CDFBB}"/>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flipH="1">
            <a:off x="1073331" y="1432814"/>
            <a:ext cx="4016160" cy="2259091"/>
          </a:xfrm>
          <a:prstGeom prst="rect">
            <a:avLst/>
          </a:prstGeom>
        </p:spPr>
      </p:pic>
      <p:pic>
        <p:nvPicPr>
          <p:cNvPr id="6" name="عنصر نائب للمحتوى 3">
            <a:extLst>
              <a:ext uri="{FF2B5EF4-FFF2-40B4-BE49-F238E27FC236}">
                <a16:creationId xmlns:a16="http://schemas.microsoft.com/office/drawing/2014/main" id="{1902AC60-4201-B9A1-3E3F-431A77050D61}"/>
              </a:ext>
            </a:extLst>
          </p:cNvPr>
          <p:cNvPicPr>
            <a:picLocks noChangeAspect="1"/>
          </p:cNvPicPr>
          <p:nvPr/>
        </p:nvPicPr>
        <p:blipFill>
          <a:blip r:embed="rId3"/>
          <a:stretch>
            <a:fillRect/>
          </a:stretch>
        </p:blipFill>
        <p:spPr>
          <a:xfrm>
            <a:off x="2963846" y="2506851"/>
            <a:ext cx="6584251" cy="3298222"/>
          </a:xfrm>
          <a:prstGeom prst="rect">
            <a:avLst/>
          </a:prstGeom>
          <a:ln>
            <a:solidFill>
              <a:srgbClr val="C00000"/>
            </a:solidFill>
          </a:ln>
        </p:spPr>
      </p:pic>
      <p:pic>
        <p:nvPicPr>
          <p:cNvPr id="7" name="Picture 2" descr="طريقة اضافة واجب في منصة مدرستي السعودية">
            <a:extLst>
              <a:ext uri="{FF2B5EF4-FFF2-40B4-BE49-F238E27FC236}">
                <a16:creationId xmlns:a16="http://schemas.microsoft.com/office/drawing/2014/main" id="{B6A2BAB5-E8CA-CA71-7532-A59C9510AD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06" t="19828" r="16032" b="8857"/>
          <a:stretch/>
        </p:blipFill>
        <p:spPr bwMode="auto">
          <a:xfrm>
            <a:off x="581200" y="861529"/>
            <a:ext cx="1776549" cy="118872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85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Content Placeholder 1029">
            <a:extLst>
              <a:ext uri="{FF2B5EF4-FFF2-40B4-BE49-F238E27FC236}">
                <a16:creationId xmlns:a16="http://schemas.microsoft.com/office/drawing/2014/main" id="{7ED06FFC-D593-BBE2-12F5-11ADDD4BDDC8}"/>
              </a:ext>
            </a:extLst>
          </p:cNvPr>
          <p:cNvSpPr>
            <a:spLocks noGrp="1"/>
          </p:cNvSpPr>
          <p:nvPr>
            <p:ph idx="1"/>
          </p:nvPr>
        </p:nvSpPr>
        <p:spPr>
          <a:xfrm>
            <a:off x="-304800" y="516835"/>
            <a:ext cx="5433391" cy="6006380"/>
          </a:xfrm>
        </p:spPr>
        <p:txBody>
          <a:bodyPr>
            <a:normAutofit lnSpcReduction="10000"/>
          </a:bodyPr>
          <a:lstStyle/>
          <a:p>
            <a:pPr marL="0" indent="0" algn="ctr">
              <a:buNone/>
            </a:pPr>
            <a:r>
              <a:rPr lang="ar-SA" sz="8800" dirty="0"/>
              <a:t>طالبتي المجتهدة </a:t>
            </a:r>
            <a:r>
              <a:rPr lang="ar-SA" sz="8800" dirty="0" err="1"/>
              <a:t>أسترجعي</a:t>
            </a:r>
            <a:r>
              <a:rPr lang="ar-SA" sz="8800" dirty="0"/>
              <a:t> درسنــــا السابق .</a:t>
            </a:r>
            <a:endParaRPr lang="en-US" sz="8800" dirty="0"/>
          </a:p>
        </p:txBody>
      </p:sp>
      <p:pic>
        <p:nvPicPr>
          <p:cNvPr id="4" name="الصورة 5" descr="صورة مقربة لشعار&#10;&#10;الوصف الذي تم إنشاؤه تلقائياً">
            <a:extLst>
              <a:ext uri="{FF2B5EF4-FFF2-40B4-BE49-F238E27FC236}">
                <a16:creationId xmlns:a16="http://schemas.microsoft.com/office/drawing/2014/main" id="{3BE56ABE-C698-419A-3055-AB8A0F653E57}"/>
              </a:ext>
            </a:extLst>
          </p:cNvPr>
          <p:cNvPicPr>
            <a:picLocks noChangeAspect="1"/>
          </p:cNvPicPr>
          <p:nvPr/>
        </p:nvPicPr>
        <p:blipFill rotWithShape="1">
          <a:blip r:embed="rId2">
            <a:extLst>
              <a:ext uri="{28A0092B-C50C-407E-A947-70E740481C1C}">
                <a14:useLocalDpi xmlns:a14="http://schemas.microsoft.com/office/drawing/2010/main" val="0"/>
              </a:ext>
            </a:extLst>
          </a:blip>
          <a:srcRect t="9879" r="-1" b="-1"/>
          <a:stretch/>
        </p:blipFill>
        <p:spPr>
          <a:xfrm>
            <a:off x="4904316" y="-13256"/>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026" name="Picture 2" descr="حصة الزيادي🕊 on Twitter: &quot;ورقة استراتيجية (شريط الذكريات ...">
            <a:extLst>
              <a:ext uri="{FF2B5EF4-FFF2-40B4-BE49-F238E27FC236}">
                <a16:creationId xmlns:a16="http://schemas.microsoft.com/office/drawing/2014/main" id="{6F5B9F51-F0C7-7421-07CA-0A29F2FC5C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51" b="11913"/>
          <a:stretch/>
        </p:blipFill>
        <p:spPr bwMode="auto">
          <a:xfrm>
            <a:off x="4716571" y="3894286"/>
            <a:ext cx="7472381" cy="2628929"/>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09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E0A5F8DD-E293-D19D-F5D8-3069B5443BB9}"/>
              </a:ext>
            </a:extLst>
          </p:cNvPr>
          <p:cNvSpPr txBox="1">
            <a:spLocks/>
          </p:cNvSpPr>
          <p:nvPr/>
        </p:nvSpPr>
        <p:spPr>
          <a:xfrm>
            <a:off x="7151248" y="-26504"/>
            <a:ext cx="5040752" cy="1692384"/>
          </a:xfrm>
          <a:prstGeom prst="rect">
            <a:avLst/>
          </a:prstGeom>
        </p:spPr>
        <p:txBody>
          <a:bodyPr vert="horz" lIns="228600" tIns="228600" rIns="228600" bIns="228600" rtlCol="0" anchor="ctr">
            <a:normAutofit fontScale="60000" lnSpcReduction="20000"/>
          </a:bodyPr>
          <a:lstStyle>
            <a:lvl1pPr algn="ctr" defTabSz="914400" rtl="1"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r">
              <a:defRPr/>
            </a:pPr>
            <a:r>
              <a:rPr lang="ar-SA" dirty="0">
                <a:solidFill>
                  <a:prstClr val="black"/>
                </a:solidFill>
                <a:latin typeface="Calibri Light" panose="020F0302020204030204"/>
                <a:cs typeface="Times New Roman" panose="02020603050405020304" pitchFamily="18" charset="0"/>
              </a:rPr>
              <a:t>المادة : </a:t>
            </a:r>
            <a:r>
              <a:rPr lang="ar-SA" dirty="0">
                <a:solidFill>
                  <a:schemeClr val="tx1"/>
                </a:solidFill>
                <a:latin typeface="Calibri Light" panose="020F0302020204030204"/>
                <a:cs typeface="Times New Roman" panose="02020603050405020304" pitchFamily="18" charset="0"/>
              </a:rPr>
              <a:t>حديــث</a:t>
            </a:r>
          </a:p>
          <a:p>
            <a:pPr algn="r">
              <a:defRPr/>
            </a:pPr>
            <a:r>
              <a:rPr lang="ar-SA" dirty="0">
                <a:solidFill>
                  <a:srgbClr val="F0A22E"/>
                </a:solidFill>
                <a:latin typeface="Calibri Light" panose="020F0302020204030204"/>
                <a:cs typeface="Times New Roman" panose="02020603050405020304" pitchFamily="18" charset="0"/>
              </a:rPr>
              <a:t>     </a:t>
            </a:r>
            <a:br>
              <a:rPr lang="ar-SA" dirty="0">
                <a:solidFill>
                  <a:srgbClr val="F0A22E"/>
                </a:solidFill>
                <a:latin typeface="Calibri Light" panose="020F0302020204030204"/>
                <a:cs typeface="Times New Roman" panose="02020603050405020304" pitchFamily="18" charset="0"/>
              </a:rPr>
            </a:br>
            <a:r>
              <a:rPr lang="ar-SA" dirty="0">
                <a:solidFill>
                  <a:srgbClr val="2F2B20"/>
                </a:solidFill>
                <a:latin typeface="Calibri Light" panose="020F0302020204030204"/>
                <a:cs typeface="Times New Roman" panose="02020603050405020304" pitchFamily="18" charset="0"/>
              </a:rPr>
              <a:t>اليــوم : </a:t>
            </a:r>
            <a:r>
              <a:rPr lang="ar-SA" dirty="0">
                <a:solidFill>
                  <a:schemeClr val="tx1"/>
                </a:solidFill>
                <a:latin typeface="Calibri Light" panose="020F0302020204030204"/>
                <a:cs typeface="Times New Roman" panose="02020603050405020304" pitchFamily="18" charset="0"/>
              </a:rPr>
              <a:t>الأثنين</a:t>
            </a:r>
          </a:p>
          <a:p>
            <a:pPr algn="r">
              <a:defRPr/>
            </a:pPr>
            <a:br>
              <a:rPr lang="ar-SA" dirty="0">
                <a:solidFill>
                  <a:srgbClr val="F0A22E"/>
                </a:solidFill>
                <a:latin typeface="Calibri Light" panose="020F0302020204030204"/>
                <a:cs typeface="Times New Roman" panose="02020603050405020304" pitchFamily="18" charset="0"/>
              </a:rPr>
            </a:br>
            <a:r>
              <a:rPr lang="ar-SA" dirty="0">
                <a:solidFill>
                  <a:prstClr val="black"/>
                </a:solidFill>
                <a:latin typeface="Calibri Light" panose="020F0302020204030204"/>
                <a:cs typeface="Times New Roman" panose="02020603050405020304" pitchFamily="18" charset="0"/>
              </a:rPr>
              <a:t>التاريخ :___</a:t>
            </a:r>
            <a:r>
              <a:rPr lang="ar-SA" dirty="0">
                <a:solidFill>
                  <a:schemeClr val="tx1"/>
                </a:solidFill>
                <a:latin typeface="Calibri Light" panose="020F0302020204030204"/>
                <a:cs typeface="Times New Roman" panose="02020603050405020304" pitchFamily="18" charset="0"/>
              </a:rPr>
              <a:t>/ 11/ 1446 هـ</a:t>
            </a:r>
          </a:p>
        </p:txBody>
      </p:sp>
      <p:sp>
        <p:nvSpPr>
          <p:cNvPr id="5" name="عنوان 1">
            <a:extLst>
              <a:ext uri="{FF2B5EF4-FFF2-40B4-BE49-F238E27FC236}">
                <a16:creationId xmlns:a16="http://schemas.microsoft.com/office/drawing/2014/main" id="{1C4BA04D-05D9-71B3-5423-11645023AF44}"/>
              </a:ext>
            </a:extLst>
          </p:cNvPr>
          <p:cNvSpPr txBox="1">
            <a:spLocks/>
          </p:cNvSpPr>
          <p:nvPr/>
        </p:nvSpPr>
        <p:spPr>
          <a:xfrm>
            <a:off x="3344091" y="320784"/>
            <a:ext cx="5503817" cy="13716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lang="en-US" sz="4000" i="0" kern="1200" cap="none" spc="0" baseline="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algn="ctr"/>
            <a:r>
              <a:rPr lang="ar-SA" sz="6600" spc="-6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موضوع</a:t>
            </a:r>
            <a:r>
              <a:rPr lang="ar-SA" sz="6600" spc="-6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SA" sz="6600" spc="-6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الدرس</a:t>
            </a:r>
            <a:r>
              <a:rPr lang="ar-SA" sz="6600" spc="-6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ar-SA" sz="6600" dirty="0">
              <a:solidFill>
                <a:srgbClr val="FFC000"/>
              </a:solidFill>
            </a:endParaRPr>
          </a:p>
        </p:txBody>
      </p:sp>
      <p:pic>
        <p:nvPicPr>
          <p:cNvPr id="6" name="Picture 2" descr="حل كتاب الحديث اول ثانوي مسارات 1443 - موقع واجباتي">
            <a:extLst>
              <a:ext uri="{FF2B5EF4-FFF2-40B4-BE49-F238E27FC236}">
                <a16:creationId xmlns:a16="http://schemas.microsoft.com/office/drawing/2014/main" id="{7F857DA2-11D0-5590-F151-975A1DD82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4538782"/>
            <a:ext cx="1796020" cy="216246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74810A9D-12C9-A9F8-1A2B-CC6F1AFAAFBD}"/>
              </a:ext>
            </a:extLst>
          </p:cNvPr>
          <p:cNvSpPr txBox="1"/>
          <p:nvPr/>
        </p:nvSpPr>
        <p:spPr>
          <a:xfrm>
            <a:off x="1926649" y="2557669"/>
            <a:ext cx="8799444" cy="2215991"/>
          </a:xfrm>
          <a:prstGeom prst="rect">
            <a:avLst/>
          </a:prstGeom>
          <a:noFill/>
        </p:spPr>
        <p:txBody>
          <a:bodyPr wrap="square" rtlCol="1">
            <a:spAutoFit/>
          </a:bodyPr>
          <a:lstStyle/>
          <a:p>
            <a:pPr algn="ctr"/>
            <a:r>
              <a:rPr lang="ar-SA" sz="13800" dirty="0">
                <a:solidFill>
                  <a:schemeClr val="accent2">
                    <a:lumMod val="40000"/>
                    <a:lumOff val="60000"/>
                  </a:schemeClr>
                </a:solidFill>
                <a:highlight>
                  <a:srgbClr val="808080"/>
                </a:highlight>
              </a:rPr>
              <a:t>المُفلس الحقيقي</a:t>
            </a:r>
          </a:p>
        </p:txBody>
      </p:sp>
    </p:spTree>
    <p:extLst>
      <p:ext uri="{BB962C8B-B14F-4D97-AF65-F5344CB8AC3E}">
        <p14:creationId xmlns:p14="http://schemas.microsoft.com/office/powerpoint/2010/main" val="1009128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47D44DA-7FFD-C1F9-77DE-31C67C4D1E72}"/>
              </a:ext>
            </a:extLst>
          </p:cNvPr>
          <p:cNvSpPr>
            <a:spLocks noGrp="1"/>
          </p:cNvSpPr>
          <p:nvPr>
            <p:ph idx="1"/>
          </p:nvPr>
        </p:nvSpPr>
        <p:spPr>
          <a:xfrm>
            <a:off x="125896" y="1311965"/>
            <a:ext cx="11940208" cy="4904756"/>
          </a:xfrm>
        </p:spPr>
        <p:txBody>
          <a:bodyPr>
            <a:normAutofit fontScale="85000" lnSpcReduction="10000"/>
          </a:bodyPr>
          <a:lstStyle/>
          <a:p>
            <a:pPr marL="0" indent="0" algn="ctr">
              <a:buNone/>
            </a:pPr>
            <a:r>
              <a:rPr lang="ar-SA" sz="7200" dirty="0">
                <a:solidFill>
                  <a:srgbClr val="C00000"/>
                </a:solidFill>
              </a:rPr>
              <a:t>لو استدان رجل مالاً ليتجر به فخسر في تجارته , فجاء الدائنون يطالبون بأموالهم , فإن القاضي يأمر بسحب أرصدته ليسدد الدائنين , وربما اضطر لبيع بعض ممتلكاته , فيصل بذلك للإفلاس , لكن الإفلاس في الآخرة أشد . </a:t>
            </a:r>
          </a:p>
          <a:p>
            <a:pPr marL="0" indent="0" algn="ctr">
              <a:buNone/>
            </a:pPr>
            <a:r>
              <a:rPr lang="ar-SA" sz="7200" dirty="0"/>
              <a:t>إقرائي الحديث الآتي .</a:t>
            </a:r>
          </a:p>
          <a:p>
            <a:pPr marL="0" indent="0" algn="ctr">
              <a:buNone/>
            </a:pPr>
            <a:endParaRPr lang="ar-SA" sz="6000" dirty="0">
              <a:solidFill>
                <a:srgbClr val="C00000"/>
              </a:solidFill>
            </a:endParaRPr>
          </a:p>
        </p:txBody>
      </p:sp>
      <p:sp>
        <p:nvSpPr>
          <p:cNvPr id="4" name="عنوان 1">
            <a:extLst>
              <a:ext uri="{FF2B5EF4-FFF2-40B4-BE49-F238E27FC236}">
                <a16:creationId xmlns:a16="http://schemas.microsoft.com/office/drawing/2014/main" id="{1C58356C-A168-2D7E-7298-C49DC0322200}"/>
              </a:ext>
            </a:extLst>
          </p:cNvPr>
          <p:cNvSpPr txBox="1">
            <a:spLocks/>
          </p:cNvSpPr>
          <p:nvPr/>
        </p:nvSpPr>
        <p:spPr>
          <a:xfrm flipH="1">
            <a:off x="3966753" y="106348"/>
            <a:ext cx="5029200" cy="1036494"/>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lang="en-US" sz="4000" i="0" kern="1200" cap="none" spc="0" baseline="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algn="ctr"/>
            <a:r>
              <a:rPr lang="ar-SA" sz="6600" spc="-6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التمهيـــــد</a:t>
            </a:r>
            <a:endParaRPr lang="ar-SA" sz="6600" dirty="0">
              <a:solidFill>
                <a:schemeClr val="tx1"/>
              </a:solidFill>
              <a:effectLst>
                <a:outerShdw blurRad="38100" dist="38100" dir="2700000" algn="tl">
                  <a:srgbClr val="000000">
                    <a:alpha val="43137"/>
                  </a:srgbClr>
                </a:outerShdw>
              </a:effectLst>
            </a:endParaRPr>
          </a:p>
        </p:txBody>
      </p:sp>
      <p:sp>
        <p:nvSpPr>
          <p:cNvPr id="5" name="سهم: منحني لأسفل 4">
            <a:extLst>
              <a:ext uri="{FF2B5EF4-FFF2-40B4-BE49-F238E27FC236}">
                <a16:creationId xmlns:a16="http://schemas.microsoft.com/office/drawing/2014/main" id="{770D7B69-C8B4-C256-0E83-6BBECA3D0252}"/>
              </a:ext>
            </a:extLst>
          </p:cNvPr>
          <p:cNvSpPr/>
          <p:nvPr/>
        </p:nvSpPr>
        <p:spPr>
          <a:xfrm>
            <a:off x="0" y="5791200"/>
            <a:ext cx="1802296" cy="1066800"/>
          </a:xfrm>
          <a:prstGeom prst="curved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a:solidFill>
                <a:schemeClr val="tx1"/>
              </a:solidFill>
            </a:endParaRPr>
          </a:p>
        </p:txBody>
      </p:sp>
    </p:spTree>
    <p:extLst>
      <p:ext uri="{BB962C8B-B14F-4D97-AF65-F5344CB8AC3E}">
        <p14:creationId xmlns:p14="http://schemas.microsoft.com/office/powerpoint/2010/main" val="3409371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الصورة 5" descr="صورة مقربة لشعار&#10;&#10;الوصف الذي تم إنشاؤه تلقائياً">
            <a:extLst>
              <a:ext uri="{FF2B5EF4-FFF2-40B4-BE49-F238E27FC236}">
                <a16:creationId xmlns:a16="http://schemas.microsoft.com/office/drawing/2014/main" id="{99A3E920-476B-2416-08F2-5EF653379F6D}"/>
              </a:ext>
            </a:extLst>
          </p:cNvPr>
          <p:cNvPicPr>
            <a:picLocks noChangeAspect="1"/>
          </p:cNvPicPr>
          <p:nvPr/>
        </p:nvPicPr>
        <p:blipFill rotWithShape="1">
          <a:blip r:embed="rId4">
            <a:extLst>
              <a:ext uri="{28A0092B-C50C-407E-A947-70E740481C1C}">
                <a14:useLocalDpi xmlns:a14="http://schemas.microsoft.com/office/drawing/2010/main" val="0"/>
              </a:ext>
            </a:extLst>
          </a:blip>
          <a:srcRect r="-1"/>
          <a:stretch/>
        </p:blipFill>
        <p:spPr>
          <a:xfrm flipH="1">
            <a:off x="0" y="1"/>
            <a:ext cx="2159726" cy="1214846"/>
          </a:xfrm>
          <a:prstGeom prst="rect">
            <a:avLst/>
          </a:prstGeom>
        </p:spPr>
      </p:pic>
      <p:sp>
        <p:nvSpPr>
          <p:cNvPr id="7" name="مربع نص 6">
            <a:extLst>
              <a:ext uri="{FF2B5EF4-FFF2-40B4-BE49-F238E27FC236}">
                <a16:creationId xmlns:a16="http://schemas.microsoft.com/office/drawing/2014/main" id="{2C8CDA71-5571-ED4C-9C48-3D7F73416E91}"/>
              </a:ext>
            </a:extLst>
          </p:cNvPr>
          <p:cNvSpPr txBox="1"/>
          <p:nvPr/>
        </p:nvSpPr>
        <p:spPr>
          <a:xfrm>
            <a:off x="390798" y="253481"/>
            <a:ext cx="2159726"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4000" dirty="0">
                <a:solidFill>
                  <a:schemeClr val="tx1"/>
                </a:solidFill>
              </a:rPr>
              <a:t>الحديث</a:t>
            </a:r>
          </a:p>
        </p:txBody>
      </p:sp>
      <p:sp>
        <p:nvSpPr>
          <p:cNvPr id="3" name="Rectangle 2">
            <a:extLst>
              <a:ext uri="{FF2B5EF4-FFF2-40B4-BE49-F238E27FC236}">
                <a16:creationId xmlns:a16="http://schemas.microsoft.com/office/drawing/2014/main" id="{FA564C59-B2B3-FC00-E125-9E8ACD2C486D}"/>
              </a:ext>
            </a:extLst>
          </p:cNvPr>
          <p:cNvSpPr>
            <a:spLocks noChangeArrowheads="1"/>
          </p:cNvSpPr>
          <p:nvPr/>
        </p:nvSpPr>
        <p:spPr bwMode="auto">
          <a:xfrm>
            <a:off x="2805334" y="335845"/>
            <a:ext cx="9250677" cy="6186309"/>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ar-SA" sz="4400" b="0" i="0" dirty="0">
                <a:solidFill>
                  <a:srgbClr val="000000"/>
                </a:solidFill>
                <a:effectLst/>
                <a:latin typeface="Tahoma" panose="020B0604030504040204" pitchFamily="34" charset="0"/>
              </a:rPr>
              <a:t>عن أبي هريرة رضي الله عنه أن رسول الله صلى الله عليه وسلم قال: </a:t>
            </a:r>
            <a:r>
              <a:rPr lang="ar-SA" sz="4400" b="0" i="0" dirty="0">
                <a:solidFill>
                  <a:srgbClr val="0070C0"/>
                </a:solidFill>
                <a:effectLst/>
                <a:latin typeface="Tahoma" panose="020B0604030504040204" pitchFamily="34" charset="0"/>
              </a:rPr>
              <a:t>" أتدرون ما المفلس؟" </a:t>
            </a:r>
            <a:r>
              <a:rPr lang="ar-SA" sz="4400" b="0" i="0" dirty="0">
                <a:solidFill>
                  <a:srgbClr val="000000"/>
                </a:solidFill>
                <a:effectLst/>
                <a:latin typeface="Tahoma" panose="020B0604030504040204" pitchFamily="34" charset="0"/>
              </a:rPr>
              <a:t>، قالوا: المفلس فينا من لا درهم له ولا متاع، فقال: </a:t>
            </a:r>
            <a:r>
              <a:rPr lang="ar-SA" sz="4400" b="0" i="0" dirty="0">
                <a:solidFill>
                  <a:srgbClr val="0070C0"/>
                </a:solidFill>
                <a:effectLst/>
                <a:latin typeface="Tahoma" panose="020B0604030504040204" pitchFamily="34" charset="0"/>
              </a:rPr>
              <a:t>" إن المفلس من أمَّتي يأتي يوم القيامة بصلاة وصيام وزكاة، ويأتي قد شتَم هذا، وقذف هذا، وأكَل مال هذا، وسفَك دم هذا، وضرب هذا، فيُعطى هذا من حسناته، وهذا من حسناته، فإنْ فَنِيَتْ حسناته قبل أن يقضي ما عليه، أُخذ من خطاياهم فطُرحت عليه، ثم طُرح في النار"</a:t>
            </a:r>
            <a:r>
              <a:rPr lang="ar-SA" sz="4400" b="0" i="0" dirty="0">
                <a:solidFill>
                  <a:srgbClr val="000000"/>
                </a:solidFill>
                <a:effectLst/>
                <a:latin typeface="Tahoma" panose="020B0604030504040204" pitchFamily="34" charset="0"/>
              </a:rPr>
              <a:t> .</a:t>
            </a:r>
            <a:endParaRPr kumimoji="0" lang="ar-SA" altLang="ar-SA" sz="4000" i="0" u="none" strike="noStrike" cap="none" normalizeH="0" baseline="0" dirty="0">
              <a:ln>
                <a:noFill/>
              </a:ln>
              <a:solidFill>
                <a:srgbClr val="0070C0"/>
              </a:solidFill>
              <a:effectLst/>
              <a:latin typeface="Arial" panose="020B0604020202020204" pitchFamily="34" charset="0"/>
            </a:endParaRPr>
          </a:p>
        </p:txBody>
      </p:sp>
      <p:pic>
        <p:nvPicPr>
          <p:cNvPr id="2" name="صوت مسجّل">
            <a:hlinkClick r:id="" action="ppaction://media"/>
            <a:extLst>
              <a:ext uri="{FF2B5EF4-FFF2-40B4-BE49-F238E27FC236}">
                <a16:creationId xmlns:a16="http://schemas.microsoft.com/office/drawing/2014/main" id="{BE6D9E67-E814-D451-B478-B14EFB2275CF}"/>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D9C3A5">
                <a:tint val="50000"/>
                <a:satMod val="180000"/>
              </a:srgbClr>
            </a:duotone>
          </a:blip>
          <a:stretch>
            <a:fillRect/>
          </a:stretch>
        </p:blipFill>
        <p:spPr>
          <a:xfrm>
            <a:off x="1568130" y="1689296"/>
            <a:ext cx="609600" cy="609600"/>
          </a:xfrm>
          <a:prstGeom prst="rect">
            <a:avLst/>
          </a:prstGeom>
        </p:spPr>
      </p:pic>
    </p:spTree>
    <p:extLst>
      <p:ext uri="{BB962C8B-B14F-4D97-AF65-F5344CB8AC3E}">
        <p14:creationId xmlns:p14="http://schemas.microsoft.com/office/powerpoint/2010/main" val="2954085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169925AF-2B52-9655-323D-0555933B8F05}"/>
              </a:ext>
            </a:extLst>
          </p:cNvPr>
          <p:cNvSpPr txBox="1">
            <a:spLocks/>
          </p:cNvSpPr>
          <p:nvPr/>
        </p:nvSpPr>
        <p:spPr>
          <a:xfrm flipH="1">
            <a:off x="1295400" y="316366"/>
            <a:ext cx="10058400" cy="13716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lang="en-US" sz="4000" i="0" kern="1200" cap="none" spc="0" baseline="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algn="ctr"/>
            <a:r>
              <a:rPr lang="ar-SA" sz="7200" spc="-6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أهداف الدرس </a:t>
            </a:r>
            <a:endParaRPr lang="ar-SA" sz="7200" dirty="0">
              <a:solidFill>
                <a:schemeClr val="tx1"/>
              </a:solidFill>
            </a:endParaRPr>
          </a:p>
        </p:txBody>
      </p:sp>
      <p:pic>
        <p:nvPicPr>
          <p:cNvPr id="5" name="الصورة 5" descr="صورة مقربة لشعار&#10;&#10;الوصف الذي تم إنشاؤه تلقائياً">
            <a:extLst>
              <a:ext uri="{FF2B5EF4-FFF2-40B4-BE49-F238E27FC236}">
                <a16:creationId xmlns:a16="http://schemas.microsoft.com/office/drawing/2014/main" id="{8EF3B6F9-1B94-B87D-9AFC-743D7CD043DA}"/>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flipH="1">
            <a:off x="4253948" y="2198904"/>
            <a:ext cx="7460737" cy="4196666"/>
          </a:xfrm>
          <a:prstGeom prst="rect">
            <a:avLst/>
          </a:prstGeom>
        </p:spPr>
      </p:pic>
      <p:sp>
        <p:nvSpPr>
          <p:cNvPr id="6" name="مربع نص 5">
            <a:extLst>
              <a:ext uri="{FF2B5EF4-FFF2-40B4-BE49-F238E27FC236}">
                <a16:creationId xmlns:a16="http://schemas.microsoft.com/office/drawing/2014/main" id="{9B120952-6009-9309-D64E-AEFE15011BDA}"/>
              </a:ext>
            </a:extLst>
          </p:cNvPr>
          <p:cNvSpPr txBox="1"/>
          <p:nvPr/>
        </p:nvSpPr>
        <p:spPr>
          <a:xfrm>
            <a:off x="1616179" y="2881490"/>
            <a:ext cx="8959642" cy="3046988"/>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marL="685800" indent="-685800">
              <a:buFontTx/>
              <a:buChar char="-"/>
            </a:pPr>
            <a:r>
              <a:rPr lang="ar-SA" sz="4800" dirty="0">
                <a:solidFill>
                  <a:schemeClr val="tx1"/>
                </a:solidFill>
                <a:latin typeface="Arial" panose="020B0604020202020204" pitchFamily="34" charset="0"/>
                <a:cs typeface="Akhbar MT" pitchFamily="2" charset="-78"/>
              </a:rPr>
              <a:t> تمثل لصور من إيقاع الأذى بالناس  . </a:t>
            </a:r>
          </a:p>
          <a:p>
            <a:pPr marL="685800" indent="-685800">
              <a:buFontTx/>
              <a:buChar char="-"/>
            </a:pPr>
            <a:r>
              <a:rPr lang="ar-SA" sz="4800" dirty="0">
                <a:solidFill>
                  <a:schemeClr val="tx1"/>
                </a:solidFill>
                <a:latin typeface="Arial" panose="020B0604020202020204" pitchFamily="34" charset="0"/>
                <a:cs typeface="Akhbar MT" pitchFamily="2" charset="-78"/>
              </a:rPr>
              <a:t>تحدد المراد بالمفلس في الحديث . </a:t>
            </a:r>
          </a:p>
          <a:p>
            <a:pPr marL="685800" indent="-685800">
              <a:buFontTx/>
              <a:buChar char="-"/>
            </a:pPr>
            <a:r>
              <a:rPr lang="ar-SA" sz="4800" dirty="0">
                <a:solidFill>
                  <a:schemeClr val="tx1"/>
                </a:solidFill>
                <a:latin typeface="Arial" panose="020B0604020202020204" pitchFamily="34" charset="0"/>
                <a:cs typeface="Akhbar MT" pitchFamily="2" charset="-78"/>
              </a:rPr>
              <a:t>تبين كيف تكون المقاصة يوم القيامة . </a:t>
            </a:r>
          </a:p>
          <a:p>
            <a:pPr marL="685800" indent="-685800">
              <a:buFontTx/>
              <a:buChar char="-"/>
            </a:pPr>
            <a:r>
              <a:rPr lang="ar-SA" sz="4800" dirty="0">
                <a:solidFill>
                  <a:schemeClr val="tx1"/>
                </a:solidFill>
                <a:latin typeface="Arial" panose="020B0604020202020204" pitchFamily="34" charset="0"/>
                <a:cs typeface="Akhbar MT" pitchFamily="2" charset="-78"/>
              </a:rPr>
              <a:t>تستنتج السبيل لتجنب الإفلاس يوم القيامة . </a:t>
            </a:r>
          </a:p>
        </p:txBody>
      </p:sp>
      <p:pic>
        <p:nvPicPr>
          <p:cNvPr id="7" name="Picture 2" descr="هدف الرماية | صور PNG PSD تحميل مجاني - Pikbest">
            <a:extLst>
              <a:ext uri="{FF2B5EF4-FFF2-40B4-BE49-F238E27FC236}">
                <a16:creationId xmlns:a16="http://schemas.microsoft.com/office/drawing/2014/main" id="{1C9C1A69-1D8E-1692-2D87-0EA7BAA9F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555" y="2077288"/>
            <a:ext cx="1387247" cy="1387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386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3170ED7-5E55-EFE9-FD31-88AA5C391156}"/>
              </a:ext>
            </a:extLst>
          </p:cNvPr>
          <p:cNvSpPr>
            <a:spLocks noGrp="1"/>
          </p:cNvSpPr>
          <p:nvPr>
            <p:ph idx="1"/>
          </p:nvPr>
        </p:nvSpPr>
        <p:spPr>
          <a:xfrm>
            <a:off x="504008" y="2269761"/>
            <a:ext cx="11183983" cy="3543210"/>
          </a:xfrm>
        </p:spPr>
        <p:txBody>
          <a:bodyPr>
            <a:normAutofit/>
          </a:bodyPr>
          <a:lstStyle/>
          <a:p>
            <a:pPr algn="ctr"/>
            <a:r>
              <a:rPr lang="ar-SA" sz="6600" dirty="0"/>
              <a:t> طالبتي المجتهدة أسترجعِ معلوماتك عن ما تعرفينه عن راوي الحديث .  </a:t>
            </a:r>
          </a:p>
        </p:txBody>
      </p:sp>
      <p:pic>
        <p:nvPicPr>
          <p:cNvPr id="4" name="الصورة 5" descr="صورة مقربة لشعار&#10;&#10;الوصف الذي تم إنشاؤه تلقائياً">
            <a:extLst>
              <a:ext uri="{FF2B5EF4-FFF2-40B4-BE49-F238E27FC236}">
                <a16:creationId xmlns:a16="http://schemas.microsoft.com/office/drawing/2014/main" id="{3ECE8C8A-2D64-6BCB-A536-C2772BD7B92B}"/>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flipH="1">
            <a:off x="9516055" y="0"/>
            <a:ext cx="2675945" cy="1505219"/>
          </a:xfrm>
          <a:prstGeom prst="rect">
            <a:avLst/>
          </a:prstGeom>
        </p:spPr>
      </p:pic>
      <p:sp>
        <p:nvSpPr>
          <p:cNvPr id="5" name="مربع نص 4">
            <a:extLst>
              <a:ext uri="{FF2B5EF4-FFF2-40B4-BE49-F238E27FC236}">
                <a16:creationId xmlns:a16="http://schemas.microsoft.com/office/drawing/2014/main" id="{46E873AC-A235-9B2F-13F6-526CBD89E22B}"/>
              </a:ext>
            </a:extLst>
          </p:cNvPr>
          <p:cNvSpPr txBox="1"/>
          <p:nvPr/>
        </p:nvSpPr>
        <p:spPr>
          <a:xfrm>
            <a:off x="8817429" y="534331"/>
            <a:ext cx="2675945" cy="707886"/>
          </a:xfrm>
          <a:prstGeom prst="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wrap="square" rtlCol="1">
            <a:spAutoFit/>
          </a:bodyPr>
          <a:lstStyle/>
          <a:p>
            <a:pPr algn="ctr"/>
            <a:r>
              <a:rPr lang="ar-SA" sz="4000" dirty="0">
                <a:solidFill>
                  <a:schemeClr val="tx1"/>
                </a:solidFill>
              </a:rPr>
              <a:t>مُنظم الراوي</a:t>
            </a:r>
          </a:p>
        </p:txBody>
      </p:sp>
      <p:pic>
        <p:nvPicPr>
          <p:cNvPr id="1026" name="Picture 2" descr="أبو هريرة - ويكيبيديا">
            <a:extLst>
              <a:ext uri="{FF2B5EF4-FFF2-40B4-BE49-F238E27FC236}">
                <a16:creationId xmlns:a16="http://schemas.microsoft.com/office/drawing/2014/main" id="{9F4FDD5A-885B-9D44-CF77-D757B4C46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55" y="44279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25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C7E892B-A318-C758-024F-F0F70A0FFF76}"/>
              </a:ext>
            </a:extLst>
          </p:cNvPr>
          <p:cNvSpPr>
            <a:spLocks noGrp="1"/>
          </p:cNvSpPr>
          <p:nvPr>
            <p:ph type="title"/>
          </p:nvPr>
        </p:nvSpPr>
        <p:spPr>
          <a:xfrm>
            <a:off x="838198" y="139838"/>
            <a:ext cx="10916479" cy="1325563"/>
          </a:xfrm>
        </p:spPr>
        <p:txBody>
          <a:bodyPr>
            <a:normAutofit fontScale="90000"/>
          </a:bodyPr>
          <a:lstStyle/>
          <a:p>
            <a:pPr algn="ctr"/>
            <a:r>
              <a:rPr lang="ar-SA" sz="7200" dirty="0"/>
              <a:t>طالبتي من هو المُفلس الحقيقي </a:t>
            </a:r>
            <a:r>
              <a:rPr lang="ar-SA" sz="9600" dirty="0">
                <a:solidFill>
                  <a:srgbClr val="C00000"/>
                </a:solidFill>
              </a:rPr>
              <a:t>؟</a:t>
            </a:r>
            <a:r>
              <a:rPr lang="ar-SA" dirty="0"/>
              <a:t>  </a:t>
            </a:r>
          </a:p>
        </p:txBody>
      </p:sp>
      <p:pic>
        <p:nvPicPr>
          <p:cNvPr id="4" name="المفلس الحقيقي 5 (معدل)">
            <a:hlinkClick r:id="" action="ppaction://media"/>
            <a:extLst>
              <a:ext uri="{FF2B5EF4-FFF2-40B4-BE49-F238E27FC236}">
                <a16:creationId xmlns:a16="http://schemas.microsoft.com/office/drawing/2014/main" id="{E012EA37-591E-E3F7-7126-EC9840B8C0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732892"/>
            <a:ext cx="12191999" cy="5266703"/>
          </a:xfrm>
        </p:spPr>
      </p:pic>
    </p:spTree>
    <p:extLst>
      <p:ext uri="{BB962C8B-B14F-4D97-AF65-F5344CB8AC3E}">
        <p14:creationId xmlns:p14="http://schemas.microsoft.com/office/powerpoint/2010/main" val="105896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433</Words>
  <Application>Microsoft Office PowerPoint</Application>
  <PresentationFormat>شاشة عريضة</PresentationFormat>
  <Paragraphs>49</Paragraphs>
  <Slides>20</Slides>
  <Notes>0</Notes>
  <HiddenSlides>0</HiddenSlides>
  <MMClips>2</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20</vt:i4>
      </vt:variant>
    </vt:vector>
  </HeadingPairs>
  <TitlesOfParts>
    <vt:vector size="27" baseType="lpstr">
      <vt:lpstr>Arabic Typesetting</vt:lpstr>
      <vt:lpstr>Arial</vt:lpstr>
      <vt:lpstr>Calibri</vt:lpstr>
      <vt:lpstr>Calibri Light</vt:lpstr>
      <vt:lpstr>Simplified Arabic Fixed</vt:lpstr>
      <vt:lpstr>Tahoma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طالبتي من هو المُفلس الحقيقي ؟  </vt:lpstr>
      <vt:lpstr>طالبتي المجتهدة ما حكم أذية الناس ؟ </vt:lpstr>
      <vt:lpstr>سب الناس و شتمهم من الأخلاق الذميمة التي يجب على المُسلم أن يترفع عنها . </vt:lpstr>
      <vt:lpstr>طالبتي المجتهدة ما معنى القذف و ما حكمـــه ؟ </vt:lpstr>
      <vt:lpstr>طالبتي المجتهدة من الضروريات الخمس حفظ المال فأمر الإسلام بحفظ أموال الناس و حرم أكلها بأي وجه من الوجوه , مثلي على ذلك .  </vt:lpstr>
      <vt:lpstr>متى يشتــد تحريم أكل المال ؟ </vt:lpstr>
      <vt:lpstr>ما لمراد بسفك الدماء , و ما حُكمــه ؟ </vt:lpstr>
      <vt:lpstr>ما العقوبـة المترتبـة على تسلط القوي على الضعيف بالضرب بغير وجه حق ؟ </vt:lpstr>
      <vt:lpstr>ما السبيل الشرعي لتجنب الإفلاس يوم القيامـة ؟ </vt:lpstr>
      <vt:lpstr>طالبتي المجتهدة خلال دقيقة واحدة ما حكم من مات و عليه ديون للناس , أو حقوق ؟ </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خلود الغربي</dc:creator>
  <cp:lastModifiedBy>خلود الغربي</cp:lastModifiedBy>
  <cp:revision>17</cp:revision>
  <dcterms:created xsi:type="dcterms:W3CDTF">2023-05-23T19:01:06Z</dcterms:created>
  <dcterms:modified xsi:type="dcterms:W3CDTF">2025-05-03T21:00:59Z</dcterms:modified>
</cp:coreProperties>
</file>